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2"/>
  </p:notesMasterIdLst>
  <p:sldIdLst>
    <p:sldId id="788" r:id="rId3"/>
    <p:sldId id="491" r:id="rId4"/>
    <p:sldId id="282" r:id="rId5"/>
    <p:sldId id="273" r:id="rId6"/>
    <p:sldId id="274" r:id="rId7"/>
    <p:sldId id="280" r:id="rId8"/>
    <p:sldId id="501" r:id="rId9"/>
    <p:sldId id="312" r:id="rId10"/>
    <p:sldId id="507" r:id="rId11"/>
    <p:sldId id="502" r:id="rId12"/>
    <p:sldId id="279" r:id="rId13"/>
    <p:sldId id="814" r:id="rId14"/>
    <p:sldId id="500" r:id="rId15"/>
    <p:sldId id="618" r:id="rId16"/>
    <p:sldId id="619" r:id="rId17"/>
    <p:sldId id="620" r:id="rId18"/>
    <p:sldId id="263" r:id="rId19"/>
    <p:sldId id="815" r:id="rId20"/>
    <p:sldId id="503" r:id="rId21"/>
    <p:sldId id="505" r:id="rId22"/>
    <p:sldId id="622" r:id="rId23"/>
    <p:sldId id="317" r:id="rId24"/>
    <p:sldId id="613" r:id="rId25"/>
    <p:sldId id="614" r:id="rId26"/>
    <p:sldId id="504" r:id="rId27"/>
    <p:sldId id="616" r:id="rId28"/>
    <p:sldId id="624" r:id="rId29"/>
    <p:sldId id="615" r:id="rId30"/>
    <p:sldId id="81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AEF"/>
    <a:srgbClr val="FFF5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1457" autoAdjust="0"/>
  </p:normalViewPr>
  <p:slideViewPr>
    <p:cSldViewPr snapToGrid="0">
      <p:cViewPr>
        <p:scale>
          <a:sx n="69" d="100"/>
          <a:sy n="69" d="100"/>
        </p:scale>
        <p:origin x="1362" y="1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8DBD6-1C14-4C3E-A5F0-0364FD72D9B8}"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CA938-35AB-4F45-A75E-797ED3DD0230}" type="slidenum">
              <a:rPr lang="en-GB" smtClean="0"/>
              <a:t>‹#›</a:t>
            </a:fld>
            <a:endParaRPr lang="en-GB"/>
          </a:p>
        </p:txBody>
      </p:sp>
    </p:spTree>
    <p:extLst>
      <p:ext uri="{BB962C8B-B14F-4D97-AF65-F5344CB8AC3E}">
        <p14:creationId xmlns:p14="http://schemas.microsoft.com/office/powerpoint/2010/main" val="186809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AQA and </a:t>
            </a:r>
            <a:r>
              <a:rPr lang="en-GB" sz="1200" b="1" baseline="0" dirty="0" err="1"/>
              <a:t>Eduqas</a:t>
            </a:r>
            <a:r>
              <a:rPr lang="en-GB" sz="1200" b="1" baseline="0" dirty="0"/>
              <a:t> lists do not have </a:t>
            </a:r>
            <a:r>
              <a:rPr lang="en-GB" sz="1200" b="1" u="sng" baseline="0" dirty="0" err="1"/>
              <a:t>mitbringen</a:t>
            </a:r>
            <a:r>
              <a:rPr lang="en-GB" sz="1200" b="0" u="none" baseline="0" dirty="0"/>
              <a:t>, </a:t>
            </a:r>
            <a:r>
              <a:rPr lang="en-GB" sz="1200" b="1" u="none" baseline="0" dirty="0"/>
              <a:t>but it will be permitted as a transparent compound (in all papers).</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imperfect tense: war, </a:t>
            </a:r>
            <a:r>
              <a:rPr lang="en-GB" sz="1200" b="0" baseline="0" dirty="0" err="1"/>
              <a:t>hatte</a:t>
            </a:r>
            <a:r>
              <a:rPr lang="en-GB" sz="1200" b="0" baseline="0" dirty="0"/>
              <a:t>, es gab</a:t>
            </a:r>
            <a:br>
              <a:rPr lang="en-GB" sz="1200" b="0" baseline="0" dirty="0"/>
            </a:br>
            <a:r>
              <a:rPr lang="en-GB" sz="1200" b="0" dirty="0"/>
              <a:t>Range of SSC revisited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i="0" dirty="0"/>
              <a:t>es gab [49] hatte [6] war [4] heiß [1195] kalt [887] nah [480] tief [442] voll [388] wenig [102] damals [286] früher [411] links [893] rechts [829]</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anfangen [497] ankommen [653] anrufen [1146] einkaufen [2877] mitbringen [1828] setzen [228] stattfinden [652] stellen [135] vorbereiten [1421] Geburtstag [1766]  weiterer, weitere, weiteres [182] während [173] </a:t>
            </a:r>
            <a:br>
              <a:rPr lang="en-GB" sz="1200" b="0" i="0" u="none" strike="noStrike" kern="1200" cap="none" baseline="0"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8.1.1.7</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lustig [1973] interessant [810] spannend [1810] wunderbar [1603] notwendig [742] unmöglich [1879] warum? [192] weil [88] denn [93]</a:t>
            </a:r>
            <a:br>
              <a:rPr lang="en-GB" sz="1200" b="0" i="0" u="none" strike="noStrike" kern="1200" cap="none" baseline="0"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explain the use of ‘</a:t>
            </a:r>
            <a:r>
              <a:rPr lang="de-DE" b="0" noProof="0" dirty="0"/>
              <a:t>früher</a:t>
            </a:r>
            <a:r>
              <a:rPr lang="en-GB" b="0" dirty="0"/>
              <a:t>’ with</a:t>
            </a:r>
            <a:r>
              <a:rPr lang="en-GB" b="0" baseline="0" dirty="0"/>
              <a:t> </a:t>
            </a:r>
            <a:r>
              <a:rPr lang="en-GB" b="0" dirty="0"/>
              <a:t>‘</a:t>
            </a:r>
            <a:r>
              <a:rPr lang="de-DE" b="0" noProof="0" dirty="0"/>
              <a:t>war</a:t>
            </a:r>
            <a:r>
              <a:rPr lang="en-GB" b="0" dirty="0"/>
              <a:t>’.</a:t>
            </a:r>
            <a:br>
              <a:rPr lang="en-GB" b="0" dirty="0"/>
            </a:br>
            <a:br>
              <a:rPr lang="en-GB" dirty="0"/>
            </a:br>
            <a:r>
              <a:rPr lang="en-GB" b="1" dirty="0"/>
              <a:t>Procedure:</a:t>
            </a:r>
            <a:br>
              <a:rPr lang="en-GB" dirty="0"/>
            </a:br>
            <a:r>
              <a:rPr lang="en-GB" dirty="0"/>
              <a:t>1. Click to animate the explanation.</a:t>
            </a:r>
          </a:p>
          <a:p>
            <a:r>
              <a:rPr lang="en-GB" dirty="0"/>
              <a:t>2. Ensure</a:t>
            </a:r>
            <a:r>
              <a:rPr lang="en-GB" baseline="0" dirty="0"/>
              <a:t> students’ understanding at each stage.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noProof="0" dirty="0"/>
              <a:t>historisch</a:t>
            </a:r>
            <a:r>
              <a:rPr lang="en-GB" baseline="0" dirty="0"/>
              <a:t> [901]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886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distinguishing between sentences in the present and in the past</a:t>
            </a:r>
            <a:r>
              <a:rPr lang="en-GB" b="0" baseline="0" dirty="0"/>
              <a:t> tense.</a:t>
            </a:r>
            <a:br>
              <a:rPr lang="en-GB" b="0" dirty="0"/>
            </a:br>
            <a:br>
              <a:rPr lang="en-GB" dirty="0"/>
            </a:br>
            <a:r>
              <a:rPr lang="en-GB" b="1" dirty="0"/>
              <a:t>Procedure:</a:t>
            </a:r>
            <a:br>
              <a:rPr lang="en-GB" dirty="0"/>
            </a:br>
            <a:r>
              <a:rPr lang="en-GB" dirty="0"/>
              <a:t>1. Students read each sentence and determine the</a:t>
            </a:r>
            <a:r>
              <a:rPr lang="en-GB" baseline="0" dirty="0"/>
              <a:t> correct present or past tense expression to fill the gap, from the six choices provided.</a:t>
            </a:r>
          </a:p>
          <a:p>
            <a:r>
              <a:rPr lang="en-GB" b="1" baseline="0" dirty="0"/>
              <a:t>They do this according to the prompt of either ‘</a:t>
            </a:r>
            <a:r>
              <a:rPr lang="de-DE" b="1" baseline="0" noProof="0" dirty="0"/>
              <a:t>heute</a:t>
            </a:r>
            <a:r>
              <a:rPr lang="en-GB" b="1" baseline="0" dirty="0"/>
              <a:t>’ or ‘</a:t>
            </a:r>
            <a:r>
              <a:rPr lang="de-DE" b="1" baseline="0" noProof="0" dirty="0"/>
              <a:t>damals</a:t>
            </a:r>
            <a:r>
              <a:rPr lang="en-GB" b="1" baseline="0" dirty="0"/>
              <a:t>’ (deliberately not animated), together with the other words in the sentence.</a:t>
            </a:r>
            <a:endParaRPr lang="en-GB" b="1" dirty="0"/>
          </a:p>
          <a:p>
            <a:r>
              <a:rPr lang="en-GB" dirty="0"/>
              <a:t>2. Click</a:t>
            </a:r>
            <a:r>
              <a:rPr lang="en-GB" baseline="0" dirty="0"/>
              <a:t> to reveal the answers one by one.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baseline="0" noProof="0" dirty="0"/>
              <a:t>Skifahrer [&gt;5009] perfekt [1567] zu [21] Skatehalle [&gt;5009] Arena [&gt;5009] Einkaufszentrum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87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br>
              <a:rPr lang="en-GB" b="1" dirty="0"/>
            </a:br>
            <a:r>
              <a:rPr lang="en-GB" b="1" dirty="0"/>
              <a:t>DO NOT DISPLAY</a:t>
            </a:r>
            <a:endParaRPr lang="en-GB" b="1" baseline="0" dirty="0"/>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573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r>
              <a:rPr lang="en-GB" b="1" baseline="0" dirty="0"/>
              <a:t> DURING THE TASK </a:t>
            </a:r>
          </a:p>
          <a:p>
            <a:endParaRPr lang="en-GB" b="1" dirty="0"/>
          </a:p>
          <a:p>
            <a:r>
              <a:rPr lang="en-GB" b="1" dirty="0"/>
              <a:t>Timing: 5 minutes</a:t>
            </a:r>
            <a:br>
              <a:rPr lang="en-GB" dirty="0"/>
            </a:br>
            <a:br>
              <a:rPr lang="en-GB" b="1" dirty="0"/>
            </a:br>
            <a:r>
              <a:rPr lang="en-GB" b="1" dirty="0"/>
              <a:t>Aim: </a:t>
            </a:r>
            <a:r>
              <a:rPr lang="en-GB" b="0" dirty="0"/>
              <a:t>To</a:t>
            </a:r>
            <a:r>
              <a:rPr lang="en-GB" b="0" baseline="0" dirty="0"/>
              <a:t> practise production of </a:t>
            </a:r>
            <a:r>
              <a:rPr lang="de-DE" b="0" baseline="0" noProof="0" dirty="0"/>
              <a:t>‘war’, ‘hatte</a:t>
            </a:r>
            <a:r>
              <a:rPr lang="en-GB" b="0" baseline="0" dirty="0"/>
              <a:t>’ and ‘</a:t>
            </a:r>
            <a:r>
              <a:rPr lang="de-DE" b="0" baseline="0" noProof="0" dirty="0"/>
              <a:t>es gab</a:t>
            </a:r>
            <a:r>
              <a:rPr lang="en-GB" b="0" baseline="0" dirty="0"/>
              <a:t>’ (oral modality)</a:t>
            </a:r>
            <a:br>
              <a:rPr lang="en-GB" b="0" dirty="0"/>
            </a:br>
            <a:br>
              <a:rPr lang="en-GB" dirty="0"/>
            </a:br>
            <a:r>
              <a:rPr lang="en-GB" b="1" dirty="0"/>
              <a:t>Procedure:</a:t>
            </a:r>
            <a:br>
              <a:rPr lang="en-GB" dirty="0"/>
            </a:br>
            <a:r>
              <a:rPr lang="en-GB" dirty="0"/>
              <a:t>1. Distribute the handout.</a:t>
            </a:r>
          </a:p>
          <a:p>
            <a:r>
              <a:rPr lang="en-GB" dirty="0"/>
              <a:t>2. Student A</a:t>
            </a:r>
            <a:r>
              <a:rPr lang="en-GB" baseline="0" dirty="0"/>
              <a:t> reads the sentences in German, inserting the correct verb form in each gap.</a:t>
            </a:r>
            <a:endParaRPr lang="en-GB" dirty="0"/>
          </a:p>
          <a:p>
            <a:r>
              <a:rPr lang="en-GB" dirty="0"/>
              <a:t>3. Student B listens and</a:t>
            </a:r>
            <a:r>
              <a:rPr lang="en-GB" baseline="0" dirty="0"/>
              <a:t> ticks either ‘</a:t>
            </a:r>
            <a:r>
              <a:rPr lang="de-DE" baseline="0" noProof="0" dirty="0"/>
              <a:t>heute</a:t>
            </a:r>
            <a:r>
              <a:rPr lang="en-GB" baseline="0" dirty="0"/>
              <a:t>’ or ‘</a:t>
            </a:r>
            <a:r>
              <a:rPr lang="de-DE" baseline="0" noProof="0" dirty="0"/>
              <a:t>früher</a:t>
            </a:r>
            <a:r>
              <a:rPr lang="en-GB" baseline="0" dirty="0"/>
              <a:t>’ as appropriate (see next slide), also noting in English the feature mentioned.</a:t>
            </a:r>
            <a:endParaRPr lang="en-GB" dirty="0"/>
          </a:p>
          <a:p>
            <a:r>
              <a:rPr lang="en-GB" dirty="0"/>
              <a:t>4. This slide is for going over the answers – click</a:t>
            </a:r>
            <a:r>
              <a:rPr lang="en-GB" baseline="0" dirty="0"/>
              <a:t> to make each verb form appear.</a:t>
            </a:r>
            <a:endParaRPr lang="en-GB" dirty="0"/>
          </a:p>
          <a:p>
            <a:r>
              <a:rPr lang="en-GB" dirty="0"/>
              <a:t>4. Students</a:t>
            </a:r>
            <a:r>
              <a:rPr lang="en-GB" baseline="0" dirty="0"/>
              <a:t> swap roles and do the Round 2 sentences about Salzburg.</a:t>
            </a:r>
            <a:endParaRPr lang="en-GB" dirty="0"/>
          </a:p>
          <a:p>
            <a:br>
              <a:rPr lang="en-GB" dirty="0"/>
            </a:br>
            <a:r>
              <a:rPr lang="en-GB" b="1" baseline="0" dirty="0"/>
              <a:t>Word frequency (1 is the most frequent word in German): </a:t>
            </a:r>
            <a:br>
              <a:rPr lang="en-GB" baseline="0" dirty="0"/>
            </a:br>
            <a:r>
              <a:rPr lang="de-DE" baseline="0" noProof="0" dirty="0"/>
              <a:t>Stadthalle [&gt;5009] Straßenbahn [&gt;5009] Internet [805]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573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Partner B’s card</a:t>
            </a:r>
          </a:p>
          <a:p>
            <a:br>
              <a:rPr lang="en-GB" b="1" dirty="0"/>
            </a:br>
            <a:r>
              <a:rPr lang="en-GB" b="1" dirty="0"/>
              <a:t>Aim: </a:t>
            </a:r>
            <a:r>
              <a:rPr lang="en-GB" b="0" dirty="0"/>
              <a:t>To</a:t>
            </a:r>
            <a:r>
              <a:rPr lang="en-GB" b="0" baseline="0" dirty="0"/>
              <a:t> practise production of ‘</a:t>
            </a:r>
            <a:r>
              <a:rPr lang="de-DE" b="0" baseline="0" noProof="0" dirty="0"/>
              <a:t>war’, ‘hatte’ </a:t>
            </a:r>
            <a:r>
              <a:rPr lang="en-GB" b="0" baseline="0" dirty="0"/>
              <a:t>and ‘</a:t>
            </a:r>
            <a:r>
              <a:rPr lang="de-DE" b="0" baseline="0" noProof="0" dirty="0"/>
              <a:t>es gab</a:t>
            </a:r>
            <a:r>
              <a:rPr lang="en-GB" b="0" baseline="0" dirty="0"/>
              <a:t>’ (oral modality)</a:t>
            </a:r>
            <a:br>
              <a:rPr lang="en-GB" b="0" dirty="0"/>
            </a:br>
            <a:br>
              <a:rPr lang="en-GB" b="0" dirty="0"/>
            </a:br>
            <a:r>
              <a:rPr lang="en-GB" b="1" dirty="0"/>
              <a:t>Procedure:</a:t>
            </a:r>
            <a:br>
              <a:rPr lang="en-GB" dirty="0"/>
            </a:br>
            <a:r>
              <a:rPr lang="en-GB" dirty="0"/>
              <a:t>1. Student B listens to the sentences read</a:t>
            </a:r>
            <a:r>
              <a:rPr lang="en-GB" baseline="0" dirty="0"/>
              <a:t> by </a:t>
            </a:r>
            <a:r>
              <a:rPr lang="en-GB" dirty="0"/>
              <a:t>Student</a:t>
            </a:r>
            <a:r>
              <a:rPr lang="en-GB" baseline="0" dirty="0"/>
              <a:t> A </a:t>
            </a:r>
            <a:r>
              <a:rPr lang="en-GB" dirty="0"/>
              <a:t>and</a:t>
            </a:r>
            <a:r>
              <a:rPr lang="en-GB" baseline="0" dirty="0"/>
              <a:t> ticks either ‘</a:t>
            </a:r>
            <a:r>
              <a:rPr lang="de-DE" baseline="0" noProof="0" dirty="0"/>
              <a:t>heute</a:t>
            </a:r>
            <a:r>
              <a:rPr lang="en-GB" baseline="0" dirty="0"/>
              <a:t>’ or ‘</a:t>
            </a:r>
            <a:r>
              <a:rPr lang="de-DE" baseline="0" noProof="0" dirty="0"/>
              <a:t>früher</a:t>
            </a:r>
            <a:r>
              <a:rPr lang="en-GB" baseline="0" dirty="0"/>
              <a:t>’ as appropriate, also noting in English the feature mentioned.</a:t>
            </a:r>
            <a:endParaRPr lang="en-GB" dirty="0"/>
          </a:p>
          <a:p>
            <a:r>
              <a:rPr lang="en-GB" dirty="0"/>
              <a:t>2. This slide is for going over the answers – click</a:t>
            </a:r>
            <a:r>
              <a:rPr lang="en-GB" baseline="0" dirty="0"/>
              <a:t> to make them appear.</a:t>
            </a:r>
            <a:endParaRPr lang="en-GB" dirty="0"/>
          </a:p>
          <a:p>
            <a:r>
              <a:rPr lang="en-GB" dirty="0"/>
              <a:t>3. Students</a:t>
            </a:r>
            <a:r>
              <a:rPr lang="en-GB" baseline="0" dirty="0"/>
              <a:t> swap roles and do the conversation about Salzburg.</a:t>
            </a:r>
            <a:endParaRPr lang="en-GB" dirty="0"/>
          </a:p>
          <a:p>
            <a:br>
              <a:rPr lang="en-GB" dirty="0"/>
            </a:br>
            <a:r>
              <a:rPr lang="en-GB" b="1" baseline="0" dirty="0"/>
              <a:t>Word frequency (1 is the most frequent word in German): </a:t>
            </a:r>
            <a:br>
              <a:rPr lang="en-GB" baseline="0" dirty="0"/>
            </a:br>
            <a:r>
              <a:rPr lang="de-DE" baseline="0" noProof="0" dirty="0"/>
              <a:t>Stadthalle [&gt;5009] Straßenbahn [&gt;5009] Internet </a:t>
            </a:r>
            <a:r>
              <a:rPr lang="en-GB" baseline="0" dirty="0"/>
              <a:t>[805]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71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r>
              <a:rPr lang="en-GB" b="1" baseline="0" dirty="0"/>
              <a:t> DURING THE TASK </a:t>
            </a:r>
          </a:p>
          <a:p>
            <a:endParaRPr lang="en-GB" b="1" dirty="0"/>
          </a:p>
          <a:p>
            <a:r>
              <a:rPr lang="en-GB" b="1" dirty="0"/>
              <a:t>Timing: 5 minutes</a:t>
            </a:r>
            <a:br>
              <a:rPr lang="en-GB" dirty="0"/>
            </a:br>
            <a:br>
              <a:rPr lang="en-GB" b="1" dirty="0"/>
            </a:br>
            <a:r>
              <a:rPr lang="en-GB" b="1" dirty="0"/>
              <a:t>Aim: </a:t>
            </a:r>
            <a:r>
              <a:rPr lang="en-GB" b="0" dirty="0"/>
              <a:t>To</a:t>
            </a:r>
            <a:r>
              <a:rPr lang="en-GB" b="0" baseline="0" dirty="0"/>
              <a:t> practise production of ‘</a:t>
            </a:r>
            <a:r>
              <a:rPr lang="de-DE" b="0" baseline="0" noProof="0" dirty="0"/>
              <a:t>war’, ‘hatte’ </a:t>
            </a:r>
            <a:r>
              <a:rPr lang="en-GB" b="0" baseline="0" dirty="0"/>
              <a:t>and ‘</a:t>
            </a:r>
            <a:r>
              <a:rPr lang="de-DE" b="0" baseline="0" noProof="0" dirty="0"/>
              <a:t>es gab</a:t>
            </a:r>
            <a:r>
              <a:rPr lang="en-GB" b="0" baseline="0" dirty="0"/>
              <a:t>’ (oral modality)</a:t>
            </a:r>
            <a:br>
              <a:rPr lang="en-GB" dirty="0"/>
            </a:br>
            <a:br>
              <a:rPr lang="en-GB" dirty="0"/>
            </a:br>
            <a:r>
              <a:rPr lang="en-GB" b="1" dirty="0"/>
              <a:t>Procedure:</a:t>
            </a:r>
            <a:br>
              <a:rPr lang="en-GB" dirty="0"/>
            </a:br>
            <a:r>
              <a:rPr lang="en-GB" dirty="0"/>
              <a:t>1. The students have now swapped roles.</a:t>
            </a:r>
          </a:p>
          <a:p>
            <a:r>
              <a:rPr lang="en-GB" dirty="0"/>
              <a:t>2. Student B</a:t>
            </a:r>
            <a:r>
              <a:rPr lang="en-GB" baseline="0" dirty="0"/>
              <a:t> reads the sentences in German, inserting the correct verb form in each gap.</a:t>
            </a:r>
            <a:endParaRPr lang="en-GB" dirty="0"/>
          </a:p>
          <a:p>
            <a:r>
              <a:rPr lang="en-GB" dirty="0"/>
              <a:t>3. Student A listens and</a:t>
            </a:r>
            <a:r>
              <a:rPr lang="en-GB" baseline="0" dirty="0"/>
              <a:t> ticks either ‘</a:t>
            </a:r>
            <a:r>
              <a:rPr lang="de-DE" baseline="0" noProof="0" dirty="0"/>
              <a:t>heute’ </a:t>
            </a:r>
            <a:r>
              <a:rPr lang="en-GB" baseline="0" dirty="0"/>
              <a:t>or ‘</a:t>
            </a:r>
            <a:r>
              <a:rPr lang="de-DE" baseline="0" noProof="0" dirty="0"/>
              <a:t>früher’ </a:t>
            </a:r>
            <a:r>
              <a:rPr lang="en-GB" baseline="0" dirty="0"/>
              <a:t>as appropriate (see next slide), also noting in English the feature mentioned.</a:t>
            </a:r>
            <a:endParaRPr lang="en-GB" dirty="0"/>
          </a:p>
          <a:p>
            <a:r>
              <a:rPr lang="en-GB" dirty="0"/>
              <a:t>4. This slide is for going over the answers – click</a:t>
            </a:r>
            <a:r>
              <a:rPr lang="en-GB" baseline="0" dirty="0"/>
              <a:t> to make each verb form appear.</a:t>
            </a:r>
          </a:p>
          <a:p>
            <a:endParaRPr lang="en-GB" b="1" baseline="0" dirty="0"/>
          </a:p>
          <a:p>
            <a:r>
              <a:rPr lang="en-GB" b="1" baseline="0" dirty="0"/>
              <a:t>Word frequency (1 is the most frequent word in German): </a:t>
            </a:r>
            <a:br>
              <a:rPr lang="en-GB" baseline="0" dirty="0"/>
            </a:br>
            <a:r>
              <a:rPr lang="de-DE" baseline="0" noProof="0" dirty="0"/>
              <a:t>Autobahn [2966] berühmt</a:t>
            </a:r>
            <a:r>
              <a:rPr lang="en-GB" baseline="0" dirty="0"/>
              <a:t> [1379]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424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Partner A’s card</a:t>
            </a:r>
          </a:p>
          <a:p>
            <a:br>
              <a:rPr lang="en-GB" b="1" dirty="0"/>
            </a:br>
            <a:r>
              <a:rPr lang="en-GB" b="1" dirty="0"/>
              <a:t>Aim: </a:t>
            </a:r>
            <a:r>
              <a:rPr lang="en-GB" b="0" dirty="0"/>
              <a:t>To</a:t>
            </a:r>
            <a:r>
              <a:rPr lang="en-GB" b="0" baseline="0" dirty="0"/>
              <a:t> practise production of ‘</a:t>
            </a:r>
            <a:r>
              <a:rPr lang="de-DE" b="0" baseline="0" noProof="0" dirty="0"/>
              <a:t>war’, ‘hatte</a:t>
            </a:r>
            <a:r>
              <a:rPr lang="en-GB" b="0" baseline="0" dirty="0"/>
              <a:t>’ and ‘</a:t>
            </a:r>
            <a:r>
              <a:rPr lang="de-DE" b="0" baseline="0" noProof="0" dirty="0"/>
              <a:t>es gab</a:t>
            </a:r>
            <a:r>
              <a:rPr lang="en-GB" b="0" baseline="0" dirty="0"/>
              <a:t>’ (oral modality)</a:t>
            </a:r>
            <a:br>
              <a:rPr lang="en-GB" b="0" dirty="0"/>
            </a:br>
            <a:br>
              <a:rPr lang="en-GB" dirty="0"/>
            </a:br>
            <a:r>
              <a:rPr lang="en-GB" b="1" dirty="0"/>
              <a:t>Procedure:</a:t>
            </a:r>
            <a:br>
              <a:rPr lang="en-GB" dirty="0"/>
            </a:br>
            <a:r>
              <a:rPr lang="en-GB" dirty="0"/>
              <a:t>1. Student A listens to the sentences read</a:t>
            </a:r>
            <a:r>
              <a:rPr lang="en-GB" baseline="0" dirty="0"/>
              <a:t> by </a:t>
            </a:r>
            <a:r>
              <a:rPr lang="en-GB" dirty="0"/>
              <a:t>Student</a:t>
            </a:r>
            <a:r>
              <a:rPr lang="en-GB" baseline="0" dirty="0"/>
              <a:t> B </a:t>
            </a:r>
            <a:r>
              <a:rPr lang="en-GB" dirty="0"/>
              <a:t>and</a:t>
            </a:r>
            <a:r>
              <a:rPr lang="en-GB" baseline="0" dirty="0"/>
              <a:t> ticks either ‘</a:t>
            </a:r>
            <a:r>
              <a:rPr lang="de-DE" baseline="0" noProof="0" dirty="0"/>
              <a:t>heute</a:t>
            </a:r>
            <a:r>
              <a:rPr lang="en-GB" baseline="0" dirty="0"/>
              <a:t>’ or ‘</a:t>
            </a:r>
            <a:r>
              <a:rPr lang="de-DE" baseline="0" noProof="0" dirty="0"/>
              <a:t>früher</a:t>
            </a:r>
            <a:r>
              <a:rPr lang="en-GB" baseline="0" dirty="0"/>
              <a:t>’ as appropriate, also noting in English the feature mentioned.</a:t>
            </a:r>
            <a:endParaRPr lang="en-GB" dirty="0"/>
          </a:p>
          <a:p>
            <a:r>
              <a:rPr lang="en-GB" dirty="0"/>
              <a:t>2. This slide is for going over the answers – click</a:t>
            </a:r>
            <a:r>
              <a:rPr lang="en-GB" baseline="0" dirty="0"/>
              <a:t> to make them appear.</a:t>
            </a:r>
          </a:p>
          <a:p>
            <a:endParaRPr lang="en-GB" b="1" baseline="0" dirty="0"/>
          </a:p>
          <a:p>
            <a:r>
              <a:rPr lang="en-GB" b="1" baseline="0" dirty="0"/>
              <a:t>Word frequency (1 is the most frequent word in German): </a:t>
            </a:r>
            <a:br>
              <a:rPr lang="en-GB" baseline="0" dirty="0"/>
            </a:br>
            <a:r>
              <a:rPr lang="de-DE" baseline="0" noProof="0" dirty="0"/>
              <a:t>Autobahn [2966] berühmt [1379]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881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if time is short, teachers could allocate 1 x sentence to each group of students.</a:t>
            </a:r>
            <a:br>
              <a:rPr lang="en-GB" b="1" dirty="0"/>
            </a:br>
            <a:r>
              <a:rPr lang="en-GB" b="1" dirty="0"/>
              <a:t>Timing: </a:t>
            </a:r>
            <a:r>
              <a:rPr lang="en-GB" dirty="0"/>
              <a:t>10 minutes</a:t>
            </a:r>
          </a:p>
          <a:p>
            <a:br>
              <a:rPr lang="en-GB" dirty="0"/>
            </a:br>
            <a:r>
              <a:rPr lang="en-GB" b="1" dirty="0"/>
              <a:t>Aim: </a:t>
            </a:r>
            <a:r>
              <a:rPr lang="en-GB" dirty="0"/>
              <a:t>This mini-</a:t>
            </a:r>
            <a:r>
              <a:rPr lang="en-GB" dirty="0" err="1"/>
              <a:t>Whatsapp</a:t>
            </a:r>
            <a:r>
              <a:rPr lang="en-GB" baseline="0" dirty="0"/>
              <a:t> exchange is a chance to bring together, in written practice, some of the different features practised this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imperfect tense: </a:t>
            </a:r>
            <a:r>
              <a:rPr lang="de-DE" sz="1200" b="0" baseline="0" noProof="0" dirty="0"/>
              <a:t>war, hatte, es gab</a:t>
            </a:r>
            <a:br>
              <a:rPr lang="en-GB" sz="1200" b="0" baseline="0" dirty="0"/>
            </a:br>
            <a:r>
              <a:rPr lang="en-GB" sz="1200" b="0" baseline="0" dirty="0"/>
              <a:t>-</a:t>
            </a:r>
            <a:r>
              <a:rPr lang="en-GB" sz="1200" b="0" dirty="0"/>
              <a:t>Range of SSC revisited</a:t>
            </a:r>
            <a:endParaRPr lang="en-GB" sz="1200" b="1" dirty="0"/>
          </a:p>
          <a:p>
            <a:pPr marL="0" indent="0">
              <a:buFontTx/>
              <a:buNone/>
            </a:pPr>
            <a:br>
              <a:rPr lang="en-GB" baseline="0" dirty="0"/>
            </a:br>
            <a:r>
              <a:rPr lang="en-GB" b="1" baseline="0" dirty="0"/>
              <a:t>Procedure:</a:t>
            </a:r>
            <a:br>
              <a:rPr lang="en-GB" baseline="0" dirty="0"/>
            </a:br>
            <a:r>
              <a:rPr lang="en-GB" baseline="0" dirty="0"/>
              <a:t>1. Translate the six messages into German without using reference resources.</a:t>
            </a:r>
            <a:br>
              <a:rPr lang="en-GB" baseline="0" dirty="0"/>
            </a:br>
            <a:r>
              <a:rPr lang="en-GB" baseline="0" dirty="0"/>
              <a:t>2. The answers appear upon successive mouse clicks.</a:t>
            </a:r>
          </a:p>
          <a:p>
            <a:pPr marL="0" indent="0">
              <a:buFontTx/>
              <a:buNone/>
            </a:pPr>
            <a:r>
              <a:rPr lang="en-GB" baseline="0" dirty="0"/>
              <a:t>3. Check the answers carefully, noting any mistakes.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811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AQA and </a:t>
            </a:r>
            <a:r>
              <a:rPr lang="en-GB" sz="1200" b="1" baseline="0" dirty="0" err="1"/>
              <a:t>Eduqas</a:t>
            </a:r>
            <a:r>
              <a:rPr lang="en-GB" sz="1200" b="1" baseline="0" dirty="0"/>
              <a:t> lists do not have </a:t>
            </a:r>
            <a:r>
              <a:rPr lang="en-GB" sz="1200" b="1" u="sng" baseline="0" dirty="0" err="1"/>
              <a:t>mitbringen</a:t>
            </a:r>
            <a:r>
              <a:rPr lang="en-GB" sz="1200" b="0" u="none" baseline="0" dirty="0"/>
              <a:t>, </a:t>
            </a:r>
            <a:r>
              <a:rPr lang="en-GB" sz="1200" b="1" u="none" baseline="0" dirty="0"/>
              <a:t>but it will be permitted as a transparent compound (in all papers).</a:t>
            </a:r>
            <a:endParaRPr lang="en-GB" sz="1200" b="1" u="sng"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u="sng" baseline="0" dirty="0"/>
            </a:b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imperfect tense: </a:t>
            </a:r>
            <a:r>
              <a:rPr lang="de-DE" sz="1200" b="0" baseline="0" noProof="0" dirty="0"/>
              <a:t>war, hatte, es gab</a:t>
            </a:r>
            <a:br>
              <a:rPr lang="en-GB" sz="1200" b="0" baseline="0" dirty="0"/>
            </a:br>
            <a:r>
              <a:rPr lang="en-GB" sz="1200" b="0" baseline="0" dirty="0"/>
              <a:t>Revisit adjective agreement R1 (nominative) and R2 (accusative)</a:t>
            </a:r>
            <a:br>
              <a:rPr lang="en-GB" sz="1200" b="0" baseline="0" dirty="0"/>
            </a:br>
            <a:r>
              <a:rPr lang="en-GB" sz="1200" b="0" dirty="0"/>
              <a:t>Range of SSC revisited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i="0" dirty="0"/>
              <a:t>es gab [49] hatte [6] war [4] heiß [1195] kalt [887] nah [480] tief [442] voll [388] wenig [102] damals [286] früher [411] links [893] rechts [829]</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anfangen [497] ankommen [653] anrufen [1146] einkaufen [2877] mitbringen [1828] setzen [228] stattfinden [652] stellen [135] vorbereiten [1421] Geburtstag [1766]  weiterer, weitere, weiteres [182] während [173] </a:t>
            </a:r>
            <a:br>
              <a:rPr lang="en-GB" sz="1200" b="0" i="0" u="none" strike="noStrike" kern="1200" cap="none" baseline="0"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8.1.1.7</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lustig [1973] interessant [810] spannend [1810] wunderbar [1603] notwendig [742] unmöglich [1879] warum? [192] weil [88] denn [93]</a:t>
            </a:r>
            <a:br>
              <a:rPr lang="en-GB" sz="1200" b="0" i="0" u="none" strike="noStrike" kern="1200" cap="none" baseline="0"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270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spoken production of various SSC</a:t>
            </a:r>
            <a:br>
              <a:rPr lang="en-GB" b="0" dirty="0"/>
            </a:br>
            <a:br>
              <a:rPr lang="en-GB" dirty="0"/>
            </a:br>
            <a:r>
              <a:rPr lang="en-GB" b="1" dirty="0"/>
              <a:t>Procedure:</a:t>
            </a:r>
            <a:br>
              <a:rPr lang="en-GB" dirty="0"/>
            </a:br>
            <a:r>
              <a:rPr lang="en-GB" dirty="0"/>
              <a:t>1. Students</a:t>
            </a:r>
            <a:r>
              <a:rPr lang="en-GB" baseline="0" dirty="0"/>
              <a:t> read the numbered place names aloud individually for one minute.</a:t>
            </a:r>
            <a:endParaRPr lang="en-GB" dirty="0"/>
          </a:p>
          <a:p>
            <a:r>
              <a:rPr lang="en-GB" dirty="0"/>
              <a:t>2. The teacher then plays the audio for each place name one by one, to enable</a:t>
            </a:r>
            <a:r>
              <a:rPr lang="en-GB" baseline="0" dirty="0"/>
              <a:t> students to check their pronunciation.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then have a 20-second timer to say them all in tandem with their partner, taking turns.</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dirty="0">
                <a:solidFill>
                  <a:schemeClr val="accent5">
                    <a:lumMod val="50000"/>
                  </a:schemeClr>
                </a:solidFill>
              </a:rPr>
              <a:t>1. Biel</a:t>
            </a:r>
            <a:br>
              <a:rPr lang="en-GB" dirty="0">
                <a:solidFill>
                  <a:schemeClr val="accent5">
                    <a:lumMod val="50000"/>
                  </a:schemeClr>
                </a:solidFill>
              </a:rPr>
            </a:br>
            <a:r>
              <a:rPr lang="en-GB" dirty="0">
                <a:solidFill>
                  <a:schemeClr val="accent5">
                    <a:lumMod val="50000"/>
                  </a:schemeClr>
                </a:solidFill>
              </a:rPr>
              <a:t>2. Basel</a:t>
            </a:r>
            <a:br>
              <a:rPr lang="en-GB" dirty="0">
                <a:solidFill>
                  <a:schemeClr val="accent5">
                    <a:lumMod val="50000"/>
                  </a:schemeClr>
                </a:solidFill>
              </a:rPr>
            </a:br>
            <a:r>
              <a:rPr lang="en-GB" dirty="0">
                <a:solidFill>
                  <a:schemeClr val="accent5">
                    <a:lumMod val="50000"/>
                  </a:schemeClr>
                </a:solidFill>
              </a:rPr>
              <a:t>3. Schaffhausen</a:t>
            </a:r>
            <a:br>
              <a:rPr lang="en-GB" dirty="0">
                <a:solidFill>
                  <a:schemeClr val="accent5">
                    <a:lumMod val="50000"/>
                  </a:schemeClr>
                </a:solidFill>
              </a:rPr>
            </a:br>
            <a:r>
              <a:rPr lang="en-GB" dirty="0">
                <a:solidFill>
                  <a:schemeClr val="accent5">
                    <a:lumMod val="50000"/>
                  </a:schemeClr>
                </a:solidFill>
              </a:rPr>
              <a:t>4. Zürich</a:t>
            </a:r>
            <a:br>
              <a:rPr lang="en-GB" dirty="0">
                <a:solidFill>
                  <a:schemeClr val="accent5">
                    <a:lumMod val="50000"/>
                  </a:schemeClr>
                </a:solidFill>
              </a:rPr>
            </a:br>
            <a:r>
              <a:rPr lang="en-GB" dirty="0">
                <a:solidFill>
                  <a:schemeClr val="accent5">
                    <a:lumMod val="50000"/>
                  </a:schemeClr>
                </a:solidFill>
              </a:rPr>
              <a:t>5. Luzern</a:t>
            </a:r>
            <a:br>
              <a:rPr lang="en-GB" dirty="0">
                <a:solidFill>
                  <a:schemeClr val="accent5">
                    <a:lumMod val="50000"/>
                  </a:schemeClr>
                </a:solidFill>
              </a:rPr>
            </a:br>
            <a:r>
              <a:rPr lang="en-GB" dirty="0">
                <a:solidFill>
                  <a:schemeClr val="accent5">
                    <a:lumMod val="50000"/>
                  </a:schemeClr>
                </a:solidFill>
              </a:rPr>
              <a:t>6. Bern</a:t>
            </a:r>
            <a:br>
              <a:rPr lang="en-GB" dirty="0">
                <a:solidFill>
                  <a:schemeClr val="accent5">
                    <a:lumMod val="50000"/>
                  </a:schemeClr>
                </a:solidFill>
              </a:rPr>
            </a:br>
            <a:r>
              <a:rPr lang="en-GB" dirty="0">
                <a:solidFill>
                  <a:schemeClr val="accent5">
                    <a:lumMod val="50000"/>
                  </a:schemeClr>
                </a:solidFill>
              </a:rPr>
              <a:t>7. Freiburg</a:t>
            </a:r>
            <a:br>
              <a:rPr lang="en-GB" dirty="0">
                <a:solidFill>
                  <a:schemeClr val="accent5">
                    <a:lumMod val="50000"/>
                  </a:schemeClr>
                </a:solidFill>
              </a:rPr>
            </a:br>
            <a:r>
              <a:rPr lang="en-GB" dirty="0">
                <a:solidFill>
                  <a:schemeClr val="accent5">
                    <a:lumMod val="50000"/>
                  </a:schemeClr>
                </a:solidFill>
              </a:rPr>
              <a:t>8. </a:t>
            </a:r>
            <a:r>
              <a:rPr lang="en-GB" dirty="0" err="1">
                <a:solidFill>
                  <a:schemeClr val="accent5">
                    <a:lumMod val="50000"/>
                  </a:schemeClr>
                </a:solidFill>
              </a:rPr>
              <a:t>Neuenburg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05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all SSCs learned in Y7.</a:t>
            </a:r>
            <a:br>
              <a:rPr lang="en-GB" dirty="0"/>
            </a:br>
            <a:br>
              <a:rPr lang="en-GB" dirty="0"/>
            </a:br>
            <a:r>
              <a:rPr lang="en-GB" b="1" dirty="0"/>
              <a:t>Procedure:</a:t>
            </a:r>
            <a:br>
              <a:rPr lang="en-GB" dirty="0"/>
            </a:br>
            <a:r>
              <a:rPr lang="en-GB" dirty="0"/>
              <a:t>1. Click on an SSC to hear it said aloud. Students repeat. </a:t>
            </a:r>
          </a:p>
          <a:p>
            <a:r>
              <a:rPr lang="en-GB" dirty="0"/>
              <a:t>2. Point to the accompanying source word. Ask ‘</a:t>
            </a:r>
            <a:r>
              <a:rPr lang="de-DE" noProof="0" dirty="0"/>
              <a:t>Wie sagt man das</a:t>
            </a:r>
            <a:r>
              <a:rPr lang="en-GB" dirty="0"/>
              <a:t>?’ Students say it aloud. Click on the word or picture to check pronunciation. Students repeat.</a:t>
            </a:r>
          </a:p>
          <a:p>
            <a:r>
              <a:rPr lang="en-GB" dirty="0"/>
              <a:t>3. Point at SSCs at random. Students say the SSC and source word aloud. Click to check pronunciation.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01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OMIT THIS ACTIVITY IF TIME IS LIMITED</a:t>
            </a:r>
          </a:p>
          <a:p>
            <a:r>
              <a:rPr lang="en-GB" b="1" dirty="0"/>
              <a:t>Timing: 5 minutes (two slides)</a:t>
            </a:r>
            <a:br>
              <a:rPr lang="en-GB" dirty="0"/>
            </a:br>
            <a:br>
              <a:rPr lang="en-GB" b="1" dirty="0"/>
            </a:br>
            <a:r>
              <a:rPr lang="en-GB" b="1" dirty="0"/>
              <a:t>Aim: </a:t>
            </a:r>
            <a:r>
              <a:rPr lang="en-GB" b="0" dirty="0"/>
              <a:t>Transcription practice involving</a:t>
            </a:r>
            <a:r>
              <a:rPr lang="en-GB" b="0" baseline="0" dirty="0"/>
              <a:t> various SSC</a:t>
            </a:r>
            <a:br>
              <a:rPr lang="en-GB" b="0" dirty="0"/>
            </a:br>
            <a:br>
              <a:rPr lang="en-GB" dirty="0"/>
            </a:br>
            <a:r>
              <a:rPr lang="en-GB" b="1" dirty="0"/>
              <a:t>Procedure:</a:t>
            </a:r>
            <a:br>
              <a:rPr lang="en-GB" dirty="0"/>
            </a:br>
            <a:r>
              <a:rPr lang="en-GB" dirty="0"/>
              <a:t>1. Click to make each sentence appear, together</a:t>
            </a:r>
            <a:r>
              <a:rPr lang="en-GB" baseline="0" dirty="0"/>
              <a:t> with its English translation and illustrative photograph.</a:t>
            </a:r>
            <a:endParaRPr lang="en-GB" dirty="0"/>
          </a:p>
          <a:p>
            <a:r>
              <a:rPr lang="en-GB" dirty="0"/>
              <a:t>2. Students</a:t>
            </a:r>
            <a:r>
              <a:rPr lang="en-GB" baseline="0" dirty="0"/>
              <a:t> listen to the sentences and transcribe the missing words.</a:t>
            </a:r>
            <a:endParaRPr lang="en-GB" dirty="0"/>
          </a:p>
          <a:p>
            <a:r>
              <a:rPr lang="en-GB" dirty="0"/>
              <a:t>3. Click to make the missing</a:t>
            </a:r>
            <a:r>
              <a:rPr lang="en-GB" baseline="0" dirty="0"/>
              <a:t> words appear for checking.</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noProof="0" dirty="0">
                <a:solidFill>
                  <a:schemeClr val="accent5">
                    <a:lumMod val="50000"/>
                  </a:schemeClr>
                </a:solidFill>
              </a:rPr>
              <a:t>1. Der </a:t>
            </a:r>
            <a:r>
              <a:rPr lang="de-DE" sz="1200" b="1" noProof="0" dirty="0">
                <a:solidFill>
                  <a:schemeClr val="accent5">
                    <a:lumMod val="50000"/>
                  </a:schemeClr>
                </a:solidFill>
              </a:rPr>
              <a:t>Zwiebel</a:t>
            </a:r>
            <a:r>
              <a:rPr lang="de-DE" sz="1200" noProof="0" dirty="0">
                <a:solidFill>
                  <a:schemeClr val="accent5">
                    <a:lumMod val="50000"/>
                  </a:schemeClr>
                </a:solidFill>
              </a:rPr>
              <a:t>markt findet im November in Bern statt.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noProof="0" dirty="0">
                <a:solidFill>
                  <a:schemeClr val="accent5">
                    <a:lumMod val="50000"/>
                  </a:schemeClr>
                </a:solidFill>
              </a:rPr>
              <a:t>2. In Nendaz gibt es ein </a:t>
            </a:r>
            <a:r>
              <a:rPr lang="de-DE" sz="1200" b="1" noProof="0" dirty="0">
                <a:solidFill>
                  <a:schemeClr val="accent5">
                    <a:lumMod val="50000"/>
                  </a:schemeClr>
                </a:solidFill>
              </a:rPr>
              <a:t>berühmtes</a:t>
            </a:r>
            <a:r>
              <a:rPr lang="de-DE" sz="1200" noProof="0" dirty="0">
                <a:solidFill>
                  <a:schemeClr val="accent5">
                    <a:lumMod val="50000"/>
                  </a:schemeClr>
                </a:solidFill>
              </a:rPr>
              <a:t> Alphornfestival.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noProof="0" dirty="0">
                <a:solidFill>
                  <a:schemeClr val="accent5">
                    <a:lumMod val="50000"/>
                  </a:schemeClr>
                </a:solidFill>
              </a:rPr>
              <a:t>3. </a:t>
            </a:r>
            <a:r>
              <a:rPr lang="de-DE" sz="1200" noProof="0" dirty="0">
                <a:solidFill>
                  <a:srgbClr val="115076"/>
                </a:solidFill>
              </a:rPr>
              <a:t>An der </a:t>
            </a:r>
            <a:r>
              <a:rPr lang="de-DE" sz="1200" b="1" noProof="0" dirty="0">
                <a:solidFill>
                  <a:srgbClr val="115076"/>
                </a:solidFill>
              </a:rPr>
              <a:t>Landsgemeinde</a:t>
            </a:r>
            <a:r>
              <a:rPr lang="de-DE" sz="1200" noProof="0" dirty="0">
                <a:solidFill>
                  <a:srgbClr val="115076"/>
                </a:solidFill>
              </a:rPr>
              <a:t> sagt man seine Meinung.</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de-DE" baseline="0" noProof="0" dirty="0"/>
            </a:br>
            <a:r>
              <a:rPr lang="de-DE" baseline="0" noProof="0" dirty="0"/>
              <a:t>Zwiebel [&gt;5009] Alphorn [&gt;5009] Meinung [787] Landsgemeinde [&gt;5009] berühmt [1379]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4113788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slide is</a:t>
            </a:r>
            <a:r>
              <a:rPr lang="en-GB" b="1" baseline="0" dirty="0"/>
              <a:t> the continuation of the activity on the previous slide.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a:solidFill>
                  <a:schemeClr val="accent5">
                    <a:lumMod val="50000"/>
                  </a:schemeClr>
                </a:solidFill>
              </a:rPr>
              <a:t>4. </a:t>
            </a:r>
            <a:r>
              <a:rPr lang="de-DE" sz="1200" noProof="0" dirty="0">
                <a:solidFill>
                  <a:schemeClr val="accent5">
                    <a:lumMod val="50000"/>
                  </a:schemeClr>
                </a:solidFill>
              </a:rPr>
              <a:t>Am </a:t>
            </a:r>
            <a:r>
              <a:rPr lang="de-DE" sz="1200" b="1" i="0" noProof="0" dirty="0">
                <a:solidFill>
                  <a:schemeClr val="accent5">
                    <a:lumMod val="50000"/>
                  </a:schemeClr>
                </a:solidFill>
              </a:rPr>
              <a:t>S</a:t>
            </a:r>
            <a:r>
              <a:rPr lang="de-DE" sz="1200" b="1" i="0" noProof="0" dirty="0">
                <a:solidFill>
                  <a:srgbClr val="115076"/>
                </a:solidFill>
              </a:rPr>
              <a:t>echseläuten</a:t>
            </a:r>
            <a:r>
              <a:rPr lang="de-DE" sz="1200" noProof="0" dirty="0">
                <a:solidFill>
                  <a:schemeClr val="accent5">
                    <a:lumMod val="50000"/>
                  </a:schemeClr>
                </a:solidFill>
              </a:rPr>
              <a:t> explodiert man einen Schneemann!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noProof="0" dirty="0">
                <a:solidFill>
                  <a:schemeClr val="accent5">
                    <a:lumMod val="50000"/>
                  </a:schemeClr>
                </a:solidFill>
              </a:rPr>
              <a:t>5.</a:t>
            </a:r>
            <a:r>
              <a:rPr lang="de-DE" sz="1200" baseline="0" noProof="0" dirty="0">
                <a:solidFill>
                  <a:schemeClr val="accent5">
                    <a:lumMod val="50000"/>
                  </a:schemeClr>
                </a:solidFill>
              </a:rPr>
              <a:t> </a:t>
            </a:r>
            <a:r>
              <a:rPr lang="de-DE" sz="1200" noProof="0" dirty="0">
                <a:solidFill>
                  <a:schemeClr val="accent5">
                    <a:lumMod val="50000"/>
                  </a:schemeClr>
                </a:solidFill>
              </a:rPr>
              <a:t> In Bern gibt es einen </a:t>
            </a:r>
            <a:r>
              <a:rPr lang="de-DE" sz="1200" b="1" noProof="0" dirty="0">
                <a:solidFill>
                  <a:schemeClr val="accent5">
                    <a:lumMod val="50000"/>
                  </a:schemeClr>
                </a:solidFill>
              </a:rPr>
              <a:t>Bärengraben</a:t>
            </a:r>
            <a:r>
              <a:rPr lang="de-DE" sz="1200" noProof="0" dirty="0">
                <a:solidFill>
                  <a:schemeClr val="accent5">
                    <a:lumMod val="50000"/>
                  </a:schemeClr>
                </a:solidFill>
              </a:rPr>
              <a:t>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noProof="0" dirty="0">
                <a:solidFill>
                  <a:schemeClr val="accent5">
                    <a:lumMod val="50000"/>
                  </a:schemeClr>
                </a:solidFill>
              </a:rPr>
              <a:t>6. </a:t>
            </a:r>
            <a:r>
              <a:rPr lang="de-DE" sz="1200" noProof="0" dirty="0">
                <a:solidFill>
                  <a:srgbClr val="115076"/>
                </a:solidFill>
              </a:rPr>
              <a:t>Hundhalter</a:t>
            </a:r>
            <a:r>
              <a:rPr lang="de-DE" sz="1200" baseline="0" noProof="0" dirty="0">
                <a:solidFill>
                  <a:srgbClr val="115076"/>
                </a:solidFill>
              </a:rPr>
              <a:t> </a:t>
            </a:r>
            <a:r>
              <a:rPr lang="de-DE" sz="1200" b="1" noProof="0" dirty="0">
                <a:solidFill>
                  <a:srgbClr val="115076"/>
                </a:solidFill>
              </a:rPr>
              <a:t>bezahlen</a:t>
            </a:r>
            <a:r>
              <a:rPr lang="de-DE" sz="1200" noProof="0" dirty="0">
                <a:solidFill>
                  <a:srgbClr val="115076"/>
                </a:solidFill>
              </a:rPr>
              <a:t> eine Hundesteuer!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baseline="0" noProof="0" dirty="0"/>
              <a:t>explodieren [&gt;5009] Schneemann [&gt;5009] Bärengraben [&gt;5009] Hundehalter [&gt;5009] Hundesteuer [&gt;5009] </a:t>
            </a:r>
            <a:br>
              <a:rPr lang="de-DE" baseline="0" noProof="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370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recap pronominal adjective agreement in R1 (nominative) and R2 (accusative) with indefinite articles.</a:t>
            </a:r>
            <a:br>
              <a:rPr lang="en-GB" b="0" dirty="0"/>
            </a:br>
            <a:br>
              <a:rPr lang="en-GB" b="0" dirty="0"/>
            </a:br>
            <a:r>
              <a:rPr lang="en-GB" b="1" dirty="0"/>
              <a:t>Procedure:</a:t>
            </a:r>
            <a:br>
              <a:rPr lang="en-GB" dirty="0"/>
            </a:br>
            <a:r>
              <a:rPr lang="en-GB" dirty="0"/>
              <a:t>1. Click and present the knowledge in small steps as per animation.</a:t>
            </a:r>
          </a:p>
          <a:p>
            <a:r>
              <a:rPr lang="en-GB" dirty="0"/>
              <a:t>2. For the R2 examples elicit the English meanings, which revisit new and existing vocabulary.</a:t>
            </a:r>
            <a:br>
              <a:rPr lang="en-GB" dirty="0"/>
            </a:br>
            <a:r>
              <a:rPr lang="en-GB" dirty="0"/>
              <a:t>3. Point out that R1 and R2 endings are the same for feminine and neuter nouns, but different for masculine nouns.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i="0" dirty="0"/>
              <a:t>es gab [49]  hatte [6] war [4] kalt [887] tief [442] voll [388]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a:t>
            </a:r>
            <a:r>
              <a:rPr lang="en-GB" sz="1200" b="1" i="0" u="none" strike="noStrike" kern="1200" cap="none" baseline="0" dirty="0">
                <a:solidFill>
                  <a:schemeClr val="tx1"/>
                </a:solidFill>
                <a:effectLst/>
                <a:latin typeface="+mn-lt"/>
                <a:ea typeface="Calibri"/>
                <a:cs typeface="Calibri"/>
                <a:sym typeface="Calibri"/>
              </a:rPr>
              <a:t>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baseline="0" dirty="0">
                <a:solidFill>
                  <a:schemeClr val="tx1"/>
                </a:solidFill>
                <a:effectLst/>
                <a:latin typeface="+mn-lt"/>
                <a:ea typeface="Calibri"/>
                <a:cs typeface="Calibri"/>
                <a:sym typeface="Calibri"/>
              </a:rPr>
              <a:t>wunderbar [1603] </a:t>
            </a:r>
            <a:br>
              <a:rPr lang="de-DE" sz="1200" b="0" i="0" u="none" strike="noStrike" kern="1200" cap="none" baseline="0"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589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give context for the listening activity that follows, revisiting some known language in productive mode / oral modality.</a:t>
            </a:r>
            <a:br>
              <a:rPr lang="en-GB" b="0" dirty="0"/>
            </a:br>
            <a:br>
              <a:rPr lang="en-GB" b="0" dirty="0"/>
            </a:br>
            <a:r>
              <a:rPr lang="en-GB" b="1" dirty="0"/>
              <a:t>Timing: 1 minute</a:t>
            </a:r>
            <a:endParaRPr lang="en-GB" i="1" dirty="0"/>
          </a:p>
          <a:p>
            <a:br>
              <a:rPr lang="en-GB" dirty="0"/>
            </a:br>
            <a:r>
              <a:rPr lang="en-GB" b="1" dirty="0"/>
              <a:t>Procedure:</a:t>
            </a:r>
            <a:br>
              <a:rPr lang="en-GB" dirty="0"/>
            </a:br>
            <a:r>
              <a:rPr lang="en-GB" dirty="0"/>
              <a:t>1. Teacher asks ‘</a:t>
            </a:r>
            <a:r>
              <a:rPr lang="de-DE" noProof="0" dirty="0"/>
              <a:t>Welches Land ist das</a:t>
            </a:r>
            <a:r>
              <a:rPr lang="en-GB" dirty="0"/>
              <a:t>?’ </a:t>
            </a:r>
            <a:r>
              <a:rPr lang="en-GB" dirty="0">
                <a:sym typeface="Wingdings" panose="05000000000000000000" pitchFamily="2" charset="2"/>
              </a:rPr>
              <a:t> Deutschland</a:t>
            </a:r>
            <a:endParaRPr lang="en-GB" dirty="0"/>
          </a:p>
          <a:p>
            <a:r>
              <a:rPr lang="en-GB" dirty="0"/>
              <a:t>2. </a:t>
            </a:r>
            <a:r>
              <a:rPr lang="de-DE" noProof="0" dirty="0"/>
              <a:t>Wo liegt Bad Hersfeld? </a:t>
            </a:r>
            <a:r>
              <a:rPr lang="de-DE" noProof="0" dirty="0">
                <a:sym typeface="Wingdings" panose="05000000000000000000" pitchFamily="2" charset="2"/>
              </a:rPr>
              <a:t> in der Mitte </a:t>
            </a:r>
            <a:endParaRPr lang="de-DE" noProof="0" dirty="0"/>
          </a:p>
          <a:p>
            <a:r>
              <a:rPr lang="de-DE" noProof="0" dirty="0"/>
              <a:t>3. Bad Hersfeld is Omas Geburtsstadt.   Wie war die Stadt?  Hör zu…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602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noticing R1 and R2 adjective endings</a:t>
            </a:r>
            <a:br>
              <a:rPr lang="en-GB" dirty="0"/>
            </a:br>
            <a:br>
              <a:rPr lang="en-GB" dirty="0"/>
            </a:br>
            <a:r>
              <a:rPr lang="en-GB" b="1" dirty="0"/>
              <a:t>Procedure:</a:t>
            </a:r>
            <a:br>
              <a:rPr lang="en-GB" dirty="0"/>
            </a:br>
            <a:r>
              <a:rPr lang="en-GB" dirty="0"/>
              <a:t>1.</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Click on the numbered audio buttons to play the sentences.</a:t>
            </a:r>
            <a:endParaRPr lang="en-GB" dirty="0"/>
          </a:p>
          <a:p>
            <a:r>
              <a:rPr lang="en-GB" dirty="0"/>
              <a:t>2.</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Students listen and identify which of two nouns is obscured in the recording of each sentence, based on the article and adjective ending heard. </a:t>
            </a:r>
            <a:endParaRPr lang="en-GB" dirty="0"/>
          </a:p>
          <a:p>
            <a:r>
              <a:rPr lang="en-GB" dirty="0"/>
              <a:t>3. They then add the English for the noun, plus the adjective</a:t>
            </a:r>
            <a:r>
              <a:rPr lang="en-GB" baseline="0" dirty="0"/>
              <a:t> used to describe it, also in English.</a:t>
            </a:r>
            <a:endParaRPr lang="en-GB" dirty="0"/>
          </a:p>
          <a:p>
            <a:r>
              <a:rPr lang="en-GB" dirty="0"/>
              <a:t>4. Click to reveal the answers</a:t>
            </a:r>
            <a:r>
              <a:rPr lang="en-GB" baseline="0" dirty="0"/>
              <a:t> – first the ‘what?’ answers, then the descriptions.</a:t>
            </a:r>
            <a:br>
              <a:rPr lang="en-GB" baseline="0" dirty="0"/>
            </a:br>
            <a:r>
              <a:rPr lang="en-GB" baseline="0" dirty="0"/>
              <a:t>5. Finally, click to bring up a second set of audio buttons with full versions of the sentences, for further consolidation, as required.</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b="0" noProof="0" dirty="0"/>
              <a:t>1.  Sie war eine schöne [Stadt].</a:t>
            </a:r>
            <a:br>
              <a:rPr lang="de-DE" b="0" noProof="0" dirty="0"/>
            </a:br>
            <a:r>
              <a:rPr lang="de-DE" b="0" noProof="0" dirty="0"/>
              <a:t>2.  Es gab einen kleinen [Bahnhof].</a:t>
            </a:r>
            <a:br>
              <a:rPr lang="de-DE" b="0" noProof="0" dirty="0"/>
            </a:br>
            <a:r>
              <a:rPr lang="de-DE" b="0" noProof="0" dirty="0"/>
              <a:t>3.  Rechts war eine alte [Bibliothek].</a:t>
            </a:r>
            <a:br>
              <a:rPr lang="de-DE" b="0" noProof="0" dirty="0"/>
            </a:br>
            <a:r>
              <a:rPr lang="de-DE" b="0" noProof="0" dirty="0"/>
              <a:t>4.  Sie hatte aber wenige [Tische].</a:t>
            </a:r>
            <a:br>
              <a:rPr lang="de-DE" b="0" noProof="0" dirty="0"/>
            </a:br>
            <a:r>
              <a:rPr lang="de-DE" b="0" noProof="0" dirty="0"/>
              <a:t>5. In der Stadtmitte gab es einen großen [Park].</a:t>
            </a:r>
            <a:br>
              <a:rPr lang="de-DE" b="0" noProof="0" dirty="0"/>
            </a:br>
            <a:r>
              <a:rPr lang="de-DE" b="0" noProof="0" dirty="0"/>
              <a:t>6. Wir haben dort einen wunderbaren [Tag] verbracht. </a:t>
            </a:r>
            <a:br>
              <a:rPr lang="de-DE" b="0" noProof="0" dirty="0"/>
            </a:br>
            <a:r>
              <a:rPr lang="de-DE" b="0" noProof="0" dirty="0"/>
              <a:t>7. Es war ein heißer [Sommer].</a:t>
            </a:r>
            <a:br>
              <a:rPr lang="de-DE" b="0" noProof="0" dirty="0"/>
            </a:br>
            <a:br>
              <a:rPr lang="de-DE" b="0" noProof="0"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395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A more challenging variation is also provided on the next slide.</a:t>
            </a:r>
          </a:p>
          <a:p>
            <a:r>
              <a:rPr lang="en-US" b="1" dirty="0"/>
              <a:t>Timing: </a:t>
            </a:r>
            <a:r>
              <a:rPr lang="en-US" b="0" dirty="0"/>
              <a:t>7 mins</a:t>
            </a:r>
          </a:p>
          <a:p>
            <a:endParaRPr lang="en-US" b="1" dirty="0"/>
          </a:p>
          <a:p>
            <a:r>
              <a:rPr lang="en-US" b="1" dirty="0"/>
              <a:t>Aim: </a:t>
            </a:r>
            <a:r>
              <a:rPr lang="en-US" b="0" dirty="0"/>
              <a:t>to recall the revisited vocabulary for this week</a:t>
            </a:r>
            <a:r>
              <a:rPr lang="en-US" b="0" baseline="0" dirty="0"/>
              <a:t> and spell it accurately. In addition, four of the gaps test adjective ending knowledge.</a:t>
            </a:r>
            <a:endParaRPr lang="en-US" b="1" dirty="0"/>
          </a:p>
          <a:p>
            <a:endParaRPr lang="en-US" b="1" dirty="0"/>
          </a:p>
          <a:p>
            <a:r>
              <a:rPr lang="en-US" b="1" dirty="0"/>
              <a:t>Procedure:</a:t>
            </a:r>
          </a:p>
          <a:p>
            <a:r>
              <a:rPr lang="en-US" b="0" dirty="0"/>
              <a:t>1. Students complete the German translations of the English sentences, filling in the missing words from the revisited vocabulary sets. </a:t>
            </a:r>
          </a:p>
          <a:p>
            <a:r>
              <a:rPr lang="en-US" b="0" dirty="0"/>
              <a:t>2. Reveal answers at the end of the exercise with each click.</a:t>
            </a:r>
          </a:p>
          <a:p>
            <a:r>
              <a:rPr lang="en-US" b="0" dirty="0"/>
              <a:t>3. Audio is provided for further reinforcement</a:t>
            </a:r>
          </a:p>
          <a:p>
            <a:endParaRPr lang="en-US" b="0"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638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Variation</a:t>
            </a:r>
            <a:br>
              <a:rPr lang="en-US" b="1" baseline="0" dirty="0"/>
            </a:br>
            <a:br>
              <a:rPr lang="en-US" b="1" baseline="0" dirty="0"/>
            </a:br>
            <a:r>
              <a:rPr lang="en-US" b="0" baseline="0" dirty="0"/>
              <a:t>Here, students translate parts of both the English and the German sentences.  Note: it is not a 100% jigsaw translation, but close to it.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05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br>
              <a:rPr lang="en-GB" b="1" dirty="0"/>
            </a:br>
            <a:r>
              <a:rPr lang="en-GB" b="1" dirty="0"/>
              <a:t>Aim: </a:t>
            </a:r>
            <a:r>
              <a:rPr lang="en-GB" sz="1200" dirty="0">
                <a:solidFill>
                  <a:schemeClr val="accent5">
                    <a:lumMod val="50000"/>
                  </a:schemeClr>
                </a:solidFill>
              </a:rPr>
              <a:t>to practise (oral </a:t>
            </a:r>
            <a:r>
              <a:rPr lang="en-GB" sz="1200" dirty="0" err="1">
                <a:solidFill>
                  <a:schemeClr val="accent5">
                    <a:lumMod val="50000"/>
                  </a:schemeClr>
                </a:solidFill>
              </a:rPr>
              <a:t>modaility</a:t>
            </a:r>
            <a:r>
              <a:rPr lang="en-GB" sz="1200" dirty="0">
                <a:solidFill>
                  <a:schemeClr val="accent5">
                    <a:lumMod val="50000"/>
                  </a:schemeClr>
                </a:solidFill>
              </a:rPr>
              <a:t>) adjective endings and revise vocabulary from this week’s revisited set in R2 (accusative)</a:t>
            </a:r>
            <a:br>
              <a:rPr lang="en-GB" dirty="0"/>
            </a:br>
            <a:br>
              <a:rPr lang="en-GB" dirty="0"/>
            </a:br>
            <a:r>
              <a:rPr lang="en-GB" b="1" dirty="0"/>
              <a:t>Procedure:</a:t>
            </a:r>
            <a:br>
              <a:rPr lang="en-GB" dirty="0"/>
            </a:br>
            <a:r>
              <a:rPr lang="en-GB" dirty="0"/>
              <a:t>1. Click to ‘roll’ the dice.</a:t>
            </a:r>
          </a:p>
          <a:p>
            <a:r>
              <a:rPr lang="en-GB" dirty="0"/>
              <a:t>2. Students pick</a:t>
            </a:r>
            <a:r>
              <a:rPr lang="en-GB" baseline="0" dirty="0"/>
              <a:t> the adjective and noun whose numbers correspond to the respective dice, then make a sentence using ‘ich </a:t>
            </a:r>
            <a:r>
              <a:rPr lang="en-GB" baseline="0" dirty="0" err="1"/>
              <a:t>hatte</a:t>
            </a:r>
            <a:r>
              <a:rPr lang="en-GB" baseline="0" dirty="0"/>
              <a:t>’ plus the two items in the accusative case. They chant the answer chorally.</a:t>
            </a:r>
            <a:endParaRPr lang="en-GB" dirty="0"/>
          </a:p>
          <a:p>
            <a:r>
              <a:rPr lang="en-GB" dirty="0"/>
              <a:t>3. Click</a:t>
            </a:r>
            <a:r>
              <a:rPr lang="en-GB" baseline="0" dirty="0"/>
              <a:t> to reveal the correct sentence.</a:t>
            </a:r>
            <a:endParaRPr lang="en-GB" dirty="0"/>
          </a:p>
          <a:p>
            <a:r>
              <a:rPr lang="en-GB" dirty="0"/>
              <a:t>4. Repeat</a:t>
            </a:r>
            <a:r>
              <a:rPr lang="en-GB" baseline="0" dirty="0"/>
              <a:t> until all combinations have been tried.</a:t>
            </a:r>
            <a:endParaRPr lang="en-GB" dirty="0"/>
          </a:p>
          <a:p>
            <a:br>
              <a:rPr lang="en-GB" dirty="0"/>
            </a:br>
            <a:r>
              <a:rPr lang="en-GB" b="1" baseline="0" dirty="0"/>
              <a:t>Word frequency (1 is the most frequent word in German): </a:t>
            </a:r>
            <a:br>
              <a:rPr lang="en-GB" b="1" baseline="0" dirty="0"/>
            </a:br>
            <a:r>
              <a:rPr lang="de-DE" b="0" baseline="0" dirty="0"/>
              <a:t>lustig [1973] interessant [810] spannend [1810] wunderbar [1603] notwendig [742] unmöglich [1879]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839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a:t>
            </a:r>
            <a:br>
              <a:rPr lang="en-GB" dirty="0"/>
            </a:br>
            <a:br>
              <a:rPr lang="en-GB" b="1" dirty="0"/>
            </a:br>
            <a:r>
              <a:rPr lang="en-GB" b="1" dirty="0"/>
              <a:t>Aim: </a:t>
            </a:r>
            <a:r>
              <a:rPr lang="en-GB" b="0" dirty="0"/>
              <a:t>To practise productive use (written modality) of the R2 adjective endings, using vocabulary presented and revised this week.</a:t>
            </a:r>
            <a:br>
              <a:rPr lang="en-GB" dirty="0"/>
            </a:br>
            <a:br>
              <a:rPr lang="en-GB" dirty="0"/>
            </a:br>
            <a:r>
              <a:rPr lang="en-GB" b="1" dirty="0"/>
              <a:t>Procedure:</a:t>
            </a:r>
            <a:br>
              <a:rPr lang="en-GB" dirty="0"/>
            </a:br>
            <a:r>
              <a:rPr lang="en-GB" dirty="0"/>
              <a:t>1. Students use the questions in German to guide them in writing</a:t>
            </a:r>
            <a:r>
              <a:rPr lang="en-GB" baseline="0" dirty="0"/>
              <a:t> a description of their town.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300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https://rachelhawkes.com/LDPresources/Yr8German/German_Y8_Term2i_Wk6_audio_HW_sheet_answers.docx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Transcription</a:t>
            </a:r>
            <a:r>
              <a:rPr lang="en-GB" b="0" baseline="0" dirty="0"/>
              <a:t> practice (place names).</a:t>
            </a:r>
            <a:br>
              <a:rPr lang="en-GB" b="0" dirty="0"/>
            </a:br>
            <a:br>
              <a:rPr lang="en-GB" dirty="0"/>
            </a:br>
            <a:r>
              <a:rPr lang="en-GB" b="1" dirty="0"/>
              <a:t>Procedure:</a:t>
            </a:r>
            <a:br>
              <a:rPr lang="en-GB" dirty="0"/>
            </a:br>
            <a:r>
              <a:rPr lang="en-GB" dirty="0"/>
              <a:t>1. Click on the numbered audio buttons to play the play</a:t>
            </a:r>
            <a:r>
              <a:rPr lang="en-GB" baseline="0" dirty="0"/>
              <a:t> </a:t>
            </a:r>
            <a:r>
              <a:rPr lang="en-GB" dirty="0"/>
              <a:t>names.</a:t>
            </a:r>
          </a:p>
          <a:p>
            <a:r>
              <a:rPr lang="en-GB" dirty="0"/>
              <a:t>2. Students transcribe what they hear.</a:t>
            </a:r>
          </a:p>
          <a:p>
            <a:r>
              <a:rPr lang="en-GB" dirty="0"/>
              <a:t>3. Click to remove the numbered rectangles and reveal each place name, one by one.</a:t>
            </a:r>
          </a:p>
          <a:p>
            <a:endParaRPr lang="en-GB" dirty="0"/>
          </a:p>
          <a:p>
            <a:pPr algn="l"/>
            <a:r>
              <a:rPr lang="en-GB" b="1" dirty="0"/>
              <a:t>Transcript:</a:t>
            </a:r>
            <a:br>
              <a:rPr lang="en-GB" b="1" dirty="0"/>
            </a:br>
            <a:r>
              <a:rPr lang="en-GB" dirty="0">
                <a:solidFill>
                  <a:schemeClr val="accent5">
                    <a:lumMod val="50000"/>
                  </a:schemeClr>
                </a:solidFill>
              </a:rPr>
              <a:t>1. Wien</a:t>
            </a:r>
            <a:br>
              <a:rPr lang="en-GB" dirty="0">
                <a:solidFill>
                  <a:schemeClr val="accent5">
                    <a:lumMod val="50000"/>
                  </a:schemeClr>
                </a:solidFill>
              </a:rPr>
            </a:br>
            <a:r>
              <a:rPr lang="en-GB" dirty="0">
                <a:solidFill>
                  <a:schemeClr val="accent5">
                    <a:lumMod val="50000"/>
                  </a:schemeClr>
                </a:solidFill>
              </a:rPr>
              <a:t>2. Eisenstadt</a:t>
            </a:r>
          </a:p>
          <a:p>
            <a:pPr algn="l"/>
            <a:r>
              <a:rPr lang="en-GB" dirty="0">
                <a:solidFill>
                  <a:schemeClr val="accent5">
                    <a:lumMod val="50000"/>
                  </a:schemeClr>
                </a:solidFill>
              </a:rPr>
              <a:t>3. Graz</a:t>
            </a:r>
            <a:br>
              <a:rPr lang="en-GB" dirty="0">
                <a:solidFill>
                  <a:schemeClr val="accent5">
                    <a:lumMod val="50000"/>
                  </a:schemeClr>
                </a:solidFill>
              </a:rPr>
            </a:br>
            <a:r>
              <a:rPr lang="en-GB" dirty="0">
                <a:solidFill>
                  <a:schemeClr val="accent5">
                    <a:lumMod val="50000"/>
                  </a:schemeClr>
                </a:solidFill>
              </a:rPr>
              <a:t>4. Innsbruck</a:t>
            </a:r>
            <a:br>
              <a:rPr lang="en-GB" dirty="0">
                <a:solidFill>
                  <a:schemeClr val="accent5">
                    <a:lumMod val="50000"/>
                  </a:schemeClr>
                </a:solidFill>
              </a:rPr>
            </a:br>
            <a:r>
              <a:rPr lang="en-GB" dirty="0">
                <a:solidFill>
                  <a:schemeClr val="accent5">
                    <a:lumMod val="50000"/>
                  </a:schemeClr>
                </a:solidFill>
              </a:rPr>
              <a:t>5. </a:t>
            </a:r>
            <a:r>
              <a:rPr lang="en-GB" dirty="0" err="1">
                <a:solidFill>
                  <a:schemeClr val="accent5">
                    <a:lumMod val="50000"/>
                  </a:schemeClr>
                </a:solidFill>
              </a:rPr>
              <a:t>Bregenz</a:t>
            </a:r>
            <a:br>
              <a:rPr lang="en-GB" dirty="0">
                <a:solidFill>
                  <a:schemeClr val="accent5">
                    <a:lumMod val="50000"/>
                  </a:schemeClr>
                </a:solidFill>
              </a:rPr>
            </a:br>
            <a:r>
              <a:rPr lang="en-GB" dirty="0">
                <a:solidFill>
                  <a:schemeClr val="accent5">
                    <a:lumMod val="50000"/>
                  </a:schemeClr>
                </a:solidFill>
              </a:rPr>
              <a:t>6. Salzburg</a:t>
            </a:r>
            <a:br>
              <a:rPr lang="en-GB" dirty="0">
                <a:solidFill>
                  <a:schemeClr val="accent5">
                    <a:lumMod val="50000"/>
                  </a:schemeClr>
                </a:solidFill>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a:t>
            </a:r>
            <a:r>
              <a:rPr lang="en-US" dirty="0"/>
              <a:t> revise items of vocabulary from one of</a:t>
            </a:r>
            <a:r>
              <a:rPr lang="en-US" baseline="0" dirty="0"/>
              <a:t> this week’s revisited vocabulary sets (plus three from another set and one from this week’s words)</a:t>
            </a:r>
            <a:r>
              <a:rPr lang="en-US" dirty="0"/>
              <a:t>.</a:t>
            </a:r>
            <a:r>
              <a:rPr lang="en-US" baseline="0" dirty="0"/>
              <a:t> </a:t>
            </a:r>
            <a:r>
              <a:rPr lang="en-US" dirty="0"/>
              <a:t>Only</a:t>
            </a:r>
            <a:r>
              <a:rPr lang="en-US" baseline="0" dirty="0"/>
              <a:t> the first letter is provided so that students have to recall the word.</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The teacher clicks for the English prompt to appear.</a:t>
            </a:r>
          </a:p>
          <a:p>
            <a:r>
              <a:rPr lang="en-US" baseline="0" dirty="0"/>
              <a:t>2. S</a:t>
            </a:r>
            <a:r>
              <a:rPr lang="en-US" dirty="0"/>
              <a:t>tudents say the word in German in choral response to match the English. </a:t>
            </a:r>
            <a:r>
              <a:rPr lang="en-US" baseline="0" dirty="0"/>
              <a:t> </a:t>
            </a:r>
            <a:endParaRPr lang="en-US" b="0" dirty="0"/>
          </a:p>
          <a:p>
            <a:r>
              <a:rPr lang="en-US" b="0" dirty="0"/>
              <a:t>3. Clicking again reveals the answer.</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baseline="0" dirty="0">
                <a:solidFill>
                  <a:schemeClr val="tx1"/>
                </a:solidFill>
                <a:effectLst/>
                <a:latin typeface="+mn-lt"/>
                <a:ea typeface="Calibri"/>
                <a:cs typeface="Calibri"/>
                <a:sym typeface="Calibri"/>
              </a:rPr>
              <a:t>anfangen [497] ankommen [653] anrufen [1146] einkaufen [2877] mitbringen [1828] setzen [228] stattfinden [652] stellen [135] vorbereiten [1421] Geburtstag [1766]  weiterer, weitere, weiteres [182] während [173] warum? [192] weil [88] denn [93] </a:t>
            </a:r>
            <a:r>
              <a:rPr lang="de-DE" i="0" dirty="0"/>
              <a:t>früher [411] </a:t>
            </a:r>
            <a:br>
              <a:rPr lang="en-GB" sz="1200" b="0" i="0" u="none" strike="noStrike" kern="1200" cap="none" baseline="0" dirty="0">
                <a:solidFill>
                  <a:schemeClr val="tx1"/>
                </a:solidFill>
                <a:effectLst/>
                <a:latin typeface="+mn-lt"/>
                <a:ea typeface="Calibri"/>
                <a:cs typeface="Calibri"/>
                <a:sym typeface="Calibri"/>
              </a:rPr>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US" b="0" dirty="0"/>
              <a:t>to</a:t>
            </a:r>
            <a:r>
              <a:rPr lang="en-US" dirty="0"/>
              <a:t> </a:t>
            </a:r>
            <a:r>
              <a:rPr lang="en-US" dirty="0" err="1"/>
              <a:t>practise</a:t>
            </a:r>
            <a:r>
              <a:rPr lang="en-US" dirty="0"/>
              <a:t> written recall of items of vocabulary from </a:t>
            </a:r>
            <a:r>
              <a:rPr lang="en-US" baseline="0" dirty="0"/>
              <a:t>this week’s new vocabulary set in the oral modality.</a:t>
            </a:r>
            <a:endParaRPr lang="en-US" b="1" dirty="0"/>
          </a:p>
          <a:p>
            <a:br>
              <a:rPr lang="en-GB" dirty="0"/>
            </a:br>
            <a:r>
              <a:rPr lang="en-GB" b="1" dirty="0"/>
              <a:t>Procedure:</a:t>
            </a:r>
            <a:br>
              <a:rPr lang="en-GB" dirty="0"/>
            </a:br>
            <a:r>
              <a:rPr lang="en-GB" dirty="0"/>
              <a:t>1. Click on the numbered buttons</a:t>
            </a:r>
            <a:r>
              <a:rPr lang="en-GB" baseline="0" dirty="0"/>
              <a:t> to play the audio.</a:t>
            </a:r>
            <a:endParaRPr lang="en-GB" dirty="0"/>
          </a:p>
          <a:p>
            <a:r>
              <a:rPr lang="en-GB" dirty="0"/>
              <a:t>2. Students hear three words each time.</a:t>
            </a:r>
          </a:p>
          <a:p>
            <a:r>
              <a:rPr lang="en-GB" dirty="0"/>
              <a:t>3. The English appears in the first column upon clicking the mouse;</a:t>
            </a:r>
            <a:r>
              <a:rPr lang="en-GB" baseline="0" dirty="0"/>
              <a:t> students then write the correct German word.</a:t>
            </a:r>
            <a:endParaRPr lang="en-GB" dirty="0"/>
          </a:p>
          <a:p>
            <a:r>
              <a:rPr lang="en-GB" dirty="0"/>
              <a:t>4. Upon the next mouse click, the German word</a:t>
            </a:r>
            <a:r>
              <a:rPr lang="en-GB" baseline="0" dirty="0"/>
              <a:t> appears in the second column.</a:t>
            </a:r>
            <a:endParaRPr lang="en-GB" dirty="0"/>
          </a:p>
          <a:p>
            <a:br>
              <a:rPr lang="en-GB" b="1" dirty="0"/>
            </a:br>
            <a:r>
              <a:rPr lang="en-GB" b="1" dirty="0"/>
              <a:t>Adaptive teaching:</a:t>
            </a:r>
            <a:br>
              <a:rPr lang="en-GB" b="1" dirty="0"/>
            </a:br>
            <a:r>
              <a:rPr lang="en-GB" b="0" dirty="0"/>
              <a:t>t</a:t>
            </a:r>
            <a:r>
              <a:rPr lang="en-GB" dirty="0"/>
              <a:t>o </a:t>
            </a:r>
            <a:r>
              <a:rPr lang="en-GB" dirty="0">
                <a:solidFill>
                  <a:schemeClr val="accent5">
                    <a:lumMod val="50000"/>
                  </a:schemeClr>
                </a:solidFill>
              </a:rPr>
              <a:t>create an easier version (for the class or just for some students) the English prompts could be provided ahead of listening (either by clicking first each time</a:t>
            </a:r>
            <a:r>
              <a:rPr lang="en-GB" baseline="0" dirty="0">
                <a:solidFill>
                  <a:schemeClr val="accent5">
                    <a:lumMod val="50000"/>
                  </a:schemeClr>
                </a:solidFill>
              </a:rPr>
              <a:t> </a:t>
            </a:r>
            <a:r>
              <a:rPr lang="en-GB" dirty="0">
                <a:solidFill>
                  <a:schemeClr val="accent5">
                    <a:lumMod val="50000"/>
                  </a:schemeClr>
                </a:solidFill>
              </a:rPr>
              <a:t>OR by</a:t>
            </a:r>
            <a:r>
              <a:rPr lang="en-GB" baseline="0" dirty="0">
                <a:solidFill>
                  <a:schemeClr val="accent5">
                    <a:lumMod val="50000"/>
                  </a:schemeClr>
                </a:solidFill>
              </a:rPr>
              <a:t> distributing</a:t>
            </a:r>
            <a:r>
              <a:rPr lang="en-GB" dirty="0">
                <a:solidFill>
                  <a:schemeClr val="accent5">
                    <a:lumMod val="50000"/>
                  </a:schemeClr>
                </a:solidFill>
              </a:rPr>
              <a:t> a sheet to provide extra support for some students in the class).</a:t>
            </a:r>
            <a:br>
              <a:rPr lang="en-GB" dirty="0">
                <a:solidFill>
                  <a:schemeClr val="accent5">
                    <a:lumMod val="50000"/>
                  </a:schemeClr>
                </a:solidFill>
              </a:rPr>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tief</a:t>
            </a:r>
            <a:r>
              <a:rPr lang="en-GB" b="0" dirty="0"/>
              <a:t>, </a:t>
            </a:r>
            <a:r>
              <a:rPr lang="en-GB" b="0" dirty="0" err="1"/>
              <a:t>kalt</a:t>
            </a:r>
            <a:r>
              <a:rPr lang="en-GB" b="0" dirty="0"/>
              <a:t>, </a:t>
            </a:r>
            <a:r>
              <a:rPr lang="en-GB" b="0" dirty="0" err="1"/>
              <a:t>wenig</a:t>
            </a:r>
            <a:r>
              <a:rPr lang="en-GB" b="0" dirty="0"/>
              <a:t> (deep)</a:t>
            </a:r>
            <a:br>
              <a:rPr lang="en-GB" b="0" dirty="0"/>
            </a:br>
            <a:r>
              <a:rPr lang="en-GB" b="0" dirty="0"/>
              <a:t>2.  </a:t>
            </a:r>
            <a:r>
              <a:rPr lang="en-GB" b="0" dirty="0" err="1"/>
              <a:t>voll</a:t>
            </a:r>
            <a:r>
              <a:rPr lang="en-GB" b="0" dirty="0"/>
              <a:t>, nah, links (full)</a:t>
            </a:r>
            <a:br>
              <a:rPr lang="en-GB" b="0" dirty="0"/>
            </a:br>
            <a:r>
              <a:rPr lang="en-GB" b="0" dirty="0"/>
              <a:t>3.  </a:t>
            </a:r>
            <a:r>
              <a:rPr lang="en-GB" b="0" dirty="0" err="1"/>
              <a:t>kalt</a:t>
            </a:r>
            <a:r>
              <a:rPr lang="en-GB" b="0" dirty="0"/>
              <a:t>, </a:t>
            </a:r>
            <a:r>
              <a:rPr lang="en-GB" b="0" dirty="0" err="1"/>
              <a:t>rechts</a:t>
            </a:r>
            <a:r>
              <a:rPr lang="en-GB" b="0" dirty="0"/>
              <a:t>, </a:t>
            </a:r>
            <a:r>
              <a:rPr lang="en-GB" b="0" dirty="0" err="1"/>
              <a:t>damals</a:t>
            </a:r>
            <a:r>
              <a:rPr lang="en-GB" b="0" dirty="0"/>
              <a:t> (on/to the right)</a:t>
            </a:r>
            <a:br>
              <a:rPr lang="en-GB" b="0" dirty="0"/>
            </a:br>
            <a:r>
              <a:rPr lang="en-GB" b="0" dirty="0"/>
              <a:t>4.  </a:t>
            </a:r>
            <a:r>
              <a:rPr lang="en-GB" b="0" dirty="0" err="1"/>
              <a:t>hatte</a:t>
            </a:r>
            <a:r>
              <a:rPr lang="en-GB" b="0" dirty="0"/>
              <a:t>, </a:t>
            </a:r>
            <a:r>
              <a:rPr lang="en-GB" b="0" dirty="0" err="1"/>
              <a:t>voll</a:t>
            </a:r>
            <a:r>
              <a:rPr lang="en-GB" b="0" dirty="0"/>
              <a:t>, </a:t>
            </a:r>
            <a:r>
              <a:rPr lang="en-GB" b="0" dirty="0" err="1"/>
              <a:t>wenig</a:t>
            </a:r>
            <a:r>
              <a:rPr lang="en-GB" b="0" dirty="0"/>
              <a:t> (few)</a:t>
            </a:r>
            <a:br>
              <a:rPr lang="en-GB" b="0" dirty="0"/>
            </a:br>
            <a:r>
              <a:rPr lang="en-GB" b="0" dirty="0"/>
              <a:t>5.  nah, </a:t>
            </a:r>
            <a:r>
              <a:rPr lang="en-GB" b="0" dirty="0" err="1"/>
              <a:t>früher</a:t>
            </a:r>
            <a:r>
              <a:rPr lang="en-GB" b="0" dirty="0"/>
              <a:t>, war (was)</a:t>
            </a:r>
            <a:br>
              <a:rPr lang="en-GB" b="0" dirty="0"/>
            </a:br>
            <a:r>
              <a:rPr lang="en-GB" b="0" dirty="0"/>
              <a:t>6.  </a:t>
            </a:r>
            <a:r>
              <a:rPr lang="en-GB" b="0" dirty="0" err="1"/>
              <a:t>früher</a:t>
            </a:r>
            <a:r>
              <a:rPr lang="en-GB" b="0" dirty="0"/>
              <a:t>, </a:t>
            </a:r>
            <a:r>
              <a:rPr lang="en-GB" b="0" dirty="0" err="1"/>
              <a:t>heiß</a:t>
            </a:r>
            <a:r>
              <a:rPr lang="en-GB" b="0" dirty="0"/>
              <a:t>, </a:t>
            </a:r>
            <a:r>
              <a:rPr lang="en-GB" b="0" dirty="0" err="1"/>
              <a:t>tief</a:t>
            </a:r>
            <a:r>
              <a:rPr lang="en-GB" b="0" dirty="0"/>
              <a:t> (in former times)</a:t>
            </a:r>
            <a:br>
              <a:rPr lang="en-GB" b="0" dirty="0"/>
            </a:br>
            <a:r>
              <a:rPr lang="en-GB" b="0" dirty="0"/>
              <a:t>7.  </a:t>
            </a:r>
            <a:r>
              <a:rPr lang="en-GB" b="0" dirty="0" err="1"/>
              <a:t>kalt</a:t>
            </a:r>
            <a:r>
              <a:rPr lang="en-GB" b="0" dirty="0"/>
              <a:t>, links, </a:t>
            </a:r>
            <a:r>
              <a:rPr lang="en-GB" b="0" dirty="0" err="1"/>
              <a:t>rechts</a:t>
            </a:r>
            <a:r>
              <a:rPr lang="en-GB" b="0" dirty="0"/>
              <a:t> (on/to the left)</a:t>
            </a:r>
            <a:br>
              <a:rPr lang="en-GB" b="0" dirty="0"/>
            </a:br>
            <a:r>
              <a:rPr lang="en-GB" b="0" dirty="0"/>
              <a:t>8.  </a:t>
            </a:r>
            <a:r>
              <a:rPr lang="en-GB" b="0" dirty="0" err="1"/>
              <a:t>wenig</a:t>
            </a:r>
            <a:r>
              <a:rPr lang="en-GB" b="0" dirty="0"/>
              <a:t>, </a:t>
            </a:r>
            <a:r>
              <a:rPr lang="en-GB" b="0" dirty="0" err="1"/>
              <a:t>voll</a:t>
            </a:r>
            <a:r>
              <a:rPr lang="en-GB" b="0" dirty="0"/>
              <a:t>, </a:t>
            </a:r>
            <a:r>
              <a:rPr lang="en-GB" b="0" dirty="0" err="1"/>
              <a:t>damals</a:t>
            </a:r>
            <a:r>
              <a:rPr lang="en-GB" b="0" dirty="0"/>
              <a:t> (back then)</a:t>
            </a:r>
            <a:br>
              <a:rPr lang="en-GB" b="0" dirty="0"/>
            </a:br>
            <a:r>
              <a:rPr lang="en-GB" b="0" dirty="0"/>
              <a:t>9.  </a:t>
            </a:r>
            <a:r>
              <a:rPr lang="en-GB" b="0" dirty="0" err="1"/>
              <a:t>hatte</a:t>
            </a:r>
            <a:r>
              <a:rPr lang="en-GB" b="0" dirty="0"/>
              <a:t>, </a:t>
            </a:r>
            <a:r>
              <a:rPr lang="en-GB" b="0" dirty="0" err="1"/>
              <a:t>früher</a:t>
            </a:r>
            <a:r>
              <a:rPr lang="en-GB" b="0" dirty="0"/>
              <a:t>, </a:t>
            </a:r>
            <a:r>
              <a:rPr lang="en-GB" b="0" dirty="0" err="1"/>
              <a:t>heiß</a:t>
            </a:r>
            <a:r>
              <a:rPr lang="en-GB" b="0" dirty="0"/>
              <a:t> (had)</a:t>
            </a:r>
            <a:br>
              <a:rPr lang="en-GB" b="0" dirty="0"/>
            </a:br>
            <a:r>
              <a:rPr lang="en-GB" b="0" dirty="0"/>
              <a:t>10. </a:t>
            </a:r>
            <a:r>
              <a:rPr lang="en-GB" b="0" dirty="0" err="1"/>
              <a:t>damals</a:t>
            </a:r>
            <a:r>
              <a:rPr lang="en-GB" b="0" dirty="0"/>
              <a:t>, </a:t>
            </a:r>
            <a:r>
              <a:rPr lang="en-GB" b="0" dirty="0" err="1"/>
              <a:t>rechts</a:t>
            </a:r>
            <a:r>
              <a:rPr lang="en-GB" b="0" dirty="0"/>
              <a:t>, nah  (near(by), close)</a:t>
            </a:r>
            <a:br>
              <a:rPr lang="en-GB" dirty="0"/>
            </a:br>
            <a:br>
              <a:rPr lang="en-GB" dirty="0"/>
            </a:br>
            <a:br>
              <a:rPr lang="en-GB" dirty="0"/>
            </a:b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8.2.1.3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i="0" dirty="0"/>
              <a:t>es gab [49]  hatte [6] war [4] heiß [1195] kalt [887] nah [480] tief [442] voll [388] wenig [102] damals [286] früher [411] links [893] rechts [829]</a:t>
            </a: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introduce</a:t>
            </a:r>
            <a:r>
              <a:rPr lang="en-GB" b="0" baseline="0" dirty="0"/>
              <a:t> </a:t>
            </a:r>
            <a:r>
              <a:rPr lang="en-GB" b="0" dirty="0"/>
              <a:t>‘es gab’ and ‘</a:t>
            </a:r>
            <a:r>
              <a:rPr lang="en-GB" b="0" dirty="0" err="1"/>
              <a:t>hatte</a:t>
            </a:r>
            <a:r>
              <a:rPr lang="en-GB" b="0" dirty="0"/>
              <a:t>’.</a:t>
            </a:r>
            <a:br>
              <a:rPr lang="en-GB" b="0" dirty="0"/>
            </a:br>
            <a:br>
              <a:rPr lang="en-GB" dirty="0"/>
            </a:br>
            <a:r>
              <a:rPr lang="en-GB" b="1" dirty="0"/>
              <a:t>Procedure:</a:t>
            </a:r>
            <a:br>
              <a:rPr lang="en-GB" dirty="0"/>
            </a:br>
            <a:r>
              <a:rPr lang="en-GB" dirty="0"/>
              <a:t>1. Click to animate the explanation.</a:t>
            </a:r>
          </a:p>
          <a:p>
            <a:r>
              <a:rPr lang="en-GB" dirty="0"/>
              <a:t>2. Ensure</a:t>
            </a:r>
            <a:r>
              <a:rPr lang="en-GB" baseline="0" dirty="0"/>
              <a:t> students’ understanding at each stage.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Zoo [&gt;5009] Galerie [4328]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explain the use of ‘</a:t>
            </a:r>
            <a:r>
              <a:rPr lang="de-DE" b="0" noProof="0" dirty="0"/>
              <a:t>früher</a:t>
            </a:r>
            <a:r>
              <a:rPr lang="en-GB" b="0" dirty="0"/>
              <a:t>’ with</a:t>
            </a:r>
            <a:r>
              <a:rPr lang="en-GB" b="0" baseline="0" dirty="0"/>
              <a:t> </a:t>
            </a:r>
            <a:r>
              <a:rPr lang="en-GB" b="0" dirty="0"/>
              <a:t>‘</a:t>
            </a:r>
            <a:r>
              <a:rPr lang="de-DE" b="0" noProof="0" dirty="0"/>
              <a:t>es gab</a:t>
            </a:r>
            <a:r>
              <a:rPr lang="en-GB" b="0" dirty="0"/>
              <a:t>’ and ‘</a:t>
            </a:r>
            <a:r>
              <a:rPr lang="de-DE" b="0" noProof="0" dirty="0"/>
              <a:t>hatte</a:t>
            </a:r>
            <a:r>
              <a:rPr lang="en-GB" b="0" dirty="0"/>
              <a:t>’.</a:t>
            </a:r>
            <a:br>
              <a:rPr lang="en-GB" b="0" dirty="0"/>
            </a:br>
            <a:br>
              <a:rPr lang="en-GB" b="0" dirty="0"/>
            </a:br>
            <a:r>
              <a:rPr lang="en-GB" b="1" dirty="0"/>
              <a:t>Procedure:</a:t>
            </a:r>
            <a:br>
              <a:rPr lang="en-GB" dirty="0"/>
            </a:br>
            <a:r>
              <a:rPr lang="en-GB" dirty="0"/>
              <a:t>1. Click to animate the explanation.</a:t>
            </a:r>
          </a:p>
          <a:p>
            <a:r>
              <a:rPr lang="en-GB" dirty="0"/>
              <a:t>2. Ensure</a:t>
            </a:r>
            <a:r>
              <a:rPr lang="en-GB" baseline="0" dirty="0"/>
              <a:t>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27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endParaRPr lang="en-GB" i="1" dirty="0"/>
          </a:p>
          <a:p>
            <a:r>
              <a:rPr lang="en-GB" b="1" dirty="0"/>
              <a:t>Aim: </a:t>
            </a:r>
            <a:r>
              <a:rPr lang="en-GB" b="0" dirty="0"/>
              <a:t>To give context for the listening activity that follows revisiting some known language in productive mode / oral modality.</a:t>
            </a:r>
            <a:br>
              <a:rPr lang="en-GB" b="0" dirty="0"/>
            </a:br>
            <a:br>
              <a:rPr lang="en-GB" dirty="0"/>
            </a:br>
            <a:r>
              <a:rPr lang="en-GB" b="1" dirty="0"/>
              <a:t>Procedure:</a:t>
            </a:r>
            <a:br>
              <a:rPr lang="en-GB" dirty="0"/>
            </a:br>
            <a:r>
              <a:rPr lang="en-GB" dirty="0"/>
              <a:t>1. Teacher asks ‘</a:t>
            </a:r>
            <a:r>
              <a:rPr lang="de-DE" noProof="0" dirty="0"/>
              <a:t>Welches Land ist das</a:t>
            </a:r>
            <a:r>
              <a:rPr lang="en-GB" dirty="0"/>
              <a:t>?’  </a:t>
            </a:r>
            <a:r>
              <a:rPr lang="en-GB" dirty="0">
                <a:sym typeface="Wingdings" panose="05000000000000000000" pitchFamily="2" charset="2"/>
              </a:rPr>
              <a:t> </a:t>
            </a:r>
            <a:r>
              <a:rPr lang="de-DE" noProof="0" dirty="0">
                <a:sym typeface="Wingdings" panose="05000000000000000000" pitchFamily="2" charset="2"/>
              </a:rPr>
              <a:t>Österreich</a:t>
            </a:r>
            <a:r>
              <a:rPr lang="en-GB" dirty="0">
                <a:sym typeface="Wingdings" panose="05000000000000000000" pitchFamily="2" charset="2"/>
              </a:rPr>
              <a:t>.</a:t>
            </a:r>
            <a:endParaRPr lang="en-GB" dirty="0"/>
          </a:p>
          <a:p>
            <a:r>
              <a:rPr lang="en-GB" dirty="0"/>
              <a:t>2. </a:t>
            </a:r>
            <a:r>
              <a:rPr lang="de-DE" noProof="0" dirty="0"/>
              <a:t>Wo liegt Innsbruck? </a:t>
            </a:r>
            <a:r>
              <a:rPr lang="de-DE" noProof="0" dirty="0">
                <a:sym typeface="Wingdings" panose="05000000000000000000" pitchFamily="2" charset="2"/>
              </a:rPr>
              <a:t> im Westen</a:t>
            </a:r>
            <a:endParaRPr lang="de-DE" noProof="0" dirty="0"/>
          </a:p>
          <a:p>
            <a:r>
              <a:rPr lang="de-DE" noProof="0" dirty="0"/>
              <a:t>3. Innsbruck ist Heidis Geburtsstadt.  Wie sagt man Geburtsstadt auf English?</a:t>
            </a:r>
            <a:r>
              <a:rPr lang="en-GB" dirty="0"/>
              <a:t> </a:t>
            </a:r>
            <a:r>
              <a:rPr lang="en-GB" dirty="0">
                <a:sym typeface="Wingdings" panose="05000000000000000000" pitchFamily="2" charset="2"/>
              </a:rPr>
              <a:t> birth town / town of birth</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distinguishing</a:t>
            </a:r>
            <a:r>
              <a:rPr lang="en-GB" b="0" baseline="0" dirty="0"/>
              <a:t> between present and past tense forms of ‘</a:t>
            </a:r>
            <a:r>
              <a:rPr lang="de-DE" b="0" baseline="0" noProof="0" dirty="0"/>
              <a:t>es gibt</a:t>
            </a:r>
            <a:r>
              <a:rPr lang="en-GB" b="0" baseline="0" dirty="0"/>
              <a:t>’ and ‘hat’</a:t>
            </a:r>
            <a:br>
              <a:rPr lang="en-GB" b="0" dirty="0"/>
            </a:br>
            <a:br>
              <a:rPr lang="en-GB" dirty="0"/>
            </a:br>
            <a:r>
              <a:rPr lang="en-GB" b="1" dirty="0"/>
              <a:t>Procedure:</a:t>
            </a:r>
            <a:br>
              <a:rPr lang="en-GB" dirty="0"/>
            </a:br>
            <a:r>
              <a:rPr lang="en-GB" dirty="0"/>
              <a:t>1. Click on the numbered buttons to</a:t>
            </a:r>
            <a:r>
              <a:rPr lang="en-GB" baseline="0" dirty="0"/>
              <a:t> play the audio.</a:t>
            </a:r>
            <a:endParaRPr lang="en-GB" dirty="0"/>
          </a:p>
          <a:p>
            <a:r>
              <a:rPr lang="en-GB" dirty="0"/>
              <a:t>2. Students listen to each</a:t>
            </a:r>
            <a:r>
              <a:rPr lang="en-GB" baseline="0" dirty="0"/>
              <a:t> sentence </a:t>
            </a:r>
            <a:r>
              <a:rPr lang="en-GB" dirty="0"/>
              <a:t>and tick</a:t>
            </a:r>
            <a:r>
              <a:rPr lang="en-GB" baseline="0" dirty="0"/>
              <a:t> the appropriate column.</a:t>
            </a:r>
            <a:endParaRPr lang="en-GB" dirty="0"/>
          </a:p>
          <a:p>
            <a:r>
              <a:rPr lang="en-GB" dirty="0"/>
              <a:t>3. Click to reveal first the German</a:t>
            </a:r>
            <a:r>
              <a:rPr lang="en-GB" baseline="0" dirty="0"/>
              <a:t> sentence heard, then the correct tick.</a:t>
            </a:r>
            <a:endParaRPr lang="en-GB" dirty="0"/>
          </a:p>
          <a:p>
            <a:endParaRPr lang="en-GB" dirty="0"/>
          </a:p>
          <a:p>
            <a:pPr rtl="0" eaLnBrk="1" fontAlgn="ctr" latinLnBrk="0" hangingPunct="1"/>
            <a:r>
              <a:rPr lang="en-GB" b="1" dirty="0"/>
              <a:t>Transcript:</a:t>
            </a:r>
            <a:br>
              <a:rPr lang="en-GB" dirty="0"/>
            </a:br>
            <a:r>
              <a:rPr lang="en-GB" dirty="0"/>
              <a:t>1. </a:t>
            </a:r>
            <a:r>
              <a:rPr lang="de-DE" sz="1200" b="0" i="0" u="none" strike="noStrike" kern="1200" noProof="0" dirty="0">
                <a:solidFill>
                  <a:schemeClr val="tx1"/>
                </a:solidFill>
                <a:effectLst/>
                <a:latin typeface="+mn-lt"/>
                <a:ea typeface="+mn-ea"/>
                <a:cs typeface="+mn-cs"/>
              </a:rPr>
              <a:t>Montags gibt es einen Markt</a:t>
            </a:r>
            <a:r>
              <a:rPr lang="de-DE" sz="1200" b="1" i="0" u="none" strike="noStrike" kern="1200" noProof="0" dirty="0">
                <a:solidFill>
                  <a:schemeClr val="tx1"/>
                </a:solidFill>
                <a:effectLst/>
                <a:latin typeface="+mn-lt"/>
                <a:ea typeface="+mn-ea"/>
                <a:cs typeface="+mn-cs"/>
              </a:rPr>
              <a:t>.</a:t>
            </a:r>
            <a:endParaRPr lang="de-DE" sz="1200" b="0" i="0" u="none" strike="noStrike" kern="1200" noProof="0" dirty="0">
              <a:solidFill>
                <a:schemeClr val="tx1"/>
              </a:solidFill>
              <a:effectLst/>
              <a:latin typeface="+mn-lt"/>
              <a:ea typeface="+mn-ea"/>
              <a:cs typeface="+mn-cs"/>
            </a:endParaRPr>
          </a:p>
          <a:p>
            <a:pPr rtl="0" eaLnBrk="1" fontAlgn="ctr" latinLnBrk="0" hangingPunct="1"/>
            <a:r>
              <a:rPr lang="de-DE" sz="1200" b="0" i="0" u="none" strike="noStrike" kern="1200" noProof="0" dirty="0">
                <a:solidFill>
                  <a:schemeClr val="tx1"/>
                </a:solidFill>
                <a:effectLst/>
                <a:latin typeface="+mn-lt"/>
                <a:ea typeface="+mn-ea"/>
                <a:cs typeface="+mn-cs"/>
              </a:rPr>
              <a:t>2. Im Sommer gibt es einen Strand am Marktplatz.</a:t>
            </a:r>
          </a:p>
          <a:p>
            <a:pPr rtl="0" eaLnBrk="1" fontAlgn="ctr" latinLnBrk="0" hangingPunct="1"/>
            <a:r>
              <a:rPr lang="de-DE" sz="1200" b="0" i="0" u="none" strike="noStrike" kern="1200" noProof="0" dirty="0">
                <a:solidFill>
                  <a:schemeClr val="tx1"/>
                </a:solidFill>
                <a:effectLst/>
                <a:latin typeface="+mn-lt"/>
                <a:ea typeface="+mn-ea"/>
                <a:cs typeface="+mn-cs"/>
              </a:rPr>
              <a:t>3. Es gab ein Stadion.</a:t>
            </a:r>
          </a:p>
          <a:p>
            <a:pPr rtl="0" eaLnBrk="1" fontAlgn="ctr" latinLnBrk="0" hangingPunct="1"/>
            <a:r>
              <a:rPr lang="de-DE" sz="1200" b="0" i="0" u="none" strike="noStrike" kern="1200" noProof="0" dirty="0">
                <a:solidFill>
                  <a:schemeClr val="tx1"/>
                </a:solidFill>
                <a:effectLst/>
                <a:latin typeface="+mn-lt"/>
                <a:ea typeface="+mn-ea"/>
                <a:cs typeface="+mn-cs"/>
              </a:rPr>
              <a:t>4. Die Stadt hatte nicht viele Geschäfte.</a:t>
            </a:r>
          </a:p>
          <a:p>
            <a:pPr rtl="0" eaLnBrk="1" fontAlgn="ctr" latinLnBrk="0" hangingPunct="1"/>
            <a:r>
              <a:rPr lang="de-DE" sz="1200" b="0" i="0" u="none" strike="noStrike" kern="1200" noProof="0" dirty="0">
                <a:solidFill>
                  <a:schemeClr val="tx1"/>
                </a:solidFill>
                <a:effectLst/>
                <a:latin typeface="+mn-lt"/>
                <a:ea typeface="+mn-ea"/>
                <a:cs typeface="+mn-cs"/>
              </a:rPr>
              <a:t>5. Sie hatte auch keine Industrie.</a:t>
            </a:r>
          </a:p>
          <a:p>
            <a:pPr rtl="0" eaLnBrk="1" fontAlgn="auto" latinLnBrk="0" hangingPunct="1"/>
            <a:r>
              <a:rPr lang="de-DE" sz="1200" b="0" i="0" u="none" strike="noStrike" kern="1200" noProof="0" dirty="0">
                <a:solidFill>
                  <a:schemeClr val="tx1"/>
                </a:solidFill>
                <a:effectLst/>
                <a:latin typeface="+mn-lt"/>
                <a:ea typeface="+mn-ea"/>
                <a:cs typeface="+mn-cs"/>
              </a:rPr>
              <a:t>6. Es gibt einen Skatepark.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de-DE" baseline="0" noProof="0" dirty="0"/>
              <a:t>Stadion [3140] Industrie </a:t>
            </a:r>
            <a:r>
              <a:rPr lang="en-GB" baseline="0" dirty="0"/>
              <a:t>[3483]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53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175061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6713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0469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8216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02431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96197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94042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857B-F17F-46C1-B7CE-43DE956D10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4E9BC89-818F-4961-80BD-1177DE15B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A5CAF8D-5C78-44F4-8B29-BE85C0727EBD}"/>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5" name="Footer Placeholder 4">
            <a:extLst>
              <a:ext uri="{FF2B5EF4-FFF2-40B4-BE49-F238E27FC236}">
                <a16:creationId xmlns:a16="http://schemas.microsoft.com/office/drawing/2014/main" id="{6EB2D1D0-1618-403C-99A3-CE64AA9C2C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33C4A9-038B-44CD-BDB3-B01E8CCDBD5B}"/>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2478228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B0C9-0ED2-4E80-AE98-5E4A5495DA0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0AC503C-1505-450C-B86B-0FA82394E34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8011A9B-415B-4709-8BBB-6DC83A55A74E}"/>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5" name="Footer Placeholder 4">
            <a:extLst>
              <a:ext uri="{FF2B5EF4-FFF2-40B4-BE49-F238E27FC236}">
                <a16:creationId xmlns:a16="http://schemas.microsoft.com/office/drawing/2014/main" id="{4B4AF84E-B706-4C8A-8141-760930E7BA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9BBBB6-27A6-41F3-9A51-75B0EFEA4BE8}"/>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2100610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2BBD-903A-4FAB-84F7-D7A6797B5D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DC0A9D9-E949-44EA-AFEB-E50575E8D8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AA38A5B-C438-4867-B642-79A23CFB1690}"/>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5" name="Footer Placeholder 4">
            <a:extLst>
              <a:ext uri="{FF2B5EF4-FFF2-40B4-BE49-F238E27FC236}">
                <a16:creationId xmlns:a16="http://schemas.microsoft.com/office/drawing/2014/main" id="{3DC6DDC1-F2FF-46D6-9EF9-E546A0CB06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108A05-D643-4ED9-8EF0-36F1B8969767}"/>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920777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2600B-DADF-4642-8A49-622B6D3D06A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C6906E-7C05-4D52-815E-6DF7AF8B3E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C3EB10F-39A9-40BC-BC77-6510557F99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26EA0FC-74D9-4057-9844-30483F03E953}"/>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6" name="Footer Placeholder 5">
            <a:extLst>
              <a:ext uri="{FF2B5EF4-FFF2-40B4-BE49-F238E27FC236}">
                <a16:creationId xmlns:a16="http://schemas.microsoft.com/office/drawing/2014/main" id="{E54A3A69-D28B-4AF8-A7B6-5DD80D0CAC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B1FD16-264D-4FC0-9C19-CC99C07BFB8A}"/>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3805635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954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F8F5-A3A4-4E9B-A880-4CBCE757CFD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A32507C-FB5D-4215-8E32-8C5A042D1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8C81E44-429E-4FDB-A022-A82872D76B5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DD65994-6610-4250-98FD-D4873C76B2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98582B-36B2-475F-821F-1F3BCBE5283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5CDFF34-7CF7-4A92-8AD0-E8B182A1B4E8}"/>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8" name="Footer Placeholder 7">
            <a:extLst>
              <a:ext uri="{FF2B5EF4-FFF2-40B4-BE49-F238E27FC236}">
                <a16:creationId xmlns:a16="http://schemas.microsoft.com/office/drawing/2014/main" id="{36F4AC3C-68ED-48E7-B11E-D73D2F9921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50910F-A42E-4C39-BA61-9613F2678293}"/>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3554987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F6F8-281E-45E4-B8DF-68D63D3C175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6815EFD-A00A-45E1-807A-D305774A34B0}"/>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4" name="Footer Placeholder 3">
            <a:extLst>
              <a:ext uri="{FF2B5EF4-FFF2-40B4-BE49-F238E27FC236}">
                <a16:creationId xmlns:a16="http://schemas.microsoft.com/office/drawing/2014/main" id="{4398DDC0-D77F-466C-A4DC-27956E9BE2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6B0909-FB37-4B85-8F4A-F19C033D5D79}"/>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3554764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6F97A-9D78-4A8B-91DE-7A296C7B675C}"/>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3" name="Footer Placeholder 2">
            <a:extLst>
              <a:ext uri="{FF2B5EF4-FFF2-40B4-BE49-F238E27FC236}">
                <a16:creationId xmlns:a16="http://schemas.microsoft.com/office/drawing/2014/main" id="{F9C148AC-5AB8-4C14-A1DF-B561079560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F8CE73-2BF7-4C27-B9BB-B6ED320A96B5}"/>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2897503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1E02-4EE9-4A00-ACDE-F403E52318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4F8C800-24B4-44E0-B7F9-0AF0C64E6D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139D8D-8222-4BAE-AE29-CECB96A63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8F77EB-CEE9-4AE3-B721-7577C588BA9E}"/>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6" name="Footer Placeholder 5">
            <a:extLst>
              <a:ext uri="{FF2B5EF4-FFF2-40B4-BE49-F238E27FC236}">
                <a16:creationId xmlns:a16="http://schemas.microsoft.com/office/drawing/2014/main" id="{68341263-C1E9-4D1C-BC4E-7DBD4E890A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218EAD-04D8-4AF7-8B6E-2C22CDBDAA26}"/>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3194937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B570-1BCA-4298-8048-1FBD2663B7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29FA434E-F853-458F-8E1D-81DF28914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47D519-95CC-4B6C-9F73-0FA317BBD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18BCAD-60F0-442F-B968-F633FB27CB95}"/>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6" name="Footer Placeholder 5">
            <a:extLst>
              <a:ext uri="{FF2B5EF4-FFF2-40B4-BE49-F238E27FC236}">
                <a16:creationId xmlns:a16="http://schemas.microsoft.com/office/drawing/2014/main" id="{3F1720E8-1850-4963-A87B-FEDBA39845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9C9826-6C3B-43F0-9E9E-E2B97E34101D}"/>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189118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FC771-599C-403E-948B-FE205376131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C9917D7-28F3-4C72-A65E-FAF5A1091B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F632495-F52D-4C8B-BC87-A0BD4A76A084}"/>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5" name="Footer Placeholder 4">
            <a:extLst>
              <a:ext uri="{FF2B5EF4-FFF2-40B4-BE49-F238E27FC236}">
                <a16:creationId xmlns:a16="http://schemas.microsoft.com/office/drawing/2014/main" id="{7C00E696-3207-4065-A013-179C8709C8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D3A7B-CA20-4637-9D57-9E5CB8CF4EF4}"/>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4174177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D82F4-F421-41E2-BB87-39B014DBFE5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C4249EC-CBDF-48CF-B46C-9B050BBC67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CE87477-7C68-46AB-914D-448BB04E72F3}"/>
              </a:ext>
            </a:extLst>
          </p:cNvPr>
          <p:cNvSpPr>
            <a:spLocks noGrp="1"/>
          </p:cNvSpPr>
          <p:nvPr>
            <p:ph type="dt" sz="half" idx="10"/>
          </p:nvPr>
        </p:nvSpPr>
        <p:spPr/>
        <p:txBody>
          <a:bodyPr/>
          <a:lstStyle/>
          <a:p>
            <a:fld id="{80191ADF-BCF8-4486-B575-7132AE208A32}" type="datetimeFigureOut">
              <a:rPr lang="en-GB" smtClean="0"/>
              <a:t>19/02/2024</a:t>
            </a:fld>
            <a:endParaRPr lang="en-GB"/>
          </a:p>
        </p:txBody>
      </p:sp>
      <p:sp>
        <p:nvSpPr>
          <p:cNvPr id="5" name="Footer Placeholder 4">
            <a:extLst>
              <a:ext uri="{FF2B5EF4-FFF2-40B4-BE49-F238E27FC236}">
                <a16:creationId xmlns:a16="http://schemas.microsoft.com/office/drawing/2014/main" id="{2C91F3E4-99A5-4AF6-8BC3-054E63FC2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119D4B-E22B-40D8-8A1A-6401AC487B1F}"/>
              </a:ext>
            </a:extLst>
          </p:cNvPr>
          <p:cNvSpPr>
            <a:spLocks noGrp="1"/>
          </p:cNvSpPr>
          <p:nvPr>
            <p:ph type="sldNum" sz="quarter" idx="12"/>
          </p:nvPr>
        </p:nvSpPr>
        <p:spPr/>
        <p:txBody>
          <a:bodyPr/>
          <a:lstStyle/>
          <a:p>
            <a:fld id="{2C9FDD98-A9D4-4DB6-A168-539759C8647E}" type="slidenum">
              <a:rPr lang="en-GB" smtClean="0"/>
              <a:t>‹#›</a:t>
            </a:fld>
            <a:endParaRPr lang="en-GB"/>
          </a:p>
        </p:txBody>
      </p:sp>
    </p:spTree>
    <p:extLst>
      <p:ext uri="{BB962C8B-B14F-4D97-AF65-F5344CB8AC3E}">
        <p14:creationId xmlns:p14="http://schemas.microsoft.com/office/powerpoint/2010/main" val="1041150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628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3030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0739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1097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634613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2702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41721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09961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87640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01A766-CC17-45D6-99F0-D1F1777E01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C9DEE60-7AC3-4B72-BE90-151E7745C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A10B50-B3B9-4CC3-BC36-E54F08C05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91ADF-BCF8-4486-B575-7132AE208A32}" type="datetimeFigureOut">
              <a:rPr lang="en-GB" smtClean="0"/>
              <a:t>19/02/2024</a:t>
            </a:fld>
            <a:endParaRPr lang="en-GB"/>
          </a:p>
        </p:txBody>
      </p:sp>
      <p:sp>
        <p:nvSpPr>
          <p:cNvPr id="5" name="Footer Placeholder 4">
            <a:extLst>
              <a:ext uri="{FF2B5EF4-FFF2-40B4-BE49-F238E27FC236}">
                <a16:creationId xmlns:a16="http://schemas.microsoft.com/office/drawing/2014/main" id="{33DF9544-520B-4200-B8DE-63D59D52B3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58C00C-7491-477A-8ED3-53C02711B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FDD98-A9D4-4DB6-A168-539759C8647E}" type="slidenum">
              <a:rPr lang="en-GB" smtClean="0"/>
              <a:t>‹#›</a:t>
            </a:fld>
            <a:endParaRPr lang="en-GB"/>
          </a:p>
        </p:txBody>
      </p:sp>
    </p:spTree>
    <p:extLst>
      <p:ext uri="{BB962C8B-B14F-4D97-AF65-F5344CB8AC3E}">
        <p14:creationId xmlns:p14="http://schemas.microsoft.com/office/powerpoint/2010/main" val="24938301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audio" Target="../media/audio105.wav"/><Relationship Id="rId3" Type="http://schemas.openxmlformats.org/officeDocument/2006/relationships/image" Target="../media/image56.png"/><Relationship Id="rId7" Type="http://schemas.openxmlformats.org/officeDocument/2006/relationships/audio" Target="../media/audio104.wav"/><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103.wav"/><Relationship Id="rId11" Type="http://schemas.openxmlformats.org/officeDocument/2006/relationships/audio" Target="../media/audio108.wav"/><Relationship Id="rId5" Type="http://schemas.openxmlformats.org/officeDocument/2006/relationships/audio" Target="../media/audio102.wav"/><Relationship Id="rId10" Type="http://schemas.openxmlformats.org/officeDocument/2006/relationships/audio" Target="../media/audio107.wav"/><Relationship Id="rId4" Type="http://schemas.openxmlformats.org/officeDocument/2006/relationships/audio" Target="../media/audio101.wav"/><Relationship Id="rId9" Type="http://schemas.openxmlformats.org/officeDocument/2006/relationships/audio" Target="../media/audio106.wav"/></Relationships>
</file>

<file path=ppt/slides/_rels/slide2.xml.rels><?xml version="1.0" encoding="UTF-8" standalone="yes"?>
<Relationships xmlns="http://schemas.openxmlformats.org/package/2006/relationships"><Relationship Id="rId26" Type="http://schemas.openxmlformats.org/officeDocument/2006/relationships/audio" Target="../media/audio22.wav"/><Relationship Id="rId117" Type="http://schemas.openxmlformats.org/officeDocument/2006/relationships/audio" Target="../media/audio75.wav"/><Relationship Id="rId21" Type="http://schemas.openxmlformats.org/officeDocument/2006/relationships/audio" Target="../media/audio17.wav"/><Relationship Id="rId42" Type="http://schemas.openxmlformats.org/officeDocument/2006/relationships/audio" Target="../media/audio34.wav"/><Relationship Id="rId47" Type="http://schemas.openxmlformats.org/officeDocument/2006/relationships/image" Target="../media/image16.jpeg"/><Relationship Id="rId63" Type="http://schemas.openxmlformats.org/officeDocument/2006/relationships/image" Target="../media/image24.jpeg"/><Relationship Id="rId68" Type="http://schemas.openxmlformats.org/officeDocument/2006/relationships/audio" Target="../media/audio47.wav"/><Relationship Id="rId84" Type="http://schemas.openxmlformats.org/officeDocument/2006/relationships/image" Target="../media/image34.jpeg"/><Relationship Id="rId89" Type="http://schemas.openxmlformats.org/officeDocument/2006/relationships/audio" Target="../media/audio58.wav"/><Relationship Id="rId112" Type="http://schemas.openxmlformats.org/officeDocument/2006/relationships/image" Target="../media/image46.jpeg"/><Relationship Id="rId16" Type="http://schemas.openxmlformats.org/officeDocument/2006/relationships/audio" Target="../media/audio12.wav"/><Relationship Id="rId107" Type="http://schemas.openxmlformats.org/officeDocument/2006/relationships/audio" Target="../media/audio69.wav"/><Relationship Id="rId11" Type="http://schemas.openxmlformats.org/officeDocument/2006/relationships/audio" Target="../media/audio7.wav"/><Relationship Id="rId32" Type="http://schemas.openxmlformats.org/officeDocument/2006/relationships/audio" Target="../media/audio28.wav"/><Relationship Id="rId37" Type="http://schemas.openxmlformats.org/officeDocument/2006/relationships/audio" Target="../media/audio33.wav"/><Relationship Id="rId53" Type="http://schemas.openxmlformats.org/officeDocument/2006/relationships/audio" Target="../media/audio40.wav"/><Relationship Id="rId58" Type="http://schemas.openxmlformats.org/officeDocument/2006/relationships/image" Target="../media/image21.jpeg"/><Relationship Id="rId74" Type="http://schemas.openxmlformats.org/officeDocument/2006/relationships/audio" Target="../media/audio50.wav"/><Relationship Id="rId79" Type="http://schemas.openxmlformats.org/officeDocument/2006/relationships/audio" Target="../media/audio53.wav"/><Relationship Id="rId102" Type="http://schemas.openxmlformats.org/officeDocument/2006/relationships/audio" Target="../media/audio66.wav"/><Relationship Id="rId5" Type="http://schemas.openxmlformats.org/officeDocument/2006/relationships/image" Target="../media/image9.jpeg"/><Relationship Id="rId90" Type="http://schemas.openxmlformats.org/officeDocument/2006/relationships/image" Target="../media/image37.gif"/><Relationship Id="rId95" Type="http://schemas.openxmlformats.org/officeDocument/2006/relationships/image" Target="../media/image39.jpeg"/><Relationship Id="rId22" Type="http://schemas.openxmlformats.org/officeDocument/2006/relationships/audio" Target="../media/audio18.wav"/><Relationship Id="rId27" Type="http://schemas.openxmlformats.org/officeDocument/2006/relationships/audio" Target="../media/audio23.wav"/><Relationship Id="rId43" Type="http://schemas.openxmlformats.org/officeDocument/2006/relationships/image" Target="../media/image14.jpeg"/><Relationship Id="rId48" Type="http://schemas.openxmlformats.org/officeDocument/2006/relationships/audio" Target="../media/audio37.wav"/><Relationship Id="rId64" Type="http://schemas.openxmlformats.org/officeDocument/2006/relationships/audio" Target="../media/audio45.wav"/><Relationship Id="rId69" Type="http://schemas.openxmlformats.org/officeDocument/2006/relationships/image" Target="../media/image27.jpeg"/><Relationship Id="rId113" Type="http://schemas.openxmlformats.org/officeDocument/2006/relationships/image" Target="../media/image47.jpeg"/><Relationship Id="rId118" Type="http://schemas.openxmlformats.org/officeDocument/2006/relationships/audio" Target="../media/audio76.wav"/><Relationship Id="rId80" Type="http://schemas.openxmlformats.org/officeDocument/2006/relationships/image" Target="../media/image32.jpeg"/><Relationship Id="rId85" Type="http://schemas.openxmlformats.org/officeDocument/2006/relationships/audio" Target="../media/audio56.wav"/><Relationship Id="rId12" Type="http://schemas.openxmlformats.org/officeDocument/2006/relationships/audio" Target="../media/audio8.wav"/><Relationship Id="rId17" Type="http://schemas.openxmlformats.org/officeDocument/2006/relationships/audio" Target="../media/audio13.wav"/><Relationship Id="rId33" Type="http://schemas.openxmlformats.org/officeDocument/2006/relationships/audio" Target="../media/audio29.wav"/><Relationship Id="rId38" Type="http://schemas.openxmlformats.org/officeDocument/2006/relationships/image" Target="../media/image10.jpeg"/><Relationship Id="rId59" Type="http://schemas.openxmlformats.org/officeDocument/2006/relationships/image" Target="../media/image22.jpeg"/><Relationship Id="rId103" Type="http://schemas.openxmlformats.org/officeDocument/2006/relationships/audio" Target="../media/audio67.wav"/><Relationship Id="rId108" Type="http://schemas.openxmlformats.org/officeDocument/2006/relationships/image" Target="../media/image44.jpeg"/><Relationship Id="rId54" Type="http://schemas.openxmlformats.org/officeDocument/2006/relationships/image" Target="../media/image19.jpeg"/><Relationship Id="rId70" Type="http://schemas.openxmlformats.org/officeDocument/2006/relationships/audio" Target="../media/audio48.wav"/><Relationship Id="rId75" Type="http://schemas.openxmlformats.org/officeDocument/2006/relationships/audio" Target="../media/audio51.wav"/><Relationship Id="rId91" Type="http://schemas.openxmlformats.org/officeDocument/2006/relationships/audio" Target="../media/audio59.wav"/><Relationship Id="rId96" Type="http://schemas.openxmlformats.org/officeDocument/2006/relationships/audio" Target="../media/audio62.wav"/><Relationship Id="rId1" Type="http://schemas.openxmlformats.org/officeDocument/2006/relationships/slideLayout" Target="../slideLayouts/slideLayout15.xml"/><Relationship Id="rId6" Type="http://schemas.openxmlformats.org/officeDocument/2006/relationships/audio" Target="../media/audio2.wav"/><Relationship Id="rId23" Type="http://schemas.openxmlformats.org/officeDocument/2006/relationships/audio" Target="../media/audio19.wav"/><Relationship Id="rId28" Type="http://schemas.openxmlformats.org/officeDocument/2006/relationships/audio" Target="../media/audio24.wav"/><Relationship Id="rId49" Type="http://schemas.openxmlformats.org/officeDocument/2006/relationships/image" Target="../media/image17.png"/><Relationship Id="rId114" Type="http://schemas.openxmlformats.org/officeDocument/2006/relationships/audio" Target="../media/audio72.wav"/><Relationship Id="rId119" Type="http://schemas.openxmlformats.org/officeDocument/2006/relationships/audio" Target="../media/audio77.wav"/><Relationship Id="rId44" Type="http://schemas.openxmlformats.org/officeDocument/2006/relationships/audio" Target="../media/audio35.wav"/><Relationship Id="rId60" Type="http://schemas.openxmlformats.org/officeDocument/2006/relationships/audio" Target="../media/audio43.wav"/><Relationship Id="rId65" Type="http://schemas.openxmlformats.org/officeDocument/2006/relationships/image" Target="../media/image25.jpeg"/><Relationship Id="rId81" Type="http://schemas.openxmlformats.org/officeDocument/2006/relationships/audio" Target="../media/audio54.wav"/><Relationship Id="rId86" Type="http://schemas.openxmlformats.org/officeDocument/2006/relationships/image" Target="../media/image35.jpeg"/><Relationship Id="rId4" Type="http://schemas.openxmlformats.org/officeDocument/2006/relationships/audio" Target="../media/audio1.wav"/><Relationship Id="rId9" Type="http://schemas.openxmlformats.org/officeDocument/2006/relationships/audio" Target="../media/audio5.wav"/><Relationship Id="rId13" Type="http://schemas.openxmlformats.org/officeDocument/2006/relationships/audio" Target="../media/audio9.wav"/><Relationship Id="rId18" Type="http://schemas.openxmlformats.org/officeDocument/2006/relationships/audio" Target="../media/audio14.wav"/><Relationship Id="rId39" Type="http://schemas.openxmlformats.org/officeDocument/2006/relationships/image" Target="../media/image11.jpeg"/><Relationship Id="rId109" Type="http://schemas.openxmlformats.org/officeDocument/2006/relationships/audio" Target="../media/audio70.wav"/><Relationship Id="rId34" Type="http://schemas.openxmlformats.org/officeDocument/2006/relationships/audio" Target="../media/audio30.wav"/><Relationship Id="rId50" Type="http://schemas.openxmlformats.org/officeDocument/2006/relationships/audio" Target="../media/audio38.wav"/><Relationship Id="rId55" Type="http://schemas.openxmlformats.org/officeDocument/2006/relationships/audio" Target="../media/audio41.wav"/><Relationship Id="rId76" Type="http://schemas.openxmlformats.org/officeDocument/2006/relationships/image" Target="../media/image30.jpeg"/><Relationship Id="rId97" Type="http://schemas.openxmlformats.org/officeDocument/2006/relationships/audio" Target="../media/audio63.wav"/><Relationship Id="rId104" Type="http://schemas.openxmlformats.org/officeDocument/2006/relationships/image" Target="../media/image42.jpeg"/><Relationship Id="rId120" Type="http://schemas.openxmlformats.org/officeDocument/2006/relationships/audio" Target="../media/audio78.wav"/><Relationship Id="rId7" Type="http://schemas.openxmlformats.org/officeDocument/2006/relationships/audio" Target="../media/audio3.wav"/><Relationship Id="rId71" Type="http://schemas.openxmlformats.org/officeDocument/2006/relationships/image" Target="../media/image28.jpeg"/><Relationship Id="rId92" Type="http://schemas.openxmlformats.org/officeDocument/2006/relationships/image" Target="../media/image38.jpeg"/><Relationship Id="rId2" Type="http://schemas.openxmlformats.org/officeDocument/2006/relationships/notesSlide" Target="../notesSlides/notesSlide2.xml"/><Relationship Id="rId29" Type="http://schemas.openxmlformats.org/officeDocument/2006/relationships/audio" Target="../media/audio25.wav"/><Relationship Id="rId24" Type="http://schemas.openxmlformats.org/officeDocument/2006/relationships/audio" Target="../media/audio20.wav"/><Relationship Id="rId40" Type="http://schemas.openxmlformats.org/officeDocument/2006/relationships/image" Target="../media/image12.jpeg"/><Relationship Id="rId45" Type="http://schemas.openxmlformats.org/officeDocument/2006/relationships/image" Target="../media/image15.jpeg"/><Relationship Id="rId66" Type="http://schemas.openxmlformats.org/officeDocument/2006/relationships/audio" Target="../media/audio46.wav"/><Relationship Id="rId87" Type="http://schemas.openxmlformats.org/officeDocument/2006/relationships/audio" Target="../media/audio57.wav"/><Relationship Id="rId110" Type="http://schemas.openxmlformats.org/officeDocument/2006/relationships/image" Target="../media/image45.jpeg"/><Relationship Id="rId115" Type="http://schemas.openxmlformats.org/officeDocument/2006/relationships/audio" Target="../media/audio73.wav"/><Relationship Id="rId61" Type="http://schemas.openxmlformats.org/officeDocument/2006/relationships/image" Target="../media/image23.jpeg"/><Relationship Id="rId82" Type="http://schemas.openxmlformats.org/officeDocument/2006/relationships/image" Target="../media/image33.jpeg"/><Relationship Id="rId19" Type="http://schemas.openxmlformats.org/officeDocument/2006/relationships/audio" Target="../media/audio15.wav"/><Relationship Id="rId14" Type="http://schemas.openxmlformats.org/officeDocument/2006/relationships/audio" Target="../media/audio10.wav"/><Relationship Id="rId30" Type="http://schemas.openxmlformats.org/officeDocument/2006/relationships/audio" Target="../media/audio26.wav"/><Relationship Id="rId35" Type="http://schemas.openxmlformats.org/officeDocument/2006/relationships/audio" Target="../media/audio31.wav"/><Relationship Id="rId56" Type="http://schemas.openxmlformats.org/officeDocument/2006/relationships/image" Target="../media/image20.jpeg"/><Relationship Id="rId77" Type="http://schemas.openxmlformats.org/officeDocument/2006/relationships/audio" Target="../media/audio52.wav"/><Relationship Id="rId100" Type="http://schemas.openxmlformats.org/officeDocument/2006/relationships/audio" Target="../media/audio65.wav"/><Relationship Id="rId105" Type="http://schemas.openxmlformats.org/officeDocument/2006/relationships/audio" Target="../media/audio68.wav"/><Relationship Id="rId8" Type="http://schemas.openxmlformats.org/officeDocument/2006/relationships/audio" Target="../media/audio4.wav"/><Relationship Id="rId51" Type="http://schemas.openxmlformats.org/officeDocument/2006/relationships/image" Target="../media/image18.jpeg"/><Relationship Id="rId72" Type="http://schemas.openxmlformats.org/officeDocument/2006/relationships/audio" Target="../media/audio49.wav"/><Relationship Id="rId93" Type="http://schemas.openxmlformats.org/officeDocument/2006/relationships/audio" Target="../media/audio60.wav"/><Relationship Id="rId98" Type="http://schemas.openxmlformats.org/officeDocument/2006/relationships/image" Target="../media/image40.jpeg"/><Relationship Id="rId121" Type="http://schemas.openxmlformats.org/officeDocument/2006/relationships/image" Target="../media/image48.gif"/><Relationship Id="rId3" Type="http://schemas.openxmlformats.org/officeDocument/2006/relationships/image" Target="../media/image8.png"/><Relationship Id="rId25" Type="http://schemas.openxmlformats.org/officeDocument/2006/relationships/audio" Target="../media/audio21.wav"/><Relationship Id="rId46" Type="http://schemas.openxmlformats.org/officeDocument/2006/relationships/audio" Target="../media/audio36.wav"/><Relationship Id="rId67" Type="http://schemas.openxmlformats.org/officeDocument/2006/relationships/image" Target="../media/image26.jpeg"/><Relationship Id="rId116" Type="http://schemas.openxmlformats.org/officeDocument/2006/relationships/audio" Target="../media/audio74.wav"/><Relationship Id="rId20" Type="http://schemas.openxmlformats.org/officeDocument/2006/relationships/audio" Target="../media/audio16.wav"/><Relationship Id="rId41" Type="http://schemas.openxmlformats.org/officeDocument/2006/relationships/image" Target="../media/image13.jpeg"/><Relationship Id="rId62" Type="http://schemas.openxmlformats.org/officeDocument/2006/relationships/audio" Target="../media/audio44.wav"/><Relationship Id="rId83" Type="http://schemas.openxmlformats.org/officeDocument/2006/relationships/audio" Target="../media/audio55.wav"/><Relationship Id="rId88" Type="http://schemas.openxmlformats.org/officeDocument/2006/relationships/image" Target="../media/image36.jpeg"/><Relationship Id="rId111" Type="http://schemas.openxmlformats.org/officeDocument/2006/relationships/audio" Target="../media/audio71.wav"/><Relationship Id="rId15" Type="http://schemas.openxmlformats.org/officeDocument/2006/relationships/audio" Target="../media/audio11.wav"/><Relationship Id="rId36" Type="http://schemas.openxmlformats.org/officeDocument/2006/relationships/audio" Target="../media/audio32.wav"/><Relationship Id="rId57" Type="http://schemas.openxmlformats.org/officeDocument/2006/relationships/audio" Target="../media/audio42.wav"/><Relationship Id="rId106" Type="http://schemas.openxmlformats.org/officeDocument/2006/relationships/image" Target="../media/image43.jpeg"/><Relationship Id="rId10" Type="http://schemas.openxmlformats.org/officeDocument/2006/relationships/audio" Target="../media/audio6.wav"/><Relationship Id="rId31" Type="http://schemas.openxmlformats.org/officeDocument/2006/relationships/audio" Target="../media/audio27.wav"/><Relationship Id="rId52" Type="http://schemas.openxmlformats.org/officeDocument/2006/relationships/audio" Target="../media/audio39.wav"/><Relationship Id="rId73" Type="http://schemas.openxmlformats.org/officeDocument/2006/relationships/image" Target="../media/image29.jpeg"/><Relationship Id="rId78" Type="http://schemas.openxmlformats.org/officeDocument/2006/relationships/image" Target="../media/image31.jpeg"/><Relationship Id="rId94" Type="http://schemas.openxmlformats.org/officeDocument/2006/relationships/audio" Target="../media/audio61.wav"/><Relationship Id="rId99" Type="http://schemas.openxmlformats.org/officeDocument/2006/relationships/audio" Target="../media/audio64.wav"/><Relationship Id="rId101" Type="http://schemas.openxmlformats.org/officeDocument/2006/relationships/image" Target="../media/image41.jpeg"/></Relationships>
</file>

<file path=ppt/slides/_rels/slide20.xml.rels><?xml version="1.0" encoding="UTF-8" standalone="yes"?>
<Relationships xmlns="http://schemas.openxmlformats.org/package/2006/relationships"><Relationship Id="rId8" Type="http://schemas.openxmlformats.org/officeDocument/2006/relationships/audio" Target="../media/audio111.wav"/><Relationship Id="rId3" Type="http://schemas.openxmlformats.org/officeDocument/2006/relationships/image" Target="../media/image57.jpg"/><Relationship Id="rId7" Type="http://schemas.openxmlformats.org/officeDocument/2006/relationships/audio" Target="../media/audio110.wav"/><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audio" Target="../media/audio109.wav"/><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audio" Target="../media/audio114.wav"/><Relationship Id="rId3" Type="http://schemas.openxmlformats.org/officeDocument/2006/relationships/image" Target="../media/image60.jpeg"/><Relationship Id="rId7" Type="http://schemas.openxmlformats.org/officeDocument/2006/relationships/audio" Target="../media/audio113.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112.wav"/><Relationship Id="rId5" Type="http://schemas.openxmlformats.org/officeDocument/2006/relationships/image" Target="../media/image62.jpe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audio" Target="../media/audio120.wav"/><Relationship Id="rId13" Type="http://schemas.openxmlformats.org/officeDocument/2006/relationships/audio" Target="../media/audio125.wav"/><Relationship Id="rId18" Type="http://schemas.openxmlformats.org/officeDocument/2006/relationships/image" Target="../media/image77.gif"/><Relationship Id="rId3" Type="http://schemas.openxmlformats.org/officeDocument/2006/relationships/audio" Target="../media/audio115.wav"/><Relationship Id="rId7" Type="http://schemas.openxmlformats.org/officeDocument/2006/relationships/audio" Target="../media/audio119.wav"/><Relationship Id="rId12" Type="http://schemas.openxmlformats.org/officeDocument/2006/relationships/audio" Target="../media/audio124.wav"/><Relationship Id="rId17" Type="http://schemas.openxmlformats.org/officeDocument/2006/relationships/image" Target="../media/image76.gif"/><Relationship Id="rId2" Type="http://schemas.openxmlformats.org/officeDocument/2006/relationships/notesSlide" Target="../notesSlides/notesSlide24.xml"/><Relationship Id="rId16" Type="http://schemas.openxmlformats.org/officeDocument/2006/relationships/audio" Target="../media/audio128.wav"/><Relationship Id="rId1" Type="http://schemas.openxmlformats.org/officeDocument/2006/relationships/slideLayout" Target="../slideLayouts/slideLayout3.xml"/><Relationship Id="rId6" Type="http://schemas.openxmlformats.org/officeDocument/2006/relationships/audio" Target="../media/audio118.wav"/><Relationship Id="rId11" Type="http://schemas.openxmlformats.org/officeDocument/2006/relationships/audio" Target="../media/audio123.wav"/><Relationship Id="rId5" Type="http://schemas.openxmlformats.org/officeDocument/2006/relationships/audio" Target="../media/audio117.wav"/><Relationship Id="rId15" Type="http://schemas.openxmlformats.org/officeDocument/2006/relationships/audio" Target="../media/audio127.wav"/><Relationship Id="rId10" Type="http://schemas.openxmlformats.org/officeDocument/2006/relationships/audio" Target="../media/audio122.wav"/><Relationship Id="rId4" Type="http://schemas.openxmlformats.org/officeDocument/2006/relationships/audio" Target="../media/audio116.wav"/><Relationship Id="rId9" Type="http://schemas.openxmlformats.org/officeDocument/2006/relationships/audio" Target="../media/audio121.wav"/><Relationship Id="rId14" Type="http://schemas.openxmlformats.org/officeDocument/2006/relationships/audio" Target="../media/audio126.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49.gif"/></Relationships>
</file>

<file path=ppt/slides/_rels/slide2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rachelhawkes.com/LDPresources/Yr8German/German_Y8_Term2i_Wk6_audio.html"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hyperlink" Target="https://www.rachelhawkes.com/LDPresources/Yr8German/German_Y8_Term2i_Wk6_audio_HW_sheet.docx"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image" Target="../media/image6.png"/><Relationship Id="rId7" Type="http://schemas.openxmlformats.org/officeDocument/2006/relationships/audio" Target="../media/audio82.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81.wav"/><Relationship Id="rId5" Type="http://schemas.openxmlformats.org/officeDocument/2006/relationships/audio" Target="../media/audio80.wav"/><Relationship Id="rId10" Type="http://schemas.openxmlformats.org/officeDocument/2006/relationships/image" Target="../media/image7.png"/><Relationship Id="rId4" Type="http://schemas.openxmlformats.org/officeDocument/2006/relationships/audio" Target="../media/audio79.wav"/><Relationship Id="rId9" Type="http://schemas.openxmlformats.org/officeDocument/2006/relationships/audio" Target="../media/audio84.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audio90.wav"/><Relationship Id="rId3" Type="http://schemas.openxmlformats.org/officeDocument/2006/relationships/audio" Target="../media/audio85.wav"/><Relationship Id="rId7" Type="http://schemas.openxmlformats.org/officeDocument/2006/relationships/audio" Target="../media/audio89.wav"/><Relationship Id="rId12" Type="http://schemas.openxmlformats.org/officeDocument/2006/relationships/audio" Target="../media/audio94.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88.wav"/><Relationship Id="rId11" Type="http://schemas.openxmlformats.org/officeDocument/2006/relationships/audio" Target="../media/audio93.wav"/><Relationship Id="rId5" Type="http://schemas.openxmlformats.org/officeDocument/2006/relationships/audio" Target="../media/audio87.wav"/><Relationship Id="rId10" Type="http://schemas.openxmlformats.org/officeDocument/2006/relationships/audio" Target="../media/audio92.wav"/><Relationship Id="rId4" Type="http://schemas.openxmlformats.org/officeDocument/2006/relationships/audio" Target="../media/audio86.wav"/><Relationship Id="rId9" Type="http://schemas.openxmlformats.org/officeDocument/2006/relationships/audio" Target="../media/audio91.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audio" Target="../media/audio99.wav"/><Relationship Id="rId3" Type="http://schemas.openxmlformats.org/officeDocument/2006/relationships/audio" Target="../media/audio95.wav"/><Relationship Id="rId7" Type="http://schemas.openxmlformats.org/officeDocument/2006/relationships/audio" Target="../media/audio98.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97.wav"/><Relationship Id="rId5" Type="http://schemas.openxmlformats.org/officeDocument/2006/relationships/audio" Target="../media/audio96.wav"/><Relationship Id="rId10" Type="http://schemas.openxmlformats.org/officeDocument/2006/relationships/image" Target="../media/image49.gif"/><Relationship Id="rId4" Type="http://schemas.openxmlformats.org/officeDocument/2006/relationships/image" Target="../media/image50.png"/><Relationship Id="rId9" Type="http://schemas.openxmlformats.org/officeDocument/2006/relationships/audio" Target="../media/audio10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654371"/>
            <a:ext cx="7709596" cy="844550"/>
          </a:xfrm>
        </p:spPr>
        <p:txBody>
          <a:bodyPr>
            <a:normAutofit fontScale="92500" lnSpcReduction="20000"/>
          </a:bodyPr>
          <a:lstStyle/>
          <a:p>
            <a:r>
              <a:rPr lang="en-GB" sz="4000" dirty="0" err="1"/>
              <a:t>Jetzt</a:t>
            </a:r>
            <a:r>
              <a:rPr lang="en-GB" sz="4000" dirty="0"/>
              <a:t> </a:t>
            </a:r>
            <a:r>
              <a:rPr lang="en-GB" sz="4000" dirty="0" err="1"/>
              <a:t>oder</a:t>
            </a:r>
            <a:r>
              <a:rPr lang="en-GB" sz="4000" dirty="0"/>
              <a:t> </a:t>
            </a:r>
            <a:r>
              <a:rPr lang="en-GB" sz="4000" dirty="0" err="1"/>
              <a:t>früher</a:t>
            </a:r>
            <a:br>
              <a:rPr lang="en-GB" sz="4000" dirty="0"/>
            </a:br>
            <a:r>
              <a:rPr lang="en-GB" sz="2800" b="0" dirty="0"/>
              <a:t>Comparing places and people now and then</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5 - Lesson 35</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Stephen Owen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19/02/24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Imperfect tense: war, </a:t>
            </a:r>
            <a:r>
              <a:rPr lang="en-GB" sz="2000" dirty="0" err="1">
                <a:solidFill>
                  <a:schemeClr val="tx1"/>
                </a:solidFill>
              </a:rPr>
              <a:t>hatte</a:t>
            </a:r>
            <a:r>
              <a:rPr lang="en-GB" sz="2000" dirty="0">
                <a:solidFill>
                  <a:schemeClr val="tx1"/>
                </a:solidFill>
              </a:rPr>
              <a:t>, es gab</a:t>
            </a:r>
          </a:p>
          <a:p>
            <a:pPr algn="l"/>
            <a:r>
              <a:rPr lang="en-GB" sz="2000" dirty="0">
                <a:solidFill>
                  <a:schemeClr val="tx1"/>
                </a:solidFill>
              </a:rPr>
              <a:t>Range of SSC revisited</a:t>
            </a:r>
          </a:p>
          <a:p>
            <a:pPr algn="l"/>
            <a:endParaRPr lang="en-GB" sz="2000" dirty="0">
              <a:solidFill>
                <a:schemeClr val="tx1"/>
              </a:solidFill>
            </a:endParaRPr>
          </a:p>
        </p:txBody>
      </p:sp>
      <p:pic>
        <p:nvPicPr>
          <p:cNvPr id="9" name="Picture 8" descr="A close up of a map&#10;&#10;Description automatically generated">
            <a:extLst>
              <a:ext uri="{FF2B5EF4-FFF2-40B4-BE49-F238E27FC236}">
                <a16:creationId xmlns:a16="http://schemas.microsoft.com/office/drawing/2014/main" id="{448A5608-514B-4307-97C2-31F1102CC82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4277" y="2403621"/>
            <a:ext cx="7333335" cy="4033334"/>
          </a:xfrm>
          <a:prstGeom prst="rect">
            <a:avLst/>
          </a:prstGeom>
        </p:spPr>
      </p:pic>
      <p:sp>
        <p:nvSpPr>
          <p:cNvPr id="10" name="Rectangle 9">
            <a:extLst>
              <a:ext uri="{FF2B5EF4-FFF2-40B4-BE49-F238E27FC236}">
                <a16:creationId xmlns:a16="http://schemas.microsoft.com/office/drawing/2014/main" id="{82FA1DA6-78CD-422F-BB7B-96B88D01D009}"/>
              </a:ext>
            </a:extLst>
          </p:cNvPr>
          <p:cNvSpPr/>
          <p:nvPr/>
        </p:nvSpPr>
        <p:spPr>
          <a:xfrm>
            <a:off x="7960646" y="6436955"/>
            <a:ext cx="2919389" cy="369332"/>
          </a:xfrm>
          <a:prstGeom prst="rect">
            <a:avLst/>
          </a:prstGeom>
        </p:spPr>
        <p:txBody>
          <a:bodyPr wrap="none">
            <a:spAutoFit/>
          </a:bodyPr>
          <a:lstStyle/>
          <a:p>
            <a:r>
              <a:rPr lang="en-GB" dirty="0"/>
              <a:t>Gert Vincent / CC BY-SA</a:t>
            </a:r>
          </a:p>
        </p:txBody>
      </p:sp>
      <p:pic>
        <p:nvPicPr>
          <p:cNvPr id="11" name="Picture 10" descr="A picture containing bird, food, fruit&#10;&#10;Description automatically generated">
            <a:extLst>
              <a:ext uri="{FF2B5EF4-FFF2-40B4-BE49-F238E27FC236}">
                <a16:creationId xmlns:a16="http://schemas.microsoft.com/office/drawing/2014/main" id="{11B14385-7E66-4A7D-A0BF-EA657BF975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340" y="3804958"/>
            <a:ext cx="1487581" cy="860008"/>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Using </a:t>
            </a:r>
            <a:r>
              <a:rPr lang="en-GB" sz="2800" b="1" u="sng" dirty="0" err="1">
                <a:solidFill>
                  <a:schemeClr val="bg1"/>
                </a:solidFill>
              </a:rPr>
              <a:t>früher</a:t>
            </a:r>
            <a:r>
              <a:rPr lang="en-GB" sz="2800" b="1" dirty="0">
                <a:solidFill>
                  <a:schemeClr val="bg1"/>
                </a:solidFill>
              </a:rPr>
              <a:t> with </a:t>
            </a:r>
            <a:r>
              <a:rPr lang="en-GB" sz="2800" b="1" i="1" dirty="0">
                <a:solidFill>
                  <a:schemeClr val="bg1"/>
                </a:solidFill>
              </a:rPr>
              <a:t>war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6050" y="247046"/>
            <a:ext cx="1651277" cy="461665"/>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60950" y="1257900"/>
            <a:ext cx="1218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Use the adverb </a:t>
            </a:r>
            <a:r>
              <a:rPr kumimoji="0" lang="en-US" sz="2400" b="1" i="1" u="none" strike="noStrike" kern="1200" cap="none" spc="0" normalizeH="0" baseline="0" noProof="0" dirty="0" err="1">
                <a:ln>
                  <a:noFill/>
                </a:ln>
                <a:effectLst/>
                <a:uLnTx/>
                <a:uFillTx/>
                <a:latin typeface="Century Gothic" panose="020F0302020204030204"/>
                <a:ea typeface="+mn-ea"/>
                <a:cs typeface="+mn-cs"/>
              </a:rPr>
              <a:t>früher</a:t>
            </a:r>
            <a:r>
              <a:rPr kumimoji="0" lang="en-US" sz="2400" b="1" i="1"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a:ln>
                  <a:noFill/>
                </a:ln>
                <a:effectLst/>
                <a:uLnTx/>
                <a:uFillTx/>
                <a:latin typeface="Century Gothic" panose="020F0302020204030204"/>
                <a:ea typeface="+mn-ea"/>
                <a:cs typeface="+mn-cs"/>
              </a:rPr>
              <a:t>after </a:t>
            </a:r>
            <a:r>
              <a:rPr kumimoji="0" lang="en-US" sz="2400" b="1" i="0" u="none" strike="noStrike" kern="1200" cap="none" spc="0" normalizeH="0" baseline="0" noProof="0" dirty="0">
                <a:ln>
                  <a:noFill/>
                </a:ln>
                <a:effectLst/>
                <a:uLnTx/>
                <a:uFillTx/>
                <a:latin typeface="Century Gothic" panose="020F0302020204030204"/>
                <a:ea typeface="+mn-ea"/>
                <a:cs typeface="+mn-cs"/>
              </a:rPr>
              <a:t>war </a:t>
            </a:r>
            <a:r>
              <a:rPr kumimoji="0" lang="en-US" sz="2400" i="0" u="none" strike="noStrike" kern="1200" cap="none" spc="0" normalizeH="0" baseline="0" noProof="0" dirty="0">
                <a:ln>
                  <a:noFill/>
                </a:ln>
                <a:effectLst/>
                <a:uLnTx/>
                <a:uFillTx/>
                <a:latin typeface="Century Gothic" panose="020F0302020204030204"/>
                <a:ea typeface="+mn-ea"/>
                <a:cs typeface="+mn-cs"/>
              </a:rPr>
              <a:t>(was) </a:t>
            </a:r>
            <a:r>
              <a:rPr kumimoji="0" lang="en-US" sz="2400" b="0" i="0" u="none" strike="noStrike" kern="1200" cap="none" spc="0" normalizeH="0" baseline="0" noProof="0" dirty="0">
                <a:ln>
                  <a:noFill/>
                </a:ln>
                <a:effectLst/>
                <a:uLnTx/>
                <a:uFillTx/>
                <a:latin typeface="Century Gothic" panose="020F0302020204030204"/>
                <a:ea typeface="+mn-ea"/>
                <a:cs typeface="+mn-cs"/>
              </a:rPr>
              <a:t>to mean </a:t>
            </a:r>
            <a:r>
              <a:rPr kumimoji="0" lang="en-US" sz="2400" b="0" i="0" u="sng" strike="noStrike" kern="1200" cap="none" spc="0" normalizeH="0" baseline="0" noProof="0" dirty="0">
                <a:ln>
                  <a:noFill/>
                </a:ln>
                <a:effectLst/>
                <a:uLnTx/>
                <a:uFillTx/>
                <a:latin typeface="Century Gothic" panose="020F0302020204030204"/>
                <a:ea typeface="+mn-ea"/>
                <a:cs typeface="+mn-cs"/>
              </a:rPr>
              <a:t>used to be</a:t>
            </a:r>
            <a:r>
              <a:rPr lang="en-US" sz="2400" dirty="0">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8" name="Rectangle 7">
            <a:extLst>
              <a:ext uri="{FF2B5EF4-FFF2-40B4-BE49-F238E27FC236}">
                <a16:creationId xmlns:a16="http://schemas.microsoft.com/office/drawing/2014/main" id="{CC77F8DC-ADBB-4AB8-A0C6-B06782AE0FF6}"/>
              </a:ext>
            </a:extLst>
          </p:cNvPr>
          <p:cNvSpPr/>
          <p:nvPr/>
        </p:nvSpPr>
        <p:spPr>
          <a:xfrm>
            <a:off x="196245" y="1813474"/>
            <a:ext cx="2457450" cy="495300"/>
          </a:xfrm>
          <a:prstGeom prst="rect">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PAST (IMPERFECT)</a:t>
            </a:r>
          </a:p>
        </p:txBody>
      </p:sp>
      <p:sp>
        <p:nvSpPr>
          <p:cNvPr id="6" name="Rectangle 5">
            <a:extLst>
              <a:ext uri="{FF2B5EF4-FFF2-40B4-BE49-F238E27FC236}">
                <a16:creationId xmlns:a16="http://schemas.microsoft.com/office/drawing/2014/main" id="{48CE1869-107A-454D-B963-9AF4A570262B}"/>
              </a:ext>
            </a:extLst>
          </p:cNvPr>
          <p:cNvSpPr/>
          <p:nvPr/>
        </p:nvSpPr>
        <p:spPr>
          <a:xfrm>
            <a:off x="198728" y="2436837"/>
            <a:ext cx="62872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effectLst/>
                <a:uLnTx/>
                <a:uFillTx/>
                <a:latin typeface="Century Gothic" panose="020F0302020204030204"/>
                <a:ea typeface="+mn-ea"/>
                <a:cs typeface="+mn-cs"/>
              </a:rPr>
              <a:t>Innsbruck war </a:t>
            </a:r>
            <a:r>
              <a:rPr kumimoji="0" lang="en-US" sz="2400" b="1" i="0" u="sng" strike="noStrike" kern="1200" cap="none" spc="0" normalizeH="0" baseline="0" noProof="0" dirty="0" err="1">
                <a:ln>
                  <a:noFill/>
                </a:ln>
                <a:effectLst/>
                <a:uLnTx/>
                <a:uFillTx/>
                <a:latin typeface="Century Gothic" panose="020F0302020204030204"/>
                <a:ea typeface="+mn-ea"/>
                <a:cs typeface="+mn-cs"/>
              </a:rPr>
              <a:t>früher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klein</a:t>
            </a:r>
            <a:r>
              <a:rPr kumimoji="0" lang="en-US" sz="2400" b="1" i="0" u="none" strike="noStrike" kern="1200" cap="none" spc="0" normalizeH="0" baseline="0" noProof="0" dirty="0">
                <a:ln>
                  <a:noFill/>
                </a:ln>
                <a:effectLst/>
                <a:uLnTx/>
                <a:uFillTx/>
                <a:latin typeface="Century Gothic" panose="020F0302020204030204"/>
                <a:ea typeface="+mn-ea"/>
                <a:cs typeface="+mn-cs"/>
              </a:rPr>
              <a:t> und </a:t>
            </a:r>
            <a:r>
              <a:rPr kumimoji="0" lang="en-US" sz="2400" b="1" i="0" u="none" strike="noStrike" kern="1200" cap="none" spc="0" normalizeH="0" baseline="0" noProof="0" dirty="0" err="1">
                <a:ln>
                  <a:noFill/>
                </a:ln>
                <a:effectLst/>
                <a:uLnTx/>
                <a:uFillTx/>
                <a:latin typeface="Century Gothic" panose="020F0302020204030204"/>
                <a:ea typeface="+mn-ea"/>
                <a:cs typeface="+mn-cs"/>
              </a:rPr>
              <a:t>historisch</a:t>
            </a:r>
            <a:r>
              <a:rPr kumimoji="0" lang="en-US" sz="2400" b="1" i="0" u="none" strike="noStrike" kern="1200" cap="none" spc="0" normalizeH="0" baseline="0" noProof="0" dirty="0">
                <a:ln>
                  <a:noFill/>
                </a:ln>
                <a:effectLst/>
                <a:uLnTx/>
                <a:uFillTx/>
                <a:latin typeface="Century Gothic" panose="020F0302020204030204"/>
                <a:ea typeface="+mn-ea"/>
                <a:cs typeface="+mn-cs"/>
              </a:rPr>
              <a:t>. </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D83A661-5123-49AD-B595-669AD3152879}"/>
              </a:ext>
            </a:extLst>
          </p:cNvPr>
          <p:cNvSpPr txBox="1"/>
          <p:nvPr/>
        </p:nvSpPr>
        <p:spPr>
          <a:xfrm>
            <a:off x="6673936" y="2471931"/>
            <a:ext cx="55583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sng" strike="noStrike" kern="1200" cap="none" spc="0" normalizeH="0" baseline="0" noProof="0" dirty="0">
                <a:ln>
                  <a:noFill/>
                </a:ln>
                <a:effectLst/>
                <a:uLnTx/>
                <a:uFillTx/>
                <a:latin typeface="Century Gothic" panose="020F0302020204030204"/>
                <a:ea typeface="+mn-ea"/>
                <a:cs typeface="+mn-cs"/>
              </a:rPr>
              <a:t>Innsbruck used to be</a:t>
            </a:r>
            <a:r>
              <a:rPr kumimoji="0" lang="en-US" sz="2400" b="0" i="1" strike="noStrike" kern="1200" cap="none" spc="0" normalizeH="0" baseline="0" noProof="0" dirty="0">
                <a:ln>
                  <a:noFill/>
                </a:ln>
                <a:effectLst/>
                <a:uLnTx/>
                <a:uFillTx/>
                <a:latin typeface="Century Gothic" panose="020F0302020204030204"/>
                <a:ea typeface="+mn-ea"/>
                <a:cs typeface="+mn-cs"/>
              </a:rPr>
              <a:t> </a:t>
            </a:r>
            <a:r>
              <a:rPr kumimoji="0" lang="en-US" sz="2400" b="0" i="1" u="none" strike="noStrike" kern="1200" cap="none" spc="0" normalizeH="0" baseline="0" noProof="0" dirty="0">
                <a:ln>
                  <a:noFill/>
                </a:ln>
                <a:effectLst/>
                <a:uLnTx/>
                <a:uFillTx/>
                <a:latin typeface="Century Gothic" panose="020F0302020204030204"/>
                <a:ea typeface="+mn-ea"/>
                <a:cs typeface="+mn-cs"/>
              </a:rPr>
              <a:t>small and historical.</a:t>
            </a:r>
          </a:p>
        </p:txBody>
      </p:sp>
      <p:sp>
        <p:nvSpPr>
          <p:cNvPr id="18" name="Speech Bubble: Rectangle with Corners Rounded 17">
            <a:extLst>
              <a:ext uri="{FF2B5EF4-FFF2-40B4-BE49-F238E27FC236}">
                <a16:creationId xmlns:a16="http://schemas.microsoft.com/office/drawing/2014/main" id="{D94180B1-A10C-43E5-9BEF-95FFCA49E1D3}"/>
              </a:ext>
            </a:extLst>
          </p:cNvPr>
          <p:cNvSpPr/>
          <p:nvPr/>
        </p:nvSpPr>
        <p:spPr>
          <a:xfrm>
            <a:off x="8453622" y="3726515"/>
            <a:ext cx="3584877" cy="1197337"/>
          </a:xfrm>
          <a:prstGeom prst="wedgeRoundRectCallout">
            <a:avLst>
              <a:gd name="adj1" fmla="val -55953"/>
              <a:gd name="adj2" fmla="val 16353"/>
              <a:gd name="adj3" fmla="val 16667"/>
            </a:avLst>
          </a:prstGeom>
          <a:solidFill>
            <a:schemeClr val="accent4">
              <a:lumMod val="40000"/>
              <a:lumOff val="6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Century Gothic" panose="020F0302020204030204"/>
              </a:rPr>
              <a:t>Note: the ich and </a:t>
            </a:r>
            <a:r>
              <a:rPr lang="en-GB" sz="2000" dirty="0" err="1">
                <a:solidFill>
                  <a:schemeClr val="tx1"/>
                </a:solidFill>
                <a:latin typeface="Century Gothic" panose="020F0302020204030204"/>
              </a:rPr>
              <a:t>er</a:t>
            </a:r>
            <a:r>
              <a:rPr lang="en-GB" sz="2000" dirty="0">
                <a:solidFill>
                  <a:schemeClr val="tx1"/>
                </a:solidFill>
                <a:latin typeface="Century Gothic" panose="020F0302020204030204"/>
              </a:rPr>
              <a:t>/</a:t>
            </a:r>
            <a:r>
              <a:rPr lang="en-GB" sz="2000" dirty="0" err="1">
                <a:solidFill>
                  <a:schemeClr val="tx1"/>
                </a:solidFill>
                <a:latin typeface="Century Gothic" panose="020F0302020204030204"/>
              </a:rPr>
              <a:t>sie</a:t>
            </a:r>
            <a:r>
              <a:rPr lang="en-GB" sz="2000" dirty="0">
                <a:solidFill>
                  <a:schemeClr val="tx1"/>
                </a:solidFill>
                <a:latin typeface="Century Gothic" panose="020F0302020204030204"/>
              </a:rPr>
              <a:t>/es forms are the same. </a:t>
            </a:r>
            <a:br>
              <a:rPr lang="en-GB" sz="2000" dirty="0">
                <a:solidFill>
                  <a:schemeClr val="tx1"/>
                </a:solidFill>
                <a:latin typeface="Century Gothic" panose="020F0302020204030204"/>
              </a:rPr>
            </a:br>
            <a:r>
              <a:rPr lang="en-GB" sz="2000" dirty="0">
                <a:solidFill>
                  <a:schemeClr val="tx1"/>
                </a:solidFill>
                <a:latin typeface="Century Gothic" panose="020F0302020204030204"/>
              </a:rPr>
              <a:t>Add –</a:t>
            </a:r>
            <a:r>
              <a:rPr lang="en-GB" sz="2000" dirty="0" err="1">
                <a:solidFill>
                  <a:schemeClr val="tx1"/>
                </a:solidFill>
                <a:latin typeface="Century Gothic" panose="020F0302020204030204"/>
              </a:rPr>
              <a:t>st</a:t>
            </a:r>
            <a:r>
              <a:rPr lang="en-GB" sz="2000" dirty="0">
                <a:solidFill>
                  <a:schemeClr val="tx1"/>
                </a:solidFill>
                <a:latin typeface="Century Gothic" panose="020F0302020204030204"/>
              </a:rPr>
              <a:t> to mean ‘you’.</a:t>
            </a:r>
            <a:endParaRPr kumimoji="0" lang="en-GB" sz="2000" b="1" i="1" u="none" strike="noStrike" kern="1200" cap="none" spc="0" normalizeH="0" baseline="0" noProof="0" dirty="0">
              <a:ln>
                <a:noFill/>
              </a:ln>
              <a:solidFill>
                <a:schemeClr val="tx1"/>
              </a:solidFill>
              <a:effectLst/>
              <a:uLnTx/>
              <a:uFillTx/>
              <a:latin typeface="Century Gothic" panose="020F0302020204030204"/>
            </a:endParaRPr>
          </a:p>
        </p:txBody>
      </p:sp>
      <p:sp>
        <p:nvSpPr>
          <p:cNvPr id="19" name="Rectangle 18">
            <a:extLst>
              <a:ext uri="{FF2B5EF4-FFF2-40B4-BE49-F238E27FC236}">
                <a16:creationId xmlns:a16="http://schemas.microsoft.com/office/drawing/2014/main" id="{BFA7E678-0D85-42FC-A439-AC394D2186E1}"/>
              </a:ext>
            </a:extLst>
          </p:cNvPr>
          <p:cNvSpPr/>
          <p:nvPr/>
        </p:nvSpPr>
        <p:spPr>
          <a:xfrm>
            <a:off x="153501" y="3854059"/>
            <a:ext cx="38026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Ich war </a:t>
            </a:r>
            <a:r>
              <a:rPr kumimoji="0" lang="en-US" sz="2400" b="1" i="0" u="none" strike="noStrike" kern="1200" cap="none" spc="0" normalizeH="0" baseline="0" noProof="0" dirty="0" err="1">
                <a:ln>
                  <a:noFill/>
                </a:ln>
                <a:effectLst/>
                <a:uLnTx/>
                <a:uFillTx/>
                <a:latin typeface="Century Gothic" panose="020F0302020204030204"/>
                <a:ea typeface="+mn-ea"/>
                <a:cs typeface="+mn-cs"/>
              </a:rPr>
              <a:t>früher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sehr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klein</a:t>
            </a:r>
            <a:r>
              <a:rPr kumimoji="0" lang="en-US" sz="2400" b="1"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AACB4C04-C2CA-42A5-8E59-B6840F2B91B3}"/>
              </a:ext>
            </a:extLst>
          </p:cNvPr>
          <p:cNvSpPr txBox="1"/>
          <p:nvPr/>
        </p:nvSpPr>
        <p:spPr>
          <a:xfrm>
            <a:off x="147938" y="5022715"/>
            <a:ext cx="7491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Ich </a:t>
            </a:r>
            <a:r>
              <a:rPr kumimoji="0" lang="en-US" sz="2400" b="1" i="0" u="none" strike="noStrike" kern="1200" cap="none" spc="0" normalizeH="0" baseline="0" noProof="0" dirty="0" err="1">
                <a:ln>
                  <a:noFill/>
                </a:ln>
                <a:effectLst/>
                <a:uLnTx/>
                <a:uFillTx/>
                <a:latin typeface="Century Gothic" panose="020F0302020204030204"/>
                <a:ea typeface="+mn-ea"/>
                <a:cs typeface="+mn-cs"/>
              </a:rPr>
              <a:t>hatte</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sng" strike="noStrike" kern="1200" cap="none" spc="0" normalizeH="0" baseline="0" noProof="0" dirty="0" err="1">
                <a:ln>
                  <a:noFill/>
                </a:ln>
                <a:effectLst/>
                <a:uLnTx/>
                <a:uFillTx/>
                <a:latin typeface="Century Gothic" panose="020F0302020204030204"/>
                <a:ea typeface="+mn-ea"/>
                <a:cs typeface="+mn-cs"/>
              </a:rPr>
              <a:t>früher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wenig</a:t>
            </a:r>
            <a:r>
              <a:rPr lang="en-US" sz="2400" b="1" dirty="0">
                <a:latin typeface="Century Gothic" panose="020F0302020204030204"/>
              </a:rPr>
              <a:t>e Freunde.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1" name="TextBox 20">
            <a:extLst>
              <a:ext uri="{FF2B5EF4-FFF2-40B4-BE49-F238E27FC236}">
                <a16:creationId xmlns:a16="http://schemas.microsoft.com/office/drawing/2014/main" id="{2C28201A-C60B-4442-95FA-FA4E1C531709}"/>
              </a:ext>
            </a:extLst>
          </p:cNvPr>
          <p:cNvSpPr txBox="1"/>
          <p:nvPr/>
        </p:nvSpPr>
        <p:spPr>
          <a:xfrm>
            <a:off x="4223913" y="3881593"/>
            <a:ext cx="5078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I used to be very small.</a:t>
            </a:r>
          </a:p>
        </p:txBody>
      </p:sp>
      <p:sp>
        <p:nvSpPr>
          <p:cNvPr id="22" name="TextBox 21">
            <a:extLst>
              <a:ext uri="{FF2B5EF4-FFF2-40B4-BE49-F238E27FC236}">
                <a16:creationId xmlns:a16="http://schemas.microsoft.com/office/drawing/2014/main" id="{19EDD731-567D-40A0-933E-68E53254B45B}"/>
              </a:ext>
            </a:extLst>
          </p:cNvPr>
          <p:cNvSpPr txBox="1"/>
          <p:nvPr/>
        </p:nvSpPr>
        <p:spPr>
          <a:xfrm>
            <a:off x="5655626" y="5060980"/>
            <a:ext cx="7344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I used to have few friends.</a:t>
            </a:r>
          </a:p>
        </p:txBody>
      </p:sp>
      <p:sp>
        <p:nvSpPr>
          <p:cNvPr id="23" name="TextBox 22">
            <a:extLst>
              <a:ext uri="{FF2B5EF4-FFF2-40B4-BE49-F238E27FC236}">
                <a16:creationId xmlns:a16="http://schemas.microsoft.com/office/drawing/2014/main" id="{69150EA4-A8E9-481D-86AF-ECA48338E7A3}"/>
              </a:ext>
            </a:extLst>
          </p:cNvPr>
          <p:cNvSpPr txBox="1"/>
          <p:nvPr/>
        </p:nvSpPr>
        <p:spPr>
          <a:xfrm>
            <a:off x="153501" y="3288204"/>
            <a:ext cx="12183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Century Gothic" panose="020F0302020204030204"/>
              </a:rPr>
              <a:t>The imperfect of </a:t>
            </a:r>
            <a:r>
              <a:rPr lang="en-US" sz="2400" b="1" dirty="0">
                <a:latin typeface="Century Gothic" panose="020F0302020204030204"/>
              </a:rPr>
              <a:t>sein</a:t>
            </a:r>
            <a:r>
              <a:rPr lang="en-US" sz="2400" dirty="0">
                <a:latin typeface="Century Gothic" panose="020F0302020204030204"/>
              </a:rPr>
              <a:t> and </a:t>
            </a:r>
            <a:r>
              <a:rPr lang="en-US" sz="2400" b="1" dirty="0" err="1">
                <a:latin typeface="Century Gothic" panose="020F0302020204030204"/>
              </a:rPr>
              <a:t>haben</a:t>
            </a:r>
            <a:r>
              <a:rPr lang="en-US" sz="2400" dirty="0">
                <a:latin typeface="Century Gothic" panose="020F0302020204030204"/>
              </a:rPr>
              <a:t> can also describe people:</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4" name="Rectangle 23">
            <a:extLst>
              <a:ext uri="{FF2B5EF4-FFF2-40B4-BE49-F238E27FC236}">
                <a16:creationId xmlns:a16="http://schemas.microsoft.com/office/drawing/2014/main" id="{0A2F4205-59D6-4C26-BB12-E63E12F8D1DC}"/>
              </a:ext>
            </a:extLst>
          </p:cNvPr>
          <p:cNvSpPr/>
          <p:nvPr/>
        </p:nvSpPr>
        <p:spPr>
          <a:xfrm>
            <a:off x="147938" y="4236308"/>
            <a:ext cx="414728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Du </a:t>
            </a:r>
            <a:r>
              <a:rPr kumimoji="0" lang="en-US" sz="2400" b="1" i="0" u="none" strike="noStrike" kern="1200" cap="none" spc="0" normalizeH="0" baseline="0" noProof="0" dirty="0" err="1">
                <a:ln>
                  <a:noFill/>
                </a:ln>
                <a:effectLst/>
                <a:uLnTx/>
                <a:uFillTx/>
                <a:latin typeface="Century Gothic" panose="020F0302020204030204"/>
                <a:ea typeface="+mn-ea"/>
                <a:cs typeface="+mn-cs"/>
              </a:rPr>
              <a:t>war</a:t>
            </a:r>
            <a:r>
              <a:rPr kumimoji="0" lang="en-US" sz="2400" b="1" i="0" u="sng" strike="noStrike" kern="1200" cap="none" spc="0" normalizeH="0" baseline="0" noProof="0" dirty="0" err="1">
                <a:ln>
                  <a:noFill/>
                </a:ln>
                <a:solidFill>
                  <a:srgbClr val="FFCC00"/>
                </a:solidFill>
                <a:effectLst/>
                <a:uLnTx/>
                <a:uFillTx/>
                <a:latin typeface="Century Gothic" panose="020F0302020204030204"/>
                <a:ea typeface="+mn-ea"/>
                <a:cs typeface="+mn-cs"/>
              </a:rPr>
              <a:t>st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früher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interessant</a:t>
            </a:r>
            <a:r>
              <a:rPr kumimoji="0" lang="en-US" sz="2400" b="1"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59A8E75D-9164-43E6-91EB-EBE3EAF5D04D}"/>
              </a:ext>
            </a:extLst>
          </p:cNvPr>
          <p:cNvSpPr txBox="1"/>
          <p:nvPr/>
        </p:nvSpPr>
        <p:spPr>
          <a:xfrm>
            <a:off x="4198318" y="4266609"/>
            <a:ext cx="51296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You used to be interesting.</a:t>
            </a:r>
          </a:p>
        </p:txBody>
      </p:sp>
      <p:sp>
        <p:nvSpPr>
          <p:cNvPr id="26" name="TextBox 25">
            <a:extLst>
              <a:ext uri="{FF2B5EF4-FFF2-40B4-BE49-F238E27FC236}">
                <a16:creationId xmlns:a16="http://schemas.microsoft.com/office/drawing/2014/main" id="{59882D54-92E0-43E5-932D-E7522DE146EE}"/>
              </a:ext>
            </a:extLst>
          </p:cNvPr>
          <p:cNvSpPr txBox="1"/>
          <p:nvPr/>
        </p:nvSpPr>
        <p:spPr>
          <a:xfrm>
            <a:off x="160950" y="5464196"/>
            <a:ext cx="7491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entury Gothic" panose="020F0302020204030204"/>
                <a:ea typeface="+mn-ea"/>
                <a:cs typeface="+mn-cs"/>
              </a:rPr>
              <a:t>Du </a:t>
            </a:r>
            <a:r>
              <a:rPr kumimoji="0" lang="en-US" sz="2400" b="1" i="0" u="none" strike="noStrike" kern="1200" cap="none" spc="0" normalizeH="0" baseline="0" noProof="0" dirty="0" err="1">
                <a:ln>
                  <a:noFill/>
                </a:ln>
                <a:effectLst/>
                <a:uLnTx/>
                <a:uFillTx/>
                <a:latin typeface="Century Gothic" panose="020F0302020204030204"/>
                <a:ea typeface="+mn-ea"/>
                <a:cs typeface="+mn-cs"/>
              </a:rPr>
              <a:t>hatte</a:t>
            </a:r>
            <a:r>
              <a:rPr kumimoji="0" lang="en-US" sz="2400" b="1" i="0" u="sng" strike="noStrike" kern="1200" cap="none" spc="0" normalizeH="0" baseline="0" noProof="0" dirty="0" err="1">
                <a:ln>
                  <a:noFill/>
                </a:ln>
                <a:solidFill>
                  <a:srgbClr val="FFCC00"/>
                </a:solidFill>
                <a:effectLst/>
                <a:uLnTx/>
                <a:uFillTx/>
                <a:latin typeface="Century Gothic" panose="020F0302020204030204"/>
                <a:ea typeface="+mn-ea"/>
                <a:cs typeface="+mn-cs"/>
              </a:rPr>
              <a:t>st</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sng" strike="noStrike" kern="1200" cap="none" spc="0" normalizeH="0" baseline="0" noProof="0" dirty="0" err="1">
                <a:ln>
                  <a:noFill/>
                </a:ln>
                <a:effectLst/>
                <a:uLnTx/>
                <a:uFillTx/>
                <a:latin typeface="Century Gothic" panose="020F0302020204030204"/>
                <a:ea typeface="+mn-ea"/>
                <a:cs typeface="+mn-cs"/>
              </a:rPr>
              <a:t>früher</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viele</a:t>
            </a:r>
            <a:r>
              <a:rPr kumimoji="0" lang="en-US" sz="2400" b="1" i="0" u="none" strike="noStrike" kern="1200" cap="none" spc="0" normalizeH="0" baseline="0" noProof="0" dirty="0">
                <a:ln>
                  <a:noFill/>
                </a:ln>
                <a:effectLst/>
                <a:uLnTx/>
                <a:uFillTx/>
                <a:latin typeface="Century Gothic" panose="020F0302020204030204"/>
                <a:ea typeface="+mn-ea"/>
                <a:cs typeface="+mn-cs"/>
              </a:rPr>
              <a:t> </a:t>
            </a:r>
            <a:r>
              <a:rPr kumimoji="0" lang="en-US" sz="2400" b="1" i="0" u="none" strike="noStrike" kern="1200" cap="none" spc="0" normalizeH="0" baseline="0" noProof="0" dirty="0" err="1">
                <a:ln>
                  <a:noFill/>
                </a:ln>
                <a:effectLst/>
                <a:uLnTx/>
                <a:uFillTx/>
                <a:latin typeface="Century Gothic" panose="020F0302020204030204"/>
                <a:ea typeface="+mn-ea"/>
                <a:cs typeface="+mn-cs"/>
              </a:rPr>
              <a:t>Hausaufgaben</a:t>
            </a:r>
            <a:r>
              <a:rPr kumimoji="0" lang="en-US" sz="2400" b="1" i="0" u="none" strike="noStrike" kern="1200" cap="none" spc="0" normalizeH="0" baseline="0" noProof="0" dirty="0">
                <a:ln>
                  <a:noFill/>
                </a:ln>
                <a:effectLst/>
                <a:uLnTx/>
                <a:uFillTx/>
                <a:latin typeface="Century Gothic" panose="020F0302020204030204"/>
              </a:rPr>
              <a:t>.</a:t>
            </a:r>
            <a:endParaRPr kumimoji="0" lang="en-US" sz="2400" b="0" i="0" u="none" strike="noStrike" kern="1200" cap="none" spc="0" normalizeH="0" baseline="0" noProof="0" dirty="0">
              <a:ln>
                <a:noFill/>
              </a:ln>
              <a:effectLst/>
              <a:uLnTx/>
              <a:uFillTx/>
              <a:latin typeface="Century Gothic" panose="020F0302020204030204"/>
            </a:endParaRPr>
          </a:p>
        </p:txBody>
      </p:sp>
      <p:sp>
        <p:nvSpPr>
          <p:cNvPr id="27" name="TextBox 26">
            <a:extLst>
              <a:ext uri="{FF2B5EF4-FFF2-40B4-BE49-F238E27FC236}">
                <a16:creationId xmlns:a16="http://schemas.microsoft.com/office/drawing/2014/main" id="{AF42528E-9720-4F27-BF82-625707CDD26D}"/>
              </a:ext>
            </a:extLst>
          </p:cNvPr>
          <p:cNvSpPr txBox="1"/>
          <p:nvPr/>
        </p:nvSpPr>
        <p:spPr>
          <a:xfrm>
            <a:off x="5780723" y="5472535"/>
            <a:ext cx="73447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You used to have lots of homework.</a:t>
            </a:r>
          </a:p>
        </p:txBody>
      </p:sp>
    </p:spTree>
    <p:extLst>
      <p:ext uri="{BB962C8B-B14F-4D97-AF65-F5344CB8AC3E}">
        <p14:creationId xmlns:p14="http://schemas.microsoft.com/office/powerpoint/2010/main" val="460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6" grpId="0"/>
      <p:bldP spid="16" grpId="0"/>
      <p:bldP spid="18" grpId="0" animBg="1"/>
      <p:bldP spid="19" grpId="0"/>
      <p:bldP spid="20" grpId="0"/>
      <p:bldP spid="21"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84934" cy="647577"/>
          </a:xfrm>
        </p:spPr>
        <p:txBody>
          <a:bodyPr>
            <a:normAutofit/>
          </a:bodyPr>
          <a:lstStyle/>
          <a:p>
            <a:r>
              <a:rPr lang="en-GB" sz="2800" b="1" dirty="0">
                <a:solidFill>
                  <a:schemeClr val="bg1"/>
                </a:solidFill>
              </a:rPr>
              <a:t>Innsbruck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B0F52E7-D446-6543-B0C7-BBD7B89E017B}"/>
              </a:ext>
            </a:extLst>
          </p:cNvPr>
          <p:cNvSpPr txBox="1"/>
          <p:nvPr/>
        </p:nvSpPr>
        <p:spPr>
          <a:xfrm>
            <a:off x="116187" y="1302877"/>
            <a:ext cx="4496187" cy="1200329"/>
          </a:xfrm>
          <a:prstGeom prst="rect">
            <a:avLst/>
          </a:prstGeom>
          <a:noFill/>
        </p:spPr>
        <p:txBody>
          <a:bodyPr wrap="square" rtlCol="0">
            <a:spAutoFit/>
          </a:bodyPr>
          <a:lstStyle/>
          <a:p>
            <a:r>
              <a:rPr lang="en-US" sz="2400" dirty="0"/>
              <a:t>Heidi </a:t>
            </a:r>
            <a:r>
              <a:rPr lang="en-US" sz="2400" dirty="0" err="1"/>
              <a:t>redet</a:t>
            </a:r>
            <a:r>
              <a:rPr lang="en-US" sz="2400" dirty="0"/>
              <a:t> </a:t>
            </a:r>
            <a:r>
              <a:rPr lang="en-US" sz="2400" dirty="0" err="1"/>
              <a:t>weiter</a:t>
            </a:r>
            <a:r>
              <a:rPr lang="en-US" sz="2400" dirty="0"/>
              <a:t>…</a:t>
            </a:r>
            <a:br>
              <a:rPr lang="en-US" sz="2400" dirty="0"/>
            </a:br>
            <a:r>
              <a:rPr lang="en-US" sz="2400" dirty="0" err="1"/>
              <a:t>Schreib</a:t>
            </a:r>
            <a:r>
              <a:rPr lang="en-US" sz="2400" dirty="0"/>
              <a:t> 1-8 und das </a:t>
            </a:r>
            <a:r>
              <a:rPr lang="en-US" sz="2400" dirty="0" err="1"/>
              <a:t>richtige</a:t>
            </a:r>
            <a:r>
              <a:rPr lang="en-US" sz="2400" dirty="0"/>
              <a:t> Verb.</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420764620"/>
              </p:ext>
            </p:extLst>
          </p:nvPr>
        </p:nvGraphicFramePr>
        <p:xfrm>
          <a:off x="368258" y="2503206"/>
          <a:ext cx="11455483" cy="3566160"/>
        </p:xfrm>
        <a:graphic>
          <a:graphicData uri="http://schemas.openxmlformats.org/drawingml/2006/table">
            <a:tbl>
              <a:tblPr firstRow="1" bandRow="1">
                <a:tableStyleId>{00A15C55-8517-42AA-B614-E9B94910E393}</a:tableStyleId>
              </a:tblPr>
              <a:tblGrid>
                <a:gridCol w="498016">
                  <a:extLst>
                    <a:ext uri="{9D8B030D-6E8A-4147-A177-3AD203B41FA5}">
                      <a16:colId xmlns:a16="http://schemas.microsoft.com/office/drawing/2014/main" val="2607353726"/>
                    </a:ext>
                  </a:extLst>
                </a:gridCol>
                <a:gridCol w="8534400">
                  <a:extLst>
                    <a:ext uri="{9D8B030D-6E8A-4147-A177-3AD203B41FA5}">
                      <a16:colId xmlns:a16="http://schemas.microsoft.com/office/drawing/2014/main" val="1600817978"/>
                    </a:ext>
                  </a:extLst>
                </a:gridCol>
                <a:gridCol w="1122947">
                  <a:extLst>
                    <a:ext uri="{9D8B030D-6E8A-4147-A177-3AD203B41FA5}">
                      <a16:colId xmlns:a16="http://schemas.microsoft.com/office/drawing/2014/main" val="4128092149"/>
                    </a:ext>
                  </a:extLst>
                </a:gridCol>
                <a:gridCol w="1300120">
                  <a:extLst>
                    <a:ext uri="{9D8B030D-6E8A-4147-A177-3AD203B41FA5}">
                      <a16:colId xmlns:a16="http://schemas.microsoft.com/office/drawing/2014/main" val="2609792770"/>
                    </a:ext>
                  </a:extLst>
                </a:gridCol>
              </a:tblGrid>
              <a:tr h="370840">
                <a:tc>
                  <a:txBody>
                    <a:bodyPr/>
                    <a:lstStyle/>
                    <a:p>
                      <a:endParaRPr lang="en-GB"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heute</a:t>
                      </a:r>
                      <a:endParaRPr lang="en-GB"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damals</a:t>
                      </a:r>
                      <a:endParaRPr lang="en-GB"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chemeClr val="tx1"/>
                          </a:solidFill>
                        </a:rPr>
                        <a:t>Mein </a:t>
                      </a:r>
                      <a:r>
                        <a:rPr lang="en-GB" sz="2000" dirty="0" err="1">
                          <a:solidFill>
                            <a:schemeClr val="tx1"/>
                          </a:solidFill>
                        </a:rPr>
                        <a:t>Opa</a:t>
                      </a:r>
                      <a:r>
                        <a:rPr lang="en-GB" sz="2000" dirty="0">
                          <a:solidFill>
                            <a:schemeClr val="tx1"/>
                          </a:solidFill>
                        </a:rPr>
                        <a:t> </a:t>
                      </a:r>
                      <a:r>
                        <a:rPr lang="en-GB" sz="2000" b="1" dirty="0">
                          <a:solidFill>
                            <a:schemeClr val="tx1"/>
                          </a:solidFill>
                        </a:rPr>
                        <a:t>war</a:t>
                      </a:r>
                      <a:r>
                        <a:rPr lang="en-GB" sz="2000" dirty="0">
                          <a:solidFill>
                            <a:schemeClr val="tx1"/>
                          </a:solidFill>
                        </a:rPr>
                        <a:t> </a:t>
                      </a:r>
                      <a:r>
                        <a:rPr lang="en-GB" sz="2000" dirty="0" err="1">
                          <a:solidFill>
                            <a:schemeClr val="tx1"/>
                          </a:solidFill>
                        </a:rPr>
                        <a:t>ein</a:t>
                      </a:r>
                      <a:r>
                        <a:rPr lang="en-GB" sz="2000" dirty="0">
                          <a:solidFill>
                            <a:schemeClr val="tx1"/>
                          </a:solidFill>
                        </a:rPr>
                        <a:t> </a:t>
                      </a:r>
                      <a:r>
                        <a:rPr lang="en-GB" sz="2000" dirty="0" err="1">
                          <a:solidFill>
                            <a:schemeClr val="tx1"/>
                          </a:solidFill>
                        </a:rPr>
                        <a:t>toller</a:t>
                      </a:r>
                      <a:r>
                        <a:rPr lang="en-GB" sz="2000" dirty="0">
                          <a:solidFill>
                            <a:schemeClr val="tx1"/>
                          </a:solidFill>
                        </a:rPr>
                        <a:t> </a:t>
                      </a:r>
                      <a:r>
                        <a:rPr lang="en-GB" sz="2000" dirty="0" err="1">
                          <a:solidFill>
                            <a:schemeClr val="tx1"/>
                          </a:solidFill>
                        </a:rPr>
                        <a:t>Skifahrer</a:t>
                      </a:r>
                      <a:r>
                        <a:rPr lang="en-GB" sz="20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1492714"/>
                  </a:ext>
                </a:extLst>
              </a:tr>
              <a:tr h="370840">
                <a:tc>
                  <a:txBody>
                    <a:bodyPr/>
                    <a:lstStyle/>
                    <a:p>
                      <a:pPr algn="ctr"/>
                      <a:r>
                        <a:rPr lang="en-GB" sz="2000">
                          <a:solidFill>
                            <a:schemeClr val="tx1"/>
                          </a:solidFill>
                        </a:rPr>
                        <a:t>2.</a:t>
                      </a:r>
                      <a:endParaRPr lang="en-GB" sz="200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In Innsbruck </a:t>
                      </a:r>
                      <a:r>
                        <a:rPr lang="en-GB" sz="2000" b="1" dirty="0" err="1">
                          <a:solidFill>
                            <a:schemeClr val="tx1"/>
                          </a:solidFill>
                        </a:rPr>
                        <a:t>gibt</a:t>
                      </a:r>
                      <a:r>
                        <a:rPr lang="en-GB" sz="2000" b="1" dirty="0">
                          <a:solidFill>
                            <a:schemeClr val="tx1"/>
                          </a:solidFill>
                        </a:rPr>
                        <a:t> </a:t>
                      </a:r>
                      <a:r>
                        <a:rPr lang="en-GB" sz="2000" b="1" dirty="0" err="1">
                          <a:solidFill>
                            <a:schemeClr val="tx1"/>
                          </a:solidFill>
                        </a:rPr>
                        <a:t>es</a:t>
                      </a:r>
                      <a:r>
                        <a:rPr lang="en-GB" sz="2000" b="1" dirty="0">
                          <a:solidFill>
                            <a:schemeClr val="tx1"/>
                          </a:solidFill>
                        </a:rPr>
                        <a:t>  </a:t>
                      </a:r>
                      <a:r>
                        <a:rPr lang="en-GB" sz="2000" dirty="0" err="1">
                          <a:solidFill>
                            <a:schemeClr val="tx1"/>
                          </a:solidFill>
                        </a:rPr>
                        <a:t>im</a:t>
                      </a:r>
                      <a:r>
                        <a:rPr lang="en-GB" sz="2000" dirty="0">
                          <a:solidFill>
                            <a:schemeClr val="tx1"/>
                          </a:solidFill>
                        </a:rPr>
                        <a:t> Winter </a:t>
                      </a:r>
                      <a:r>
                        <a:rPr lang="en-GB" sz="2000" dirty="0" err="1">
                          <a:solidFill>
                            <a:schemeClr val="tx1"/>
                          </a:solidFill>
                        </a:rPr>
                        <a:t>immer</a:t>
                      </a:r>
                      <a:r>
                        <a:rPr lang="en-GB" sz="2000" dirty="0">
                          <a:solidFill>
                            <a:schemeClr val="tx1"/>
                          </a:solidFill>
                        </a:rPr>
                        <a:t> </a:t>
                      </a:r>
                      <a:r>
                        <a:rPr lang="en-GB" sz="2000" dirty="0" err="1">
                          <a:solidFill>
                            <a:schemeClr val="tx1"/>
                          </a:solidFill>
                        </a:rPr>
                        <a:t>viel</a:t>
                      </a:r>
                      <a:r>
                        <a:rPr lang="en-GB" sz="2000" dirty="0">
                          <a:solidFill>
                            <a:schemeClr val="tx1"/>
                          </a:solidFill>
                        </a:rPr>
                        <a:t> Schnee.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458278"/>
                  </a:ext>
                </a:extLst>
              </a:tr>
              <a:tr h="370840">
                <a:tc>
                  <a:txBody>
                    <a:bodyPr/>
                    <a:lstStyle/>
                    <a:p>
                      <a:pPr algn="ctr"/>
                      <a:r>
                        <a:rPr lang="en-GB" sz="2000">
                          <a:solidFill>
                            <a:schemeClr val="tx1"/>
                          </a:solidFill>
                        </a:rPr>
                        <a:t>3.</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Ich </a:t>
                      </a:r>
                      <a:r>
                        <a:rPr lang="en-GB" sz="2000" dirty="0" err="1">
                          <a:solidFill>
                            <a:schemeClr val="tx1"/>
                          </a:solidFill>
                        </a:rPr>
                        <a:t>glaube</a:t>
                      </a:r>
                      <a:r>
                        <a:rPr lang="en-GB" sz="2000" dirty="0">
                          <a:solidFill>
                            <a:schemeClr val="tx1"/>
                          </a:solidFill>
                        </a:rPr>
                        <a:t>, </a:t>
                      </a:r>
                      <a:r>
                        <a:rPr lang="en-GB" sz="2000" dirty="0" err="1">
                          <a:solidFill>
                            <a:schemeClr val="tx1"/>
                          </a:solidFill>
                        </a:rPr>
                        <a:t>dass</a:t>
                      </a:r>
                      <a:r>
                        <a:rPr lang="en-GB" sz="2000" dirty="0">
                          <a:solidFill>
                            <a:schemeClr val="tx1"/>
                          </a:solidFill>
                        </a:rPr>
                        <a:t> Innsbruck die </a:t>
                      </a:r>
                      <a:r>
                        <a:rPr lang="en-GB" sz="2000" dirty="0" err="1">
                          <a:solidFill>
                            <a:schemeClr val="tx1"/>
                          </a:solidFill>
                        </a:rPr>
                        <a:t>perfekte</a:t>
                      </a:r>
                      <a:r>
                        <a:rPr lang="en-GB" sz="2000" dirty="0">
                          <a:solidFill>
                            <a:schemeClr val="tx1"/>
                          </a:solidFill>
                        </a:rPr>
                        <a:t> </a:t>
                      </a:r>
                      <a:r>
                        <a:rPr lang="en-GB" sz="2000">
                          <a:solidFill>
                            <a:schemeClr val="tx1"/>
                          </a:solidFill>
                        </a:rPr>
                        <a:t>Stadt </a:t>
                      </a:r>
                      <a:r>
                        <a:rPr lang="en-GB" sz="2000" b="1">
                          <a:solidFill>
                            <a:schemeClr val="tx1"/>
                          </a:solidFill>
                        </a:rPr>
                        <a:t>ist</a:t>
                      </a:r>
                      <a:r>
                        <a:rPr lang="en-GB" sz="2000">
                          <a:solidFill>
                            <a:schemeClr val="tx1"/>
                          </a:solidFill>
                        </a:rPr>
                        <a:t>.</a:t>
                      </a:r>
                      <a:endParaRPr lang="en-GB" sz="2000" dirty="0">
                        <a:solidFill>
                          <a:schemeClr val="tx1"/>
                        </a:solidFill>
                      </a:endParaRPr>
                    </a:p>
                  </a:txBody>
                  <a:tcP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313960"/>
                  </a:ext>
                </a:extLst>
              </a:tr>
              <a:tr h="370840">
                <a:tc>
                  <a:txBody>
                    <a:bodyPr/>
                    <a:lstStyle/>
                    <a:p>
                      <a:pPr algn="ctr"/>
                      <a:r>
                        <a:rPr lang="en-GB" sz="2000">
                          <a:solidFill>
                            <a:schemeClr val="tx1"/>
                          </a:solidFill>
                        </a:rPr>
                        <a:t>4.</a:t>
                      </a:r>
                      <a:endParaRPr lang="en-GB" sz="2000" dirty="0">
                        <a:solidFill>
                          <a:schemeClr val="tx1"/>
                        </a:solidFill>
                      </a:endParaRPr>
                    </a:p>
                  </a:txBody>
                  <a:tcPr/>
                </a:tc>
                <a:tc>
                  <a:txBody>
                    <a:bodyPr/>
                    <a:lstStyle/>
                    <a:p>
                      <a:r>
                        <a:rPr lang="en-GB" sz="2000" dirty="0">
                          <a:solidFill>
                            <a:schemeClr val="tx1"/>
                          </a:solidFill>
                        </a:rPr>
                        <a:t>Der </a:t>
                      </a:r>
                      <a:r>
                        <a:rPr lang="en-GB" sz="2000">
                          <a:solidFill>
                            <a:schemeClr val="tx1"/>
                          </a:solidFill>
                        </a:rPr>
                        <a:t>Winter </a:t>
                      </a:r>
                      <a:r>
                        <a:rPr lang="en-GB" sz="2000" b="1">
                          <a:solidFill>
                            <a:schemeClr val="tx1"/>
                          </a:solidFill>
                        </a:rPr>
                        <a:t>war</a:t>
                      </a:r>
                      <a:r>
                        <a:rPr lang="en-GB" sz="2000">
                          <a:solidFill>
                            <a:schemeClr val="tx1"/>
                          </a:solidFill>
                        </a:rPr>
                        <a:t> </a:t>
                      </a:r>
                      <a:r>
                        <a:rPr lang="en-GB" sz="2000" dirty="0" err="1">
                          <a:solidFill>
                            <a:schemeClr val="tx1"/>
                          </a:solidFill>
                        </a:rPr>
                        <a:t>ein</a:t>
                      </a:r>
                      <a:r>
                        <a:rPr lang="en-GB" sz="2000" dirty="0">
                          <a:solidFill>
                            <a:schemeClr val="tx1"/>
                          </a:solidFill>
                        </a:rPr>
                        <a:t> </a:t>
                      </a:r>
                      <a:r>
                        <a:rPr lang="en-GB" sz="2000" dirty="0" err="1">
                          <a:solidFill>
                            <a:schemeClr val="tx1"/>
                          </a:solidFill>
                        </a:rPr>
                        <a:t>bisschen</a:t>
                      </a:r>
                      <a:r>
                        <a:rPr lang="en-GB" sz="2000" dirty="0">
                          <a:solidFill>
                            <a:schemeClr val="tx1"/>
                          </a:solidFill>
                        </a:rPr>
                        <a:t> </a:t>
                      </a:r>
                      <a:r>
                        <a:rPr lang="en-GB" sz="2000" dirty="0" err="1">
                          <a:solidFill>
                            <a:schemeClr val="tx1"/>
                          </a:solidFill>
                        </a:rPr>
                        <a:t>zu</a:t>
                      </a:r>
                      <a:r>
                        <a:rPr lang="en-GB" sz="2000" dirty="0">
                          <a:solidFill>
                            <a:schemeClr val="tx1"/>
                          </a:solidFill>
                        </a:rPr>
                        <a:t> </a:t>
                      </a:r>
                      <a:r>
                        <a:rPr lang="en-GB" sz="2000" dirty="0" err="1">
                          <a:solidFill>
                            <a:schemeClr val="tx1"/>
                          </a:solidFill>
                        </a:rPr>
                        <a:t>kalt</a:t>
                      </a:r>
                      <a:r>
                        <a:rPr lang="en-GB" sz="2000" dirty="0">
                          <a:solidFill>
                            <a:schemeClr val="tx1"/>
                          </a:solidFill>
                        </a:rPr>
                        <a:t>.</a:t>
                      </a:r>
                    </a:p>
                  </a:txBody>
                  <a:tcPr>
                    <a:lnR w="12700" cap="flat" cmpd="sng" algn="ctr">
                      <a:solidFill>
                        <a:schemeClr val="tx1"/>
                      </a:solidFill>
                      <a:prstDash val="solid"/>
                      <a:round/>
                      <a:headEnd type="none" w="med" len="med"/>
                      <a:tailEnd type="none" w="med" len="med"/>
                    </a:lnR>
                  </a:tcPr>
                </a:tc>
                <a:tc>
                  <a:txBody>
                    <a:bodyPr/>
                    <a:lstStyle/>
                    <a:p>
                      <a:endParaRPr lang="en-GB" sz="200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197191"/>
                  </a:ext>
                </a:extLst>
              </a:tr>
              <a:tr h="370840">
                <a:tc>
                  <a:txBody>
                    <a:bodyPr/>
                    <a:lstStyle/>
                    <a:p>
                      <a:pPr algn="ctr"/>
                      <a:r>
                        <a:rPr lang="en-GB" sz="2000">
                          <a:solidFill>
                            <a:schemeClr val="tx1"/>
                          </a:solidFill>
                        </a:rPr>
                        <a:t>5.</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Es</a:t>
                      </a:r>
                      <a:r>
                        <a:rPr lang="en-GB" sz="2000" b="1" baseline="0" dirty="0">
                          <a:solidFill>
                            <a:schemeClr val="tx1"/>
                          </a:solidFill>
                        </a:rPr>
                        <a:t> </a:t>
                      </a:r>
                      <a:r>
                        <a:rPr lang="en-GB" sz="2000" b="1" baseline="0" dirty="0" err="1">
                          <a:solidFill>
                            <a:schemeClr val="tx1"/>
                          </a:solidFill>
                        </a:rPr>
                        <a:t>gibt</a:t>
                      </a:r>
                      <a:r>
                        <a:rPr lang="en-GB" sz="2000" b="1" dirty="0">
                          <a:solidFill>
                            <a:schemeClr val="tx1"/>
                          </a:solidFill>
                        </a:rPr>
                        <a:t> </a:t>
                      </a:r>
                      <a:r>
                        <a:rPr lang="en-GB" sz="2000" dirty="0" err="1">
                          <a:solidFill>
                            <a:schemeClr val="tx1"/>
                          </a:solidFill>
                        </a:rPr>
                        <a:t>eine</a:t>
                      </a:r>
                      <a:r>
                        <a:rPr lang="en-GB" sz="2000" dirty="0">
                          <a:solidFill>
                            <a:schemeClr val="tx1"/>
                          </a:solidFill>
                        </a:rPr>
                        <a:t> </a:t>
                      </a:r>
                      <a:r>
                        <a:rPr lang="en-GB" sz="2000" dirty="0" err="1">
                          <a:solidFill>
                            <a:schemeClr val="tx1"/>
                          </a:solidFill>
                        </a:rPr>
                        <a:t>Skatehalle</a:t>
                      </a:r>
                      <a:r>
                        <a:rPr lang="en-GB" sz="2000" dirty="0">
                          <a:solidFill>
                            <a:schemeClr val="tx1"/>
                          </a:solidFill>
                        </a:rPr>
                        <a:t> und </a:t>
                      </a:r>
                      <a:r>
                        <a:rPr lang="en-GB" sz="2000" dirty="0" err="1">
                          <a:solidFill>
                            <a:schemeClr val="tx1"/>
                          </a:solidFill>
                        </a:rPr>
                        <a:t>eine</a:t>
                      </a:r>
                      <a:r>
                        <a:rPr lang="en-GB" sz="2000" dirty="0">
                          <a:solidFill>
                            <a:schemeClr val="tx1"/>
                          </a:solidFill>
                        </a:rPr>
                        <a:t> Arena.</a:t>
                      </a:r>
                    </a:p>
                  </a:txBody>
                  <a:tcP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389626"/>
                  </a:ext>
                </a:extLst>
              </a:tr>
              <a:tr h="370840">
                <a:tc>
                  <a:txBody>
                    <a:bodyPr/>
                    <a:lstStyle/>
                    <a:p>
                      <a:pPr algn="ctr"/>
                      <a:r>
                        <a:rPr lang="en-GB" sz="2000">
                          <a:solidFill>
                            <a:schemeClr val="tx1"/>
                          </a:solidFill>
                        </a:rPr>
                        <a:t>6.</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rPr>
                        <a:t>Dort </a:t>
                      </a:r>
                      <a:r>
                        <a:rPr lang="en-GB" sz="2000" b="1">
                          <a:solidFill>
                            <a:schemeClr val="tx1"/>
                          </a:solidFill>
                        </a:rPr>
                        <a:t>war</a:t>
                      </a:r>
                      <a:r>
                        <a:rPr lang="en-GB" sz="2000">
                          <a:solidFill>
                            <a:schemeClr val="tx1"/>
                          </a:solidFill>
                        </a:rPr>
                        <a:t> </a:t>
                      </a:r>
                      <a:r>
                        <a:rPr lang="en-GB" sz="2000" dirty="0">
                          <a:solidFill>
                            <a:schemeClr val="tx1"/>
                          </a:solidFill>
                        </a:rPr>
                        <a:t>ich </a:t>
                      </a:r>
                      <a:r>
                        <a:rPr lang="en-GB" sz="2000" dirty="0" err="1">
                          <a:solidFill>
                            <a:schemeClr val="tx1"/>
                          </a:solidFill>
                        </a:rPr>
                        <a:t>einmal</a:t>
                      </a:r>
                      <a:r>
                        <a:rPr lang="en-GB" sz="2000" dirty="0">
                          <a:solidFill>
                            <a:schemeClr val="tx1"/>
                          </a:solidFill>
                        </a:rPr>
                        <a:t> auf </a:t>
                      </a:r>
                      <a:r>
                        <a:rPr lang="en-GB" sz="2000" dirty="0" err="1">
                          <a:solidFill>
                            <a:schemeClr val="tx1"/>
                          </a:solidFill>
                        </a:rPr>
                        <a:t>einem</a:t>
                      </a:r>
                      <a:r>
                        <a:rPr lang="en-GB" sz="2000" dirty="0">
                          <a:solidFill>
                            <a:schemeClr val="tx1"/>
                          </a:solidFill>
                        </a:rPr>
                        <a:t> </a:t>
                      </a:r>
                      <a:r>
                        <a:rPr lang="en-GB" sz="2000" dirty="0" err="1">
                          <a:solidFill>
                            <a:schemeClr val="tx1"/>
                          </a:solidFill>
                        </a:rPr>
                        <a:t>Konzert</a:t>
                      </a:r>
                      <a:r>
                        <a:rPr lang="en-GB" sz="2000" dirty="0">
                          <a:solidFill>
                            <a:schemeClr val="tx1"/>
                          </a:solidFill>
                        </a:rPr>
                        <a:t>. </a:t>
                      </a:r>
                    </a:p>
                  </a:txBody>
                  <a:tcP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931564"/>
                  </a:ext>
                </a:extLst>
              </a:tr>
              <a:tr h="370840">
                <a:tc>
                  <a:txBody>
                    <a:bodyPr/>
                    <a:lstStyle/>
                    <a:p>
                      <a:pPr algn="ctr"/>
                      <a:r>
                        <a:rPr lang="en-GB" sz="2000">
                          <a:solidFill>
                            <a:schemeClr val="tx1"/>
                          </a:solidFill>
                        </a:rPr>
                        <a:t>7.</a:t>
                      </a: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Die </a:t>
                      </a:r>
                      <a:r>
                        <a:rPr lang="en-GB" sz="2000">
                          <a:solidFill>
                            <a:schemeClr val="tx1"/>
                          </a:solidFill>
                        </a:rPr>
                        <a:t>Stadt </a:t>
                      </a:r>
                      <a:r>
                        <a:rPr lang="en-GB" sz="2000" b="1">
                          <a:solidFill>
                            <a:schemeClr val="tx1"/>
                          </a:solidFill>
                        </a:rPr>
                        <a:t>hatte</a:t>
                      </a:r>
                      <a:r>
                        <a:rPr lang="en-GB" sz="2000">
                          <a:solidFill>
                            <a:schemeClr val="tx1"/>
                          </a:solidFill>
                        </a:rPr>
                        <a:t> </a:t>
                      </a:r>
                      <a:r>
                        <a:rPr lang="en-GB" sz="2000" dirty="0" err="1">
                          <a:solidFill>
                            <a:schemeClr val="tx1"/>
                          </a:solidFill>
                        </a:rPr>
                        <a:t>kein</a:t>
                      </a:r>
                      <a:r>
                        <a:rPr lang="en-GB" sz="2000" dirty="0">
                          <a:solidFill>
                            <a:schemeClr val="tx1"/>
                          </a:solidFill>
                        </a:rPr>
                        <a:t> </a:t>
                      </a:r>
                      <a:r>
                        <a:rPr lang="en-GB" sz="2000" dirty="0" err="1">
                          <a:solidFill>
                            <a:schemeClr val="tx1"/>
                          </a:solidFill>
                        </a:rPr>
                        <a:t>Einkaufszentrum</a:t>
                      </a:r>
                      <a:r>
                        <a:rPr lang="en-GB" sz="2000" dirty="0">
                          <a:solidFill>
                            <a:schemeClr val="tx1"/>
                          </a:solidFill>
                        </a:rPr>
                        <a:t>.</a:t>
                      </a:r>
                    </a:p>
                  </a:txBody>
                  <a:tcP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1851735"/>
                  </a:ext>
                </a:extLst>
              </a:tr>
              <a:tr h="0">
                <a:tc>
                  <a:txBody>
                    <a:bodyPr/>
                    <a:lstStyle/>
                    <a:p>
                      <a:pPr algn="ctr"/>
                      <a:r>
                        <a:rPr lang="en-GB" sz="2000" dirty="0">
                          <a:solidFill>
                            <a:schemeClr val="tx1"/>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Die Stadt </a:t>
                      </a:r>
                      <a:r>
                        <a:rPr lang="en-GB" sz="2000" b="1" dirty="0">
                          <a:solidFill>
                            <a:schemeClr val="tx1"/>
                          </a:solidFill>
                        </a:rPr>
                        <a:t>hat</a:t>
                      </a:r>
                      <a:r>
                        <a:rPr lang="en-GB" sz="2000" dirty="0">
                          <a:solidFill>
                            <a:schemeClr val="tx1"/>
                          </a:solidFill>
                        </a:rPr>
                        <a:t> </a:t>
                      </a:r>
                      <a:r>
                        <a:rPr lang="en-GB" sz="2000" dirty="0" err="1">
                          <a:solidFill>
                            <a:schemeClr val="tx1"/>
                          </a:solidFill>
                        </a:rPr>
                        <a:t>einen</a:t>
                      </a:r>
                      <a:r>
                        <a:rPr lang="en-GB" sz="2000" dirty="0">
                          <a:solidFill>
                            <a:schemeClr val="tx1"/>
                          </a:solidFill>
                        </a:rPr>
                        <a:t> Strand!</a:t>
                      </a:r>
                    </a:p>
                  </a:txBody>
                  <a:tcP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2250506" y="2961013"/>
            <a:ext cx="552328" cy="307777"/>
          </a:xfrm>
          <a:prstGeom prst="rect">
            <a:avLst/>
          </a:prstGeom>
          <a:solidFill>
            <a:srgbClr val="FFF5DE"/>
          </a:solidFill>
        </p:spPr>
        <p:txBody>
          <a:bodyPr wrap="square" lIns="0" tIns="0" rIns="0" bIns="0" rtlCol="0">
            <a:spAutoFit/>
          </a:bodyPr>
          <a:lstStyle/>
          <a:p>
            <a:r>
              <a:rPr lang="en-GB" sz="2000" dirty="0">
                <a:solidFill>
                  <a:schemeClr val="accent1">
                    <a:lumMod val="50000"/>
                  </a:schemeClr>
                </a:solidFill>
              </a:rPr>
              <a:t>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425" y="2906261"/>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9900" y="3346061"/>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607" y="3750227"/>
            <a:ext cx="259004" cy="269796"/>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9186" y="4133673"/>
            <a:ext cx="259004" cy="269796"/>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607" y="4542853"/>
            <a:ext cx="259004" cy="269796"/>
          </a:xfrm>
          <a:prstGeom prst="rect">
            <a:avLst/>
          </a:prstGeom>
        </p:spPr>
      </p:pic>
      <p:pic>
        <p:nvPicPr>
          <p:cNvPr id="26" name="Picture 25" descr="A crowded city street surrounded by tall buildings&#10;&#10;Description automatically generated">
            <a:extLst>
              <a:ext uri="{FF2B5EF4-FFF2-40B4-BE49-F238E27FC236}">
                <a16:creationId xmlns:a16="http://schemas.microsoft.com/office/drawing/2014/main" id="{F65AEB92-4448-4338-A15E-DADCCDA442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6187" y="181705"/>
            <a:ext cx="4656301" cy="2619169"/>
          </a:xfrm>
          <a:prstGeom prst="rect">
            <a:avLst/>
          </a:prstGeom>
        </p:spPr>
      </p:pic>
      <p:sp>
        <p:nvSpPr>
          <p:cNvPr id="27" name="Rectangle 26">
            <a:extLst>
              <a:ext uri="{FF2B5EF4-FFF2-40B4-BE49-F238E27FC236}">
                <a16:creationId xmlns:a16="http://schemas.microsoft.com/office/drawing/2014/main" id="{49B2497F-863A-4E3F-A9A2-5ADFAF015975}"/>
              </a:ext>
            </a:extLst>
          </p:cNvPr>
          <p:cNvSpPr/>
          <p:nvPr/>
        </p:nvSpPr>
        <p:spPr>
          <a:xfrm>
            <a:off x="7847244" y="6056252"/>
            <a:ext cx="4358886" cy="369332"/>
          </a:xfrm>
          <a:prstGeom prst="rect">
            <a:avLst/>
          </a:prstGeom>
        </p:spPr>
        <p:txBody>
          <a:bodyPr wrap="none">
            <a:spAutoFit/>
          </a:bodyPr>
          <a:lstStyle/>
          <a:p>
            <a:r>
              <a:rPr lang="en-GB" dirty="0"/>
              <a:t>Friedrich-Karl Mohr / CC BY-SA 3.0 DE </a:t>
            </a:r>
          </a:p>
        </p:txBody>
      </p:sp>
      <p:graphicFrame>
        <p:nvGraphicFramePr>
          <p:cNvPr id="28" name="Table 28">
            <a:extLst>
              <a:ext uri="{FF2B5EF4-FFF2-40B4-BE49-F238E27FC236}">
                <a16:creationId xmlns:a16="http://schemas.microsoft.com/office/drawing/2014/main" id="{673A87AF-95DB-4FA1-A739-0C79F2D64717}"/>
              </a:ext>
            </a:extLst>
          </p:cNvPr>
          <p:cNvGraphicFramePr>
            <a:graphicFrameLocks noGrp="1"/>
          </p:cNvGraphicFramePr>
          <p:nvPr>
            <p:extLst>
              <p:ext uri="{D42A27DB-BD31-4B8C-83A1-F6EECF244321}">
                <p14:modId xmlns:p14="http://schemas.microsoft.com/office/powerpoint/2010/main" val="1480145732"/>
              </p:ext>
            </p:extLst>
          </p:nvPr>
        </p:nvGraphicFramePr>
        <p:xfrm>
          <a:off x="9716759" y="983250"/>
          <a:ext cx="2106982" cy="1188720"/>
        </p:xfrm>
        <a:graphic>
          <a:graphicData uri="http://schemas.openxmlformats.org/drawingml/2006/table">
            <a:tbl>
              <a:tblPr firstRow="1" bandRow="1">
                <a:tableStyleId>{5940675A-B579-460E-94D1-54222C63F5DA}</a:tableStyleId>
              </a:tblPr>
              <a:tblGrid>
                <a:gridCol w="1053491">
                  <a:extLst>
                    <a:ext uri="{9D8B030D-6E8A-4147-A177-3AD203B41FA5}">
                      <a16:colId xmlns:a16="http://schemas.microsoft.com/office/drawing/2014/main" val="4024117211"/>
                    </a:ext>
                  </a:extLst>
                </a:gridCol>
                <a:gridCol w="1053491">
                  <a:extLst>
                    <a:ext uri="{9D8B030D-6E8A-4147-A177-3AD203B41FA5}">
                      <a16:colId xmlns:a16="http://schemas.microsoft.com/office/drawing/2014/main" val="1030562043"/>
                    </a:ext>
                  </a:extLst>
                </a:gridCol>
              </a:tblGrid>
              <a:tr h="370840">
                <a:tc>
                  <a:txBody>
                    <a:bodyPr/>
                    <a:lstStyle/>
                    <a:p>
                      <a:pPr algn="ctr"/>
                      <a:r>
                        <a:rPr lang="en-GB" sz="2000" dirty="0" err="1">
                          <a:solidFill>
                            <a:schemeClr val="tx1"/>
                          </a:solidFill>
                        </a:rPr>
                        <a:t>ist</a:t>
                      </a:r>
                      <a:endParaRPr lang="en-GB" sz="2000" dirty="0">
                        <a:solidFill>
                          <a:schemeClr val="tx1"/>
                        </a:solidFill>
                      </a:endParaRPr>
                    </a:p>
                  </a:txBody>
                  <a:tcPr>
                    <a:solidFill>
                      <a:schemeClr val="accent1">
                        <a:lumMod val="40000"/>
                        <a:lumOff val="60000"/>
                      </a:schemeClr>
                    </a:solidFill>
                  </a:tcPr>
                </a:tc>
                <a:tc>
                  <a:txBody>
                    <a:bodyPr/>
                    <a:lstStyle/>
                    <a:p>
                      <a:pPr algn="ctr"/>
                      <a:r>
                        <a:rPr lang="en-GB" sz="2000" dirty="0">
                          <a:solidFill>
                            <a:schemeClr val="tx1"/>
                          </a:solidFill>
                        </a:rPr>
                        <a:t>war</a:t>
                      </a:r>
                    </a:p>
                  </a:txBody>
                  <a:tcPr>
                    <a:solidFill>
                      <a:schemeClr val="accent1">
                        <a:lumMod val="40000"/>
                        <a:lumOff val="60000"/>
                      </a:schemeClr>
                    </a:solidFill>
                  </a:tcPr>
                </a:tc>
                <a:extLst>
                  <a:ext uri="{0D108BD9-81ED-4DB2-BD59-A6C34878D82A}">
                    <a16:rowId xmlns:a16="http://schemas.microsoft.com/office/drawing/2014/main" val="3835720356"/>
                  </a:ext>
                </a:extLst>
              </a:tr>
              <a:tr h="370840">
                <a:tc>
                  <a:txBody>
                    <a:bodyPr/>
                    <a:lstStyle/>
                    <a:p>
                      <a:pPr algn="ctr"/>
                      <a:r>
                        <a:rPr lang="en-GB" sz="2000" dirty="0">
                          <a:solidFill>
                            <a:schemeClr val="tx1"/>
                          </a:solidFill>
                        </a:rPr>
                        <a:t>hat</a:t>
                      </a:r>
                    </a:p>
                  </a:txBody>
                  <a:tcPr>
                    <a:solidFill>
                      <a:schemeClr val="accent1">
                        <a:lumMod val="40000"/>
                        <a:lumOff val="60000"/>
                      </a:schemeClr>
                    </a:solidFill>
                  </a:tcPr>
                </a:tc>
                <a:tc>
                  <a:txBody>
                    <a:bodyPr/>
                    <a:lstStyle/>
                    <a:p>
                      <a:pPr algn="ctr"/>
                      <a:r>
                        <a:rPr lang="en-GB" sz="2000" dirty="0" err="1">
                          <a:solidFill>
                            <a:schemeClr val="tx1"/>
                          </a:solidFill>
                        </a:rPr>
                        <a:t>hatte</a:t>
                      </a:r>
                      <a:endParaRPr lang="en-GB" sz="2000"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2923549300"/>
                  </a:ext>
                </a:extLst>
              </a:tr>
              <a:tr h="370840">
                <a:tc>
                  <a:txBody>
                    <a:bodyPr/>
                    <a:lstStyle/>
                    <a:p>
                      <a:pPr algn="ctr"/>
                      <a:r>
                        <a:rPr lang="en-GB" sz="2000" dirty="0">
                          <a:solidFill>
                            <a:schemeClr val="tx1"/>
                          </a:solidFill>
                        </a:rPr>
                        <a:t>es </a:t>
                      </a:r>
                      <a:r>
                        <a:rPr lang="en-GB" sz="2000" dirty="0" err="1">
                          <a:solidFill>
                            <a:schemeClr val="tx1"/>
                          </a:solidFill>
                        </a:rPr>
                        <a:t>gibt</a:t>
                      </a:r>
                      <a:endParaRPr lang="en-GB" sz="2000" dirty="0">
                        <a:solidFill>
                          <a:schemeClr val="tx1"/>
                        </a:solidFill>
                      </a:endParaRPr>
                    </a:p>
                  </a:txBody>
                  <a:tcPr>
                    <a:solidFill>
                      <a:schemeClr val="accent1">
                        <a:lumMod val="40000"/>
                        <a:lumOff val="60000"/>
                      </a:schemeClr>
                    </a:solidFill>
                  </a:tcPr>
                </a:tc>
                <a:tc>
                  <a:txBody>
                    <a:bodyPr/>
                    <a:lstStyle/>
                    <a:p>
                      <a:pPr algn="ctr"/>
                      <a:r>
                        <a:rPr lang="en-GB" sz="2000" dirty="0">
                          <a:solidFill>
                            <a:schemeClr val="tx1"/>
                          </a:solidFill>
                        </a:rPr>
                        <a:t>es gab</a:t>
                      </a:r>
                    </a:p>
                  </a:txBody>
                  <a:tcPr>
                    <a:solidFill>
                      <a:schemeClr val="accent1">
                        <a:lumMod val="40000"/>
                        <a:lumOff val="60000"/>
                      </a:schemeClr>
                    </a:solidFill>
                  </a:tcPr>
                </a:tc>
                <a:extLst>
                  <a:ext uri="{0D108BD9-81ED-4DB2-BD59-A6C34878D82A}">
                    <a16:rowId xmlns:a16="http://schemas.microsoft.com/office/drawing/2014/main" val="1631726991"/>
                  </a:ext>
                </a:extLst>
              </a:tr>
            </a:tbl>
          </a:graphicData>
        </a:graphic>
      </p:graphicFrame>
      <p:pic>
        <p:nvPicPr>
          <p:cNvPr id="30" name="Picture 29" descr="green checkmark">
            <a:extLst>
              <a:ext uri="{FF2B5EF4-FFF2-40B4-BE49-F238E27FC236}">
                <a16:creationId xmlns:a16="http://schemas.microsoft.com/office/drawing/2014/main" id="{D6ACD095-1D31-4C21-9F19-EA55ECC95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8800" y="4895433"/>
            <a:ext cx="282522" cy="294294"/>
          </a:xfrm>
          <a:prstGeom prst="rect">
            <a:avLst/>
          </a:prstGeom>
        </p:spPr>
      </p:pic>
      <p:pic>
        <p:nvPicPr>
          <p:cNvPr id="31" name="Picture 30" descr="green checkmark">
            <a:extLst>
              <a:ext uri="{FF2B5EF4-FFF2-40B4-BE49-F238E27FC236}">
                <a16:creationId xmlns:a16="http://schemas.microsoft.com/office/drawing/2014/main" id="{649E3C29-B924-4FF3-9686-7905D78DF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4503" y="5294722"/>
            <a:ext cx="282522" cy="294294"/>
          </a:xfrm>
          <a:prstGeom prst="rect">
            <a:avLst/>
          </a:prstGeom>
        </p:spPr>
      </p:pic>
      <p:pic>
        <p:nvPicPr>
          <p:cNvPr id="32" name="Picture 31" descr="green checkmark">
            <a:extLst>
              <a:ext uri="{FF2B5EF4-FFF2-40B4-BE49-F238E27FC236}">
                <a16:creationId xmlns:a16="http://schemas.microsoft.com/office/drawing/2014/main" id="{4D2B4A5A-A947-47AF-BB09-5CDB8EAAA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0101" y="5724279"/>
            <a:ext cx="259004" cy="269796"/>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2464904" y="3382195"/>
            <a:ext cx="854766" cy="307777"/>
          </a:xfrm>
          <a:prstGeom prst="rect">
            <a:avLst/>
          </a:prstGeom>
          <a:solidFill>
            <a:srgbClr val="FFFAEF"/>
          </a:solidFill>
        </p:spPr>
        <p:txBody>
          <a:bodyPr wrap="square" lIns="0" tIns="0" rIns="0" bIns="0" rtlCol="0">
            <a:spAutoFit/>
          </a:bodyPr>
          <a:lstStyle/>
          <a:p>
            <a:r>
              <a:rPr lang="en-GB" sz="2000" dirty="0">
                <a:solidFill>
                  <a:schemeClr val="accent1">
                    <a:lumMod val="50000"/>
                  </a:schemeClr>
                </a:solidFill>
              </a:rPr>
              <a:t>______</a:t>
            </a:r>
          </a:p>
        </p:txBody>
      </p:sp>
      <p:sp>
        <p:nvSpPr>
          <p:cNvPr id="29" name="TextBox 28">
            <a:extLst>
              <a:ext uri="{FF2B5EF4-FFF2-40B4-BE49-F238E27FC236}">
                <a16:creationId xmlns:a16="http://schemas.microsoft.com/office/drawing/2014/main" id="{EAA42553-EED2-814B-8E2B-603AF1806B6A}"/>
              </a:ext>
            </a:extLst>
          </p:cNvPr>
          <p:cNvSpPr txBox="1"/>
          <p:nvPr/>
        </p:nvSpPr>
        <p:spPr>
          <a:xfrm>
            <a:off x="936056" y="4542164"/>
            <a:ext cx="854644" cy="307777"/>
          </a:xfrm>
          <a:prstGeom prst="rect">
            <a:avLst/>
          </a:prstGeom>
          <a:solidFill>
            <a:srgbClr val="FFF5DE"/>
          </a:solidFill>
        </p:spPr>
        <p:txBody>
          <a:bodyPr wrap="square" lIns="0" tIns="0" rIns="0" bIns="0" rtlCol="0">
            <a:spAutoFit/>
          </a:bodyPr>
          <a:lstStyle/>
          <a:p>
            <a:r>
              <a:rPr lang="en-GB" sz="2000">
                <a:solidFill>
                  <a:schemeClr val="accent1">
                    <a:lumMod val="50000"/>
                  </a:schemeClr>
                </a:solidFill>
              </a:rPr>
              <a:t>______</a:t>
            </a:r>
            <a:endParaRPr lang="en-GB" sz="2000" dirty="0">
              <a:solidFill>
                <a:schemeClr val="accent1">
                  <a:lumMod val="50000"/>
                </a:schemeClr>
              </a:solidFill>
            </a:endParaRPr>
          </a:p>
        </p:txBody>
      </p:sp>
      <p:sp>
        <p:nvSpPr>
          <p:cNvPr id="34" name="TextBox 33">
            <a:extLst>
              <a:ext uri="{FF2B5EF4-FFF2-40B4-BE49-F238E27FC236}">
                <a16:creationId xmlns:a16="http://schemas.microsoft.com/office/drawing/2014/main" id="{EAA42553-EED2-814B-8E2B-603AF1806B6A}"/>
              </a:ext>
            </a:extLst>
          </p:cNvPr>
          <p:cNvSpPr txBox="1"/>
          <p:nvPr/>
        </p:nvSpPr>
        <p:spPr>
          <a:xfrm>
            <a:off x="6528209" y="3722822"/>
            <a:ext cx="291691" cy="307777"/>
          </a:xfrm>
          <a:prstGeom prst="rect">
            <a:avLst/>
          </a:prstGeom>
          <a:solidFill>
            <a:srgbClr val="FFF5DE"/>
          </a:solidFill>
        </p:spPr>
        <p:txBody>
          <a:bodyPr wrap="square" lIns="0" tIns="0" rIns="0" bIns="0" rtlCol="0">
            <a:spAutoFit/>
          </a:bodyPr>
          <a:lstStyle/>
          <a:p>
            <a:r>
              <a:rPr lang="en-GB" sz="2000">
                <a:solidFill>
                  <a:schemeClr val="accent1">
                    <a:lumMod val="50000"/>
                  </a:schemeClr>
                </a:solidFill>
              </a:rPr>
              <a:t>__</a:t>
            </a:r>
            <a:endParaRPr lang="en-GB" sz="2000" dirty="0">
              <a:solidFill>
                <a:schemeClr val="accent1">
                  <a:lumMod val="50000"/>
                </a:schemeClr>
              </a:solidFill>
            </a:endParaRPr>
          </a:p>
        </p:txBody>
      </p:sp>
      <p:sp>
        <p:nvSpPr>
          <p:cNvPr id="35" name="TextBox 34">
            <a:extLst>
              <a:ext uri="{FF2B5EF4-FFF2-40B4-BE49-F238E27FC236}">
                <a16:creationId xmlns:a16="http://schemas.microsoft.com/office/drawing/2014/main" id="{EAA42553-EED2-814B-8E2B-603AF1806B6A}"/>
              </a:ext>
            </a:extLst>
          </p:cNvPr>
          <p:cNvSpPr txBox="1"/>
          <p:nvPr/>
        </p:nvSpPr>
        <p:spPr>
          <a:xfrm>
            <a:off x="2110176" y="5319717"/>
            <a:ext cx="692658" cy="307777"/>
          </a:xfrm>
          <a:prstGeom prst="rect">
            <a:avLst/>
          </a:prstGeom>
          <a:solidFill>
            <a:srgbClr val="FFF5DE"/>
          </a:solidFill>
        </p:spPr>
        <p:txBody>
          <a:bodyPr wrap="square" lIns="0" tIns="0" rIns="0" bIns="0" rtlCol="0">
            <a:spAutoFit/>
          </a:bodyPr>
          <a:lstStyle/>
          <a:p>
            <a:r>
              <a:rPr lang="en-GB" sz="2000">
                <a:solidFill>
                  <a:schemeClr val="accent1">
                    <a:lumMod val="50000"/>
                  </a:schemeClr>
                </a:solidFill>
              </a:rPr>
              <a:t>_____</a:t>
            </a:r>
            <a:endParaRPr lang="en-GB" sz="2000" dirty="0">
              <a:solidFill>
                <a:schemeClr val="accent1">
                  <a:lumMod val="50000"/>
                </a:schemeClr>
              </a:solidFill>
            </a:endParaRPr>
          </a:p>
        </p:txBody>
      </p:sp>
      <p:sp>
        <p:nvSpPr>
          <p:cNvPr id="41" name="TextBox 40">
            <a:extLst>
              <a:ext uri="{FF2B5EF4-FFF2-40B4-BE49-F238E27FC236}">
                <a16:creationId xmlns:a16="http://schemas.microsoft.com/office/drawing/2014/main" id="{D65AF10B-C8C7-1742-AEAF-0C4ABCD583B5}"/>
              </a:ext>
            </a:extLst>
          </p:cNvPr>
          <p:cNvSpPr txBox="1"/>
          <p:nvPr/>
        </p:nvSpPr>
        <p:spPr>
          <a:xfrm>
            <a:off x="2145108" y="5690056"/>
            <a:ext cx="472196" cy="307777"/>
          </a:xfrm>
          <a:prstGeom prst="rect">
            <a:avLst/>
          </a:prstGeom>
          <a:solidFill>
            <a:srgbClr val="FFFAEF"/>
          </a:solidFill>
        </p:spPr>
        <p:txBody>
          <a:bodyPr wrap="square" lIns="0" tIns="0" rIns="0" bIns="0" rtlCol="0">
            <a:spAutoFit/>
          </a:bodyPr>
          <a:lstStyle/>
          <a:p>
            <a:r>
              <a:rPr lang="en-GB" sz="2000">
                <a:solidFill>
                  <a:schemeClr val="accent1">
                    <a:lumMod val="50000"/>
                  </a:schemeClr>
                </a:solidFill>
              </a:rPr>
              <a:t>___</a:t>
            </a:r>
            <a:endParaRPr lang="en-GB" sz="2000" dirty="0">
              <a:solidFill>
                <a:schemeClr val="accent1">
                  <a:lumMod val="50000"/>
                </a:schemeClr>
              </a:solidFill>
            </a:endParaRPr>
          </a:p>
        </p:txBody>
      </p:sp>
      <p:sp>
        <p:nvSpPr>
          <p:cNvPr id="44" name="TextBox 43">
            <a:extLst>
              <a:ext uri="{FF2B5EF4-FFF2-40B4-BE49-F238E27FC236}">
                <a16:creationId xmlns:a16="http://schemas.microsoft.com/office/drawing/2014/main" id="{D65AF10B-C8C7-1742-AEAF-0C4ABCD583B5}"/>
              </a:ext>
            </a:extLst>
          </p:cNvPr>
          <p:cNvSpPr txBox="1"/>
          <p:nvPr/>
        </p:nvSpPr>
        <p:spPr>
          <a:xfrm>
            <a:off x="1554602" y="4926858"/>
            <a:ext cx="472196" cy="307777"/>
          </a:xfrm>
          <a:prstGeom prst="rect">
            <a:avLst/>
          </a:prstGeom>
          <a:solidFill>
            <a:srgbClr val="FFFAEF"/>
          </a:solidFill>
        </p:spPr>
        <p:txBody>
          <a:bodyPr wrap="square" lIns="0" tIns="0" rIns="0" bIns="0" rtlCol="0">
            <a:spAutoFit/>
          </a:bodyPr>
          <a:lstStyle/>
          <a:p>
            <a:r>
              <a:rPr lang="en-GB" sz="2000">
                <a:solidFill>
                  <a:schemeClr val="accent1">
                    <a:lumMod val="50000"/>
                  </a:schemeClr>
                </a:solidFill>
              </a:rPr>
              <a:t>___</a:t>
            </a:r>
            <a:endParaRPr lang="en-GB" sz="2000" dirty="0">
              <a:solidFill>
                <a:schemeClr val="accent1">
                  <a:lumMod val="50000"/>
                </a:schemeClr>
              </a:solidFill>
            </a:endParaRPr>
          </a:p>
        </p:txBody>
      </p:sp>
      <p:sp>
        <p:nvSpPr>
          <p:cNvPr id="45" name="TextBox 44">
            <a:extLst>
              <a:ext uri="{FF2B5EF4-FFF2-40B4-BE49-F238E27FC236}">
                <a16:creationId xmlns:a16="http://schemas.microsoft.com/office/drawing/2014/main" id="{D65AF10B-C8C7-1742-AEAF-0C4ABCD583B5}"/>
              </a:ext>
            </a:extLst>
          </p:cNvPr>
          <p:cNvSpPr txBox="1"/>
          <p:nvPr/>
        </p:nvSpPr>
        <p:spPr>
          <a:xfrm>
            <a:off x="2297508" y="4147006"/>
            <a:ext cx="472196" cy="307777"/>
          </a:xfrm>
          <a:prstGeom prst="rect">
            <a:avLst/>
          </a:prstGeom>
          <a:solidFill>
            <a:srgbClr val="FFFAEF"/>
          </a:solidFill>
        </p:spPr>
        <p:txBody>
          <a:bodyPr wrap="square" lIns="0" tIns="0" rIns="0" bIns="0" rtlCol="0">
            <a:spAutoFit/>
          </a:bodyPr>
          <a:lstStyle/>
          <a:p>
            <a:r>
              <a:rPr lang="en-GB" sz="2000" dirty="0">
                <a:solidFill>
                  <a:schemeClr val="accent1">
                    <a:lumMod val="50000"/>
                  </a:schemeClr>
                </a:solidFill>
              </a:rPr>
              <a:t>___</a:t>
            </a:r>
          </a:p>
        </p:txBody>
      </p:sp>
    </p:spTree>
    <p:extLst>
      <p:ext uri="{BB962C8B-B14F-4D97-AF65-F5344CB8AC3E}">
        <p14:creationId xmlns:p14="http://schemas.microsoft.com/office/powerpoint/2010/main" val="162456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9" grpId="0" animBg="1"/>
      <p:bldP spid="34" grpId="0" animBg="1"/>
      <p:bldP spid="35" grpId="0" animBg="1"/>
      <p:bldP spid="41" grpId="0" animBg="1"/>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713" y="-27029"/>
            <a:ext cx="2937423" cy="613365"/>
          </a:xfrm>
        </p:spPr>
        <p:txBody>
          <a:bodyPr>
            <a:normAutofit/>
          </a:bodyPr>
          <a:lstStyle/>
          <a:p>
            <a:r>
              <a:rPr lang="en-GB" sz="1600" b="1" dirty="0"/>
              <a:t>A – Wien (</a:t>
            </a:r>
            <a:r>
              <a:rPr lang="en-GB" sz="1600" b="1" dirty="0" err="1"/>
              <a:t>Runde</a:t>
            </a:r>
            <a:r>
              <a:rPr lang="en-GB" sz="1600" b="1" dirty="0"/>
              <a:t> 1)</a:t>
            </a:r>
          </a:p>
        </p:txBody>
      </p:sp>
      <p:sp>
        <p:nvSpPr>
          <p:cNvPr id="6" name="TextBox 5"/>
          <p:cNvSpPr txBox="1"/>
          <p:nvPr/>
        </p:nvSpPr>
        <p:spPr>
          <a:xfrm>
            <a:off x="55713" y="507858"/>
            <a:ext cx="10455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Wien ______ die Stadt von Mozart und Beethoven </a:t>
            </a:r>
            <a:r>
              <a:rPr kumimoji="0" lang="en-GB"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a:t>
            </a:r>
            <a:r>
              <a:rPr kumimoji="0" lang="en-GB"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former times].</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p:cNvSpPr txBox="1"/>
          <p:nvPr/>
        </p:nvSpPr>
        <p:spPr>
          <a:xfrm>
            <a:off x="68239" y="2255872"/>
            <a:ext cx="10455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Wien ______ das Sigmund-Freud-Museum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today].</a:t>
            </a:r>
          </a:p>
        </p:txBody>
      </p:sp>
      <p:sp>
        <p:nvSpPr>
          <p:cNvPr id="11" name="TextBox 10"/>
          <p:cNvSpPr txBox="1"/>
          <p:nvPr/>
        </p:nvSpPr>
        <p:spPr>
          <a:xfrm>
            <a:off x="55713" y="879365"/>
            <a:ext cx="10455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_______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Rockkonzerte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der Wiener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Stadthalle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there are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today].</a:t>
            </a:r>
          </a:p>
        </p:txBody>
      </p:sp>
      <p:sp>
        <p:nvSpPr>
          <p:cNvPr id="12" name="TextBox 11"/>
          <p:cNvSpPr txBox="1"/>
          <p:nvPr/>
        </p:nvSpPr>
        <p:spPr>
          <a:xfrm>
            <a:off x="55713" y="1742363"/>
            <a:ext cx="10455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_______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keine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Straßenbahn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Wien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there was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former times].</a:t>
            </a:r>
          </a:p>
        </p:txBody>
      </p:sp>
      <p:sp>
        <p:nvSpPr>
          <p:cNvPr id="13" name="TextBox 12"/>
          <p:cNvSpPr txBox="1"/>
          <p:nvPr/>
        </p:nvSpPr>
        <p:spPr>
          <a:xfrm>
            <a:off x="55713" y="1337334"/>
            <a:ext cx="10455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Wien ______ eine ‘Smart City’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today].</a:t>
            </a:r>
          </a:p>
        </p:txBody>
      </p:sp>
      <p:sp>
        <p:nvSpPr>
          <p:cNvPr id="14" name="TextBox 13"/>
          <p:cNvSpPr txBox="1"/>
          <p:nvPr/>
        </p:nvSpPr>
        <p:spPr>
          <a:xfrm>
            <a:off x="68239" y="2735462"/>
            <a:ext cx="10455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 Wien ______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kein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Internet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had</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former times].</a:t>
            </a:r>
          </a:p>
        </p:txBody>
      </p:sp>
      <p:cxnSp>
        <p:nvCxnSpPr>
          <p:cNvPr id="3" name="Straight Connector 2">
            <a:extLst>
              <a:ext uri="{FF2B5EF4-FFF2-40B4-BE49-F238E27FC236}">
                <a16:creationId xmlns:a16="http://schemas.microsoft.com/office/drawing/2014/main" id="{326E61E0-1CCD-449F-97CF-DCA267EC79E8}"/>
              </a:ext>
            </a:extLst>
          </p:cNvPr>
          <p:cNvCxnSpPr/>
          <p:nvPr/>
        </p:nvCxnSpPr>
        <p:spPr>
          <a:xfrm>
            <a:off x="6096000" y="-27029"/>
            <a:ext cx="0" cy="688502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itle 3">
            <a:extLst>
              <a:ext uri="{FF2B5EF4-FFF2-40B4-BE49-F238E27FC236}">
                <a16:creationId xmlns:a16="http://schemas.microsoft.com/office/drawing/2014/main" id="{FD2D20EB-9CD0-4D6F-B6DF-4B63FBA84F86}"/>
              </a:ext>
            </a:extLst>
          </p:cNvPr>
          <p:cNvSpPr txBox="1">
            <a:spLocks/>
          </p:cNvSpPr>
          <p:nvPr/>
        </p:nvSpPr>
        <p:spPr>
          <a:xfrm>
            <a:off x="66698" y="3545961"/>
            <a:ext cx="2937423" cy="6133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panose="020F0302020204030204"/>
                <a:ea typeface="+mj-ea"/>
                <a:cs typeface="+mj-cs"/>
              </a:rPr>
              <a:t>A – Salzburg (</a:t>
            </a:r>
            <a:r>
              <a:rPr kumimoji="0" lang="en-GB" sz="1600" b="1" i="0" u="none" strike="noStrike" kern="1200" cap="none" spc="0" normalizeH="0" baseline="0" noProof="0" dirty="0" err="1">
                <a:ln>
                  <a:noFill/>
                </a:ln>
                <a:solidFill>
                  <a:prstClr val="black"/>
                </a:solidFill>
                <a:effectLst/>
                <a:uLnTx/>
                <a:uFillTx/>
                <a:latin typeface="Calibri Light" panose="020F0302020204030204"/>
                <a:ea typeface="+mj-ea"/>
                <a:cs typeface="+mj-cs"/>
              </a:rPr>
              <a:t>Runde</a:t>
            </a:r>
            <a:r>
              <a:rPr kumimoji="0" lang="en-GB" sz="1600" b="1" i="0" u="none" strike="noStrike" kern="1200" cap="none" spc="0" normalizeH="0" baseline="0" noProof="0" dirty="0">
                <a:ln>
                  <a:noFill/>
                </a:ln>
                <a:solidFill>
                  <a:prstClr val="black"/>
                </a:solidFill>
                <a:effectLst/>
                <a:uLnTx/>
                <a:uFillTx/>
                <a:latin typeface="Calibri Light" panose="020F0302020204030204"/>
                <a:ea typeface="+mj-ea"/>
                <a:cs typeface="+mj-cs"/>
              </a:rPr>
              <a:t> 2)</a:t>
            </a:r>
          </a:p>
        </p:txBody>
      </p:sp>
      <p:graphicFrame>
        <p:nvGraphicFramePr>
          <p:cNvPr id="23" name="Table 6">
            <a:extLst>
              <a:ext uri="{FF2B5EF4-FFF2-40B4-BE49-F238E27FC236}">
                <a16:creationId xmlns:a16="http://schemas.microsoft.com/office/drawing/2014/main" id="{3724DEAF-F86C-4880-A70D-7A6346024439}"/>
              </a:ext>
            </a:extLst>
          </p:cNvPr>
          <p:cNvGraphicFramePr>
            <a:graphicFrameLocks noGrp="1"/>
          </p:cNvGraphicFramePr>
          <p:nvPr/>
        </p:nvGraphicFramePr>
        <p:xfrm>
          <a:off x="66698" y="4003886"/>
          <a:ext cx="5852876" cy="2743671"/>
        </p:xfrm>
        <a:graphic>
          <a:graphicData uri="http://schemas.openxmlformats.org/drawingml/2006/table">
            <a:tbl>
              <a:tblPr firstRow="1" bandRow="1"/>
              <a:tblGrid>
                <a:gridCol w="351485">
                  <a:extLst>
                    <a:ext uri="{9D8B030D-6E8A-4147-A177-3AD203B41FA5}">
                      <a16:colId xmlns:a16="http://schemas.microsoft.com/office/drawing/2014/main" val="2607353726"/>
                    </a:ext>
                  </a:extLst>
                </a:gridCol>
                <a:gridCol w="3389366">
                  <a:extLst>
                    <a:ext uri="{9D8B030D-6E8A-4147-A177-3AD203B41FA5}">
                      <a16:colId xmlns:a16="http://schemas.microsoft.com/office/drawing/2014/main" val="1600817978"/>
                    </a:ext>
                  </a:extLst>
                </a:gridCol>
                <a:gridCol w="1036086">
                  <a:extLst>
                    <a:ext uri="{9D8B030D-6E8A-4147-A177-3AD203B41FA5}">
                      <a16:colId xmlns:a16="http://schemas.microsoft.com/office/drawing/2014/main" val="4128092149"/>
                    </a:ext>
                  </a:extLst>
                </a:gridCol>
                <a:gridCol w="1075939">
                  <a:extLst>
                    <a:ext uri="{9D8B030D-6E8A-4147-A177-3AD203B41FA5}">
                      <a16:colId xmlns:a16="http://schemas.microsoft.com/office/drawing/2014/main" val="2609792770"/>
                    </a:ext>
                  </a:extLst>
                </a:gridCol>
              </a:tblGrid>
              <a:tr h="39195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a:solidFill>
                            <a:schemeClr val="tx1"/>
                          </a:solidFill>
                        </a:rPr>
                        <a:t>Was?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err="1">
                          <a:ln>
                            <a:noFill/>
                          </a:ln>
                          <a:solidFill>
                            <a:schemeClr val="tx1"/>
                          </a:solidFill>
                          <a:effectLst/>
                          <a:uLnTx/>
                          <a:uFillTx/>
                        </a:rPr>
                        <a:t>heute</a:t>
                      </a:r>
                      <a:endParaRPr lang="en-GB" sz="1400" b="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err="1">
                          <a:solidFill>
                            <a:schemeClr val="tx1"/>
                          </a:solidFill>
                        </a:rPr>
                        <a:t>früher</a:t>
                      </a:r>
                      <a:endParaRPr lang="en-GB" sz="1400" b="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431983"/>
                  </a:ext>
                </a:extLst>
              </a:tr>
              <a:tr h="39195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1</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92714"/>
                  </a:ext>
                </a:extLst>
              </a:tr>
              <a:tr h="39195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2</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1458278"/>
                  </a:ext>
                </a:extLst>
              </a:tr>
              <a:tr h="39195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3</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313960"/>
                  </a:ext>
                </a:extLst>
              </a:tr>
              <a:tr h="39195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4</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197191"/>
                  </a:ext>
                </a:extLst>
              </a:tr>
              <a:tr h="39195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5</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2389626"/>
                  </a:ext>
                </a:extLst>
              </a:tr>
              <a:tr h="391953">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6</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4931564"/>
                  </a:ext>
                </a:extLst>
              </a:tr>
            </a:tbl>
          </a:graphicData>
        </a:graphic>
      </p:graphicFrame>
      <p:sp>
        <p:nvSpPr>
          <p:cNvPr id="24" name="Title 3">
            <a:extLst>
              <a:ext uri="{FF2B5EF4-FFF2-40B4-BE49-F238E27FC236}">
                <a16:creationId xmlns:a16="http://schemas.microsoft.com/office/drawing/2014/main" id="{7F283343-2D38-4DD6-9007-7C2D9C21036B}"/>
              </a:ext>
            </a:extLst>
          </p:cNvPr>
          <p:cNvSpPr txBox="1">
            <a:spLocks/>
          </p:cNvSpPr>
          <p:nvPr/>
        </p:nvSpPr>
        <p:spPr>
          <a:xfrm>
            <a:off x="6096000" y="-99741"/>
            <a:ext cx="2937423" cy="6133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panose="020F0302020204030204"/>
                <a:ea typeface="+mj-ea"/>
                <a:cs typeface="+mj-cs"/>
              </a:rPr>
              <a:t>B – Wien (</a:t>
            </a:r>
            <a:r>
              <a:rPr kumimoji="0" lang="en-GB" sz="1600" b="1" i="0" u="none" strike="noStrike" kern="1200" cap="none" spc="0" normalizeH="0" baseline="0" noProof="0" dirty="0" err="1">
                <a:ln>
                  <a:noFill/>
                </a:ln>
                <a:solidFill>
                  <a:prstClr val="black"/>
                </a:solidFill>
                <a:effectLst/>
                <a:uLnTx/>
                <a:uFillTx/>
                <a:latin typeface="Calibri Light" panose="020F0302020204030204"/>
                <a:ea typeface="+mj-ea"/>
                <a:cs typeface="+mj-cs"/>
              </a:rPr>
              <a:t>Runde</a:t>
            </a:r>
            <a:r>
              <a:rPr kumimoji="0" lang="en-GB" sz="1600" b="1" i="0" u="none" strike="noStrike" kern="1200" cap="none" spc="0" normalizeH="0" baseline="0" noProof="0" dirty="0">
                <a:ln>
                  <a:noFill/>
                </a:ln>
                <a:solidFill>
                  <a:prstClr val="black"/>
                </a:solidFill>
                <a:effectLst/>
                <a:uLnTx/>
                <a:uFillTx/>
                <a:latin typeface="Calibri Light" panose="020F0302020204030204"/>
                <a:ea typeface="+mj-ea"/>
                <a:cs typeface="+mj-cs"/>
              </a:rPr>
              <a:t> 1)</a:t>
            </a:r>
          </a:p>
        </p:txBody>
      </p:sp>
      <p:graphicFrame>
        <p:nvGraphicFramePr>
          <p:cNvPr id="25" name="Table 6">
            <a:extLst>
              <a:ext uri="{FF2B5EF4-FFF2-40B4-BE49-F238E27FC236}">
                <a16:creationId xmlns:a16="http://schemas.microsoft.com/office/drawing/2014/main" id="{F5CA6E2D-5C4E-4C04-A020-821EF91C3A10}"/>
              </a:ext>
            </a:extLst>
          </p:cNvPr>
          <p:cNvGraphicFramePr>
            <a:graphicFrameLocks noGrp="1"/>
          </p:cNvGraphicFramePr>
          <p:nvPr/>
        </p:nvGraphicFramePr>
        <p:xfrm>
          <a:off x="6216497" y="355022"/>
          <a:ext cx="5852876" cy="2688217"/>
        </p:xfrm>
        <a:graphic>
          <a:graphicData uri="http://schemas.openxmlformats.org/drawingml/2006/table">
            <a:tbl>
              <a:tblPr firstRow="1" bandRow="1"/>
              <a:tblGrid>
                <a:gridCol w="351485">
                  <a:extLst>
                    <a:ext uri="{9D8B030D-6E8A-4147-A177-3AD203B41FA5}">
                      <a16:colId xmlns:a16="http://schemas.microsoft.com/office/drawing/2014/main" val="2607353726"/>
                    </a:ext>
                  </a:extLst>
                </a:gridCol>
                <a:gridCol w="3389366">
                  <a:extLst>
                    <a:ext uri="{9D8B030D-6E8A-4147-A177-3AD203B41FA5}">
                      <a16:colId xmlns:a16="http://schemas.microsoft.com/office/drawing/2014/main" val="1600817978"/>
                    </a:ext>
                  </a:extLst>
                </a:gridCol>
                <a:gridCol w="1036086">
                  <a:extLst>
                    <a:ext uri="{9D8B030D-6E8A-4147-A177-3AD203B41FA5}">
                      <a16:colId xmlns:a16="http://schemas.microsoft.com/office/drawing/2014/main" val="4128092149"/>
                    </a:ext>
                  </a:extLst>
                </a:gridCol>
                <a:gridCol w="1075939">
                  <a:extLst>
                    <a:ext uri="{9D8B030D-6E8A-4147-A177-3AD203B41FA5}">
                      <a16:colId xmlns:a16="http://schemas.microsoft.com/office/drawing/2014/main" val="2609792770"/>
                    </a:ext>
                  </a:extLst>
                </a:gridCol>
              </a:tblGrid>
              <a:tr h="38403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dirty="0">
                          <a:solidFill>
                            <a:schemeClr val="tx1"/>
                          </a:solidFill>
                        </a:rPr>
                        <a:t>Was?</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u="none" strike="noStrike" kern="1200" cap="none" spc="0" normalizeH="0" baseline="0" noProof="0" dirty="0" err="1">
                          <a:ln>
                            <a:noFill/>
                          </a:ln>
                          <a:solidFill>
                            <a:schemeClr val="tx1"/>
                          </a:solidFill>
                          <a:effectLst/>
                          <a:uLnTx/>
                          <a:uFillTx/>
                        </a:rPr>
                        <a:t>heute</a:t>
                      </a:r>
                      <a:endParaRPr lang="en-GB" sz="1400" b="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err="1">
                          <a:solidFill>
                            <a:schemeClr val="tx1"/>
                          </a:solidFill>
                        </a:rPr>
                        <a:t>früher</a:t>
                      </a:r>
                      <a:endParaRPr lang="en-GB" sz="1400" b="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3431983"/>
                  </a:ext>
                </a:extLst>
              </a:tr>
              <a:tr h="38403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1</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492714"/>
                  </a:ext>
                </a:extLst>
              </a:tr>
              <a:tr h="38403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2</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1458278"/>
                  </a:ext>
                </a:extLst>
              </a:tr>
              <a:tr h="38403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3</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9313960"/>
                  </a:ext>
                </a:extLst>
              </a:tr>
              <a:tr h="38403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4</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4197191"/>
                  </a:ext>
                </a:extLst>
              </a:tr>
              <a:tr h="38403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5</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2389626"/>
                  </a:ext>
                </a:extLst>
              </a:tr>
              <a:tr h="384031">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1400" b="1">
                          <a:solidFill>
                            <a:schemeClr val="tx1"/>
                          </a:solidFill>
                        </a:rPr>
                        <a:t>6</a:t>
                      </a:r>
                      <a:endParaRPr lang="en-GB" sz="14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1400" dirty="0">
                        <a:solidFill>
                          <a:schemeClr val="tx1"/>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4931564"/>
                  </a:ext>
                </a:extLst>
              </a:tr>
            </a:tbl>
          </a:graphicData>
        </a:graphic>
      </p:graphicFrame>
      <p:sp>
        <p:nvSpPr>
          <p:cNvPr id="26" name="Title 3">
            <a:extLst>
              <a:ext uri="{FF2B5EF4-FFF2-40B4-BE49-F238E27FC236}">
                <a16:creationId xmlns:a16="http://schemas.microsoft.com/office/drawing/2014/main" id="{2D5BB65D-1F52-4081-AD71-067F7FC71403}"/>
              </a:ext>
            </a:extLst>
          </p:cNvPr>
          <p:cNvSpPr txBox="1">
            <a:spLocks/>
          </p:cNvSpPr>
          <p:nvPr/>
        </p:nvSpPr>
        <p:spPr>
          <a:xfrm>
            <a:off x="6106985" y="3578126"/>
            <a:ext cx="2937423" cy="6133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Light" panose="020F0302020204030204"/>
                <a:ea typeface="+mj-ea"/>
                <a:cs typeface="+mj-cs"/>
              </a:rPr>
              <a:t>B – Salzburg (</a:t>
            </a:r>
            <a:r>
              <a:rPr kumimoji="0" lang="en-GB" sz="1600" b="1" i="0" u="none" strike="noStrike" kern="1200" cap="none" spc="0" normalizeH="0" baseline="0" noProof="0" dirty="0" err="1">
                <a:ln>
                  <a:noFill/>
                </a:ln>
                <a:solidFill>
                  <a:prstClr val="black"/>
                </a:solidFill>
                <a:effectLst/>
                <a:uLnTx/>
                <a:uFillTx/>
                <a:latin typeface="Calibri Light" panose="020F0302020204030204"/>
                <a:ea typeface="+mj-ea"/>
                <a:cs typeface="+mj-cs"/>
              </a:rPr>
              <a:t>Runde</a:t>
            </a:r>
            <a:r>
              <a:rPr kumimoji="0" lang="en-GB" sz="1600" b="1" i="0" u="none" strike="noStrike" kern="1200" cap="none" spc="0" normalizeH="0" baseline="0" noProof="0" dirty="0">
                <a:ln>
                  <a:noFill/>
                </a:ln>
                <a:solidFill>
                  <a:prstClr val="black"/>
                </a:solidFill>
                <a:effectLst/>
                <a:uLnTx/>
                <a:uFillTx/>
                <a:latin typeface="Calibri Light" panose="020F0302020204030204"/>
                <a:ea typeface="+mj-ea"/>
                <a:cs typeface="+mj-cs"/>
              </a:rPr>
              <a:t> 2)</a:t>
            </a:r>
          </a:p>
        </p:txBody>
      </p:sp>
      <p:sp>
        <p:nvSpPr>
          <p:cNvPr id="27" name="TextBox 26">
            <a:extLst>
              <a:ext uri="{FF2B5EF4-FFF2-40B4-BE49-F238E27FC236}">
                <a16:creationId xmlns:a16="http://schemas.microsoft.com/office/drawing/2014/main" id="{B1373C8B-32C9-4E35-9BAD-9439A46DB4BE}"/>
              </a:ext>
            </a:extLst>
          </p:cNvPr>
          <p:cNvSpPr txBox="1"/>
          <p:nvPr/>
        </p:nvSpPr>
        <p:spPr>
          <a:xfrm>
            <a:off x="6116493" y="4175699"/>
            <a:ext cx="6207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Mozarts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Geburtshaus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______ in Salzburg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today].</a:t>
            </a:r>
          </a:p>
        </p:txBody>
      </p:sp>
      <p:sp>
        <p:nvSpPr>
          <p:cNvPr id="28" name="TextBox 27">
            <a:extLst>
              <a:ext uri="{FF2B5EF4-FFF2-40B4-BE49-F238E27FC236}">
                <a16:creationId xmlns:a16="http://schemas.microsoft.com/office/drawing/2014/main" id="{BC377FF4-AA36-44E3-B288-0B008659FB23}"/>
              </a:ext>
            </a:extLst>
          </p:cNvPr>
          <p:cNvSpPr txBox="1"/>
          <p:nvPr/>
        </p:nvSpPr>
        <p:spPr>
          <a:xfrm>
            <a:off x="6106985" y="5926098"/>
            <a:ext cx="62170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5. Salzburg ______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ein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berühmtes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Festival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today].</a:t>
            </a:r>
          </a:p>
        </p:txBody>
      </p:sp>
      <p:sp>
        <p:nvSpPr>
          <p:cNvPr id="29" name="TextBox 28">
            <a:extLst>
              <a:ext uri="{FF2B5EF4-FFF2-40B4-BE49-F238E27FC236}">
                <a16:creationId xmlns:a16="http://schemas.microsoft.com/office/drawing/2014/main" id="{53C9206B-3FDF-4380-ACE3-BC630E2EB2D2}"/>
              </a:ext>
            </a:extLst>
          </p:cNvPr>
          <p:cNvSpPr txBox="1"/>
          <p:nvPr/>
        </p:nvSpPr>
        <p:spPr>
          <a:xfrm>
            <a:off x="6116495" y="4608739"/>
            <a:ext cx="6075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_______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viele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Museen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Salzburg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there are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today].</a:t>
            </a:r>
          </a:p>
        </p:txBody>
      </p:sp>
      <p:sp>
        <p:nvSpPr>
          <p:cNvPr id="30" name="TextBox 29">
            <a:extLst>
              <a:ext uri="{FF2B5EF4-FFF2-40B4-BE49-F238E27FC236}">
                <a16:creationId xmlns:a16="http://schemas.microsoft.com/office/drawing/2014/main" id="{1E6087B9-84E9-424D-9276-0CD40C961670}"/>
              </a:ext>
            </a:extLst>
          </p:cNvPr>
          <p:cNvSpPr txBox="1"/>
          <p:nvPr/>
        </p:nvSpPr>
        <p:spPr>
          <a:xfrm>
            <a:off x="6116493" y="5459164"/>
            <a:ext cx="62075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Salzburg _______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kein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Festival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had</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former times].</a:t>
            </a:r>
          </a:p>
        </p:txBody>
      </p:sp>
      <p:sp>
        <p:nvSpPr>
          <p:cNvPr id="31" name="TextBox 30">
            <a:extLst>
              <a:ext uri="{FF2B5EF4-FFF2-40B4-BE49-F238E27FC236}">
                <a16:creationId xmlns:a16="http://schemas.microsoft.com/office/drawing/2014/main" id="{FFD9E613-DD54-4A8C-99DF-8A69EA84C3FF}"/>
              </a:ext>
            </a:extLst>
          </p:cNvPr>
          <p:cNvSpPr txBox="1"/>
          <p:nvPr/>
        </p:nvSpPr>
        <p:spPr>
          <a:xfrm>
            <a:off x="6116492" y="5026125"/>
            <a:ext cx="57923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 Salzburg ______ in Bayern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in former times].</a:t>
            </a:r>
          </a:p>
        </p:txBody>
      </p:sp>
      <p:sp>
        <p:nvSpPr>
          <p:cNvPr id="32" name="TextBox 31">
            <a:extLst>
              <a:ext uri="{FF2B5EF4-FFF2-40B4-BE49-F238E27FC236}">
                <a16:creationId xmlns:a16="http://schemas.microsoft.com/office/drawing/2014/main" id="{D41963C6-DE5F-4EFD-BD99-0220DA2AD04F}"/>
              </a:ext>
            </a:extLst>
          </p:cNvPr>
          <p:cNvSpPr txBox="1"/>
          <p:nvPr/>
        </p:nvSpPr>
        <p:spPr>
          <a:xfrm>
            <a:off x="6129019" y="6381471"/>
            <a:ext cx="60958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6. ________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keine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Autobahn [</a:t>
            </a: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there was </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 former times].</a:t>
            </a:r>
          </a:p>
        </p:txBody>
      </p:sp>
      <p:sp>
        <p:nvSpPr>
          <p:cNvPr id="33" name="TextBox 32">
            <a:extLst>
              <a:ext uri="{FF2B5EF4-FFF2-40B4-BE49-F238E27FC236}">
                <a16:creationId xmlns:a16="http://schemas.microsoft.com/office/drawing/2014/main" id="{5560BDD8-1277-4867-A9A9-8955A4993817}"/>
              </a:ext>
            </a:extLst>
          </p:cNvPr>
          <p:cNvSpPr txBox="1"/>
          <p:nvPr/>
        </p:nvSpPr>
        <p:spPr>
          <a:xfrm>
            <a:off x="3481210" y="3174410"/>
            <a:ext cx="2614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*die Straßenbahn - tramway</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8BCAA05-522B-4D9B-8237-F910AADA2A23}"/>
              </a:ext>
            </a:extLst>
          </p:cNvPr>
          <p:cNvSpPr txBox="1"/>
          <p:nvPr/>
        </p:nvSpPr>
        <p:spPr>
          <a:xfrm>
            <a:off x="10316806" y="3533967"/>
            <a:ext cx="26147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*berühmt - famous</a:t>
            </a:r>
            <a:endPar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8570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267200" cy="647577"/>
          </a:xfrm>
        </p:spPr>
        <p:txBody>
          <a:bodyPr>
            <a:normAutofit/>
          </a:bodyPr>
          <a:lstStyle/>
          <a:p>
            <a:r>
              <a:rPr lang="en-GB" sz="2800" b="1" dirty="0">
                <a:solidFill>
                  <a:schemeClr val="bg1"/>
                </a:solidFill>
              </a:rPr>
              <a:t>A – Wien </a:t>
            </a:r>
            <a:r>
              <a:rPr lang="en-GB" sz="2800" b="0" dirty="0">
                <a:solidFill>
                  <a:schemeClr val="bg1"/>
                </a:solidFill>
              </a:rPr>
              <a:t>(</a:t>
            </a:r>
            <a:r>
              <a:rPr lang="en-GB" sz="2800" b="0" dirty="0" err="1">
                <a:solidFill>
                  <a:schemeClr val="bg1"/>
                </a:solidFill>
              </a:rPr>
              <a:t>Runde</a:t>
            </a:r>
            <a:r>
              <a:rPr lang="en-GB" sz="2800" b="0" dirty="0">
                <a:solidFill>
                  <a:schemeClr val="bg1"/>
                </a:solidFill>
              </a:rPr>
              <a:t> 1)</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655983" y="1610139"/>
            <a:ext cx="10455965" cy="461665"/>
          </a:xfrm>
          <a:prstGeom prst="rect">
            <a:avLst/>
          </a:prstGeom>
          <a:noFill/>
        </p:spPr>
        <p:txBody>
          <a:bodyPr wrap="square" rtlCol="0">
            <a:spAutoFit/>
          </a:bodyPr>
          <a:lstStyle/>
          <a:p>
            <a:pPr algn="l"/>
            <a:r>
              <a:rPr lang="en-GB" sz="2400" dirty="0"/>
              <a:t>1. Wien ______ die Stadt von Mozart und Beethoven [in former times].</a:t>
            </a:r>
          </a:p>
        </p:txBody>
      </p:sp>
      <p:sp>
        <p:nvSpPr>
          <p:cNvPr id="10" name="TextBox 9"/>
          <p:cNvSpPr txBox="1"/>
          <p:nvPr/>
        </p:nvSpPr>
        <p:spPr>
          <a:xfrm>
            <a:off x="668505" y="4643459"/>
            <a:ext cx="10455965" cy="461665"/>
          </a:xfrm>
          <a:prstGeom prst="rect">
            <a:avLst/>
          </a:prstGeom>
          <a:noFill/>
        </p:spPr>
        <p:txBody>
          <a:bodyPr wrap="square" rtlCol="0">
            <a:spAutoFit/>
          </a:bodyPr>
          <a:lstStyle/>
          <a:p>
            <a:r>
              <a:rPr lang="en-GB" sz="2400"/>
              <a:t>5. Wien ______ das Sigmund-Freud-Museum [today].</a:t>
            </a:r>
            <a:endParaRPr lang="en-GB" sz="2400" dirty="0"/>
          </a:p>
        </p:txBody>
      </p:sp>
      <p:sp>
        <p:nvSpPr>
          <p:cNvPr id="11" name="TextBox 10"/>
          <p:cNvSpPr txBox="1"/>
          <p:nvPr/>
        </p:nvSpPr>
        <p:spPr>
          <a:xfrm>
            <a:off x="655981" y="2290512"/>
            <a:ext cx="10455965" cy="461665"/>
          </a:xfrm>
          <a:prstGeom prst="rect">
            <a:avLst/>
          </a:prstGeom>
          <a:noFill/>
        </p:spPr>
        <p:txBody>
          <a:bodyPr wrap="square" rtlCol="0">
            <a:spAutoFit/>
          </a:bodyPr>
          <a:lstStyle/>
          <a:p>
            <a:pPr algn="l"/>
            <a:r>
              <a:rPr lang="en-GB" sz="2400"/>
              <a:t>2. _______ Rockkonzerte in der Wiener Stadthalle [today].</a:t>
            </a:r>
            <a:endParaRPr lang="en-GB" sz="2400" dirty="0"/>
          </a:p>
        </p:txBody>
      </p:sp>
      <p:sp>
        <p:nvSpPr>
          <p:cNvPr id="12" name="TextBox 11"/>
          <p:cNvSpPr txBox="1"/>
          <p:nvPr/>
        </p:nvSpPr>
        <p:spPr>
          <a:xfrm>
            <a:off x="655980" y="3812965"/>
            <a:ext cx="10455965" cy="461665"/>
          </a:xfrm>
          <a:prstGeom prst="rect">
            <a:avLst/>
          </a:prstGeom>
          <a:noFill/>
        </p:spPr>
        <p:txBody>
          <a:bodyPr wrap="square" rtlCol="0">
            <a:spAutoFit/>
          </a:bodyPr>
          <a:lstStyle/>
          <a:p>
            <a:r>
              <a:rPr lang="en-GB" sz="2400"/>
              <a:t>4. _______ keine Straßenbahn* in Wien [in former times].</a:t>
            </a:r>
            <a:endParaRPr lang="en-GB" sz="2400" dirty="0"/>
          </a:p>
        </p:txBody>
      </p:sp>
      <p:sp>
        <p:nvSpPr>
          <p:cNvPr id="13" name="TextBox 12"/>
          <p:cNvSpPr txBox="1"/>
          <p:nvPr/>
        </p:nvSpPr>
        <p:spPr>
          <a:xfrm>
            <a:off x="655979" y="3071451"/>
            <a:ext cx="10455965" cy="461665"/>
          </a:xfrm>
          <a:prstGeom prst="rect">
            <a:avLst/>
          </a:prstGeom>
          <a:noFill/>
        </p:spPr>
        <p:txBody>
          <a:bodyPr wrap="square" rtlCol="0">
            <a:spAutoFit/>
          </a:bodyPr>
          <a:lstStyle/>
          <a:p>
            <a:r>
              <a:rPr lang="en-GB" sz="2400"/>
              <a:t>3. Wien ______ eine ‘Smart City’ [today].</a:t>
            </a:r>
            <a:endParaRPr lang="en-GB" sz="2400" dirty="0"/>
          </a:p>
        </p:txBody>
      </p:sp>
      <p:sp>
        <p:nvSpPr>
          <p:cNvPr id="14" name="TextBox 13"/>
          <p:cNvSpPr txBox="1"/>
          <p:nvPr/>
        </p:nvSpPr>
        <p:spPr>
          <a:xfrm>
            <a:off x="668505" y="5506457"/>
            <a:ext cx="10455965" cy="461665"/>
          </a:xfrm>
          <a:prstGeom prst="rect">
            <a:avLst/>
          </a:prstGeom>
          <a:noFill/>
        </p:spPr>
        <p:txBody>
          <a:bodyPr wrap="square" rtlCol="0">
            <a:spAutoFit/>
          </a:bodyPr>
          <a:lstStyle/>
          <a:p>
            <a:r>
              <a:rPr lang="en-GB" sz="2400"/>
              <a:t>6. Wien ______ kein Internet [in former times].</a:t>
            </a:r>
            <a:endParaRPr lang="en-GB" sz="2400" dirty="0"/>
          </a:p>
        </p:txBody>
      </p:sp>
      <p:sp>
        <p:nvSpPr>
          <p:cNvPr id="8" name="TextBox 7"/>
          <p:cNvSpPr txBox="1"/>
          <p:nvPr/>
        </p:nvSpPr>
        <p:spPr>
          <a:xfrm>
            <a:off x="1969008" y="1571318"/>
            <a:ext cx="1024128" cy="461665"/>
          </a:xfrm>
          <a:prstGeom prst="rect">
            <a:avLst/>
          </a:prstGeom>
          <a:noFill/>
        </p:spPr>
        <p:txBody>
          <a:bodyPr wrap="square" rtlCol="0">
            <a:spAutoFit/>
          </a:bodyPr>
          <a:lstStyle/>
          <a:p>
            <a:pPr algn="l"/>
            <a:r>
              <a:rPr lang="en-GB" sz="2400" b="1">
                <a:solidFill>
                  <a:srgbClr val="FFCC00"/>
                </a:solidFill>
              </a:rPr>
              <a:t>war</a:t>
            </a:r>
            <a:endParaRPr lang="en-GB" sz="2400" b="1" dirty="0">
              <a:solidFill>
                <a:srgbClr val="FFCC00"/>
              </a:solidFill>
            </a:endParaRPr>
          </a:p>
        </p:txBody>
      </p:sp>
      <p:sp>
        <p:nvSpPr>
          <p:cNvPr id="16" name="TextBox 15"/>
          <p:cNvSpPr txBox="1"/>
          <p:nvPr/>
        </p:nvSpPr>
        <p:spPr>
          <a:xfrm>
            <a:off x="999744" y="2208068"/>
            <a:ext cx="1633728" cy="461665"/>
          </a:xfrm>
          <a:prstGeom prst="rect">
            <a:avLst/>
          </a:prstGeom>
          <a:noFill/>
        </p:spPr>
        <p:txBody>
          <a:bodyPr wrap="square" rtlCol="0">
            <a:spAutoFit/>
          </a:bodyPr>
          <a:lstStyle/>
          <a:p>
            <a:pPr algn="l"/>
            <a:r>
              <a:rPr lang="en-GB" sz="2400" b="1">
                <a:solidFill>
                  <a:srgbClr val="FFCC00"/>
                </a:solidFill>
              </a:rPr>
              <a:t>Es gibt</a:t>
            </a:r>
            <a:endParaRPr lang="en-GB" sz="2400" b="1" dirty="0">
              <a:solidFill>
                <a:srgbClr val="FFCC00"/>
              </a:solidFill>
            </a:endParaRPr>
          </a:p>
        </p:txBody>
      </p:sp>
      <p:sp>
        <p:nvSpPr>
          <p:cNvPr id="17" name="TextBox 16"/>
          <p:cNvSpPr txBox="1"/>
          <p:nvPr/>
        </p:nvSpPr>
        <p:spPr>
          <a:xfrm>
            <a:off x="2121408" y="3048211"/>
            <a:ext cx="1024128" cy="461665"/>
          </a:xfrm>
          <a:prstGeom prst="rect">
            <a:avLst/>
          </a:prstGeom>
          <a:noFill/>
        </p:spPr>
        <p:txBody>
          <a:bodyPr wrap="square" rtlCol="0">
            <a:spAutoFit/>
          </a:bodyPr>
          <a:lstStyle/>
          <a:p>
            <a:pPr algn="l"/>
            <a:r>
              <a:rPr lang="en-GB" sz="2400" b="1">
                <a:solidFill>
                  <a:srgbClr val="FFCC00"/>
                </a:solidFill>
              </a:rPr>
              <a:t>ist</a:t>
            </a:r>
            <a:endParaRPr lang="en-GB" sz="2400" b="1" dirty="0">
              <a:solidFill>
                <a:srgbClr val="FFCC00"/>
              </a:solidFill>
            </a:endParaRPr>
          </a:p>
        </p:txBody>
      </p:sp>
      <p:sp>
        <p:nvSpPr>
          <p:cNvPr id="18" name="TextBox 17"/>
          <p:cNvSpPr txBox="1"/>
          <p:nvPr/>
        </p:nvSpPr>
        <p:spPr>
          <a:xfrm>
            <a:off x="999744" y="3732253"/>
            <a:ext cx="1292352" cy="461665"/>
          </a:xfrm>
          <a:prstGeom prst="rect">
            <a:avLst/>
          </a:prstGeom>
          <a:noFill/>
        </p:spPr>
        <p:txBody>
          <a:bodyPr wrap="square" rtlCol="0">
            <a:spAutoFit/>
          </a:bodyPr>
          <a:lstStyle/>
          <a:p>
            <a:pPr algn="l"/>
            <a:r>
              <a:rPr lang="en-GB" sz="2400" b="1">
                <a:solidFill>
                  <a:srgbClr val="FFCC00"/>
                </a:solidFill>
              </a:rPr>
              <a:t>Es gab</a:t>
            </a:r>
            <a:endParaRPr lang="en-GB" sz="2400" b="1" dirty="0">
              <a:solidFill>
                <a:srgbClr val="FFCC00"/>
              </a:solidFill>
            </a:endParaRPr>
          </a:p>
        </p:txBody>
      </p:sp>
      <p:sp>
        <p:nvSpPr>
          <p:cNvPr id="19" name="TextBox 18"/>
          <p:cNvSpPr txBox="1"/>
          <p:nvPr/>
        </p:nvSpPr>
        <p:spPr>
          <a:xfrm>
            <a:off x="2048256" y="4616402"/>
            <a:ext cx="865632" cy="461665"/>
          </a:xfrm>
          <a:prstGeom prst="rect">
            <a:avLst/>
          </a:prstGeom>
          <a:noFill/>
        </p:spPr>
        <p:txBody>
          <a:bodyPr wrap="square" rtlCol="0">
            <a:spAutoFit/>
          </a:bodyPr>
          <a:lstStyle/>
          <a:p>
            <a:pPr algn="l"/>
            <a:r>
              <a:rPr lang="en-GB" sz="2400" b="1">
                <a:solidFill>
                  <a:srgbClr val="FFCC00"/>
                </a:solidFill>
              </a:rPr>
              <a:t>hat</a:t>
            </a:r>
            <a:endParaRPr lang="en-GB" sz="2400" b="1" dirty="0">
              <a:solidFill>
                <a:srgbClr val="FFCC00"/>
              </a:solidFill>
            </a:endParaRPr>
          </a:p>
        </p:txBody>
      </p:sp>
      <p:sp>
        <p:nvSpPr>
          <p:cNvPr id="20" name="TextBox 19"/>
          <p:cNvSpPr txBox="1"/>
          <p:nvPr/>
        </p:nvSpPr>
        <p:spPr>
          <a:xfrm>
            <a:off x="1889760" y="5479400"/>
            <a:ext cx="1024128" cy="461665"/>
          </a:xfrm>
          <a:prstGeom prst="rect">
            <a:avLst/>
          </a:prstGeom>
          <a:noFill/>
        </p:spPr>
        <p:txBody>
          <a:bodyPr wrap="square" rtlCol="0">
            <a:spAutoFit/>
          </a:bodyPr>
          <a:lstStyle/>
          <a:p>
            <a:pPr algn="l"/>
            <a:r>
              <a:rPr lang="en-GB" sz="2400" b="1">
                <a:solidFill>
                  <a:srgbClr val="FFCC00"/>
                </a:solidFill>
              </a:rPr>
              <a:t>hatte</a:t>
            </a:r>
            <a:endParaRPr lang="en-GB" sz="2400" b="1" dirty="0">
              <a:solidFill>
                <a:srgbClr val="FFCC00"/>
              </a:solidFill>
            </a:endParaRPr>
          </a:p>
        </p:txBody>
      </p:sp>
      <p:sp>
        <p:nvSpPr>
          <p:cNvPr id="21" name="TextBox 20"/>
          <p:cNvSpPr txBox="1"/>
          <p:nvPr/>
        </p:nvSpPr>
        <p:spPr>
          <a:xfrm>
            <a:off x="1280160" y="6399958"/>
            <a:ext cx="4815840" cy="400110"/>
          </a:xfrm>
          <a:prstGeom prst="rect">
            <a:avLst/>
          </a:prstGeom>
          <a:noFill/>
        </p:spPr>
        <p:txBody>
          <a:bodyPr wrap="square" rtlCol="0">
            <a:spAutoFit/>
          </a:bodyPr>
          <a:lstStyle/>
          <a:p>
            <a:r>
              <a:rPr lang="en-GB" sz="2000">
                <a:solidFill>
                  <a:schemeClr val="bg1"/>
                </a:solidFill>
              </a:rPr>
              <a:t>*die Straßenbahn - tramway</a:t>
            </a:r>
            <a:endParaRPr lang="en-GB" sz="2000" dirty="0">
              <a:solidFill>
                <a:schemeClr val="bg1"/>
              </a:solidFill>
            </a:endParaRPr>
          </a:p>
        </p:txBody>
      </p:sp>
    </p:spTree>
    <p:extLst>
      <p:ext uri="{BB962C8B-B14F-4D97-AF65-F5344CB8AC3E}">
        <p14:creationId xmlns:p14="http://schemas.microsoft.com/office/powerpoint/2010/main" val="33685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3750365" cy="647577"/>
          </a:xfrm>
        </p:spPr>
        <p:txBody>
          <a:bodyPr>
            <a:normAutofit/>
          </a:bodyPr>
          <a:lstStyle/>
          <a:p>
            <a:r>
              <a:rPr lang="en-GB" sz="2800" b="1" dirty="0">
                <a:solidFill>
                  <a:schemeClr val="bg1"/>
                </a:solidFill>
              </a:rPr>
              <a:t>B – Wien </a:t>
            </a:r>
            <a:r>
              <a:rPr lang="en-GB" sz="2800" b="0" dirty="0">
                <a:solidFill>
                  <a:schemeClr val="bg1"/>
                </a:solidFill>
              </a:rPr>
              <a:t>(</a:t>
            </a:r>
            <a:r>
              <a:rPr lang="en-GB" sz="2800" b="0" dirty="0" err="1">
                <a:solidFill>
                  <a:schemeClr val="bg1"/>
                </a:solidFill>
              </a:rPr>
              <a:t>Runde</a:t>
            </a:r>
            <a:r>
              <a:rPr lang="en-GB" sz="2800" b="0" dirty="0">
                <a:solidFill>
                  <a:schemeClr val="bg1"/>
                </a:solidFill>
              </a:rPr>
              <a:t> 1)</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5"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440866999"/>
              </p:ext>
            </p:extLst>
          </p:nvPr>
        </p:nvGraphicFramePr>
        <p:xfrm>
          <a:off x="1999488" y="2199749"/>
          <a:ext cx="9373986" cy="3479469"/>
        </p:xfrm>
        <a:graphic>
          <a:graphicData uri="http://schemas.openxmlformats.org/drawingml/2006/table">
            <a:tbl>
              <a:tblPr firstRow="1" bandRow="1">
                <a:tableStyleId>{00A15C55-8517-42AA-B614-E9B94910E393}</a:tableStyleId>
              </a:tblPr>
              <a:tblGrid>
                <a:gridCol w="1030150">
                  <a:extLst>
                    <a:ext uri="{9D8B030D-6E8A-4147-A177-3AD203B41FA5}">
                      <a16:colId xmlns:a16="http://schemas.microsoft.com/office/drawing/2014/main" val="2607353726"/>
                    </a:ext>
                  </a:extLst>
                </a:gridCol>
                <a:gridCol w="4961210">
                  <a:extLst>
                    <a:ext uri="{9D8B030D-6E8A-4147-A177-3AD203B41FA5}">
                      <a16:colId xmlns:a16="http://schemas.microsoft.com/office/drawing/2014/main" val="1600817978"/>
                    </a:ext>
                  </a:extLst>
                </a:gridCol>
                <a:gridCol w="1659398">
                  <a:extLst>
                    <a:ext uri="{9D8B030D-6E8A-4147-A177-3AD203B41FA5}">
                      <a16:colId xmlns:a16="http://schemas.microsoft.com/office/drawing/2014/main" val="4128092149"/>
                    </a:ext>
                  </a:extLst>
                </a:gridCol>
                <a:gridCol w="1723228">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a:solidFill>
                            <a:schemeClr val="bg1"/>
                          </a:solidFill>
                        </a:rPr>
                        <a:t>Was?</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solidFill>
                            <a:schemeClr val="tx1"/>
                          </a:solidFill>
                          <a:effectLst/>
                          <a:uLnTx/>
                          <a:uFillTx/>
                        </a:rPr>
                        <a:t>heute</a:t>
                      </a:r>
                      <a:endParaRPr lang="en-GB"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tx1"/>
                          </a:solidFill>
                        </a:rPr>
                        <a:t>früher</a:t>
                      </a:r>
                      <a:endParaRPr lang="en-GB" sz="2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r>
                        <a:rPr lang="en-GB" sz="24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r>
                        <a:rPr lang="en-GB" sz="2400" b="1" dirty="0">
                          <a:solidFill>
                            <a:schemeClr val="tx1"/>
                          </a:solidFill>
                        </a:rPr>
                        <a:t>2</a:t>
                      </a:r>
                    </a:p>
                  </a:txBody>
                  <a:tcPr>
                    <a:lnT w="12700" cap="flat" cmpd="sng" algn="ctr">
                      <a:solidFill>
                        <a:schemeClr val="tx1"/>
                      </a:solidFill>
                      <a:prstDash val="solid"/>
                      <a:round/>
                      <a:headEnd type="none" w="med" len="med"/>
                      <a:tailEnd type="none" w="med" len="med"/>
                    </a:lnT>
                  </a:tcPr>
                </a:tc>
                <a:tc>
                  <a:txBody>
                    <a:bodyPr/>
                    <a:lstStyle/>
                    <a:p>
                      <a:endParaRPr lang="en-GB"/>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r>
                        <a:rPr lang="en-GB" sz="2400" b="1">
                          <a:solidFill>
                            <a:schemeClr val="tx1"/>
                          </a:solidFill>
                        </a:rPr>
                        <a:t>3</a:t>
                      </a:r>
                      <a:endParaRPr lang="en-GB" sz="2400" b="1" dirty="0">
                        <a:solidFill>
                          <a:schemeClr val="tx1"/>
                        </a:solidFill>
                      </a:endParaRP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r>
                        <a:rPr lang="en-GB" sz="2400" b="1" dirty="0">
                          <a:solidFill>
                            <a:schemeClr val="tx1"/>
                          </a:solidFill>
                        </a:rPr>
                        <a:t>4</a:t>
                      </a: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5</a:t>
                      </a: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6</a:t>
                      </a: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931564"/>
                  </a:ext>
                </a:extLst>
              </a:tr>
            </a:tbl>
          </a:graphicData>
        </a:graphic>
      </p:graphicFrame>
      <p:pic>
        <p:nvPicPr>
          <p:cNvPr id="16" name="Imagen 14">
            <a:extLst>
              <a:ext uri="{FF2B5EF4-FFF2-40B4-BE49-F238E27FC236}">
                <a16:creationId xmlns:a16="http://schemas.microsoft.com/office/drawing/2014/main" id="{5D525B63-1F1C-45F4-A60E-37A90A7C2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5583" y="1058929"/>
            <a:ext cx="1233251" cy="982254"/>
          </a:xfrm>
          <a:prstGeom prst="rect">
            <a:avLst/>
          </a:prstGeom>
        </p:spPr>
      </p:pic>
      <p:pic>
        <p:nvPicPr>
          <p:cNvPr id="17" name="Picture 16"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7573" y="2777515"/>
            <a:ext cx="282522" cy="294294"/>
          </a:xfrm>
          <a:prstGeom prst="rect">
            <a:avLst/>
          </a:prstGeom>
        </p:spPr>
      </p:pic>
      <p:pic>
        <p:nvPicPr>
          <p:cNvPr id="18" name="Picture 17"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387" y="3218045"/>
            <a:ext cx="282522" cy="294294"/>
          </a:xfrm>
          <a:prstGeom prst="rect">
            <a:avLst/>
          </a:prstGeom>
        </p:spPr>
      </p:pic>
      <p:pic>
        <p:nvPicPr>
          <p:cNvPr id="19" name="Picture 18"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387" y="3766966"/>
            <a:ext cx="282522" cy="294294"/>
          </a:xfrm>
          <a:prstGeom prst="rect">
            <a:avLst/>
          </a:prstGeom>
        </p:spPr>
      </p:pic>
      <p:pic>
        <p:nvPicPr>
          <p:cNvPr id="20" name="Picture 19"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100" y="4289403"/>
            <a:ext cx="282522" cy="294294"/>
          </a:xfrm>
          <a:prstGeom prst="rect">
            <a:avLst/>
          </a:prstGeom>
        </p:spPr>
      </p:pic>
      <p:pic>
        <p:nvPicPr>
          <p:cNvPr id="21" name="Picture 20"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387" y="4778894"/>
            <a:ext cx="282522" cy="294294"/>
          </a:xfrm>
          <a:prstGeom prst="rect">
            <a:avLst/>
          </a:prstGeom>
        </p:spPr>
      </p:pic>
      <p:pic>
        <p:nvPicPr>
          <p:cNvPr id="22" name="Picture 21"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3974" y="5226358"/>
            <a:ext cx="282522" cy="294294"/>
          </a:xfrm>
          <a:prstGeom prst="rect">
            <a:avLst/>
          </a:prstGeom>
        </p:spPr>
      </p:pic>
      <p:sp>
        <p:nvSpPr>
          <p:cNvPr id="25" name="TextBox 24"/>
          <p:cNvSpPr txBox="1"/>
          <p:nvPr/>
        </p:nvSpPr>
        <p:spPr>
          <a:xfrm>
            <a:off x="3048000" y="2693829"/>
            <a:ext cx="5059680" cy="461665"/>
          </a:xfrm>
          <a:prstGeom prst="rect">
            <a:avLst/>
          </a:prstGeom>
          <a:noFill/>
        </p:spPr>
        <p:txBody>
          <a:bodyPr wrap="square" rtlCol="0">
            <a:spAutoFit/>
          </a:bodyPr>
          <a:lstStyle/>
          <a:p>
            <a:pPr algn="l"/>
            <a:r>
              <a:rPr lang="en-GB" sz="2400"/>
              <a:t>town of Mozart and Beethoven</a:t>
            </a:r>
            <a:endParaRPr lang="en-GB" sz="2400" dirty="0"/>
          </a:p>
        </p:txBody>
      </p:sp>
      <p:sp>
        <p:nvSpPr>
          <p:cNvPr id="26" name="TextBox 25"/>
          <p:cNvSpPr txBox="1"/>
          <p:nvPr/>
        </p:nvSpPr>
        <p:spPr>
          <a:xfrm>
            <a:off x="3048000" y="3209021"/>
            <a:ext cx="5059680" cy="461665"/>
          </a:xfrm>
          <a:prstGeom prst="rect">
            <a:avLst/>
          </a:prstGeom>
          <a:noFill/>
        </p:spPr>
        <p:txBody>
          <a:bodyPr wrap="square" rtlCol="0">
            <a:spAutoFit/>
          </a:bodyPr>
          <a:lstStyle/>
          <a:p>
            <a:pPr algn="l"/>
            <a:r>
              <a:rPr lang="en-GB" sz="2400"/>
              <a:t>rock concerts in town hall</a:t>
            </a:r>
            <a:endParaRPr lang="en-GB" sz="2400" dirty="0"/>
          </a:p>
        </p:txBody>
      </p:sp>
      <p:sp>
        <p:nvSpPr>
          <p:cNvPr id="27" name="TextBox 26"/>
          <p:cNvSpPr txBox="1"/>
          <p:nvPr/>
        </p:nvSpPr>
        <p:spPr>
          <a:xfrm>
            <a:off x="3037840" y="3723541"/>
            <a:ext cx="5059680" cy="461665"/>
          </a:xfrm>
          <a:prstGeom prst="rect">
            <a:avLst/>
          </a:prstGeom>
          <a:noFill/>
        </p:spPr>
        <p:txBody>
          <a:bodyPr wrap="square" rtlCol="0">
            <a:spAutoFit/>
          </a:bodyPr>
          <a:lstStyle/>
          <a:p>
            <a:pPr algn="l"/>
            <a:r>
              <a:rPr lang="en-GB" sz="2400"/>
              <a:t>Smart City</a:t>
            </a:r>
            <a:endParaRPr lang="en-GB" sz="2400" dirty="0"/>
          </a:p>
        </p:txBody>
      </p:sp>
      <p:sp>
        <p:nvSpPr>
          <p:cNvPr id="28" name="TextBox 27"/>
          <p:cNvSpPr txBox="1"/>
          <p:nvPr/>
        </p:nvSpPr>
        <p:spPr>
          <a:xfrm>
            <a:off x="3048000" y="4205717"/>
            <a:ext cx="5059680" cy="461665"/>
          </a:xfrm>
          <a:prstGeom prst="rect">
            <a:avLst/>
          </a:prstGeom>
          <a:noFill/>
        </p:spPr>
        <p:txBody>
          <a:bodyPr wrap="square" rtlCol="0">
            <a:spAutoFit/>
          </a:bodyPr>
          <a:lstStyle/>
          <a:p>
            <a:pPr algn="l"/>
            <a:r>
              <a:rPr lang="en-GB" sz="2400"/>
              <a:t>no tram</a:t>
            </a:r>
            <a:endParaRPr lang="en-GB" sz="2400" dirty="0"/>
          </a:p>
        </p:txBody>
      </p:sp>
      <p:sp>
        <p:nvSpPr>
          <p:cNvPr id="29" name="TextBox 28"/>
          <p:cNvSpPr txBox="1"/>
          <p:nvPr/>
        </p:nvSpPr>
        <p:spPr>
          <a:xfrm>
            <a:off x="3048000" y="4695208"/>
            <a:ext cx="5059680" cy="461665"/>
          </a:xfrm>
          <a:prstGeom prst="rect">
            <a:avLst/>
          </a:prstGeom>
          <a:noFill/>
        </p:spPr>
        <p:txBody>
          <a:bodyPr wrap="square" rtlCol="0">
            <a:spAutoFit/>
          </a:bodyPr>
          <a:lstStyle/>
          <a:p>
            <a:pPr algn="l"/>
            <a:r>
              <a:rPr lang="en-GB" sz="2400"/>
              <a:t>Sigmund Freud Museum</a:t>
            </a:r>
            <a:endParaRPr lang="en-GB" sz="2400" dirty="0"/>
          </a:p>
        </p:txBody>
      </p:sp>
      <p:sp>
        <p:nvSpPr>
          <p:cNvPr id="30" name="TextBox 29"/>
          <p:cNvSpPr txBox="1"/>
          <p:nvPr/>
        </p:nvSpPr>
        <p:spPr>
          <a:xfrm>
            <a:off x="3048000" y="5164478"/>
            <a:ext cx="5059680" cy="461665"/>
          </a:xfrm>
          <a:prstGeom prst="rect">
            <a:avLst/>
          </a:prstGeom>
          <a:noFill/>
        </p:spPr>
        <p:txBody>
          <a:bodyPr wrap="square" rtlCol="0">
            <a:spAutoFit/>
          </a:bodyPr>
          <a:lstStyle/>
          <a:p>
            <a:pPr algn="l"/>
            <a:r>
              <a:rPr lang="en-GB" sz="2400"/>
              <a:t>no internet</a:t>
            </a:r>
            <a:endParaRPr lang="en-GB" sz="2400" dirty="0"/>
          </a:p>
        </p:txBody>
      </p:sp>
    </p:spTree>
    <p:extLst>
      <p:ext uri="{BB962C8B-B14F-4D97-AF65-F5344CB8AC3E}">
        <p14:creationId xmlns:p14="http://schemas.microsoft.com/office/powerpoint/2010/main" val="245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691270" cy="647577"/>
          </a:xfrm>
        </p:spPr>
        <p:txBody>
          <a:bodyPr>
            <a:normAutofit/>
          </a:bodyPr>
          <a:lstStyle/>
          <a:p>
            <a:r>
              <a:rPr lang="en-GB" sz="2800" b="1" dirty="0">
                <a:solidFill>
                  <a:schemeClr val="bg1"/>
                </a:solidFill>
              </a:rPr>
              <a:t>B – Salzburg </a:t>
            </a:r>
            <a:r>
              <a:rPr lang="en-GB" sz="2800" b="0" dirty="0">
                <a:solidFill>
                  <a:schemeClr val="bg1"/>
                </a:solidFill>
              </a:rPr>
              <a:t>(</a:t>
            </a:r>
            <a:r>
              <a:rPr lang="en-GB" sz="2800" b="0" dirty="0" err="1">
                <a:solidFill>
                  <a:schemeClr val="bg1"/>
                </a:solidFill>
              </a:rPr>
              <a:t>Runde</a:t>
            </a:r>
            <a:r>
              <a:rPr lang="en-GB" sz="2800" b="0" dirty="0">
                <a:solidFill>
                  <a:schemeClr val="bg1"/>
                </a:solidFill>
              </a:rPr>
              <a:t> 2)</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p:cNvSpPr txBox="1"/>
          <p:nvPr/>
        </p:nvSpPr>
        <p:spPr>
          <a:xfrm>
            <a:off x="655983" y="1610139"/>
            <a:ext cx="10455965" cy="461665"/>
          </a:xfrm>
          <a:prstGeom prst="rect">
            <a:avLst/>
          </a:prstGeom>
          <a:noFill/>
        </p:spPr>
        <p:txBody>
          <a:bodyPr wrap="square" rtlCol="0">
            <a:spAutoFit/>
          </a:bodyPr>
          <a:lstStyle/>
          <a:p>
            <a:pPr algn="l"/>
            <a:r>
              <a:rPr lang="en-GB" sz="2400" dirty="0"/>
              <a:t>1. </a:t>
            </a:r>
            <a:r>
              <a:rPr lang="en-GB" sz="2400" dirty="0" err="1"/>
              <a:t>Mozarts</a:t>
            </a:r>
            <a:r>
              <a:rPr lang="en-GB" sz="2400" dirty="0"/>
              <a:t> </a:t>
            </a:r>
            <a:r>
              <a:rPr lang="en-GB" sz="2400" dirty="0" err="1"/>
              <a:t>Geburtshaus</a:t>
            </a:r>
            <a:r>
              <a:rPr lang="en-GB" sz="2400" dirty="0"/>
              <a:t> ______  in Salzburg [today].</a:t>
            </a:r>
          </a:p>
        </p:txBody>
      </p:sp>
      <p:sp>
        <p:nvSpPr>
          <p:cNvPr id="10" name="TextBox 9"/>
          <p:cNvSpPr txBox="1"/>
          <p:nvPr/>
        </p:nvSpPr>
        <p:spPr>
          <a:xfrm>
            <a:off x="668505" y="4643459"/>
            <a:ext cx="10455965" cy="461665"/>
          </a:xfrm>
          <a:prstGeom prst="rect">
            <a:avLst/>
          </a:prstGeom>
          <a:noFill/>
        </p:spPr>
        <p:txBody>
          <a:bodyPr wrap="square" rtlCol="0">
            <a:spAutoFit/>
          </a:bodyPr>
          <a:lstStyle/>
          <a:p>
            <a:r>
              <a:rPr lang="en-GB" sz="2400"/>
              <a:t>5. Salzburg ______ ein berühmtes* Festival [today].</a:t>
            </a:r>
            <a:endParaRPr lang="en-GB" sz="2400" dirty="0"/>
          </a:p>
        </p:txBody>
      </p:sp>
      <p:sp>
        <p:nvSpPr>
          <p:cNvPr id="11" name="TextBox 10"/>
          <p:cNvSpPr txBox="1"/>
          <p:nvPr/>
        </p:nvSpPr>
        <p:spPr>
          <a:xfrm>
            <a:off x="655981" y="2290512"/>
            <a:ext cx="10455965" cy="461665"/>
          </a:xfrm>
          <a:prstGeom prst="rect">
            <a:avLst/>
          </a:prstGeom>
          <a:noFill/>
        </p:spPr>
        <p:txBody>
          <a:bodyPr wrap="square" rtlCol="0">
            <a:spAutoFit/>
          </a:bodyPr>
          <a:lstStyle/>
          <a:p>
            <a:pPr algn="l"/>
            <a:r>
              <a:rPr lang="en-GB" sz="2400"/>
              <a:t>2. _______ viele Museen in Salzburg [today].</a:t>
            </a:r>
            <a:endParaRPr lang="en-GB" sz="2400" dirty="0"/>
          </a:p>
        </p:txBody>
      </p:sp>
      <p:sp>
        <p:nvSpPr>
          <p:cNvPr id="12" name="TextBox 11"/>
          <p:cNvSpPr txBox="1"/>
          <p:nvPr/>
        </p:nvSpPr>
        <p:spPr>
          <a:xfrm>
            <a:off x="655980" y="3812965"/>
            <a:ext cx="10455965" cy="461665"/>
          </a:xfrm>
          <a:prstGeom prst="rect">
            <a:avLst/>
          </a:prstGeom>
          <a:noFill/>
        </p:spPr>
        <p:txBody>
          <a:bodyPr wrap="square" rtlCol="0">
            <a:spAutoFit/>
          </a:bodyPr>
          <a:lstStyle/>
          <a:p>
            <a:r>
              <a:rPr lang="en-GB" sz="2400"/>
              <a:t>4. Salzburg _______ kein Festival [in former times].</a:t>
            </a:r>
            <a:endParaRPr lang="en-GB" sz="2400" dirty="0"/>
          </a:p>
        </p:txBody>
      </p:sp>
      <p:sp>
        <p:nvSpPr>
          <p:cNvPr id="13" name="TextBox 12"/>
          <p:cNvSpPr txBox="1"/>
          <p:nvPr/>
        </p:nvSpPr>
        <p:spPr>
          <a:xfrm>
            <a:off x="655979" y="3071451"/>
            <a:ext cx="10455965" cy="461665"/>
          </a:xfrm>
          <a:prstGeom prst="rect">
            <a:avLst/>
          </a:prstGeom>
          <a:noFill/>
        </p:spPr>
        <p:txBody>
          <a:bodyPr wrap="square" rtlCol="0">
            <a:spAutoFit/>
          </a:bodyPr>
          <a:lstStyle/>
          <a:p>
            <a:r>
              <a:rPr lang="en-GB" sz="2400"/>
              <a:t>3. Salzburg ______ in Bayern [in former times].</a:t>
            </a:r>
            <a:endParaRPr lang="en-GB" sz="2400" dirty="0"/>
          </a:p>
        </p:txBody>
      </p:sp>
      <p:sp>
        <p:nvSpPr>
          <p:cNvPr id="14" name="TextBox 13"/>
          <p:cNvSpPr txBox="1"/>
          <p:nvPr/>
        </p:nvSpPr>
        <p:spPr>
          <a:xfrm>
            <a:off x="668505" y="5506457"/>
            <a:ext cx="10455965" cy="461665"/>
          </a:xfrm>
          <a:prstGeom prst="rect">
            <a:avLst/>
          </a:prstGeom>
          <a:noFill/>
        </p:spPr>
        <p:txBody>
          <a:bodyPr wrap="square" rtlCol="0">
            <a:spAutoFit/>
          </a:bodyPr>
          <a:lstStyle/>
          <a:p>
            <a:r>
              <a:rPr lang="en-GB" sz="2400"/>
              <a:t>6. ________ keine Autobahn [in former times].</a:t>
            </a:r>
            <a:endParaRPr lang="en-GB" sz="2400" dirty="0"/>
          </a:p>
        </p:txBody>
      </p:sp>
      <p:sp>
        <p:nvSpPr>
          <p:cNvPr id="8" name="TextBox 7"/>
          <p:cNvSpPr txBox="1"/>
          <p:nvPr/>
        </p:nvSpPr>
        <p:spPr>
          <a:xfrm>
            <a:off x="4492752" y="1584386"/>
            <a:ext cx="1024128" cy="461665"/>
          </a:xfrm>
          <a:prstGeom prst="rect">
            <a:avLst/>
          </a:prstGeom>
          <a:noFill/>
        </p:spPr>
        <p:txBody>
          <a:bodyPr wrap="square" rtlCol="0">
            <a:spAutoFit/>
          </a:bodyPr>
          <a:lstStyle/>
          <a:p>
            <a:pPr algn="l"/>
            <a:r>
              <a:rPr lang="en-GB" sz="2400" b="1">
                <a:solidFill>
                  <a:srgbClr val="FFCC00"/>
                </a:solidFill>
              </a:rPr>
              <a:t>ist</a:t>
            </a:r>
            <a:endParaRPr lang="en-GB" sz="2400" b="1" dirty="0">
              <a:solidFill>
                <a:srgbClr val="FFCC00"/>
              </a:solidFill>
            </a:endParaRPr>
          </a:p>
        </p:txBody>
      </p:sp>
      <p:sp>
        <p:nvSpPr>
          <p:cNvPr id="16" name="TextBox 15"/>
          <p:cNvSpPr txBox="1"/>
          <p:nvPr/>
        </p:nvSpPr>
        <p:spPr>
          <a:xfrm>
            <a:off x="999744" y="2208068"/>
            <a:ext cx="1633728" cy="461665"/>
          </a:xfrm>
          <a:prstGeom prst="rect">
            <a:avLst/>
          </a:prstGeom>
          <a:noFill/>
        </p:spPr>
        <p:txBody>
          <a:bodyPr wrap="square" rtlCol="0">
            <a:spAutoFit/>
          </a:bodyPr>
          <a:lstStyle/>
          <a:p>
            <a:pPr algn="l"/>
            <a:r>
              <a:rPr lang="en-GB" sz="2400" b="1">
                <a:solidFill>
                  <a:srgbClr val="FFCC00"/>
                </a:solidFill>
              </a:rPr>
              <a:t>Es gibt</a:t>
            </a:r>
            <a:endParaRPr lang="en-GB" sz="2400" b="1" dirty="0">
              <a:solidFill>
                <a:srgbClr val="FFCC00"/>
              </a:solidFill>
            </a:endParaRPr>
          </a:p>
        </p:txBody>
      </p:sp>
      <p:sp>
        <p:nvSpPr>
          <p:cNvPr id="17" name="TextBox 16"/>
          <p:cNvSpPr txBox="1"/>
          <p:nvPr/>
        </p:nvSpPr>
        <p:spPr>
          <a:xfrm>
            <a:off x="2481072" y="3051738"/>
            <a:ext cx="1024128" cy="461665"/>
          </a:xfrm>
          <a:prstGeom prst="rect">
            <a:avLst/>
          </a:prstGeom>
          <a:noFill/>
        </p:spPr>
        <p:txBody>
          <a:bodyPr wrap="square" rtlCol="0">
            <a:spAutoFit/>
          </a:bodyPr>
          <a:lstStyle/>
          <a:p>
            <a:pPr algn="l"/>
            <a:r>
              <a:rPr lang="en-GB" sz="2400" b="1">
                <a:solidFill>
                  <a:srgbClr val="FFCC00"/>
                </a:solidFill>
              </a:rPr>
              <a:t>war</a:t>
            </a:r>
            <a:endParaRPr lang="en-GB" sz="2400" b="1" dirty="0">
              <a:solidFill>
                <a:srgbClr val="FFCC00"/>
              </a:solidFill>
            </a:endParaRPr>
          </a:p>
        </p:txBody>
      </p:sp>
      <p:sp>
        <p:nvSpPr>
          <p:cNvPr id="18" name="TextBox 17"/>
          <p:cNvSpPr txBox="1"/>
          <p:nvPr/>
        </p:nvSpPr>
        <p:spPr>
          <a:xfrm>
            <a:off x="2474976" y="3780461"/>
            <a:ext cx="1292352" cy="461665"/>
          </a:xfrm>
          <a:prstGeom prst="rect">
            <a:avLst/>
          </a:prstGeom>
          <a:noFill/>
        </p:spPr>
        <p:txBody>
          <a:bodyPr wrap="square" rtlCol="0">
            <a:spAutoFit/>
          </a:bodyPr>
          <a:lstStyle/>
          <a:p>
            <a:pPr algn="l"/>
            <a:r>
              <a:rPr lang="en-GB" sz="2400" b="1">
                <a:solidFill>
                  <a:srgbClr val="FFCC00"/>
                </a:solidFill>
              </a:rPr>
              <a:t>hatte</a:t>
            </a:r>
            <a:endParaRPr lang="en-GB" sz="2400" b="1" dirty="0">
              <a:solidFill>
                <a:srgbClr val="FFCC00"/>
              </a:solidFill>
            </a:endParaRPr>
          </a:p>
        </p:txBody>
      </p:sp>
      <p:sp>
        <p:nvSpPr>
          <p:cNvPr id="19" name="TextBox 18"/>
          <p:cNvSpPr txBox="1"/>
          <p:nvPr/>
        </p:nvSpPr>
        <p:spPr>
          <a:xfrm>
            <a:off x="2537968" y="4599765"/>
            <a:ext cx="865632" cy="461665"/>
          </a:xfrm>
          <a:prstGeom prst="rect">
            <a:avLst/>
          </a:prstGeom>
          <a:noFill/>
        </p:spPr>
        <p:txBody>
          <a:bodyPr wrap="square" rtlCol="0">
            <a:spAutoFit/>
          </a:bodyPr>
          <a:lstStyle/>
          <a:p>
            <a:pPr algn="l"/>
            <a:r>
              <a:rPr lang="en-GB" sz="2400" b="1">
                <a:solidFill>
                  <a:srgbClr val="FFCC00"/>
                </a:solidFill>
              </a:rPr>
              <a:t>hat</a:t>
            </a:r>
            <a:endParaRPr lang="en-GB" sz="2400" b="1" dirty="0">
              <a:solidFill>
                <a:srgbClr val="FFCC00"/>
              </a:solidFill>
            </a:endParaRPr>
          </a:p>
        </p:txBody>
      </p:sp>
      <p:sp>
        <p:nvSpPr>
          <p:cNvPr id="20" name="TextBox 19"/>
          <p:cNvSpPr txBox="1"/>
          <p:nvPr/>
        </p:nvSpPr>
        <p:spPr>
          <a:xfrm>
            <a:off x="1121664" y="5440576"/>
            <a:ext cx="1207008" cy="461665"/>
          </a:xfrm>
          <a:prstGeom prst="rect">
            <a:avLst/>
          </a:prstGeom>
          <a:noFill/>
        </p:spPr>
        <p:txBody>
          <a:bodyPr wrap="square" rtlCol="0">
            <a:spAutoFit/>
          </a:bodyPr>
          <a:lstStyle/>
          <a:p>
            <a:pPr algn="l"/>
            <a:r>
              <a:rPr lang="en-GB" sz="2400" b="1">
                <a:solidFill>
                  <a:srgbClr val="FFCC00"/>
                </a:solidFill>
              </a:rPr>
              <a:t>Es gab</a:t>
            </a:r>
            <a:endParaRPr lang="en-GB" sz="2400" b="1" dirty="0">
              <a:solidFill>
                <a:srgbClr val="FFCC00"/>
              </a:solidFill>
            </a:endParaRPr>
          </a:p>
        </p:txBody>
      </p:sp>
      <p:sp>
        <p:nvSpPr>
          <p:cNvPr id="2" name="TextBox 1"/>
          <p:cNvSpPr txBox="1"/>
          <p:nvPr/>
        </p:nvSpPr>
        <p:spPr>
          <a:xfrm>
            <a:off x="1237488" y="6457890"/>
            <a:ext cx="2919984" cy="400110"/>
          </a:xfrm>
          <a:prstGeom prst="rect">
            <a:avLst/>
          </a:prstGeom>
          <a:noFill/>
        </p:spPr>
        <p:txBody>
          <a:bodyPr wrap="square" rtlCol="0">
            <a:spAutoFit/>
          </a:bodyPr>
          <a:lstStyle/>
          <a:p>
            <a:r>
              <a:rPr lang="en-GB" sz="2000">
                <a:solidFill>
                  <a:schemeClr val="bg1"/>
                </a:solidFill>
              </a:rPr>
              <a:t>*berühmt - famous</a:t>
            </a:r>
            <a:endParaRPr lang="en-GB" sz="2000" dirty="0">
              <a:solidFill>
                <a:schemeClr val="bg1"/>
              </a:solidFill>
            </a:endParaRPr>
          </a:p>
        </p:txBody>
      </p:sp>
    </p:spTree>
    <p:extLst>
      <p:ext uri="{BB962C8B-B14F-4D97-AF65-F5344CB8AC3E}">
        <p14:creationId xmlns:p14="http://schemas.microsoft.com/office/powerpoint/2010/main" val="19317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598504" cy="647577"/>
          </a:xfrm>
        </p:spPr>
        <p:txBody>
          <a:bodyPr>
            <a:normAutofit/>
          </a:bodyPr>
          <a:lstStyle/>
          <a:p>
            <a:r>
              <a:rPr lang="en-GB" sz="2800" b="1" dirty="0">
                <a:solidFill>
                  <a:schemeClr val="bg1"/>
                </a:solidFill>
              </a:rPr>
              <a:t>A – Salzburg </a:t>
            </a:r>
            <a:r>
              <a:rPr lang="en-GB" sz="2800" b="0" dirty="0">
                <a:solidFill>
                  <a:schemeClr val="bg1"/>
                </a:solidFill>
              </a:rPr>
              <a:t>(</a:t>
            </a:r>
            <a:r>
              <a:rPr lang="en-GB" sz="2800" b="0" dirty="0" err="1">
                <a:solidFill>
                  <a:schemeClr val="bg1"/>
                </a:solidFill>
              </a:rPr>
              <a:t>Runde</a:t>
            </a:r>
            <a:r>
              <a:rPr lang="en-GB" sz="2800" b="0" dirty="0">
                <a:solidFill>
                  <a:schemeClr val="bg1"/>
                </a:solidFill>
              </a:rPr>
              <a:t> 2)</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15"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367105261"/>
              </p:ext>
            </p:extLst>
          </p:nvPr>
        </p:nvGraphicFramePr>
        <p:xfrm>
          <a:off x="1999488" y="2199749"/>
          <a:ext cx="9373986" cy="3479469"/>
        </p:xfrm>
        <a:graphic>
          <a:graphicData uri="http://schemas.openxmlformats.org/drawingml/2006/table">
            <a:tbl>
              <a:tblPr firstRow="1" bandRow="1">
                <a:tableStyleId>{00A15C55-8517-42AA-B614-E9B94910E393}</a:tableStyleId>
              </a:tblPr>
              <a:tblGrid>
                <a:gridCol w="1030150">
                  <a:extLst>
                    <a:ext uri="{9D8B030D-6E8A-4147-A177-3AD203B41FA5}">
                      <a16:colId xmlns:a16="http://schemas.microsoft.com/office/drawing/2014/main" val="2607353726"/>
                    </a:ext>
                  </a:extLst>
                </a:gridCol>
                <a:gridCol w="4961210">
                  <a:extLst>
                    <a:ext uri="{9D8B030D-6E8A-4147-A177-3AD203B41FA5}">
                      <a16:colId xmlns:a16="http://schemas.microsoft.com/office/drawing/2014/main" val="1600817978"/>
                    </a:ext>
                  </a:extLst>
                </a:gridCol>
                <a:gridCol w="1659398">
                  <a:extLst>
                    <a:ext uri="{9D8B030D-6E8A-4147-A177-3AD203B41FA5}">
                      <a16:colId xmlns:a16="http://schemas.microsoft.com/office/drawing/2014/main" val="4128092149"/>
                    </a:ext>
                  </a:extLst>
                </a:gridCol>
                <a:gridCol w="1723228">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400" dirty="0">
                          <a:solidFill>
                            <a:schemeClr val="bg1"/>
                          </a:solidFill>
                        </a:rPr>
                        <a:t>Was?</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err="1">
                          <a:ln>
                            <a:noFill/>
                          </a:ln>
                          <a:effectLst/>
                          <a:uLnTx/>
                          <a:uFillTx/>
                        </a:rPr>
                        <a:t>heute</a:t>
                      </a:r>
                      <a:endParaRPr lang="en-GB"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früher</a:t>
                      </a:r>
                      <a:endParaRPr lang="en-GB"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r>
                        <a:rPr lang="en-GB" sz="2400" b="1"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r>
                        <a:rPr lang="en-GB" sz="2400" b="1" dirty="0">
                          <a:solidFill>
                            <a:schemeClr val="tx1"/>
                          </a:solidFill>
                        </a:rPr>
                        <a:t>2</a:t>
                      </a:r>
                    </a:p>
                  </a:txBody>
                  <a:tcPr>
                    <a:lnT w="12700" cap="flat" cmpd="sng" algn="ctr">
                      <a:solidFill>
                        <a:schemeClr val="tx1"/>
                      </a:solidFill>
                      <a:prstDash val="solid"/>
                      <a:round/>
                      <a:headEnd type="none" w="med" len="med"/>
                      <a:tailEnd type="none" w="med" len="med"/>
                    </a:lnT>
                  </a:tcPr>
                </a:tc>
                <a:tc>
                  <a:txBody>
                    <a:bodyPr/>
                    <a:lstStyle/>
                    <a:p>
                      <a:endParaRPr lang="en-GB"/>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r>
                        <a:rPr lang="en-GB" sz="2400" b="1">
                          <a:solidFill>
                            <a:schemeClr val="tx1"/>
                          </a:solidFill>
                        </a:rPr>
                        <a:t>3</a:t>
                      </a:r>
                      <a:endParaRPr lang="en-GB" sz="2400" b="1" dirty="0">
                        <a:solidFill>
                          <a:schemeClr val="tx1"/>
                        </a:solidFill>
                      </a:endParaRP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r>
                        <a:rPr lang="en-GB" sz="2400" b="1" dirty="0">
                          <a:solidFill>
                            <a:schemeClr val="tx1"/>
                          </a:solidFill>
                        </a:rPr>
                        <a:t>4</a:t>
                      </a: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r>
                        <a:rPr lang="en-GB" sz="2400" b="1" dirty="0">
                          <a:solidFill>
                            <a:schemeClr val="tx1"/>
                          </a:solidFill>
                        </a:rPr>
                        <a:t>5</a:t>
                      </a: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r>
                        <a:rPr lang="en-GB" sz="2400" b="1" dirty="0">
                          <a:solidFill>
                            <a:schemeClr val="tx1"/>
                          </a:solidFill>
                        </a:rPr>
                        <a:t>6</a:t>
                      </a:r>
                    </a:p>
                  </a:txBody>
                  <a:tcPr/>
                </a:tc>
                <a:tc>
                  <a:txBody>
                    <a:bodyPr/>
                    <a:lstStyle/>
                    <a:p>
                      <a:endParaRPr lang="en-GB"/>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931564"/>
                  </a:ext>
                </a:extLst>
              </a:tr>
            </a:tbl>
          </a:graphicData>
        </a:graphic>
      </p:graphicFrame>
      <p:pic>
        <p:nvPicPr>
          <p:cNvPr id="16" name="Imagen 14">
            <a:extLst>
              <a:ext uri="{FF2B5EF4-FFF2-40B4-BE49-F238E27FC236}">
                <a16:creationId xmlns:a16="http://schemas.microsoft.com/office/drawing/2014/main" id="{5D525B63-1F1C-45F4-A60E-37A90A7C2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5583" y="1058929"/>
            <a:ext cx="1233251" cy="982254"/>
          </a:xfrm>
          <a:prstGeom prst="rect">
            <a:avLst/>
          </a:prstGeom>
        </p:spPr>
      </p:pic>
      <p:pic>
        <p:nvPicPr>
          <p:cNvPr id="17" name="Picture 16"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387" y="2755038"/>
            <a:ext cx="282522" cy="294294"/>
          </a:xfrm>
          <a:prstGeom prst="rect">
            <a:avLst/>
          </a:prstGeom>
        </p:spPr>
      </p:pic>
      <p:pic>
        <p:nvPicPr>
          <p:cNvPr id="18" name="Picture 17"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387" y="3218045"/>
            <a:ext cx="282522" cy="294294"/>
          </a:xfrm>
          <a:prstGeom prst="rect">
            <a:avLst/>
          </a:prstGeom>
        </p:spPr>
      </p:pic>
      <p:pic>
        <p:nvPicPr>
          <p:cNvPr id="19" name="Picture 18"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100" y="3792336"/>
            <a:ext cx="282522" cy="294294"/>
          </a:xfrm>
          <a:prstGeom prst="rect">
            <a:avLst/>
          </a:prstGeom>
        </p:spPr>
      </p:pic>
      <p:pic>
        <p:nvPicPr>
          <p:cNvPr id="20" name="Picture 19"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7100" y="4289403"/>
            <a:ext cx="282522" cy="294294"/>
          </a:xfrm>
          <a:prstGeom prst="rect">
            <a:avLst/>
          </a:prstGeom>
        </p:spPr>
      </p:pic>
      <p:pic>
        <p:nvPicPr>
          <p:cNvPr id="21" name="Picture 20"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8387" y="4778894"/>
            <a:ext cx="282522" cy="294294"/>
          </a:xfrm>
          <a:prstGeom prst="rect">
            <a:avLst/>
          </a:prstGeom>
        </p:spPr>
      </p:pic>
      <p:pic>
        <p:nvPicPr>
          <p:cNvPr id="22" name="Picture 21" descr="green checkmark">
            <a:extLst>
              <a:ext uri="{FF2B5EF4-FFF2-40B4-BE49-F238E27FC236}">
                <a16:creationId xmlns:a16="http://schemas.microsoft.com/office/drawing/2014/main" id="{5811DF6B-DD60-2A40-905D-ACE1138B9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3974" y="5226358"/>
            <a:ext cx="282522" cy="294294"/>
          </a:xfrm>
          <a:prstGeom prst="rect">
            <a:avLst/>
          </a:prstGeom>
        </p:spPr>
      </p:pic>
      <p:sp>
        <p:nvSpPr>
          <p:cNvPr id="25" name="TextBox 24"/>
          <p:cNvSpPr txBox="1"/>
          <p:nvPr/>
        </p:nvSpPr>
        <p:spPr>
          <a:xfrm>
            <a:off x="3048000" y="2693829"/>
            <a:ext cx="5059680" cy="461665"/>
          </a:xfrm>
          <a:prstGeom prst="rect">
            <a:avLst/>
          </a:prstGeom>
          <a:noFill/>
        </p:spPr>
        <p:txBody>
          <a:bodyPr wrap="square" rtlCol="0">
            <a:spAutoFit/>
          </a:bodyPr>
          <a:lstStyle/>
          <a:p>
            <a:pPr algn="l"/>
            <a:r>
              <a:rPr lang="en-GB" sz="2400"/>
              <a:t>Mozart’s bithplace</a:t>
            </a:r>
            <a:endParaRPr lang="en-GB" sz="2400" dirty="0"/>
          </a:p>
        </p:txBody>
      </p:sp>
      <p:sp>
        <p:nvSpPr>
          <p:cNvPr id="26" name="TextBox 25"/>
          <p:cNvSpPr txBox="1"/>
          <p:nvPr/>
        </p:nvSpPr>
        <p:spPr>
          <a:xfrm>
            <a:off x="3048000" y="3209021"/>
            <a:ext cx="5059680" cy="461665"/>
          </a:xfrm>
          <a:prstGeom prst="rect">
            <a:avLst/>
          </a:prstGeom>
          <a:noFill/>
        </p:spPr>
        <p:txBody>
          <a:bodyPr wrap="square" rtlCol="0">
            <a:spAutoFit/>
          </a:bodyPr>
          <a:lstStyle/>
          <a:p>
            <a:pPr algn="l"/>
            <a:r>
              <a:rPr lang="en-GB" sz="2400"/>
              <a:t>lots of museums</a:t>
            </a:r>
            <a:endParaRPr lang="en-GB" sz="2400" dirty="0"/>
          </a:p>
        </p:txBody>
      </p:sp>
      <p:sp>
        <p:nvSpPr>
          <p:cNvPr id="27" name="TextBox 26"/>
          <p:cNvSpPr txBox="1"/>
          <p:nvPr/>
        </p:nvSpPr>
        <p:spPr>
          <a:xfrm>
            <a:off x="3037840" y="3723541"/>
            <a:ext cx="5059680" cy="461665"/>
          </a:xfrm>
          <a:prstGeom prst="rect">
            <a:avLst/>
          </a:prstGeom>
          <a:noFill/>
        </p:spPr>
        <p:txBody>
          <a:bodyPr wrap="square" rtlCol="0">
            <a:spAutoFit/>
          </a:bodyPr>
          <a:lstStyle/>
          <a:p>
            <a:pPr algn="l"/>
            <a:r>
              <a:rPr lang="en-GB" sz="2400" dirty="0"/>
              <a:t>in Bavaria</a:t>
            </a:r>
          </a:p>
        </p:txBody>
      </p:sp>
      <p:sp>
        <p:nvSpPr>
          <p:cNvPr id="28" name="TextBox 27"/>
          <p:cNvSpPr txBox="1"/>
          <p:nvPr/>
        </p:nvSpPr>
        <p:spPr>
          <a:xfrm>
            <a:off x="3048000" y="4205717"/>
            <a:ext cx="5059680" cy="461665"/>
          </a:xfrm>
          <a:prstGeom prst="rect">
            <a:avLst/>
          </a:prstGeom>
          <a:noFill/>
        </p:spPr>
        <p:txBody>
          <a:bodyPr wrap="square" rtlCol="0">
            <a:spAutoFit/>
          </a:bodyPr>
          <a:lstStyle/>
          <a:p>
            <a:pPr algn="l"/>
            <a:r>
              <a:rPr lang="en-GB" sz="2400"/>
              <a:t>no festival</a:t>
            </a:r>
            <a:endParaRPr lang="en-GB" sz="2400" dirty="0"/>
          </a:p>
        </p:txBody>
      </p:sp>
      <p:sp>
        <p:nvSpPr>
          <p:cNvPr id="29" name="TextBox 28"/>
          <p:cNvSpPr txBox="1"/>
          <p:nvPr/>
        </p:nvSpPr>
        <p:spPr>
          <a:xfrm>
            <a:off x="3048000" y="4695208"/>
            <a:ext cx="5059680" cy="461665"/>
          </a:xfrm>
          <a:prstGeom prst="rect">
            <a:avLst/>
          </a:prstGeom>
          <a:noFill/>
        </p:spPr>
        <p:txBody>
          <a:bodyPr wrap="square" rtlCol="0">
            <a:spAutoFit/>
          </a:bodyPr>
          <a:lstStyle/>
          <a:p>
            <a:pPr algn="l"/>
            <a:r>
              <a:rPr lang="en-GB" sz="2400"/>
              <a:t>famous festival</a:t>
            </a:r>
            <a:endParaRPr lang="en-GB" sz="2400" dirty="0"/>
          </a:p>
        </p:txBody>
      </p:sp>
      <p:sp>
        <p:nvSpPr>
          <p:cNvPr id="30" name="TextBox 29"/>
          <p:cNvSpPr txBox="1"/>
          <p:nvPr/>
        </p:nvSpPr>
        <p:spPr>
          <a:xfrm>
            <a:off x="3048000" y="5164478"/>
            <a:ext cx="5059680" cy="461665"/>
          </a:xfrm>
          <a:prstGeom prst="rect">
            <a:avLst/>
          </a:prstGeom>
          <a:noFill/>
        </p:spPr>
        <p:txBody>
          <a:bodyPr wrap="square" rtlCol="0">
            <a:spAutoFit/>
          </a:bodyPr>
          <a:lstStyle/>
          <a:p>
            <a:pPr algn="l"/>
            <a:r>
              <a:rPr lang="en-GB" sz="2400"/>
              <a:t>no motorway</a:t>
            </a:r>
            <a:endParaRPr lang="en-GB" sz="2400" dirty="0"/>
          </a:p>
        </p:txBody>
      </p:sp>
    </p:spTree>
    <p:extLst>
      <p:ext uri="{BB962C8B-B14F-4D97-AF65-F5344CB8AC3E}">
        <p14:creationId xmlns:p14="http://schemas.microsoft.com/office/powerpoint/2010/main" val="275864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descr="background rectangle">
            <a:extLst>
              <a:ext uri="{FF2B5EF4-FFF2-40B4-BE49-F238E27FC236}">
                <a16:creationId xmlns:a16="http://schemas.microsoft.com/office/drawing/2014/main" id="{9268BA27-9508-448E-9915-ACE234D74542}"/>
              </a:ext>
            </a:extLst>
          </p:cNvPr>
          <p:cNvSpPr/>
          <p:nvPr/>
        </p:nvSpPr>
        <p:spPr>
          <a:xfrm>
            <a:off x="10357378" y="242613"/>
            <a:ext cx="1581329" cy="466188"/>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147B7717-E659-D54E-B3D2-2FF33758CDA3}"/>
              </a:ext>
            </a:extLst>
          </p:cNvPr>
          <p:cNvSpPr>
            <a:spLocks noGrp="1"/>
          </p:cNvSpPr>
          <p:nvPr>
            <p:ph type="title"/>
          </p:nvPr>
        </p:nvSpPr>
        <p:spPr>
          <a:xfrm>
            <a:off x="10440136" y="192602"/>
            <a:ext cx="1573961" cy="563124"/>
          </a:xfrm>
        </p:spPr>
        <p:txBody>
          <a:bodyPr>
            <a:noAutofit/>
          </a:bodyPr>
          <a:lstStyle/>
          <a:p>
            <a:r>
              <a:rPr lang="en-GB" sz="2000" b="1" dirty="0" err="1">
                <a:solidFill>
                  <a:schemeClr val="tx1"/>
                </a:solidFill>
              </a:rPr>
              <a:t>schreiben</a:t>
            </a:r>
            <a:endParaRPr lang="en-US" sz="2000" dirty="0">
              <a:solidFill>
                <a:schemeClr val="tx1"/>
              </a:solidFill>
            </a:endParaRPr>
          </a:p>
        </p:txBody>
      </p:sp>
      <p:sp>
        <p:nvSpPr>
          <p:cNvPr id="5" name="TextBox 4">
            <a:extLst>
              <a:ext uri="{FF2B5EF4-FFF2-40B4-BE49-F238E27FC236}">
                <a16:creationId xmlns:a16="http://schemas.microsoft.com/office/drawing/2014/main" id="{4890E49B-CACD-4F31-AA7F-C07568EFB36A}"/>
              </a:ext>
            </a:extLst>
          </p:cNvPr>
          <p:cNvSpPr txBox="1"/>
          <p:nvPr/>
        </p:nvSpPr>
        <p:spPr>
          <a:xfrm>
            <a:off x="188685" y="42287"/>
            <a:ext cx="9996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effectLst/>
                <a:uLnTx/>
                <a:uFillTx/>
                <a:latin typeface="Century Gothic" panose="020F0302020204030204"/>
                <a:ea typeface="+mn-ea"/>
                <a:cs typeface="+mn-cs"/>
              </a:rPr>
              <a:t>You’re helping </a:t>
            </a:r>
            <a:r>
              <a:rPr kumimoji="0" lang="en-GB" sz="2400" b="1" u="none" strike="noStrike" kern="1200" cap="none" spc="0" normalizeH="0" baseline="0" noProof="0" dirty="0" err="1">
                <a:ln>
                  <a:noFill/>
                </a:ln>
                <a:effectLst/>
                <a:uLnTx/>
                <a:uFillTx/>
                <a:latin typeface="Century Gothic" panose="020F0302020204030204"/>
                <a:ea typeface="+mn-ea"/>
                <a:cs typeface="+mn-cs"/>
              </a:rPr>
              <a:t>Alastai</a:t>
            </a:r>
            <a:r>
              <a:rPr lang="en-GB" sz="2400" b="1" dirty="0">
                <a:latin typeface="Century Gothic" panose="020F0302020204030204"/>
              </a:rPr>
              <a:t>r to </a:t>
            </a:r>
            <a:r>
              <a:rPr kumimoji="0" lang="en-GB" sz="2400" b="1" u="none" strike="noStrike" kern="1200" cap="none" spc="0" normalizeH="0" baseline="0" noProof="0" dirty="0">
                <a:ln>
                  <a:noFill/>
                </a:ln>
                <a:effectLst/>
                <a:uLnTx/>
                <a:uFillTx/>
                <a:latin typeface="Century Gothic" panose="020F0302020204030204"/>
                <a:ea typeface="+mn-ea"/>
                <a:cs typeface="+mn-cs"/>
              </a:rPr>
              <a:t>write messages to Mia in German. </a:t>
            </a:r>
            <a:r>
              <a:rPr kumimoji="0" lang="en-GB" sz="2400" b="1" u="none" strike="noStrike" kern="1200" cap="none" spc="0" normalizeH="0" baseline="0" noProof="0" dirty="0" err="1">
                <a:ln>
                  <a:noFill/>
                </a:ln>
                <a:effectLst/>
                <a:uLnTx/>
                <a:uFillTx/>
                <a:latin typeface="Century Gothic" panose="020F0302020204030204"/>
                <a:ea typeface="+mn-ea"/>
                <a:cs typeface="+mn-cs"/>
              </a:rPr>
              <a:t>Schreib</a:t>
            </a:r>
            <a:r>
              <a:rPr kumimoji="0" lang="en-GB" sz="2400" b="1" u="none" strike="noStrike" kern="1200" cap="none" spc="0" normalizeH="0" baseline="0" noProof="0" dirty="0">
                <a:ln>
                  <a:noFill/>
                </a:ln>
                <a:effectLst/>
                <a:uLnTx/>
                <a:uFillTx/>
                <a:latin typeface="Century Gothic" panose="020F0302020204030204"/>
                <a:ea typeface="+mn-ea"/>
                <a:cs typeface="+mn-cs"/>
              </a:rPr>
              <a:t> auf Deutsch!</a:t>
            </a:r>
          </a:p>
        </p:txBody>
      </p:sp>
      <p:sp>
        <p:nvSpPr>
          <p:cNvPr id="50" name="TextBox 49"/>
          <p:cNvSpPr txBox="1"/>
          <p:nvPr/>
        </p:nvSpPr>
        <p:spPr>
          <a:xfrm>
            <a:off x="1203674" y="6420265"/>
            <a:ext cx="6238584" cy="400110"/>
          </a:xfrm>
          <a:prstGeom prst="rect">
            <a:avLst/>
          </a:prstGeom>
          <a:noFill/>
        </p:spPr>
        <p:txBody>
          <a:bodyPr wrap="square" rtlCol="0">
            <a:spAutoFit/>
          </a:bodyPr>
          <a:lstStyle/>
          <a:p>
            <a:r>
              <a:rPr lang="en-GB" sz="2000" dirty="0">
                <a:solidFill>
                  <a:schemeClr val="bg1"/>
                </a:solidFill>
              </a:rPr>
              <a:t>*die </a:t>
            </a:r>
            <a:r>
              <a:rPr lang="en-GB" sz="2000" dirty="0" err="1">
                <a:solidFill>
                  <a:schemeClr val="bg1"/>
                </a:solidFill>
              </a:rPr>
              <a:t>Schiffbauindustrie</a:t>
            </a:r>
            <a:r>
              <a:rPr lang="en-GB" sz="2000" dirty="0">
                <a:solidFill>
                  <a:schemeClr val="bg1"/>
                </a:solidFill>
              </a:rPr>
              <a:t> – the shipbuilding industry</a:t>
            </a:r>
          </a:p>
        </p:txBody>
      </p:sp>
      <p:grpSp>
        <p:nvGrpSpPr>
          <p:cNvPr id="75" name="Group 74">
            <a:extLst>
              <a:ext uri="{FF2B5EF4-FFF2-40B4-BE49-F238E27FC236}">
                <a16:creationId xmlns:a16="http://schemas.microsoft.com/office/drawing/2014/main" id="{E0696BE9-CF13-441A-8794-1867DE23FD5A}"/>
              </a:ext>
            </a:extLst>
          </p:cNvPr>
          <p:cNvGrpSpPr/>
          <p:nvPr/>
        </p:nvGrpSpPr>
        <p:grpSpPr>
          <a:xfrm>
            <a:off x="10090734" y="1054949"/>
            <a:ext cx="2013307" cy="2537992"/>
            <a:chOff x="6583716" y="77853"/>
            <a:chExt cx="4170883" cy="6248521"/>
          </a:xfrm>
        </p:grpSpPr>
        <p:sp>
          <p:nvSpPr>
            <p:cNvPr id="76" name="Rectangle: Rounded Corners 22">
              <a:extLst>
                <a:ext uri="{FF2B5EF4-FFF2-40B4-BE49-F238E27FC236}">
                  <a16:creationId xmlns:a16="http://schemas.microsoft.com/office/drawing/2014/main" id="{D300C040-931A-44E8-BAAF-0ED3E87271F2}"/>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77" name="Oval 76">
              <a:extLst>
                <a:ext uri="{FF2B5EF4-FFF2-40B4-BE49-F238E27FC236}">
                  <a16:creationId xmlns:a16="http://schemas.microsoft.com/office/drawing/2014/main" id="{91C19918-4922-4E61-8EA2-A5701831A761}"/>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cxnSp>
        <p:nvCxnSpPr>
          <p:cNvPr id="78" name="Straight Connector 77">
            <a:extLst>
              <a:ext uri="{FF2B5EF4-FFF2-40B4-BE49-F238E27FC236}">
                <a16:creationId xmlns:a16="http://schemas.microsoft.com/office/drawing/2014/main" id="{ADD7BABD-E9EA-43F5-A6F6-325E075ABC58}"/>
              </a:ext>
            </a:extLst>
          </p:cNvPr>
          <p:cNvCxnSpPr/>
          <p:nvPr/>
        </p:nvCxnSpPr>
        <p:spPr>
          <a:xfrm>
            <a:off x="6075684" y="1392545"/>
            <a:ext cx="44245" cy="4284071"/>
          </a:xfrm>
          <a:prstGeom prst="line">
            <a:avLst/>
          </a:prstGeom>
          <a:noFill/>
          <a:ln w="57150" cap="flat" cmpd="sng" algn="ctr">
            <a:solidFill>
              <a:srgbClr val="E2B700"/>
            </a:solidFill>
            <a:prstDash val="solid"/>
            <a:miter lim="800000"/>
          </a:ln>
          <a:effectLst/>
        </p:spPr>
      </p:cxnSp>
      <p:grpSp>
        <p:nvGrpSpPr>
          <p:cNvPr id="79" name="Group 78">
            <a:extLst>
              <a:ext uri="{FF2B5EF4-FFF2-40B4-BE49-F238E27FC236}">
                <a16:creationId xmlns:a16="http://schemas.microsoft.com/office/drawing/2014/main" id="{3574E488-0772-439F-92D7-87CEE9DCDEF7}"/>
              </a:ext>
            </a:extLst>
          </p:cNvPr>
          <p:cNvGrpSpPr/>
          <p:nvPr/>
        </p:nvGrpSpPr>
        <p:grpSpPr>
          <a:xfrm>
            <a:off x="141695" y="1073242"/>
            <a:ext cx="1943137" cy="2537992"/>
            <a:chOff x="6583716" y="77853"/>
            <a:chExt cx="4170883" cy="6248521"/>
          </a:xfrm>
        </p:grpSpPr>
        <p:sp>
          <p:nvSpPr>
            <p:cNvPr id="80" name="Rectangle: Rounded Corners 22">
              <a:extLst>
                <a:ext uri="{FF2B5EF4-FFF2-40B4-BE49-F238E27FC236}">
                  <a16:creationId xmlns:a16="http://schemas.microsoft.com/office/drawing/2014/main" id="{74E7DA00-63F2-4C4F-B057-D6F1034DBB0F}"/>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81" name="Oval 80">
              <a:extLst>
                <a:ext uri="{FF2B5EF4-FFF2-40B4-BE49-F238E27FC236}">
                  <a16:creationId xmlns:a16="http://schemas.microsoft.com/office/drawing/2014/main" id="{BA60EBBD-22DF-4B6F-BD8F-202ABAB69C8E}"/>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82" name="Rectangle 81">
            <a:extLst>
              <a:ext uri="{FF2B5EF4-FFF2-40B4-BE49-F238E27FC236}">
                <a16:creationId xmlns:a16="http://schemas.microsoft.com/office/drawing/2014/main" id="{D8501E82-4B5E-4035-86DB-0B1D6EAEADE8}"/>
              </a:ext>
            </a:extLst>
          </p:cNvPr>
          <p:cNvSpPr/>
          <p:nvPr/>
        </p:nvSpPr>
        <p:spPr>
          <a:xfrm>
            <a:off x="305347" y="1429898"/>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32D9B5DF-3532-4073-B9AD-8901D7AF726F}"/>
              </a:ext>
            </a:extLst>
          </p:cNvPr>
          <p:cNvSpPr txBox="1"/>
          <p:nvPr/>
        </p:nvSpPr>
        <p:spPr>
          <a:xfrm>
            <a:off x="286769" y="1391374"/>
            <a:ext cx="1583066"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rPr>
              <a:t>Summer is close and it is beautiful in </a:t>
            </a:r>
            <a:r>
              <a:rPr kumimoji="0" lang="en-GB" sz="2000" b="0" i="0" u="none" strike="noStrike" kern="0" cap="none" spc="0" normalizeH="0" baseline="0" noProof="0" dirty="0" err="1">
                <a:ln>
                  <a:noFill/>
                </a:ln>
                <a:effectLst/>
                <a:uLnTx/>
                <a:uFillTx/>
              </a:rPr>
              <a:t>Glagow</a:t>
            </a:r>
            <a:r>
              <a:rPr kumimoji="0" lang="en-GB" sz="2000" b="0" i="0" u="none" strike="noStrike" kern="0" cap="none" spc="0" normalizeH="0" baseline="0" noProof="0" dirty="0">
                <a:ln>
                  <a:noFill/>
                </a:ln>
                <a:effectLst/>
                <a:uLnTx/>
                <a:uFillTx/>
              </a:rPr>
              <a:t>.</a:t>
            </a:r>
          </a:p>
        </p:txBody>
      </p:sp>
      <p:grpSp>
        <p:nvGrpSpPr>
          <p:cNvPr id="84" name="Group 83">
            <a:extLst>
              <a:ext uri="{FF2B5EF4-FFF2-40B4-BE49-F238E27FC236}">
                <a16:creationId xmlns:a16="http://schemas.microsoft.com/office/drawing/2014/main" id="{E01BAD67-0AE9-48F3-956A-AB61E88F131C}"/>
              </a:ext>
            </a:extLst>
          </p:cNvPr>
          <p:cNvGrpSpPr/>
          <p:nvPr/>
        </p:nvGrpSpPr>
        <p:grpSpPr>
          <a:xfrm>
            <a:off x="6190359" y="1063845"/>
            <a:ext cx="1873213" cy="2537992"/>
            <a:chOff x="6583716" y="77853"/>
            <a:chExt cx="4170883" cy="6248521"/>
          </a:xfrm>
        </p:grpSpPr>
        <p:sp>
          <p:nvSpPr>
            <p:cNvPr id="85" name="Oval 84">
              <a:extLst>
                <a:ext uri="{FF2B5EF4-FFF2-40B4-BE49-F238E27FC236}">
                  <a16:creationId xmlns:a16="http://schemas.microsoft.com/office/drawing/2014/main" id="{C899A95D-469A-47BA-BD3F-933D587A94CF}"/>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86" name="Rectangle: Rounded Corners 22">
              <a:extLst>
                <a:ext uri="{FF2B5EF4-FFF2-40B4-BE49-F238E27FC236}">
                  <a16:creationId xmlns:a16="http://schemas.microsoft.com/office/drawing/2014/main" id="{F3BB34F4-32C5-4AD6-8B51-55D3CFDADE14}"/>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87" name="Rectangle 86">
            <a:extLst>
              <a:ext uri="{FF2B5EF4-FFF2-40B4-BE49-F238E27FC236}">
                <a16:creationId xmlns:a16="http://schemas.microsoft.com/office/drawing/2014/main" id="{02DCD49D-44CE-4892-A8BC-67ABFDE552B0}"/>
              </a:ext>
            </a:extLst>
          </p:cNvPr>
          <p:cNvSpPr/>
          <p:nvPr/>
        </p:nvSpPr>
        <p:spPr>
          <a:xfrm>
            <a:off x="6354011" y="1420501"/>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nvGrpSpPr>
          <p:cNvPr id="88" name="Group 87">
            <a:extLst>
              <a:ext uri="{FF2B5EF4-FFF2-40B4-BE49-F238E27FC236}">
                <a16:creationId xmlns:a16="http://schemas.microsoft.com/office/drawing/2014/main" id="{F224267B-3452-4774-A609-8399373202A4}"/>
              </a:ext>
            </a:extLst>
          </p:cNvPr>
          <p:cNvGrpSpPr/>
          <p:nvPr/>
        </p:nvGrpSpPr>
        <p:grpSpPr>
          <a:xfrm>
            <a:off x="6239667" y="3732138"/>
            <a:ext cx="1873213" cy="2537992"/>
            <a:chOff x="6583716" y="77853"/>
            <a:chExt cx="4170883" cy="6248521"/>
          </a:xfrm>
        </p:grpSpPr>
        <p:sp>
          <p:nvSpPr>
            <p:cNvPr id="89" name="Rectangle: Rounded Corners 22">
              <a:extLst>
                <a:ext uri="{FF2B5EF4-FFF2-40B4-BE49-F238E27FC236}">
                  <a16:creationId xmlns:a16="http://schemas.microsoft.com/office/drawing/2014/main" id="{ED09FD90-5F47-4D43-9DCE-95E771BE6E9C}"/>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90" name="Oval 89">
              <a:extLst>
                <a:ext uri="{FF2B5EF4-FFF2-40B4-BE49-F238E27FC236}">
                  <a16:creationId xmlns:a16="http://schemas.microsoft.com/office/drawing/2014/main" id="{56AD0332-E97C-4B74-9153-E64A36488558}"/>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91" name="Rectangle 90">
            <a:extLst>
              <a:ext uri="{FF2B5EF4-FFF2-40B4-BE49-F238E27FC236}">
                <a16:creationId xmlns:a16="http://schemas.microsoft.com/office/drawing/2014/main" id="{63EE0FA1-9B18-4547-A6D0-C067C85DAAD6}"/>
              </a:ext>
            </a:extLst>
          </p:cNvPr>
          <p:cNvSpPr/>
          <p:nvPr/>
        </p:nvSpPr>
        <p:spPr>
          <a:xfrm>
            <a:off x="6403319" y="4088794"/>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DE4B996E-3553-4E77-AF07-AA8B2C19B0D3}"/>
              </a:ext>
            </a:extLst>
          </p:cNvPr>
          <p:cNvSpPr txBox="1"/>
          <p:nvPr/>
        </p:nvSpPr>
        <p:spPr>
          <a:xfrm>
            <a:off x="6384741" y="4050270"/>
            <a:ext cx="158306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Glasgow war sehr wichtig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für die Schiffbau-industrie.</a:t>
            </a:r>
            <a:endParaRPr kumimoji="0" lang="en-GB" sz="2000" b="0" i="0" u="none" strike="noStrike" kern="0" cap="none" spc="0" normalizeH="0" baseline="0" noProof="0" dirty="0">
              <a:ln>
                <a:noFill/>
              </a:ln>
              <a:effectLst/>
              <a:uLnTx/>
              <a:uFillTx/>
            </a:endParaRPr>
          </a:p>
        </p:txBody>
      </p:sp>
      <p:sp>
        <p:nvSpPr>
          <p:cNvPr id="93" name="TextBox 92">
            <a:extLst>
              <a:ext uri="{FF2B5EF4-FFF2-40B4-BE49-F238E27FC236}">
                <a16:creationId xmlns:a16="http://schemas.microsoft.com/office/drawing/2014/main" id="{33F68D0A-5ADF-4DED-A378-E4A891BF1354}"/>
              </a:ext>
            </a:extLst>
          </p:cNvPr>
          <p:cNvSpPr txBox="1"/>
          <p:nvPr/>
        </p:nvSpPr>
        <p:spPr>
          <a:xfrm>
            <a:off x="10270974" y="1472031"/>
            <a:ext cx="1583066"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Heute hat Glasgow viele Theater.</a:t>
            </a:r>
            <a:endParaRPr kumimoji="0" lang="en-GB" sz="2000" b="0" i="0" u="none" strike="noStrike" kern="0" cap="none" spc="0" normalizeH="0" baseline="0" noProof="0" dirty="0">
              <a:ln>
                <a:noFill/>
              </a:ln>
              <a:effectLst/>
              <a:uLnTx/>
              <a:uFillTx/>
            </a:endParaRPr>
          </a:p>
        </p:txBody>
      </p:sp>
      <p:grpSp>
        <p:nvGrpSpPr>
          <p:cNvPr id="94" name="Group 93">
            <a:extLst>
              <a:ext uri="{FF2B5EF4-FFF2-40B4-BE49-F238E27FC236}">
                <a16:creationId xmlns:a16="http://schemas.microsoft.com/office/drawing/2014/main" id="{D707D07F-3C09-42EF-BF2C-3F9D270FACCB}"/>
              </a:ext>
            </a:extLst>
          </p:cNvPr>
          <p:cNvGrpSpPr/>
          <p:nvPr/>
        </p:nvGrpSpPr>
        <p:grpSpPr>
          <a:xfrm>
            <a:off x="10077547" y="3742897"/>
            <a:ext cx="2013307" cy="2537992"/>
            <a:chOff x="6583716" y="77853"/>
            <a:chExt cx="4170883" cy="6248521"/>
          </a:xfrm>
        </p:grpSpPr>
        <p:sp>
          <p:nvSpPr>
            <p:cNvPr id="95" name="Rectangle: Rounded Corners 22">
              <a:extLst>
                <a:ext uri="{FF2B5EF4-FFF2-40B4-BE49-F238E27FC236}">
                  <a16:creationId xmlns:a16="http://schemas.microsoft.com/office/drawing/2014/main" id="{1F5C2973-6BFD-40EB-8116-1BD3524CFD3D}"/>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96" name="Oval 95">
              <a:extLst>
                <a:ext uri="{FF2B5EF4-FFF2-40B4-BE49-F238E27FC236}">
                  <a16:creationId xmlns:a16="http://schemas.microsoft.com/office/drawing/2014/main" id="{6B269B25-EE49-4DB9-856A-8BEF73C8E10F}"/>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97" name="Rectangle 96">
            <a:extLst>
              <a:ext uri="{FF2B5EF4-FFF2-40B4-BE49-F238E27FC236}">
                <a16:creationId xmlns:a16="http://schemas.microsoft.com/office/drawing/2014/main" id="{63CFBB47-7011-4D3A-82CA-C32F3651A953}"/>
              </a:ext>
            </a:extLst>
          </p:cNvPr>
          <p:cNvSpPr/>
          <p:nvPr/>
        </p:nvSpPr>
        <p:spPr>
          <a:xfrm>
            <a:off x="10232033" y="4031072"/>
            <a:ext cx="1718851"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F09D5C97-4322-4E55-9D43-8710E77572F9}"/>
              </a:ext>
            </a:extLst>
          </p:cNvPr>
          <p:cNvSpPr txBox="1"/>
          <p:nvPr/>
        </p:nvSpPr>
        <p:spPr>
          <a:xfrm>
            <a:off x="10178607" y="3995749"/>
            <a:ext cx="1868234"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Es gibt vier Universitäten in Glasgow.</a:t>
            </a:r>
            <a:endParaRPr kumimoji="0" lang="en-GB" sz="2000" b="0" i="0" u="none" strike="noStrike" kern="0" cap="none" spc="0" normalizeH="0" baseline="0" noProof="0" dirty="0">
              <a:ln>
                <a:noFill/>
              </a:ln>
              <a:effectLst/>
              <a:uLnTx/>
              <a:uFillTx/>
            </a:endParaRPr>
          </a:p>
        </p:txBody>
      </p:sp>
      <p:grpSp>
        <p:nvGrpSpPr>
          <p:cNvPr id="99" name="Group 98">
            <a:extLst>
              <a:ext uri="{FF2B5EF4-FFF2-40B4-BE49-F238E27FC236}">
                <a16:creationId xmlns:a16="http://schemas.microsoft.com/office/drawing/2014/main" id="{CBAB6483-612E-4FA3-9CB2-B4F7300ABF58}"/>
              </a:ext>
            </a:extLst>
          </p:cNvPr>
          <p:cNvGrpSpPr/>
          <p:nvPr/>
        </p:nvGrpSpPr>
        <p:grpSpPr>
          <a:xfrm>
            <a:off x="4084708" y="1059667"/>
            <a:ext cx="1873213" cy="2537992"/>
            <a:chOff x="6583716" y="77853"/>
            <a:chExt cx="4170883" cy="6248521"/>
          </a:xfrm>
        </p:grpSpPr>
        <p:sp>
          <p:nvSpPr>
            <p:cNvPr id="100" name="Rectangle: Rounded Corners 22">
              <a:extLst>
                <a:ext uri="{FF2B5EF4-FFF2-40B4-BE49-F238E27FC236}">
                  <a16:creationId xmlns:a16="http://schemas.microsoft.com/office/drawing/2014/main" id="{FF581484-E733-446F-9324-3934E47E2BB9}"/>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01" name="Oval 100">
              <a:extLst>
                <a:ext uri="{FF2B5EF4-FFF2-40B4-BE49-F238E27FC236}">
                  <a16:creationId xmlns:a16="http://schemas.microsoft.com/office/drawing/2014/main" id="{0E4C0989-2DD6-46F7-9707-8DA2E10F7B5B}"/>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102" name="Rectangle 101">
            <a:extLst>
              <a:ext uri="{FF2B5EF4-FFF2-40B4-BE49-F238E27FC236}">
                <a16:creationId xmlns:a16="http://schemas.microsoft.com/office/drawing/2014/main" id="{640C7A76-AA40-4A0F-9291-729CBF641C2F}"/>
              </a:ext>
            </a:extLst>
          </p:cNvPr>
          <p:cNvSpPr/>
          <p:nvPr/>
        </p:nvSpPr>
        <p:spPr>
          <a:xfrm>
            <a:off x="4248360" y="1416323"/>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E17AEFB9-D800-4FA1-A528-35E3A4D0533A}"/>
              </a:ext>
            </a:extLst>
          </p:cNvPr>
          <p:cNvSpPr txBox="1"/>
          <p:nvPr/>
        </p:nvSpPr>
        <p:spPr>
          <a:xfrm>
            <a:off x="4221685" y="1416323"/>
            <a:ext cx="1583066"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Today Glasgow has a lot of theatres.</a:t>
            </a:r>
            <a:endParaRPr kumimoji="0" lang="en-GB" sz="2000" b="0" i="0" u="none" strike="noStrike" kern="0" cap="none" spc="0" normalizeH="0" baseline="0" noProof="0" dirty="0">
              <a:ln>
                <a:noFill/>
              </a:ln>
              <a:effectLst/>
              <a:uLnTx/>
              <a:uFillTx/>
            </a:endParaRPr>
          </a:p>
        </p:txBody>
      </p:sp>
      <p:grpSp>
        <p:nvGrpSpPr>
          <p:cNvPr id="104" name="Group 103">
            <a:extLst>
              <a:ext uri="{FF2B5EF4-FFF2-40B4-BE49-F238E27FC236}">
                <a16:creationId xmlns:a16="http://schemas.microsoft.com/office/drawing/2014/main" id="{6DA3A24F-82D8-438D-8625-3D6D13EC204C}"/>
              </a:ext>
            </a:extLst>
          </p:cNvPr>
          <p:cNvGrpSpPr/>
          <p:nvPr/>
        </p:nvGrpSpPr>
        <p:grpSpPr>
          <a:xfrm>
            <a:off x="180768" y="3739966"/>
            <a:ext cx="1873213" cy="2537992"/>
            <a:chOff x="6583716" y="77853"/>
            <a:chExt cx="4170883" cy="6248521"/>
          </a:xfrm>
        </p:grpSpPr>
        <p:sp>
          <p:nvSpPr>
            <p:cNvPr id="105" name="Rectangle: Rounded Corners 22">
              <a:extLst>
                <a:ext uri="{FF2B5EF4-FFF2-40B4-BE49-F238E27FC236}">
                  <a16:creationId xmlns:a16="http://schemas.microsoft.com/office/drawing/2014/main" id="{A1F22E5A-2F27-4940-BCA0-235D41AA62F8}"/>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06" name="Oval 105">
              <a:extLst>
                <a:ext uri="{FF2B5EF4-FFF2-40B4-BE49-F238E27FC236}">
                  <a16:creationId xmlns:a16="http://schemas.microsoft.com/office/drawing/2014/main" id="{A5019BCA-C732-4293-A8F7-97BE70173BA2}"/>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107" name="Rectangle 106">
            <a:extLst>
              <a:ext uri="{FF2B5EF4-FFF2-40B4-BE49-F238E27FC236}">
                <a16:creationId xmlns:a16="http://schemas.microsoft.com/office/drawing/2014/main" id="{348257EA-0AC1-4447-8D81-9F45E994DDAE}"/>
              </a:ext>
            </a:extLst>
          </p:cNvPr>
          <p:cNvSpPr/>
          <p:nvPr/>
        </p:nvSpPr>
        <p:spPr>
          <a:xfrm>
            <a:off x="344420" y="4096622"/>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1B17340A-7512-41E7-B9DB-62098BE18AC3}"/>
              </a:ext>
            </a:extLst>
          </p:cNvPr>
          <p:cNvSpPr txBox="1"/>
          <p:nvPr/>
        </p:nvSpPr>
        <p:spPr>
          <a:xfrm>
            <a:off x="325842" y="4058098"/>
            <a:ext cx="158306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Glasgow was very important for the ship building industry*.</a:t>
            </a:r>
            <a:endParaRPr kumimoji="0" lang="en-GB" sz="2000" b="1" i="0" u="none" strike="noStrike" kern="0" cap="none" spc="0" normalizeH="0" baseline="0" noProof="0" dirty="0">
              <a:ln>
                <a:noFill/>
              </a:ln>
              <a:effectLst/>
              <a:uLnTx/>
              <a:uFillTx/>
            </a:endParaRPr>
          </a:p>
        </p:txBody>
      </p:sp>
      <p:grpSp>
        <p:nvGrpSpPr>
          <p:cNvPr id="109" name="Group 108">
            <a:extLst>
              <a:ext uri="{FF2B5EF4-FFF2-40B4-BE49-F238E27FC236}">
                <a16:creationId xmlns:a16="http://schemas.microsoft.com/office/drawing/2014/main" id="{7B194E65-98EF-46F2-B8A6-750056DC3E08}"/>
              </a:ext>
            </a:extLst>
          </p:cNvPr>
          <p:cNvGrpSpPr/>
          <p:nvPr/>
        </p:nvGrpSpPr>
        <p:grpSpPr>
          <a:xfrm>
            <a:off x="4058159" y="3739966"/>
            <a:ext cx="1873213" cy="2537992"/>
            <a:chOff x="6583716" y="77853"/>
            <a:chExt cx="4170883" cy="6248521"/>
          </a:xfrm>
        </p:grpSpPr>
        <p:sp>
          <p:nvSpPr>
            <p:cNvPr id="110" name="Rectangle: Rounded Corners 22">
              <a:extLst>
                <a:ext uri="{FF2B5EF4-FFF2-40B4-BE49-F238E27FC236}">
                  <a16:creationId xmlns:a16="http://schemas.microsoft.com/office/drawing/2014/main" id="{1FBDB91B-40EE-4236-95F5-A9B4844BEBD8}"/>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11" name="Oval 110">
              <a:extLst>
                <a:ext uri="{FF2B5EF4-FFF2-40B4-BE49-F238E27FC236}">
                  <a16:creationId xmlns:a16="http://schemas.microsoft.com/office/drawing/2014/main" id="{414B5A12-934A-4EA0-8B84-F4B2ADEE9B11}"/>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112" name="Rectangle 111">
            <a:extLst>
              <a:ext uri="{FF2B5EF4-FFF2-40B4-BE49-F238E27FC236}">
                <a16:creationId xmlns:a16="http://schemas.microsoft.com/office/drawing/2014/main" id="{01F0833F-E84E-4642-AE26-33EA50878D04}"/>
              </a:ext>
            </a:extLst>
          </p:cNvPr>
          <p:cNvSpPr/>
          <p:nvPr/>
        </p:nvSpPr>
        <p:spPr>
          <a:xfrm>
            <a:off x="4221811" y="4096622"/>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DDAF26C3-94A0-46F5-9F8F-26AD6C90A433}"/>
              </a:ext>
            </a:extLst>
          </p:cNvPr>
          <p:cNvSpPr txBox="1"/>
          <p:nvPr/>
        </p:nvSpPr>
        <p:spPr>
          <a:xfrm>
            <a:off x="4203233" y="4058098"/>
            <a:ext cx="1658804"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There are four universities in Glasgow.</a:t>
            </a:r>
            <a:endParaRPr kumimoji="0" lang="en-GB" sz="2000" b="0" i="0" u="none" strike="noStrike" kern="0" cap="none" spc="0" normalizeH="0" baseline="0" noProof="0" dirty="0">
              <a:ln>
                <a:noFill/>
              </a:ln>
              <a:effectLst/>
              <a:uLnTx/>
              <a:uFillTx/>
            </a:endParaRPr>
          </a:p>
        </p:txBody>
      </p:sp>
      <p:sp>
        <p:nvSpPr>
          <p:cNvPr id="114" name="Rectangle 113">
            <a:extLst>
              <a:ext uri="{FF2B5EF4-FFF2-40B4-BE49-F238E27FC236}">
                <a16:creationId xmlns:a16="http://schemas.microsoft.com/office/drawing/2014/main" id="{BA98E5B6-9176-4892-AD56-79E6FEB69120}"/>
              </a:ext>
            </a:extLst>
          </p:cNvPr>
          <p:cNvSpPr/>
          <p:nvPr/>
        </p:nvSpPr>
        <p:spPr>
          <a:xfrm>
            <a:off x="10237961" y="1362723"/>
            <a:ext cx="1718851"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B07F4A4F-F728-41B7-A24B-1439D0231B9E}"/>
              </a:ext>
            </a:extLst>
          </p:cNvPr>
          <p:cNvSpPr/>
          <p:nvPr/>
        </p:nvSpPr>
        <p:spPr>
          <a:xfrm>
            <a:off x="6330167" y="1383342"/>
            <a:ext cx="1513349" cy="19389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rPr>
              <a:t>Der </a:t>
            </a:r>
            <a:r>
              <a:rPr kumimoji="0" lang="en-US" sz="2000" b="0" i="0" u="none" strike="noStrike" kern="0" cap="none" spc="0" normalizeH="0" baseline="0" noProof="0" dirty="0" err="1">
                <a:ln>
                  <a:noFill/>
                </a:ln>
                <a:effectLst/>
                <a:uLnTx/>
                <a:uFillTx/>
              </a:rPr>
              <a:t>Sommer</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ist</a:t>
            </a:r>
            <a:r>
              <a:rPr kumimoji="0" lang="en-US" sz="2000" b="0" i="0" u="none" strike="noStrike" kern="0" cap="none" spc="0" normalizeH="0" baseline="0" noProof="0" dirty="0">
                <a:ln>
                  <a:noFill/>
                </a:ln>
                <a:effectLst/>
                <a:uLnTx/>
                <a:uFillTx/>
              </a:rPr>
              <a:t> nah und </a:t>
            </a:r>
            <a:r>
              <a:rPr kumimoji="0" lang="en-US" sz="2000" b="0" i="0" u="none" strike="noStrike" kern="0" cap="none" spc="0" normalizeH="0" baseline="0" noProof="0" dirty="0" err="1">
                <a:ln>
                  <a:noFill/>
                </a:ln>
                <a:effectLst/>
                <a:uLnTx/>
                <a:uFillTx/>
              </a:rPr>
              <a:t>er</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ist</a:t>
            </a:r>
            <a:r>
              <a:rPr kumimoji="0" lang="en-US" sz="2000" b="0" i="0" u="none" strike="noStrike" kern="0" cap="none" spc="0" normalizeH="0" baseline="0" noProof="0" dirty="0">
                <a:ln>
                  <a:noFill/>
                </a:ln>
                <a:effectLst/>
                <a:uLnTx/>
                <a:uFillTx/>
              </a:rPr>
              <a:t> </a:t>
            </a:r>
            <a:r>
              <a:rPr kumimoji="0" lang="en-US" sz="2000" b="0" i="0" u="none" strike="noStrike" kern="0" cap="none" spc="0" normalizeH="0" baseline="0" noProof="0" dirty="0" err="1">
                <a:ln>
                  <a:noFill/>
                </a:ln>
                <a:effectLst/>
                <a:uLnTx/>
                <a:uFillTx/>
              </a:rPr>
              <a:t>schön</a:t>
            </a:r>
            <a:r>
              <a:rPr kumimoji="0" lang="en-US" sz="2000" b="0" i="0" u="none" strike="noStrike" kern="0" cap="none" spc="0" normalizeH="0" baseline="0" noProof="0" dirty="0">
                <a:ln>
                  <a:noFill/>
                </a:ln>
                <a:effectLst/>
                <a:uLnTx/>
                <a:uFillTx/>
              </a:rPr>
              <a:t> in Glasgow. </a:t>
            </a:r>
            <a:endParaRPr kumimoji="0" lang="en-GB" sz="2000" b="0" i="0" u="none" strike="noStrike" kern="0" cap="none" spc="0" normalizeH="0" baseline="0" noProof="0" dirty="0">
              <a:ln>
                <a:noFill/>
              </a:ln>
              <a:effectLst/>
              <a:uLnTx/>
              <a:uFillTx/>
            </a:endParaRPr>
          </a:p>
        </p:txBody>
      </p:sp>
      <p:grpSp>
        <p:nvGrpSpPr>
          <p:cNvPr id="116" name="Group 115">
            <a:extLst>
              <a:ext uri="{FF2B5EF4-FFF2-40B4-BE49-F238E27FC236}">
                <a16:creationId xmlns:a16="http://schemas.microsoft.com/office/drawing/2014/main" id="{31A6B8E1-3985-4848-9ECC-5C0225039CE8}"/>
              </a:ext>
            </a:extLst>
          </p:cNvPr>
          <p:cNvGrpSpPr/>
          <p:nvPr/>
        </p:nvGrpSpPr>
        <p:grpSpPr>
          <a:xfrm>
            <a:off x="2110703" y="1079338"/>
            <a:ext cx="1943137" cy="2537992"/>
            <a:chOff x="6583716" y="77853"/>
            <a:chExt cx="4170883" cy="6248521"/>
          </a:xfrm>
        </p:grpSpPr>
        <p:sp>
          <p:nvSpPr>
            <p:cNvPr id="117" name="Rectangle: Rounded Corners 22">
              <a:extLst>
                <a:ext uri="{FF2B5EF4-FFF2-40B4-BE49-F238E27FC236}">
                  <a16:creationId xmlns:a16="http://schemas.microsoft.com/office/drawing/2014/main" id="{C06A6DB9-4F8C-416F-B478-242EABBF5C37}"/>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18" name="Oval 117">
              <a:extLst>
                <a:ext uri="{FF2B5EF4-FFF2-40B4-BE49-F238E27FC236}">
                  <a16:creationId xmlns:a16="http://schemas.microsoft.com/office/drawing/2014/main" id="{2DFB0F2F-BDDF-452F-A5FF-8EA47B8851B2}"/>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119" name="Rectangle 118">
            <a:extLst>
              <a:ext uri="{FF2B5EF4-FFF2-40B4-BE49-F238E27FC236}">
                <a16:creationId xmlns:a16="http://schemas.microsoft.com/office/drawing/2014/main" id="{96BEC882-5769-4D4F-92C4-E5D107BA3779}"/>
              </a:ext>
            </a:extLst>
          </p:cNvPr>
          <p:cNvSpPr/>
          <p:nvPr/>
        </p:nvSpPr>
        <p:spPr>
          <a:xfrm>
            <a:off x="2274355" y="1435994"/>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2714A921-C7A5-447A-9544-DF150E39360E}"/>
              </a:ext>
            </a:extLst>
          </p:cNvPr>
          <p:cNvSpPr txBox="1"/>
          <p:nvPr/>
        </p:nvSpPr>
        <p:spPr>
          <a:xfrm>
            <a:off x="2255777" y="1397470"/>
            <a:ext cx="1583066"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In former times Glasgow had a tramway.</a:t>
            </a:r>
            <a:endParaRPr kumimoji="0" lang="en-GB" sz="2000" b="0" i="0" u="none" strike="noStrike" kern="0" cap="none" spc="0" normalizeH="0" baseline="0" noProof="0" dirty="0">
              <a:ln>
                <a:noFill/>
              </a:ln>
              <a:effectLst/>
              <a:uLnTx/>
              <a:uFillTx/>
            </a:endParaRPr>
          </a:p>
        </p:txBody>
      </p:sp>
      <p:grpSp>
        <p:nvGrpSpPr>
          <p:cNvPr id="121" name="Group 120">
            <a:extLst>
              <a:ext uri="{FF2B5EF4-FFF2-40B4-BE49-F238E27FC236}">
                <a16:creationId xmlns:a16="http://schemas.microsoft.com/office/drawing/2014/main" id="{FB9BA4A9-EAEC-4E88-8E23-DD1B4A3629F3}"/>
              </a:ext>
            </a:extLst>
          </p:cNvPr>
          <p:cNvGrpSpPr/>
          <p:nvPr/>
        </p:nvGrpSpPr>
        <p:grpSpPr>
          <a:xfrm>
            <a:off x="2125392" y="3746062"/>
            <a:ext cx="1873213" cy="2537992"/>
            <a:chOff x="6583716" y="77853"/>
            <a:chExt cx="4170883" cy="6248521"/>
          </a:xfrm>
        </p:grpSpPr>
        <p:sp>
          <p:nvSpPr>
            <p:cNvPr id="122" name="Rectangle: Rounded Corners 22">
              <a:extLst>
                <a:ext uri="{FF2B5EF4-FFF2-40B4-BE49-F238E27FC236}">
                  <a16:creationId xmlns:a16="http://schemas.microsoft.com/office/drawing/2014/main" id="{A5852A30-9FB3-43C8-9F5D-BEF085DBA201}"/>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23" name="Oval 122">
              <a:extLst>
                <a:ext uri="{FF2B5EF4-FFF2-40B4-BE49-F238E27FC236}">
                  <a16:creationId xmlns:a16="http://schemas.microsoft.com/office/drawing/2014/main" id="{314D0A89-F552-4254-8DDB-0FE4DE9DFFE1}"/>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124" name="Rectangle 123">
            <a:extLst>
              <a:ext uri="{FF2B5EF4-FFF2-40B4-BE49-F238E27FC236}">
                <a16:creationId xmlns:a16="http://schemas.microsoft.com/office/drawing/2014/main" id="{C26BF6DD-57E9-43E8-9AE4-BC668D6F1D82}"/>
              </a:ext>
            </a:extLst>
          </p:cNvPr>
          <p:cNvSpPr/>
          <p:nvPr/>
        </p:nvSpPr>
        <p:spPr>
          <a:xfrm>
            <a:off x="2289044" y="4102718"/>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43EBC3CA-0786-405F-B943-E131D2AC9356}"/>
              </a:ext>
            </a:extLst>
          </p:cNvPr>
          <p:cNvSpPr txBox="1"/>
          <p:nvPr/>
        </p:nvSpPr>
        <p:spPr>
          <a:xfrm>
            <a:off x="2270466" y="4064194"/>
            <a:ext cx="158306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In former times there were not many people in Glasgow.</a:t>
            </a:r>
            <a:endParaRPr kumimoji="0" lang="en-GB" sz="2000" b="1" i="0" u="none" strike="noStrike" kern="0" cap="none" spc="0" normalizeH="0" baseline="0" noProof="0" dirty="0">
              <a:ln>
                <a:noFill/>
              </a:ln>
              <a:effectLst/>
              <a:uLnTx/>
              <a:uFillTx/>
            </a:endParaRPr>
          </a:p>
        </p:txBody>
      </p:sp>
      <p:grpSp>
        <p:nvGrpSpPr>
          <p:cNvPr id="126" name="Group 125">
            <a:extLst>
              <a:ext uri="{FF2B5EF4-FFF2-40B4-BE49-F238E27FC236}">
                <a16:creationId xmlns:a16="http://schemas.microsoft.com/office/drawing/2014/main" id="{0F720E99-CB04-4C07-8EB2-E72D31F62601}"/>
              </a:ext>
            </a:extLst>
          </p:cNvPr>
          <p:cNvGrpSpPr/>
          <p:nvPr/>
        </p:nvGrpSpPr>
        <p:grpSpPr>
          <a:xfrm>
            <a:off x="8109167" y="1067146"/>
            <a:ext cx="1943137" cy="2537992"/>
            <a:chOff x="6583716" y="77853"/>
            <a:chExt cx="4170883" cy="6248521"/>
          </a:xfrm>
        </p:grpSpPr>
        <p:sp>
          <p:nvSpPr>
            <p:cNvPr id="127" name="Rectangle: Rounded Corners 22">
              <a:extLst>
                <a:ext uri="{FF2B5EF4-FFF2-40B4-BE49-F238E27FC236}">
                  <a16:creationId xmlns:a16="http://schemas.microsoft.com/office/drawing/2014/main" id="{69D3742F-5263-4B19-B8B2-7F1D843D1272}"/>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28" name="Oval 127">
              <a:extLst>
                <a:ext uri="{FF2B5EF4-FFF2-40B4-BE49-F238E27FC236}">
                  <a16:creationId xmlns:a16="http://schemas.microsoft.com/office/drawing/2014/main" id="{B4806D82-79F2-4495-890C-A842B4D0C0F6}"/>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129" name="Rectangle 128">
            <a:extLst>
              <a:ext uri="{FF2B5EF4-FFF2-40B4-BE49-F238E27FC236}">
                <a16:creationId xmlns:a16="http://schemas.microsoft.com/office/drawing/2014/main" id="{776C32AA-89EA-4EC3-B501-454063855AD2}"/>
              </a:ext>
            </a:extLst>
          </p:cNvPr>
          <p:cNvSpPr/>
          <p:nvPr/>
        </p:nvSpPr>
        <p:spPr>
          <a:xfrm>
            <a:off x="8272819" y="1423802"/>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30" name="TextBox 129">
            <a:extLst>
              <a:ext uri="{FF2B5EF4-FFF2-40B4-BE49-F238E27FC236}">
                <a16:creationId xmlns:a16="http://schemas.microsoft.com/office/drawing/2014/main" id="{FFCC8A3F-8F6A-48B7-8EA8-0284425190A5}"/>
              </a:ext>
            </a:extLst>
          </p:cNvPr>
          <p:cNvSpPr txBox="1"/>
          <p:nvPr/>
        </p:nvSpPr>
        <p:spPr>
          <a:xfrm>
            <a:off x="8254241" y="1385278"/>
            <a:ext cx="158306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Früher hatte Glasgow eine Straßen-bahn.</a:t>
            </a:r>
            <a:endParaRPr kumimoji="0" lang="en-GB" sz="2000" b="0" i="0" u="none" strike="noStrike" kern="0" cap="none" spc="0" normalizeH="0" baseline="0" noProof="0" dirty="0">
              <a:ln>
                <a:noFill/>
              </a:ln>
              <a:effectLst/>
              <a:uLnTx/>
              <a:uFillTx/>
            </a:endParaRPr>
          </a:p>
        </p:txBody>
      </p:sp>
      <p:grpSp>
        <p:nvGrpSpPr>
          <p:cNvPr id="131" name="Group 130">
            <a:extLst>
              <a:ext uri="{FF2B5EF4-FFF2-40B4-BE49-F238E27FC236}">
                <a16:creationId xmlns:a16="http://schemas.microsoft.com/office/drawing/2014/main" id="{FA2031BF-C3B6-47EB-90F3-FFD6D45C303F}"/>
              </a:ext>
            </a:extLst>
          </p:cNvPr>
          <p:cNvGrpSpPr/>
          <p:nvPr/>
        </p:nvGrpSpPr>
        <p:grpSpPr>
          <a:xfrm>
            <a:off x="8172624" y="3733870"/>
            <a:ext cx="1873213" cy="2537992"/>
            <a:chOff x="6583716" y="77853"/>
            <a:chExt cx="4170883" cy="6248521"/>
          </a:xfrm>
        </p:grpSpPr>
        <p:sp>
          <p:nvSpPr>
            <p:cNvPr id="132" name="Rectangle: Rounded Corners 22">
              <a:extLst>
                <a:ext uri="{FF2B5EF4-FFF2-40B4-BE49-F238E27FC236}">
                  <a16:creationId xmlns:a16="http://schemas.microsoft.com/office/drawing/2014/main" id="{0F3D97F4-32E1-46DD-B7B4-AA046C2171A8}"/>
                </a:ext>
              </a:extLst>
            </p:cNvPr>
            <p:cNvSpPr/>
            <p:nvPr/>
          </p:nvSpPr>
          <p:spPr>
            <a:xfrm>
              <a:off x="6583716" y="77853"/>
              <a:ext cx="4170883" cy="624852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33" name="Oval 132">
              <a:extLst>
                <a:ext uri="{FF2B5EF4-FFF2-40B4-BE49-F238E27FC236}">
                  <a16:creationId xmlns:a16="http://schemas.microsoft.com/office/drawing/2014/main" id="{0B681D38-3FA1-408C-99E7-B92E532978BB}"/>
                </a:ext>
              </a:extLst>
            </p:cNvPr>
            <p:cNvSpPr/>
            <p:nvPr/>
          </p:nvSpPr>
          <p:spPr>
            <a:xfrm>
              <a:off x="8323221" y="5529272"/>
              <a:ext cx="540000" cy="540000"/>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grpSp>
      <p:sp>
        <p:nvSpPr>
          <p:cNvPr id="134" name="Rectangle 133">
            <a:extLst>
              <a:ext uri="{FF2B5EF4-FFF2-40B4-BE49-F238E27FC236}">
                <a16:creationId xmlns:a16="http://schemas.microsoft.com/office/drawing/2014/main" id="{5725342B-2F34-4324-949F-0DABB26945E4}"/>
              </a:ext>
            </a:extLst>
          </p:cNvPr>
          <p:cNvSpPr/>
          <p:nvPr/>
        </p:nvSpPr>
        <p:spPr>
          <a:xfrm>
            <a:off x="8336276" y="4090526"/>
            <a:ext cx="1564488" cy="1824681"/>
          </a:xfrm>
          <a:prstGeom prst="rect">
            <a:avLst/>
          </a:prstGeom>
          <a:no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entury Gothic" panose="020F0302020204030204"/>
              <a:ea typeface="+mn-ea"/>
              <a:cs typeface="+mn-cs"/>
            </a:endParaRPr>
          </a:p>
        </p:txBody>
      </p:sp>
      <p:sp>
        <p:nvSpPr>
          <p:cNvPr id="135" name="TextBox 134">
            <a:extLst>
              <a:ext uri="{FF2B5EF4-FFF2-40B4-BE49-F238E27FC236}">
                <a16:creationId xmlns:a16="http://schemas.microsoft.com/office/drawing/2014/main" id="{1C347D69-303D-460A-94C7-F849DB3E8E9A}"/>
              </a:ext>
            </a:extLst>
          </p:cNvPr>
          <p:cNvSpPr txBox="1"/>
          <p:nvPr/>
        </p:nvSpPr>
        <p:spPr>
          <a:xfrm>
            <a:off x="8317698" y="4052002"/>
            <a:ext cx="1583066" cy="16312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effectLst/>
                <a:uLnTx/>
                <a:uFillTx/>
              </a:rPr>
              <a:t>Früher gab es nicht viele Leute in Glasgow.</a:t>
            </a:r>
            <a:endParaRPr kumimoji="0" lang="en-GB" sz="2000" b="1" i="0" u="none" strike="noStrike" kern="0" cap="none" spc="0" normalizeH="0" baseline="0" noProof="0" dirty="0">
              <a:ln>
                <a:noFill/>
              </a:ln>
              <a:effectLst/>
              <a:uLnTx/>
              <a:uFillTx/>
            </a:endParaRPr>
          </a:p>
        </p:txBody>
      </p:sp>
      <p:pic>
        <p:nvPicPr>
          <p:cNvPr id="19" name="Picture 18" descr="A cartoon of a child&#10;&#10;Description automatically generated">
            <a:extLst>
              <a:ext uri="{FF2B5EF4-FFF2-40B4-BE49-F238E27FC236}">
                <a16:creationId xmlns:a16="http://schemas.microsoft.com/office/drawing/2014/main" id="{2A0C5592-29DB-40E4-BC69-ACD27D95B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329" y="-97473"/>
            <a:ext cx="1058741" cy="1533467"/>
          </a:xfrm>
          <a:prstGeom prst="rect">
            <a:avLst/>
          </a:prstGeom>
        </p:spPr>
      </p:pic>
    </p:spTree>
    <p:extLst>
      <p:ext uri="{BB962C8B-B14F-4D97-AF65-F5344CB8AC3E}">
        <p14:creationId xmlns:p14="http://schemas.microsoft.com/office/powerpoint/2010/main" val="1760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8" grpId="0"/>
      <p:bldP spid="115" grpId="0"/>
      <p:bldP spid="130" grpId="0"/>
      <p:bldP spid="1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194863"/>
            <a:ext cx="7709596" cy="844550"/>
          </a:xfrm>
        </p:spPr>
        <p:txBody>
          <a:bodyPr>
            <a:normAutofit fontScale="92500" lnSpcReduction="20000"/>
          </a:bodyPr>
          <a:lstStyle/>
          <a:p>
            <a:r>
              <a:rPr lang="en-GB" sz="4000" dirty="0" err="1"/>
              <a:t>Jetzt</a:t>
            </a:r>
            <a:r>
              <a:rPr lang="en-GB" sz="4000" dirty="0"/>
              <a:t> </a:t>
            </a:r>
            <a:r>
              <a:rPr lang="en-GB" sz="4000" dirty="0" err="1"/>
              <a:t>oder</a:t>
            </a:r>
            <a:r>
              <a:rPr lang="en-GB" sz="4000" dirty="0"/>
              <a:t> </a:t>
            </a:r>
            <a:r>
              <a:rPr lang="en-GB" sz="4000" dirty="0" err="1"/>
              <a:t>früher</a:t>
            </a:r>
            <a:br>
              <a:rPr lang="en-GB" sz="4000" dirty="0"/>
            </a:br>
            <a:r>
              <a:rPr lang="en-GB" sz="2800" b="0" dirty="0"/>
              <a:t>Comparing places and people now and then</a:t>
            </a:r>
            <a:endParaRPr lang="en-GB" sz="4000" b="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7" y="5478219"/>
            <a:ext cx="4380739"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a:spcBef>
                <a:spcPct val="0"/>
              </a:spcBef>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2.1– Week 5 - Lesson 36</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Stephen Owen / Rachel Hawkes</a:t>
            </a:r>
            <a:br>
              <a:rPr kumimoji="0" lang="en-GB" sz="1200" b="0"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19/02/24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686246"/>
            <a:ext cx="6780563" cy="1836494"/>
          </a:xfrm>
        </p:spPr>
        <p:txBody>
          <a:bodyPr>
            <a:normAutofit/>
          </a:bodyPr>
          <a:lstStyle/>
          <a:p>
            <a:pPr algn="l"/>
            <a:r>
              <a:rPr lang="en-GB" sz="2000" dirty="0">
                <a:solidFill>
                  <a:schemeClr val="tx1"/>
                </a:solidFill>
              </a:rPr>
              <a:t>Imperfect tense: war, </a:t>
            </a:r>
            <a:r>
              <a:rPr lang="en-GB" sz="2000" dirty="0" err="1">
                <a:solidFill>
                  <a:schemeClr val="tx1"/>
                </a:solidFill>
              </a:rPr>
              <a:t>hatte</a:t>
            </a:r>
            <a:r>
              <a:rPr lang="en-GB" sz="2000" dirty="0">
                <a:solidFill>
                  <a:schemeClr val="tx1"/>
                </a:solidFill>
              </a:rPr>
              <a:t>, es gab</a:t>
            </a:r>
          </a:p>
          <a:p>
            <a:pPr algn="l"/>
            <a:r>
              <a:rPr lang="en-GB" sz="2000" dirty="0">
                <a:solidFill>
                  <a:schemeClr val="tx1"/>
                </a:solidFill>
              </a:rPr>
              <a:t>Range of SSC revisited</a:t>
            </a:r>
          </a:p>
          <a:p>
            <a:pPr algn="l"/>
            <a:endParaRPr lang="en-GB" sz="2000" dirty="0">
              <a:solidFill>
                <a:schemeClr val="tx1"/>
              </a:solidFill>
            </a:endParaRPr>
          </a:p>
        </p:txBody>
      </p:sp>
      <p:pic>
        <p:nvPicPr>
          <p:cNvPr id="13" name="Picture 12">
            <a:extLst>
              <a:ext uri="{FF2B5EF4-FFF2-40B4-BE49-F238E27FC236}">
                <a16:creationId xmlns:a16="http://schemas.microsoft.com/office/drawing/2014/main" id="{8AB21750-D342-4A95-AD26-E375852DA4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690" y="5110624"/>
            <a:ext cx="1846422" cy="1200174"/>
          </a:xfrm>
          <a:prstGeom prst="rect">
            <a:avLst/>
          </a:prstGeom>
        </p:spPr>
      </p:pic>
      <p:pic>
        <p:nvPicPr>
          <p:cNvPr id="14" name="Picture 13">
            <a:extLst>
              <a:ext uri="{FF2B5EF4-FFF2-40B4-BE49-F238E27FC236}">
                <a16:creationId xmlns:a16="http://schemas.microsoft.com/office/drawing/2014/main" id="{AF5EAC99-B998-4071-9187-6EDF8979D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152" y="1147288"/>
            <a:ext cx="4086728" cy="5710711"/>
          </a:xfrm>
          <a:prstGeom prst="rect">
            <a:avLst/>
          </a:prstGeom>
        </p:spPr>
      </p:pic>
      <p:sp>
        <p:nvSpPr>
          <p:cNvPr id="15" name="Oval 14">
            <a:extLst>
              <a:ext uri="{FF2B5EF4-FFF2-40B4-BE49-F238E27FC236}">
                <a16:creationId xmlns:a16="http://schemas.microsoft.com/office/drawing/2014/main" id="{0914FCA6-B946-476E-B381-3E3960DC33DA}"/>
              </a:ext>
            </a:extLst>
          </p:cNvPr>
          <p:cNvSpPr/>
          <p:nvPr/>
        </p:nvSpPr>
        <p:spPr>
          <a:xfrm>
            <a:off x="9287570" y="4162254"/>
            <a:ext cx="132623" cy="71346"/>
          </a:xfrm>
          <a:prstGeom prst="ellipse">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9627F087-E43C-4AE6-BDC7-97525B8AF192}"/>
              </a:ext>
            </a:extLst>
          </p:cNvPr>
          <p:cNvCxnSpPr>
            <a:cxnSpLocks/>
            <a:stCxn id="13" idx="3"/>
          </p:cNvCxnSpPr>
          <p:nvPr/>
        </p:nvCxnSpPr>
        <p:spPr>
          <a:xfrm flipV="1">
            <a:off x="7795112" y="4197927"/>
            <a:ext cx="1487447" cy="1512784"/>
          </a:xfrm>
          <a:prstGeom prst="straightConnector1">
            <a:avLst/>
          </a:prstGeom>
          <a:ln w="76200">
            <a:solidFill>
              <a:srgbClr val="FFCC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346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618232" cy="647577"/>
          </a:xfrm>
        </p:spPr>
        <p:txBody>
          <a:bodyPr>
            <a:normAutofit/>
          </a:bodyPr>
          <a:lstStyle/>
          <a:p>
            <a:r>
              <a:rPr lang="en-GB" sz="2800" b="1" dirty="0">
                <a:solidFill>
                  <a:schemeClr val="bg1"/>
                </a:solidFill>
              </a:rPr>
              <a:t>Die Schweiz</a:t>
            </a:r>
          </a:p>
        </p:txBody>
      </p:sp>
      <p:sp>
        <p:nvSpPr>
          <p:cNvPr id="7" name="TextBox 6">
            <a:extLst>
              <a:ext uri="{FF2B5EF4-FFF2-40B4-BE49-F238E27FC236}">
                <a16:creationId xmlns:a16="http://schemas.microsoft.com/office/drawing/2014/main" id="{E7D76F78-96CE-0B43-AB66-B64A1E76CA07}"/>
              </a:ext>
            </a:extLst>
          </p:cNvPr>
          <p:cNvSpPr txBox="1"/>
          <p:nvPr/>
        </p:nvSpPr>
        <p:spPr>
          <a:xfrm>
            <a:off x="2472266" y="28151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effectLst/>
                <a:uLnTx/>
                <a:uFillTx/>
                <a:latin typeface="Century Gothic" panose="020F0302020204030204"/>
                <a:ea typeface="+mn-ea"/>
                <a:cs typeface="+mn-cs"/>
              </a:rPr>
              <a:t>Städte</a:t>
            </a:r>
            <a:r>
              <a:rPr kumimoji="0" lang="en-US" sz="2400" b="0" i="0" u="none" strike="noStrike" kern="1200" cap="none" spc="0" normalizeH="0" baseline="0" noProof="0" dirty="0">
                <a:ln>
                  <a:noFill/>
                </a:ln>
                <a:effectLst/>
                <a:uLnTx/>
                <a:uFillTx/>
                <a:latin typeface="Century Gothic" panose="020F0302020204030204"/>
                <a:ea typeface="+mn-ea"/>
                <a:cs typeface="+mn-cs"/>
              </a:rPr>
              <a:t>. Dann </a:t>
            </a: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pic>
        <p:nvPicPr>
          <p:cNvPr id="6" name="Picture 5" descr="A picture containing text, map&#10;&#10;Description automatically generated">
            <a:extLst>
              <a:ext uri="{FF2B5EF4-FFF2-40B4-BE49-F238E27FC236}">
                <a16:creationId xmlns:a16="http://schemas.microsoft.com/office/drawing/2014/main" id="{9DCD37F0-D515-4E27-8F78-7EAB5EB80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73" y="1117688"/>
            <a:ext cx="8022641" cy="5143788"/>
          </a:xfrm>
          <a:prstGeom prst="rect">
            <a:avLst/>
          </a:prstGeom>
        </p:spPr>
      </p:pic>
      <p:sp>
        <p:nvSpPr>
          <p:cNvPr id="8" name="Rectangle 7">
            <a:extLst>
              <a:ext uri="{FF2B5EF4-FFF2-40B4-BE49-F238E27FC236}">
                <a16:creationId xmlns:a16="http://schemas.microsoft.com/office/drawing/2014/main" id="{FB7E2650-57A1-4AF7-9D26-B354B650EC37}"/>
              </a:ext>
            </a:extLst>
          </p:cNvPr>
          <p:cNvSpPr/>
          <p:nvPr/>
        </p:nvSpPr>
        <p:spPr>
          <a:xfrm>
            <a:off x="4409004" y="6014123"/>
            <a:ext cx="474521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effectLst/>
                <a:uLnTx/>
                <a:uFillTx/>
                <a:latin typeface="Century Gothic" panose="020F0302020204030204"/>
                <a:ea typeface="+mn-ea"/>
                <a:cs typeface="+mn-cs"/>
              </a:rPr>
              <a:t>Maximilian </a:t>
            </a:r>
            <a:r>
              <a:rPr kumimoji="0" lang="en-GB" sz="1600" i="0" u="none" strike="noStrike" kern="1200" cap="none" spc="0" normalizeH="0" baseline="0" noProof="0" dirty="0" err="1">
                <a:ln>
                  <a:noFill/>
                </a:ln>
                <a:effectLst/>
                <a:uLnTx/>
                <a:uFillTx/>
                <a:latin typeface="Century Gothic" panose="020F0302020204030204"/>
                <a:ea typeface="+mn-ea"/>
                <a:cs typeface="+mn-cs"/>
              </a:rPr>
              <a:t>Dörrbecker</a:t>
            </a:r>
            <a:r>
              <a:rPr kumimoji="0" lang="en-GB" sz="1600" i="0" u="none" strike="noStrike" kern="1200" cap="none" spc="0" normalizeH="0" baseline="0" noProof="0" dirty="0">
                <a:ln>
                  <a:noFill/>
                </a:ln>
                <a:effectLst/>
                <a:uLnTx/>
                <a:uFillTx/>
                <a:latin typeface="Century Gothic" panose="020F0302020204030204"/>
                <a:ea typeface="+mn-ea"/>
                <a:cs typeface="+mn-cs"/>
              </a:rPr>
              <a:t> (</a:t>
            </a:r>
            <a:r>
              <a:rPr kumimoji="0" lang="en-GB" sz="1600" i="0" u="none" strike="noStrike" kern="1200" cap="none" spc="0" normalizeH="0" baseline="0" noProof="0" dirty="0" err="1">
                <a:ln>
                  <a:noFill/>
                </a:ln>
                <a:effectLst/>
                <a:uLnTx/>
                <a:uFillTx/>
                <a:latin typeface="Century Gothic" panose="020F0302020204030204"/>
                <a:ea typeface="+mn-ea"/>
                <a:cs typeface="+mn-cs"/>
              </a:rPr>
              <a:t>Chumwa</a:t>
            </a:r>
            <a:r>
              <a:rPr kumimoji="0" lang="en-GB" sz="1600" i="0" u="none" strike="noStrike" kern="1200" cap="none" spc="0" normalizeH="0" baseline="0" noProof="0" dirty="0">
                <a:ln>
                  <a:noFill/>
                </a:ln>
                <a:effectLst/>
                <a:uLnTx/>
                <a:uFillTx/>
                <a:latin typeface="Century Gothic" panose="020F0302020204030204"/>
                <a:ea typeface="+mn-ea"/>
                <a:cs typeface="+mn-cs"/>
              </a:rPr>
              <a:t>) / CC BY-SA</a:t>
            </a:r>
          </a:p>
        </p:txBody>
      </p:sp>
      <p:sp>
        <p:nvSpPr>
          <p:cNvPr id="10" name="Rounded Rectangle 11">
            <a:extLst>
              <a:ext uri="{FF2B5EF4-FFF2-40B4-BE49-F238E27FC236}">
                <a16:creationId xmlns:a16="http://schemas.microsoft.com/office/drawing/2014/main" id="{F7023471-D73A-4082-8FC7-BC5FA9E05F4F}"/>
              </a:ext>
            </a:extLst>
          </p:cNvPr>
          <p:cNvSpPr/>
          <p:nvPr/>
        </p:nvSpPr>
        <p:spPr>
          <a:xfrm>
            <a:off x="10603832" y="247046"/>
            <a:ext cx="1353494" cy="33855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11" name="Rectangle 2" descr="rectangle that moves down the slide to show the 60 second timer">
            <a:extLst>
              <a:ext uri="{FF2B5EF4-FFF2-40B4-BE49-F238E27FC236}">
                <a16:creationId xmlns:a16="http://schemas.microsoft.com/office/drawing/2014/main" id="{9EE4F8FF-A3B1-4C2A-ACD4-BB2E7518D426}"/>
              </a:ext>
            </a:extLst>
          </p:cNvPr>
          <p:cNvSpPr>
            <a:spLocks noChangeArrowheads="1"/>
          </p:cNvSpPr>
          <p:nvPr/>
        </p:nvSpPr>
        <p:spPr bwMode="auto">
          <a:xfrm>
            <a:off x="10204025" y="129558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2" name="Rectangle 3" descr="rectangle for timer">
            <a:extLst>
              <a:ext uri="{FF2B5EF4-FFF2-40B4-BE49-F238E27FC236}">
                <a16:creationId xmlns:a16="http://schemas.microsoft.com/office/drawing/2014/main" id="{1EAA7667-9CFB-4ED2-832B-CA703BC02E80}"/>
              </a:ext>
            </a:extLst>
          </p:cNvPr>
          <p:cNvSpPr>
            <a:spLocks noChangeArrowheads="1"/>
          </p:cNvSpPr>
          <p:nvPr/>
        </p:nvSpPr>
        <p:spPr bwMode="auto">
          <a:xfrm>
            <a:off x="10203326" y="1293809"/>
            <a:ext cx="503528" cy="4156259"/>
          </a:xfrm>
          <a:prstGeom prst="rect">
            <a:avLst/>
          </a:prstGeom>
          <a:solidFill>
            <a:srgbClr val="FFCC00"/>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3" name="Line 7" descr="top line for timer, 60 seconds">
            <a:extLst>
              <a:ext uri="{FF2B5EF4-FFF2-40B4-BE49-F238E27FC236}">
                <a16:creationId xmlns:a16="http://schemas.microsoft.com/office/drawing/2014/main" id="{AAFE6F00-27AE-408F-9DAD-045BE6FE2908}"/>
              </a:ext>
            </a:extLst>
          </p:cNvPr>
          <p:cNvSpPr>
            <a:spLocks noChangeShapeType="1"/>
          </p:cNvSpPr>
          <p:nvPr/>
        </p:nvSpPr>
        <p:spPr bwMode="auto">
          <a:xfrm>
            <a:off x="10973020" y="1293809"/>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Text Box 12">
            <a:extLst>
              <a:ext uri="{FF2B5EF4-FFF2-40B4-BE49-F238E27FC236}">
                <a16:creationId xmlns:a16="http://schemas.microsoft.com/office/drawing/2014/main" id="{D789A6C4-103B-4FCA-8D69-AC2EC1D17553}"/>
              </a:ext>
            </a:extLst>
          </p:cNvPr>
          <p:cNvSpPr txBox="1">
            <a:spLocks noChangeArrowheads="1"/>
          </p:cNvSpPr>
          <p:nvPr/>
        </p:nvSpPr>
        <p:spPr bwMode="auto">
          <a:xfrm>
            <a:off x="11189811" y="113595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20</a:t>
            </a:r>
          </a:p>
        </p:txBody>
      </p:sp>
      <p:sp>
        <p:nvSpPr>
          <p:cNvPr id="15" name="Line 4" descr="line to show the length of 60 seconds">
            <a:extLst>
              <a:ext uri="{FF2B5EF4-FFF2-40B4-BE49-F238E27FC236}">
                <a16:creationId xmlns:a16="http://schemas.microsoft.com/office/drawing/2014/main" id="{0F322C3D-9668-4783-8AB2-F0C889E98C21}"/>
              </a:ext>
            </a:extLst>
          </p:cNvPr>
          <p:cNvSpPr>
            <a:spLocks noChangeShapeType="1"/>
          </p:cNvSpPr>
          <p:nvPr/>
        </p:nvSpPr>
        <p:spPr bwMode="auto">
          <a:xfrm>
            <a:off x="10948332" y="1293809"/>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6" name="Text Box 10">
            <a:extLst>
              <a:ext uri="{FF2B5EF4-FFF2-40B4-BE49-F238E27FC236}">
                <a16:creationId xmlns:a16="http://schemas.microsoft.com/office/drawing/2014/main" id="{66C68529-7E48-46C0-8BA4-B8E9228CE9C9}"/>
              </a:ext>
            </a:extLst>
          </p:cNvPr>
          <p:cNvSpPr txBox="1">
            <a:spLocks noChangeArrowheads="1"/>
          </p:cNvSpPr>
          <p:nvPr/>
        </p:nvSpPr>
        <p:spPr bwMode="auto">
          <a:xfrm>
            <a:off x="10832479" y="32828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latin typeface="Century Gothic" panose="020B0502020202020204" pitchFamily="34" charset="0"/>
              </a:rPr>
              <a:t>Sekunden</a:t>
            </a:r>
            <a:endParaRPr lang="en-GB" b="1" dirty="0">
              <a:latin typeface="Century Gothic" panose="020B0502020202020204" pitchFamily="34" charset="0"/>
            </a:endParaRPr>
          </a:p>
        </p:txBody>
      </p:sp>
      <p:sp>
        <p:nvSpPr>
          <p:cNvPr id="17" name="Line 9" descr="bottom line for timer, 0 seconds">
            <a:extLst>
              <a:ext uri="{FF2B5EF4-FFF2-40B4-BE49-F238E27FC236}">
                <a16:creationId xmlns:a16="http://schemas.microsoft.com/office/drawing/2014/main" id="{862D646F-898D-40CF-A427-C08E19588E5F}"/>
              </a:ext>
            </a:extLst>
          </p:cNvPr>
          <p:cNvSpPr>
            <a:spLocks noChangeShapeType="1"/>
          </p:cNvSpPr>
          <p:nvPr/>
        </p:nvSpPr>
        <p:spPr bwMode="auto">
          <a:xfrm>
            <a:off x="10948332" y="5450068"/>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8" name="Text Box 14">
            <a:extLst>
              <a:ext uri="{FF2B5EF4-FFF2-40B4-BE49-F238E27FC236}">
                <a16:creationId xmlns:a16="http://schemas.microsoft.com/office/drawing/2014/main" id="{A1E414B4-1626-4DEF-AEFB-7191E5B7B7CF}"/>
              </a:ext>
            </a:extLst>
          </p:cNvPr>
          <p:cNvSpPr txBox="1">
            <a:spLocks noChangeArrowheads="1"/>
          </p:cNvSpPr>
          <p:nvPr/>
        </p:nvSpPr>
        <p:spPr bwMode="auto">
          <a:xfrm>
            <a:off x="11165123" y="526954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latin typeface="Century Gothic" panose="020B0502020202020204" pitchFamily="34" charset="0"/>
              </a:rPr>
              <a:t>0</a:t>
            </a:r>
          </a:p>
        </p:txBody>
      </p:sp>
      <p:sp>
        <p:nvSpPr>
          <p:cNvPr id="19" name="Rectangle 18" descr="box to hide timer as it goes off the page">
            <a:extLst>
              <a:ext uri="{FF2B5EF4-FFF2-40B4-BE49-F238E27FC236}">
                <a16:creationId xmlns:a16="http://schemas.microsoft.com/office/drawing/2014/main" id="{E71F6B23-CD54-4010-A6AD-55ED369C52ED}"/>
              </a:ext>
            </a:extLst>
          </p:cNvPr>
          <p:cNvSpPr/>
          <p:nvPr/>
        </p:nvSpPr>
        <p:spPr>
          <a:xfrm>
            <a:off x="10111365" y="5492490"/>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a:extLst>
              <a:ext uri="{FF2B5EF4-FFF2-40B4-BE49-F238E27FC236}">
                <a16:creationId xmlns:a16="http://schemas.microsoft.com/office/drawing/2014/main" id="{B50518DA-597D-4195-B897-3896F9775EEF}"/>
              </a:ext>
            </a:extLst>
          </p:cNvPr>
          <p:cNvSpPr>
            <a:spLocks noChangeArrowheads="1"/>
          </p:cNvSpPr>
          <p:nvPr/>
        </p:nvSpPr>
        <p:spPr bwMode="auto">
          <a:xfrm>
            <a:off x="10001695" y="5680488"/>
            <a:ext cx="1058732" cy="382082"/>
          </a:xfrm>
          <a:prstGeom prst="actionButtonBlank">
            <a:avLst/>
          </a:prstGeom>
          <a:solidFill>
            <a:schemeClr val="tx1"/>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21" name="Action Button: Custom 16">
            <a:hlinkClick r:id="" action="ppaction://noaction" highlightClick="1">
              <a:snd r:embed="rId4" name="1_Biel.wav"/>
            </a:hlinkClick>
            <a:extLst>
              <a:ext uri="{FF2B5EF4-FFF2-40B4-BE49-F238E27FC236}">
                <a16:creationId xmlns:a16="http://schemas.microsoft.com/office/drawing/2014/main" id="{1A7230D7-3692-4A97-BB78-946166060B07}"/>
              </a:ext>
            </a:extLst>
          </p:cNvPr>
          <p:cNvSpPr/>
          <p:nvPr/>
        </p:nvSpPr>
        <p:spPr>
          <a:xfrm>
            <a:off x="3116376" y="2459865"/>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2" name="Action Button: Custom 16">
            <a:hlinkClick r:id="" action="ppaction://noaction" highlightClick="1">
              <a:snd r:embed="rId5" name="2_Basel.wav"/>
            </a:hlinkClick>
            <a:extLst>
              <a:ext uri="{FF2B5EF4-FFF2-40B4-BE49-F238E27FC236}">
                <a16:creationId xmlns:a16="http://schemas.microsoft.com/office/drawing/2014/main" id="{1A7230D7-3692-4A97-BB78-946166060B07}"/>
              </a:ext>
            </a:extLst>
          </p:cNvPr>
          <p:cNvSpPr/>
          <p:nvPr/>
        </p:nvSpPr>
        <p:spPr>
          <a:xfrm>
            <a:off x="3646257" y="1872831"/>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3" name="Action Button: Custom 16">
            <a:hlinkClick r:id="" action="ppaction://noaction" highlightClick="1">
              <a:snd r:embed="rId6" name="3_Schaffhausen.wav"/>
            </a:hlinkClick>
            <a:extLst>
              <a:ext uri="{FF2B5EF4-FFF2-40B4-BE49-F238E27FC236}">
                <a16:creationId xmlns:a16="http://schemas.microsoft.com/office/drawing/2014/main" id="{1A7230D7-3692-4A97-BB78-946166060B07}"/>
              </a:ext>
            </a:extLst>
          </p:cNvPr>
          <p:cNvSpPr/>
          <p:nvPr/>
        </p:nvSpPr>
        <p:spPr>
          <a:xfrm>
            <a:off x="4164641" y="131411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7" name="4_Zurich.wav"/>
            </a:hlinkClick>
            <a:extLst>
              <a:ext uri="{FF2B5EF4-FFF2-40B4-BE49-F238E27FC236}">
                <a16:creationId xmlns:a16="http://schemas.microsoft.com/office/drawing/2014/main" id="{1A7230D7-3692-4A97-BB78-946166060B07}"/>
              </a:ext>
            </a:extLst>
          </p:cNvPr>
          <p:cNvSpPr/>
          <p:nvPr/>
        </p:nvSpPr>
        <p:spPr>
          <a:xfrm>
            <a:off x="4605965" y="208798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5" name="Action Button: Custom 16">
            <a:hlinkClick r:id="" action="ppaction://noaction" highlightClick="1">
              <a:snd r:embed="rId8" name="5_Luzern.wav"/>
            </a:hlinkClick>
            <a:extLst>
              <a:ext uri="{FF2B5EF4-FFF2-40B4-BE49-F238E27FC236}">
                <a16:creationId xmlns:a16="http://schemas.microsoft.com/office/drawing/2014/main" id="{1A7230D7-3692-4A97-BB78-946166060B07}"/>
              </a:ext>
            </a:extLst>
          </p:cNvPr>
          <p:cNvSpPr/>
          <p:nvPr/>
        </p:nvSpPr>
        <p:spPr>
          <a:xfrm>
            <a:off x="4166187" y="276194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6" name="Action Button: Custom 16">
            <a:hlinkClick r:id="" action="ppaction://noaction" highlightClick="1">
              <a:snd r:embed="rId9" name="6_Bern.wav"/>
            </a:hlinkClick>
            <a:extLst>
              <a:ext uri="{FF2B5EF4-FFF2-40B4-BE49-F238E27FC236}">
                <a16:creationId xmlns:a16="http://schemas.microsoft.com/office/drawing/2014/main" id="{1A7230D7-3692-4A97-BB78-946166060B07}"/>
              </a:ext>
            </a:extLst>
          </p:cNvPr>
          <p:cNvSpPr/>
          <p:nvPr/>
        </p:nvSpPr>
        <p:spPr>
          <a:xfrm>
            <a:off x="4409004" y="328852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7" name="Action Button: Custom 16">
            <a:hlinkClick r:id="" action="ppaction://noaction" highlightClick="1">
              <a:snd r:embed="rId10" name="7_Freiburg.wav"/>
            </a:hlinkClick>
            <a:extLst>
              <a:ext uri="{FF2B5EF4-FFF2-40B4-BE49-F238E27FC236}">
                <a16:creationId xmlns:a16="http://schemas.microsoft.com/office/drawing/2014/main" id="{1A7230D7-3692-4A97-BB78-946166060B07}"/>
              </a:ext>
            </a:extLst>
          </p:cNvPr>
          <p:cNvSpPr/>
          <p:nvPr/>
        </p:nvSpPr>
        <p:spPr>
          <a:xfrm>
            <a:off x="2853402" y="3659029"/>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8" name="Action Button: Custom 16">
            <a:hlinkClick r:id="" action="ppaction://noaction" highlightClick="1">
              <a:snd r:embed="rId11" name="8_Neuenburg.wav"/>
            </a:hlinkClick>
            <a:extLst>
              <a:ext uri="{FF2B5EF4-FFF2-40B4-BE49-F238E27FC236}">
                <a16:creationId xmlns:a16="http://schemas.microsoft.com/office/drawing/2014/main" id="{1A7230D7-3692-4A97-BB78-946166060B07}"/>
              </a:ext>
            </a:extLst>
          </p:cNvPr>
          <p:cNvSpPr/>
          <p:nvPr/>
        </p:nvSpPr>
        <p:spPr>
          <a:xfrm>
            <a:off x="2618232" y="2974358"/>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988207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20000"/>
                                        <p:tgtEl>
                                          <p:spTgt spid="12"/>
                                        </p:tgtEl>
                                      </p:cBhvr>
                                    </p:animEffect>
                                    <p:set>
                                      <p:cBhvr>
                                        <p:cTn id="7" dur="1" fill="hold">
                                          <p:stCondLst>
                                            <p:cond delay="19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0083D7-2047-494B-8AD6-67A28B529712}"/>
              </a:ext>
            </a:extLst>
          </p:cNvPr>
          <p:cNvPicPr>
            <a:picLocks noChangeAspect="1"/>
          </p:cNvPicPr>
          <p:nvPr/>
        </p:nvPicPr>
        <p:blipFill>
          <a:blip r:embed="rId3"/>
          <a:stretch>
            <a:fillRect/>
          </a:stretch>
        </p:blipFill>
        <p:spPr>
          <a:xfrm>
            <a:off x="197857" y="65865"/>
            <a:ext cx="11833651" cy="6267747"/>
          </a:xfrm>
          <a:prstGeom prst="rect">
            <a:avLst/>
          </a:prstGeom>
        </p:spPr>
      </p:pic>
      <p:pic>
        <p:nvPicPr>
          <p:cNvPr id="3" name="Picture 2">
            <a:hlinkClick r:id="" action="ppaction://noaction">
              <a:snd r:embed="rId4" name="3. frei.wav"/>
            </a:hlinkClick>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91484" y="111629"/>
            <a:ext cx="1082353" cy="953314"/>
          </a:xfrm>
          <a:prstGeom prst="rect">
            <a:avLst/>
          </a:prstGeom>
        </p:spPr>
      </p:pic>
      <p:sp>
        <p:nvSpPr>
          <p:cNvPr id="5" name="TextBox 4">
            <a:hlinkClick r:id="" action="ppaction://noaction">
              <a:snd r:embed="rId6" name="1. sagen.wav"/>
            </a:hlinkClick>
          </p:cNvPr>
          <p:cNvSpPr txBox="1"/>
          <p:nvPr/>
        </p:nvSpPr>
        <p:spPr>
          <a:xfrm rot="10800000" flipV="1">
            <a:off x="290629" y="936000"/>
            <a:ext cx="13432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gen</a:t>
            </a:r>
          </a:p>
        </p:txBody>
      </p:sp>
      <p:sp>
        <p:nvSpPr>
          <p:cNvPr id="6" name="TextBox 5">
            <a:hlinkClick r:id="" action="ppaction://noaction">
              <a:snd r:embed="rId7" name="1. a like sagen.wav"/>
            </a:hlinkClick>
            <a:extLst>
              <a:ext uri="{FF2B5EF4-FFF2-40B4-BE49-F238E27FC236}">
                <a16:creationId xmlns:a16="http://schemas.microsoft.com/office/drawing/2014/main" id="{27545A5E-73DA-49E9-BB52-FBAA40BA9B21}"/>
              </a:ext>
            </a:extLst>
          </p:cNvPr>
          <p:cNvSpPr txBox="1"/>
          <p:nvPr/>
        </p:nvSpPr>
        <p:spPr>
          <a:xfrm>
            <a:off x="205631"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7" name="TextBox 6">
            <a:hlinkClick r:id="" action="ppaction://noaction">
              <a:snd r:embed="rId8" name="2. e like geben.wav"/>
            </a:hlinkClick>
            <a:extLst>
              <a:ext uri="{FF2B5EF4-FFF2-40B4-BE49-F238E27FC236}">
                <a16:creationId xmlns:a16="http://schemas.microsoft.com/office/drawing/2014/main" id="{39F0888F-A463-4264-913D-6587DF2B0911}"/>
              </a:ext>
            </a:extLst>
          </p:cNvPr>
          <p:cNvSpPr txBox="1"/>
          <p:nvPr/>
        </p:nvSpPr>
        <p:spPr>
          <a:xfrm>
            <a:off x="2488821"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sp>
        <p:nvSpPr>
          <p:cNvPr id="8" name="TextBox 7">
            <a:hlinkClick r:id="" action="ppaction://noaction">
              <a:snd r:embed="rId9" name="2. geben.wav"/>
            </a:hlinkClick>
            <a:extLst>
              <a:ext uri="{FF2B5EF4-FFF2-40B4-BE49-F238E27FC236}">
                <a16:creationId xmlns:a16="http://schemas.microsoft.com/office/drawing/2014/main" id="{996F03CA-4393-4B59-82AE-47D2DDCE7FC2}"/>
              </a:ext>
            </a:extLst>
          </p:cNvPr>
          <p:cNvSpPr txBox="1"/>
          <p:nvPr/>
        </p:nvSpPr>
        <p:spPr>
          <a:xfrm rot="10800000" flipV="1">
            <a:off x="2600156" y="936000"/>
            <a:ext cx="1116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ben</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 name="TextBox 8">
            <a:hlinkClick r:id="" action="ppaction://noaction">
              <a:snd r:embed="rId10" name="3. ei like frei.wav"/>
            </a:hlinkClick>
            <a:extLst>
              <a:ext uri="{FF2B5EF4-FFF2-40B4-BE49-F238E27FC236}">
                <a16:creationId xmlns:a16="http://schemas.microsoft.com/office/drawing/2014/main" id="{E03C17A7-4D3C-4F7A-A902-2FFD30051486}"/>
              </a:ext>
            </a:extLst>
          </p:cNvPr>
          <p:cNvSpPr txBox="1"/>
          <p:nvPr/>
        </p:nvSpPr>
        <p:spPr>
          <a:xfrm>
            <a:off x="4919708"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a:hlinkClick r:id="" action="ppaction://noaction">
              <a:snd r:embed="rId4" name="3. frei.wav"/>
            </a:hlinkClick>
            <a:extLst>
              <a:ext uri="{FF2B5EF4-FFF2-40B4-BE49-F238E27FC236}">
                <a16:creationId xmlns:a16="http://schemas.microsoft.com/office/drawing/2014/main" id="{21965192-8A44-404D-A8A2-7FE4D3B6FB7A}"/>
              </a:ext>
            </a:extLst>
          </p:cNvPr>
          <p:cNvSpPr txBox="1"/>
          <p:nvPr/>
        </p:nvSpPr>
        <p:spPr>
          <a:xfrm rot="10800000" flipV="1">
            <a:off x="5536027" y="864000"/>
            <a:ext cx="1159307"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fr</a:t>
            </a: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a:t>
            </a:r>
          </a:p>
        </p:txBody>
      </p:sp>
      <p:sp>
        <p:nvSpPr>
          <p:cNvPr id="11" name="TextBox 10">
            <a:hlinkClick r:id="" action="ppaction://noaction">
              <a:snd r:embed="rId11" name="4. w like welt.wav"/>
            </a:hlinkClick>
            <a:extLst>
              <a:ext uri="{FF2B5EF4-FFF2-40B4-BE49-F238E27FC236}">
                <a16:creationId xmlns:a16="http://schemas.microsoft.com/office/drawing/2014/main" id="{56062E12-3005-440B-9F4D-0DE861F6A42E}"/>
              </a:ext>
            </a:extLst>
          </p:cNvPr>
          <p:cNvSpPr txBox="1"/>
          <p:nvPr/>
        </p:nvSpPr>
        <p:spPr>
          <a:xfrm>
            <a:off x="7299378"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t>
            </a:r>
          </a:p>
        </p:txBody>
      </p:sp>
      <p:sp>
        <p:nvSpPr>
          <p:cNvPr id="12" name="TextBox 11">
            <a:hlinkClick r:id="" action="ppaction://noaction">
              <a:snd r:embed="rId12" name="5. z like zug.wav"/>
            </a:hlinkClick>
            <a:extLst>
              <a:ext uri="{FF2B5EF4-FFF2-40B4-BE49-F238E27FC236}">
                <a16:creationId xmlns:a16="http://schemas.microsoft.com/office/drawing/2014/main" id="{C9F86A72-63E1-4A58-8244-EBCBEBDC45B4}"/>
              </a:ext>
            </a:extLst>
          </p:cNvPr>
          <p:cNvSpPr txBox="1"/>
          <p:nvPr/>
        </p:nvSpPr>
        <p:spPr>
          <a:xfrm>
            <a:off x="9653286" y="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sp>
        <p:nvSpPr>
          <p:cNvPr id="13" name="TextBox 12">
            <a:hlinkClick r:id="" action="ppaction://noaction">
              <a:snd r:embed="rId13" name="4. welt.wav"/>
            </a:hlinkClick>
            <a:extLst>
              <a:ext uri="{FF2B5EF4-FFF2-40B4-BE49-F238E27FC236}">
                <a16:creationId xmlns:a16="http://schemas.microsoft.com/office/drawing/2014/main" id="{21E497C2-6813-45CF-9B5F-EA40A2480F0D}"/>
              </a:ext>
            </a:extLst>
          </p:cNvPr>
          <p:cNvSpPr txBox="1"/>
          <p:nvPr/>
        </p:nvSpPr>
        <p:spPr>
          <a:xfrm rot="10800000" flipV="1">
            <a:off x="7785170" y="864000"/>
            <a:ext cx="1159307"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W</a:t>
            </a: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elt</a:t>
            </a:r>
            <a:endPar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4" name="TextBox 13">
            <a:hlinkClick r:id="" action="ppaction://noaction">
              <a:snd r:embed="rId14" name="5. zug.wav"/>
            </a:hlinkClick>
            <a:extLst>
              <a:ext uri="{FF2B5EF4-FFF2-40B4-BE49-F238E27FC236}">
                <a16:creationId xmlns:a16="http://schemas.microsoft.com/office/drawing/2014/main" id="{8F5AD61F-FF38-4B02-B6A5-FD573E6CA9AA}"/>
              </a:ext>
            </a:extLst>
          </p:cNvPr>
          <p:cNvSpPr txBox="1"/>
          <p:nvPr/>
        </p:nvSpPr>
        <p:spPr>
          <a:xfrm rot="10800000" flipV="1">
            <a:off x="9652489" y="864000"/>
            <a:ext cx="2362263"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ug</a:t>
            </a:r>
          </a:p>
        </p:txBody>
      </p:sp>
      <p:sp>
        <p:nvSpPr>
          <p:cNvPr id="15" name="TextBox 14">
            <a:hlinkClick r:id="" action="ppaction://noaction">
              <a:snd r:embed="rId15" name="6. i like wir.wav"/>
            </a:hlinkClick>
            <a:extLst>
              <a:ext uri="{FF2B5EF4-FFF2-40B4-BE49-F238E27FC236}">
                <a16:creationId xmlns:a16="http://schemas.microsoft.com/office/drawing/2014/main" id="{27545A5E-73DA-49E9-BB52-FBAA40BA9B21}"/>
              </a:ext>
            </a:extLst>
          </p:cNvPr>
          <p:cNvSpPr txBox="1"/>
          <p:nvPr/>
        </p:nvSpPr>
        <p:spPr>
          <a:xfrm>
            <a:off x="281659" y="1332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a:hlinkClick r:id="" action="ppaction://noaction">
              <a:snd r:embed="rId16" name="7. ie like lieber.wav"/>
            </a:hlinkClick>
            <a:extLst>
              <a:ext uri="{FF2B5EF4-FFF2-40B4-BE49-F238E27FC236}">
                <a16:creationId xmlns:a16="http://schemas.microsoft.com/office/drawing/2014/main" id="{39F0888F-A463-4264-913D-6587DF2B0911}"/>
              </a:ext>
            </a:extLst>
          </p:cNvPr>
          <p:cNvSpPr txBox="1"/>
          <p:nvPr/>
        </p:nvSpPr>
        <p:spPr>
          <a:xfrm>
            <a:off x="3117827" y="1332000"/>
            <a:ext cx="526957"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ie</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hlinkClick r:id="" action="ppaction://noaction">
              <a:snd r:embed="rId17" name="8. ch like ich.wav"/>
            </a:hlinkClick>
            <a:extLst>
              <a:ext uri="{FF2B5EF4-FFF2-40B4-BE49-F238E27FC236}">
                <a16:creationId xmlns:a16="http://schemas.microsoft.com/office/drawing/2014/main" id="{E03C17A7-4D3C-4F7A-A902-2FFD30051486}"/>
              </a:ext>
            </a:extLst>
          </p:cNvPr>
          <p:cNvSpPr txBox="1"/>
          <p:nvPr/>
        </p:nvSpPr>
        <p:spPr>
          <a:xfrm>
            <a:off x="6119430" y="1332000"/>
            <a:ext cx="702248"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 name="TextBox 17">
            <a:hlinkClick r:id="" action="ppaction://noaction">
              <a:snd r:embed="rId18" name="10. sch like schreiben.wav"/>
            </a:hlinkClick>
            <a:extLst>
              <a:ext uri="{FF2B5EF4-FFF2-40B4-BE49-F238E27FC236}">
                <a16:creationId xmlns:a16="http://schemas.microsoft.com/office/drawing/2014/main" id="{56062E12-3005-440B-9F4D-0DE861F6A42E}"/>
              </a:ext>
            </a:extLst>
          </p:cNvPr>
          <p:cNvSpPr txBox="1"/>
          <p:nvPr/>
        </p:nvSpPr>
        <p:spPr>
          <a:xfrm>
            <a:off x="9071720" y="1332000"/>
            <a:ext cx="694478"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 name="TextBox 18">
            <a:hlinkClick r:id="" action="ppaction://noaction">
              <a:snd r:embed="rId19" name="11. o like wo.wav"/>
            </a:hlinkClick>
            <a:extLst>
              <a:ext uri="{FF2B5EF4-FFF2-40B4-BE49-F238E27FC236}">
                <a16:creationId xmlns:a16="http://schemas.microsoft.com/office/drawing/2014/main" id="{27545A5E-73DA-49E9-BB52-FBAA40BA9B21}"/>
              </a:ext>
            </a:extLst>
          </p:cNvPr>
          <p:cNvSpPr txBox="1"/>
          <p:nvPr/>
        </p:nvSpPr>
        <p:spPr>
          <a:xfrm>
            <a:off x="201709"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20" name="TextBox 19">
            <a:hlinkClick r:id="" action="ppaction://noaction">
              <a:snd r:embed="rId20" name="12. u like du.wav"/>
            </a:hlinkClick>
            <a:extLst>
              <a:ext uri="{FF2B5EF4-FFF2-40B4-BE49-F238E27FC236}">
                <a16:creationId xmlns:a16="http://schemas.microsoft.com/office/drawing/2014/main" id="{39F0888F-A463-4264-913D-6587DF2B0911}"/>
              </a:ext>
            </a:extLst>
          </p:cNvPr>
          <p:cNvSpPr txBox="1"/>
          <p:nvPr/>
        </p:nvSpPr>
        <p:spPr>
          <a:xfrm>
            <a:off x="2097842"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21" name="TextBox 20">
            <a:hlinkClick r:id="" action="ppaction://noaction">
              <a:snd r:embed="rId21" name="13. er like er.wav"/>
            </a:hlinkClick>
            <a:extLst>
              <a:ext uri="{FF2B5EF4-FFF2-40B4-BE49-F238E27FC236}">
                <a16:creationId xmlns:a16="http://schemas.microsoft.com/office/drawing/2014/main" id="{E03C17A7-4D3C-4F7A-A902-2FFD30051486}"/>
              </a:ext>
            </a:extLst>
          </p:cNvPr>
          <p:cNvSpPr txBox="1"/>
          <p:nvPr/>
        </p:nvSpPr>
        <p:spPr>
          <a:xfrm>
            <a:off x="4158095"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22" name="TextBox 21">
            <a:hlinkClick r:id="" action="ppaction://noaction">
              <a:snd r:embed="rId22" name="14. r like reden.wav"/>
            </a:hlinkClick>
            <a:extLst>
              <a:ext uri="{FF2B5EF4-FFF2-40B4-BE49-F238E27FC236}">
                <a16:creationId xmlns:a16="http://schemas.microsoft.com/office/drawing/2014/main" id="{56062E12-3005-440B-9F4D-0DE861F6A42E}"/>
              </a:ext>
            </a:extLst>
          </p:cNvPr>
          <p:cNvSpPr txBox="1"/>
          <p:nvPr/>
        </p:nvSpPr>
        <p:spPr>
          <a:xfrm>
            <a:off x="6129441"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23" name="TextBox 22">
            <a:hlinkClick r:id="" action="ppaction://noaction">
              <a:snd r:embed="rId23" name="16. s like sollen.wav"/>
            </a:hlinkClick>
            <a:extLst>
              <a:ext uri="{FF2B5EF4-FFF2-40B4-BE49-F238E27FC236}">
                <a16:creationId xmlns:a16="http://schemas.microsoft.com/office/drawing/2014/main" id="{C9F86A72-63E1-4A58-8244-EBCBEBDC45B4}"/>
              </a:ext>
            </a:extLst>
          </p:cNvPr>
          <p:cNvSpPr txBox="1"/>
          <p:nvPr/>
        </p:nvSpPr>
        <p:spPr>
          <a:xfrm>
            <a:off x="10061756"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t>
            </a:r>
          </a:p>
        </p:txBody>
      </p:sp>
      <p:sp>
        <p:nvSpPr>
          <p:cNvPr id="24" name="TextBox 23">
            <a:hlinkClick r:id="" action="ppaction://noaction">
              <a:snd r:embed="rId24" name="15. v like vor.wav"/>
            </a:hlinkClick>
            <a:extLst>
              <a:ext uri="{FF2B5EF4-FFF2-40B4-BE49-F238E27FC236}">
                <a16:creationId xmlns:a16="http://schemas.microsoft.com/office/drawing/2014/main" id="{C9F86A72-63E1-4A58-8244-EBCBEBDC45B4}"/>
              </a:ext>
            </a:extLst>
          </p:cNvPr>
          <p:cNvSpPr txBox="1"/>
          <p:nvPr/>
        </p:nvSpPr>
        <p:spPr>
          <a:xfrm>
            <a:off x="8095191"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25" name="TextBox 24">
            <a:hlinkClick r:id="" action="ppaction://noaction">
              <a:snd r:embed="rId25" name="17. ß.wav"/>
            </a:hlinkClick>
            <a:extLst>
              <a:ext uri="{FF2B5EF4-FFF2-40B4-BE49-F238E27FC236}">
                <a16:creationId xmlns:a16="http://schemas.microsoft.com/office/drawing/2014/main" id="{C9F86A72-63E1-4A58-8244-EBCBEBDC45B4}"/>
              </a:ext>
            </a:extLst>
          </p:cNvPr>
          <p:cNvSpPr txBox="1"/>
          <p:nvPr/>
        </p:nvSpPr>
        <p:spPr>
          <a:xfrm>
            <a:off x="10985000" y="2556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ß</a:t>
            </a:r>
          </a:p>
        </p:txBody>
      </p:sp>
      <p:sp>
        <p:nvSpPr>
          <p:cNvPr id="26" name="TextBox 25">
            <a:hlinkClick r:id="" action="ppaction://noaction">
              <a:snd r:embed="rId26" name="18. ü like Tür.wav"/>
            </a:hlinkClick>
            <a:extLst>
              <a:ext uri="{FF2B5EF4-FFF2-40B4-BE49-F238E27FC236}">
                <a16:creationId xmlns:a16="http://schemas.microsoft.com/office/drawing/2014/main" id="{27545A5E-73DA-49E9-BB52-FBAA40BA9B21}"/>
              </a:ext>
            </a:extLst>
          </p:cNvPr>
          <p:cNvSpPr txBox="1"/>
          <p:nvPr/>
        </p:nvSpPr>
        <p:spPr>
          <a:xfrm>
            <a:off x="197857"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27" name="TextBox 26">
            <a:hlinkClick r:id="" action="ppaction://noaction">
              <a:snd r:embed="rId27" name="19. ö like schön3.wav"/>
            </a:hlinkClick>
            <a:extLst>
              <a:ext uri="{FF2B5EF4-FFF2-40B4-BE49-F238E27FC236}">
                <a16:creationId xmlns:a16="http://schemas.microsoft.com/office/drawing/2014/main" id="{39F0888F-A463-4264-913D-6587DF2B0911}"/>
              </a:ext>
            </a:extLst>
          </p:cNvPr>
          <p:cNvSpPr txBox="1"/>
          <p:nvPr/>
        </p:nvSpPr>
        <p:spPr>
          <a:xfrm>
            <a:off x="2111417"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28" name="TextBox 27">
            <a:hlinkClick r:id="" action="ppaction://noaction">
              <a:snd r:embed="rId28" name="20. ä like spät2.wav"/>
            </a:hlinkClick>
            <a:extLst>
              <a:ext uri="{FF2B5EF4-FFF2-40B4-BE49-F238E27FC236}">
                <a16:creationId xmlns:a16="http://schemas.microsoft.com/office/drawing/2014/main" id="{E03C17A7-4D3C-4F7A-A902-2FFD30051486}"/>
              </a:ext>
            </a:extLst>
          </p:cNvPr>
          <p:cNvSpPr txBox="1"/>
          <p:nvPr/>
        </p:nvSpPr>
        <p:spPr>
          <a:xfrm>
            <a:off x="4162773" y="3807296"/>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sp>
        <p:nvSpPr>
          <p:cNvPr id="29" name="TextBox 28">
            <a:hlinkClick r:id="" action="ppaction://noaction">
              <a:snd r:embed="rId29" name="21. au like haus.wav"/>
            </a:hlinkClick>
            <a:extLst>
              <a:ext uri="{FF2B5EF4-FFF2-40B4-BE49-F238E27FC236}">
                <a16:creationId xmlns:a16="http://schemas.microsoft.com/office/drawing/2014/main" id="{56062E12-3005-440B-9F4D-0DE861F6A42E}"/>
              </a:ext>
            </a:extLst>
          </p:cNvPr>
          <p:cNvSpPr txBox="1"/>
          <p:nvPr/>
        </p:nvSpPr>
        <p:spPr>
          <a:xfrm>
            <a:off x="6126492" y="3807296"/>
            <a:ext cx="657113"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au</a:t>
            </a:r>
          </a:p>
        </p:txBody>
      </p:sp>
      <p:sp>
        <p:nvSpPr>
          <p:cNvPr id="30" name="TextBox 29">
            <a:hlinkClick r:id="" action="ppaction://noaction">
              <a:snd r:embed="rId30" name="23. äu.wav"/>
            </a:hlinkClick>
            <a:extLst>
              <a:ext uri="{FF2B5EF4-FFF2-40B4-BE49-F238E27FC236}">
                <a16:creationId xmlns:a16="http://schemas.microsoft.com/office/drawing/2014/main" id="{C9F86A72-63E1-4A58-8244-EBCBEBDC45B4}"/>
              </a:ext>
            </a:extLst>
          </p:cNvPr>
          <p:cNvSpPr txBox="1"/>
          <p:nvPr/>
        </p:nvSpPr>
        <p:spPr>
          <a:xfrm>
            <a:off x="10052687" y="3780000"/>
            <a:ext cx="560864"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äu</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Box 30">
            <a:hlinkClick r:id="" action="ppaction://noaction">
              <a:snd r:embed="rId31" name="22. eu like Deutschland.wav"/>
            </a:hlinkClick>
            <a:extLst>
              <a:ext uri="{FF2B5EF4-FFF2-40B4-BE49-F238E27FC236}">
                <a16:creationId xmlns:a16="http://schemas.microsoft.com/office/drawing/2014/main" id="{C9F86A72-63E1-4A58-8244-EBCBEBDC45B4}"/>
              </a:ext>
            </a:extLst>
          </p:cNvPr>
          <p:cNvSpPr txBox="1"/>
          <p:nvPr/>
        </p:nvSpPr>
        <p:spPr>
          <a:xfrm>
            <a:off x="8093135" y="3780000"/>
            <a:ext cx="543206"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eu</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extBox 31">
            <a:hlinkClick r:id="" action="ppaction://noaction">
              <a:snd r:embed="rId32" name="24. d like und maybe.wav"/>
            </a:hlinkClick>
            <a:extLst>
              <a:ext uri="{FF2B5EF4-FFF2-40B4-BE49-F238E27FC236}">
                <a16:creationId xmlns:a16="http://schemas.microsoft.com/office/drawing/2014/main" id="{27545A5E-73DA-49E9-BB52-FBAA40BA9B21}"/>
              </a:ext>
            </a:extLst>
          </p:cNvPr>
          <p:cNvSpPr txBox="1"/>
          <p:nvPr/>
        </p:nvSpPr>
        <p:spPr>
          <a:xfrm>
            <a:off x="179727"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t>
            </a:r>
          </a:p>
        </p:txBody>
      </p:sp>
      <p:sp>
        <p:nvSpPr>
          <p:cNvPr id="33" name="TextBox 32">
            <a:hlinkClick r:id="" action="ppaction://noaction">
              <a:snd r:embed="rId33" name="25. g like richtig.wav"/>
            </a:hlinkClick>
            <a:extLst>
              <a:ext uri="{FF2B5EF4-FFF2-40B4-BE49-F238E27FC236}">
                <a16:creationId xmlns:a16="http://schemas.microsoft.com/office/drawing/2014/main" id="{39F0888F-A463-4264-913D-6587DF2B0911}"/>
              </a:ext>
            </a:extLst>
          </p:cNvPr>
          <p:cNvSpPr txBox="1"/>
          <p:nvPr/>
        </p:nvSpPr>
        <p:spPr>
          <a:xfrm>
            <a:off x="2157719" y="5040000"/>
            <a:ext cx="638650"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ig</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TextBox 33">
            <a:hlinkClick r:id="" action="ppaction://noaction">
              <a:snd r:embed="rId34" name="26. st like stark.wav"/>
            </a:hlinkClick>
            <a:extLst>
              <a:ext uri="{FF2B5EF4-FFF2-40B4-BE49-F238E27FC236}">
                <a16:creationId xmlns:a16="http://schemas.microsoft.com/office/drawing/2014/main" id="{E03C17A7-4D3C-4F7A-A902-2FFD30051486}"/>
              </a:ext>
            </a:extLst>
          </p:cNvPr>
          <p:cNvSpPr txBox="1"/>
          <p:nvPr/>
        </p:nvSpPr>
        <p:spPr>
          <a:xfrm>
            <a:off x="4144175" y="5040000"/>
            <a:ext cx="526957"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a:t>
            </a: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5" name="TextBox 34">
            <a:hlinkClick r:id="" action="ppaction://noaction">
              <a:snd r:embed="rId35" name="27. sp like spielen.wav"/>
            </a:hlinkClick>
            <a:extLst>
              <a:ext uri="{FF2B5EF4-FFF2-40B4-BE49-F238E27FC236}">
                <a16:creationId xmlns:a16="http://schemas.microsoft.com/office/drawing/2014/main" id="{56062E12-3005-440B-9F4D-0DE861F6A42E}"/>
              </a:ext>
            </a:extLst>
          </p:cNvPr>
          <p:cNvSpPr txBox="1"/>
          <p:nvPr/>
        </p:nvSpPr>
        <p:spPr>
          <a:xfrm>
            <a:off x="6113739" y="5040000"/>
            <a:ext cx="640864" cy="818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sp</a:t>
            </a: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6" name="TextBox 35">
            <a:hlinkClick r:id="" action="ppaction://noaction">
              <a:snd r:embed="rId36" name="29. th like theater.wav"/>
            </a:hlinkClick>
            <a:extLst>
              <a:ext uri="{FF2B5EF4-FFF2-40B4-BE49-F238E27FC236}">
                <a16:creationId xmlns:a16="http://schemas.microsoft.com/office/drawing/2014/main" id="{C9F86A72-63E1-4A58-8244-EBCBEBDC45B4}"/>
              </a:ext>
            </a:extLst>
          </p:cNvPr>
          <p:cNvSpPr txBox="1"/>
          <p:nvPr/>
        </p:nvSpPr>
        <p:spPr>
          <a:xfrm>
            <a:off x="10104592"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7" name="TextBox 36">
            <a:hlinkClick r:id="" action="ppaction://noaction">
              <a:snd r:embed="rId37" name="28. j like ja.wav"/>
            </a:hlinkClick>
            <a:extLst>
              <a:ext uri="{FF2B5EF4-FFF2-40B4-BE49-F238E27FC236}">
                <a16:creationId xmlns:a16="http://schemas.microsoft.com/office/drawing/2014/main" id="{C9F86A72-63E1-4A58-8244-EBCBEBDC45B4}"/>
              </a:ext>
            </a:extLst>
          </p:cNvPr>
          <p:cNvSpPr txBox="1"/>
          <p:nvPr/>
        </p:nvSpPr>
        <p:spPr>
          <a:xfrm>
            <a:off x="8139642" y="5040000"/>
            <a:ext cx="526957"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pic>
        <p:nvPicPr>
          <p:cNvPr id="38" name="Picture 37">
            <a:hlinkClick r:id="" action="ppaction://noaction">
              <a:snd r:embed="rId6" name="1. sagen.wav"/>
            </a:hlinkClick>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40" y="415854"/>
            <a:ext cx="1120270" cy="648292"/>
          </a:xfrm>
          <a:prstGeom prst="rect">
            <a:avLst/>
          </a:prstGeom>
        </p:spPr>
      </p:pic>
      <p:pic>
        <p:nvPicPr>
          <p:cNvPr id="39" name="Picture 38">
            <a:hlinkClick r:id="" action="ppaction://noaction">
              <a:snd r:embed="rId9" name="2. geben.wav"/>
            </a:hlinkClick>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05241" y="307942"/>
            <a:ext cx="745444" cy="726579"/>
          </a:xfrm>
          <a:prstGeom prst="rect">
            <a:avLst/>
          </a:prstGeom>
        </p:spPr>
      </p:pic>
      <p:pic>
        <p:nvPicPr>
          <p:cNvPr id="40" name="Picture 39">
            <a:hlinkClick r:id="" action="ppaction://noaction">
              <a:snd r:embed="rId13" name="4. welt.wav"/>
            </a:hlinkClick>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1197" y="171289"/>
            <a:ext cx="1073704" cy="828378"/>
          </a:xfrm>
          <a:prstGeom prst="rect">
            <a:avLst/>
          </a:prstGeom>
        </p:spPr>
      </p:pic>
      <p:pic>
        <p:nvPicPr>
          <p:cNvPr id="41" name="Picture 40">
            <a:hlinkClick r:id="" action="ppaction://noaction">
              <a:snd r:embed="rId14" name="5. zug.wav"/>
            </a:hlinkClick>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59248" y="248981"/>
            <a:ext cx="1256845" cy="696617"/>
          </a:xfrm>
          <a:prstGeom prst="rect">
            <a:avLst/>
          </a:prstGeom>
        </p:spPr>
      </p:pic>
      <p:pic>
        <p:nvPicPr>
          <p:cNvPr id="42" name="Picture 41">
            <a:hlinkClick r:id="" action="ppaction://noaction">
              <a:snd r:embed="rId42" name="6. wir.wav"/>
            </a:hlinkClick>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011" y="1499341"/>
            <a:ext cx="1240108" cy="837397"/>
          </a:xfrm>
          <a:prstGeom prst="rect">
            <a:avLst/>
          </a:prstGeom>
        </p:spPr>
      </p:pic>
      <p:sp>
        <p:nvSpPr>
          <p:cNvPr id="43" name="TextBox 42">
            <a:hlinkClick r:id="" action="ppaction://noaction">
              <a:snd r:embed="rId42" name="6. wir.wav"/>
            </a:hlinkClick>
            <a:extLst>
              <a:ext uri="{FF2B5EF4-FFF2-40B4-BE49-F238E27FC236}">
                <a16:creationId xmlns:a16="http://schemas.microsoft.com/office/drawing/2014/main" id="{21E497C2-6813-45CF-9B5F-EA40A2480F0D}"/>
              </a:ext>
            </a:extLst>
          </p:cNvPr>
          <p:cNvSpPr txBox="1"/>
          <p:nvPr/>
        </p:nvSpPr>
        <p:spPr>
          <a:xfrm rot="10800000" flipV="1">
            <a:off x="560748" y="2196000"/>
            <a:ext cx="1159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4" name="Picture 43">
            <a:hlinkClick r:id="" action="ppaction://noaction">
              <a:snd r:embed="rId44" name="7. lieber.wav"/>
            </a:hlinkClick>
          </p:cNvPr>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21693" y="1423865"/>
            <a:ext cx="849275" cy="756499"/>
          </a:xfrm>
          <a:prstGeom prst="rect">
            <a:avLst/>
          </a:prstGeom>
        </p:spPr>
      </p:pic>
      <p:sp>
        <p:nvSpPr>
          <p:cNvPr id="45" name="TextBox 44">
            <a:hlinkClick r:id="" action="ppaction://noaction">
              <a:snd r:embed="rId44" name="7. lieber.wav"/>
            </a:hlinkClick>
            <a:extLst>
              <a:ext uri="{FF2B5EF4-FFF2-40B4-BE49-F238E27FC236}">
                <a16:creationId xmlns:a16="http://schemas.microsoft.com/office/drawing/2014/main" id="{21E497C2-6813-45CF-9B5F-EA40A2480F0D}"/>
              </a:ext>
            </a:extLst>
          </p:cNvPr>
          <p:cNvSpPr txBox="1"/>
          <p:nvPr/>
        </p:nvSpPr>
        <p:spPr>
          <a:xfrm rot="10800000" flipV="1">
            <a:off x="3905978" y="2124000"/>
            <a:ext cx="1159307"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L</a:t>
            </a:r>
            <a:r>
              <a:rPr kumimoji="0" lang="en-GB" sz="2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ie</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be</a:t>
            </a:r>
            <a:endPar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46" name="Picture 45">
            <a:hlinkClick r:id="" action="ppaction://noaction">
              <a:snd r:embed="rId46" name="8. ich.wav"/>
            </a:hlinkClick>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6280" y="1686624"/>
            <a:ext cx="930880" cy="628587"/>
          </a:xfrm>
          <a:prstGeom prst="rect">
            <a:avLst/>
          </a:prstGeom>
        </p:spPr>
      </p:pic>
      <p:sp>
        <p:nvSpPr>
          <p:cNvPr id="47" name="TextBox 46">
            <a:hlinkClick r:id="" action="ppaction://noaction">
              <a:snd r:embed="rId46" name="8. ich.wav"/>
            </a:hlinkClick>
            <a:extLst>
              <a:ext uri="{FF2B5EF4-FFF2-40B4-BE49-F238E27FC236}">
                <a16:creationId xmlns:a16="http://schemas.microsoft.com/office/drawing/2014/main" id="{21E497C2-6813-45CF-9B5F-EA40A2480F0D}"/>
              </a:ext>
            </a:extLst>
          </p:cNvPr>
          <p:cNvSpPr txBox="1"/>
          <p:nvPr/>
        </p:nvSpPr>
        <p:spPr>
          <a:xfrm rot="10800000" flipV="1">
            <a:off x="6214925" y="2200482"/>
            <a:ext cx="1159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i</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48" name="Picture 47">
            <a:hlinkClick r:id="" action="ppaction://noaction">
              <a:snd r:embed="rId48" name="9. buch.wav"/>
            </a:hlinkClick>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8067502" y="1679171"/>
            <a:ext cx="603980" cy="554489"/>
          </a:xfrm>
          <a:prstGeom prst="rect">
            <a:avLst/>
          </a:prstGeom>
        </p:spPr>
      </p:pic>
      <p:sp>
        <p:nvSpPr>
          <p:cNvPr id="49" name="TextBox 48">
            <a:hlinkClick r:id="" action="ppaction://noaction">
              <a:snd r:embed="rId48" name="9. buch.wav"/>
            </a:hlinkClick>
            <a:extLst>
              <a:ext uri="{FF2B5EF4-FFF2-40B4-BE49-F238E27FC236}">
                <a16:creationId xmlns:a16="http://schemas.microsoft.com/office/drawing/2014/main" id="{21E497C2-6813-45CF-9B5F-EA40A2480F0D}"/>
              </a:ext>
            </a:extLst>
          </p:cNvPr>
          <p:cNvSpPr txBox="1"/>
          <p:nvPr/>
        </p:nvSpPr>
        <p:spPr>
          <a:xfrm rot="10800000" flipV="1">
            <a:off x="7739556" y="2200482"/>
            <a:ext cx="11593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Bu</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p>
        </p:txBody>
      </p:sp>
      <p:pic>
        <p:nvPicPr>
          <p:cNvPr id="50" name="Picture 49">
            <a:hlinkClick r:id="" action="ppaction://noaction">
              <a:snd r:embed="rId50" name="10. schreiben.wav"/>
            </a:hlinkClick>
          </p:cNvPr>
          <p:cNvPicPr>
            <a:picLocks noChangeAspect="1"/>
          </p:cNvPicPr>
          <p:nvPr/>
        </p:nvPicPr>
        <p:blipFill>
          <a:blip r:embed="rId5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3530" y="1380737"/>
            <a:ext cx="742183" cy="774091"/>
          </a:xfrm>
          <a:prstGeom prst="rect">
            <a:avLst/>
          </a:prstGeom>
        </p:spPr>
      </p:pic>
      <p:sp>
        <p:nvSpPr>
          <p:cNvPr id="51" name="TextBox 50">
            <a:hlinkClick r:id="" action="ppaction://noaction">
              <a:snd r:embed="rId50" name="10. schreiben.wav"/>
            </a:hlinkClick>
            <a:extLst>
              <a:ext uri="{FF2B5EF4-FFF2-40B4-BE49-F238E27FC236}">
                <a16:creationId xmlns:a16="http://schemas.microsoft.com/office/drawing/2014/main" id="{21E497C2-6813-45CF-9B5F-EA40A2480F0D}"/>
              </a:ext>
            </a:extLst>
          </p:cNvPr>
          <p:cNvSpPr txBox="1"/>
          <p:nvPr/>
        </p:nvSpPr>
        <p:spPr>
          <a:xfrm rot="10800000" flipV="1">
            <a:off x="9616860" y="2124000"/>
            <a:ext cx="1871413" cy="508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sch</a:t>
            </a:r>
            <a:r>
              <a:rPr kumimoji="0" lang="en-GB" sz="2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reiben</a:t>
            </a:r>
            <a:endParaRPr kumimoji="0" lang="en-GB" sz="2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52" name="TextBox 51">
            <a:hlinkClick r:id="" action="ppaction://noaction">
              <a:snd r:embed="rId52" name="11. wo.wav"/>
            </a:hlinkClick>
            <a:extLst>
              <a:ext uri="{FF2B5EF4-FFF2-40B4-BE49-F238E27FC236}">
                <a16:creationId xmlns:a16="http://schemas.microsoft.com/office/drawing/2014/main" id="{21E497C2-6813-45CF-9B5F-EA40A2480F0D}"/>
              </a:ext>
            </a:extLst>
          </p:cNvPr>
          <p:cNvSpPr txBox="1"/>
          <p:nvPr/>
        </p:nvSpPr>
        <p:spPr>
          <a:xfrm rot="10800000" flipV="1">
            <a:off x="245455" y="3434400"/>
            <a:ext cx="915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3" name="Picture 52">
            <a:hlinkClick r:id="" action="ppaction://noaction">
              <a:snd r:embed="rId53" name="12. du.wav"/>
            </a:hlinkClick>
          </p:cNvPr>
          <p:cNvPicPr>
            <a:picLocks noChangeAspect="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2992" y="2959879"/>
            <a:ext cx="790050" cy="533489"/>
          </a:xfrm>
          <a:prstGeom prst="rect">
            <a:avLst/>
          </a:prstGeom>
        </p:spPr>
      </p:pic>
      <p:sp>
        <p:nvSpPr>
          <p:cNvPr id="54" name="TextBox 53">
            <a:hlinkClick r:id="" action="ppaction://noaction">
              <a:snd r:embed="rId53" name="12. du.wav"/>
            </a:hlinkClick>
            <a:extLst>
              <a:ext uri="{FF2B5EF4-FFF2-40B4-BE49-F238E27FC236}">
                <a16:creationId xmlns:a16="http://schemas.microsoft.com/office/drawing/2014/main" id="{21E497C2-6813-45CF-9B5F-EA40A2480F0D}"/>
              </a:ext>
            </a:extLst>
          </p:cNvPr>
          <p:cNvSpPr txBox="1"/>
          <p:nvPr/>
        </p:nvSpPr>
        <p:spPr>
          <a:xfrm rot="10800000" flipV="1">
            <a:off x="2191429" y="3434400"/>
            <a:ext cx="915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d</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p>
        </p:txBody>
      </p:sp>
      <p:pic>
        <p:nvPicPr>
          <p:cNvPr id="55" name="Picture 54">
            <a:hlinkClick r:id="" action="ppaction://noaction">
              <a:snd r:embed="rId55" name="13. er.wav"/>
            </a:hlinkClick>
          </p:cNvPr>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95507" y="2900625"/>
            <a:ext cx="801900" cy="541492"/>
          </a:xfrm>
          <a:prstGeom prst="rect">
            <a:avLst/>
          </a:prstGeom>
        </p:spPr>
      </p:pic>
      <p:sp>
        <p:nvSpPr>
          <p:cNvPr id="56" name="TextBox 55">
            <a:hlinkClick r:id="" action="ppaction://noaction">
              <a:snd r:embed="rId55" name="13. er.wav"/>
            </a:hlinkClick>
            <a:extLst>
              <a:ext uri="{FF2B5EF4-FFF2-40B4-BE49-F238E27FC236}">
                <a16:creationId xmlns:a16="http://schemas.microsoft.com/office/drawing/2014/main" id="{21E497C2-6813-45CF-9B5F-EA40A2480F0D}"/>
              </a:ext>
            </a:extLst>
          </p:cNvPr>
          <p:cNvSpPr txBox="1"/>
          <p:nvPr/>
        </p:nvSpPr>
        <p:spPr>
          <a:xfrm rot="10800000" flipV="1">
            <a:off x="4173800" y="3434400"/>
            <a:ext cx="915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er</a:t>
            </a:r>
          </a:p>
        </p:txBody>
      </p:sp>
      <p:grpSp>
        <p:nvGrpSpPr>
          <p:cNvPr id="2" name="Group 1"/>
          <p:cNvGrpSpPr/>
          <p:nvPr/>
        </p:nvGrpSpPr>
        <p:grpSpPr>
          <a:xfrm>
            <a:off x="6278207" y="2873741"/>
            <a:ext cx="805016" cy="545423"/>
            <a:chOff x="6278207" y="2873741"/>
            <a:chExt cx="805016" cy="545423"/>
          </a:xfrm>
        </p:grpSpPr>
        <p:pic>
          <p:nvPicPr>
            <p:cNvPr id="57" name="Picture 56">
              <a:hlinkClick r:id="" action="ppaction://noaction">
                <a:snd r:embed="rId57" name="14. reden.wav"/>
              </a:hlinkClick>
            </p:cNvPr>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78207" y="2873741"/>
              <a:ext cx="641667" cy="452878"/>
            </a:xfrm>
            <a:prstGeom prst="rect">
              <a:avLst/>
            </a:prstGeom>
          </p:spPr>
        </p:pic>
        <p:pic>
          <p:nvPicPr>
            <p:cNvPr id="58" name="Picture 57">
              <a:hlinkClick r:id="" action="ppaction://noaction">
                <a:snd r:embed="rId57" name="14. reden.wav"/>
              </a:hlinkClick>
            </p:cNvPr>
            <p:cNvPicPr>
              <a:picLocks noChangeAspect="1"/>
            </p:cNvPicPr>
            <p:nvPr/>
          </p:nvPicPr>
          <p:blipFill>
            <a:blip r:embed="rId5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11857" y="3147981"/>
              <a:ext cx="471366" cy="271183"/>
            </a:xfrm>
            <a:prstGeom prst="rect">
              <a:avLst/>
            </a:prstGeom>
          </p:spPr>
        </p:pic>
      </p:grpSp>
      <p:sp>
        <p:nvSpPr>
          <p:cNvPr id="59" name="TextBox 58">
            <a:hlinkClick r:id="" action="ppaction://noaction">
              <a:snd r:embed="rId57" name="14. reden.wav"/>
            </a:hlinkClick>
            <a:extLst>
              <a:ext uri="{FF2B5EF4-FFF2-40B4-BE49-F238E27FC236}">
                <a16:creationId xmlns:a16="http://schemas.microsoft.com/office/drawing/2014/main" id="{996F03CA-4393-4B59-82AE-47D2DDCE7FC2}"/>
              </a:ext>
            </a:extLst>
          </p:cNvPr>
          <p:cNvSpPr txBox="1"/>
          <p:nvPr/>
        </p:nvSpPr>
        <p:spPr>
          <a:xfrm rot="10800000" flipV="1">
            <a:off x="6073089" y="3434400"/>
            <a:ext cx="1185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ed</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60" name="Picture 59">
            <a:hlinkClick r:id="" action="ppaction://noaction">
              <a:snd r:embed="rId60" name="15. vor.wav"/>
            </a:hlinkClick>
          </p:cNvPr>
          <p:cNvPicPr>
            <a:picLocks noChangeAspect="1"/>
          </p:cNvPicPr>
          <p:nvPr/>
        </p:nvPicPr>
        <p:blipFill>
          <a:blip r:embed="rId6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7173" y="2806556"/>
            <a:ext cx="786124" cy="700957"/>
          </a:xfrm>
          <a:prstGeom prst="rect">
            <a:avLst/>
          </a:prstGeom>
        </p:spPr>
      </p:pic>
      <p:pic>
        <p:nvPicPr>
          <p:cNvPr id="61" name="Picture 60">
            <a:hlinkClick r:id="" action="ppaction://noaction">
              <a:snd r:embed="rId62" name="16. sollen.wav"/>
            </a:hlinkClick>
          </p:cNvPr>
          <p:cNvPicPr>
            <a:picLocks noChangeAspect="1"/>
          </p:cNvPicPr>
          <p:nvPr/>
        </p:nvPicPr>
        <p:blipFill rotWithShape="1">
          <a:blip r:embed="rId6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10197934" y="2867881"/>
            <a:ext cx="589736" cy="663716"/>
          </a:xfrm>
          <a:prstGeom prst="rect">
            <a:avLst/>
          </a:prstGeom>
        </p:spPr>
      </p:pic>
      <p:sp>
        <p:nvSpPr>
          <p:cNvPr id="62" name="TextBox 61">
            <a:hlinkClick r:id="" action="ppaction://noaction">
              <a:snd r:embed="rId62" name="16. sollen.wav"/>
            </a:hlinkClick>
            <a:extLst>
              <a:ext uri="{FF2B5EF4-FFF2-40B4-BE49-F238E27FC236}">
                <a16:creationId xmlns:a16="http://schemas.microsoft.com/office/drawing/2014/main" id="{996F03CA-4393-4B59-82AE-47D2DDCE7FC2}"/>
              </a:ext>
            </a:extLst>
          </p:cNvPr>
          <p:cNvSpPr txBox="1"/>
          <p:nvPr/>
        </p:nvSpPr>
        <p:spPr>
          <a:xfrm rot="10800000" flipV="1">
            <a:off x="9900798" y="3434400"/>
            <a:ext cx="1185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ollen</a:t>
            </a:r>
          </a:p>
        </p:txBody>
      </p:sp>
      <p:pic>
        <p:nvPicPr>
          <p:cNvPr id="63" name="Picture 62">
            <a:hlinkClick r:id="" action="ppaction://noaction">
              <a:snd r:embed="rId64" name="17. groß.wav"/>
            </a:hlinkClick>
          </p:cNvPr>
          <p:cNvPicPr>
            <a:picLocks noChangeAspect="1"/>
          </p:cNvPicPr>
          <p:nvPr/>
        </p:nvPicPr>
        <p:blipFill>
          <a:blip r:embed="rId6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274442" y="2608019"/>
            <a:ext cx="379387" cy="930974"/>
          </a:xfrm>
          <a:prstGeom prst="rect">
            <a:avLst/>
          </a:prstGeom>
        </p:spPr>
      </p:pic>
      <p:sp>
        <p:nvSpPr>
          <p:cNvPr id="64" name="TextBox 63">
            <a:hlinkClick r:id="" action="ppaction://noaction">
              <a:snd r:embed="rId64" name="17. groß.wav"/>
            </a:hlinkClick>
            <a:extLst>
              <a:ext uri="{FF2B5EF4-FFF2-40B4-BE49-F238E27FC236}">
                <a16:creationId xmlns:a16="http://schemas.microsoft.com/office/drawing/2014/main" id="{21E497C2-6813-45CF-9B5F-EA40A2480F0D}"/>
              </a:ext>
            </a:extLst>
          </p:cNvPr>
          <p:cNvSpPr txBox="1"/>
          <p:nvPr/>
        </p:nvSpPr>
        <p:spPr>
          <a:xfrm rot="10800000" flipV="1">
            <a:off x="10830285" y="3434400"/>
            <a:ext cx="1298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gro</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ß</a:t>
            </a:r>
          </a:p>
        </p:txBody>
      </p:sp>
      <p:pic>
        <p:nvPicPr>
          <p:cNvPr id="65" name="Picture 64">
            <a:hlinkClick r:id="" action="ppaction://noaction">
              <a:snd r:embed="rId66" name="18. Tür.wav"/>
            </a:hlinkClick>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516014" y="4056619"/>
            <a:ext cx="413757" cy="663037"/>
          </a:xfrm>
          <a:prstGeom prst="rect">
            <a:avLst/>
          </a:prstGeom>
        </p:spPr>
      </p:pic>
      <p:sp>
        <p:nvSpPr>
          <p:cNvPr id="66" name="TextBox 65">
            <a:hlinkClick r:id="" action="ppaction://noaction">
              <a:snd r:embed="rId66" name="18. Tür.wav"/>
            </a:hlinkClick>
            <a:extLst>
              <a:ext uri="{FF2B5EF4-FFF2-40B4-BE49-F238E27FC236}">
                <a16:creationId xmlns:a16="http://schemas.microsoft.com/office/drawing/2014/main" id="{21E497C2-6813-45CF-9B5F-EA40A2480F0D}"/>
              </a:ext>
            </a:extLst>
          </p:cNvPr>
          <p:cNvSpPr txBox="1"/>
          <p:nvPr/>
        </p:nvSpPr>
        <p:spPr>
          <a:xfrm rot="10800000" flipV="1">
            <a:off x="85027" y="4680000"/>
            <a:ext cx="12288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67" name="Picture 66">
            <a:hlinkClick r:id="" action="ppaction://noaction">
              <a:snd r:embed="rId68" name="19. schön.wav"/>
            </a:hlinkClick>
          </p:cNvPr>
          <p:cNvPicPr>
            <a:picLocks noChangeAspect="1"/>
          </p:cNvPicPr>
          <p:nvPr/>
        </p:nvPicPr>
        <p:blipFill>
          <a:blip r:embed="rId6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1492" y="4002079"/>
            <a:ext cx="481655" cy="714195"/>
          </a:xfrm>
          <a:prstGeom prst="rect">
            <a:avLst/>
          </a:prstGeom>
        </p:spPr>
      </p:pic>
      <p:sp>
        <p:nvSpPr>
          <p:cNvPr id="68" name="TextBox 67">
            <a:hlinkClick r:id="" action="ppaction://noaction">
              <a:snd r:embed="rId68" name="19. schön.wav"/>
            </a:hlinkClick>
            <a:extLst>
              <a:ext uri="{FF2B5EF4-FFF2-40B4-BE49-F238E27FC236}">
                <a16:creationId xmlns:a16="http://schemas.microsoft.com/office/drawing/2014/main" id="{21E497C2-6813-45CF-9B5F-EA40A2480F0D}"/>
              </a:ext>
            </a:extLst>
          </p:cNvPr>
          <p:cNvSpPr txBox="1"/>
          <p:nvPr/>
        </p:nvSpPr>
        <p:spPr>
          <a:xfrm rot="10800000" flipV="1">
            <a:off x="1797642" y="4680000"/>
            <a:ext cx="17450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sch</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69" name="Picture 68">
            <a:hlinkClick r:id="" action="ppaction://noaction">
              <a:snd r:embed="rId70" name="20. spät.wav"/>
            </a:hlinkClick>
          </p:cNvPr>
          <p:cNvPicPr>
            <a:picLocks noChangeAspect="1"/>
          </p:cNvPicPr>
          <p:nvPr/>
        </p:nvPicPr>
        <p:blipFill>
          <a:blip r:embed="rId7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2666" y="4008682"/>
            <a:ext cx="681387" cy="720420"/>
          </a:xfrm>
          <a:prstGeom prst="rect">
            <a:avLst/>
          </a:prstGeom>
        </p:spPr>
      </p:pic>
      <p:sp>
        <p:nvSpPr>
          <p:cNvPr id="70" name="TextBox 69">
            <a:hlinkClick r:id="" action="ppaction://noaction">
              <a:snd r:embed="rId70" name="20. spät.wav"/>
            </a:hlinkClick>
            <a:extLst>
              <a:ext uri="{FF2B5EF4-FFF2-40B4-BE49-F238E27FC236}">
                <a16:creationId xmlns:a16="http://schemas.microsoft.com/office/drawing/2014/main" id="{21E497C2-6813-45CF-9B5F-EA40A2480F0D}"/>
              </a:ext>
            </a:extLst>
          </p:cNvPr>
          <p:cNvSpPr txBox="1"/>
          <p:nvPr/>
        </p:nvSpPr>
        <p:spPr>
          <a:xfrm rot="10800000" flipV="1">
            <a:off x="3929209" y="4680000"/>
            <a:ext cx="13629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sp</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71" name="Picture 70">
            <a:hlinkClick r:id="" action="ppaction://noaction">
              <a:snd r:embed="rId72" name="21. haus.wav"/>
            </a:hlinkClick>
          </p:cNvPr>
          <p:cNvPicPr>
            <a:picLocks noChangeAspect="1"/>
          </p:cNvPicPr>
          <p:nvPr/>
        </p:nvPicPr>
        <p:blipFill>
          <a:blip r:embed="rId7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0743" y="4010288"/>
            <a:ext cx="955501" cy="618897"/>
          </a:xfrm>
          <a:prstGeom prst="rect">
            <a:avLst/>
          </a:prstGeom>
        </p:spPr>
      </p:pic>
      <p:sp>
        <p:nvSpPr>
          <p:cNvPr id="72" name="TextBox 71">
            <a:hlinkClick r:id="" action="ppaction://noaction">
              <a:snd r:embed="rId72" name="21. haus.wav"/>
            </a:hlinkClick>
            <a:extLst>
              <a:ext uri="{FF2B5EF4-FFF2-40B4-BE49-F238E27FC236}">
                <a16:creationId xmlns:a16="http://schemas.microsoft.com/office/drawing/2014/main" id="{21E497C2-6813-45CF-9B5F-EA40A2480F0D}"/>
              </a:ext>
            </a:extLst>
          </p:cNvPr>
          <p:cNvSpPr txBox="1"/>
          <p:nvPr/>
        </p:nvSpPr>
        <p:spPr>
          <a:xfrm rot="10800000" flipV="1">
            <a:off x="6320645" y="4578342"/>
            <a:ext cx="15561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H</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4" name="TextBox 73">
            <a:hlinkClick r:id="" action="ppaction://noaction">
              <a:snd r:embed="rId74" name="22. Deutschland.wav"/>
            </a:hlinkClick>
            <a:extLst>
              <a:ext uri="{FF2B5EF4-FFF2-40B4-BE49-F238E27FC236}">
                <a16:creationId xmlns:a16="http://schemas.microsoft.com/office/drawing/2014/main" id="{21E497C2-6813-45CF-9B5F-EA40A2480F0D}"/>
              </a:ext>
            </a:extLst>
          </p:cNvPr>
          <p:cNvSpPr txBox="1"/>
          <p:nvPr/>
        </p:nvSpPr>
        <p:spPr>
          <a:xfrm rot="10800000" flipV="1">
            <a:off x="7882173" y="4688676"/>
            <a:ext cx="236802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D</a:t>
            </a:r>
            <a:r>
              <a:rPr kumimoji="0" lang="en-GB" sz="2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tschland</a:t>
            </a:r>
            <a:endParaRPr kumimoji="0" lang="en-GB" sz="2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75" name="Picture 74">
            <a:hlinkClick r:id="" action="ppaction://noaction">
              <a:snd r:embed="rId75" name="23. mäuser.wav"/>
            </a:hlinkClick>
          </p:cNvPr>
          <p:cNvPicPr>
            <a:picLocks noChangeAspect="1"/>
          </p:cNvPicPr>
          <p:nvPr/>
        </p:nvPicPr>
        <p:blipFill>
          <a:blip r:embed="rId7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925" y="4034058"/>
            <a:ext cx="931918" cy="647837"/>
          </a:xfrm>
          <a:prstGeom prst="rect">
            <a:avLst/>
          </a:prstGeom>
        </p:spPr>
      </p:pic>
      <p:sp>
        <p:nvSpPr>
          <p:cNvPr id="76" name="TextBox 75">
            <a:hlinkClick r:id="" action="ppaction://noaction">
              <a:snd r:embed="rId75" name="23. mäuser.wav"/>
            </a:hlinkClick>
            <a:extLst>
              <a:ext uri="{FF2B5EF4-FFF2-40B4-BE49-F238E27FC236}">
                <a16:creationId xmlns:a16="http://schemas.microsoft.com/office/drawing/2014/main" id="{21E497C2-6813-45CF-9B5F-EA40A2480F0D}"/>
              </a:ext>
            </a:extLst>
          </p:cNvPr>
          <p:cNvSpPr txBox="1"/>
          <p:nvPr/>
        </p:nvSpPr>
        <p:spPr>
          <a:xfrm rot="10800000" flipV="1">
            <a:off x="10140379" y="4594384"/>
            <a:ext cx="17902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M</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äu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se</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77" name="Picture 76">
            <a:hlinkClick r:id="" action="ppaction://noaction">
              <a:snd r:embed="rId77" name="24. und.wav"/>
            </a:hlinkClick>
          </p:cNvPr>
          <p:cNvPicPr>
            <a:picLocks noChangeAspect="1"/>
          </p:cNvPicPr>
          <p:nvPr/>
        </p:nvPicPr>
        <p:blipFill>
          <a:blip r:embed="rId7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5911" y="5090676"/>
            <a:ext cx="881432" cy="867007"/>
          </a:xfrm>
          <a:prstGeom prst="rect">
            <a:avLst/>
          </a:prstGeom>
        </p:spPr>
      </p:pic>
      <p:sp>
        <p:nvSpPr>
          <p:cNvPr id="78" name="TextBox 77">
            <a:hlinkClick r:id="" action="ppaction://noaction">
              <a:snd r:embed="rId77" name="24. und.wav"/>
            </a:hlinkClick>
            <a:extLst>
              <a:ext uri="{FF2B5EF4-FFF2-40B4-BE49-F238E27FC236}">
                <a16:creationId xmlns:a16="http://schemas.microsoft.com/office/drawing/2014/main" id="{21E497C2-6813-45CF-9B5F-EA40A2480F0D}"/>
              </a:ext>
            </a:extLst>
          </p:cNvPr>
          <p:cNvSpPr txBox="1"/>
          <p:nvPr/>
        </p:nvSpPr>
        <p:spPr>
          <a:xfrm rot="10800000" flipV="1">
            <a:off x="578417" y="5804668"/>
            <a:ext cx="11593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un</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79" name="Picture 78">
            <a:hlinkClick r:id="" action="ppaction://noaction">
              <a:snd r:embed="rId79" name="25. richtig.wav"/>
            </a:hlinkClick>
          </p:cNvPr>
          <p:cNvPicPr>
            <a:picLocks noChangeAspect="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2803" y="5064309"/>
            <a:ext cx="825758" cy="812244"/>
          </a:xfrm>
          <a:prstGeom prst="rect">
            <a:avLst/>
          </a:prstGeom>
        </p:spPr>
      </p:pic>
      <p:sp>
        <p:nvSpPr>
          <p:cNvPr id="80" name="TextBox 79">
            <a:hlinkClick r:id="" action="ppaction://noaction">
              <a:snd r:embed="rId79" name="25. richtig.wav"/>
            </a:hlinkClick>
            <a:extLst>
              <a:ext uri="{FF2B5EF4-FFF2-40B4-BE49-F238E27FC236}">
                <a16:creationId xmlns:a16="http://schemas.microsoft.com/office/drawing/2014/main" id="{21E497C2-6813-45CF-9B5F-EA40A2480F0D}"/>
              </a:ext>
            </a:extLst>
          </p:cNvPr>
          <p:cNvSpPr txBox="1"/>
          <p:nvPr/>
        </p:nvSpPr>
        <p:spPr>
          <a:xfrm rot="10800000" flipV="1">
            <a:off x="2411762" y="5804668"/>
            <a:ext cx="14318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richt</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ig</a:t>
            </a:r>
          </a:p>
        </p:txBody>
      </p:sp>
      <p:pic>
        <p:nvPicPr>
          <p:cNvPr id="81" name="Picture 80">
            <a:hlinkClick r:id="" action="ppaction://noaction">
              <a:snd r:embed="rId81" name="26. stark.wav"/>
            </a:hlinkClick>
          </p:cNvPr>
          <p:cNvPicPr>
            <a:picLocks noChangeAspect="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4326" y="5121416"/>
            <a:ext cx="624865" cy="729884"/>
          </a:xfrm>
          <a:prstGeom prst="rect">
            <a:avLst/>
          </a:prstGeom>
        </p:spPr>
      </p:pic>
      <p:sp>
        <p:nvSpPr>
          <p:cNvPr id="82" name="TextBox 81">
            <a:hlinkClick r:id="" action="ppaction://noaction">
              <a:snd r:embed="rId81" name="26. stark.wav"/>
            </a:hlinkClick>
            <a:extLst>
              <a:ext uri="{FF2B5EF4-FFF2-40B4-BE49-F238E27FC236}">
                <a16:creationId xmlns:a16="http://schemas.microsoft.com/office/drawing/2014/main" id="{21E497C2-6813-45CF-9B5F-EA40A2480F0D}"/>
              </a:ext>
            </a:extLst>
          </p:cNvPr>
          <p:cNvSpPr txBox="1"/>
          <p:nvPr/>
        </p:nvSpPr>
        <p:spPr>
          <a:xfrm rot="10800000" flipV="1">
            <a:off x="4422447" y="5804668"/>
            <a:ext cx="14318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ark</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3" name="TextBox 82">
            <a:hlinkClick r:id="" action="ppaction://noaction">
              <a:snd r:embed="rId83" name="27. spielen.wav"/>
            </a:hlinkClick>
            <a:extLst>
              <a:ext uri="{FF2B5EF4-FFF2-40B4-BE49-F238E27FC236}">
                <a16:creationId xmlns:a16="http://schemas.microsoft.com/office/drawing/2014/main" id="{21E497C2-6813-45CF-9B5F-EA40A2480F0D}"/>
              </a:ext>
            </a:extLst>
          </p:cNvPr>
          <p:cNvSpPr txBox="1"/>
          <p:nvPr/>
        </p:nvSpPr>
        <p:spPr>
          <a:xfrm rot="10800000" flipV="1">
            <a:off x="6361365" y="5804668"/>
            <a:ext cx="14318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sp</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ielen</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84" name="Picture 83">
            <a:hlinkClick r:id="" action="ppaction://noaction">
              <a:snd r:embed="rId83" name="27. spielen.wav"/>
            </a:hlinkClick>
          </p:cNvPr>
          <p:cNvPicPr>
            <a:picLocks noChangeAspect="1"/>
          </p:cNvPicPr>
          <p:nvPr/>
        </p:nvPicPr>
        <p:blipFill>
          <a:blip r:embed="rId8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7274" y="5148319"/>
            <a:ext cx="824733" cy="697201"/>
          </a:xfrm>
          <a:prstGeom prst="rect">
            <a:avLst/>
          </a:prstGeom>
        </p:spPr>
      </p:pic>
      <p:pic>
        <p:nvPicPr>
          <p:cNvPr id="85" name="Picture 84">
            <a:hlinkClick r:id="" action="ppaction://noaction">
              <a:snd r:embed="rId85" name="28. ja.wav"/>
            </a:hlinkClick>
          </p:cNvPr>
          <p:cNvPicPr>
            <a:picLocks noChangeAspect="1"/>
          </p:cNvPicPr>
          <p:nvPr/>
        </p:nvPicPr>
        <p:blipFill>
          <a:blip r:embed="rId8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85035" y="5119479"/>
            <a:ext cx="891360" cy="750627"/>
          </a:xfrm>
          <a:prstGeom prst="rect">
            <a:avLst/>
          </a:prstGeom>
        </p:spPr>
      </p:pic>
      <p:sp>
        <p:nvSpPr>
          <p:cNvPr id="86" name="TextBox 85">
            <a:hlinkClick r:id="" action="ppaction://noaction">
              <a:snd r:embed="rId85" name="28. ja.wav"/>
            </a:hlinkClick>
            <a:extLst>
              <a:ext uri="{FF2B5EF4-FFF2-40B4-BE49-F238E27FC236}">
                <a16:creationId xmlns:a16="http://schemas.microsoft.com/office/drawing/2014/main" id="{21E497C2-6813-45CF-9B5F-EA40A2480F0D}"/>
              </a:ext>
            </a:extLst>
          </p:cNvPr>
          <p:cNvSpPr txBox="1"/>
          <p:nvPr/>
        </p:nvSpPr>
        <p:spPr>
          <a:xfrm rot="10800000" flipV="1">
            <a:off x="8749636" y="5804668"/>
            <a:ext cx="565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a</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87" name="Picture 86">
            <a:hlinkClick r:id="" action="ppaction://noaction">
              <a:snd r:embed="rId87" name="29. theater.wav"/>
            </a:hlinkClick>
          </p:cNvPr>
          <p:cNvPicPr>
            <a:picLocks noChangeAspect="1"/>
          </p:cNvPicPr>
          <p:nvPr/>
        </p:nvPicPr>
        <p:blipFill>
          <a:blip r:embed="rId8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4402" y="5214850"/>
            <a:ext cx="860242" cy="670888"/>
          </a:xfrm>
          <a:prstGeom prst="rect">
            <a:avLst/>
          </a:prstGeom>
        </p:spPr>
      </p:pic>
      <p:sp>
        <p:nvSpPr>
          <p:cNvPr id="88" name="TextBox 87">
            <a:hlinkClick r:id="" action="ppaction://noaction">
              <a:snd r:embed="rId87" name="29. theater.wav"/>
            </a:hlinkClick>
            <a:extLst>
              <a:ext uri="{FF2B5EF4-FFF2-40B4-BE49-F238E27FC236}">
                <a16:creationId xmlns:a16="http://schemas.microsoft.com/office/drawing/2014/main" id="{21E497C2-6813-45CF-9B5F-EA40A2480F0D}"/>
              </a:ext>
            </a:extLst>
          </p:cNvPr>
          <p:cNvSpPr txBox="1"/>
          <p:nvPr/>
        </p:nvSpPr>
        <p:spPr>
          <a:xfrm rot="10800000" flipV="1">
            <a:off x="9989411" y="5804668"/>
            <a:ext cx="20785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Th</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eater</a:t>
            </a:r>
            <a:endPar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9" name="TextBox 88">
            <a:hlinkClick r:id="" action="ppaction://noaction">
              <a:snd r:embed="rId60" name="15. vor.wav"/>
            </a:hlinkClick>
            <a:extLst>
              <a:ext uri="{FF2B5EF4-FFF2-40B4-BE49-F238E27FC236}">
                <a16:creationId xmlns:a16="http://schemas.microsoft.com/office/drawing/2014/main" id="{996F03CA-4393-4B59-82AE-47D2DDCE7FC2}"/>
              </a:ext>
            </a:extLst>
          </p:cNvPr>
          <p:cNvSpPr txBox="1"/>
          <p:nvPr/>
        </p:nvSpPr>
        <p:spPr>
          <a:xfrm rot="10800000" flipV="1">
            <a:off x="8582977" y="3357774"/>
            <a:ext cx="8900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vo</a:t>
            </a:r>
            <a:r>
              <a:rPr kumimoji="0" lang="en-GB" sz="2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0" name="TextBox 89">
            <a:hlinkClick r:id="" action="ppaction://noaction">
              <a:snd r:embed="rId89" name="9. ch like buch.wav"/>
            </a:hlinkClick>
            <a:extLst>
              <a:ext uri="{FF2B5EF4-FFF2-40B4-BE49-F238E27FC236}">
                <a16:creationId xmlns:a16="http://schemas.microsoft.com/office/drawing/2014/main" id="{E03C17A7-4D3C-4F7A-A902-2FFD30051486}"/>
              </a:ext>
            </a:extLst>
          </p:cNvPr>
          <p:cNvSpPr txBox="1"/>
          <p:nvPr/>
        </p:nvSpPr>
        <p:spPr>
          <a:xfrm>
            <a:off x="7564450" y="1332000"/>
            <a:ext cx="702248" cy="456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91" name="Picture 90">
            <a:hlinkClick r:id="" action="ppaction://noaction">
              <a:snd r:embed="rId52" name="11. wo.wav"/>
            </a:hlinkClick>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320561" y="2923944"/>
            <a:ext cx="707000" cy="600925"/>
          </a:xfrm>
          <a:prstGeom prst="rect">
            <a:avLst/>
          </a:prstGeom>
        </p:spPr>
      </p:pic>
      <p:pic>
        <p:nvPicPr>
          <p:cNvPr id="92" name="Picture 91">
            <a:hlinkClick r:id="" action="ppaction://noaction">
              <a:snd r:embed="rId91" name="30. kalt.wav"/>
            </a:hlinkClick>
          </p:cNvPr>
          <p:cNvPicPr>
            <a:picLocks noChangeAspect="1"/>
          </p:cNvPicPr>
          <p:nvPr/>
        </p:nvPicPr>
        <p:blipFill>
          <a:blip r:embed="rId9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1465" y="321183"/>
            <a:ext cx="455690" cy="726919"/>
          </a:xfrm>
          <a:prstGeom prst="rect">
            <a:avLst/>
          </a:prstGeom>
        </p:spPr>
      </p:pic>
      <p:sp>
        <p:nvSpPr>
          <p:cNvPr id="93" name="TextBox 92">
            <a:hlinkClick r:id="" action="ppaction://noaction">
              <a:snd r:embed="rId91" name="30. kalt.wav"/>
            </a:hlinkClick>
          </p:cNvPr>
          <p:cNvSpPr txBox="1"/>
          <p:nvPr/>
        </p:nvSpPr>
        <p:spPr>
          <a:xfrm rot="10800000" flipV="1">
            <a:off x="1742129" y="936000"/>
            <a:ext cx="8856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k</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4" name="TextBox 93">
            <a:hlinkClick r:id="" action="ppaction://noaction">
              <a:snd r:embed="rId93" name="30. a like kalt.wav"/>
            </a:hlinkClick>
            <a:extLst>
              <a:ext uri="{FF2B5EF4-FFF2-40B4-BE49-F238E27FC236}">
                <a16:creationId xmlns:a16="http://schemas.microsoft.com/office/drawing/2014/main" id="{27545A5E-73DA-49E9-BB52-FBAA40BA9B21}"/>
              </a:ext>
            </a:extLst>
          </p:cNvPr>
          <p:cNvSpPr txBox="1"/>
          <p:nvPr/>
        </p:nvSpPr>
        <p:spPr>
          <a:xfrm>
            <a:off x="1741083" y="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pic>
        <p:nvPicPr>
          <p:cNvPr id="95" name="Picture 94">
            <a:hlinkClick r:id="" action="ppaction://noaction">
              <a:snd r:embed="rId94" name="31. denken.wav"/>
            </a:hlinkClick>
          </p:cNvPr>
          <p:cNvPicPr>
            <a:picLocks noChangeAspect="1"/>
          </p:cNvPicPr>
          <p:nvPr/>
        </p:nvPicPr>
        <p:blipFill>
          <a:blip r:embed="rId9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6983" y="185271"/>
            <a:ext cx="646065" cy="872684"/>
          </a:xfrm>
          <a:prstGeom prst="rect">
            <a:avLst/>
          </a:prstGeom>
        </p:spPr>
      </p:pic>
      <p:sp>
        <p:nvSpPr>
          <p:cNvPr id="96" name="TextBox 95">
            <a:hlinkClick r:id="" action="ppaction://noaction">
              <a:snd r:embed="rId94" name="31. denken.wav"/>
            </a:hlinkClick>
            <a:extLst>
              <a:ext uri="{FF2B5EF4-FFF2-40B4-BE49-F238E27FC236}">
                <a16:creationId xmlns:a16="http://schemas.microsoft.com/office/drawing/2014/main" id="{996F03CA-4393-4B59-82AE-47D2DDCE7FC2}"/>
              </a:ext>
            </a:extLst>
          </p:cNvPr>
          <p:cNvSpPr txBox="1"/>
          <p:nvPr/>
        </p:nvSpPr>
        <p:spPr>
          <a:xfrm rot="10800000" flipV="1">
            <a:off x="3751380" y="936000"/>
            <a:ext cx="1228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nken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7" name="TextBox 96">
            <a:hlinkClick r:id="" action="ppaction://noaction">
              <a:snd r:embed="rId96" name="31. e like denken.wav"/>
            </a:hlinkClick>
            <a:extLst>
              <a:ext uri="{FF2B5EF4-FFF2-40B4-BE49-F238E27FC236}">
                <a16:creationId xmlns:a16="http://schemas.microsoft.com/office/drawing/2014/main" id="{39F0888F-A463-4264-913D-6587DF2B0911}"/>
              </a:ext>
            </a:extLst>
          </p:cNvPr>
          <p:cNvSpPr txBox="1"/>
          <p:nvPr/>
        </p:nvSpPr>
        <p:spPr>
          <a:xfrm>
            <a:off x="3674692" y="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pic>
        <p:nvPicPr>
          <p:cNvPr id="98" name="Picture 97">
            <a:hlinkClick r:id="" action="ppaction://noaction">
              <a:snd r:embed="rId97" name="32. finden.wav"/>
            </a:hlinkClick>
          </p:cNvPr>
          <p:cNvPicPr>
            <a:picLocks noChangeAspect="1"/>
          </p:cNvPicPr>
          <p:nvPr/>
        </p:nvPicPr>
        <p:blipFill>
          <a:blip r:embed="rId9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5324" y="1500736"/>
            <a:ext cx="578243" cy="782111"/>
          </a:xfrm>
          <a:prstGeom prst="rect">
            <a:avLst/>
          </a:prstGeom>
        </p:spPr>
      </p:pic>
      <p:sp>
        <p:nvSpPr>
          <p:cNvPr id="99" name="TextBox 98">
            <a:hlinkClick r:id="" action="ppaction://noaction">
              <a:snd r:embed="rId97" name="32. finden.wav"/>
            </a:hlinkClick>
            <a:extLst>
              <a:ext uri="{FF2B5EF4-FFF2-40B4-BE49-F238E27FC236}">
                <a16:creationId xmlns:a16="http://schemas.microsoft.com/office/drawing/2014/main" id="{996F03CA-4393-4B59-82AE-47D2DDCE7FC2}"/>
              </a:ext>
            </a:extLst>
          </p:cNvPr>
          <p:cNvSpPr txBox="1"/>
          <p:nvPr/>
        </p:nvSpPr>
        <p:spPr>
          <a:xfrm rot="10800000" flipV="1">
            <a:off x="1943806" y="2196000"/>
            <a:ext cx="1228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nden</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00" name="TextBox 99">
            <a:hlinkClick r:id="" action="ppaction://noaction">
              <a:snd r:embed="rId99" name="32. i like finden.wav"/>
            </a:hlinkClick>
            <a:extLst>
              <a:ext uri="{FF2B5EF4-FFF2-40B4-BE49-F238E27FC236}">
                <a16:creationId xmlns:a16="http://schemas.microsoft.com/office/drawing/2014/main" id="{27545A5E-73DA-49E9-BB52-FBAA40BA9B21}"/>
              </a:ext>
            </a:extLst>
          </p:cNvPr>
          <p:cNvSpPr txBox="1"/>
          <p:nvPr/>
        </p:nvSpPr>
        <p:spPr>
          <a:xfrm>
            <a:off x="1964547" y="1332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endPar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01" name="Picture 100">
            <a:hlinkClick r:id="" action="ppaction://noaction">
              <a:snd r:embed="rId100" name="33. kopf.wav"/>
            </a:hlinkClick>
          </p:cNvPr>
          <p:cNvPicPr>
            <a:picLocks noChangeAspect="1"/>
          </p:cNvPicPr>
          <p:nvPr/>
        </p:nvPicPr>
        <p:blipFill>
          <a:blip r:embed="rId10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5057" y="2835421"/>
            <a:ext cx="590610" cy="667921"/>
          </a:xfrm>
          <a:prstGeom prst="rect">
            <a:avLst/>
          </a:prstGeom>
        </p:spPr>
      </p:pic>
      <p:sp>
        <p:nvSpPr>
          <p:cNvPr id="102" name="TextBox 101">
            <a:hlinkClick r:id="" action="ppaction://noaction">
              <a:snd r:embed="rId100" name="33. kopf.wav"/>
            </a:hlinkClick>
            <a:extLst>
              <a:ext uri="{FF2B5EF4-FFF2-40B4-BE49-F238E27FC236}">
                <a16:creationId xmlns:a16="http://schemas.microsoft.com/office/drawing/2014/main" id="{21E497C2-6813-45CF-9B5F-EA40A2480F0D}"/>
              </a:ext>
            </a:extLst>
          </p:cNvPr>
          <p:cNvSpPr txBox="1"/>
          <p:nvPr/>
        </p:nvSpPr>
        <p:spPr>
          <a:xfrm rot="10800000" flipV="1">
            <a:off x="1085682" y="3434400"/>
            <a:ext cx="1200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K</a:t>
            </a:r>
            <a:r>
              <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pf</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3" name="TextBox 102">
            <a:hlinkClick r:id="" action="ppaction://noaction">
              <a:snd r:embed="rId102" name="33. o like kopf.wav"/>
            </a:hlinkClick>
            <a:extLst>
              <a:ext uri="{FF2B5EF4-FFF2-40B4-BE49-F238E27FC236}">
                <a16:creationId xmlns:a16="http://schemas.microsoft.com/office/drawing/2014/main" id="{27545A5E-73DA-49E9-BB52-FBAA40BA9B21}"/>
              </a:ext>
            </a:extLst>
          </p:cNvPr>
          <p:cNvSpPr txBox="1"/>
          <p:nvPr/>
        </p:nvSpPr>
        <p:spPr>
          <a:xfrm>
            <a:off x="1212681"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pic>
        <p:nvPicPr>
          <p:cNvPr id="104" name="Picture 103">
            <a:hlinkClick r:id="" action="ppaction://noaction">
              <a:snd r:embed="rId103" name="34. punkt.wav"/>
            </a:hlinkClick>
          </p:cNvPr>
          <p:cNvPicPr>
            <a:picLocks noChangeAspect="1"/>
          </p:cNvPicPr>
          <p:nvPr/>
        </p:nvPicPr>
        <p:blipFill>
          <a:blip r:embed="rId104" cstate="print">
            <a:extLst>
              <a:ext uri="{28A0092B-C50C-407E-A947-70E740481C1C}">
                <a14:useLocalDpi xmlns:a14="http://schemas.microsoft.com/office/drawing/2010/main" val="0"/>
              </a:ext>
            </a:extLst>
          </a:blip>
          <a:stretch>
            <a:fillRect/>
          </a:stretch>
        </p:blipFill>
        <p:spPr>
          <a:xfrm>
            <a:off x="3515273" y="3077546"/>
            <a:ext cx="257311" cy="262582"/>
          </a:xfrm>
          <a:prstGeom prst="rect">
            <a:avLst/>
          </a:prstGeom>
        </p:spPr>
      </p:pic>
      <p:sp>
        <p:nvSpPr>
          <p:cNvPr id="105" name="TextBox 104">
            <a:hlinkClick r:id="" action="ppaction://noaction">
              <a:snd r:embed="rId103" name="34. punkt.wav"/>
            </a:hlinkClick>
            <a:extLst>
              <a:ext uri="{FF2B5EF4-FFF2-40B4-BE49-F238E27FC236}">
                <a16:creationId xmlns:a16="http://schemas.microsoft.com/office/drawing/2014/main" id="{21E497C2-6813-45CF-9B5F-EA40A2480F0D}"/>
              </a:ext>
            </a:extLst>
          </p:cNvPr>
          <p:cNvSpPr txBox="1"/>
          <p:nvPr/>
        </p:nvSpPr>
        <p:spPr>
          <a:xfrm rot="10800000" flipV="1">
            <a:off x="3067971" y="3434400"/>
            <a:ext cx="112619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nkt</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6" name="Picture 105">
            <a:hlinkClick r:id="" action="ppaction://noaction">
              <a:snd r:embed="rId105" name="35. wieder.wav"/>
            </a:hlinkClick>
          </p:cNvPr>
          <p:cNvPicPr>
            <a:picLocks noChangeAspect="1"/>
          </p:cNvPicPr>
          <p:nvPr/>
        </p:nvPicPr>
        <p:blipFill>
          <a:blip r:embed="rId10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7129" y="2852599"/>
            <a:ext cx="664630" cy="675969"/>
          </a:xfrm>
          <a:prstGeom prst="rect">
            <a:avLst/>
          </a:prstGeom>
        </p:spPr>
      </p:pic>
      <p:sp>
        <p:nvSpPr>
          <p:cNvPr id="107" name="TextBox 106">
            <a:hlinkClick r:id="" action="ppaction://noaction">
              <a:snd r:embed="rId105" name="35. wieder.wav"/>
            </a:hlinkClick>
            <a:extLst>
              <a:ext uri="{FF2B5EF4-FFF2-40B4-BE49-F238E27FC236}">
                <a16:creationId xmlns:a16="http://schemas.microsoft.com/office/drawing/2014/main" id="{21E497C2-6813-45CF-9B5F-EA40A2480F0D}"/>
              </a:ext>
            </a:extLst>
          </p:cNvPr>
          <p:cNvSpPr txBox="1"/>
          <p:nvPr/>
        </p:nvSpPr>
        <p:spPr>
          <a:xfrm rot="10800000" flipV="1">
            <a:off x="4934228" y="3434400"/>
            <a:ext cx="13445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wied</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er</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8" name="Picture 107">
            <a:hlinkClick r:id="" action="ppaction://noaction">
              <a:snd r:embed="rId107" name="36. uhr.wav"/>
            </a:hlinkClick>
          </p:cNvPr>
          <p:cNvPicPr>
            <a:picLocks noChangeAspect="1"/>
          </p:cNvPicPr>
          <p:nvPr/>
        </p:nvPicPr>
        <p:blipFill>
          <a:blip r:embed="rId10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60551" y="2770199"/>
            <a:ext cx="762560" cy="741404"/>
          </a:xfrm>
          <a:prstGeom prst="rect">
            <a:avLst/>
          </a:prstGeom>
        </p:spPr>
      </p:pic>
      <p:sp>
        <p:nvSpPr>
          <p:cNvPr id="109" name="TextBox 108">
            <a:hlinkClick r:id="" action="ppaction://noaction">
              <a:snd r:embed="rId107" name="36. uhr.wav"/>
            </a:hlinkClick>
            <a:extLst>
              <a:ext uri="{FF2B5EF4-FFF2-40B4-BE49-F238E27FC236}">
                <a16:creationId xmlns:a16="http://schemas.microsoft.com/office/drawing/2014/main" id="{996F03CA-4393-4B59-82AE-47D2DDCE7FC2}"/>
              </a:ext>
            </a:extLst>
          </p:cNvPr>
          <p:cNvSpPr txBox="1"/>
          <p:nvPr/>
        </p:nvSpPr>
        <p:spPr>
          <a:xfrm rot="10800000" flipV="1">
            <a:off x="7238059" y="3434400"/>
            <a:ext cx="8143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Uh</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10" name="Picture 109">
            <a:hlinkClick r:id="" action="ppaction://noaction">
              <a:snd r:embed="rId109" name="37. fünf.wav"/>
            </a:hlinkClick>
          </p:cNvPr>
          <p:cNvPicPr>
            <a:picLocks noChangeAspect="1"/>
          </p:cNvPicPr>
          <p:nvPr/>
        </p:nvPicPr>
        <p:blipFill>
          <a:blip r:embed="rId1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0636" y="4037925"/>
            <a:ext cx="558838" cy="678349"/>
          </a:xfrm>
          <a:prstGeom prst="rect">
            <a:avLst/>
          </a:prstGeom>
        </p:spPr>
      </p:pic>
      <p:sp>
        <p:nvSpPr>
          <p:cNvPr id="111" name="TextBox 110">
            <a:hlinkClick r:id="" action="ppaction://noaction">
              <a:snd r:embed="rId109" name="37. fünf.wav"/>
            </a:hlinkClick>
            <a:extLst>
              <a:ext uri="{FF2B5EF4-FFF2-40B4-BE49-F238E27FC236}">
                <a16:creationId xmlns:a16="http://schemas.microsoft.com/office/drawing/2014/main" id="{21E497C2-6813-45CF-9B5F-EA40A2480F0D}"/>
              </a:ext>
            </a:extLst>
          </p:cNvPr>
          <p:cNvSpPr txBox="1"/>
          <p:nvPr/>
        </p:nvSpPr>
        <p:spPr>
          <a:xfrm rot="10800000" flipV="1">
            <a:off x="1069900" y="4680000"/>
            <a:ext cx="12724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f</a:t>
            </a:r>
            <a:r>
              <a:rPr kumimoji="0" lang="en-GB" sz="2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ü</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nf</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2" name="Picture 111">
            <a:hlinkClick r:id="" action="ppaction://noaction">
              <a:snd r:embed="rId111" name="38. plötzlich.wav"/>
            </a:hlinkClick>
          </p:cNvPr>
          <p:cNvPicPr>
            <a:picLocks noChangeAspect="1"/>
          </p:cNvPicPr>
          <p:nvPr/>
        </p:nvPicPr>
        <p:blipFill>
          <a:blip r:embed="rId1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1915" y="3888490"/>
            <a:ext cx="630755" cy="938971"/>
          </a:xfrm>
          <a:prstGeom prst="rect">
            <a:avLst/>
          </a:prstGeom>
        </p:spPr>
      </p:pic>
      <p:sp>
        <p:nvSpPr>
          <p:cNvPr id="113" name="TextBox 112">
            <a:hlinkClick r:id="" action="ppaction://noaction">
              <a:snd r:embed="rId111" name="38. plötzlich.wav"/>
            </a:hlinkClick>
            <a:extLst>
              <a:ext uri="{FF2B5EF4-FFF2-40B4-BE49-F238E27FC236}">
                <a16:creationId xmlns:a16="http://schemas.microsoft.com/office/drawing/2014/main" id="{21E497C2-6813-45CF-9B5F-EA40A2480F0D}"/>
              </a:ext>
            </a:extLst>
          </p:cNvPr>
          <p:cNvSpPr txBox="1"/>
          <p:nvPr/>
        </p:nvSpPr>
        <p:spPr>
          <a:xfrm rot="10800000" flipV="1">
            <a:off x="2997972" y="4715115"/>
            <a:ext cx="1294925"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pl</a:t>
            </a:r>
            <a:r>
              <a:rPr kumimoji="0" lang="en-GB" sz="17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ö</a:t>
            </a:r>
            <a:r>
              <a:rPr kumimoji="0" lang="en-GB" sz="17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tzlich</a:t>
            </a:r>
            <a:endParaRPr kumimoji="0" lang="en-GB" sz="17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14" name="Picture 113"/>
          <p:cNvPicPr>
            <a:picLocks noChangeAspect="1"/>
          </p:cNvPicPr>
          <p:nvPr/>
        </p:nvPicPr>
        <p:blipFill>
          <a:blip r:embed="rId1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7129" y="4048531"/>
            <a:ext cx="667501" cy="678890"/>
          </a:xfrm>
          <a:prstGeom prst="rect">
            <a:avLst/>
          </a:prstGeom>
        </p:spPr>
      </p:pic>
      <p:sp>
        <p:nvSpPr>
          <p:cNvPr id="115" name="TextBox 114">
            <a:hlinkClick r:id="" action="ppaction://noaction">
              <a:snd r:embed="rId114" name="39. lächeln.wav"/>
            </a:hlinkClick>
            <a:extLst>
              <a:ext uri="{FF2B5EF4-FFF2-40B4-BE49-F238E27FC236}">
                <a16:creationId xmlns:a16="http://schemas.microsoft.com/office/drawing/2014/main" id="{21E497C2-6813-45CF-9B5F-EA40A2480F0D}"/>
              </a:ext>
            </a:extLst>
          </p:cNvPr>
          <p:cNvSpPr txBox="1"/>
          <p:nvPr/>
        </p:nvSpPr>
        <p:spPr>
          <a:xfrm rot="10800000" flipV="1">
            <a:off x="4963763" y="4707420"/>
            <a:ext cx="13455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l</a:t>
            </a:r>
            <a:r>
              <a:rPr kumimoji="0" lang="en-GB" sz="18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ä</a:t>
            </a:r>
            <a:r>
              <a:rPr kumimoji="0" lang="en-GB" sz="1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cheln</a:t>
            </a:r>
            <a:endParaRPr kumimoji="0" lang="en-GB" sz="18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16" name="TextBox 115">
            <a:hlinkClick r:id="" action="ppaction://noaction">
              <a:snd r:embed="rId115" name="34. u like punkt.wav"/>
            </a:hlinkClick>
            <a:extLst>
              <a:ext uri="{FF2B5EF4-FFF2-40B4-BE49-F238E27FC236}">
                <a16:creationId xmlns:a16="http://schemas.microsoft.com/office/drawing/2014/main" id="{39F0888F-A463-4264-913D-6587DF2B0911}"/>
              </a:ext>
            </a:extLst>
          </p:cNvPr>
          <p:cNvSpPr txBox="1"/>
          <p:nvPr/>
        </p:nvSpPr>
        <p:spPr>
          <a:xfrm>
            <a:off x="306163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p>
        </p:txBody>
      </p:sp>
      <p:sp>
        <p:nvSpPr>
          <p:cNvPr id="117" name="TextBox 116">
            <a:hlinkClick r:id="" action="ppaction://noaction">
              <a:snd r:embed="rId116" name="35. er like wieder.wav"/>
            </a:hlinkClick>
            <a:extLst>
              <a:ext uri="{FF2B5EF4-FFF2-40B4-BE49-F238E27FC236}">
                <a16:creationId xmlns:a16="http://schemas.microsoft.com/office/drawing/2014/main" id="{E03C17A7-4D3C-4F7A-A902-2FFD30051486}"/>
              </a:ext>
            </a:extLst>
          </p:cNvPr>
          <p:cNvSpPr txBox="1"/>
          <p:nvPr/>
        </p:nvSpPr>
        <p:spPr>
          <a:xfrm>
            <a:off x="514815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er</a:t>
            </a:r>
          </a:p>
        </p:txBody>
      </p:sp>
      <p:sp>
        <p:nvSpPr>
          <p:cNvPr id="118" name="TextBox 117">
            <a:hlinkClick r:id="" action="ppaction://noaction">
              <a:snd r:embed="rId117" name="36. r like uhr.wav"/>
            </a:hlinkClick>
            <a:extLst>
              <a:ext uri="{FF2B5EF4-FFF2-40B4-BE49-F238E27FC236}">
                <a16:creationId xmlns:a16="http://schemas.microsoft.com/office/drawing/2014/main" id="{56062E12-3005-440B-9F4D-0DE861F6A42E}"/>
              </a:ext>
            </a:extLst>
          </p:cNvPr>
          <p:cNvSpPr txBox="1"/>
          <p:nvPr/>
        </p:nvSpPr>
        <p:spPr>
          <a:xfrm>
            <a:off x="7233657" y="2556000"/>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sp>
        <p:nvSpPr>
          <p:cNvPr id="119" name="TextBox 118">
            <a:hlinkClick r:id="" action="ppaction://noaction">
              <a:snd r:embed="rId118" name="37. ü like fünf.wav"/>
            </a:hlinkClick>
            <a:extLst>
              <a:ext uri="{FF2B5EF4-FFF2-40B4-BE49-F238E27FC236}">
                <a16:creationId xmlns:a16="http://schemas.microsoft.com/office/drawing/2014/main" id="{27545A5E-73DA-49E9-BB52-FBAA40BA9B21}"/>
              </a:ext>
            </a:extLst>
          </p:cNvPr>
          <p:cNvSpPr txBox="1"/>
          <p:nvPr/>
        </p:nvSpPr>
        <p:spPr>
          <a:xfrm>
            <a:off x="1193705"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ü</a:t>
            </a:r>
          </a:p>
        </p:txBody>
      </p:sp>
      <p:sp>
        <p:nvSpPr>
          <p:cNvPr id="120" name="TextBox 119">
            <a:hlinkClick r:id="" action="ppaction://noaction">
              <a:snd r:embed="rId119" name="38. ö like plötzlich.wav"/>
            </a:hlinkClick>
            <a:extLst>
              <a:ext uri="{FF2B5EF4-FFF2-40B4-BE49-F238E27FC236}">
                <a16:creationId xmlns:a16="http://schemas.microsoft.com/office/drawing/2014/main" id="{39F0888F-A463-4264-913D-6587DF2B0911}"/>
              </a:ext>
            </a:extLst>
          </p:cNvPr>
          <p:cNvSpPr txBox="1"/>
          <p:nvPr/>
        </p:nvSpPr>
        <p:spPr>
          <a:xfrm>
            <a:off x="3054097"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ö</a:t>
            </a:r>
          </a:p>
        </p:txBody>
      </p:sp>
      <p:sp>
        <p:nvSpPr>
          <p:cNvPr id="121" name="TextBox 120">
            <a:hlinkClick r:id="" action="ppaction://noaction">
              <a:snd r:embed="rId120" name="39. ä like lächeln.wav"/>
            </a:hlinkClick>
            <a:extLst>
              <a:ext uri="{FF2B5EF4-FFF2-40B4-BE49-F238E27FC236}">
                <a16:creationId xmlns:a16="http://schemas.microsoft.com/office/drawing/2014/main" id="{E03C17A7-4D3C-4F7A-A902-2FFD30051486}"/>
              </a:ext>
            </a:extLst>
          </p:cNvPr>
          <p:cNvSpPr txBox="1"/>
          <p:nvPr/>
        </p:nvSpPr>
        <p:spPr>
          <a:xfrm>
            <a:off x="5145655" y="3807296"/>
            <a:ext cx="545656" cy="4891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75"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ä</a:t>
            </a:r>
          </a:p>
        </p:txBody>
      </p:sp>
      <p:cxnSp>
        <p:nvCxnSpPr>
          <p:cNvPr id="122" name="Straight Connector 121"/>
          <p:cNvCxnSpPr>
            <a:cxnSpLocks/>
          </p:cNvCxnSpPr>
          <p:nvPr/>
        </p:nvCxnSpPr>
        <p:spPr>
          <a:xfrm>
            <a:off x="7555035" y="1340819"/>
            <a:ext cx="21209" cy="12672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23" name="Title 122">
            <a:extLst>
              <a:ext uri="{FF2B5EF4-FFF2-40B4-BE49-F238E27FC236}">
                <a16:creationId xmlns:a16="http://schemas.microsoft.com/office/drawing/2014/main" id="{F276984A-4136-1B4D-8662-562369BCA1C6}"/>
              </a:ext>
            </a:extLst>
          </p:cNvPr>
          <p:cNvSpPr>
            <a:spLocks noGrp="1"/>
          </p:cNvSpPr>
          <p:nvPr>
            <p:ph type="title"/>
          </p:nvPr>
        </p:nvSpPr>
        <p:spPr>
          <a:xfrm>
            <a:off x="815288" y="-2454756"/>
            <a:ext cx="10515600" cy="1325563"/>
          </a:xfrm>
        </p:spPr>
        <p:txBody>
          <a:bodyPr/>
          <a:lstStyle/>
          <a:p>
            <a:r>
              <a:rPr lang="en-US" dirty="0"/>
              <a:t>Overview of SSCs and  source words </a:t>
            </a:r>
          </a:p>
        </p:txBody>
      </p:sp>
      <p:pic>
        <p:nvPicPr>
          <p:cNvPr id="125" name="Picture 124" descr="A red and yellow flag&#10;&#10;Description automatically generated">
            <a:hlinkClick r:id="" action="ppaction://noaction">
              <a:snd r:embed="rId31" name="22. eu like Deutschland.wav"/>
            </a:hlinkClick>
            <a:extLst>
              <a:ext uri="{FF2B5EF4-FFF2-40B4-BE49-F238E27FC236}">
                <a16:creationId xmlns:a16="http://schemas.microsoft.com/office/drawing/2014/main" id="{A20A7502-A054-4B4A-A83C-8EDAA6B0C2E7}"/>
              </a:ext>
            </a:extLst>
          </p:cNvPr>
          <p:cNvPicPr>
            <a:picLocks noChangeAspect="1"/>
          </p:cNvPicPr>
          <p:nvPr/>
        </p:nvPicPr>
        <p:blipFill>
          <a:blip r:embed="rId121">
            <a:extLst>
              <a:ext uri="{28A0092B-C50C-407E-A947-70E740481C1C}">
                <a14:useLocalDpi xmlns:a14="http://schemas.microsoft.com/office/drawing/2010/main" val="0"/>
              </a:ext>
            </a:extLst>
          </a:blip>
          <a:stretch>
            <a:fillRect/>
          </a:stretch>
        </p:blipFill>
        <p:spPr>
          <a:xfrm>
            <a:off x="8775865" y="4002079"/>
            <a:ext cx="686802" cy="686802"/>
          </a:xfrm>
          <a:prstGeom prst="rect">
            <a:avLst/>
          </a:prstGeom>
        </p:spPr>
      </p:pic>
    </p:spTree>
    <p:extLst>
      <p:ext uri="{BB962C8B-B14F-4D97-AF65-F5344CB8AC3E}">
        <p14:creationId xmlns:p14="http://schemas.microsoft.com/office/powerpoint/2010/main" val="302936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52689" cy="647577"/>
          </a:xfrm>
        </p:spPr>
        <p:txBody>
          <a:bodyPr>
            <a:normAutofit/>
          </a:bodyPr>
          <a:lstStyle/>
          <a:p>
            <a:r>
              <a:rPr lang="en-GB" sz="2800" b="1" dirty="0" err="1">
                <a:solidFill>
                  <a:schemeClr val="bg1"/>
                </a:solidFill>
              </a:rPr>
              <a:t>Phonetik</a:t>
            </a:r>
            <a:r>
              <a:rPr lang="en-GB" sz="2800" b="1" dirty="0">
                <a:solidFill>
                  <a:schemeClr val="bg1"/>
                </a:solidFill>
              </a:rPr>
              <a:t> </a:t>
            </a:r>
            <a:r>
              <a:rPr lang="en-GB" sz="2800" b="0" dirty="0"/>
              <a:t>(</a:t>
            </a:r>
            <a:r>
              <a:rPr lang="en-GB" sz="2800" b="0" dirty="0">
                <a:solidFill>
                  <a:schemeClr val="bg1"/>
                </a:solidFill>
              </a:rPr>
              <a:t>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3489" y="247046"/>
            <a:ext cx="2503837"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1" y="1296000"/>
            <a:ext cx="8145854" cy="461665"/>
          </a:xfrm>
          <a:prstGeom prst="rect">
            <a:avLst/>
          </a:prstGeom>
          <a:solidFill>
            <a:srgbClr val="FFF4E7"/>
          </a:solidFill>
        </p:spPr>
        <p:txBody>
          <a:bodyPr wrap="square" rtlCol="0">
            <a:spAutoFit/>
          </a:bodyPr>
          <a:lstStyle/>
          <a:p>
            <a:r>
              <a:rPr lang="en-US" sz="2400" dirty="0"/>
              <a:t>1. Der </a:t>
            </a:r>
            <a:r>
              <a:rPr lang="en-US" sz="2400" b="1" dirty="0" err="1"/>
              <a:t>Zwiebel</a:t>
            </a:r>
            <a:r>
              <a:rPr lang="en-US" sz="2400" dirty="0" err="1"/>
              <a:t>markt</a:t>
            </a:r>
            <a:r>
              <a:rPr lang="en-US" sz="2400" dirty="0"/>
              <a:t> </a:t>
            </a:r>
            <a:r>
              <a:rPr lang="en-US" sz="2400" dirty="0" err="1"/>
              <a:t>findet</a:t>
            </a:r>
            <a:r>
              <a:rPr lang="en-US" sz="2400" dirty="0"/>
              <a:t> </a:t>
            </a:r>
            <a:r>
              <a:rPr lang="en-US" sz="2400" dirty="0" err="1"/>
              <a:t>im</a:t>
            </a:r>
            <a:r>
              <a:rPr lang="en-US" sz="2400" dirty="0"/>
              <a:t> November in Bern </a:t>
            </a:r>
            <a:r>
              <a:rPr lang="en-US" sz="2400" dirty="0" err="1"/>
              <a:t>statt</a:t>
            </a:r>
            <a:r>
              <a:rPr lang="en-US" sz="2400" dirty="0"/>
              <a:t>.</a:t>
            </a:r>
          </a:p>
        </p:txBody>
      </p:sp>
      <p:sp>
        <p:nvSpPr>
          <p:cNvPr id="6" name="Rectangle 5">
            <a:extLst>
              <a:ext uri="{FF2B5EF4-FFF2-40B4-BE49-F238E27FC236}">
                <a16:creationId xmlns:a16="http://schemas.microsoft.com/office/drawing/2014/main" id="{5D8194D6-9F4A-47F0-8AE1-8FF86A2FA415}"/>
              </a:ext>
            </a:extLst>
          </p:cNvPr>
          <p:cNvSpPr/>
          <p:nvPr/>
        </p:nvSpPr>
        <p:spPr>
          <a:xfrm>
            <a:off x="7419523" y="5962515"/>
            <a:ext cx="4839786" cy="369332"/>
          </a:xfrm>
          <a:prstGeom prst="rect">
            <a:avLst/>
          </a:prstGeom>
        </p:spPr>
        <p:txBody>
          <a:bodyPr wrap="none">
            <a:spAutoFit/>
          </a:bodyPr>
          <a:lstStyle/>
          <a:p>
            <a:r>
              <a:rPr lang="en-GB" dirty="0"/>
              <a:t>Arno </a:t>
            </a:r>
            <a:r>
              <a:rPr lang="en-GB" dirty="0" err="1"/>
              <a:t>Konings</a:t>
            </a:r>
            <a:r>
              <a:rPr lang="en-GB" dirty="0"/>
              <a:t> (Schweiz-</a:t>
            </a:r>
            <a:r>
              <a:rPr lang="en-GB" dirty="0" err="1"/>
              <a:t>bilder</a:t>
            </a:r>
            <a:r>
              <a:rPr lang="en-GB" dirty="0"/>
              <a:t>) / CC BY-SA </a:t>
            </a:r>
          </a:p>
        </p:txBody>
      </p:sp>
      <p:sp>
        <p:nvSpPr>
          <p:cNvPr id="9" name="TextBox 8">
            <a:extLst>
              <a:ext uri="{FF2B5EF4-FFF2-40B4-BE49-F238E27FC236}">
                <a16:creationId xmlns:a16="http://schemas.microsoft.com/office/drawing/2014/main" id="{F0EBE877-1787-4968-A8F1-F59429B47DD7}"/>
              </a:ext>
            </a:extLst>
          </p:cNvPr>
          <p:cNvSpPr txBox="1"/>
          <p:nvPr/>
        </p:nvSpPr>
        <p:spPr>
          <a:xfrm>
            <a:off x="180000" y="1951537"/>
            <a:ext cx="8145854" cy="461665"/>
          </a:xfrm>
          <a:prstGeom prst="rect">
            <a:avLst/>
          </a:prstGeom>
          <a:solidFill>
            <a:srgbClr val="FFF4E7"/>
          </a:solidFill>
        </p:spPr>
        <p:txBody>
          <a:bodyPr wrap="square" rtlCol="0">
            <a:spAutoFit/>
          </a:bodyPr>
          <a:lstStyle/>
          <a:p>
            <a:r>
              <a:rPr lang="en-US" sz="2400" i="1" dirty="0"/>
              <a:t>1. The onion market takes place in November in Bern.</a:t>
            </a:r>
          </a:p>
        </p:txBody>
      </p:sp>
      <p:pic>
        <p:nvPicPr>
          <p:cNvPr id="8" name="Picture 7" descr="A produce section of the building&#10;&#10;Description automatically generated">
            <a:extLst>
              <a:ext uri="{FF2B5EF4-FFF2-40B4-BE49-F238E27FC236}">
                <a16:creationId xmlns:a16="http://schemas.microsoft.com/office/drawing/2014/main" id="{8709846A-AD58-4220-BE9F-7E8CBA0BA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8370" y="1001890"/>
            <a:ext cx="2847975" cy="4286250"/>
          </a:xfrm>
          <a:prstGeom prst="rect">
            <a:avLst/>
          </a:prstGeom>
        </p:spPr>
      </p:pic>
      <p:sp>
        <p:nvSpPr>
          <p:cNvPr id="13" name="TextBox 12">
            <a:extLst>
              <a:ext uri="{FF2B5EF4-FFF2-40B4-BE49-F238E27FC236}">
                <a16:creationId xmlns:a16="http://schemas.microsoft.com/office/drawing/2014/main" id="{E0181074-E030-4E32-A8C4-AF75D1C468A1}"/>
              </a:ext>
            </a:extLst>
          </p:cNvPr>
          <p:cNvSpPr txBox="1"/>
          <p:nvPr/>
        </p:nvSpPr>
        <p:spPr>
          <a:xfrm>
            <a:off x="179998" y="5018648"/>
            <a:ext cx="8145854" cy="461665"/>
          </a:xfrm>
          <a:prstGeom prst="rect">
            <a:avLst/>
          </a:prstGeom>
          <a:solidFill>
            <a:srgbClr val="FFF4E7"/>
          </a:solidFill>
        </p:spPr>
        <p:txBody>
          <a:bodyPr wrap="square" rtlCol="0">
            <a:spAutoFit/>
          </a:bodyPr>
          <a:lstStyle/>
          <a:p>
            <a:r>
              <a:rPr lang="en-US" sz="2400" i="1"/>
              <a:t>3. At the regional assembly you state your opinion. </a:t>
            </a:r>
            <a:endParaRPr lang="en-US" sz="2400" i="1" dirty="0"/>
          </a:p>
        </p:txBody>
      </p:sp>
      <p:pic>
        <p:nvPicPr>
          <p:cNvPr id="1030" name="Picture 6" descr="musical instrument, switzerland, alphorn, wind instrument, brass instrument, gruy re, ringers, woodwind instru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8370" y="2047525"/>
            <a:ext cx="3429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900BAC3-4A49-4BF6-8F49-8D0F9503FD8C}"/>
              </a:ext>
            </a:extLst>
          </p:cNvPr>
          <p:cNvSpPr txBox="1"/>
          <p:nvPr/>
        </p:nvSpPr>
        <p:spPr>
          <a:xfrm>
            <a:off x="179998" y="4456829"/>
            <a:ext cx="8145854" cy="461665"/>
          </a:xfrm>
          <a:prstGeom prst="rect">
            <a:avLst/>
          </a:prstGeom>
          <a:solidFill>
            <a:srgbClr val="FFF4E7"/>
          </a:solidFill>
        </p:spPr>
        <p:txBody>
          <a:bodyPr wrap="square" rtlCol="0">
            <a:spAutoFit/>
          </a:bodyPr>
          <a:lstStyle/>
          <a:p>
            <a:r>
              <a:rPr lang="en-US" sz="2400" dirty="0"/>
              <a:t>3</a:t>
            </a:r>
            <a:r>
              <a:rPr lang="en-US" sz="2400"/>
              <a:t>. An der</a:t>
            </a:r>
            <a:r>
              <a:rPr lang="en-GB" sz="2400"/>
              <a:t> </a:t>
            </a:r>
            <a:r>
              <a:rPr lang="en-GB" sz="2400" b="1"/>
              <a:t>Landsgemeinde</a:t>
            </a:r>
            <a:r>
              <a:rPr lang="en-GB" sz="2400"/>
              <a:t> sagt man seine Meinung</a:t>
            </a:r>
            <a:r>
              <a:rPr lang="en-US" sz="2400"/>
              <a:t>.</a:t>
            </a:r>
            <a:endParaRPr lang="en-US" sz="2400" dirty="0"/>
          </a:p>
        </p:txBody>
      </p:sp>
      <p:sp>
        <p:nvSpPr>
          <p:cNvPr id="7" name="Rectangle 6"/>
          <p:cNvSpPr>
            <a:spLocks noChangeAspect="1"/>
          </p:cNvSpPr>
          <p:nvPr/>
        </p:nvSpPr>
        <p:spPr>
          <a:xfrm>
            <a:off x="5705370" y="5718957"/>
            <a:ext cx="6429965" cy="369332"/>
          </a:xfrm>
          <a:prstGeom prst="rect">
            <a:avLst/>
          </a:prstGeom>
        </p:spPr>
        <p:txBody>
          <a:bodyPr wrap="none">
            <a:spAutoFit/>
          </a:bodyPr>
          <a:lstStyle/>
          <a:p>
            <a:r>
              <a:rPr lang="en-GB" dirty="0"/>
              <a:t>Kanton Glarus, Samuel </a:t>
            </a:r>
            <a:r>
              <a:rPr lang="en-GB" dirty="0" err="1"/>
              <a:t>Trümpy</a:t>
            </a:r>
            <a:r>
              <a:rPr lang="en-GB" dirty="0"/>
              <a:t> Photography / CC BY 2.0</a:t>
            </a:r>
          </a:p>
        </p:txBody>
      </p:sp>
      <p:pic>
        <p:nvPicPr>
          <p:cNvPr id="1034" name="Picture 10" descr="https://upload.wikimedia.org/wikipedia/commons/6/6e/Landsgemeinde_auf_dem_Zaunplatz_in_Glarus%2C_Kanton_Glarus_-_193082739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0404" y="2059630"/>
            <a:ext cx="3604931" cy="23993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0181074-E030-4E32-A8C4-AF75D1C468A1}"/>
              </a:ext>
            </a:extLst>
          </p:cNvPr>
          <p:cNvSpPr txBox="1"/>
          <p:nvPr/>
        </p:nvSpPr>
        <p:spPr>
          <a:xfrm>
            <a:off x="1172884" y="1292230"/>
            <a:ext cx="1173314" cy="461665"/>
          </a:xfrm>
          <a:prstGeom prst="rect">
            <a:avLst/>
          </a:prstGeom>
          <a:solidFill>
            <a:srgbClr val="FFF4E7"/>
          </a:solidFill>
        </p:spPr>
        <p:txBody>
          <a:bodyPr wrap="square" rtlCol="0">
            <a:spAutoFit/>
          </a:bodyPr>
          <a:lstStyle/>
          <a:p>
            <a:pPr algn="ctr"/>
            <a:r>
              <a:rPr lang="en-US" sz="2400" b="1" dirty="0">
                <a:solidFill>
                  <a:srgbClr val="FF0000"/>
                </a:solidFill>
              </a:rPr>
              <a:t>1</a:t>
            </a:r>
          </a:p>
        </p:txBody>
      </p:sp>
      <p:sp>
        <p:nvSpPr>
          <p:cNvPr id="22" name="TextBox 21">
            <a:extLst>
              <a:ext uri="{FF2B5EF4-FFF2-40B4-BE49-F238E27FC236}">
                <a16:creationId xmlns:a16="http://schemas.microsoft.com/office/drawing/2014/main" id="{E0181074-E030-4E32-A8C4-AF75D1C468A1}"/>
              </a:ext>
            </a:extLst>
          </p:cNvPr>
          <p:cNvSpPr txBox="1"/>
          <p:nvPr/>
        </p:nvSpPr>
        <p:spPr>
          <a:xfrm>
            <a:off x="1667422" y="4456829"/>
            <a:ext cx="2429090" cy="461665"/>
          </a:xfrm>
          <a:prstGeom prst="rect">
            <a:avLst/>
          </a:prstGeom>
          <a:solidFill>
            <a:srgbClr val="FFF4E7"/>
          </a:solidFill>
        </p:spPr>
        <p:txBody>
          <a:bodyPr wrap="square" rtlCol="0">
            <a:spAutoFit/>
          </a:bodyPr>
          <a:lstStyle/>
          <a:p>
            <a:pPr algn="ctr"/>
            <a:r>
              <a:rPr lang="en-US" sz="2400" b="1">
                <a:solidFill>
                  <a:srgbClr val="FF0000"/>
                </a:solidFill>
              </a:rPr>
              <a:t>3</a:t>
            </a:r>
            <a:endParaRPr lang="en-US" sz="2400" b="1" dirty="0">
              <a:solidFill>
                <a:srgbClr val="FF0000"/>
              </a:solidFill>
            </a:endParaRPr>
          </a:p>
        </p:txBody>
      </p:sp>
      <p:sp>
        <p:nvSpPr>
          <p:cNvPr id="23" name="TextBox 22">
            <a:extLst>
              <a:ext uri="{FF2B5EF4-FFF2-40B4-BE49-F238E27FC236}">
                <a16:creationId xmlns:a16="http://schemas.microsoft.com/office/drawing/2014/main" id="{6900BAC3-4A49-4BF6-8F49-8D0F9503FD8C}"/>
              </a:ext>
            </a:extLst>
          </p:cNvPr>
          <p:cNvSpPr txBox="1"/>
          <p:nvPr/>
        </p:nvSpPr>
        <p:spPr>
          <a:xfrm>
            <a:off x="179998" y="2933730"/>
            <a:ext cx="8145854" cy="461665"/>
          </a:xfrm>
          <a:prstGeom prst="rect">
            <a:avLst/>
          </a:prstGeom>
          <a:solidFill>
            <a:srgbClr val="FFF4E7"/>
          </a:solidFill>
        </p:spPr>
        <p:txBody>
          <a:bodyPr wrap="square" rtlCol="0">
            <a:spAutoFit/>
          </a:bodyPr>
          <a:lstStyle/>
          <a:p>
            <a:r>
              <a:rPr lang="en-US" sz="2400" dirty="0"/>
              <a:t>2. In </a:t>
            </a:r>
            <a:r>
              <a:rPr lang="en-US" sz="2400" dirty="0" err="1"/>
              <a:t>Nendaz</a:t>
            </a:r>
            <a:r>
              <a:rPr lang="en-US" sz="2400" dirty="0"/>
              <a:t> </a:t>
            </a:r>
            <a:r>
              <a:rPr lang="en-US" sz="2400" dirty="0" err="1"/>
              <a:t>gibt</a:t>
            </a:r>
            <a:r>
              <a:rPr lang="en-US" sz="2400" dirty="0"/>
              <a:t> </a:t>
            </a:r>
            <a:r>
              <a:rPr lang="en-US" sz="2400" dirty="0" err="1"/>
              <a:t>es</a:t>
            </a:r>
            <a:r>
              <a:rPr lang="en-US" sz="2400" dirty="0"/>
              <a:t> </a:t>
            </a:r>
            <a:r>
              <a:rPr lang="en-US" sz="2400" dirty="0" err="1"/>
              <a:t>ein</a:t>
            </a:r>
            <a:r>
              <a:rPr lang="en-US" sz="2400" dirty="0"/>
              <a:t> </a:t>
            </a:r>
            <a:r>
              <a:rPr lang="en-US" sz="2400" b="1" dirty="0" err="1"/>
              <a:t>berühmtes</a:t>
            </a:r>
            <a:r>
              <a:rPr lang="en-US" sz="2400" dirty="0"/>
              <a:t> </a:t>
            </a:r>
            <a:r>
              <a:rPr lang="en-US" sz="2400" dirty="0" err="1"/>
              <a:t>Alphornfestival</a:t>
            </a:r>
            <a:r>
              <a:rPr lang="en-US" sz="2400" dirty="0"/>
              <a:t>.</a:t>
            </a:r>
          </a:p>
        </p:txBody>
      </p:sp>
      <p:sp>
        <p:nvSpPr>
          <p:cNvPr id="24" name="TextBox 23">
            <a:extLst>
              <a:ext uri="{FF2B5EF4-FFF2-40B4-BE49-F238E27FC236}">
                <a16:creationId xmlns:a16="http://schemas.microsoft.com/office/drawing/2014/main" id="{93C53362-86B3-48F3-B60A-ABC156CA43CA}"/>
              </a:ext>
            </a:extLst>
          </p:cNvPr>
          <p:cNvSpPr txBox="1"/>
          <p:nvPr/>
        </p:nvSpPr>
        <p:spPr>
          <a:xfrm>
            <a:off x="179998" y="3527405"/>
            <a:ext cx="8145854" cy="461665"/>
          </a:xfrm>
          <a:prstGeom prst="rect">
            <a:avLst/>
          </a:prstGeom>
          <a:solidFill>
            <a:srgbClr val="FFF4E7"/>
          </a:solidFill>
        </p:spPr>
        <p:txBody>
          <a:bodyPr wrap="square" rtlCol="0">
            <a:spAutoFit/>
          </a:bodyPr>
          <a:lstStyle/>
          <a:p>
            <a:r>
              <a:rPr lang="en-US" sz="2400" i="1" dirty="0"/>
              <a:t>2</a:t>
            </a:r>
            <a:r>
              <a:rPr lang="en-US" sz="2400" i="1"/>
              <a:t>. In Nendaz there is a famous alpine horn festival.</a:t>
            </a:r>
            <a:endParaRPr lang="en-US" sz="2400" i="1" dirty="0"/>
          </a:p>
        </p:txBody>
      </p:sp>
      <p:sp>
        <p:nvSpPr>
          <p:cNvPr id="26" name="TextBox 25">
            <a:extLst>
              <a:ext uri="{FF2B5EF4-FFF2-40B4-BE49-F238E27FC236}">
                <a16:creationId xmlns:a16="http://schemas.microsoft.com/office/drawing/2014/main" id="{E0181074-E030-4E32-A8C4-AF75D1C468A1}"/>
              </a:ext>
            </a:extLst>
          </p:cNvPr>
          <p:cNvSpPr txBox="1"/>
          <p:nvPr/>
        </p:nvSpPr>
        <p:spPr>
          <a:xfrm>
            <a:off x="3706987" y="2943386"/>
            <a:ext cx="1692543" cy="461665"/>
          </a:xfrm>
          <a:prstGeom prst="rect">
            <a:avLst/>
          </a:prstGeom>
          <a:solidFill>
            <a:srgbClr val="FFF4E7"/>
          </a:solidFill>
        </p:spPr>
        <p:txBody>
          <a:bodyPr wrap="square" rtlCol="0">
            <a:spAutoFit/>
          </a:bodyPr>
          <a:lstStyle/>
          <a:p>
            <a:pPr algn="ctr"/>
            <a:r>
              <a:rPr lang="en-US" sz="2400" b="1">
                <a:solidFill>
                  <a:srgbClr val="FF0000"/>
                </a:solidFill>
              </a:rPr>
              <a:t>2</a:t>
            </a:r>
            <a:endParaRPr lang="en-US" sz="2400" b="1" dirty="0">
              <a:solidFill>
                <a:srgbClr val="FF0000"/>
              </a:solidFill>
            </a:endParaRPr>
          </a:p>
        </p:txBody>
      </p:sp>
      <p:sp>
        <p:nvSpPr>
          <p:cNvPr id="19" name="Action Button: Custom 16">
            <a:hlinkClick r:id="" action="ppaction://noaction" highlightClick="1">
              <a:snd r:embed="rId6" name="19. 1. der Zwiebelmarkt.wav"/>
            </a:hlinkClick>
            <a:extLst>
              <a:ext uri="{FF2B5EF4-FFF2-40B4-BE49-F238E27FC236}">
                <a16:creationId xmlns:a16="http://schemas.microsoft.com/office/drawing/2014/main" id="{1A7230D7-3692-4A97-BB78-946166060B07}"/>
              </a:ext>
            </a:extLst>
          </p:cNvPr>
          <p:cNvSpPr/>
          <p:nvPr/>
        </p:nvSpPr>
        <p:spPr>
          <a:xfrm>
            <a:off x="179998" y="131769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7" name="19. 2. in Nendaz.wav"/>
            </a:hlinkClick>
            <a:extLst>
              <a:ext uri="{FF2B5EF4-FFF2-40B4-BE49-F238E27FC236}">
                <a16:creationId xmlns:a16="http://schemas.microsoft.com/office/drawing/2014/main" id="{1A7230D7-3692-4A97-BB78-946166060B07}"/>
              </a:ext>
            </a:extLst>
          </p:cNvPr>
          <p:cNvSpPr/>
          <p:nvPr/>
        </p:nvSpPr>
        <p:spPr>
          <a:xfrm>
            <a:off x="179998" y="298559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25" name="Action Button: Custom 16">
            <a:hlinkClick r:id="" action="ppaction://noaction" highlightClick="1">
              <a:snd r:embed="rId8" name="19. 3. an der.wav"/>
            </a:hlinkClick>
            <a:extLst>
              <a:ext uri="{FF2B5EF4-FFF2-40B4-BE49-F238E27FC236}">
                <a16:creationId xmlns:a16="http://schemas.microsoft.com/office/drawing/2014/main" id="{1A7230D7-3692-4A97-BB78-946166060B07}"/>
              </a:ext>
            </a:extLst>
          </p:cNvPr>
          <p:cNvSpPr/>
          <p:nvPr/>
        </p:nvSpPr>
        <p:spPr>
          <a:xfrm>
            <a:off x="162806" y="4508691"/>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058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6" grpId="1"/>
      <p:bldP spid="9" grpId="0" animBg="1"/>
      <p:bldP spid="13" grpId="0" animBg="1"/>
      <p:bldP spid="16" grpId="0" animBg="1"/>
      <p:bldP spid="7" grpId="0"/>
      <p:bldP spid="7" grpId="1"/>
      <p:bldP spid="20" grpId="0" animBg="1"/>
      <p:bldP spid="20" grpId="1" animBg="1"/>
      <p:bldP spid="22" grpId="0" animBg="1"/>
      <p:bldP spid="22" grpId="1" animBg="1"/>
      <p:bldP spid="23" grpId="0" animBg="1"/>
      <p:bldP spid="24" grpId="0" animBg="1"/>
      <p:bldP spid="26" grpId="0" animBg="1"/>
      <p:bldP spid="2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Phonetik</a:t>
            </a:r>
            <a:r>
              <a:rPr lang="en-GB" sz="2800" b="1" dirty="0">
                <a:solidFill>
                  <a:schemeClr val="bg1"/>
                </a:solidFill>
              </a:rPr>
              <a:t> </a:t>
            </a:r>
            <a:r>
              <a:rPr lang="en-GB" sz="2800" b="0" dirty="0"/>
              <a:t>(</a:t>
            </a:r>
            <a:r>
              <a:rPr lang="en-GB" sz="2800" b="0" dirty="0">
                <a:solidFill>
                  <a:schemeClr val="bg1"/>
                </a:solidFill>
              </a:rPr>
              <a:t>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8577919"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4. Am </a:t>
            </a:r>
            <a:r>
              <a:rPr kumimoji="0" lang="en-GB" sz="2400" b="1" i="0" u="none" strike="noStrike" kern="1200" cap="none" spc="0" normalizeH="0" baseline="0" noProof="0" dirty="0" err="1">
                <a:ln>
                  <a:noFill/>
                </a:ln>
                <a:effectLst/>
                <a:uLnTx/>
                <a:uFillTx/>
                <a:latin typeface="Century Gothic" panose="020F0302020204030204"/>
                <a:ea typeface="+mn-ea"/>
                <a:cs typeface="+mn-cs"/>
              </a:rPr>
              <a:t>Sechseläuten</a:t>
            </a:r>
            <a:r>
              <a:rPr kumimoji="0" lang="en-GB" sz="1800" b="1"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explodiert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ein</a:t>
            </a:r>
            <a:r>
              <a:rPr kumimoji="0" lang="en-US" sz="2400" b="0" i="0" u="none" strike="noStrike" kern="1200" cap="none" spc="0" normalizeH="0" baseline="0" noProof="0" dirty="0">
                <a:ln>
                  <a:noFill/>
                </a:ln>
                <a:effectLst/>
                <a:uLnTx/>
                <a:uFillTx/>
                <a:latin typeface="Century Gothic" panose="020F0302020204030204"/>
                <a:ea typeface="+mn-ea"/>
                <a:cs typeface="+mn-cs"/>
              </a:rPr>
              <a:t> Schneemann!</a:t>
            </a:r>
          </a:p>
        </p:txBody>
      </p:sp>
      <p:sp>
        <p:nvSpPr>
          <p:cNvPr id="6" name="Rectangle 5">
            <a:extLst>
              <a:ext uri="{FF2B5EF4-FFF2-40B4-BE49-F238E27FC236}">
                <a16:creationId xmlns:a16="http://schemas.microsoft.com/office/drawing/2014/main" id="{5D8194D6-9F4A-47F0-8AE1-8FF86A2FA415}"/>
              </a:ext>
            </a:extLst>
          </p:cNvPr>
          <p:cNvSpPr/>
          <p:nvPr/>
        </p:nvSpPr>
        <p:spPr>
          <a:xfrm>
            <a:off x="8076135" y="5814653"/>
            <a:ext cx="38860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Century Gothic" panose="020F0302020204030204"/>
                <a:ea typeface="+mn-ea"/>
                <a:cs typeface="+mn-cs"/>
              </a:rPr>
              <a:t>Roland zh / Wikimedia Commons</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F0EBE877-1787-4968-A8F1-F59429B47DD7}"/>
              </a:ext>
            </a:extLst>
          </p:cNvPr>
          <p:cNvSpPr txBox="1"/>
          <p:nvPr/>
        </p:nvSpPr>
        <p:spPr>
          <a:xfrm>
            <a:off x="180000" y="1951537"/>
            <a:ext cx="814585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panose="020F0302020204030204"/>
                <a:ea typeface="+mn-ea"/>
                <a:cs typeface="+mn-cs"/>
              </a:rPr>
              <a:t>4. At the </a:t>
            </a:r>
            <a:r>
              <a:rPr kumimoji="0" lang="en-GB" sz="2400" b="0" i="1" u="none" strike="noStrike" kern="1200" cap="none" spc="0" normalizeH="0" baseline="0" noProof="0" dirty="0" err="1">
                <a:ln>
                  <a:noFill/>
                </a:ln>
                <a:effectLst/>
                <a:uLnTx/>
                <a:uFillTx/>
                <a:latin typeface="Century Gothic" panose="020F0302020204030204"/>
                <a:ea typeface="+mn-ea"/>
                <a:cs typeface="+mn-cs"/>
              </a:rPr>
              <a:t>Sechseläuten</a:t>
            </a:r>
            <a:r>
              <a:rPr kumimoji="0" lang="en-GB" sz="2400" b="0" i="1" u="none" strike="noStrike" kern="1200" cap="none" spc="0" normalizeH="0" baseline="0" noProof="0" dirty="0">
                <a:ln>
                  <a:noFill/>
                </a:ln>
                <a:effectLst/>
                <a:uLnTx/>
                <a:uFillTx/>
                <a:latin typeface="Century Gothic" panose="020F0302020204030204"/>
                <a:ea typeface="+mn-ea"/>
                <a:cs typeface="+mn-cs"/>
              </a:rPr>
              <a:t> a snowman explodes!</a:t>
            </a:r>
            <a:endParaRPr kumimoji="0" lang="en-US" sz="2400" b="0" i="1"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0181074-E030-4E32-A8C4-AF75D1C468A1}"/>
              </a:ext>
            </a:extLst>
          </p:cNvPr>
          <p:cNvSpPr txBox="1"/>
          <p:nvPr/>
        </p:nvSpPr>
        <p:spPr>
          <a:xfrm>
            <a:off x="179998" y="5018648"/>
            <a:ext cx="814585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Century Gothic" panose="020F0302020204030204"/>
                <a:ea typeface="+mn-ea"/>
                <a:cs typeface="+mn-cs"/>
              </a:rPr>
              <a:t>6. Dog owners pay a dog tax! </a:t>
            </a:r>
            <a:endParaRPr kumimoji="0" lang="en-US" sz="2400" b="0" i="1"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900BAC3-4A49-4BF6-8F49-8D0F9503FD8C}"/>
              </a:ext>
            </a:extLst>
          </p:cNvPr>
          <p:cNvSpPr txBox="1"/>
          <p:nvPr/>
        </p:nvSpPr>
        <p:spPr>
          <a:xfrm>
            <a:off x="128991" y="4451046"/>
            <a:ext cx="8159995"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6</a:t>
            </a:r>
            <a:r>
              <a:rPr kumimoji="0" lang="en-US" sz="2400" b="0" i="0" u="none" strike="noStrike" kern="1200" cap="none" spc="0" normalizeH="0" baseline="0" noProof="0">
                <a:ln>
                  <a:noFill/>
                </a:ln>
                <a:effectLst/>
                <a:uLnTx/>
                <a:uFillTx/>
                <a:latin typeface="Century Gothic" panose="020F0302020204030204"/>
                <a:ea typeface="+mn-ea"/>
                <a:cs typeface="+mn-cs"/>
              </a:rPr>
              <a:t>. </a:t>
            </a:r>
            <a:r>
              <a:rPr kumimoji="0" lang="en-GB" sz="2400" b="0" i="0" u="none" strike="noStrike" kern="1200" cap="none" spc="0" normalizeH="0" baseline="0" noProof="0">
                <a:ln>
                  <a:noFill/>
                </a:ln>
                <a:effectLst/>
                <a:uLnTx/>
                <a:uFillTx/>
                <a:latin typeface="Century Gothic" panose="020F0302020204030204"/>
                <a:ea typeface="+mn-ea"/>
                <a:cs typeface="+mn-cs"/>
              </a:rPr>
              <a:t>Hundehalter </a:t>
            </a:r>
            <a:r>
              <a:rPr kumimoji="0" lang="en-GB" sz="2400" b="1" i="0" u="none" strike="noStrike" kern="1200" cap="none" spc="0" normalizeH="0" baseline="0" noProof="0">
                <a:ln>
                  <a:noFill/>
                </a:ln>
                <a:effectLst/>
                <a:uLnTx/>
                <a:uFillTx/>
                <a:latin typeface="Century Gothic" panose="020F0302020204030204"/>
                <a:ea typeface="+mn-ea"/>
                <a:cs typeface="+mn-cs"/>
              </a:rPr>
              <a:t>bezahlen</a:t>
            </a:r>
            <a:r>
              <a:rPr kumimoji="0" lang="en-GB" sz="2400" b="0" i="0" u="none" strike="noStrike" kern="1200" cap="none" spc="0" normalizeH="0" baseline="0" noProof="0">
                <a:ln>
                  <a:noFill/>
                </a:ln>
                <a:effectLst/>
                <a:uLnTx/>
                <a:uFillTx/>
                <a:latin typeface="Century Gothic" panose="020F0302020204030204"/>
                <a:ea typeface="+mn-ea"/>
                <a:cs typeface="+mn-cs"/>
              </a:rPr>
              <a:t> eine Hundesteuer!</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E0181074-E030-4E32-A8C4-AF75D1C468A1}"/>
              </a:ext>
            </a:extLst>
          </p:cNvPr>
          <p:cNvSpPr txBox="1"/>
          <p:nvPr/>
        </p:nvSpPr>
        <p:spPr>
          <a:xfrm>
            <a:off x="1123578" y="1287942"/>
            <a:ext cx="2109475" cy="469723"/>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entury Gothic" panose="020F0302020204030204"/>
                <a:ea typeface="+mn-ea"/>
                <a:cs typeface="+mn-cs"/>
              </a:rPr>
              <a:t>4</a:t>
            </a:r>
            <a:endPar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900BAC3-4A49-4BF6-8F49-8D0F9503FD8C}"/>
              </a:ext>
            </a:extLst>
          </p:cNvPr>
          <p:cNvSpPr txBox="1"/>
          <p:nvPr/>
        </p:nvSpPr>
        <p:spPr>
          <a:xfrm>
            <a:off x="179998" y="2933730"/>
            <a:ext cx="814585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panose="020F0302020204030204"/>
                <a:ea typeface="+mn-ea"/>
                <a:cs typeface="+mn-cs"/>
              </a:rPr>
              <a:t>5. In Bern gibt es einen </a:t>
            </a:r>
            <a:r>
              <a:rPr kumimoji="0" lang="en-GB" sz="2400" b="1" i="0" u="none" strike="noStrike" kern="1200" cap="none" spc="0" normalizeH="0" baseline="0" noProof="0">
                <a:ln>
                  <a:noFill/>
                </a:ln>
                <a:effectLst/>
                <a:uLnTx/>
                <a:uFillTx/>
                <a:latin typeface="Century Gothic" panose="020F0302020204030204"/>
                <a:ea typeface="+mn-ea"/>
                <a:cs typeface="+mn-cs"/>
              </a:rPr>
              <a:t>Bärengraben</a:t>
            </a:r>
            <a:r>
              <a:rPr kumimoji="0" lang="en-GB" sz="2400" b="0" i="0" u="none" strike="noStrike" kern="1200" cap="none" spc="0" normalizeH="0" baseline="0" noProof="0">
                <a:ln>
                  <a:noFill/>
                </a:ln>
                <a:effectLst/>
                <a:uLnTx/>
                <a:uFillTx/>
                <a:latin typeface="Century Gothic" panose="020F0302020204030204"/>
                <a:ea typeface="+mn-ea"/>
                <a:cs typeface="+mn-cs"/>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3C53362-86B3-48F3-B60A-ABC156CA43CA}"/>
              </a:ext>
            </a:extLst>
          </p:cNvPr>
          <p:cNvSpPr txBox="1"/>
          <p:nvPr/>
        </p:nvSpPr>
        <p:spPr>
          <a:xfrm>
            <a:off x="8262401" y="8086437"/>
            <a:ext cx="8145854" cy="230833"/>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5. In Bern there is a bear pit.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E0181074-E030-4E32-A8C4-AF75D1C468A1}"/>
              </a:ext>
            </a:extLst>
          </p:cNvPr>
          <p:cNvSpPr txBox="1"/>
          <p:nvPr/>
        </p:nvSpPr>
        <p:spPr>
          <a:xfrm>
            <a:off x="3622687" y="2953389"/>
            <a:ext cx="1958963" cy="461665"/>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entury Gothic" panose="020F0302020204030204"/>
                <a:ea typeface="+mn-ea"/>
                <a:cs typeface="+mn-cs"/>
              </a:rPr>
              <a:t>5</a:t>
            </a:r>
            <a:endPar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pic>
        <p:nvPicPr>
          <p:cNvPr id="2050" name="Picture 2" descr="https://upload.wikimedia.org/wikipedia/commons/b/b6/B%C3%B6%C3%B6gg_-_Sechsel%C3%A4uten_2011-04-11_18-07-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6519" y="1232094"/>
            <a:ext cx="30861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Barengraben in Bern (25200507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996" y="2413202"/>
            <a:ext cx="3381981" cy="22490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D8194D6-9F4A-47F0-8AE1-8FF86A2FA415}"/>
              </a:ext>
            </a:extLst>
          </p:cNvPr>
          <p:cNvSpPr/>
          <p:nvPr/>
        </p:nvSpPr>
        <p:spPr>
          <a:xfrm>
            <a:off x="8157888" y="5855685"/>
            <a:ext cx="379943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effectLst/>
                <a:uLnTx/>
                <a:uFillTx/>
                <a:latin typeface="Century Gothic" panose="020F0302020204030204"/>
                <a:ea typeface="+mn-ea"/>
                <a:cs typeface="+mn-cs"/>
              </a:rPr>
              <a:t>edwin</a:t>
            </a:r>
            <a:r>
              <a:rPr kumimoji="0" lang="en-GB" sz="1800" b="0" i="0" u="none" strike="noStrike" kern="1200" cap="none" spc="0" normalizeH="0" baseline="0" noProof="0" dirty="0">
                <a:ln>
                  <a:noFill/>
                </a:ln>
                <a:effectLst/>
                <a:uLnTx/>
                <a:uFillTx/>
                <a:latin typeface="Century Gothic" panose="020F0302020204030204"/>
                <a:ea typeface="+mn-ea"/>
                <a:cs typeface="+mn-cs"/>
              </a:rPr>
              <a:t> .11/ Wikimedia Commons</a:t>
            </a:r>
          </a:p>
        </p:txBody>
      </p:sp>
      <p:sp>
        <p:nvSpPr>
          <p:cNvPr id="27" name="TextBox 26">
            <a:extLst>
              <a:ext uri="{FF2B5EF4-FFF2-40B4-BE49-F238E27FC236}">
                <a16:creationId xmlns:a16="http://schemas.microsoft.com/office/drawing/2014/main" id="{F0EBE877-1787-4968-A8F1-F59429B47DD7}"/>
              </a:ext>
            </a:extLst>
          </p:cNvPr>
          <p:cNvSpPr txBox="1"/>
          <p:nvPr/>
        </p:nvSpPr>
        <p:spPr>
          <a:xfrm>
            <a:off x="179998" y="3546689"/>
            <a:ext cx="8145854" cy="461665"/>
          </a:xfrm>
          <a:prstGeom prst="rect">
            <a:avLst/>
          </a:prstGeom>
          <a:solidFill>
            <a:srgbClr val="FFF4E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effectLst/>
                <a:uLnTx/>
                <a:uFillTx/>
                <a:latin typeface="Century Gothic" panose="020F0302020204030204"/>
                <a:ea typeface="+mn-ea"/>
                <a:cs typeface="+mn-cs"/>
              </a:rPr>
              <a:t>5. </a:t>
            </a:r>
            <a:r>
              <a:rPr kumimoji="0" lang="en-GB" sz="2400" b="0" i="1" u="none" strike="noStrike" kern="1200" cap="none" spc="0" normalizeH="0" baseline="0" noProof="0">
                <a:ln>
                  <a:noFill/>
                </a:ln>
                <a:effectLst/>
                <a:uLnTx/>
                <a:uFillTx/>
                <a:latin typeface="Century Gothic" panose="020F0302020204030204"/>
                <a:ea typeface="+mn-ea"/>
                <a:cs typeface="+mn-cs"/>
              </a:rPr>
              <a:t>In Bern there is a bear pit.</a:t>
            </a:r>
            <a:endParaRPr kumimoji="0" lang="en-US" sz="2400" b="0" i="1" u="none" strike="noStrike" kern="1200" cap="none" spc="0" normalizeH="0" baseline="0" noProof="0" dirty="0">
              <a:ln>
                <a:noFill/>
              </a:ln>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E0181074-E030-4E32-A8C4-AF75D1C468A1}"/>
              </a:ext>
            </a:extLst>
          </p:cNvPr>
          <p:cNvSpPr txBox="1"/>
          <p:nvPr/>
        </p:nvSpPr>
        <p:spPr>
          <a:xfrm>
            <a:off x="2469102" y="4455570"/>
            <a:ext cx="1432338" cy="461665"/>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entury Gothic" panose="020F0302020204030204"/>
                <a:ea typeface="+mn-ea"/>
                <a:cs typeface="+mn-cs"/>
              </a:rPr>
              <a:t>6</a:t>
            </a:r>
            <a:endPar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pic>
        <p:nvPicPr>
          <p:cNvPr id="2054" name="Picture 6" descr="Bernese Mountain Dog, Puppy, Close, berner, dog, pets, animal, grass, canine, purebred Do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7771" y="2445196"/>
            <a:ext cx="3334698" cy="2217024"/>
          </a:xfrm>
          <a:prstGeom prst="rect">
            <a:avLst/>
          </a:prstGeom>
          <a:noFill/>
          <a:extLst>
            <a:ext uri="{909E8E84-426E-40DD-AFC4-6F175D3DCCD1}">
              <a14:hiddenFill xmlns:a14="http://schemas.microsoft.com/office/drawing/2010/main">
                <a:solidFill>
                  <a:srgbClr val="FFFFFF"/>
                </a:solidFill>
              </a14:hiddenFill>
            </a:ext>
          </a:extLst>
        </p:spPr>
      </p:pic>
      <p:sp>
        <p:nvSpPr>
          <p:cNvPr id="30" name="Action Button: Custom 16">
            <a:hlinkClick r:id="" action="ppaction://noaction" highlightClick="1">
              <a:snd r:embed="rId6" name="20. 4.NEW.Am Sechseläuten.wav"/>
            </a:hlinkClick>
            <a:extLst>
              <a:ext uri="{FF2B5EF4-FFF2-40B4-BE49-F238E27FC236}">
                <a16:creationId xmlns:a16="http://schemas.microsoft.com/office/drawing/2014/main" id="{1A7230D7-3692-4A97-BB78-946166060B07}"/>
              </a:ext>
            </a:extLst>
          </p:cNvPr>
          <p:cNvSpPr/>
          <p:nvPr/>
        </p:nvSpPr>
        <p:spPr>
          <a:xfrm>
            <a:off x="128991" y="1357971"/>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31" name="Action Button: Custom 16">
            <a:hlinkClick r:id="" action="ppaction://noaction" highlightClick="1">
              <a:snd r:embed="rId7" name="20. 5. in Bern.wav"/>
            </a:hlinkClick>
            <a:extLst>
              <a:ext uri="{FF2B5EF4-FFF2-40B4-BE49-F238E27FC236}">
                <a16:creationId xmlns:a16="http://schemas.microsoft.com/office/drawing/2014/main" id="{1A7230D7-3692-4A97-BB78-946166060B07}"/>
              </a:ext>
            </a:extLst>
          </p:cNvPr>
          <p:cNvSpPr/>
          <p:nvPr/>
        </p:nvSpPr>
        <p:spPr>
          <a:xfrm>
            <a:off x="139531" y="2985592"/>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32" name="Action Button: Custom 16">
            <a:hlinkClick r:id="" action="ppaction://noaction" highlightClick="1">
              <a:snd r:embed="rId8" name="20. 6. Hundehalter.wav"/>
            </a:hlinkClick>
            <a:extLst>
              <a:ext uri="{FF2B5EF4-FFF2-40B4-BE49-F238E27FC236}">
                <a16:creationId xmlns:a16="http://schemas.microsoft.com/office/drawing/2014/main" id="{1A7230D7-3692-4A97-BB78-946166060B07}"/>
              </a:ext>
            </a:extLst>
          </p:cNvPr>
          <p:cNvSpPr/>
          <p:nvPr/>
        </p:nvSpPr>
        <p:spPr>
          <a:xfrm>
            <a:off x="139531" y="4502910"/>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5" name="TextBox 24">
            <a:extLst>
              <a:ext uri="{FF2B5EF4-FFF2-40B4-BE49-F238E27FC236}">
                <a16:creationId xmlns:a16="http://schemas.microsoft.com/office/drawing/2014/main" id="{24D38C11-6869-4E1D-88F1-D252845E80E5}"/>
              </a:ext>
            </a:extLst>
          </p:cNvPr>
          <p:cNvSpPr txBox="1"/>
          <p:nvPr/>
        </p:nvSpPr>
        <p:spPr>
          <a:xfrm>
            <a:off x="1513212" y="1947507"/>
            <a:ext cx="2109475" cy="469723"/>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entury Gothic" panose="020F0302020204030204"/>
                <a:ea typeface="+mn-ea"/>
                <a:cs typeface="+mn-cs"/>
              </a:rPr>
              <a:t>4</a:t>
            </a:r>
            <a:endPar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2739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05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6" grpId="1"/>
      <p:bldP spid="9" grpId="0" animBg="1"/>
      <p:bldP spid="13" grpId="0" animBg="1"/>
      <p:bldP spid="16" grpId="0" animBg="1"/>
      <p:bldP spid="20" grpId="0" animBg="1"/>
      <p:bldP spid="20" grpId="1" animBg="1"/>
      <p:bldP spid="23" grpId="0" animBg="1"/>
      <p:bldP spid="24" grpId="0" animBg="1"/>
      <p:bldP spid="26" grpId="0" animBg="1"/>
      <p:bldP spid="26" grpId="1" animBg="1"/>
      <p:bldP spid="21" grpId="0"/>
      <p:bldP spid="21" grpId="1"/>
      <p:bldP spid="27" grpId="0" animBg="1"/>
      <p:bldP spid="28" grpId="0" animBg="1"/>
      <p:bldP spid="28" grpId="1" animBg="1"/>
      <p:bldP spid="25" grpId="0" animBg="1"/>
      <p:bldP spid="2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61F5692-B166-4B36-8C40-73055EB71BFD}"/>
              </a:ext>
            </a:extLst>
          </p:cNvPr>
          <p:cNvSpPr/>
          <p:nvPr/>
        </p:nvSpPr>
        <p:spPr>
          <a:xfrm>
            <a:off x="4007990" y="1939500"/>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1EA17E91-C6D6-4201-AE09-180554593FE8}"/>
              </a:ext>
            </a:extLst>
          </p:cNvPr>
          <p:cNvSpPr/>
          <p:nvPr/>
        </p:nvSpPr>
        <p:spPr>
          <a:xfrm>
            <a:off x="8530957" y="1919806"/>
            <a:ext cx="360483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4D9AF69E-CFCB-46F5-9DDB-781235D32589}"/>
              </a:ext>
            </a:extLst>
          </p:cNvPr>
          <p:cNvSpPr/>
          <p:nvPr/>
        </p:nvSpPr>
        <p:spPr>
          <a:xfrm>
            <a:off x="179713" y="1939501"/>
            <a:ext cx="360483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37CC923C-7F42-45CE-83B8-5175C63EA5F8}"/>
              </a:ext>
            </a:extLst>
          </p:cNvPr>
          <p:cNvSpPr/>
          <p:nvPr/>
        </p:nvSpPr>
        <p:spPr>
          <a:xfrm>
            <a:off x="180000" y="4777640"/>
            <a:ext cx="4112629"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 name="Title 3"/>
          <p:cNvSpPr>
            <a:spLocks noGrp="1"/>
          </p:cNvSpPr>
          <p:nvPr>
            <p:ph type="title"/>
          </p:nvPr>
        </p:nvSpPr>
        <p:spPr/>
        <p:txBody>
          <a:bodyPr>
            <a:normAutofit/>
          </a:bodyPr>
          <a:lstStyle/>
          <a:p>
            <a:r>
              <a:rPr lang="en-GB" sz="2800" b="1" dirty="0" err="1">
                <a:solidFill>
                  <a:schemeClr val="bg1"/>
                </a:solidFill>
              </a:rPr>
              <a:t>Adjektive</a:t>
            </a:r>
            <a:r>
              <a:rPr lang="en-GB" sz="2800" b="1" dirty="0">
                <a:solidFill>
                  <a:schemeClr val="bg1"/>
                </a:solidFill>
              </a:rPr>
              <a:t> </a:t>
            </a:r>
            <a:r>
              <a:rPr lang="en-GB" sz="2800" b="0" dirty="0">
                <a:solidFill>
                  <a:schemeClr val="bg1"/>
                </a:solidFill>
              </a:rPr>
              <a:t>(R1 / R2)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37840" y="3841308"/>
            <a:ext cx="1201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After most other</a:t>
            </a:r>
            <a:r>
              <a:rPr kumimoji="0" lang="en-US" sz="2200" b="0" i="0" u="none" strike="noStrike" kern="1200" cap="none" spc="0" normalizeH="0" noProof="0" dirty="0">
                <a:ln>
                  <a:noFill/>
                </a:ln>
                <a:effectLst/>
                <a:uLnTx/>
                <a:uFillTx/>
                <a:latin typeface="Century Gothic" panose="020F0302020204030204"/>
                <a:ea typeface="+mn-ea"/>
                <a:cs typeface="+mn-cs"/>
              </a:rPr>
              <a:t> verbs use R2 (accusative) articles and adjective endings:</a:t>
            </a:r>
            <a:r>
              <a:rPr kumimoji="0" lang="en-US" sz="2200" b="0" i="0" u="none" strike="noStrike" kern="1200" cap="none" spc="0" normalizeH="0" baseline="0" noProof="0" dirty="0">
                <a:ln>
                  <a:noFill/>
                </a:ln>
                <a:effectLst/>
                <a:uLnTx/>
                <a:uFillTx/>
                <a:latin typeface="Century Gothic" panose="020F0302020204030204"/>
                <a:ea typeface="+mn-ea"/>
                <a:cs typeface="+mn-cs"/>
              </a:rPr>
              <a:t> </a:t>
            </a:r>
          </a:p>
        </p:txBody>
      </p:sp>
      <p:sp>
        <p:nvSpPr>
          <p:cNvPr id="22" name="Rectangle 21">
            <a:extLst>
              <a:ext uri="{FF2B5EF4-FFF2-40B4-BE49-F238E27FC236}">
                <a16:creationId xmlns:a16="http://schemas.microsoft.com/office/drawing/2014/main" id="{069AC303-E24C-4D3A-A44C-C40AFE1A1C19}"/>
              </a:ext>
            </a:extLst>
          </p:cNvPr>
          <p:cNvSpPr/>
          <p:nvPr/>
        </p:nvSpPr>
        <p:spPr>
          <a:xfrm>
            <a:off x="4439929" y="4213577"/>
            <a:ext cx="3712388" cy="47579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CF35F34C-659D-44E6-9C90-1E734574AF4E}"/>
              </a:ext>
            </a:extLst>
          </p:cNvPr>
          <p:cNvSpPr/>
          <p:nvPr/>
        </p:nvSpPr>
        <p:spPr>
          <a:xfrm>
            <a:off x="180000" y="4228013"/>
            <a:ext cx="4112629"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B88505B-445C-4F6F-8D07-6B7FE22AF407}"/>
              </a:ext>
            </a:extLst>
          </p:cNvPr>
          <p:cNvSpPr txBox="1"/>
          <p:nvPr/>
        </p:nvSpPr>
        <p:spPr>
          <a:xfrm>
            <a:off x="137840" y="1909521"/>
            <a:ext cx="4207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Es</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1" i="0" u="none" strike="noStrike" kern="1200" cap="none" spc="0" normalizeH="0" noProof="0" dirty="0">
                <a:ln>
                  <a:noFill/>
                </a:ln>
                <a:effectLst/>
                <a:uLnTx/>
                <a:uFillTx/>
                <a:latin typeface="Century Gothic" panose="020F0302020204030204"/>
                <a:ea typeface="+mn-ea"/>
                <a:cs typeface="+mn-cs"/>
              </a:rPr>
              <a:t>war </a:t>
            </a:r>
            <a:r>
              <a:rPr kumimoji="0" lang="en-GB" sz="2400" b="0" i="0" u="none" strike="noStrike" kern="1200" cap="none" spc="0" normalizeH="0" noProof="0" dirty="0" err="1">
                <a:ln>
                  <a:noFill/>
                </a:ln>
                <a:effectLst/>
                <a:uLnTx/>
                <a:uFillTx/>
                <a:latin typeface="Century Gothic" panose="020F0302020204030204"/>
                <a:ea typeface="+mn-ea"/>
                <a:cs typeface="+mn-cs"/>
              </a:rPr>
              <a:t>e</a:t>
            </a:r>
            <a:r>
              <a:rPr kumimoji="0" lang="en-GB" sz="2400" b="0" i="0" u="none" strike="noStrike" kern="1200" cap="none" spc="0" normalizeH="0" baseline="0" noProof="0" dirty="0" err="1">
                <a:ln>
                  <a:noFill/>
                </a:ln>
                <a:effectLst/>
                <a:uLnTx/>
                <a:uFillTx/>
                <a:latin typeface="Century Gothic" panose="020F0302020204030204"/>
                <a:ea typeface="+mn-ea"/>
                <a:cs typeface="+mn-cs"/>
              </a:rPr>
              <a:t>in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schön</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a:ln>
                  <a:noFill/>
                </a:ln>
                <a:effectLst/>
                <a:uLnTx/>
                <a:uFillTx/>
                <a:latin typeface="Century Gothic" panose="020F0302020204030204"/>
                <a:ea typeface="+mn-ea"/>
                <a:cs typeface="+mn-cs"/>
              </a:rPr>
              <a:t>Tag.</a:t>
            </a:r>
          </a:p>
        </p:txBody>
      </p:sp>
      <p:sp>
        <p:nvSpPr>
          <p:cNvPr id="25" name="TextBox 24">
            <a:extLst>
              <a:ext uri="{FF2B5EF4-FFF2-40B4-BE49-F238E27FC236}">
                <a16:creationId xmlns:a16="http://schemas.microsoft.com/office/drawing/2014/main" id="{96794DD8-5135-407F-911A-2715B8F1F76E}"/>
              </a:ext>
            </a:extLst>
          </p:cNvPr>
          <p:cNvSpPr txBox="1"/>
          <p:nvPr/>
        </p:nvSpPr>
        <p:spPr>
          <a:xfrm>
            <a:off x="4387359" y="4229934"/>
            <a:ext cx="39109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Es gab </a:t>
            </a:r>
            <a:r>
              <a:rPr kumimoji="0" lang="en-GB" sz="2200" b="0" i="0" u="none" strike="noStrike" kern="1200" cap="none" spc="0" normalizeH="0" baseline="0" noProof="0" dirty="0" err="1">
                <a:ln>
                  <a:noFill/>
                </a:ln>
                <a:effectLst/>
                <a:uLnTx/>
                <a:uFillTx/>
                <a:latin typeface="Century Gothic" panose="020F0302020204030204"/>
                <a:ea typeface="+mn-ea"/>
                <a:cs typeface="+mn-cs"/>
              </a:rPr>
              <a:t>eine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alt</a:t>
            </a:r>
            <a:r>
              <a:rPr kumimoji="0" lang="en-GB" sz="2200" b="1" i="0" u="none" strike="noStrike" kern="1200" cap="none" spc="0" normalizeH="0" baseline="0" noProof="0" dirty="0" err="1">
                <a:ln>
                  <a:noFill/>
                </a:ln>
                <a:solidFill>
                  <a:srgbClr val="FFCC00"/>
                </a:solidFill>
                <a:effectLst/>
                <a:uLnTx/>
                <a:uFillTx/>
                <a:latin typeface="Century Gothic" panose="020F0302020204030204"/>
                <a:ea typeface="+mn-ea"/>
                <a:cs typeface="+mn-cs"/>
              </a:rPr>
              <a:t>e</a:t>
            </a:r>
            <a:r>
              <a:rPr kumimoji="0" lang="en-GB" sz="2200" b="0" i="0" u="none" strike="noStrike" kern="1200" cap="none" spc="0" normalizeH="0" baseline="0" noProof="0" dirty="0">
                <a:ln>
                  <a:noFill/>
                </a:ln>
                <a:effectLst/>
                <a:uLnTx/>
                <a:uFillTx/>
                <a:latin typeface="Century Gothic" panose="020F0302020204030204"/>
                <a:ea typeface="+mn-ea"/>
                <a:cs typeface="+mn-cs"/>
              </a:rPr>
              <a:t> Frau.</a:t>
            </a:r>
          </a:p>
        </p:txBody>
      </p:sp>
      <p:sp>
        <p:nvSpPr>
          <p:cNvPr id="26" name="Rectangle 25">
            <a:extLst>
              <a:ext uri="{FF2B5EF4-FFF2-40B4-BE49-F238E27FC236}">
                <a16:creationId xmlns:a16="http://schemas.microsoft.com/office/drawing/2014/main" id="{8C7CFC3D-08E3-4934-AEDE-BF80F25D002A}"/>
              </a:ext>
            </a:extLst>
          </p:cNvPr>
          <p:cNvSpPr/>
          <p:nvPr/>
        </p:nvSpPr>
        <p:spPr>
          <a:xfrm>
            <a:off x="8257456" y="4210160"/>
            <a:ext cx="3841572" cy="49346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FD455AA-C64A-4004-ACA9-B8F666F5725B}"/>
              </a:ext>
            </a:extLst>
          </p:cNvPr>
          <p:cNvSpPr txBox="1"/>
          <p:nvPr/>
        </p:nvSpPr>
        <p:spPr>
          <a:xfrm>
            <a:off x="8241142" y="4265343"/>
            <a:ext cx="4112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Es gab </a:t>
            </a:r>
            <a:r>
              <a:rPr kumimoji="0" lang="en-GB" sz="2000" b="0" i="0" u="none" strike="noStrike" kern="1200" cap="none" spc="0" normalizeH="0" baseline="0" noProof="0" dirty="0" err="1">
                <a:ln>
                  <a:noFill/>
                </a:ln>
                <a:effectLst/>
                <a:uLnTx/>
                <a:uFillTx/>
                <a:latin typeface="Century Gothic" panose="020F0302020204030204"/>
                <a:ea typeface="+mn-ea"/>
                <a:cs typeface="+mn-cs"/>
              </a:rPr>
              <a:t>ein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wunderbar</a:t>
            </a:r>
            <a:r>
              <a:rPr kumimoji="0" lang="en-GB" sz="2000" b="1" i="0" u="none" strike="noStrike" kern="1200" cap="none" spc="0" normalizeH="0" baseline="0" noProof="0" dirty="0" err="1">
                <a:ln>
                  <a:noFill/>
                </a:ln>
                <a:solidFill>
                  <a:srgbClr val="FFCC00"/>
                </a:solidFill>
                <a:effectLst/>
                <a:uLnTx/>
                <a:uFillTx/>
                <a:latin typeface="Century Gothic" panose="020F0302020204030204"/>
                <a:ea typeface="+mn-ea"/>
                <a:cs typeface="+mn-cs"/>
              </a:rPr>
              <a:t>es</a:t>
            </a:r>
            <a:r>
              <a:rPr kumimoji="0" lang="en-GB" sz="2000" b="0" i="0" u="none" strike="noStrike" kern="1200" cap="none" spc="0" normalizeH="0" noProof="0" dirty="0">
                <a:ln>
                  <a:noFill/>
                </a:ln>
                <a:effectLst/>
                <a:uLnTx/>
                <a:uFillTx/>
                <a:latin typeface="Century Gothic" panose="020F0302020204030204"/>
                <a:ea typeface="+mn-ea"/>
                <a:cs typeface="+mn-cs"/>
              </a:rPr>
              <a:t> Café.</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11E23EB9-A96E-4516-990A-92780F1A6534}"/>
              </a:ext>
            </a:extLst>
          </p:cNvPr>
          <p:cNvSpPr txBox="1"/>
          <p:nvPr/>
        </p:nvSpPr>
        <p:spPr>
          <a:xfrm>
            <a:off x="42160" y="1155069"/>
            <a:ext cx="12012000" cy="769441"/>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effectLst/>
                <a:uLnTx/>
                <a:uFillTx/>
                <a:latin typeface="Century Gothic" panose="020F0302020204030204"/>
                <a:ea typeface="+mn-ea"/>
                <a:cs typeface="+mn-cs"/>
              </a:rPr>
              <a:t>Remember, articles</a:t>
            </a:r>
            <a:r>
              <a:rPr kumimoji="0" lang="en-US" sz="2200" b="0" i="0" u="none" strike="noStrike" kern="1200" cap="none" spc="0" normalizeH="0" noProof="0" dirty="0">
                <a:ln>
                  <a:noFill/>
                </a:ln>
                <a:effectLst/>
                <a:uLnTx/>
                <a:uFillTx/>
                <a:latin typeface="Century Gothic" panose="020F0302020204030204"/>
                <a:ea typeface="+mn-ea"/>
                <a:cs typeface="+mn-cs"/>
              </a:rPr>
              <a:t> (</a:t>
            </a:r>
            <a:r>
              <a:rPr lang="en-US" sz="2200" dirty="0">
                <a:latin typeface="Century Gothic" panose="020F0302020204030204"/>
              </a:rPr>
              <a:t>‘a’ and ‘the’) </a:t>
            </a:r>
            <a:r>
              <a:rPr lang="en-US" sz="2200" dirty="0"/>
              <a:t>use R1 (nominative) </a:t>
            </a:r>
            <a:r>
              <a:rPr lang="en-US" sz="2200" dirty="0">
                <a:latin typeface="Century Gothic" panose="020F0302020204030204"/>
              </a:rPr>
              <a:t>with </a:t>
            </a:r>
            <a:r>
              <a:rPr kumimoji="0" lang="en-US" sz="2200" b="0" i="0" u="none" strike="noStrike" kern="1200" cap="none" spc="0" normalizeH="0" baseline="0" noProof="0" dirty="0">
                <a:ln>
                  <a:noFill/>
                </a:ln>
                <a:effectLst/>
                <a:uLnTx/>
                <a:uFillTx/>
                <a:latin typeface="Century Gothic" panose="020F0302020204030204"/>
                <a:ea typeface="+mn-ea"/>
                <a:cs typeface="+mn-cs"/>
              </a:rPr>
              <a:t>nouns after </a:t>
            </a:r>
            <a:r>
              <a:rPr kumimoji="0" lang="en-US" sz="2200" b="1" i="1" u="none" strike="noStrike" kern="1200" cap="none" spc="0" normalizeH="0" baseline="0" noProof="0" dirty="0">
                <a:ln>
                  <a:noFill/>
                </a:ln>
                <a:effectLst/>
                <a:uLnTx/>
                <a:uFillTx/>
                <a:latin typeface="Century Gothic" panose="020F0302020204030204"/>
                <a:ea typeface="+mn-ea"/>
                <a:cs typeface="+mn-cs"/>
              </a:rPr>
              <a:t>sein.</a:t>
            </a:r>
            <a:r>
              <a:rPr kumimoji="0" lang="en-US" sz="2200" b="0" i="0" u="none" strike="noStrike" kern="1200" cap="none" spc="0" normalizeH="0" baseline="0" noProof="0" dirty="0">
                <a:ln>
                  <a:noFill/>
                </a:ln>
                <a:effectLst/>
                <a:uLnTx/>
                <a:uFillTx/>
                <a:latin typeface="Century Gothic" panose="020F0302020204030204"/>
                <a:ea typeface="+mn-ea"/>
                <a:cs typeface="+mn-cs"/>
              </a:rPr>
              <a:t> </a:t>
            </a: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a:ln>
                  <a:noFill/>
                </a:ln>
                <a:effectLst/>
                <a:uLnTx/>
                <a:uFillTx/>
                <a:latin typeface="Century Gothic" panose="020F0302020204030204"/>
                <a:ea typeface="+mn-ea"/>
                <a:cs typeface="+mn-cs"/>
              </a:rPr>
              <a:t>Add R1</a:t>
            </a:r>
            <a:r>
              <a:rPr kumimoji="0" lang="en-US" sz="2200" b="0" i="0" u="none" strike="noStrike" kern="1200" cap="none" spc="0" normalizeH="0" noProof="0" dirty="0">
                <a:ln>
                  <a:noFill/>
                </a:ln>
                <a:effectLst/>
                <a:uLnTx/>
                <a:uFillTx/>
                <a:latin typeface="Century Gothic" panose="020F0302020204030204"/>
                <a:ea typeface="+mn-ea"/>
                <a:cs typeface="+mn-cs"/>
              </a:rPr>
              <a:t> (nominative) endings to the adjectives that describe them:</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B858D7-659A-4456-ACB0-0AA4B781196B}"/>
              </a:ext>
            </a:extLst>
          </p:cNvPr>
          <p:cNvSpPr txBox="1"/>
          <p:nvPr/>
        </p:nvSpPr>
        <p:spPr>
          <a:xfrm>
            <a:off x="4033257" y="1944335"/>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Es</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1" i="0" u="none" strike="noStrike" kern="1200" cap="none" spc="0" normalizeH="0" noProof="0" dirty="0">
                <a:ln>
                  <a:noFill/>
                </a:ln>
                <a:effectLst/>
                <a:uLnTx/>
                <a:uFillTx/>
                <a:latin typeface="Century Gothic" panose="020F0302020204030204"/>
                <a:ea typeface="+mn-ea"/>
                <a:cs typeface="+mn-cs"/>
              </a:rPr>
              <a:t>war</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e</a:t>
            </a:r>
            <a:r>
              <a:rPr kumimoji="0" lang="en-GB" sz="2400" b="0" i="0" u="none" strike="noStrike" kern="1200" cap="none" spc="0" normalizeH="0" baseline="0" noProof="0" dirty="0" err="1">
                <a:ln>
                  <a:noFill/>
                </a:ln>
                <a:effectLst/>
                <a:uLnTx/>
                <a:uFillTx/>
                <a:latin typeface="Century Gothic" panose="020F0302020204030204"/>
                <a:ea typeface="+mn-ea"/>
                <a:cs typeface="+mn-cs"/>
              </a:rPr>
              <a:t>ine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kalt</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Jahreszeit</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0F32C18B-A5B5-4E2D-90EC-4271E796AA36}"/>
              </a:ext>
            </a:extLst>
          </p:cNvPr>
          <p:cNvSpPr txBox="1"/>
          <p:nvPr/>
        </p:nvSpPr>
        <p:spPr>
          <a:xfrm>
            <a:off x="8512862" y="1914837"/>
            <a:ext cx="42073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Es</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1" i="0" u="none" strike="noStrike" kern="1200" cap="none" spc="0" normalizeH="0" noProof="0" dirty="0">
                <a:ln>
                  <a:noFill/>
                </a:ln>
                <a:effectLst/>
                <a:uLnTx/>
                <a:uFillTx/>
                <a:latin typeface="Century Gothic" panose="020F0302020204030204"/>
                <a:ea typeface="+mn-ea"/>
                <a:cs typeface="+mn-cs"/>
              </a:rPr>
              <a:t>war</a:t>
            </a:r>
            <a:r>
              <a:rPr kumimoji="0" lang="en-GB" sz="2400" b="0" i="0" u="none" strike="noStrike" kern="1200" cap="none" spc="0" normalizeH="0" noProof="0" dirty="0">
                <a:ln>
                  <a:noFill/>
                </a:ln>
                <a:effectLst/>
                <a:uLnTx/>
                <a:uFillTx/>
                <a:latin typeface="Century Gothic" panose="020F0302020204030204"/>
                <a:ea typeface="+mn-ea"/>
                <a:cs typeface="+mn-cs"/>
              </a:rPr>
              <a:t> </a:t>
            </a:r>
            <a:r>
              <a:rPr kumimoji="0" lang="en-GB" sz="2400" b="0" i="0" u="none" strike="noStrike" kern="1200" cap="none" spc="0" normalizeH="0" noProof="0" dirty="0" err="1">
                <a:ln>
                  <a:noFill/>
                </a:ln>
                <a:effectLst/>
                <a:uLnTx/>
                <a:uFillTx/>
                <a:latin typeface="Century Gothic" panose="020F0302020204030204"/>
                <a:ea typeface="+mn-ea"/>
                <a:cs typeface="+mn-cs"/>
              </a:rPr>
              <a:t>e</a:t>
            </a:r>
            <a:r>
              <a:rPr kumimoji="0" lang="en-GB" sz="2400" b="0" i="0" u="none" strike="noStrike" kern="1200" cap="none" spc="0" normalizeH="0" baseline="0" noProof="0" dirty="0" err="1">
                <a:ln>
                  <a:noFill/>
                </a:ln>
                <a:effectLst/>
                <a:uLnTx/>
                <a:uFillTx/>
                <a:latin typeface="Century Gothic" panose="020F0302020204030204"/>
                <a:ea typeface="+mn-ea"/>
                <a:cs typeface="+mn-cs"/>
              </a:rPr>
              <a:t>in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1" i="0" u="none" strike="noStrike" kern="1200" cap="none" spc="0" normalizeH="0" baseline="0" noProof="0" dirty="0" err="1">
                <a:ln>
                  <a:noFill/>
                </a:ln>
                <a:effectLst/>
                <a:uLnTx/>
                <a:uFillTx/>
                <a:latin typeface="Century Gothic" panose="020F0302020204030204"/>
                <a:ea typeface="+mn-ea"/>
                <a:cs typeface="+mn-cs"/>
              </a:rPr>
              <a:t>ander</a:t>
            </a:r>
            <a:r>
              <a:rPr kumimoji="0" lang="en-GB" sz="2400" b="1" i="0" u="none" strike="noStrike" kern="1200" cap="none" spc="0" normalizeH="0" baseline="0" noProof="0" dirty="0" err="1">
                <a:ln>
                  <a:noFill/>
                </a:ln>
                <a:solidFill>
                  <a:srgbClr val="FFCC00"/>
                </a:solidFill>
                <a:effectLst/>
                <a:uLnTx/>
                <a:uFillTx/>
                <a:latin typeface="Century Gothic" panose="020F0302020204030204"/>
                <a:ea typeface="+mn-ea"/>
                <a:cs typeface="+mn-cs"/>
              </a:rPr>
              <a:t>es</a:t>
            </a:r>
            <a:r>
              <a:rPr kumimoji="0" lang="en-GB" sz="2400" b="1" i="0" u="none" strike="noStrike" kern="1200" cap="none" spc="0" normalizeH="0" baseline="0" noProof="0" dirty="0">
                <a:ln>
                  <a:noFill/>
                </a:ln>
                <a:solidFill>
                  <a:srgbClr val="FFCC0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effectLst/>
                <a:uLnTx/>
                <a:uFillTx/>
                <a:latin typeface="Century Gothic" panose="020F0302020204030204"/>
                <a:ea typeface="+mn-ea"/>
                <a:cs typeface="+mn-cs"/>
              </a:rPr>
              <a:t>Tier.</a:t>
            </a:r>
          </a:p>
        </p:txBody>
      </p:sp>
      <p:sp>
        <p:nvSpPr>
          <p:cNvPr id="43" name="TextBox 42">
            <a:extLst>
              <a:ext uri="{FF2B5EF4-FFF2-40B4-BE49-F238E27FC236}">
                <a16:creationId xmlns:a16="http://schemas.microsoft.com/office/drawing/2014/main" id="{A59DE2C4-4645-4B9C-8E71-009CB140336F}"/>
              </a:ext>
            </a:extLst>
          </p:cNvPr>
          <p:cNvSpPr txBox="1"/>
          <p:nvPr/>
        </p:nvSpPr>
        <p:spPr>
          <a:xfrm>
            <a:off x="155095" y="4253429"/>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Es</a:t>
            </a:r>
            <a:r>
              <a:rPr kumimoji="0" lang="en-GB" sz="2200" b="0"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noProof="0" dirty="0">
                <a:ln>
                  <a:noFill/>
                </a:ln>
                <a:effectLst/>
                <a:uLnTx/>
                <a:uFillTx/>
                <a:latin typeface="Century Gothic" panose="020F0302020204030204"/>
                <a:ea typeface="+mn-ea"/>
                <a:cs typeface="+mn-cs"/>
              </a:rPr>
              <a:t>gab </a:t>
            </a:r>
            <a:r>
              <a:rPr kumimoji="0" lang="en-GB" sz="2200" b="0" i="0" u="none" strike="noStrike" kern="1200" cap="none" spc="0" normalizeH="0" noProof="0" dirty="0" err="1">
                <a:ln>
                  <a:noFill/>
                </a:ln>
                <a:effectLst/>
                <a:uLnTx/>
                <a:uFillTx/>
                <a:latin typeface="Century Gothic" panose="020F0302020204030204"/>
                <a:ea typeface="+mn-ea"/>
                <a:cs typeface="+mn-cs"/>
              </a:rPr>
              <a:t>e</a:t>
            </a:r>
            <a:r>
              <a:rPr kumimoji="0" lang="en-GB" sz="2200" b="0" i="0" u="none" strike="noStrike" kern="1200" cap="none" spc="0" normalizeH="0" baseline="0" noProof="0" dirty="0" err="1">
                <a:ln>
                  <a:noFill/>
                </a:ln>
                <a:effectLst/>
                <a:uLnTx/>
                <a:uFillTx/>
                <a:latin typeface="Century Gothic" panose="020F0302020204030204"/>
                <a:ea typeface="+mn-ea"/>
                <a:cs typeface="+mn-cs"/>
              </a:rPr>
              <a:t>inen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schön</a:t>
            </a:r>
            <a:r>
              <a:rPr kumimoji="0" lang="en-GB" sz="2200" b="1" i="0" u="none" strike="noStrike" kern="1200" cap="none" spc="0" normalizeH="0" baseline="0" noProof="0" dirty="0" err="1">
                <a:ln>
                  <a:noFill/>
                </a:ln>
                <a:solidFill>
                  <a:srgbClr val="FFCC00"/>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a:ln>
                  <a:noFill/>
                </a:ln>
                <a:effectLst/>
                <a:uLnTx/>
                <a:uFillTx/>
                <a:latin typeface="Century Gothic" panose="020F0302020204030204"/>
                <a:ea typeface="+mn-ea"/>
                <a:cs typeface="+mn-cs"/>
              </a:rPr>
              <a:t>Park.</a:t>
            </a:r>
          </a:p>
        </p:txBody>
      </p:sp>
      <p:sp>
        <p:nvSpPr>
          <p:cNvPr id="45" name="TextBox 44">
            <a:extLst>
              <a:ext uri="{FF2B5EF4-FFF2-40B4-BE49-F238E27FC236}">
                <a16:creationId xmlns:a16="http://schemas.microsoft.com/office/drawing/2014/main" id="{AC205923-2FC7-4FD1-AF06-7305B4BE6B27}"/>
              </a:ext>
            </a:extLst>
          </p:cNvPr>
          <p:cNvSpPr txBox="1"/>
          <p:nvPr/>
        </p:nvSpPr>
        <p:spPr>
          <a:xfrm>
            <a:off x="180000" y="4777640"/>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err="1">
                <a:ln>
                  <a:noFill/>
                </a:ln>
                <a:effectLst/>
                <a:uLnTx/>
                <a:uFillTx/>
                <a:latin typeface="Century Gothic" panose="020F0302020204030204"/>
                <a:ea typeface="+mn-ea"/>
                <a:cs typeface="+mn-cs"/>
              </a:rPr>
              <a:t>Er</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1" i="0" u="none" strike="noStrike" kern="1200" cap="none" spc="0" normalizeH="0" noProof="0" dirty="0" err="1">
                <a:ln>
                  <a:noFill/>
                </a:ln>
                <a:effectLst/>
                <a:uLnTx/>
                <a:uFillTx/>
                <a:latin typeface="Century Gothic" panose="020F0302020204030204"/>
                <a:ea typeface="+mn-ea"/>
                <a:cs typeface="+mn-cs"/>
              </a:rPr>
              <a:t>hatte</a:t>
            </a:r>
            <a:r>
              <a:rPr kumimoji="0" lang="en-GB" sz="2200" b="1" i="0" u="none" strike="noStrike" kern="1200" cap="none" spc="0" normalizeH="0" noProof="0" dirty="0">
                <a:ln>
                  <a:noFill/>
                </a:ln>
                <a:effectLst/>
                <a:uLnTx/>
                <a:uFillTx/>
                <a:latin typeface="Century Gothic" panose="020F0302020204030204"/>
                <a:ea typeface="+mn-ea"/>
                <a:cs typeface="+mn-cs"/>
              </a:rPr>
              <a:t> </a:t>
            </a:r>
            <a:r>
              <a:rPr kumimoji="0" lang="en-GB" sz="2200" b="0" i="0" u="none" strike="noStrike" kern="1200" cap="none" spc="0" normalizeH="0" noProof="0" dirty="0" err="1">
                <a:ln>
                  <a:noFill/>
                </a:ln>
                <a:effectLst/>
                <a:uLnTx/>
                <a:uFillTx/>
                <a:latin typeface="Century Gothic" panose="020F0302020204030204"/>
                <a:ea typeface="+mn-ea"/>
                <a:cs typeface="+mn-cs"/>
              </a:rPr>
              <a:t>e</a:t>
            </a:r>
            <a:r>
              <a:rPr kumimoji="0" lang="en-GB" sz="2200" b="0" i="0" u="none" strike="noStrike" kern="1200" cap="none" spc="0" normalizeH="0" baseline="0" noProof="0" dirty="0" err="1">
                <a:ln>
                  <a:noFill/>
                </a:ln>
                <a:effectLst/>
                <a:uLnTx/>
                <a:uFillTx/>
                <a:latin typeface="Century Gothic" panose="020F0302020204030204"/>
                <a:ea typeface="+mn-ea"/>
                <a:cs typeface="+mn-cs"/>
              </a:rPr>
              <a:t>inen</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tief</a:t>
            </a:r>
            <a:r>
              <a:rPr kumimoji="0" lang="en-GB" sz="2200" b="1" i="0" u="none" strike="noStrike" kern="1200" cap="none" spc="0" normalizeH="0" baseline="0" noProof="0" dirty="0" err="1">
                <a:ln>
                  <a:noFill/>
                </a:ln>
                <a:solidFill>
                  <a:srgbClr val="FFCC00"/>
                </a:solidFill>
                <a:effectLst/>
                <a:uLnTx/>
                <a:uFillTx/>
                <a:latin typeface="Century Gothic" panose="020F0302020204030204"/>
                <a:ea typeface="+mn-ea"/>
                <a:cs typeface="+mn-cs"/>
              </a:rPr>
              <a:t>en</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a:ln>
                  <a:noFill/>
                </a:ln>
                <a:effectLst/>
                <a:uLnTx/>
                <a:uFillTx/>
                <a:latin typeface="Century Gothic" panose="020F0302020204030204"/>
                <a:ea typeface="+mn-ea"/>
                <a:cs typeface="+mn-cs"/>
              </a:rPr>
              <a:t>See.</a:t>
            </a:r>
          </a:p>
        </p:txBody>
      </p:sp>
      <p:sp>
        <p:nvSpPr>
          <p:cNvPr id="49" name="Rectangle 48">
            <a:extLst>
              <a:ext uri="{FF2B5EF4-FFF2-40B4-BE49-F238E27FC236}">
                <a16:creationId xmlns:a16="http://schemas.microsoft.com/office/drawing/2014/main" id="{1702949F-E97E-4DA5-8E35-E731D11247FF}"/>
              </a:ext>
            </a:extLst>
          </p:cNvPr>
          <p:cNvSpPr/>
          <p:nvPr/>
        </p:nvSpPr>
        <p:spPr>
          <a:xfrm>
            <a:off x="8253878" y="4762216"/>
            <a:ext cx="3841572" cy="49346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281BD77A-AB4B-42C7-87FF-E8211FC14021}"/>
              </a:ext>
            </a:extLst>
          </p:cNvPr>
          <p:cNvSpPr txBox="1"/>
          <p:nvPr/>
        </p:nvSpPr>
        <p:spPr>
          <a:xfrm>
            <a:off x="8241142" y="4802728"/>
            <a:ext cx="41126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Es </a:t>
            </a:r>
            <a:r>
              <a:rPr kumimoji="0" lang="en-GB" sz="2000" b="1" i="0" u="none" strike="noStrike" kern="1200" cap="none" spc="0" normalizeH="0" baseline="0" noProof="0" dirty="0" err="1">
                <a:ln>
                  <a:noFill/>
                </a:ln>
                <a:effectLst/>
                <a:uLnTx/>
                <a:uFillTx/>
                <a:latin typeface="Century Gothic" panose="020F0302020204030204"/>
                <a:ea typeface="+mn-ea"/>
                <a:cs typeface="+mn-cs"/>
              </a:rPr>
              <a:t>hatte</a:t>
            </a:r>
            <a:r>
              <a:rPr kumimoji="0" lang="en-GB" sz="2000" b="1" i="0" u="none" strike="noStrike" kern="1200" cap="none" spc="0" normalizeH="0" baseline="0" noProof="0" dirty="0">
                <a:ln>
                  <a:noFill/>
                </a:ln>
                <a:effectLst/>
                <a:uLnTx/>
                <a:uFillTx/>
                <a:latin typeface="Century Gothic" panose="020F0302020204030204"/>
                <a:ea typeface="+mn-ea"/>
                <a:cs typeface="+mn-cs"/>
              </a:rPr>
              <a:t> </a:t>
            </a:r>
            <a:r>
              <a:rPr kumimoji="0" lang="en-GB" sz="2000" b="0" i="0" u="none" strike="noStrike" kern="1200" cap="none" spc="0" normalizeH="0" baseline="0" noProof="0" dirty="0" err="1">
                <a:ln>
                  <a:noFill/>
                </a:ln>
                <a:effectLst/>
                <a:uLnTx/>
                <a:uFillTx/>
                <a:latin typeface="Century Gothic" panose="020F0302020204030204"/>
                <a:ea typeface="+mn-ea"/>
                <a:cs typeface="+mn-cs"/>
              </a:rPr>
              <a:t>ein</a:t>
            </a:r>
            <a:r>
              <a:rPr kumimoji="0" lang="en-GB" sz="2000" b="0" i="0" u="none" strike="noStrike" kern="1200" cap="none" spc="0" normalizeH="0" baseline="0" noProof="0" dirty="0">
                <a:ln>
                  <a:noFill/>
                </a:ln>
                <a:effectLst/>
                <a:uLnTx/>
                <a:uFillTx/>
                <a:latin typeface="Century Gothic" panose="020F0302020204030204"/>
                <a:ea typeface="+mn-ea"/>
                <a:cs typeface="+mn-cs"/>
              </a:rPr>
              <a:t> </a:t>
            </a:r>
            <a:r>
              <a:rPr kumimoji="0" lang="en-GB" sz="2000" b="1" i="0" u="none" strike="noStrike" kern="1200" cap="none" spc="0" normalizeH="0" baseline="0" noProof="0" dirty="0" err="1">
                <a:ln>
                  <a:noFill/>
                </a:ln>
                <a:effectLst/>
                <a:uLnTx/>
                <a:uFillTx/>
                <a:latin typeface="Century Gothic" panose="020F0302020204030204"/>
                <a:ea typeface="+mn-ea"/>
                <a:cs typeface="+mn-cs"/>
              </a:rPr>
              <a:t>klein</a:t>
            </a:r>
            <a:r>
              <a:rPr kumimoji="0" lang="en-GB" sz="2000" b="1" i="0" u="none" strike="noStrike" kern="1200" cap="none" spc="0" normalizeH="0" baseline="0" noProof="0" dirty="0" err="1">
                <a:ln>
                  <a:noFill/>
                </a:ln>
                <a:solidFill>
                  <a:srgbClr val="FFCC00"/>
                </a:solidFill>
                <a:effectLst/>
                <a:uLnTx/>
                <a:uFillTx/>
                <a:latin typeface="Century Gothic" panose="020F0302020204030204"/>
                <a:ea typeface="+mn-ea"/>
                <a:cs typeface="+mn-cs"/>
              </a:rPr>
              <a:t>es</a:t>
            </a:r>
            <a:r>
              <a:rPr kumimoji="0" lang="en-GB" sz="2000" b="0" i="0" u="none" strike="noStrike" kern="1200" cap="none" spc="0" normalizeH="0" noProof="0" dirty="0">
                <a:ln>
                  <a:noFill/>
                </a:ln>
                <a:effectLst/>
                <a:uLnTx/>
                <a:uFillTx/>
                <a:latin typeface="Century Gothic" panose="020F0302020204030204"/>
                <a:ea typeface="+mn-ea"/>
                <a:cs typeface="+mn-cs"/>
              </a:rPr>
              <a:t> Fenster.</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3F845C56-0C7F-4E56-8832-BCB06322FA77}"/>
              </a:ext>
            </a:extLst>
          </p:cNvPr>
          <p:cNvSpPr/>
          <p:nvPr/>
        </p:nvSpPr>
        <p:spPr>
          <a:xfrm>
            <a:off x="4421601" y="4780476"/>
            <a:ext cx="3712388" cy="47579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E195CCAA-D01B-4CE0-B23F-12CBC3FF4008}"/>
              </a:ext>
            </a:extLst>
          </p:cNvPr>
          <p:cNvSpPr txBox="1"/>
          <p:nvPr/>
        </p:nvSpPr>
        <p:spPr>
          <a:xfrm>
            <a:off x="4362454" y="4781215"/>
            <a:ext cx="39109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effectLst/>
                <a:uLnTx/>
                <a:uFillTx/>
                <a:latin typeface="Century Gothic" panose="020F0302020204030204"/>
                <a:ea typeface="+mn-ea"/>
                <a:cs typeface="+mn-cs"/>
              </a:rPr>
              <a:t>Sie </a:t>
            </a:r>
            <a:r>
              <a:rPr kumimoji="0" lang="en-GB" sz="2200" b="1" i="0" u="none" strike="noStrike" kern="1200" cap="none" spc="0" normalizeH="0" baseline="0" noProof="0" dirty="0" err="1">
                <a:ln>
                  <a:noFill/>
                </a:ln>
                <a:effectLst/>
                <a:uLnTx/>
                <a:uFillTx/>
                <a:latin typeface="Century Gothic" panose="020F0302020204030204"/>
                <a:ea typeface="+mn-ea"/>
                <a:cs typeface="+mn-cs"/>
              </a:rPr>
              <a:t>hatte</a:t>
            </a:r>
            <a:r>
              <a:rPr kumimoji="0" lang="en-GB" sz="2200" b="1"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eine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1" i="0" u="none" strike="noStrike" kern="1200" cap="none" spc="0" normalizeH="0" baseline="0" noProof="0" dirty="0" err="1">
                <a:ln>
                  <a:noFill/>
                </a:ln>
                <a:effectLst/>
                <a:uLnTx/>
                <a:uFillTx/>
                <a:latin typeface="Century Gothic" panose="020F0302020204030204"/>
                <a:ea typeface="+mn-ea"/>
                <a:cs typeface="+mn-cs"/>
              </a:rPr>
              <a:t>voll</a:t>
            </a:r>
            <a:r>
              <a:rPr kumimoji="0" lang="en-GB" sz="2200" b="1" i="0" u="none" strike="noStrike" kern="1200" cap="none" spc="0" normalizeH="0" baseline="0" noProof="0" dirty="0" err="1">
                <a:ln>
                  <a:noFill/>
                </a:ln>
                <a:solidFill>
                  <a:srgbClr val="FFCC00"/>
                </a:solidFill>
                <a:effectLst/>
                <a:uLnTx/>
                <a:uFillTx/>
                <a:latin typeface="Century Gothic" panose="020F0302020204030204"/>
                <a:ea typeface="+mn-ea"/>
                <a:cs typeface="+mn-cs"/>
              </a:rPr>
              <a:t>e</a:t>
            </a:r>
            <a:r>
              <a:rPr kumimoji="0" lang="en-GB" sz="2200" b="0" i="0" u="none" strike="noStrike" kern="1200" cap="none" spc="0" normalizeH="0" baseline="0" noProof="0" dirty="0">
                <a:ln>
                  <a:noFill/>
                </a:ln>
                <a:effectLst/>
                <a:uLnTx/>
                <a:uFillTx/>
                <a:latin typeface="Century Gothic" panose="020F0302020204030204"/>
                <a:ea typeface="+mn-ea"/>
                <a:cs typeface="+mn-cs"/>
              </a:rPr>
              <a:t> </a:t>
            </a:r>
            <a:r>
              <a:rPr kumimoji="0" lang="en-GB" sz="2200" b="0" i="0" u="none" strike="noStrike" kern="1200" cap="none" spc="0" normalizeH="0" baseline="0" noProof="0" dirty="0" err="1">
                <a:ln>
                  <a:noFill/>
                </a:ln>
                <a:effectLst/>
                <a:uLnTx/>
                <a:uFillTx/>
                <a:latin typeface="Century Gothic" panose="020F0302020204030204"/>
                <a:ea typeface="+mn-ea"/>
                <a:cs typeface="+mn-cs"/>
              </a:rPr>
              <a:t>Tasche</a:t>
            </a:r>
            <a:r>
              <a:rPr kumimoji="0" lang="en-GB" sz="2200" b="0" i="0" u="none" strike="noStrike" kern="1200" cap="none" spc="0" normalizeH="0" baseline="0" noProof="0" dirty="0">
                <a:ln>
                  <a:noFill/>
                </a:ln>
                <a:effectLst/>
                <a:uLnTx/>
                <a:uFillTx/>
                <a:latin typeface="Century Gothic" panose="020F0302020204030204"/>
                <a:ea typeface="+mn-ea"/>
                <a:cs typeface="+mn-cs"/>
              </a:rPr>
              <a:t>.</a:t>
            </a:r>
          </a:p>
        </p:txBody>
      </p:sp>
      <p:pic>
        <p:nvPicPr>
          <p:cNvPr id="56" name="Picture 55" descr="A close up of a logo&#10;&#10;Description automatically generated">
            <a:extLst>
              <a:ext uri="{FF2B5EF4-FFF2-40B4-BE49-F238E27FC236}">
                <a16:creationId xmlns:a16="http://schemas.microsoft.com/office/drawing/2014/main" id="{6C8AD7B9-D47C-40C4-8028-B0DC8431B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6956" y="5346577"/>
            <a:ext cx="1081812" cy="924611"/>
          </a:xfrm>
          <a:prstGeom prst="rect">
            <a:avLst/>
          </a:prstGeom>
        </p:spPr>
      </p:pic>
      <p:pic>
        <p:nvPicPr>
          <p:cNvPr id="12" name="Picture 11" descr="A close up of a logo&#10;&#10;Description automatically generated">
            <a:extLst>
              <a:ext uri="{FF2B5EF4-FFF2-40B4-BE49-F238E27FC236}">
                <a16:creationId xmlns:a16="http://schemas.microsoft.com/office/drawing/2014/main" id="{E169A7F2-1469-4B35-AF54-31CDB7841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61" y="5282541"/>
            <a:ext cx="1663457" cy="850442"/>
          </a:xfrm>
          <a:prstGeom prst="rect">
            <a:avLst/>
          </a:prstGeom>
        </p:spPr>
      </p:pic>
      <p:pic>
        <p:nvPicPr>
          <p:cNvPr id="19" name="Picture 18" descr="A close up of a logo&#10;&#10;Description automatically generated">
            <a:extLst>
              <a:ext uri="{FF2B5EF4-FFF2-40B4-BE49-F238E27FC236}">
                <a16:creationId xmlns:a16="http://schemas.microsoft.com/office/drawing/2014/main" id="{4E288AC0-28CF-41B9-92B4-94C0B62BD4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664"/>
          <a:stretch/>
        </p:blipFill>
        <p:spPr>
          <a:xfrm>
            <a:off x="5277711" y="5346577"/>
            <a:ext cx="1065134" cy="935290"/>
          </a:xfrm>
          <a:prstGeom prst="rect">
            <a:avLst/>
          </a:prstGeom>
        </p:spPr>
      </p:pic>
      <p:pic>
        <p:nvPicPr>
          <p:cNvPr id="21" name="Picture 20" descr="A picture containing bag&#10;&#10;Description automatically generated">
            <a:extLst>
              <a:ext uri="{FF2B5EF4-FFF2-40B4-BE49-F238E27FC236}">
                <a16:creationId xmlns:a16="http://schemas.microsoft.com/office/drawing/2014/main" id="{B9C84F73-4B75-4708-9697-7737BC039D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7940" y="5715296"/>
            <a:ext cx="436765" cy="475795"/>
          </a:xfrm>
          <a:prstGeom prst="rect">
            <a:avLst/>
          </a:prstGeom>
        </p:spPr>
      </p:pic>
      <p:pic>
        <p:nvPicPr>
          <p:cNvPr id="31" name="Picture 30" descr="A close up of a logo&#10;&#10;Description automatically generated">
            <a:extLst>
              <a:ext uri="{FF2B5EF4-FFF2-40B4-BE49-F238E27FC236}">
                <a16:creationId xmlns:a16="http://schemas.microsoft.com/office/drawing/2014/main" id="{5E266041-0267-465A-9C8B-CC3C33F9CE9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48835" y="5054415"/>
            <a:ext cx="1552376" cy="1552376"/>
          </a:xfrm>
          <a:prstGeom prst="rect">
            <a:avLst/>
          </a:prstGeom>
        </p:spPr>
      </p:pic>
      <p:pic>
        <p:nvPicPr>
          <p:cNvPr id="58" name="Picture 57" descr="A screen shot of a window&#10;&#10;Description automatically generated">
            <a:extLst>
              <a:ext uri="{FF2B5EF4-FFF2-40B4-BE49-F238E27FC236}">
                <a16:creationId xmlns:a16="http://schemas.microsoft.com/office/drawing/2014/main" id="{E7D07EEB-8343-4C3D-8A69-E21D2444F7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389147" y="5363179"/>
            <a:ext cx="619807" cy="891408"/>
          </a:xfrm>
          <a:prstGeom prst="rect">
            <a:avLst/>
          </a:prstGeom>
        </p:spPr>
      </p:pic>
      <p:pic>
        <p:nvPicPr>
          <p:cNvPr id="60" name="Picture 59" descr="A close up of a logo&#10;&#10;Description automatically generated">
            <a:extLst>
              <a:ext uri="{FF2B5EF4-FFF2-40B4-BE49-F238E27FC236}">
                <a16:creationId xmlns:a16="http://schemas.microsoft.com/office/drawing/2014/main" id="{4C5B5F91-0B53-4958-B2B7-AFBACF5B2A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8435" y="2759051"/>
            <a:ext cx="1573694" cy="998312"/>
          </a:xfrm>
          <a:prstGeom prst="rect">
            <a:avLst/>
          </a:prstGeom>
        </p:spPr>
      </p:pic>
      <p:pic>
        <p:nvPicPr>
          <p:cNvPr id="62" name="Picture 61" descr="A close up of a logo&#10;&#10;Description automatically generated">
            <a:extLst>
              <a:ext uri="{FF2B5EF4-FFF2-40B4-BE49-F238E27FC236}">
                <a16:creationId xmlns:a16="http://schemas.microsoft.com/office/drawing/2014/main" id="{1A928A3F-AB0B-4F43-8C45-E5C1E9BDD1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6376" y="2866875"/>
            <a:ext cx="1313356" cy="1014773"/>
          </a:xfrm>
          <a:prstGeom prst="rect">
            <a:avLst/>
          </a:prstGeom>
        </p:spPr>
      </p:pic>
      <p:pic>
        <p:nvPicPr>
          <p:cNvPr id="64" name="Picture 63" descr="A picture containing nature, rain&#10;&#10;Description automatically generated">
            <a:extLst>
              <a:ext uri="{FF2B5EF4-FFF2-40B4-BE49-F238E27FC236}">
                <a16:creationId xmlns:a16="http://schemas.microsoft.com/office/drawing/2014/main" id="{1A323565-A2A4-4599-A7F5-5C8DB0AD910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6138"/>
          <a:stretch/>
        </p:blipFill>
        <p:spPr>
          <a:xfrm>
            <a:off x="5378889" y="2859051"/>
            <a:ext cx="1379336" cy="1018798"/>
          </a:xfrm>
          <a:prstGeom prst="rect">
            <a:avLst/>
          </a:prstGeom>
        </p:spPr>
      </p:pic>
      <p:pic>
        <p:nvPicPr>
          <p:cNvPr id="66" name="Picture 65" descr="A picture containing light&#10;&#10;Description automatically generated">
            <a:extLst>
              <a:ext uri="{FF2B5EF4-FFF2-40B4-BE49-F238E27FC236}">
                <a16:creationId xmlns:a16="http://schemas.microsoft.com/office/drawing/2014/main" id="{8C48518D-C81A-4826-A9B4-24919EB29E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13128" y="3020714"/>
            <a:ext cx="630614" cy="719183"/>
          </a:xfrm>
          <a:prstGeom prst="rect">
            <a:avLst/>
          </a:prstGeom>
        </p:spPr>
      </p:pic>
      <p:pic>
        <p:nvPicPr>
          <p:cNvPr id="68" name="Picture 67" descr="A picture containing clock&#10;&#10;Description automatically generated">
            <a:extLst>
              <a:ext uri="{FF2B5EF4-FFF2-40B4-BE49-F238E27FC236}">
                <a16:creationId xmlns:a16="http://schemas.microsoft.com/office/drawing/2014/main" id="{82E1CFF0-E6DA-43F8-AEF9-DDDE263C11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8355" y="3020714"/>
            <a:ext cx="630614" cy="656889"/>
          </a:xfrm>
          <a:prstGeom prst="rect">
            <a:avLst/>
          </a:prstGeom>
        </p:spPr>
      </p:pic>
      <p:sp>
        <p:nvSpPr>
          <p:cNvPr id="69" name="TextBox 68">
            <a:extLst>
              <a:ext uri="{FF2B5EF4-FFF2-40B4-BE49-F238E27FC236}">
                <a16:creationId xmlns:a16="http://schemas.microsoft.com/office/drawing/2014/main" id="{E8E77AAF-F1F0-4EB1-8527-0139ACAD0702}"/>
              </a:ext>
            </a:extLst>
          </p:cNvPr>
          <p:cNvSpPr txBox="1"/>
          <p:nvPr/>
        </p:nvSpPr>
        <p:spPr>
          <a:xfrm>
            <a:off x="155095" y="2430523"/>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It was a beautiful day.</a:t>
            </a:r>
          </a:p>
        </p:txBody>
      </p:sp>
      <p:sp>
        <p:nvSpPr>
          <p:cNvPr id="70" name="TextBox 69">
            <a:extLst>
              <a:ext uri="{FF2B5EF4-FFF2-40B4-BE49-F238E27FC236}">
                <a16:creationId xmlns:a16="http://schemas.microsoft.com/office/drawing/2014/main" id="{D64733E3-C26E-430D-B4A3-71E63ECA1D19}"/>
              </a:ext>
            </a:extLst>
          </p:cNvPr>
          <p:cNvSpPr txBox="1"/>
          <p:nvPr/>
        </p:nvSpPr>
        <p:spPr>
          <a:xfrm>
            <a:off x="4132592" y="2431097"/>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It was a cold season.</a:t>
            </a:r>
          </a:p>
        </p:txBody>
      </p:sp>
      <p:sp>
        <p:nvSpPr>
          <p:cNvPr id="71" name="TextBox 70">
            <a:extLst>
              <a:ext uri="{FF2B5EF4-FFF2-40B4-BE49-F238E27FC236}">
                <a16:creationId xmlns:a16="http://schemas.microsoft.com/office/drawing/2014/main" id="{73F2495D-D774-4491-912A-8269E9990EA6}"/>
              </a:ext>
            </a:extLst>
          </p:cNvPr>
          <p:cNvSpPr txBox="1"/>
          <p:nvPr/>
        </p:nvSpPr>
        <p:spPr>
          <a:xfrm>
            <a:off x="8512862" y="2426458"/>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F0302020204030204"/>
                <a:ea typeface="+mn-ea"/>
                <a:cs typeface="+mn-cs"/>
              </a:rPr>
              <a:t>It was a different</a:t>
            </a:r>
            <a:r>
              <a:rPr kumimoji="0" lang="en-GB" sz="2200" b="0" i="1" u="none" strike="noStrike" kern="1200" cap="none" spc="0" normalizeH="0" noProof="0" dirty="0">
                <a:ln>
                  <a:noFill/>
                </a:ln>
                <a:effectLst/>
                <a:uLnTx/>
                <a:uFillTx/>
                <a:latin typeface="Century Gothic" panose="020F0302020204030204"/>
                <a:ea typeface="+mn-ea"/>
                <a:cs typeface="+mn-cs"/>
              </a:rPr>
              <a:t> animal.</a:t>
            </a:r>
            <a:endParaRPr kumimoji="0" lang="en-GB" sz="2200" b="0" i="1" u="none" strike="noStrike" kern="1200" cap="none" spc="0" normalizeH="0" baseline="0" noProof="0" dirty="0">
              <a:ln>
                <a:noFill/>
              </a:ln>
              <a:effectLst/>
              <a:uLnTx/>
              <a:uFillTx/>
              <a:latin typeface="Century Gothic" panose="020F0302020204030204"/>
              <a:ea typeface="+mn-ea"/>
              <a:cs typeface="+mn-cs"/>
            </a:endParaRPr>
          </a:p>
        </p:txBody>
      </p:sp>
      <p:sp>
        <p:nvSpPr>
          <p:cNvPr id="75" name="Speech Bubble: Rectangle with Corners Rounded 74">
            <a:extLst>
              <a:ext uri="{FF2B5EF4-FFF2-40B4-BE49-F238E27FC236}">
                <a16:creationId xmlns:a16="http://schemas.microsoft.com/office/drawing/2014/main" id="{C043D947-0005-4740-8196-43B94F9553F3}"/>
              </a:ext>
            </a:extLst>
          </p:cNvPr>
          <p:cNvSpPr/>
          <p:nvPr/>
        </p:nvSpPr>
        <p:spPr>
          <a:xfrm>
            <a:off x="5378889" y="247046"/>
            <a:ext cx="4049546" cy="769441"/>
          </a:xfrm>
          <a:prstGeom prst="wedgeRoundRectCallout">
            <a:avLst/>
          </a:prstGeom>
          <a:solidFill>
            <a:schemeClr val="accent4">
              <a:lumMod val="20000"/>
              <a:lumOff val="8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r>
              <a:rPr lang="en-GB" sz="2000" b="1" i="1" dirty="0"/>
              <a:t>war</a:t>
            </a:r>
            <a:r>
              <a:rPr lang="en-GB" sz="2000" dirty="0"/>
              <a:t> (was) is the imperfect form of </a:t>
            </a:r>
            <a:r>
              <a:rPr lang="en-GB" sz="2000" b="1" i="1" dirty="0"/>
              <a:t>sein</a:t>
            </a:r>
            <a:r>
              <a:rPr lang="en-GB" sz="2000" dirty="0"/>
              <a:t> (to be).</a:t>
            </a:r>
          </a:p>
        </p:txBody>
      </p:sp>
    </p:spTree>
    <p:extLst>
      <p:ext uri="{BB962C8B-B14F-4D97-AF65-F5344CB8AC3E}">
        <p14:creationId xmlns:p14="http://schemas.microsoft.com/office/powerpoint/2010/main" val="32662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4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2" grpId="0" animBg="1"/>
      <p:bldP spid="47" grpId="0" animBg="1"/>
      <p:bldP spid="7" grpId="0"/>
      <p:bldP spid="22" grpId="0" animBg="1"/>
      <p:bldP spid="23" grpId="0" animBg="1"/>
      <p:bldP spid="24" grpId="0"/>
      <p:bldP spid="25" grpId="0"/>
      <p:bldP spid="26" grpId="0" animBg="1"/>
      <p:bldP spid="27" grpId="0"/>
      <p:bldP spid="33" grpId="0"/>
      <p:bldP spid="39" grpId="0"/>
      <p:bldP spid="40" grpId="0"/>
      <p:bldP spid="43" grpId="0"/>
      <p:bldP spid="45" grpId="0"/>
      <p:bldP spid="49" grpId="0" animBg="1"/>
      <p:bldP spid="51" grpId="0"/>
      <p:bldP spid="54" grpId="0" animBg="1"/>
      <p:bldP spid="55" grpId="0"/>
      <p:bldP spid="69" grpId="0"/>
      <p:bldP spid="70" grpId="0"/>
      <p:bldP spid="71" grpId="0"/>
      <p:bldP spid="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15065" cy="647577"/>
          </a:xfrm>
        </p:spPr>
        <p:txBody>
          <a:bodyPr>
            <a:normAutofit/>
          </a:bodyPr>
          <a:lstStyle/>
          <a:p>
            <a:r>
              <a:rPr lang="en-GB" sz="2800" b="1">
                <a:solidFill>
                  <a:schemeClr val="bg1"/>
                </a:solidFill>
              </a:rPr>
              <a:t>Meine Stadt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77550" y="247047"/>
            <a:ext cx="1079777" cy="38160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2B3B9144-750B-41FF-B3A8-CB56A92A0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354" y="2765156"/>
            <a:ext cx="1131062" cy="735190"/>
          </a:xfrm>
          <a:prstGeom prst="rect">
            <a:avLst/>
          </a:prstGeom>
        </p:spPr>
      </p:pic>
      <p:pic>
        <p:nvPicPr>
          <p:cNvPr id="11" name="Picture 10">
            <a:extLst>
              <a:ext uri="{FF2B5EF4-FFF2-40B4-BE49-F238E27FC236}">
                <a16:creationId xmlns:a16="http://schemas.microsoft.com/office/drawing/2014/main" id="{C87D4D66-9231-451C-8E58-F464CAE65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155" y="-18081"/>
            <a:ext cx="4516165" cy="6310798"/>
          </a:xfrm>
          <a:prstGeom prst="rect">
            <a:avLst/>
          </a:prstGeom>
        </p:spPr>
      </p:pic>
      <p:sp>
        <p:nvSpPr>
          <p:cNvPr id="12" name="Rectangle 11">
            <a:extLst>
              <a:ext uri="{FF2B5EF4-FFF2-40B4-BE49-F238E27FC236}">
                <a16:creationId xmlns:a16="http://schemas.microsoft.com/office/drawing/2014/main" id="{C597C8B3-1A24-4705-93AB-64FE3E733A67}"/>
              </a:ext>
            </a:extLst>
          </p:cNvPr>
          <p:cNvSpPr/>
          <p:nvPr/>
        </p:nvSpPr>
        <p:spPr>
          <a:xfrm>
            <a:off x="87235" y="1292824"/>
            <a:ext cx="5804200" cy="830997"/>
          </a:xfrm>
          <a:prstGeom prst="rect">
            <a:avLst/>
          </a:prstGeom>
        </p:spPr>
        <p:txBody>
          <a:bodyPr wrap="square">
            <a:spAutoFit/>
          </a:bodyPr>
          <a:lstStyle/>
          <a:p>
            <a:r>
              <a:rPr lang="en-US" sz="2400" dirty="0"/>
              <a:t>Oma und </a:t>
            </a:r>
            <a:r>
              <a:rPr lang="en-US" sz="2400" dirty="0" err="1"/>
              <a:t>Opa</a:t>
            </a:r>
            <a:r>
              <a:rPr lang="en-US" sz="2400" dirty="0"/>
              <a:t> </a:t>
            </a:r>
            <a:r>
              <a:rPr lang="en-US" sz="2400" dirty="0" err="1"/>
              <a:t>reden</a:t>
            </a:r>
            <a:r>
              <a:rPr lang="en-US" sz="2400" dirty="0"/>
              <a:t> </a:t>
            </a:r>
            <a:r>
              <a:rPr lang="en-US" sz="2400" dirty="0" err="1"/>
              <a:t>über</a:t>
            </a:r>
            <a:r>
              <a:rPr lang="en-US" sz="2400" dirty="0"/>
              <a:t> </a:t>
            </a:r>
            <a:r>
              <a:rPr lang="en-US" sz="2400" b="1" dirty="0"/>
              <a:t>Bad </a:t>
            </a:r>
            <a:r>
              <a:rPr lang="en-US" sz="2400" b="1" dirty="0" err="1"/>
              <a:t>Hersfeld</a:t>
            </a:r>
            <a:r>
              <a:rPr lang="en-US" sz="2400" dirty="0"/>
              <a:t>, </a:t>
            </a:r>
            <a:r>
              <a:rPr lang="en-US" sz="2400" dirty="0" err="1"/>
              <a:t>Opas</a:t>
            </a:r>
            <a:r>
              <a:rPr lang="en-US" sz="2400" dirty="0"/>
              <a:t> </a:t>
            </a:r>
            <a:r>
              <a:rPr lang="en-US" sz="2400" dirty="0" err="1"/>
              <a:t>Geburtsstadt</a:t>
            </a:r>
            <a:r>
              <a:rPr lang="en-US" sz="2400" dirty="0"/>
              <a:t>.</a:t>
            </a:r>
            <a:endParaRPr lang="en-GB" sz="2400" dirty="0"/>
          </a:p>
        </p:txBody>
      </p:sp>
      <p:sp>
        <p:nvSpPr>
          <p:cNvPr id="19" name="Rectangle 18">
            <a:extLst>
              <a:ext uri="{FF2B5EF4-FFF2-40B4-BE49-F238E27FC236}">
                <a16:creationId xmlns:a16="http://schemas.microsoft.com/office/drawing/2014/main" id="{B746A083-BCAA-47E9-9980-0FE8BDE013B3}"/>
              </a:ext>
            </a:extLst>
          </p:cNvPr>
          <p:cNvSpPr/>
          <p:nvPr/>
        </p:nvSpPr>
        <p:spPr>
          <a:xfrm>
            <a:off x="73378" y="2252713"/>
            <a:ext cx="5280396" cy="830997"/>
          </a:xfrm>
          <a:prstGeom prst="rect">
            <a:avLst/>
          </a:prstGeom>
        </p:spPr>
        <p:txBody>
          <a:bodyPr wrap="square">
            <a:spAutoFit/>
          </a:bodyPr>
          <a:lstStyle/>
          <a:p>
            <a:r>
              <a:rPr lang="en-US" sz="2400" dirty="0"/>
              <a:t>Wie war die Stadt?</a:t>
            </a:r>
            <a:br>
              <a:rPr lang="en-US" sz="2400" dirty="0"/>
            </a:br>
            <a:r>
              <a:rPr lang="en-US" sz="2400" dirty="0"/>
              <a:t>Was gab es </a:t>
            </a:r>
            <a:r>
              <a:rPr lang="en-US" sz="2400" dirty="0" err="1"/>
              <a:t>damals</a:t>
            </a:r>
            <a:r>
              <a:rPr lang="en-US" sz="2400" dirty="0"/>
              <a:t> </a:t>
            </a:r>
            <a:r>
              <a:rPr lang="en-US" sz="2400" dirty="0" err="1"/>
              <a:t>dort</a:t>
            </a:r>
            <a:r>
              <a:rPr lang="en-US" sz="2400" dirty="0"/>
              <a:t>?</a:t>
            </a:r>
            <a:endParaRPr lang="en-GB" sz="2400" dirty="0"/>
          </a:p>
        </p:txBody>
      </p:sp>
      <p:sp>
        <p:nvSpPr>
          <p:cNvPr id="13" name="Oval 12">
            <a:extLst>
              <a:ext uri="{FF2B5EF4-FFF2-40B4-BE49-F238E27FC236}">
                <a16:creationId xmlns:a16="http://schemas.microsoft.com/office/drawing/2014/main" id="{8B8E96F3-D16C-42BE-A035-BAD3ABDD18CD}"/>
              </a:ext>
            </a:extLst>
          </p:cNvPr>
          <p:cNvSpPr/>
          <p:nvPr/>
        </p:nvSpPr>
        <p:spPr>
          <a:xfrm>
            <a:off x="7715250" y="3371850"/>
            <a:ext cx="132623" cy="71346"/>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E44C2145-7064-4E7F-9135-DA14F4752B8A}"/>
              </a:ext>
            </a:extLst>
          </p:cNvPr>
          <p:cNvCxnSpPr>
            <a:cxnSpLocks/>
            <a:stCxn id="9" idx="3"/>
          </p:cNvCxnSpPr>
          <p:nvPr/>
        </p:nvCxnSpPr>
        <p:spPr>
          <a:xfrm>
            <a:off x="5397416" y="3132751"/>
            <a:ext cx="2274192" cy="296249"/>
          </a:xfrm>
          <a:prstGeom prst="straightConnector1">
            <a:avLst/>
          </a:prstGeom>
          <a:ln w="76200">
            <a:solidFill>
              <a:srgbClr val="DAA52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cartoon of a person holding a cane&#10;&#10;Description automatically generated">
            <a:extLst>
              <a:ext uri="{FF2B5EF4-FFF2-40B4-BE49-F238E27FC236}">
                <a16:creationId xmlns:a16="http://schemas.microsoft.com/office/drawing/2014/main" id="{6F870F7E-F73B-4815-AA59-02FE8E8ADE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436" y="3371849"/>
            <a:ext cx="1935174" cy="3261847"/>
          </a:xfrm>
          <a:prstGeom prst="rect">
            <a:avLst/>
          </a:prstGeom>
        </p:spPr>
      </p:pic>
      <p:pic>
        <p:nvPicPr>
          <p:cNvPr id="16" name="Picture 15" descr="A cartoon of a person&#10;&#10;Description automatically generated">
            <a:extLst>
              <a:ext uri="{FF2B5EF4-FFF2-40B4-BE49-F238E27FC236}">
                <a16:creationId xmlns:a16="http://schemas.microsoft.com/office/drawing/2014/main" id="{C7A8BD90-FDE4-4EDE-8EA6-26127DCB85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599" y="3371850"/>
            <a:ext cx="1892158" cy="3261847"/>
          </a:xfrm>
          <a:prstGeom prst="rect">
            <a:avLst/>
          </a:prstGeom>
        </p:spPr>
      </p:pic>
    </p:spTree>
    <p:extLst>
      <p:ext uri="{BB962C8B-B14F-4D97-AF65-F5344CB8AC3E}">
        <p14:creationId xmlns:p14="http://schemas.microsoft.com/office/powerpoint/2010/main" val="1538193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55742" cy="647577"/>
          </a:xfrm>
        </p:spPr>
        <p:txBody>
          <a:bodyPr>
            <a:normAutofit/>
          </a:bodyPr>
          <a:lstStyle/>
          <a:p>
            <a:r>
              <a:rPr lang="en-GB" sz="2800" b="1" dirty="0">
                <a:solidFill>
                  <a:schemeClr val="bg1"/>
                </a:solidFill>
              </a:rPr>
              <a:t>Bad </a:t>
            </a:r>
            <a:r>
              <a:rPr lang="en-GB" sz="2800" b="1" dirty="0" err="1">
                <a:solidFill>
                  <a:schemeClr val="bg1"/>
                </a:solidFill>
              </a:rPr>
              <a:t>Hersfeld</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28942" y="247046"/>
            <a:ext cx="112838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103318815"/>
              </p:ext>
            </p:extLst>
          </p:nvPr>
        </p:nvGraphicFramePr>
        <p:xfrm>
          <a:off x="182829" y="2023465"/>
          <a:ext cx="11729921" cy="3976536"/>
        </p:xfrm>
        <a:graphic>
          <a:graphicData uri="http://schemas.openxmlformats.org/drawingml/2006/table">
            <a:tbl>
              <a:tblPr firstRow="1" bandRow="1">
                <a:tableStyleId>{00A15C55-8517-42AA-B614-E9B94910E393}</a:tableStyleId>
              </a:tblPr>
              <a:tblGrid>
                <a:gridCol w="1289054">
                  <a:extLst>
                    <a:ext uri="{9D8B030D-6E8A-4147-A177-3AD203B41FA5}">
                      <a16:colId xmlns:a16="http://schemas.microsoft.com/office/drawing/2014/main" val="2607353726"/>
                    </a:ext>
                  </a:extLst>
                </a:gridCol>
                <a:gridCol w="6208095">
                  <a:extLst>
                    <a:ext uri="{9D8B030D-6E8A-4147-A177-3AD203B41FA5}">
                      <a16:colId xmlns:a16="http://schemas.microsoft.com/office/drawing/2014/main" val="1600817978"/>
                    </a:ext>
                  </a:extLst>
                </a:gridCol>
                <a:gridCol w="2076450">
                  <a:extLst>
                    <a:ext uri="{9D8B030D-6E8A-4147-A177-3AD203B41FA5}">
                      <a16:colId xmlns:a16="http://schemas.microsoft.com/office/drawing/2014/main" val="4128092149"/>
                    </a:ext>
                  </a:extLst>
                </a:gridCol>
                <a:gridCol w="2156322">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mpd="sng">
                      <a:noFill/>
                    </a:lnL>
                    <a:lnR w="12700" cap="flat" cmpd="sng" algn="ctr">
                      <a:solidFill>
                        <a:schemeClr val="tx1"/>
                      </a:solidFill>
                      <a:prstDash val="sysDot"/>
                      <a:round/>
                      <a:headEnd type="none" w="med" len="med"/>
                      <a:tailEnd type="none" w="med" len="med"/>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What?</a:t>
                      </a:r>
                      <a:endParaRPr lang="en-GB" sz="20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Description</a:t>
                      </a:r>
                      <a:endParaRPr lang="en-GB" sz="20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en-GB" sz="2000" dirty="0">
                          <a:solidFill>
                            <a:schemeClr val="tx1"/>
                          </a:solidFill>
                        </a:rPr>
                        <a:t>…………………………………………… Ort / Stadt.</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lnT w="12700" cap="flat" cmpd="sng" algn="ctr">
                      <a:solidFill>
                        <a:schemeClr val="tx1"/>
                      </a:solidFill>
                      <a:prstDash val="sysDot"/>
                      <a:round/>
                      <a:headEnd type="none" w="med" len="med"/>
                      <a:tailEnd type="none" w="med" len="med"/>
                    </a:lnT>
                  </a:tcPr>
                </a:tc>
                <a:tc>
                  <a:txBody>
                    <a:bodyPr/>
                    <a:lstStyle/>
                    <a:p>
                      <a:r>
                        <a:rPr lang="en-GB" sz="2000" dirty="0">
                          <a:solidFill>
                            <a:schemeClr val="tx1"/>
                          </a:solidFill>
                        </a:rPr>
                        <a:t>………………………………… </a:t>
                      </a:r>
                      <a:r>
                        <a:rPr lang="en-GB" sz="2000" dirty="0" err="1">
                          <a:solidFill>
                            <a:schemeClr val="tx1"/>
                          </a:solidFill>
                        </a:rPr>
                        <a:t>Bahnhof</a:t>
                      </a:r>
                      <a:r>
                        <a:rPr lang="en-GB" sz="2000" dirty="0">
                          <a:solidFill>
                            <a:schemeClr val="tx1"/>
                          </a:solidFill>
                        </a:rPr>
                        <a:t> / </a:t>
                      </a:r>
                      <a:r>
                        <a:rPr lang="en-GB" sz="2000" dirty="0" err="1">
                          <a:solidFill>
                            <a:schemeClr val="tx1"/>
                          </a:solidFill>
                        </a:rPr>
                        <a:t>Geschäft</a:t>
                      </a:r>
                      <a:r>
                        <a:rPr lang="en-GB" sz="2000" dirty="0">
                          <a:solidFill>
                            <a:schemeClr val="tx1"/>
                          </a:solidFill>
                        </a:rPr>
                        <a:t>.</a:t>
                      </a:r>
                    </a:p>
                  </a:txBody>
                  <a:tcPr anchor="ctr">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 </a:t>
                      </a:r>
                      <a:r>
                        <a:rPr lang="en-GB" sz="2000" dirty="0" err="1">
                          <a:solidFill>
                            <a:schemeClr val="tx1"/>
                          </a:solidFill>
                        </a:rPr>
                        <a:t>Theater</a:t>
                      </a:r>
                      <a:r>
                        <a:rPr lang="en-GB" sz="2000" dirty="0">
                          <a:solidFill>
                            <a:schemeClr val="tx1"/>
                          </a:solidFill>
                        </a:rPr>
                        <a:t> / </a:t>
                      </a:r>
                      <a:r>
                        <a:rPr lang="en-GB" sz="2000" dirty="0" err="1">
                          <a:solidFill>
                            <a:schemeClr val="tx1"/>
                          </a:solidFill>
                        </a:rPr>
                        <a:t>Bibliothek</a:t>
                      </a:r>
                      <a:r>
                        <a:rPr lang="en-GB" sz="2000" dirty="0">
                          <a:solidFill>
                            <a:schemeClr val="tx1"/>
                          </a:solidFill>
                        </a:rPr>
                        <a:t>.</a:t>
                      </a:r>
                    </a:p>
                  </a:txBody>
                  <a:tcPr anchor="ctr">
                    <a:lnR w="12700" cap="flat" cmpd="sng" algn="ctr">
                      <a:solidFill>
                        <a:schemeClr val="tx1"/>
                      </a:solidFill>
                      <a:prstDash val="sysDot"/>
                      <a:round/>
                      <a:headEnd type="none" w="med" len="med"/>
                      <a:tailEnd type="none" w="med" len="med"/>
                    </a:lnR>
                  </a:tcPr>
                </a:tc>
                <a:tc>
                  <a:txBody>
                    <a:bodyPr/>
                    <a:lstStyle/>
                    <a:p>
                      <a:endParaRPr lang="en-GB" sz="200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 </a:t>
                      </a:r>
                      <a:r>
                        <a:rPr lang="en-GB" sz="2000" dirty="0" err="1">
                          <a:solidFill>
                            <a:schemeClr val="tx1"/>
                          </a:solidFill>
                        </a:rPr>
                        <a:t>Tische</a:t>
                      </a:r>
                      <a:r>
                        <a:rPr lang="en-GB" sz="2000" dirty="0">
                          <a:solidFill>
                            <a:schemeClr val="tx1"/>
                          </a:solidFill>
                        </a:rPr>
                        <a:t> / Buch.</a:t>
                      </a:r>
                    </a:p>
                  </a:txBody>
                  <a:tcPr anchor="ctr">
                    <a:lnR w="12700" cap="flat" cmpd="sng" algn="ctr">
                      <a:solidFill>
                        <a:schemeClr val="tx1"/>
                      </a:solidFill>
                      <a:prstDash val="sysDot"/>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 </a:t>
                      </a:r>
                      <a:r>
                        <a:rPr lang="en-GB" sz="2000" dirty="0" err="1">
                          <a:solidFill>
                            <a:schemeClr val="tx1"/>
                          </a:solidFill>
                        </a:rPr>
                        <a:t>Schwimmbad</a:t>
                      </a:r>
                      <a:r>
                        <a:rPr lang="en-GB" sz="2000" dirty="0">
                          <a:solidFill>
                            <a:schemeClr val="tx1"/>
                          </a:solidFill>
                        </a:rPr>
                        <a:t> / Park.</a:t>
                      </a:r>
                    </a:p>
                  </a:txBody>
                  <a:tcPr anchor="ctr">
                    <a:lnR w="12700" cap="flat" cmpd="sng" algn="ctr">
                      <a:solidFill>
                        <a:schemeClr val="tx1"/>
                      </a:solidFill>
                      <a:prstDash val="sysDot"/>
                      <a:round/>
                      <a:headEnd type="none" w="med" len="med"/>
                      <a:tailEnd type="none" w="med" len="med"/>
                    </a:lnR>
                  </a:tcPr>
                </a:tc>
                <a:tc>
                  <a:txBody>
                    <a:bodyPr/>
                    <a:lstStyle/>
                    <a:p>
                      <a:endParaRPr lang="en-GB" sz="200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a:t>
                      </a:r>
                      <a:r>
                        <a:rPr lang="en-GB" sz="2000" dirty="0" err="1">
                          <a:solidFill>
                            <a:schemeClr val="tx1"/>
                          </a:solidFill>
                        </a:rPr>
                        <a:t>Woche</a:t>
                      </a:r>
                      <a:r>
                        <a:rPr lang="en-GB" sz="2000" dirty="0">
                          <a:solidFill>
                            <a:schemeClr val="tx1"/>
                          </a:solidFill>
                        </a:rPr>
                        <a:t> / Tag ……….</a:t>
                      </a:r>
                    </a:p>
                  </a:txBody>
                  <a:tcPr anchor="ctr">
                    <a:lnR w="12700" cap="flat" cmpd="sng" algn="ctr">
                      <a:solidFill>
                        <a:schemeClr val="tx1"/>
                      </a:solidFill>
                      <a:prstDash val="sysDot"/>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tx1"/>
                          </a:solidFill>
                        </a:rPr>
                        <a:t>………………………………………… Sommer / </a:t>
                      </a:r>
                      <a:r>
                        <a:rPr lang="en-GB" sz="2000" dirty="0" err="1">
                          <a:solidFill>
                            <a:schemeClr val="tx1"/>
                          </a:solidFill>
                        </a:rPr>
                        <a:t>Jahr</a:t>
                      </a:r>
                      <a:r>
                        <a:rPr lang="en-GB" sz="2000" dirty="0">
                          <a:solidFill>
                            <a:schemeClr val="tx1"/>
                          </a:solidFill>
                        </a:rPr>
                        <a:t>.</a:t>
                      </a:r>
                    </a:p>
                  </a:txBody>
                  <a:tcPr anchor="ctr">
                    <a:lnR w="12700" cap="flat" cmpd="sng" algn="ctr">
                      <a:solidFill>
                        <a:schemeClr val="tx1"/>
                      </a:solidFill>
                      <a:prstDash val="sysDot"/>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71851735"/>
                  </a:ext>
                </a:extLst>
              </a:tr>
            </a:tbl>
          </a:graphicData>
        </a:graphic>
      </p:graphicFrame>
      <p:sp>
        <p:nvSpPr>
          <p:cNvPr id="8" name="Action Button: Custom 16">
            <a:hlinkClick r:id="" action="ppaction://noaction" highlightClick="1">
              <a:snd r:embed="rId3" name="23. 1. Sie.wav"/>
            </a:hlinkClick>
            <a:extLst>
              <a:ext uri="{FF2B5EF4-FFF2-40B4-BE49-F238E27FC236}">
                <a16:creationId xmlns:a16="http://schemas.microsoft.com/office/drawing/2014/main" id="{3B418770-1E72-B240-9307-3BBF955557C6}"/>
              </a:ext>
            </a:extLst>
          </p:cNvPr>
          <p:cNvSpPr/>
          <p:nvPr/>
        </p:nvSpPr>
        <p:spPr>
          <a:xfrm>
            <a:off x="991036" y="2586066"/>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4" name="23. 2. Es.wav"/>
            </a:hlinkClick>
            <a:extLst>
              <a:ext uri="{FF2B5EF4-FFF2-40B4-BE49-F238E27FC236}">
                <a16:creationId xmlns:a16="http://schemas.microsoft.com/office/drawing/2014/main" id="{F18D09F0-0D24-5B4F-A26E-132DCCD8073A}"/>
              </a:ext>
            </a:extLst>
          </p:cNvPr>
          <p:cNvSpPr/>
          <p:nvPr/>
        </p:nvSpPr>
        <p:spPr>
          <a:xfrm>
            <a:off x="991036" y="305870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5" name="23. 3. Rechts.wav"/>
            </a:hlinkClick>
            <a:extLst>
              <a:ext uri="{FF2B5EF4-FFF2-40B4-BE49-F238E27FC236}">
                <a16:creationId xmlns:a16="http://schemas.microsoft.com/office/drawing/2014/main" id="{747EFDEF-0DCF-DB44-BBF0-27990DDE521B}"/>
              </a:ext>
            </a:extLst>
          </p:cNvPr>
          <p:cNvSpPr/>
          <p:nvPr/>
        </p:nvSpPr>
        <p:spPr>
          <a:xfrm>
            <a:off x="988958" y="356939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7" name="Action Button: Custom 16">
            <a:hlinkClick r:id="" action="ppaction://noaction" highlightClick="1">
              <a:snd r:embed="rId6" name="23. 4. Sie hatte.wav"/>
            </a:hlinkClick>
            <a:extLst>
              <a:ext uri="{FF2B5EF4-FFF2-40B4-BE49-F238E27FC236}">
                <a16:creationId xmlns:a16="http://schemas.microsoft.com/office/drawing/2014/main" id="{408DED6B-8D00-7843-820C-3A35CED50594}"/>
              </a:ext>
            </a:extLst>
          </p:cNvPr>
          <p:cNvSpPr/>
          <p:nvPr/>
        </p:nvSpPr>
        <p:spPr>
          <a:xfrm>
            <a:off x="988958" y="4051558"/>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7" name="23. 5. In.wav"/>
            </a:hlinkClick>
            <a:extLst>
              <a:ext uri="{FF2B5EF4-FFF2-40B4-BE49-F238E27FC236}">
                <a16:creationId xmlns:a16="http://schemas.microsoft.com/office/drawing/2014/main" id="{25121CCC-82F7-F14F-B30E-8A5AD31BE634}"/>
              </a:ext>
            </a:extLst>
          </p:cNvPr>
          <p:cNvSpPr/>
          <p:nvPr/>
        </p:nvSpPr>
        <p:spPr>
          <a:xfrm>
            <a:off x="988958" y="456909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8" name="23. 6. Wir.wav"/>
            </a:hlinkClick>
            <a:extLst>
              <a:ext uri="{FF2B5EF4-FFF2-40B4-BE49-F238E27FC236}">
                <a16:creationId xmlns:a16="http://schemas.microsoft.com/office/drawing/2014/main" id="{DA5FAA28-0FFE-FD44-82BD-8BEA8CA05A2D}"/>
              </a:ext>
            </a:extLst>
          </p:cNvPr>
          <p:cNvSpPr/>
          <p:nvPr/>
        </p:nvSpPr>
        <p:spPr>
          <a:xfrm>
            <a:off x="993752" y="505502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9" name="23. 7. Es war.wav"/>
            </a:hlinkClick>
            <a:extLst>
              <a:ext uri="{FF2B5EF4-FFF2-40B4-BE49-F238E27FC236}">
                <a16:creationId xmlns:a16="http://schemas.microsoft.com/office/drawing/2014/main" id="{B941CF18-9FF3-084E-9E12-F82721CE7509}"/>
              </a:ext>
            </a:extLst>
          </p:cNvPr>
          <p:cNvSpPr/>
          <p:nvPr/>
        </p:nvSpPr>
        <p:spPr>
          <a:xfrm>
            <a:off x="999152" y="556138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7" name="TextBox 6">
            <a:extLst>
              <a:ext uri="{FF2B5EF4-FFF2-40B4-BE49-F238E27FC236}">
                <a16:creationId xmlns:a16="http://schemas.microsoft.com/office/drawing/2014/main" id="{5BA66137-5BC6-B54C-AFA6-AC9618E70ADD}"/>
              </a:ext>
            </a:extLst>
          </p:cNvPr>
          <p:cNvSpPr txBox="1"/>
          <p:nvPr/>
        </p:nvSpPr>
        <p:spPr>
          <a:xfrm>
            <a:off x="71570" y="971501"/>
            <a:ext cx="74881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1-7. Welches Wort </a:t>
            </a:r>
            <a:r>
              <a:rPr kumimoji="0" lang="en-US" sz="2400" b="0" i="0" u="none" strike="noStrike" kern="1200" cap="none" spc="0" normalizeH="0" baseline="0" noProof="0" dirty="0" err="1">
                <a:ln>
                  <a:noFill/>
                </a:ln>
                <a:effectLst/>
                <a:uLnTx/>
                <a:uFillTx/>
                <a:latin typeface="Century Gothic" panose="020F0302020204030204"/>
                <a:ea typeface="+mn-ea"/>
                <a:cs typeface="+mn-cs"/>
              </a:rPr>
              <a:t>ist</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richtig</a:t>
            </a:r>
            <a:r>
              <a:rPr kumimoji="0" lang="en-US" sz="2400" b="0" i="0" u="none" strike="noStrike" kern="1200" cap="none" spc="0" normalizeH="0" baseline="0" noProof="0" dirty="0">
                <a:ln>
                  <a:noFill/>
                </a:ln>
                <a:effectLst/>
                <a:uLnTx/>
                <a:uFillTx/>
                <a:latin typeface="Century Gothic" panose="020F0302020204030204"/>
                <a:ea typeface="+mn-ea"/>
                <a:cs typeface="+mn-cs"/>
              </a:rPr>
              <a:t>? </a:t>
            </a:r>
          </a:p>
        </p:txBody>
      </p:sp>
      <p:sp>
        <p:nvSpPr>
          <p:cNvPr id="37" name="TextBox 36">
            <a:extLst>
              <a:ext uri="{FF2B5EF4-FFF2-40B4-BE49-F238E27FC236}">
                <a16:creationId xmlns:a16="http://schemas.microsoft.com/office/drawing/2014/main" id="{BEFC5258-2EED-4805-AD31-E9CB758A7E9E}"/>
              </a:ext>
            </a:extLst>
          </p:cNvPr>
          <p:cNvSpPr txBox="1"/>
          <p:nvPr/>
        </p:nvSpPr>
        <p:spPr>
          <a:xfrm>
            <a:off x="53021" y="1581830"/>
            <a:ext cx="11928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Hör</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noch</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einmal</a:t>
            </a:r>
            <a:r>
              <a:rPr kumimoji="0" lang="en-US" sz="2400" b="0" i="0" u="none" strike="noStrike" kern="1200" cap="none" spc="0" normalizeH="0" baseline="0" noProof="0" dirty="0">
                <a:ln>
                  <a:noFill/>
                </a:ln>
                <a:effectLst/>
                <a:uLnTx/>
                <a:uFillTx/>
                <a:latin typeface="Century Gothic" panose="020F0302020204030204"/>
                <a:ea typeface="+mn-ea"/>
                <a:cs typeface="+mn-cs"/>
              </a:rPr>
              <a:t> </a:t>
            </a:r>
            <a:r>
              <a:rPr kumimoji="0" lang="en-US" sz="2400" b="0" i="0" u="none" strike="noStrike" kern="1200" cap="none" spc="0" normalizeH="0" baseline="0" noProof="0" dirty="0" err="1">
                <a:ln>
                  <a:noFill/>
                </a:ln>
                <a:effectLst/>
                <a:uLnTx/>
                <a:uFillTx/>
                <a:latin typeface="Century Gothic" panose="020F0302020204030204"/>
                <a:ea typeface="+mn-ea"/>
                <a:cs typeface="+mn-cs"/>
              </a:rPr>
              <a:t>zu</a:t>
            </a:r>
            <a:r>
              <a:rPr kumimoji="0" lang="en-US" sz="2400" b="0" i="0" u="none" strike="noStrike" kern="1200" cap="none" spc="0" normalizeH="0" baseline="0" noProof="0" dirty="0">
                <a:ln>
                  <a:noFill/>
                </a:ln>
                <a:effectLst/>
                <a:uLnTx/>
                <a:uFillTx/>
                <a:latin typeface="Century Gothic" panose="020F0302020204030204"/>
                <a:ea typeface="+mn-ea"/>
                <a:cs typeface="+mn-cs"/>
              </a:rPr>
              <a:t>.  </a:t>
            </a:r>
            <a:br>
              <a:rPr kumimoji="0" lang="en-US" sz="2400" b="0" i="0" u="none" strike="noStrike" kern="1200" cap="none" spc="0" normalizeH="0" baseline="0" noProof="0" dirty="0">
                <a:ln>
                  <a:noFill/>
                </a:ln>
                <a:effectLst/>
                <a:uLnTx/>
                <a:uFillTx/>
                <a:latin typeface="Century Gothic" panose="020F0302020204030204"/>
                <a:ea typeface="+mn-ea"/>
                <a:cs typeface="+mn-cs"/>
              </a:rPr>
            </a:br>
            <a:r>
              <a:rPr kumimoji="0" lang="en-US" sz="2400" b="0" i="0" u="none" strike="noStrike" kern="1200" cap="none" spc="0" normalizeH="0" baseline="0" noProof="0" dirty="0">
                <a:ln>
                  <a:noFill/>
                </a:ln>
                <a:effectLst/>
                <a:uLnTx/>
                <a:uFillTx/>
                <a:latin typeface="Century Gothic" panose="020F0302020204030204"/>
                <a:ea typeface="+mn-ea"/>
                <a:cs typeface="+mn-cs"/>
              </a:rPr>
              <a:t>Was und </a:t>
            </a:r>
            <a:r>
              <a:rPr kumimoji="0" lang="en-US" sz="2400" b="0" i="0" u="none" strike="noStrike" kern="1200" cap="none" spc="0" normalizeH="0" baseline="0" noProof="0" dirty="0" err="1">
                <a:ln>
                  <a:noFill/>
                </a:ln>
                <a:effectLst/>
                <a:uLnTx/>
                <a:uFillTx/>
                <a:latin typeface="Century Gothic" panose="020F0302020204030204"/>
                <a:ea typeface="+mn-ea"/>
                <a:cs typeface="+mn-cs"/>
              </a:rPr>
              <a:t>wie</a:t>
            </a:r>
            <a:r>
              <a:rPr kumimoji="0" lang="en-US" sz="2400" b="0" i="0" u="none" strike="noStrike" kern="1200" cap="none" spc="0" normalizeH="0" baseline="0" noProof="0" dirty="0">
                <a:ln>
                  <a:noFill/>
                </a:ln>
                <a:effectLst/>
                <a:uLnTx/>
                <a:uFillTx/>
                <a:latin typeface="Century Gothic" panose="020F0302020204030204"/>
                <a:ea typeface="+mn-ea"/>
                <a:cs typeface="+mn-cs"/>
              </a:rPr>
              <a:t> war es? </a:t>
            </a:r>
            <a:r>
              <a:rPr kumimoji="0" lang="en-US" sz="2400" b="0" i="0" u="none" strike="noStrike" kern="1200" cap="none" spc="0" normalizeH="0" baseline="0" noProof="0" dirty="0" err="1">
                <a:ln>
                  <a:noFill/>
                </a:ln>
                <a:effectLst/>
                <a:uLnTx/>
                <a:uFillTx/>
                <a:latin typeface="Century Gothic" panose="020F0302020204030204"/>
                <a:ea typeface="+mn-ea"/>
                <a:cs typeface="+mn-cs"/>
              </a:rPr>
              <a:t>Schreib</a:t>
            </a:r>
            <a:r>
              <a:rPr kumimoji="0" lang="en-US" sz="2400" b="0" i="0" u="none" strike="noStrike" kern="1200" cap="none" spc="0" normalizeH="0" baseline="0" noProof="0" dirty="0">
                <a:ln>
                  <a:noFill/>
                </a:ln>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effectLst/>
                <a:uLnTx/>
                <a:uFillTx/>
                <a:latin typeface="Century Gothic" panose="020F0302020204030204"/>
                <a:ea typeface="+mn-ea"/>
                <a:cs typeface="+mn-cs"/>
              </a:rPr>
              <a:t>Englisch</a:t>
            </a:r>
            <a:r>
              <a:rPr kumimoji="0" lang="en-US" sz="2400" b="0" i="0" u="none" strike="noStrike" kern="1200" cap="none" spc="0" normalizeH="0" baseline="0" noProof="0" dirty="0">
                <a:ln>
                  <a:noFill/>
                </a:ln>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3E4234CB-E3B2-4F2E-940A-DBA98907B225}"/>
              </a:ext>
            </a:extLst>
          </p:cNvPr>
          <p:cNvSpPr txBox="1"/>
          <p:nvPr/>
        </p:nvSpPr>
        <p:spPr>
          <a:xfrm>
            <a:off x="7808146" y="2559189"/>
            <a:ext cx="1791286" cy="461665"/>
          </a:xfrm>
          <a:prstGeom prst="rect">
            <a:avLst/>
          </a:prstGeom>
          <a:noFill/>
        </p:spPr>
        <p:txBody>
          <a:bodyPr wrap="square" rtlCol="0">
            <a:spAutoFit/>
          </a:bodyPr>
          <a:lstStyle/>
          <a:p>
            <a:pPr algn="ctr"/>
            <a:r>
              <a:rPr lang="en-GB" sz="2400" dirty="0"/>
              <a:t>town</a:t>
            </a:r>
          </a:p>
        </p:txBody>
      </p:sp>
      <p:cxnSp>
        <p:nvCxnSpPr>
          <p:cNvPr id="39" name="Straight Connector 38">
            <a:extLst>
              <a:ext uri="{FF2B5EF4-FFF2-40B4-BE49-F238E27FC236}">
                <a16:creationId xmlns:a16="http://schemas.microsoft.com/office/drawing/2014/main" id="{8C932762-585E-4712-A0D0-91C06ED06E8D}"/>
              </a:ext>
            </a:extLst>
          </p:cNvPr>
          <p:cNvCxnSpPr/>
          <p:nvPr/>
        </p:nvCxnSpPr>
        <p:spPr>
          <a:xfrm>
            <a:off x="5889278" y="2756638"/>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47E924B-E3A5-42DF-8170-E228D714F56F}"/>
              </a:ext>
            </a:extLst>
          </p:cNvPr>
          <p:cNvSpPr txBox="1"/>
          <p:nvPr/>
        </p:nvSpPr>
        <p:spPr>
          <a:xfrm>
            <a:off x="9789461" y="2502753"/>
            <a:ext cx="2090255" cy="461665"/>
          </a:xfrm>
          <a:prstGeom prst="rect">
            <a:avLst/>
          </a:prstGeom>
          <a:noFill/>
        </p:spPr>
        <p:txBody>
          <a:bodyPr wrap="square" rtlCol="0">
            <a:spAutoFit/>
          </a:bodyPr>
          <a:lstStyle/>
          <a:p>
            <a:pPr algn="ctr"/>
            <a:r>
              <a:rPr lang="en-GB" sz="2400" dirty="0"/>
              <a:t>beautiful</a:t>
            </a:r>
          </a:p>
        </p:txBody>
      </p:sp>
      <p:sp>
        <p:nvSpPr>
          <p:cNvPr id="24" name="TextBox 23">
            <a:extLst>
              <a:ext uri="{FF2B5EF4-FFF2-40B4-BE49-F238E27FC236}">
                <a16:creationId xmlns:a16="http://schemas.microsoft.com/office/drawing/2014/main" id="{3E4234CB-E3B2-4F2E-940A-DBA98907B225}"/>
              </a:ext>
            </a:extLst>
          </p:cNvPr>
          <p:cNvSpPr txBox="1"/>
          <p:nvPr/>
        </p:nvSpPr>
        <p:spPr>
          <a:xfrm>
            <a:off x="7658662" y="3033145"/>
            <a:ext cx="2090255" cy="461665"/>
          </a:xfrm>
          <a:prstGeom prst="rect">
            <a:avLst/>
          </a:prstGeom>
          <a:noFill/>
        </p:spPr>
        <p:txBody>
          <a:bodyPr wrap="square" rtlCol="0">
            <a:spAutoFit/>
          </a:bodyPr>
          <a:lstStyle/>
          <a:p>
            <a:pPr algn="ctr"/>
            <a:r>
              <a:rPr lang="en-GB" sz="2400"/>
              <a:t>station</a:t>
            </a:r>
            <a:endParaRPr lang="en-GB" sz="2400" dirty="0"/>
          </a:p>
        </p:txBody>
      </p:sp>
      <p:sp>
        <p:nvSpPr>
          <p:cNvPr id="25" name="TextBox 24">
            <a:extLst>
              <a:ext uri="{FF2B5EF4-FFF2-40B4-BE49-F238E27FC236}">
                <a16:creationId xmlns:a16="http://schemas.microsoft.com/office/drawing/2014/main" id="{3E4234CB-E3B2-4F2E-940A-DBA98907B225}"/>
              </a:ext>
            </a:extLst>
          </p:cNvPr>
          <p:cNvSpPr txBox="1"/>
          <p:nvPr/>
        </p:nvSpPr>
        <p:spPr>
          <a:xfrm>
            <a:off x="7658663" y="3563538"/>
            <a:ext cx="2090255" cy="461665"/>
          </a:xfrm>
          <a:prstGeom prst="rect">
            <a:avLst/>
          </a:prstGeom>
          <a:noFill/>
        </p:spPr>
        <p:txBody>
          <a:bodyPr wrap="square" rtlCol="0">
            <a:spAutoFit/>
          </a:bodyPr>
          <a:lstStyle/>
          <a:p>
            <a:pPr algn="ctr"/>
            <a:r>
              <a:rPr lang="en-GB" sz="2400"/>
              <a:t>library</a:t>
            </a:r>
            <a:endParaRPr lang="en-GB" sz="2400" dirty="0"/>
          </a:p>
        </p:txBody>
      </p:sp>
      <p:sp>
        <p:nvSpPr>
          <p:cNvPr id="27" name="TextBox 26">
            <a:extLst>
              <a:ext uri="{FF2B5EF4-FFF2-40B4-BE49-F238E27FC236}">
                <a16:creationId xmlns:a16="http://schemas.microsoft.com/office/drawing/2014/main" id="{3E4234CB-E3B2-4F2E-940A-DBA98907B225}"/>
              </a:ext>
            </a:extLst>
          </p:cNvPr>
          <p:cNvSpPr txBox="1"/>
          <p:nvPr/>
        </p:nvSpPr>
        <p:spPr>
          <a:xfrm>
            <a:off x="7658664" y="4044847"/>
            <a:ext cx="2090255" cy="461665"/>
          </a:xfrm>
          <a:prstGeom prst="rect">
            <a:avLst/>
          </a:prstGeom>
          <a:noFill/>
        </p:spPr>
        <p:txBody>
          <a:bodyPr wrap="square" rtlCol="0">
            <a:spAutoFit/>
          </a:bodyPr>
          <a:lstStyle/>
          <a:p>
            <a:pPr algn="ctr"/>
            <a:r>
              <a:rPr lang="en-GB" sz="2400"/>
              <a:t>tables</a:t>
            </a:r>
            <a:endParaRPr lang="en-GB" sz="2400" dirty="0"/>
          </a:p>
        </p:txBody>
      </p:sp>
      <p:sp>
        <p:nvSpPr>
          <p:cNvPr id="28" name="TextBox 27">
            <a:extLst>
              <a:ext uri="{FF2B5EF4-FFF2-40B4-BE49-F238E27FC236}">
                <a16:creationId xmlns:a16="http://schemas.microsoft.com/office/drawing/2014/main" id="{3E4234CB-E3B2-4F2E-940A-DBA98907B225}"/>
              </a:ext>
            </a:extLst>
          </p:cNvPr>
          <p:cNvSpPr txBox="1"/>
          <p:nvPr/>
        </p:nvSpPr>
        <p:spPr>
          <a:xfrm>
            <a:off x="7658665" y="4549745"/>
            <a:ext cx="2090255" cy="461665"/>
          </a:xfrm>
          <a:prstGeom prst="rect">
            <a:avLst/>
          </a:prstGeom>
          <a:noFill/>
        </p:spPr>
        <p:txBody>
          <a:bodyPr wrap="square" rtlCol="0">
            <a:spAutoFit/>
          </a:bodyPr>
          <a:lstStyle/>
          <a:p>
            <a:pPr algn="ctr"/>
            <a:r>
              <a:rPr lang="en-GB" sz="2400"/>
              <a:t>park</a:t>
            </a:r>
            <a:endParaRPr lang="en-GB" sz="2400" dirty="0"/>
          </a:p>
        </p:txBody>
      </p:sp>
      <p:sp>
        <p:nvSpPr>
          <p:cNvPr id="30" name="TextBox 29">
            <a:extLst>
              <a:ext uri="{FF2B5EF4-FFF2-40B4-BE49-F238E27FC236}">
                <a16:creationId xmlns:a16="http://schemas.microsoft.com/office/drawing/2014/main" id="{3E4234CB-E3B2-4F2E-940A-DBA98907B225}"/>
              </a:ext>
            </a:extLst>
          </p:cNvPr>
          <p:cNvSpPr txBox="1"/>
          <p:nvPr/>
        </p:nvSpPr>
        <p:spPr>
          <a:xfrm>
            <a:off x="7663459" y="5015142"/>
            <a:ext cx="2090255" cy="461665"/>
          </a:xfrm>
          <a:prstGeom prst="rect">
            <a:avLst/>
          </a:prstGeom>
          <a:noFill/>
        </p:spPr>
        <p:txBody>
          <a:bodyPr wrap="square" rtlCol="0">
            <a:spAutoFit/>
          </a:bodyPr>
          <a:lstStyle/>
          <a:p>
            <a:pPr algn="ctr"/>
            <a:r>
              <a:rPr lang="en-GB" sz="2400"/>
              <a:t>day</a:t>
            </a:r>
            <a:endParaRPr lang="en-GB" sz="2400" dirty="0"/>
          </a:p>
        </p:txBody>
      </p:sp>
      <p:sp>
        <p:nvSpPr>
          <p:cNvPr id="31" name="TextBox 30">
            <a:extLst>
              <a:ext uri="{FF2B5EF4-FFF2-40B4-BE49-F238E27FC236}">
                <a16:creationId xmlns:a16="http://schemas.microsoft.com/office/drawing/2014/main" id="{3E4234CB-E3B2-4F2E-940A-DBA98907B225}"/>
              </a:ext>
            </a:extLst>
          </p:cNvPr>
          <p:cNvSpPr txBox="1"/>
          <p:nvPr/>
        </p:nvSpPr>
        <p:spPr>
          <a:xfrm>
            <a:off x="7663460" y="5526773"/>
            <a:ext cx="2090255" cy="461665"/>
          </a:xfrm>
          <a:prstGeom prst="rect">
            <a:avLst/>
          </a:prstGeom>
          <a:noFill/>
        </p:spPr>
        <p:txBody>
          <a:bodyPr wrap="square" rtlCol="0">
            <a:spAutoFit/>
          </a:bodyPr>
          <a:lstStyle/>
          <a:p>
            <a:pPr algn="ctr"/>
            <a:r>
              <a:rPr lang="en-GB" sz="2400" dirty="0"/>
              <a:t>summer</a:t>
            </a:r>
          </a:p>
        </p:txBody>
      </p:sp>
      <p:sp>
        <p:nvSpPr>
          <p:cNvPr id="38" name="TextBox 37">
            <a:extLst>
              <a:ext uri="{FF2B5EF4-FFF2-40B4-BE49-F238E27FC236}">
                <a16:creationId xmlns:a16="http://schemas.microsoft.com/office/drawing/2014/main" id="{F47E924B-E3A5-42DF-8170-E228D714F56F}"/>
              </a:ext>
            </a:extLst>
          </p:cNvPr>
          <p:cNvSpPr txBox="1"/>
          <p:nvPr/>
        </p:nvSpPr>
        <p:spPr>
          <a:xfrm>
            <a:off x="9770549" y="3023097"/>
            <a:ext cx="2090255" cy="461665"/>
          </a:xfrm>
          <a:prstGeom prst="rect">
            <a:avLst/>
          </a:prstGeom>
          <a:noFill/>
        </p:spPr>
        <p:txBody>
          <a:bodyPr wrap="square" rtlCol="0">
            <a:spAutoFit/>
          </a:bodyPr>
          <a:lstStyle/>
          <a:p>
            <a:pPr algn="ctr"/>
            <a:r>
              <a:rPr lang="en-GB" sz="2400"/>
              <a:t>small</a:t>
            </a:r>
            <a:endParaRPr lang="en-GB" sz="2400" dirty="0"/>
          </a:p>
        </p:txBody>
      </p:sp>
      <p:sp>
        <p:nvSpPr>
          <p:cNvPr id="41" name="TextBox 40">
            <a:extLst>
              <a:ext uri="{FF2B5EF4-FFF2-40B4-BE49-F238E27FC236}">
                <a16:creationId xmlns:a16="http://schemas.microsoft.com/office/drawing/2014/main" id="{F47E924B-E3A5-42DF-8170-E228D714F56F}"/>
              </a:ext>
            </a:extLst>
          </p:cNvPr>
          <p:cNvSpPr txBox="1"/>
          <p:nvPr/>
        </p:nvSpPr>
        <p:spPr>
          <a:xfrm>
            <a:off x="9770550" y="3526248"/>
            <a:ext cx="2090255" cy="461665"/>
          </a:xfrm>
          <a:prstGeom prst="rect">
            <a:avLst/>
          </a:prstGeom>
          <a:noFill/>
        </p:spPr>
        <p:txBody>
          <a:bodyPr wrap="square" rtlCol="0">
            <a:spAutoFit/>
          </a:bodyPr>
          <a:lstStyle/>
          <a:p>
            <a:pPr algn="ctr"/>
            <a:r>
              <a:rPr lang="en-GB" sz="2400"/>
              <a:t>old</a:t>
            </a:r>
            <a:endParaRPr lang="en-GB" sz="2400" dirty="0"/>
          </a:p>
        </p:txBody>
      </p:sp>
      <p:sp>
        <p:nvSpPr>
          <p:cNvPr id="42" name="TextBox 41">
            <a:extLst>
              <a:ext uri="{FF2B5EF4-FFF2-40B4-BE49-F238E27FC236}">
                <a16:creationId xmlns:a16="http://schemas.microsoft.com/office/drawing/2014/main" id="{F47E924B-E3A5-42DF-8170-E228D714F56F}"/>
              </a:ext>
            </a:extLst>
          </p:cNvPr>
          <p:cNvSpPr txBox="1"/>
          <p:nvPr/>
        </p:nvSpPr>
        <p:spPr>
          <a:xfrm>
            <a:off x="9785706" y="4021667"/>
            <a:ext cx="2090255" cy="461665"/>
          </a:xfrm>
          <a:prstGeom prst="rect">
            <a:avLst/>
          </a:prstGeom>
          <a:noFill/>
        </p:spPr>
        <p:txBody>
          <a:bodyPr wrap="square" rtlCol="0">
            <a:spAutoFit/>
          </a:bodyPr>
          <a:lstStyle/>
          <a:p>
            <a:pPr algn="ctr"/>
            <a:r>
              <a:rPr lang="en-GB" sz="2400"/>
              <a:t>few</a:t>
            </a:r>
            <a:endParaRPr lang="en-GB" sz="2400" dirty="0"/>
          </a:p>
        </p:txBody>
      </p:sp>
      <p:sp>
        <p:nvSpPr>
          <p:cNvPr id="43" name="TextBox 42">
            <a:extLst>
              <a:ext uri="{FF2B5EF4-FFF2-40B4-BE49-F238E27FC236}">
                <a16:creationId xmlns:a16="http://schemas.microsoft.com/office/drawing/2014/main" id="{F47E924B-E3A5-42DF-8170-E228D714F56F}"/>
              </a:ext>
            </a:extLst>
          </p:cNvPr>
          <p:cNvSpPr txBox="1"/>
          <p:nvPr/>
        </p:nvSpPr>
        <p:spPr>
          <a:xfrm>
            <a:off x="9737764" y="4562057"/>
            <a:ext cx="2090255" cy="461665"/>
          </a:xfrm>
          <a:prstGeom prst="rect">
            <a:avLst/>
          </a:prstGeom>
          <a:noFill/>
        </p:spPr>
        <p:txBody>
          <a:bodyPr wrap="square" rtlCol="0">
            <a:spAutoFit/>
          </a:bodyPr>
          <a:lstStyle/>
          <a:p>
            <a:pPr algn="ctr"/>
            <a:r>
              <a:rPr lang="en-GB" sz="2400"/>
              <a:t>big</a:t>
            </a:r>
            <a:endParaRPr lang="en-GB" sz="2400" dirty="0"/>
          </a:p>
        </p:txBody>
      </p:sp>
      <p:sp>
        <p:nvSpPr>
          <p:cNvPr id="44" name="TextBox 43">
            <a:extLst>
              <a:ext uri="{FF2B5EF4-FFF2-40B4-BE49-F238E27FC236}">
                <a16:creationId xmlns:a16="http://schemas.microsoft.com/office/drawing/2014/main" id="{F47E924B-E3A5-42DF-8170-E228D714F56F}"/>
              </a:ext>
            </a:extLst>
          </p:cNvPr>
          <p:cNvSpPr txBox="1"/>
          <p:nvPr/>
        </p:nvSpPr>
        <p:spPr>
          <a:xfrm>
            <a:off x="9737765" y="5032914"/>
            <a:ext cx="2090255" cy="461665"/>
          </a:xfrm>
          <a:prstGeom prst="rect">
            <a:avLst/>
          </a:prstGeom>
          <a:noFill/>
        </p:spPr>
        <p:txBody>
          <a:bodyPr wrap="square" rtlCol="0">
            <a:spAutoFit/>
          </a:bodyPr>
          <a:lstStyle/>
          <a:p>
            <a:pPr algn="ctr"/>
            <a:r>
              <a:rPr lang="en-GB" sz="2400"/>
              <a:t>wonderful</a:t>
            </a:r>
            <a:endParaRPr lang="en-GB" sz="2400" dirty="0"/>
          </a:p>
        </p:txBody>
      </p:sp>
      <p:sp>
        <p:nvSpPr>
          <p:cNvPr id="45" name="TextBox 44">
            <a:extLst>
              <a:ext uri="{FF2B5EF4-FFF2-40B4-BE49-F238E27FC236}">
                <a16:creationId xmlns:a16="http://schemas.microsoft.com/office/drawing/2014/main" id="{F47E924B-E3A5-42DF-8170-E228D714F56F}"/>
              </a:ext>
            </a:extLst>
          </p:cNvPr>
          <p:cNvSpPr txBox="1"/>
          <p:nvPr/>
        </p:nvSpPr>
        <p:spPr>
          <a:xfrm>
            <a:off x="9737766" y="5551761"/>
            <a:ext cx="2090255" cy="461665"/>
          </a:xfrm>
          <a:prstGeom prst="rect">
            <a:avLst/>
          </a:prstGeom>
          <a:noFill/>
        </p:spPr>
        <p:txBody>
          <a:bodyPr wrap="square" rtlCol="0">
            <a:spAutoFit/>
          </a:bodyPr>
          <a:lstStyle/>
          <a:p>
            <a:pPr algn="ctr"/>
            <a:r>
              <a:rPr lang="en-GB" sz="2400"/>
              <a:t>hot</a:t>
            </a:r>
            <a:endParaRPr lang="en-GB" sz="2400" dirty="0"/>
          </a:p>
        </p:txBody>
      </p:sp>
      <p:cxnSp>
        <p:nvCxnSpPr>
          <p:cNvPr id="47" name="Straight Connector 46">
            <a:extLst>
              <a:ext uri="{FF2B5EF4-FFF2-40B4-BE49-F238E27FC236}">
                <a16:creationId xmlns:a16="http://schemas.microsoft.com/office/drawing/2014/main" id="{8C932762-585E-4712-A0D0-91C06ED06E8D}"/>
              </a:ext>
            </a:extLst>
          </p:cNvPr>
          <p:cNvCxnSpPr/>
          <p:nvPr/>
        </p:nvCxnSpPr>
        <p:spPr>
          <a:xfrm flipV="1">
            <a:off x="6233321" y="3253929"/>
            <a:ext cx="1042139" cy="107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C932762-585E-4712-A0D0-91C06ED06E8D}"/>
              </a:ext>
            </a:extLst>
          </p:cNvPr>
          <p:cNvCxnSpPr/>
          <p:nvPr/>
        </p:nvCxnSpPr>
        <p:spPr>
          <a:xfrm>
            <a:off x="4936347" y="3794370"/>
            <a:ext cx="9529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C932762-585E-4712-A0D0-91C06ED06E8D}"/>
              </a:ext>
            </a:extLst>
          </p:cNvPr>
          <p:cNvCxnSpPr/>
          <p:nvPr/>
        </p:nvCxnSpPr>
        <p:spPr>
          <a:xfrm flipV="1">
            <a:off x="6690521" y="4252499"/>
            <a:ext cx="584939" cy="776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932762-585E-4712-A0D0-91C06ED06E8D}"/>
              </a:ext>
            </a:extLst>
          </p:cNvPr>
          <p:cNvCxnSpPr/>
          <p:nvPr/>
        </p:nvCxnSpPr>
        <p:spPr>
          <a:xfrm>
            <a:off x="4936347" y="4775227"/>
            <a:ext cx="1699691" cy="5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932762-585E-4712-A0D0-91C06ED06E8D}"/>
              </a:ext>
            </a:extLst>
          </p:cNvPr>
          <p:cNvCxnSpPr/>
          <p:nvPr/>
        </p:nvCxnSpPr>
        <p:spPr>
          <a:xfrm>
            <a:off x="4875387" y="5245974"/>
            <a:ext cx="7921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C932762-585E-4712-A0D0-91C06ED06E8D}"/>
              </a:ext>
            </a:extLst>
          </p:cNvPr>
          <p:cNvCxnSpPr/>
          <p:nvPr/>
        </p:nvCxnSpPr>
        <p:spPr>
          <a:xfrm>
            <a:off x="6947696" y="5757605"/>
            <a:ext cx="61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Action Button: Custom 16">
            <a:hlinkClick r:id="" action="ppaction://noaction" highlightClick="1">
              <a:snd r:embed="rId10" name="23.ans.1.wav"/>
            </a:hlinkClick>
            <a:extLst>
              <a:ext uri="{FF2B5EF4-FFF2-40B4-BE49-F238E27FC236}">
                <a16:creationId xmlns:a16="http://schemas.microsoft.com/office/drawing/2014/main" id="{3B418770-1E72-B240-9307-3BBF955557C6}"/>
              </a:ext>
            </a:extLst>
          </p:cNvPr>
          <p:cNvSpPr/>
          <p:nvPr/>
        </p:nvSpPr>
        <p:spPr>
          <a:xfrm>
            <a:off x="385194" y="2586066"/>
            <a:ext cx="393922" cy="357939"/>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1</a:t>
            </a:r>
          </a:p>
        </p:txBody>
      </p:sp>
      <p:sp>
        <p:nvSpPr>
          <p:cNvPr id="55" name="Action Button: Custom 16">
            <a:hlinkClick r:id="" action="ppaction://noaction" highlightClick="1">
              <a:snd r:embed="rId11" name="23.ans.2.wav"/>
            </a:hlinkClick>
            <a:extLst>
              <a:ext uri="{FF2B5EF4-FFF2-40B4-BE49-F238E27FC236}">
                <a16:creationId xmlns:a16="http://schemas.microsoft.com/office/drawing/2014/main" id="{F18D09F0-0D24-5B4F-A26E-132DCCD8073A}"/>
              </a:ext>
            </a:extLst>
          </p:cNvPr>
          <p:cNvSpPr/>
          <p:nvPr/>
        </p:nvSpPr>
        <p:spPr>
          <a:xfrm>
            <a:off x="385194" y="3058700"/>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2</a:t>
            </a:r>
          </a:p>
        </p:txBody>
      </p:sp>
      <p:sp>
        <p:nvSpPr>
          <p:cNvPr id="56" name="Action Button: Custom 16">
            <a:hlinkClick r:id="" action="ppaction://noaction" highlightClick="1">
              <a:snd r:embed="rId12" name="23.ans.3.wav"/>
            </a:hlinkClick>
            <a:extLst>
              <a:ext uri="{FF2B5EF4-FFF2-40B4-BE49-F238E27FC236}">
                <a16:creationId xmlns:a16="http://schemas.microsoft.com/office/drawing/2014/main" id="{747EFDEF-0DCF-DB44-BBF0-27990DDE521B}"/>
              </a:ext>
            </a:extLst>
          </p:cNvPr>
          <p:cNvSpPr/>
          <p:nvPr/>
        </p:nvSpPr>
        <p:spPr>
          <a:xfrm>
            <a:off x="383116" y="3569395"/>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3</a:t>
            </a:r>
          </a:p>
        </p:txBody>
      </p:sp>
      <p:sp>
        <p:nvSpPr>
          <p:cNvPr id="57" name="Action Button: Custom 56">
            <a:hlinkClick r:id="" action="ppaction://noaction" highlightClick="1">
              <a:snd r:embed="rId13" name="23.ans.4.wav"/>
            </a:hlinkClick>
            <a:extLst>
              <a:ext uri="{FF2B5EF4-FFF2-40B4-BE49-F238E27FC236}">
                <a16:creationId xmlns:a16="http://schemas.microsoft.com/office/drawing/2014/main" id="{408DED6B-8D00-7843-820C-3A35CED50594}"/>
              </a:ext>
            </a:extLst>
          </p:cNvPr>
          <p:cNvSpPr/>
          <p:nvPr/>
        </p:nvSpPr>
        <p:spPr>
          <a:xfrm>
            <a:off x="383116" y="4051558"/>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4</a:t>
            </a:r>
          </a:p>
        </p:txBody>
      </p:sp>
      <p:sp>
        <p:nvSpPr>
          <p:cNvPr id="58" name="Action Button: Custom 16">
            <a:hlinkClick r:id="" action="ppaction://noaction" highlightClick="1">
              <a:snd r:embed="rId14" name="23.ans.5.wav"/>
            </a:hlinkClick>
            <a:extLst>
              <a:ext uri="{FF2B5EF4-FFF2-40B4-BE49-F238E27FC236}">
                <a16:creationId xmlns:a16="http://schemas.microsoft.com/office/drawing/2014/main" id="{25121CCC-82F7-F14F-B30E-8A5AD31BE634}"/>
              </a:ext>
            </a:extLst>
          </p:cNvPr>
          <p:cNvSpPr/>
          <p:nvPr/>
        </p:nvSpPr>
        <p:spPr>
          <a:xfrm>
            <a:off x="383116" y="4569096"/>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5</a:t>
            </a:r>
          </a:p>
        </p:txBody>
      </p:sp>
      <p:sp>
        <p:nvSpPr>
          <p:cNvPr id="59" name="Action Button: Custom 16">
            <a:hlinkClick r:id="" action="ppaction://noaction" highlightClick="1">
              <a:snd r:embed="rId15" name="23.ans.6.wav"/>
            </a:hlinkClick>
            <a:extLst>
              <a:ext uri="{FF2B5EF4-FFF2-40B4-BE49-F238E27FC236}">
                <a16:creationId xmlns:a16="http://schemas.microsoft.com/office/drawing/2014/main" id="{DA5FAA28-0FFE-FD44-82BD-8BEA8CA05A2D}"/>
              </a:ext>
            </a:extLst>
          </p:cNvPr>
          <p:cNvSpPr/>
          <p:nvPr/>
        </p:nvSpPr>
        <p:spPr>
          <a:xfrm>
            <a:off x="387910" y="5055022"/>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6</a:t>
            </a:r>
          </a:p>
        </p:txBody>
      </p:sp>
      <p:sp>
        <p:nvSpPr>
          <p:cNvPr id="60" name="Action Button: Custom 16">
            <a:hlinkClick r:id="" action="ppaction://noaction" highlightClick="1">
              <a:snd r:embed="rId16" name="23.ans.7.wav"/>
            </a:hlinkClick>
            <a:extLst>
              <a:ext uri="{FF2B5EF4-FFF2-40B4-BE49-F238E27FC236}">
                <a16:creationId xmlns:a16="http://schemas.microsoft.com/office/drawing/2014/main" id="{B941CF18-9FF3-084E-9E12-F82721CE7509}"/>
              </a:ext>
            </a:extLst>
          </p:cNvPr>
          <p:cNvSpPr/>
          <p:nvPr/>
        </p:nvSpPr>
        <p:spPr>
          <a:xfrm>
            <a:off x="393310" y="5561389"/>
            <a:ext cx="396000" cy="396000"/>
          </a:xfrm>
          <a:prstGeom prst="actionButtonBlank">
            <a:avLst/>
          </a:prstGeom>
          <a:solidFill>
            <a:schemeClr val="tx1"/>
          </a:solidFill>
          <a:ln>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7</a:t>
            </a:r>
          </a:p>
        </p:txBody>
      </p:sp>
      <p:pic>
        <p:nvPicPr>
          <p:cNvPr id="12" name="Picture 11" descr="A cartoon of a person with glasses&#10;&#10;Description automatically generated">
            <a:extLst>
              <a:ext uri="{FF2B5EF4-FFF2-40B4-BE49-F238E27FC236}">
                <a16:creationId xmlns:a16="http://schemas.microsoft.com/office/drawing/2014/main" id="{10B0755C-EB83-47B6-A309-D7E3BFB131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53552" y="432712"/>
            <a:ext cx="1091759" cy="1349232"/>
          </a:xfrm>
          <a:prstGeom prst="rect">
            <a:avLst/>
          </a:prstGeom>
        </p:spPr>
      </p:pic>
      <p:pic>
        <p:nvPicPr>
          <p:cNvPr id="15" name="Picture 14" descr="A cartoon of a person wearing glasses&#10;&#10;Description automatically generated">
            <a:extLst>
              <a:ext uri="{FF2B5EF4-FFF2-40B4-BE49-F238E27FC236}">
                <a16:creationId xmlns:a16="http://schemas.microsoft.com/office/drawing/2014/main" id="{37CA1450-7643-49A2-9D9A-3F063C2B23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015009" y="481830"/>
            <a:ext cx="974423" cy="1349232"/>
          </a:xfrm>
          <a:prstGeom prst="rect">
            <a:avLst/>
          </a:prstGeom>
        </p:spPr>
      </p:pic>
    </p:spTree>
    <p:extLst>
      <p:ext uri="{BB962C8B-B14F-4D97-AF65-F5344CB8AC3E}">
        <p14:creationId xmlns:p14="http://schemas.microsoft.com/office/powerpoint/2010/main" val="133861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24" grpId="0"/>
      <p:bldP spid="25" grpId="0"/>
      <p:bldP spid="27" grpId="0"/>
      <p:bldP spid="28" grpId="0"/>
      <p:bldP spid="30" grpId="0"/>
      <p:bldP spid="31" grpId="0"/>
      <p:bldP spid="38" grpId="0"/>
      <p:bldP spid="41" grpId="0"/>
      <p:bldP spid="42" grpId="0"/>
      <p:bldP spid="43" grpId="0"/>
      <p:bldP spid="44" grpId="0"/>
      <p:bldP spid="45" grpId="0"/>
      <p:bldP spid="54" grpId="0" animBg="1"/>
      <p:bldP spid="55" grpId="0" animBg="1"/>
      <p:bldP spid="56" grpId="0" animBg="1"/>
      <p:bldP spid="57" grpId="0" animBg="1"/>
      <p:bldP spid="58" grpId="0" animBg="1"/>
      <p:bldP spid="59" grpId="0" animBg="1"/>
      <p:bldP spid="6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55702" cy="647577"/>
          </a:xfrm>
        </p:spPr>
        <p:txBody>
          <a:bodyPr>
            <a:noAutofit/>
          </a:bodyPr>
          <a:lstStyle/>
          <a:p>
            <a:r>
              <a:rPr lang="en-GB" sz="2400" b="1" dirty="0">
                <a:solidFill>
                  <a:schemeClr val="bg1"/>
                </a:solidFill>
              </a:rPr>
              <a:t>Bad </a:t>
            </a:r>
            <a:r>
              <a:rPr lang="en-GB" sz="2400" b="1" dirty="0" err="1">
                <a:solidFill>
                  <a:schemeClr val="bg1"/>
                </a:solidFill>
              </a:rPr>
              <a:t>Hersfeld</a:t>
            </a:r>
            <a:r>
              <a:rPr lang="en-GB" sz="2400" b="1" dirty="0">
                <a:solidFill>
                  <a:schemeClr val="bg1"/>
                </a:solidFill>
              </a:rPr>
              <a:t> – </a:t>
            </a:r>
            <a:r>
              <a:rPr lang="en-GB" sz="2400" b="1" dirty="0" err="1">
                <a:solidFill>
                  <a:schemeClr val="bg1"/>
                </a:solidFill>
              </a:rPr>
              <a:t>heute</a:t>
            </a:r>
            <a:r>
              <a:rPr lang="en-GB" sz="2400" b="1" dirty="0">
                <a:solidFill>
                  <a:schemeClr val="bg1"/>
                </a:solidFill>
              </a:rPr>
              <a:t> und </a:t>
            </a:r>
            <a:r>
              <a:rPr lang="en-GB" sz="2400" b="1" dirty="0" err="1">
                <a:solidFill>
                  <a:schemeClr val="bg1"/>
                </a:solidFill>
              </a:rPr>
              <a:t>damals</a:t>
            </a:r>
            <a:r>
              <a:rPr lang="en-GB" sz="24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4050" y="247046"/>
            <a:ext cx="2413277" cy="45780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CD1D443-72A6-4BB2-B61D-B6AB8D104830}"/>
              </a:ext>
            </a:extLst>
          </p:cNvPr>
          <p:cNvSpPr txBox="1"/>
          <p:nvPr/>
        </p:nvSpPr>
        <p:spPr>
          <a:xfrm>
            <a:off x="1018342" y="1221356"/>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Century Gothic" panose="020F0302020204030204"/>
                <a:ea typeface="+mn-ea"/>
                <a:cs typeface="+mn-cs"/>
              </a:rPr>
              <a:t>In </a:t>
            </a:r>
            <a:r>
              <a:rPr kumimoji="0" lang="es-ES" sz="2400" b="1" i="0" u="none" strike="noStrike" kern="1200" cap="none" spc="0" normalizeH="0" baseline="0" noProof="0" dirty="0" err="1">
                <a:ln>
                  <a:noFill/>
                </a:ln>
                <a:effectLst/>
                <a:uLnTx/>
                <a:uFillTx/>
                <a:latin typeface="Century Gothic" panose="020F0302020204030204"/>
                <a:ea typeface="+mn-ea"/>
                <a:cs typeface="+mn-cs"/>
              </a:rPr>
              <a:t>Bad</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Hersfeld</a:t>
            </a:r>
            <a:r>
              <a:rPr kumimoji="0" lang="es-ES" sz="2400" b="1" i="0" u="none" strike="noStrike" kern="1200" cap="none" spc="0" normalizeH="0" baseline="0" noProof="0" dirty="0">
                <a:ln>
                  <a:noFill/>
                </a:ln>
                <a:effectLst/>
                <a:uLnTx/>
                <a:uFillTx/>
                <a:latin typeface="Century Gothic" panose="020F0302020204030204"/>
                <a:ea typeface="+mn-ea"/>
                <a:cs typeface="+mn-cs"/>
              </a:rPr>
              <a:t> ______ es _______ </a:t>
            </a:r>
            <a:r>
              <a:rPr kumimoji="0" lang="es-ES" sz="2400" b="1" i="0" u="none" strike="noStrike" kern="1200" cap="none" spc="0" normalizeH="0" baseline="0" noProof="0" dirty="0" err="1">
                <a:ln>
                  <a:noFill/>
                </a:ln>
                <a:effectLst/>
                <a:uLnTx/>
                <a:uFillTx/>
                <a:latin typeface="Century Gothic" panose="020F0302020204030204"/>
                <a:ea typeface="+mn-ea"/>
                <a:cs typeface="+mn-cs"/>
              </a:rPr>
              <a:t>nicht</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viel</a:t>
            </a:r>
            <a:r>
              <a:rPr kumimoji="0" lang="es-ES" sz="2400" b="1" i="0" u="none" strike="noStrike" kern="1200" cap="none" spc="0" normalizeH="0" baseline="0" noProof="0" dirty="0">
                <a:ln>
                  <a:noFill/>
                </a:ln>
                <a:effectLst/>
                <a:uLnTx/>
                <a:uFillTx/>
                <a:latin typeface="Century Gothic" panose="020F0302020204030204"/>
                <a:ea typeface="+mn-ea"/>
                <a:cs typeface="+mn-cs"/>
              </a:rPr>
              <a:t> Industrie.</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5DD7CCE2-9559-4B20-AA0F-ABFD1EACCD82}"/>
              </a:ext>
            </a:extLst>
          </p:cNvPr>
          <p:cNvSpPr txBox="1"/>
          <p:nvPr/>
        </p:nvSpPr>
        <p:spPr>
          <a:xfrm>
            <a:off x="1018342" y="1661953"/>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a:ln>
                  <a:noFill/>
                </a:ln>
                <a:effectLst/>
                <a:uLnTx/>
                <a:uFillTx/>
                <a:latin typeface="Century Gothic" panose="020F0302020204030204"/>
                <a:ea typeface="+mn-ea"/>
                <a:cs typeface="+mn-cs"/>
              </a:rPr>
              <a:t>In </a:t>
            </a:r>
            <a:r>
              <a:rPr kumimoji="0" lang="es-ES" sz="2400" i="1" u="none" strike="noStrike" kern="1200" cap="none" spc="0" normalizeH="0" baseline="0" noProof="0" dirty="0" err="1">
                <a:ln>
                  <a:noFill/>
                </a:ln>
                <a:effectLst/>
                <a:uLnTx/>
                <a:uFillTx/>
                <a:latin typeface="Century Gothic" panose="020F0302020204030204"/>
                <a:ea typeface="+mn-ea"/>
                <a:cs typeface="+mn-cs"/>
              </a:rPr>
              <a:t>Bad</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Hersfeld</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there</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didn’t</a:t>
            </a:r>
            <a:r>
              <a:rPr kumimoji="0" lang="es-ES" sz="2400" i="1" u="none" strike="noStrike" kern="1200" cap="none" spc="0" normalizeH="0" baseline="0" noProof="0" dirty="0">
                <a:ln>
                  <a:noFill/>
                </a:ln>
                <a:effectLst/>
                <a:uLnTx/>
                <a:uFillTx/>
                <a:latin typeface="Century Gothic" panose="020F0302020204030204"/>
                <a:ea typeface="+mn-ea"/>
                <a:cs typeface="+mn-cs"/>
              </a:rPr>
              <a:t> use </a:t>
            </a:r>
            <a:r>
              <a:rPr kumimoji="0" lang="es-ES" sz="2400" i="1" u="none" strike="noStrike" kern="1200" cap="none" spc="0" normalizeH="0" baseline="0" noProof="0" dirty="0" err="1">
                <a:ln>
                  <a:noFill/>
                </a:ln>
                <a:effectLst/>
                <a:uLnTx/>
                <a:uFillTx/>
                <a:latin typeface="Century Gothic" panose="020F0302020204030204"/>
                <a:ea typeface="+mn-ea"/>
                <a:cs typeface="+mn-cs"/>
              </a:rPr>
              <a:t>to</a:t>
            </a:r>
            <a:r>
              <a:rPr kumimoji="0" lang="es-ES" sz="2400" i="1" u="none" strike="noStrike" kern="1200" cap="none" spc="0" normalizeH="0" baseline="0" noProof="0" dirty="0">
                <a:ln>
                  <a:noFill/>
                </a:ln>
                <a:effectLst/>
                <a:uLnTx/>
                <a:uFillTx/>
                <a:latin typeface="Century Gothic" panose="020F0302020204030204"/>
                <a:ea typeface="+mn-ea"/>
                <a:cs typeface="+mn-cs"/>
              </a:rPr>
              <a:t> be </a:t>
            </a:r>
            <a:r>
              <a:rPr kumimoji="0" lang="es-ES" sz="2400" i="1" u="none" strike="noStrike" kern="1200" cap="none" spc="0" normalizeH="0" baseline="0" noProof="0" dirty="0" err="1">
                <a:ln>
                  <a:noFill/>
                </a:ln>
                <a:effectLst/>
                <a:uLnTx/>
                <a:uFillTx/>
                <a:latin typeface="Century Gothic" panose="020F0302020204030204"/>
                <a:ea typeface="+mn-ea"/>
                <a:cs typeface="+mn-cs"/>
              </a:rPr>
              <a:t>much</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industry</a:t>
            </a:r>
            <a:r>
              <a:rPr kumimoji="0" lang="es-ES" sz="2400" i="1" u="none" strike="noStrike" kern="1200" cap="none" spc="0" normalizeH="0" baseline="0" noProof="0" dirty="0">
                <a:ln>
                  <a:noFill/>
                </a:ln>
                <a:effectLst/>
                <a:uLnTx/>
                <a:uFillTx/>
                <a:latin typeface="Century Gothic" panose="020F0302020204030204"/>
                <a:ea typeface="+mn-ea"/>
                <a:cs typeface="+mn-cs"/>
              </a:rPr>
              <a:t>.</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9" name="Action Button: Custom 16">
            <a:hlinkClick r:id="" action="ppaction://noaction" highlightClick="1"/>
            <a:extLst>
              <a:ext uri="{FF2B5EF4-FFF2-40B4-BE49-F238E27FC236}">
                <a16:creationId xmlns:a16="http://schemas.microsoft.com/office/drawing/2014/main" id="{5501C193-018B-4BBA-8274-F4E521EC9F06}"/>
              </a:ext>
            </a:extLst>
          </p:cNvPr>
          <p:cNvSpPr/>
          <p:nvPr/>
        </p:nvSpPr>
        <p:spPr>
          <a:xfrm>
            <a:off x="460174" y="1341695"/>
            <a:ext cx="393922" cy="357939"/>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extLst>
              <a:ext uri="{FF2B5EF4-FFF2-40B4-BE49-F238E27FC236}">
                <a16:creationId xmlns:a16="http://schemas.microsoft.com/office/drawing/2014/main" id="{91ECB063-052A-48C0-A2B0-B1D39E3651D1}"/>
              </a:ext>
            </a:extLst>
          </p:cNvPr>
          <p:cNvSpPr/>
          <p:nvPr/>
        </p:nvSpPr>
        <p:spPr>
          <a:xfrm>
            <a:off x="458096" y="2369827"/>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extLst>
              <a:ext uri="{FF2B5EF4-FFF2-40B4-BE49-F238E27FC236}">
                <a16:creationId xmlns:a16="http://schemas.microsoft.com/office/drawing/2014/main" id="{366301C0-4FBA-4EDB-9869-3A1EACA91595}"/>
              </a:ext>
            </a:extLst>
          </p:cNvPr>
          <p:cNvSpPr/>
          <p:nvPr/>
        </p:nvSpPr>
        <p:spPr>
          <a:xfrm>
            <a:off x="458096" y="3476462"/>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extLst>
              <a:ext uri="{FF2B5EF4-FFF2-40B4-BE49-F238E27FC236}">
                <a16:creationId xmlns:a16="http://schemas.microsoft.com/office/drawing/2014/main" id="{B94D737A-69C3-4E04-90F2-CBACA20AB4AB}"/>
              </a:ext>
            </a:extLst>
          </p:cNvPr>
          <p:cNvSpPr/>
          <p:nvPr/>
        </p:nvSpPr>
        <p:spPr>
          <a:xfrm>
            <a:off x="458096" y="4470561"/>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extLst>
              <a:ext uri="{FF2B5EF4-FFF2-40B4-BE49-F238E27FC236}">
                <a16:creationId xmlns:a16="http://schemas.microsoft.com/office/drawing/2014/main" id="{3EA6BF5D-5AB3-431D-BC5F-44BAEE0DE708}"/>
              </a:ext>
            </a:extLst>
          </p:cNvPr>
          <p:cNvSpPr/>
          <p:nvPr/>
        </p:nvSpPr>
        <p:spPr>
          <a:xfrm>
            <a:off x="458096" y="5422978"/>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4" name="TextBox 13">
            <a:extLst>
              <a:ext uri="{FF2B5EF4-FFF2-40B4-BE49-F238E27FC236}">
                <a16:creationId xmlns:a16="http://schemas.microsoft.com/office/drawing/2014/main" id="{2DA2229C-5751-4BE6-A7C1-DFBC47DBA1B9}"/>
              </a:ext>
            </a:extLst>
          </p:cNvPr>
          <p:cNvSpPr txBox="1"/>
          <p:nvPr/>
        </p:nvSpPr>
        <p:spPr>
          <a:xfrm>
            <a:off x="1018342" y="2266018"/>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Century Gothic" panose="020F0302020204030204"/>
                <a:ea typeface="+mn-ea"/>
                <a:cs typeface="+mn-cs"/>
              </a:rPr>
              <a:t>________ </a:t>
            </a:r>
            <a:r>
              <a:rPr kumimoji="0" lang="es-ES" sz="2400" b="1" i="0" u="none" strike="noStrike" kern="1200" cap="none" spc="0" normalizeH="0" baseline="0" noProof="0" dirty="0" err="1">
                <a:ln>
                  <a:noFill/>
                </a:ln>
                <a:effectLst/>
                <a:uLnTx/>
                <a:uFillTx/>
                <a:latin typeface="Century Gothic" panose="020F0302020204030204"/>
                <a:ea typeface="+mn-ea"/>
                <a:cs typeface="+mn-cs"/>
              </a:rPr>
              <a:t>gibt</a:t>
            </a:r>
            <a:r>
              <a:rPr kumimoji="0" lang="es-ES" sz="2400" b="1" i="0" u="none" strike="noStrike" kern="1200" cap="none" spc="0" normalizeH="0" baseline="0" noProof="0" dirty="0">
                <a:ln>
                  <a:noFill/>
                </a:ln>
                <a:effectLst/>
                <a:uLnTx/>
                <a:uFillTx/>
                <a:latin typeface="Century Gothic" panose="020F0302020204030204"/>
                <a:ea typeface="+mn-ea"/>
                <a:cs typeface="+mn-cs"/>
              </a:rPr>
              <a:t> es </a:t>
            </a:r>
            <a:r>
              <a:rPr kumimoji="0" lang="es-ES" sz="2400" b="1" i="0" u="none" strike="noStrike" kern="1200" cap="none" spc="0" normalizeH="0" baseline="0" noProof="0" dirty="0" err="1">
                <a:ln>
                  <a:noFill/>
                </a:ln>
                <a:effectLst/>
                <a:uLnTx/>
                <a:uFillTx/>
                <a:latin typeface="Century Gothic" panose="020F0302020204030204"/>
                <a:ea typeface="+mn-ea"/>
                <a:cs typeface="+mn-cs"/>
              </a:rPr>
              <a:t>dort</a:t>
            </a:r>
            <a:r>
              <a:rPr kumimoji="0" lang="es-ES" sz="2400" b="1" i="0" u="none" strike="noStrike" kern="1200" cap="none" spc="0" normalizeH="0" baseline="0" noProof="0" dirty="0">
                <a:ln>
                  <a:noFill/>
                </a:ln>
                <a:effectLst/>
                <a:uLnTx/>
                <a:uFillTx/>
                <a:latin typeface="Century Gothic" panose="020F0302020204030204"/>
                <a:ea typeface="+mn-ea"/>
                <a:cs typeface="+mn-cs"/>
              </a:rPr>
              <a:t> ____ </a:t>
            </a:r>
            <a:r>
              <a:rPr kumimoji="0" lang="es-ES" sz="2400" b="1" i="0" u="none" strike="noStrike" kern="1200" cap="none" spc="0" normalizeH="0" baseline="0" noProof="0" dirty="0" err="1">
                <a:ln>
                  <a:noFill/>
                </a:ln>
                <a:effectLst/>
                <a:uLnTx/>
                <a:uFillTx/>
                <a:latin typeface="Century Gothic" panose="020F0302020204030204"/>
                <a:ea typeface="+mn-ea"/>
                <a:cs typeface="+mn-cs"/>
              </a:rPr>
              <a:t>großes</a:t>
            </a:r>
            <a:r>
              <a:rPr kumimoji="0" lang="es-ES" sz="2400" b="1" i="0" u="none" strike="noStrike" kern="1200" cap="none" spc="0" normalizeH="0" baseline="0" noProof="0" dirty="0">
                <a:ln>
                  <a:noFill/>
                </a:ln>
                <a:effectLst/>
                <a:uLnTx/>
                <a:uFillTx/>
                <a:latin typeface="Century Gothic" panose="020F0302020204030204"/>
                <a:ea typeface="+mn-ea"/>
                <a:cs typeface="+mn-cs"/>
              </a:rPr>
              <a:t> Amazon-</a:t>
            </a:r>
            <a:r>
              <a:rPr kumimoji="0" lang="es-ES" sz="2400" b="1" i="0" u="none" strike="noStrike" kern="1200" cap="none" spc="0" normalizeH="0" baseline="0" noProof="0" dirty="0" err="1">
                <a:ln>
                  <a:noFill/>
                </a:ln>
                <a:effectLst/>
                <a:uLnTx/>
                <a:uFillTx/>
                <a:latin typeface="Century Gothic" panose="020F0302020204030204"/>
                <a:ea typeface="+mn-ea"/>
                <a:cs typeface="+mn-cs"/>
              </a:rPr>
              <a:t>Zentrum</a:t>
            </a:r>
            <a:r>
              <a:rPr kumimoji="0" lang="es-ES"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69DD848E-6D58-4048-8930-23E02E24688C}"/>
              </a:ext>
            </a:extLst>
          </p:cNvPr>
          <p:cNvSpPr txBox="1"/>
          <p:nvPr/>
        </p:nvSpPr>
        <p:spPr>
          <a:xfrm>
            <a:off x="1018342" y="2706615"/>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err="1">
                <a:ln>
                  <a:noFill/>
                </a:ln>
                <a:effectLst/>
                <a:uLnTx/>
                <a:uFillTx/>
                <a:latin typeface="Century Gothic" panose="020F0302020204030204"/>
                <a:ea typeface="+mn-ea"/>
                <a:cs typeface="+mn-cs"/>
              </a:rPr>
              <a:t>Today</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there</a:t>
            </a:r>
            <a:r>
              <a:rPr lang="es-ES" sz="2400" i="1" dirty="0">
                <a:latin typeface="Century Gothic" panose="020F0302020204030204"/>
              </a:rPr>
              <a:t> </a:t>
            </a:r>
            <a:r>
              <a:rPr lang="es-ES" sz="2400" i="1" dirty="0" err="1">
                <a:latin typeface="Century Gothic" panose="020F0302020204030204"/>
              </a:rPr>
              <a:t>is</a:t>
            </a:r>
            <a:r>
              <a:rPr lang="es-ES" sz="2400" i="1" dirty="0">
                <a:latin typeface="Century Gothic" panose="020F0302020204030204"/>
              </a:rPr>
              <a:t> a </a:t>
            </a:r>
            <a:r>
              <a:rPr lang="es-ES" sz="2400" i="1" dirty="0" err="1">
                <a:latin typeface="Century Gothic" panose="020F0302020204030204"/>
              </a:rPr>
              <a:t>big</a:t>
            </a:r>
            <a:r>
              <a:rPr lang="es-ES" sz="2400" i="1" dirty="0">
                <a:latin typeface="Century Gothic" panose="020F0302020204030204"/>
              </a:rPr>
              <a:t> Amazon centre </a:t>
            </a:r>
            <a:r>
              <a:rPr lang="es-ES" sz="2400" i="1" dirty="0" err="1">
                <a:latin typeface="Century Gothic" panose="020F0302020204030204"/>
              </a:rPr>
              <a:t>there</a:t>
            </a:r>
            <a:r>
              <a:rPr lang="es-ES" sz="2400" i="1" dirty="0">
                <a:latin typeface="Century Gothic" panose="020F0302020204030204"/>
              </a:rPr>
              <a:t>.</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AA7CEEB-69DF-418E-AD71-B382ADEC63DB}"/>
              </a:ext>
            </a:extLst>
          </p:cNvPr>
          <p:cNvSpPr txBox="1"/>
          <p:nvPr/>
        </p:nvSpPr>
        <p:spPr>
          <a:xfrm>
            <a:off x="1018342" y="3346531"/>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Century Gothic" panose="020F0302020204030204"/>
                <a:ea typeface="+mn-ea"/>
                <a:cs typeface="+mn-cs"/>
              </a:rPr>
              <a:t>_________ _________ </a:t>
            </a:r>
            <a:r>
              <a:rPr kumimoji="0" lang="es-ES" sz="2400" b="1" i="0" u="none" strike="noStrike" kern="1200" cap="none" spc="0" normalizeH="0" baseline="0" noProof="0" dirty="0" err="1">
                <a:ln>
                  <a:noFill/>
                </a:ln>
                <a:effectLst/>
                <a:uLnTx/>
                <a:uFillTx/>
                <a:latin typeface="Century Gothic" panose="020F0302020204030204"/>
                <a:ea typeface="+mn-ea"/>
                <a:cs typeface="+mn-cs"/>
              </a:rPr>
              <a:t>Bad</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Hersfeld</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wenig</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Tourismus</a:t>
            </a:r>
            <a:r>
              <a:rPr kumimoji="0" lang="es-ES"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6C765E3E-DB93-4001-9860-25BFD47BAE22}"/>
              </a:ext>
            </a:extLst>
          </p:cNvPr>
          <p:cNvSpPr txBox="1"/>
          <p:nvPr/>
        </p:nvSpPr>
        <p:spPr>
          <a:xfrm>
            <a:off x="1018342" y="3825518"/>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a:ln>
                  <a:noFill/>
                </a:ln>
                <a:effectLst/>
                <a:uLnTx/>
                <a:uFillTx/>
                <a:latin typeface="Century Gothic" panose="020F0302020204030204"/>
                <a:ea typeface="+mn-ea"/>
                <a:cs typeface="+mn-cs"/>
              </a:rPr>
              <a:t>Back </a:t>
            </a:r>
            <a:r>
              <a:rPr kumimoji="0" lang="es-ES" sz="2400" i="1" u="none" strike="noStrike" kern="1200" cap="none" spc="0" normalizeH="0" baseline="0" noProof="0" dirty="0" err="1">
                <a:ln>
                  <a:noFill/>
                </a:ln>
                <a:effectLst/>
                <a:uLnTx/>
                <a:uFillTx/>
                <a:latin typeface="Century Gothic" panose="020F0302020204030204"/>
                <a:ea typeface="+mn-ea"/>
                <a:cs typeface="+mn-cs"/>
              </a:rPr>
              <a:t>then</a:t>
            </a:r>
            <a:r>
              <a:rPr lang="es-ES" sz="2400" i="1" dirty="0">
                <a:latin typeface="Century Gothic" panose="020F0302020204030204"/>
              </a:rPr>
              <a:t> </a:t>
            </a:r>
            <a:r>
              <a:rPr lang="es-ES" sz="2400" i="1" dirty="0" err="1">
                <a:latin typeface="Century Gothic" panose="020F0302020204030204"/>
              </a:rPr>
              <a:t>Bad</a:t>
            </a:r>
            <a:r>
              <a:rPr lang="es-ES" sz="2400" i="1" dirty="0">
                <a:latin typeface="Century Gothic" panose="020F0302020204030204"/>
              </a:rPr>
              <a:t> </a:t>
            </a:r>
            <a:r>
              <a:rPr lang="es-ES" sz="2400" i="1" dirty="0" err="1">
                <a:latin typeface="Century Gothic" panose="020F0302020204030204"/>
              </a:rPr>
              <a:t>Hersfeld</a:t>
            </a:r>
            <a:r>
              <a:rPr lang="es-ES" sz="2400" i="1" dirty="0">
                <a:latin typeface="Century Gothic" panose="020F0302020204030204"/>
              </a:rPr>
              <a:t> </a:t>
            </a:r>
            <a:r>
              <a:rPr lang="es-ES" sz="2400" i="1" dirty="0" err="1">
                <a:latin typeface="Century Gothic" panose="020F0302020204030204"/>
              </a:rPr>
              <a:t>had</a:t>
            </a:r>
            <a:r>
              <a:rPr lang="es-ES" sz="2400" i="1" dirty="0">
                <a:latin typeface="Century Gothic" panose="020F0302020204030204"/>
              </a:rPr>
              <a:t> </a:t>
            </a:r>
            <a:r>
              <a:rPr lang="es-ES" sz="2400" i="1" dirty="0" err="1">
                <a:latin typeface="Century Gothic" panose="020F0302020204030204"/>
              </a:rPr>
              <a:t>little</a:t>
            </a:r>
            <a:r>
              <a:rPr lang="es-ES" sz="2400" i="1" dirty="0">
                <a:latin typeface="Century Gothic" panose="020F0302020204030204"/>
              </a:rPr>
              <a:t> </a:t>
            </a:r>
            <a:r>
              <a:rPr lang="es-ES" sz="2400" i="1" dirty="0" err="1">
                <a:latin typeface="Century Gothic" panose="020F0302020204030204"/>
              </a:rPr>
              <a:t>tourism</a:t>
            </a:r>
            <a:r>
              <a:rPr lang="es-ES" sz="2400" i="1" dirty="0">
                <a:latin typeface="Century Gothic" panose="020F0302020204030204"/>
              </a:rPr>
              <a:t>.</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3E74A2F-51A8-46EA-996D-3834CB457A15}"/>
              </a:ext>
            </a:extLst>
          </p:cNvPr>
          <p:cNvSpPr txBox="1"/>
          <p:nvPr/>
        </p:nvSpPr>
        <p:spPr>
          <a:xfrm>
            <a:off x="1018342" y="4437729"/>
            <a:ext cx="11856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latin typeface="Century Gothic" panose="020F0302020204030204"/>
              </a:rPr>
              <a:t>Es </a:t>
            </a:r>
            <a:r>
              <a:rPr lang="es-ES" sz="2400" b="1" dirty="0" err="1">
                <a:latin typeface="Century Gothic" panose="020F0302020204030204"/>
              </a:rPr>
              <a:t>gab</a:t>
            </a:r>
            <a:r>
              <a:rPr lang="es-ES" sz="2400" b="1" dirty="0">
                <a:latin typeface="Century Gothic" panose="020F0302020204030204"/>
              </a:rPr>
              <a:t> </a:t>
            </a:r>
            <a:r>
              <a:rPr lang="es-ES" sz="2400" b="1" err="1">
                <a:latin typeface="Century Gothic" panose="020F0302020204030204"/>
              </a:rPr>
              <a:t>einen</a:t>
            </a:r>
            <a:r>
              <a:rPr lang="es-ES" sz="2400" b="1">
                <a:latin typeface="Century Gothic" panose="020F0302020204030204"/>
              </a:rPr>
              <a:t> _____________ </a:t>
            </a:r>
            <a:r>
              <a:rPr lang="es-ES" sz="2400" b="1" dirty="0" err="1">
                <a:latin typeface="Century Gothic" panose="020F0302020204030204"/>
              </a:rPr>
              <a:t>Marktplatz</a:t>
            </a:r>
            <a:r>
              <a:rPr lang="es-ES" sz="2400" b="1" dirty="0">
                <a:latin typeface="Century Gothic" panose="020F0302020204030204"/>
              </a:rPr>
              <a:t> </a:t>
            </a:r>
            <a:r>
              <a:rPr lang="es-ES" sz="2400" b="1" dirty="0" err="1">
                <a:latin typeface="Century Gothic" panose="020F0302020204030204"/>
              </a:rPr>
              <a:t>und</a:t>
            </a:r>
            <a:r>
              <a:rPr lang="es-ES" sz="2400" b="1" dirty="0">
                <a:latin typeface="Century Gothic" panose="020F0302020204030204"/>
              </a:rPr>
              <a:t> </a:t>
            </a:r>
            <a:r>
              <a:rPr lang="es-ES" sz="2400" b="1" dirty="0" err="1">
                <a:latin typeface="Century Gothic" panose="020F0302020204030204"/>
              </a:rPr>
              <a:t>eine</a:t>
            </a:r>
            <a:r>
              <a:rPr lang="es-ES" sz="2400" b="1" dirty="0">
                <a:latin typeface="Century Gothic" panose="020F0302020204030204"/>
              </a:rPr>
              <a:t> ____________ </a:t>
            </a:r>
            <a:r>
              <a:rPr lang="es-ES" sz="2400" b="1" dirty="0" err="1">
                <a:latin typeface="Century Gothic" panose="020F0302020204030204"/>
              </a:rPr>
              <a:t>Kirchenruine</a:t>
            </a:r>
            <a:r>
              <a:rPr lang="es-ES" sz="2400" b="1" dirty="0">
                <a:latin typeface="Century Gothic" panose="020F0302020204030204"/>
              </a:rPr>
              <a:t>. </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FB91227-3474-4D9C-A371-CFDD2D956C3F}"/>
              </a:ext>
            </a:extLst>
          </p:cNvPr>
          <p:cNvSpPr txBox="1"/>
          <p:nvPr/>
        </p:nvSpPr>
        <p:spPr>
          <a:xfrm>
            <a:off x="1018341" y="4878326"/>
            <a:ext cx="109389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err="1">
                <a:ln>
                  <a:noFill/>
                </a:ln>
                <a:effectLst/>
                <a:uLnTx/>
                <a:uFillTx/>
                <a:latin typeface="Century Gothic" panose="020F0302020204030204"/>
                <a:ea typeface="+mn-ea"/>
                <a:cs typeface="+mn-cs"/>
              </a:rPr>
              <a:t>There</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was</a:t>
            </a:r>
            <a:r>
              <a:rPr kumimoji="0" lang="es-ES" sz="2400" i="1" u="none" strike="noStrike" kern="1200" cap="none" spc="0" normalizeH="0" baseline="0" noProof="0" dirty="0">
                <a:ln>
                  <a:noFill/>
                </a:ln>
                <a:effectLst/>
                <a:uLnTx/>
                <a:uFillTx/>
                <a:latin typeface="Century Gothic" panose="020F0302020204030204"/>
                <a:ea typeface="+mn-ea"/>
                <a:cs typeface="+mn-cs"/>
              </a:rPr>
              <a:t> a </a:t>
            </a:r>
            <a:r>
              <a:rPr kumimoji="0" lang="es-ES" sz="2400" i="1" u="none" strike="noStrike" kern="1200" cap="none" spc="0" normalizeH="0" baseline="0" noProof="0" dirty="0" err="1">
                <a:ln>
                  <a:noFill/>
                </a:ln>
                <a:effectLst/>
                <a:uLnTx/>
                <a:uFillTx/>
                <a:latin typeface="Century Gothic" panose="020F0302020204030204"/>
                <a:ea typeface="+mn-ea"/>
                <a:cs typeface="+mn-cs"/>
              </a:rPr>
              <a:t>wonderful</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market</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square</a:t>
            </a:r>
            <a:r>
              <a:rPr kumimoji="0" lang="es-ES" sz="2400" i="1" u="none" strike="noStrike" kern="1200" cap="none" spc="0" normalizeH="0" baseline="0" noProof="0" dirty="0">
                <a:ln>
                  <a:noFill/>
                </a:ln>
                <a:effectLst/>
                <a:uLnTx/>
                <a:uFillTx/>
                <a:latin typeface="Century Gothic" panose="020F0302020204030204"/>
                <a:ea typeface="+mn-ea"/>
                <a:cs typeface="+mn-cs"/>
              </a:rPr>
              <a:t> and </a:t>
            </a:r>
            <a:r>
              <a:rPr kumimoji="0" lang="es-ES" sz="2400" i="1" u="none" strike="noStrike" kern="1200" cap="none" spc="0" normalizeH="0" baseline="0" noProof="0" dirty="0" err="1">
                <a:ln>
                  <a:noFill/>
                </a:ln>
                <a:effectLst/>
                <a:uLnTx/>
                <a:uFillTx/>
                <a:latin typeface="Century Gothic" panose="020F0302020204030204"/>
                <a:ea typeface="+mn-ea"/>
                <a:cs typeface="+mn-cs"/>
              </a:rPr>
              <a:t>an</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interesting</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church</a:t>
            </a:r>
            <a:r>
              <a:rPr kumimoji="0" lang="es-ES" sz="2400" i="1" u="none" strike="noStrike" kern="1200" cap="none" spc="0" normalizeH="0" baseline="0" noProof="0" dirty="0">
                <a:ln>
                  <a:noFill/>
                </a:ln>
                <a:effectLst/>
                <a:uLnTx/>
                <a:uFillTx/>
                <a:latin typeface="Century Gothic" panose="020F0302020204030204"/>
                <a:ea typeface="+mn-ea"/>
                <a:cs typeface="+mn-cs"/>
              </a:rPr>
              <a:t> ruin.</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5F56F96-E9F0-4F5F-81CD-930ED5316651}"/>
              </a:ext>
            </a:extLst>
          </p:cNvPr>
          <p:cNvSpPr txBox="1"/>
          <p:nvPr/>
        </p:nvSpPr>
        <p:spPr>
          <a:xfrm>
            <a:off x="1002298" y="5357313"/>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err="1">
                <a:ln>
                  <a:noFill/>
                </a:ln>
                <a:effectLst/>
                <a:uLnTx/>
                <a:uFillTx/>
                <a:latin typeface="Century Gothic" panose="020F0302020204030204"/>
                <a:ea typeface="+mn-ea"/>
                <a:cs typeface="+mn-cs"/>
              </a:rPr>
              <a:t>Eine</a:t>
            </a:r>
            <a:r>
              <a:rPr kumimoji="0" lang="es-ES" sz="2400" b="1" i="0" u="none" strike="noStrike" kern="1200" cap="none" spc="0" normalizeH="0" baseline="0" noProof="0" dirty="0">
                <a:ln>
                  <a:noFill/>
                </a:ln>
                <a:effectLst/>
                <a:uLnTx/>
                <a:uFillTx/>
                <a:latin typeface="Century Gothic" panose="020F0302020204030204"/>
                <a:ea typeface="+mn-ea"/>
                <a:cs typeface="+mn-cs"/>
              </a:rPr>
              <a:t> _________ </a:t>
            </a:r>
            <a:r>
              <a:rPr kumimoji="0" lang="es-ES" sz="2400" b="1" i="0" u="none" strike="noStrike" kern="1200" cap="none" spc="0" normalizeH="0" baseline="0" noProof="0" dirty="0" err="1">
                <a:ln>
                  <a:noFill/>
                </a:ln>
                <a:effectLst/>
                <a:uLnTx/>
                <a:uFillTx/>
                <a:latin typeface="Century Gothic" panose="020F0302020204030204"/>
                <a:ea typeface="+mn-ea"/>
                <a:cs typeface="+mn-cs"/>
              </a:rPr>
              <a:t>Attraktion</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sind</a:t>
            </a:r>
            <a:r>
              <a:rPr kumimoji="0" lang="es-ES" sz="2400" b="1" i="0" u="none" strike="noStrike" kern="1200" cap="none" spc="0" normalizeH="0" baseline="0" noProof="0" dirty="0">
                <a:ln>
                  <a:noFill/>
                </a:ln>
                <a:effectLst/>
                <a:uLnTx/>
                <a:uFillTx/>
                <a:latin typeface="Century Gothic" panose="020F0302020204030204"/>
                <a:ea typeface="+mn-ea"/>
                <a:cs typeface="+mn-cs"/>
              </a:rPr>
              <a:t> die </a:t>
            </a:r>
            <a:r>
              <a:rPr kumimoji="0" lang="es-ES" sz="2400" b="1" i="0" u="none" strike="noStrike" kern="1200" cap="none" spc="0" normalizeH="0" baseline="0" noProof="0" dirty="0" err="1">
                <a:ln>
                  <a:noFill/>
                </a:ln>
                <a:effectLst/>
                <a:uLnTx/>
                <a:uFillTx/>
                <a:latin typeface="Century Gothic" panose="020F0302020204030204"/>
                <a:ea typeface="+mn-ea"/>
                <a:cs typeface="+mn-cs"/>
              </a:rPr>
              <a:t>Sommerfestspiele</a:t>
            </a:r>
            <a:r>
              <a:rPr kumimoji="0" lang="es-ES"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809B030-07B6-41E0-8506-7FBF870DAEE9}"/>
              </a:ext>
            </a:extLst>
          </p:cNvPr>
          <p:cNvSpPr txBox="1"/>
          <p:nvPr/>
        </p:nvSpPr>
        <p:spPr>
          <a:xfrm>
            <a:off x="1002298" y="5797910"/>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a:ln>
                  <a:noFill/>
                </a:ln>
                <a:effectLst/>
                <a:uLnTx/>
                <a:uFillTx/>
                <a:latin typeface="Century Gothic" panose="020F0302020204030204"/>
                <a:ea typeface="+mn-ea"/>
                <a:cs typeface="+mn-cs"/>
              </a:rPr>
              <a:t>A </a:t>
            </a:r>
            <a:r>
              <a:rPr kumimoji="0" lang="es-ES" sz="2400" i="1" u="none" strike="noStrike" kern="1200" cap="none" spc="0" normalizeH="0" baseline="0" noProof="0" dirty="0" err="1">
                <a:ln>
                  <a:noFill/>
                </a:ln>
                <a:effectLst/>
                <a:uLnTx/>
                <a:uFillTx/>
                <a:latin typeface="Century Gothic" panose="020F0302020204030204"/>
                <a:ea typeface="+mn-ea"/>
                <a:cs typeface="+mn-cs"/>
              </a:rPr>
              <a:t>further</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attraction</a:t>
            </a:r>
            <a:r>
              <a:rPr kumimoji="0" lang="es-ES" sz="2400" i="1" u="none" strike="noStrike" kern="1200" cap="none" spc="0" normalizeH="0" baseline="0" noProof="0" dirty="0">
                <a:ln>
                  <a:noFill/>
                </a:ln>
                <a:effectLst/>
                <a:uLnTx/>
                <a:uFillTx/>
                <a:latin typeface="Century Gothic" panose="020F0302020204030204"/>
                <a:ea typeface="+mn-ea"/>
                <a:cs typeface="+mn-cs"/>
              </a:rPr>
              <a:t> are </a:t>
            </a:r>
            <a:r>
              <a:rPr kumimoji="0" lang="es-ES" sz="2400" i="1" u="none" strike="noStrike" kern="1200" cap="none" spc="0" normalizeH="0" baseline="0" noProof="0" dirty="0" err="1">
                <a:ln>
                  <a:noFill/>
                </a:ln>
                <a:effectLst/>
                <a:uLnTx/>
                <a:uFillTx/>
                <a:latin typeface="Century Gothic" panose="020F0302020204030204"/>
                <a:ea typeface="+mn-ea"/>
                <a:cs typeface="+mn-cs"/>
              </a:rPr>
              <a:t>the</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summer</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festivals</a:t>
            </a:r>
            <a:r>
              <a:rPr kumimoji="0" lang="es-ES" sz="2400" i="1" u="none" strike="noStrike" kern="1200" cap="none" spc="0" normalizeH="0" baseline="0" noProof="0" dirty="0">
                <a:ln>
                  <a:noFill/>
                </a:ln>
                <a:effectLst/>
                <a:uLnTx/>
                <a:uFillTx/>
                <a:latin typeface="Century Gothic" panose="020F0302020204030204"/>
                <a:ea typeface="+mn-ea"/>
                <a:cs typeface="+mn-cs"/>
              </a:rPr>
              <a:t>.</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9B3BE65F-FB83-4A54-8DE8-795BDAABFB1C}"/>
              </a:ext>
            </a:extLst>
          </p:cNvPr>
          <p:cNvSpPr/>
          <p:nvPr/>
        </p:nvSpPr>
        <p:spPr>
          <a:xfrm>
            <a:off x="8950017" y="1469230"/>
            <a:ext cx="3137177" cy="2297497"/>
          </a:xfrm>
          <a:prstGeom prst="wedgeRoundRectCallout">
            <a:avLst>
              <a:gd name="adj1" fmla="val -110097"/>
              <a:gd name="adj2" fmla="val 33479"/>
              <a:gd name="adj3" fmla="val 16667"/>
            </a:avLst>
          </a:prstGeom>
          <a:solidFill>
            <a:schemeClr val="accent4">
              <a:lumMod val="20000"/>
              <a:lumOff val="80000"/>
            </a:schemeClr>
          </a:solidFill>
          <a:ln w="19050">
            <a:solidFill>
              <a:srgbClr val="FFCC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b="1" dirty="0" err="1"/>
              <a:t>hatte</a:t>
            </a:r>
            <a:r>
              <a:rPr lang="en-GB" sz="2000" b="1" dirty="0"/>
              <a:t> </a:t>
            </a:r>
            <a:r>
              <a:rPr lang="en-GB" sz="2000" b="1" dirty="0" err="1"/>
              <a:t>wenig</a:t>
            </a:r>
            <a:r>
              <a:rPr lang="en-GB" sz="2000" dirty="0"/>
              <a:t>…’ can also translate as ‘didn’t have much’.</a:t>
            </a:r>
            <a:br>
              <a:rPr lang="en-GB" sz="2000" dirty="0"/>
            </a:br>
            <a:r>
              <a:rPr lang="en-GB" sz="2000" dirty="0"/>
              <a:t>Note that ‘</a:t>
            </a:r>
            <a:r>
              <a:rPr lang="en-GB" sz="2000" dirty="0" err="1"/>
              <a:t>wenig</a:t>
            </a:r>
            <a:r>
              <a:rPr lang="en-GB" sz="2000" dirty="0"/>
              <a:t>’ doesn’t have an ending when used without an article.</a:t>
            </a:r>
          </a:p>
        </p:txBody>
      </p:sp>
      <p:sp>
        <p:nvSpPr>
          <p:cNvPr id="23" name="TextBox 22">
            <a:extLst>
              <a:ext uri="{FF2B5EF4-FFF2-40B4-BE49-F238E27FC236}">
                <a16:creationId xmlns:a16="http://schemas.microsoft.com/office/drawing/2014/main" id="{DC451581-EEAA-4F3C-A843-29975F4BCFB4}"/>
              </a:ext>
            </a:extLst>
          </p:cNvPr>
          <p:cNvSpPr txBox="1"/>
          <p:nvPr/>
        </p:nvSpPr>
        <p:spPr>
          <a:xfrm>
            <a:off x="3445133" y="1221355"/>
            <a:ext cx="838200" cy="461665"/>
          </a:xfrm>
          <a:prstGeom prst="rect">
            <a:avLst/>
          </a:prstGeom>
          <a:noFill/>
        </p:spPr>
        <p:txBody>
          <a:bodyPr wrap="square" rtlCol="0">
            <a:spAutoFit/>
          </a:bodyPr>
          <a:lstStyle/>
          <a:p>
            <a:pPr algn="l"/>
            <a:r>
              <a:rPr lang="en-GB" sz="2400" b="1" dirty="0">
                <a:solidFill>
                  <a:srgbClr val="FFCC00"/>
                </a:solidFill>
              </a:rPr>
              <a:t>gab</a:t>
            </a:r>
          </a:p>
        </p:txBody>
      </p:sp>
      <p:sp>
        <p:nvSpPr>
          <p:cNvPr id="24" name="TextBox 23">
            <a:extLst>
              <a:ext uri="{FF2B5EF4-FFF2-40B4-BE49-F238E27FC236}">
                <a16:creationId xmlns:a16="http://schemas.microsoft.com/office/drawing/2014/main" id="{01347537-4D78-4C3A-97F1-51EDD76D2863}"/>
              </a:ext>
            </a:extLst>
          </p:cNvPr>
          <p:cNvSpPr txBox="1"/>
          <p:nvPr/>
        </p:nvSpPr>
        <p:spPr>
          <a:xfrm>
            <a:off x="4784556" y="1202161"/>
            <a:ext cx="1071146" cy="461665"/>
          </a:xfrm>
          <a:prstGeom prst="rect">
            <a:avLst/>
          </a:prstGeom>
          <a:noFill/>
        </p:spPr>
        <p:txBody>
          <a:bodyPr wrap="square" rtlCol="0">
            <a:spAutoFit/>
          </a:bodyPr>
          <a:lstStyle/>
          <a:p>
            <a:pPr algn="l"/>
            <a:r>
              <a:rPr lang="en-GB" sz="2400" b="1" dirty="0" err="1">
                <a:solidFill>
                  <a:srgbClr val="FFCC00"/>
                </a:solidFill>
              </a:rPr>
              <a:t>früher</a:t>
            </a:r>
            <a:endParaRPr lang="en-GB" sz="2400" b="1" dirty="0">
              <a:solidFill>
                <a:srgbClr val="FFCC00"/>
              </a:solidFill>
            </a:endParaRPr>
          </a:p>
        </p:txBody>
      </p:sp>
      <p:sp>
        <p:nvSpPr>
          <p:cNvPr id="25" name="TextBox 24">
            <a:extLst>
              <a:ext uri="{FF2B5EF4-FFF2-40B4-BE49-F238E27FC236}">
                <a16:creationId xmlns:a16="http://schemas.microsoft.com/office/drawing/2014/main" id="{01347537-4D78-4C3A-97F1-51EDD76D2863}"/>
              </a:ext>
            </a:extLst>
          </p:cNvPr>
          <p:cNvSpPr txBox="1"/>
          <p:nvPr/>
        </p:nvSpPr>
        <p:spPr>
          <a:xfrm>
            <a:off x="1185476" y="2266017"/>
            <a:ext cx="1071146" cy="461665"/>
          </a:xfrm>
          <a:prstGeom prst="rect">
            <a:avLst/>
          </a:prstGeom>
          <a:noFill/>
        </p:spPr>
        <p:txBody>
          <a:bodyPr wrap="square" rtlCol="0">
            <a:spAutoFit/>
          </a:bodyPr>
          <a:lstStyle/>
          <a:p>
            <a:pPr algn="l"/>
            <a:r>
              <a:rPr lang="en-GB" sz="2400" b="1">
                <a:solidFill>
                  <a:srgbClr val="FFCC00"/>
                </a:solidFill>
              </a:rPr>
              <a:t>Heute</a:t>
            </a:r>
            <a:endParaRPr lang="en-GB" sz="2400" b="1" dirty="0">
              <a:solidFill>
                <a:srgbClr val="FFCC00"/>
              </a:solidFill>
            </a:endParaRPr>
          </a:p>
        </p:txBody>
      </p:sp>
      <p:sp>
        <p:nvSpPr>
          <p:cNvPr id="26" name="TextBox 25">
            <a:extLst>
              <a:ext uri="{FF2B5EF4-FFF2-40B4-BE49-F238E27FC236}">
                <a16:creationId xmlns:a16="http://schemas.microsoft.com/office/drawing/2014/main" id="{01347537-4D78-4C3A-97F1-51EDD76D2863}"/>
              </a:ext>
            </a:extLst>
          </p:cNvPr>
          <p:cNvSpPr txBox="1"/>
          <p:nvPr/>
        </p:nvSpPr>
        <p:spPr>
          <a:xfrm>
            <a:off x="4136785" y="2274164"/>
            <a:ext cx="1071146" cy="461665"/>
          </a:xfrm>
          <a:prstGeom prst="rect">
            <a:avLst/>
          </a:prstGeom>
          <a:noFill/>
        </p:spPr>
        <p:txBody>
          <a:bodyPr wrap="square" rtlCol="0">
            <a:spAutoFit/>
          </a:bodyPr>
          <a:lstStyle/>
          <a:p>
            <a:pPr algn="l"/>
            <a:r>
              <a:rPr lang="en-GB" sz="2400" b="1">
                <a:solidFill>
                  <a:srgbClr val="FFCC00"/>
                </a:solidFill>
              </a:rPr>
              <a:t>ein</a:t>
            </a:r>
            <a:endParaRPr lang="en-GB" sz="2400" b="1" dirty="0">
              <a:solidFill>
                <a:srgbClr val="FFCC00"/>
              </a:solidFill>
            </a:endParaRPr>
          </a:p>
        </p:txBody>
      </p:sp>
      <p:sp>
        <p:nvSpPr>
          <p:cNvPr id="27" name="TextBox 26">
            <a:extLst>
              <a:ext uri="{FF2B5EF4-FFF2-40B4-BE49-F238E27FC236}">
                <a16:creationId xmlns:a16="http://schemas.microsoft.com/office/drawing/2014/main" id="{01347537-4D78-4C3A-97F1-51EDD76D2863}"/>
              </a:ext>
            </a:extLst>
          </p:cNvPr>
          <p:cNvSpPr txBox="1"/>
          <p:nvPr/>
        </p:nvSpPr>
        <p:spPr>
          <a:xfrm>
            <a:off x="1160245" y="3329146"/>
            <a:ext cx="1388299" cy="461665"/>
          </a:xfrm>
          <a:prstGeom prst="rect">
            <a:avLst/>
          </a:prstGeom>
          <a:noFill/>
        </p:spPr>
        <p:txBody>
          <a:bodyPr wrap="square" rtlCol="0">
            <a:spAutoFit/>
          </a:bodyPr>
          <a:lstStyle/>
          <a:p>
            <a:pPr algn="l"/>
            <a:r>
              <a:rPr lang="en-GB" sz="2400" b="1">
                <a:solidFill>
                  <a:srgbClr val="FFCC00"/>
                </a:solidFill>
              </a:rPr>
              <a:t>Damals</a:t>
            </a:r>
            <a:endParaRPr lang="en-GB" sz="2400" b="1" dirty="0">
              <a:solidFill>
                <a:srgbClr val="FFCC00"/>
              </a:solidFill>
            </a:endParaRPr>
          </a:p>
        </p:txBody>
      </p:sp>
      <p:sp>
        <p:nvSpPr>
          <p:cNvPr id="28" name="TextBox 27">
            <a:extLst>
              <a:ext uri="{FF2B5EF4-FFF2-40B4-BE49-F238E27FC236}">
                <a16:creationId xmlns:a16="http://schemas.microsoft.com/office/drawing/2014/main" id="{01347537-4D78-4C3A-97F1-51EDD76D2863}"/>
              </a:ext>
            </a:extLst>
          </p:cNvPr>
          <p:cNvSpPr txBox="1"/>
          <p:nvPr/>
        </p:nvSpPr>
        <p:spPr>
          <a:xfrm>
            <a:off x="2749367" y="3348399"/>
            <a:ext cx="1071146" cy="461665"/>
          </a:xfrm>
          <a:prstGeom prst="rect">
            <a:avLst/>
          </a:prstGeom>
          <a:noFill/>
        </p:spPr>
        <p:txBody>
          <a:bodyPr wrap="square" rtlCol="0">
            <a:spAutoFit/>
          </a:bodyPr>
          <a:lstStyle/>
          <a:p>
            <a:pPr algn="l"/>
            <a:r>
              <a:rPr lang="en-GB" sz="2400" b="1">
                <a:solidFill>
                  <a:srgbClr val="FFCC00"/>
                </a:solidFill>
              </a:rPr>
              <a:t>hatte</a:t>
            </a:r>
            <a:endParaRPr lang="en-GB" sz="2400" b="1" dirty="0">
              <a:solidFill>
                <a:srgbClr val="FFCC00"/>
              </a:solidFill>
            </a:endParaRPr>
          </a:p>
        </p:txBody>
      </p:sp>
      <p:sp>
        <p:nvSpPr>
          <p:cNvPr id="29" name="TextBox 28">
            <a:extLst>
              <a:ext uri="{FF2B5EF4-FFF2-40B4-BE49-F238E27FC236}">
                <a16:creationId xmlns:a16="http://schemas.microsoft.com/office/drawing/2014/main" id="{01347537-4D78-4C3A-97F1-51EDD76D2863}"/>
              </a:ext>
            </a:extLst>
          </p:cNvPr>
          <p:cNvSpPr txBox="1"/>
          <p:nvPr/>
        </p:nvSpPr>
        <p:spPr>
          <a:xfrm>
            <a:off x="3009025" y="4434566"/>
            <a:ext cx="2231136" cy="461665"/>
          </a:xfrm>
          <a:prstGeom prst="rect">
            <a:avLst/>
          </a:prstGeom>
          <a:noFill/>
        </p:spPr>
        <p:txBody>
          <a:bodyPr wrap="square" rtlCol="0">
            <a:spAutoFit/>
          </a:bodyPr>
          <a:lstStyle/>
          <a:p>
            <a:pPr algn="l"/>
            <a:r>
              <a:rPr lang="en-GB" sz="2400" b="1">
                <a:solidFill>
                  <a:srgbClr val="FFCC00"/>
                </a:solidFill>
              </a:rPr>
              <a:t>wunderbaren</a:t>
            </a:r>
            <a:endParaRPr lang="en-GB" sz="2400" b="1" dirty="0">
              <a:solidFill>
                <a:srgbClr val="FFCC00"/>
              </a:solidFill>
            </a:endParaRPr>
          </a:p>
        </p:txBody>
      </p:sp>
      <p:sp>
        <p:nvSpPr>
          <p:cNvPr id="30" name="TextBox 29">
            <a:extLst>
              <a:ext uri="{FF2B5EF4-FFF2-40B4-BE49-F238E27FC236}">
                <a16:creationId xmlns:a16="http://schemas.microsoft.com/office/drawing/2014/main" id="{01347537-4D78-4C3A-97F1-51EDD76D2863}"/>
              </a:ext>
            </a:extLst>
          </p:cNvPr>
          <p:cNvSpPr txBox="1"/>
          <p:nvPr/>
        </p:nvSpPr>
        <p:spPr>
          <a:xfrm>
            <a:off x="8137356" y="4434567"/>
            <a:ext cx="2042964" cy="461665"/>
          </a:xfrm>
          <a:prstGeom prst="rect">
            <a:avLst/>
          </a:prstGeom>
          <a:noFill/>
        </p:spPr>
        <p:txBody>
          <a:bodyPr wrap="square" rtlCol="0">
            <a:spAutoFit/>
          </a:bodyPr>
          <a:lstStyle/>
          <a:p>
            <a:pPr algn="l"/>
            <a:r>
              <a:rPr lang="en-GB" sz="2400" b="1">
                <a:solidFill>
                  <a:srgbClr val="FFCC00"/>
                </a:solidFill>
              </a:rPr>
              <a:t>interessante</a:t>
            </a:r>
            <a:endParaRPr lang="en-GB" sz="2400" b="1" dirty="0">
              <a:solidFill>
                <a:srgbClr val="FFCC00"/>
              </a:solidFill>
            </a:endParaRPr>
          </a:p>
        </p:txBody>
      </p:sp>
      <p:sp>
        <p:nvSpPr>
          <p:cNvPr id="31" name="TextBox 30">
            <a:extLst>
              <a:ext uri="{FF2B5EF4-FFF2-40B4-BE49-F238E27FC236}">
                <a16:creationId xmlns:a16="http://schemas.microsoft.com/office/drawing/2014/main" id="{01347537-4D78-4C3A-97F1-51EDD76D2863}"/>
              </a:ext>
            </a:extLst>
          </p:cNvPr>
          <p:cNvSpPr txBox="1"/>
          <p:nvPr/>
        </p:nvSpPr>
        <p:spPr>
          <a:xfrm>
            <a:off x="1854394" y="5336828"/>
            <a:ext cx="1354116" cy="461665"/>
          </a:xfrm>
          <a:prstGeom prst="rect">
            <a:avLst/>
          </a:prstGeom>
          <a:noFill/>
        </p:spPr>
        <p:txBody>
          <a:bodyPr wrap="square" rtlCol="0">
            <a:spAutoFit/>
          </a:bodyPr>
          <a:lstStyle/>
          <a:p>
            <a:pPr algn="l"/>
            <a:r>
              <a:rPr lang="en-GB" sz="2400" b="1">
                <a:solidFill>
                  <a:srgbClr val="FFCC00"/>
                </a:solidFill>
              </a:rPr>
              <a:t>weitere</a:t>
            </a:r>
            <a:endParaRPr lang="en-GB" sz="2400" b="1" dirty="0">
              <a:solidFill>
                <a:srgbClr val="FFCC00"/>
              </a:solidFill>
            </a:endParaRPr>
          </a:p>
        </p:txBody>
      </p:sp>
    </p:spTree>
    <p:extLst>
      <p:ext uri="{BB962C8B-B14F-4D97-AF65-F5344CB8AC3E}">
        <p14:creationId xmlns:p14="http://schemas.microsoft.com/office/powerpoint/2010/main" val="28025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741886" cy="647577"/>
          </a:xfrm>
        </p:spPr>
        <p:txBody>
          <a:bodyPr>
            <a:noAutofit/>
          </a:bodyPr>
          <a:lstStyle/>
          <a:p>
            <a:r>
              <a:rPr lang="en-GB" sz="2400" b="1" dirty="0">
                <a:solidFill>
                  <a:schemeClr val="bg1"/>
                </a:solidFill>
              </a:rPr>
              <a:t>Bad </a:t>
            </a:r>
            <a:r>
              <a:rPr lang="en-GB" sz="2400" b="1" dirty="0" err="1">
                <a:solidFill>
                  <a:schemeClr val="bg1"/>
                </a:solidFill>
              </a:rPr>
              <a:t>Hersfeld</a:t>
            </a:r>
            <a:r>
              <a:rPr lang="en-GB" sz="2400" b="1" dirty="0">
                <a:solidFill>
                  <a:schemeClr val="bg1"/>
                </a:solidFill>
              </a:rPr>
              <a:t> – </a:t>
            </a:r>
            <a:r>
              <a:rPr lang="en-GB" sz="2400" b="1" dirty="0" err="1">
                <a:solidFill>
                  <a:schemeClr val="bg1"/>
                </a:solidFill>
              </a:rPr>
              <a:t>heute</a:t>
            </a:r>
            <a:r>
              <a:rPr lang="en-GB" sz="2400" b="1" dirty="0">
                <a:solidFill>
                  <a:schemeClr val="bg1"/>
                </a:solidFill>
              </a:rPr>
              <a:t> und </a:t>
            </a:r>
            <a:r>
              <a:rPr lang="en-GB" sz="2400" b="1" dirty="0" err="1">
                <a:solidFill>
                  <a:schemeClr val="bg1"/>
                </a:solidFill>
              </a:rPr>
              <a:t>damals</a:t>
            </a:r>
            <a:r>
              <a:rPr lang="en-GB" sz="24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4050" y="247046"/>
            <a:ext cx="2413277" cy="457803"/>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CD1D443-72A6-4BB2-B61D-B6AB8D104830}"/>
              </a:ext>
            </a:extLst>
          </p:cNvPr>
          <p:cNvSpPr txBox="1"/>
          <p:nvPr/>
        </p:nvSpPr>
        <p:spPr>
          <a:xfrm>
            <a:off x="1018342" y="1221356"/>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Century Gothic" panose="020F0302020204030204"/>
                <a:ea typeface="+mn-ea"/>
                <a:cs typeface="+mn-cs"/>
              </a:rPr>
              <a:t>In </a:t>
            </a:r>
            <a:r>
              <a:rPr kumimoji="0" lang="es-ES" sz="2400" b="1" i="0" u="none" strike="noStrike" kern="1200" cap="none" spc="0" normalizeH="0" baseline="0" noProof="0" dirty="0" err="1">
                <a:ln>
                  <a:noFill/>
                </a:ln>
                <a:effectLst/>
                <a:uLnTx/>
                <a:uFillTx/>
                <a:latin typeface="Century Gothic" panose="020F0302020204030204"/>
                <a:ea typeface="+mn-ea"/>
                <a:cs typeface="+mn-cs"/>
              </a:rPr>
              <a:t>Bad</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err="1">
                <a:ln>
                  <a:noFill/>
                </a:ln>
                <a:effectLst/>
                <a:uLnTx/>
                <a:uFillTx/>
                <a:latin typeface="Century Gothic" panose="020F0302020204030204"/>
                <a:ea typeface="+mn-ea"/>
                <a:cs typeface="+mn-cs"/>
              </a:rPr>
              <a:t>Hersfeld</a:t>
            </a:r>
            <a:r>
              <a:rPr kumimoji="0" lang="es-ES" sz="2400" b="1" i="0" u="none" strike="noStrike" kern="1200" cap="none" spc="0" normalizeH="0" baseline="0" noProof="0">
                <a:ln>
                  <a:noFill/>
                </a:ln>
                <a:effectLst/>
                <a:uLnTx/>
                <a:uFillTx/>
                <a:latin typeface="Century Gothic" panose="020F0302020204030204"/>
                <a:ea typeface="+mn-ea"/>
                <a:cs typeface="+mn-cs"/>
              </a:rPr>
              <a:t> _______  </a:t>
            </a:r>
            <a:r>
              <a:rPr kumimoji="0" lang="es-ES" sz="2400" b="1" i="0" u="none" strike="noStrike" kern="1200" cap="none" spc="0" normalizeH="0" baseline="0" noProof="0" dirty="0">
                <a:ln>
                  <a:noFill/>
                </a:ln>
                <a:effectLst/>
                <a:uLnTx/>
                <a:uFillTx/>
                <a:latin typeface="Century Gothic" panose="020F0302020204030204"/>
                <a:ea typeface="+mn-ea"/>
                <a:cs typeface="+mn-cs"/>
              </a:rPr>
              <a:t>_______ </a:t>
            </a:r>
            <a:r>
              <a:rPr kumimoji="0" lang="es-ES" sz="2400" b="1" i="0" u="none" strike="noStrike" kern="1200" cap="none" spc="0" normalizeH="0" baseline="0" noProof="0" err="1">
                <a:ln>
                  <a:noFill/>
                </a:ln>
                <a:effectLst/>
                <a:uLnTx/>
                <a:uFillTx/>
                <a:latin typeface="Century Gothic" panose="020F0302020204030204"/>
                <a:ea typeface="+mn-ea"/>
                <a:cs typeface="+mn-cs"/>
              </a:rPr>
              <a:t>nicht</a:t>
            </a:r>
            <a:r>
              <a:rPr kumimoji="0" lang="es-ES" sz="2400" b="1" i="0" u="none" strike="noStrike" kern="1200" cap="none" spc="0" normalizeH="0" baseline="0" noProof="0">
                <a:ln>
                  <a:noFill/>
                </a:ln>
                <a:effectLst/>
                <a:uLnTx/>
                <a:uFillTx/>
                <a:latin typeface="Century Gothic" panose="020F0302020204030204"/>
                <a:ea typeface="+mn-ea"/>
                <a:cs typeface="+mn-cs"/>
              </a:rPr>
              <a:t> ____ </a:t>
            </a:r>
            <a:r>
              <a:rPr kumimoji="0" lang="es-ES" sz="2400" b="1" i="0" u="none" strike="noStrike" kern="1200" cap="none" spc="0" normalizeH="0" baseline="0" noProof="0" dirty="0">
                <a:ln>
                  <a:noFill/>
                </a:ln>
                <a:effectLst/>
                <a:uLnTx/>
                <a:uFillTx/>
                <a:latin typeface="Century Gothic" panose="020F0302020204030204"/>
                <a:ea typeface="+mn-ea"/>
                <a:cs typeface="+mn-cs"/>
              </a:rPr>
              <a:t>Industrie.</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5DD7CCE2-9559-4B20-AA0F-ABFD1EACCD82}"/>
              </a:ext>
            </a:extLst>
          </p:cNvPr>
          <p:cNvSpPr txBox="1"/>
          <p:nvPr/>
        </p:nvSpPr>
        <p:spPr>
          <a:xfrm>
            <a:off x="1018342" y="1661953"/>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a:ln>
                  <a:noFill/>
                </a:ln>
                <a:effectLst/>
                <a:uLnTx/>
                <a:uFillTx/>
                <a:latin typeface="Century Gothic" panose="020F0302020204030204"/>
                <a:ea typeface="+mn-ea"/>
                <a:cs typeface="+mn-cs"/>
              </a:rPr>
              <a:t>In ___ ________ </a:t>
            </a:r>
            <a:r>
              <a:rPr kumimoji="0" lang="es-ES" sz="2400" i="1" u="none" strike="noStrike" kern="1200" cap="none" spc="0" normalizeH="0" baseline="0" noProof="0" dirty="0" err="1">
                <a:ln>
                  <a:noFill/>
                </a:ln>
                <a:effectLst/>
                <a:uLnTx/>
                <a:uFillTx/>
                <a:latin typeface="Century Gothic" panose="020F0302020204030204"/>
                <a:ea typeface="+mn-ea"/>
                <a:cs typeface="+mn-cs"/>
              </a:rPr>
              <a:t>there</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didn’t</a:t>
            </a:r>
            <a:r>
              <a:rPr kumimoji="0" lang="es-ES" sz="2400" i="1" u="none" strike="noStrike" kern="1200" cap="none" spc="0" normalizeH="0" baseline="0" noProof="0" dirty="0">
                <a:ln>
                  <a:noFill/>
                </a:ln>
                <a:effectLst/>
                <a:uLnTx/>
                <a:uFillTx/>
                <a:latin typeface="Century Gothic" panose="020F0302020204030204"/>
                <a:ea typeface="+mn-ea"/>
                <a:cs typeface="+mn-cs"/>
              </a:rPr>
              <a:t> use </a:t>
            </a:r>
            <a:r>
              <a:rPr kumimoji="0" lang="es-ES" sz="2400" i="1" u="none" strike="noStrike" kern="1200" cap="none" spc="0" normalizeH="0" baseline="0" noProof="0" dirty="0" err="1">
                <a:ln>
                  <a:noFill/>
                </a:ln>
                <a:effectLst/>
                <a:uLnTx/>
                <a:uFillTx/>
                <a:latin typeface="Century Gothic" panose="020F0302020204030204"/>
                <a:ea typeface="+mn-ea"/>
                <a:cs typeface="+mn-cs"/>
              </a:rPr>
              <a:t>to</a:t>
            </a:r>
            <a:r>
              <a:rPr kumimoji="0" lang="es-ES" sz="2400" i="1" u="none" strike="noStrike" kern="1200" cap="none" spc="0" normalizeH="0" baseline="0" noProof="0" dirty="0">
                <a:ln>
                  <a:noFill/>
                </a:ln>
                <a:effectLst/>
                <a:uLnTx/>
                <a:uFillTx/>
                <a:latin typeface="Century Gothic" panose="020F0302020204030204"/>
                <a:ea typeface="+mn-ea"/>
                <a:cs typeface="+mn-cs"/>
              </a:rPr>
              <a:t> be </a:t>
            </a:r>
            <a:r>
              <a:rPr kumimoji="0" lang="es-ES" sz="2400" i="1" u="none" strike="noStrike" kern="1200" cap="none" spc="0" normalizeH="0" baseline="0" noProof="0" dirty="0" err="1">
                <a:ln>
                  <a:noFill/>
                </a:ln>
                <a:effectLst/>
                <a:uLnTx/>
                <a:uFillTx/>
                <a:latin typeface="Century Gothic" panose="020F0302020204030204"/>
                <a:ea typeface="+mn-ea"/>
                <a:cs typeface="+mn-cs"/>
              </a:rPr>
              <a:t>much</a:t>
            </a:r>
            <a:r>
              <a:rPr kumimoji="0" lang="es-ES" sz="2400" i="1" u="none" strike="noStrike" kern="1200" cap="none" spc="0" normalizeH="0" baseline="0" noProof="0" dirty="0">
                <a:ln>
                  <a:noFill/>
                </a:ln>
                <a:effectLst/>
                <a:uLnTx/>
                <a:uFillTx/>
                <a:latin typeface="Century Gothic" panose="020F0302020204030204"/>
                <a:ea typeface="+mn-ea"/>
                <a:cs typeface="+mn-cs"/>
              </a:rPr>
              <a:t> ________.</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DA2229C-5751-4BE6-A7C1-DFBC47DBA1B9}"/>
              </a:ext>
            </a:extLst>
          </p:cNvPr>
          <p:cNvSpPr txBox="1"/>
          <p:nvPr/>
        </p:nvSpPr>
        <p:spPr>
          <a:xfrm>
            <a:off x="1018342" y="2266018"/>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Century Gothic" panose="020F0302020204030204"/>
                <a:ea typeface="+mn-ea"/>
                <a:cs typeface="+mn-cs"/>
              </a:rPr>
              <a:t>________ </a:t>
            </a:r>
            <a:r>
              <a:rPr kumimoji="0" lang="es-ES" sz="2400" b="1" i="0" u="none" strike="noStrike" kern="1200" cap="none" spc="0" normalizeH="0" baseline="0" noProof="0" dirty="0" err="1">
                <a:ln>
                  <a:noFill/>
                </a:ln>
                <a:effectLst/>
                <a:uLnTx/>
                <a:uFillTx/>
                <a:latin typeface="Century Gothic" panose="020F0302020204030204"/>
                <a:ea typeface="+mn-ea"/>
                <a:cs typeface="+mn-cs"/>
              </a:rPr>
              <a:t>gibt</a:t>
            </a:r>
            <a:r>
              <a:rPr kumimoji="0" lang="es-ES" sz="2400" b="1" i="0" u="none" strike="noStrike" kern="1200" cap="none" spc="0" normalizeH="0" baseline="0" noProof="0" dirty="0">
                <a:ln>
                  <a:noFill/>
                </a:ln>
                <a:effectLst/>
                <a:uLnTx/>
                <a:uFillTx/>
                <a:latin typeface="Century Gothic" panose="020F0302020204030204"/>
                <a:ea typeface="+mn-ea"/>
                <a:cs typeface="+mn-cs"/>
              </a:rPr>
              <a:t> es </a:t>
            </a:r>
            <a:r>
              <a:rPr kumimoji="0" lang="es-ES" sz="2400" b="1" i="0" u="none" strike="noStrike" kern="1200" cap="none" spc="0" normalizeH="0" baseline="0" noProof="0" dirty="0" err="1">
                <a:ln>
                  <a:noFill/>
                </a:ln>
                <a:effectLst/>
                <a:uLnTx/>
                <a:uFillTx/>
                <a:latin typeface="Century Gothic" panose="020F0302020204030204"/>
                <a:ea typeface="+mn-ea"/>
                <a:cs typeface="+mn-cs"/>
              </a:rPr>
              <a:t>dort</a:t>
            </a:r>
            <a:r>
              <a:rPr kumimoji="0" lang="es-ES" sz="2400" b="1" i="0" u="none" strike="noStrike" kern="1200" cap="none" spc="0" normalizeH="0" baseline="0" noProof="0" dirty="0">
                <a:ln>
                  <a:noFill/>
                </a:ln>
                <a:effectLst/>
                <a:uLnTx/>
                <a:uFillTx/>
                <a:latin typeface="Century Gothic" panose="020F0302020204030204"/>
                <a:ea typeface="+mn-ea"/>
                <a:cs typeface="+mn-cs"/>
              </a:rPr>
              <a:t> ____ </a:t>
            </a:r>
            <a:r>
              <a:rPr kumimoji="0" lang="es-ES" sz="2400" b="1" i="0" u="none" strike="noStrike" kern="1200" cap="none" spc="0" normalizeH="0" baseline="0" noProof="0" dirty="0" err="1">
                <a:ln>
                  <a:noFill/>
                </a:ln>
                <a:effectLst/>
                <a:uLnTx/>
                <a:uFillTx/>
                <a:latin typeface="Century Gothic" panose="020F0302020204030204"/>
                <a:ea typeface="+mn-ea"/>
                <a:cs typeface="+mn-cs"/>
              </a:rPr>
              <a:t>großes</a:t>
            </a:r>
            <a:r>
              <a:rPr kumimoji="0" lang="es-ES" sz="2400" b="1" i="0" u="none" strike="noStrike" kern="1200" cap="none" spc="0" normalizeH="0" baseline="0" noProof="0" dirty="0">
                <a:ln>
                  <a:noFill/>
                </a:ln>
                <a:effectLst/>
                <a:uLnTx/>
                <a:uFillTx/>
                <a:latin typeface="Century Gothic" panose="020F0302020204030204"/>
                <a:ea typeface="+mn-ea"/>
                <a:cs typeface="+mn-cs"/>
              </a:rPr>
              <a:t> Amazon-</a:t>
            </a:r>
            <a:r>
              <a:rPr kumimoji="0" lang="es-ES" sz="2400" b="1" i="0" u="none" strike="noStrike" kern="1200" cap="none" spc="0" normalizeH="0" baseline="0" noProof="0" dirty="0" err="1">
                <a:ln>
                  <a:noFill/>
                </a:ln>
                <a:effectLst/>
                <a:uLnTx/>
                <a:uFillTx/>
                <a:latin typeface="Century Gothic" panose="020F0302020204030204"/>
                <a:ea typeface="+mn-ea"/>
                <a:cs typeface="+mn-cs"/>
              </a:rPr>
              <a:t>Zentrum</a:t>
            </a:r>
            <a:r>
              <a:rPr kumimoji="0" lang="es-ES"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69DD848E-6D58-4048-8930-23E02E24688C}"/>
              </a:ext>
            </a:extLst>
          </p:cNvPr>
          <p:cNvSpPr txBox="1"/>
          <p:nvPr/>
        </p:nvSpPr>
        <p:spPr>
          <a:xfrm>
            <a:off x="1018342" y="2706615"/>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err="1">
                <a:ln>
                  <a:noFill/>
                </a:ln>
                <a:effectLst/>
                <a:uLnTx/>
                <a:uFillTx/>
                <a:latin typeface="Century Gothic" panose="020F0302020204030204"/>
                <a:ea typeface="+mn-ea"/>
                <a:cs typeface="+mn-cs"/>
              </a:rPr>
              <a:t>Today</a:t>
            </a:r>
            <a:r>
              <a:rPr kumimoji="0" lang="es-ES" sz="2400" i="1" u="none" strike="noStrike" kern="1200" cap="none" spc="0" normalizeH="0" baseline="0" noProof="0" dirty="0">
                <a:ln>
                  <a:noFill/>
                </a:ln>
                <a:effectLst/>
                <a:uLnTx/>
                <a:uFillTx/>
                <a:latin typeface="Century Gothic" panose="020F0302020204030204"/>
                <a:ea typeface="+mn-ea"/>
                <a:cs typeface="+mn-cs"/>
              </a:rPr>
              <a:t> ________ </a:t>
            </a:r>
            <a:r>
              <a:rPr lang="es-ES" sz="2400" i="1" dirty="0">
                <a:latin typeface="Century Gothic" panose="020F0302020204030204"/>
              </a:rPr>
              <a:t>a ___ </a:t>
            </a:r>
            <a:r>
              <a:rPr lang="es-ES" sz="2400" i="1">
                <a:latin typeface="Century Gothic" panose="020F0302020204030204"/>
              </a:rPr>
              <a:t>Amazon centre.</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6AA7CEEB-69DF-418E-AD71-B382ADEC63DB}"/>
              </a:ext>
            </a:extLst>
          </p:cNvPr>
          <p:cNvSpPr txBox="1"/>
          <p:nvPr/>
        </p:nvSpPr>
        <p:spPr>
          <a:xfrm>
            <a:off x="1018342" y="3346531"/>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effectLst/>
                <a:uLnTx/>
                <a:uFillTx/>
                <a:latin typeface="Century Gothic" panose="020F0302020204030204"/>
                <a:ea typeface="+mn-ea"/>
                <a:cs typeface="+mn-cs"/>
              </a:rPr>
              <a:t>_________ _________ </a:t>
            </a:r>
            <a:r>
              <a:rPr kumimoji="0" lang="es-ES" sz="2400" b="1" i="0" u="none" strike="noStrike" kern="1200" cap="none" spc="0" normalizeH="0" baseline="0" noProof="0" dirty="0" err="1">
                <a:ln>
                  <a:noFill/>
                </a:ln>
                <a:effectLst/>
                <a:uLnTx/>
                <a:uFillTx/>
                <a:latin typeface="Century Gothic" panose="020F0302020204030204"/>
                <a:ea typeface="+mn-ea"/>
                <a:cs typeface="+mn-cs"/>
              </a:rPr>
              <a:t>Bad</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Hersfeld</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wenig</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Tourismus</a:t>
            </a:r>
            <a:r>
              <a:rPr kumimoji="0" lang="es-ES"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6C765E3E-DB93-4001-9860-25BFD47BAE22}"/>
              </a:ext>
            </a:extLst>
          </p:cNvPr>
          <p:cNvSpPr txBox="1"/>
          <p:nvPr/>
        </p:nvSpPr>
        <p:spPr>
          <a:xfrm>
            <a:off x="1018342" y="3825518"/>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a:ln>
                  <a:noFill/>
                </a:ln>
                <a:effectLst/>
                <a:uLnTx/>
                <a:uFillTx/>
                <a:latin typeface="Century Gothic" panose="020F0302020204030204"/>
                <a:ea typeface="+mn-ea"/>
                <a:cs typeface="+mn-cs"/>
              </a:rPr>
              <a:t>Back </a:t>
            </a:r>
            <a:r>
              <a:rPr kumimoji="0" lang="es-ES" sz="2400" i="1" u="none" strike="noStrike" kern="1200" cap="none" spc="0" normalizeH="0" baseline="0" noProof="0" dirty="0" err="1">
                <a:ln>
                  <a:noFill/>
                </a:ln>
                <a:effectLst/>
                <a:uLnTx/>
                <a:uFillTx/>
                <a:latin typeface="Century Gothic" panose="020F0302020204030204"/>
                <a:ea typeface="+mn-ea"/>
                <a:cs typeface="+mn-cs"/>
              </a:rPr>
              <a:t>then</a:t>
            </a:r>
            <a:r>
              <a:rPr lang="es-ES" sz="2400" i="1" dirty="0">
                <a:latin typeface="Century Gothic" panose="020F0302020204030204"/>
              </a:rPr>
              <a:t> </a:t>
            </a:r>
            <a:r>
              <a:rPr lang="es-ES" sz="2400" i="1" dirty="0" err="1">
                <a:latin typeface="Century Gothic" panose="020F0302020204030204"/>
              </a:rPr>
              <a:t>Bad</a:t>
            </a:r>
            <a:r>
              <a:rPr lang="es-ES" sz="2400" i="1" dirty="0">
                <a:latin typeface="Century Gothic" panose="020F0302020204030204"/>
              </a:rPr>
              <a:t> </a:t>
            </a:r>
            <a:r>
              <a:rPr lang="es-ES" sz="2400" i="1" dirty="0" err="1">
                <a:latin typeface="Century Gothic" panose="020F0302020204030204"/>
              </a:rPr>
              <a:t>Hersfeld</a:t>
            </a:r>
            <a:r>
              <a:rPr lang="es-ES" sz="2400" i="1" dirty="0">
                <a:latin typeface="Century Gothic" panose="020F0302020204030204"/>
              </a:rPr>
              <a:t> _______  ________  </a:t>
            </a:r>
            <a:r>
              <a:rPr lang="es-ES" sz="2400" i="1" dirty="0" err="1">
                <a:latin typeface="Century Gothic" panose="020F0302020204030204"/>
              </a:rPr>
              <a:t>tourism</a:t>
            </a:r>
            <a:r>
              <a:rPr lang="es-ES" sz="2400" i="1" dirty="0">
                <a:latin typeface="Century Gothic" panose="020F0302020204030204"/>
              </a:rPr>
              <a:t>.</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3E74A2F-51A8-46EA-996D-3834CB457A15}"/>
              </a:ext>
            </a:extLst>
          </p:cNvPr>
          <p:cNvSpPr txBox="1"/>
          <p:nvPr/>
        </p:nvSpPr>
        <p:spPr>
          <a:xfrm>
            <a:off x="1018342" y="4437729"/>
            <a:ext cx="11734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latin typeface="Century Gothic" panose="020F0302020204030204"/>
              </a:rPr>
              <a:t>Es gab einen _____________ Marktplatz und eine ____________ Kirchenruine. </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FB91227-3474-4D9C-A371-CFDD2D956C3F}"/>
              </a:ext>
            </a:extLst>
          </p:cNvPr>
          <p:cNvSpPr txBox="1"/>
          <p:nvPr/>
        </p:nvSpPr>
        <p:spPr>
          <a:xfrm>
            <a:off x="1018341" y="4878326"/>
            <a:ext cx="1117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a:ln>
                  <a:noFill/>
                </a:ln>
                <a:effectLst/>
                <a:uLnTx/>
                <a:uFillTx/>
                <a:latin typeface="Century Gothic" panose="020F0302020204030204"/>
                <a:ea typeface="+mn-ea"/>
                <a:cs typeface="+mn-cs"/>
              </a:rPr>
              <a:t>_____ ______  ____ </a:t>
            </a:r>
            <a:r>
              <a:rPr kumimoji="0" lang="es-ES" sz="2400" i="1" u="none" strike="noStrike" kern="1200" cap="none" spc="0" normalizeH="0" baseline="0" noProof="0" dirty="0" err="1">
                <a:ln>
                  <a:noFill/>
                </a:ln>
                <a:effectLst/>
                <a:uLnTx/>
                <a:uFillTx/>
                <a:latin typeface="Century Gothic" panose="020F0302020204030204"/>
                <a:ea typeface="+mn-ea"/>
                <a:cs typeface="+mn-cs"/>
              </a:rPr>
              <a:t>wonderful</a:t>
            </a:r>
            <a:r>
              <a:rPr kumimoji="0" lang="es-ES" sz="2400" i="1" u="none" strike="noStrike" kern="1200" cap="none" spc="0" normalizeH="0" baseline="0" noProof="0" dirty="0">
                <a:ln>
                  <a:noFill/>
                </a:ln>
                <a:effectLst/>
                <a:uLnTx/>
                <a:uFillTx/>
                <a:latin typeface="Century Gothic" panose="020F0302020204030204"/>
                <a:ea typeface="+mn-ea"/>
                <a:cs typeface="+mn-cs"/>
              </a:rPr>
              <a:t> ______ _______ ___ ____ </a:t>
            </a:r>
            <a:r>
              <a:rPr kumimoji="0" lang="es-ES" sz="2400" i="1" u="none" strike="noStrike" kern="1200" cap="none" spc="0" normalizeH="0" baseline="0" noProof="0" dirty="0" err="1">
                <a:ln>
                  <a:noFill/>
                </a:ln>
                <a:effectLst/>
                <a:uLnTx/>
                <a:uFillTx/>
                <a:latin typeface="Century Gothic" panose="020F0302020204030204"/>
                <a:ea typeface="+mn-ea"/>
                <a:cs typeface="+mn-cs"/>
              </a:rPr>
              <a:t>interesting</a:t>
            </a:r>
            <a:r>
              <a:rPr kumimoji="0" lang="es-ES" sz="2400" i="1" u="none" strike="noStrike" kern="1200" cap="none" spc="0" normalizeH="0" baseline="0" noProof="0" dirty="0">
                <a:ln>
                  <a:noFill/>
                </a:ln>
                <a:effectLst/>
                <a:uLnTx/>
                <a:uFillTx/>
                <a:latin typeface="Century Gothic" panose="020F0302020204030204"/>
                <a:ea typeface="+mn-ea"/>
                <a:cs typeface="+mn-cs"/>
              </a:rPr>
              <a:t> ____ ______.</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C5F56F96-E9F0-4F5F-81CD-930ED5316651}"/>
              </a:ext>
            </a:extLst>
          </p:cNvPr>
          <p:cNvSpPr txBox="1"/>
          <p:nvPr/>
        </p:nvSpPr>
        <p:spPr>
          <a:xfrm>
            <a:off x="1002298" y="5357313"/>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err="1">
                <a:ln>
                  <a:noFill/>
                </a:ln>
                <a:effectLst/>
                <a:uLnTx/>
                <a:uFillTx/>
                <a:latin typeface="Century Gothic" panose="020F0302020204030204"/>
                <a:ea typeface="+mn-ea"/>
                <a:cs typeface="+mn-cs"/>
              </a:rPr>
              <a:t>Eine</a:t>
            </a:r>
            <a:r>
              <a:rPr kumimoji="0" lang="es-ES" sz="2400" b="1" i="0" u="none" strike="noStrike" kern="1200" cap="none" spc="0" normalizeH="0" baseline="0" noProof="0" dirty="0">
                <a:ln>
                  <a:noFill/>
                </a:ln>
                <a:effectLst/>
                <a:uLnTx/>
                <a:uFillTx/>
                <a:latin typeface="Century Gothic" panose="020F0302020204030204"/>
                <a:ea typeface="+mn-ea"/>
                <a:cs typeface="+mn-cs"/>
              </a:rPr>
              <a:t> _________ </a:t>
            </a:r>
            <a:r>
              <a:rPr kumimoji="0" lang="es-ES" sz="2400" b="1" i="0" u="none" strike="noStrike" kern="1200" cap="none" spc="0" normalizeH="0" baseline="0" noProof="0" dirty="0" err="1">
                <a:ln>
                  <a:noFill/>
                </a:ln>
                <a:effectLst/>
                <a:uLnTx/>
                <a:uFillTx/>
                <a:latin typeface="Century Gothic" panose="020F0302020204030204"/>
                <a:ea typeface="+mn-ea"/>
                <a:cs typeface="+mn-cs"/>
              </a:rPr>
              <a:t>Attraktion</a:t>
            </a:r>
            <a:r>
              <a:rPr kumimoji="0" lang="es-ES" sz="2400" b="1" i="0" u="none" strike="noStrike" kern="1200" cap="none" spc="0" normalizeH="0" baseline="0" noProof="0" dirty="0">
                <a:ln>
                  <a:noFill/>
                </a:ln>
                <a:effectLst/>
                <a:uLnTx/>
                <a:uFillTx/>
                <a:latin typeface="Century Gothic" panose="020F0302020204030204"/>
                <a:ea typeface="+mn-ea"/>
                <a:cs typeface="+mn-cs"/>
              </a:rPr>
              <a:t> </a:t>
            </a:r>
            <a:r>
              <a:rPr kumimoji="0" lang="es-ES" sz="2400" b="1" i="0" u="none" strike="noStrike" kern="1200" cap="none" spc="0" normalizeH="0" baseline="0" noProof="0" dirty="0" err="1">
                <a:ln>
                  <a:noFill/>
                </a:ln>
                <a:effectLst/>
                <a:uLnTx/>
                <a:uFillTx/>
                <a:latin typeface="Century Gothic" panose="020F0302020204030204"/>
                <a:ea typeface="+mn-ea"/>
                <a:cs typeface="+mn-cs"/>
              </a:rPr>
              <a:t>sind</a:t>
            </a:r>
            <a:r>
              <a:rPr kumimoji="0" lang="es-ES" sz="2400" b="1" i="0" u="none" strike="noStrike" kern="1200" cap="none" spc="0" normalizeH="0" baseline="0" noProof="0" dirty="0">
                <a:ln>
                  <a:noFill/>
                </a:ln>
                <a:effectLst/>
                <a:uLnTx/>
                <a:uFillTx/>
                <a:latin typeface="Century Gothic" panose="020F0302020204030204"/>
                <a:ea typeface="+mn-ea"/>
                <a:cs typeface="+mn-cs"/>
              </a:rPr>
              <a:t> die </a:t>
            </a:r>
            <a:r>
              <a:rPr kumimoji="0" lang="es-ES" sz="2400" b="1" i="0" u="none" strike="noStrike" kern="1200" cap="none" spc="0" normalizeH="0" baseline="0" noProof="0" dirty="0" err="1">
                <a:ln>
                  <a:noFill/>
                </a:ln>
                <a:effectLst/>
                <a:uLnTx/>
                <a:uFillTx/>
                <a:latin typeface="Century Gothic" panose="020F0302020204030204"/>
                <a:ea typeface="+mn-ea"/>
                <a:cs typeface="+mn-cs"/>
              </a:rPr>
              <a:t>Sommerfestspiele</a:t>
            </a:r>
            <a:r>
              <a:rPr kumimoji="0" lang="es-ES" sz="2400" b="1" i="0" u="none" strike="noStrike" kern="1200" cap="none" spc="0" normalizeH="0" baseline="0" noProof="0" dirty="0">
                <a:ln>
                  <a:noFill/>
                </a:ln>
                <a:effectLst/>
                <a:uLnTx/>
                <a:uFillTx/>
                <a:latin typeface="Century Gothic" panose="020F0302020204030204"/>
                <a:ea typeface="+mn-ea"/>
                <a:cs typeface="+mn-cs"/>
              </a:rPr>
              <a:t>.</a:t>
            </a:r>
            <a:endParaRPr kumimoji="0" lang="en-GB" sz="2400" b="1" i="0" u="none" strike="noStrike" kern="1200" cap="none" spc="0" normalizeH="0" baseline="0" noProof="0" dirty="0">
              <a:ln>
                <a:noFill/>
              </a:ln>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809B030-07B6-41E0-8506-7FBF870DAEE9}"/>
              </a:ext>
            </a:extLst>
          </p:cNvPr>
          <p:cNvSpPr txBox="1"/>
          <p:nvPr/>
        </p:nvSpPr>
        <p:spPr>
          <a:xfrm>
            <a:off x="1002298" y="5797910"/>
            <a:ext cx="9516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1" u="none" strike="noStrike" kern="1200" cap="none" spc="0" normalizeH="0" baseline="0" noProof="0" dirty="0">
                <a:ln>
                  <a:noFill/>
                </a:ln>
                <a:effectLst/>
                <a:uLnTx/>
                <a:uFillTx/>
                <a:latin typeface="Century Gothic" panose="020F0302020204030204"/>
                <a:ea typeface="+mn-ea"/>
                <a:cs typeface="+mn-cs"/>
              </a:rPr>
              <a:t>___ </a:t>
            </a:r>
            <a:r>
              <a:rPr kumimoji="0" lang="es-ES" sz="2400" i="1" u="none" strike="noStrike" kern="1200" cap="none" spc="0" normalizeH="0" baseline="0" noProof="0" err="1">
                <a:ln>
                  <a:noFill/>
                </a:ln>
                <a:effectLst/>
                <a:uLnTx/>
                <a:uFillTx/>
                <a:latin typeface="Century Gothic" panose="020F0302020204030204"/>
                <a:ea typeface="+mn-ea"/>
                <a:cs typeface="+mn-cs"/>
              </a:rPr>
              <a:t>further</a:t>
            </a:r>
            <a:r>
              <a:rPr kumimoji="0" lang="es-ES" sz="2400" i="1" u="none" strike="noStrike" kern="1200" cap="none" spc="0" normalizeH="0" baseline="0" noProof="0">
                <a:ln>
                  <a:noFill/>
                </a:ln>
                <a:effectLst/>
                <a:uLnTx/>
                <a:uFillTx/>
                <a:latin typeface="Century Gothic" panose="020F0302020204030204"/>
                <a:ea typeface="+mn-ea"/>
                <a:cs typeface="+mn-cs"/>
              </a:rPr>
              <a:t> __________ </a:t>
            </a:r>
            <a:r>
              <a:rPr kumimoji="0" lang="es-ES" sz="2400" i="1" u="none" strike="noStrike" kern="1200" cap="none" spc="0" normalizeH="0" baseline="0" noProof="0" dirty="0">
                <a:ln>
                  <a:noFill/>
                </a:ln>
                <a:effectLst/>
                <a:uLnTx/>
                <a:uFillTx/>
                <a:latin typeface="Century Gothic" panose="020F0302020204030204"/>
                <a:ea typeface="+mn-ea"/>
                <a:cs typeface="+mn-cs"/>
              </a:rPr>
              <a:t>____ ____ </a:t>
            </a:r>
            <a:r>
              <a:rPr kumimoji="0" lang="es-ES" sz="2400" i="1" u="none" strike="noStrike" kern="1200" cap="none" spc="0" normalizeH="0" baseline="0" noProof="0" dirty="0" err="1">
                <a:ln>
                  <a:noFill/>
                </a:ln>
                <a:effectLst/>
                <a:uLnTx/>
                <a:uFillTx/>
                <a:latin typeface="Century Gothic" panose="020F0302020204030204"/>
                <a:ea typeface="+mn-ea"/>
                <a:cs typeface="+mn-cs"/>
              </a:rPr>
              <a:t>summer</a:t>
            </a:r>
            <a:r>
              <a:rPr kumimoji="0" lang="es-ES" sz="2400" i="1" u="none" strike="noStrike" kern="1200" cap="none" spc="0" normalizeH="0" baseline="0" noProof="0" dirty="0">
                <a:ln>
                  <a:noFill/>
                </a:ln>
                <a:effectLst/>
                <a:uLnTx/>
                <a:uFillTx/>
                <a:latin typeface="Century Gothic" panose="020F0302020204030204"/>
                <a:ea typeface="+mn-ea"/>
                <a:cs typeface="+mn-cs"/>
              </a:rPr>
              <a:t> </a:t>
            </a:r>
            <a:r>
              <a:rPr kumimoji="0" lang="es-ES" sz="2400" i="1" u="none" strike="noStrike" kern="1200" cap="none" spc="0" normalizeH="0" baseline="0" noProof="0" dirty="0" err="1">
                <a:ln>
                  <a:noFill/>
                </a:ln>
                <a:effectLst/>
                <a:uLnTx/>
                <a:uFillTx/>
                <a:latin typeface="Century Gothic" panose="020F0302020204030204"/>
                <a:ea typeface="+mn-ea"/>
                <a:cs typeface="+mn-cs"/>
              </a:rPr>
              <a:t>festivals</a:t>
            </a:r>
            <a:r>
              <a:rPr kumimoji="0" lang="es-ES" sz="2400" i="1" u="none" strike="noStrike" kern="1200" cap="none" spc="0" normalizeH="0" baseline="0" noProof="0" dirty="0">
                <a:ln>
                  <a:noFill/>
                </a:ln>
                <a:effectLst/>
                <a:uLnTx/>
                <a:uFillTx/>
                <a:latin typeface="Century Gothic" panose="020F0302020204030204"/>
                <a:ea typeface="+mn-ea"/>
                <a:cs typeface="+mn-cs"/>
              </a:rPr>
              <a:t>.</a:t>
            </a:r>
            <a:endParaRPr kumimoji="0" lang="en-GB" sz="2400" i="1" u="none" strike="noStrike" kern="1200" cap="none" spc="0" normalizeH="0" baseline="0" noProof="0" dirty="0">
              <a:ln>
                <a:noFill/>
              </a:ln>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9B3BE65F-FB83-4A54-8DE8-795BDAABFB1C}"/>
              </a:ext>
            </a:extLst>
          </p:cNvPr>
          <p:cNvSpPr/>
          <p:nvPr/>
        </p:nvSpPr>
        <p:spPr>
          <a:xfrm>
            <a:off x="8950017" y="1469230"/>
            <a:ext cx="3137177" cy="2297497"/>
          </a:xfrm>
          <a:prstGeom prst="wedgeRoundRectCallout">
            <a:avLst>
              <a:gd name="adj1" fmla="val -110097"/>
              <a:gd name="adj2" fmla="val 33479"/>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b="1" dirty="0" err="1"/>
              <a:t>hatte</a:t>
            </a:r>
            <a:r>
              <a:rPr lang="en-GB" sz="2000" b="1" dirty="0"/>
              <a:t> </a:t>
            </a:r>
            <a:r>
              <a:rPr lang="en-GB" sz="2000" b="1" dirty="0" err="1"/>
              <a:t>wenig</a:t>
            </a:r>
            <a:r>
              <a:rPr lang="en-GB" sz="2000" dirty="0"/>
              <a:t>…’ can also translate as ‘didn’t have much’.</a:t>
            </a:r>
            <a:br>
              <a:rPr lang="en-GB" sz="2000" dirty="0"/>
            </a:br>
            <a:r>
              <a:rPr lang="en-GB" sz="2000" dirty="0"/>
              <a:t>Note that ‘</a:t>
            </a:r>
            <a:r>
              <a:rPr lang="en-GB" sz="2000" dirty="0" err="1"/>
              <a:t>wenig</a:t>
            </a:r>
            <a:r>
              <a:rPr lang="en-GB" sz="2000" dirty="0"/>
              <a:t>’ doesn’t have an ending when used without an article.</a:t>
            </a:r>
          </a:p>
        </p:txBody>
      </p:sp>
      <p:sp>
        <p:nvSpPr>
          <p:cNvPr id="22" name="TextBox 21">
            <a:extLst>
              <a:ext uri="{FF2B5EF4-FFF2-40B4-BE49-F238E27FC236}">
                <a16:creationId xmlns:a16="http://schemas.microsoft.com/office/drawing/2014/main" id="{01347537-4D78-4C3A-97F1-51EDD76D2863}"/>
              </a:ext>
            </a:extLst>
          </p:cNvPr>
          <p:cNvSpPr txBox="1"/>
          <p:nvPr/>
        </p:nvSpPr>
        <p:spPr>
          <a:xfrm>
            <a:off x="3348258" y="1200288"/>
            <a:ext cx="1321277" cy="461665"/>
          </a:xfrm>
          <a:prstGeom prst="rect">
            <a:avLst/>
          </a:prstGeom>
          <a:noFill/>
        </p:spPr>
        <p:txBody>
          <a:bodyPr wrap="square" rtlCol="0">
            <a:spAutoFit/>
          </a:bodyPr>
          <a:lstStyle/>
          <a:p>
            <a:pPr algn="l"/>
            <a:r>
              <a:rPr lang="en-GB" sz="2400" b="1" dirty="0">
                <a:solidFill>
                  <a:srgbClr val="FFCC00"/>
                </a:solidFill>
              </a:rPr>
              <a:t>gab es </a:t>
            </a:r>
          </a:p>
        </p:txBody>
      </p:sp>
      <p:sp>
        <p:nvSpPr>
          <p:cNvPr id="23" name="TextBox 22">
            <a:extLst>
              <a:ext uri="{FF2B5EF4-FFF2-40B4-BE49-F238E27FC236}">
                <a16:creationId xmlns:a16="http://schemas.microsoft.com/office/drawing/2014/main" id="{01347537-4D78-4C3A-97F1-51EDD76D2863}"/>
              </a:ext>
            </a:extLst>
          </p:cNvPr>
          <p:cNvSpPr txBox="1"/>
          <p:nvPr/>
        </p:nvSpPr>
        <p:spPr>
          <a:xfrm>
            <a:off x="4689306" y="1199026"/>
            <a:ext cx="1071146" cy="461665"/>
          </a:xfrm>
          <a:prstGeom prst="rect">
            <a:avLst/>
          </a:prstGeom>
          <a:noFill/>
        </p:spPr>
        <p:txBody>
          <a:bodyPr wrap="square" rtlCol="0">
            <a:spAutoFit/>
          </a:bodyPr>
          <a:lstStyle/>
          <a:p>
            <a:pPr algn="l"/>
            <a:r>
              <a:rPr lang="en-GB" sz="2400" b="1" dirty="0" err="1">
                <a:solidFill>
                  <a:srgbClr val="FFCC00"/>
                </a:solidFill>
              </a:rPr>
              <a:t>früher</a:t>
            </a:r>
            <a:endParaRPr lang="en-GB" sz="2400" b="1" dirty="0">
              <a:solidFill>
                <a:srgbClr val="FFCC00"/>
              </a:solidFill>
            </a:endParaRPr>
          </a:p>
        </p:txBody>
      </p:sp>
      <p:sp>
        <p:nvSpPr>
          <p:cNvPr id="24" name="TextBox 23">
            <a:extLst>
              <a:ext uri="{FF2B5EF4-FFF2-40B4-BE49-F238E27FC236}">
                <a16:creationId xmlns:a16="http://schemas.microsoft.com/office/drawing/2014/main" id="{01347537-4D78-4C3A-97F1-51EDD76D2863}"/>
              </a:ext>
            </a:extLst>
          </p:cNvPr>
          <p:cNvSpPr txBox="1"/>
          <p:nvPr/>
        </p:nvSpPr>
        <p:spPr>
          <a:xfrm>
            <a:off x="6552768" y="1218833"/>
            <a:ext cx="1071146" cy="461665"/>
          </a:xfrm>
          <a:prstGeom prst="rect">
            <a:avLst/>
          </a:prstGeom>
          <a:noFill/>
        </p:spPr>
        <p:txBody>
          <a:bodyPr wrap="square" rtlCol="0">
            <a:spAutoFit/>
          </a:bodyPr>
          <a:lstStyle/>
          <a:p>
            <a:pPr algn="l"/>
            <a:r>
              <a:rPr lang="en-GB" sz="2400" b="1">
                <a:solidFill>
                  <a:srgbClr val="FFCC00"/>
                </a:solidFill>
              </a:rPr>
              <a:t>viel</a:t>
            </a:r>
            <a:endParaRPr lang="en-GB" sz="2400" b="1" dirty="0">
              <a:solidFill>
                <a:srgbClr val="FFCC00"/>
              </a:solidFill>
            </a:endParaRPr>
          </a:p>
        </p:txBody>
      </p:sp>
      <p:sp>
        <p:nvSpPr>
          <p:cNvPr id="25" name="TextBox 24">
            <a:extLst>
              <a:ext uri="{FF2B5EF4-FFF2-40B4-BE49-F238E27FC236}">
                <a16:creationId xmlns:a16="http://schemas.microsoft.com/office/drawing/2014/main" id="{01347537-4D78-4C3A-97F1-51EDD76D2863}"/>
              </a:ext>
            </a:extLst>
          </p:cNvPr>
          <p:cNvSpPr txBox="1"/>
          <p:nvPr/>
        </p:nvSpPr>
        <p:spPr>
          <a:xfrm>
            <a:off x="1190362" y="2263922"/>
            <a:ext cx="1071146" cy="461665"/>
          </a:xfrm>
          <a:prstGeom prst="rect">
            <a:avLst/>
          </a:prstGeom>
          <a:noFill/>
        </p:spPr>
        <p:txBody>
          <a:bodyPr wrap="square" rtlCol="0">
            <a:spAutoFit/>
          </a:bodyPr>
          <a:lstStyle/>
          <a:p>
            <a:pPr algn="l"/>
            <a:r>
              <a:rPr lang="en-GB" sz="2400" b="1">
                <a:solidFill>
                  <a:srgbClr val="FFCC00"/>
                </a:solidFill>
              </a:rPr>
              <a:t>Heute</a:t>
            </a:r>
            <a:endParaRPr lang="en-GB" sz="2400" b="1" dirty="0">
              <a:solidFill>
                <a:srgbClr val="FFCC00"/>
              </a:solidFill>
            </a:endParaRPr>
          </a:p>
        </p:txBody>
      </p:sp>
      <p:sp>
        <p:nvSpPr>
          <p:cNvPr id="26" name="TextBox 25">
            <a:extLst>
              <a:ext uri="{FF2B5EF4-FFF2-40B4-BE49-F238E27FC236}">
                <a16:creationId xmlns:a16="http://schemas.microsoft.com/office/drawing/2014/main" id="{01347537-4D78-4C3A-97F1-51EDD76D2863}"/>
              </a:ext>
            </a:extLst>
          </p:cNvPr>
          <p:cNvSpPr txBox="1"/>
          <p:nvPr/>
        </p:nvSpPr>
        <p:spPr>
          <a:xfrm>
            <a:off x="4133962" y="2267116"/>
            <a:ext cx="1071146" cy="461665"/>
          </a:xfrm>
          <a:prstGeom prst="rect">
            <a:avLst/>
          </a:prstGeom>
          <a:noFill/>
        </p:spPr>
        <p:txBody>
          <a:bodyPr wrap="square" rtlCol="0">
            <a:spAutoFit/>
          </a:bodyPr>
          <a:lstStyle/>
          <a:p>
            <a:pPr algn="l"/>
            <a:r>
              <a:rPr lang="en-GB" sz="2400" b="1">
                <a:solidFill>
                  <a:srgbClr val="FFCC00"/>
                </a:solidFill>
              </a:rPr>
              <a:t>ein</a:t>
            </a:r>
            <a:endParaRPr lang="en-GB" sz="2400" b="1" dirty="0">
              <a:solidFill>
                <a:srgbClr val="FFCC00"/>
              </a:solidFill>
            </a:endParaRPr>
          </a:p>
        </p:txBody>
      </p:sp>
      <p:sp>
        <p:nvSpPr>
          <p:cNvPr id="27" name="TextBox 26">
            <a:extLst>
              <a:ext uri="{FF2B5EF4-FFF2-40B4-BE49-F238E27FC236}">
                <a16:creationId xmlns:a16="http://schemas.microsoft.com/office/drawing/2014/main" id="{01347537-4D78-4C3A-97F1-51EDD76D2863}"/>
              </a:ext>
            </a:extLst>
          </p:cNvPr>
          <p:cNvSpPr txBox="1"/>
          <p:nvPr/>
        </p:nvSpPr>
        <p:spPr>
          <a:xfrm>
            <a:off x="1184978" y="3330806"/>
            <a:ext cx="1386341" cy="461665"/>
          </a:xfrm>
          <a:prstGeom prst="rect">
            <a:avLst/>
          </a:prstGeom>
          <a:noFill/>
        </p:spPr>
        <p:txBody>
          <a:bodyPr wrap="square" rtlCol="0">
            <a:spAutoFit/>
          </a:bodyPr>
          <a:lstStyle/>
          <a:p>
            <a:pPr algn="l"/>
            <a:r>
              <a:rPr lang="en-GB" sz="2400" b="1">
                <a:solidFill>
                  <a:srgbClr val="FFCC00"/>
                </a:solidFill>
              </a:rPr>
              <a:t>Damals</a:t>
            </a:r>
            <a:endParaRPr lang="en-GB" sz="2400" b="1" dirty="0">
              <a:solidFill>
                <a:srgbClr val="FFCC00"/>
              </a:solidFill>
            </a:endParaRPr>
          </a:p>
        </p:txBody>
      </p:sp>
      <p:sp>
        <p:nvSpPr>
          <p:cNvPr id="28" name="TextBox 27">
            <a:extLst>
              <a:ext uri="{FF2B5EF4-FFF2-40B4-BE49-F238E27FC236}">
                <a16:creationId xmlns:a16="http://schemas.microsoft.com/office/drawing/2014/main" id="{01347537-4D78-4C3A-97F1-51EDD76D2863}"/>
              </a:ext>
            </a:extLst>
          </p:cNvPr>
          <p:cNvSpPr txBox="1"/>
          <p:nvPr/>
        </p:nvSpPr>
        <p:spPr>
          <a:xfrm>
            <a:off x="2735565" y="3306636"/>
            <a:ext cx="1071146" cy="461665"/>
          </a:xfrm>
          <a:prstGeom prst="rect">
            <a:avLst/>
          </a:prstGeom>
          <a:noFill/>
        </p:spPr>
        <p:txBody>
          <a:bodyPr wrap="square" rtlCol="0">
            <a:spAutoFit/>
          </a:bodyPr>
          <a:lstStyle/>
          <a:p>
            <a:pPr algn="l"/>
            <a:r>
              <a:rPr lang="en-GB" sz="2400" b="1">
                <a:solidFill>
                  <a:srgbClr val="FFCC00"/>
                </a:solidFill>
              </a:rPr>
              <a:t>hatte</a:t>
            </a:r>
            <a:endParaRPr lang="en-GB" sz="2400" b="1" dirty="0">
              <a:solidFill>
                <a:srgbClr val="FFCC00"/>
              </a:solidFill>
            </a:endParaRPr>
          </a:p>
        </p:txBody>
      </p:sp>
      <p:sp>
        <p:nvSpPr>
          <p:cNvPr id="29" name="TextBox 28">
            <a:extLst>
              <a:ext uri="{FF2B5EF4-FFF2-40B4-BE49-F238E27FC236}">
                <a16:creationId xmlns:a16="http://schemas.microsoft.com/office/drawing/2014/main" id="{01347537-4D78-4C3A-97F1-51EDD76D2863}"/>
              </a:ext>
            </a:extLst>
          </p:cNvPr>
          <p:cNvSpPr txBox="1"/>
          <p:nvPr/>
        </p:nvSpPr>
        <p:spPr>
          <a:xfrm>
            <a:off x="2990192" y="4437729"/>
            <a:ext cx="2287539" cy="461665"/>
          </a:xfrm>
          <a:prstGeom prst="rect">
            <a:avLst/>
          </a:prstGeom>
          <a:noFill/>
        </p:spPr>
        <p:txBody>
          <a:bodyPr wrap="square" rtlCol="0">
            <a:spAutoFit/>
          </a:bodyPr>
          <a:lstStyle/>
          <a:p>
            <a:pPr algn="l"/>
            <a:r>
              <a:rPr lang="en-GB" sz="2400" b="1">
                <a:solidFill>
                  <a:srgbClr val="FFCC00"/>
                </a:solidFill>
              </a:rPr>
              <a:t>wunderbaren</a:t>
            </a:r>
            <a:endParaRPr lang="en-GB" sz="2400" b="1" dirty="0">
              <a:solidFill>
                <a:srgbClr val="FFCC00"/>
              </a:solidFill>
            </a:endParaRPr>
          </a:p>
        </p:txBody>
      </p:sp>
      <p:sp>
        <p:nvSpPr>
          <p:cNvPr id="30" name="TextBox 29">
            <a:extLst>
              <a:ext uri="{FF2B5EF4-FFF2-40B4-BE49-F238E27FC236}">
                <a16:creationId xmlns:a16="http://schemas.microsoft.com/office/drawing/2014/main" id="{01347537-4D78-4C3A-97F1-51EDD76D2863}"/>
              </a:ext>
            </a:extLst>
          </p:cNvPr>
          <p:cNvSpPr txBox="1"/>
          <p:nvPr/>
        </p:nvSpPr>
        <p:spPr>
          <a:xfrm>
            <a:off x="8089392" y="4432252"/>
            <a:ext cx="2009126" cy="461665"/>
          </a:xfrm>
          <a:prstGeom prst="rect">
            <a:avLst/>
          </a:prstGeom>
          <a:noFill/>
        </p:spPr>
        <p:txBody>
          <a:bodyPr wrap="square" rtlCol="0">
            <a:spAutoFit/>
          </a:bodyPr>
          <a:lstStyle/>
          <a:p>
            <a:pPr algn="l"/>
            <a:r>
              <a:rPr lang="en-GB" sz="2400" b="1">
                <a:solidFill>
                  <a:srgbClr val="FFCC00"/>
                </a:solidFill>
              </a:rPr>
              <a:t>interessante</a:t>
            </a:r>
            <a:endParaRPr lang="en-GB" sz="2400" b="1" dirty="0">
              <a:solidFill>
                <a:srgbClr val="FFCC00"/>
              </a:solidFill>
            </a:endParaRPr>
          </a:p>
        </p:txBody>
      </p:sp>
      <p:sp>
        <p:nvSpPr>
          <p:cNvPr id="31" name="TextBox 30">
            <a:extLst>
              <a:ext uri="{FF2B5EF4-FFF2-40B4-BE49-F238E27FC236}">
                <a16:creationId xmlns:a16="http://schemas.microsoft.com/office/drawing/2014/main" id="{01347537-4D78-4C3A-97F1-51EDD76D2863}"/>
              </a:ext>
            </a:extLst>
          </p:cNvPr>
          <p:cNvSpPr txBox="1"/>
          <p:nvPr/>
        </p:nvSpPr>
        <p:spPr>
          <a:xfrm>
            <a:off x="1878148" y="5339563"/>
            <a:ext cx="1622323" cy="461665"/>
          </a:xfrm>
          <a:prstGeom prst="rect">
            <a:avLst/>
          </a:prstGeom>
          <a:noFill/>
        </p:spPr>
        <p:txBody>
          <a:bodyPr wrap="square" rtlCol="0">
            <a:spAutoFit/>
          </a:bodyPr>
          <a:lstStyle/>
          <a:p>
            <a:pPr algn="l"/>
            <a:r>
              <a:rPr lang="en-GB" sz="2400" b="1">
                <a:solidFill>
                  <a:srgbClr val="FFCC00"/>
                </a:solidFill>
              </a:rPr>
              <a:t>weitere</a:t>
            </a:r>
            <a:endParaRPr lang="en-GB" sz="2400" b="1" dirty="0">
              <a:solidFill>
                <a:srgbClr val="FFCC00"/>
              </a:solidFill>
            </a:endParaRPr>
          </a:p>
        </p:txBody>
      </p:sp>
      <p:sp>
        <p:nvSpPr>
          <p:cNvPr id="7" name="TextBox 6"/>
          <p:cNvSpPr txBox="1"/>
          <p:nvPr/>
        </p:nvSpPr>
        <p:spPr>
          <a:xfrm>
            <a:off x="1301718" y="1657188"/>
            <a:ext cx="2144703" cy="461665"/>
          </a:xfrm>
          <a:prstGeom prst="rect">
            <a:avLst/>
          </a:prstGeom>
          <a:noFill/>
        </p:spPr>
        <p:txBody>
          <a:bodyPr wrap="square" rtlCol="0">
            <a:spAutoFit/>
          </a:bodyPr>
          <a:lstStyle/>
          <a:p>
            <a:pPr algn="l"/>
            <a:r>
              <a:rPr lang="en-GB" sz="2400" i="1" dirty="0">
                <a:solidFill>
                  <a:srgbClr val="FF0000"/>
                </a:solidFill>
              </a:rPr>
              <a:t>Bad </a:t>
            </a:r>
            <a:r>
              <a:rPr lang="en-GB" sz="2400" i="1" dirty="0" err="1">
                <a:solidFill>
                  <a:srgbClr val="FF0000"/>
                </a:solidFill>
              </a:rPr>
              <a:t>Hersfeld</a:t>
            </a:r>
            <a:endParaRPr lang="en-GB" sz="2400" i="1" dirty="0">
              <a:solidFill>
                <a:srgbClr val="FF0000"/>
              </a:solidFill>
            </a:endParaRPr>
          </a:p>
        </p:txBody>
      </p:sp>
      <p:sp>
        <p:nvSpPr>
          <p:cNvPr id="32" name="TextBox 31"/>
          <p:cNvSpPr txBox="1"/>
          <p:nvPr/>
        </p:nvSpPr>
        <p:spPr>
          <a:xfrm>
            <a:off x="7517375" y="1652385"/>
            <a:ext cx="2144703" cy="461665"/>
          </a:xfrm>
          <a:prstGeom prst="rect">
            <a:avLst/>
          </a:prstGeom>
          <a:noFill/>
        </p:spPr>
        <p:txBody>
          <a:bodyPr wrap="square" rtlCol="0">
            <a:spAutoFit/>
          </a:bodyPr>
          <a:lstStyle/>
          <a:p>
            <a:pPr algn="l"/>
            <a:r>
              <a:rPr lang="en-GB" sz="2400" i="1" dirty="0">
                <a:solidFill>
                  <a:srgbClr val="FF0000"/>
                </a:solidFill>
              </a:rPr>
              <a:t>industry</a:t>
            </a:r>
          </a:p>
        </p:txBody>
      </p:sp>
      <p:sp>
        <p:nvSpPr>
          <p:cNvPr id="33" name="TextBox 32"/>
          <p:cNvSpPr txBox="1"/>
          <p:nvPr/>
        </p:nvSpPr>
        <p:spPr>
          <a:xfrm>
            <a:off x="2053647" y="2673005"/>
            <a:ext cx="2144703" cy="461665"/>
          </a:xfrm>
          <a:prstGeom prst="rect">
            <a:avLst/>
          </a:prstGeom>
          <a:noFill/>
        </p:spPr>
        <p:txBody>
          <a:bodyPr wrap="square" rtlCol="0">
            <a:spAutoFit/>
          </a:bodyPr>
          <a:lstStyle/>
          <a:p>
            <a:pPr algn="l"/>
            <a:r>
              <a:rPr lang="en-GB" sz="2400" i="1" dirty="0">
                <a:solidFill>
                  <a:srgbClr val="FF0000"/>
                </a:solidFill>
              </a:rPr>
              <a:t>there is</a:t>
            </a:r>
          </a:p>
        </p:txBody>
      </p:sp>
      <p:sp>
        <p:nvSpPr>
          <p:cNvPr id="34" name="TextBox 33"/>
          <p:cNvSpPr txBox="1"/>
          <p:nvPr/>
        </p:nvSpPr>
        <p:spPr>
          <a:xfrm>
            <a:off x="3597183" y="2676371"/>
            <a:ext cx="2144703" cy="461665"/>
          </a:xfrm>
          <a:prstGeom prst="rect">
            <a:avLst/>
          </a:prstGeom>
          <a:noFill/>
        </p:spPr>
        <p:txBody>
          <a:bodyPr wrap="square" rtlCol="0">
            <a:spAutoFit/>
          </a:bodyPr>
          <a:lstStyle/>
          <a:p>
            <a:pPr algn="l"/>
            <a:r>
              <a:rPr lang="en-GB" sz="2400" i="1" dirty="0">
                <a:solidFill>
                  <a:srgbClr val="FF0000"/>
                </a:solidFill>
              </a:rPr>
              <a:t>big</a:t>
            </a:r>
          </a:p>
        </p:txBody>
      </p:sp>
      <p:sp>
        <p:nvSpPr>
          <p:cNvPr id="35" name="TextBox 34"/>
          <p:cNvSpPr txBox="1"/>
          <p:nvPr/>
        </p:nvSpPr>
        <p:spPr>
          <a:xfrm>
            <a:off x="4740884" y="3821838"/>
            <a:ext cx="2144703" cy="461665"/>
          </a:xfrm>
          <a:prstGeom prst="rect">
            <a:avLst/>
          </a:prstGeom>
          <a:noFill/>
        </p:spPr>
        <p:txBody>
          <a:bodyPr wrap="square" rtlCol="0">
            <a:spAutoFit/>
          </a:bodyPr>
          <a:lstStyle/>
          <a:p>
            <a:pPr algn="l"/>
            <a:r>
              <a:rPr lang="en-GB" sz="2400" i="1" dirty="0">
                <a:solidFill>
                  <a:srgbClr val="FF0000"/>
                </a:solidFill>
              </a:rPr>
              <a:t>had</a:t>
            </a:r>
          </a:p>
        </p:txBody>
      </p:sp>
      <p:sp>
        <p:nvSpPr>
          <p:cNvPr id="36" name="TextBox 35"/>
          <p:cNvSpPr txBox="1"/>
          <p:nvPr/>
        </p:nvSpPr>
        <p:spPr>
          <a:xfrm>
            <a:off x="6118035" y="3821838"/>
            <a:ext cx="2144703" cy="461665"/>
          </a:xfrm>
          <a:prstGeom prst="rect">
            <a:avLst/>
          </a:prstGeom>
          <a:noFill/>
        </p:spPr>
        <p:txBody>
          <a:bodyPr wrap="square" rtlCol="0">
            <a:spAutoFit/>
          </a:bodyPr>
          <a:lstStyle/>
          <a:p>
            <a:pPr algn="l"/>
            <a:r>
              <a:rPr lang="en-GB" sz="2400" i="1" dirty="0">
                <a:solidFill>
                  <a:srgbClr val="FF0000"/>
                </a:solidFill>
              </a:rPr>
              <a:t>little</a:t>
            </a:r>
          </a:p>
        </p:txBody>
      </p:sp>
      <p:sp>
        <p:nvSpPr>
          <p:cNvPr id="37" name="TextBox 36"/>
          <p:cNvSpPr txBox="1"/>
          <p:nvPr/>
        </p:nvSpPr>
        <p:spPr>
          <a:xfrm>
            <a:off x="1130992" y="4832268"/>
            <a:ext cx="2144703" cy="461665"/>
          </a:xfrm>
          <a:prstGeom prst="rect">
            <a:avLst/>
          </a:prstGeom>
          <a:noFill/>
        </p:spPr>
        <p:txBody>
          <a:bodyPr wrap="square" rtlCol="0">
            <a:spAutoFit/>
          </a:bodyPr>
          <a:lstStyle/>
          <a:p>
            <a:pPr algn="l"/>
            <a:r>
              <a:rPr lang="en-GB" sz="2400" i="1" dirty="0">
                <a:solidFill>
                  <a:srgbClr val="FF0000"/>
                </a:solidFill>
              </a:rPr>
              <a:t>There was </a:t>
            </a:r>
          </a:p>
        </p:txBody>
      </p:sp>
      <p:sp>
        <p:nvSpPr>
          <p:cNvPr id="38" name="TextBox 37"/>
          <p:cNvSpPr txBox="1"/>
          <p:nvPr/>
        </p:nvSpPr>
        <p:spPr>
          <a:xfrm>
            <a:off x="3117488" y="4832268"/>
            <a:ext cx="2144703" cy="461665"/>
          </a:xfrm>
          <a:prstGeom prst="rect">
            <a:avLst/>
          </a:prstGeom>
          <a:noFill/>
        </p:spPr>
        <p:txBody>
          <a:bodyPr wrap="square" rtlCol="0">
            <a:spAutoFit/>
          </a:bodyPr>
          <a:lstStyle/>
          <a:p>
            <a:pPr algn="l"/>
            <a:r>
              <a:rPr lang="en-GB" sz="2400" i="1"/>
              <a:t>a</a:t>
            </a:r>
            <a:endParaRPr lang="en-GB" sz="2400" i="1" dirty="0"/>
          </a:p>
        </p:txBody>
      </p:sp>
      <p:sp>
        <p:nvSpPr>
          <p:cNvPr id="39" name="TextBox 38"/>
          <p:cNvSpPr txBox="1"/>
          <p:nvPr/>
        </p:nvSpPr>
        <p:spPr>
          <a:xfrm>
            <a:off x="5259530" y="4867103"/>
            <a:ext cx="2364384" cy="461665"/>
          </a:xfrm>
          <a:prstGeom prst="rect">
            <a:avLst/>
          </a:prstGeom>
          <a:noFill/>
        </p:spPr>
        <p:txBody>
          <a:bodyPr wrap="square" rtlCol="0">
            <a:spAutoFit/>
          </a:bodyPr>
          <a:lstStyle/>
          <a:p>
            <a:pPr algn="l"/>
            <a:r>
              <a:rPr lang="en-GB" sz="2400" i="1"/>
              <a:t>market place</a:t>
            </a:r>
            <a:endParaRPr lang="en-GB" sz="2400" i="1" dirty="0"/>
          </a:p>
        </p:txBody>
      </p:sp>
      <p:sp>
        <p:nvSpPr>
          <p:cNvPr id="40" name="TextBox 39"/>
          <p:cNvSpPr txBox="1"/>
          <p:nvPr/>
        </p:nvSpPr>
        <p:spPr>
          <a:xfrm>
            <a:off x="7316947" y="4869064"/>
            <a:ext cx="1405024" cy="461665"/>
          </a:xfrm>
          <a:prstGeom prst="rect">
            <a:avLst/>
          </a:prstGeom>
          <a:noFill/>
        </p:spPr>
        <p:txBody>
          <a:bodyPr wrap="square" rtlCol="0">
            <a:spAutoFit/>
          </a:bodyPr>
          <a:lstStyle/>
          <a:p>
            <a:pPr algn="l"/>
            <a:r>
              <a:rPr lang="en-GB" sz="2400" i="1" dirty="0">
                <a:solidFill>
                  <a:srgbClr val="FF0000"/>
                </a:solidFill>
              </a:rPr>
              <a:t>and</a:t>
            </a:r>
          </a:p>
        </p:txBody>
      </p:sp>
      <p:sp>
        <p:nvSpPr>
          <p:cNvPr id="41" name="TextBox 40"/>
          <p:cNvSpPr txBox="1"/>
          <p:nvPr/>
        </p:nvSpPr>
        <p:spPr>
          <a:xfrm>
            <a:off x="8021604" y="4868373"/>
            <a:ext cx="700366" cy="461665"/>
          </a:xfrm>
          <a:prstGeom prst="rect">
            <a:avLst/>
          </a:prstGeom>
          <a:noFill/>
        </p:spPr>
        <p:txBody>
          <a:bodyPr wrap="square" rtlCol="0">
            <a:spAutoFit/>
          </a:bodyPr>
          <a:lstStyle/>
          <a:p>
            <a:pPr algn="l"/>
            <a:r>
              <a:rPr lang="en-GB" sz="2400" i="1" dirty="0">
                <a:solidFill>
                  <a:srgbClr val="FF0000"/>
                </a:solidFill>
              </a:rPr>
              <a:t>an</a:t>
            </a:r>
          </a:p>
        </p:txBody>
      </p:sp>
      <p:sp>
        <p:nvSpPr>
          <p:cNvPr id="42" name="TextBox 41"/>
          <p:cNvSpPr txBox="1"/>
          <p:nvPr/>
        </p:nvSpPr>
        <p:spPr>
          <a:xfrm>
            <a:off x="10159947" y="4895648"/>
            <a:ext cx="2144703" cy="461665"/>
          </a:xfrm>
          <a:prstGeom prst="rect">
            <a:avLst/>
          </a:prstGeom>
          <a:noFill/>
        </p:spPr>
        <p:txBody>
          <a:bodyPr wrap="square" rtlCol="0">
            <a:spAutoFit/>
          </a:bodyPr>
          <a:lstStyle/>
          <a:p>
            <a:pPr algn="l"/>
            <a:r>
              <a:rPr lang="en-GB" sz="2400" i="1" dirty="0">
                <a:solidFill>
                  <a:srgbClr val="FF0000"/>
                </a:solidFill>
              </a:rPr>
              <a:t>church ruin</a:t>
            </a:r>
          </a:p>
        </p:txBody>
      </p:sp>
      <p:sp>
        <p:nvSpPr>
          <p:cNvPr id="43" name="TextBox 42"/>
          <p:cNvSpPr txBox="1"/>
          <p:nvPr/>
        </p:nvSpPr>
        <p:spPr>
          <a:xfrm>
            <a:off x="1122342" y="5788205"/>
            <a:ext cx="2144703" cy="461665"/>
          </a:xfrm>
          <a:prstGeom prst="rect">
            <a:avLst/>
          </a:prstGeom>
          <a:noFill/>
        </p:spPr>
        <p:txBody>
          <a:bodyPr wrap="square" rtlCol="0">
            <a:spAutoFit/>
          </a:bodyPr>
          <a:lstStyle/>
          <a:p>
            <a:pPr algn="l"/>
            <a:r>
              <a:rPr lang="en-GB" sz="2400" i="1" dirty="0">
                <a:solidFill>
                  <a:srgbClr val="FF0000"/>
                </a:solidFill>
              </a:rPr>
              <a:t>A</a:t>
            </a:r>
          </a:p>
        </p:txBody>
      </p:sp>
      <p:sp>
        <p:nvSpPr>
          <p:cNvPr id="44" name="TextBox 43"/>
          <p:cNvSpPr txBox="1"/>
          <p:nvPr/>
        </p:nvSpPr>
        <p:spPr>
          <a:xfrm>
            <a:off x="2661877" y="5797909"/>
            <a:ext cx="2144703" cy="461665"/>
          </a:xfrm>
          <a:prstGeom prst="rect">
            <a:avLst/>
          </a:prstGeom>
          <a:noFill/>
        </p:spPr>
        <p:txBody>
          <a:bodyPr wrap="square" rtlCol="0">
            <a:spAutoFit/>
          </a:bodyPr>
          <a:lstStyle/>
          <a:p>
            <a:pPr algn="l"/>
            <a:r>
              <a:rPr lang="en-GB" sz="2400" i="1" dirty="0">
                <a:solidFill>
                  <a:srgbClr val="FF0000"/>
                </a:solidFill>
              </a:rPr>
              <a:t>attraction</a:t>
            </a:r>
          </a:p>
        </p:txBody>
      </p:sp>
      <p:sp>
        <p:nvSpPr>
          <p:cNvPr id="45" name="TextBox 44"/>
          <p:cNvSpPr txBox="1"/>
          <p:nvPr/>
        </p:nvSpPr>
        <p:spPr>
          <a:xfrm>
            <a:off x="4256277" y="5807614"/>
            <a:ext cx="2144703" cy="461665"/>
          </a:xfrm>
          <a:prstGeom prst="rect">
            <a:avLst/>
          </a:prstGeom>
          <a:noFill/>
        </p:spPr>
        <p:txBody>
          <a:bodyPr wrap="square" rtlCol="0">
            <a:spAutoFit/>
          </a:bodyPr>
          <a:lstStyle/>
          <a:p>
            <a:pPr algn="l"/>
            <a:r>
              <a:rPr lang="en-GB" sz="2400" i="1" dirty="0">
                <a:solidFill>
                  <a:srgbClr val="FF0000"/>
                </a:solidFill>
              </a:rPr>
              <a:t>are</a:t>
            </a:r>
          </a:p>
        </p:txBody>
      </p:sp>
      <p:sp>
        <p:nvSpPr>
          <p:cNvPr id="46" name="TextBox 45"/>
          <p:cNvSpPr txBox="1"/>
          <p:nvPr/>
        </p:nvSpPr>
        <p:spPr>
          <a:xfrm>
            <a:off x="4926624" y="5807613"/>
            <a:ext cx="2144703" cy="461665"/>
          </a:xfrm>
          <a:prstGeom prst="rect">
            <a:avLst/>
          </a:prstGeom>
          <a:noFill/>
        </p:spPr>
        <p:txBody>
          <a:bodyPr wrap="square" rtlCol="0">
            <a:spAutoFit/>
          </a:bodyPr>
          <a:lstStyle/>
          <a:p>
            <a:pPr algn="l"/>
            <a:r>
              <a:rPr lang="en-GB" sz="2400" i="1">
                <a:solidFill>
                  <a:srgbClr val="FF0000"/>
                </a:solidFill>
              </a:rPr>
              <a:t>the</a:t>
            </a:r>
            <a:endParaRPr lang="en-GB" sz="2400" i="1" dirty="0">
              <a:solidFill>
                <a:srgbClr val="FF0000"/>
              </a:solidFill>
            </a:endParaRPr>
          </a:p>
        </p:txBody>
      </p:sp>
      <p:sp>
        <p:nvSpPr>
          <p:cNvPr id="47" name="Action Button: Custom 16">
            <a:hlinkClick r:id="" action="ppaction://noaction" highlightClick="1"/>
            <a:extLst>
              <a:ext uri="{FF2B5EF4-FFF2-40B4-BE49-F238E27FC236}">
                <a16:creationId xmlns:a16="http://schemas.microsoft.com/office/drawing/2014/main" id="{77C0ED2F-DFF7-462B-8455-F5F47C6C80DC}"/>
              </a:ext>
            </a:extLst>
          </p:cNvPr>
          <p:cNvSpPr/>
          <p:nvPr/>
        </p:nvSpPr>
        <p:spPr>
          <a:xfrm>
            <a:off x="460174" y="1341695"/>
            <a:ext cx="393922" cy="357939"/>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extLst>
              <a:ext uri="{FF2B5EF4-FFF2-40B4-BE49-F238E27FC236}">
                <a16:creationId xmlns:a16="http://schemas.microsoft.com/office/drawing/2014/main" id="{21486D76-8B2C-4728-AD9A-33D7CE82BC96}"/>
              </a:ext>
            </a:extLst>
          </p:cNvPr>
          <p:cNvSpPr/>
          <p:nvPr/>
        </p:nvSpPr>
        <p:spPr>
          <a:xfrm>
            <a:off x="458096" y="2369827"/>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extLst>
              <a:ext uri="{FF2B5EF4-FFF2-40B4-BE49-F238E27FC236}">
                <a16:creationId xmlns:a16="http://schemas.microsoft.com/office/drawing/2014/main" id="{6EB4CCC5-719A-4568-9778-2405B2EC88F6}"/>
              </a:ext>
            </a:extLst>
          </p:cNvPr>
          <p:cNvSpPr/>
          <p:nvPr/>
        </p:nvSpPr>
        <p:spPr>
          <a:xfrm>
            <a:off x="458096" y="3476462"/>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extLst>
              <a:ext uri="{FF2B5EF4-FFF2-40B4-BE49-F238E27FC236}">
                <a16:creationId xmlns:a16="http://schemas.microsoft.com/office/drawing/2014/main" id="{FDDA050D-AD26-42EC-A0E5-EE26215CA22B}"/>
              </a:ext>
            </a:extLst>
          </p:cNvPr>
          <p:cNvSpPr/>
          <p:nvPr/>
        </p:nvSpPr>
        <p:spPr>
          <a:xfrm>
            <a:off x="458096" y="4470561"/>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extLst>
              <a:ext uri="{FF2B5EF4-FFF2-40B4-BE49-F238E27FC236}">
                <a16:creationId xmlns:a16="http://schemas.microsoft.com/office/drawing/2014/main" id="{490F175B-6B5E-4CFE-89FA-9E5D05AB9CAE}"/>
              </a:ext>
            </a:extLst>
          </p:cNvPr>
          <p:cNvSpPr/>
          <p:nvPr/>
        </p:nvSpPr>
        <p:spPr>
          <a:xfrm>
            <a:off x="458096" y="5422978"/>
            <a:ext cx="396000" cy="396000"/>
          </a:xfrm>
          <a:prstGeom prst="actionButtonBlank">
            <a:avLst/>
          </a:prstGeom>
          <a:solidFill>
            <a:srgbClr val="FFCC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99114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7"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9CBDAB3-2339-4526-8B76-ABBD004A7417}"/>
              </a:ext>
            </a:extLst>
          </p:cNvPr>
          <p:cNvSpPr/>
          <p:nvPr/>
        </p:nvSpPr>
        <p:spPr>
          <a:xfrm>
            <a:off x="89772" y="2908154"/>
            <a:ext cx="6006227" cy="503288"/>
          </a:xfrm>
          <a:prstGeom prst="roundRect">
            <a:avLst/>
          </a:prstGeom>
          <a:solidFill>
            <a:schemeClr val="accent4">
              <a:lumMod val="20000"/>
              <a:lumOff val="80000"/>
            </a:schemeClr>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pic>
        <p:nvPicPr>
          <p:cNvPr id="18" name="Picture 14" descr="number 5 on dice - Clip Art Library">
            <a:extLst>
              <a:ext uri="{FF2B5EF4-FFF2-40B4-BE49-F238E27FC236}">
                <a16:creationId xmlns:a16="http://schemas.microsoft.com/office/drawing/2014/main" id="{34A6305D-BDA5-4BC0-8EEB-E9AA0DF32D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7439" y="2199189"/>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13557"/>
            <a:ext cx="2602523" cy="647577"/>
          </a:xfrm>
        </p:spPr>
        <p:txBody>
          <a:bodyPr>
            <a:normAutofit/>
          </a:bodyPr>
          <a:lstStyle/>
          <a:p>
            <a:r>
              <a:rPr lang="en-GB" sz="2800" b="1" dirty="0">
                <a:solidFill>
                  <a:schemeClr val="bg1"/>
                </a:solidFill>
              </a:rPr>
              <a:t>Ich </a:t>
            </a:r>
            <a:r>
              <a:rPr lang="en-GB" sz="2800" b="1" dirty="0" err="1">
                <a:solidFill>
                  <a:schemeClr val="bg1"/>
                </a:solidFill>
              </a:rPr>
              <a:t>hatte</a:t>
            </a:r>
            <a:r>
              <a:rPr lang="en-GB" sz="28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07157" y="1317433"/>
            <a:ext cx="1039523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Heidi </a:t>
            </a:r>
            <a:r>
              <a:rPr kumimoji="0" lang="en-US" sz="2200" b="0" i="0" u="none" strike="noStrike" kern="1200" cap="none" spc="0" normalizeH="0" baseline="0" noProof="0" dirty="0" err="1">
                <a:ln>
                  <a:noFill/>
                </a:ln>
                <a:effectLst/>
                <a:uLnTx/>
                <a:uFillTx/>
                <a:latin typeface="Century Gothic" panose="020F0302020204030204"/>
                <a:ea typeface="+mn-ea"/>
                <a:cs typeface="+mn-cs"/>
              </a:rPr>
              <a:t>hilft</a:t>
            </a:r>
            <a:r>
              <a:rPr kumimoji="0" lang="en-US" sz="2200" b="0" i="0" u="none" strike="noStrike" kern="1200" cap="none" spc="0" normalizeH="0" baseline="0" noProof="0" dirty="0">
                <a:ln>
                  <a:noFill/>
                </a:ln>
                <a:effectLst/>
                <a:uLnTx/>
                <a:uFillTx/>
                <a:latin typeface="Century Gothic" panose="020F0302020204030204"/>
                <a:ea typeface="+mn-ea"/>
                <a:cs typeface="+mn-cs"/>
              </a:rPr>
              <a:t> Mehmet </a:t>
            </a:r>
            <a:r>
              <a:rPr kumimoji="0" lang="en-US" sz="2200" b="0" i="0" u="none" strike="noStrike" kern="1200" cap="none" spc="0" normalizeH="0" baseline="0" noProof="0" dirty="0" err="1">
                <a:ln>
                  <a:noFill/>
                </a:ln>
                <a:effectLst/>
                <a:uLnTx/>
                <a:uFillTx/>
                <a:latin typeface="Century Gothic" panose="020F0302020204030204"/>
                <a:ea typeface="+mn-ea"/>
                <a:cs typeface="+mn-cs"/>
              </a:rPr>
              <a:t>mit</a:t>
            </a:r>
            <a:r>
              <a:rPr kumimoji="0" lang="en-US" sz="2200" b="0" i="0" u="none" strike="noStrike" kern="1200" cap="none" spc="0" normalizeH="0" baseline="0" noProof="0" dirty="0">
                <a:ln>
                  <a:noFill/>
                </a:ln>
                <a:effectLst/>
                <a:uLnTx/>
                <a:uFillTx/>
                <a:latin typeface="Century Gothic" panose="020F0302020204030204"/>
                <a:ea typeface="+mn-ea"/>
                <a:cs typeface="+mn-cs"/>
              </a:rPr>
              <a:t> den </a:t>
            </a:r>
            <a:r>
              <a:rPr kumimoji="0" lang="en-US" sz="2200" b="0" i="0" u="none" strike="noStrike" kern="1200" cap="none" spc="0" normalizeH="0" baseline="0" noProof="0" dirty="0" err="1">
                <a:ln>
                  <a:noFill/>
                </a:ln>
                <a:effectLst/>
                <a:uLnTx/>
                <a:uFillTx/>
                <a:latin typeface="Century Gothic" panose="020F0302020204030204"/>
                <a:ea typeface="+mn-ea"/>
                <a:cs typeface="+mn-cs"/>
              </a:rPr>
              <a:t>Deutschhausaufgaben</a:t>
            </a:r>
            <a:r>
              <a:rPr kumimoji="0" lang="en-US" sz="2200" b="0" i="0" u="none" strike="noStrike" kern="1200" cap="none" spc="0" normalizeH="0" baseline="0" noProof="0" dirty="0">
                <a:ln>
                  <a:noFill/>
                </a:ln>
                <a:effectLst/>
                <a:uLnTx/>
                <a:uFillTx/>
                <a:latin typeface="Century Gothic" panose="020F0302020204030204"/>
                <a:ea typeface="+mn-ea"/>
                <a:cs typeface="+mn-cs"/>
              </a:rPr>
              <a:t>.</a:t>
            </a: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a:ln>
                  <a:noFill/>
                </a:ln>
                <a:effectLst/>
                <a:uLnTx/>
                <a:uFillTx/>
                <a:latin typeface="Century Gothic" panose="020F0302020204030204"/>
                <a:ea typeface="+mn-ea"/>
                <a:cs typeface="+mn-cs"/>
              </a:rPr>
              <a:t>Sie </a:t>
            </a:r>
            <a:r>
              <a:rPr kumimoji="0" lang="en-US" sz="2200" b="0" i="0" u="none" strike="noStrike" kern="1200" cap="none" spc="0" normalizeH="0" baseline="0" noProof="0" dirty="0" err="1">
                <a:ln>
                  <a:noFill/>
                </a:ln>
                <a:effectLst/>
                <a:uLnTx/>
                <a:uFillTx/>
                <a:latin typeface="Century Gothic" panose="020F0302020204030204"/>
                <a:ea typeface="+mn-ea"/>
                <a:cs typeface="+mn-cs"/>
              </a:rPr>
              <a:t>spielen</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ein</a:t>
            </a:r>
            <a:r>
              <a:rPr kumimoji="0" lang="en-US" sz="2200" b="0" i="0" u="none" strike="noStrike" kern="1200" cap="none" spc="0" normalizeH="0" baseline="0" noProof="0" dirty="0">
                <a:ln>
                  <a:noFill/>
                </a:ln>
                <a:effectLst/>
                <a:uLnTx/>
                <a:uFillTx/>
                <a:latin typeface="Century Gothic" panose="020F0302020204030204"/>
                <a:ea typeface="+mn-ea"/>
                <a:cs typeface="+mn-cs"/>
              </a:rPr>
              <a:t> </a:t>
            </a:r>
            <a:r>
              <a:rPr kumimoji="0" lang="en-US" sz="2200" b="0" i="0" u="none" strike="noStrike" kern="1200" cap="none" spc="0" normalizeH="0" baseline="0" noProof="0" dirty="0" err="1">
                <a:ln>
                  <a:noFill/>
                </a:ln>
                <a:effectLst/>
                <a:uLnTx/>
                <a:uFillTx/>
                <a:latin typeface="Century Gothic" panose="020F0302020204030204"/>
                <a:ea typeface="+mn-ea"/>
                <a:cs typeface="+mn-cs"/>
              </a:rPr>
              <a:t>Wortspiel</a:t>
            </a:r>
            <a:r>
              <a:rPr kumimoji="0" lang="en-US" sz="2200" b="0" i="0" u="none" strike="noStrike" kern="1200" cap="none" spc="0" normalizeH="0" baseline="0" noProof="0" dirty="0">
                <a:ln>
                  <a:noFill/>
                </a:ln>
                <a:effectLst/>
                <a:uLnTx/>
                <a:uFillTx/>
                <a:latin typeface="Century Gothic" panose="020F0302020204030204"/>
                <a:ea typeface="+mn-ea"/>
                <a:cs typeface="+mn-cs"/>
              </a:rPr>
              <a:t>.</a:t>
            </a:r>
            <a:br>
              <a:rPr kumimoji="0" lang="en-US" sz="2200" b="0" i="0" u="none" strike="noStrike" kern="1200" cap="none" spc="0" normalizeH="0" baseline="0" noProof="0" dirty="0">
                <a:ln>
                  <a:noFill/>
                </a:ln>
                <a:effectLst/>
                <a:uLnTx/>
                <a:uFillTx/>
                <a:latin typeface="Century Gothic" panose="020F0302020204030204"/>
                <a:ea typeface="+mn-ea"/>
                <a:cs typeface="+mn-cs"/>
              </a:rPr>
            </a:br>
            <a:r>
              <a:rPr kumimoji="0" lang="en-US" sz="2200" b="0" i="0" u="none" strike="noStrike" kern="1200" cap="none" spc="0" normalizeH="0" baseline="0" noProof="0" dirty="0">
                <a:ln>
                  <a:noFill/>
                </a:ln>
                <a:effectLst/>
                <a:uLnTx/>
                <a:uFillTx/>
                <a:latin typeface="Century Gothic" panose="020F0302020204030204"/>
                <a:ea typeface="+mn-ea"/>
                <a:cs typeface="+mn-cs"/>
              </a:rPr>
              <a:t>Was muss Mehmet auf Deutsch </a:t>
            </a:r>
            <a:r>
              <a:rPr kumimoji="0" lang="en-US" sz="2200" b="0" i="0" u="none" strike="noStrike" kern="1200" cap="none" spc="0" normalizeH="0" baseline="0" noProof="0" dirty="0" err="1">
                <a:ln>
                  <a:noFill/>
                </a:ln>
                <a:effectLst/>
                <a:uLnTx/>
                <a:uFillTx/>
                <a:latin typeface="Century Gothic" panose="020F0302020204030204"/>
                <a:ea typeface="+mn-ea"/>
                <a:cs typeface="+mn-cs"/>
              </a:rPr>
              <a:t>sagen</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pic>
        <p:nvPicPr>
          <p:cNvPr id="9" name="Picture 18" descr="dice clipart six - Clip Art Library">
            <a:extLst>
              <a:ext uri="{FF2B5EF4-FFF2-40B4-BE49-F238E27FC236}">
                <a16:creationId xmlns:a16="http://schemas.microsoft.com/office/drawing/2014/main" id="{F7571716-B44C-4F89-A50A-4564BB4295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28949" y="2223391"/>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Free Dice Faces, Download Free Clip Art, Free Clip Art on Clipart ...">
            <a:extLst>
              <a:ext uri="{FF2B5EF4-FFF2-40B4-BE49-F238E27FC236}">
                <a16:creationId xmlns:a16="http://schemas.microsoft.com/office/drawing/2014/main" id="{0427E1CF-2739-4567-815B-339ED71ECC5F}"/>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6838338" y="219528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Free Dice Faces, Download Free Clip Art, Free Clip Art on Clipart ...">
            <a:extLst>
              <a:ext uri="{FF2B5EF4-FFF2-40B4-BE49-F238E27FC236}">
                <a16:creationId xmlns:a16="http://schemas.microsoft.com/office/drawing/2014/main" id="{79AF3C1A-A2C1-4DF3-BC76-4849B3D82C2B}"/>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9981786" y="218548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Dice Faces Png - Clip Art Library">
            <a:extLst>
              <a:ext uri="{FF2B5EF4-FFF2-40B4-BE49-F238E27FC236}">
                <a16:creationId xmlns:a16="http://schemas.microsoft.com/office/drawing/2014/main" id="{B3F2F47F-DC15-4CA3-8089-344E000CB3AA}"/>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6838339" y="2195285"/>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descr="dice face 2 png - Clip Art Library">
            <a:extLst>
              <a:ext uri="{FF2B5EF4-FFF2-40B4-BE49-F238E27FC236}">
                <a16:creationId xmlns:a16="http://schemas.microsoft.com/office/drawing/2014/main" id="{F1DDE218-2040-477D-BC39-D621500997E1}"/>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6828949" y="2198503"/>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ree Dice Face, Download Free Clip Art, Free Clip Art on Clipart ...">
            <a:extLst>
              <a:ext uri="{FF2B5EF4-FFF2-40B4-BE49-F238E27FC236}">
                <a16:creationId xmlns:a16="http://schemas.microsoft.com/office/drawing/2014/main" id="{F11A5ADD-2C90-46DC-A4A1-DC5D7D709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14425" y="2208299"/>
            <a:ext cx="993395" cy="9933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7">
            <a:extLst>
              <a:ext uri="{FF2B5EF4-FFF2-40B4-BE49-F238E27FC236}">
                <a16:creationId xmlns:a16="http://schemas.microsoft.com/office/drawing/2014/main" id="{5749E1DF-7608-4A4C-B28A-0876F8326DCB}"/>
              </a:ext>
            </a:extLst>
          </p:cNvPr>
          <p:cNvGraphicFramePr>
            <a:graphicFrameLocks noGrp="1"/>
          </p:cNvGraphicFramePr>
          <p:nvPr>
            <p:extLst>
              <p:ext uri="{D42A27DB-BD31-4B8C-83A1-F6EECF244321}">
                <p14:modId xmlns:p14="http://schemas.microsoft.com/office/powerpoint/2010/main" val="1633864226"/>
              </p:ext>
            </p:extLst>
          </p:nvPr>
        </p:nvGraphicFramePr>
        <p:xfrm>
          <a:off x="5923656" y="2899966"/>
          <a:ext cx="3318906" cy="3200400"/>
        </p:xfrm>
        <a:graphic>
          <a:graphicData uri="http://schemas.openxmlformats.org/drawingml/2006/table">
            <a:tbl>
              <a:tblPr firstRow="1" bandRow="1">
                <a:tableStyleId>{5940675A-B579-460E-94D1-54222C63F5DA}</a:tableStyleId>
              </a:tblPr>
              <a:tblGrid>
                <a:gridCol w="559500">
                  <a:extLst>
                    <a:ext uri="{9D8B030D-6E8A-4147-A177-3AD203B41FA5}">
                      <a16:colId xmlns:a16="http://schemas.microsoft.com/office/drawing/2014/main" val="431552140"/>
                    </a:ext>
                  </a:extLst>
                </a:gridCol>
                <a:gridCol w="2759406">
                  <a:extLst>
                    <a:ext uri="{9D8B030D-6E8A-4147-A177-3AD203B41FA5}">
                      <a16:colId xmlns:a16="http://schemas.microsoft.com/office/drawing/2014/main" val="2285210175"/>
                    </a:ext>
                  </a:extLst>
                </a:gridCol>
              </a:tblGrid>
              <a:tr h="185597">
                <a:tc>
                  <a:txBody>
                    <a:bodyPr/>
                    <a:lstStyle/>
                    <a:p>
                      <a:endParaRPr lang="en-GB"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5375014"/>
                  </a:ext>
                </a:extLst>
              </a:tr>
              <a:tr h="185597">
                <a:tc>
                  <a:txBody>
                    <a:bodyPr/>
                    <a:lstStyle/>
                    <a:p>
                      <a:r>
                        <a:rPr lang="en-GB" sz="2400" dirty="0">
                          <a:solidFill>
                            <a:schemeClr val="tx1"/>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funny, enjoyable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4444728"/>
                  </a:ext>
                </a:extLst>
              </a:tr>
              <a:tr h="185597">
                <a:tc>
                  <a:txBody>
                    <a:bodyPr/>
                    <a:lstStyle/>
                    <a:p>
                      <a:r>
                        <a:rPr lang="en-GB" sz="2400" dirty="0">
                          <a:solidFill>
                            <a:schemeClr val="tx1"/>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wonderful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8633801"/>
                  </a:ext>
                </a:extLst>
              </a:tr>
              <a:tr h="185597">
                <a:tc>
                  <a:txBody>
                    <a:bodyPr/>
                    <a:lstStyle/>
                    <a:p>
                      <a:r>
                        <a:rPr lang="en-GB" sz="2400" dirty="0">
                          <a:solidFill>
                            <a:schemeClr val="tx1"/>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exciting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9136716"/>
                  </a:ext>
                </a:extLst>
              </a:tr>
              <a:tr h="191244">
                <a:tc>
                  <a:txBody>
                    <a:bodyPr/>
                    <a:lstStyle/>
                    <a:p>
                      <a:r>
                        <a:rPr lang="en-GB" sz="2400" dirty="0">
                          <a:solidFill>
                            <a:schemeClr val="tx1"/>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necessary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6230005"/>
                  </a:ext>
                </a:extLst>
              </a:tr>
              <a:tr h="235377">
                <a:tc>
                  <a:txBody>
                    <a:bodyPr/>
                    <a:lstStyle/>
                    <a:p>
                      <a:r>
                        <a:rPr lang="en-GB" sz="2400" dirty="0">
                          <a:solidFill>
                            <a:schemeClr val="tx1"/>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interesting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5135670"/>
                  </a:ext>
                </a:extLst>
              </a:tr>
              <a:tr h="185597">
                <a:tc>
                  <a:txBody>
                    <a:bodyPr/>
                    <a:lstStyle/>
                    <a:p>
                      <a:r>
                        <a:rPr lang="en-GB" sz="2400" dirty="0">
                          <a:solidFill>
                            <a:schemeClr val="tx1"/>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impossible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0048799"/>
                  </a:ext>
                </a:extLst>
              </a:tr>
            </a:tbl>
          </a:graphicData>
        </a:graphic>
      </p:graphicFrame>
      <p:graphicFrame>
        <p:nvGraphicFramePr>
          <p:cNvPr id="16" name="Table 7">
            <a:extLst>
              <a:ext uri="{FF2B5EF4-FFF2-40B4-BE49-F238E27FC236}">
                <a16:creationId xmlns:a16="http://schemas.microsoft.com/office/drawing/2014/main" id="{EF7D764A-20AC-4C0C-9208-B8D98114344C}"/>
              </a:ext>
            </a:extLst>
          </p:cNvPr>
          <p:cNvGraphicFramePr>
            <a:graphicFrameLocks noGrp="1"/>
          </p:cNvGraphicFramePr>
          <p:nvPr>
            <p:extLst>
              <p:ext uri="{D42A27DB-BD31-4B8C-83A1-F6EECF244321}">
                <p14:modId xmlns:p14="http://schemas.microsoft.com/office/powerpoint/2010/main" val="1497780571"/>
              </p:ext>
            </p:extLst>
          </p:nvPr>
        </p:nvGraphicFramePr>
        <p:xfrm>
          <a:off x="9327256" y="2899966"/>
          <a:ext cx="3184851" cy="3200400"/>
        </p:xfrm>
        <a:graphic>
          <a:graphicData uri="http://schemas.openxmlformats.org/drawingml/2006/table">
            <a:tbl>
              <a:tblPr firstRow="1" bandRow="1">
                <a:tableStyleId>{5940675A-B579-460E-94D1-54222C63F5DA}</a:tableStyleId>
              </a:tblPr>
              <a:tblGrid>
                <a:gridCol w="536901">
                  <a:extLst>
                    <a:ext uri="{9D8B030D-6E8A-4147-A177-3AD203B41FA5}">
                      <a16:colId xmlns:a16="http://schemas.microsoft.com/office/drawing/2014/main" val="431552140"/>
                    </a:ext>
                  </a:extLst>
                </a:gridCol>
                <a:gridCol w="2647950">
                  <a:extLst>
                    <a:ext uri="{9D8B030D-6E8A-4147-A177-3AD203B41FA5}">
                      <a16:colId xmlns:a16="http://schemas.microsoft.com/office/drawing/2014/main" val="2285210175"/>
                    </a:ext>
                  </a:extLst>
                </a:gridCol>
              </a:tblGrid>
              <a:tr h="189796">
                <a:tc>
                  <a:txBody>
                    <a:bodyPr/>
                    <a:lstStyle/>
                    <a:p>
                      <a:endParaRPr lang="en-GB"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4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5375014"/>
                  </a:ext>
                </a:extLst>
              </a:tr>
              <a:tr h="189796">
                <a:tc>
                  <a:txBody>
                    <a:bodyPr/>
                    <a:lstStyle/>
                    <a:p>
                      <a:r>
                        <a:rPr lang="en-GB" sz="2400" dirty="0">
                          <a:solidFill>
                            <a:schemeClr val="tx1"/>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tour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94444728"/>
                  </a:ext>
                </a:extLst>
              </a:tr>
              <a:tr h="189796">
                <a:tc>
                  <a:txBody>
                    <a:bodyPr/>
                    <a:lstStyle/>
                    <a:p>
                      <a:r>
                        <a:rPr lang="en-GB" sz="2400" dirty="0">
                          <a:solidFill>
                            <a:schemeClr val="tx1"/>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view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8633801"/>
                  </a:ext>
                </a:extLst>
              </a:tr>
              <a:tr h="189796">
                <a:tc>
                  <a:txBody>
                    <a:bodyPr/>
                    <a:lstStyle/>
                    <a:p>
                      <a:r>
                        <a:rPr lang="en-GB" sz="2400" dirty="0">
                          <a:solidFill>
                            <a:schemeClr val="tx1"/>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summer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9136716"/>
                  </a:ext>
                </a:extLst>
              </a:tr>
              <a:tr h="195570">
                <a:tc>
                  <a:txBody>
                    <a:bodyPr/>
                    <a:lstStyle/>
                    <a:p>
                      <a:r>
                        <a:rPr lang="en-GB" sz="2400" dirty="0">
                          <a:solidFill>
                            <a:schemeClr val="tx1"/>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letter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6230005"/>
                  </a:ext>
                </a:extLst>
              </a:tr>
              <a:tr h="240702">
                <a:tc>
                  <a:txBody>
                    <a:bodyPr/>
                    <a:lstStyle/>
                    <a:p>
                      <a:r>
                        <a:rPr lang="en-GB" sz="2400" dirty="0">
                          <a:solidFill>
                            <a:schemeClr val="tx1"/>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400" dirty="0">
                          <a:solidFill>
                            <a:schemeClr val="tx1"/>
                          </a:solidFill>
                        </a:rPr>
                        <a:t>experience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15135670"/>
                  </a:ext>
                </a:extLst>
              </a:tr>
              <a:tr h="189796">
                <a:tc>
                  <a:txBody>
                    <a:bodyPr/>
                    <a:lstStyle/>
                    <a:p>
                      <a:r>
                        <a:rPr lang="en-GB" sz="2400" dirty="0">
                          <a:solidFill>
                            <a:schemeClr val="tx1"/>
                          </a:solidFill>
                        </a:rPr>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rPr>
                        <a:t>problem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0048799"/>
                  </a:ext>
                </a:extLst>
              </a:tr>
            </a:tbl>
          </a:graphicData>
        </a:graphic>
      </p:graphicFrame>
      <p:pic>
        <p:nvPicPr>
          <p:cNvPr id="17" name="Picture 16" descr="A close up of a logo&#10;&#10;Description automatically generated">
            <a:extLst>
              <a:ext uri="{FF2B5EF4-FFF2-40B4-BE49-F238E27FC236}">
                <a16:creationId xmlns:a16="http://schemas.microsoft.com/office/drawing/2014/main" id="{1C9F3E7E-4831-495A-A81D-98882B9A17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7576" y="109180"/>
            <a:ext cx="2035517" cy="1785419"/>
          </a:xfrm>
          <a:prstGeom prst="rect">
            <a:avLst/>
          </a:prstGeom>
        </p:spPr>
      </p:pic>
      <p:pic>
        <p:nvPicPr>
          <p:cNvPr id="23" name="Picture 24" descr="Dice Faces Png - Clip Art Library">
            <a:extLst>
              <a:ext uri="{FF2B5EF4-FFF2-40B4-BE49-F238E27FC236}">
                <a16:creationId xmlns:a16="http://schemas.microsoft.com/office/drawing/2014/main" id="{B3F2F47F-DC15-4CA3-8089-344E000CB3AA}"/>
              </a:ext>
            </a:extLst>
          </p:cNvPr>
          <p:cNvPicPr>
            <a:picLocks noChangeAspect="1" noChangeArrowheads="1"/>
          </p:cNvPicPr>
          <p:nvPr/>
        </p:nvPicPr>
        <p:blipFill>
          <a:blip r:embed="rId6" cstate="print">
            <a:biLevel thresh="75000"/>
            <a:extLst>
              <a:ext uri="{28A0092B-C50C-407E-A947-70E740481C1C}">
                <a14:useLocalDpi xmlns:a14="http://schemas.microsoft.com/office/drawing/2010/main" val="0"/>
              </a:ext>
            </a:extLst>
          </a:blip>
          <a:srcRect/>
          <a:stretch>
            <a:fillRect/>
          </a:stretch>
        </p:blipFill>
        <p:spPr bwMode="auto">
          <a:xfrm>
            <a:off x="9999276" y="2192339"/>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980028B-7C42-4766-8F7B-70B77D9F1678}"/>
              </a:ext>
            </a:extLst>
          </p:cNvPr>
          <p:cNvSpPr txBox="1"/>
          <p:nvPr/>
        </p:nvSpPr>
        <p:spPr>
          <a:xfrm>
            <a:off x="168106" y="2928965"/>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Ich </a:t>
            </a:r>
            <a:r>
              <a:rPr kumimoji="0" lang="en-GB" sz="2400" b="0" i="0" u="none" strike="noStrike" kern="1200" cap="none" spc="0" normalizeH="0" baseline="0" noProof="0" dirty="0" err="1">
                <a:ln>
                  <a:noFill/>
                </a:ln>
                <a:effectLst/>
                <a:uLnTx/>
                <a:uFillTx/>
                <a:latin typeface="Century Gothic" panose="020F0302020204030204"/>
                <a:ea typeface="+mn-ea"/>
                <a:cs typeface="+mn-cs"/>
              </a:rPr>
              <a:t>hatte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spannende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Erfahrung</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A980028B-7C42-4766-8F7B-70B77D9F1678}"/>
              </a:ext>
            </a:extLst>
          </p:cNvPr>
          <p:cNvSpPr txBox="1"/>
          <p:nvPr/>
        </p:nvSpPr>
        <p:spPr>
          <a:xfrm>
            <a:off x="157140" y="2919684"/>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Ich </a:t>
            </a:r>
            <a:r>
              <a:rPr kumimoji="0" lang="en-GB" sz="2400" b="0" i="0" u="none" strike="noStrike" kern="1200" cap="none" spc="0" normalizeH="0" baseline="0" noProof="0" dirty="0" err="1">
                <a:ln>
                  <a:noFill/>
                </a:ln>
                <a:effectLst/>
                <a:uLnTx/>
                <a:uFillTx/>
                <a:latin typeface="Century Gothic" panose="020F0302020204030204"/>
                <a:ea typeface="+mn-ea"/>
                <a:cs typeface="+mn-cs"/>
              </a:rPr>
              <a:t>hatte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notwendige</a:t>
            </a:r>
            <a:r>
              <a:rPr kumimoji="0" lang="en-GB" sz="2400" b="0" i="0" u="none" strike="noStrike" kern="1200" cap="none" spc="0" normalizeH="0" baseline="0" noProof="0" dirty="0">
                <a:ln>
                  <a:noFill/>
                </a:ln>
                <a:effectLst/>
                <a:uLnTx/>
                <a:uFillTx/>
                <a:latin typeface="Century Gothic" panose="020F0302020204030204"/>
                <a:ea typeface="+mn-ea"/>
                <a:cs typeface="+mn-cs"/>
              </a:rPr>
              <a:t> Tour.</a:t>
            </a:r>
          </a:p>
        </p:txBody>
      </p:sp>
      <p:sp>
        <p:nvSpPr>
          <p:cNvPr id="24" name="TextBox 23">
            <a:extLst>
              <a:ext uri="{FF2B5EF4-FFF2-40B4-BE49-F238E27FC236}">
                <a16:creationId xmlns:a16="http://schemas.microsoft.com/office/drawing/2014/main" id="{A980028B-7C42-4766-8F7B-70B77D9F1678}"/>
              </a:ext>
            </a:extLst>
          </p:cNvPr>
          <p:cNvSpPr txBox="1"/>
          <p:nvPr/>
        </p:nvSpPr>
        <p:spPr>
          <a:xfrm>
            <a:off x="161488" y="2908153"/>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Ich </a:t>
            </a:r>
            <a:r>
              <a:rPr kumimoji="0" lang="en-GB" sz="2400" b="0" i="0" u="none" strike="noStrike" kern="1200" cap="none" spc="0" normalizeH="0" baseline="0" noProof="0" dirty="0" err="1">
                <a:ln>
                  <a:noFill/>
                </a:ln>
                <a:effectLst/>
                <a:uLnTx/>
                <a:uFillTx/>
                <a:latin typeface="Century Gothic" panose="020F0302020204030204"/>
                <a:ea typeface="+mn-ea"/>
                <a:cs typeface="+mn-cs"/>
              </a:rPr>
              <a:t>hatte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lustigen</a:t>
            </a:r>
            <a:r>
              <a:rPr kumimoji="0" lang="en-GB" sz="2400" b="0" i="0" u="none" strike="noStrike" kern="1200" cap="none" spc="0" normalizeH="0" baseline="0" noProof="0" dirty="0">
                <a:ln>
                  <a:noFill/>
                </a:ln>
                <a:effectLst/>
                <a:uLnTx/>
                <a:uFillTx/>
                <a:latin typeface="Century Gothic" panose="020F0302020204030204"/>
                <a:ea typeface="+mn-ea"/>
                <a:cs typeface="+mn-cs"/>
              </a:rPr>
              <a:t> Sommer.</a:t>
            </a:r>
          </a:p>
        </p:txBody>
      </p:sp>
      <p:sp>
        <p:nvSpPr>
          <p:cNvPr id="25" name="TextBox 24">
            <a:extLst>
              <a:ext uri="{FF2B5EF4-FFF2-40B4-BE49-F238E27FC236}">
                <a16:creationId xmlns:a16="http://schemas.microsoft.com/office/drawing/2014/main" id="{A980028B-7C42-4766-8F7B-70B77D9F1678}"/>
              </a:ext>
            </a:extLst>
          </p:cNvPr>
          <p:cNvSpPr txBox="1"/>
          <p:nvPr/>
        </p:nvSpPr>
        <p:spPr>
          <a:xfrm>
            <a:off x="157140" y="2934322"/>
            <a:ext cx="5923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Ich </a:t>
            </a:r>
            <a:r>
              <a:rPr kumimoji="0" lang="en-GB" sz="2400" b="0" i="0" u="none" strike="noStrike" kern="1200" cap="none" spc="0" normalizeH="0" baseline="0" noProof="0" dirty="0" err="1">
                <a:ln>
                  <a:noFill/>
                </a:ln>
                <a:effectLst/>
                <a:uLnTx/>
                <a:uFillTx/>
                <a:latin typeface="Century Gothic" panose="020F0302020204030204"/>
                <a:ea typeface="+mn-ea"/>
                <a:cs typeface="+mn-cs"/>
              </a:rPr>
              <a:t>hatte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wunderbaren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Ausblick</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A980028B-7C42-4766-8F7B-70B77D9F1678}"/>
              </a:ext>
            </a:extLst>
          </p:cNvPr>
          <p:cNvSpPr txBox="1"/>
          <p:nvPr/>
        </p:nvSpPr>
        <p:spPr>
          <a:xfrm>
            <a:off x="174467" y="2944834"/>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Ich </a:t>
            </a:r>
            <a:r>
              <a:rPr kumimoji="0" lang="en-GB" sz="2400" b="0" i="0" u="none" strike="noStrike" kern="1200" cap="none" spc="0" normalizeH="0" baseline="0" noProof="0" dirty="0" err="1">
                <a:ln>
                  <a:noFill/>
                </a:ln>
                <a:effectLst/>
                <a:uLnTx/>
                <a:uFillTx/>
                <a:latin typeface="Century Gothic" panose="020F0302020204030204"/>
                <a:ea typeface="+mn-ea"/>
                <a:cs typeface="+mn-cs"/>
              </a:rPr>
              <a:t>hatte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interessanten</a:t>
            </a:r>
            <a:r>
              <a:rPr kumimoji="0" lang="en-GB" sz="2400" b="0" i="0" u="none" strike="noStrike" kern="1200" cap="none" spc="0" normalizeH="0" baseline="0" noProof="0" dirty="0">
                <a:ln>
                  <a:noFill/>
                </a:ln>
                <a:effectLst/>
                <a:uLnTx/>
                <a:uFillTx/>
                <a:latin typeface="Century Gothic" panose="020F0302020204030204"/>
                <a:ea typeface="+mn-ea"/>
                <a:cs typeface="+mn-cs"/>
              </a:rPr>
              <a:t> Brief.</a:t>
            </a:r>
          </a:p>
        </p:txBody>
      </p:sp>
      <p:sp>
        <p:nvSpPr>
          <p:cNvPr id="27" name="TextBox 26">
            <a:extLst>
              <a:ext uri="{FF2B5EF4-FFF2-40B4-BE49-F238E27FC236}">
                <a16:creationId xmlns:a16="http://schemas.microsoft.com/office/drawing/2014/main" id="{A980028B-7C42-4766-8F7B-70B77D9F1678}"/>
              </a:ext>
            </a:extLst>
          </p:cNvPr>
          <p:cNvSpPr txBox="1"/>
          <p:nvPr/>
        </p:nvSpPr>
        <p:spPr>
          <a:xfrm>
            <a:off x="174467" y="2931851"/>
            <a:ext cx="5615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Ich </a:t>
            </a:r>
            <a:r>
              <a:rPr kumimoji="0" lang="en-GB" sz="2400" b="0" i="0" u="none" strike="noStrike" kern="1200" cap="none" spc="0" normalizeH="0" baseline="0" noProof="0" dirty="0" err="1">
                <a:ln>
                  <a:noFill/>
                </a:ln>
                <a:effectLst/>
                <a:uLnTx/>
                <a:uFillTx/>
                <a:latin typeface="Century Gothic" panose="020F0302020204030204"/>
                <a:ea typeface="+mn-ea"/>
                <a:cs typeface="+mn-cs"/>
              </a:rPr>
              <a:t>hatte</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ein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unmögliches</a:t>
            </a:r>
            <a:r>
              <a:rPr kumimoji="0" lang="en-GB" sz="2400" b="0" i="0" u="none" strike="noStrike" kern="1200" cap="none" spc="0" normalizeH="0" baseline="0" noProof="0" dirty="0">
                <a:ln>
                  <a:noFill/>
                </a:ln>
                <a:effectLst/>
                <a:uLnTx/>
                <a:uFillTx/>
                <a:latin typeface="Century Gothic" panose="020F0302020204030204"/>
                <a:ea typeface="+mn-ea"/>
                <a:cs typeface="+mn-cs"/>
              </a:rPr>
              <a:t> Problem.</a:t>
            </a:r>
          </a:p>
        </p:txBody>
      </p:sp>
      <p:pic>
        <p:nvPicPr>
          <p:cNvPr id="28" name="Picture 28" descr="dice face 2 png - Clip Art Library">
            <a:extLst>
              <a:ext uri="{FF2B5EF4-FFF2-40B4-BE49-F238E27FC236}">
                <a16:creationId xmlns:a16="http://schemas.microsoft.com/office/drawing/2014/main" id="{F1DDE218-2040-477D-BC39-D621500997E1}"/>
              </a:ext>
            </a:extLst>
          </p:cNvPr>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9981786" y="2212889"/>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number 5 on dice - Clip Art Library">
            <a:extLst>
              <a:ext uri="{FF2B5EF4-FFF2-40B4-BE49-F238E27FC236}">
                <a16:creationId xmlns:a16="http://schemas.microsoft.com/office/drawing/2014/main" id="{34A6305D-BDA5-4BC0-8EEB-E9AA0DF32D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9305" y="2215230"/>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F11A5ADD-2C90-46DC-A4A1-DC5D7D7097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3800" y="2182272"/>
            <a:ext cx="993395" cy="9933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dice clipart six - Clip Art Library">
            <a:extLst>
              <a:ext uri="{FF2B5EF4-FFF2-40B4-BE49-F238E27FC236}">
                <a16:creationId xmlns:a16="http://schemas.microsoft.com/office/drawing/2014/main" id="{F7571716-B44C-4F89-A50A-4564BB4295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976516" y="2215230"/>
            <a:ext cx="993395" cy="99339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5A3F43F8-89CF-4C3B-88BE-4D88DAF3145E}"/>
              </a:ext>
            </a:extLst>
          </p:cNvPr>
          <p:cNvSpPr/>
          <p:nvPr/>
        </p:nvSpPr>
        <p:spPr>
          <a:xfrm>
            <a:off x="2961861" y="3916017"/>
            <a:ext cx="2743046" cy="2007705"/>
          </a:xfrm>
          <a:prstGeom prst="wedgeRoundRectCallout">
            <a:avLst>
              <a:gd name="adj1" fmla="val 29170"/>
              <a:gd name="adj2" fmla="val -73143"/>
              <a:gd name="adj3" fmla="val 16667"/>
            </a:avLst>
          </a:prstGeom>
          <a:solidFill>
            <a:schemeClr val="accent4">
              <a:lumMod val="20000"/>
              <a:lumOff val="8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Note: </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der </a:t>
            </a:r>
            <a:r>
              <a:rPr kumimoji="0" lang="en-GB" sz="2000" b="1" i="1" u="sng" strike="noStrike" kern="1200" cap="none" spc="0" normalizeH="0" baseline="0" noProof="0" dirty="0" err="1">
                <a:ln>
                  <a:noFill/>
                </a:ln>
                <a:solidFill>
                  <a:schemeClr val="tx1"/>
                </a:solidFill>
                <a:effectLst/>
                <a:uLnTx/>
                <a:uFillTx/>
                <a:latin typeface="Century Gothic" panose="020F0302020204030204"/>
                <a:ea typeface="+mn-ea"/>
                <a:cs typeface="+mn-cs"/>
              </a:rPr>
              <a:t>Aus</a:t>
            </a:r>
            <a:r>
              <a:rPr kumimoji="0" lang="en-GB" sz="2000" b="0" i="1" u="none" strike="noStrike" kern="1200" cap="none" spc="0" normalizeH="0" baseline="0" noProof="0" dirty="0" err="1">
                <a:ln>
                  <a:noFill/>
                </a:ln>
                <a:solidFill>
                  <a:schemeClr val="tx1"/>
                </a:solidFill>
                <a:effectLst/>
                <a:uLnTx/>
                <a:uFillTx/>
                <a:latin typeface="Century Gothic" panose="020F0302020204030204"/>
                <a:ea typeface="+mn-ea"/>
                <a:cs typeface="+mn-cs"/>
              </a:rPr>
              <a:t>blick</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or </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die </a:t>
            </a:r>
            <a:r>
              <a:rPr kumimoji="0" lang="en-GB" sz="2000" b="0" i="1" u="none" strike="noStrike" kern="1200" cap="none" spc="0" normalizeH="0" baseline="0" noProof="0" dirty="0" err="1">
                <a:ln>
                  <a:noFill/>
                </a:ln>
                <a:solidFill>
                  <a:schemeClr val="tx1"/>
                </a:solidFill>
                <a:effectLst/>
                <a:uLnTx/>
                <a:uFillTx/>
                <a:latin typeface="Century Gothic" panose="020F0302020204030204"/>
                <a:ea typeface="+mn-ea"/>
                <a:cs typeface="+mn-cs"/>
              </a:rPr>
              <a:t>Aussicht</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is preferred to </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der </a:t>
            </a:r>
            <a:r>
              <a:rPr kumimoji="0" lang="en-GB" sz="2000" b="0" i="1" u="none" strike="noStrike" kern="1200" cap="none" spc="0" normalizeH="0" baseline="0" noProof="0" dirty="0" err="1">
                <a:ln>
                  <a:noFill/>
                </a:ln>
                <a:solidFill>
                  <a:schemeClr val="tx1"/>
                </a:solidFill>
                <a:effectLst/>
                <a:uLnTx/>
                <a:uFillTx/>
                <a:latin typeface="Century Gothic" panose="020F0302020204030204"/>
                <a:ea typeface="+mn-ea"/>
                <a:cs typeface="+mn-cs"/>
              </a:rPr>
              <a:t>Blick</a:t>
            </a:r>
            <a:r>
              <a:rPr kumimoji="0" lang="en-GB" sz="2000" b="0" i="1"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chemeClr val="tx1"/>
                </a:solidFill>
                <a:effectLst/>
                <a:uLnTx/>
                <a:uFillTx/>
                <a:latin typeface="Century Gothic" panose="020F0302020204030204"/>
                <a:ea typeface="+mn-ea"/>
                <a:cs typeface="+mn-cs"/>
              </a:rPr>
              <a:t>when you don’t say what the view is of.</a:t>
            </a:r>
          </a:p>
        </p:txBody>
      </p:sp>
    </p:spTree>
    <p:extLst>
      <p:ext uri="{BB962C8B-B14F-4D97-AF65-F5344CB8AC3E}">
        <p14:creationId xmlns:p14="http://schemas.microsoft.com/office/powerpoint/2010/main" val="21349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80">
                                          <p:stCondLst>
                                            <p:cond delay="0"/>
                                          </p:stCondLst>
                                        </p:cTn>
                                        <p:tgtEl>
                                          <p:spTgt spid="18"/>
                                        </p:tgtEl>
                                      </p:cBhvr>
                                    </p:animEffect>
                                    <p:anim calcmode="lin" valueType="num">
                                      <p:cBhvr>
                                        <p:cTn id="2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1" dur="26">
                                          <p:stCondLst>
                                            <p:cond delay="650"/>
                                          </p:stCondLst>
                                        </p:cTn>
                                        <p:tgtEl>
                                          <p:spTgt spid="18"/>
                                        </p:tgtEl>
                                      </p:cBhvr>
                                      <p:to x="100000" y="60000"/>
                                    </p:animScale>
                                    <p:animScale>
                                      <p:cBhvr>
                                        <p:cTn id="32" dur="166" decel="50000">
                                          <p:stCondLst>
                                            <p:cond delay="676"/>
                                          </p:stCondLst>
                                        </p:cTn>
                                        <p:tgtEl>
                                          <p:spTgt spid="18"/>
                                        </p:tgtEl>
                                      </p:cBhvr>
                                      <p:to x="100000" y="100000"/>
                                    </p:animScale>
                                    <p:animScale>
                                      <p:cBhvr>
                                        <p:cTn id="33" dur="26">
                                          <p:stCondLst>
                                            <p:cond delay="1312"/>
                                          </p:stCondLst>
                                        </p:cTn>
                                        <p:tgtEl>
                                          <p:spTgt spid="18"/>
                                        </p:tgtEl>
                                      </p:cBhvr>
                                      <p:to x="100000" y="80000"/>
                                    </p:animScale>
                                    <p:animScale>
                                      <p:cBhvr>
                                        <p:cTn id="34" dur="166" decel="50000">
                                          <p:stCondLst>
                                            <p:cond delay="1338"/>
                                          </p:stCondLst>
                                        </p:cTn>
                                        <p:tgtEl>
                                          <p:spTgt spid="18"/>
                                        </p:tgtEl>
                                      </p:cBhvr>
                                      <p:to x="100000" y="100000"/>
                                    </p:animScale>
                                    <p:animScale>
                                      <p:cBhvr>
                                        <p:cTn id="35" dur="26">
                                          <p:stCondLst>
                                            <p:cond delay="1642"/>
                                          </p:stCondLst>
                                        </p:cTn>
                                        <p:tgtEl>
                                          <p:spTgt spid="18"/>
                                        </p:tgtEl>
                                      </p:cBhvr>
                                      <p:to x="100000" y="90000"/>
                                    </p:animScale>
                                    <p:animScale>
                                      <p:cBhvr>
                                        <p:cTn id="36" dur="166" decel="50000">
                                          <p:stCondLst>
                                            <p:cond delay="1668"/>
                                          </p:stCondLst>
                                        </p:cTn>
                                        <p:tgtEl>
                                          <p:spTgt spid="18"/>
                                        </p:tgtEl>
                                      </p:cBhvr>
                                      <p:to x="100000" y="100000"/>
                                    </p:animScale>
                                    <p:animScale>
                                      <p:cBhvr>
                                        <p:cTn id="37" dur="26">
                                          <p:stCondLst>
                                            <p:cond delay="1808"/>
                                          </p:stCondLst>
                                        </p:cTn>
                                        <p:tgtEl>
                                          <p:spTgt spid="18"/>
                                        </p:tgtEl>
                                      </p:cBhvr>
                                      <p:to x="100000" y="95000"/>
                                    </p:animScale>
                                    <p:animScale>
                                      <p:cBhvr>
                                        <p:cTn id="38" dur="166" decel="50000">
                                          <p:stCondLst>
                                            <p:cond delay="1834"/>
                                          </p:stCondLst>
                                        </p:cTn>
                                        <p:tgtEl>
                                          <p:spTgt spid="1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80">
                                          <p:stCondLst>
                                            <p:cond delay="0"/>
                                          </p:stCondLst>
                                        </p:cTn>
                                        <p:tgtEl>
                                          <p:spTgt spid="14"/>
                                        </p:tgtEl>
                                      </p:cBhvr>
                                    </p:animEffect>
                                    <p:anim calcmode="lin" valueType="num">
                                      <p:cBhvr>
                                        <p:cTn id="5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3" dur="26">
                                          <p:stCondLst>
                                            <p:cond delay="650"/>
                                          </p:stCondLst>
                                        </p:cTn>
                                        <p:tgtEl>
                                          <p:spTgt spid="14"/>
                                        </p:tgtEl>
                                      </p:cBhvr>
                                      <p:to x="100000" y="60000"/>
                                    </p:animScale>
                                    <p:animScale>
                                      <p:cBhvr>
                                        <p:cTn id="64" dur="166" decel="50000">
                                          <p:stCondLst>
                                            <p:cond delay="676"/>
                                          </p:stCondLst>
                                        </p:cTn>
                                        <p:tgtEl>
                                          <p:spTgt spid="14"/>
                                        </p:tgtEl>
                                      </p:cBhvr>
                                      <p:to x="100000" y="100000"/>
                                    </p:animScale>
                                    <p:animScale>
                                      <p:cBhvr>
                                        <p:cTn id="65" dur="26">
                                          <p:stCondLst>
                                            <p:cond delay="1312"/>
                                          </p:stCondLst>
                                        </p:cTn>
                                        <p:tgtEl>
                                          <p:spTgt spid="14"/>
                                        </p:tgtEl>
                                      </p:cBhvr>
                                      <p:to x="100000" y="80000"/>
                                    </p:animScale>
                                    <p:animScale>
                                      <p:cBhvr>
                                        <p:cTn id="66" dur="166" decel="50000">
                                          <p:stCondLst>
                                            <p:cond delay="1338"/>
                                          </p:stCondLst>
                                        </p:cTn>
                                        <p:tgtEl>
                                          <p:spTgt spid="14"/>
                                        </p:tgtEl>
                                      </p:cBhvr>
                                      <p:to x="100000" y="100000"/>
                                    </p:animScale>
                                    <p:animScale>
                                      <p:cBhvr>
                                        <p:cTn id="67" dur="26">
                                          <p:stCondLst>
                                            <p:cond delay="1642"/>
                                          </p:stCondLst>
                                        </p:cTn>
                                        <p:tgtEl>
                                          <p:spTgt spid="14"/>
                                        </p:tgtEl>
                                      </p:cBhvr>
                                      <p:to x="100000" y="90000"/>
                                    </p:animScale>
                                    <p:animScale>
                                      <p:cBhvr>
                                        <p:cTn id="68" dur="166" decel="50000">
                                          <p:stCondLst>
                                            <p:cond delay="1668"/>
                                          </p:stCondLst>
                                        </p:cTn>
                                        <p:tgtEl>
                                          <p:spTgt spid="14"/>
                                        </p:tgtEl>
                                      </p:cBhvr>
                                      <p:to x="100000" y="100000"/>
                                    </p:animScale>
                                    <p:animScale>
                                      <p:cBhvr>
                                        <p:cTn id="69" dur="26">
                                          <p:stCondLst>
                                            <p:cond delay="1808"/>
                                          </p:stCondLst>
                                        </p:cTn>
                                        <p:tgtEl>
                                          <p:spTgt spid="14"/>
                                        </p:tgtEl>
                                      </p:cBhvr>
                                      <p:to x="100000" y="95000"/>
                                    </p:animScale>
                                    <p:animScale>
                                      <p:cBhvr>
                                        <p:cTn id="70" dur="166" decel="50000">
                                          <p:stCondLst>
                                            <p:cond delay="1834"/>
                                          </p:stCondLst>
                                        </p:cTn>
                                        <p:tgtEl>
                                          <p:spTgt spid="1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1"/>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4"/>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nodeType="click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wipe(down)">
                                      <p:cBhvr>
                                        <p:cTn id="105" dur="580">
                                          <p:stCondLst>
                                            <p:cond delay="0"/>
                                          </p:stCondLst>
                                        </p:cTn>
                                        <p:tgtEl>
                                          <p:spTgt spid="10"/>
                                        </p:tgtEl>
                                      </p:cBhvr>
                                    </p:animEffect>
                                    <p:anim calcmode="lin" valueType="num">
                                      <p:cBhvr>
                                        <p:cTn id="10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1" dur="26">
                                          <p:stCondLst>
                                            <p:cond delay="650"/>
                                          </p:stCondLst>
                                        </p:cTn>
                                        <p:tgtEl>
                                          <p:spTgt spid="10"/>
                                        </p:tgtEl>
                                      </p:cBhvr>
                                      <p:to x="100000" y="60000"/>
                                    </p:animScale>
                                    <p:animScale>
                                      <p:cBhvr>
                                        <p:cTn id="112" dur="166" decel="50000">
                                          <p:stCondLst>
                                            <p:cond delay="676"/>
                                          </p:stCondLst>
                                        </p:cTn>
                                        <p:tgtEl>
                                          <p:spTgt spid="10"/>
                                        </p:tgtEl>
                                      </p:cBhvr>
                                      <p:to x="100000" y="100000"/>
                                    </p:animScale>
                                    <p:animScale>
                                      <p:cBhvr>
                                        <p:cTn id="113" dur="26">
                                          <p:stCondLst>
                                            <p:cond delay="1312"/>
                                          </p:stCondLst>
                                        </p:cTn>
                                        <p:tgtEl>
                                          <p:spTgt spid="10"/>
                                        </p:tgtEl>
                                      </p:cBhvr>
                                      <p:to x="100000" y="80000"/>
                                    </p:animScale>
                                    <p:animScale>
                                      <p:cBhvr>
                                        <p:cTn id="114" dur="166" decel="50000">
                                          <p:stCondLst>
                                            <p:cond delay="1338"/>
                                          </p:stCondLst>
                                        </p:cTn>
                                        <p:tgtEl>
                                          <p:spTgt spid="10"/>
                                        </p:tgtEl>
                                      </p:cBhvr>
                                      <p:to x="100000" y="100000"/>
                                    </p:animScale>
                                    <p:animScale>
                                      <p:cBhvr>
                                        <p:cTn id="115" dur="26">
                                          <p:stCondLst>
                                            <p:cond delay="1642"/>
                                          </p:stCondLst>
                                        </p:cTn>
                                        <p:tgtEl>
                                          <p:spTgt spid="10"/>
                                        </p:tgtEl>
                                      </p:cBhvr>
                                      <p:to x="100000" y="90000"/>
                                    </p:animScale>
                                    <p:animScale>
                                      <p:cBhvr>
                                        <p:cTn id="116" dur="166" decel="50000">
                                          <p:stCondLst>
                                            <p:cond delay="1668"/>
                                          </p:stCondLst>
                                        </p:cTn>
                                        <p:tgtEl>
                                          <p:spTgt spid="10"/>
                                        </p:tgtEl>
                                      </p:cBhvr>
                                      <p:to x="100000" y="100000"/>
                                    </p:animScale>
                                    <p:animScale>
                                      <p:cBhvr>
                                        <p:cTn id="117" dur="26">
                                          <p:stCondLst>
                                            <p:cond delay="1808"/>
                                          </p:stCondLst>
                                        </p:cTn>
                                        <p:tgtEl>
                                          <p:spTgt spid="10"/>
                                        </p:tgtEl>
                                      </p:cBhvr>
                                      <p:to x="100000" y="95000"/>
                                    </p:animScale>
                                    <p:animScale>
                                      <p:cBhvr>
                                        <p:cTn id="118" dur="166" decel="50000">
                                          <p:stCondLst>
                                            <p:cond delay="1834"/>
                                          </p:stCondLst>
                                        </p:cTn>
                                        <p:tgtEl>
                                          <p:spTgt spid="10"/>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wipe(down)">
                                      <p:cBhvr>
                                        <p:cTn id="123" dur="580">
                                          <p:stCondLst>
                                            <p:cond delay="0"/>
                                          </p:stCondLst>
                                        </p:cTn>
                                        <p:tgtEl>
                                          <p:spTgt spid="23"/>
                                        </p:tgtEl>
                                      </p:cBhvr>
                                    </p:animEffect>
                                    <p:anim calcmode="lin" valueType="num">
                                      <p:cBhvr>
                                        <p:cTn id="1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9" dur="26">
                                          <p:stCondLst>
                                            <p:cond delay="650"/>
                                          </p:stCondLst>
                                        </p:cTn>
                                        <p:tgtEl>
                                          <p:spTgt spid="23"/>
                                        </p:tgtEl>
                                      </p:cBhvr>
                                      <p:to x="100000" y="60000"/>
                                    </p:animScale>
                                    <p:animScale>
                                      <p:cBhvr>
                                        <p:cTn id="130" dur="166" decel="50000">
                                          <p:stCondLst>
                                            <p:cond delay="676"/>
                                          </p:stCondLst>
                                        </p:cTn>
                                        <p:tgtEl>
                                          <p:spTgt spid="23"/>
                                        </p:tgtEl>
                                      </p:cBhvr>
                                      <p:to x="100000" y="100000"/>
                                    </p:animScale>
                                    <p:animScale>
                                      <p:cBhvr>
                                        <p:cTn id="131" dur="26">
                                          <p:stCondLst>
                                            <p:cond delay="1312"/>
                                          </p:stCondLst>
                                        </p:cTn>
                                        <p:tgtEl>
                                          <p:spTgt spid="23"/>
                                        </p:tgtEl>
                                      </p:cBhvr>
                                      <p:to x="100000" y="80000"/>
                                    </p:animScale>
                                    <p:animScale>
                                      <p:cBhvr>
                                        <p:cTn id="132" dur="166" decel="50000">
                                          <p:stCondLst>
                                            <p:cond delay="1338"/>
                                          </p:stCondLst>
                                        </p:cTn>
                                        <p:tgtEl>
                                          <p:spTgt spid="23"/>
                                        </p:tgtEl>
                                      </p:cBhvr>
                                      <p:to x="100000" y="100000"/>
                                    </p:animScale>
                                    <p:animScale>
                                      <p:cBhvr>
                                        <p:cTn id="133" dur="26">
                                          <p:stCondLst>
                                            <p:cond delay="1642"/>
                                          </p:stCondLst>
                                        </p:cTn>
                                        <p:tgtEl>
                                          <p:spTgt spid="23"/>
                                        </p:tgtEl>
                                      </p:cBhvr>
                                      <p:to x="100000" y="90000"/>
                                    </p:animScale>
                                    <p:animScale>
                                      <p:cBhvr>
                                        <p:cTn id="134" dur="166" decel="50000">
                                          <p:stCondLst>
                                            <p:cond delay="1668"/>
                                          </p:stCondLst>
                                        </p:cTn>
                                        <p:tgtEl>
                                          <p:spTgt spid="23"/>
                                        </p:tgtEl>
                                      </p:cBhvr>
                                      <p:to x="100000" y="100000"/>
                                    </p:animScale>
                                    <p:animScale>
                                      <p:cBhvr>
                                        <p:cTn id="135" dur="26">
                                          <p:stCondLst>
                                            <p:cond delay="1808"/>
                                          </p:stCondLst>
                                        </p:cTn>
                                        <p:tgtEl>
                                          <p:spTgt spid="23"/>
                                        </p:tgtEl>
                                      </p:cBhvr>
                                      <p:to x="100000" y="95000"/>
                                    </p:animScale>
                                    <p:animScale>
                                      <p:cBhvr>
                                        <p:cTn id="136" dur="166" decel="50000">
                                          <p:stCondLst>
                                            <p:cond delay="1834"/>
                                          </p:stCondLst>
                                        </p:cTn>
                                        <p:tgtEl>
                                          <p:spTgt spid="23"/>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24"/>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0"/>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6" presetClass="entr" presetSubtype="0" fill="hold" nodeType="clickEffect">
                                  <p:stCondLst>
                                    <p:cond delay="0"/>
                                  </p:stCondLst>
                                  <p:childTnLst>
                                    <p:set>
                                      <p:cBhvr>
                                        <p:cTn id="152" dur="1" fill="hold">
                                          <p:stCondLst>
                                            <p:cond delay="0"/>
                                          </p:stCondLst>
                                        </p:cTn>
                                        <p:tgtEl>
                                          <p:spTgt spid="13"/>
                                        </p:tgtEl>
                                        <p:attrNameLst>
                                          <p:attrName>style.visibility</p:attrName>
                                        </p:attrNameLst>
                                      </p:cBhvr>
                                      <p:to>
                                        <p:strVal val="visible"/>
                                      </p:to>
                                    </p:set>
                                    <p:animEffect transition="in" filter="wipe(down)">
                                      <p:cBhvr>
                                        <p:cTn id="153" dur="580">
                                          <p:stCondLst>
                                            <p:cond delay="0"/>
                                          </p:stCondLst>
                                        </p:cTn>
                                        <p:tgtEl>
                                          <p:spTgt spid="13"/>
                                        </p:tgtEl>
                                      </p:cBhvr>
                                    </p:animEffect>
                                    <p:anim calcmode="lin" valueType="num">
                                      <p:cBhvr>
                                        <p:cTn id="15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9" dur="26">
                                          <p:stCondLst>
                                            <p:cond delay="650"/>
                                          </p:stCondLst>
                                        </p:cTn>
                                        <p:tgtEl>
                                          <p:spTgt spid="13"/>
                                        </p:tgtEl>
                                      </p:cBhvr>
                                      <p:to x="100000" y="60000"/>
                                    </p:animScale>
                                    <p:animScale>
                                      <p:cBhvr>
                                        <p:cTn id="160" dur="166" decel="50000">
                                          <p:stCondLst>
                                            <p:cond delay="676"/>
                                          </p:stCondLst>
                                        </p:cTn>
                                        <p:tgtEl>
                                          <p:spTgt spid="13"/>
                                        </p:tgtEl>
                                      </p:cBhvr>
                                      <p:to x="100000" y="100000"/>
                                    </p:animScale>
                                    <p:animScale>
                                      <p:cBhvr>
                                        <p:cTn id="161" dur="26">
                                          <p:stCondLst>
                                            <p:cond delay="1312"/>
                                          </p:stCondLst>
                                        </p:cTn>
                                        <p:tgtEl>
                                          <p:spTgt spid="13"/>
                                        </p:tgtEl>
                                      </p:cBhvr>
                                      <p:to x="100000" y="80000"/>
                                    </p:animScale>
                                    <p:animScale>
                                      <p:cBhvr>
                                        <p:cTn id="162" dur="166" decel="50000">
                                          <p:stCondLst>
                                            <p:cond delay="1338"/>
                                          </p:stCondLst>
                                        </p:cTn>
                                        <p:tgtEl>
                                          <p:spTgt spid="13"/>
                                        </p:tgtEl>
                                      </p:cBhvr>
                                      <p:to x="100000" y="100000"/>
                                    </p:animScale>
                                    <p:animScale>
                                      <p:cBhvr>
                                        <p:cTn id="163" dur="26">
                                          <p:stCondLst>
                                            <p:cond delay="1642"/>
                                          </p:stCondLst>
                                        </p:cTn>
                                        <p:tgtEl>
                                          <p:spTgt spid="13"/>
                                        </p:tgtEl>
                                      </p:cBhvr>
                                      <p:to x="100000" y="90000"/>
                                    </p:animScale>
                                    <p:animScale>
                                      <p:cBhvr>
                                        <p:cTn id="164" dur="166" decel="50000">
                                          <p:stCondLst>
                                            <p:cond delay="1668"/>
                                          </p:stCondLst>
                                        </p:cTn>
                                        <p:tgtEl>
                                          <p:spTgt spid="13"/>
                                        </p:tgtEl>
                                      </p:cBhvr>
                                      <p:to x="100000" y="100000"/>
                                    </p:animScale>
                                    <p:animScale>
                                      <p:cBhvr>
                                        <p:cTn id="165" dur="26">
                                          <p:stCondLst>
                                            <p:cond delay="1808"/>
                                          </p:stCondLst>
                                        </p:cTn>
                                        <p:tgtEl>
                                          <p:spTgt spid="13"/>
                                        </p:tgtEl>
                                      </p:cBhvr>
                                      <p:to x="100000" y="95000"/>
                                    </p:animScale>
                                    <p:animScale>
                                      <p:cBhvr>
                                        <p:cTn id="166" dur="166" decel="50000">
                                          <p:stCondLst>
                                            <p:cond delay="1834"/>
                                          </p:stCondLst>
                                        </p:cTn>
                                        <p:tgtEl>
                                          <p:spTgt spid="13"/>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nodeType="clickEffect">
                                  <p:stCondLst>
                                    <p:cond delay="0"/>
                                  </p:stCondLst>
                                  <p:childTnLst>
                                    <p:set>
                                      <p:cBhvr>
                                        <p:cTn id="170" dur="1" fill="hold">
                                          <p:stCondLst>
                                            <p:cond delay="0"/>
                                          </p:stCondLst>
                                        </p:cTn>
                                        <p:tgtEl>
                                          <p:spTgt spid="28"/>
                                        </p:tgtEl>
                                        <p:attrNameLst>
                                          <p:attrName>style.visibility</p:attrName>
                                        </p:attrNameLst>
                                      </p:cBhvr>
                                      <p:to>
                                        <p:strVal val="visible"/>
                                      </p:to>
                                    </p:set>
                                    <p:animEffect transition="in" filter="wipe(down)">
                                      <p:cBhvr>
                                        <p:cTn id="171" dur="580">
                                          <p:stCondLst>
                                            <p:cond delay="0"/>
                                          </p:stCondLst>
                                        </p:cTn>
                                        <p:tgtEl>
                                          <p:spTgt spid="28"/>
                                        </p:tgtEl>
                                      </p:cBhvr>
                                    </p:animEffect>
                                    <p:anim calcmode="lin" valueType="num">
                                      <p:cBhvr>
                                        <p:cTn id="17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77" dur="26">
                                          <p:stCondLst>
                                            <p:cond delay="650"/>
                                          </p:stCondLst>
                                        </p:cTn>
                                        <p:tgtEl>
                                          <p:spTgt spid="28"/>
                                        </p:tgtEl>
                                      </p:cBhvr>
                                      <p:to x="100000" y="60000"/>
                                    </p:animScale>
                                    <p:animScale>
                                      <p:cBhvr>
                                        <p:cTn id="178" dur="166" decel="50000">
                                          <p:stCondLst>
                                            <p:cond delay="676"/>
                                          </p:stCondLst>
                                        </p:cTn>
                                        <p:tgtEl>
                                          <p:spTgt spid="28"/>
                                        </p:tgtEl>
                                      </p:cBhvr>
                                      <p:to x="100000" y="100000"/>
                                    </p:animScale>
                                    <p:animScale>
                                      <p:cBhvr>
                                        <p:cTn id="179" dur="26">
                                          <p:stCondLst>
                                            <p:cond delay="1312"/>
                                          </p:stCondLst>
                                        </p:cTn>
                                        <p:tgtEl>
                                          <p:spTgt spid="28"/>
                                        </p:tgtEl>
                                      </p:cBhvr>
                                      <p:to x="100000" y="80000"/>
                                    </p:animScale>
                                    <p:animScale>
                                      <p:cBhvr>
                                        <p:cTn id="180" dur="166" decel="50000">
                                          <p:stCondLst>
                                            <p:cond delay="1338"/>
                                          </p:stCondLst>
                                        </p:cTn>
                                        <p:tgtEl>
                                          <p:spTgt spid="28"/>
                                        </p:tgtEl>
                                      </p:cBhvr>
                                      <p:to x="100000" y="100000"/>
                                    </p:animScale>
                                    <p:animScale>
                                      <p:cBhvr>
                                        <p:cTn id="181" dur="26">
                                          <p:stCondLst>
                                            <p:cond delay="1642"/>
                                          </p:stCondLst>
                                        </p:cTn>
                                        <p:tgtEl>
                                          <p:spTgt spid="28"/>
                                        </p:tgtEl>
                                      </p:cBhvr>
                                      <p:to x="100000" y="90000"/>
                                    </p:animScale>
                                    <p:animScale>
                                      <p:cBhvr>
                                        <p:cTn id="182" dur="166" decel="50000">
                                          <p:stCondLst>
                                            <p:cond delay="1668"/>
                                          </p:stCondLst>
                                        </p:cTn>
                                        <p:tgtEl>
                                          <p:spTgt spid="28"/>
                                        </p:tgtEl>
                                      </p:cBhvr>
                                      <p:to x="100000" y="100000"/>
                                    </p:animScale>
                                    <p:animScale>
                                      <p:cBhvr>
                                        <p:cTn id="183" dur="26">
                                          <p:stCondLst>
                                            <p:cond delay="1808"/>
                                          </p:stCondLst>
                                        </p:cTn>
                                        <p:tgtEl>
                                          <p:spTgt spid="28"/>
                                        </p:tgtEl>
                                      </p:cBhvr>
                                      <p:to x="100000" y="95000"/>
                                    </p:animScale>
                                    <p:animScale>
                                      <p:cBhvr>
                                        <p:cTn id="184" dur="166" decel="50000">
                                          <p:stCondLst>
                                            <p:cond delay="1834"/>
                                          </p:stCondLst>
                                        </p:cTn>
                                        <p:tgtEl>
                                          <p:spTgt spid="28"/>
                                        </p:tgtEl>
                                      </p:cBhvr>
                                      <p:to x="100000" y="100000"/>
                                    </p:animScale>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25"/>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2"/>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grpId="1" nodeType="clickEffect">
                                  <p:stCondLst>
                                    <p:cond delay="0"/>
                                  </p:stCondLst>
                                  <p:childTnLst>
                                    <p:set>
                                      <p:cBhvr>
                                        <p:cTn id="196" dur="1" fill="hold">
                                          <p:stCondLst>
                                            <p:cond delay="0"/>
                                          </p:stCondLst>
                                        </p:cTn>
                                        <p:tgtEl>
                                          <p:spTgt spid="2"/>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xit" presetSubtype="0" fill="hold" grpId="1" nodeType="clickEffect">
                                  <p:stCondLst>
                                    <p:cond delay="0"/>
                                  </p:stCondLst>
                                  <p:childTnLst>
                                    <p:set>
                                      <p:cBhvr>
                                        <p:cTn id="200" dur="1" fill="hold">
                                          <p:stCondLst>
                                            <p:cond delay="0"/>
                                          </p:stCondLst>
                                        </p:cTn>
                                        <p:tgtEl>
                                          <p:spTgt spid="25"/>
                                        </p:tgtEl>
                                        <p:attrNameLst>
                                          <p:attrName>style.visibility</p:attrName>
                                        </p:attrNameLst>
                                      </p:cBhvr>
                                      <p:to>
                                        <p:strVal val="hidden"/>
                                      </p:to>
                                    </p:set>
                                  </p:childTnLst>
                                </p:cTn>
                              </p:par>
                              <p:par>
                                <p:cTn id="201" presetID="1" presetClass="exit" presetSubtype="0" fill="hold" nodeType="withEffect">
                                  <p:stCondLst>
                                    <p:cond delay="0"/>
                                  </p:stCondLst>
                                  <p:childTnLst>
                                    <p:set>
                                      <p:cBhvr>
                                        <p:cTn id="202" dur="1" fill="hold">
                                          <p:stCondLst>
                                            <p:cond delay="0"/>
                                          </p:stCondLst>
                                        </p:cTn>
                                        <p:tgtEl>
                                          <p:spTgt spid="13"/>
                                        </p:tgtEl>
                                        <p:attrNameLst>
                                          <p:attrName>style.visibility</p:attrName>
                                        </p:attrNameLst>
                                      </p:cBhvr>
                                      <p:to>
                                        <p:strVal val="hidden"/>
                                      </p:to>
                                    </p:set>
                                  </p:childTnLst>
                                </p:cTn>
                              </p:par>
                              <p:par>
                                <p:cTn id="203" presetID="1" presetClass="exit" presetSubtype="0" fill="hold" nodeType="withEffect">
                                  <p:stCondLst>
                                    <p:cond delay="0"/>
                                  </p:stCondLst>
                                  <p:childTnLst>
                                    <p:set>
                                      <p:cBhvr>
                                        <p:cTn id="204" dur="1" fill="hold">
                                          <p:stCondLst>
                                            <p:cond delay="0"/>
                                          </p:stCondLst>
                                        </p:cTn>
                                        <p:tgtEl>
                                          <p:spTgt spid="28"/>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26" presetClass="entr" presetSubtype="0" fill="hold" nodeType="clickEffect">
                                  <p:stCondLst>
                                    <p:cond delay="0"/>
                                  </p:stCondLst>
                                  <p:childTnLst>
                                    <p:set>
                                      <p:cBhvr>
                                        <p:cTn id="208" dur="1" fill="hold">
                                          <p:stCondLst>
                                            <p:cond delay="0"/>
                                          </p:stCondLst>
                                        </p:cTn>
                                        <p:tgtEl>
                                          <p:spTgt spid="29"/>
                                        </p:tgtEl>
                                        <p:attrNameLst>
                                          <p:attrName>style.visibility</p:attrName>
                                        </p:attrNameLst>
                                      </p:cBhvr>
                                      <p:to>
                                        <p:strVal val="visible"/>
                                      </p:to>
                                    </p:set>
                                    <p:animEffect transition="in" filter="wipe(down)">
                                      <p:cBhvr>
                                        <p:cTn id="209" dur="580">
                                          <p:stCondLst>
                                            <p:cond delay="0"/>
                                          </p:stCondLst>
                                        </p:cTn>
                                        <p:tgtEl>
                                          <p:spTgt spid="29"/>
                                        </p:tgtEl>
                                      </p:cBhvr>
                                    </p:animEffect>
                                    <p:anim calcmode="lin" valueType="num">
                                      <p:cBhvr>
                                        <p:cTn id="2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15" dur="26">
                                          <p:stCondLst>
                                            <p:cond delay="650"/>
                                          </p:stCondLst>
                                        </p:cTn>
                                        <p:tgtEl>
                                          <p:spTgt spid="29"/>
                                        </p:tgtEl>
                                      </p:cBhvr>
                                      <p:to x="100000" y="60000"/>
                                    </p:animScale>
                                    <p:animScale>
                                      <p:cBhvr>
                                        <p:cTn id="216" dur="166" decel="50000">
                                          <p:stCondLst>
                                            <p:cond delay="676"/>
                                          </p:stCondLst>
                                        </p:cTn>
                                        <p:tgtEl>
                                          <p:spTgt spid="29"/>
                                        </p:tgtEl>
                                      </p:cBhvr>
                                      <p:to x="100000" y="100000"/>
                                    </p:animScale>
                                    <p:animScale>
                                      <p:cBhvr>
                                        <p:cTn id="217" dur="26">
                                          <p:stCondLst>
                                            <p:cond delay="1312"/>
                                          </p:stCondLst>
                                        </p:cTn>
                                        <p:tgtEl>
                                          <p:spTgt spid="29"/>
                                        </p:tgtEl>
                                      </p:cBhvr>
                                      <p:to x="100000" y="80000"/>
                                    </p:animScale>
                                    <p:animScale>
                                      <p:cBhvr>
                                        <p:cTn id="218" dur="166" decel="50000">
                                          <p:stCondLst>
                                            <p:cond delay="1338"/>
                                          </p:stCondLst>
                                        </p:cTn>
                                        <p:tgtEl>
                                          <p:spTgt spid="29"/>
                                        </p:tgtEl>
                                      </p:cBhvr>
                                      <p:to x="100000" y="100000"/>
                                    </p:animScale>
                                    <p:animScale>
                                      <p:cBhvr>
                                        <p:cTn id="219" dur="26">
                                          <p:stCondLst>
                                            <p:cond delay="1642"/>
                                          </p:stCondLst>
                                        </p:cTn>
                                        <p:tgtEl>
                                          <p:spTgt spid="29"/>
                                        </p:tgtEl>
                                      </p:cBhvr>
                                      <p:to x="100000" y="90000"/>
                                    </p:animScale>
                                    <p:animScale>
                                      <p:cBhvr>
                                        <p:cTn id="220" dur="166" decel="50000">
                                          <p:stCondLst>
                                            <p:cond delay="1668"/>
                                          </p:stCondLst>
                                        </p:cTn>
                                        <p:tgtEl>
                                          <p:spTgt spid="29"/>
                                        </p:tgtEl>
                                      </p:cBhvr>
                                      <p:to x="100000" y="100000"/>
                                    </p:animScale>
                                    <p:animScale>
                                      <p:cBhvr>
                                        <p:cTn id="221" dur="26">
                                          <p:stCondLst>
                                            <p:cond delay="1808"/>
                                          </p:stCondLst>
                                        </p:cTn>
                                        <p:tgtEl>
                                          <p:spTgt spid="29"/>
                                        </p:tgtEl>
                                      </p:cBhvr>
                                      <p:to x="100000" y="95000"/>
                                    </p:animScale>
                                    <p:animScale>
                                      <p:cBhvr>
                                        <p:cTn id="222" dur="166" decel="50000">
                                          <p:stCondLst>
                                            <p:cond delay="1834"/>
                                          </p:stCondLst>
                                        </p:cTn>
                                        <p:tgtEl>
                                          <p:spTgt spid="29"/>
                                        </p:tgtEl>
                                      </p:cBhvr>
                                      <p:to x="100000" y="100000"/>
                                    </p:animScale>
                                  </p:childTnLst>
                                </p:cTn>
                              </p:par>
                            </p:childTnLst>
                          </p:cTn>
                        </p:par>
                      </p:childTnLst>
                    </p:cTn>
                  </p:par>
                  <p:par>
                    <p:cTn id="223" fill="hold">
                      <p:stCondLst>
                        <p:cond delay="indefinite"/>
                      </p:stCondLst>
                      <p:childTnLst>
                        <p:par>
                          <p:cTn id="224" fill="hold">
                            <p:stCondLst>
                              <p:cond delay="0"/>
                            </p:stCondLst>
                            <p:childTnLst>
                              <p:par>
                                <p:cTn id="225" presetID="26" presetClass="entr" presetSubtype="0" fill="hold" nodeType="clickEffect">
                                  <p:stCondLst>
                                    <p:cond delay="0"/>
                                  </p:stCondLst>
                                  <p:childTnLst>
                                    <p:set>
                                      <p:cBhvr>
                                        <p:cTn id="226" dur="1" fill="hold">
                                          <p:stCondLst>
                                            <p:cond delay="0"/>
                                          </p:stCondLst>
                                        </p:cTn>
                                        <p:tgtEl>
                                          <p:spTgt spid="30"/>
                                        </p:tgtEl>
                                        <p:attrNameLst>
                                          <p:attrName>style.visibility</p:attrName>
                                        </p:attrNameLst>
                                      </p:cBhvr>
                                      <p:to>
                                        <p:strVal val="visible"/>
                                      </p:to>
                                    </p:set>
                                    <p:animEffect transition="in" filter="wipe(down)">
                                      <p:cBhvr>
                                        <p:cTn id="227" dur="580">
                                          <p:stCondLst>
                                            <p:cond delay="0"/>
                                          </p:stCondLst>
                                        </p:cTn>
                                        <p:tgtEl>
                                          <p:spTgt spid="30"/>
                                        </p:tgtEl>
                                      </p:cBhvr>
                                    </p:animEffect>
                                    <p:anim calcmode="lin" valueType="num">
                                      <p:cBhvr>
                                        <p:cTn id="22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33" dur="26">
                                          <p:stCondLst>
                                            <p:cond delay="650"/>
                                          </p:stCondLst>
                                        </p:cTn>
                                        <p:tgtEl>
                                          <p:spTgt spid="30"/>
                                        </p:tgtEl>
                                      </p:cBhvr>
                                      <p:to x="100000" y="60000"/>
                                    </p:animScale>
                                    <p:animScale>
                                      <p:cBhvr>
                                        <p:cTn id="234" dur="166" decel="50000">
                                          <p:stCondLst>
                                            <p:cond delay="676"/>
                                          </p:stCondLst>
                                        </p:cTn>
                                        <p:tgtEl>
                                          <p:spTgt spid="30"/>
                                        </p:tgtEl>
                                      </p:cBhvr>
                                      <p:to x="100000" y="100000"/>
                                    </p:animScale>
                                    <p:animScale>
                                      <p:cBhvr>
                                        <p:cTn id="235" dur="26">
                                          <p:stCondLst>
                                            <p:cond delay="1312"/>
                                          </p:stCondLst>
                                        </p:cTn>
                                        <p:tgtEl>
                                          <p:spTgt spid="30"/>
                                        </p:tgtEl>
                                      </p:cBhvr>
                                      <p:to x="100000" y="80000"/>
                                    </p:animScale>
                                    <p:animScale>
                                      <p:cBhvr>
                                        <p:cTn id="236" dur="166" decel="50000">
                                          <p:stCondLst>
                                            <p:cond delay="1338"/>
                                          </p:stCondLst>
                                        </p:cTn>
                                        <p:tgtEl>
                                          <p:spTgt spid="30"/>
                                        </p:tgtEl>
                                      </p:cBhvr>
                                      <p:to x="100000" y="100000"/>
                                    </p:animScale>
                                    <p:animScale>
                                      <p:cBhvr>
                                        <p:cTn id="237" dur="26">
                                          <p:stCondLst>
                                            <p:cond delay="1642"/>
                                          </p:stCondLst>
                                        </p:cTn>
                                        <p:tgtEl>
                                          <p:spTgt spid="30"/>
                                        </p:tgtEl>
                                      </p:cBhvr>
                                      <p:to x="100000" y="90000"/>
                                    </p:animScale>
                                    <p:animScale>
                                      <p:cBhvr>
                                        <p:cTn id="238" dur="166" decel="50000">
                                          <p:stCondLst>
                                            <p:cond delay="1668"/>
                                          </p:stCondLst>
                                        </p:cTn>
                                        <p:tgtEl>
                                          <p:spTgt spid="30"/>
                                        </p:tgtEl>
                                      </p:cBhvr>
                                      <p:to x="100000" y="100000"/>
                                    </p:animScale>
                                    <p:animScale>
                                      <p:cBhvr>
                                        <p:cTn id="239" dur="26">
                                          <p:stCondLst>
                                            <p:cond delay="1808"/>
                                          </p:stCondLst>
                                        </p:cTn>
                                        <p:tgtEl>
                                          <p:spTgt spid="30"/>
                                        </p:tgtEl>
                                      </p:cBhvr>
                                      <p:to x="100000" y="95000"/>
                                    </p:animScale>
                                    <p:animScale>
                                      <p:cBhvr>
                                        <p:cTn id="240" dur="166" decel="50000">
                                          <p:stCondLst>
                                            <p:cond delay="1834"/>
                                          </p:stCondLst>
                                        </p:cTn>
                                        <p:tgtEl>
                                          <p:spTgt spid="30"/>
                                        </p:tgtEl>
                                      </p:cBhvr>
                                      <p:to x="100000" y="100000"/>
                                    </p:animScale>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26"/>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xit" presetSubtype="0" fill="hold" grpId="1" nodeType="clickEffect">
                                  <p:stCondLst>
                                    <p:cond delay="0"/>
                                  </p:stCondLst>
                                  <p:childTnLst>
                                    <p:set>
                                      <p:cBhvr>
                                        <p:cTn id="248" dur="1" fill="hold">
                                          <p:stCondLst>
                                            <p:cond delay="0"/>
                                          </p:stCondLst>
                                        </p:cTn>
                                        <p:tgtEl>
                                          <p:spTgt spid="26"/>
                                        </p:tgtEl>
                                        <p:attrNameLst>
                                          <p:attrName>style.visibility</p:attrName>
                                        </p:attrNameLst>
                                      </p:cBhvr>
                                      <p:to>
                                        <p:strVal val="hidden"/>
                                      </p:to>
                                    </p:set>
                                  </p:childTnLst>
                                </p:cTn>
                              </p:par>
                              <p:par>
                                <p:cTn id="249" presetID="1" presetClass="exit" presetSubtype="0" fill="hold" nodeType="withEffect">
                                  <p:stCondLst>
                                    <p:cond delay="0"/>
                                  </p:stCondLst>
                                  <p:childTnLst>
                                    <p:set>
                                      <p:cBhvr>
                                        <p:cTn id="250" dur="1" fill="hold">
                                          <p:stCondLst>
                                            <p:cond delay="0"/>
                                          </p:stCondLst>
                                        </p:cTn>
                                        <p:tgtEl>
                                          <p:spTgt spid="29"/>
                                        </p:tgtEl>
                                        <p:attrNameLst>
                                          <p:attrName>style.visibility</p:attrName>
                                        </p:attrNameLst>
                                      </p:cBhvr>
                                      <p:to>
                                        <p:strVal val="hidden"/>
                                      </p:to>
                                    </p:set>
                                  </p:childTnLst>
                                </p:cTn>
                              </p:par>
                              <p:par>
                                <p:cTn id="251" presetID="1" presetClass="exit" presetSubtype="0" fill="hold" nodeType="withEffect">
                                  <p:stCondLst>
                                    <p:cond delay="0"/>
                                  </p:stCondLst>
                                  <p:childTnLst>
                                    <p:set>
                                      <p:cBhvr>
                                        <p:cTn id="252" dur="1" fill="hold">
                                          <p:stCondLst>
                                            <p:cond delay="0"/>
                                          </p:stCondLst>
                                        </p:cTn>
                                        <p:tgtEl>
                                          <p:spTgt spid="30"/>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26" presetClass="entr" presetSubtype="0" fill="hold" nodeType="clickEffect">
                                  <p:stCondLst>
                                    <p:cond delay="0"/>
                                  </p:stCondLst>
                                  <p:childTnLst>
                                    <p:set>
                                      <p:cBhvr>
                                        <p:cTn id="256" dur="1" fill="hold">
                                          <p:stCondLst>
                                            <p:cond delay="0"/>
                                          </p:stCondLst>
                                        </p:cTn>
                                        <p:tgtEl>
                                          <p:spTgt spid="9"/>
                                        </p:tgtEl>
                                        <p:attrNameLst>
                                          <p:attrName>style.visibility</p:attrName>
                                        </p:attrNameLst>
                                      </p:cBhvr>
                                      <p:to>
                                        <p:strVal val="visible"/>
                                      </p:to>
                                    </p:set>
                                    <p:animEffect transition="in" filter="wipe(down)">
                                      <p:cBhvr>
                                        <p:cTn id="257" dur="580">
                                          <p:stCondLst>
                                            <p:cond delay="0"/>
                                          </p:stCondLst>
                                        </p:cTn>
                                        <p:tgtEl>
                                          <p:spTgt spid="9"/>
                                        </p:tgtEl>
                                      </p:cBhvr>
                                    </p:animEffect>
                                    <p:anim calcmode="lin" valueType="num">
                                      <p:cBhvr>
                                        <p:cTn id="2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3" dur="26">
                                          <p:stCondLst>
                                            <p:cond delay="650"/>
                                          </p:stCondLst>
                                        </p:cTn>
                                        <p:tgtEl>
                                          <p:spTgt spid="9"/>
                                        </p:tgtEl>
                                      </p:cBhvr>
                                      <p:to x="100000" y="60000"/>
                                    </p:animScale>
                                    <p:animScale>
                                      <p:cBhvr>
                                        <p:cTn id="264" dur="166" decel="50000">
                                          <p:stCondLst>
                                            <p:cond delay="676"/>
                                          </p:stCondLst>
                                        </p:cTn>
                                        <p:tgtEl>
                                          <p:spTgt spid="9"/>
                                        </p:tgtEl>
                                      </p:cBhvr>
                                      <p:to x="100000" y="100000"/>
                                    </p:animScale>
                                    <p:animScale>
                                      <p:cBhvr>
                                        <p:cTn id="265" dur="26">
                                          <p:stCondLst>
                                            <p:cond delay="1312"/>
                                          </p:stCondLst>
                                        </p:cTn>
                                        <p:tgtEl>
                                          <p:spTgt spid="9"/>
                                        </p:tgtEl>
                                      </p:cBhvr>
                                      <p:to x="100000" y="80000"/>
                                    </p:animScale>
                                    <p:animScale>
                                      <p:cBhvr>
                                        <p:cTn id="266" dur="166" decel="50000">
                                          <p:stCondLst>
                                            <p:cond delay="1338"/>
                                          </p:stCondLst>
                                        </p:cTn>
                                        <p:tgtEl>
                                          <p:spTgt spid="9"/>
                                        </p:tgtEl>
                                      </p:cBhvr>
                                      <p:to x="100000" y="100000"/>
                                    </p:animScale>
                                    <p:animScale>
                                      <p:cBhvr>
                                        <p:cTn id="267" dur="26">
                                          <p:stCondLst>
                                            <p:cond delay="1642"/>
                                          </p:stCondLst>
                                        </p:cTn>
                                        <p:tgtEl>
                                          <p:spTgt spid="9"/>
                                        </p:tgtEl>
                                      </p:cBhvr>
                                      <p:to x="100000" y="90000"/>
                                    </p:animScale>
                                    <p:animScale>
                                      <p:cBhvr>
                                        <p:cTn id="268" dur="166" decel="50000">
                                          <p:stCondLst>
                                            <p:cond delay="1668"/>
                                          </p:stCondLst>
                                        </p:cTn>
                                        <p:tgtEl>
                                          <p:spTgt spid="9"/>
                                        </p:tgtEl>
                                      </p:cBhvr>
                                      <p:to x="100000" y="100000"/>
                                    </p:animScale>
                                    <p:animScale>
                                      <p:cBhvr>
                                        <p:cTn id="269" dur="26">
                                          <p:stCondLst>
                                            <p:cond delay="1808"/>
                                          </p:stCondLst>
                                        </p:cTn>
                                        <p:tgtEl>
                                          <p:spTgt spid="9"/>
                                        </p:tgtEl>
                                      </p:cBhvr>
                                      <p:to x="100000" y="95000"/>
                                    </p:animScale>
                                    <p:animScale>
                                      <p:cBhvr>
                                        <p:cTn id="270" dur="166" decel="50000">
                                          <p:stCondLst>
                                            <p:cond delay="1834"/>
                                          </p:stCondLst>
                                        </p:cTn>
                                        <p:tgtEl>
                                          <p:spTgt spid="9"/>
                                        </p:tgtEl>
                                      </p:cBhvr>
                                      <p:to x="100000" y="100000"/>
                                    </p:animScale>
                                  </p:childTnLst>
                                </p:cTn>
                              </p:par>
                            </p:childTnLst>
                          </p:cTn>
                        </p:par>
                      </p:childTnLst>
                    </p:cTn>
                  </p:par>
                  <p:par>
                    <p:cTn id="271" fill="hold">
                      <p:stCondLst>
                        <p:cond delay="indefinite"/>
                      </p:stCondLst>
                      <p:childTnLst>
                        <p:par>
                          <p:cTn id="272" fill="hold">
                            <p:stCondLst>
                              <p:cond delay="0"/>
                            </p:stCondLst>
                            <p:childTnLst>
                              <p:par>
                                <p:cTn id="273" presetID="26" presetClass="entr" presetSubtype="0" fill="hold" nodeType="clickEffect">
                                  <p:stCondLst>
                                    <p:cond delay="0"/>
                                  </p:stCondLst>
                                  <p:childTnLst>
                                    <p:set>
                                      <p:cBhvr>
                                        <p:cTn id="274" dur="1" fill="hold">
                                          <p:stCondLst>
                                            <p:cond delay="0"/>
                                          </p:stCondLst>
                                        </p:cTn>
                                        <p:tgtEl>
                                          <p:spTgt spid="31"/>
                                        </p:tgtEl>
                                        <p:attrNameLst>
                                          <p:attrName>style.visibility</p:attrName>
                                        </p:attrNameLst>
                                      </p:cBhvr>
                                      <p:to>
                                        <p:strVal val="visible"/>
                                      </p:to>
                                    </p:set>
                                    <p:animEffect transition="in" filter="wipe(down)">
                                      <p:cBhvr>
                                        <p:cTn id="275" dur="580">
                                          <p:stCondLst>
                                            <p:cond delay="0"/>
                                          </p:stCondLst>
                                        </p:cTn>
                                        <p:tgtEl>
                                          <p:spTgt spid="31"/>
                                        </p:tgtEl>
                                      </p:cBhvr>
                                    </p:animEffect>
                                    <p:anim calcmode="lin" valueType="num">
                                      <p:cBhvr>
                                        <p:cTn id="2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81" dur="26">
                                          <p:stCondLst>
                                            <p:cond delay="650"/>
                                          </p:stCondLst>
                                        </p:cTn>
                                        <p:tgtEl>
                                          <p:spTgt spid="31"/>
                                        </p:tgtEl>
                                      </p:cBhvr>
                                      <p:to x="100000" y="60000"/>
                                    </p:animScale>
                                    <p:animScale>
                                      <p:cBhvr>
                                        <p:cTn id="282" dur="166" decel="50000">
                                          <p:stCondLst>
                                            <p:cond delay="676"/>
                                          </p:stCondLst>
                                        </p:cTn>
                                        <p:tgtEl>
                                          <p:spTgt spid="31"/>
                                        </p:tgtEl>
                                      </p:cBhvr>
                                      <p:to x="100000" y="100000"/>
                                    </p:animScale>
                                    <p:animScale>
                                      <p:cBhvr>
                                        <p:cTn id="283" dur="26">
                                          <p:stCondLst>
                                            <p:cond delay="1312"/>
                                          </p:stCondLst>
                                        </p:cTn>
                                        <p:tgtEl>
                                          <p:spTgt spid="31"/>
                                        </p:tgtEl>
                                      </p:cBhvr>
                                      <p:to x="100000" y="80000"/>
                                    </p:animScale>
                                    <p:animScale>
                                      <p:cBhvr>
                                        <p:cTn id="284" dur="166" decel="50000">
                                          <p:stCondLst>
                                            <p:cond delay="1338"/>
                                          </p:stCondLst>
                                        </p:cTn>
                                        <p:tgtEl>
                                          <p:spTgt spid="31"/>
                                        </p:tgtEl>
                                      </p:cBhvr>
                                      <p:to x="100000" y="100000"/>
                                    </p:animScale>
                                    <p:animScale>
                                      <p:cBhvr>
                                        <p:cTn id="285" dur="26">
                                          <p:stCondLst>
                                            <p:cond delay="1642"/>
                                          </p:stCondLst>
                                        </p:cTn>
                                        <p:tgtEl>
                                          <p:spTgt spid="31"/>
                                        </p:tgtEl>
                                      </p:cBhvr>
                                      <p:to x="100000" y="90000"/>
                                    </p:animScale>
                                    <p:animScale>
                                      <p:cBhvr>
                                        <p:cTn id="286" dur="166" decel="50000">
                                          <p:stCondLst>
                                            <p:cond delay="1668"/>
                                          </p:stCondLst>
                                        </p:cTn>
                                        <p:tgtEl>
                                          <p:spTgt spid="31"/>
                                        </p:tgtEl>
                                      </p:cBhvr>
                                      <p:to x="100000" y="100000"/>
                                    </p:animScale>
                                    <p:animScale>
                                      <p:cBhvr>
                                        <p:cTn id="287" dur="26">
                                          <p:stCondLst>
                                            <p:cond delay="1808"/>
                                          </p:stCondLst>
                                        </p:cTn>
                                        <p:tgtEl>
                                          <p:spTgt spid="31"/>
                                        </p:tgtEl>
                                      </p:cBhvr>
                                      <p:to x="100000" y="95000"/>
                                    </p:animScale>
                                    <p:animScale>
                                      <p:cBhvr>
                                        <p:cTn id="288" dur="166" decel="50000">
                                          <p:stCondLst>
                                            <p:cond delay="1834"/>
                                          </p:stCondLst>
                                        </p:cTn>
                                        <p:tgtEl>
                                          <p:spTgt spid="31"/>
                                        </p:tgtEl>
                                      </p:cBhvr>
                                      <p:to x="100000" y="100000"/>
                                    </p:animScale>
                                  </p:childTnLst>
                                </p:cTn>
                              </p:par>
                            </p:childTnLst>
                          </p:cTn>
                        </p:par>
                      </p:childTnLst>
                    </p:cTn>
                  </p:par>
                  <p:par>
                    <p:cTn id="289" fill="hold">
                      <p:stCondLst>
                        <p:cond delay="indefinite"/>
                      </p:stCondLst>
                      <p:childTnLst>
                        <p:par>
                          <p:cTn id="290" fill="hold">
                            <p:stCondLst>
                              <p:cond delay="0"/>
                            </p:stCondLst>
                            <p:childTnLst>
                              <p:par>
                                <p:cTn id="291" presetID="1" presetClass="entr" presetSubtype="0" fill="hold" grpId="0" nodeType="clickEffect">
                                  <p:stCondLst>
                                    <p:cond delay="0"/>
                                  </p:stCondLst>
                                  <p:childTnLst>
                                    <p:set>
                                      <p:cBhvr>
                                        <p:cTn id="292" dur="1" fill="hold">
                                          <p:stCondLst>
                                            <p:cond delay="0"/>
                                          </p:stCondLst>
                                        </p:cTn>
                                        <p:tgtEl>
                                          <p:spTgt spid="27"/>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xit" presetSubtype="0" fill="hold" grpId="1" nodeType="clickEffect">
                                  <p:stCondLst>
                                    <p:cond delay="0"/>
                                  </p:stCondLst>
                                  <p:childTnLst>
                                    <p:set>
                                      <p:cBhvr>
                                        <p:cTn id="296" dur="1" fill="hold">
                                          <p:stCondLst>
                                            <p:cond delay="0"/>
                                          </p:stCondLst>
                                        </p:cTn>
                                        <p:tgtEl>
                                          <p:spTgt spid="27"/>
                                        </p:tgtEl>
                                        <p:attrNameLst>
                                          <p:attrName>style.visibility</p:attrName>
                                        </p:attrNameLst>
                                      </p:cBhvr>
                                      <p:to>
                                        <p:strVal val="hidden"/>
                                      </p:to>
                                    </p:set>
                                  </p:childTnLst>
                                </p:cTn>
                              </p:par>
                              <p:par>
                                <p:cTn id="297" presetID="1" presetClass="exit" presetSubtype="0" fill="hold" nodeType="withEffect">
                                  <p:stCondLst>
                                    <p:cond delay="0"/>
                                  </p:stCondLst>
                                  <p:childTnLst>
                                    <p:set>
                                      <p:cBhvr>
                                        <p:cTn id="298" dur="1" fill="hold">
                                          <p:stCondLst>
                                            <p:cond delay="0"/>
                                          </p:stCondLst>
                                        </p:cTn>
                                        <p:tgtEl>
                                          <p:spTgt spid="9"/>
                                        </p:tgtEl>
                                        <p:attrNameLst>
                                          <p:attrName>style.visibility</p:attrName>
                                        </p:attrNameLst>
                                      </p:cBhvr>
                                      <p:to>
                                        <p:strVal val="hidden"/>
                                      </p:to>
                                    </p:set>
                                  </p:childTnLst>
                                </p:cTn>
                              </p:par>
                              <p:par>
                                <p:cTn id="299" presetID="1" presetClass="exit" presetSubtype="0" fill="hold" nodeType="withEffect">
                                  <p:stCondLst>
                                    <p:cond delay="0"/>
                                  </p:stCondLst>
                                  <p:childTnLst>
                                    <p:set>
                                      <p:cBhvr>
                                        <p:cTn id="30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P spid="19" grpId="1"/>
      <p:bldP spid="21" grpId="0"/>
      <p:bldP spid="21" grpId="1"/>
      <p:bldP spid="24" grpId="0"/>
      <p:bldP spid="24" grpId="1"/>
      <p:bldP spid="25" grpId="0"/>
      <p:bldP spid="25" grpId="1"/>
      <p:bldP spid="26" grpId="0"/>
      <p:bldP spid="26" grpId="1"/>
      <p:bldP spid="27" grpId="0"/>
      <p:bldP spid="27" grpId="1"/>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93818" cy="647577"/>
          </a:xfrm>
        </p:spPr>
        <p:txBody>
          <a:bodyPr>
            <a:normAutofit/>
          </a:bodyPr>
          <a:lstStyle/>
          <a:p>
            <a:r>
              <a:rPr lang="en-GB" sz="2800" b="1" dirty="0" err="1">
                <a:solidFill>
                  <a:schemeClr val="bg1"/>
                </a:solidFill>
              </a:rPr>
              <a:t>Deine</a:t>
            </a:r>
            <a:r>
              <a:rPr lang="en-GB" sz="2800" b="1" dirty="0">
                <a:solidFill>
                  <a:schemeClr val="bg1"/>
                </a:solidFill>
              </a:rPr>
              <a:t> Stadt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931513" y="3065085"/>
            <a:ext cx="10328974" cy="1938992"/>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effectLst/>
                <a:uLnTx/>
                <a:uFillTx/>
                <a:latin typeface="Century Gothic" panose="020F0302020204030204"/>
              </a:rPr>
              <a:t>Wie ist deine Stadt heute?</a:t>
            </a:r>
            <a:br>
              <a:rPr kumimoji="0" lang="de-DE" sz="2400" b="0" i="0" u="none" strike="noStrike" kern="1200" cap="none" spc="0" normalizeH="0" baseline="0" noProof="0" dirty="0">
                <a:ln>
                  <a:noFill/>
                </a:ln>
                <a:effectLst/>
                <a:uLnTx/>
                <a:uFillTx/>
                <a:latin typeface="Century Gothic" panose="020F0302020204030204"/>
              </a:rPr>
            </a:br>
            <a:r>
              <a:rPr kumimoji="0" lang="de-DE" sz="2400" b="0" i="0" u="none" strike="noStrike" kern="1200" cap="none" spc="0" normalizeH="0" baseline="0" noProof="0" dirty="0">
                <a:ln>
                  <a:noFill/>
                </a:ln>
                <a:effectLst/>
                <a:uLnTx/>
                <a:uFillTx/>
                <a:latin typeface="Century Gothic" panose="020F0302020204030204"/>
              </a:rPr>
              <a:t>Wie war sie früher?</a:t>
            </a:r>
            <a:br>
              <a:rPr kumimoji="0" lang="de-DE" sz="2400" b="0" i="0" u="none" strike="noStrike" kern="1200" cap="none" spc="0" normalizeH="0" baseline="0" noProof="0" dirty="0">
                <a:ln>
                  <a:noFill/>
                </a:ln>
                <a:effectLst/>
                <a:uLnTx/>
                <a:uFillTx/>
                <a:latin typeface="Century Gothic" panose="020F0302020204030204"/>
              </a:rPr>
            </a:br>
            <a:r>
              <a:rPr kumimoji="0" lang="de-DE" sz="2400" b="0" i="0" u="none" strike="noStrike" kern="1200" cap="none" spc="0" normalizeH="0" baseline="0" noProof="0" dirty="0">
                <a:ln>
                  <a:noFill/>
                </a:ln>
                <a:effectLst/>
                <a:uLnTx/>
                <a:uFillTx/>
                <a:latin typeface="Century Gothic" panose="020F0302020204030204"/>
              </a:rPr>
              <a:t>Was gab es früher nicht?</a:t>
            </a:r>
            <a:br>
              <a:rPr kumimoji="0" lang="de-DE" sz="2400" b="0" i="0" u="none" strike="noStrike" kern="1200" cap="none" spc="0" normalizeH="0" baseline="0" noProof="0" dirty="0">
                <a:ln>
                  <a:noFill/>
                </a:ln>
                <a:effectLst/>
                <a:uLnTx/>
                <a:uFillTx/>
                <a:latin typeface="Century Gothic" panose="020F0302020204030204"/>
              </a:rPr>
            </a:br>
            <a:r>
              <a:rPr kumimoji="0" lang="de-DE" sz="2400" b="0" i="0" u="none" strike="noStrike" kern="1200" cap="none" spc="0" normalizeH="0" baseline="0" noProof="0" dirty="0">
                <a:ln>
                  <a:noFill/>
                </a:ln>
                <a:effectLst/>
                <a:uLnTx/>
                <a:uFillTx/>
                <a:latin typeface="Century Gothic" panose="020F0302020204030204"/>
              </a:rPr>
              <a:t>Was gibt es jetzt?</a:t>
            </a:r>
            <a:br>
              <a:rPr kumimoji="0" lang="de-DE" sz="2400" b="0" i="0" u="none" strike="noStrike" kern="1200" cap="none" spc="0" normalizeH="0" baseline="0" noProof="0" dirty="0">
                <a:ln>
                  <a:noFill/>
                </a:ln>
                <a:effectLst/>
                <a:uLnTx/>
                <a:uFillTx/>
                <a:latin typeface="Century Gothic" panose="020F0302020204030204"/>
              </a:rPr>
            </a:br>
            <a:r>
              <a:rPr kumimoji="0" lang="de-DE" sz="2400" b="0" i="0" u="none" strike="noStrike" kern="1200" cap="none" spc="0" normalizeH="0" baseline="0" noProof="0" dirty="0">
                <a:ln>
                  <a:noFill/>
                </a:ln>
                <a:effectLst/>
                <a:uLnTx/>
                <a:uFillTx/>
                <a:latin typeface="Century Gothic" panose="020F0302020204030204"/>
              </a:rPr>
              <a:t>Was kann man in </a:t>
            </a:r>
            <a:r>
              <a:rPr lang="de-DE" sz="2400" dirty="0">
                <a:latin typeface="Century Gothic" panose="020F0302020204030204"/>
              </a:rPr>
              <a:t>deiner Stadt machen?</a:t>
            </a:r>
            <a:endParaRPr kumimoji="0" lang="de-DE" sz="2400" b="0" i="0" u="none" strike="noStrike" kern="1200" cap="none" spc="0" normalizeH="0" baseline="0" noProof="0" dirty="0">
              <a:ln>
                <a:noFill/>
              </a:ln>
              <a:effectLst/>
              <a:uLnTx/>
              <a:uFillTx/>
              <a:latin typeface="Century Gothic" panose="020F0302020204030204"/>
            </a:endParaRPr>
          </a:p>
        </p:txBody>
      </p:sp>
      <p:sp>
        <p:nvSpPr>
          <p:cNvPr id="2" name="Rounded Rectangular Callout 1"/>
          <p:cNvSpPr/>
          <p:nvPr/>
        </p:nvSpPr>
        <p:spPr>
          <a:xfrm>
            <a:off x="8608201" y="3136067"/>
            <a:ext cx="2486527" cy="1668379"/>
          </a:xfrm>
          <a:prstGeom prst="wedgeRoundRectCallout">
            <a:avLst>
              <a:gd name="adj1" fmla="val -33736"/>
              <a:gd name="adj2" fmla="val 62500"/>
              <a:gd name="adj3" fmla="val 16667"/>
            </a:avLst>
          </a:prstGeom>
          <a:solidFill>
            <a:schemeClr val="accent1">
              <a:lumMod val="40000"/>
              <a:lumOff val="6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2000">
              <a:solidFill>
                <a:schemeClr val="bg1"/>
              </a:solidFill>
            </a:endParaRPr>
          </a:p>
          <a:p>
            <a:pPr lvl="0" algn="ctr">
              <a:defRPr/>
            </a:pPr>
            <a:r>
              <a:rPr lang="en-US" sz="2000">
                <a:solidFill>
                  <a:schemeClr val="bg1"/>
                </a:solidFill>
              </a:rPr>
              <a:t>Remember to use adjectives. </a:t>
            </a:r>
          </a:p>
          <a:p>
            <a:pPr lvl="0" algn="ctr">
              <a:defRPr/>
            </a:pPr>
            <a:r>
              <a:rPr lang="en-US" sz="2000">
                <a:solidFill>
                  <a:schemeClr val="bg1"/>
                </a:solidFill>
              </a:rPr>
              <a:t>Don’t forget the R2 (accusative) endings!</a:t>
            </a:r>
            <a:br>
              <a:rPr lang="en-US" sz="2000">
                <a:solidFill>
                  <a:schemeClr val="bg1"/>
                </a:solidFill>
              </a:rPr>
            </a:br>
            <a:endParaRPr lang="en-US" sz="2000" dirty="0">
              <a:solidFill>
                <a:schemeClr val="bg1"/>
              </a:solidFill>
            </a:endParaRPr>
          </a:p>
        </p:txBody>
      </p:sp>
      <p:sp>
        <p:nvSpPr>
          <p:cNvPr id="8" name="TextBox 7"/>
          <p:cNvSpPr txBox="1"/>
          <p:nvPr/>
        </p:nvSpPr>
        <p:spPr>
          <a:xfrm>
            <a:off x="433137" y="1456521"/>
            <a:ext cx="8454189" cy="1200329"/>
          </a:xfrm>
          <a:prstGeom prst="rect">
            <a:avLst/>
          </a:prstGeom>
          <a:noFill/>
        </p:spPr>
        <p:txBody>
          <a:bodyPr wrap="square" rtlCol="0">
            <a:spAutoFit/>
          </a:bodyPr>
          <a:lstStyle/>
          <a:p>
            <a:r>
              <a:rPr lang="en-US" sz="2400"/>
              <a:t>Schreib etwas für Mia über deine Stadt!</a:t>
            </a:r>
            <a:br>
              <a:rPr lang="en-US" sz="2400"/>
            </a:br>
            <a:endParaRPr lang="en-US" sz="2400"/>
          </a:p>
          <a:p>
            <a:r>
              <a:rPr lang="en-US" sz="2400"/>
              <a:t>Beantworte diese Fragen:</a:t>
            </a:r>
            <a:endParaRPr lang="en-GB"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261" y="219312"/>
            <a:ext cx="1800225" cy="1837373"/>
          </a:xfrm>
          <a:prstGeom prst="rect">
            <a:avLst/>
          </a:prstGeom>
        </p:spPr>
      </p:pic>
    </p:spTree>
    <p:extLst>
      <p:ext uri="{BB962C8B-B14F-4D97-AF65-F5344CB8AC3E}">
        <p14:creationId xmlns:p14="http://schemas.microsoft.com/office/powerpoint/2010/main" val="953150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6)</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1.2 Week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8 Term 1.1 Week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lose up of a map&#10;&#10;Description automatically generated">
            <a:extLst>
              <a:ext uri="{FF2B5EF4-FFF2-40B4-BE49-F238E27FC236}">
                <a16:creationId xmlns:a16="http://schemas.microsoft.com/office/drawing/2014/main" id="{6C257947-AAB3-4342-80F0-EBC6F098A14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4" y="1001890"/>
            <a:ext cx="9881936" cy="5435065"/>
          </a:xfrm>
          <a:prstGeom prst="rect">
            <a:avLst/>
          </a:prstGeom>
        </p:spPr>
      </p:pic>
      <p:sp>
        <p:nvSpPr>
          <p:cNvPr id="4" name="Title 3"/>
          <p:cNvSpPr>
            <a:spLocks noGrp="1"/>
          </p:cNvSpPr>
          <p:nvPr>
            <p:ph type="title"/>
          </p:nvPr>
        </p:nvSpPr>
        <p:spPr>
          <a:xfrm>
            <a:off x="0" y="213557"/>
            <a:ext cx="2230231" cy="607221"/>
          </a:xfrm>
        </p:spPr>
        <p:txBody>
          <a:bodyPr>
            <a:normAutofit/>
          </a:bodyPr>
          <a:lstStyle/>
          <a:p>
            <a:r>
              <a:rPr lang="en-GB" sz="2800" b="1" dirty="0" err="1">
                <a:solidFill>
                  <a:schemeClr val="bg1"/>
                </a:solidFill>
              </a:rPr>
              <a:t>Österreich</a:t>
            </a:r>
            <a:endParaRPr lang="en-GB" sz="2800" b="1" dirty="0">
              <a:solidFill>
                <a:schemeClr val="bg1"/>
              </a:solidFill>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5563891" cy="461665"/>
          </a:xfrm>
          <a:prstGeom prst="rect">
            <a:avLst/>
          </a:prstGeom>
          <a:noFill/>
        </p:spPr>
        <p:txBody>
          <a:bodyPr wrap="square" rtlCol="0">
            <a:spAutoFit/>
          </a:bodyPr>
          <a:lstStyle/>
          <a:p>
            <a:r>
              <a:rPr lang="en-US" sz="2400"/>
              <a:t>Schreib die Ortsnamen!</a:t>
            </a:r>
            <a:endParaRPr lang="en-US" sz="2400" dirty="0"/>
          </a:p>
        </p:txBody>
      </p:sp>
      <p:sp>
        <p:nvSpPr>
          <p:cNvPr id="10" name="Rounded Rectangle 11">
            <a:extLst>
              <a:ext uri="{FF2B5EF4-FFF2-40B4-BE49-F238E27FC236}">
                <a16:creationId xmlns:a16="http://schemas.microsoft.com/office/drawing/2014/main" id="{F7023471-D73A-4082-8FC7-BC5FA9E05F4F}"/>
              </a:ext>
            </a:extLst>
          </p:cNvPr>
          <p:cNvSpPr/>
          <p:nvPr/>
        </p:nvSpPr>
        <p:spPr>
          <a:xfrm>
            <a:off x="9727095" y="247046"/>
            <a:ext cx="2230231" cy="400919"/>
          </a:xfrm>
          <a:prstGeom prst="roundRect">
            <a:avLst/>
          </a:prstGeom>
          <a:solidFill>
            <a:srgbClr val="FFCC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hören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schreiben</a:t>
            </a:r>
            <a:endParaRPr lang="en-GB" b="1" dirty="0">
              <a:solidFill>
                <a:schemeClr val="tx1"/>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EE87C115-9D8C-4CD1-A1A8-ED6F3F0D1C26}"/>
              </a:ext>
            </a:extLst>
          </p:cNvPr>
          <p:cNvSpPr/>
          <p:nvPr/>
        </p:nvSpPr>
        <p:spPr>
          <a:xfrm>
            <a:off x="10135138" y="2167727"/>
            <a:ext cx="1598632" cy="400919"/>
          </a:xfrm>
          <a:prstGeom prst="roundRect">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 ________</a:t>
            </a:r>
          </a:p>
        </p:txBody>
      </p:sp>
      <p:sp>
        <p:nvSpPr>
          <p:cNvPr id="15" name="Action Button: Custom 16">
            <a:hlinkClick r:id="" action="ppaction://noaction" highlightClick="1">
              <a:snd r:embed="rId4" name="3. 1. Wien.wav"/>
            </a:hlinkClick>
            <a:extLst>
              <a:ext uri="{FF2B5EF4-FFF2-40B4-BE49-F238E27FC236}">
                <a16:creationId xmlns:a16="http://schemas.microsoft.com/office/drawing/2014/main" id="{7C21A998-0005-4400-B858-C2829A09FAC6}"/>
              </a:ext>
            </a:extLst>
          </p:cNvPr>
          <p:cNvSpPr/>
          <p:nvPr/>
        </p:nvSpPr>
        <p:spPr>
          <a:xfrm>
            <a:off x="956982" y="2131039"/>
            <a:ext cx="393922" cy="357939"/>
          </a:xfrm>
          <a:prstGeom prst="actionButtonBlank">
            <a:avLst/>
          </a:prstGeom>
          <a:solidFill>
            <a:srgbClr val="FFC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5" name="3. 2. Eisenstadt.wav"/>
            </a:hlinkClick>
            <a:extLst>
              <a:ext uri="{FF2B5EF4-FFF2-40B4-BE49-F238E27FC236}">
                <a16:creationId xmlns:a16="http://schemas.microsoft.com/office/drawing/2014/main" id="{05EDCD72-10ED-4C09-8BC9-F4A18E2BE19B}"/>
              </a:ext>
            </a:extLst>
          </p:cNvPr>
          <p:cNvSpPr/>
          <p:nvPr/>
        </p:nvSpPr>
        <p:spPr>
          <a:xfrm>
            <a:off x="956982" y="2603673"/>
            <a:ext cx="396000" cy="396000"/>
          </a:xfrm>
          <a:prstGeom prst="actionButtonBlank">
            <a:avLst/>
          </a:prstGeom>
          <a:solidFill>
            <a:srgbClr val="FFC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6" name="3. 3. Graz.wav"/>
            </a:hlinkClick>
            <a:extLst>
              <a:ext uri="{FF2B5EF4-FFF2-40B4-BE49-F238E27FC236}">
                <a16:creationId xmlns:a16="http://schemas.microsoft.com/office/drawing/2014/main" id="{467AFB03-73E5-4689-95CB-E3CFFDC3DE6C}"/>
              </a:ext>
            </a:extLst>
          </p:cNvPr>
          <p:cNvSpPr/>
          <p:nvPr/>
        </p:nvSpPr>
        <p:spPr>
          <a:xfrm>
            <a:off x="954904" y="3114368"/>
            <a:ext cx="396000" cy="396000"/>
          </a:xfrm>
          <a:prstGeom prst="actionButtonBlank">
            <a:avLst/>
          </a:prstGeom>
          <a:solidFill>
            <a:srgbClr val="FFC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3. 5. Innsbruck.wav"/>
            </a:hlinkClick>
            <a:extLst>
              <a:ext uri="{FF2B5EF4-FFF2-40B4-BE49-F238E27FC236}">
                <a16:creationId xmlns:a16="http://schemas.microsoft.com/office/drawing/2014/main" id="{9ECE06D9-2D16-4A23-B887-7CD66721EE76}"/>
              </a:ext>
            </a:extLst>
          </p:cNvPr>
          <p:cNvSpPr/>
          <p:nvPr/>
        </p:nvSpPr>
        <p:spPr>
          <a:xfrm>
            <a:off x="961645" y="3607702"/>
            <a:ext cx="396000" cy="396000"/>
          </a:xfrm>
          <a:prstGeom prst="actionButtonBlank">
            <a:avLst/>
          </a:prstGeom>
          <a:solidFill>
            <a:srgbClr val="FFC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20" name="Action Button: Custom 16">
            <a:hlinkClick r:id="" action="ppaction://noaction" highlightClick="1">
              <a:snd r:embed="rId8" name="3. 6. Bregenz.wav"/>
            </a:hlinkClick>
            <a:extLst>
              <a:ext uri="{FF2B5EF4-FFF2-40B4-BE49-F238E27FC236}">
                <a16:creationId xmlns:a16="http://schemas.microsoft.com/office/drawing/2014/main" id="{EDFEE9D5-9BE1-424B-8A8C-4653245D5E6D}"/>
              </a:ext>
            </a:extLst>
          </p:cNvPr>
          <p:cNvSpPr/>
          <p:nvPr/>
        </p:nvSpPr>
        <p:spPr>
          <a:xfrm>
            <a:off x="966439" y="4093628"/>
            <a:ext cx="396000" cy="396000"/>
          </a:xfrm>
          <a:prstGeom prst="actionButtonBlank">
            <a:avLst/>
          </a:prstGeom>
          <a:solidFill>
            <a:srgbClr val="FFC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Action Button: Custom 16">
            <a:hlinkClick r:id="" action="ppaction://noaction" highlightClick="1">
              <a:snd r:embed="rId9" name="3. 7. Salzburg.wav"/>
            </a:hlinkClick>
            <a:extLst>
              <a:ext uri="{FF2B5EF4-FFF2-40B4-BE49-F238E27FC236}">
                <a16:creationId xmlns:a16="http://schemas.microsoft.com/office/drawing/2014/main" id="{AE823DC2-9083-4DB0-A8CC-8025D52AB333}"/>
              </a:ext>
            </a:extLst>
          </p:cNvPr>
          <p:cNvSpPr/>
          <p:nvPr/>
        </p:nvSpPr>
        <p:spPr>
          <a:xfrm>
            <a:off x="971839" y="4599995"/>
            <a:ext cx="396000" cy="396000"/>
          </a:xfrm>
          <a:prstGeom prst="actionButtonBlank">
            <a:avLst/>
          </a:prstGeom>
          <a:solidFill>
            <a:srgbClr val="FFCC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5" name="Rectangle: Rounded Corners 24">
            <a:extLst>
              <a:ext uri="{FF2B5EF4-FFF2-40B4-BE49-F238E27FC236}">
                <a16:creationId xmlns:a16="http://schemas.microsoft.com/office/drawing/2014/main" id="{1BA85DB1-2EAE-4F7B-BB9B-2D64C5CEACD9}"/>
              </a:ext>
            </a:extLst>
          </p:cNvPr>
          <p:cNvSpPr/>
          <p:nvPr/>
        </p:nvSpPr>
        <p:spPr>
          <a:xfrm>
            <a:off x="9935642" y="2776342"/>
            <a:ext cx="1598632" cy="400919"/>
          </a:xfrm>
          <a:prstGeom prst="roundRect">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 ________</a:t>
            </a:r>
          </a:p>
        </p:txBody>
      </p:sp>
      <p:sp>
        <p:nvSpPr>
          <p:cNvPr id="26" name="Rectangle: Rounded Corners 25">
            <a:extLst>
              <a:ext uri="{FF2B5EF4-FFF2-40B4-BE49-F238E27FC236}">
                <a16:creationId xmlns:a16="http://schemas.microsoft.com/office/drawing/2014/main" id="{E65927E7-5C76-489D-991B-5A865E4AB016}"/>
              </a:ext>
            </a:extLst>
          </p:cNvPr>
          <p:cNvSpPr/>
          <p:nvPr/>
        </p:nvSpPr>
        <p:spPr>
          <a:xfrm>
            <a:off x="8337010" y="4334835"/>
            <a:ext cx="1598632" cy="400919"/>
          </a:xfrm>
          <a:prstGeom prst="roundRect">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 ________</a:t>
            </a:r>
          </a:p>
        </p:txBody>
      </p:sp>
      <p:sp>
        <p:nvSpPr>
          <p:cNvPr id="28" name="Rectangle: Rounded Corners 27">
            <a:extLst>
              <a:ext uri="{FF2B5EF4-FFF2-40B4-BE49-F238E27FC236}">
                <a16:creationId xmlns:a16="http://schemas.microsoft.com/office/drawing/2014/main" id="{6AC8A787-8A6A-4034-B64E-2798EF270360}"/>
              </a:ext>
            </a:extLst>
          </p:cNvPr>
          <p:cNvSpPr/>
          <p:nvPr/>
        </p:nvSpPr>
        <p:spPr>
          <a:xfrm>
            <a:off x="3745089" y="4373540"/>
            <a:ext cx="1598632" cy="400919"/>
          </a:xfrm>
          <a:prstGeom prst="roundRect">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 ________</a:t>
            </a:r>
          </a:p>
        </p:txBody>
      </p:sp>
      <p:sp>
        <p:nvSpPr>
          <p:cNvPr id="29" name="Rectangle: Rounded Corners 28">
            <a:extLst>
              <a:ext uri="{FF2B5EF4-FFF2-40B4-BE49-F238E27FC236}">
                <a16:creationId xmlns:a16="http://schemas.microsoft.com/office/drawing/2014/main" id="{290D58EA-F367-43C0-B132-E81FBDD90EC4}"/>
              </a:ext>
            </a:extLst>
          </p:cNvPr>
          <p:cNvSpPr/>
          <p:nvPr/>
        </p:nvSpPr>
        <p:spPr>
          <a:xfrm>
            <a:off x="1793046" y="4397076"/>
            <a:ext cx="1598632" cy="400919"/>
          </a:xfrm>
          <a:prstGeom prst="roundRect">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 ________</a:t>
            </a:r>
          </a:p>
        </p:txBody>
      </p:sp>
      <p:sp>
        <p:nvSpPr>
          <p:cNvPr id="30" name="Rectangle: Rounded Corners 29">
            <a:extLst>
              <a:ext uri="{FF2B5EF4-FFF2-40B4-BE49-F238E27FC236}">
                <a16:creationId xmlns:a16="http://schemas.microsoft.com/office/drawing/2014/main" id="{01F53403-EDA2-4F9D-8A3B-DA43A402250C}"/>
              </a:ext>
            </a:extLst>
          </p:cNvPr>
          <p:cNvSpPr/>
          <p:nvPr/>
        </p:nvSpPr>
        <p:spPr>
          <a:xfrm>
            <a:off x="6367085" y="3228540"/>
            <a:ext cx="1598632" cy="400919"/>
          </a:xfrm>
          <a:prstGeom prst="roundRect">
            <a:avLst/>
          </a:prstGeom>
          <a:solidFill>
            <a:srgbClr val="FFCC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7. ________</a:t>
            </a:r>
          </a:p>
        </p:txBody>
      </p:sp>
      <p:pic>
        <p:nvPicPr>
          <p:cNvPr id="33" name="Picture 32" descr="A picture containing bird, food, fruit&#10;&#10;Description automatically generated">
            <a:extLst>
              <a:ext uri="{FF2B5EF4-FFF2-40B4-BE49-F238E27FC236}">
                <a16:creationId xmlns:a16="http://schemas.microsoft.com/office/drawing/2014/main" id="{EC578E0F-7335-4A86-AFF9-EC186D834A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4290" y="3053874"/>
            <a:ext cx="1487581" cy="860008"/>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6"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6D57E997-8908-41A3-A5BC-83B17D16338B}"/>
              </a:ext>
            </a:extLst>
          </p:cNvPr>
          <p:cNvSpPr/>
          <p:nvPr/>
        </p:nvSpPr>
        <p:spPr>
          <a:xfrm>
            <a:off x="7502525" y="244702"/>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rPr>
              <a:t>to start</a:t>
            </a:r>
          </a:p>
        </p:txBody>
      </p:sp>
      <p:sp>
        <p:nvSpPr>
          <p:cNvPr id="4" name="Title 3"/>
          <p:cNvSpPr>
            <a:spLocks noGrp="1"/>
          </p:cNvSpPr>
          <p:nvPr>
            <p:ph type="title"/>
          </p:nvPr>
        </p:nvSpPr>
        <p:spPr>
          <a:xfrm>
            <a:off x="0" y="213557"/>
            <a:ext cx="2182091"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53700" y="160691"/>
            <a:ext cx="1403627" cy="41080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Rounded Rectangle 22">
            <a:extLst>
              <a:ext uri="{FF2B5EF4-FFF2-40B4-BE49-F238E27FC236}">
                <a16:creationId xmlns:a16="http://schemas.microsoft.com/office/drawing/2014/main" id="{EB975EC5-FE9A-49DC-A890-E71DA1F79218}"/>
              </a:ext>
            </a:extLst>
          </p:cNvPr>
          <p:cNvSpPr/>
          <p:nvPr/>
        </p:nvSpPr>
        <p:spPr>
          <a:xfrm>
            <a:off x="276513" y="1719614"/>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a</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 _ _</a:t>
            </a:r>
          </a:p>
        </p:txBody>
      </p:sp>
      <p:sp>
        <p:nvSpPr>
          <p:cNvPr id="8" name="Rounded Rectangle 138">
            <a:extLst>
              <a:ext uri="{FF2B5EF4-FFF2-40B4-BE49-F238E27FC236}">
                <a16:creationId xmlns:a16="http://schemas.microsoft.com/office/drawing/2014/main" id="{5DB058E1-99B4-4B29-9797-B30937589F46}"/>
              </a:ext>
            </a:extLst>
          </p:cNvPr>
          <p:cNvSpPr/>
          <p:nvPr/>
        </p:nvSpPr>
        <p:spPr>
          <a:xfrm>
            <a:off x="288456" y="1719614"/>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tx1"/>
                </a:solidFill>
                <a:effectLst/>
                <a:uLnTx/>
                <a:uFillTx/>
                <a:latin typeface="+mj-lt"/>
                <a:ea typeface="+mn-ea"/>
                <a:cs typeface="+mn-cs"/>
              </a:rPr>
              <a:t>anfangen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2" name="Rectangle: Rounded Corners 1">
            <a:extLst>
              <a:ext uri="{FF2B5EF4-FFF2-40B4-BE49-F238E27FC236}">
                <a16:creationId xmlns:a16="http://schemas.microsoft.com/office/drawing/2014/main" id="{15025AC9-4B93-4222-BE08-61BC9694AAC6}"/>
              </a:ext>
            </a:extLst>
          </p:cNvPr>
          <p:cNvSpPr/>
          <p:nvPr/>
        </p:nvSpPr>
        <p:spPr>
          <a:xfrm>
            <a:off x="7502525" y="238593"/>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rPr>
              <a:t>birthday</a:t>
            </a:r>
          </a:p>
        </p:txBody>
      </p:sp>
      <p:sp>
        <p:nvSpPr>
          <p:cNvPr id="11" name="Rounded Rectangle 22">
            <a:extLst>
              <a:ext uri="{FF2B5EF4-FFF2-40B4-BE49-F238E27FC236}">
                <a16:creationId xmlns:a16="http://schemas.microsoft.com/office/drawing/2014/main" id="{F1C4CC7B-F59C-43C0-AD90-5A1C8731C84B}"/>
              </a:ext>
            </a:extLst>
          </p:cNvPr>
          <p:cNvSpPr/>
          <p:nvPr/>
        </p:nvSpPr>
        <p:spPr>
          <a:xfrm>
            <a:off x="3229265" y="1738664"/>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dirty="0">
                <a:ln>
                  <a:noFill/>
                </a:ln>
                <a:solidFill>
                  <a:schemeClr val="tx1"/>
                </a:solidFill>
                <a:effectLst/>
                <a:uLnTx/>
                <a:uFillTx/>
                <a:latin typeface="+mj-lt"/>
                <a:ea typeface="+mn-ea"/>
                <a:cs typeface="+mn-cs"/>
              </a:rPr>
              <a:t>G</a:t>
            </a:r>
            <a:r>
              <a:rPr kumimoji="0" lang="en-GB" sz="2500" b="1" i="0" u="none" strike="noStrike" kern="1200" cap="none" spc="0" normalizeH="0" baseline="0" noProof="0" dirty="0">
                <a:ln>
                  <a:noFill/>
                </a:ln>
                <a:solidFill>
                  <a:schemeClr val="tx1"/>
                </a:solidFill>
                <a:effectLst/>
                <a:uLnTx/>
                <a:uFillTx/>
                <a:latin typeface="+mj-lt"/>
                <a:ea typeface="+mn-ea"/>
                <a:cs typeface="+mn-cs"/>
              </a:rPr>
              <a:t>_ _ _ _ _ _ _ _ _</a:t>
            </a:r>
          </a:p>
        </p:txBody>
      </p:sp>
      <p:sp>
        <p:nvSpPr>
          <p:cNvPr id="12" name="Rounded Rectangle 22">
            <a:extLst>
              <a:ext uri="{FF2B5EF4-FFF2-40B4-BE49-F238E27FC236}">
                <a16:creationId xmlns:a16="http://schemas.microsoft.com/office/drawing/2014/main" id="{25493333-8279-41D2-90BE-64BBEFD0C772}"/>
              </a:ext>
            </a:extLst>
          </p:cNvPr>
          <p:cNvSpPr/>
          <p:nvPr/>
        </p:nvSpPr>
        <p:spPr>
          <a:xfrm>
            <a:off x="6172199" y="1738664"/>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e</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 _ _ _</a:t>
            </a:r>
          </a:p>
        </p:txBody>
      </p:sp>
      <p:sp>
        <p:nvSpPr>
          <p:cNvPr id="13" name="Rounded Rectangle 22">
            <a:extLst>
              <a:ext uri="{FF2B5EF4-FFF2-40B4-BE49-F238E27FC236}">
                <a16:creationId xmlns:a16="http://schemas.microsoft.com/office/drawing/2014/main" id="{F54C30C3-27BC-4964-9983-C62519FA89DA}"/>
              </a:ext>
            </a:extLst>
          </p:cNvPr>
          <p:cNvSpPr/>
          <p:nvPr/>
        </p:nvSpPr>
        <p:spPr>
          <a:xfrm>
            <a:off x="9064762" y="1757543"/>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dirty="0">
                <a:ln>
                  <a:noFill/>
                </a:ln>
                <a:solidFill>
                  <a:schemeClr val="tx1"/>
                </a:solidFill>
                <a:effectLst/>
                <a:uLnTx/>
                <a:uFillTx/>
                <a:latin typeface="+mj-lt"/>
                <a:ea typeface="+mn-ea"/>
                <a:cs typeface="+mn-cs"/>
              </a:rPr>
              <a:t>m</a:t>
            </a:r>
            <a:r>
              <a:rPr kumimoji="0" lang="en-GB" sz="2600" b="1" i="0" u="none" strike="noStrike" kern="1200" cap="none" spc="0" normalizeH="0" baseline="0" noProof="0" dirty="0">
                <a:ln>
                  <a:noFill/>
                </a:ln>
                <a:solidFill>
                  <a:schemeClr val="tx1"/>
                </a:solidFill>
                <a:effectLst/>
                <a:uLnTx/>
                <a:uFillTx/>
                <a:latin typeface="+mj-lt"/>
                <a:ea typeface="+mn-ea"/>
                <a:cs typeface="+mn-cs"/>
              </a:rPr>
              <a:t>_ _ _ _ _ _ _ _ _</a:t>
            </a:r>
          </a:p>
        </p:txBody>
      </p:sp>
      <p:sp>
        <p:nvSpPr>
          <p:cNvPr id="14" name="Rounded Rectangle 22">
            <a:extLst>
              <a:ext uri="{FF2B5EF4-FFF2-40B4-BE49-F238E27FC236}">
                <a16:creationId xmlns:a16="http://schemas.microsoft.com/office/drawing/2014/main" id="{E54D13E6-80DC-41E8-9600-94ACF7FA9C19}"/>
              </a:ext>
            </a:extLst>
          </p:cNvPr>
          <p:cNvSpPr/>
          <p:nvPr/>
        </p:nvSpPr>
        <p:spPr>
          <a:xfrm>
            <a:off x="269738" y="2825532"/>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w</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 _</a:t>
            </a:r>
          </a:p>
        </p:txBody>
      </p:sp>
      <p:sp>
        <p:nvSpPr>
          <p:cNvPr id="15" name="Rounded Rectangle 22">
            <a:extLst>
              <a:ext uri="{FF2B5EF4-FFF2-40B4-BE49-F238E27FC236}">
                <a16:creationId xmlns:a16="http://schemas.microsoft.com/office/drawing/2014/main" id="{70B8AF9C-D439-4098-80BC-1E8D898A5895}"/>
              </a:ext>
            </a:extLst>
          </p:cNvPr>
          <p:cNvSpPr/>
          <p:nvPr/>
        </p:nvSpPr>
        <p:spPr>
          <a:xfrm>
            <a:off x="3222490" y="2844582"/>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a</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 _ _</a:t>
            </a:r>
          </a:p>
        </p:txBody>
      </p:sp>
      <p:sp>
        <p:nvSpPr>
          <p:cNvPr id="16" name="Rounded Rectangle 22">
            <a:extLst>
              <a:ext uri="{FF2B5EF4-FFF2-40B4-BE49-F238E27FC236}">
                <a16:creationId xmlns:a16="http://schemas.microsoft.com/office/drawing/2014/main" id="{2C0AA777-7262-4C27-B224-B8C583D2A50F}"/>
              </a:ext>
            </a:extLst>
          </p:cNvPr>
          <p:cNvSpPr/>
          <p:nvPr/>
        </p:nvSpPr>
        <p:spPr>
          <a:xfrm>
            <a:off x="6165424" y="2844582"/>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s</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a:t>
            </a:r>
          </a:p>
        </p:txBody>
      </p:sp>
      <p:sp>
        <p:nvSpPr>
          <p:cNvPr id="17" name="Rounded Rectangle 22">
            <a:extLst>
              <a:ext uri="{FF2B5EF4-FFF2-40B4-BE49-F238E27FC236}">
                <a16:creationId xmlns:a16="http://schemas.microsoft.com/office/drawing/2014/main" id="{22043E35-BADD-4321-9461-EA756E5E1689}"/>
              </a:ext>
            </a:extLst>
          </p:cNvPr>
          <p:cNvSpPr/>
          <p:nvPr/>
        </p:nvSpPr>
        <p:spPr>
          <a:xfrm>
            <a:off x="9057987" y="2863461"/>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chemeClr val="tx1"/>
                </a:solidFill>
                <a:effectLst/>
                <a:uLnTx/>
                <a:uFillTx/>
                <a:latin typeface="+mj-lt"/>
                <a:ea typeface="+mn-ea"/>
                <a:cs typeface="+mn-cs"/>
              </a:rPr>
              <a:t>v</a:t>
            </a:r>
            <a:r>
              <a:rPr kumimoji="0" lang="en-GB" sz="2400" b="1" i="0" u="none" strike="noStrike" kern="1200" cap="none" spc="0" normalizeH="0" baseline="0" noProof="0" dirty="0">
                <a:ln>
                  <a:noFill/>
                </a:ln>
                <a:solidFill>
                  <a:schemeClr val="tx1"/>
                </a:solidFill>
                <a:effectLst/>
                <a:uLnTx/>
                <a:uFillTx/>
                <a:latin typeface="+mj-lt"/>
                <a:ea typeface="+mn-ea"/>
                <a:cs typeface="+mn-cs"/>
              </a:rPr>
              <a:t>_ _ _ _ _ _ _ _ _ _</a:t>
            </a:r>
          </a:p>
        </p:txBody>
      </p:sp>
      <p:sp>
        <p:nvSpPr>
          <p:cNvPr id="18" name="Rounded Rectangle 22">
            <a:extLst>
              <a:ext uri="{FF2B5EF4-FFF2-40B4-BE49-F238E27FC236}">
                <a16:creationId xmlns:a16="http://schemas.microsoft.com/office/drawing/2014/main" id="{19D604FF-9AE2-4DB0-871A-01848DFDEC47}"/>
              </a:ext>
            </a:extLst>
          </p:cNvPr>
          <p:cNvSpPr/>
          <p:nvPr/>
        </p:nvSpPr>
        <p:spPr>
          <a:xfrm>
            <a:off x="276513" y="3985857"/>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a</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 _</a:t>
            </a:r>
          </a:p>
        </p:txBody>
      </p:sp>
      <p:sp>
        <p:nvSpPr>
          <p:cNvPr id="19" name="Rounded Rectangle 22">
            <a:extLst>
              <a:ext uri="{FF2B5EF4-FFF2-40B4-BE49-F238E27FC236}">
                <a16:creationId xmlns:a16="http://schemas.microsoft.com/office/drawing/2014/main" id="{E2F0C4FC-2225-4862-BF67-1191AA07BCD5}"/>
              </a:ext>
            </a:extLst>
          </p:cNvPr>
          <p:cNvSpPr/>
          <p:nvPr/>
        </p:nvSpPr>
        <p:spPr>
          <a:xfrm>
            <a:off x="3229265" y="4004907"/>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dirty="0">
                <a:ln>
                  <a:noFill/>
                </a:ln>
                <a:solidFill>
                  <a:schemeClr val="tx1"/>
                </a:solidFill>
                <a:effectLst/>
                <a:uLnTx/>
                <a:uFillTx/>
                <a:latin typeface="+mj-lt"/>
                <a:ea typeface="+mn-ea"/>
                <a:cs typeface="+mn-cs"/>
              </a:rPr>
              <a:t>s</a:t>
            </a:r>
            <a:r>
              <a:rPr kumimoji="0" lang="en-GB" sz="2500" b="1" i="0" u="none" strike="noStrike" kern="1200" cap="none" spc="0" normalizeH="0" baseline="0" noProof="0" dirty="0">
                <a:ln>
                  <a:noFill/>
                </a:ln>
                <a:solidFill>
                  <a:schemeClr val="tx1"/>
                </a:solidFill>
                <a:effectLst/>
                <a:uLnTx/>
                <a:uFillTx/>
                <a:latin typeface="+mj-lt"/>
                <a:ea typeface="+mn-ea"/>
                <a:cs typeface="+mn-cs"/>
              </a:rPr>
              <a:t>_ _ _ _ _ _ _ _ _ _</a:t>
            </a:r>
          </a:p>
        </p:txBody>
      </p:sp>
      <p:sp>
        <p:nvSpPr>
          <p:cNvPr id="20" name="Rounded Rectangle 22">
            <a:extLst>
              <a:ext uri="{FF2B5EF4-FFF2-40B4-BE49-F238E27FC236}">
                <a16:creationId xmlns:a16="http://schemas.microsoft.com/office/drawing/2014/main" id="{050F49D0-885B-45D2-9CD2-23C070A37335}"/>
              </a:ext>
            </a:extLst>
          </p:cNvPr>
          <p:cNvSpPr/>
          <p:nvPr/>
        </p:nvSpPr>
        <p:spPr>
          <a:xfrm>
            <a:off x="6172199" y="4004907"/>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w</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 _ _</a:t>
            </a:r>
          </a:p>
        </p:txBody>
      </p:sp>
      <p:sp>
        <p:nvSpPr>
          <p:cNvPr id="21" name="Rounded Rectangle 22">
            <a:extLst>
              <a:ext uri="{FF2B5EF4-FFF2-40B4-BE49-F238E27FC236}">
                <a16:creationId xmlns:a16="http://schemas.microsoft.com/office/drawing/2014/main" id="{58ECF583-63D2-41EC-B12C-6F765143F1C7}"/>
              </a:ext>
            </a:extLst>
          </p:cNvPr>
          <p:cNvSpPr/>
          <p:nvPr/>
        </p:nvSpPr>
        <p:spPr>
          <a:xfrm>
            <a:off x="9064762" y="4023786"/>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s</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 _</a:t>
            </a:r>
          </a:p>
        </p:txBody>
      </p:sp>
      <p:sp>
        <p:nvSpPr>
          <p:cNvPr id="22" name="Rounded Rectangle 22">
            <a:extLst>
              <a:ext uri="{FF2B5EF4-FFF2-40B4-BE49-F238E27FC236}">
                <a16:creationId xmlns:a16="http://schemas.microsoft.com/office/drawing/2014/main" id="{C8FE89C3-FC36-4227-82C1-37E377353B06}"/>
              </a:ext>
            </a:extLst>
          </p:cNvPr>
          <p:cNvSpPr/>
          <p:nvPr/>
        </p:nvSpPr>
        <p:spPr>
          <a:xfrm>
            <a:off x="269738" y="5198854"/>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w</a:t>
            </a:r>
            <a:r>
              <a:rPr kumimoji="0" lang="en-GB" sz="3000" b="1" i="0" u="none" strike="noStrike" kern="1200" cap="none" spc="0" normalizeH="0" baseline="0" noProof="0" dirty="0">
                <a:ln>
                  <a:noFill/>
                </a:ln>
                <a:solidFill>
                  <a:schemeClr val="tx1"/>
                </a:solidFill>
                <a:effectLst/>
                <a:uLnTx/>
                <a:uFillTx/>
                <a:latin typeface="+mj-lt"/>
                <a:ea typeface="+mn-ea"/>
                <a:cs typeface="+mn-cs"/>
              </a:rPr>
              <a:t>_ _ _</a:t>
            </a:r>
          </a:p>
        </p:txBody>
      </p:sp>
      <p:sp>
        <p:nvSpPr>
          <p:cNvPr id="23" name="Rounded Rectangle 22">
            <a:extLst>
              <a:ext uri="{FF2B5EF4-FFF2-40B4-BE49-F238E27FC236}">
                <a16:creationId xmlns:a16="http://schemas.microsoft.com/office/drawing/2014/main" id="{D41055F4-F42E-484F-A53A-D90DE922C0AD}"/>
              </a:ext>
            </a:extLst>
          </p:cNvPr>
          <p:cNvSpPr/>
          <p:nvPr/>
        </p:nvSpPr>
        <p:spPr>
          <a:xfrm>
            <a:off x="3222490" y="5217904"/>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d</a:t>
            </a:r>
            <a:r>
              <a:rPr kumimoji="0" lang="en-GB" sz="3000" b="1" i="0" u="none" strike="noStrike" kern="1200" cap="none" spc="0" normalizeH="0" baseline="0" noProof="0" dirty="0">
                <a:ln>
                  <a:noFill/>
                </a:ln>
                <a:solidFill>
                  <a:schemeClr val="tx1"/>
                </a:solidFill>
                <a:effectLst/>
                <a:uLnTx/>
                <a:uFillTx/>
                <a:latin typeface="+mj-lt"/>
                <a:ea typeface="+mn-ea"/>
                <a:cs typeface="+mn-cs"/>
              </a:rPr>
              <a:t>_ _ _</a:t>
            </a:r>
          </a:p>
        </p:txBody>
      </p:sp>
      <p:sp>
        <p:nvSpPr>
          <p:cNvPr id="24" name="Rounded Rectangle 22">
            <a:extLst>
              <a:ext uri="{FF2B5EF4-FFF2-40B4-BE49-F238E27FC236}">
                <a16:creationId xmlns:a16="http://schemas.microsoft.com/office/drawing/2014/main" id="{9203F58B-5F94-4949-B3B0-A5648FA7F60C}"/>
              </a:ext>
            </a:extLst>
          </p:cNvPr>
          <p:cNvSpPr/>
          <p:nvPr/>
        </p:nvSpPr>
        <p:spPr>
          <a:xfrm>
            <a:off x="6165424" y="5217904"/>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w</a:t>
            </a:r>
            <a:r>
              <a:rPr kumimoji="0" lang="en-GB" sz="3000" b="1" i="0" u="none" strike="noStrike" kern="1200" cap="none" spc="0" normalizeH="0" baseline="0" noProof="0" dirty="0">
                <a:ln>
                  <a:noFill/>
                </a:ln>
                <a:solidFill>
                  <a:schemeClr val="tx1"/>
                </a:solidFill>
                <a:effectLst/>
                <a:uLnTx/>
                <a:uFillTx/>
                <a:latin typeface="+mj-lt"/>
                <a:ea typeface="+mn-ea"/>
                <a:cs typeface="+mn-cs"/>
              </a:rPr>
              <a:t>_ _ </a:t>
            </a:r>
            <a:r>
              <a:rPr kumimoji="0" lang="en-GB" sz="3000" b="1" i="0" u="none" strike="noStrike" kern="1200" cap="none" spc="0" normalizeH="0" baseline="0" noProof="0">
                <a:ln>
                  <a:noFill/>
                </a:ln>
                <a:solidFill>
                  <a:schemeClr val="tx1"/>
                </a:solidFill>
                <a:effectLst/>
                <a:uLnTx/>
                <a:uFillTx/>
                <a:latin typeface="+mj-lt"/>
                <a:ea typeface="+mn-ea"/>
                <a:cs typeface="+mn-cs"/>
              </a:rPr>
              <a:t>_ _</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25" name="Rounded Rectangle 22">
            <a:extLst>
              <a:ext uri="{FF2B5EF4-FFF2-40B4-BE49-F238E27FC236}">
                <a16:creationId xmlns:a16="http://schemas.microsoft.com/office/drawing/2014/main" id="{34411C29-4475-4F66-9E05-45477738F65F}"/>
              </a:ext>
            </a:extLst>
          </p:cNvPr>
          <p:cNvSpPr/>
          <p:nvPr/>
        </p:nvSpPr>
        <p:spPr>
          <a:xfrm>
            <a:off x="9057987" y="5236783"/>
            <a:ext cx="2790538" cy="75565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dirty="0">
                <a:ln>
                  <a:noFill/>
                </a:ln>
                <a:solidFill>
                  <a:schemeClr val="tx1"/>
                </a:solidFill>
                <a:effectLst/>
                <a:uLnTx/>
                <a:uFillTx/>
                <a:latin typeface="+mj-lt"/>
                <a:ea typeface="+mn-ea"/>
                <a:cs typeface="+mn-cs"/>
              </a:rPr>
              <a:t>f</a:t>
            </a:r>
            <a:r>
              <a:rPr kumimoji="0" lang="en-GB" sz="3000" b="1" i="0" u="none" strike="noStrike" kern="1200" cap="none" spc="0" normalizeH="0" baseline="0" noProof="0" dirty="0">
                <a:ln>
                  <a:noFill/>
                </a:ln>
                <a:solidFill>
                  <a:schemeClr val="tx1"/>
                </a:solidFill>
                <a:effectLst/>
                <a:uLnTx/>
                <a:uFillTx/>
                <a:latin typeface="+mj-lt"/>
                <a:ea typeface="+mn-ea"/>
                <a:cs typeface="+mn-cs"/>
              </a:rPr>
              <a:t>_ _ _ _ _</a:t>
            </a:r>
          </a:p>
        </p:txBody>
      </p:sp>
      <p:sp>
        <p:nvSpPr>
          <p:cNvPr id="26" name="Rounded Rectangle 138">
            <a:extLst>
              <a:ext uri="{FF2B5EF4-FFF2-40B4-BE49-F238E27FC236}">
                <a16:creationId xmlns:a16="http://schemas.microsoft.com/office/drawing/2014/main" id="{C23CCEC5-8A1C-4C31-BEC5-BEDE56F28B19}"/>
              </a:ext>
            </a:extLst>
          </p:cNvPr>
          <p:cNvSpPr/>
          <p:nvPr/>
        </p:nvSpPr>
        <p:spPr>
          <a:xfrm>
            <a:off x="3255513" y="1743738"/>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tx1"/>
                </a:solidFill>
                <a:effectLst/>
                <a:uLnTx/>
                <a:uFillTx/>
                <a:latin typeface="+mj-lt"/>
                <a:ea typeface="+mn-ea"/>
                <a:cs typeface="+mn-cs"/>
              </a:rPr>
              <a:t>Geburtstag</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28" name="Rectangle: Rounded Corners 27">
            <a:extLst>
              <a:ext uri="{FF2B5EF4-FFF2-40B4-BE49-F238E27FC236}">
                <a16:creationId xmlns:a16="http://schemas.microsoft.com/office/drawing/2014/main" id="{2300AE6B-0BAD-4977-B596-AC39BA38F675}"/>
              </a:ext>
            </a:extLst>
          </p:cNvPr>
          <p:cNvSpPr/>
          <p:nvPr/>
        </p:nvSpPr>
        <p:spPr>
          <a:xfrm>
            <a:off x="7502525" y="246953"/>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rPr>
              <a:t>to shop</a:t>
            </a:r>
          </a:p>
        </p:txBody>
      </p:sp>
      <p:sp>
        <p:nvSpPr>
          <p:cNvPr id="29" name="Rounded Rectangle 138">
            <a:extLst>
              <a:ext uri="{FF2B5EF4-FFF2-40B4-BE49-F238E27FC236}">
                <a16:creationId xmlns:a16="http://schemas.microsoft.com/office/drawing/2014/main" id="{F02A3031-AF18-4C11-930D-1596DB6918A1}"/>
              </a:ext>
            </a:extLst>
          </p:cNvPr>
          <p:cNvSpPr/>
          <p:nvPr/>
        </p:nvSpPr>
        <p:spPr>
          <a:xfrm>
            <a:off x="6196322" y="1743738"/>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tx1"/>
                </a:solidFill>
                <a:effectLst/>
                <a:uLnTx/>
                <a:uFillTx/>
                <a:latin typeface="+mj-lt"/>
                <a:ea typeface="+mn-ea"/>
                <a:cs typeface="+mn-cs"/>
              </a:rPr>
              <a:t>einkaufen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1" name="Rounded Rectangle 138">
            <a:extLst>
              <a:ext uri="{FF2B5EF4-FFF2-40B4-BE49-F238E27FC236}">
                <a16:creationId xmlns:a16="http://schemas.microsoft.com/office/drawing/2014/main" id="{F02A3031-AF18-4C11-930D-1596DB6918A1}"/>
              </a:ext>
            </a:extLst>
          </p:cNvPr>
          <p:cNvSpPr/>
          <p:nvPr/>
        </p:nvSpPr>
        <p:spPr>
          <a:xfrm>
            <a:off x="9066887" y="1761102"/>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mitbringen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2" name="Rounded Rectangle 138">
            <a:extLst>
              <a:ext uri="{FF2B5EF4-FFF2-40B4-BE49-F238E27FC236}">
                <a16:creationId xmlns:a16="http://schemas.microsoft.com/office/drawing/2014/main" id="{F02A3031-AF18-4C11-930D-1596DB6918A1}"/>
              </a:ext>
            </a:extLst>
          </p:cNvPr>
          <p:cNvSpPr/>
          <p:nvPr/>
        </p:nvSpPr>
        <p:spPr>
          <a:xfrm>
            <a:off x="6165424" y="3990231"/>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weiterer</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3" name="Rounded Rectangle 138">
            <a:extLst>
              <a:ext uri="{FF2B5EF4-FFF2-40B4-BE49-F238E27FC236}">
                <a16:creationId xmlns:a16="http://schemas.microsoft.com/office/drawing/2014/main" id="{F02A3031-AF18-4C11-930D-1596DB6918A1}"/>
              </a:ext>
            </a:extLst>
          </p:cNvPr>
          <p:cNvSpPr/>
          <p:nvPr/>
        </p:nvSpPr>
        <p:spPr>
          <a:xfrm>
            <a:off x="265383" y="2825531"/>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während</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5" name="Rounded Rectangle 138">
            <a:extLst>
              <a:ext uri="{FF2B5EF4-FFF2-40B4-BE49-F238E27FC236}">
                <a16:creationId xmlns:a16="http://schemas.microsoft.com/office/drawing/2014/main" id="{F02A3031-AF18-4C11-930D-1596DB6918A1}"/>
              </a:ext>
            </a:extLst>
          </p:cNvPr>
          <p:cNvSpPr/>
          <p:nvPr/>
        </p:nvSpPr>
        <p:spPr>
          <a:xfrm>
            <a:off x="3212672" y="2823585"/>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ankommen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6" name="Rounded Rectangle 138">
            <a:extLst>
              <a:ext uri="{FF2B5EF4-FFF2-40B4-BE49-F238E27FC236}">
                <a16:creationId xmlns:a16="http://schemas.microsoft.com/office/drawing/2014/main" id="{F02A3031-AF18-4C11-930D-1596DB6918A1}"/>
              </a:ext>
            </a:extLst>
          </p:cNvPr>
          <p:cNvSpPr/>
          <p:nvPr/>
        </p:nvSpPr>
        <p:spPr>
          <a:xfrm>
            <a:off x="288455" y="3983910"/>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chemeClr val="tx1"/>
                </a:solidFill>
                <a:effectLst/>
                <a:uLnTx/>
                <a:uFillTx/>
                <a:latin typeface="+mj-lt"/>
                <a:ea typeface="+mn-ea"/>
                <a:cs typeface="+mn-cs"/>
              </a:rPr>
              <a:t>anrufen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7" name="Rounded Rectangle 138">
            <a:extLst>
              <a:ext uri="{FF2B5EF4-FFF2-40B4-BE49-F238E27FC236}">
                <a16:creationId xmlns:a16="http://schemas.microsoft.com/office/drawing/2014/main" id="{F02A3031-AF18-4C11-930D-1596DB6918A1}"/>
              </a:ext>
            </a:extLst>
          </p:cNvPr>
          <p:cNvSpPr/>
          <p:nvPr/>
        </p:nvSpPr>
        <p:spPr>
          <a:xfrm>
            <a:off x="6181722" y="2836168"/>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setzen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8" name="Rounded Rectangle 138">
            <a:extLst>
              <a:ext uri="{FF2B5EF4-FFF2-40B4-BE49-F238E27FC236}">
                <a16:creationId xmlns:a16="http://schemas.microsoft.com/office/drawing/2014/main" id="{F02A3031-AF18-4C11-930D-1596DB6918A1}"/>
              </a:ext>
            </a:extLst>
          </p:cNvPr>
          <p:cNvSpPr/>
          <p:nvPr/>
        </p:nvSpPr>
        <p:spPr>
          <a:xfrm>
            <a:off x="3236546" y="3993257"/>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stattfinden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39" name="Rounded Rectangle 138">
            <a:extLst>
              <a:ext uri="{FF2B5EF4-FFF2-40B4-BE49-F238E27FC236}">
                <a16:creationId xmlns:a16="http://schemas.microsoft.com/office/drawing/2014/main" id="{F02A3031-AF18-4C11-930D-1596DB6918A1}"/>
              </a:ext>
            </a:extLst>
          </p:cNvPr>
          <p:cNvSpPr/>
          <p:nvPr/>
        </p:nvSpPr>
        <p:spPr>
          <a:xfrm>
            <a:off x="9055862" y="4018540"/>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000" b="1">
                <a:solidFill>
                  <a:schemeClr val="tx1"/>
                </a:solidFill>
                <a:latin typeface="+mj-lt"/>
              </a:rPr>
              <a:t>stellen</a:t>
            </a:r>
            <a:endParaRPr kumimoji="0" lang="en-GB" sz="3000" b="1" i="0" u="none" strike="noStrike" kern="1200" cap="none" spc="0" normalizeH="0" baseline="0" noProof="0" dirty="0">
              <a:ln>
                <a:noFill/>
              </a:ln>
              <a:solidFill>
                <a:schemeClr val="tx1"/>
              </a:solidFill>
              <a:effectLst/>
              <a:uLnTx/>
              <a:uFillTx/>
              <a:latin typeface="+mj-lt"/>
            </a:endParaRPr>
          </a:p>
        </p:txBody>
      </p:sp>
      <p:sp>
        <p:nvSpPr>
          <p:cNvPr id="40" name="Rounded Rectangle 138">
            <a:extLst>
              <a:ext uri="{FF2B5EF4-FFF2-40B4-BE49-F238E27FC236}">
                <a16:creationId xmlns:a16="http://schemas.microsoft.com/office/drawing/2014/main" id="{F02A3031-AF18-4C11-930D-1596DB6918A1}"/>
              </a:ext>
            </a:extLst>
          </p:cNvPr>
          <p:cNvSpPr/>
          <p:nvPr/>
        </p:nvSpPr>
        <p:spPr>
          <a:xfrm>
            <a:off x="9072160" y="2863460"/>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vorbereiten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41" name="Rounded Rectangle 138">
            <a:extLst>
              <a:ext uri="{FF2B5EF4-FFF2-40B4-BE49-F238E27FC236}">
                <a16:creationId xmlns:a16="http://schemas.microsoft.com/office/drawing/2014/main" id="{F02A3031-AF18-4C11-930D-1596DB6918A1}"/>
              </a:ext>
            </a:extLst>
          </p:cNvPr>
          <p:cNvSpPr/>
          <p:nvPr/>
        </p:nvSpPr>
        <p:spPr>
          <a:xfrm>
            <a:off x="265382" y="5186069"/>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weil</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42" name="Rounded Rectangle 138">
            <a:extLst>
              <a:ext uri="{FF2B5EF4-FFF2-40B4-BE49-F238E27FC236}">
                <a16:creationId xmlns:a16="http://schemas.microsoft.com/office/drawing/2014/main" id="{F02A3031-AF18-4C11-930D-1596DB6918A1}"/>
              </a:ext>
            </a:extLst>
          </p:cNvPr>
          <p:cNvSpPr/>
          <p:nvPr/>
        </p:nvSpPr>
        <p:spPr>
          <a:xfrm>
            <a:off x="3229265" y="5211046"/>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denn</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44" name="Rounded Rectangle 138">
            <a:extLst>
              <a:ext uri="{FF2B5EF4-FFF2-40B4-BE49-F238E27FC236}">
                <a16:creationId xmlns:a16="http://schemas.microsoft.com/office/drawing/2014/main" id="{F02A3031-AF18-4C11-930D-1596DB6918A1}"/>
              </a:ext>
            </a:extLst>
          </p:cNvPr>
          <p:cNvSpPr/>
          <p:nvPr/>
        </p:nvSpPr>
        <p:spPr>
          <a:xfrm>
            <a:off x="9055861" y="5242029"/>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früher</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45" name="Rounded Rectangle 138">
            <a:extLst>
              <a:ext uri="{FF2B5EF4-FFF2-40B4-BE49-F238E27FC236}">
                <a16:creationId xmlns:a16="http://schemas.microsoft.com/office/drawing/2014/main" id="{F02A3031-AF18-4C11-930D-1596DB6918A1}"/>
              </a:ext>
            </a:extLst>
          </p:cNvPr>
          <p:cNvSpPr/>
          <p:nvPr/>
        </p:nvSpPr>
        <p:spPr>
          <a:xfrm>
            <a:off x="6165424" y="5211046"/>
            <a:ext cx="2788413" cy="755653"/>
          </a:xfrm>
          <a:prstGeom prst="roundRect">
            <a:avLst/>
          </a:prstGeom>
          <a:solidFill>
            <a:srgbClr val="FFF4E7"/>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mj-lt"/>
                <a:ea typeface="+mn-ea"/>
                <a:cs typeface="+mn-cs"/>
              </a:rPr>
              <a:t>warum</a:t>
            </a:r>
            <a:endParaRPr kumimoji="0" lang="en-GB" sz="3000" b="1" i="0" u="none" strike="noStrike" kern="1200" cap="none" spc="0" normalizeH="0" baseline="0" noProof="0" dirty="0">
              <a:ln>
                <a:noFill/>
              </a:ln>
              <a:solidFill>
                <a:schemeClr val="tx1"/>
              </a:solidFill>
              <a:effectLst/>
              <a:uLnTx/>
              <a:uFillTx/>
              <a:latin typeface="+mj-lt"/>
              <a:ea typeface="+mn-ea"/>
              <a:cs typeface="+mn-cs"/>
            </a:endParaRPr>
          </a:p>
        </p:txBody>
      </p:sp>
      <p:sp>
        <p:nvSpPr>
          <p:cNvPr id="46" name="Rectangle: Rounded Corners 27">
            <a:extLst>
              <a:ext uri="{FF2B5EF4-FFF2-40B4-BE49-F238E27FC236}">
                <a16:creationId xmlns:a16="http://schemas.microsoft.com/office/drawing/2014/main" id="{2300AE6B-0BAD-4977-B596-AC39BA38F675}"/>
              </a:ext>
            </a:extLst>
          </p:cNvPr>
          <p:cNvSpPr/>
          <p:nvPr/>
        </p:nvSpPr>
        <p:spPr>
          <a:xfrm>
            <a:off x="7502525" y="259378"/>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solidFill>
                  <a:schemeClr val="tx1"/>
                </a:solidFill>
              </a:rPr>
              <a:t>to bring</a:t>
            </a:r>
            <a:endParaRPr lang="en-GB" sz="4000" b="1" dirty="0">
              <a:solidFill>
                <a:schemeClr val="tx1"/>
              </a:solidFill>
            </a:endParaRPr>
          </a:p>
        </p:txBody>
      </p:sp>
      <p:sp>
        <p:nvSpPr>
          <p:cNvPr id="47" name="Rectangle: Rounded Corners 27">
            <a:extLst>
              <a:ext uri="{FF2B5EF4-FFF2-40B4-BE49-F238E27FC236}">
                <a16:creationId xmlns:a16="http://schemas.microsoft.com/office/drawing/2014/main" id="{2300AE6B-0BAD-4977-B596-AC39BA38F675}"/>
              </a:ext>
            </a:extLst>
          </p:cNvPr>
          <p:cNvSpPr/>
          <p:nvPr/>
        </p:nvSpPr>
        <p:spPr>
          <a:xfrm>
            <a:off x="7502525" y="243667"/>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solidFill>
                  <a:schemeClr val="tx1"/>
                </a:solidFill>
              </a:rPr>
              <a:t>during</a:t>
            </a:r>
            <a:endParaRPr lang="en-GB" sz="4000" b="1" dirty="0">
              <a:solidFill>
                <a:schemeClr val="tx1"/>
              </a:solidFill>
            </a:endParaRPr>
          </a:p>
        </p:txBody>
      </p:sp>
      <p:sp>
        <p:nvSpPr>
          <p:cNvPr id="48" name="Rectangle: Rounded Corners 27">
            <a:extLst>
              <a:ext uri="{FF2B5EF4-FFF2-40B4-BE49-F238E27FC236}">
                <a16:creationId xmlns:a16="http://schemas.microsoft.com/office/drawing/2014/main" id="{2300AE6B-0BAD-4977-B596-AC39BA38F675}"/>
              </a:ext>
            </a:extLst>
          </p:cNvPr>
          <p:cNvSpPr/>
          <p:nvPr/>
        </p:nvSpPr>
        <p:spPr>
          <a:xfrm>
            <a:off x="7502525" y="244701"/>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solidFill>
                  <a:schemeClr val="tx1"/>
                </a:solidFill>
              </a:rPr>
              <a:t>to arrive</a:t>
            </a:r>
            <a:endParaRPr lang="en-GB" sz="4000" b="1" dirty="0">
              <a:solidFill>
                <a:schemeClr val="tx1"/>
              </a:solidFill>
            </a:endParaRPr>
          </a:p>
        </p:txBody>
      </p:sp>
      <p:sp>
        <p:nvSpPr>
          <p:cNvPr id="49" name="Rectangle: Rounded Corners 27">
            <a:extLst>
              <a:ext uri="{FF2B5EF4-FFF2-40B4-BE49-F238E27FC236}">
                <a16:creationId xmlns:a16="http://schemas.microsoft.com/office/drawing/2014/main" id="{2300AE6B-0BAD-4977-B596-AC39BA38F675}"/>
              </a:ext>
            </a:extLst>
          </p:cNvPr>
          <p:cNvSpPr/>
          <p:nvPr/>
        </p:nvSpPr>
        <p:spPr>
          <a:xfrm>
            <a:off x="7502525" y="244700"/>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solidFill>
                  <a:schemeClr val="tx1"/>
                </a:solidFill>
              </a:rPr>
              <a:t>to put, set</a:t>
            </a:r>
            <a:endParaRPr lang="en-GB" sz="4000" b="1" dirty="0">
              <a:solidFill>
                <a:schemeClr val="tx1"/>
              </a:solidFill>
            </a:endParaRPr>
          </a:p>
        </p:txBody>
      </p:sp>
      <p:sp>
        <p:nvSpPr>
          <p:cNvPr id="50" name="Rectangle: Rounded Corners 27">
            <a:extLst>
              <a:ext uri="{FF2B5EF4-FFF2-40B4-BE49-F238E27FC236}">
                <a16:creationId xmlns:a16="http://schemas.microsoft.com/office/drawing/2014/main" id="{2300AE6B-0BAD-4977-B596-AC39BA38F675}"/>
              </a:ext>
            </a:extLst>
          </p:cNvPr>
          <p:cNvSpPr/>
          <p:nvPr/>
        </p:nvSpPr>
        <p:spPr>
          <a:xfrm>
            <a:off x="7502525" y="258988"/>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rPr>
              <a:t>to prepare</a:t>
            </a:r>
            <a:endParaRPr lang="en-GB" sz="3600" b="1" dirty="0">
              <a:solidFill>
                <a:schemeClr val="tx1"/>
              </a:solidFill>
            </a:endParaRPr>
          </a:p>
        </p:txBody>
      </p:sp>
      <p:sp>
        <p:nvSpPr>
          <p:cNvPr id="51" name="Rectangle: Rounded Corners 27">
            <a:extLst>
              <a:ext uri="{FF2B5EF4-FFF2-40B4-BE49-F238E27FC236}">
                <a16:creationId xmlns:a16="http://schemas.microsoft.com/office/drawing/2014/main" id="{2300AE6B-0BAD-4977-B596-AC39BA38F675}"/>
              </a:ext>
            </a:extLst>
          </p:cNvPr>
          <p:cNvSpPr/>
          <p:nvPr/>
        </p:nvSpPr>
        <p:spPr>
          <a:xfrm>
            <a:off x="7502525" y="262937"/>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rPr>
              <a:t>to call</a:t>
            </a:r>
          </a:p>
        </p:txBody>
      </p:sp>
      <p:sp>
        <p:nvSpPr>
          <p:cNvPr id="52" name="Rectangle: Rounded Corners 27">
            <a:extLst>
              <a:ext uri="{FF2B5EF4-FFF2-40B4-BE49-F238E27FC236}">
                <a16:creationId xmlns:a16="http://schemas.microsoft.com/office/drawing/2014/main" id="{2300AE6B-0BAD-4977-B596-AC39BA38F675}"/>
              </a:ext>
            </a:extLst>
          </p:cNvPr>
          <p:cNvSpPr/>
          <p:nvPr/>
        </p:nvSpPr>
        <p:spPr>
          <a:xfrm>
            <a:off x="7502525" y="238593"/>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rPr>
              <a:t>to take place</a:t>
            </a:r>
            <a:endParaRPr lang="en-GB" sz="3600" b="1" dirty="0">
              <a:solidFill>
                <a:schemeClr val="tx1"/>
              </a:solidFill>
            </a:endParaRPr>
          </a:p>
        </p:txBody>
      </p:sp>
      <p:sp>
        <p:nvSpPr>
          <p:cNvPr id="53" name="Rectangle: Rounded Corners 27">
            <a:extLst>
              <a:ext uri="{FF2B5EF4-FFF2-40B4-BE49-F238E27FC236}">
                <a16:creationId xmlns:a16="http://schemas.microsoft.com/office/drawing/2014/main" id="{2300AE6B-0BAD-4977-B596-AC39BA38F675}"/>
              </a:ext>
            </a:extLst>
          </p:cNvPr>
          <p:cNvSpPr/>
          <p:nvPr/>
        </p:nvSpPr>
        <p:spPr>
          <a:xfrm>
            <a:off x="7502525" y="258343"/>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rPr>
              <a:t>additional</a:t>
            </a:r>
            <a:endParaRPr lang="en-GB" sz="3200" b="1" dirty="0">
              <a:solidFill>
                <a:schemeClr val="tx1"/>
              </a:solidFill>
            </a:endParaRPr>
          </a:p>
        </p:txBody>
      </p:sp>
      <p:sp>
        <p:nvSpPr>
          <p:cNvPr id="54" name="Rectangle: Rounded Corners 27">
            <a:extLst>
              <a:ext uri="{FF2B5EF4-FFF2-40B4-BE49-F238E27FC236}">
                <a16:creationId xmlns:a16="http://schemas.microsoft.com/office/drawing/2014/main" id="{2300AE6B-0BAD-4977-B596-AC39BA38F675}"/>
              </a:ext>
            </a:extLst>
          </p:cNvPr>
          <p:cNvSpPr/>
          <p:nvPr/>
        </p:nvSpPr>
        <p:spPr>
          <a:xfrm>
            <a:off x="7502525" y="260451"/>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to put, place (upright)</a:t>
            </a:r>
          </a:p>
        </p:txBody>
      </p:sp>
      <p:sp>
        <p:nvSpPr>
          <p:cNvPr id="56" name="Rectangle: Rounded Corners 27">
            <a:extLst>
              <a:ext uri="{FF2B5EF4-FFF2-40B4-BE49-F238E27FC236}">
                <a16:creationId xmlns:a16="http://schemas.microsoft.com/office/drawing/2014/main" id="{2300AE6B-0BAD-4977-B596-AC39BA38F675}"/>
              </a:ext>
            </a:extLst>
          </p:cNvPr>
          <p:cNvSpPr/>
          <p:nvPr/>
        </p:nvSpPr>
        <p:spPr>
          <a:xfrm>
            <a:off x="7517017" y="260723"/>
            <a:ext cx="2326865" cy="1083588"/>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rPr>
              <a:t>because</a:t>
            </a:r>
            <a:endParaRPr lang="en-GB" sz="3600" b="1" dirty="0">
              <a:solidFill>
                <a:schemeClr val="tx1"/>
              </a:solidFill>
            </a:endParaRPr>
          </a:p>
        </p:txBody>
      </p:sp>
      <p:sp>
        <p:nvSpPr>
          <p:cNvPr id="57" name="Rectangle: Rounded Corners 27">
            <a:extLst>
              <a:ext uri="{FF2B5EF4-FFF2-40B4-BE49-F238E27FC236}">
                <a16:creationId xmlns:a16="http://schemas.microsoft.com/office/drawing/2014/main" id="{2300AE6B-0BAD-4977-B596-AC39BA38F675}"/>
              </a:ext>
            </a:extLst>
          </p:cNvPr>
          <p:cNvSpPr/>
          <p:nvPr/>
        </p:nvSpPr>
        <p:spPr>
          <a:xfrm>
            <a:off x="7517017" y="243667"/>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rPr>
              <a:t>because, for</a:t>
            </a:r>
            <a:endParaRPr lang="en-GB" sz="2400" b="1" dirty="0">
              <a:solidFill>
                <a:schemeClr val="tx1"/>
              </a:solidFill>
            </a:endParaRPr>
          </a:p>
        </p:txBody>
      </p:sp>
      <p:sp>
        <p:nvSpPr>
          <p:cNvPr id="58" name="Rectangle: Rounded Corners 27">
            <a:extLst>
              <a:ext uri="{FF2B5EF4-FFF2-40B4-BE49-F238E27FC236}">
                <a16:creationId xmlns:a16="http://schemas.microsoft.com/office/drawing/2014/main" id="{2300AE6B-0BAD-4977-B596-AC39BA38F675}"/>
              </a:ext>
            </a:extLst>
          </p:cNvPr>
          <p:cNvSpPr/>
          <p:nvPr/>
        </p:nvSpPr>
        <p:spPr>
          <a:xfrm>
            <a:off x="7531509" y="226883"/>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a:solidFill>
                  <a:schemeClr val="tx1"/>
                </a:solidFill>
              </a:rPr>
              <a:t>why</a:t>
            </a:r>
            <a:endParaRPr lang="en-GB" sz="4000" b="1" dirty="0">
              <a:solidFill>
                <a:schemeClr val="tx1"/>
              </a:solidFill>
            </a:endParaRPr>
          </a:p>
        </p:txBody>
      </p:sp>
      <p:sp>
        <p:nvSpPr>
          <p:cNvPr id="59" name="Rectangle: Rounded Corners 27">
            <a:extLst>
              <a:ext uri="{FF2B5EF4-FFF2-40B4-BE49-F238E27FC236}">
                <a16:creationId xmlns:a16="http://schemas.microsoft.com/office/drawing/2014/main" id="{2300AE6B-0BAD-4977-B596-AC39BA38F675}"/>
              </a:ext>
            </a:extLst>
          </p:cNvPr>
          <p:cNvSpPr/>
          <p:nvPr/>
        </p:nvSpPr>
        <p:spPr>
          <a:xfrm>
            <a:off x="7509771" y="241416"/>
            <a:ext cx="2355850" cy="1115674"/>
          </a:xfrm>
          <a:prstGeom prst="roundRect">
            <a:avLst/>
          </a:prstGeom>
          <a:solidFill>
            <a:srgbClr val="FFCC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in former times</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animBg="1"/>
      <p:bldP spid="2" grpId="0" animBg="1"/>
      <p:bldP spid="26" grpId="0" animBg="1"/>
      <p:bldP spid="28" grpId="0" animBg="1"/>
      <p:bldP spid="29"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6" grpId="0" animBg="1"/>
      <p:bldP spid="57"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50918"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91650" y="247046"/>
            <a:ext cx="2567550" cy="41970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790222" y="835867"/>
            <a:ext cx="5563891" cy="461665"/>
          </a:xfrm>
          <a:prstGeom prst="rect">
            <a:avLst/>
          </a:prstGeom>
          <a:noFill/>
        </p:spPr>
        <p:txBody>
          <a:bodyPr wrap="square" rtlCol="0">
            <a:spAutoFit/>
          </a:bodyPr>
          <a:lstStyle/>
          <a:p>
            <a:r>
              <a:rPr lang="en-US" sz="2400" b="1" dirty="0" err="1"/>
              <a:t>Hör</a:t>
            </a:r>
            <a:r>
              <a:rPr lang="en-US" sz="2400" b="1" dirty="0"/>
              <a:t> </a:t>
            </a:r>
            <a:r>
              <a:rPr lang="en-US" sz="2400" b="1" dirty="0" err="1"/>
              <a:t>zu</a:t>
            </a:r>
            <a:r>
              <a:rPr lang="en-US" sz="2400" b="1" dirty="0"/>
              <a:t>. </a:t>
            </a:r>
            <a:r>
              <a:rPr lang="en-US" sz="2400" b="1" dirty="0" err="1"/>
              <a:t>Schreib</a:t>
            </a:r>
            <a:r>
              <a:rPr lang="en-US" sz="2400" b="1" dirty="0"/>
              <a:t> das </a:t>
            </a:r>
            <a:r>
              <a:rPr lang="en-US" sz="2400" b="1" dirty="0" err="1"/>
              <a:t>richtige</a:t>
            </a:r>
            <a:r>
              <a:rPr lang="en-US" sz="2400" b="1" dirty="0"/>
              <a:t> Wort.</a:t>
            </a:r>
          </a:p>
        </p:txBody>
      </p:sp>
      <p:sp>
        <p:nvSpPr>
          <p:cNvPr id="7" name="Action Button: Custom 16">
            <a:hlinkClick r:id="" action="ppaction://noaction" highlightClick="1">
              <a:snd r:embed="rId3" name="5. 1. tief.wav"/>
            </a:hlinkClick>
            <a:extLst>
              <a:ext uri="{FF2B5EF4-FFF2-40B4-BE49-F238E27FC236}">
                <a16:creationId xmlns:a16="http://schemas.microsoft.com/office/drawing/2014/main" id="{1A7230D7-3692-4A97-BB78-946166060B07}"/>
              </a:ext>
            </a:extLst>
          </p:cNvPr>
          <p:cNvSpPr/>
          <p:nvPr/>
        </p:nvSpPr>
        <p:spPr>
          <a:xfrm>
            <a:off x="2307080" y="141452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4" name="5. 2. voll.wav"/>
            </a:hlinkClick>
            <a:extLst>
              <a:ext uri="{FF2B5EF4-FFF2-40B4-BE49-F238E27FC236}">
                <a16:creationId xmlns:a16="http://schemas.microsoft.com/office/drawing/2014/main" id="{4973A675-18D0-49FC-BD66-8A153081A0CC}"/>
              </a:ext>
            </a:extLst>
          </p:cNvPr>
          <p:cNvSpPr/>
          <p:nvPr/>
        </p:nvSpPr>
        <p:spPr>
          <a:xfrm>
            <a:off x="2307080" y="188715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5" name="5. 3. rechts.wav"/>
            </a:hlinkClick>
            <a:extLst>
              <a:ext uri="{FF2B5EF4-FFF2-40B4-BE49-F238E27FC236}">
                <a16:creationId xmlns:a16="http://schemas.microsoft.com/office/drawing/2014/main" id="{1D457CE1-52F3-4C45-970A-AB7E5F54000A}"/>
              </a:ext>
            </a:extLst>
          </p:cNvPr>
          <p:cNvSpPr/>
          <p:nvPr/>
        </p:nvSpPr>
        <p:spPr>
          <a:xfrm>
            <a:off x="2305002" y="2397852"/>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6" name="5. 4. wenig.wav"/>
            </a:hlinkClick>
            <a:extLst>
              <a:ext uri="{FF2B5EF4-FFF2-40B4-BE49-F238E27FC236}">
                <a16:creationId xmlns:a16="http://schemas.microsoft.com/office/drawing/2014/main" id="{03E2CD64-CA95-47A9-A528-4B062F05FB45}"/>
              </a:ext>
            </a:extLst>
          </p:cNvPr>
          <p:cNvSpPr/>
          <p:nvPr/>
        </p:nvSpPr>
        <p:spPr>
          <a:xfrm>
            <a:off x="2305002" y="288001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7" name="5. 5. war.wav"/>
            </a:hlinkClick>
            <a:extLst>
              <a:ext uri="{FF2B5EF4-FFF2-40B4-BE49-F238E27FC236}">
                <a16:creationId xmlns:a16="http://schemas.microsoft.com/office/drawing/2014/main" id="{4C2B81CD-3566-4BB0-815B-2F7770C4DECE}"/>
              </a:ext>
            </a:extLst>
          </p:cNvPr>
          <p:cNvSpPr/>
          <p:nvPr/>
        </p:nvSpPr>
        <p:spPr>
          <a:xfrm>
            <a:off x="2305002" y="339755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8" name="5. 6. früher.wav"/>
            </a:hlinkClick>
            <a:extLst>
              <a:ext uri="{FF2B5EF4-FFF2-40B4-BE49-F238E27FC236}">
                <a16:creationId xmlns:a16="http://schemas.microsoft.com/office/drawing/2014/main" id="{47323102-6228-4594-B345-608E8C3E5057}"/>
              </a:ext>
            </a:extLst>
          </p:cNvPr>
          <p:cNvSpPr/>
          <p:nvPr/>
        </p:nvSpPr>
        <p:spPr>
          <a:xfrm>
            <a:off x="2309796" y="3883479"/>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9" name="5. 7. links.wav"/>
            </a:hlinkClick>
            <a:extLst>
              <a:ext uri="{FF2B5EF4-FFF2-40B4-BE49-F238E27FC236}">
                <a16:creationId xmlns:a16="http://schemas.microsoft.com/office/drawing/2014/main" id="{E5E58D5C-1738-437A-A478-B796314A2318}"/>
              </a:ext>
            </a:extLst>
          </p:cNvPr>
          <p:cNvSpPr/>
          <p:nvPr/>
        </p:nvSpPr>
        <p:spPr>
          <a:xfrm>
            <a:off x="2315196" y="4389846"/>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0" name="5. 8. damals.wav"/>
            </a:hlinkClick>
            <a:extLst>
              <a:ext uri="{FF2B5EF4-FFF2-40B4-BE49-F238E27FC236}">
                <a16:creationId xmlns:a16="http://schemas.microsoft.com/office/drawing/2014/main" id="{B93B0051-A35F-4621-8179-6EE268BCF579}"/>
              </a:ext>
            </a:extLst>
          </p:cNvPr>
          <p:cNvSpPr/>
          <p:nvPr/>
        </p:nvSpPr>
        <p:spPr>
          <a:xfrm>
            <a:off x="2305002" y="487698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8</a:t>
            </a:r>
          </a:p>
        </p:txBody>
      </p:sp>
      <p:graphicFrame>
        <p:nvGraphicFramePr>
          <p:cNvPr id="2" name="Table 14">
            <a:extLst>
              <a:ext uri="{FF2B5EF4-FFF2-40B4-BE49-F238E27FC236}">
                <a16:creationId xmlns:a16="http://schemas.microsoft.com/office/drawing/2014/main" id="{98500209-58F4-47F0-AC5F-281DB2C955DD}"/>
              </a:ext>
            </a:extLst>
          </p:cNvPr>
          <p:cNvGraphicFramePr>
            <a:graphicFrameLocks noGrp="1"/>
          </p:cNvGraphicFramePr>
          <p:nvPr>
            <p:extLst>
              <p:ext uri="{D42A27DB-BD31-4B8C-83A1-F6EECF244321}">
                <p14:modId xmlns:p14="http://schemas.microsoft.com/office/powerpoint/2010/main" val="3957967023"/>
              </p:ext>
            </p:extLst>
          </p:nvPr>
        </p:nvGraphicFramePr>
        <p:xfrm>
          <a:off x="2881934" y="1423125"/>
          <a:ext cx="6140450" cy="4812320"/>
        </p:xfrm>
        <a:graphic>
          <a:graphicData uri="http://schemas.openxmlformats.org/drawingml/2006/table">
            <a:tbl>
              <a:tblPr firstRow="1" bandRow="1">
                <a:tableStyleId>{ED083AE6-46FA-4A59-8FB0-9F97EB10719F}</a:tableStyleId>
              </a:tblPr>
              <a:tblGrid>
                <a:gridCol w="3070225">
                  <a:extLst>
                    <a:ext uri="{9D8B030D-6E8A-4147-A177-3AD203B41FA5}">
                      <a16:colId xmlns:a16="http://schemas.microsoft.com/office/drawing/2014/main" val="3822860148"/>
                    </a:ext>
                  </a:extLst>
                </a:gridCol>
                <a:gridCol w="3070225">
                  <a:extLst>
                    <a:ext uri="{9D8B030D-6E8A-4147-A177-3AD203B41FA5}">
                      <a16:colId xmlns:a16="http://schemas.microsoft.com/office/drawing/2014/main" val="3482262860"/>
                    </a:ext>
                  </a:extLst>
                </a:gridCol>
              </a:tblGrid>
              <a:tr h="481232">
                <a:tc>
                  <a:txBody>
                    <a:bodyPr/>
                    <a:lstStyle/>
                    <a:p>
                      <a:endParaRPr lang="en-GB" dirty="0"/>
                    </a:p>
                  </a:txBody>
                  <a:tcPr/>
                </a:tc>
                <a:tc>
                  <a:txBody>
                    <a:bodyPr/>
                    <a:lstStyle/>
                    <a:p>
                      <a:endParaRPr lang="en-GB"/>
                    </a:p>
                  </a:txBody>
                  <a:tcPr/>
                </a:tc>
                <a:extLst>
                  <a:ext uri="{0D108BD9-81ED-4DB2-BD59-A6C34878D82A}">
                    <a16:rowId xmlns:a16="http://schemas.microsoft.com/office/drawing/2014/main" val="2150761824"/>
                  </a:ext>
                </a:extLst>
              </a:tr>
              <a:tr h="481232">
                <a:tc>
                  <a:txBody>
                    <a:bodyPr/>
                    <a:lstStyle/>
                    <a:p>
                      <a:endParaRPr lang="en-GB"/>
                    </a:p>
                  </a:txBody>
                  <a:tcPr/>
                </a:tc>
                <a:tc>
                  <a:txBody>
                    <a:bodyPr/>
                    <a:lstStyle/>
                    <a:p>
                      <a:endParaRPr lang="en-GB" dirty="0"/>
                    </a:p>
                  </a:txBody>
                  <a:tcPr/>
                </a:tc>
                <a:extLst>
                  <a:ext uri="{0D108BD9-81ED-4DB2-BD59-A6C34878D82A}">
                    <a16:rowId xmlns:a16="http://schemas.microsoft.com/office/drawing/2014/main" val="1076842230"/>
                  </a:ext>
                </a:extLst>
              </a:tr>
              <a:tr h="481232">
                <a:tc>
                  <a:txBody>
                    <a:bodyPr/>
                    <a:lstStyle/>
                    <a:p>
                      <a:endParaRPr lang="en-GB"/>
                    </a:p>
                  </a:txBody>
                  <a:tcPr/>
                </a:tc>
                <a:tc>
                  <a:txBody>
                    <a:bodyPr/>
                    <a:lstStyle/>
                    <a:p>
                      <a:endParaRPr lang="en-GB"/>
                    </a:p>
                  </a:txBody>
                  <a:tcPr/>
                </a:tc>
                <a:extLst>
                  <a:ext uri="{0D108BD9-81ED-4DB2-BD59-A6C34878D82A}">
                    <a16:rowId xmlns:a16="http://schemas.microsoft.com/office/drawing/2014/main" val="3809516561"/>
                  </a:ext>
                </a:extLst>
              </a:tr>
              <a:tr h="481232">
                <a:tc>
                  <a:txBody>
                    <a:bodyPr/>
                    <a:lstStyle/>
                    <a:p>
                      <a:endParaRPr lang="en-GB"/>
                    </a:p>
                  </a:txBody>
                  <a:tcPr/>
                </a:tc>
                <a:tc>
                  <a:txBody>
                    <a:bodyPr/>
                    <a:lstStyle/>
                    <a:p>
                      <a:endParaRPr lang="en-GB"/>
                    </a:p>
                  </a:txBody>
                  <a:tcPr/>
                </a:tc>
                <a:extLst>
                  <a:ext uri="{0D108BD9-81ED-4DB2-BD59-A6C34878D82A}">
                    <a16:rowId xmlns:a16="http://schemas.microsoft.com/office/drawing/2014/main" val="509581870"/>
                  </a:ext>
                </a:extLst>
              </a:tr>
              <a:tr h="481232">
                <a:tc>
                  <a:txBody>
                    <a:bodyPr/>
                    <a:lstStyle/>
                    <a:p>
                      <a:endParaRPr lang="en-GB"/>
                    </a:p>
                  </a:txBody>
                  <a:tcPr/>
                </a:tc>
                <a:tc>
                  <a:txBody>
                    <a:bodyPr/>
                    <a:lstStyle/>
                    <a:p>
                      <a:endParaRPr lang="en-GB"/>
                    </a:p>
                  </a:txBody>
                  <a:tcPr/>
                </a:tc>
                <a:extLst>
                  <a:ext uri="{0D108BD9-81ED-4DB2-BD59-A6C34878D82A}">
                    <a16:rowId xmlns:a16="http://schemas.microsoft.com/office/drawing/2014/main" val="1057936387"/>
                  </a:ext>
                </a:extLst>
              </a:tr>
              <a:tr h="481232">
                <a:tc>
                  <a:txBody>
                    <a:bodyPr/>
                    <a:lstStyle/>
                    <a:p>
                      <a:endParaRPr lang="en-GB"/>
                    </a:p>
                  </a:txBody>
                  <a:tcPr/>
                </a:tc>
                <a:tc>
                  <a:txBody>
                    <a:bodyPr/>
                    <a:lstStyle/>
                    <a:p>
                      <a:endParaRPr lang="en-GB"/>
                    </a:p>
                  </a:txBody>
                  <a:tcPr/>
                </a:tc>
                <a:extLst>
                  <a:ext uri="{0D108BD9-81ED-4DB2-BD59-A6C34878D82A}">
                    <a16:rowId xmlns:a16="http://schemas.microsoft.com/office/drawing/2014/main" val="859816920"/>
                  </a:ext>
                </a:extLst>
              </a:tr>
              <a:tr h="481232">
                <a:tc>
                  <a:txBody>
                    <a:bodyPr/>
                    <a:lstStyle/>
                    <a:p>
                      <a:endParaRPr lang="en-GB"/>
                    </a:p>
                  </a:txBody>
                  <a:tcPr/>
                </a:tc>
                <a:tc>
                  <a:txBody>
                    <a:bodyPr/>
                    <a:lstStyle/>
                    <a:p>
                      <a:endParaRPr lang="en-GB"/>
                    </a:p>
                  </a:txBody>
                  <a:tcPr/>
                </a:tc>
                <a:extLst>
                  <a:ext uri="{0D108BD9-81ED-4DB2-BD59-A6C34878D82A}">
                    <a16:rowId xmlns:a16="http://schemas.microsoft.com/office/drawing/2014/main" val="3584813894"/>
                  </a:ext>
                </a:extLst>
              </a:tr>
              <a:tr h="481232">
                <a:tc>
                  <a:txBody>
                    <a:bodyPr/>
                    <a:lstStyle/>
                    <a:p>
                      <a:endParaRPr lang="en-GB"/>
                    </a:p>
                  </a:txBody>
                  <a:tcPr/>
                </a:tc>
                <a:tc>
                  <a:txBody>
                    <a:bodyPr/>
                    <a:lstStyle/>
                    <a:p>
                      <a:endParaRPr lang="en-GB" dirty="0"/>
                    </a:p>
                  </a:txBody>
                  <a:tcPr/>
                </a:tc>
                <a:extLst>
                  <a:ext uri="{0D108BD9-81ED-4DB2-BD59-A6C34878D82A}">
                    <a16:rowId xmlns:a16="http://schemas.microsoft.com/office/drawing/2014/main" val="2540426772"/>
                  </a:ext>
                </a:extLst>
              </a:tr>
              <a:tr h="481232">
                <a:tc>
                  <a:txBody>
                    <a:bodyPr/>
                    <a:lstStyle/>
                    <a:p>
                      <a:endParaRPr lang="en-GB"/>
                    </a:p>
                  </a:txBody>
                  <a:tcPr/>
                </a:tc>
                <a:tc>
                  <a:txBody>
                    <a:bodyPr/>
                    <a:lstStyle/>
                    <a:p>
                      <a:endParaRPr lang="en-GB" dirty="0"/>
                    </a:p>
                  </a:txBody>
                  <a:tcPr/>
                </a:tc>
                <a:extLst>
                  <a:ext uri="{0D108BD9-81ED-4DB2-BD59-A6C34878D82A}">
                    <a16:rowId xmlns:a16="http://schemas.microsoft.com/office/drawing/2014/main" val="854812368"/>
                  </a:ext>
                </a:extLst>
              </a:tr>
              <a:tr h="481232">
                <a:tc>
                  <a:txBody>
                    <a:bodyPr/>
                    <a:lstStyle/>
                    <a:p>
                      <a:endParaRPr lang="en-GB"/>
                    </a:p>
                  </a:txBody>
                  <a:tcPr/>
                </a:tc>
                <a:tc>
                  <a:txBody>
                    <a:bodyPr/>
                    <a:lstStyle/>
                    <a:p>
                      <a:endParaRPr lang="en-GB" dirty="0"/>
                    </a:p>
                  </a:txBody>
                  <a:tcPr/>
                </a:tc>
                <a:extLst>
                  <a:ext uri="{0D108BD9-81ED-4DB2-BD59-A6C34878D82A}">
                    <a16:rowId xmlns:a16="http://schemas.microsoft.com/office/drawing/2014/main" val="827784770"/>
                  </a:ext>
                </a:extLst>
              </a:tr>
            </a:tbl>
          </a:graphicData>
        </a:graphic>
      </p:graphicFrame>
      <p:sp>
        <p:nvSpPr>
          <p:cNvPr id="16" name="TextBox 15">
            <a:extLst>
              <a:ext uri="{FF2B5EF4-FFF2-40B4-BE49-F238E27FC236}">
                <a16:creationId xmlns:a16="http://schemas.microsoft.com/office/drawing/2014/main" id="{6B1A2FF3-3F6F-4347-AEF0-51E8ED129093}"/>
              </a:ext>
            </a:extLst>
          </p:cNvPr>
          <p:cNvSpPr txBox="1"/>
          <p:nvPr/>
        </p:nvSpPr>
        <p:spPr>
          <a:xfrm>
            <a:off x="3200400" y="1423125"/>
            <a:ext cx="2400300" cy="461665"/>
          </a:xfrm>
          <a:prstGeom prst="rect">
            <a:avLst/>
          </a:prstGeom>
          <a:noFill/>
        </p:spPr>
        <p:txBody>
          <a:bodyPr wrap="square" rtlCol="0">
            <a:spAutoFit/>
          </a:bodyPr>
          <a:lstStyle/>
          <a:p>
            <a:pPr algn="ctr"/>
            <a:r>
              <a:rPr lang="en-GB" sz="2400" dirty="0"/>
              <a:t>deep</a:t>
            </a:r>
          </a:p>
        </p:txBody>
      </p:sp>
      <p:sp>
        <p:nvSpPr>
          <p:cNvPr id="17" name="TextBox 16">
            <a:extLst>
              <a:ext uri="{FF2B5EF4-FFF2-40B4-BE49-F238E27FC236}">
                <a16:creationId xmlns:a16="http://schemas.microsoft.com/office/drawing/2014/main" id="{B712573C-6407-4A5C-8997-0B66C8180C0E}"/>
              </a:ext>
            </a:extLst>
          </p:cNvPr>
          <p:cNvSpPr txBox="1"/>
          <p:nvPr/>
        </p:nvSpPr>
        <p:spPr>
          <a:xfrm>
            <a:off x="6223966" y="1423125"/>
            <a:ext cx="2400300" cy="461665"/>
          </a:xfrm>
          <a:prstGeom prst="rect">
            <a:avLst/>
          </a:prstGeom>
          <a:noFill/>
        </p:spPr>
        <p:txBody>
          <a:bodyPr wrap="square" rtlCol="0">
            <a:spAutoFit/>
          </a:bodyPr>
          <a:lstStyle/>
          <a:p>
            <a:pPr algn="ctr"/>
            <a:r>
              <a:rPr lang="en-GB" sz="2400" dirty="0" err="1"/>
              <a:t>tief</a:t>
            </a:r>
            <a:endParaRPr lang="en-GB" sz="2400" dirty="0"/>
          </a:p>
        </p:txBody>
      </p:sp>
      <p:sp>
        <p:nvSpPr>
          <p:cNvPr id="19" name="TextBox 18">
            <a:extLst>
              <a:ext uri="{FF2B5EF4-FFF2-40B4-BE49-F238E27FC236}">
                <a16:creationId xmlns:a16="http://schemas.microsoft.com/office/drawing/2014/main" id="{6B1A2FF3-3F6F-4347-AEF0-51E8ED129093}"/>
              </a:ext>
            </a:extLst>
          </p:cNvPr>
          <p:cNvSpPr txBox="1"/>
          <p:nvPr/>
        </p:nvSpPr>
        <p:spPr>
          <a:xfrm>
            <a:off x="3217724" y="1899780"/>
            <a:ext cx="2400300" cy="461665"/>
          </a:xfrm>
          <a:prstGeom prst="rect">
            <a:avLst/>
          </a:prstGeom>
          <a:noFill/>
        </p:spPr>
        <p:txBody>
          <a:bodyPr wrap="square" rtlCol="0">
            <a:spAutoFit/>
          </a:bodyPr>
          <a:lstStyle/>
          <a:p>
            <a:pPr algn="ctr"/>
            <a:r>
              <a:rPr lang="en-GB" sz="2400"/>
              <a:t>full</a:t>
            </a:r>
            <a:endParaRPr lang="en-GB" sz="2400" dirty="0"/>
          </a:p>
        </p:txBody>
      </p:sp>
      <p:sp>
        <p:nvSpPr>
          <p:cNvPr id="20" name="TextBox 19">
            <a:extLst>
              <a:ext uri="{FF2B5EF4-FFF2-40B4-BE49-F238E27FC236}">
                <a16:creationId xmlns:a16="http://schemas.microsoft.com/office/drawing/2014/main" id="{6B1A2FF3-3F6F-4347-AEF0-51E8ED129093}"/>
              </a:ext>
            </a:extLst>
          </p:cNvPr>
          <p:cNvSpPr txBox="1"/>
          <p:nvPr/>
        </p:nvSpPr>
        <p:spPr>
          <a:xfrm>
            <a:off x="3190918" y="2415588"/>
            <a:ext cx="2400300" cy="461665"/>
          </a:xfrm>
          <a:prstGeom prst="rect">
            <a:avLst/>
          </a:prstGeom>
          <a:noFill/>
        </p:spPr>
        <p:txBody>
          <a:bodyPr wrap="square" rtlCol="0">
            <a:spAutoFit/>
          </a:bodyPr>
          <a:lstStyle/>
          <a:p>
            <a:pPr algn="ctr"/>
            <a:r>
              <a:rPr lang="en-GB" sz="2400"/>
              <a:t>on/to the right</a:t>
            </a:r>
            <a:endParaRPr lang="en-GB" sz="2400" dirty="0"/>
          </a:p>
        </p:txBody>
      </p:sp>
      <p:sp>
        <p:nvSpPr>
          <p:cNvPr id="21" name="TextBox 20">
            <a:extLst>
              <a:ext uri="{FF2B5EF4-FFF2-40B4-BE49-F238E27FC236}">
                <a16:creationId xmlns:a16="http://schemas.microsoft.com/office/drawing/2014/main" id="{6B1A2FF3-3F6F-4347-AEF0-51E8ED129093}"/>
              </a:ext>
            </a:extLst>
          </p:cNvPr>
          <p:cNvSpPr txBox="1"/>
          <p:nvPr/>
        </p:nvSpPr>
        <p:spPr>
          <a:xfrm>
            <a:off x="3171868" y="2833447"/>
            <a:ext cx="2400300" cy="461665"/>
          </a:xfrm>
          <a:prstGeom prst="rect">
            <a:avLst/>
          </a:prstGeom>
          <a:noFill/>
        </p:spPr>
        <p:txBody>
          <a:bodyPr wrap="square" rtlCol="0">
            <a:spAutoFit/>
          </a:bodyPr>
          <a:lstStyle/>
          <a:p>
            <a:pPr algn="ctr"/>
            <a:r>
              <a:rPr lang="en-GB" sz="2400"/>
              <a:t>few</a:t>
            </a:r>
            <a:endParaRPr lang="en-GB" sz="2400" dirty="0"/>
          </a:p>
        </p:txBody>
      </p:sp>
      <p:sp>
        <p:nvSpPr>
          <p:cNvPr id="22" name="TextBox 21">
            <a:extLst>
              <a:ext uri="{FF2B5EF4-FFF2-40B4-BE49-F238E27FC236}">
                <a16:creationId xmlns:a16="http://schemas.microsoft.com/office/drawing/2014/main" id="{6B1A2FF3-3F6F-4347-AEF0-51E8ED129093}"/>
              </a:ext>
            </a:extLst>
          </p:cNvPr>
          <p:cNvSpPr txBox="1"/>
          <p:nvPr/>
        </p:nvSpPr>
        <p:spPr>
          <a:xfrm>
            <a:off x="3181350" y="3304247"/>
            <a:ext cx="2400300" cy="461665"/>
          </a:xfrm>
          <a:prstGeom prst="rect">
            <a:avLst/>
          </a:prstGeom>
          <a:noFill/>
        </p:spPr>
        <p:txBody>
          <a:bodyPr wrap="square" rtlCol="0">
            <a:spAutoFit/>
          </a:bodyPr>
          <a:lstStyle/>
          <a:p>
            <a:pPr algn="ctr"/>
            <a:r>
              <a:rPr lang="en-GB" sz="2400"/>
              <a:t>was</a:t>
            </a:r>
            <a:endParaRPr lang="en-GB" sz="2400" dirty="0"/>
          </a:p>
        </p:txBody>
      </p:sp>
      <p:sp>
        <p:nvSpPr>
          <p:cNvPr id="23" name="TextBox 22">
            <a:extLst>
              <a:ext uri="{FF2B5EF4-FFF2-40B4-BE49-F238E27FC236}">
                <a16:creationId xmlns:a16="http://schemas.microsoft.com/office/drawing/2014/main" id="{6B1A2FF3-3F6F-4347-AEF0-51E8ED129093}"/>
              </a:ext>
            </a:extLst>
          </p:cNvPr>
          <p:cNvSpPr txBox="1"/>
          <p:nvPr/>
        </p:nvSpPr>
        <p:spPr>
          <a:xfrm>
            <a:off x="3181350" y="3817814"/>
            <a:ext cx="2400300" cy="461665"/>
          </a:xfrm>
          <a:prstGeom prst="rect">
            <a:avLst/>
          </a:prstGeom>
          <a:noFill/>
        </p:spPr>
        <p:txBody>
          <a:bodyPr wrap="square" rtlCol="0">
            <a:spAutoFit/>
          </a:bodyPr>
          <a:lstStyle/>
          <a:p>
            <a:pPr algn="ctr"/>
            <a:r>
              <a:rPr lang="en-GB" sz="2400"/>
              <a:t>in former times</a:t>
            </a:r>
            <a:endParaRPr lang="en-GB" sz="2400" dirty="0"/>
          </a:p>
        </p:txBody>
      </p:sp>
      <p:sp>
        <p:nvSpPr>
          <p:cNvPr id="24" name="TextBox 23">
            <a:extLst>
              <a:ext uri="{FF2B5EF4-FFF2-40B4-BE49-F238E27FC236}">
                <a16:creationId xmlns:a16="http://schemas.microsoft.com/office/drawing/2014/main" id="{6B1A2FF3-3F6F-4347-AEF0-51E8ED129093}"/>
              </a:ext>
            </a:extLst>
          </p:cNvPr>
          <p:cNvSpPr txBox="1"/>
          <p:nvPr/>
        </p:nvSpPr>
        <p:spPr>
          <a:xfrm>
            <a:off x="3171868" y="4331381"/>
            <a:ext cx="2400300" cy="461665"/>
          </a:xfrm>
          <a:prstGeom prst="rect">
            <a:avLst/>
          </a:prstGeom>
          <a:noFill/>
        </p:spPr>
        <p:txBody>
          <a:bodyPr wrap="square" rtlCol="0">
            <a:spAutoFit/>
          </a:bodyPr>
          <a:lstStyle/>
          <a:p>
            <a:pPr algn="ctr"/>
            <a:r>
              <a:rPr lang="en-GB" sz="2400"/>
              <a:t>on/to the left</a:t>
            </a:r>
            <a:endParaRPr lang="en-GB" sz="2400" dirty="0"/>
          </a:p>
        </p:txBody>
      </p:sp>
      <p:sp>
        <p:nvSpPr>
          <p:cNvPr id="25" name="TextBox 24">
            <a:extLst>
              <a:ext uri="{FF2B5EF4-FFF2-40B4-BE49-F238E27FC236}">
                <a16:creationId xmlns:a16="http://schemas.microsoft.com/office/drawing/2014/main" id="{6B1A2FF3-3F6F-4347-AEF0-51E8ED129093}"/>
              </a:ext>
            </a:extLst>
          </p:cNvPr>
          <p:cNvSpPr txBox="1"/>
          <p:nvPr/>
        </p:nvSpPr>
        <p:spPr>
          <a:xfrm>
            <a:off x="3171868" y="4811316"/>
            <a:ext cx="2400300" cy="461665"/>
          </a:xfrm>
          <a:prstGeom prst="rect">
            <a:avLst/>
          </a:prstGeom>
          <a:noFill/>
        </p:spPr>
        <p:txBody>
          <a:bodyPr wrap="square" rtlCol="0">
            <a:spAutoFit/>
          </a:bodyPr>
          <a:lstStyle/>
          <a:p>
            <a:pPr algn="ctr"/>
            <a:r>
              <a:rPr lang="en-GB" sz="2400"/>
              <a:t>back then</a:t>
            </a:r>
            <a:endParaRPr lang="en-GB" sz="2400" dirty="0"/>
          </a:p>
        </p:txBody>
      </p:sp>
      <p:sp>
        <p:nvSpPr>
          <p:cNvPr id="27" name="TextBox 26">
            <a:extLst>
              <a:ext uri="{FF2B5EF4-FFF2-40B4-BE49-F238E27FC236}">
                <a16:creationId xmlns:a16="http://schemas.microsoft.com/office/drawing/2014/main" id="{B712573C-6407-4A5C-8997-0B66C8180C0E}"/>
              </a:ext>
            </a:extLst>
          </p:cNvPr>
          <p:cNvSpPr txBox="1"/>
          <p:nvPr/>
        </p:nvSpPr>
        <p:spPr>
          <a:xfrm>
            <a:off x="6218582" y="1899779"/>
            <a:ext cx="2400300" cy="461665"/>
          </a:xfrm>
          <a:prstGeom prst="rect">
            <a:avLst/>
          </a:prstGeom>
          <a:noFill/>
        </p:spPr>
        <p:txBody>
          <a:bodyPr wrap="square" rtlCol="0">
            <a:spAutoFit/>
          </a:bodyPr>
          <a:lstStyle/>
          <a:p>
            <a:pPr algn="ctr"/>
            <a:r>
              <a:rPr lang="en-GB" sz="2400"/>
              <a:t>voll</a:t>
            </a:r>
            <a:endParaRPr lang="en-GB" sz="2400" dirty="0"/>
          </a:p>
        </p:txBody>
      </p:sp>
      <p:sp>
        <p:nvSpPr>
          <p:cNvPr id="28" name="TextBox 27">
            <a:extLst>
              <a:ext uri="{FF2B5EF4-FFF2-40B4-BE49-F238E27FC236}">
                <a16:creationId xmlns:a16="http://schemas.microsoft.com/office/drawing/2014/main" id="{B712573C-6407-4A5C-8997-0B66C8180C0E}"/>
              </a:ext>
            </a:extLst>
          </p:cNvPr>
          <p:cNvSpPr txBox="1"/>
          <p:nvPr/>
        </p:nvSpPr>
        <p:spPr>
          <a:xfrm>
            <a:off x="6241610" y="2412381"/>
            <a:ext cx="2400300" cy="461665"/>
          </a:xfrm>
          <a:prstGeom prst="rect">
            <a:avLst/>
          </a:prstGeom>
          <a:noFill/>
        </p:spPr>
        <p:txBody>
          <a:bodyPr wrap="square" rtlCol="0">
            <a:spAutoFit/>
          </a:bodyPr>
          <a:lstStyle/>
          <a:p>
            <a:pPr algn="ctr"/>
            <a:r>
              <a:rPr lang="en-GB" sz="2400"/>
              <a:t>rechts</a:t>
            </a:r>
            <a:endParaRPr lang="en-GB" sz="2400" dirty="0"/>
          </a:p>
        </p:txBody>
      </p:sp>
      <p:sp>
        <p:nvSpPr>
          <p:cNvPr id="29" name="TextBox 28">
            <a:extLst>
              <a:ext uri="{FF2B5EF4-FFF2-40B4-BE49-F238E27FC236}">
                <a16:creationId xmlns:a16="http://schemas.microsoft.com/office/drawing/2014/main" id="{B712573C-6407-4A5C-8997-0B66C8180C0E}"/>
              </a:ext>
            </a:extLst>
          </p:cNvPr>
          <p:cNvSpPr txBox="1"/>
          <p:nvPr/>
        </p:nvSpPr>
        <p:spPr>
          <a:xfrm>
            <a:off x="6252101" y="2928018"/>
            <a:ext cx="2400300" cy="461665"/>
          </a:xfrm>
          <a:prstGeom prst="rect">
            <a:avLst/>
          </a:prstGeom>
          <a:noFill/>
        </p:spPr>
        <p:txBody>
          <a:bodyPr wrap="square" rtlCol="0">
            <a:spAutoFit/>
          </a:bodyPr>
          <a:lstStyle/>
          <a:p>
            <a:pPr algn="ctr"/>
            <a:r>
              <a:rPr lang="en-GB" sz="2400"/>
              <a:t>wenig</a:t>
            </a:r>
            <a:endParaRPr lang="en-GB" sz="2400" dirty="0"/>
          </a:p>
        </p:txBody>
      </p:sp>
      <p:sp>
        <p:nvSpPr>
          <p:cNvPr id="30" name="TextBox 29">
            <a:extLst>
              <a:ext uri="{FF2B5EF4-FFF2-40B4-BE49-F238E27FC236}">
                <a16:creationId xmlns:a16="http://schemas.microsoft.com/office/drawing/2014/main" id="{B712573C-6407-4A5C-8997-0B66C8180C0E}"/>
              </a:ext>
            </a:extLst>
          </p:cNvPr>
          <p:cNvSpPr txBox="1"/>
          <p:nvPr/>
        </p:nvSpPr>
        <p:spPr>
          <a:xfrm>
            <a:off x="6241610" y="3387450"/>
            <a:ext cx="2400300" cy="461665"/>
          </a:xfrm>
          <a:prstGeom prst="rect">
            <a:avLst/>
          </a:prstGeom>
          <a:noFill/>
        </p:spPr>
        <p:txBody>
          <a:bodyPr wrap="square" rtlCol="0">
            <a:spAutoFit/>
          </a:bodyPr>
          <a:lstStyle/>
          <a:p>
            <a:pPr algn="ctr"/>
            <a:r>
              <a:rPr lang="en-GB" sz="2400"/>
              <a:t>war</a:t>
            </a:r>
            <a:endParaRPr lang="en-GB" sz="2400" dirty="0"/>
          </a:p>
        </p:txBody>
      </p:sp>
      <p:sp>
        <p:nvSpPr>
          <p:cNvPr id="31" name="TextBox 30">
            <a:extLst>
              <a:ext uri="{FF2B5EF4-FFF2-40B4-BE49-F238E27FC236}">
                <a16:creationId xmlns:a16="http://schemas.microsoft.com/office/drawing/2014/main" id="{B712573C-6407-4A5C-8997-0B66C8180C0E}"/>
              </a:ext>
            </a:extLst>
          </p:cNvPr>
          <p:cNvSpPr txBox="1"/>
          <p:nvPr/>
        </p:nvSpPr>
        <p:spPr>
          <a:xfrm>
            <a:off x="6237632" y="3878537"/>
            <a:ext cx="2400300" cy="461665"/>
          </a:xfrm>
          <a:prstGeom prst="rect">
            <a:avLst/>
          </a:prstGeom>
          <a:noFill/>
        </p:spPr>
        <p:txBody>
          <a:bodyPr wrap="square" rtlCol="0">
            <a:spAutoFit/>
          </a:bodyPr>
          <a:lstStyle/>
          <a:p>
            <a:pPr algn="ctr"/>
            <a:r>
              <a:rPr lang="en-GB" sz="2400"/>
              <a:t>früher</a:t>
            </a:r>
            <a:endParaRPr lang="en-GB" sz="2400" dirty="0"/>
          </a:p>
        </p:txBody>
      </p:sp>
      <p:sp>
        <p:nvSpPr>
          <p:cNvPr id="32" name="TextBox 31">
            <a:extLst>
              <a:ext uri="{FF2B5EF4-FFF2-40B4-BE49-F238E27FC236}">
                <a16:creationId xmlns:a16="http://schemas.microsoft.com/office/drawing/2014/main" id="{B712573C-6407-4A5C-8997-0B66C8180C0E}"/>
              </a:ext>
            </a:extLst>
          </p:cNvPr>
          <p:cNvSpPr txBox="1"/>
          <p:nvPr/>
        </p:nvSpPr>
        <p:spPr>
          <a:xfrm>
            <a:off x="6260660" y="4335737"/>
            <a:ext cx="2400300" cy="461665"/>
          </a:xfrm>
          <a:prstGeom prst="rect">
            <a:avLst/>
          </a:prstGeom>
          <a:noFill/>
        </p:spPr>
        <p:txBody>
          <a:bodyPr wrap="square" rtlCol="0">
            <a:spAutoFit/>
          </a:bodyPr>
          <a:lstStyle/>
          <a:p>
            <a:pPr algn="ctr"/>
            <a:r>
              <a:rPr lang="en-GB" sz="2400"/>
              <a:t>links</a:t>
            </a:r>
            <a:endParaRPr lang="en-GB" sz="2400" dirty="0"/>
          </a:p>
        </p:txBody>
      </p:sp>
      <p:sp>
        <p:nvSpPr>
          <p:cNvPr id="33" name="TextBox 32">
            <a:extLst>
              <a:ext uri="{FF2B5EF4-FFF2-40B4-BE49-F238E27FC236}">
                <a16:creationId xmlns:a16="http://schemas.microsoft.com/office/drawing/2014/main" id="{B712573C-6407-4A5C-8997-0B66C8180C0E}"/>
              </a:ext>
            </a:extLst>
          </p:cNvPr>
          <p:cNvSpPr txBox="1"/>
          <p:nvPr/>
        </p:nvSpPr>
        <p:spPr>
          <a:xfrm>
            <a:off x="6243016" y="4825619"/>
            <a:ext cx="2400300" cy="461665"/>
          </a:xfrm>
          <a:prstGeom prst="rect">
            <a:avLst/>
          </a:prstGeom>
          <a:noFill/>
        </p:spPr>
        <p:txBody>
          <a:bodyPr wrap="square" rtlCol="0">
            <a:spAutoFit/>
          </a:bodyPr>
          <a:lstStyle/>
          <a:p>
            <a:pPr algn="ctr"/>
            <a:r>
              <a:rPr lang="en-GB" sz="2400"/>
              <a:t>damals</a:t>
            </a:r>
            <a:endParaRPr lang="en-GB" sz="2400" dirty="0"/>
          </a:p>
        </p:txBody>
      </p:sp>
      <p:sp>
        <p:nvSpPr>
          <p:cNvPr id="34" name="Action Button: Custom 16">
            <a:hlinkClick r:id="" action="ppaction://noaction" highlightClick="1">
              <a:snd r:embed="rId11" name="5. 9. hatte.wav"/>
            </a:hlinkClick>
            <a:extLst>
              <a:ext uri="{FF2B5EF4-FFF2-40B4-BE49-F238E27FC236}">
                <a16:creationId xmlns:a16="http://schemas.microsoft.com/office/drawing/2014/main" id="{B93B0051-A35F-4621-8179-6EE268BCF579}"/>
              </a:ext>
            </a:extLst>
          </p:cNvPr>
          <p:cNvSpPr/>
          <p:nvPr/>
        </p:nvSpPr>
        <p:spPr>
          <a:xfrm>
            <a:off x="2305002" y="533418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6B1A2FF3-3F6F-4347-AEF0-51E8ED129093}"/>
              </a:ext>
            </a:extLst>
          </p:cNvPr>
          <p:cNvSpPr txBox="1"/>
          <p:nvPr/>
        </p:nvSpPr>
        <p:spPr>
          <a:xfrm>
            <a:off x="3152818" y="5306616"/>
            <a:ext cx="2400300" cy="461665"/>
          </a:xfrm>
          <a:prstGeom prst="rect">
            <a:avLst/>
          </a:prstGeom>
          <a:noFill/>
        </p:spPr>
        <p:txBody>
          <a:bodyPr wrap="square" rtlCol="0">
            <a:spAutoFit/>
          </a:bodyPr>
          <a:lstStyle/>
          <a:p>
            <a:pPr algn="ctr"/>
            <a:r>
              <a:rPr lang="en-GB" sz="2400"/>
              <a:t>had</a:t>
            </a:r>
            <a:endParaRPr lang="en-GB" sz="2400" dirty="0"/>
          </a:p>
        </p:txBody>
      </p:sp>
      <p:sp>
        <p:nvSpPr>
          <p:cNvPr id="36" name="TextBox 35">
            <a:extLst>
              <a:ext uri="{FF2B5EF4-FFF2-40B4-BE49-F238E27FC236}">
                <a16:creationId xmlns:a16="http://schemas.microsoft.com/office/drawing/2014/main" id="{B712573C-6407-4A5C-8997-0B66C8180C0E}"/>
              </a:ext>
            </a:extLst>
          </p:cNvPr>
          <p:cNvSpPr txBox="1"/>
          <p:nvPr/>
        </p:nvSpPr>
        <p:spPr>
          <a:xfrm>
            <a:off x="6223966" y="5282819"/>
            <a:ext cx="2400300" cy="461665"/>
          </a:xfrm>
          <a:prstGeom prst="rect">
            <a:avLst/>
          </a:prstGeom>
          <a:noFill/>
        </p:spPr>
        <p:txBody>
          <a:bodyPr wrap="square" rtlCol="0">
            <a:spAutoFit/>
          </a:bodyPr>
          <a:lstStyle/>
          <a:p>
            <a:pPr algn="ctr"/>
            <a:r>
              <a:rPr lang="en-GB" sz="2400"/>
              <a:t>hatte</a:t>
            </a:r>
            <a:endParaRPr lang="en-GB" sz="2400" dirty="0"/>
          </a:p>
        </p:txBody>
      </p:sp>
      <p:sp>
        <p:nvSpPr>
          <p:cNvPr id="37" name="Action Button: Custom 16">
            <a:hlinkClick r:id="" action="ppaction://noaction" highlightClick="1">
              <a:snd r:embed="rId12" name="5. 10. nah.wav"/>
            </a:hlinkClick>
            <a:extLst>
              <a:ext uri="{FF2B5EF4-FFF2-40B4-BE49-F238E27FC236}">
                <a16:creationId xmlns:a16="http://schemas.microsoft.com/office/drawing/2014/main" id="{B93B0051-A35F-4621-8179-6EE268BCF579}"/>
              </a:ext>
            </a:extLst>
          </p:cNvPr>
          <p:cNvSpPr/>
          <p:nvPr/>
        </p:nvSpPr>
        <p:spPr>
          <a:xfrm>
            <a:off x="2305002" y="579064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10</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6B1A2FF3-3F6F-4347-AEF0-51E8ED129093}"/>
              </a:ext>
            </a:extLst>
          </p:cNvPr>
          <p:cNvSpPr txBox="1"/>
          <p:nvPr/>
        </p:nvSpPr>
        <p:spPr>
          <a:xfrm>
            <a:off x="3171868" y="5782121"/>
            <a:ext cx="2692080" cy="461665"/>
          </a:xfrm>
          <a:prstGeom prst="rect">
            <a:avLst/>
          </a:prstGeom>
          <a:noFill/>
        </p:spPr>
        <p:txBody>
          <a:bodyPr wrap="square" rtlCol="0">
            <a:spAutoFit/>
          </a:bodyPr>
          <a:lstStyle/>
          <a:p>
            <a:pPr algn="ctr"/>
            <a:r>
              <a:rPr lang="en-GB" sz="2400"/>
              <a:t>near(by), close</a:t>
            </a:r>
            <a:endParaRPr lang="en-GB" sz="2400" dirty="0"/>
          </a:p>
        </p:txBody>
      </p:sp>
      <p:sp>
        <p:nvSpPr>
          <p:cNvPr id="39" name="TextBox 38">
            <a:extLst>
              <a:ext uri="{FF2B5EF4-FFF2-40B4-BE49-F238E27FC236}">
                <a16:creationId xmlns:a16="http://schemas.microsoft.com/office/drawing/2014/main" id="{B712573C-6407-4A5C-8997-0B66C8180C0E}"/>
              </a:ext>
            </a:extLst>
          </p:cNvPr>
          <p:cNvSpPr txBox="1"/>
          <p:nvPr/>
        </p:nvSpPr>
        <p:spPr>
          <a:xfrm>
            <a:off x="6243016" y="5739274"/>
            <a:ext cx="2400300" cy="461665"/>
          </a:xfrm>
          <a:prstGeom prst="rect">
            <a:avLst/>
          </a:prstGeom>
          <a:noFill/>
        </p:spPr>
        <p:txBody>
          <a:bodyPr wrap="square" rtlCol="0">
            <a:spAutoFit/>
          </a:bodyPr>
          <a:lstStyle/>
          <a:p>
            <a:pPr algn="ctr"/>
            <a:r>
              <a:rPr lang="en-GB" sz="2400"/>
              <a:t>nah</a:t>
            </a:r>
            <a:endParaRPr lang="en-GB" sz="2400" dirty="0"/>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P spid="21" grpId="0"/>
      <p:bldP spid="22" grpId="0"/>
      <p:bldP spid="23" grpId="0"/>
      <p:bldP spid="24" grpId="0"/>
      <p:bldP spid="25" grpId="0"/>
      <p:bldP spid="27" grpId="0"/>
      <p:bldP spid="28" grpId="0"/>
      <p:bldP spid="29" grpId="0"/>
      <p:bldP spid="30" grpId="0"/>
      <p:bldP spid="31" grpId="0"/>
      <p:bldP spid="32" grpId="0"/>
      <p:bldP spid="33" grpId="0"/>
      <p:bldP spid="35" grpId="0"/>
      <p:bldP spid="36"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670142" cy="650744"/>
          </a:xfrm>
        </p:spPr>
        <p:txBody>
          <a:bodyPr>
            <a:normAutofit/>
          </a:bodyPr>
          <a:lstStyle/>
          <a:p>
            <a:r>
              <a:rPr lang="en-GB" b="1" dirty="0">
                <a:solidFill>
                  <a:schemeClr val="bg1"/>
                </a:solidFill>
              </a:rPr>
              <a:t>es gab, </a:t>
            </a:r>
            <a:r>
              <a:rPr lang="en-GB" b="1" dirty="0" err="1">
                <a:solidFill>
                  <a:schemeClr val="bg1"/>
                </a:solidFill>
              </a:rPr>
              <a:t>er</a:t>
            </a:r>
            <a:r>
              <a:rPr lang="en-GB" b="1" dirty="0">
                <a:solidFill>
                  <a:schemeClr val="bg1"/>
                </a:solidFill>
              </a:rPr>
              <a:t>/</a:t>
            </a:r>
            <a:r>
              <a:rPr lang="en-GB" b="1" dirty="0" err="1">
                <a:solidFill>
                  <a:schemeClr val="bg1"/>
                </a:solidFill>
              </a:rPr>
              <a:t>sie</a:t>
            </a:r>
            <a:r>
              <a:rPr lang="en-GB" b="1" dirty="0">
                <a:solidFill>
                  <a:schemeClr val="bg1"/>
                </a:solidFill>
              </a:rPr>
              <a:t>/es </a:t>
            </a:r>
            <a:r>
              <a:rPr lang="en-GB" b="1" dirty="0" err="1">
                <a:solidFill>
                  <a:schemeClr val="bg1"/>
                </a:solidFill>
              </a:rPr>
              <a:t>hatte</a:t>
            </a:r>
            <a:endParaRPr lang="en-GB"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6050" y="247046"/>
            <a:ext cx="1651277" cy="461665"/>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60950" y="1257900"/>
            <a:ext cx="12183450" cy="461665"/>
          </a:xfrm>
          <a:prstGeom prst="rect">
            <a:avLst/>
          </a:prstGeom>
          <a:noFill/>
        </p:spPr>
        <p:txBody>
          <a:bodyPr wrap="square" rtlCol="0">
            <a:spAutoFit/>
          </a:bodyPr>
          <a:lstStyle/>
          <a:p>
            <a:r>
              <a:rPr lang="en-US" sz="2400" dirty="0"/>
              <a:t>Use </a:t>
            </a:r>
            <a:r>
              <a:rPr lang="en-US" sz="2400" b="1" dirty="0"/>
              <a:t>es </a:t>
            </a:r>
            <a:r>
              <a:rPr lang="en-US" sz="2400" b="1" dirty="0" err="1"/>
              <a:t>gibt</a:t>
            </a:r>
            <a:r>
              <a:rPr lang="en-US" sz="2400" b="1" dirty="0"/>
              <a:t> </a:t>
            </a:r>
            <a:r>
              <a:rPr lang="en-US" sz="2400" dirty="0"/>
              <a:t>to mean ‘there is, there are’, and </a:t>
            </a:r>
            <a:r>
              <a:rPr lang="en-US" sz="2400" b="1" dirty="0"/>
              <a:t>es gab </a:t>
            </a:r>
            <a:r>
              <a:rPr lang="en-US" sz="2400" dirty="0"/>
              <a:t>for ‘there was, there were’.</a:t>
            </a:r>
          </a:p>
        </p:txBody>
      </p:sp>
      <p:sp>
        <p:nvSpPr>
          <p:cNvPr id="2" name="Rectangle 1">
            <a:extLst>
              <a:ext uri="{FF2B5EF4-FFF2-40B4-BE49-F238E27FC236}">
                <a16:creationId xmlns:a16="http://schemas.microsoft.com/office/drawing/2014/main" id="{F09EB56D-17BF-4F38-B424-9EF60F5C31E9}"/>
              </a:ext>
            </a:extLst>
          </p:cNvPr>
          <p:cNvSpPr/>
          <p:nvPr/>
        </p:nvSpPr>
        <p:spPr>
          <a:xfrm>
            <a:off x="160950" y="2408061"/>
            <a:ext cx="1771650" cy="495300"/>
          </a:xfrm>
          <a:prstGeom prst="rect">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PRESENT</a:t>
            </a:r>
          </a:p>
        </p:txBody>
      </p:sp>
      <p:sp>
        <p:nvSpPr>
          <p:cNvPr id="8" name="Rectangle 7">
            <a:extLst>
              <a:ext uri="{FF2B5EF4-FFF2-40B4-BE49-F238E27FC236}">
                <a16:creationId xmlns:a16="http://schemas.microsoft.com/office/drawing/2014/main" id="{CC77F8DC-ADBB-4AB8-A0C6-B06782AE0FF6}"/>
              </a:ext>
            </a:extLst>
          </p:cNvPr>
          <p:cNvSpPr/>
          <p:nvPr/>
        </p:nvSpPr>
        <p:spPr>
          <a:xfrm>
            <a:off x="158467" y="4100309"/>
            <a:ext cx="2457450" cy="495300"/>
          </a:xfrm>
          <a:prstGeom prst="rect">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PAST (IMPERFECT)</a:t>
            </a:r>
          </a:p>
        </p:txBody>
      </p:sp>
      <p:sp>
        <p:nvSpPr>
          <p:cNvPr id="9" name="TextBox 8">
            <a:extLst>
              <a:ext uri="{FF2B5EF4-FFF2-40B4-BE49-F238E27FC236}">
                <a16:creationId xmlns:a16="http://schemas.microsoft.com/office/drawing/2014/main" id="{5176C465-8FF9-4093-9C43-623339E3859F}"/>
              </a:ext>
            </a:extLst>
          </p:cNvPr>
          <p:cNvSpPr txBox="1"/>
          <p:nvPr/>
        </p:nvSpPr>
        <p:spPr>
          <a:xfrm>
            <a:off x="160950" y="2993176"/>
            <a:ext cx="7344750" cy="461665"/>
          </a:xfrm>
          <a:prstGeom prst="rect">
            <a:avLst/>
          </a:prstGeom>
          <a:noFill/>
        </p:spPr>
        <p:txBody>
          <a:bodyPr wrap="square" rtlCol="0">
            <a:spAutoFit/>
          </a:bodyPr>
          <a:lstStyle/>
          <a:p>
            <a:r>
              <a:rPr lang="en-US" sz="2400" b="1" dirty="0"/>
              <a:t>Es </a:t>
            </a:r>
            <a:r>
              <a:rPr lang="en-US" sz="2400" b="1" dirty="0" err="1"/>
              <a:t>gibt</a:t>
            </a:r>
            <a:r>
              <a:rPr lang="en-US" sz="2400" b="1" dirty="0"/>
              <a:t> </a:t>
            </a:r>
            <a:r>
              <a:rPr lang="en-US" sz="2400" b="1" dirty="0" err="1"/>
              <a:t>einen</a:t>
            </a:r>
            <a:r>
              <a:rPr lang="en-US" sz="2400" b="1" dirty="0"/>
              <a:t> Strand. </a:t>
            </a:r>
            <a:endParaRPr lang="en-US" sz="2400" dirty="0"/>
          </a:p>
        </p:txBody>
      </p:sp>
      <p:sp>
        <p:nvSpPr>
          <p:cNvPr id="6" name="Rectangle 5">
            <a:extLst>
              <a:ext uri="{FF2B5EF4-FFF2-40B4-BE49-F238E27FC236}">
                <a16:creationId xmlns:a16="http://schemas.microsoft.com/office/drawing/2014/main" id="{48CE1869-107A-454D-B963-9AF4A570262B}"/>
              </a:ext>
            </a:extLst>
          </p:cNvPr>
          <p:cNvSpPr/>
          <p:nvPr/>
        </p:nvSpPr>
        <p:spPr>
          <a:xfrm>
            <a:off x="160950" y="4723672"/>
            <a:ext cx="5670142" cy="461665"/>
          </a:xfrm>
          <a:prstGeom prst="rect">
            <a:avLst/>
          </a:prstGeom>
        </p:spPr>
        <p:txBody>
          <a:bodyPr wrap="none">
            <a:spAutoFit/>
          </a:bodyPr>
          <a:lstStyle/>
          <a:p>
            <a:r>
              <a:rPr lang="en-US" sz="2400" b="1" dirty="0"/>
              <a:t>Es gab </a:t>
            </a:r>
            <a:r>
              <a:rPr lang="en-US" sz="2400" b="1" dirty="0" err="1"/>
              <a:t>eine</a:t>
            </a:r>
            <a:r>
              <a:rPr lang="en-US" sz="2400" b="1" dirty="0"/>
              <a:t> </a:t>
            </a:r>
            <a:r>
              <a:rPr lang="en-US" sz="2400" b="1" dirty="0" err="1"/>
              <a:t>Kirche</a:t>
            </a:r>
            <a:r>
              <a:rPr lang="en-US" sz="2400" b="1" dirty="0"/>
              <a:t> und </a:t>
            </a:r>
            <a:r>
              <a:rPr lang="en-US" sz="2400" b="1" dirty="0" err="1"/>
              <a:t>ein</a:t>
            </a:r>
            <a:r>
              <a:rPr lang="en-US" sz="2400" b="1" dirty="0"/>
              <a:t> Museum. </a:t>
            </a:r>
            <a:endParaRPr lang="en-GB" dirty="0"/>
          </a:p>
        </p:txBody>
      </p:sp>
      <p:sp>
        <p:nvSpPr>
          <p:cNvPr id="10" name="TextBox 9">
            <a:extLst>
              <a:ext uri="{FF2B5EF4-FFF2-40B4-BE49-F238E27FC236}">
                <a16:creationId xmlns:a16="http://schemas.microsoft.com/office/drawing/2014/main" id="{0F80DDF7-D82A-4BC7-8CE8-63E95B51CE01}"/>
              </a:ext>
            </a:extLst>
          </p:cNvPr>
          <p:cNvSpPr txBox="1"/>
          <p:nvPr/>
        </p:nvSpPr>
        <p:spPr>
          <a:xfrm>
            <a:off x="160950" y="3524160"/>
            <a:ext cx="5935050" cy="461665"/>
          </a:xfrm>
          <a:prstGeom prst="rect">
            <a:avLst/>
          </a:prstGeom>
          <a:noFill/>
        </p:spPr>
        <p:txBody>
          <a:bodyPr wrap="square" rtlCol="0">
            <a:spAutoFit/>
          </a:bodyPr>
          <a:lstStyle/>
          <a:p>
            <a:r>
              <a:rPr lang="en-US" sz="2400" b="1" dirty="0"/>
              <a:t>Berlin hat </a:t>
            </a:r>
            <a:r>
              <a:rPr lang="en-US" sz="2400" b="1" dirty="0" err="1"/>
              <a:t>einen</a:t>
            </a:r>
            <a:r>
              <a:rPr lang="en-US" sz="2400" b="1" dirty="0"/>
              <a:t> Zoo und </a:t>
            </a:r>
            <a:r>
              <a:rPr lang="en-US" sz="2400" b="1" dirty="0" err="1"/>
              <a:t>eine</a:t>
            </a:r>
            <a:r>
              <a:rPr lang="en-US" sz="2400" b="1" dirty="0"/>
              <a:t> Galerie. </a:t>
            </a:r>
            <a:endParaRPr lang="en-US" sz="2400" dirty="0"/>
          </a:p>
        </p:txBody>
      </p:sp>
      <p:sp>
        <p:nvSpPr>
          <p:cNvPr id="11" name="TextBox 10">
            <a:extLst>
              <a:ext uri="{FF2B5EF4-FFF2-40B4-BE49-F238E27FC236}">
                <a16:creationId xmlns:a16="http://schemas.microsoft.com/office/drawing/2014/main" id="{FFBFCF5F-5986-4A25-9248-D7E8356BCDB9}"/>
              </a:ext>
            </a:extLst>
          </p:cNvPr>
          <p:cNvSpPr txBox="1"/>
          <p:nvPr/>
        </p:nvSpPr>
        <p:spPr>
          <a:xfrm>
            <a:off x="160950" y="5298753"/>
            <a:ext cx="5572358" cy="461665"/>
          </a:xfrm>
          <a:prstGeom prst="rect">
            <a:avLst/>
          </a:prstGeom>
          <a:noFill/>
        </p:spPr>
        <p:txBody>
          <a:bodyPr wrap="square" rtlCol="0">
            <a:spAutoFit/>
          </a:bodyPr>
          <a:lstStyle/>
          <a:p>
            <a:r>
              <a:rPr lang="en-US" sz="2400" b="1" dirty="0"/>
              <a:t>Berlin </a:t>
            </a:r>
            <a:r>
              <a:rPr lang="en-US" sz="2400" b="1" dirty="0" err="1"/>
              <a:t>hatte</a:t>
            </a:r>
            <a:r>
              <a:rPr lang="en-US" sz="2400" b="1" dirty="0"/>
              <a:t> </a:t>
            </a:r>
            <a:r>
              <a:rPr lang="en-US" sz="2400" b="1" dirty="0" err="1"/>
              <a:t>einen</a:t>
            </a:r>
            <a:r>
              <a:rPr lang="en-US" sz="2400" b="1" dirty="0"/>
              <a:t> </a:t>
            </a:r>
            <a:r>
              <a:rPr lang="en-US" sz="2400" b="1" dirty="0" err="1"/>
              <a:t>Marktplatz</a:t>
            </a:r>
            <a:r>
              <a:rPr lang="en-US" sz="2400" b="1" dirty="0"/>
              <a:t>. </a:t>
            </a:r>
            <a:endParaRPr lang="en-US" sz="2400" dirty="0"/>
          </a:p>
        </p:txBody>
      </p:sp>
      <p:sp>
        <p:nvSpPr>
          <p:cNvPr id="12" name="TextBox 11">
            <a:extLst>
              <a:ext uri="{FF2B5EF4-FFF2-40B4-BE49-F238E27FC236}">
                <a16:creationId xmlns:a16="http://schemas.microsoft.com/office/drawing/2014/main" id="{59EA91A1-60AA-4A29-B779-6974F67201AD}"/>
              </a:ext>
            </a:extLst>
          </p:cNvPr>
          <p:cNvSpPr txBox="1"/>
          <p:nvPr/>
        </p:nvSpPr>
        <p:spPr>
          <a:xfrm>
            <a:off x="160950" y="1602148"/>
            <a:ext cx="12183450" cy="461665"/>
          </a:xfrm>
          <a:prstGeom prst="rect">
            <a:avLst/>
          </a:prstGeom>
          <a:noFill/>
        </p:spPr>
        <p:txBody>
          <a:bodyPr wrap="square" rtlCol="0">
            <a:spAutoFit/>
          </a:bodyPr>
          <a:lstStyle/>
          <a:p>
            <a:r>
              <a:rPr lang="en-US" sz="2400" b="1" dirty="0" err="1"/>
              <a:t>Er</a:t>
            </a:r>
            <a:r>
              <a:rPr lang="en-US" sz="2400" b="1" dirty="0"/>
              <a:t> / </a:t>
            </a:r>
            <a:r>
              <a:rPr lang="en-US" sz="2400" b="1" dirty="0" err="1"/>
              <a:t>sie</a:t>
            </a:r>
            <a:r>
              <a:rPr lang="en-US" sz="2400" b="1" dirty="0"/>
              <a:t> / es </a:t>
            </a:r>
            <a:r>
              <a:rPr lang="en-US" sz="2400" b="1" dirty="0" err="1"/>
              <a:t>hatte</a:t>
            </a:r>
            <a:r>
              <a:rPr lang="en-US" sz="2400" b="1" dirty="0"/>
              <a:t> </a:t>
            </a:r>
            <a:r>
              <a:rPr lang="en-US" sz="2400" dirty="0"/>
              <a:t>means ‘he(it) / she(it) / it had’. </a:t>
            </a:r>
          </a:p>
        </p:txBody>
      </p:sp>
      <p:sp>
        <p:nvSpPr>
          <p:cNvPr id="13" name="Rectangle 12">
            <a:extLst>
              <a:ext uri="{FF2B5EF4-FFF2-40B4-BE49-F238E27FC236}">
                <a16:creationId xmlns:a16="http://schemas.microsoft.com/office/drawing/2014/main" id="{DEA4E9C0-9A82-443A-BB88-4BBB1E51EAAA}"/>
              </a:ext>
            </a:extLst>
          </p:cNvPr>
          <p:cNvSpPr/>
          <p:nvPr/>
        </p:nvSpPr>
        <p:spPr>
          <a:xfrm>
            <a:off x="158467" y="5811387"/>
            <a:ext cx="11963400" cy="400110"/>
          </a:xfrm>
          <a:prstGeom prst="rect">
            <a:avLst/>
          </a:prstGeom>
          <a:solidFill>
            <a:srgbClr val="FFF4E7"/>
          </a:solidFill>
          <a:ln>
            <a:solidFill>
              <a:srgbClr val="002060"/>
            </a:solidFill>
          </a:ln>
          <a:effectLst>
            <a:outerShdw blurRad="50800" dist="38100" dir="5400000" algn="t" rotWithShape="0">
              <a:prstClr val="black">
                <a:alpha val="40000"/>
              </a:prstClr>
            </a:outerShdw>
          </a:effectLst>
        </p:spPr>
        <p:txBody>
          <a:bodyPr wrap="square">
            <a:spAutoFit/>
          </a:bodyPr>
          <a:lstStyle/>
          <a:p>
            <a:r>
              <a:rPr lang="en-US" sz="2000" dirty="0"/>
              <a:t>These verb forms are in the imperfect tense and describe places, people and things in the past. </a:t>
            </a:r>
            <a:endParaRPr lang="en-GB" sz="2000" dirty="0"/>
          </a:p>
        </p:txBody>
      </p:sp>
      <p:sp>
        <p:nvSpPr>
          <p:cNvPr id="14" name="TextBox 13">
            <a:extLst>
              <a:ext uri="{FF2B5EF4-FFF2-40B4-BE49-F238E27FC236}">
                <a16:creationId xmlns:a16="http://schemas.microsoft.com/office/drawing/2014/main" id="{C3AB5936-0040-4650-9966-3D8237F5DA0C}"/>
              </a:ext>
            </a:extLst>
          </p:cNvPr>
          <p:cNvSpPr txBox="1"/>
          <p:nvPr/>
        </p:nvSpPr>
        <p:spPr>
          <a:xfrm>
            <a:off x="5831092" y="2989121"/>
            <a:ext cx="7344750" cy="461665"/>
          </a:xfrm>
          <a:prstGeom prst="rect">
            <a:avLst/>
          </a:prstGeom>
          <a:noFill/>
        </p:spPr>
        <p:txBody>
          <a:bodyPr wrap="square" rtlCol="0">
            <a:spAutoFit/>
          </a:bodyPr>
          <a:lstStyle/>
          <a:p>
            <a:r>
              <a:rPr lang="en-US" sz="2400" i="1" dirty="0"/>
              <a:t>There is a beach.</a:t>
            </a:r>
          </a:p>
        </p:txBody>
      </p:sp>
      <p:sp>
        <p:nvSpPr>
          <p:cNvPr id="15" name="TextBox 14">
            <a:extLst>
              <a:ext uri="{FF2B5EF4-FFF2-40B4-BE49-F238E27FC236}">
                <a16:creationId xmlns:a16="http://schemas.microsoft.com/office/drawing/2014/main" id="{890FF8E8-4B18-4C2D-9B8B-8B27A87F59FC}"/>
              </a:ext>
            </a:extLst>
          </p:cNvPr>
          <p:cNvSpPr txBox="1"/>
          <p:nvPr/>
        </p:nvSpPr>
        <p:spPr>
          <a:xfrm>
            <a:off x="5885759" y="3544656"/>
            <a:ext cx="4972050" cy="461665"/>
          </a:xfrm>
          <a:prstGeom prst="rect">
            <a:avLst/>
          </a:prstGeom>
          <a:noFill/>
        </p:spPr>
        <p:txBody>
          <a:bodyPr wrap="square" rtlCol="0">
            <a:spAutoFit/>
          </a:bodyPr>
          <a:lstStyle/>
          <a:p>
            <a:r>
              <a:rPr lang="en-US" sz="2400" i="1" dirty="0"/>
              <a:t>Berlin has a zoo and a gallery.</a:t>
            </a:r>
          </a:p>
        </p:txBody>
      </p:sp>
      <p:sp>
        <p:nvSpPr>
          <p:cNvPr id="16" name="TextBox 15">
            <a:extLst>
              <a:ext uri="{FF2B5EF4-FFF2-40B4-BE49-F238E27FC236}">
                <a16:creationId xmlns:a16="http://schemas.microsoft.com/office/drawing/2014/main" id="{FD83A661-5123-49AD-B595-669AD3152879}"/>
              </a:ext>
            </a:extLst>
          </p:cNvPr>
          <p:cNvSpPr txBox="1"/>
          <p:nvPr/>
        </p:nvSpPr>
        <p:spPr>
          <a:xfrm>
            <a:off x="5885759" y="4700317"/>
            <a:ext cx="7344750" cy="461665"/>
          </a:xfrm>
          <a:prstGeom prst="rect">
            <a:avLst/>
          </a:prstGeom>
          <a:noFill/>
        </p:spPr>
        <p:txBody>
          <a:bodyPr wrap="square" rtlCol="0">
            <a:spAutoFit/>
          </a:bodyPr>
          <a:lstStyle/>
          <a:p>
            <a:r>
              <a:rPr lang="en-US" sz="2400" i="1" dirty="0"/>
              <a:t>There was a church and a museum.</a:t>
            </a:r>
          </a:p>
        </p:txBody>
      </p:sp>
      <p:sp>
        <p:nvSpPr>
          <p:cNvPr id="17" name="TextBox 16">
            <a:extLst>
              <a:ext uri="{FF2B5EF4-FFF2-40B4-BE49-F238E27FC236}">
                <a16:creationId xmlns:a16="http://schemas.microsoft.com/office/drawing/2014/main" id="{22AD3D57-9666-48B0-A899-2D1D5F1AA364}"/>
              </a:ext>
            </a:extLst>
          </p:cNvPr>
          <p:cNvSpPr txBox="1"/>
          <p:nvPr/>
        </p:nvSpPr>
        <p:spPr>
          <a:xfrm>
            <a:off x="5885759" y="5255852"/>
            <a:ext cx="7344750" cy="461665"/>
          </a:xfrm>
          <a:prstGeom prst="rect">
            <a:avLst/>
          </a:prstGeom>
          <a:noFill/>
        </p:spPr>
        <p:txBody>
          <a:bodyPr wrap="square" rtlCol="0">
            <a:spAutoFit/>
          </a:bodyPr>
          <a:lstStyle/>
          <a:p>
            <a:r>
              <a:rPr lang="en-US" sz="2400" i="1" dirty="0"/>
              <a:t>Berlin had a market square.</a:t>
            </a:r>
          </a:p>
        </p:txBody>
      </p:sp>
      <p:sp>
        <p:nvSpPr>
          <p:cNvPr id="18" name="Speech Bubble: Rectangle with Corners Rounded 17">
            <a:extLst>
              <a:ext uri="{FF2B5EF4-FFF2-40B4-BE49-F238E27FC236}">
                <a16:creationId xmlns:a16="http://schemas.microsoft.com/office/drawing/2014/main" id="{D94180B1-A10C-43E5-9BEF-95FFCA49E1D3}"/>
              </a:ext>
            </a:extLst>
          </p:cNvPr>
          <p:cNvSpPr/>
          <p:nvPr/>
        </p:nvSpPr>
        <p:spPr>
          <a:xfrm>
            <a:off x="3048000" y="2063813"/>
            <a:ext cx="5981700" cy="925308"/>
          </a:xfrm>
          <a:prstGeom prst="wedgeRoundRectCallout">
            <a:avLst>
              <a:gd name="adj1" fmla="val -64628"/>
              <a:gd name="adj2" fmla="val 52207"/>
              <a:gd name="adj3" fmla="val 16667"/>
            </a:avLst>
          </a:prstGeom>
          <a:solidFill>
            <a:schemeClr val="accent4">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to use Row 2 (accusative) words for ‘a’ (or ‘the’) after most verbs.</a:t>
            </a:r>
            <a:br>
              <a:rPr lang="en-GB" dirty="0"/>
            </a:br>
            <a:r>
              <a:rPr lang="en-GB" dirty="0"/>
              <a:t>Only the masculine articles change.</a:t>
            </a:r>
          </a:p>
        </p:txBody>
      </p:sp>
      <p:sp>
        <p:nvSpPr>
          <p:cNvPr id="20" name="Speech Bubble: Rectangle with Corners Rounded 19">
            <a:extLst>
              <a:ext uri="{FF2B5EF4-FFF2-40B4-BE49-F238E27FC236}">
                <a16:creationId xmlns:a16="http://schemas.microsoft.com/office/drawing/2014/main" id="{1DB7E0B6-0BF1-4966-920B-8C525D5A8A34}"/>
              </a:ext>
            </a:extLst>
          </p:cNvPr>
          <p:cNvSpPr/>
          <p:nvPr/>
        </p:nvSpPr>
        <p:spPr>
          <a:xfrm>
            <a:off x="9158749" y="2157683"/>
            <a:ext cx="2872302" cy="2430433"/>
          </a:xfrm>
          <a:prstGeom prst="wedgeRoundRectCallout">
            <a:avLst>
              <a:gd name="adj1" fmla="val 21488"/>
              <a:gd name="adj2" fmla="val 64344"/>
              <a:gd name="adj3" fmla="val 16667"/>
            </a:avLst>
          </a:prstGeom>
          <a:solidFill>
            <a:schemeClr val="accent4">
              <a:lumMod val="60000"/>
              <a:lumOff val="4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is handy to use this one-word past tense with these very common words, and it avoids repeating the two-verb perfect tense again and again.</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animBg="1"/>
      <p:bldP spid="9" grpId="0"/>
      <p:bldP spid="6" grpId="0"/>
      <p:bldP spid="10" grpId="0"/>
      <p:bldP spid="11" grpId="0"/>
      <p:bldP spid="12" grpId="0"/>
      <p:bldP spid="13" grpId="0" animBg="1"/>
      <p:bldP spid="14" grpId="0"/>
      <p:bldP spid="15" grpId="0"/>
      <p:bldP spid="16" grpId="0"/>
      <p:bldP spid="17" grpId="0"/>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792717" cy="647577"/>
          </a:xfrm>
        </p:spPr>
        <p:txBody>
          <a:bodyPr>
            <a:noAutofit/>
          </a:bodyPr>
          <a:lstStyle/>
          <a:p>
            <a:r>
              <a:rPr lang="en-GB" sz="2800" b="1" dirty="0">
                <a:solidFill>
                  <a:schemeClr val="bg1"/>
                </a:solidFill>
              </a:rPr>
              <a:t>Using </a:t>
            </a:r>
            <a:r>
              <a:rPr lang="en-GB" sz="2800" b="1" u="sng" dirty="0" err="1">
                <a:solidFill>
                  <a:schemeClr val="bg1"/>
                </a:solidFill>
              </a:rPr>
              <a:t>früher</a:t>
            </a:r>
            <a:r>
              <a:rPr lang="en-GB" sz="2800" b="1" dirty="0">
                <a:solidFill>
                  <a:schemeClr val="bg1"/>
                </a:solidFill>
              </a:rPr>
              <a:t> for ‘used to’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06050" y="247046"/>
            <a:ext cx="1651277" cy="461665"/>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599CCD53-EE53-564E-8B2C-B5308539C8EB}"/>
              </a:ext>
            </a:extLst>
          </p:cNvPr>
          <p:cNvSpPr txBox="1"/>
          <p:nvPr/>
        </p:nvSpPr>
        <p:spPr>
          <a:xfrm>
            <a:off x="160950" y="1257900"/>
            <a:ext cx="12183450" cy="830997"/>
          </a:xfrm>
          <a:prstGeom prst="rect">
            <a:avLst/>
          </a:prstGeom>
          <a:noFill/>
        </p:spPr>
        <p:txBody>
          <a:bodyPr wrap="square" rtlCol="0">
            <a:spAutoFit/>
          </a:bodyPr>
          <a:lstStyle/>
          <a:p>
            <a:r>
              <a:rPr lang="en-US" sz="2400" dirty="0"/>
              <a:t>Use the adverb </a:t>
            </a:r>
            <a:r>
              <a:rPr lang="en-US" sz="2400" b="1" i="1" dirty="0" err="1"/>
              <a:t>früher</a:t>
            </a:r>
            <a:r>
              <a:rPr lang="en-US" sz="2400" b="1" i="1" dirty="0"/>
              <a:t> </a:t>
            </a:r>
            <a:r>
              <a:rPr lang="en-US" sz="2400" dirty="0"/>
              <a:t>after </a:t>
            </a:r>
            <a:r>
              <a:rPr lang="en-US" sz="2400" b="1" dirty="0"/>
              <a:t>es gab </a:t>
            </a:r>
            <a:r>
              <a:rPr lang="en-US" sz="2400" dirty="0"/>
              <a:t>to say what </a:t>
            </a:r>
            <a:r>
              <a:rPr lang="en-US" sz="2400" u="sng" dirty="0"/>
              <a:t>there used to be</a:t>
            </a:r>
            <a:r>
              <a:rPr lang="en-US" sz="2400" dirty="0"/>
              <a:t>, and with </a:t>
            </a:r>
            <a:r>
              <a:rPr lang="en-US" sz="2400" b="1" dirty="0" err="1"/>
              <a:t>hatte</a:t>
            </a:r>
            <a:r>
              <a:rPr lang="en-US" sz="2400" dirty="0"/>
              <a:t> to say what something </a:t>
            </a:r>
            <a:r>
              <a:rPr lang="en-US" sz="2400" u="sng" dirty="0"/>
              <a:t>used to have</a:t>
            </a:r>
            <a:r>
              <a:rPr lang="en-US" sz="2400" dirty="0"/>
              <a:t>:.</a:t>
            </a:r>
          </a:p>
        </p:txBody>
      </p:sp>
      <p:sp>
        <p:nvSpPr>
          <p:cNvPr id="8" name="Rectangle 7">
            <a:extLst>
              <a:ext uri="{FF2B5EF4-FFF2-40B4-BE49-F238E27FC236}">
                <a16:creationId xmlns:a16="http://schemas.microsoft.com/office/drawing/2014/main" id="{CC77F8DC-ADBB-4AB8-A0C6-B06782AE0FF6}"/>
              </a:ext>
            </a:extLst>
          </p:cNvPr>
          <p:cNvSpPr/>
          <p:nvPr/>
        </p:nvSpPr>
        <p:spPr>
          <a:xfrm>
            <a:off x="155984" y="2253856"/>
            <a:ext cx="2457450" cy="495300"/>
          </a:xfrm>
          <a:prstGeom prst="rect">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PAST (IMPERFECT)</a:t>
            </a:r>
          </a:p>
        </p:txBody>
      </p:sp>
      <p:sp>
        <p:nvSpPr>
          <p:cNvPr id="6" name="Rectangle 5">
            <a:extLst>
              <a:ext uri="{FF2B5EF4-FFF2-40B4-BE49-F238E27FC236}">
                <a16:creationId xmlns:a16="http://schemas.microsoft.com/office/drawing/2014/main" id="{48CE1869-107A-454D-B963-9AF4A570262B}"/>
              </a:ext>
            </a:extLst>
          </p:cNvPr>
          <p:cNvSpPr/>
          <p:nvPr/>
        </p:nvSpPr>
        <p:spPr>
          <a:xfrm>
            <a:off x="158467" y="2877219"/>
            <a:ext cx="6604693" cy="461665"/>
          </a:xfrm>
          <a:prstGeom prst="rect">
            <a:avLst/>
          </a:prstGeom>
        </p:spPr>
        <p:txBody>
          <a:bodyPr wrap="none">
            <a:spAutoFit/>
          </a:bodyPr>
          <a:lstStyle/>
          <a:p>
            <a:r>
              <a:rPr lang="en-US" sz="2400" b="1" u="sng" dirty="0"/>
              <a:t>Es gab </a:t>
            </a:r>
            <a:r>
              <a:rPr lang="en-US" sz="2400" b="1" u="sng" dirty="0" err="1"/>
              <a:t>früher</a:t>
            </a:r>
            <a:r>
              <a:rPr lang="en-US" sz="2400" b="1" dirty="0"/>
              <a:t> </a:t>
            </a:r>
            <a:r>
              <a:rPr lang="en-US" sz="2400" b="1" dirty="0" err="1"/>
              <a:t>eine</a:t>
            </a:r>
            <a:r>
              <a:rPr lang="en-US" sz="2400" b="1" dirty="0"/>
              <a:t> </a:t>
            </a:r>
            <a:r>
              <a:rPr lang="en-US" sz="2400" b="1" dirty="0" err="1"/>
              <a:t>Kirche</a:t>
            </a:r>
            <a:r>
              <a:rPr lang="en-US" sz="2400" b="1" dirty="0"/>
              <a:t> und </a:t>
            </a:r>
            <a:r>
              <a:rPr lang="en-US" sz="2400" b="1" dirty="0" err="1"/>
              <a:t>ein</a:t>
            </a:r>
            <a:r>
              <a:rPr lang="en-US" sz="2400" b="1" dirty="0"/>
              <a:t> Museum. </a:t>
            </a:r>
            <a:endParaRPr lang="en-GB" dirty="0"/>
          </a:p>
        </p:txBody>
      </p:sp>
      <p:sp>
        <p:nvSpPr>
          <p:cNvPr id="11" name="TextBox 10">
            <a:extLst>
              <a:ext uri="{FF2B5EF4-FFF2-40B4-BE49-F238E27FC236}">
                <a16:creationId xmlns:a16="http://schemas.microsoft.com/office/drawing/2014/main" id="{FFBFCF5F-5986-4A25-9248-D7E8356BCDB9}"/>
              </a:ext>
            </a:extLst>
          </p:cNvPr>
          <p:cNvSpPr txBox="1"/>
          <p:nvPr/>
        </p:nvSpPr>
        <p:spPr>
          <a:xfrm>
            <a:off x="155984" y="3632153"/>
            <a:ext cx="5572358" cy="461665"/>
          </a:xfrm>
          <a:prstGeom prst="rect">
            <a:avLst/>
          </a:prstGeom>
          <a:noFill/>
        </p:spPr>
        <p:txBody>
          <a:bodyPr wrap="square" rtlCol="0">
            <a:spAutoFit/>
          </a:bodyPr>
          <a:lstStyle/>
          <a:p>
            <a:r>
              <a:rPr lang="en-US" sz="2400" b="1" u="sng" dirty="0" err="1"/>
              <a:t>Früher</a:t>
            </a:r>
            <a:r>
              <a:rPr lang="en-US" sz="2400" b="1" dirty="0"/>
              <a:t> </a:t>
            </a:r>
            <a:r>
              <a:rPr lang="en-US" sz="2400" b="1" u="sng" dirty="0" err="1"/>
              <a:t>hatte</a:t>
            </a:r>
            <a:r>
              <a:rPr lang="en-US" sz="2400" b="1" dirty="0"/>
              <a:t> Berlin </a:t>
            </a:r>
            <a:r>
              <a:rPr lang="en-US" sz="2400" b="1" dirty="0" err="1"/>
              <a:t>einen</a:t>
            </a:r>
            <a:r>
              <a:rPr lang="en-US" sz="2400" b="1" dirty="0"/>
              <a:t> </a:t>
            </a:r>
            <a:r>
              <a:rPr lang="en-US" sz="2400" b="1" dirty="0" err="1"/>
              <a:t>Marktplatz</a:t>
            </a:r>
            <a:r>
              <a:rPr lang="en-US" sz="2400" b="1" dirty="0"/>
              <a:t>. </a:t>
            </a:r>
            <a:endParaRPr lang="en-US" sz="2400" dirty="0"/>
          </a:p>
        </p:txBody>
      </p:sp>
      <p:sp>
        <p:nvSpPr>
          <p:cNvPr id="16" name="TextBox 15">
            <a:extLst>
              <a:ext uri="{FF2B5EF4-FFF2-40B4-BE49-F238E27FC236}">
                <a16:creationId xmlns:a16="http://schemas.microsoft.com/office/drawing/2014/main" id="{FD83A661-5123-49AD-B595-669AD3152879}"/>
              </a:ext>
            </a:extLst>
          </p:cNvPr>
          <p:cNvSpPr txBox="1"/>
          <p:nvPr/>
        </p:nvSpPr>
        <p:spPr>
          <a:xfrm>
            <a:off x="6633675" y="2912313"/>
            <a:ext cx="5558325" cy="830997"/>
          </a:xfrm>
          <a:prstGeom prst="rect">
            <a:avLst/>
          </a:prstGeom>
          <a:noFill/>
        </p:spPr>
        <p:txBody>
          <a:bodyPr wrap="square" rtlCol="0">
            <a:spAutoFit/>
          </a:bodyPr>
          <a:lstStyle/>
          <a:p>
            <a:r>
              <a:rPr lang="en-US" sz="2400" i="1" u="sng" dirty="0"/>
              <a:t>There used to be </a:t>
            </a:r>
            <a:r>
              <a:rPr lang="en-US" sz="2400" i="1" dirty="0"/>
              <a:t>a church and a museum.</a:t>
            </a:r>
          </a:p>
        </p:txBody>
      </p:sp>
      <p:sp>
        <p:nvSpPr>
          <p:cNvPr id="17" name="TextBox 16">
            <a:extLst>
              <a:ext uri="{FF2B5EF4-FFF2-40B4-BE49-F238E27FC236}">
                <a16:creationId xmlns:a16="http://schemas.microsoft.com/office/drawing/2014/main" id="{22AD3D57-9666-48B0-A899-2D1D5F1AA364}"/>
              </a:ext>
            </a:extLst>
          </p:cNvPr>
          <p:cNvSpPr txBox="1"/>
          <p:nvPr/>
        </p:nvSpPr>
        <p:spPr>
          <a:xfrm>
            <a:off x="5921376" y="3695309"/>
            <a:ext cx="7344750" cy="461665"/>
          </a:xfrm>
          <a:prstGeom prst="rect">
            <a:avLst/>
          </a:prstGeom>
          <a:noFill/>
        </p:spPr>
        <p:txBody>
          <a:bodyPr wrap="square" rtlCol="0">
            <a:spAutoFit/>
          </a:bodyPr>
          <a:lstStyle/>
          <a:p>
            <a:r>
              <a:rPr lang="en-US" sz="2400" i="1" dirty="0">
                <a:solidFill>
                  <a:schemeClr val="accent5">
                    <a:lumMod val="50000"/>
                  </a:schemeClr>
                </a:solidFill>
              </a:rPr>
              <a:t>Berlin </a:t>
            </a:r>
            <a:r>
              <a:rPr lang="en-US" sz="2400" i="1" u="sng" dirty="0">
                <a:solidFill>
                  <a:schemeClr val="accent5">
                    <a:lumMod val="50000"/>
                  </a:schemeClr>
                </a:solidFill>
              </a:rPr>
              <a:t>used to have </a:t>
            </a:r>
            <a:r>
              <a:rPr lang="en-US" sz="2400" i="1" dirty="0">
                <a:solidFill>
                  <a:schemeClr val="accent5">
                    <a:lumMod val="50000"/>
                  </a:schemeClr>
                </a:solidFill>
              </a:rPr>
              <a:t>a market square.</a:t>
            </a:r>
          </a:p>
        </p:txBody>
      </p:sp>
      <p:sp>
        <p:nvSpPr>
          <p:cNvPr id="18" name="Speech Bubble: Rectangle with Corners Rounded 17">
            <a:extLst>
              <a:ext uri="{FF2B5EF4-FFF2-40B4-BE49-F238E27FC236}">
                <a16:creationId xmlns:a16="http://schemas.microsoft.com/office/drawing/2014/main" id="{D94180B1-A10C-43E5-9BEF-95FFCA49E1D3}"/>
              </a:ext>
            </a:extLst>
          </p:cNvPr>
          <p:cNvSpPr/>
          <p:nvPr/>
        </p:nvSpPr>
        <p:spPr>
          <a:xfrm>
            <a:off x="241363" y="4368515"/>
            <a:ext cx="5981700" cy="461665"/>
          </a:xfrm>
          <a:prstGeom prst="wedgeRoundRectCallout">
            <a:avLst>
              <a:gd name="adj1" fmla="val -10488"/>
              <a:gd name="adj2" fmla="val 79324"/>
              <a:gd name="adj3" fmla="val 16667"/>
            </a:avLst>
          </a:prstGeom>
          <a:solidFill>
            <a:schemeClr val="accent4">
              <a:lumMod val="40000"/>
              <a:lumOff val="60000"/>
            </a:schemeClr>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Remember! To negate nouns, use </a:t>
            </a:r>
            <a:r>
              <a:rPr lang="en-GB" sz="2000" b="1" i="1" dirty="0" err="1">
                <a:solidFill>
                  <a:schemeClr val="tx1"/>
                </a:solidFill>
              </a:rPr>
              <a:t>kein</a:t>
            </a:r>
            <a:r>
              <a:rPr lang="en-GB" sz="2000" b="1" i="1" dirty="0">
                <a:solidFill>
                  <a:schemeClr val="tx1"/>
                </a:solidFill>
              </a:rPr>
              <a:t>. </a:t>
            </a:r>
          </a:p>
        </p:txBody>
      </p:sp>
      <p:sp>
        <p:nvSpPr>
          <p:cNvPr id="19" name="Rectangle 18">
            <a:extLst>
              <a:ext uri="{FF2B5EF4-FFF2-40B4-BE49-F238E27FC236}">
                <a16:creationId xmlns:a16="http://schemas.microsoft.com/office/drawing/2014/main" id="{BFA7E678-0D85-42FC-A439-AC394D2186E1}"/>
              </a:ext>
            </a:extLst>
          </p:cNvPr>
          <p:cNvSpPr/>
          <p:nvPr/>
        </p:nvSpPr>
        <p:spPr>
          <a:xfrm>
            <a:off x="155984" y="4976815"/>
            <a:ext cx="6960560" cy="461665"/>
          </a:xfrm>
          <a:prstGeom prst="rect">
            <a:avLst/>
          </a:prstGeom>
        </p:spPr>
        <p:txBody>
          <a:bodyPr wrap="none">
            <a:spAutoFit/>
          </a:bodyPr>
          <a:lstStyle/>
          <a:p>
            <a:r>
              <a:rPr lang="en-US" sz="2400" b="1" dirty="0"/>
              <a:t>Es gab </a:t>
            </a:r>
            <a:r>
              <a:rPr lang="en-US" sz="2400" b="1" u="sng" dirty="0" err="1"/>
              <a:t>früher</a:t>
            </a:r>
            <a:r>
              <a:rPr lang="en-US" sz="2400" b="1" dirty="0"/>
              <a:t> </a:t>
            </a:r>
            <a:r>
              <a:rPr lang="en-US" sz="2400" b="1" dirty="0" err="1">
                <a:solidFill>
                  <a:srgbClr val="FF0000"/>
                </a:solidFill>
              </a:rPr>
              <a:t>k</a:t>
            </a:r>
            <a:r>
              <a:rPr lang="en-US" sz="2400" b="1" dirty="0" err="1"/>
              <a:t>eine</a:t>
            </a:r>
            <a:r>
              <a:rPr lang="en-US" sz="2400" b="1" dirty="0"/>
              <a:t> </a:t>
            </a:r>
            <a:r>
              <a:rPr lang="en-US" sz="2400" b="1" dirty="0" err="1"/>
              <a:t>Kirche</a:t>
            </a:r>
            <a:r>
              <a:rPr lang="en-US" sz="2400" b="1" dirty="0"/>
              <a:t> und </a:t>
            </a:r>
            <a:r>
              <a:rPr lang="en-US" sz="2400" b="1" dirty="0" err="1">
                <a:solidFill>
                  <a:srgbClr val="FF0000"/>
                </a:solidFill>
              </a:rPr>
              <a:t>k</a:t>
            </a:r>
            <a:r>
              <a:rPr lang="en-US" sz="2400" b="1" dirty="0" err="1"/>
              <a:t>ein</a:t>
            </a:r>
            <a:r>
              <a:rPr lang="en-US" sz="2400" b="1" dirty="0"/>
              <a:t> Museum. </a:t>
            </a:r>
            <a:endParaRPr lang="en-GB" dirty="0"/>
          </a:p>
        </p:txBody>
      </p:sp>
      <p:sp>
        <p:nvSpPr>
          <p:cNvPr id="20" name="TextBox 19">
            <a:extLst>
              <a:ext uri="{FF2B5EF4-FFF2-40B4-BE49-F238E27FC236}">
                <a16:creationId xmlns:a16="http://schemas.microsoft.com/office/drawing/2014/main" id="{AACB4C04-C2CA-42A5-8E59-B6840F2B91B3}"/>
              </a:ext>
            </a:extLst>
          </p:cNvPr>
          <p:cNvSpPr txBox="1"/>
          <p:nvPr/>
        </p:nvSpPr>
        <p:spPr>
          <a:xfrm>
            <a:off x="153500" y="5731749"/>
            <a:ext cx="5767875" cy="461665"/>
          </a:xfrm>
          <a:prstGeom prst="rect">
            <a:avLst/>
          </a:prstGeom>
          <a:noFill/>
        </p:spPr>
        <p:txBody>
          <a:bodyPr wrap="square" rtlCol="0">
            <a:spAutoFit/>
          </a:bodyPr>
          <a:lstStyle/>
          <a:p>
            <a:r>
              <a:rPr lang="en-US" sz="2400" b="1" u="sng" dirty="0" err="1"/>
              <a:t>Früher</a:t>
            </a:r>
            <a:r>
              <a:rPr lang="en-US" sz="2400" b="1" dirty="0"/>
              <a:t> </a:t>
            </a:r>
            <a:r>
              <a:rPr lang="en-US" sz="2400" b="1" dirty="0" err="1"/>
              <a:t>hatte</a:t>
            </a:r>
            <a:r>
              <a:rPr lang="en-US" sz="2400" b="1" dirty="0"/>
              <a:t> Berlin </a:t>
            </a:r>
            <a:r>
              <a:rPr lang="en-US" sz="2400" b="1" dirty="0" err="1">
                <a:solidFill>
                  <a:srgbClr val="FF0000"/>
                </a:solidFill>
              </a:rPr>
              <a:t>k</a:t>
            </a:r>
            <a:r>
              <a:rPr lang="en-US" sz="2400" b="1" dirty="0" err="1"/>
              <a:t>einen</a:t>
            </a:r>
            <a:r>
              <a:rPr lang="en-US" sz="2400" b="1" dirty="0"/>
              <a:t> </a:t>
            </a:r>
            <a:r>
              <a:rPr lang="en-US" sz="2400" b="1" dirty="0" err="1"/>
              <a:t>Marktplatz</a:t>
            </a:r>
            <a:r>
              <a:rPr lang="en-US" sz="2400" b="1" dirty="0"/>
              <a:t>.</a:t>
            </a:r>
            <a:endParaRPr lang="en-US" sz="2400" dirty="0"/>
          </a:p>
        </p:txBody>
      </p:sp>
      <p:sp>
        <p:nvSpPr>
          <p:cNvPr id="21" name="TextBox 20">
            <a:extLst>
              <a:ext uri="{FF2B5EF4-FFF2-40B4-BE49-F238E27FC236}">
                <a16:creationId xmlns:a16="http://schemas.microsoft.com/office/drawing/2014/main" id="{2C28201A-C60B-4442-95FA-FA4E1C531709}"/>
              </a:ext>
            </a:extLst>
          </p:cNvPr>
          <p:cNvSpPr txBox="1"/>
          <p:nvPr/>
        </p:nvSpPr>
        <p:spPr>
          <a:xfrm>
            <a:off x="6957525" y="4976815"/>
            <a:ext cx="5078492" cy="830997"/>
          </a:xfrm>
          <a:prstGeom prst="rect">
            <a:avLst/>
          </a:prstGeom>
          <a:noFill/>
        </p:spPr>
        <p:txBody>
          <a:bodyPr wrap="square" rtlCol="0">
            <a:spAutoFit/>
          </a:bodyPr>
          <a:lstStyle/>
          <a:p>
            <a:r>
              <a:rPr lang="en-US" sz="2400" i="1" dirty="0"/>
              <a:t>There didn’t use to be a church or a museum.</a:t>
            </a:r>
          </a:p>
        </p:txBody>
      </p:sp>
      <p:sp>
        <p:nvSpPr>
          <p:cNvPr id="22" name="TextBox 21">
            <a:extLst>
              <a:ext uri="{FF2B5EF4-FFF2-40B4-BE49-F238E27FC236}">
                <a16:creationId xmlns:a16="http://schemas.microsoft.com/office/drawing/2014/main" id="{19EDD731-567D-40A0-933E-68E53254B45B}"/>
              </a:ext>
            </a:extLst>
          </p:cNvPr>
          <p:cNvSpPr txBox="1"/>
          <p:nvPr/>
        </p:nvSpPr>
        <p:spPr>
          <a:xfrm>
            <a:off x="5921376" y="5756819"/>
            <a:ext cx="7344750" cy="461665"/>
          </a:xfrm>
          <a:prstGeom prst="rect">
            <a:avLst/>
          </a:prstGeom>
          <a:noFill/>
        </p:spPr>
        <p:txBody>
          <a:bodyPr wrap="square" rtlCol="0">
            <a:spAutoFit/>
          </a:bodyPr>
          <a:lstStyle/>
          <a:p>
            <a:r>
              <a:rPr lang="en-US" sz="2400" i="1" dirty="0"/>
              <a:t>Berlin didn’t use to have a market square.</a:t>
            </a:r>
          </a:p>
        </p:txBody>
      </p:sp>
    </p:spTree>
    <p:extLst>
      <p:ext uri="{BB962C8B-B14F-4D97-AF65-F5344CB8AC3E}">
        <p14:creationId xmlns:p14="http://schemas.microsoft.com/office/powerpoint/2010/main" val="385873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6" grpId="0"/>
      <p:bldP spid="11" grpId="0"/>
      <p:bldP spid="16" grpId="0"/>
      <p:bldP spid="17" grpId="0"/>
      <p:bldP spid="18" grpId="0" animBg="1"/>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Innsbruck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28942" y="247046"/>
            <a:ext cx="112838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2" name="Picture 31" descr="A close up of a logo&#10;&#10;Description automatically generated">
            <a:extLst>
              <a:ext uri="{FF2B5EF4-FFF2-40B4-BE49-F238E27FC236}">
                <a16:creationId xmlns:a16="http://schemas.microsoft.com/office/drawing/2014/main" id="{12F4A2A5-178F-4EAD-8C8C-7E61E16F83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662" y="113053"/>
            <a:ext cx="2035517" cy="1785419"/>
          </a:xfrm>
          <a:prstGeom prst="rect">
            <a:avLst/>
          </a:prstGeom>
        </p:spPr>
      </p:pic>
      <p:pic>
        <p:nvPicPr>
          <p:cNvPr id="34" name="Picture 33" descr="A close up of a map&#10;&#10;Description automatically generated">
            <a:extLst>
              <a:ext uri="{FF2B5EF4-FFF2-40B4-BE49-F238E27FC236}">
                <a16:creationId xmlns:a16="http://schemas.microsoft.com/office/drawing/2014/main" id="{4277A7BD-2661-4C76-B2B0-F3E32F06569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2338" y="1001890"/>
            <a:ext cx="9881936" cy="5435065"/>
          </a:xfrm>
          <a:prstGeom prst="rect">
            <a:avLst/>
          </a:prstGeom>
        </p:spPr>
      </p:pic>
      <p:sp>
        <p:nvSpPr>
          <p:cNvPr id="35" name="TextBox 34">
            <a:extLst>
              <a:ext uri="{FF2B5EF4-FFF2-40B4-BE49-F238E27FC236}">
                <a16:creationId xmlns:a16="http://schemas.microsoft.com/office/drawing/2014/main" id="{27FF9F09-3069-4DAA-AEEA-4C94FEBA5CED}"/>
              </a:ext>
            </a:extLst>
          </p:cNvPr>
          <p:cNvSpPr txBox="1"/>
          <p:nvPr/>
        </p:nvSpPr>
        <p:spPr>
          <a:xfrm>
            <a:off x="259357" y="2190822"/>
            <a:ext cx="5660180" cy="1200329"/>
          </a:xfrm>
          <a:prstGeom prst="rect">
            <a:avLst/>
          </a:prstGeom>
          <a:noFill/>
        </p:spPr>
        <p:txBody>
          <a:bodyPr wrap="square" rtlCol="0">
            <a:spAutoFit/>
          </a:bodyPr>
          <a:lstStyle/>
          <a:p>
            <a:r>
              <a:rPr lang="en-US" sz="2400" dirty="0"/>
              <a:t>Heidi </a:t>
            </a:r>
            <a:r>
              <a:rPr lang="en-US" sz="2400" dirty="0" err="1"/>
              <a:t>beschreibt</a:t>
            </a:r>
            <a:r>
              <a:rPr lang="en-US" sz="2400" dirty="0"/>
              <a:t> </a:t>
            </a:r>
            <a:r>
              <a:rPr lang="en-US" sz="2400" dirty="0" err="1"/>
              <a:t>ihre</a:t>
            </a:r>
            <a:r>
              <a:rPr lang="en-US" sz="2400" dirty="0"/>
              <a:t> </a:t>
            </a:r>
            <a:r>
              <a:rPr lang="en-US" sz="2400" dirty="0" err="1"/>
              <a:t>Geburtsstadt</a:t>
            </a:r>
            <a:r>
              <a:rPr lang="en-US" sz="2400" dirty="0"/>
              <a:t>, </a:t>
            </a:r>
            <a:r>
              <a:rPr lang="en-US" sz="2400" b="1" dirty="0"/>
              <a:t>Innsbruck</a:t>
            </a:r>
            <a:r>
              <a:rPr lang="en-US" sz="2400" dirty="0"/>
              <a:t>.</a:t>
            </a:r>
            <a:br>
              <a:rPr lang="en-US" sz="2400" dirty="0"/>
            </a:br>
            <a:r>
              <a:rPr lang="en-US" sz="2400" dirty="0" err="1"/>
              <a:t>Hör</a:t>
            </a:r>
            <a:r>
              <a:rPr lang="en-US" sz="2400" dirty="0"/>
              <a:t> </a:t>
            </a:r>
            <a:r>
              <a:rPr lang="en-US" sz="2400" dirty="0" err="1"/>
              <a:t>zu</a:t>
            </a:r>
            <a:r>
              <a:rPr lang="en-US" sz="2400" dirty="0"/>
              <a:t>. </a:t>
            </a:r>
            <a:r>
              <a:rPr lang="en-US" sz="2400" b="1" dirty="0" err="1"/>
              <a:t>Jetzt</a:t>
            </a:r>
            <a:r>
              <a:rPr lang="en-US" sz="2400" b="1" dirty="0"/>
              <a:t> </a:t>
            </a:r>
            <a:r>
              <a:rPr lang="en-US" sz="2400" dirty="0" err="1"/>
              <a:t>oder</a:t>
            </a:r>
            <a:r>
              <a:rPr lang="en-US" sz="2400" dirty="0"/>
              <a:t> </a:t>
            </a:r>
            <a:r>
              <a:rPr lang="en-US" sz="2400" b="1" dirty="0" err="1"/>
              <a:t>früher</a:t>
            </a:r>
            <a:r>
              <a:rPr lang="en-US" sz="2400" dirty="0"/>
              <a:t>?</a:t>
            </a:r>
          </a:p>
        </p:txBody>
      </p:sp>
      <p:cxnSp>
        <p:nvCxnSpPr>
          <p:cNvPr id="37" name="Straight Arrow Connector 36">
            <a:extLst>
              <a:ext uri="{FF2B5EF4-FFF2-40B4-BE49-F238E27FC236}">
                <a16:creationId xmlns:a16="http://schemas.microsoft.com/office/drawing/2014/main" id="{6A1E6FD8-6483-4087-863F-3688ECB5C8CB}"/>
              </a:ext>
            </a:extLst>
          </p:cNvPr>
          <p:cNvCxnSpPr>
            <a:cxnSpLocks/>
          </p:cNvCxnSpPr>
          <p:nvPr/>
        </p:nvCxnSpPr>
        <p:spPr>
          <a:xfrm>
            <a:off x="3287889" y="3657842"/>
            <a:ext cx="914400" cy="882315"/>
          </a:xfrm>
          <a:prstGeom prst="straightConnector1">
            <a:avLst/>
          </a:prstGeom>
          <a:ln w="76200">
            <a:solidFill>
              <a:srgbClr val="FFCC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37DBC8B-1F13-4E93-AE59-580B95F484B4}"/>
              </a:ext>
            </a:extLst>
          </p:cNvPr>
          <p:cNvSpPr/>
          <p:nvPr/>
        </p:nvSpPr>
        <p:spPr>
          <a:xfrm>
            <a:off x="9272611" y="5971724"/>
            <a:ext cx="2919389" cy="369332"/>
          </a:xfrm>
          <a:prstGeom prst="rect">
            <a:avLst/>
          </a:prstGeom>
        </p:spPr>
        <p:txBody>
          <a:bodyPr wrap="none">
            <a:spAutoFit/>
          </a:bodyPr>
          <a:lstStyle/>
          <a:p>
            <a:r>
              <a:rPr lang="en-GB" dirty="0"/>
              <a:t>Gert Vincent / CC BY-SA</a:t>
            </a:r>
          </a:p>
        </p:txBody>
      </p:sp>
      <p:pic>
        <p:nvPicPr>
          <p:cNvPr id="41" name="Picture 40" descr="A picture containing bird, food, fruit&#10;&#10;Description automatically generated">
            <a:extLst>
              <a:ext uri="{FF2B5EF4-FFF2-40B4-BE49-F238E27FC236}">
                <a16:creationId xmlns:a16="http://schemas.microsoft.com/office/drawing/2014/main" id="{4163FDEB-14F0-49B7-93EE-F6A0AE2732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2080" y="202554"/>
            <a:ext cx="1487581" cy="860008"/>
          </a:xfrm>
          <a:prstGeom prst="rect">
            <a:avLst/>
          </a:prstGeom>
        </p:spPr>
      </p:pic>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Innsbruck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28942" y="247046"/>
            <a:ext cx="1128385"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853548494"/>
              </p:ext>
            </p:extLst>
          </p:nvPr>
        </p:nvGraphicFramePr>
        <p:xfrm>
          <a:off x="595086" y="2335843"/>
          <a:ext cx="11362241" cy="3479469"/>
        </p:xfrm>
        <a:graphic>
          <a:graphicData uri="http://schemas.openxmlformats.org/drawingml/2006/table">
            <a:tbl>
              <a:tblPr firstRow="1" bandRow="1">
                <a:tableStyleId>{00A15C55-8517-42AA-B614-E9B94910E393}</a:tableStyleId>
              </a:tblPr>
              <a:tblGrid>
                <a:gridCol w="921374">
                  <a:extLst>
                    <a:ext uri="{9D8B030D-6E8A-4147-A177-3AD203B41FA5}">
                      <a16:colId xmlns:a16="http://schemas.microsoft.com/office/drawing/2014/main" val="2607353726"/>
                    </a:ext>
                  </a:extLst>
                </a:gridCol>
                <a:gridCol w="6208095">
                  <a:extLst>
                    <a:ext uri="{9D8B030D-6E8A-4147-A177-3AD203B41FA5}">
                      <a16:colId xmlns:a16="http://schemas.microsoft.com/office/drawing/2014/main" val="1600817978"/>
                    </a:ext>
                  </a:extLst>
                </a:gridCol>
                <a:gridCol w="2076450">
                  <a:extLst>
                    <a:ext uri="{9D8B030D-6E8A-4147-A177-3AD203B41FA5}">
                      <a16:colId xmlns:a16="http://schemas.microsoft.com/office/drawing/2014/main" val="4128092149"/>
                    </a:ext>
                  </a:extLst>
                </a:gridCol>
                <a:gridCol w="2156322">
                  <a:extLst>
                    <a:ext uri="{9D8B030D-6E8A-4147-A177-3AD203B41FA5}">
                      <a16:colId xmlns:a16="http://schemas.microsoft.com/office/drawing/2014/main" val="2609792770"/>
                    </a:ext>
                  </a:extLst>
                </a:gridCol>
              </a:tblGrid>
              <a:tr h="497067">
                <a:tc>
                  <a:txBody>
                    <a:bodyPr/>
                    <a:lstStyle/>
                    <a:p>
                      <a:endParaRPr lang="en-GB"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jetzt</a:t>
                      </a:r>
                      <a:endParaRPr lang="en-GB"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früher</a:t>
                      </a:r>
                      <a:endParaRPr lang="en-GB"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3431983"/>
                  </a:ext>
                </a:extLst>
              </a:tr>
              <a:tr h="497067">
                <a:tc>
                  <a:txBody>
                    <a:bodyPr/>
                    <a:lstStyle/>
                    <a:p>
                      <a:pPr algn="ctr"/>
                      <a:endParaRPr lang="en-GB"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err="1">
                          <a:solidFill>
                            <a:schemeClr val="tx1"/>
                          </a:solidFill>
                        </a:rPr>
                        <a:t>Montags</a:t>
                      </a:r>
                      <a:r>
                        <a:rPr lang="en-GB" sz="2000" dirty="0">
                          <a:solidFill>
                            <a:schemeClr val="tx1"/>
                          </a:solidFill>
                        </a:rPr>
                        <a:t> </a:t>
                      </a:r>
                      <a:r>
                        <a:rPr lang="en-GB" sz="2000" dirty="0" err="1">
                          <a:solidFill>
                            <a:schemeClr val="tx1"/>
                          </a:solidFill>
                        </a:rPr>
                        <a:t>gibt</a:t>
                      </a:r>
                      <a:r>
                        <a:rPr lang="en-GB" sz="2000" dirty="0">
                          <a:solidFill>
                            <a:schemeClr val="tx1"/>
                          </a:solidFill>
                        </a:rPr>
                        <a:t> es </a:t>
                      </a:r>
                      <a:r>
                        <a:rPr lang="en-GB" sz="2000" dirty="0" err="1">
                          <a:solidFill>
                            <a:schemeClr val="tx1"/>
                          </a:solidFill>
                        </a:rPr>
                        <a:t>einen</a:t>
                      </a:r>
                      <a:r>
                        <a:rPr lang="en-GB" sz="2000" dirty="0">
                          <a:solidFill>
                            <a:schemeClr val="tx1"/>
                          </a:solidFill>
                        </a:rPr>
                        <a:t> </a:t>
                      </a:r>
                      <a:r>
                        <a:rPr lang="en-GB" sz="2000" dirty="0" err="1">
                          <a:solidFill>
                            <a:schemeClr val="tx1"/>
                          </a:solidFill>
                        </a:rPr>
                        <a:t>Markt</a:t>
                      </a:r>
                      <a:r>
                        <a:rPr lang="en-GB" sz="200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1492714"/>
                  </a:ext>
                </a:extLst>
              </a:tr>
              <a:tr h="497067">
                <a:tc>
                  <a:txBody>
                    <a:bodyPr/>
                    <a:lstStyle/>
                    <a:p>
                      <a:pPr algn="ctr"/>
                      <a:endParaRPr lang="en-GB" sz="200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r>
                        <a:rPr lang="en-GB" sz="2000" dirty="0" err="1">
                          <a:solidFill>
                            <a:schemeClr val="tx1"/>
                          </a:solidFill>
                        </a:rPr>
                        <a:t>Im</a:t>
                      </a:r>
                      <a:r>
                        <a:rPr lang="en-GB" sz="2000" dirty="0">
                          <a:solidFill>
                            <a:schemeClr val="tx1"/>
                          </a:solidFill>
                        </a:rPr>
                        <a:t> Sommer </a:t>
                      </a:r>
                      <a:r>
                        <a:rPr lang="en-GB" sz="2000" dirty="0" err="1">
                          <a:solidFill>
                            <a:schemeClr val="tx1"/>
                          </a:solidFill>
                        </a:rPr>
                        <a:t>gibt</a:t>
                      </a:r>
                      <a:r>
                        <a:rPr lang="en-GB" sz="2000" dirty="0">
                          <a:solidFill>
                            <a:schemeClr val="tx1"/>
                          </a:solidFill>
                        </a:rPr>
                        <a:t> es </a:t>
                      </a:r>
                      <a:r>
                        <a:rPr lang="en-GB" sz="2000" dirty="0" err="1">
                          <a:solidFill>
                            <a:schemeClr val="tx1"/>
                          </a:solidFill>
                        </a:rPr>
                        <a:t>einen</a:t>
                      </a:r>
                      <a:r>
                        <a:rPr lang="en-GB" sz="2000" dirty="0">
                          <a:solidFill>
                            <a:schemeClr val="tx1"/>
                          </a:solidFill>
                        </a:rPr>
                        <a:t> Strand am </a:t>
                      </a:r>
                      <a:r>
                        <a:rPr lang="en-GB" sz="2000" dirty="0" err="1">
                          <a:solidFill>
                            <a:schemeClr val="tx1"/>
                          </a:solidFill>
                        </a:rPr>
                        <a:t>Marktplatz</a:t>
                      </a:r>
                      <a:r>
                        <a:rPr lang="en-GB" sz="2000" dirty="0">
                          <a:solidFill>
                            <a:schemeClr val="tx1"/>
                          </a:solidFill>
                        </a:rPr>
                        <a: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458278"/>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Es gab </a:t>
                      </a:r>
                      <a:r>
                        <a:rPr lang="en-GB" sz="2000" dirty="0" err="1">
                          <a:solidFill>
                            <a:schemeClr val="tx1"/>
                          </a:solidFill>
                        </a:rPr>
                        <a:t>ein</a:t>
                      </a:r>
                      <a:r>
                        <a:rPr lang="en-GB" sz="2000" dirty="0">
                          <a:solidFill>
                            <a:schemeClr val="tx1"/>
                          </a:solidFill>
                        </a:rPr>
                        <a:t> Stadion.</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313960"/>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Die Stadt </a:t>
                      </a:r>
                      <a:r>
                        <a:rPr lang="en-GB" sz="2000" dirty="0" err="1">
                          <a:solidFill>
                            <a:schemeClr val="tx1"/>
                          </a:solidFill>
                        </a:rPr>
                        <a:t>hatte</a:t>
                      </a:r>
                      <a:r>
                        <a:rPr lang="en-GB" sz="2000" dirty="0">
                          <a:solidFill>
                            <a:schemeClr val="tx1"/>
                          </a:solidFill>
                        </a:rPr>
                        <a:t> </a:t>
                      </a:r>
                      <a:r>
                        <a:rPr lang="en-GB" sz="2000" dirty="0" err="1">
                          <a:solidFill>
                            <a:schemeClr val="tx1"/>
                          </a:solidFill>
                        </a:rPr>
                        <a:t>nicht</a:t>
                      </a:r>
                      <a:r>
                        <a:rPr lang="en-GB" sz="2000" dirty="0">
                          <a:solidFill>
                            <a:schemeClr val="tx1"/>
                          </a:solidFill>
                        </a:rPr>
                        <a:t> </a:t>
                      </a:r>
                      <a:r>
                        <a:rPr lang="en-GB" sz="2000" dirty="0" err="1">
                          <a:solidFill>
                            <a:schemeClr val="tx1"/>
                          </a:solidFill>
                        </a:rPr>
                        <a:t>viele</a:t>
                      </a:r>
                      <a:r>
                        <a:rPr lang="en-GB" sz="2000" dirty="0">
                          <a:solidFill>
                            <a:schemeClr val="tx1"/>
                          </a:solidFill>
                        </a:rPr>
                        <a:t> </a:t>
                      </a:r>
                      <a:r>
                        <a:rPr lang="en-GB" sz="2000" dirty="0" err="1">
                          <a:solidFill>
                            <a:schemeClr val="tx1"/>
                          </a:solidFill>
                        </a:rPr>
                        <a:t>Geschäfte</a:t>
                      </a:r>
                      <a:r>
                        <a:rPr lang="en-GB" sz="2000" dirty="0">
                          <a:solidFill>
                            <a:schemeClr val="tx1"/>
                          </a:solidFill>
                        </a:rPr>
                        <a: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197191"/>
                  </a:ext>
                </a:extLst>
              </a:tr>
              <a:tr h="497067">
                <a:tc>
                  <a:txBody>
                    <a:bodyPr/>
                    <a:lstStyle/>
                    <a:p>
                      <a:pPr algn="ctr"/>
                      <a:endParaRPr lang="en-GB" sz="2000" dirty="0">
                        <a:solidFill>
                          <a:schemeClr val="tx1"/>
                        </a:solidFill>
                      </a:endParaRPr>
                    </a:p>
                  </a:txBody>
                  <a:tcPr/>
                </a:tc>
                <a:tc>
                  <a:txBody>
                    <a:bodyPr/>
                    <a:lstStyle/>
                    <a:p>
                      <a:r>
                        <a:rPr lang="en-GB" sz="2000" dirty="0">
                          <a:solidFill>
                            <a:schemeClr val="tx1"/>
                          </a:solidFill>
                        </a:rPr>
                        <a:t>Sie </a:t>
                      </a:r>
                      <a:r>
                        <a:rPr lang="en-GB" sz="2000" dirty="0" err="1">
                          <a:solidFill>
                            <a:schemeClr val="tx1"/>
                          </a:solidFill>
                        </a:rPr>
                        <a:t>hatte</a:t>
                      </a:r>
                      <a:r>
                        <a:rPr lang="en-GB" sz="2000" dirty="0">
                          <a:solidFill>
                            <a:schemeClr val="tx1"/>
                          </a:solidFill>
                        </a:rPr>
                        <a:t> </a:t>
                      </a:r>
                      <a:r>
                        <a:rPr lang="en-GB" sz="2000" dirty="0" err="1">
                          <a:solidFill>
                            <a:schemeClr val="tx1"/>
                          </a:solidFill>
                        </a:rPr>
                        <a:t>auch</a:t>
                      </a:r>
                      <a:r>
                        <a:rPr lang="en-GB" sz="2000" dirty="0">
                          <a:solidFill>
                            <a:schemeClr val="tx1"/>
                          </a:solidFill>
                        </a:rPr>
                        <a:t> </a:t>
                      </a:r>
                      <a:r>
                        <a:rPr lang="en-GB" sz="2000" dirty="0" err="1">
                          <a:solidFill>
                            <a:schemeClr val="tx1"/>
                          </a:solidFill>
                        </a:rPr>
                        <a:t>keine</a:t>
                      </a:r>
                      <a:r>
                        <a:rPr lang="en-GB" sz="2000" dirty="0">
                          <a:solidFill>
                            <a:schemeClr val="tx1"/>
                          </a:solidFill>
                        </a:rPr>
                        <a:t> </a:t>
                      </a:r>
                      <a:r>
                        <a:rPr lang="en-GB" sz="2000" dirty="0" err="1">
                          <a:solidFill>
                            <a:schemeClr val="tx1"/>
                          </a:solidFill>
                        </a:rPr>
                        <a:t>Industrie</a:t>
                      </a:r>
                      <a:r>
                        <a:rPr lang="en-GB" sz="2000" dirty="0">
                          <a:solidFill>
                            <a:schemeClr val="tx1"/>
                          </a:solidFill>
                        </a:rPr>
                        <a:t>.</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389626"/>
                  </a:ext>
                </a:extLst>
              </a:tr>
              <a:tr h="497067">
                <a:tc>
                  <a:txBody>
                    <a:bodyPr/>
                    <a:lstStyle/>
                    <a:p>
                      <a:pPr algn="ctr"/>
                      <a:endParaRPr lang="en-GB" sz="20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Es </a:t>
                      </a:r>
                      <a:r>
                        <a:rPr lang="en-GB" sz="2000" dirty="0" err="1">
                          <a:solidFill>
                            <a:schemeClr val="tx1"/>
                          </a:solidFill>
                        </a:rPr>
                        <a:t>gibt</a:t>
                      </a:r>
                      <a:r>
                        <a:rPr lang="en-GB" sz="2000" dirty="0">
                          <a:solidFill>
                            <a:schemeClr val="tx1"/>
                          </a:solidFill>
                        </a:rPr>
                        <a:t> </a:t>
                      </a:r>
                      <a:r>
                        <a:rPr lang="en-GB" sz="2000" dirty="0" err="1">
                          <a:solidFill>
                            <a:schemeClr val="tx1"/>
                          </a:solidFill>
                        </a:rPr>
                        <a:t>einen</a:t>
                      </a:r>
                      <a:r>
                        <a:rPr lang="en-GB" sz="2000" dirty="0">
                          <a:solidFill>
                            <a:schemeClr val="tx1"/>
                          </a:solidFill>
                        </a:rPr>
                        <a:t> Skatepark.</a:t>
                      </a:r>
                    </a:p>
                  </a:txBody>
                  <a:tcPr anchor="ctr">
                    <a:lnR w="12700" cap="flat" cmpd="sng" algn="ctr">
                      <a:solidFill>
                        <a:schemeClr val="tx1"/>
                      </a:solidFill>
                      <a:prstDash val="solid"/>
                      <a:round/>
                      <a:headEnd type="none" w="med" len="med"/>
                      <a:tailEnd type="none" w="med" len="med"/>
                    </a:lnR>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3" name="9. 1. Montags.wav"/>
            </a:hlinkClick>
            <a:extLst>
              <a:ext uri="{FF2B5EF4-FFF2-40B4-BE49-F238E27FC236}">
                <a16:creationId xmlns:a16="http://schemas.microsoft.com/office/drawing/2014/main" id="{3B418770-1E72-B240-9307-3BBF955557C6}"/>
              </a:ext>
            </a:extLst>
          </p:cNvPr>
          <p:cNvSpPr/>
          <p:nvPr/>
        </p:nvSpPr>
        <p:spPr>
          <a:xfrm>
            <a:off x="809257" y="2893881"/>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560335" y="2965038"/>
            <a:ext cx="4263548" cy="266856"/>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7460" y="2936453"/>
            <a:ext cx="282522" cy="294294"/>
          </a:xfrm>
          <a:prstGeom prst="rect">
            <a:avLst/>
          </a:prstGeom>
        </p:spPr>
      </p:pic>
      <p:sp>
        <p:nvSpPr>
          <p:cNvPr id="11" name="Action Button: Custom 16">
            <a:hlinkClick r:id="" action="ppaction://noaction" highlightClick="1">
              <a:snd r:embed="rId5" name="9. 2. Im Sommer.wav"/>
            </a:hlinkClick>
            <a:extLst>
              <a:ext uri="{FF2B5EF4-FFF2-40B4-BE49-F238E27FC236}">
                <a16:creationId xmlns:a16="http://schemas.microsoft.com/office/drawing/2014/main" id="{F18D09F0-0D24-5B4F-A26E-132DCCD8073A}"/>
              </a:ext>
            </a:extLst>
          </p:cNvPr>
          <p:cNvSpPr/>
          <p:nvPr/>
        </p:nvSpPr>
        <p:spPr>
          <a:xfrm>
            <a:off x="809257" y="3366515"/>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560333" y="3443646"/>
            <a:ext cx="6025860" cy="312934"/>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0391" y="3420728"/>
            <a:ext cx="282522" cy="294294"/>
          </a:xfrm>
          <a:prstGeom prst="rect">
            <a:avLst/>
          </a:prstGeom>
        </p:spPr>
      </p:pic>
      <p:sp>
        <p:nvSpPr>
          <p:cNvPr id="14" name="Action Button: Custom 16">
            <a:hlinkClick r:id="" action="ppaction://noaction" highlightClick="1">
              <a:snd r:embed="rId6" name="9. 3. Es gab.wav"/>
            </a:hlinkClick>
            <a:extLst>
              <a:ext uri="{FF2B5EF4-FFF2-40B4-BE49-F238E27FC236}">
                <a16:creationId xmlns:a16="http://schemas.microsoft.com/office/drawing/2014/main" id="{747EFDEF-0DCF-DB44-BBF0-27990DDE521B}"/>
              </a:ext>
            </a:extLst>
          </p:cNvPr>
          <p:cNvSpPr/>
          <p:nvPr/>
        </p:nvSpPr>
        <p:spPr>
          <a:xfrm>
            <a:off x="807179" y="3877210"/>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560333" y="3968332"/>
            <a:ext cx="2601872" cy="259120"/>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8201" y="3933157"/>
            <a:ext cx="282522" cy="294294"/>
          </a:xfrm>
          <a:prstGeom prst="rect">
            <a:avLst/>
          </a:prstGeom>
        </p:spPr>
      </p:pic>
      <p:sp>
        <p:nvSpPr>
          <p:cNvPr id="17" name="Action Button: Custom 16">
            <a:hlinkClick r:id="" action="ppaction://noaction" highlightClick="1">
              <a:snd r:embed="rId7" name="9. 4. die Stadt.wav"/>
            </a:hlinkClick>
            <a:extLst>
              <a:ext uri="{FF2B5EF4-FFF2-40B4-BE49-F238E27FC236}">
                <a16:creationId xmlns:a16="http://schemas.microsoft.com/office/drawing/2014/main" id="{408DED6B-8D00-7843-820C-3A35CED50594}"/>
              </a:ext>
            </a:extLst>
          </p:cNvPr>
          <p:cNvSpPr/>
          <p:nvPr/>
        </p:nvSpPr>
        <p:spPr>
          <a:xfrm>
            <a:off x="807179" y="4359373"/>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560333" y="4412290"/>
            <a:ext cx="5383172" cy="326327"/>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6347" y="4429809"/>
            <a:ext cx="282522" cy="294294"/>
          </a:xfrm>
          <a:prstGeom prst="rect">
            <a:avLst/>
          </a:prstGeom>
        </p:spPr>
      </p:pic>
      <p:sp>
        <p:nvSpPr>
          <p:cNvPr id="20" name="Action Button: Custom 16">
            <a:hlinkClick r:id="" action="ppaction://noaction" highlightClick="1">
              <a:snd r:embed="rId8" name="9. 5. Sie hatte.wav"/>
            </a:hlinkClick>
            <a:extLst>
              <a:ext uri="{FF2B5EF4-FFF2-40B4-BE49-F238E27FC236}">
                <a16:creationId xmlns:a16="http://schemas.microsoft.com/office/drawing/2014/main" id="{25121CCC-82F7-F14F-B30E-8A5AD31BE634}"/>
              </a:ext>
            </a:extLst>
          </p:cNvPr>
          <p:cNvSpPr/>
          <p:nvPr/>
        </p:nvSpPr>
        <p:spPr>
          <a:xfrm>
            <a:off x="807179" y="4876911"/>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552657" y="4884718"/>
            <a:ext cx="3923998" cy="349973"/>
          </a:xfrm>
          <a:prstGeom prst="rect">
            <a:avLst/>
          </a:prstGeom>
          <a:solidFill>
            <a:srgbClr val="FFF5DE"/>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2438" y="4940397"/>
            <a:ext cx="282522" cy="294294"/>
          </a:xfrm>
          <a:prstGeom prst="rect">
            <a:avLst/>
          </a:prstGeom>
        </p:spPr>
      </p:pic>
      <p:sp>
        <p:nvSpPr>
          <p:cNvPr id="23" name="Action Button: Custom 16">
            <a:hlinkClick r:id="" action="ppaction://noaction" highlightClick="1">
              <a:snd r:embed="rId9" name="9. 6. es gibt einen.wav"/>
            </a:hlinkClick>
            <a:extLst>
              <a:ext uri="{FF2B5EF4-FFF2-40B4-BE49-F238E27FC236}">
                <a16:creationId xmlns:a16="http://schemas.microsoft.com/office/drawing/2014/main" id="{DA5FAA28-0FFE-FD44-82BD-8BEA8CA05A2D}"/>
              </a:ext>
            </a:extLst>
          </p:cNvPr>
          <p:cNvSpPr/>
          <p:nvPr/>
        </p:nvSpPr>
        <p:spPr>
          <a:xfrm>
            <a:off x="811973" y="5362837"/>
            <a:ext cx="396000" cy="396000"/>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589469" y="5460900"/>
            <a:ext cx="3087086" cy="303829"/>
          </a:xfrm>
          <a:prstGeom prst="rect">
            <a:avLst/>
          </a:prstGeom>
          <a:solidFill>
            <a:srgbClr val="FFFAEF"/>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0391" y="5423672"/>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12F4A2A5-178F-4EAD-8C8C-7E61E16F8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7042" y="59864"/>
            <a:ext cx="1318085" cy="1156136"/>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507856" y="1783865"/>
            <a:ext cx="7488126" cy="830997"/>
          </a:xfrm>
          <a:prstGeom prst="rect">
            <a:avLst/>
          </a:prstGeom>
          <a:noFill/>
        </p:spPr>
        <p:txBody>
          <a:bodyPr wrap="square" rtlCol="0">
            <a:spAutoFit/>
          </a:bodyPr>
          <a:lstStyle/>
          <a:p>
            <a:r>
              <a:rPr lang="en-US" sz="2400" dirty="0"/>
              <a:t>Heidi </a:t>
            </a:r>
            <a:r>
              <a:rPr lang="en-US" sz="2400" dirty="0" err="1"/>
              <a:t>beschreibt</a:t>
            </a:r>
            <a:r>
              <a:rPr lang="en-US" sz="2400" dirty="0"/>
              <a:t> </a:t>
            </a:r>
            <a:r>
              <a:rPr lang="en-US" sz="2400" dirty="0" err="1"/>
              <a:t>ihre</a:t>
            </a:r>
            <a:r>
              <a:rPr lang="en-US" sz="2400" dirty="0"/>
              <a:t> </a:t>
            </a:r>
            <a:r>
              <a:rPr lang="en-US" sz="2400" dirty="0" err="1"/>
              <a:t>Geburtsstadt</a:t>
            </a:r>
            <a:r>
              <a:rPr lang="en-US" sz="2400" dirty="0"/>
              <a:t>, Innsbruck.</a:t>
            </a:r>
            <a:br>
              <a:rPr lang="en-US" sz="2400" dirty="0"/>
            </a:br>
            <a:r>
              <a:rPr lang="en-US" sz="2400" dirty="0" err="1"/>
              <a:t>Hör</a:t>
            </a:r>
            <a:r>
              <a:rPr lang="en-US" sz="2400" dirty="0"/>
              <a:t> </a:t>
            </a:r>
            <a:r>
              <a:rPr lang="en-US" sz="2400" dirty="0" err="1"/>
              <a:t>zu</a:t>
            </a:r>
            <a:r>
              <a:rPr lang="en-US" sz="2400" dirty="0"/>
              <a:t>. </a:t>
            </a:r>
            <a:r>
              <a:rPr lang="en-US" sz="2400" b="1" dirty="0" err="1"/>
              <a:t>Jetzt</a:t>
            </a:r>
            <a:r>
              <a:rPr lang="en-US" sz="2400" b="1" dirty="0"/>
              <a:t> </a:t>
            </a:r>
            <a:r>
              <a:rPr lang="en-US" sz="2400" dirty="0" err="1"/>
              <a:t>oder</a:t>
            </a:r>
            <a:r>
              <a:rPr lang="en-US" sz="2400" dirty="0"/>
              <a:t> </a:t>
            </a:r>
            <a:r>
              <a:rPr lang="en-US" sz="2400" b="1" dirty="0" err="1"/>
              <a:t>früher</a:t>
            </a:r>
            <a:r>
              <a:rPr lang="en-US" sz="2400" dirty="0"/>
              <a:t>?</a:t>
            </a:r>
          </a:p>
        </p:txBody>
      </p:sp>
    </p:spTree>
    <p:extLst>
      <p:ext uri="{BB962C8B-B14F-4D97-AF65-F5344CB8AC3E}">
        <p14:creationId xmlns:p14="http://schemas.microsoft.com/office/powerpoint/2010/main" val="38980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6988</Words>
  <Application>Microsoft Office PowerPoint</Application>
  <PresentationFormat>Widescreen</PresentationFormat>
  <Paragraphs>864</Paragraphs>
  <Slides>29</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Arial</vt:lpstr>
      <vt:lpstr>Calibri</vt:lpstr>
      <vt:lpstr>Calibri Light</vt:lpstr>
      <vt:lpstr>Century Gothic</vt:lpstr>
      <vt:lpstr>1_NCELP_German_2022</vt:lpstr>
      <vt:lpstr>Office Theme</vt:lpstr>
      <vt:lpstr>PowerPoint Presentation</vt:lpstr>
      <vt:lpstr>Overview of SSCs and  source words </vt:lpstr>
      <vt:lpstr>Österreich</vt:lpstr>
      <vt:lpstr>Vokabeln</vt:lpstr>
      <vt:lpstr>Vokabeln</vt:lpstr>
      <vt:lpstr>es gab, er/sie/es hatte</vt:lpstr>
      <vt:lpstr>Using früher for ‘used to’</vt:lpstr>
      <vt:lpstr>Innsbruck</vt:lpstr>
      <vt:lpstr>Innsbruck</vt:lpstr>
      <vt:lpstr>Using früher with war</vt:lpstr>
      <vt:lpstr>Innsbruck</vt:lpstr>
      <vt:lpstr>A – Wien (Runde 1)</vt:lpstr>
      <vt:lpstr>A – Wien (Runde 1)</vt:lpstr>
      <vt:lpstr>B – Wien (Runde 1)</vt:lpstr>
      <vt:lpstr>B – Salzburg (Runde 2)</vt:lpstr>
      <vt:lpstr>A – Salzburg (Runde 2)</vt:lpstr>
      <vt:lpstr>schreiben</vt:lpstr>
      <vt:lpstr>PowerPoint Presentation</vt:lpstr>
      <vt:lpstr>Die Schweiz</vt:lpstr>
      <vt:lpstr>Phonetik (1/2)</vt:lpstr>
      <vt:lpstr>Phonetik (2/2)</vt:lpstr>
      <vt:lpstr>Adjektive (R1 / R2)</vt:lpstr>
      <vt:lpstr>Meine Stadt</vt:lpstr>
      <vt:lpstr>Bad Hersfeld</vt:lpstr>
      <vt:lpstr>Bad Hersfeld – heute und damals </vt:lpstr>
      <vt:lpstr>Bad Hersfeld – heute und damals </vt:lpstr>
      <vt:lpstr>Ich hatte …</vt:lpstr>
      <vt:lpstr>Deine Stadt</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16</cp:revision>
  <dcterms:created xsi:type="dcterms:W3CDTF">2024-02-19T10:53:50Z</dcterms:created>
  <dcterms:modified xsi:type="dcterms:W3CDTF">2024-02-19T13:35:23Z</dcterms:modified>
</cp:coreProperties>
</file>