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788" r:id="rId2"/>
    <p:sldId id="575" r:id="rId3"/>
    <p:sldId id="576" r:id="rId4"/>
    <p:sldId id="577" r:id="rId5"/>
    <p:sldId id="385" r:id="rId6"/>
    <p:sldId id="564" r:id="rId7"/>
    <p:sldId id="565" r:id="rId8"/>
    <p:sldId id="566" r:id="rId9"/>
    <p:sldId id="814" r:id="rId10"/>
    <p:sldId id="815" r:id="rId11"/>
    <p:sldId id="816" r:id="rId12"/>
    <p:sldId id="817" r:id="rId13"/>
    <p:sldId id="818" r:id="rId14"/>
    <p:sldId id="282" r:id="rId15"/>
    <p:sldId id="279" r:id="rId16"/>
    <p:sldId id="273" r:id="rId17"/>
    <p:sldId id="276" r:id="rId18"/>
    <p:sldId id="610" r:id="rId19"/>
    <p:sldId id="819" r:id="rId20"/>
    <p:sldId id="820" r:id="rId21"/>
    <p:sldId id="821" r:id="rId22"/>
    <p:sldId id="822" r:id="rId23"/>
    <p:sldId id="823" r:id="rId24"/>
    <p:sldId id="824" r:id="rId25"/>
    <p:sldId id="574" r:id="rId26"/>
    <p:sldId id="604" r:id="rId27"/>
    <p:sldId id="580" r:id="rId28"/>
    <p:sldId id="596" r:id="rId29"/>
    <p:sldId id="597" r:id="rId30"/>
    <p:sldId id="602" r:id="rId31"/>
    <p:sldId id="598" r:id="rId32"/>
    <p:sldId id="599" r:id="rId33"/>
    <p:sldId id="607" r:id="rId34"/>
    <p:sldId id="349" r:id="rId35"/>
    <p:sldId id="813" r:id="rId36"/>
    <p:sldId id="2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AEF"/>
    <a:srgbClr val="FFF5DE"/>
    <a:srgbClr val="E87D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3090" autoAdjust="0"/>
  </p:normalViewPr>
  <p:slideViewPr>
    <p:cSldViewPr snapToGrid="0">
      <p:cViewPr>
        <p:scale>
          <a:sx n="60" d="100"/>
          <a:sy n="60" d="100"/>
        </p:scale>
        <p:origin x="1674" y="504"/>
      </p:cViewPr>
      <p:guideLst/>
    </p:cSldViewPr>
  </p:slideViewPr>
  <p:notesTextViewPr>
    <p:cViewPr>
      <p:scale>
        <a:sx n="1" d="1"/>
        <a:sy n="1" d="1"/>
      </p:scale>
      <p:origin x="0" y="0"/>
    </p:cViewPr>
  </p:notesTextViewPr>
  <p:sorterViewPr>
    <p:cViewPr>
      <p:scale>
        <a:sx n="100" d="100"/>
        <a:sy n="100" d="100"/>
      </p:scale>
      <p:origin x="0" y="-6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E26BB-361A-493E-BC55-CA5CA7E85E9E}" type="datetimeFigureOut">
              <a:rPr lang="en-GB" smtClean="0"/>
              <a:t>12/02/2024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933A2-43A8-49A8-855C-C492CA9E40BD}" type="slidenum">
              <a:rPr lang="en-GB" smtClean="0"/>
              <a:t>‹#›</a:t>
            </a:fld>
            <a:endParaRPr lang="en-GB"/>
          </a:p>
        </p:txBody>
      </p:sp>
    </p:spTree>
    <p:extLst>
      <p:ext uri="{BB962C8B-B14F-4D97-AF65-F5344CB8AC3E}">
        <p14:creationId xmlns:p14="http://schemas.microsoft.com/office/powerpoint/2010/main" val="302054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quizlet.com/gb/531582569/year-8-german-term-21-week-4-y8-mashup-1a-flash-cards/"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quizlet.com/gb/531583418/year-8-german-term-21-week-4-y8-mashup-1c-flash-cards/" TargetMode="External"/><Relationship Id="rId4" Type="http://schemas.openxmlformats.org/officeDocument/2006/relationships/hyperlink" Target="https://quizlet.com/gb/531583057/year-8-german-term-21-week-4-y8-mashup-1b-flash-card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err="1"/>
              <a:t>mischen</a:t>
            </a:r>
            <a:r>
              <a:rPr lang="en-GB" sz="1200" b="1" u="sng" baseline="0" dirty="0"/>
              <a:t>, </a:t>
            </a:r>
            <a:r>
              <a:rPr lang="en-GB" sz="1200" b="1" u="sng" baseline="0" dirty="0" err="1"/>
              <a:t>putzen</a:t>
            </a:r>
            <a:r>
              <a:rPr lang="en-GB" sz="1200" b="1" u="sng" baseline="0" dirty="0"/>
              <a:t>, </a:t>
            </a:r>
            <a:r>
              <a:rPr lang="en-GB" sz="1200" b="1" u="sng" baseline="0" dirty="0" err="1"/>
              <a:t>zuhören</a:t>
            </a:r>
            <a:r>
              <a:rPr lang="en-GB" sz="1200" b="1" u="sng" baseline="0" dirty="0"/>
              <a:t>, </a:t>
            </a:r>
            <a:r>
              <a:rPr lang="en-GB" sz="1200" b="1" u="sng" baseline="0" dirty="0" err="1"/>
              <a:t>Chor</a:t>
            </a:r>
            <a:r>
              <a:rPr lang="en-GB" sz="1200" b="1" u="sng" baseline="0" dirty="0"/>
              <a:t>, Keks. </a:t>
            </a:r>
            <a:r>
              <a:rPr lang="en-GB" sz="1200" b="1" u="none" baseline="0" dirty="0" err="1"/>
              <a:t>Klassenzimmer</a:t>
            </a:r>
            <a:r>
              <a:rPr lang="en-GB" sz="1200" b="1" u="none" baseline="0" dirty="0"/>
              <a:t> and </a:t>
            </a:r>
            <a:r>
              <a:rPr lang="en-GB" sz="1200" b="1" u="none" baseline="0" dirty="0" err="1"/>
              <a:t>Naturwissenschaft</a:t>
            </a:r>
            <a:r>
              <a:rPr lang="en-GB" sz="1200" b="1" u="none" baseline="0" dirty="0"/>
              <a:t> will be permitted as transparent compounds (in all papers).</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 Edexcel list does not have </a:t>
            </a:r>
            <a:r>
              <a:rPr lang="en-GB" sz="1200" b="1" u="sng" baseline="0" dirty="0" err="1"/>
              <a:t>mischen</a:t>
            </a:r>
            <a:r>
              <a:rPr lang="en-GB" sz="1200" b="1" u="sng" baseline="0" dirty="0"/>
              <a:t>, </a:t>
            </a:r>
            <a:r>
              <a:rPr lang="en-GB" sz="1200" b="1" u="sng" baseline="0" dirty="0" err="1"/>
              <a:t>putzen</a:t>
            </a:r>
            <a:r>
              <a:rPr lang="en-GB" sz="1200" b="1" u="sng" baseline="0" dirty="0"/>
              <a:t>, </a:t>
            </a:r>
            <a:r>
              <a:rPr lang="en-GB" sz="1200" b="1" u="sng" baseline="0" dirty="0" err="1"/>
              <a:t>Chor</a:t>
            </a:r>
            <a:r>
              <a:rPr lang="en-GB" sz="1200" b="1" u="sng" baseline="0" dirty="0"/>
              <a:t>, Keks. </a:t>
            </a:r>
            <a:r>
              <a:rPr lang="en-GB" sz="1200" b="1" u="none" baseline="0" dirty="0" err="1"/>
              <a:t>Klassenzimmer</a:t>
            </a:r>
            <a:r>
              <a:rPr lang="en-GB" sz="1200" b="1" u="none" baseline="0" dirty="0"/>
              <a:t> and </a:t>
            </a:r>
            <a:r>
              <a:rPr lang="en-GB" sz="1200" b="1" u="none" baseline="0" dirty="0" err="1"/>
              <a:t>Naturwissenschaft</a:t>
            </a:r>
            <a:r>
              <a:rPr lang="en-GB" sz="1200" b="1" u="none" baseline="0" dirty="0"/>
              <a:t> will be permitted as transparent compounds.</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iii) </a:t>
            </a:r>
            <a:r>
              <a:rPr lang="en-GB" sz="1200" b="1" baseline="0" dirty="0" err="1"/>
              <a:t>Eduqas</a:t>
            </a:r>
            <a:r>
              <a:rPr lang="en-GB" sz="1200" b="1" baseline="0" dirty="0"/>
              <a:t> list does not have </a:t>
            </a:r>
            <a:r>
              <a:rPr lang="en-GB" sz="1200" b="1" u="sng" baseline="0" dirty="0" err="1"/>
              <a:t>Chor</a:t>
            </a:r>
            <a:r>
              <a:rPr lang="en-GB" sz="1200" b="1" u="sng" baseline="0" dirty="0"/>
              <a:t>. </a:t>
            </a:r>
            <a:r>
              <a:rPr lang="en-GB" sz="1200" b="1" u="none" baseline="0" dirty="0" err="1"/>
              <a:t>Klassenzimmer</a:t>
            </a:r>
            <a:r>
              <a:rPr lang="en-GB" sz="1200" b="1" u="none" baseline="0" dirty="0"/>
              <a:t> and </a:t>
            </a:r>
            <a:r>
              <a:rPr lang="en-GB" sz="1200" b="1" u="none" baseline="0" dirty="0" err="1"/>
              <a:t>zuhören</a:t>
            </a:r>
            <a:r>
              <a:rPr lang="en-GB" sz="1200" b="1" u="none" baseline="0" dirty="0"/>
              <a:t> will be permitted as transparent compounds.</a:t>
            </a:r>
            <a:br>
              <a:rPr lang="en-GB" sz="1200" b="1" u="sng" baseline="0" dirty="0"/>
            </a:br>
            <a:br>
              <a:rPr lang="en-GB" sz="1200" b="1" u="sng" baseline="0" dirty="0"/>
            </a:br>
            <a:r>
              <a:rPr lang="en-GB" sz="1200" b="1" dirty="0"/>
              <a:t>Learning outcomes (lesson 1):</a:t>
            </a:r>
          </a:p>
          <a:p>
            <a:pPr algn="l"/>
            <a:r>
              <a:rPr lang="en-GB" sz="1200" b="0" dirty="0"/>
              <a:t>Consolidation of SSC </a:t>
            </a:r>
            <a:r>
              <a:rPr lang="en-GB" sz="1200" b="1" dirty="0">
                <a:solidFill>
                  <a:prstClr val="white"/>
                </a:solidFill>
              </a:rPr>
              <a:t>[a] [ä], [o] [ö], [u] [ü]</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(perfect) tense: all singular and first person plural, weak and strong verbs with </a:t>
            </a:r>
            <a:r>
              <a:rPr lang="en-GB" sz="1200" b="0" i="1" dirty="0" err="1"/>
              <a:t>haben</a:t>
            </a:r>
            <a:endParaRPr lang="en-GB" sz="1200"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sein, bin, bist, ist, sind [4] haben, habe, hast, hat [6] arbeiten [234], geben [49] fallen [332] finden [103]  kochen [1481] laufen [252] legen [352] mischen [2160] putzen [3586] reisen [933] schreiben [184] schwimmen [1863] suchen [293] zeigen [136] zuhören [1629] Aufgabe [256] Boden [536]  Chor [&gt;5009] Eis [1874] Essen [323] Fach [1731] Fleisch [1790] Garten [1158] Geld [235] Gemüse [3650] Hund [825] Karte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[1474] Keks [4083] Klassenzimmer [&gt;5009] Kunst [554] Lieblings- [n/a] Lied [1733] Naturwissenschaft [4425] Obst [4980] Sänger / Sängerin [3029] Schule [359] Stunde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[276] Unterricht [1823] Zeitung [670] gemeinsam [295] gut [76] lecker [&gt;5009] streng [1375] deshalb [229] dort [139] jetzt [72] manchmal [382] zusammen [533] auf [16] in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2019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[2/5]</a:t>
            </a:r>
          </a:p>
        </p:txBody>
      </p:sp>
      <p:sp>
        <p:nvSpPr>
          <p:cNvPr id="4" name="Slide Number Placeholder 3"/>
          <p:cNvSpPr>
            <a:spLocks noGrp="1"/>
          </p:cNvSpPr>
          <p:nvPr>
            <p:ph type="sldNum" sz="quarter" idx="5"/>
          </p:nvPr>
        </p:nvSpPr>
        <p:spPr/>
        <p:txBody>
          <a:bodyPr/>
          <a:lstStyle/>
          <a:p>
            <a:fld id="{77F933A2-43A8-49A8-855C-C492CA9E40BD}" type="slidenum">
              <a:rPr lang="en-GB" smtClean="0"/>
              <a:t>10</a:t>
            </a:fld>
            <a:endParaRPr lang="en-GB"/>
          </a:p>
        </p:txBody>
      </p:sp>
    </p:spTree>
    <p:extLst>
      <p:ext uri="{BB962C8B-B14F-4D97-AF65-F5344CB8AC3E}">
        <p14:creationId xmlns:p14="http://schemas.microsoft.com/office/powerpoint/2010/main" val="176529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[3/5]</a:t>
            </a:r>
          </a:p>
        </p:txBody>
      </p:sp>
      <p:sp>
        <p:nvSpPr>
          <p:cNvPr id="4" name="Slide Number Placeholder 3"/>
          <p:cNvSpPr>
            <a:spLocks noGrp="1"/>
          </p:cNvSpPr>
          <p:nvPr>
            <p:ph type="sldNum" sz="quarter" idx="5"/>
          </p:nvPr>
        </p:nvSpPr>
        <p:spPr/>
        <p:txBody>
          <a:bodyPr/>
          <a:lstStyle/>
          <a:p>
            <a:fld id="{77F933A2-43A8-49A8-855C-C492CA9E40BD}" type="slidenum">
              <a:rPr lang="en-GB" smtClean="0"/>
              <a:t>11</a:t>
            </a:fld>
            <a:endParaRPr lang="en-GB"/>
          </a:p>
        </p:txBody>
      </p:sp>
    </p:spTree>
    <p:extLst>
      <p:ext uri="{BB962C8B-B14F-4D97-AF65-F5344CB8AC3E}">
        <p14:creationId xmlns:p14="http://schemas.microsoft.com/office/powerpoint/2010/main" val="2983957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[4/5]</a:t>
            </a:r>
          </a:p>
        </p:txBody>
      </p:sp>
      <p:sp>
        <p:nvSpPr>
          <p:cNvPr id="4" name="Slide Number Placeholder 3"/>
          <p:cNvSpPr>
            <a:spLocks noGrp="1"/>
          </p:cNvSpPr>
          <p:nvPr>
            <p:ph type="sldNum" sz="quarter" idx="5"/>
          </p:nvPr>
        </p:nvSpPr>
        <p:spPr/>
        <p:txBody>
          <a:bodyPr/>
          <a:lstStyle/>
          <a:p>
            <a:fld id="{77F933A2-43A8-49A8-855C-C492CA9E40BD}" type="slidenum">
              <a:rPr lang="en-GB" smtClean="0"/>
              <a:t>12</a:t>
            </a:fld>
            <a:endParaRPr lang="en-GB"/>
          </a:p>
        </p:txBody>
      </p:sp>
    </p:spTree>
    <p:extLst>
      <p:ext uri="{BB962C8B-B14F-4D97-AF65-F5344CB8AC3E}">
        <p14:creationId xmlns:p14="http://schemas.microsoft.com/office/powerpoint/2010/main" val="1503232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[5/5]</a:t>
            </a:r>
          </a:p>
        </p:txBody>
      </p:sp>
      <p:sp>
        <p:nvSpPr>
          <p:cNvPr id="4" name="Slide Number Placeholder 3"/>
          <p:cNvSpPr>
            <a:spLocks noGrp="1"/>
          </p:cNvSpPr>
          <p:nvPr>
            <p:ph type="sldNum" sz="quarter" idx="5"/>
          </p:nvPr>
        </p:nvSpPr>
        <p:spPr/>
        <p:txBody>
          <a:bodyPr/>
          <a:lstStyle/>
          <a:p>
            <a:fld id="{77F933A2-43A8-49A8-855C-C492CA9E40BD}" type="slidenum">
              <a:rPr lang="en-GB" smtClean="0"/>
              <a:t>13</a:t>
            </a:fld>
            <a:endParaRPr lang="en-GB"/>
          </a:p>
        </p:txBody>
      </p:sp>
    </p:spTree>
    <p:extLst>
      <p:ext uri="{BB962C8B-B14F-4D97-AF65-F5344CB8AC3E}">
        <p14:creationId xmlns:p14="http://schemas.microsoft.com/office/powerpoint/2010/main" val="122836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how to form and use the perfect tense with </a:t>
            </a:r>
            <a:r>
              <a:rPr lang="en-GB" b="0" i="1" dirty="0" err="1"/>
              <a:t>haben</a:t>
            </a:r>
            <a:r>
              <a:rPr lang="en-GB" b="0" dirty="0"/>
              <a:t>.</a:t>
            </a:r>
            <a:br>
              <a:rPr lang="en-GB" dirty="0"/>
            </a:br>
            <a:br>
              <a:rPr lang="en-GB" dirty="0"/>
            </a:br>
            <a:r>
              <a:rPr lang="en-GB" b="1" dirty="0"/>
              <a:t>Procedure:</a:t>
            </a:r>
            <a:br>
              <a:rPr lang="en-GB" dirty="0"/>
            </a:b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Lied [1726] haben [7] (ich habe, du hast, er/sie/es hat, wir haben) geben [57] kochen [1005] putzen [2851] schreiben [245] Boden [445] Essen [968] Geld [249]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revisit first / second person singular and first person plural endings for the verb </a:t>
            </a:r>
            <a:r>
              <a:rPr lang="en-GB" b="0" i="1" dirty="0" err="1"/>
              <a:t>haben</a:t>
            </a:r>
            <a:r>
              <a:rPr lang="en-GB" b="0" i="1" dirty="0"/>
              <a:t>.</a:t>
            </a:r>
            <a:r>
              <a:rPr lang="en-GB" b="0" i="0" dirty="0"/>
              <a:t> </a:t>
            </a:r>
            <a:r>
              <a:rPr lang="en-GB" b="0" i="1" dirty="0" err="1"/>
              <a:t>Haben</a:t>
            </a:r>
            <a:r>
              <a:rPr lang="en-GB" b="0" i="1" dirty="0"/>
              <a:t> </a:t>
            </a:r>
            <a:r>
              <a:rPr lang="en-GB" b="0" i="0" dirty="0"/>
              <a:t>is used to form the perfect. Both WO1 and WO2 have been included.</a:t>
            </a:r>
            <a:br>
              <a:rPr lang="en-GB" dirty="0"/>
            </a:br>
            <a:br>
              <a:rPr lang="en-GB" dirty="0"/>
            </a:br>
            <a:r>
              <a:rPr lang="en-GB" b="1" dirty="0"/>
              <a:t>Procedure:</a:t>
            </a:r>
            <a:br>
              <a:rPr lang="en-GB" dirty="0"/>
            </a:br>
            <a:r>
              <a:rPr lang="en-GB" dirty="0"/>
              <a:t>1. Read the activity in each textbox.</a:t>
            </a:r>
          </a:p>
          <a:p>
            <a:r>
              <a:rPr lang="en-GB" dirty="0"/>
              <a:t>2. Write the activity in English in the correct space on the grid.</a:t>
            </a:r>
          </a:p>
          <a:p>
            <a:r>
              <a:rPr lang="en-GB" dirty="0"/>
              <a:t>3. Click on the mouse to reveal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Use numbers 5 and 8 to remind students about verbs that take indirect objects, and that the R3 (dative) articles often translate as ‘to’ or ‘for’.  This was just taught in the past two weeks.</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revisit the perfect and the immediate future in a sentence context.</a:t>
            </a:r>
            <a:br>
              <a:rPr lang="en-GB" dirty="0"/>
            </a:br>
            <a:br>
              <a:rPr lang="en-GB" dirty="0"/>
            </a:br>
            <a:r>
              <a:rPr lang="en-GB" b="1" dirty="0"/>
              <a:t>Procedure:</a:t>
            </a:r>
            <a:br>
              <a:rPr lang="en-GB" dirty="0"/>
            </a:br>
            <a:r>
              <a:rPr lang="en-GB" dirty="0"/>
              <a:t>1. Click on the action buttons to hear the audio recording.</a:t>
            </a:r>
          </a:p>
          <a:p>
            <a:r>
              <a:rPr lang="en-GB" dirty="0"/>
              <a:t>2. Say whether the activity </a:t>
            </a:r>
            <a:r>
              <a:rPr lang="en-GB" i="1" dirty="0"/>
              <a:t>has been done </a:t>
            </a:r>
            <a:r>
              <a:rPr lang="en-GB" dirty="0"/>
              <a:t>or is </a:t>
            </a:r>
            <a:r>
              <a:rPr lang="en-GB" i="1" dirty="0"/>
              <a:t>still to do</a:t>
            </a:r>
            <a:r>
              <a:rPr lang="en-GB" dirty="0"/>
              <a:t>.</a:t>
            </a:r>
          </a:p>
          <a:p>
            <a:r>
              <a:rPr lang="en-GB" dirty="0"/>
              <a:t>3. Write the task in English in the final column.</a:t>
            </a:r>
          </a:p>
          <a:p>
            <a:r>
              <a:rPr lang="en-GB" dirty="0"/>
              <a:t>4. Click the mouse to reveal and check answers.</a:t>
            </a:r>
          </a:p>
          <a:p>
            <a:r>
              <a:rPr lang="en-GB" dirty="0"/>
              <a:t>5. To hear FULL SENTENCE audio, click the green tick for each item.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dirty="0"/>
              <a:t>1. </a:t>
            </a:r>
            <a:r>
              <a:rPr lang="en-GB" dirty="0" err="1"/>
              <a:t>Wir</a:t>
            </a:r>
            <a:r>
              <a:rPr lang="en-GB" dirty="0"/>
              <a:t> [</a:t>
            </a:r>
            <a:r>
              <a:rPr lang="en-GB" dirty="0" err="1"/>
              <a:t>haben</a:t>
            </a:r>
            <a:r>
              <a:rPr lang="en-GB" dirty="0"/>
              <a:t> </a:t>
            </a:r>
            <a:r>
              <a:rPr lang="en-GB" dirty="0" err="1"/>
              <a:t>schon</a:t>
            </a:r>
            <a:r>
              <a:rPr lang="en-GB" dirty="0"/>
              <a:t>] </a:t>
            </a:r>
            <a:r>
              <a:rPr lang="en-GB" dirty="0" err="1"/>
              <a:t>viel</a:t>
            </a:r>
            <a:r>
              <a:rPr lang="en-GB" dirty="0"/>
              <a:t> </a:t>
            </a:r>
            <a:r>
              <a:rPr lang="en-GB" dirty="0" err="1"/>
              <a:t>gemacht</a:t>
            </a:r>
            <a:r>
              <a:rPr lang="en-GB" dirty="0"/>
              <a:t>.</a:t>
            </a:r>
            <a:br>
              <a:rPr lang="en-GB" dirty="0"/>
            </a:br>
            <a:r>
              <a:rPr lang="en-GB" b="0" dirty="0"/>
              <a:t>2. </a:t>
            </a:r>
            <a:r>
              <a:rPr lang="en-GB" b="0" dirty="0" err="1"/>
              <a:t>Wir</a:t>
            </a:r>
            <a:r>
              <a:rPr lang="en-GB" b="0" dirty="0"/>
              <a:t> [</a:t>
            </a:r>
            <a:r>
              <a:rPr lang="en-GB" b="0" dirty="0" err="1"/>
              <a:t>müssen</a:t>
            </a:r>
            <a:r>
              <a:rPr lang="en-GB" b="0" dirty="0"/>
              <a:t> </a:t>
            </a:r>
            <a:r>
              <a:rPr lang="en-GB" b="0" dirty="0" err="1"/>
              <a:t>noch</a:t>
            </a:r>
            <a:r>
              <a:rPr lang="en-GB" b="0" dirty="0"/>
              <a:t>] </a:t>
            </a:r>
            <a:r>
              <a:rPr lang="en-GB" b="0" dirty="0" err="1"/>
              <a:t>zwei</a:t>
            </a:r>
            <a:r>
              <a:rPr lang="en-GB" b="0" dirty="0"/>
              <a:t> </a:t>
            </a:r>
            <a:r>
              <a:rPr lang="en-GB" b="0" dirty="0" err="1"/>
              <a:t>Stunden</a:t>
            </a:r>
            <a:r>
              <a:rPr lang="en-GB" b="0" dirty="0"/>
              <a:t> </a:t>
            </a:r>
            <a:r>
              <a:rPr lang="en-GB" b="0" dirty="0" err="1"/>
              <a:t>arbeiten</a:t>
            </a:r>
            <a:r>
              <a:rPr lang="en-GB" b="0" dirty="0"/>
              <a:t>.</a:t>
            </a:r>
            <a:br>
              <a:rPr lang="en-GB" b="0" dirty="0"/>
            </a:br>
            <a:r>
              <a:rPr lang="en-GB" b="0" dirty="0"/>
              <a:t>3. </a:t>
            </a:r>
            <a:r>
              <a:rPr lang="en-GB" b="0" dirty="0" err="1"/>
              <a:t>Wir</a:t>
            </a:r>
            <a:r>
              <a:rPr lang="en-GB" b="0" dirty="0"/>
              <a:t> [</a:t>
            </a:r>
            <a:r>
              <a:rPr lang="en-GB" b="0" dirty="0" err="1"/>
              <a:t>müssen</a:t>
            </a:r>
            <a:r>
              <a:rPr lang="en-GB" b="0" dirty="0"/>
              <a:t> </a:t>
            </a:r>
            <a:r>
              <a:rPr lang="en-GB" b="0" dirty="0" err="1"/>
              <a:t>noch</a:t>
            </a:r>
            <a:r>
              <a:rPr lang="en-GB" b="0" dirty="0"/>
              <a:t>] die Fenster </a:t>
            </a:r>
            <a:r>
              <a:rPr lang="en-GB" b="0" dirty="0" err="1"/>
              <a:t>putzen</a:t>
            </a:r>
            <a:r>
              <a:rPr lang="en-GB" b="0" dirty="0"/>
              <a:t>.</a:t>
            </a:r>
            <a:br>
              <a:rPr lang="en-GB" b="0" dirty="0"/>
            </a:br>
            <a:r>
              <a:rPr lang="en-GB" b="0" dirty="0"/>
              <a:t>4. Das Zimmer [</a:t>
            </a:r>
            <a:r>
              <a:rPr lang="en-GB" b="0" dirty="0" err="1"/>
              <a:t>haben</a:t>
            </a:r>
            <a:r>
              <a:rPr lang="en-GB" b="0" dirty="0"/>
              <a:t>] </a:t>
            </a:r>
            <a:r>
              <a:rPr lang="en-GB" b="0" dirty="0" err="1"/>
              <a:t>wir</a:t>
            </a:r>
            <a:r>
              <a:rPr lang="en-GB" b="0" dirty="0"/>
              <a:t> </a:t>
            </a:r>
            <a:r>
              <a:rPr lang="en-GB" b="0" dirty="0" err="1"/>
              <a:t>geputzt</a:t>
            </a:r>
            <a:r>
              <a:rPr lang="en-GB" b="0" dirty="0"/>
              <a:t>.</a:t>
            </a:r>
            <a:br>
              <a:rPr lang="en-GB" b="0" dirty="0"/>
            </a:br>
            <a:r>
              <a:rPr lang="en-GB" b="0" dirty="0"/>
              <a:t>5. Das </a:t>
            </a:r>
            <a:r>
              <a:rPr lang="en-GB" b="0" dirty="0" err="1"/>
              <a:t>Gemüse</a:t>
            </a:r>
            <a:r>
              <a:rPr lang="en-GB" b="0" dirty="0"/>
              <a:t> [</a:t>
            </a:r>
            <a:r>
              <a:rPr lang="en-GB" b="0" dirty="0" err="1"/>
              <a:t>haben</a:t>
            </a:r>
            <a:r>
              <a:rPr lang="en-GB" b="0" dirty="0"/>
              <a:t>] </a:t>
            </a:r>
            <a:r>
              <a:rPr lang="en-GB" b="0" dirty="0" err="1"/>
              <a:t>wir</a:t>
            </a:r>
            <a:r>
              <a:rPr lang="en-GB" b="0" dirty="0"/>
              <a:t> </a:t>
            </a:r>
            <a:r>
              <a:rPr lang="en-GB" b="0" dirty="0" err="1"/>
              <a:t>gekauft</a:t>
            </a:r>
            <a:r>
              <a:rPr lang="en-GB" b="0" dirty="0"/>
              <a:t>.</a:t>
            </a:r>
            <a:br>
              <a:rPr lang="en-GB" b="0" dirty="0"/>
            </a:br>
            <a:r>
              <a:rPr lang="en-GB" b="0" dirty="0"/>
              <a:t>6. Den </a:t>
            </a:r>
            <a:r>
              <a:rPr lang="en-GB" b="0" dirty="0" err="1"/>
              <a:t>Obstsalat</a:t>
            </a:r>
            <a:r>
              <a:rPr lang="en-GB" b="0" dirty="0"/>
              <a:t> [</a:t>
            </a:r>
            <a:r>
              <a:rPr lang="en-GB" b="0" dirty="0" err="1"/>
              <a:t>müssen</a:t>
            </a:r>
            <a:r>
              <a:rPr lang="en-GB" b="0" dirty="0"/>
              <a:t>] </a:t>
            </a:r>
            <a:r>
              <a:rPr lang="en-GB" b="0" dirty="0" err="1"/>
              <a:t>wir</a:t>
            </a:r>
            <a:r>
              <a:rPr lang="en-GB" b="0" dirty="0"/>
              <a:t> </a:t>
            </a:r>
            <a:r>
              <a:rPr lang="en-GB" b="0" dirty="0" err="1"/>
              <a:t>mischen</a:t>
            </a:r>
            <a:r>
              <a:rPr lang="en-GB" b="0" dirty="0"/>
              <a:t>.</a:t>
            </a:r>
            <a:br>
              <a:rPr lang="en-GB" b="0" dirty="0"/>
            </a:br>
            <a:r>
              <a:rPr lang="en-GB" b="0" dirty="0"/>
              <a:t>7. </a:t>
            </a:r>
            <a:r>
              <a:rPr lang="en-GB" b="0" dirty="0" err="1"/>
              <a:t>Wir</a:t>
            </a:r>
            <a:r>
              <a:rPr lang="en-GB" b="0" dirty="0"/>
              <a:t> [</a:t>
            </a:r>
            <a:r>
              <a:rPr lang="en-GB" b="0" dirty="0" err="1"/>
              <a:t>haben</a:t>
            </a:r>
            <a:r>
              <a:rPr lang="en-GB" b="0" dirty="0"/>
              <a:t> </a:t>
            </a:r>
            <a:r>
              <a:rPr lang="en-GB" b="0" dirty="0" err="1"/>
              <a:t>schon</a:t>
            </a:r>
            <a:r>
              <a:rPr lang="en-GB" b="0" dirty="0"/>
              <a:t>] </a:t>
            </a:r>
            <a:r>
              <a:rPr lang="en-GB" b="0" dirty="0" err="1"/>
              <a:t>als</a:t>
            </a:r>
            <a:r>
              <a:rPr lang="en-GB" b="0" dirty="0"/>
              <a:t> Team </a:t>
            </a:r>
            <a:r>
              <a:rPr lang="en-GB" b="0" dirty="0" err="1"/>
              <a:t>zusammengearbeitet</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endParaRPr lang="en-GB" b="1" baseline="0" dirty="0"/>
          </a:p>
          <a:p>
            <a:pPr marL="0"/>
            <a:r>
              <a:rPr lang="en-GB" b="1" baseline="0" dirty="0"/>
              <a:t>Aim:  </a:t>
            </a:r>
            <a:r>
              <a:rPr lang="en-GB" b="0" baseline="0" dirty="0"/>
              <a:t>To revise in productive mode/written modality 9 past (perfect) sentences within a limited time frame and with verb manipulation. </a:t>
            </a:r>
          </a:p>
          <a:p>
            <a:pPr marL="0"/>
            <a:r>
              <a:rPr lang="en-GB" b="0" baseline="0" dirty="0"/>
              <a:t>This activity aids as a lead into the final oral production activity.</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an English prompt (e.g. I have cleaned the windows). It will disappear after 5 seconds. Note that the pictures do not appear in alphabetical order to increase the challenge.</a:t>
            </a:r>
          </a:p>
          <a:p>
            <a:r>
              <a:rPr lang="en-GB" baseline="0" dirty="0"/>
              <a:t>3. Write down the conjugated German verb forms before the English prompt has faded away.</a:t>
            </a:r>
          </a:p>
          <a:p>
            <a:endParaRPr lang="en-GB" baseline="0" dirty="0"/>
          </a:p>
          <a:p>
            <a:r>
              <a:rPr lang="en-GB" b="1" baseline="0" dirty="0"/>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This activity could also be done in oral production with a higher-proficiency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indent="0">
              <a:buNone/>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haben [7] (ich habe, du hast, er/sie/es hat, wir haben) arbeiten [200] finden [110] kochen [1005] legen [296] mischen [2105] schreiben [245] zeigen [154] Aufgabe [317]] Eis [2818] Fleisch [1624] Geld [249] Gemüse [3450] Hund [1046] Karte [1191] Keks [&gt;4034] Obst [&gt;4034] Zeitung [572] auf [17]</a:t>
            </a:r>
          </a:p>
          <a:p>
            <a:pPr marL="0" indent="0">
              <a:buNone/>
            </a:pPr>
            <a:br>
              <a:rPr lang="en-GB" baseline="0" dirty="0"/>
            </a:br>
            <a:r>
              <a:rPr lang="en-GB" i="1" dirty="0"/>
              <a:t>Source:  Jones, R.L. &amp; </a:t>
            </a:r>
            <a:r>
              <a:rPr lang="en-GB" i="1" dirty="0" err="1"/>
              <a:t>Tschirner</a:t>
            </a:r>
            <a:r>
              <a:rPr lang="en-GB" i="1" dirty="0"/>
              <a:t>, E. (2009).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(for six slides)</a:t>
            </a:r>
            <a:br>
              <a:rPr lang="en-GB" dirty="0"/>
            </a:br>
            <a:br>
              <a:rPr lang="en-GB" b="1" dirty="0"/>
            </a:br>
            <a:r>
              <a:rPr lang="en-GB" b="1" dirty="0"/>
              <a:t>Aim: </a:t>
            </a:r>
            <a:r>
              <a:rPr lang="en-GB" b="0" dirty="0"/>
              <a:t>To bring together previously taught vocabulary and grammar features for written practice.</a:t>
            </a:r>
            <a:br>
              <a:rPr lang="en-GB" b="0" dirty="0"/>
            </a:br>
            <a:br>
              <a:rPr lang="en-GB" dirty="0"/>
            </a:br>
            <a:r>
              <a:rPr lang="en-GB" b="1" dirty="0"/>
              <a:t>Procedure:</a:t>
            </a:r>
            <a:br>
              <a:rPr lang="en-GB" dirty="0"/>
            </a:br>
            <a:r>
              <a:rPr lang="en-GB" dirty="0"/>
              <a:t>1. Explain that the task brings together vocabulary from last week, three weeks ago, nine weeks ago, and from last year.</a:t>
            </a:r>
          </a:p>
          <a:p>
            <a:r>
              <a:rPr lang="en-GB" dirty="0"/>
              <a:t>2. Click to bring up the English prompt. Remind students that words (verbs, nouns, adjectives) may need adapting to fit the sentence.</a:t>
            </a:r>
            <a:br>
              <a:rPr lang="en-GB" dirty="0"/>
            </a:br>
            <a:r>
              <a:rPr lang="en-GB" dirty="0"/>
              <a:t>3. Students write the sentence.</a:t>
            </a:r>
            <a:br>
              <a:rPr lang="en-GB" dirty="0"/>
            </a:br>
            <a:r>
              <a:rPr lang="en-GB" dirty="0"/>
              <a:t>4. Click to bring up the full German sentence and to highlight all the words used.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870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845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(three slides)</a:t>
            </a:r>
            <a:br>
              <a:rPr lang="en-GB" b="1" dirty="0"/>
            </a:br>
            <a:br>
              <a:rPr lang="en-GB" b="1" dirty="0"/>
            </a:br>
            <a:r>
              <a:rPr lang="en-GB" b="1" dirty="0"/>
              <a:t>Aim: to practise read aloud of previously taught language, targeting </a:t>
            </a:r>
            <a:r>
              <a:rPr lang="en-GB" sz="1200" b="1" dirty="0">
                <a:solidFill>
                  <a:schemeClr val="tx1"/>
                </a:solidFill>
              </a:rPr>
              <a:t>SSC [a] [ä] [o] [ö] [u] [ü] </a:t>
            </a:r>
            <a:br>
              <a:rPr lang="en-GB" b="1" dirty="0"/>
            </a:br>
            <a:endParaRPr lang="en-GB" b="1" dirty="0"/>
          </a:p>
          <a:p>
            <a:r>
              <a:rPr lang="en-GB" b="1" dirty="0"/>
              <a:t>Procedure:</a:t>
            </a:r>
            <a:br>
              <a:rPr lang="en-GB" dirty="0"/>
            </a:br>
            <a:r>
              <a:rPr lang="en-GB" dirty="0"/>
              <a:t>1. Students use the English and German prompts to construct and say aloud the tongue twister within the five seconds.</a:t>
            </a:r>
          </a:p>
          <a:p>
            <a:r>
              <a:rPr lang="en-GB" dirty="0"/>
              <a:t>2. Click the gold text box to hear it pronounced.</a:t>
            </a:r>
          </a:p>
          <a:p>
            <a:r>
              <a:rPr lang="en-GB" dirty="0"/>
              <a:t>3. Follow the same procedure for the next two slides.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Fünf</a:t>
            </a:r>
            <a:r>
              <a:rPr lang="en-GB" sz="1200" b="0" dirty="0">
                <a:solidFill>
                  <a:schemeClr val="bg1"/>
                </a:solidFill>
              </a:rPr>
              <a:t> </a:t>
            </a:r>
            <a:r>
              <a:rPr lang="en-GB" sz="1200" b="0" dirty="0" err="1">
                <a:solidFill>
                  <a:schemeClr val="bg1"/>
                </a:solidFill>
              </a:rPr>
              <a:t>gute</a:t>
            </a:r>
            <a:r>
              <a:rPr lang="en-GB" sz="1200" b="0" dirty="0">
                <a:solidFill>
                  <a:schemeClr val="bg1"/>
                </a:solidFill>
              </a:rPr>
              <a:t> </a:t>
            </a:r>
            <a:r>
              <a:rPr lang="en-GB" sz="1200" b="0" dirty="0" err="1">
                <a:solidFill>
                  <a:schemeClr val="bg1"/>
                </a:solidFill>
              </a:rPr>
              <a:t>Schüler</a:t>
            </a:r>
            <a:r>
              <a:rPr lang="en-GB" sz="1200" b="0" dirty="0">
                <a:solidFill>
                  <a:schemeClr val="bg1"/>
                </a:solidFill>
              </a:rPr>
              <a:t> </a:t>
            </a:r>
            <a:r>
              <a:rPr lang="en-GB" sz="1200" b="0" dirty="0" err="1">
                <a:solidFill>
                  <a:schemeClr val="bg1"/>
                </a:solidFill>
              </a:rPr>
              <a:t>müssen</a:t>
            </a:r>
            <a:r>
              <a:rPr lang="en-GB" sz="1200" b="0" dirty="0">
                <a:solidFill>
                  <a:schemeClr val="bg1"/>
                </a:solidFill>
              </a:rPr>
              <a:t> Kunst in der </a:t>
            </a:r>
            <a:r>
              <a:rPr lang="en-GB" sz="1200" b="0" dirty="0" err="1">
                <a:solidFill>
                  <a:schemeClr val="bg1"/>
                </a:solidFill>
              </a:rPr>
              <a:t>Küche</a:t>
            </a:r>
            <a:r>
              <a:rPr lang="en-GB" sz="1200" b="0" dirty="0">
                <a:solidFill>
                  <a:schemeClr val="bg1"/>
                </a:solidFill>
              </a:rPr>
              <a:t> </a:t>
            </a:r>
            <a:r>
              <a:rPr lang="en-GB" sz="1200" b="0" dirty="0" err="1">
                <a:solidFill>
                  <a:schemeClr val="bg1"/>
                </a:solidFill>
              </a:rPr>
              <a:t>üben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üben</a:t>
            </a:r>
            <a:r>
              <a:rPr lang="en-GB" baseline="0" dirty="0"/>
              <a:t> [1928]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50885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803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710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395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6/6</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419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err="1"/>
              <a:t>mischen</a:t>
            </a:r>
            <a:r>
              <a:rPr lang="en-GB" sz="1200" b="1" u="sng" baseline="0" dirty="0"/>
              <a:t>, </a:t>
            </a:r>
            <a:r>
              <a:rPr lang="en-GB" sz="1200" b="1" u="sng" baseline="0" dirty="0" err="1"/>
              <a:t>putzen</a:t>
            </a:r>
            <a:r>
              <a:rPr lang="en-GB" sz="1200" b="1" u="sng" baseline="0" dirty="0"/>
              <a:t>, </a:t>
            </a:r>
            <a:r>
              <a:rPr lang="en-GB" sz="1200" b="1" u="sng" baseline="0" dirty="0" err="1"/>
              <a:t>zuhören</a:t>
            </a:r>
            <a:r>
              <a:rPr lang="en-GB" sz="1200" b="1" u="sng" baseline="0" dirty="0"/>
              <a:t>, </a:t>
            </a:r>
            <a:r>
              <a:rPr lang="en-GB" sz="1200" b="1" u="sng" baseline="0" dirty="0" err="1"/>
              <a:t>Chor</a:t>
            </a:r>
            <a:r>
              <a:rPr lang="en-GB" sz="1200" b="1" u="sng" baseline="0" dirty="0"/>
              <a:t>, Keks. </a:t>
            </a:r>
            <a:r>
              <a:rPr lang="en-GB" sz="1200" b="1" u="none" baseline="0" dirty="0" err="1"/>
              <a:t>Klassenzimmer</a:t>
            </a:r>
            <a:r>
              <a:rPr lang="en-GB" sz="1200" b="1" u="none" baseline="0" dirty="0"/>
              <a:t> and </a:t>
            </a:r>
            <a:r>
              <a:rPr lang="en-GB" sz="1200" b="1" u="none" baseline="0" dirty="0" err="1"/>
              <a:t>Naturwissenschaft</a:t>
            </a:r>
            <a:r>
              <a:rPr lang="en-GB" sz="1200" b="1" u="none" baseline="0" dirty="0"/>
              <a:t> will be permitted as transparent compounds (in all papers).</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 Edexcel list does not have </a:t>
            </a:r>
            <a:r>
              <a:rPr lang="en-GB" sz="1200" b="1" u="sng" baseline="0" dirty="0" err="1"/>
              <a:t>mischen</a:t>
            </a:r>
            <a:r>
              <a:rPr lang="en-GB" sz="1200" b="1" u="sng" baseline="0" dirty="0"/>
              <a:t>, </a:t>
            </a:r>
            <a:r>
              <a:rPr lang="en-GB" sz="1200" b="1" u="sng" baseline="0" dirty="0" err="1"/>
              <a:t>putzen</a:t>
            </a:r>
            <a:r>
              <a:rPr lang="en-GB" sz="1200" b="1" u="sng" baseline="0" dirty="0"/>
              <a:t>, </a:t>
            </a:r>
            <a:r>
              <a:rPr lang="en-GB" sz="1200" b="1" u="sng" baseline="0" dirty="0" err="1"/>
              <a:t>Chor</a:t>
            </a:r>
            <a:r>
              <a:rPr lang="en-GB" sz="1200" b="1" u="sng" baseline="0" dirty="0"/>
              <a:t>, Keks. </a:t>
            </a:r>
            <a:r>
              <a:rPr lang="en-GB" sz="1200" b="1" u="none" baseline="0" dirty="0" err="1"/>
              <a:t>Klassenzimmer</a:t>
            </a:r>
            <a:r>
              <a:rPr lang="en-GB" sz="1200" b="1" u="none" baseline="0" dirty="0"/>
              <a:t> and </a:t>
            </a:r>
            <a:r>
              <a:rPr lang="en-GB" sz="1200" b="1" u="none" baseline="0" dirty="0" err="1"/>
              <a:t>Naturwissenschaft</a:t>
            </a:r>
            <a:r>
              <a:rPr lang="en-GB" sz="1200" b="1" u="none" baseline="0" dirty="0"/>
              <a:t> will be permitted as transparent compounds.</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iii) </a:t>
            </a:r>
            <a:r>
              <a:rPr lang="en-GB" sz="1200" b="1" baseline="0" dirty="0" err="1"/>
              <a:t>Eduqas</a:t>
            </a:r>
            <a:r>
              <a:rPr lang="en-GB" sz="1200" b="1" baseline="0" dirty="0"/>
              <a:t> list does not have </a:t>
            </a:r>
            <a:r>
              <a:rPr lang="en-GB" sz="1200" b="1" u="sng" baseline="0" dirty="0" err="1"/>
              <a:t>Chor</a:t>
            </a:r>
            <a:r>
              <a:rPr lang="en-GB" sz="1200" b="1" u="sng" baseline="0" dirty="0"/>
              <a:t>. </a:t>
            </a:r>
            <a:r>
              <a:rPr lang="en-GB" sz="1200" b="1" u="none" baseline="0" dirty="0" err="1"/>
              <a:t>Klassenzimmer</a:t>
            </a:r>
            <a:r>
              <a:rPr lang="en-GB" sz="1200" b="1" u="none" baseline="0" dirty="0"/>
              <a:t> and </a:t>
            </a:r>
            <a:r>
              <a:rPr lang="en-GB" sz="1200" b="1" u="none" baseline="0" dirty="0" err="1"/>
              <a:t>zuhören</a:t>
            </a:r>
            <a:r>
              <a:rPr lang="en-GB" sz="1200" b="1" u="none" baseline="0" dirty="0"/>
              <a:t> will be permitted as transparent compounds.</a:t>
            </a:r>
            <a:br>
              <a:rPr lang="en-GB" sz="1200" b="1" u="sng" baseline="0" dirty="0"/>
            </a:br>
            <a:br>
              <a:rPr lang="en-GB" sz="1200" b="1" u="sng" baseline="0" dirty="0"/>
            </a:br>
            <a:r>
              <a:rPr lang="en-GB" sz="1200" b="1" dirty="0"/>
              <a:t>Learning outcomes (lesson 2):</a:t>
            </a:r>
          </a:p>
          <a:p>
            <a:pPr algn="l"/>
            <a:r>
              <a:rPr lang="en-GB" sz="1200" b="0" dirty="0"/>
              <a:t>Consolidation of SSC </a:t>
            </a:r>
            <a:r>
              <a:rPr lang="en-GB" sz="1200" b="1" dirty="0">
                <a:solidFill>
                  <a:prstClr val="white"/>
                </a:solidFill>
              </a:rPr>
              <a:t>[a] [ä], [o] [ö], [u] [ü]</a:t>
            </a:r>
            <a:br>
              <a:rPr lang="en-GB" sz="1200" b="1" dirty="0">
                <a:solidFill>
                  <a:prstClr val="white"/>
                </a:solidFill>
              </a:rPr>
            </a:br>
            <a:r>
              <a:rPr lang="en-GB" sz="1200" b="0" dirty="0">
                <a:solidFill>
                  <a:prstClr val="white"/>
                </a:solidFill>
              </a:rPr>
              <a:t>Consolidation of plural rule 2 and introduction to a few exceptions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(perfect) tense: all singular and first person plural, weak and strong verbs with </a:t>
            </a:r>
            <a:r>
              <a:rPr lang="en-GB" sz="1200" b="0" i="1" dirty="0" err="1"/>
              <a:t>haben</a:t>
            </a:r>
            <a:r>
              <a:rPr lang="en-GB" sz="1200" b="0" i="1" dirty="0"/>
              <a:t> </a:t>
            </a:r>
            <a:r>
              <a:rPr lang="en-GB" sz="1200" b="0" i="0" dirty="0"/>
              <a:t>and</a:t>
            </a:r>
            <a:r>
              <a:rPr lang="en-GB" sz="1200" b="0" i="1" dirty="0"/>
              <a:t> sein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sein, bin, bist, ist, sind [4] haben, habe, hast, hat [6] arbeiten [234], geben [49] fallen [332] finden [103]  kochen [1481] laufen [252] legen [352] mischen [2160] putzen [3586] reisen [933] schreiben [184] schwimmen [1863] suchen [293] zeigen [136] zuhören [1629] Aufgabe [256] Boden [536]  Chor [&gt;5009] Eis [1874] Essen [323] Fach [1731] Fleisch [1790] Garten [1158] Geld [235] Gemüse [3650] Hund [825] Karte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[1474] Keks [4083] Klassenzimmer [&gt;5009] Kunst [554] Lieblings- [n/a] Lied [1733] Naturwissenschaft [4425] Obst [4980] Sänger / Sängerin [3029] Schule [359] Stunde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baseline="0" dirty="0">
                <a:solidFill>
                  <a:schemeClr val="tx1"/>
                </a:solidFill>
                <a:effectLst/>
                <a:latin typeface="+mn-lt"/>
                <a:ea typeface="Calibri"/>
                <a:cs typeface="Calibri"/>
                <a:sym typeface="Calibri"/>
              </a:rPr>
              <a:t> [276] Unterricht [1823] Zeitung [670] gemeinsam [295] gut [76] lecker [&gt;5009] streng [1375] deshalb [229] dort [139] jetzt [72] manchmal [382] zusammen [533] auf [16] in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2019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425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practise understanding and transcribing plural forms of known vocabulary, writing the corresponding singular words in German (with definite articles), and their English meanings.</a:t>
            </a:r>
            <a:br>
              <a:rPr lang="en-GB" dirty="0"/>
            </a:br>
            <a:br>
              <a:rPr lang="en-GB" dirty="0"/>
            </a:br>
            <a:r>
              <a:rPr lang="en-GB" b="1" dirty="0"/>
              <a:t>Procedure:</a:t>
            </a:r>
            <a:br>
              <a:rPr lang="en-GB" dirty="0"/>
            </a:br>
            <a:r>
              <a:rPr lang="en-GB" dirty="0"/>
              <a:t>1. Play each audio item.  Students transcribe the plural form, then write the singular (with definite article) in German, and the English meaning.</a:t>
            </a:r>
          </a:p>
          <a:p>
            <a:r>
              <a:rPr lang="en-GB" dirty="0"/>
              <a:t>2. Check the first three items, item-by-item.  </a:t>
            </a:r>
          </a:p>
          <a:p>
            <a:r>
              <a:rPr lang="en-GB" dirty="0"/>
              <a:t>3. Then play items 4 – 6.</a:t>
            </a:r>
          </a:p>
          <a:p>
            <a:r>
              <a:rPr lang="en-GB" dirty="0"/>
              <a:t>4. Check answers, using the animations.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Fächer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Lieder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Schulen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Hunde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Künste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Stunden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Chor [3714] Fach [698] Kunst [468] Lied [1726] Naturwissenschaft [3772] Hund [1046] Schule [208] Stunde [262] </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05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how to form and use the perfect tense with </a:t>
            </a:r>
            <a:r>
              <a:rPr lang="en-GB" b="0" i="1" dirty="0"/>
              <a:t>sein</a:t>
            </a:r>
            <a:r>
              <a:rPr lang="en-GB" b="0" dirty="0"/>
              <a:t>. </a:t>
            </a:r>
            <a:r>
              <a:rPr lang="en-GB" b="0" i="0" dirty="0"/>
              <a:t>To illustrate separable verbs in the past tense.</a:t>
            </a:r>
            <a:br>
              <a:rPr lang="en-GB" dirty="0"/>
            </a:br>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440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recall strong past participles, some of which will be used again in lesson two of this sequence.</a:t>
            </a:r>
            <a:br>
              <a:rPr lang="en-GB" dirty="0"/>
            </a:br>
            <a:br>
              <a:rPr lang="en-GB" dirty="0"/>
            </a:br>
            <a:r>
              <a:rPr lang="en-GB" b="1" dirty="0"/>
              <a:t>Procedure:</a:t>
            </a:r>
            <a:br>
              <a:rPr lang="en-GB" dirty="0"/>
            </a:br>
            <a:r>
              <a:rPr lang="en-GB" dirty="0"/>
              <a:t>1. Click to bring up a verb.</a:t>
            </a:r>
          </a:p>
          <a:p>
            <a:r>
              <a:rPr lang="en-GB" dirty="0"/>
              <a:t>2. Elicit the past participle.</a:t>
            </a:r>
          </a:p>
          <a:p>
            <a:r>
              <a:rPr lang="en-GB" dirty="0"/>
              <a:t>3. Click to reveal and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301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decide between </a:t>
            </a:r>
            <a:r>
              <a:rPr lang="en-GB" b="0" dirty="0" err="1"/>
              <a:t>haben</a:t>
            </a:r>
            <a:r>
              <a:rPr lang="en-GB" b="0" dirty="0"/>
              <a:t> / sein for past (perfect) tense, depending on the past participle.</a:t>
            </a:r>
            <a:br>
              <a:rPr lang="en-GB" b="0" dirty="0"/>
            </a:br>
            <a:br>
              <a:rPr lang="en-GB" dirty="0"/>
            </a:br>
            <a:r>
              <a:rPr lang="en-GB" b="1" dirty="0"/>
              <a:t>Procedure:</a:t>
            </a:r>
            <a:br>
              <a:rPr lang="en-GB" dirty="0"/>
            </a:br>
            <a:r>
              <a:rPr lang="en-GB" dirty="0"/>
              <a:t>1. Click on the action button to play the audio recording.</a:t>
            </a:r>
          </a:p>
          <a:p>
            <a:r>
              <a:rPr lang="en-GB" dirty="0"/>
              <a:t>2. Listen to Paula’s message. For each item write </a:t>
            </a:r>
            <a:r>
              <a:rPr lang="en-GB" i="1" dirty="0" err="1"/>
              <a:t>habe</a:t>
            </a:r>
            <a:r>
              <a:rPr lang="en-GB" i="0" dirty="0"/>
              <a:t> or </a:t>
            </a:r>
            <a:r>
              <a:rPr lang="en-GB" i="1" dirty="0"/>
              <a:t>bin</a:t>
            </a:r>
            <a:r>
              <a:rPr lang="en-GB" i="0" dirty="0"/>
              <a:t>.</a:t>
            </a:r>
            <a:endParaRPr lang="en-GB" dirty="0"/>
          </a:p>
          <a:p>
            <a:r>
              <a:rPr lang="en-GB" dirty="0"/>
              <a:t>3. Click on the microphone icon to play the completed sentence.</a:t>
            </a:r>
          </a:p>
          <a:p>
            <a:r>
              <a:rPr lang="en-GB" dirty="0"/>
              <a:t>4. Activity continues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de-DE" b="0" noProof="0" dirty="0"/>
              <a:t>1. Hallo, Katja! Heute war mein erster Schultag.  Ich [bin] schon um sieben Uhr in der Schule angekommen.</a:t>
            </a:r>
            <a:br>
              <a:rPr lang="de-DE" b="0" noProof="0" dirty="0"/>
            </a:br>
            <a:r>
              <a:rPr lang="de-DE" b="0" noProof="0" dirty="0"/>
              <a:t>2. Ich [bin] zu Fuß gelaufen.</a:t>
            </a:r>
            <a:br>
              <a:rPr lang="de-DE" b="0" noProof="0" dirty="0"/>
            </a:br>
            <a:r>
              <a:rPr lang="de-DE" b="0" noProof="0" dirty="0"/>
              <a:t>3. Zuerst [habe] ich die Klassenzimmer gesehen.</a:t>
            </a:r>
            <a:br>
              <a:rPr lang="de-DE" b="0" noProof="0" dirty="0"/>
            </a:br>
            <a:r>
              <a:rPr lang="de-DE" b="0" noProof="0" dirty="0"/>
              <a:t>4. Es gibt hier ein tolles Schwimmbad, aber ich [bin] fast ins Wasser gefallen.</a:t>
            </a:r>
            <a:br>
              <a:rPr lang="de-DE" b="0" noProof="0" dirty="0"/>
            </a:br>
            <a:r>
              <a:rPr lang="de-DE" b="0" noProof="0" dirty="0"/>
              <a:t>5. Wir hatten heute keine Schwimmstunde, also [bin] ich nicht geschwommen.</a:t>
            </a:r>
            <a:br>
              <a:rPr lang="de-DE" b="0" noProof="0" dirty="0"/>
            </a:br>
            <a:r>
              <a:rPr lang="de-DE" b="0" noProof="0" dirty="0"/>
              <a:t>6. Danach [habe] ich Naturwissenschaften gehabt.</a:t>
            </a:r>
            <a:br>
              <a:rPr lang="de-DE" b="0" noProof="0" dirty="0"/>
            </a:br>
            <a:r>
              <a:rPr lang="de-DE" b="0" noProof="0" dirty="0"/>
              <a:t>7. Der Lehrer war streng und deshalb [habe] ich ihm ganz gut zugehört.</a:t>
            </a:r>
            <a:br>
              <a:rPr lang="de-DE" b="0" noProof="0" dirty="0"/>
            </a:br>
            <a:r>
              <a:rPr lang="de-DE" b="0" noProof="0" dirty="0"/>
              <a:t>8. Am Mittag [bin] ich in die Schulkantine gegangen.</a:t>
            </a:r>
            <a:br>
              <a:rPr lang="de-DE" b="0" noProof="0" dirty="0"/>
            </a:br>
            <a:r>
              <a:rPr lang="de-DE" b="0" noProof="0" dirty="0"/>
              <a:t>9. Kunst [habe] ich super interessant gefunden. Es ist jetzt mein Lieblingsfach!</a:t>
            </a:r>
            <a:br>
              <a:rPr lang="de-DE" b="0" noProof="0" dirty="0"/>
            </a:br>
            <a:r>
              <a:rPr lang="de-DE" b="0" noProof="0" dirty="0"/>
              <a:t>10. Ich [bin] um vier Uhr mit dem Bus nach Hause gefahren, denn ich war sehr müde.</a:t>
            </a:r>
            <a:br>
              <a:rPr lang="en-GB" b="0" dirty="0"/>
            </a:b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230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Continuation from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486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Männer</a:t>
            </a:r>
            <a:r>
              <a:rPr lang="en-GB" sz="1200" b="0" dirty="0">
                <a:solidFill>
                  <a:schemeClr val="bg1"/>
                </a:solidFill>
              </a:rPr>
              <a:t> </a:t>
            </a:r>
            <a:r>
              <a:rPr lang="en-GB" sz="1200" b="0" dirty="0" err="1">
                <a:solidFill>
                  <a:schemeClr val="bg1"/>
                </a:solidFill>
              </a:rPr>
              <a:t>machen</a:t>
            </a:r>
            <a:r>
              <a:rPr lang="en-GB" sz="1200" b="0" dirty="0">
                <a:solidFill>
                  <a:schemeClr val="bg1"/>
                </a:solidFill>
              </a:rPr>
              <a:t> </a:t>
            </a: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Fächer</a:t>
            </a:r>
            <a:br>
              <a:rPr lang="en-GB"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36777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3 minutes</a:t>
            </a:r>
          </a:p>
          <a:p>
            <a:endParaRPr lang="en-GB" b="1" baseline="0" dirty="0"/>
          </a:p>
          <a:p>
            <a:r>
              <a:rPr lang="en-GB" b="1" baseline="0" dirty="0"/>
              <a:t>Aim: </a:t>
            </a:r>
            <a:r>
              <a:rPr lang="en-GB" baseline="0" dirty="0"/>
              <a:t>Summarising the changes to the article for Row 2 and Row 3, reiterating when to use each.</a:t>
            </a:r>
          </a:p>
          <a:p>
            <a:endParaRPr lang="en-GB" baseline="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endParaRPr lang="en-GB" baseline="0"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GB" sz="14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1184740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contrast ich bin/ ich bin + pp in a sentence context.</a:t>
            </a:r>
            <a:br>
              <a:rPr lang="en-GB" dirty="0"/>
            </a:br>
            <a:br>
              <a:rPr lang="en-GB" dirty="0"/>
            </a:br>
            <a:r>
              <a:rPr lang="en-GB" b="1" dirty="0"/>
              <a:t>Procedure:</a:t>
            </a:r>
            <a:br>
              <a:rPr lang="en-GB" dirty="0"/>
            </a:br>
            <a:r>
              <a:rPr lang="en-GB" dirty="0"/>
              <a:t>1. Write 1-6.</a:t>
            </a:r>
          </a:p>
          <a:p>
            <a:r>
              <a:rPr lang="en-GB" dirty="0"/>
              <a:t>2. Read </a:t>
            </a:r>
            <a:r>
              <a:rPr lang="en-GB" dirty="0" err="1"/>
              <a:t>Tante</a:t>
            </a:r>
            <a:r>
              <a:rPr lang="en-GB" dirty="0"/>
              <a:t> Laura’s messages. Write </a:t>
            </a:r>
            <a:r>
              <a:rPr lang="en-GB" i="1" dirty="0" err="1"/>
              <a:t>bin+Partizip</a:t>
            </a:r>
            <a:r>
              <a:rPr lang="en-GB" i="0" dirty="0"/>
              <a:t> or </a:t>
            </a:r>
            <a:r>
              <a:rPr lang="en-GB" i="1" dirty="0"/>
              <a:t>bin + [-] </a:t>
            </a:r>
            <a:r>
              <a:rPr lang="en-GB" i="0" dirty="0"/>
              <a:t>as appropriate.</a:t>
            </a:r>
            <a:br>
              <a:rPr lang="en-GB" i="0" dirty="0"/>
            </a:br>
            <a:r>
              <a:rPr lang="en-GB" b="1" i="0" dirty="0"/>
              <a:t>NB: Remind students that ‘bin’ meaning ‘am’ is the present, and used here to say where </a:t>
            </a:r>
            <a:r>
              <a:rPr lang="en-GB" b="1" i="0" dirty="0" err="1"/>
              <a:t>Tante</a:t>
            </a:r>
            <a:r>
              <a:rPr lang="en-GB" b="1" i="0" dirty="0"/>
              <a:t> Laura says she is now as she describes the photo – e.g. Here I am in Austria. Because there is no movement in these sentences, in / auf will be +R3.  When she doesn’t mention ‘</a:t>
            </a:r>
            <a:r>
              <a:rPr lang="en-GB" b="1" i="0" dirty="0" err="1"/>
              <a:t>hier</a:t>
            </a:r>
            <a:r>
              <a:rPr lang="en-GB" b="1" i="0" dirty="0"/>
              <a:t>’, she is describing something she has done. When you use ‘bin + past participle’ there is often movement, so in/auf will be +R2.  This is how they will know which verb to choose – two clues ‘</a:t>
            </a:r>
            <a:r>
              <a:rPr lang="en-GB" b="1" i="0" dirty="0" err="1"/>
              <a:t>hier</a:t>
            </a:r>
            <a:r>
              <a:rPr lang="en-GB" b="1" i="0" dirty="0"/>
              <a:t>’ and R3 = present, no </a:t>
            </a:r>
            <a:r>
              <a:rPr lang="en-GB" b="1" i="0" dirty="0" err="1"/>
              <a:t>hier</a:t>
            </a:r>
            <a:r>
              <a:rPr lang="en-GB" b="1" i="0" dirty="0"/>
              <a:t> + R2 = past.  With the ‘bin’ + [-] sentences the _______ at the end of the sentence is covering nothing.</a:t>
            </a:r>
            <a:endParaRPr lang="en-GB" b="1" dirty="0"/>
          </a:p>
          <a:p>
            <a:r>
              <a:rPr lang="en-GB" dirty="0"/>
              <a:t>3. Click to reveal and check answers, one by one for items 1-3, then allow students to complete 4-6 on their own before checking through.</a:t>
            </a:r>
            <a:br>
              <a:rPr lang="en-GB" dirty="0"/>
            </a:br>
            <a:r>
              <a:rPr lang="en-GB" dirty="0"/>
              <a:t>4. Elicit the English for the compound nouns, to check understanding: </a:t>
            </a:r>
            <a:r>
              <a:rPr lang="en-GB" i="1" dirty="0" err="1"/>
              <a:t>Stadtmitte</a:t>
            </a:r>
            <a:r>
              <a:rPr lang="en-GB" i="1" dirty="0"/>
              <a:t>, </a:t>
            </a:r>
            <a:r>
              <a:rPr lang="en-GB" i="1" dirty="0" err="1"/>
              <a:t>Residenzgalerie</a:t>
            </a:r>
            <a:r>
              <a:rPr lang="en-GB" i="1" dirty="0"/>
              <a:t>, </a:t>
            </a:r>
            <a:r>
              <a:rPr lang="en-GB" i="1" dirty="0" err="1"/>
              <a:t>Geburtshaus</a:t>
            </a:r>
            <a:r>
              <a:rPr lang="en-GB" i="1" dirty="0"/>
              <a:t>.</a:t>
            </a:r>
          </a:p>
          <a:p>
            <a:r>
              <a:rPr lang="en-GB" b="1" dirty="0"/>
              <a:t>NB: 4-6 are on next slide.</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By Rembrandt - www.liechtensteinmuseum.at : Home : Info : Pic, Public Domain, https://commons.wikimedia.org/w/index.php?curid=5236196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048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continuation of the previous activity.</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unknown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Dom [4916]</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2019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530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 short multi-modal task to practise revisited grammar features in the context of a longer passage with cultural references.</a:t>
            </a:r>
            <a:br>
              <a:rPr lang="en-GB" dirty="0"/>
            </a:br>
            <a:br>
              <a:rPr lang="en-GB" dirty="0"/>
            </a:br>
            <a:r>
              <a:rPr lang="en-GB" b="1" dirty="0"/>
              <a:t>Procedure:</a:t>
            </a:r>
            <a:br>
              <a:rPr lang="en-GB" dirty="0"/>
            </a:br>
            <a:r>
              <a:rPr lang="en-GB" dirty="0"/>
              <a:t>1. Play the full audio.  Students read along, following the text.  </a:t>
            </a:r>
          </a:p>
          <a:p>
            <a:r>
              <a:rPr lang="en-GB" dirty="0"/>
              <a:t>2. Pause the recording several times, asking students to read aloud the word that will follow (or to recall the previous word).</a:t>
            </a:r>
          </a:p>
          <a:p>
            <a:r>
              <a:rPr lang="en-GB" dirty="0"/>
              <a:t>3. Then play each segment of text, which will stop just before the bold text.</a:t>
            </a:r>
          </a:p>
          <a:p>
            <a:r>
              <a:rPr lang="en-GB" dirty="0"/>
              <a:t>4. Students suggest an alternative word or phrase that would fit, both grammatically and semantically.</a:t>
            </a:r>
            <a:br>
              <a:rPr lang="en-GB" dirty="0"/>
            </a:br>
            <a:r>
              <a:rPr lang="en-GB" dirty="0"/>
              <a:t>Note: the pauses have been selected to draw on student’s knowledge of gender and case (1, 3), perfect tense (2, 5) and high-frequency vocabulary (4, 6).</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kennen</a:t>
            </a:r>
            <a:r>
              <a:rPr lang="en-GB" baseline="0" dirty="0"/>
              <a:t> [216] </a:t>
            </a:r>
            <a:r>
              <a:rPr lang="en-GB" baseline="0" dirty="0" err="1"/>
              <a:t>unbedingt</a:t>
            </a:r>
            <a:r>
              <a:rPr lang="en-GB" baseline="0" dirty="0"/>
              <a:t> [898] </a:t>
            </a:r>
            <a:r>
              <a:rPr lang="en-GB" baseline="0" dirty="0" err="1"/>
              <a:t>Festspielhaus</a:t>
            </a:r>
            <a:r>
              <a:rPr lang="en-GB" baseline="0" dirty="0"/>
              <a:t> [&gt;5009] Taler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a:t>
            </a:r>
            <a:br>
              <a:rPr lang="en-GB" dirty="0"/>
            </a:br>
            <a:br>
              <a:rPr lang="en-GB" b="1" dirty="0"/>
            </a:br>
            <a:r>
              <a:rPr lang="en-GB" b="1" dirty="0"/>
              <a:t>Aim: </a:t>
            </a:r>
            <a:r>
              <a:rPr lang="en-GB" b="0" dirty="0"/>
              <a:t>To practise perfect tense in a free writing context. This activity also brings back </a:t>
            </a:r>
            <a:r>
              <a:rPr lang="en-GB" b="0" i="1" dirty="0"/>
              <a:t>in / auf</a:t>
            </a:r>
            <a:r>
              <a:rPr lang="en-GB" b="0" dirty="0"/>
              <a:t> and sequencing adverbs.</a:t>
            </a:r>
            <a:br>
              <a:rPr lang="en-GB" dirty="0"/>
            </a:br>
            <a:br>
              <a:rPr lang="en-GB" dirty="0"/>
            </a:br>
            <a:r>
              <a:rPr lang="en-GB" b="1" dirty="0"/>
              <a:t>Procedure:</a:t>
            </a:r>
            <a:br>
              <a:rPr lang="en-GB" dirty="0"/>
            </a:br>
            <a:r>
              <a:rPr lang="en-GB" dirty="0"/>
              <a:t>1. Pick a new experience you have had. For example, remembering a first day at a new school OR a trip or visit somewhere OR a time you helped out / volunteered somewhere.</a:t>
            </a:r>
          </a:p>
          <a:p>
            <a:r>
              <a:rPr lang="en-GB" dirty="0"/>
              <a:t>2. Based on the information write a postcard message.</a:t>
            </a:r>
          </a:p>
          <a:p>
            <a:r>
              <a:rPr lang="en-GB" dirty="0"/>
              <a:t>3. In your message also use at least 2 words from each of the three boxes above.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762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This week’s homework is revision – three mash ups Y8 vocabulary so far. There are no new words.</a:t>
            </a: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Links to the sets on Quizlet are here: </a:t>
            </a:r>
          </a:p>
          <a:p>
            <a:r>
              <a:rPr lang="en-GB" sz="1200" b="0" i="0" dirty="0">
                <a:latin typeface="Calibri"/>
                <a:ea typeface="Calibri"/>
                <a:cs typeface="Calibri"/>
                <a:sym typeface="Calibri"/>
              </a:rPr>
              <a:t>i)     </a:t>
            </a:r>
            <a:r>
              <a:rPr lang="en-GB" dirty="0">
                <a:hlinkClick r:id="rId3"/>
              </a:rPr>
              <a:t>https://quizlet.com/gb/531582569/year-8-german-term-21-week-4-y8-mashup-1a-flash-cards/</a:t>
            </a:r>
            <a:endParaRPr lang="en-GB" dirty="0"/>
          </a:p>
          <a:p>
            <a:pPr marL="0" indent="0">
              <a:buNone/>
            </a:pPr>
            <a:r>
              <a:rPr lang="en-GB" sz="1200" b="0" i="0" dirty="0">
                <a:latin typeface="Calibri"/>
                <a:ea typeface="Calibri"/>
                <a:cs typeface="Calibri"/>
                <a:sym typeface="Calibri"/>
              </a:rPr>
              <a:t>ii)    </a:t>
            </a:r>
            <a:r>
              <a:rPr lang="en-GB" dirty="0">
                <a:hlinkClick r:id="rId4"/>
              </a:rPr>
              <a:t>https://quizlet.com/gb/531583057/year-8-german-term-21-week-4-y8-mashup-1b-flash-cards/</a:t>
            </a:r>
            <a:endParaRPr lang="en-GB" sz="1200" b="0" i="0" dirty="0">
              <a:latin typeface="Calibri"/>
              <a:ea typeface="Calibri"/>
              <a:cs typeface="Calibri"/>
              <a:sym typeface="Calibri"/>
            </a:endParaRPr>
          </a:p>
          <a:p>
            <a:pPr marL="0" indent="0">
              <a:buNone/>
            </a:pPr>
            <a:r>
              <a:rPr lang="en-GB" sz="1200" b="0" i="0" dirty="0">
                <a:latin typeface="Calibri"/>
                <a:ea typeface="Calibri"/>
                <a:cs typeface="Calibri"/>
                <a:sym typeface="Calibri"/>
              </a:rPr>
              <a:t>iii)   </a:t>
            </a:r>
            <a:r>
              <a:rPr lang="en-GB" dirty="0">
                <a:hlinkClick r:id="rId5"/>
              </a:rPr>
              <a:t>https://quizlet.com/gb/531583418/year-8-german-term-21-week-4-y8-mashup-1c-flash-cards/</a:t>
            </a:r>
            <a:endParaRPr lang="en-GB" sz="1200" b="0" i="0" dirty="0">
              <a:latin typeface="Calibri"/>
              <a:ea typeface="Calibri"/>
              <a:cs typeface="Calibri"/>
              <a:sym typeface="Calibri"/>
            </a:endParaRPr>
          </a:p>
          <a:p>
            <a:pPr marL="0" indent="0">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br>
              <a:rPr lang="en-GB" b="1" dirty="0"/>
            </a:br>
            <a:r>
              <a:rPr lang="en-GB" b="1" i="1" dirty="0"/>
              <a:t>This activity could be done instead of the final writing activity OR would make a very useful additional speaking homework task at some point and could be recorded by students. </a:t>
            </a:r>
            <a:br>
              <a:rPr lang="en-GB" b="1" dirty="0"/>
            </a:br>
            <a:br>
              <a:rPr lang="en-GB" b="1" dirty="0"/>
            </a:br>
            <a:r>
              <a:rPr lang="en-GB" b="1" dirty="0"/>
              <a:t>Aim: </a:t>
            </a:r>
            <a:r>
              <a:rPr lang="en-GB" b="0" dirty="0"/>
              <a:t>To practise the revisited grammar in a free spoken context.</a:t>
            </a:r>
            <a:br>
              <a:rPr lang="en-GB" dirty="0"/>
            </a:br>
            <a:br>
              <a:rPr lang="en-GB" dirty="0"/>
            </a:br>
            <a:r>
              <a:rPr lang="en-GB" b="1" dirty="0"/>
              <a:t>Procedure:</a:t>
            </a:r>
            <a:br>
              <a:rPr lang="en-GB" dirty="0"/>
            </a:br>
            <a:r>
              <a:rPr lang="en-GB" dirty="0"/>
              <a:t>1. Individually, write up to 5 single word headings on a card to support a short description of a recent experience. It can be (but does not need to be) the same as used in the writing activity. Make sure you don’t read from your previously written text.</a:t>
            </a:r>
          </a:p>
          <a:p>
            <a:r>
              <a:rPr lang="en-GB" dirty="0"/>
              <a:t>2. Work in pairs. Partner A tells Partner B about a recent experience. </a:t>
            </a:r>
            <a:br>
              <a:rPr lang="en-GB" dirty="0"/>
            </a:br>
            <a:r>
              <a:rPr lang="en-GB" dirty="0"/>
              <a:t>3. Partner B writes down 5 pieces of information from what they hear (in English).</a:t>
            </a:r>
          </a:p>
          <a:p>
            <a:r>
              <a:rPr lang="en-GB" dirty="0"/>
              <a:t>4. Swap roles and repeat.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Zwölf</a:t>
            </a:r>
            <a:r>
              <a:rPr lang="en-GB" sz="1200" b="0" dirty="0">
                <a:solidFill>
                  <a:schemeClr val="bg1"/>
                </a:solidFill>
              </a:rPr>
              <a:t> </a:t>
            </a:r>
            <a:r>
              <a:rPr lang="en-GB" sz="1200" b="0" dirty="0" err="1">
                <a:solidFill>
                  <a:schemeClr val="bg1"/>
                </a:solidFill>
              </a:rPr>
              <a:t>tolle</a:t>
            </a:r>
            <a:r>
              <a:rPr lang="en-GB" sz="1200" b="0" dirty="0">
                <a:solidFill>
                  <a:schemeClr val="bg1"/>
                </a:solidFill>
              </a:rPr>
              <a:t> </a:t>
            </a:r>
            <a:r>
              <a:rPr lang="en-GB" sz="1200" b="0" dirty="0" err="1">
                <a:solidFill>
                  <a:schemeClr val="bg1"/>
                </a:solidFill>
              </a:rPr>
              <a:t>Töchter</a:t>
            </a:r>
            <a:r>
              <a:rPr lang="en-GB" sz="1200" b="0" dirty="0">
                <a:solidFill>
                  <a:schemeClr val="bg1"/>
                </a:solidFill>
              </a:rPr>
              <a:t>* </a:t>
            </a:r>
            <a:r>
              <a:rPr lang="en-GB" sz="1200" b="0" dirty="0" err="1">
                <a:solidFill>
                  <a:schemeClr val="bg1"/>
                </a:solidFill>
              </a:rPr>
              <a:t>mögen</a:t>
            </a:r>
            <a:r>
              <a:rPr lang="en-GB" sz="1200" b="0" dirty="0">
                <a:solidFill>
                  <a:schemeClr val="bg1"/>
                </a:solidFill>
              </a:rPr>
              <a:t> oft </a:t>
            </a:r>
            <a:r>
              <a:rPr lang="en-GB" sz="1200" b="0" dirty="0" err="1">
                <a:solidFill>
                  <a:schemeClr val="bg1"/>
                </a:solidFill>
              </a:rPr>
              <a:t>Obst</a:t>
            </a:r>
            <a:r>
              <a:rPr lang="en-GB" sz="1200" b="0" dirty="0">
                <a:solidFill>
                  <a:schemeClr val="bg1"/>
                </a:solidFill>
              </a:rPr>
              <a:t> </a:t>
            </a:r>
            <a:r>
              <a:rPr lang="en-GB" sz="1200" b="0" dirty="0" err="1">
                <a:solidFill>
                  <a:schemeClr val="bg1"/>
                </a:solidFill>
              </a:rPr>
              <a:t>holen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Tochter</a:t>
            </a:r>
            <a:r>
              <a:rPr lang="en-GB" baseline="0" dirty="0"/>
              <a:t> [694]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770303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dirty="0"/>
              <a:t>(for 4 slides)</a:t>
            </a:r>
            <a:br>
              <a:rPr lang="en-GB" dirty="0"/>
            </a:br>
            <a:endParaRPr lang="en-GB" dirty="0"/>
          </a:p>
          <a:p>
            <a:r>
              <a:rPr lang="en-GB" b="1" dirty="0"/>
              <a:t>Aim: </a:t>
            </a:r>
            <a:r>
              <a:rPr lang="en-GB" dirty="0"/>
              <a:t>To categorise 16 words from this week’s vocabulary set in order to work out, by process of elimination, which word is the codeword.</a:t>
            </a:r>
          </a:p>
          <a:p>
            <a:endParaRPr lang="en-GB" dirty="0"/>
          </a:p>
          <a:p>
            <a:r>
              <a:rPr lang="en-GB" b="1" dirty="0"/>
              <a:t>Suggested procedure</a:t>
            </a:r>
          </a:p>
          <a:p>
            <a:r>
              <a:rPr lang="en-GB" b="0" dirty="0"/>
              <a:t>1/ Ask students to draw on their existing knowledge of German to work out the meanings of </a:t>
            </a:r>
            <a:r>
              <a:rPr lang="en-GB" sz="1200" b="0" i="1" dirty="0" err="1">
                <a:solidFill>
                  <a:schemeClr val="bg1"/>
                </a:solidFill>
              </a:rPr>
              <a:t>Codewörter</a:t>
            </a:r>
            <a:r>
              <a:rPr lang="en-GB" sz="1200" b="0" i="1" dirty="0">
                <a:solidFill>
                  <a:schemeClr val="bg1"/>
                </a:solidFill>
              </a:rPr>
              <a:t> </a:t>
            </a:r>
            <a:r>
              <a:rPr lang="en-GB" sz="1200" b="0" i="0" dirty="0">
                <a:solidFill>
                  <a:schemeClr val="bg1"/>
                </a:solidFill>
              </a:rPr>
              <a:t>and </a:t>
            </a:r>
            <a:r>
              <a:rPr lang="en-GB" sz="1200" b="0" i="1" dirty="0" err="1">
                <a:solidFill>
                  <a:schemeClr val="bg1"/>
                </a:solidFill>
              </a:rPr>
              <a:t>streng</a:t>
            </a:r>
            <a:r>
              <a:rPr lang="en-GB" sz="1200" b="0" i="1" dirty="0">
                <a:solidFill>
                  <a:schemeClr val="bg1"/>
                </a:solidFill>
              </a:rPr>
              <a:t> </a:t>
            </a:r>
            <a:r>
              <a:rPr lang="en-GB" sz="1200" b="0" i="1" dirty="0" err="1">
                <a:solidFill>
                  <a:schemeClr val="bg1"/>
                </a:solidFill>
              </a:rPr>
              <a:t>geheim</a:t>
            </a:r>
            <a:r>
              <a:rPr lang="en-GB" sz="1200" b="0" i="1" dirty="0">
                <a:solidFill>
                  <a:schemeClr val="bg1"/>
                </a:solidFill>
              </a:rPr>
              <a:t>. </a:t>
            </a:r>
            <a:r>
              <a:rPr lang="en-GB" sz="1200" b="0" i="0" dirty="0">
                <a:solidFill>
                  <a:schemeClr val="bg1"/>
                </a:solidFill>
              </a:rPr>
              <a:t>Draw attention to compounding and use of plural rule 4 in the title.</a:t>
            </a:r>
          </a:p>
          <a:p>
            <a:r>
              <a:rPr lang="en-GB" sz="1200" b="0" i="0" dirty="0">
                <a:solidFill>
                  <a:schemeClr val="bg1"/>
                </a:solidFill>
              </a:rPr>
              <a:t>2/ Ask students to write down all the words in their books.</a:t>
            </a:r>
          </a:p>
          <a:p>
            <a:r>
              <a:rPr lang="en-GB" sz="1200" b="0" i="0" dirty="0">
                <a:solidFill>
                  <a:schemeClr val="bg1"/>
                </a:solidFill>
              </a:rPr>
              <a:t>3/ On clicks, the clues appear. Reveal these one by one, giving students time to score out words that don’t fit the given category.</a:t>
            </a:r>
          </a:p>
          <a:p>
            <a:r>
              <a:rPr lang="en-GB" sz="1200" b="0" i="0" dirty="0">
                <a:solidFill>
                  <a:schemeClr val="bg1"/>
                </a:solidFill>
              </a:rPr>
              <a:t>4/ Once all clues have been revealed, ask students ‘</a:t>
            </a:r>
            <a:r>
              <a:rPr lang="en-GB" sz="1200" b="0" i="1" dirty="0">
                <a:solidFill>
                  <a:schemeClr val="bg1"/>
                </a:solidFill>
              </a:rPr>
              <a:t>Was </a:t>
            </a:r>
            <a:r>
              <a:rPr lang="en-GB" sz="1200" b="0" i="1" dirty="0" err="1">
                <a:solidFill>
                  <a:schemeClr val="bg1"/>
                </a:solidFill>
              </a:rPr>
              <a:t>ist</a:t>
            </a:r>
            <a:r>
              <a:rPr lang="en-GB" sz="1200" b="0" i="1" dirty="0">
                <a:solidFill>
                  <a:schemeClr val="bg1"/>
                </a:solidFill>
              </a:rPr>
              <a:t> das </a:t>
            </a:r>
            <a:r>
              <a:rPr lang="en-GB" sz="1200" b="0" i="1" dirty="0" err="1">
                <a:solidFill>
                  <a:schemeClr val="bg1"/>
                </a:solidFill>
              </a:rPr>
              <a:t>Codewort</a:t>
            </a:r>
            <a:r>
              <a:rPr lang="en-GB" sz="1200" b="0" i="0" dirty="0">
                <a:solidFill>
                  <a:schemeClr val="bg1"/>
                </a:solidFill>
              </a:rPr>
              <a:t>?’</a:t>
            </a:r>
          </a:p>
          <a:p>
            <a:r>
              <a:rPr lang="en-GB" sz="1200" b="0" i="0" dirty="0">
                <a:solidFill>
                  <a:schemeClr val="bg1"/>
                </a:solidFill>
              </a:rPr>
              <a:t>5/ Go through the clues again to check the answers. Elicit responses by asking e.g. ‘</a:t>
            </a:r>
            <a:r>
              <a:rPr lang="en-GB" sz="1200" b="0" i="1" dirty="0" err="1">
                <a:solidFill>
                  <a:schemeClr val="bg1"/>
                </a:solidFill>
              </a:rPr>
              <a:t>Welche</a:t>
            </a:r>
            <a:r>
              <a:rPr lang="en-GB" sz="1200" b="0" i="1" dirty="0">
                <a:solidFill>
                  <a:schemeClr val="bg1"/>
                </a:solidFill>
              </a:rPr>
              <a:t> </a:t>
            </a:r>
            <a:r>
              <a:rPr lang="en-GB" sz="1200" b="0" i="1" dirty="0" err="1">
                <a:solidFill>
                  <a:schemeClr val="bg1"/>
                </a:solidFill>
              </a:rPr>
              <a:t>Wörter</a:t>
            </a:r>
            <a:r>
              <a:rPr lang="en-GB" sz="1200" b="0" i="1" dirty="0">
                <a:solidFill>
                  <a:schemeClr val="bg1"/>
                </a:solidFill>
              </a:rPr>
              <a:t> </a:t>
            </a:r>
            <a:r>
              <a:rPr lang="en-GB" sz="1200" b="0" i="1" dirty="0" err="1">
                <a:solidFill>
                  <a:schemeClr val="bg1"/>
                </a:solidFill>
              </a:rPr>
              <a:t>sind</a:t>
            </a:r>
            <a:r>
              <a:rPr lang="en-GB" sz="1200" b="0" i="1" dirty="0">
                <a:solidFill>
                  <a:schemeClr val="bg1"/>
                </a:solidFill>
              </a:rPr>
              <a:t> </a:t>
            </a:r>
            <a:r>
              <a:rPr lang="en-GB" sz="1200" b="0" i="1" dirty="0" err="1">
                <a:solidFill>
                  <a:schemeClr val="bg1"/>
                </a:solidFill>
              </a:rPr>
              <a:t>Verben</a:t>
            </a:r>
            <a:r>
              <a:rPr lang="en-GB" sz="1200" b="0" dirty="0">
                <a:solidFill>
                  <a:schemeClr val="bg1"/>
                </a:solidFill>
              </a:rPr>
              <a:t>?’ On clicks, groups of words eliminated at each stage disappear, until only the solution remains.</a:t>
            </a:r>
          </a:p>
          <a:p>
            <a:endParaRPr lang="en-GB" sz="1200" b="0" i="0" dirty="0">
              <a:solidFill>
                <a:schemeClr val="bg1"/>
              </a:solidFill>
            </a:endParaRPr>
          </a:p>
          <a:p>
            <a:r>
              <a:rPr lang="en-GB" sz="1200" b="1" i="0" dirty="0">
                <a:solidFill>
                  <a:schemeClr val="bg1"/>
                </a:solidFill>
              </a:rPr>
              <a:t>Transcript</a:t>
            </a:r>
          </a:p>
          <a:p>
            <a:r>
              <a:rPr lang="en-GB" sz="1200" b="0" i="0" dirty="0">
                <a:solidFill>
                  <a:schemeClr val="bg1"/>
                </a:solidFill>
              </a:rPr>
              <a:t>[z]</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(revisit) </a:t>
            </a:r>
            <a:r>
              <a:rPr lang="de-DE" sz="1200" b="0" i="0" u="none" strike="noStrike" kern="1200" cap="none" baseline="0" dirty="0">
                <a:solidFill>
                  <a:schemeClr val="tx1"/>
                </a:solidFill>
                <a:effectLst/>
                <a:latin typeface="+mn-lt"/>
                <a:ea typeface="Calibri"/>
                <a:cs typeface="Calibri"/>
                <a:sym typeface="Calibri"/>
              </a:rPr>
              <a:t>arbeiten [200] kochen [1005] legen [296] mischen [2105] putzen [2851] suchen [293] zeigen [154] Aufgabe [317] Eis [2818] Essen [968] Fleisch [1624] Geld [249] Gemüse [3450] Karte [1191] Obst [&gt;4034] Zeitung [572] zusammen [553]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GB" dirty="0"/>
          </a:p>
          <a:p>
            <a:r>
              <a:rPr lang="en-GB" dirty="0"/>
              <a:t>Frequency rankings of unknown vocabulary: Code [&gt;4034] </a:t>
            </a:r>
            <a:r>
              <a:rPr lang="en-GB" dirty="0" err="1"/>
              <a:t>Detektiv</a:t>
            </a:r>
            <a:r>
              <a:rPr lang="en-GB" dirty="0"/>
              <a:t> [&gt;4034] Europa [&gt;4034] Verb [&gt;4034] </a:t>
            </a:r>
            <a:r>
              <a:rPr lang="en-GB" dirty="0" err="1"/>
              <a:t>geheim</a:t>
            </a:r>
            <a:r>
              <a:rPr lang="en-GB" dirty="0"/>
              <a:t> [2527]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26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dirty="0"/>
            </a:br>
            <a:r>
              <a:rPr lang="en-GB" dirty="0"/>
              <a:t>[</a:t>
            </a:r>
            <a:r>
              <a:rPr lang="en-GB" dirty="0" err="1"/>
              <a:t>ei</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543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129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dirty="0"/>
            </a:br>
            <a:r>
              <a:rPr lang="en-GB" dirty="0"/>
              <a:t>[</a:t>
            </a:r>
            <a:r>
              <a:rPr lang="en-GB" dirty="0" err="1"/>
              <a:t>ei</a:t>
            </a:r>
            <a:r>
              <a:rPr lang="en-GB" dirty="0"/>
              <a:t>]</a:t>
            </a:r>
            <a:br>
              <a:rPr lang="en-GB" dirty="0"/>
            </a:br>
            <a:r>
              <a:rPr lang="en-GB" dirty="0"/>
              <a:t>[z]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507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(all 5 slides)</a:t>
            </a:r>
            <a:br>
              <a:rPr lang="en-GB" dirty="0"/>
            </a:br>
            <a:br>
              <a:rPr lang="en-GB" b="1" dirty="0"/>
            </a:br>
            <a:r>
              <a:rPr lang="en-GB" b="1" dirty="0"/>
              <a:t>Aim: </a:t>
            </a:r>
            <a:r>
              <a:rPr lang="en-GB" b="0" dirty="0"/>
              <a:t>To practise receptive recall and oral production of 12 further vocabulary items that we will use later in this lesson.</a:t>
            </a:r>
            <a:br>
              <a:rPr lang="en-GB" b="0" dirty="0"/>
            </a:br>
            <a:br>
              <a:rPr lang="en-GB" dirty="0"/>
            </a:br>
            <a:r>
              <a:rPr lang="en-GB" b="1" dirty="0"/>
              <a:t>Procedure:</a:t>
            </a:r>
            <a:br>
              <a:rPr lang="en-GB" dirty="0"/>
            </a:br>
            <a:r>
              <a:rPr lang="en-GB" dirty="0"/>
              <a:t>1. Click for a partial sentence to appear.</a:t>
            </a:r>
          </a:p>
          <a:p>
            <a:r>
              <a:rPr lang="en-GB" dirty="0"/>
              <a:t>2. Students select a word/words from those on the slide and say the full sentence (teacher may elicit chorally or individually), replacing the English word(s) of the same meaning. </a:t>
            </a:r>
            <a:r>
              <a:rPr lang="en-GB" b="1" dirty="0"/>
              <a:t>Note </a:t>
            </a:r>
            <a:r>
              <a:rPr lang="en-GB" dirty="0"/>
              <a:t>– they may need reminding that verbs and nouns may need to be modified to fit the requirements of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baseline="0" dirty="0"/>
              <a:t>The answers appear on the next mouse click, and the correct option is highlighted from the list.</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7F933A2-43A8-49A8-855C-C492CA9E40BD}" type="slidenum">
              <a:rPr lang="en-GB" smtClean="0"/>
              <a:t>9</a:t>
            </a:fld>
            <a:endParaRPr lang="en-GB"/>
          </a:p>
        </p:txBody>
      </p:sp>
    </p:spTree>
    <p:extLst>
      <p:ext uri="{BB962C8B-B14F-4D97-AF65-F5344CB8AC3E}">
        <p14:creationId xmlns:p14="http://schemas.microsoft.com/office/powerpoint/2010/main" val="268385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37229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4100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36143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33683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651673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999488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8570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891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322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4761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43764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0499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465739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77373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0980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45455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12147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audio" Target="../media/audio22.wav"/><Relationship Id="rId3" Type="http://schemas.openxmlformats.org/officeDocument/2006/relationships/image" Target="../media/image13.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audio" Target="../media/audio21.wav"/><Relationship Id="rId2" Type="http://schemas.openxmlformats.org/officeDocument/2006/relationships/notesSlide" Target="../notesSlides/notesSlide16.xml"/><Relationship Id="rId16" Type="http://schemas.openxmlformats.org/officeDocument/2006/relationships/audio" Target="../media/audio20.wav"/><Relationship Id="rId20"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audio" Target="../media/audio15.wav"/><Relationship Id="rId5" Type="http://schemas.openxmlformats.org/officeDocument/2006/relationships/audio" Target="../media/audio10.wav"/><Relationship Id="rId15" Type="http://schemas.openxmlformats.org/officeDocument/2006/relationships/audio" Target="../media/audio19.wav"/><Relationship Id="rId10" Type="http://schemas.openxmlformats.org/officeDocument/2006/relationships/audio" Target="../media/audio14.wav"/><Relationship Id="rId19" Type="http://schemas.openxmlformats.org/officeDocument/2006/relationships/image" Target="../media/image8.gif"/><Relationship Id="rId4" Type="http://schemas.openxmlformats.org/officeDocument/2006/relationships/audio" Target="../media/audio9.wav"/><Relationship Id="rId9" Type="http://schemas.openxmlformats.org/officeDocument/2006/relationships/audio" Target="../media/audio13.wav"/><Relationship Id="rId14" Type="http://schemas.openxmlformats.org/officeDocument/2006/relationships/audio" Target="../media/audio18.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audio" Target="../media/audio2.wav"/><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gif"/></Relationships>
</file>

<file path=ppt/slides/_rels/slide25.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3" Type="http://schemas.openxmlformats.org/officeDocument/2006/relationships/audio" Target="../media/audio29.wav"/><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5" Type="http://schemas.openxmlformats.org/officeDocument/2006/relationships/image" Target="../media/image16.gif"/><Relationship Id="rId10" Type="http://schemas.openxmlformats.org/officeDocument/2006/relationships/audio" Target="../media/audio35.wav"/><Relationship Id="rId4" Type="http://schemas.openxmlformats.org/officeDocument/2006/relationships/image" Target="../media/image19.png"/><Relationship Id="rId9" Type="http://schemas.openxmlformats.org/officeDocument/2006/relationships/audio" Target="../media/audio34.wav"/><Relationship Id="rId14" Type="http://schemas.openxmlformats.org/officeDocument/2006/relationships/image" Target="../media/image17.gif"/></Relationships>
</file>

<file path=ppt/slides/_rels/slide29.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3" Type="http://schemas.openxmlformats.org/officeDocument/2006/relationships/audio" Target="../media/audio39.wav"/><Relationship Id="rId7" Type="http://schemas.openxmlformats.org/officeDocument/2006/relationships/audio" Target="../media/audio42.wav"/><Relationship Id="rId12" Type="http://schemas.openxmlformats.org/officeDocument/2006/relationships/audio" Target="../media/audio47.wav"/><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5" Type="http://schemas.openxmlformats.org/officeDocument/2006/relationships/image" Target="../media/image16.gif"/><Relationship Id="rId10" Type="http://schemas.openxmlformats.org/officeDocument/2006/relationships/audio" Target="../media/audio45.wav"/><Relationship Id="rId4" Type="http://schemas.openxmlformats.org/officeDocument/2006/relationships/image" Target="../media/image19.png"/><Relationship Id="rId9" Type="http://schemas.openxmlformats.org/officeDocument/2006/relationships/audio" Target="../media/audio44.wav"/><Relationship Id="rId14" Type="http://schemas.openxmlformats.org/officeDocument/2006/relationships/image" Target="../media/image17.gif"/></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audio" Target="../media/audio4.wav"/><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audio" Target="../media/audio51.wav"/><Relationship Id="rId3" Type="http://schemas.openxmlformats.org/officeDocument/2006/relationships/slideLayout" Target="../slideLayouts/slideLayout3.xml"/><Relationship Id="rId7" Type="http://schemas.openxmlformats.org/officeDocument/2006/relationships/image" Target="../media/image30.jpg"/><Relationship Id="rId12" Type="http://schemas.openxmlformats.org/officeDocument/2006/relationships/audio" Target="../media/audio50.wav"/><Relationship Id="rId2" Type="http://schemas.openxmlformats.org/officeDocument/2006/relationships/audio" Target="../media/media1.wav"/><Relationship Id="rId16" Type="http://schemas.openxmlformats.org/officeDocument/2006/relationships/audio" Target="../media/audio54.wav"/><Relationship Id="rId1" Type="http://schemas.microsoft.com/office/2007/relationships/media" Target="../media/media1.wav"/><Relationship Id="rId6" Type="http://schemas.openxmlformats.org/officeDocument/2006/relationships/image" Target="../media/image29.jpg"/><Relationship Id="rId11" Type="http://schemas.openxmlformats.org/officeDocument/2006/relationships/audio" Target="../media/audio49.wav"/><Relationship Id="rId5" Type="http://schemas.openxmlformats.org/officeDocument/2006/relationships/image" Target="../media/image28.jpg"/><Relationship Id="rId15" Type="http://schemas.openxmlformats.org/officeDocument/2006/relationships/audio" Target="../media/audio53.wav"/><Relationship Id="rId10" Type="http://schemas.openxmlformats.org/officeDocument/2006/relationships/image" Target="../media/image33.png"/><Relationship Id="rId4" Type="http://schemas.openxmlformats.org/officeDocument/2006/relationships/notesSlide" Target="../notesSlides/notesSlide33.xml"/><Relationship Id="rId9" Type="http://schemas.openxmlformats.org/officeDocument/2006/relationships/image" Target="../media/image32.jpg"/><Relationship Id="rId14" Type="http://schemas.openxmlformats.org/officeDocument/2006/relationships/audio" Target="../media/audio52.wav"/></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6.sv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audio" Target="../media/audio6.wav"/><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7.wav"/><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8.wav"/><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7.wav"/><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20000"/>
          </a:bodyPr>
          <a:lstStyle/>
          <a:p>
            <a:r>
              <a:rPr lang="en-GB" sz="4000" dirty="0"/>
              <a:t>Neue </a:t>
            </a:r>
            <a:r>
              <a:rPr lang="en-GB" sz="4000" dirty="0" err="1"/>
              <a:t>Erfahrungen</a:t>
            </a:r>
            <a:br>
              <a:rPr lang="en-GB" sz="4000" dirty="0"/>
            </a:br>
            <a:r>
              <a:rPr lang="en-GB" sz="2800" b="0" dirty="0"/>
              <a:t>Talking about new experiences you have had</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Week 3 - Lesson 33</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Inge Alferink / Rachel Hawkes</a:t>
            </a:r>
            <a:b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12/02/24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Past (perfect) tense + </a:t>
            </a:r>
            <a:r>
              <a:rPr lang="en-GB" sz="2000" dirty="0" err="1">
                <a:solidFill>
                  <a:schemeClr val="tx1"/>
                </a:solidFill>
              </a:rPr>
              <a:t>haben</a:t>
            </a:r>
            <a:r>
              <a:rPr lang="en-GB" sz="2000" dirty="0">
                <a:solidFill>
                  <a:schemeClr val="tx1"/>
                </a:solidFill>
              </a:rPr>
              <a:t> (revisited)</a:t>
            </a:r>
          </a:p>
          <a:p>
            <a:pPr algn="l"/>
            <a:r>
              <a:rPr lang="en-GB" sz="2000" dirty="0">
                <a:solidFill>
                  <a:schemeClr val="tx1"/>
                </a:solidFill>
              </a:rPr>
              <a:t>SSC [a] [ä] [o] [ö] [u] [ü] (revisited)</a:t>
            </a:r>
          </a:p>
          <a:p>
            <a:pPr algn="l"/>
            <a:endParaRPr lang="en-GB" sz="2000" dirty="0">
              <a:solidFill>
                <a:schemeClr val="tx1"/>
              </a:solidFill>
            </a:endParaRPr>
          </a:p>
        </p:txBody>
      </p:sp>
      <p:pic>
        <p:nvPicPr>
          <p:cNvPr id="6" name="Picture 5" descr="A close up of a logo&#10;&#10;Description automatically generated">
            <a:extLst>
              <a:ext uri="{FF2B5EF4-FFF2-40B4-BE49-F238E27FC236}">
                <a16:creationId xmlns:a16="http://schemas.microsoft.com/office/drawing/2014/main" id="{31A3C115-6179-42CF-93D7-F7EBC1570D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7649" y="2392583"/>
            <a:ext cx="1059965" cy="1036417"/>
          </a:xfrm>
          <a:prstGeom prst="ellipse">
            <a:avLst/>
          </a:prstGeom>
        </p:spPr>
      </p:pic>
      <p:pic>
        <p:nvPicPr>
          <p:cNvPr id="7" name="Picture 6">
            <a:extLst>
              <a:ext uri="{FF2B5EF4-FFF2-40B4-BE49-F238E27FC236}">
                <a16:creationId xmlns:a16="http://schemas.microsoft.com/office/drawing/2014/main" id="{D853E0EB-7E1A-41FC-AE95-90B8BFAAA7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144"/>
          <a:stretch/>
        </p:blipFill>
        <p:spPr>
          <a:xfrm>
            <a:off x="7269284" y="2840129"/>
            <a:ext cx="4118866" cy="3084889"/>
          </a:xfrm>
          <a:prstGeom prst="rect">
            <a:avLst/>
          </a:prstGeom>
        </p:spPr>
      </p:pic>
      <p:pic>
        <p:nvPicPr>
          <p:cNvPr id="8" name="Picture 7" descr="Logo&#10;&#10;Description automatically generated">
            <a:extLst>
              <a:ext uri="{FF2B5EF4-FFF2-40B4-BE49-F238E27FC236}">
                <a16:creationId xmlns:a16="http://schemas.microsoft.com/office/drawing/2014/main" id="{A93D88E0-60C9-458E-A920-334C762DD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719"/>
          <a:stretch/>
        </p:blipFill>
        <p:spPr>
          <a:xfrm flipH="1">
            <a:off x="10193799" y="2392583"/>
            <a:ext cx="949357" cy="1036417"/>
          </a:xfrm>
          <a:prstGeom prst="ellipse">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E9A9-A4D1-48F4-B9F4-3C4CAC842448}"/>
              </a:ext>
            </a:extLst>
          </p:cNvPr>
          <p:cNvSpPr>
            <a:spLocks noGrp="1"/>
          </p:cNvSpPr>
          <p:nvPr>
            <p:ph type="title"/>
          </p:nvPr>
        </p:nvSpPr>
        <p:spPr>
          <a:xfrm>
            <a:off x="0" y="213557"/>
            <a:ext cx="3299012" cy="647577"/>
          </a:xfrm>
        </p:spPr>
        <p:txBody>
          <a:bodyPr>
            <a:normAutofit/>
          </a:bodyPr>
          <a:lstStyle/>
          <a:p>
            <a:r>
              <a:rPr lang="en-GB" sz="2800" dirty="0" err="1"/>
              <a:t>Vokabeln</a:t>
            </a:r>
            <a:r>
              <a:rPr lang="en-GB" sz="2800" dirty="0"/>
              <a:t> </a:t>
            </a:r>
            <a:r>
              <a:rPr lang="en-GB" sz="2800" b="0" dirty="0"/>
              <a:t>(2/5)</a:t>
            </a:r>
            <a:endParaRPr lang="en-GB" sz="2800" dirty="0"/>
          </a:p>
        </p:txBody>
      </p:sp>
      <p:sp>
        <p:nvSpPr>
          <p:cNvPr id="4" name="Rounded Rectangle 11">
            <a:extLst>
              <a:ext uri="{FF2B5EF4-FFF2-40B4-BE49-F238E27FC236}">
                <a16:creationId xmlns:a16="http://schemas.microsoft.com/office/drawing/2014/main" id="{BCB7244F-2315-4B72-871E-8B6328A30ACC}"/>
              </a:ext>
            </a:extLst>
          </p:cNvPr>
          <p:cNvSpPr/>
          <p:nvPr/>
        </p:nvSpPr>
        <p:spPr>
          <a:xfrm>
            <a:off x="9397810" y="151601"/>
            <a:ext cx="2507293" cy="411291"/>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1" name="Google Shape;205;p13">
            <a:extLst>
              <a:ext uri="{FF2B5EF4-FFF2-40B4-BE49-F238E27FC236}">
                <a16:creationId xmlns:a16="http://schemas.microsoft.com/office/drawing/2014/main" id="{1336C248-8B34-47D9-8EF7-BD15A99186DB}"/>
              </a:ext>
            </a:extLst>
          </p:cNvPr>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2" name="Google Shape;203;p13">
            <a:extLst>
              <a:ext uri="{FF2B5EF4-FFF2-40B4-BE49-F238E27FC236}">
                <a16:creationId xmlns:a16="http://schemas.microsoft.com/office/drawing/2014/main" id="{0A98838A-E554-441A-99C9-59E9DF2035FE}"/>
              </a:ext>
            </a:extLst>
          </p:cNvPr>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3" name="Google Shape;204;p13">
            <a:extLst>
              <a:ext uri="{FF2B5EF4-FFF2-40B4-BE49-F238E27FC236}">
                <a16:creationId xmlns:a16="http://schemas.microsoft.com/office/drawing/2014/main" id="{6C6232DF-087C-4C00-A7F6-29B483175B9B}"/>
              </a:ext>
            </a:extLst>
          </p:cNvPr>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4" name="Google Shape;205;p13">
            <a:extLst>
              <a:ext uri="{FF2B5EF4-FFF2-40B4-BE49-F238E27FC236}">
                <a16:creationId xmlns:a16="http://schemas.microsoft.com/office/drawing/2014/main" id="{821F5653-A91D-47E9-998A-9C098A9B23B3}"/>
              </a:ext>
            </a:extLst>
          </p:cNvPr>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5" name="Google Shape;206;p13">
            <a:extLst>
              <a:ext uri="{FF2B5EF4-FFF2-40B4-BE49-F238E27FC236}">
                <a16:creationId xmlns:a16="http://schemas.microsoft.com/office/drawing/2014/main" id="{B0D2A61A-61AA-4195-B847-36F9BA2782D7}"/>
              </a:ext>
            </a:extLst>
          </p:cNvPr>
          <p:cNvSpPr txBox="1"/>
          <p:nvPr/>
        </p:nvSpPr>
        <p:spPr>
          <a:xfrm>
            <a:off x="4374774" y="4050839"/>
            <a:ext cx="343140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latin typeface="Century Gothic" panose="020B0502020202020204" pitchFamily="34" charset="0"/>
                <a:cs typeface="Arial"/>
                <a:sym typeface="Arial"/>
              </a:rPr>
              <a:t>deshalb</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26" name="Google Shape;207;p13">
            <a:extLst>
              <a:ext uri="{FF2B5EF4-FFF2-40B4-BE49-F238E27FC236}">
                <a16:creationId xmlns:a16="http://schemas.microsoft.com/office/drawing/2014/main" id="{E230EE69-014B-4294-8E34-46C7DB368AB2}"/>
              </a:ext>
            </a:extLst>
          </p:cNvPr>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27" name="Google Shape;208;p13">
            <a:extLst>
              <a:ext uri="{FF2B5EF4-FFF2-40B4-BE49-F238E27FC236}">
                <a16:creationId xmlns:a16="http://schemas.microsoft.com/office/drawing/2014/main" id="{1A75208B-235D-4E79-8413-785C8AFDB33E}"/>
              </a:ext>
            </a:extLst>
          </p:cNvPr>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28" name="Google Shape;209;p13">
            <a:extLst>
              <a:ext uri="{FF2B5EF4-FFF2-40B4-BE49-F238E27FC236}">
                <a16:creationId xmlns:a16="http://schemas.microsoft.com/office/drawing/2014/main" id="{91CE46C0-E224-431B-8A24-BF154DDAD73E}"/>
              </a:ext>
            </a:extLst>
          </p:cNvPr>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9" name="Google Shape;210;p13">
            <a:extLst>
              <a:ext uri="{FF2B5EF4-FFF2-40B4-BE49-F238E27FC236}">
                <a16:creationId xmlns:a16="http://schemas.microsoft.com/office/drawing/2014/main" id="{7996F5FE-9FBC-4273-B21E-E60B6F4587C1}"/>
              </a:ext>
            </a:extLst>
          </p:cNvPr>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0" name="Google Shape;211;p13">
            <a:extLst>
              <a:ext uri="{FF2B5EF4-FFF2-40B4-BE49-F238E27FC236}">
                <a16:creationId xmlns:a16="http://schemas.microsoft.com/office/drawing/2014/main" id="{75616D44-7398-4602-8F2A-D6E6503574FB}"/>
              </a:ext>
            </a:extLst>
          </p:cNvPr>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1" name="Google Shape;238;p13">
            <a:extLst>
              <a:ext uri="{FF2B5EF4-FFF2-40B4-BE49-F238E27FC236}">
                <a16:creationId xmlns:a16="http://schemas.microsoft.com/office/drawing/2014/main" id="{DA84787A-DC49-4957-8701-B4918ECF74E2}"/>
              </a:ext>
            </a:extLst>
          </p:cNvPr>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2" name="Google Shape;240;p13">
            <a:extLst>
              <a:ext uri="{FF2B5EF4-FFF2-40B4-BE49-F238E27FC236}">
                <a16:creationId xmlns:a16="http://schemas.microsoft.com/office/drawing/2014/main" id="{A3CB3522-FCD4-415F-B339-EED2F086AE38}"/>
              </a:ext>
            </a:extLst>
          </p:cNvPr>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3" name="TextBox 32">
            <a:extLst>
              <a:ext uri="{FF2B5EF4-FFF2-40B4-BE49-F238E27FC236}">
                <a16:creationId xmlns:a16="http://schemas.microsoft.com/office/drawing/2014/main" id="{90F66A64-EF09-44CD-97D1-4BDAD9A8EEFB}"/>
              </a:ext>
            </a:extLst>
          </p:cNvPr>
          <p:cNvSpPr txBox="1"/>
          <p:nvPr/>
        </p:nvSpPr>
        <p:spPr>
          <a:xfrm>
            <a:off x="936580" y="4853351"/>
            <a:ext cx="8745302"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effectLst/>
                <a:uLnTx/>
                <a:uFillTx/>
                <a:latin typeface="Century Gothic" panose="020B0502020202020204" pitchFamily="34" charset="0"/>
                <a:cs typeface="Arial"/>
                <a:sym typeface="Arial"/>
              </a:rPr>
              <a:t>2</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3200" b="0" i="0" u="none" strike="noStrike" kern="0" cap="none" spc="0" normalizeH="0" baseline="0" noProof="0" dirty="0" err="1">
                <a:ln>
                  <a:noFill/>
                </a:ln>
                <a:effectLst/>
                <a:uLnTx/>
                <a:uFillTx/>
                <a:latin typeface="Century Gothic" panose="020B0502020202020204" pitchFamily="34" charset="0"/>
                <a:cs typeface="Arial"/>
                <a:sym typeface="Arial"/>
              </a:rPr>
              <a:t>Wir</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3200" b="0"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have</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3200" kern="0" dirty="0" err="1">
                <a:latin typeface="Century Gothic" panose="020B0502020202020204" pitchFamily="34" charset="0"/>
                <a:cs typeface="Arial"/>
                <a:sym typeface="Arial"/>
              </a:rPr>
              <a:t>viel</a:t>
            </a:r>
            <a:r>
              <a:rPr lang="en-GB" sz="3200" kern="0" dirty="0">
                <a:latin typeface="Century Gothic" panose="020B0502020202020204" pitchFamily="34" charset="0"/>
                <a:cs typeface="Arial"/>
                <a:sym typeface="Arial"/>
              </a:rPr>
              <a:t> [</a:t>
            </a:r>
            <a:r>
              <a:rPr lang="en-GB" sz="3200" kern="0" dirty="0">
                <a:solidFill>
                  <a:srgbClr val="FF0000"/>
                </a:solidFill>
                <a:latin typeface="Century Gothic" panose="020B0502020202020204" pitchFamily="34" charset="0"/>
                <a:cs typeface="Arial"/>
                <a:sym typeface="Arial"/>
              </a:rPr>
              <a:t>in common</a:t>
            </a:r>
            <a:r>
              <a:rPr lang="en-GB" sz="3200" kern="0" dirty="0">
                <a:latin typeface="Century Gothic" panose="020B0502020202020204" pitchFamily="34" charset="0"/>
                <a:cs typeface="Arial"/>
                <a:sym typeface="Arial"/>
              </a:rPr>
              <a:t>].</a:t>
            </a:r>
            <a:endParaRPr kumimoji="0" lang="en-GB" sz="32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84CF7189-73F4-4958-A606-3560F23DE72C}"/>
              </a:ext>
            </a:extLst>
          </p:cNvPr>
          <p:cNvSpPr txBox="1"/>
          <p:nvPr/>
        </p:nvSpPr>
        <p:spPr>
          <a:xfrm>
            <a:off x="943375" y="5508306"/>
            <a:ext cx="8738507" cy="584775"/>
          </a:xfrm>
          <a:prstGeom prst="rect">
            <a:avLst/>
          </a:prstGeom>
          <a:solidFill>
            <a:schemeClr val="accent1">
              <a:lumMod val="20000"/>
              <a:lumOff val="8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effectLst/>
                <a:uLnTx/>
                <a:uFillTx/>
                <a:latin typeface="Century Gothic" panose="020B0502020202020204" pitchFamily="34" charset="0"/>
                <a:cs typeface="Arial"/>
                <a:sym typeface="Arial"/>
              </a:rPr>
              <a:t>2. </a:t>
            </a:r>
            <a:r>
              <a:rPr kumimoji="0" lang="en-GB" sz="3200" b="0" i="0" u="none" strike="noStrike" kern="0" cap="none" spc="0" normalizeH="0" baseline="0" noProof="0" dirty="0" err="1">
                <a:ln>
                  <a:noFill/>
                </a:ln>
                <a:effectLst/>
                <a:uLnTx/>
                <a:uFillTx/>
                <a:latin typeface="Century Gothic" panose="020B0502020202020204" pitchFamily="34" charset="0"/>
                <a:cs typeface="Arial"/>
                <a:sym typeface="Arial"/>
              </a:rPr>
              <a:t>Wir</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FF0000"/>
                </a:solidFill>
                <a:effectLst/>
                <a:uLnTx/>
                <a:uFillTx/>
                <a:latin typeface="Century Gothic" panose="020B0502020202020204" pitchFamily="34" charset="0"/>
                <a:cs typeface="Arial"/>
                <a:sym typeface="Arial"/>
              </a:rPr>
              <a:t>haben</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3200" kern="0" dirty="0" err="1">
                <a:latin typeface="Century Gothic" panose="020B0502020202020204" pitchFamily="34" charset="0"/>
                <a:cs typeface="Arial"/>
                <a:sym typeface="Arial"/>
              </a:rPr>
              <a:t>viel</a:t>
            </a:r>
            <a:r>
              <a:rPr lang="en-GB" sz="3200" kern="0" dirty="0">
                <a:latin typeface="Century Gothic" panose="020B0502020202020204" pitchFamily="34" charset="0"/>
                <a:cs typeface="Arial"/>
                <a:sym typeface="Arial"/>
              </a:rPr>
              <a:t> </a:t>
            </a:r>
            <a:r>
              <a:rPr lang="en-GB" sz="3200" b="1" kern="0" dirty="0" err="1">
                <a:solidFill>
                  <a:srgbClr val="FF0000"/>
                </a:solidFill>
                <a:latin typeface="Century Gothic" panose="020B0502020202020204" pitchFamily="34" charset="0"/>
                <a:cs typeface="Arial"/>
                <a:sym typeface="Arial"/>
              </a:rPr>
              <a:t>gemeinsam</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a:t>
            </a:r>
          </a:p>
        </p:txBody>
      </p:sp>
      <p:sp>
        <p:nvSpPr>
          <p:cNvPr id="35" name="Google Shape;212;p13">
            <a:extLst>
              <a:ext uri="{FF2B5EF4-FFF2-40B4-BE49-F238E27FC236}">
                <a16:creationId xmlns:a16="http://schemas.microsoft.com/office/drawing/2014/main" id="{1199A06E-0882-46BF-BA46-5641B7D1D8A8}"/>
              </a:ext>
            </a:extLst>
          </p:cNvPr>
          <p:cNvSpPr txBox="1"/>
          <p:nvPr/>
        </p:nvSpPr>
        <p:spPr>
          <a:xfrm>
            <a:off x="4985049" y="1460215"/>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gemeinsam</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6" name="Google Shape;212;p13">
            <a:extLst>
              <a:ext uri="{FF2B5EF4-FFF2-40B4-BE49-F238E27FC236}">
                <a16:creationId xmlns:a16="http://schemas.microsoft.com/office/drawing/2014/main" id="{69AC1AA7-EF94-4029-BCA9-D02052C5CF7F}"/>
              </a:ext>
            </a:extLst>
          </p:cNvPr>
          <p:cNvSpPr txBox="1"/>
          <p:nvPr/>
        </p:nvSpPr>
        <p:spPr>
          <a:xfrm>
            <a:off x="1566603" y="1458876"/>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haben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276809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E9A9-A4D1-48F4-B9F4-3C4CAC842448}"/>
              </a:ext>
            </a:extLst>
          </p:cNvPr>
          <p:cNvSpPr>
            <a:spLocks noGrp="1"/>
          </p:cNvSpPr>
          <p:nvPr>
            <p:ph type="title"/>
          </p:nvPr>
        </p:nvSpPr>
        <p:spPr>
          <a:xfrm>
            <a:off x="0" y="213557"/>
            <a:ext cx="3299012" cy="647577"/>
          </a:xfrm>
        </p:spPr>
        <p:txBody>
          <a:bodyPr>
            <a:normAutofit/>
          </a:bodyPr>
          <a:lstStyle/>
          <a:p>
            <a:r>
              <a:rPr lang="en-GB" sz="2800" dirty="0" err="1"/>
              <a:t>Vokabeln</a:t>
            </a:r>
            <a:r>
              <a:rPr lang="en-GB" sz="2800" dirty="0"/>
              <a:t> </a:t>
            </a:r>
            <a:r>
              <a:rPr lang="en-GB" sz="2800" b="0" dirty="0"/>
              <a:t>(3/5)</a:t>
            </a:r>
            <a:endParaRPr lang="en-GB" sz="2800" dirty="0"/>
          </a:p>
        </p:txBody>
      </p:sp>
      <p:sp>
        <p:nvSpPr>
          <p:cNvPr id="4" name="Rounded Rectangle 11">
            <a:extLst>
              <a:ext uri="{FF2B5EF4-FFF2-40B4-BE49-F238E27FC236}">
                <a16:creationId xmlns:a16="http://schemas.microsoft.com/office/drawing/2014/main" id="{BCB7244F-2315-4B72-871E-8B6328A30ACC}"/>
              </a:ext>
            </a:extLst>
          </p:cNvPr>
          <p:cNvSpPr/>
          <p:nvPr/>
        </p:nvSpPr>
        <p:spPr>
          <a:xfrm>
            <a:off x="9397810" y="151601"/>
            <a:ext cx="2507293" cy="411291"/>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0" name="Google Shape;205;p13">
            <a:extLst>
              <a:ext uri="{FF2B5EF4-FFF2-40B4-BE49-F238E27FC236}">
                <a16:creationId xmlns:a16="http://schemas.microsoft.com/office/drawing/2014/main" id="{6482374F-C1BB-45DC-B46E-B7E7DE717EB9}"/>
              </a:ext>
            </a:extLst>
          </p:cNvPr>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7" name="Google Shape;203;p13">
            <a:extLst>
              <a:ext uri="{FF2B5EF4-FFF2-40B4-BE49-F238E27FC236}">
                <a16:creationId xmlns:a16="http://schemas.microsoft.com/office/drawing/2014/main" id="{4D0235F9-625F-46F3-943A-C14791F8AA53}"/>
              </a:ext>
            </a:extLst>
          </p:cNvPr>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8" name="Google Shape;204;p13">
            <a:extLst>
              <a:ext uri="{FF2B5EF4-FFF2-40B4-BE49-F238E27FC236}">
                <a16:creationId xmlns:a16="http://schemas.microsoft.com/office/drawing/2014/main" id="{9A2F78CC-8DDE-42E2-8EEA-BEB808BF95EA}"/>
              </a:ext>
            </a:extLst>
          </p:cNvPr>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9" name="Google Shape;205;p13">
            <a:extLst>
              <a:ext uri="{FF2B5EF4-FFF2-40B4-BE49-F238E27FC236}">
                <a16:creationId xmlns:a16="http://schemas.microsoft.com/office/drawing/2014/main" id="{03AD840F-D856-4360-8BDE-E6FB266FA4DF}"/>
              </a:ext>
            </a:extLst>
          </p:cNvPr>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40" name="Google Shape;206;p13">
            <a:extLst>
              <a:ext uri="{FF2B5EF4-FFF2-40B4-BE49-F238E27FC236}">
                <a16:creationId xmlns:a16="http://schemas.microsoft.com/office/drawing/2014/main" id="{2F500D6B-9238-4636-8EC8-9B767BAC2E00}"/>
              </a:ext>
            </a:extLst>
          </p:cNvPr>
          <p:cNvSpPr txBox="1"/>
          <p:nvPr/>
        </p:nvSpPr>
        <p:spPr>
          <a:xfrm>
            <a:off x="4985049" y="4050839"/>
            <a:ext cx="250729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latin typeface="Century Gothic" panose="020B0502020202020204" pitchFamily="34" charset="0"/>
                <a:cs typeface="Arial"/>
                <a:sym typeface="Arial"/>
              </a:rPr>
              <a:t>deshalb</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1" name="Google Shape;207;p13">
            <a:extLst>
              <a:ext uri="{FF2B5EF4-FFF2-40B4-BE49-F238E27FC236}">
                <a16:creationId xmlns:a16="http://schemas.microsoft.com/office/drawing/2014/main" id="{8B23978A-5FCF-404B-8248-89FA6BEBED30}"/>
              </a:ext>
            </a:extLst>
          </p:cNvPr>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2" name="Google Shape;208;p13">
            <a:extLst>
              <a:ext uri="{FF2B5EF4-FFF2-40B4-BE49-F238E27FC236}">
                <a16:creationId xmlns:a16="http://schemas.microsoft.com/office/drawing/2014/main" id="{1FE81EEA-5985-434B-AA9C-F540848EF454}"/>
              </a:ext>
            </a:extLst>
          </p:cNvPr>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3" name="Google Shape;209;p13">
            <a:extLst>
              <a:ext uri="{FF2B5EF4-FFF2-40B4-BE49-F238E27FC236}">
                <a16:creationId xmlns:a16="http://schemas.microsoft.com/office/drawing/2014/main" id="{BC259DE2-9466-48CD-9EC7-420DE0E7E3BD}"/>
              </a:ext>
            </a:extLst>
          </p:cNvPr>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44" name="Google Shape;210;p13">
            <a:extLst>
              <a:ext uri="{FF2B5EF4-FFF2-40B4-BE49-F238E27FC236}">
                <a16:creationId xmlns:a16="http://schemas.microsoft.com/office/drawing/2014/main" id="{18C3B49F-C96B-4A58-8332-84C35167E491}"/>
              </a:ext>
            </a:extLst>
          </p:cNvPr>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5" name="Google Shape;211;p13">
            <a:extLst>
              <a:ext uri="{FF2B5EF4-FFF2-40B4-BE49-F238E27FC236}">
                <a16:creationId xmlns:a16="http://schemas.microsoft.com/office/drawing/2014/main" id="{3C0326D7-102A-4BBA-BBA1-EB85D326A550}"/>
              </a:ext>
            </a:extLst>
          </p:cNvPr>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6" name="Google Shape;238;p13">
            <a:extLst>
              <a:ext uri="{FF2B5EF4-FFF2-40B4-BE49-F238E27FC236}">
                <a16:creationId xmlns:a16="http://schemas.microsoft.com/office/drawing/2014/main" id="{8CB27FEA-F4CE-400C-8D3F-C8CF00182EBA}"/>
              </a:ext>
            </a:extLst>
          </p:cNvPr>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7" name="Google Shape;240;p13">
            <a:extLst>
              <a:ext uri="{FF2B5EF4-FFF2-40B4-BE49-F238E27FC236}">
                <a16:creationId xmlns:a16="http://schemas.microsoft.com/office/drawing/2014/main" id="{04CE2744-C285-4032-8104-765A85809F51}"/>
              </a:ext>
            </a:extLst>
          </p:cNvPr>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8" name="TextBox 47">
            <a:extLst>
              <a:ext uri="{FF2B5EF4-FFF2-40B4-BE49-F238E27FC236}">
                <a16:creationId xmlns:a16="http://schemas.microsoft.com/office/drawing/2014/main" id="{7EAB0B48-2446-420B-BA0C-BBBE2FBA11D3}"/>
              </a:ext>
            </a:extLst>
          </p:cNvPr>
          <p:cNvSpPr txBox="1"/>
          <p:nvPr/>
        </p:nvSpPr>
        <p:spPr>
          <a:xfrm>
            <a:off x="156654" y="4852272"/>
            <a:ext cx="11882951"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effectLst/>
                <a:uLnTx/>
                <a:uFillTx/>
                <a:latin typeface="Century Gothic" panose="020B0502020202020204" pitchFamily="34" charset="0"/>
                <a:cs typeface="Arial"/>
                <a:sym typeface="Arial"/>
              </a:rPr>
              <a:t>3</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3200" b="0" i="0" u="none" strike="noStrike" kern="0" cap="none" spc="0" normalizeH="0" baseline="0" noProof="0" dirty="0" err="1">
                <a:ln>
                  <a:noFill/>
                </a:ln>
                <a:effectLst/>
                <a:uLnTx/>
                <a:uFillTx/>
                <a:latin typeface="Century Gothic" panose="020B0502020202020204" pitchFamily="34" charset="0"/>
                <a:cs typeface="Arial"/>
                <a:sym typeface="Arial"/>
              </a:rPr>
              <a:t>Er</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3200" b="0"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finds</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3200" kern="0" dirty="0" err="1">
                <a:latin typeface="Century Gothic" panose="020B0502020202020204" pitchFamily="34" charset="0"/>
                <a:cs typeface="Arial"/>
                <a:sym typeface="Arial"/>
              </a:rPr>
              <a:t>keine</a:t>
            </a:r>
            <a:r>
              <a:rPr lang="en-GB" sz="3200" kern="0" dirty="0">
                <a:latin typeface="Century Gothic" panose="020B0502020202020204" pitchFamily="34" charset="0"/>
                <a:cs typeface="Arial"/>
                <a:sym typeface="Arial"/>
              </a:rPr>
              <a:t> </a:t>
            </a:r>
            <a:r>
              <a:rPr lang="en-GB" sz="3200" kern="0" dirty="0" err="1">
                <a:latin typeface="Century Gothic" panose="020B0502020202020204" pitchFamily="34" charset="0"/>
                <a:cs typeface="Arial"/>
                <a:sym typeface="Arial"/>
              </a:rPr>
              <a:t>Karte</a:t>
            </a:r>
            <a:r>
              <a:rPr lang="en-GB" sz="3200" kern="0" dirty="0">
                <a:latin typeface="Century Gothic" panose="020B0502020202020204" pitchFamily="34" charset="0"/>
                <a:cs typeface="Arial"/>
                <a:sym typeface="Arial"/>
              </a:rPr>
              <a:t> und [</a:t>
            </a:r>
            <a:r>
              <a:rPr lang="en-GB" sz="3200" kern="0" dirty="0">
                <a:solidFill>
                  <a:srgbClr val="FF0000"/>
                </a:solidFill>
                <a:latin typeface="Century Gothic" panose="020B0502020202020204" pitchFamily="34" charset="0"/>
                <a:cs typeface="Arial"/>
                <a:sym typeface="Arial"/>
              </a:rPr>
              <a:t>therefore</a:t>
            </a:r>
            <a:r>
              <a:rPr lang="en-GB" sz="3200" kern="0" dirty="0">
                <a:latin typeface="Century Gothic" panose="020B0502020202020204" pitchFamily="34" charset="0"/>
                <a:cs typeface="Arial"/>
                <a:sym typeface="Arial"/>
              </a:rPr>
              <a:t>] [</a:t>
            </a:r>
            <a:r>
              <a:rPr lang="en-GB" sz="3200" kern="0" dirty="0">
                <a:solidFill>
                  <a:srgbClr val="FF0000"/>
                </a:solidFill>
                <a:latin typeface="Century Gothic" panose="020B0502020202020204" pitchFamily="34" charset="0"/>
                <a:cs typeface="Arial"/>
                <a:sym typeface="Arial"/>
              </a:rPr>
              <a:t>he is looking</a:t>
            </a:r>
            <a:r>
              <a:rPr lang="en-GB" sz="3200" kern="0" dirty="0">
                <a:latin typeface="Century Gothic" panose="020B0502020202020204" pitchFamily="34" charset="0"/>
                <a:cs typeface="Arial"/>
                <a:sym typeface="Arial"/>
              </a:rPr>
              <a:t>] </a:t>
            </a:r>
            <a:r>
              <a:rPr lang="en-GB" sz="3200" kern="0" dirty="0" err="1">
                <a:latin typeface="Century Gothic" panose="020B0502020202020204" pitchFamily="34" charset="0"/>
                <a:cs typeface="Arial"/>
                <a:sym typeface="Arial"/>
              </a:rPr>
              <a:t>noch</a:t>
            </a:r>
            <a:r>
              <a:rPr lang="en-GB" sz="3200" kern="0" dirty="0">
                <a:latin typeface="Century Gothic" panose="020B0502020202020204" pitchFamily="34" charset="0"/>
                <a:cs typeface="Arial"/>
                <a:sym typeface="Arial"/>
              </a:rPr>
              <a:t>.</a:t>
            </a:r>
            <a:endParaRPr kumimoji="0" lang="en-GB" sz="32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7A19BE52-50F8-4FCD-A315-30710EF8840B}"/>
              </a:ext>
            </a:extLst>
          </p:cNvPr>
          <p:cNvSpPr txBox="1"/>
          <p:nvPr/>
        </p:nvSpPr>
        <p:spPr>
          <a:xfrm>
            <a:off x="156654" y="5524816"/>
            <a:ext cx="11882951" cy="584775"/>
          </a:xfrm>
          <a:prstGeom prst="rect">
            <a:avLst/>
          </a:prstGeom>
          <a:solidFill>
            <a:schemeClr val="accent4">
              <a:lumMod val="40000"/>
              <a:lumOff val="6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effectLst/>
                <a:uLnTx/>
                <a:uFillTx/>
                <a:latin typeface="Century Gothic" panose="020B0502020202020204" pitchFamily="34" charset="0"/>
                <a:cs typeface="Arial"/>
                <a:sym typeface="Arial"/>
              </a:rPr>
              <a:t>3. </a:t>
            </a:r>
            <a:r>
              <a:rPr kumimoji="0" lang="en-GB" sz="3200" b="0" i="0" u="none" strike="noStrike" kern="0" cap="none" spc="0" normalizeH="0" baseline="0" noProof="0" dirty="0" err="1">
                <a:ln>
                  <a:noFill/>
                </a:ln>
                <a:effectLst/>
                <a:uLnTx/>
                <a:uFillTx/>
                <a:latin typeface="Century Gothic" panose="020B0502020202020204" pitchFamily="34" charset="0"/>
                <a:cs typeface="Arial"/>
                <a:sym typeface="Arial"/>
              </a:rPr>
              <a:t>Er</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FF0000"/>
                </a:solidFill>
                <a:effectLst/>
                <a:uLnTx/>
                <a:uFillTx/>
                <a:latin typeface="Century Gothic" panose="020B0502020202020204" pitchFamily="34" charset="0"/>
                <a:cs typeface="Arial"/>
                <a:sym typeface="Arial"/>
              </a:rPr>
              <a:t>findet</a:t>
            </a:r>
            <a:r>
              <a:rPr kumimoji="0" lang="en-GB" sz="3200" b="0"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lang="en-GB" sz="3200" kern="0" dirty="0" err="1">
                <a:latin typeface="Century Gothic" panose="020B0502020202020204" pitchFamily="34" charset="0"/>
                <a:cs typeface="Arial"/>
                <a:sym typeface="Arial"/>
              </a:rPr>
              <a:t>keine</a:t>
            </a:r>
            <a:r>
              <a:rPr lang="en-GB" sz="3200" kern="0" dirty="0">
                <a:latin typeface="Century Gothic" panose="020B0502020202020204" pitchFamily="34" charset="0"/>
                <a:cs typeface="Arial"/>
                <a:sym typeface="Arial"/>
              </a:rPr>
              <a:t> </a:t>
            </a:r>
            <a:r>
              <a:rPr lang="en-GB" sz="3200" kern="0" dirty="0" err="1">
                <a:latin typeface="Century Gothic" panose="020B0502020202020204" pitchFamily="34" charset="0"/>
                <a:cs typeface="Arial"/>
                <a:sym typeface="Arial"/>
              </a:rPr>
              <a:t>Karte</a:t>
            </a:r>
            <a:r>
              <a:rPr lang="en-GB" sz="3200" kern="0" dirty="0">
                <a:latin typeface="Century Gothic" panose="020B0502020202020204" pitchFamily="34" charset="0"/>
                <a:cs typeface="Arial"/>
                <a:sym typeface="Arial"/>
              </a:rPr>
              <a:t> und </a:t>
            </a:r>
            <a:r>
              <a:rPr lang="en-GB" sz="3200" b="1" kern="0" dirty="0" err="1">
                <a:solidFill>
                  <a:srgbClr val="FF0000"/>
                </a:solidFill>
                <a:latin typeface="Century Gothic" panose="020B0502020202020204" pitchFamily="34" charset="0"/>
                <a:cs typeface="Arial"/>
                <a:sym typeface="Arial"/>
              </a:rPr>
              <a:t>deshalb</a:t>
            </a:r>
            <a:r>
              <a:rPr lang="en-GB" sz="3200" b="1" kern="0" dirty="0">
                <a:solidFill>
                  <a:srgbClr val="FF0000"/>
                </a:solidFill>
                <a:latin typeface="Century Gothic" panose="020B0502020202020204" pitchFamily="34" charset="0"/>
                <a:cs typeface="Arial"/>
                <a:sym typeface="Arial"/>
              </a:rPr>
              <a:t> </a:t>
            </a:r>
            <a:r>
              <a:rPr lang="en-GB" sz="3200" b="1" kern="0" dirty="0" err="1">
                <a:solidFill>
                  <a:srgbClr val="FF0000"/>
                </a:solidFill>
                <a:latin typeface="Century Gothic" panose="020B0502020202020204" pitchFamily="34" charset="0"/>
                <a:cs typeface="Arial"/>
                <a:sym typeface="Arial"/>
              </a:rPr>
              <a:t>sucht</a:t>
            </a:r>
            <a:r>
              <a:rPr lang="en-GB" sz="3200" b="1" kern="0" dirty="0">
                <a:solidFill>
                  <a:srgbClr val="FF0000"/>
                </a:solidFill>
                <a:latin typeface="Century Gothic" panose="020B0502020202020204" pitchFamily="34" charset="0"/>
                <a:cs typeface="Arial"/>
                <a:sym typeface="Arial"/>
              </a:rPr>
              <a:t> </a:t>
            </a:r>
            <a:r>
              <a:rPr lang="en-GB" sz="3200" b="1" kern="0" dirty="0" err="1">
                <a:solidFill>
                  <a:srgbClr val="FF0000"/>
                </a:solidFill>
                <a:latin typeface="Century Gothic" panose="020B0502020202020204" pitchFamily="34" charset="0"/>
                <a:cs typeface="Arial"/>
                <a:sym typeface="Arial"/>
              </a:rPr>
              <a:t>er</a:t>
            </a:r>
            <a:r>
              <a:rPr lang="en-GB" sz="3200" b="1" kern="0" dirty="0">
                <a:solidFill>
                  <a:srgbClr val="FF0000"/>
                </a:solidFill>
                <a:latin typeface="Century Gothic" panose="020B0502020202020204" pitchFamily="34" charset="0"/>
                <a:cs typeface="Arial"/>
                <a:sym typeface="Arial"/>
              </a:rPr>
              <a:t> </a:t>
            </a:r>
            <a:r>
              <a:rPr lang="en-GB" sz="3200" kern="0" dirty="0" err="1">
                <a:latin typeface="Century Gothic" panose="020B0502020202020204" pitchFamily="34" charset="0"/>
                <a:cs typeface="Arial"/>
                <a:sym typeface="Arial"/>
              </a:rPr>
              <a:t>noch</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a:t>
            </a:r>
          </a:p>
        </p:txBody>
      </p:sp>
      <p:sp>
        <p:nvSpPr>
          <p:cNvPr id="50" name="Google Shape;212;p13">
            <a:extLst>
              <a:ext uri="{FF2B5EF4-FFF2-40B4-BE49-F238E27FC236}">
                <a16:creationId xmlns:a16="http://schemas.microsoft.com/office/drawing/2014/main" id="{4A89F10F-7042-41FC-A945-DAB90EC0D8C3}"/>
              </a:ext>
            </a:extLst>
          </p:cNvPr>
          <p:cNvSpPr txBox="1"/>
          <p:nvPr/>
        </p:nvSpPr>
        <p:spPr>
          <a:xfrm>
            <a:off x="8528186" y="2302352"/>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51" name="Google Shape;212;p13">
            <a:extLst>
              <a:ext uri="{FF2B5EF4-FFF2-40B4-BE49-F238E27FC236}">
                <a16:creationId xmlns:a16="http://schemas.microsoft.com/office/drawing/2014/main" id="{A30CD7BA-F7EF-4194-BF5F-368A9A724BFE}"/>
              </a:ext>
            </a:extLst>
          </p:cNvPr>
          <p:cNvSpPr txBox="1"/>
          <p:nvPr/>
        </p:nvSpPr>
        <p:spPr>
          <a:xfrm>
            <a:off x="4985049" y="2302352"/>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52" name="Google Shape;212;p13">
            <a:extLst>
              <a:ext uri="{FF2B5EF4-FFF2-40B4-BE49-F238E27FC236}">
                <a16:creationId xmlns:a16="http://schemas.microsoft.com/office/drawing/2014/main" id="{EB7FF439-F386-4B1F-BBEE-ED75C9B67F4F}"/>
              </a:ext>
            </a:extLst>
          </p:cNvPr>
          <p:cNvSpPr txBox="1"/>
          <p:nvPr/>
        </p:nvSpPr>
        <p:spPr>
          <a:xfrm>
            <a:off x="4985048" y="4094724"/>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deshalb</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210429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E9A9-A4D1-48F4-B9F4-3C4CAC842448}"/>
              </a:ext>
            </a:extLst>
          </p:cNvPr>
          <p:cNvSpPr>
            <a:spLocks noGrp="1"/>
          </p:cNvSpPr>
          <p:nvPr>
            <p:ph type="title"/>
          </p:nvPr>
        </p:nvSpPr>
        <p:spPr>
          <a:xfrm>
            <a:off x="0" y="213557"/>
            <a:ext cx="3299012" cy="647577"/>
          </a:xfrm>
        </p:spPr>
        <p:txBody>
          <a:bodyPr>
            <a:normAutofit/>
          </a:bodyPr>
          <a:lstStyle/>
          <a:p>
            <a:r>
              <a:rPr lang="en-GB" sz="2800" dirty="0" err="1"/>
              <a:t>Vokabeln</a:t>
            </a:r>
            <a:r>
              <a:rPr lang="en-GB" sz="2800" dirty="0"/>
              <a:t> </a:t>
            </a:r>
            <a:r>
              <a:rPr lang="en-GB" sz="2800" b="0" dirty="0"/>
              <a:t>(4/5)</a:t>
            </a:r>
            <a:endParaRPr lang="en-GB" sz="2800" dirty="0"/>
          </a:p>
        </p:txBody>
      </p:sp>
      <p:sp>
        <p:nvSpPr>
          <p:cNvPr id="4" name="Rounded Rectangle 11">
            <a:extLst>
              <a:ext uri="{FF2B5EF4-FFF2-40B4-BE49-F238E27FC236}">
                <a16:creationId xmlns:a16="http://schemas.microsoft.com/office/drawing/2014/main" id="{BCB7244F-2315-4B72-871E-8B6328A30ACC}"/>
              </a:ext>
            </a:extLst>
          </p:cNvPr>
          <p:cNvSpPr/>
          <p:nvPr/>
        </p:nvSpPr>
        <p:spPr>
          <a:xfrm>
            <a:off x="9397810" y="151601"/>
            <a:ext cx="2507293" cy="411291"/>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1" name="Google Shape;205;p13">
            <a:extLst>
              <a:ext uri="{FF2B5EF4-FFF2-40B4-BE49-F238E27FC236}">
                <a16:creationId xmlns:a16="http://schemas.microsoft.com/office/drawing/2014/main" id="{2D0D75C2-36EA-4DFF-A6C9-F3F671A6B8E9}"/>
              </a:ext>
            </a:extLst>
          </p:cNvPr>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2" name="Google Shape;203;p13">
            <a:extLst>
              <a:ext uri="{FF2B5EF4-FFF2-40B4-BE49-F238E27FC236}">
                <a16:creationId xmlns:a16="http://schemas.microsoft.com/office/drawing/2014/main" id="{A4AAAC36-1AE4-4AE0-B3E1-4D44D27BBAB6}"/>
              </a:ext>
            </a:extLst>
          </p:cNvPr>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3" name="Google Shape;204;p13">
            <a:extLst>
              <a:ext uri="{FF2B5EF4-FFF2-40B4-BE49-F238E27FC236}">
                <a16:creationId xmlns:a16="http://schemas.microsoft.com/office/drawing/2014/main" id="{C8A1CCDD-1C14-4F16-AF6B-57D640731A56}"/>
              </a:ext>
            </a:extLst>
          </p:cNvPr>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4" name="Google Shape;205;p13">
            <a:extLst>
              <a:ext uri="{FF2B5EF4-FFF2-40B4-BE49-F238E27FC236}">
                <a16:creationId xmlns:a16="http://schemas.microsoft.com/office/drawing/2014/main" id="{07C66BDB-4BE1-428E-98F9-17ABC8AE3FE2}"/>
              </a:ext>
            </a:extLst>
          </p:cNvPr>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5" name="Google Shape;206;p13">
            <a:extLst>
              <a:ext uri="{FF2B5EF4-FFF2-40B4-BE49-F238E27FC236}">
                <a16:creationId xmlns:a16="http://schemas.microsoft.com/office/drawing/2014/main" id="{C43C1388-0C7E-418A-A7E4-1BE5A73E56F7}"/>
              </a:ext>
            </a:extLst>
          </p:cNvPr>
          <p:cNvSpPr txBox="1"/>
          <p:nvPr/>
        </p:nvSpPr>
        <p:spPr>
          <a:xfrm>
            <a:off x="4374774" y="4050839"/>
            <a:ext cx="343140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latin typeface="Century Gothic" panose="020B0502020202020204" pitchFamily="34" charset="0"/>
                <a:cs typeface="Arial"/>
                <a:sym typeface="Arial"/>
              </a:rPr>
              <a:t>deshalb</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26" name="Google Shape;207;p13">
            <a:extLst>
              <a:ext uri="{FF2B5EF4-FFF2-40B4-BE49-F238E27FC236}">
                <a16:creationId xmlns:a16="http://schemas.microsoft.com/office/drawing/2014/main" id="{A1577B90-7D83-4E33-B20D-091062322CA3}"/>
              </a:ext>
            </a:extLst>
          </p:cNvPr>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27" name="Google Shape;208;p13">
            <a:extLst>
              <a:ext uri="{FF2B5EF4-FFF2-40B4-BE49-F238E27FC236}">
                <a16:creationId xmlns:a16="http://schemas.microsoft.com/office/drawing/2014/main" id="{F8A912F2-EB01-4331-8617-6D044219C0EE}"/>
              </a:ext>
            </a:extLst>
          </p:cNvPr>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28" name="Google Shape;209;p13">
            <a:extLst>
              <a:ext uri="{FF2B5EF4-FFF2-40B4-BE49-F238E27FC236}">
                <a16:creationId xmlns:a16="http://schemas.microsoft.com/office/drawing/2014/main" id="{05DAD760-F578-49D6-8467-3E19D7591376}"/>
              </a:ext>
            </a:extLst>
          </p:cNvPr>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9" name="Google Shape;210;p13">
            <a:extLst>
              <a:ext uri="{FF2B5EF4-FFF2-40B4-BE49-F238E27FC236}">
                <a16:creationId xmlns:a16="http://schemas.microsoft.com/office/drawing/2014/main" id="{394566A8-57F1-4C8B-9F0C-D3EEDFC731E0}"/>
              </a:ext>
            </a:extLst>
          </p:cNvPr>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0" name="Google Shape;211;p13">
            <a:extLst>
              <a:ext uri="{FF2B5EF4-FFF2-40B4-BE49-F238E27FC236}">
                <a16:creationId xmlns:a16="http://schemas.microsoft.com/office/drawing/2014/main" id="{211AC20A-B919-4E25-A0E1-4C3009B16625}"/>
              </a:ext>
            </a:extLst>
          </p:cNvPr>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1" name="Google Shape;238;p13">
            <a:extLst>
              <a:ext uri="{FF2B5EF4-FFF2-40B4-BE49-F238E27FC236}">
                <a16:creationId xmlns:a16="http://schemas.microsoft.com/office/drawing/2014/main" id="{2774409D-ABB4-4FC4-94DD-5995392FF85C}"/>
              </a:ext>
            </a:extLst>
          </p:cNvPr>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2" name="Google Shape;240;p13">
            <a:extLst>
              <a:ext uri="{FF2B5EF4-FFF2-40B4-BE49-F238E27FC236}">
                <a16:creationId xmlns:a16="http://schemas.microsoft.com/office/drawing/2014/main" id="{86CAD929-0B7B-4CEC-B684-DED02938EF48}"/>
              </a:ext>
            </a:extLst>
          </p:cNvPr>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3" name="TextBox 32">
            <a:extLst>
              <a:ext uri="{FF2B5EF4-FFF2-40B4-BE49-F238E27FC236}">
                <a16:creationId xmlns:a16="http://schemas.microsoft.com/office/drawing/2014/main" id="{EBA5B517-8521-4B86-ABB8-CE1F8E01F8E4}"/>
              </a:ext>
            </a:extLst>
          </p:cNvPr>
          <p:cNvSpPr txBox="1"/>
          <p:nvPr/>
        </p:nvSpPr>
        <p:spPr>
          <a:xfrm>
            <a:off x="1835409" y="4830641"/>
            <a:ext cx="8521181"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effectLst/>
                <a:uLnTx/>
                <a:uFillTx/>
                <a:latin typeface="Century Gothic" panose="020B0502020202020204" pitchFamily="34" charset="0"/>
                <a:cs typeface="Arial"/>
                <a:sym typeface="Arial"/>
              </a:rPr>
              <a:t>4</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Sie muss [</a:t>
            </a:r>
            <a:r>
              <a:rPr kumimoji="0" lang="en-GB" sz="3200" b="0"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now</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3200" kern="0" dirty="0" err="1">
                <a:latin typeface="Century Gothic" panose="020B0502020202020204" pitchFamily="34" charset="0"/>
                <a:cs typeface="Arial"/>
                <a:sym typeface="Arial"/>
              </a:rPr>
              <a:t>eine</a:t>
            </a:r>
            <a:r>
              <a:rPr lang="en-GB" sz="3200" kern="0" dirty="0">
                <a:latin typeface="Century Gothic" panose="020B0502020202020204" pitchFamily="34" charset="0"/>
                <a:cs typeface="Arial"/>
                <a:sym typeface="Arial"/>
              </a:rPr>
              <a:t> Aufgabe [</a:t>
            </a:r>
            <a:r>
              <a:rPr lang="en-GB" sz="3200" kern="0" dirty="0">
                <a:solidFill>
                  <a:srgbClr val="FF0000"/>
                </a:solidFill>
                <a:latin typeface="Century Gothic" panose="020B0502020202020204" pitchFamily="34" charset="0"/>
                <a:cs typeface="Arial"/>
                <a:sym typeface="Arial"/>
              </a:rPr>
              <a:t>write</a:t>
            </a:r>
            <a:r>
              <a:rPr lang="en-GB" sz="3200" kern="0" dirty="0">
                <a:latin typeface="Century Gothic" panose="020B0502020202020204" pitchFamily="34" charset="0"/>
                <a:cs typeface="Arial"/>
                <a:sym typeface="Arial"/>
              </a:rPr>
              <a:t>].</a:t>
            </a:r>
            <a:endParaRPr kumimoji="0" lang="en-GB" sz="32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82B21223-E9D6-4BF6-A35D-F74B5FAF1790}"/>
              </a:ext>
            </a:extLst>
          </p:cNvPr>
          <p:cNvSpPr txBox="1"/>
          <p:nvPr/>
        </p:nvSpPr>
        <p:spPr>
          <a:xfrm>
            <a:off x="1835409" y="5503185"/>
            <a:ext cx="8521181" cy="584775"/>
          </a:xfrm>
          <a:prstGeom prst="rect">
            <a:avLst/>
          </a:prstGeom>
          <a:solidFill>
            <a:schemeClr val="accent4">
              <a:lumMod val="40000"/>
              <a:lumOff val="6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effectLst/>
                <a:uLnTx/>
                <a:uFillTx/>
                <a:latin typeface="Century Gothic" panose="020B0502020202020204" pitchFamily="34" charset="0"/>
                <a:cs typeface="Arial"/>
                <a:sym typeface="Arial"/>
              </a:rPr>
              <a:t>4. </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Sie muss </a:t>
            </a:r>
            <a:r>
              <a:rPr kumimoji="0" lang="en-GB" sz="3200" b="1" i="0" u="none" strike="noStrike" kern="0" cap="none" spc="0" normalizeH="0" baseline="0" noProof="0" dirty="0" err="1">
                <a:ln>
                  <a:noFill/>
                </a:ln>
                <a:solidFill>
                  <a:srgbClr val="FF0000"/>
                </a:solidFill>
                <a:effectLst/>
                <a:uLnTx/>
                <a:uFillTx/>
                <a:latin typeface="Century Gothic" panose="020B0502020202020204" pitchFamily="34" charset="0"/>
                <a:cs typeface="Arial"/>
                <a:sym typeface="Arial"/>
              </a:rPr>
              <a:t>jetzt</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3200" kern="0" dirty="0" err="1">
                <a:latin typeface="Century Gothic" panose="020B0502020202020204" pitchFamily="34" charset="0"/>
                <a:cs typeface="Arial"/>
                <a:sym typeface="Arial"/>
              </a:rPr>
              <a:t>eine</a:t>
            </a:r>
            <a:r>
              <a:rPr lang="en-GB" sz="3200" kern="0" dirty="0">
                <a:latin typeface="Century Gothic" panose="020B0502020202020204" pitchFamily="34" charset="0"/>
                <a:cs typeface="Arial"/>
                <a:sym typeface="Arial"/>
              </a:rPr>
              <a:t> Aufgabe </a:t>
            </a:r>
            <a:r>
              <a:rPr lang="en-GB" sz="3200" b="1" kern="0" dirty="0" err="1">
                <a:solidFill>
                  <a:srgbClr val="FF0000"/>
                </a:solidFill>
                <a:latin typeface="Century Gothic" panose="020B0502020202020204" pitchFamily="34" charset="0"/>
                <a:cs typeface="Arial"/>
                <a:sym typeface="Arial"/>
              </a:rPr>
              <a:t>schreiben</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a:t>
            </a:r>
          </a:p>
        </p:txBody>
      </p:sp>
      <p:sp>
        <p:nvSpPr>
          <p:cNvPr id="35" name="Google Shape;212;p13">
            <a:extLst>
              <a:ext uri="{FF2B5EF4-FFF2-40B4-BE49-F238E27FC236}">
                <a16:creationId xmlns:a16="http://schemas.microsoft.com/office/drawing/2014/main" id="{39456B30-729E-4FF6-B627-88CB8C03C2B3}"/>
              </a:ext>
            </a:extLst>
          </p:cNvPr>
          <p:cNvSpPr txBox="1"/>
          <p:nvPr/>
        </p:nvSpPr>
        <p:spPr>
          <a:xfrm>
            <a:off x="8528186" y="3237947"/>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36" name="Google Shape;212;p13">
            <a:extLst>
              <a:ext uri="{FF2B5EF4-FFF2-40B4-BE49-F238E27FC236}">
                <a16:creationId xmlns:a16="http://schemas.microsoft.com/office/drawing/2014/main" id="{BE1FBDC8-1CBC-4BCE-AB5B-E42CF417F516}"/>
              </a:ext>
            </a:extLst>
          </p:cNvPr>
          <p:cNvSpPr txBox="1"/>
          <p:nvPr/>
        </p:nvSpPr>
        <p:spPr>
          <a:xfrm>
            <a:off x="8528185" y="4110341"/>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90950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E9A9-A4D1-48F4-B9F4-3C4CAC842448}"/>
              </a:ext>
            </a:extLst>
          </p:cNvPr>
          <p:cNvSpPr>
            <a:spLocks noGrp="1"/>
          </p:cNvSpPr>
          <p:nvPr>
            <p:ph type="title"/>
          </p:nvPr>
        </p:nvSpPr>
        <p:spPr>
          <a:xfrm>
            <a:off x="0" y="213557"/>
            <a:ext cx="3299012" cy="647577"/>
          </a:xfrm>
        </p:spPr>
        <p:txBody>
          <a:bodyPr>
            <a:normAutofit/>
          </a:bodyPr>
          <a:lstStyle/>
          <a:p>
            <a:r>
              <a:rPr lang="en-GB" sz="2800" dirty="0" err="1"/>
              <a:t>Vokabeln</a:t>
            </a:r>
            <a:r>
              <a:rPr lang="en-GB" sz="2800" dirty="0"/>
              <a:t> </a:t>
            </a:r>
            <a:r>
              <a:rPr lang="en-GB" sz="2800" b="0" dirty="0"/>
              <a:t>(5/5)</a:t>
            </a:r>
            <a:endParaRPr lang="en-GB" sz="2800" dirty="0"/>
          </a:p>
        </p:txBody>
      </p:sp>
      <p:sp>
        <p:nvSpPr>
          <p:cNvPr id="4" name="Rounded Rectangle 11">
            <a:extLst>
              <a:ext uri="{FF2B5EF4-FFF2-40B4-BE49-F238E27FC236}">
                <a16:creationId xmlns:a16="http://schemas.microsoft.com/office/drawing/2014/main" id="{BCB7244F-2315-4B72-871E-8B6328A30ACC}"/>
              </a:ext>
            </a:extLst>
          </p:cNvPr>
          <p:cNvSpPr/>
          <p:nvPr/>
        </p:nvSpPr>
        <p:spPr>
          <a:xfrm>
            <a:off x="9397810" y="151601"/>
            <a:ext cx="2507293" cy="411291"/>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0" name="Google Shape;205;p13">
            <a:extLst>
              <a:ext uri="{FF2B5EF4-FFF2-40B4-BE49-F238E27FC236}">
                <a16:creationId xmlns:a16="http://schemas.microsoft.com/office/drawing/2014/main" id="{681B7B25-3C23-414D-8983-5B05552EFAB2}"/>
              </a:ext>
            </a:extLst>
          </p:cNvPr>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7" name="Google Shape;203;p13">
            <a:extLst>
              <a:ext uri="{FF2B5EF4-FFF2-40B4-BE49-F238E27FC236}">
                <a16:creationId xmlns:a16="http://schemas.microsoft.com/office/drawing/2014/main" id="{A1634ED6-678D-46BE-924F-4EFAB18C1B7A}"/>
              </a:ext>
            </a:extLst>
          </p:cNvPr>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8" name="Google Shape;204;p13">
            <a:extLst>
              <a:ext uri="{FF2B5EF4-FFF2-40B4-BE49-F238E27FC236}">
                <a16:creationId xmlns:a16="http://schemas.microsoft.com/office/drawing/2014/main" id="{056439AD-80D7-467F-9B06-89C75E6EDF68}"/>
              </a:ext>
            </a:extLst>
          </p:cNvPr>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9" name="Google Shape;205;p13">
            <a:extLst>
              <a:ext uri="{FF2B5EF4-FFF2-40B4-BE49-F238E27FC236}">
                <a16:creationId xmlns:a16="http://schemas.microsoft.com/office/drawing/2014/main" id="{7BD171DD-81B6-4CB7-B0C1-04519A09B24C}"/>
              </a:ext>
            </a:extLst>
          </p:cNvPr>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40" name="Google Shape;206;p13">
            <a:extLst>
              <a:ext uri="{FF2B5EF4-FFF2-40B4-BE49-F238E27FC236}">
                <a16:creationId xmlns:a16="http://schemas.microsoft.com/office/drawing/2014/main" id="{325DD5AD-964A-4A3E-B3A9-8A879A42A78D}"/>
              </a:ext>
            </a:extLst>
          </p:cNvPr>
          <p:cNvSpPr txBox="1"/>
          <p:nvPr/>
        </p:nvSpPr>
        <p:spPr>
          <a:xfrm>
            <a:off x="4374774" y="4050839"/>
            <a:ext cx="343140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latin typeface="Century Gothic" panose="020B0502020202020204" pitchFamily="34" charset="0"/>
                <a:cs typeface="Arial"/>
                <a:sym typeface="Arial"/>
              </a:rPr>
              <a:t>deshalb</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1" name="Google Shape;207;p13">
            <a:extLst>
              <a:ext uri="{FF2B5EF4-FFF2-40B4-BE49-F238E27FC236}">
                <a16:creationId xmlns:a16="http://schemas.microsoft.com/office/drawing/2014/main" id="{E898340E-D052-440A-A993-3AA7ADFF3068}"/>
              </a:ext>
            </a:extLst>
          </p:cNvPr>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2" name="Google Shape;208;p13">
            <a:extLst>
              <a:ext uri="{FF2B5EF4-FFF2-40B4-BE49-F238E27FC236}">
                <a16:creationId xmlns:a16="http://schemas.microsoft.com/office/drawing/2014/main" id="{4874447F-601F-4F2A-B6A2-F31EB884BFB8}"/>
              </a:ext>
            </a:extLst>
          </p:cNvPr>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3" name="Google Shape;209;p13">
            <a:extLst>
              <a:ext uri="{FF2B5EF4-FFF2-40B4-BE49-F238E27FC236}">
                <a16:creationId xmlns:a16="http://schemas.microsoft.com/office/drawing/2014/main" id="{1AD8D30A-680D-4A67-B093-C6878232D8DF}"/>
              </a:ext>
            </a:extLst>
          </p:cNvPr>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44" name="Google Shape;210;p13">
            <a:extLst>
              <a:ext uri="{FF2B5EF4-FFF2-40B4-BE49-F238E27FC236}">
                <a16:creationId xmlns:a16="http://schemas.microsoft.com/office/drawing/2014/main" id="{B83643F2-2F87-4E0A-9FE1-B8A286F9B5B7}"/>
              </a:ext>
            </a:extLst>
          </p:cNvPr>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5" name="Google Shape;211;p13">
            <a:extLst>
              <a:ext uri="{FF2B5EF4-FFF2-40B4-BE49-F238E27FC236}">
                <a16:creationId xmlns:a16="http://schemas.microsoft.com/office/drawing/2014/main" id="{9FB0F7AC-E0CF-4610-B09E-6FD51DC2C67E}"/>
              </a:ext>
            </a:extLst>
          </p:cNvPr>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6" name="Google Shape;238;p13">
            <a:extLst>
              <a:ext uri="{FF2B5EF4-FFF2-40B4-BE49-F238E27FC236}">
                <a16:creationId xmlns:a16="http://schemas.microsoft.com/office/drawing/2014/main" id="{BA768AD6-E6D8-4866-8984-FD50D1719BF1}"/>
              </a:ext>
            </a:extLst>
          </p:cNvPr>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7" name="Google Shape;240;p13">
            <a:extLst>
              <a:ext uri="{FF2B5EF4-FFF2-40B4-BE49-F238E27FC236}">
                <a16:creationId xmlns:a16="http://schemas.microsoft.com/office/drawing/2014/main" id="{6D815790-1B28-4326-95E6-211D2712D4A0}"/>
              </a:ext>
            </a:extLst>
          </p:cNvPr>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48" name="TextBox 47">
            <a:extLst>
              <a:ext uri="{FF2B5EF4-FFF2-40B4-BE49-F238E27FC236}">
                <a16:creationId xmlns:a16="http://schemas.microsoft.com/office/drawing/2014/main" id="{6F49F34E-05F5-4D8E-A5FE-D89B5F1E1913}"/>
              </a:ext>
            </a:extLst>
          </p:cNvPr>
          <p:cNvSpPr txBox="1"/>
          <p:nvPr/>
        </p:nvSpPr>
        <p:spPr>
          <a:xfrm>
            <a:off x="1835409" y="4830641"/>
            <a:ext cx="8521181"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effectLst/>
                <a:uLnTx/>
                <a:uFillTx/>
                <a:latin typeface="Century Gothic" panose="020B0502020202020204" pitchFamily="34" charset="0"/>
                <a:cs typeface="Arial"/>
                <a:sym typeface="Arial"/>
              </a:rPr>
              <a:t>5</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3200" b="0"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The dog</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3200" kern="0" dirty="0">
                <a:latin typeface="Century Gothic" panose="020B0502020202020204" pitchFamily="34" charset="0"/>
                <a:cs typeface="Arial"/>
                <a:sym typeface="Arial"/>
              </a:rPr>
              <a:t>hat [</a:t>
            </a:r>
            <a:r>
              <a:rPr lang="en-GB" sz="3200" kern="0" dirty="0">
                <a:solidFill>
                  <a:srgbClr val="FF0000"/>
                </a:solidFill>
                <a:latin typeface="Century Gothic" panose="020B0502020202020204" pitchFamily="34" charset="0"/>
                <a:cs typeface="Arial"/>
                <a:sym typeface="Arial"/>
              </a:rPr>
              <a:t>no biscuit</a:t>
            </a:r>
            <a:r>
              <a:rPr lang="en-GB" sz="3200" kern="0" dirty="0">
                <a:latin typeface="Century Gothic" panose="020B0502020202020204" pitchFamily="34" charset="0"/>
                <a:cs typeface="Arial"/>
                <a:sym typeface="Arial"/>
              </a:rPr>
              <a:t>].</a:t>
            </a:r>
            <a:endParaRPr kumimoji="0" lang="en-GB" sz="32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A03D3162-9ADA-426A-B7A3-8BA5941BD5CF}"/>
              </a:ext>
            </a:extLst>
          </p:cNvPr>
          <p:cNvSpPr txBox="1"/>
          <p:nvPr/>
        </p:nvSpPr>
        <p:spPr>
          <a:xfrm>
            <a:off x="1835409" y="5503185"/>
            <a:ext cx="8521181" cy="584775"/>
          </a:xfrm>
          <a:prstGeom prst="rect">
            <a:avLst/>
          </a:prstGeom>
          <a:solidFill>
            <a:schemeClr val="accent4">
              <a:lumMod val="40000"/>
              <a:lumOff val="6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effectLst/>
                <a:uLnTx/>
                <a:uFillTx/>
                <a:latin typeface="Century Gothic" panose="020B0502020202020204" pitchFamily="34" charset="0"/>
                <a:cs typeface="Arial"/>
                <a:sym typeface="Arial"/>
              </a:rPr>
              <a:t>5. </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Der Hund</a:t>
            </a:r>
            <a:r>
              <a:rPr kumimoji="0" lang="en-GB" sz="3200" b="0"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lang="en-GB" sz="3200" kern="0" dirty="0">
                <a:latin typeface="Century Gothic" panose="020B0502020202020204" pitchFamily="34" charset="0"/>
                <a:cs typeface="Arial"/>
                <a:sym typeface="Arial"/>
              </a:rPr>
              <a:t>hat </a:t>
            </a:r>
            <a:r>
              <a:rPr lang="en-GB" sz="3200" b="1" kern="0" dirty="0" err="1">
                <a:solidFill>
                  <a:srgbClr val="FF0000"/>
                </a:solidFill>
                <a:latin typeface="Century Gothic" panose="020B0502020202020204" pitchFamily="34" charset="0"/>
                <a:cs typeface="Arial"/>
                <a:sym typeface="Arial"/>
              </a:rPr>
              <a:t>keinen</a:t>
            </a:r>
            <a:r>
              <a:rPr lang="en-GB" sz="3200" b="1" kern="0" dirty="0">
                <a:solidFill>
                  <a:srgbClr val="FF0000"/>
                </a:solidFill>
                <a:latin typeface="Century Gothic" panose="020B0502020202020204" pitchFamily="34" charset="0"/>
                <a:cs typeface="Arial"/>
                <a:sym typeface="Arial"/>
              </a:rPr>
              <a:t> Keks</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a:t>
            </a:r>
          </a:p>
        </p:txBody>
      </p:sp>
      <p:sp>
        <p:nvSpPr>
          <p:cNvPr id="50" name="Google Shape;212;p13">
            <a:extLst>
              <a:ext uri="{FF2B5EF4-FFF2-40B4-BE49-F238E27FC236}">
                <a16:creationId xmlns:a16="http://schemas.microsoft.com/office/drawing/2014/main" id="{76608ACB-EF90-4A8A-8563-323D742E0D3C}"/>
              </a:ext>
            </a:extLst>
          </p:cNvPr>
          <p:cNvSpPr txBox="1"/>
          <p:nvPr/>
        </p:nvSpPr>
        <p:spPr>
          <a:xfrm>
            <a:off x="1599512" y="3184444"/>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Hund</a:t>
            </a:r>
            <a:r>
              <a:rPr kumimoji="0" lang="de-DE" sz="2800" b="0" i="0" u="none" strike="noStrike" kern="0" cap="none" spc="0" normalizeH="0" noProof="0" dirty="0">
                <a:ln>
                  <a:noFill/>
                </a:ln>
                <a:effectLst/>
                <a:uLnTx/>
                <a:uFillTx/>
                <a:latin typeface="Century Gothic" panose="020B0502020202020204" pitchFamily="34" charset="0"/>
                <a:cs typeface="Arial"/>
                <a:sym typeface="Arial"/>
              </a:rPr>
              <a:t> (m)</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51" name="Google Shape;212;p13">
            <a:extLst>
              <a:ext uri="{FF2B5EF4-FFF2-40B4-BE49-F238E27FC236}">
                <a16:creationId xmlns:a16="http://schemas.microsoft.com/office/drawing/2014/main" id="{0CA237A3-15A7-4C0B-BEAB-8BF8BA33150E}"/>
              </a:ext>
            </a:extLst>
          </p:cNvPr>
          <p:cNvSpPr txBox="1"/>
          <p:nvPr/>
        </p:nvSpPr>
        <p:spPr>
          <a:xfrm>
            <a:off x="1599512" y="4050839"/>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Keks (m)</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209491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22799"/>
            <a:ext cx="9765779" cy="830997"/>
          </a:xfrm>
          <a:prstGeom prst="rect">
            <a:avLst/>
          </a:prstGeom>
          <a:noFill/>
        </p:spPr>
        <p:txBody>
          <a:bodyPr wrap="square" rtlCol="0">
            <a:spAutoFit/>
          </a:bodyPr>
          <a:lstStyle/>
          <a:p>
            <a:pPr>
              <a:defRPr/>
            </a:pPr>
            <a:r>
              <a:rPr lang="en-GB" sz="2400" b="1" dirty="0">
                <a:latin typeface="Century Gothic" panose="020B0502020202020204" pitchFamily="34" charset="0"/>
              </a:rPr>
              <a:t>Remember:</a:t>
            </a:r>
            <a:r>
              <a:rPr lang="en-GB" sz="2400" dirty="0">
                <a:latin typeface="Century Gothic" panose="020B0502020202020204" pitchFamily="34" charset="0"/>
              </a:rPr>
              <a:t> The </a:t>
            </a:r>
            <a:r>
              <a:rPr lang="en-GB" sz="2400" b="1" dirty="0">
                <a:latin typeface="Century Gothic" panose="020B0502020202020204" pitchFamily="34" charset="0"/>
              </a:rPr>
              <a:t>perfect tense </a:t>
            </a:r>
            <a:r>
              <a:rPr lang="en-GB" sz="2400" dirty="0">
                <a:latin typeface="Century Gothic" panose="020B0502020202020204" pitchFamily="34" charset="0"/>
              </a:rPr>
              <a:t>with weak verbs uses the present tense of the verb ‘</a:t>
            </a:r>
            <a:r>
              <a:rPr lang="en-GB" sz="2400" b="1" dirty="0">
                <a:latin typeface="Century Gothic" panose="020B0502020202020204" pitchFamily="34" charset="0"/>
              </a:rPr>
              <a:t>to have</a:t>
            </a:r>
            <a:r>
              <a:rPr lang="en-GB" sz="2400" dirty="0">
                <a:latin typeface="Century Gothic" panose="020B0502020202020204" pitchFamily="34" charset="0"/>
              </a:rPr>
              <a:t>’ together with a </a:t>
            </a:r>
            <a:r>
              <a:rPr lang="en-GB" sz="2400" b="1" dirty="0">
                <a:solidFill>
                  <a:srgbClr val="E87D1E"/>
                </a:solidFill>
                <a:latin typeface="Century Gothic" panose="020B0502020202020204" pitchFamily="34" charset="0"/>
              </a:rPr>
              <a:t>past participle</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242289" y="1689509"/>
            <a:ext cx="8488945" cy="461665"/>
          </a:xfrm>
          <a:prstGeom prst="rect">
            <a:avLst/>
          </a:prstGeom>
          <a:noFill/>
        </p:spPr>
        <p:txBody>
          <a:bodyPr wrap="square" rtlCol="0">
            <a:spAutoFit/>
          </a:bodyPr>
          <a:lstStyle/>
          <a:p>
            <a:pPr>
              <a:defRPr/>
            </a:pPr>
            <a:r>
              <a:rPr lang="en-GB" sz="2400" dirty="0">
                <a:latin typeface="Century Gothic" panose="020B0502020202020204" pitchFamily="34" charset="0"/>
              </a:rPr>
              <a:t>Ich </a:t>
            </a:r>
            <a:r>
              <a:rPr lang="en-GB" sz="2400" b="1" dirty="0" err="1">
                <a:latin typeface="Century Gothic" panose="020B0502020202020204" pitchFamily="34" charset="0"/>
              </a:rPr>
              <a:t>habe</a:t>
            </a:r>
            <a:r>
              <a:rPr lang="en-GB" sz="2400" dirty="0">
                <a:latin typeface="Century Gothic" panose="020B0502020202020204" pitchFamily="34" charset="0"/>
              </a:rPr>
              <a:t> den Boden </a:t>
            </a:r>
            <a:r>
              <a:rPr lang="en-GB" sz="2400" b="1" dirty="0" err="1">
                <a:solidFill>
                  <a:srgbClr val="E87D1E"/>
                </a:solidFill>
                <a:latin typeface="Century Gothic" panose="020B0502020202020204" pitchFamily="34" charset="0"/>
              </a:rPr>
              <a:t>ge</a:t>
            </a:r>
            <a:r>
              <a:rPr lang="en-GB" sz="2400" b="1" dirty="0" err="1">
                <a:latin typeface="Century Gothic" panose="020B0502020202020204" pitchFamily="34" charset="0"/>
              </a:rPr>
              <a:t>putz</a:t>
            </a:r>
            <a:r>
              <a:rPr lang="en-GB" sz="2400" b="1" dirty="0" err="1">
                <a:solidFill>
                  <a:srgbClr val="E87D1E"/>
                </a:solidFill>
                <a:latin typeface="Century Gothic" panose="020B0502020202020204" pitchFamily="34" charset="0"/>
              </a:rPr>
              <a:t>t</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4849289" y="1717730"/>
            <a:ext cx="6954462" cy="461665"/>
          </a:xfrm>
          <a:prstGeom prst="rect">
            <a:avLst/>
          </a:prstGeom>
          <a:noFill/>
        </p:spPr>
        <p:txBody>
          <a:bodyPr wrap="square" rtlCol="0">
            <a:spAutoFit/>
          </a:bodyPr>
          <a:lstStyle/>
          <a:p>
            <a:r>
              <a:rPr lang="en-GB" sz="2400" i="1" dirty="0">
                <a:latin typeface="Century Gothic" panose="020B0502020202020204" pitchFamily="34" charset="0"/>
              </a:rPr>
              <a:t>I </a:t>
            </a:r>
            <a:r>
              <a:rPr lang="en-GB" sz="2400" i="1" u="sng" dirty="0">
                <a:latin typeface="Century Gothic" panose="020B0502020202020204" pitchFamily="34" charset="0"/>
              </a:rPr>
              <a:t>have</a:t>
            </a:r>
            <a:r>
              <a:rPr lang="en-GB" sz="2400" i="1" dirty="0">
                <a:latin typeface="Century Gothic" panose="020B0502020202020204" pitchFamily="34" charset="0"/>
              </a:rPr>
              <a:t> </a:t>
            </a:r>
            <a:r>
              <a:rPr lang="en-GB" sz="2400" i="1" u="sng" dirty="0">
                <a:latin typeface="Century Gothic" panose="020B0502020202020204" pitchFamily="34" charset="0"/>
              </a:rPr>
              <a:t>cleaned</a:t>
            </a:r>
            <a:r>
              <a:rPr lang="en-GB" sz="2400" i="1" dirty="0">
                <a:latin typeface="Century Gothic" panose="020B0502020202020204" pitchFamily="34" charset="0"/>
              </a:rPr>
              <a:t> the floor. / I </a:t>
            </a:r>
            <a:r>
              <a:rPr lang="en-GB" sz="2400" i="1" u="sng" dirty="0">
                <a:latin typeface="Century Gothic" panose="020B0502020202020204" pitchFamily="34" charset="0"/>
              </a:rPr>
              <a:t>cleaned</a:t>
            </a:r>
            <a:r>
              <a:rPr lang="en-GB" sz="2400" i="1" dirty="0">
                <a:latin typeface="Century Gothic" panose="020B0502020202020204" pitchFamily="34" charset="0"/>
              </a:rPr>
              <a:t> the floor.</a:t>
            </a:r>
          </a:p>
        </p:txBody>
      </p:sp>
      <p:sp>
        <p:nvSpPr>
          <p:cNvPr id="11" name="Rounded Rectangular Callout 10">
            <a:extLst>
              <a:ext uri="{FF2B5EF4-FFF2-40B4-BE49-F238E27FC236}">
                <a16:creationId xmlns:a16="http://schemas.microsoft.com/office/drawing/2014/main" id="{3128B990-0EF0-1E41-8911-4E887DE4187D}"/>
              </a:ext>
            </a:extLst>
          </p:cNvPr>
          <p:cNvSpPr/>
          <p:nvPr/>
        </p:nvSpPr>
        <p:spPr>
          <a:xfrm>
            <a:off x="3689948" y="1126541"/>
            <a:ext cx="8113803" cy="454293"/>
          </a:xfrm>
          <a:prstGeom prst="wedgeRoundRectCallout">
            <a:avLst>
              <a:gd name="adj1" fmla="val -38036"/>
              <a:gd name="adj2" fmla="val 101416"/>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200" dirty="0">
                <a:solidFill>
                  <a:schemeClr val="bg1"/>
                </a:solidFill>
                <a:latin typeface="Century Gothic" panose="020B0502020202020204" pitchFamily="34" charset="0"/>
              </a:rPr>
              <a:t>The past participle sandwiches the stem with </a:t>
            </a:r>
            <a:r>
              <a:rPr lang="en-US" sz="2200" b="1" dirty="0" err="1">
                <a:solidFill>
                  <a:srgbClr val="E87D1E"/>
                </a:solidFill>
                <a:latin typeface="Century Gothic" panose="020B0502020202020204" pitchFamily="34" charset="0"/>
              </a:rPr>
              <a:t>ge</a:t>
            </a:r>
            <a:r>
              <a:rPr lang="en-US" sz="2200" b="1" dirty="0">
                <a:solidFill>
                  <a:srgbClr val="E87D1E"/>
                </a:solidFill>
                <a:latin typeface="Century Gothic" panose="020B0502020202020204" pitchFamily="34" charset="0"/>
              </a:rPr>
              <a:t>-</a:t>
            </a:r>
            <a:r>
              <a:rPr lang="en-US" sz="2200" b="1" dirty="0">
                <a:solidFill>
                  <a:srgbClr val="E07A1B"/>
                </a:solidFill>
                <a:latin typeface="Century Gothic" panose="020B0502020202020204" pitchFamily="34" charset="0"/>
              </a:rPr>
              <a:t> </a:t>
            </a:r>
            <a:r>
              <a:rPr lang="en-US" sz="2200" dirty="0">
                <a:solidFill>
                  <a:schemeClr val="bg1"/>
                </a:solidFill>
                <a:latin typeface="Century Gothic" panose="020B0502020202020204" pitchFamily="34" charset="0"/>
              </a:rPr>
              <a:t>and</a:t>
            </a:r>
            <a:r>
              <a:rPr lang="en-US" sz="2200" dirty="0">
                <a:solidFill>
                  <a:srgbClr val="E07A1B"/>
                </a:solidFill>
                <a:latin typeface="Century Gothic" panose="020B0502020202020204" pitchFamily="34" charset="0"/>
              </a:rPr>
              <a:t> </a:t>
            </a:r>
            <a:r>
              <a:rPr lang="en-US" sz="2200" b="1" dirty="0">
                <a:solidFill>
                  <a:srgbClr val="E87D1E"/>
                </a:solidFill>
                <a:latin typeface="Century Gothic" panose="020B0502020202020204" pitchFamily="34" charset="0"/>
              </a:rPr>
              <a:t>–t</a:t>
            </a:r>
            <a:r>
              <a:rPr lang="en-US" sz="2200" b="1" dirty="0">
                <a:solidFill>
                  <a:schemeClr val="bg1"/>
                </a:solidFill>
                <a:latin typeface="Century Gothic" panose="020B0502020202020204" pitchFamily="34" charset="0"/>
              </a:rPr>
              <a:t>.</a:t>
            </a:r>
            <a:endParaRPr lang="en-GB" sz="2200" kern="1400" dirty="0">
              <a:solidFill>
                <a:schemeClr val="bg1"/>
              </a:solidFill>
              <a:latin typeface="Century Gothic" panose="020B0502020202020204" pitchFamily="34" charset="0"/>
              <a:ea typeface="Times New Roman" panose="02020603050405020304" pitchFamily="18" charset="0"/>
            </a:endParaRPr>
          </a:p>
        </p:txBody>
      </p:sp>
      <p:sp>
        <p:nvSpPr>
          <p:cNvPr id="12" name="TextBox 11">
            <a:extLst>
              <a:ext uri="{FF2B5EF4-FFF2-40B4-BE49-F238E27FC236}">
                <a16:creationId xmlns:a16="http://schemas.microsoft.com/office/drawing/2014/main" id="{B7307C93-EB77-9142-96E0-FD8B5CE3BB55}"/>
              </a:ext>
            </a:extLst>
          </p:cNvPr>
          <p:cNvSpPr txBox="1"/>
          <p:nvPr/>
        </p:nvSpPr>
        <p:spPr>
          <a:xfrm>
            <a:off x="260419" y="2200589"/>
            <a:ext cx="8488945" cy="461665"/>
          </a:xfrm>
          <a:prstGeom prst="rect">
            <a:avLst/>
          </a:prstGeom>
          <a:noFill/>
        </p:spPr>
        <p:txBody>
          <a:bodyPr wrap="square" rtlCol="0">
            <a:spAutoFit/>
          </a:bodyPr>
          <a:lstStyle/>
          <a:p>
            <a:pPr>
              <a:defRPr/>
            </a:pPr>
            <a:r>
              <a:rPr lang="en-GB" sz="2400" dirty="0">
                <a:latin typeface="Century Gothic" panose="020B0502020202020204" pitchFamily="34" charset="0"/>
              </a:rPr>
              <a:t>Du </a:t>
            </a:r>
            <a:r>
              <a:rPr lang="en-GB" sz="2400" b="1" dirty="0">
                <a:latin typeface="Century Gothic" panose="020B0502020202020204" pitchFamily="34" charset="0"/>
              </a:rPr>
              <a:t>hast</a:t>
            </a:r>
            <a:r>
              <a:rPr lang="en-GB" sz="2400" dirty="0">
                <a:latin typeface="Century Gothic" panose="020B0502020202020204" pitchFamily="34" charset="0"/>
              </a:rPr>
              <a:t> das Essen </a:t>
            </a:r>
            <a:r>
              <a:rPr lang="en-GB" sz="2400" b="1" dirty="0" err="1">
                <a:solidFill>
                  <a:srgbClr val="E87D1E"/>
                </a:solidFill>
                <a:latin typeface="Century Gothic" panose="020B0502020202020204" pitchFamily="34" charset="0"/>
              </a:rPr>
              <a:t>ge</a:t>
            </a:r>
            <a:r>
              <a:rPr lang="en-GB" sz="2400" b="1" dirty="0" err="1">
                <a:latin typeface="Century Gothic" panose="020B0502020202020204" pitchFamily="34" charset="0"/>
              </a:rPr>
              <a:t>koch</a:t>
            </a:r>
            <a:r>
              <a:rPr lang="en-GB" sz="2400" b="1" dirty="0" err="1">
                <a:solidFill>
                  <a:srgbClr val="E87D1E"/>
                </a:solidFill>
                <a:latin typeface="Century Gothic" panose="020B0502020202020204" pitchFamily="34" charset="0"/>
              </a:rPr>
              <a:t>t</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849289" y="2224805"/>
            <a:ext cx="6972914" cy="461665"/>
          </a:xfrm>
          <a:prstGeom prst="rect">
            <a:avLst/>
          </a:prstGeom>
          <a:noFill/>
        </p:spPr>
        <p:txBody>
          <a:bodyPr wrap="square" rtlCol="0">
            <a:spAutoFit/>
          </a:bodyPr>
          <a:lstStyle/>
          <a:p>
            <a:r>
              <a:rPr lang="en-GB" sz="2400" i="1" dirty="0">
                <a:latin typeface="Century Gothic" panose="020B0502020202020204" pitchFamily="34" charset="0"/>
              </a:rPr>
              <a:t>You </a:t>
            </a:r>
            <a:r>
              <a:rPr lang="en-GB" sz="2400" i="1" u="sng" dirty="0">
                <a:latin typeface="Century Gothic" panose="020B0502020202020204" pitchFamily="34" charset="0"/>
              </a:rPr>
              <a:t>have</a:t>
            </a:r>
            <a:r>
              <a:rPr lang="en-GB" sz="2400" i="1" dirty="0">
                <a:latin typeface="Century Gothic" panose="020B0502020202020204" pitchFamily="34" charset="0"/>
              </a:rPr>
              <a:t> </a:t>
            </a:r>
            <a:r>
              <a:rPr lang="en-GB" sz="2400" i="1" u="sng" dirty="0">
                <a:latin typeface="Century Gothic" panose="020B0502020202020204" pitchFamily="34" charset="0"/>
              </a:rPr>
              <a:t>cooked</a:t>
            </a:r>
            <a:r>
              <a:rPr lang="en-GB" sz="2400" i="1" dirty="0">
                <a:latin typeface="Century Gothic" panose="020B0502020202020204" pitchFamily="34" charset="0"/>
              </a:rPr>
              <a:t> food. / You </a:t>
            </a:r>
            <a:r>
              <a:rPr lang="en-GB" sz="2400" i="1" u="sng" dirty="0">
                <a:latin typeface="Century Gothic" panose="020B0502020202020204" pitchFamily="34" charset="0"/>
              </a:rPr>
              <a:t>cooked</a:t>
            </a:r>
            <a:r>
              <a:rPr lang="en-GB" sz="2400" i="1" dirty="0">
                <a:latin typeface="Century Gothic" panose="020B0502020202020204" pitchFamily="34" charset="0"/>
              </a:rPr>
              <a:t> food.</a:t>
            </a:r>
          </a:p>
        </p:txBody>
      </p:sp>
      <p:sp>
        <p:nvSpPr>
          <p:cNvPr id="14" name="TextBox 13">
            <a:extLst>
              <a:ext uri="{FF2B5EF4-FFF2-40B4-BE49-F238E27FC236}">
                <a16:creationId xmlns:a16="http://schemas.microsoft.com/office/drawing/2014/main" id="{ACC22D25-B4E9-BA4D-8A34-22449BC34205}"/>
              </a:ext>
            </a:extLst>
          </p:cNvPr>
          <p:cNvSpPr txBox="1"/>
          <p:nvPr/>
        </p:nvSpPr>
        <p:spPr>
          <a:xfrm>
            <a:off x="260419" y="3171571"/>
            <a:ext cx="11888835" cy="830997"/>
          </a:xfrm>
          <a:prstGeom prst="rect">
            <a:avLst/>
          </a:prstGeom>
          <a:noFill/>
        </p:spPr>
        <p:txBody>
          <a:bodyPr wrap="square" rtlCol="0">
            <a:spAutoFit/>
          </a:bodyPr>
          <a:lstStyle/>
          <a:p>
            <a:pPr>
              <a:defRPr/>
            </a:pPr>
            <a:r>
              <a:rPr lang="en-GB" sz="2400" dirty="0">
                <a:latin typeface="Century Gothic" panose="020B0502020202020204" pitchFamily="34" charset="0"/>
              </a:rPr>
              <a:t>Past participles of </a:t>
            </a:r>
            <a:r>
              <a:rPr lang="en-GB" sz="2400" b="1" dirty="0">
                <a:latin typeface="Century Gothic" panose="020B0502020202020204" pitchFamily="34" charset="0"/>
              </a:rPr>
              <a:t>strong verbs </a:t>
            </a:r>
            <a:r>
              <a:rPr lang="en-GB" sz="2400" dirty="0">
                <a:latin typeface="Century Gothic" panose="020B0502020202020204" pitchFamily="34" charset="0"/>
              </a:rPr>
              <a:t>in German </a:t>
            </a:r>
            <a:r>
              <a:rPr lang="en-US" sz="2400" dirty="0">
                <a:latin typeface="Century Gothic" panose="020B0502020202020204" pitchFamily="34" charset="0"/>
              </a:rPr>
              <a:t>sandwich the stem with </a:t>
            </a:r>
            <a:r>
              <a:rPr lang="en-US" sz="2400" b="1" dirty="0" err="1">
                <a:latin typeface="Century Gothic" panose="020B0502020202020204" pitchFamily="34" charset="0"/>
              </a:rPr>
              <a:t>ge</a:t>
            </a:r>
            <a:r>
              <a:rPr lang="en-US" sz="2400" b="1" dirty="0">
                <a:latin typeface="Century Gothic" panose="020B0502020202020204" pitchFamily="34" charset="0"/>
              </a:rPr>
              <a:t>- </a:t>
            </a:r>
            <a:r>
              <a:rPr lang="en-US" sz="2400" dirty="0">
                <a:latin typeface="Century Gothic" panose="020B0502020202020204" pitchFamily="34" charset="0"/>
              </a:rPr>
              <a:t>and </a:t>
            </a:r>
            <a:r>
              <a:rPr lang="en-US" sz="2400" b="1" dirty="0">
                <a:latin typeface="Century Gothic" panose="020B0502020202020204" pitchFamily="34" charset="0"/>
              </a:rPr>
              <a:t>–</a:t>
            </a:r>
            <a:r>
              <a:rPr lang="en-US" sz="2400" b="1" dirty="0" err="1">
                <a:latin typeface="Century Gothic" panose="020B0502020202020204" pitchFamily="34" charset="0"/>
              </a:rPr>
              <a:t>en</a:t>
            </a:r>
            <a:r>
              <a:rPr lang="en-US" sz="2400" dirty="0">
                <a:latin typeface="Century Gothic" panose="020B0502020202020204" pitchFamily="34" charset="0"/>
              </a:rPr>
              <a:t> to make the </a:t>
            </a:r>
            <a:r>
              <a:rPr lang="en-GB" sz="2400" b="1" dirty="0">
                <a:latin typeface="Century Gothic" panose="020B0502020202020204" pitchFamily="34" charset="0"/>
              </a:rPr>
              <a:t>past participle</a:t>
            </a:r>
            <a:r>
              <a:rPr lang="en-GB" sz="2400" dirty="0">
                <a:latin typeface="Century Gothic" panose="020B0502020202020204" pitchFamily="34" charset="0"/>
              </a:rPr>
              <a:t>:</a:t>
            </a:r>
          </a:p>
        </p:txBody>
      </p:sp>
      <p:sp>
        <p:nvSpPr>
          <p:cNvPr id="16" name="TextBox 15">
            <a:extLst>
              <a:ext uri="{FF2B5EF4-FFF2-40B4-BE49-F238E27FC236}">
                <a16:creationId xmlns:a16="http://schemas.microsoft.com/office/drawing/2014/main" id="{9305B57C-D909-D140-8251-C49BEE079DD8}"/>
              </a:ext>
            </a:extLst>
          </p:cNvPr>
          <p:cNvSpPr txBox="1"/>
          <p:nvPr/>
        </p:nvSpPr>
        <p:spPr>
          <a:xfrm>
            <a:off x="312778" y="4530766"/>
            <a:ext cx="8488945" cy="461665"/>
          </a:xfrm>
          <a:prstGeom prst="rect">
            <a:avLst/>
          </a:prstGeom>
          <a:noFill/>
        </p:spPr>
        <p:txBody>
          <a:bodyPr wrap="square" rtlCol="0">
            <a:spAutoFit/>
          </a:bodyPr>
          <a:lstStyle/>
          <a:p>
            <a:pPr>
              <a:defRPr/>
            </a:pPr>
            <a:r>
              <a:rPr lang="en-GB" sz="2400" dirty="0">
                <a:latin typeface="Century Gothic" panose="020B0502020202020204" pitchFamily="34" charset="0"/>
              </a:rPr>
              <a:t>Sie </a:t>
            </a:r>
            <a:r>
              <a:rPr lang="en-GB" sz="2400" b="1" dirty="0">
                <a:latin typeface="Century Gothic" panose="020B0502020202020204" pitchFamily="34" charset="0"/>
              </a:rPr>
              <a:t>hat</a:t>
            </a:r>
            <a:r>
              <a:rPr lang="en-GB" sz="2400" dirty="0">
                <a:latin typeface="Century Gothic" panose="020B0502020202020204" pitchFamily="34" charset="0"/>
              </a:rPr>
              <a:t> </a:t>
            </a:r>
            <a:r>
              <a:rPr lang="en-GB" sz="2400" dirty="0" err="1">
                <a:latin typeface="Century Gothic" panose="020B0502020202020204" pitchFamily="34" charset="0"/>
              </a:rPr>
              <a:t>ein</a:t>
            </a:r>
            <a:r>
              <a:rPr lang="en-GB" sz="2400" dirty="0">
                <a:latin typeface="Century Gothic" panose="020B0502020202020204" pitchFamily="34" charset="0"/>
              </a:rPr>
              <a:t> Lied </a:t>
            </a:r>
            <a:r>
              <a:rPr lang="en-GB" sz="2400" b="1" dirty="0" err="1">
                <a:solidFill>
                  <a:srgbClr val="E87D1E"/>
                </a:solidFill>
                <a:latin typeface="Century Gothic" panose="020B0502020202020204" pitchFamily="34" charset="0"/>
              </a:rPr>
              <a:t>ge</a:t>
            </a:r>
            <a:r>
              <a:rPr lang="en-GB" sz="2400" b="1" dirty="0" err="1">
                <a:latin typeface="Century Gothic" panose="020B0502020202020204" pitchFamily="34" charset="0"/>
              </a:rPr>
              <a:t>schrieb</a:t>
            </a:r>
            <a:r>
              <a:rPr lang="en-GB" sz="2400" b="1" dirty="0" err="1">
                <a:solidFill>
                  <a:srgbClr val="E87D1E"/>
                </a:solidFill>
                <a:latin typeface="Century Gothic" panose="020B0502020202020204" pitchFamily="34" charset="0"/>
              </a:rPr>
              <a:t>en</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17" name="TextBox 16">
            <a:extLst>
              <a:ext uri="{FF2B5EF4-FFF2-40B4-BE49-F238E27FC236}">
                <a16:creationId xmlns:a16="http://schemas.microsoft.com/office/drawing/2014/main" id="{188A400D-7175-AD47-A639-C4FA16674480}"/>
              </a:ext>
            </a:extLst>
          </p:cNvPr>
          <p:cNvSpPr txBox="1"/>
          <p:nvPr/>
        </p:nvSpPr>
        <p:spPr>
          <a:xfrm>
            <a:off x="4919778" y="4558987"/>
            <a:ext cx="6557278" cy="461665"/>
          </a:xfrm>
          <a:prstGeom prst="rect">
            <a:avLst/>
          </a:prstGeom>
          <a:noFill/>
        </p:spPr>
        <p:txBody>
          <a:bodyPr wrap="square" rtlCol="0">
            <a:spAutoFit/>
          </a:bodyPr>
          <a:lstStyle/>
          <a:p>
            <a:r>
              <a:rPr lang="en-GB" sz="2400" i="1" dirty="0">
                <a:latin typeface="Century Gothic" panose="020B0502020202020204" pitchFamily="34" charset="0"/>
              </a:rPr>
              <a:t>She </a:t>
            </a:r>
            <a:r>
              <a:rPr lang="en-GB" sz="2400" i="1" u="sng" dirty="0">
                <a:latin typeface="Century Gothic" panose="020B0502020202020204" pitchFamily="34" charset="0"/>
              </a:rPr>
              <a:t>has</a:t>
            </a:r>
            <a:r>
              <a:rPr lang="en-GB" sz="2400" i="1" dirty="0">
                <a:latin typeface="Century Gothic" panose="020B0502020202020204" pitchFamily="34" charset="0"/>
              </a:rPr>
              <a:t> </a:t>
            </a:r>
            <a:r>
              <a:rPr lang="en-GB" sz="2400" i="1" u="sng" dirty="0">
                <a:latin typeface="Century Gothic" panose="020B0502020202020204" pitchFamily="34" charset="0"/>
              </a:rPr>
              <a:t>written</a:t>
            </a:r>
            <a:r>
              <a:rPr lang="en-GB" sz="2400" i="1" dirty="0">
                <a:latin typeface="Century Gothic" panose="020B0502020202020204" pitchFamily="34" charset="0"/>
              </a:rPr>
              <a:t> a song. / She </a:t>
            </a:r>
            <a:r>
              <a:rPr lang="en-GB" sz="2400" i="1" u="sng" dirty="0">
                <a:latin typeface="Century Gothic" panose="020B0502020202020204" pitchFamily="34" charset="0"/>
              </a:rPr>
              <a:t>wrote</a:t>
            </a:r>
            <a:r>
              <a:rPr lang="en-GB" sz="2400" i="1" dirty="0">
                <a:latin typeface="Century Gothic" panose="020B0502020202020204" pitchFamily="34" charset="0"/>
              </a:rPr>
              <a:t> a song.</a:t>
            </a:r>
          </a:p>
        </p:txBody>
      </p:sp>
      <p:sp>
        <p:nvSpPr>
          <p:cNvPr id="18" name="TextBox 17">
            <a:extLst>
              <a:ext uri="{FF2B5EF4-FFF2-40B4-BE49-F238E27FC236}">
                <a16:creationId xmlns:a16="http://schemas.microsoft.com/office/drawing/2014/main" id="{A6756CB6-30AD-1043-965A-7952B2130762}"/>
              </a:ext>
            </a:extLst>
          </p:cNvPr>
          <p:cNvSpPr txBox="1"/>
          <p:nvPr/>
        </p:nvSpPr>
        <p:spPr>
          <a:xfrm>
            <a:off x="297001" y="5151975"/>
            <a:ext cx="8488945" cy="461665"/>
          </a:xfrm>
          <a:prstGeom prst="rect">
            <a:avLst/>
          </a:prstGeom>
          <a:noFill/>
        </p:spPr>
        <p:txBody>
          <a:bodyPr wrap="square" rtlCol="0">
            <a:spAutoFit/>
          </a:bodyPr>
          <a:lstStyle/>
          <a:p>
            <a:pPr>
              <a:defRPr/>
            </a:pPr>
            <a:r>
              <a:rPr lang="en-GB" sz="2400" dirty="0" err="1">
                <a:latin typeface="Century Gothic" panose="020B0502020202020204" pitchFamily="34" charset="0"/>
              </a:rPr>
              <a:t>Wir</a:t>
            </a:r>
            <a:r>
              <a:rPr lang="en-GB" sz="2400" dirty="0">
                <a:latin typeface="Century Gothic" panose="020B0502020202020204" pitchFamily="34" charset="0"/>
              </a:rPr>
              <a:t> </a:t>
            </a:r>
            <a:r>
              <a:rPr lang="en-GB" sz="2400" b="1" dirty="0" err="1">
                <a:latin typeface="Century Gothic" panose="020B0502020202020204" pitchFamily="34" charset="0"/>
              </a:rPr>
              <a:t>haben</a:t>
            </a:r>
            <a:r>
              <a:rPr lang="en-GB" sz="2400" dirty="0">
                <a:latin typeface="Century Gothic" panose="020B0502020202020204" pitchFamily="34" charset="0"/>
              </a:rPr>
              <a:t> Geld </a:t>
            </a:r>
            <a:r>
              <a:rPr lang="en-GB" sz="2400" b="1" dirty="0" err="1">
                <a:solidFill>
                  <a:srgbClr val="E87D1E"/>
                </a:solidFill>
                <a:latin typeface="Century Gothic" panose="020B0502020202020204" pitchFamily="34" charset="0"/>
              </a:rPr>
              <a:t>ge</a:t>
            </a:r>
            <a:r>
              <a:rPr lang="en-GB" sz="2400" b="1" dirty="0" err="1">
                <a:latin typeface="Century Gothic" panose="020B0502020202020204" pitchFamily="34" charset="0"/>
              </a:rPr>
              <a:t>geb</a:t>
            </a:r>
            <a:r>
              <a:rPr lang="en-GB" sz="2400" b="1" dirty="0" err="1">
                <a:solidFill>
                  <a:srgbClr val="E87D1E"/>
                </a:solidFill>
                <a:latin typeface="Century Gothic" panose="020B0502020202020204" pitchFamily="34" charset="0"/>
              </a:rPr>
              <a:t>en</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19" name="TextBox 18">
            <a:extLst>
              <a:ext uri="{FF2B5EF4-FFF2-40B4-BE49-F238E27FC236}">
                <a16:creationId xmlns:a16="http://schemas.microsoft.com/office/drawing/2014/main" id="{5E38DC96-8038-0D44-AEB9-169A86C059C9}"/>
              </a:ext>
            </a:extLst>
          </p:cNvPr>
          <p:cNvSpPr txBox="1"/>
          <p:nvPr/>
        </p:nvSpPr>
        <p:spPr>
          <a:xfrm>
            <a:off x="4885871" y="5180196"/>
            <a:ext cx="6583041" cy="461665"/>
          </a:xfrm>
          <a:prstGeom prst="rect">
            <a:avLst/>
          </a:prstGeom>
          <a:noFill/>
        </p:spPr>
        <p:txBody>
          <a:bodyPr wrap="square" rtlCol="0">
            <a:spAutoFit/>
          </a:bodyPr>
          <a:lstStyle/>
          <a:p>
            <a:r>
              <a:rPr lang="en-GB" sz="2400" i="1" dirty="0">
                <a:latin typeface="Century Gothic" panose="020B0502020202020204" pitchFamily="34" charset="0"/>
              </a:rPr>
              <a:t>We </a:t>
            </a:r>
            <a:r>
              <a:rPr lang="en-GB" sz="2400" i="1" u="sng" dirty="0">
                <a:latin typeface="Century Gothic" panose="020B0502020202020204" pitchFamily="34" charset="0"/>
              </a:rPr>
              <a:t>have</a:t>
            </a:r>
            <a:r>
              <a:rPr lang="en-GB" sz="2400" i="1" dirty="0">
                <a:latin typeface="Century Gothic" panose="020B0502020202020204" pitchFamily="34" charset="0"/>
              </a:rPr>
              <a:t> </a:t>
            </a:r>
            <a:r>
              <a:rPr lang="en-GB" sz="2400" i="1" u="sng" dirty="0">
                <a:latin typeface="Century Gothic" panose="020B0502020202020204" pitchFamily="34" charset="0"/>
              </a:rPr>
              <a:t>given</a:t>
            </a:r>
            <a:r>
              <a:rPr lang="en-GB" sz="2400" i="1" dirty="0">
                <a:latin typeface="Century Gothic" panose="020B0502020202020204" pitchFamily="34" charset="0"/>
              </a:rPr>
              <a:t> money. / We </a:t>
            </a:r>
            <a:r>
              <a:rPr lang="en-GB" sz="2400" i="1" u="sng" dirty="0">
                <a:latin typeface="Century Gothic" panose="020B0502020202020204" pitchFamily="34" charset="0"/>
              </a:rPr>
              <a:t>gave</a:t>
            </a:r>
            <a:r>
              <a:rPr lang="en-GB" sz="2400" i="1" dirty="0">
                <a:latin typeface="Century Gothic" panose="020B0502020202020204" pitchFamily="34" charset="0"/>
              </a:rPr>
              <a:t> money.</a:t>
            </a:r>
          </a:p>
        </p:txBody>
      </p:sp>
      <p:sp>
        <p:nvSpPr>
          <p:cNvPr id="15" name="Rounded Rectangular Callout 14">
            <a:extLst>
              <a:ext uri="{FF2B5EF4-FFF2-40B4-BE49-F238E27FC236}">
                <a16:creationId xmlns:a16="http://schemas.microsoft.com/office/drawing/2014/main" id="{D83D6D58-3D9C-DF47-98F2-5E6794286A75}"/>
              </a:ext>
            </a:extLst>
          </p:cNvPr>
          <p:cNvSpPr/>
          <p:nvPr/>
        </p:nvSpPr>
        <p:spPr>
          <a:xfrm>
            <a:off x="5392872" y="3718393"/>
            <a:ext cx="5611091" cy="777995"/>
          </a:xfrm>
          <a:prstGeom prst="wedgeRoundRectCallout">
            <a:avLst>
              <a:gd name="adj1" fmla="val -64977"/>
              <a:gd name="adj2" fmla="val 61556"/>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The vowel often changes in the stems, too:</a:t>
            </a:r>
          </a:p>
          <a:p>
            <a:pPr algn="ctr" hangingPunct="0">
              <a:spcAft>
                <a:spcPts val="0"/>
              </a:spcAft>
            </a:pPr>
            <a:r>
              <a:rPr lang="en-US" sz="2000" b="1" dirty="0" err="1">
                <a:solidFill>
                  <a:schemeClr val="bg1"/>
                </a:solidFill>
                <a:latin typeface="Century Gothic" panose="020B0502020202020204" pitchFamily="34" charset="0"/>
              </a:rPr>
              <a:t>schreiben→</a:t>
            </a:r>
            <a:r>
              <a:rPr lang="en-US" sz="2000" b="1" dirty="0" err="1">
                <a:solidFill>
                  <a:srgbClr val="E87D1E"/>
                </a:solidFill>
                <a:latin typeface="Century Gothic" panose="020B0502020202020204" pitchFamily="34" charset="0"/>
              </a:rPr>
              <a:t>ge</a:t>
            </a:r>
            <a:r>
              <a:rPr lang="en-US" sz="2000" b="1" dirty="0" err="1">
                <a:solidFill>
                  <a:schemeClr val="bg1"/>
                </a:solidFill>
                <a:latin typeface="Century Gothic" panose="020B0502020202020204" pitchFamily="34" charset="0"/>
              </a:rPr>
              <a:t>schrieb</a:t>
            </a:r>
            <a:r>
              <a:rPr lang="en-US" sz="2000" b="1" dirty="0" err="1">
                <a:solidFill>
                  <a:srgbClr val="E87D1E"/>
                </a:solidFill>
                <a:latin typeface="Century Gothic" panose="020B0502020202020204" pitchFamily="34" charset="0"/>
              </a:rPr>
              <a:t>en</a:t>
            </a:r>
            <a:endParaRPr lang="en-US" sz="2000" b="1" dirty="0">
              <a:solidFill>
                <a:srgbClr val="E87D1E"/>
              </a:solidFill>
              <a:latin typeface="Century Gothic" panose="020B0502020202020204" pitchFamily="34" charset="0"/>
            </a:endParaRPr>
          </a:p>
        </p:txBody>
      </p:sp>
      <p:sp>
        <p:nvSpPr>
          <p:cNvPr id="21" name="Rounded Rectangular Callout 20">
            <a:extLst>
              <a:ext uri="{FF2B5EF4-FFF2-40B4-BE49-F238E27FC236}">
                <a16:creationId xmlns:a16="http://schemas.microsoft.com/office/drawing/2014/main" id="{1969C29D-9F89-5D4C-AE4A-3D2BBABBA097}"/>
              </a:ext>
            </a:extLst>
          </p:cNvPr>
          <p:cNvSpPr/>
          <p:nvPr/>
        </p:nvSpPr>
        <p:spPr>
          <a:xfrm>
            <a:off x="4162928" y="5664781"/>
            <a:ext cx="6376679" cy="573667"/>
          </a:xfrm>
          <a:prstGeom prst="wedgeRoundRectCallout">
            <a:avLst>
              <a:gd name="adj1" fmla="val -57785"/>
              <a:gd name="adj2" fmla="val -48492"/>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Remember - The past participle </a:t>
            </a:r>
            <a:r>
              <a:rPr lang="en-GB" sz="2000" b="1" dirty="0">
                <a:solidFill>
                  <a:srgbClr val="E87D1E"/>
                </a:solidFill>
                <a:latin typeface="Century Gothic" panose="020B0502020202020204" pitchFamily="34" charset="0"/>
              </a:rPr>
              <a:t>stays the same </a:t>
            </a:r>
            <a:r>
              <a:rPr lang="en-GB" sz="2000" dirty="0">
                <a:latin typeface="Century Gothic" panose="020B0502020202020204" pitchFamily="34" charset="0"/>
              </a:rPr>
              <a:t>when we are talking about different people</a:t>
            </a:r>
            <a:r>
              <a:rPr lang="en-GB" dirty="0"/>
              <a:t>!</a:t>
            </a:r>
          </a:p>
        </p:txBody>
      </p:sp>
      <p:sp>
        <p:nvSpPr>
          <p:cNvPr id="4" name="Title 3"/>
          <p:cNvSpPr>
            <a:spLocks noGrp="1"/>
          </p:cNvSpPr>
          <p:nvPr>
            <p:ph type="title"/>
          </p:nvPr>
        </p:nvSpPr>
        <p:spPr>
          <a:xfrm>
            <a:off x="9912535" y="141558"/>
            <a:ext cx="2002837" cy="707849"/>
          </a:xfrm>
        </p:spPr>
        <p:txBody>
          <a:bodyPr>
            <a:normAutofit/>
          </a:bodyPr>
          <a:lstStyle/>
          <a:p>
            <a:pPr algn="ctr"/>
            <a:r>
              <a:rPr lang="en-GB" sz="2000" b="1" dirty="0">
                <a:solidFill>
                  <a:schemeClr val="bg1"/>
                </a:solidFill>
              </a:rPr>
              <a:t>Gra</a:t>
            </a:r>
            <a:r>
              <a:rPr lang="en-GB" sz="2000" dirty="0">
                <a:solidFill>
                  <a:schemeClr val="bg1"/>
                </a:solidFill>
              </a:rPr>
              <a:t>mmatik</a:t>
            </a:r>
            <a:endParaRPr lang="en-GB" sz="2000" b="1" dirty="0">
              <a:solidFill>
                <a:schemeClr val="bg1"/>
              </a:solidFill>
            </a:endParaRP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p:bldP spid="13" grpId="0"/>
      <p:bldP spid="14" grpId="0"/>
      <p:bldP spid="16" grpId="0"/>
      <p:bldP spid="17" grpId="0"/>
      <p:bldP spid="18" grpId="0"/>
      <p:bldP spid="19" grpId="0"/>
      <p:bldP spid="15"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860796" cy="647577"/>
          </a:xfrm>
        </p:spPr>
        <p:txBody>
          <a:bodyPr>
            <a:noAutofit/>
          </a:bodyPr>
          <a:lstStyle/>
          <a:p>
            <a:r>
              <a:rPr lang="en-GB" sz="2800" b="1" dirty="0">
                <a:solidFill>
                  <a:schemeClr val="bg1"/>
                </a:solidFill>
              </a:rPr>
              <a:t>Mia und Wolfgang </a:t>
            </a:r>
            <a:r>
              <a:rPr lang="en-GB" sz="2800" b="1" dirty="0" err="1">
                <a:solidFill>
                  <a:schemeClr val="bg1"/>
                </a:solidFill>
              </a:rPr>
              <a:t>helfen</a:t>
            </a:r>
            <a:r>
              <a:rPr lang="en-GB" sz="2800" b="1" dirty="0">
                <a:solidFill>
                  <a:schemeClr val="bg1"/>
                </a:solidFill>
              </a:rPr>
              <a:t> </a:t>
            </a:r>
            <a:r>
              <a:rPr lang="en-GB" sz="2800" b="1" dirty="0" err="1">
                <a:solidFill>
                  <a:schemeClr val="bg1"/>
                </a:solidFill>
              </a:rPr>
              <a:t>im</a:t>
            </a:r>
            <a:r>
              <a:rPr lang="en-GB" sz="2800" b="1" dirty="0">
                <a:solidFill>
                  <a:schemeClr val="bg1"/>
                </a:solidFill>
              </a:rPr>
              <a:t> Café</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121006" y="1240175"/>
            <a:ext cx="6204175" cy="461665"/>
          </a:xfrm>
          <a:prstGeom prst="rect">
            <a:avLst/>
          </a:prstGeom>
          <a:noFill/>
        </p:spPr>
        <p:txBody>
          <a:bodyPr wrap="square" rtlCol="0">
            <a:spAutoFit/>
          </a:bodyPr>
          <a:lstStyle/>
          <a:p>
            <a:r>
              <a:rPr lang="de-DE" sz="2400"/>
              <a:t>Wer macht was? Schreib auf Englisch.</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1250684466"/>
              </p:ext>
            </p:extLst>
          </p:nvPr>
        </p:nvGraphicFramePr>
        <p:xfrm>
          <a:off x="5611091" y="3188997"/>
          <a:ext cx="6323236" cy="3045410"/>
        </p:xfrm>
        <a:graphic>
          <a:graphicData uri="http://schemas.openxmlformats.org/drawingml/2006/table">
            <a:tbl>
              <a:tblPr firstRow="1" bandRow="1">
                <a:tableStyleId>{00A15C55-8517-42AA-B614-E9B94910E393}</a:tableStyleId>
              </a:tblPr>
              <a:tblGrid>
                <a:gridCol w="2132770">
                  <a:extLst>
                    <a:ext uri="{9D8B030D-6E8A-4147-A177-3AD203B41FA5}">
                      <a16:colId xmlns:a16="http://schemas.microsoft.com/office/drawing/2014/main" val="4128092149"/>
                    </a:ext>
                  </a:extLst>
                </a:gridCol>
                <a:gridCol w="2095233">
                  <a:extLst>
                    <a:ext uri="{9D8B030D-6E8A-4147-A177-3AD203B41FA5}">
                      <a16:colId xmlns:a16="http://schemas.microsoft.com/office/drawing/2014/main" val="2609792770"/>
                    </a:ext>
                  </a:extLst>
                </a:gridCol>
                <a:gridCol w="2095233">
                  <a:extLst>
                    <a:ext uri="{9D8B030D-6E8A-4147-A177-3AD203B41FA5}">
                      <a16:colId xmlns:a16="http://schemas.microsoft.com/office/drawing/2014/main" val="1616836717"/>
                    </a:ext>
                  </a:extLst>
                </a:gridCol>
              </a:tblGrid>
              <a:tr h="593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rPr>
                        <a:t>Mia (I)</a:t>
                      </a:r>
                      <a:endParaRPr lang="en-GB" sz="2000" b="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Wolfgang (he)</a:t>
                      </a:r>
                      <a:endParaRPr lang="en-GB" sz="2000" b="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rPr>
                        <a:t>M &amp; W (we)</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153431983"/>
                  </a:ext>
                </a:extLst>
              </a:tr>
              <a:tr h="1049905">
                <a:tc>
                  <a:txBody>
                    <a:bodyPr/>
                    <a:lstStyle/>
                    <a:p>
                      <a:pPr algn="ctr"/>
                      <a:r>
                        <a:rPr lang="en-GB" sz="2000" dirty="0">
                          <a:solidFill>
                            <a:schemeClr val="tx1"/>
                          </a:solidFill>
                        </a:rPr>
                        <a:t>arranged tables</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put the newspapers on the table</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worked 9 hours</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171492714"/>
                  </a:ext>
                </a:extLst>
              </a:tr>
              <a:tr h="593425">
                <a:tc>
                  <a:txBody>
                    <a:bodyPr/>
                    <a:lstStyle/>
                    <a:p>
                      <a:pPr algn="ctr"/>
                      <a:r>
                        <a:rPr lang="en-GB" sz="2000" dirty="0">
                          <a:solidFill>
                            <a:schemeClr val="tx1"/>
                          </a:solidFill>
                        </a:rPr>
                        <a:t>looked for the bottles</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showed the boss the menus</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cleaned the floor</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961458278"/>
                  </a:ext>
                </a:extLst>
              </a:tr>
              <a:tr h="593425">
                <a:tc>
                  <a:txBody>
                    <a:bodyPr/>
                    <a:lstStyle/>
                    <a:p>
                      <a:pPr algn="ctr"/>
                      <a:r>
                        <a:rPr lang="en-GB" sz="2000" dirty="0">
                          <a:solidFill>
                            <a:schemeClr val="tx1"/>
                          </a:solidFill>
                        </a:rPr>
                        <a:t>learnt a lot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wrote a to do list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gave the dog water</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2189313960"/>
                  </a:ext>
                </a:extLst>
              </a:tr>
            </a:tbl>
          </a:graphicData>
        </a:graphic>
      </p:graphicFrame>
      <p:sp>
        <p:nvSpPr>
          <p:cNvPr id="24" name="TextBox 23">
            <a:extLst>
              <a:ext uri="{FF2B5EF4-FFF2-40B4-BE49-F238E27FC236}">
                <a16:creationId xmlns:a16="http://schemas.microsoft.com/office/drawing/2014/main" id="{DD0E24B1-1684-4F06-B7FD-49A74A50FEC2}"/>
              </a:ext>
            </a:extLst>
          </p:cNvPr>
          <p:cNvSpPr txBox="1"/>
          <p:nvPr/>
        </p:nvSpPr>
        <p:spPr>
          <a:xfrm>
            <a:off x="232799" y="1678434"/>
            <a:ext cx="2373546" cy="1015663"/>
          </a:xfrm>
          <a:prstGeom prst="rect">
            <a:avLst/>
          </a:prstGeom>
          <a:solidFill>
            <a:srgbClr val="FFF4E7"/>
          </a:solidFill>
          <a:ln>
            <a:solidFill>
              <a:srgbClr val="104F75"/>
            </a:solidFill>
          </a:ln>
        </p:spPr>
        <p:txBody>
          <a:bodyPr wrap="square" rtlCol="0">
            <a:spAutoFit/>
          </a:bodyPr>
          <a:lstStyle/>
          <a:p>
            <a:pPr algn="l"/>
            <a:r>
              <a:rPr lang="de-DE" sz="2000"/>
              <a:t>1  Wir  haben neun Stunden gearbeitet.</a:t>
            </a:r>
          </a:p>
        </p:txBody>
      </p:sp>
      <p:pic>
        <p:nvPicPr>
          <p:cNvPr id="25" name="Picture 24" descr="A close up of a logo&#10;&#10;Description automatically generated">
            <a:extLst>
              <a:ext uri="{FF2B5EF4-FFF2-40B4-BE49-F238E27FC236}">
                <a16:creationId xmlns:a16="http://schemas.microsoft.com/office/drawing/2014/main" id="{71EF4229-8EB1-4244-92DD-2765C4348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1013" y="775531"/>
            <a:ext cx="950401" cy="929287"/>
          </a:xfrm>
          <a:prstGeom prst="rect">
            <a:avLst/>
          </a:prstGeom>
        </p:spPr>
      </p:pic>
      <p:sp>
        <p:nvSpPr>
          <p:cNvPr id="2" name="Explosion: 8 Points 1">
            <a:extLst>
              <a:ext uri="{FF2B5EF4-FFF2-40B4-BE49-F238E27FC236}">
                <a16:creationId xmlns:a16="http://schemas.microsoft.com/office/drawing/2014/main" id="{2DCEBD93-DB27-4589-9B44-459220491A3B}"/>
              </a:ext>
            </a:extLst>
          </p:cNvPr>
          <p:cNvSpPr/>
          <p:nvPr/>
        </p:nvSpPr>
        <p:spPr>
          <a:xfrm>
            <a:off x="518619" y="1695819"/>
            <a:ext cx="501445" cy="385396"/>
          </a:xfrm>
          <a:prstGeom prst="irregularSeal1">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TextBox 25">
            <a:extLst>
              <a:ext uri="{FF2B5EF4-FFF2-40B4-BE49-F238E27FC236}">
                <a16:creationId xmlns:a16="http://schemas.microsoft.com/office/drawing/2014/main" id="{342523CD-44A4-40A5-825F-0EF7E09160D0}"/>
              </a:ext>
            </a:extLst>
          </p:cNvPr>
          <p:cNvSpPr txBox="1"/>
          <p:nvPr/>
        </p:nvSpPr>
        <p:spPr>
          <a:xfrm>
            <a:off x="2748804" y="1673984"/>
            <a:ext cx="2373546" cy="1015663"/>
          </a:xfrm>
          <a:prstGeom prst="rect">
            <a:avLst/>
          </a:prstGeom>
          <a:solidFill>
            <a:srgbClr val="FFF4E7"/>
          </a:solidFill>
          <a:ln>
            <a:solidFill>
              <a:srgbClr val="104F75"/>
            </a:solidFill>
          </a:ln>
        </p:spPr>
        <p:txBody>
          <a:bodyPr wrap="square" rtlCol="0">
            <a:spAutoFit/>
          </a:bodyPr>
          <a:lstStyle/>
          <a:p>
            <a:r>
              <a:rPr lang="de-DE" sz="2000" dirty="0"/>
              <a:t>5 Später hat er dem Chef* die Karten** gezeigt.</a:t>
            </a:r>
          </a:p>
        </p:txBody>
      </p:sp>
      <p:sp>
        <p:nvSpPr>
          <p:cNvPr id="27" name="Explosion: 8 Points 26">
            <a:extLst>
              <a:ext uri="{FF2B5EF4-FFF2-40B4-BE49-F238E27FC236}">
                <a16:creationId xmlns:a16="http://schemas.microsoft.com/office/drawing/2014/main" id="{F3E96773-59CF-4E33-A02F-19AB5FB7F62A}"/>
              </a:ext>
            </a:extLst>
          </p:cNvPr>
          <p:cNvSpPr/>
          <p:nvPr/>
        </p:nvSpPr>
        <p:spPr>
          <a:xfrm>
            <a:off x="4335598" y="1691134"/>
            <a:ext cx="501445" cy="385396"/>
          </a:xfrm>
          <a:prstGeom prst="irregularSeal1">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907BBC90-4DFF-484D-A385-D32E7AB267B9}"/>
              </a:ext>
            </a:extLst>
          </p:cNvPr>
          <p:cNvSpPr txBox="1"/>
          <p:nvPr/>
        </p:nvSpPr>
        <p:spPr>
          <a:xfrm>
            <a:off x="232799" y="2895214"/>
            <a:ext cx="2373546" cy="1015663"/>
          </a:xfrm>
          <a:prstGeom prst="rect">
            <a:avLst/>
          </a:prstGeom>
          <a:solidFill>
            <a:srgbClr val="FFF4E7"/>
          </a:solidFill>
          <a:ln>
            <a:solidFill>
              <a:srgbClr val="104F75"/>
            </a:solidFill>
          </a:ln>
        </p:spPr>
        <p:txBody>
          <a:bodyPr wrap="square" rtlCol="0">
            <a:spAutoFit/>
          </a:bodyPr>
          <a:lstStyle/>
          <a:p>
            <a:r>
              <a:rPr lang="de-DE" sz="2000" dirty="0"/>
              <a:t>2 Zuerst habe ich die Tische organisiert.</a:t>
            </a:r>
          </a:p>
        </p:txBody>
      </p:sp>
      <p:sp>
        <p:nvSpPr>
          <p:cNvPr id="29" name="Explosion: 8 Points 28">
            <a:extLst>
              <a:ext uri="{FF2B5EF4-FFF2-40B4-BE49-F238E27FC236}">
                <a16:creationId xmlns:a16="http://schemas.microsoft.com/office/drawing/2014/main" id="{4F9F206A-4288-4B16-89FE-F40D3CEF874A}"/>
              </a:ext>
            </a:extLst>
          </p:cNvPr>
          <p:cNvSpPr/>
          <p:nvPr/>
        </p:nvSpPr>
        <p:spPr>
          <a:xfrm>
            <a:off x="1950420" y="2917005"/>
            <a:ext cx="501445" cy="385396"/>
          </a:xfrm>
          <a:prstGeom prst="irregularSeal1">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TextBox 29">
            <a:extLst>
              <a:ext uri="{FF2B5EF4-FFF2-40B4-BE49-F238E27FC236}">
                <a16:creationId xmlns:a16="http://schemas.microsoft.com/office/drawing/2014/main" id="{2F549D2D-D2E1-4440-BCE5-FAC9DA183DA5}"/>
              </a:ext>
            </a:extLst>
          </p:cNvPr>
          <p:cNvSpPr txBox="1"/>
          <p:nvPr/>
        </p:nvSpPr>
        <p:spPr>
          <a:xfrm>
            <a:off x="2748804" y="2792462"/>
            <a:ext cx="2373546" cy="1015663"/>
          </a:xfrm>
          <a:prstGeom prst="rect">
            <a:avLst/>
          </a:prstGeom>
          <a:solidFill>
            <a:srgbClr val="FFF4E7"/>
          </a:solidFill>
          <a:ln>
            <a:solidFill>
              <a:srgbClr val="104F75"/>
            </a:solidFill>
          </a:ln>
        </p:spPr>
        <p:txBody>
          <a:bodyPr wrap="square" rtlCol="0">
            <a:spAutoFit/>
          </a:bodyPr>
          <a:lstStyle/>
          <a:p>
            <a:r>
              <a:rPr lang="de-DE" sz="2000"/>
              <a:t>6 Ich habe die Flaschen gesucht.</a:t>
            </a:r>
          </a:p>
        </p:txBody>
      </p:sp>
      <p:sp>
        <p:nvSpPr>
          <p:cNvPr id="31" name="Explosion: 8 Points 30">
            <a:extLst>
              <a:ext uri="{FF2B5EF4-FFF2-40B4-BE49-F238E27FC236}">
                <a16:creationId xmlns:a16="http://schemas.microsoft.com/office/drawing/2014/main" id="{6754CCE6-517C-4466-8B0C-DCD4A3610665}"/>
              </a:ext>
            </a:extLst>
          </p:cNvPr>
          <p:cNvSpPr/>
          <p:nvPr/>
        </p:nvSpPr>
        <p:spPr>
          <a:xfrm>
            <a:off x="2972370" y="2834874"/>
            <a:ext cx="501445" cy="385396"/>
          </a:xfrm>
          <a:prstGeom prst="irregularSeal1">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TextBox 31">
            <a:extLst>
              <a:ext uri="{FF2B5EF4-FFF2-40B4-BE49-F238E27FC236}">
                <a16:creationId xmlns:a16="http://schemas.microsoft.com/office/drawing/2014/main" id="{DC977453-A16C-44F8-8736-88EDA1DE6CBD}"/>
              </a:ext>
            </a:extLst>
          </p:cNvPr>
          <p:cNvSpPr txBox="1"/>
          <p:nvPr/>
        </p:nvSpPr>
        <p:spPr>
          <a:xfrm>
            <a:off x="232800" y="4096256"/>
            <a:ext cx="2373546" cy="1015663"/>
          </a:xfrm>
          <a:prstGeom prst="rect">
            <a:avLst/>
          </a:prstGeom>
          <a:solidFill>
            <a:srgbClr val="FFF4E7"/>
          </a:solidFill>
          <a:ln>
            <a:solidFill>
              <a:srgbClr val="104F75"/>
            </a:solidFill>
          </a:ln>
        </p:spPr>
        <p:txBody>
          <a:bodyPr wrap="square" rtlCol="0">
            <a:spAutoFit/>
          </a:bodyPr>
          <a:lstStyle/>
          <a:p>
            <a:r>
              <a:rPr lang="de-DE" sz="2000" dirty="0"/>
              <a:t>3 Dann haben wir den Boden geputzt.</a:t>
            </a:r>
          </a:p>
        </p:txBody>
      </p:sp>
      <p:sp>
        <p:nvSpPr>
          <p:cNvPr id="33" name="Explosion: 8 Points 32">
            <a:extLst>
              <a:ext uri="{FF2B5EF4-FFF2-40B4-BE49-F238E27FC236}">
                <a16:creationId xmlns:a16="http://schemas.microsoft.com/office/drawing/2014/main" id="{E83CDD49-228E-4AEA-A1FF-3DB87A075C57}"/>
              </a:ext>
            </a:extLst>
          </p:cNvPr>
          <p:cNvSpPr/>
          <p:nvPr/>
        </p:nvSpPr>
        <p:spPr>
          <a:xfrm>
            <a:off x="2086043" y="4129522"/>
            <a:ext cx="501445" cy="385396"/>
          </a:xfrm>
          <a:prstGeom prst="irregularSeal1">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Box 33">
            <a:extLst>
              <a:ext uri="{FF2B5EF4-FFF2-40B4-BE49-F238E27FC236}">
                <a16:creationId xmlns:a16="http://schemas.microsoft.com/office/drawing/2014/main" id="{612889AE-67D4-4A0C-8D98-B8BEBA1C0EE3}"/>
              </a:ext>
            </a:extLst>
          </p:cNvPr>
          <p:cNvSpPr txBox="1"/>
          <p:nvPr/>
        </p:nvSpPr>
        <p:spPr>
          <a:xfrm>
            <a:off x="2773817" y="3873392"/>
            <a:ext cx="2373546" cy="1015663"/>
          </a:xfrm>
          <a:prstGeom prst="rect">
            <a:avLst/>
          </a:prstGeom>
          <a:solidFill>
            <a:srgbClr val="FFF4E7"/>
          </a:solidFill>
          <a:ln>
            <a:solidFill>
              <a:srgbClr val="104F75"/>
            </a:solidFill>
          </a:ln>
        </p:spPr>
        <p:txBody>
          <a:bodyPr wrap="square" rtlCol="0">
            <a:spAutoFit/>
          </a:bodyPr>
          <a:lstStyle/>
          <a:p>
            <a:r>
              <a:rPr lang="de-DE" sz="2000" dirty="0"/>
              <a:t>7 Er  hat eine Aufgabenliste geschrieben.</a:t>
            </a:r>
          </a:p>
        </p:txBody>
      </p:sp>
      <p:sp>
        <p:nvSpPr>
          <p:cNvPr id="35" name="Explosion: 8 Points 34">
            <a:extLst>
              <a:ext uri="{FF2B5EF4-FFF2-40B4-BE49-F238E27FC236}">
                <a16:creationId xmlns:a16="http://schemas.microsoft.com/office/drawing/2014/main" id="{350D6F13-E083-40A6-A966-30258137A1A5}"/>
              </a:ext>
            </a:extLst>
          </p:cNvPr>
          <p:cNvSpPr/>
          <p:nvPr/>
        </p:nvSpPr>
        <p:spPr>
          <a:xfrm>
            <a:off x="2950617" y="3893896"/>
            <a:ext cx="501445" cy="385396"/>
          </a:xfrm>
          <a:prstGeom prst="irregularSeal1">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35">
            <a:extLst>
              <a:ext uri="{FF2B5EF4-FFF2-40B4-BE49-F238E27FC236}">
                <a16:creationId xmlns:a16="http://schemas.microsoft.com/office/drawing/2014/main" id="{627F924A-712C-44C5-922A-F296F92A68B9}"/>
              </a:ext>
            </a:extLst>
          </p:cNvPr>
          <p:cNvSpPr txBox="1"/>
          <p:nvPr/>
        </p:nvSpPr>
        <p:spPr>
          <a:xfrm>
            <a:off x="232799" y="5267147"/>
            <a:ext cx="2373547" cy="1015663"/>
          </a:xfrm>
          <a:prstGeom prst="rect">
            <a:avLst/>
          </a:prstGeom>
          <a:solidFill>
            <a:srgbClr val="FFF4E7"/>
          </a:solidFill>
          <a:ln>
            <a:solidFill>
              <a:srgbClr val="104F75"/>
            </a:solidFill>
          </a:ln>
        </p:spPr>
        <p:txBody>
          <a:bodyPr wrap="square" rtlCol="0">
            <a:spAutoFit/>
          </a:bodyPr>
          <a:lstStyle/>
          <a:p>
            <a:r>
              <a:rPr lang="de-DE" sz="2000" dirty="0"/>
              <a:t>4  Er  hat die Zeitungen auf den Tisch gelegt.</a:t>
            </a:r>
          </a:p>
        </p:txBody>
      </p:sp>
      <p:sp>
        <p:nvSpPr>
          <p:cNvPr id="37" name="Explosion: 8 Points 36">
            <a:extLst>
              <a:ext uri="{FF2B5EF4-FFF2-40B4-BE49-F238E27FC236}">
                <a16:creationId xmlns:a16="http://schemas.microsoft.com/office/drawing/2014/main" id="{E10C7F32-931C-4BAF-AB1F-A0BABAA6FFC3}"/>
              </a:ext>
            </a:extLst>
          </p:cNvPr>
          <p:cNvSpPr/>
          <p:nvPr/>
        </p:nvSpPr>
        <p:spPr>
          <a:xfrm>
            <a:off x="461824" y="5267147"/>
            <a:ext cx="486143" cy="414894"/>
          </a:xfrm>
          <a:prstGeom prst="irregularSeal1">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extBox 37">
            <a:extLst>
              <a:ext uri="{FF2B5EF4-FFF2-40B4-BE49-F238E27FC236}">
                <a16:creationId xmlns:a16="http://schemas.microsoft.com/office/drawing/2014/main" id="{5F05627E-A433-4098-9EF5-0E2550B6AD8C}"/>
              </a:ext>
            </a:extLst>
          </p:cNvPr>
          <p:cNvSpPr txBox="1"/>
          <p:nvPr/>
        </p:nvSpPr>
        <p:spPr>
          <a:xfrm>
            <a:off x="2773817" y="4956105"/>
            <a:ext cx="2373547" cy="1323439"/>
          </a:xfrm>
          <a:prstGeom prst="rect">
            <a:avLst/>
          </a:prstGeom>
          <a:solidFill>
            <a:srgbClr val="FFF4E7"/>
          </a:solidFill>
          <a:ln>
            <a:solidFill>
              <a:srgbClr val="104F75"/>
            </a:solidFill>
          </a:ln>
        </p:spPr>
        <p:txBody>
          <a:bodyPr wrap="square" rtlCol="0">
            <a:spAutoFit/>
          </a:bodyPr>
          <a:lstStyle/>
          <a:p>
            <a:r>
              <a:rPr lang="de-DE" sz="2000" dirty="0"/>
              <a:t>8 Schließlich haben wir dem Hund Wasser gegeben.</a:t>
            </a:r>
          </a:p>
        </p:txBody>
      </p:sp>
      <p:sp>
        <p:nvSpPr>
          <p:cNvPr id="39" name="Explosion: 8 Points 38">
            <a:extLst>
              <a:ext uri="{FF2B5EF4-FFF2-40B4-BE49-F238E27FC236}">
                <a16:creationId xmlns:a16="http://schemas.microsoft.com/office/drawing/2014/main" id="{616EFA3D-8B5B-4EE7-B588-6CF621C23129}"/>
              </a:ext>
            </a:extLst>
          </p:cNvPr>
          <p:cNvSpPr/>
          <p:nvPr/>
        </p:nvSpPr>
        <p:spPr>
          <a:xfrm>
            <a:off x="3684854" y="5295268"/>
            <a:ext cx="501445" cy="385396"/>
          </a:xfrm>
          <a:prstGeom prst="irregularSeal1">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TextBox 40">
            <a:extLst>
              <a:ext uri="{FF2B5EF4-FFF2-40B4-BE49-F238E27FC236}">
                <a16:creationId xmlns:a16="http://schemas.microsoft.com/office/drawing/2014/main" id="{A87E0197-DE40-4578-B443-B7A7BBF78D70}"/>
              </a:ext>
            </a:extLst>
          </p:cNvPr>
          <p:cNvSpPr txBox="1"/>
          <p:nvPr/>
        </p:nvSpPr>
        <p:spPr>
          <a:xfrm>
            <a:off x="5314834" y="1791710"/>
            <a:ext cx="2373546" cy="707886"/>
          </a:xfrm>
          <a:prstGeom prst="rect">
            <a:avLst/>
          </a:prstGeom>
          <a:solidFill>
            <a:srgbClr val="FFF4E7"/>
          </a:solidFill>
          <a:ln>
            <a:solidFill>
              <a:srgbClr val="104F75"/>
            </a:solidFill>
          </a:ln>
        </p:spPr>
        <p:txBody>
          <a:bodyPr wrap="square" rtlCol="0">
            <a:spAutoFit/>
          </a:bodyPr>
          <a:lstStyle/>
          <a:p>
            <a:r>
              <a:rPr lang="de-DE" sz="2000" dirty="0"/>
              <a:t>9 Ich habe viel gelernt.</a:t>
            </a:r>
          </a:p>
        </p:txBody>
      </p:sp>
      <p:sp>
        <p:nvSpPr>
          <p:cNvPr id="42" name="Explosion: 8 Points 41">
            <a:extLst>
              <a:ext uri="{FF2B5EF4-FFF2-40B4-BE49-F238E27FC236}">
                <a16:creationId xmlns:a16="http://schemas.microsoft.com/office/drawing/2014/main" id="{DDA4136C-B9A1-495F-9A60-ECAAE180EC5D}"/>
              </a:ext>
            </a:extLst>
          </p:cNvPr>
          <p:cNvSpPr/>
          <p:nvPr/>
        </p:nvSpPr>
        <p:spPr>
          <a:xfrm>
            <a:off x="5568275" y="1823097"/>
            <a:ext cx="501445" cy="385396"/>
          </a:xfrm>
          <a:prstGeom prst="irregularSeal1">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4E6FD2DC-C92E-4DAB-A883-4438E4864F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144"/>
          <a:stretch/>
        </p:blipFill>
        <p:spPr>
          <a:xfrm>
            <a:off x="8536331" y="407450"/>
            <a:ext cx="3516115" cy="2633449"/>
          </a:xfrm>
          <a:prstGeom prst="rect">
            <a:avLst/>
          </a:prstGeom>
        </p:spPr>
      </p:pic>
      <p:sp>
        <p:nvSpPr>
          <p:cNvPr id="49" name="TextBox 48" descr="text box hiding answer">
            <a:extLst>
              <a:ext uri="{FF2B5EF4-FFF2-40B4-BE49-F238E27FC236}">
                <a16:creationId xmlns:a16="http://schemas.microsoft.com/office/drawing/2014/main" id="{998FF0F3-702A-4DBE-B366-E394EC801579}"/>
              </a:ext>
            </a:extLst>
          </p:cNvPr>
          <p:cNvSpPr txBox="1"/>
          <p:nvPr/>
        </p:nvSpPr>
        <p:spPr>
          <a:xfrm>
            <a:off x="9954853" y="3977675"/>
            <a:ext cx="1916764" cy="61555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2BE30477-FAF5-4F06-B6ED-4B8D44FB7D37}"/>
              </a:ext>
            </a:extLst>
          </p:cNvPr>
          <p:cNvSpPr txBox="1"/>
          <p:nvPr/>
        </p:nvSpPr>
        <p:spPr>
          <a:xfrm>
            <a:off x="9954854" y="4902501"/>
            <a:ext cx="1916763" cy="61555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195AD756-9118-49F8-94D7-B7BBABB4C608}"/>
              </a:ext>
            </a:extLst>
          </p:cNvPr>
          <p:cNvSpPr txBox="1"/>
          <p:nvPr/>
        </p:nvSpPr>
        <p:spPr>
          <a:xfrm>
            <a:off x="5818997" y="4005306"/>
            <a:ext cx="1637914" cy="61555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F2F27805-CD56-4417-9026-80243D4E2A45}"/>
              </a:ext>
            </a:extLst>
          </p:cNvPr>
          <p:cNvSpPr txBox="1"/>
          <p:nvPr/>
        </p:nvSpPr>
        <p:spPr>
          <a:xfrm>
            <a:off x="7769171" y="4889054"/>
            <a:ext cx="2037511" cy="61555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D5C9D237-82FF-45BA-9C6A-EA2C89C4FAFD}"/>
              </a:ext>
            </a:extLst>
          </p:cNvPr>
          <p:cNvSpPr txBox="1"/>
          <p:nvPr/>
        </p:nvSpPr>
        <p:spPr>
          <a:xfrm>
            <a:off x="7849963" y="3817627"/>
            <a:ext cx="1875928" cy="92333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5B9BD5">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AEB7FB26-DD6D-4CC7-AD81-7B0067485172}"/>
              </a:ext>
            </a:extLst>
          </p:cNvPr>
          <p:cNvSpPr txBox="1"/>
          <p:nvPr/>
        </p:nvSpPr>
        <p:spPr>
          <a:xfrm>
            <a:off x="5799188" y="4889054"/>
            <a:ext cx="1826482" cy="61555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0E3DB564-82C5-44FB-BC9F-7B7744B6A2C9}"/>
              </a:ext>
            </a:extLst>
          </p:cNvPr>
          <p:cNvSpPr txBox="1"/>
          <p:nvPr/>
        </p:nvSpPr>
        <p:spPr>
          <a:xfrm>
            <a:off x="7834271" y="5578166"/>
            <a:ext cx="1875928" cy="61555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E8CE996C-86A1-4286-8E7B-2E72F7552D29}"/>
              </a:ext>
            </a:extLst>
          </p:cNvPr>
          <p:cNvSpPr txBox="1"/>
          <p:nvPr/>
        </p:nvSpPr>
        <p:spPr>
          <a:xfrm>
            <a:off x="10019875" y="5611511"/>
            <a:ext cx="1851742" cy="61555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Speech Bubble: Rectangle with Corners Rounded 56">
            <a:extLst>
              <a:ext uri="{FF2B5EF4-FFF2-40B4-BE49-F238E27FC236}">
                <a16:creationId xmlns:a16="http://schemas.microsoft.com/office/drawing/2014/main" id="{696345E0-0D7D-4D7E-8180-AC68EE5105B5}"/>
              </a:ext>
            </a:extLst>
          </p:cNvPr>
          <p:cNvSpPr/>
          <p:nvPr/>
        </p:nvSpPr>
        <p:spPr>
          <a:xfrm>
            <a:off x="9628230" y="2512475"/>
            <a:ext cx="2570010" cy="765478"/>
          </a:xfrm>
          <a:prstGeom prst="wedgeRoundRectCallout">
            <a:avLst>
              <a:gd name="adj1" fmla="val -37873"/>
              <a:gd name="adj2" fmla="val -73380"/>
              <a:gd name="adj3" fmla="val 16667"/>
            </a:avLst>
          </a:prstGeom>
          <a:solidFill>
            <a:schemeClr val="accent1">
              <a:lumMod val="40000"/>
              <a:lumOff val="6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Which meaning of ‘</a:t>
            </a:r>
            <a:r>
              <a:rPr lang="en-GB" sz="2000" dirty="0" err="1"/>
              <a:t>Karte</a:t>
            </a:r>
            <a:r>
              <a:rPr lang="en-GB" sz="2000" dirty="0"/>
              <a:t>’ is it?</a:t>
            </a:r>
          </a:p>
        </p:txBody>
      </p:sp>
      <p:sp>
        <p:nvSpPr>
          <p:cNvPr id="43" name="TextBox 42" descr="text box hiding answer">
            <a:extLst>
              <a:ext uri="{FF2B5EF4-FFF2-40B4-BE49-F238E27FC236}">
                <a16:creationId xmlns:a16="http://schemas.microsoft.com/office/drawing/2014/main" id="{E3279951-5685-4743-9F40-98797C2CFDB5}"/>
              </a:ext>
            </a:extLst>
          </p:cNvPr>
          <p:cNvSpPr txBox="1"/>
          <p:nvPr/>
        </p:nvSpPr>
        <p:spPr>
          <a:xfrm>
            <a:off x="5712083" y="5555175"/>
            <a:ext cx="1851742" cy="61555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8E4A1C22-8ED3-41FE-9E9E-D8C7146FD565}"/>
              </a:ext>
            </a:extLst>
          </p:cNvPr>
          <p:cNvSpPr/>
          <p:nvPr/>
        </p:nvSpPr>
        <p:spPr>
          <a:xfrm>
            <a:off x="7006590" y="149872"/>
            <a:ext cx="2885555" cy="765478"/>
          </a:xfrm>
          <a:prstGeom prst="wedgeRoundRectCallout">
            <a:avLst>
              <a:gd name="adj1" fmla="val -39575"/>
              <a:gd name="adj2" fmla="val 79964"/>
              <a:gd name="adj3" fmla="val 16667"/>
            </a:avLst>
          </a:prstGeom>
          <a:solidFill>
            <a:schemeClr val="accent1">
              <a:lumMod val="40000"/>
              <a:lumOff val="6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der Chef / </a:t>
            </a:r>
            <a:br>
              <a:rPr lang="en-GB" sz="2000" dirty="0"/>
            </a:br>
            <a:r>
              <a:rPr lang="en-GB" sz="2000" dirty="0"/>
              <a:t>die </a:t>
            </a:r>
            <a:r>
              <a:rPr lang="en-GB" sz="2000" dirty="0" err="1"/>
              <a:t>Chefin</a:t>
            </a:r>
            <a:r>
              <a:rPr lang="en-GB" sz="2000" dirty="0"/>
              <a:t> = the boss</a:t>
            </a: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9" grpId="0" animBg="1"/>
      <p:bldP spid="31" grpId="0" animBg="1"/>
      <p:bldP spid="33" grpId="0" animBg="1"/>
      <p:bldP spid="35" grpId="0" animBg="1"/>
      <p:bldP spid="37" grpId="0" animBg="1"/>
      <p:bldP spid="39" grpId="0" animBg="1"/>
      <p:bldP spid="42" grpId="0" animBg="1"/>
      <p:bldP spid="49" grpId="0" animBg="1"/>
      <p:bldP spid="50" grpId="0" animBg="1"/>
      <p:bldP spid="51" grpId="0" animBg="1"/>
      <p:bldP spid="52" grpId="0" animBg="1"/>
      <p:bldP spid="53" grpId="0" animBg="1"/>
      <p:bldP spid="54" grpId="0" animBg="1"/>
      <p:bldP spid="55" grpId="0" animBg="1"/>
      <p:bldP spid="56"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3201685" cy="647577"/>
          </a:xfrm>
        </p:spPr>
        <p:txBody>
          <a:bodyPr>
            <a:normAutofit/>
          </a:bodyPr>
          <a:lstStyle/>
          <a:p>
            <a:r>
              <a:rPr lang="en-GB" sz="2800" b="1" dirty="0" err="1">
                <a:solidFill>
                  <a:schemeClr val="bg1"/>
                </a:solidFill>
              </a:rPr>
              <a:t>Teamarbeit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993" y="1333722"/>
            <a:ext cx="11957327" cy="830997"/>
          </a:xfrm>
          <a:prstGeom prst="rect">
            <a:avLst/>
          </a:prstGeom>
          <a:noFill/>
        </p:spPr>
        <p:txBody>
          <a:bodyPr wrap="square" rtlCol="0">
            <a:spAutoFit/>
          </a:bodyPr>
          <a:lstStyle/>
          <a:p>
            <a:r>
              <a:rPr lang="en-US" sz="2400" dirty="0"/>
              <a:t>Was </a:t>
            </a:r>
            <a:r>
              <a:rPr lang="en-US" sz="2400" dirty="0" err="1"/>
              <a:t>sagt</a:t>
            </a:r>
            <a:r>
              <a:rPr lang="en-US" sz="2400" dirty="0"/>
              <a:t> die </a:t>
            </a:r>
            <a:r>
              <a:rPr lang="en-US" sz="2400" dirty="0" err="1"/>
              <a:t>Chefin</a:t>
            </a:r>
            <a:r>
              <a:rPr lang="en-US" sz="2400" dirty="0"/>
              <a:t>*? </a:t>
            </a:r>
            <a:br>
              <a:rPr lang="en-US" sz="2400" dirty="0"/>
            </a:br>
            <a:r>
              <a:rPr lang="en-US" sz="2400" dirty="0" err="1"/>
              <a:t>Haben</a:t>
            </a:r>
            <a:r>
              <a:rPr lang="en-US" sz="2400" dirty="0"/>
              <a:t> </a:t>
            </a:r>
            <a:r>
              <a:rPr lang="en-US" sz="2400" dirty="0" err="1"/>
              <a:t>sie</a:t>
            </a:r>
            <a:r>
              <a:rPr lang="en-US" sz="2400" dirty="0"/>
              <a:t> das </a:t>
            </a:r>
            <a:r>
              <a:rPr lang="en-US" sz="2400" b="1" dirty="0" err="1"/>
              <a:t>schon</a:t>
            </a:r>
            <a:r>
              <a:rPr lang="en-US" sz="2400" b="1" dirty="0"/>
              <a:t> </a:t>
            </a:r>
            <a:r>
              <a:rPr lang="en-US" sz="2400" b="1" dirty="0" err="1"/>
              <a:t>gemacht</a:t>
            </a:r>
            <a:r>
              <a:rPr lang="en-US" sz="2400" dirty="0"/>
              <a:t>, </a:t>
            </a:r>
            <a:r>
              <a:rPr lang="en-US" sz="2400" dirty="0" err="1"/>
              <a:t>oder</a:t>
            </a:r>
            <a:r>
              <a:rPr lang="en-US" sz="2400" dirty="0"/>
              <a:t> </a:t>
            </a:r>
            <a:r>
              <a:rPr lang="en-US" sz="2400" dirty="0" err="1"/>
              <a:t>müssen</a:t>
            </a:r>
            <a:r>
              <a:rPr lang="en-US" sz="2400" dirty="0"/>
              <a:t> </a:t>
            </a:r>
            <a:r>
              <a:rPr lang="en-US" sz="2400" dirty="0" err="1"/>
              <a:t>sie</a:t>
            </a:r>
            <a:r>
              <a:rPr lang="en-US" sz="2400" dirty="0"/>
              <a:t> es </a:t>
            </a:r>
            <a:r>
              <a:rPr lang="en-US" sz="2400" b="1" dirty="0" err="1"/>
              <a:t>noch</a:t>
            </a:r>
            <a:r>
              <a:rPr lang="en-US" sz="2400" b="1" dirty="0"/>
              <a:t> </a:t>
            </a:r>
            <a:r>
              <a:rPr lang="en-US" sz="2400" b="1" dirty="0" err="1"/>
              <a:t>machen</a:t>
            </a:r>
            <a:r>
              <a:rPr lang="en-US" sz="2400" dirty="0"/>
              <a:t>?</a:t>
            </a:r>
          </a:p>
        </p:txBody>
      </p:sp>
      <p:pic>
        <p:nvPicPr>
          <p:cNvPr id="7" name="Picture 6">
            <a:extLst>
              <a:ext uri="{FF2B5EF4-FFF2-40B4-BE49-F238E27FC236}">
                <a16:creationId xmlns:a16="http://schemas.microsoft.com/office/drawing/2014/main" id="{5BCA42B9-9CA2-406C-9B08-FC568E27D7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50" t="7960" r="29824" b="81891"/>
          <a:stretch/>
        </p:blipFill>
        <p:spPr>
          <a:xfrm>
            <a:off x="9020432" y="183803"/>
            <a:ext cx="1778758" cy="465214"/>
          </a:xfrm>
          <a:prstGeom prst="rect">
            <a:avLst/>
          </a:prstGeom>
        </p:spPr>
      </p:pic>
      <p:graphicFrame>
        <p:nvGraphicFramePr>
          <p:cNvPr id="9" name="Table 6">
            <a:extLst>
              <a:ext uri="{FF2B5EF4-FFF2-40B4-BE49-F238E27FC236}">
                <a16:creationId xmlns:a16="http://schemas.microsoft.com/office/drawing/2014/main" id="{7FC1F6B9-5BD2-424E-887B-2D6D5313CD65}"/>
              </a:ext>
            </a:extLst>
          </p:cNvPr>
          <p:cNvGraphicFramePr>
            <a:graphicFrameLocks noGrp="1"/>
          </p:cNvGraphicFramePr>
          <p:nvPr>
            <p:extLst>
              <p:ext uri="{D42A27DB-BD31-4B8C-83A1-F6EECF244321}">
                <p14:modId xmlns:p14="http://schemas.microsoft.com/office/powerpoint/2010/main" val="393454841"/>
              </p:ext>
            </p:extLst>
          </p:nvPr>
        </p:nvGraphicFramePr>
        <p:xfrm>
          <a:off x="1600841" y="2258511"/>
          <a:ext cx="8330985" cy="3799544"/>
        </p:xfrm>
        <a:graphic>
          <a:graphicData uri="http://schemas.openxmlformats.org/drawingml/2006/table">
            <a:tbl>
              <a:tblPr firstRow="1" bandRow="1">
                <a:tableStyleId>{00A15C55-8517-42AA-B614-E9B94910E393}</a:tableStyleId>
              </a:tblPr>
              <a:tblGrid>
                <a:gridCol w="826197">
                  <a:extLst>
                    <a:ext uri="{9D8B030D-6E8A-4147-A177-3AD203B41FA5}">
                      <a16:colId xmlns:a16="http://schemas.microsoft.com/office/drawing/2014/main" val="513107963"/>
                    </a:ext>
                  </a:extLst>
                </a:gridCol>
                <a:gridCol w="1142959">
                  <a:extLst>
                    <a:ext uri="{9D8B030D-6E8A-4147-A177-3AD203B41FA5}">
                      <a16:colId xmlns:a16="http://schemas.microsoft.com/office/drawing/2014/main" val="4128092149"/>
                    </a:ext>
                  </a:extLst>
                </a:gridCol>
                <a:gridCol w="1359243">
                  <a:extLst>
                    <a:ext uri="{9D8B030D-6E8A-4147-A177-3AD203B41FA5}">
                      <a16:colId xmlns:a16="http://schemas.microsoft.com/office/drawing/2014/main" val="2609792770"/>
                    </a:ext>
                  </a:extLst>
                </a:gridCol>
                <a:gridCol w="5002586">
                  <a:extLst>
                    <a:ext uri="{9D8B030D-6E8A-4147-A177-3AD203B41FA5}">
                      <a16:colId xmlns:a16="http://schemas.microsoft.com/office/drawing/2014/main" val="1616836717"/>
                    </a:ext>
                  </a:extLst>
                </a:gridCol>
              </a:tblGrid>
              <a:tr h="474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lnL w="9525" cap="flat" cmpd="sng" algn="ctr">
                      <a:no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no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rPr>
                        <a:t>done</a:t>
                      </a:r>
                      <a:endParaRPr lang="en-GB" sz="2000" b="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still to do</a:t>
                      </a:r>
                      <a:endParaRPr lang="en-GB" sz="2000" b="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rPr>
                        <a:t>task</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153431983"/>
                  </a:ext>
                </a:extLst>
              </a:tr>
              <a:tr h="474943">
                <a:tc>
                  <a:txBody>
                    <a:bodyPr/>
                    <a:lstStyle/>
                    <a:p>
                      <a:pPr algn="ctr"/>
                      <a:endParaRPr lang="en-GB" sz="2000" dirty="0">
                        <a:solidFill>
                          <a:schemeClr val="accent1">
                            <a:lumMod val="50000"/>
                          </a:schemeClr>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do lots</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171492714"/>
                  </a:ext>
                </a:extLst>
              </a:tr>
              <a:tr h="474943">
                <a:tc>
                  <a:txBody>
                    <a:bodyPr/>
                    <a:lstStyle/>
                    <a:p>
                      <a:pPr algn="ctr"/>
                      <a:endParaRPr lang="en-GB" sz="2000" dirty="0">
                        <a:solidFill>
                          <a:schemeClr val="accent1">
                            <a:lumMod val="50000"/>
                          </a:schemeClr>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work 2 hours</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961458278"/>
                  </a:ext>
                </a:extLst>
              </a:tr>
              <a:tr h="474943">
                <a:tc>
                  <a:txBody>
                    <a:bodyPr/>
                    <a:lstStyle/>
                    <a:p>
                      <a:pPr algn="ctr"/>
                      <a:endParaRPr lang="en-GB" sz="2000" dirty="0">
                        <a:solidFill>
                          <a:schemeClr val="accent1">
                            <a:lumMod val="50000"/>
                          </a:schemeClr>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clean the windows</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2189313960"/>
                  </a:ext>
                </a:extLst>
              </a:tr>
              <a:tr h="474943">
                <a:tc>
                  <a:txBody>
                    <a:bodyPr/>
                    <a:lstStyle/>
                    <a:p>
                      <a:pPr algn="ctr"/>
                      <a:endParaRPr lang="en-GB" sz="2000" dirty="0">
                        <a:solidFill>
                          <a:schemeClr val="accent1">
                            <a:lumMod val="50000"/>
                          </a:schemeClr>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clean the room</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2609462040"/>
                  </a:ext>
                </a:extLst>
              </a:tr>
              <a:tr h="474943">
                <a:tc>
                  <a:txBody>
                    <a:bodyPr/>
                    <a:lstStyle/>
                    <a:p>
                      <a:pPr algn="ctr"/>
                      <a:endParaRPr lang="en-GB" sz="2000" dirty="0">
                        <a:solidFill>
                          <a:schemeClr val="accent1">
                            <a:lumMod val="50000"/>
                          </a:schemeClr>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buy the vegetables</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2984068639"/>
                  </a:ext>
                </a:extLst>
              </a:tr>
              <a:tr h="474943">
                <a:tc>
                  <a:txBody>
                    <a:bodyPr/>
                    <a:lstStyle/>
                    <a:p>
                      <a:pPr algn="ctr"/>
                      <a:endParaRPr lang="en-GB" sz="2000" dirty="0">
                        <a:solidFill>
                          <a:schemeClr val="accent1">
                            <a:lumMod val="50000"/>
                          </a:schemeClr>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mix the fruit salad</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530470010"/>
                  </a:ext>
                </a:extLst>
              </a:tr>
              <a:tr h="474943">
                <a:tc>
                  <a:txBody>
                    <a:bodyPr/>
                    <a:lstStyle/>
                    <a:p>
                      <a:pPr algn="ctr"/>
                      <a:endParaRPr lang="en-GB" sz="2000" dirty="0">
                        <a:solidFill>
                          <a:schemeClr val="accent1">
                            <a:lumMod val="50000"/>
                          </a:schemeClr>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endParaRPr lang="en-GB" sz="20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000" dirty="0">
                          <a:solidFill>
                            <a:schemeClr val="tx1"/>
                          </a:solidFill>
                        </a:rPr>
                        <a:t>work as a team</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382536321"/>
                  </a:ext>
                </a:extLst>
              </a:tr>
            </a:tbl>
          </a:graphicData>
        </a:graphic>
      </p:graphicFrame>
      <p:sp>
        <p:nvSpPr>
          <p:cNvPr id="10" name="Action Button: Custom 16">
            <a:hlinkClick r:id="" action="ppaction://noaction" highlightClick="1">
              <a:snd r:embed="rId4" name="18. 1. Wir beep.wav"/>
            </a:hlinkClick>
            <a:extLst>
              <a:ext uri="{FF2B5EF4-FFF2-40B4-BE49-F238E27FC236}">
                <a16:creationId xmlns:a16="http://schemas.microsoft.com/office/drawing/2014/main" id="{23D61421-1F5E-41F3-B6E8-71463BE7F8C7}"/>
              </a:ext>
            </a:extLst>
          </p:cNvPr>
          <p:cNvSpPr/>
          <p:nvPr/>
        </p:nvSpPr>
        <p:spPr>
          <a:xfrm>
            <a:off x="1827293" y="276729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1" name="TextBox 10" descr="text box hiding answer">
            <a:extLst>
              <a:ext uri="{FF2B5EF4-FFF2-40B4-BE49-F238E27FC236}">
                <a16:creationId xmlns:a16="http://schemas.microsoft.com/office/drawing/2014/main" id="{E79A02C1-7DEB-45DB-B9C0-0ADB77DF8113}"/>
              </a:ext>
            </a:extLst>
          </p:cNvPr>
          <p:cNvSpPr txBox="1"/>
          <p:nvPr/>
        </p:nvSpPr>
        <p:spPr>
          <a:xfrm>
            <a:off x="6619498" y="2847781"/>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2" name="Picture 11" descr="green checkmark">
            <a:hlinkClick r:id="" action="ppaction://noaction">
              <a:snd r:embed="rId5" name="18.ans.1.wav"/>
            </a:hlinkClick>
            <a:extLst>
              <a:ext uri="{FF2B5EF4-FFF2-40B4-BE49-F238E27FC236}">
                <a16:creationId xmlns:a16="http://schemas.microsoft.com/office/drawing/2014/main" id="{72CD689C-CB6D-4BAE-B1B7-A148B99914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5767" y="2793877"/>
            <a:ext cx="282522" cy="294294"/>
          </a:xfrm>
          <a:prstGeom prst="rect">
            <a:avLst/>
          </a:prstGeom>
        </p:spPr>
      </p:pic>
      <p:sp>
        <p:nvSpPr>
          <p:cNvPr id="13" name="Action Button: Custom 16">
            <a:hlinkClick r:id="" action="ppaction://noaction" highlightClick="1">
              <a:snd r:embed="rId7" name="18. 2. Wir beep zwei.wav"/>
            </a:hlinkClick>
            <a:extLst>
              <a:ext uri="{FF2B5EF4-FFF2-40B4-BE49-F238E27FC236}">
                <a16:creationId xmlns:a16="http://schemas.microsoft.com/office/drawing/2014/main" id="{A5173CCB-ED74-4163-A777-298708382E57}"/>
              </a:ext>
            </a:extLst>
          </p:cNvPr>
          <p:cNvSpPr/>
          <p:nvPr/>
        </p:nvSpPr>
        <p:spPr>
          <a:xfrm>
            <a:off x="1827293" y="323993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4" name="TextBox 13" descr="text box hiding answer">
            <a:extLst>
              <a:ext uri="{FF2B5EF4-FFF2-40B4-BE49-F238E27FC236}">
                <a16:creationId xmlns:a16="http://schemas.microsoft.com/office/drawing/2014/main" id="{2F492581-A0B1-4348-920C-18A7DE348522}"/>
              </a:ext>
            </a:extLst>
          </p:cNvPr>
          <p:cNvSpPr txBox="1"/>
          <p:nvPr/>
        </p:nvSpPr>
        <p:spPr>
          <a:xfrm>
            <a:off x="6537259" y="3249317"/>
            <a:ext cx="1908155" cy="356932"/>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 name="Picture 14" descr="green checkmark">
            <a:hlinkClick r:id="" action="ppaction://noaction">
              <a:snd r:embed="rId8" name="18.ans.2.wav"/>
            </a:hlinkClick>
            <a:extLst>
              <a:ext uri="{FF2B5EF4-FFF2-40B4-BE49-F238E27FC236}">
                <a16:creationId xmlns:a16="http://schemas.microsoft.com/office/drawing/2014/main" id="{30148E18-7D13-4C2B-9B39-1B9CEF1244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5730" y="3238333"/>
            <a:ext cx="282522" cy="294294"/>
          </a:xfrm>
          <a:prstGeom prst="rect">
            <a:avLst/>
          </a:prstGeom>
        </p:spPr>
      </p:pic>
      <p:sp>
        <p:nvSpPr>
          <p:cNvPr id="16" name="Action Button: Custom 16">
            <a:hlinkClick r:id="" action="ppaction://noaction" highlightClick="1">
              <a:snd r:embed="rId9" name="18. 3. Wir beep die.wav"/>
            </a:hlinkClick>
            <a:extLst>
              <a:ext uri="{FF2B5EF4-FFF2-40B4-BE49-F238E27FC236}">
                <a16:creationId xmlns:a16="http://schemas.microsoft.com/office/drawing/2014/main" id="{8A1FC38D-B1AA-4354-AB81-D88F939F01A9}"/>
              </a:ext>
            </a:extLst>
          </p:cNvPr>
          <p:cNvSpPr/>
          <p:nvPr/>
        </p:nvSpPr>
        <p:spPr>
          <a:xfrm>
            <a:off x="1825215" y="371252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7" name="TextBox 16" descr="text box hiding answer">
            <a:extLst>
              <a:ext uri="{FF2B5EF4-FFF2-40B4-BE49-F238E27FC236}">
                <a16:creationId xmlns:a16="http://schemas.microsoft.com/office/drawing/2014/main" id="{4DB86A4E-EAC8-48A8-A631-07C899541814}"/>
              </a:ext>
            </a:extLst>
          </p:cNvPr>
          <p:cNvSpPr txBox="1"/>
          <p:nvPr/>
        </p:nvSpPr>
        <p:spPr>
          <a:xfrm>
            <a:off x="6161098" y="3721502"/>
            <a:ext cx="2804984" cy="35693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8" name="Picture 17" descr="green checkmark">
            <a:hlinkClick r:id="" action="ppaction://noaction">
              <a:snd r:embed="rId10" name="18.ans.3.wav"/>
            </a:hlinkClick>
            <a:extLst>
              <a:ext uri="{FF2B5EF4-FFF2-40B4-BE49-F238E27FC236}">
                <a16:creationId xmlns:a16="http://schemas.microsoft.com/office/drawing/2014/main" id="{40B685F2-ADE0-4CC2-A41A-F1F334CB6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5730" y="3734985"/>
            <a:ext cx="282522" cy="294294"/>
          </a:xfrm>
          <a:prstGeom prst="rect">
            <a:avLst/>
          </a:prstGeom>
        </p:spPr>
      </p:pic>
      <p:sp>
        <p:nvSpPr>
          <p:cNvPr id="19" name="Action Button: Custom 16">
            <a:hlinkClick r:id="" action="ppaction://noaction" highlightClick="1">
              <a:snd r:embed="rId11" name="18. 4. das Zimmer beep.wav"/>
            </a:hlinkClick>
            <a:extLst>
              <a:ext uri="{FF2B5EF4-FFF2-40B4-BE49-F238E27FC236}">
                <a16:creationId xmlns:a16="http://schemas.microsoft.com/office/drawing/2014/main" id="{8F9EF0E5-342E-4A66-824C-648BD7474E0F}"/>
              </a:ext>
            </a:extLst>
          </p:cNvPr>
          <p:cNvSpPr/>
          <p:nvPr/>
        </p:nvSpPr>
        <p:spPr>
          <a:xfrm>
            <a:off x="1825215" y="419469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0" name="TextBox 19" descr="text box hiding answer">
            <a:extLst>
              <a:ext uri="{FF2B5EF4-FFF2-40B4-BE49-F238E27FC236}">
                <a16:creationId xmlns:a16="http://schemas.microsoft.com/office/drawing/2014/main" id="{9A171B72-4679-47C1-B38C-E3F8EA0C67B8}"/>
              </a:ext>
            </a:extLst>
          </p:cNvPr>
          <p:cNvSpPr txBox="1"/>
          <p:nvPr/>
        </p:nvSpPr>
        <p:spPr>
          <a:xfrm>
            <a:off x="6161098" y="4276903"/>
            <a:ext cx="2613942" cy="256896"/>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1" name="Picture 20" descr="green checkmark">
            <a:hlinkClick r:id="" action="ppaction://noaction">
              <a:snd r:embed="rId12" name="18.ans.4.wav"/>
            </a:hlinkClick>
            <a:extLst>
              <a:ext uri="{FF2B5EF4-FFF2-40B4-BE49-F238E27FC236}">
                <a16:creationId xmlns:a16="http://schemas.microsoft.com/office/drawing/2014/main" id="{41CBC76E-6DEE-4C33-BFE2-B6E896CFA3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6276" y="4239504"/>
            <a:ext cx="282522" cy="294294"/>
          </a:xfrm>
          <a:prstGeom prst="rect">
            <a:avLst/>
          </a:prstGeom>
        </p:spPr>
      </p:pic>
      <p:sp>
        <p:nvSpPr>
          <p:cNvPr id="22" name="Action Button: Custom 16">
            <a:hlinkClick r:id="" action="ppaction://noaction" highlightClick="1">
              <a:snd r:embed="rId13" name="18. 5. das Gemüse beep.wav"/>
            </a:hlinkClick>
            <a:extLst>
              <a:ext uri="{FF2B5EF4-FFF2-40B4-BE49-F238E27FC236}">
                <a16:creationId xmlns:a16="http://schemas.microsoft.com/office/drawing/2014/main" id="{C01ABE2B-FD80-42D4-99D1-EF52C27AD0F7}"/>
              </a:ext>
            </a:extLst>
          </p:cNvPr>
          <p:cNvSpPr/>
          <p:nvPr/>
        </p:nvSpPr>
        <p:spPr>
          <a:xfrm>
            <a:off x="1825215" y="467412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3" name="TextBox 22" descr="text box hiding answer">
            <a:extLst>
              <a:ext uri="{FF2B5EF4-FFF2-40B4-BE49-F238E27FC236}">
                <a16:creationId xmlns:a16="http://schemas.microsoft.com/office/drawing/2014/main" id="{44960530-78EC-43DD-8A8F-D76823BCB45A}"/>
              </a:ext>
            </a:extLst>
          </p:cNvPr>
          <p:cNvSpPr txBox="1"/>
          <p:nvPr/>
        </p:nvSpPr>
        <p:spPr>
          <a:xfrm>
            <a:off x="6041651" y="4704147"/>
            <a:ext cx="2733389" cy="32485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descr="green checkmark">
            <a:hlinkClick r:id="" action="ppaction://noaction">
              <a:snd r:embed="rId14" name="18.ans.5.wav"/>
            </a:hlinkClick>
            <a:extLst>
              <a:ext uri="{FF2B5EF4-FFF2-40B4-BE49-F238E27FC236}">
                <a16:creationId xmlns:a16="http://schemas.microsoft.com/office/drawing/2014/main" id="{D2972B4E-51BD-4536-91B2-C87559F76D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0545" y="4710646"/>
            <a:ext cx="282522" cy="294294"/>
          </a:xfrm>
          <a:prstGeom prst="rect">
            <a:avLst/>
          </a:prstGeom>
        </p:spPr>
      </p:pic>
      <p:sp>
        <p:nvSpPr>
          <p:cNvPr id="25" name="Action Button: Custom 16">
            <a:hlinkClick r:id="" action="ppaction://noaction" highlightClick="1">
              <a:snd r:embed="rId15" name="18. 6. den Obstsalat beep.wav"/>
            </a:hlinkClick>
            <a:extLst>
              <a:ext uri="{FF2B5EF4-FFF2-40B4-BE49-F238E27FC236}">
                <a16:creationId xmlns:a16="http://schemas.microsoft.com/office/drawing/2014/main" id="{0DE80148-9CE2-42AB-B86C-EE5EDCBE8F4B}"/>
              </a:ext>
            </a:extLst>
          </p:cNvPr>
          <p:cNvSpPr/>
          <p:nvPr/>
        </p:nvSpPr>
        <p:spPr>
          <a:xfrm>
            <a:off x="1830009" y="512195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6" name="TextBox 25" descr="text box hiding answer">
            <a:extLst>
              <a:ext uri="{FF2B5EF4-FFF2-40B4-BE49-F238E27FC236}">
                <a16:creationId xmlns:a16="http://schemas.microsoft.com/office/drawing/2014/main" id="{BD682D14-4FDE-4383-9349-83145E23C338}"/>
              </a:ext>
            </a:extLst>
          </p:cNvPr>
          <p:cNvSpPr txBox="1"/>
          <p:nvPr/>
        </p:nvSpPr>
        <p:spPr>
          <a:xfrm>
            <a:off x="6024470" y="5187086"/>
            <a:ext cx="2733389"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7" name="Picture 26" descr="green checkmark">
            <a:hlinkClick r:id="" action="ppaction://noaction">
              <a:snd r:embed="rId16" name="18.ans.6.wav"/>
            </a:hlinkClick>
            <a:extLst>
              <a:ext uri="{FF2B5EF4-FFF2-40B4-BE49-F238E27FC236}">
                <a16:creationId xmlns:a16="http://schemas.microsoft.com/office/drawing/2014/main" id="{25F590BF-6BBA-438C-AD9A-49979BCA87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3834" y="5200569"/>
            <a:ext cx="282522" cy="294294"/>
          </a:xfrm>
          <a:prstGeom prst="rect">
            <a:avLst/>
          </a:prstGeom>
        </p:spPr>
      </p:pic>
      <p:sp>
        <p:nvSpPr>
          <p:cNvPr id="28" name="Action Button: Custom 16">
            <a:hlinkClick r:id="" action="ppaction://noaction" highlightClick="1">
              <a:snd r:embed="rId17" name="18. 7. Wir beep als.wav"/>
            </a:hlinkClick>
            <a:extLst>
              <a:ext uri="{FF2B5EF4-FFF2-40B4-BE49-F238E27FC236}">
                <a16:creationId xmlns:a16="http://schemas.microsoft.com/office/drawing/2014/main" id="{0711362A-CB18-4036-B2C8-6302610B6C24}"/>
              </a:ext>
            </a:extLst>
          </p:cNvPr>
          <p:cNvSpPr/>
          <p:nvPr/>
        </p:nvSpPr>
        <p:spPr>
          <a:xfrm>
            <a:off x="1835409" y="560927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9" name="TextBox 28" descr="text box hiding answer">
            <a:extLst>
              <a:ext uri="{FF2B5EF4-FFF2-40B4-BE49-F238E27FC236}">
                <a16:creationId xmlns:a16="http://schemas.microsoft.com/office/drawing/2014/main" id="{31ADBF67-52CE-4620-9D21-79943AEDA89C}"/>
              </a:ext>
            </a:extLst>
          </p:cNvPr>
          <p:cNvSpPr txBox="1"/>
          <p:nvPr/>
        </p:nvSpPr>
        <p:spPr>
          <a:xfrm>
            <a:off x="5977671" y="5637269"/>
            <a:ext cx="2797369" cy="32485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0" name="Picture 29" descr="green checkmark">
            <a:hlinkClick r:id="" action="ppaction://noaction">
              <a:snd r:embed="rId18" name="18.ans.7.wav"/>
            </a:hlinkClick>
            <a:extLst>
              <a:ext uri="{FF2B5EF4-FFF2-40B4-BE49-F238E27FC236}">
                <a16:creationId xmlns:a16="http://schemas.microsoft.com/office/drawing/2014/main" id="{7534395C-B894-4047-AA00-7B483B764B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6276" y="5641966"/>
            <a:ext cx="282522" cy="294294"/>
          </a:xfrm>
          <a:prstGeom prst="rect">
            <a:avLst/>
          </a:prstGeom>
        </p:spPr>
      </p:pic>
      <p:pic>
        <p:nvPicPr>
          <p:cNvPr id="44" name="Picture 43" descr="Logo&#10;&#10;Description automatically generated">
            <a:extLst>
              <a:ext uri="{FF2B5EF4-FFF2-40B4-BE49-F238E27FC236}">
                <a16:creationId xmlns:a16="http://schemas.microsoft.com/office/drawing/2014/main" id="{76CCD1C5-070F-4969-B4CF-33CEC6D2D2E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45719"/>
          <a:stretch/>
        </p:blipFill>
        <p:spPr>
          <a:xfrm flipH="1">
            <a:off x="2077564" y="35818"/>
            <a:ext cx="949357" cy="1036417"/>
          </a:xfrm>
          <a:prstGeom prst="ellipse">
            <a:avLst/>
          </a:prstGeom>
        </p:spPr>
      </p:pic>
      <p:sp>
        <p:nvSpPr>
          <p:cNvPr id="45" name="Speech Bubble: Rectangle with Corners Rounded 44">
            <a:extLst>
              <a:ext uri="{FF2B5EF4-FFF2-40B4-BE49-F238E27FC236}">
                <a16:creationId xmlns:a16="http://schemas.microsoft.com/office/drawing/2014/main" id="{01181890-9D8B-41D7-9462-23782F6E5BA4}"/>
              </a:ext>
            </a:extLst>
          </p:cNvPr>
          <p:cNvSpPr/>
          <p:nvPr/>
        </p:nvSpPr>
        <p:spPr>
          <a:xfrm>
            <a:off x="3326933" y="183803"/>
            <a:ext cx="2869927" cy="765478"/>
          </a:xfrm>
          <a:prstGeom prst="wedgeRoundRectCallout">
            <a:avLst>
              <a:gd name="adj1" fmla="val -60345"/>
              <a:gd name="adj2" fmla="val -12945"/>
              <a:gd name="adj3" fmla="val 16667"/>
            </a:avLst>
          </a:prstGeom>
          <a:solidFill>
            <a:schemeClr val="accent4">
              <a:lumMod val="20000"/>
              <a:lumOff val="8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der Chef / </a:t>
            </a:r>
            <a:br>
              <a:rPr lang="en-GB" sz="2000" dirty="0"/>
            </a:br>
            <a:r>
              <a:rPr lang="en-GB" sz="2000" dirty="0"/>
              <a:t>die </a:t>
            </a:r>
            <a:r>
              <a:rPr lang="en-GB" sz="2000" dirty="0" err="1"/>
              <a:t>Chefin</a:t>
            </a:r>
            <a:r>
              <a:rPr lang="en-GB" sz="2000" dirty="0"/>
              <a:t> = the boss</a:t>
            </a:r>
          </a:p>
        </p:txBody>
      </p:sp>
      <p:pic>
        <p:nvPicPr>
          <p:cNvPr id="46" name="Picture 45" descr="A person posing for a picture&#10;&#10;Description automatically generated">
            <a:extLst>
              <a:ext uri="{FF2B5EF4-FFF2-40B4-BE49-F238E27FC236}">
                <a16:creationId xmlns:a16="http://schemas.microsoft.com/office/drawing/2014/main" id="{B7A2D492-BCC6-4CAE-8037-A3F66EF2614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057804" y="2408118"/>
            <a:ext cx="2038022" cy="3603133"/>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0" grpId="0" animBg="1"/>
      <p:bldP spid="23" grpId="0" animBg="1"/>
      <p:bldP spid="26"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667250" cy="647577"/>
          </a:xfrm>
        </p:spPr>
        <p:txBody>
          <a:bodyPr>
            <a:noAutofit/>
          </a:bodyPr>
          <a:lstStyle/>
          <a:p>
            <a:r>
              <a:rPr lang="en-GB" sz="2800" b="1" dirty="0" err="1">
                <a:solidFill>
                  <a:schemeClr val="bg1"/>
                </a:solidFill>
              </a:rPr>
              <a:t>Wer</a:t>
            </a:r>
            <a:r>
              <a:rPr lang="en-GB" sz="2800" b="1" dirty="0">
                <a:solidFill>
                  <a:schemeClr val="bg1"/>
                </a:solidFill>
              </a:rPr>
              <a:t> hat was </a:t>
            </a:r>
            <a:r>
              <a:rPr lang="en-GB" sz="2800" b="1" dirty="0" err="1">
                <a:solidFill>
                  <a:schemeClr val="bg1"/>
                </a:solidFill>
              </a:rPr>
              <a:t>gemacht</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4667250" y="217416"/>
            <a:ext cx="6503483" cy="461665"/>
          </a:xfrm>
          <a:prstGeom prst="rect">
            <a:avLst/>
          </a:prstGeom>
          <a:noFill/>
        </p:spPr>
        <p:txBody>
          <a:bodyPr wrap="square" rtlCol="0">
            <a:spAutoFit/>
          </a:bodyPr>
          <a:lstStyle/>
          <a:p>
            <a:r>
              <a:rPr lang="en-US" sz="2400" dirty="0" err="1"/>
              <a:t>Schreib</a:t>
            </a:r>
            <a:r>
              <a:rPr lang="en-US" sz="2400" dirty="0"/>
              <a:t> die </a:t>
            </a:r>
            <a:r>
              <a:rPr lang="en-US" sz="2400" dirty="0" err="1"/>
              <a:t>Sätze</a:t>
            </a:r>
            <a:r>
              <a:rPr lang="en-US" sz="2400" dirty="0"/>
              <a:t> auf Deutsch.</a:t>
            </a:r>
          </a:p>
        </p:txBody>
      </p:sp>
      <p:sp>
        <p:nvSpPr>
          <p:cNvPr id="6" name="Rounded Rectangle 44">
            <a:extLst>
              <a:ext uri="{FF2B5EF4-FFF2-40B4-BE49-F238E27FC236}">
                <a16:creationId xmlns:a16="http://schemas.microsoft.com/office/drawing/2014/main" id="{A8CF517C-110D-46AD-88DC-88BD8F4EEB84}"/>
              </a:ext>
            </a:extLst>
          </p:cNvPr>
          <p:cNvSpPr/>
          <p:nvPr/>
        </p:nvSpPr>
        <p:spPr>
          <a:xfrm>
            <a:off x="5104230" y="2889456"/>
            <a:ext cx="1922547"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 name="Rounded Rectangle 35">
            <a:extLst>
              <a:ext uri="{FF2B5EF4-FFF2-40B4-BE49-F238E27FC236}">
                <a16:creationId xmlns:a16="http://schemas.microsoft.com/office/drawing/2014/main" id="{42F31C25-CBB6-4FEA-88EF-1A3D16C354E2}"/>
              </a:ext>
            </a:extLst>
          </p:cNvPr>
          <p:cNvSpPr/>
          <p:nvPr/>
        </p:nvSpPr>
        <p:spPr>
          <a:xfrm>
            <a:off x="3044016" y="2881372"/>
            <a:ext cx="1908489"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 name="Rounded Rectangle 1">
            <a:extLst>
              <a:ext uri="{FF2B5EF4-FFF2-40B4-BE49-F238E27FC236}">
                <a16:creationId xmlns:a16="http://schemas.microsoft.com/office/drawing/2014/main" id="{CFAB7C69-CCB9-4EDA-8D36-2292DB463525}"/>
              </a:ext>
            </a:extLst>
          </p:cNvPr>
          <p:cNvSpPr/>
          <p:nvPr/>
        </p:nvSpPr>
        <p:spPr>
          <a:xfrm>
            <a:off x="946802" y="1038648"/>
            <a:ext cx="1865071"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0" name="Rounded Rectangle 34">
            <a:extLst>
              <a:ext uri="{FF2B5EF4-FFF2-40B4-BE49-F238E27FC236}">
                <a16:creationId xmlns:a16="http://schemas.microsoft.com/office/drawing/2014/main" id="{4C0FE72B-59AD-418B-9F40-01D8CEC179D3}"/>
              </a:ext>
            </a:extLst>
          </p:cNvPr>
          <p:cNvSpPr/>
          <p:nvPr/>
        </p:nvSpPr>
        <p:spPr>
          <a:xfrm>
            <a:off x="2984102" y="1046812"/>
            <a:ext cx="1912951"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2" name="Rounded Rectangle 55">
            <a:extLst>
              <a:ext uri="{FF2B5EF4-FFF2-40B4-BE49-F238E27FC236}">
                <a16:creationId xmlns:a16="http://schemas.microsoft.com/office/drawing/2014/main" id="{A4955FB4-230F-4674-9EB7-002A42474B24}"/>
              </a:ext>
            </a:extLst>
          </p:cNvPr>
          <p:cNvSpPr/>
          <p:nvPr/>
        </p:nvSpPr>
        <p:spPr>
          <a:xfrm>
            <a:off x="5143925" y="1038646"/>
            <a:ext cx="1977872"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3" name="Rounded Rectangle 56">
            <a:extLst>
              <a:ext uri="{FF2B5EF4-FFF2-40B4-BE49-F238E27FC236}">
                <a16:creationId xmlns:a16="http://schemas.microsoft.com/office/drawing/2014/main" id="{360DD959-E1CF-49A4-9370-07340B7FEE50}"/>
              </a:ext>
            </a:extLst>
          </p:cNvPr>
          <p:cNvSpPr/>
          <p:nvPr/>
        </p:nvSpPr>
        <p:spPr>
          <a:xfrm>
            <a:off x="839330" y="2808359"/>
            <a:ext cx="1977871"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57">
            <a:extLst>
              <a:ext uri="{FF2B5EF4-FFF2-40B4-BE49-F238E27FC236}">
                <a16:creationId xmlns:a16="http://schemas.microsoft.com/office/drawing/2014/main" id="{B99BDDC0-D948-40D7-AABE-984D8C5B72D2}"/>
              </a:ext>
            </a:extLst>
          </p:cNvPr>
          <p:cNvSpPr/>
          <p:nvPr/>
        </p:nvSpPr>
        <p:spPr>
          <a:xfrm>
            <a:off x="882072" y="4599093"/>
            <a:ext cx="1969608"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5" name="Rounded Rectangle 58">
            <a:extLst>
              <a:ext uri="{FF2B5EF4-FFF2-40B4-BE49-F238E27FC236}">
                <a16:creationId xmlns:a16="http://schemas.microsoft.com/office/drawing/2014/main" id="{D3ABE9A6-41DF-429C-B124-940647AD0830}"/>
              </a:ext>
            </a:extLst>
          </p:cNvPr>
          <p:cNvSpPr/>
          <p:nvPr/>
        </p:nvSpPr>
        <p:spPr>
          <a:xfrm>
            <a:off x="2983053" y="4618940"/>
            <a:ext cx="1988577"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8" name="Rounded Rectangle 61">
            <a:extLst>
              <a:ext uri="{FF2B5EF4-FFF2-40B4-BE49-F238E27FC236}">
                <a16:creationId xmlns:a16="http://schemas.microsoft.com/office/drawing/2014/main" id="{565CEE77-4AEC-4218-A916-A3F45F783378}"/>
              </a:ext>
            </a:extLst>
          </p:cNvPr>
          <p:cNvSpPr/>
          <p:nvPr/>
        </p:nvSpPr>
        <p:spPr>
          <a:xfrm>
            <a:off x="5082922" y="4626331"/>
            <a:ext cx="2026155" cy="1594277"/>
          </a:xfrm>
          <a:prstGeom prst="round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96F4B67-AE0D-4C1F-A96F-B0DFAF08B538}"/>
              </a:ext>
            </a:extLst>
          </p:cNvPr>
          <p:cNvSpPr txBox="1"/>
          <p:nvPr/>
        </p:nvSpPr>
        <p:spPr>
          <a:xfrm>
            <a:off x="2992399" y="1287095"/>
            <a:ext cx="1977873"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t>Did you write the to-do list?</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75B68DEA-E9F9-4667-9094-0D6304E5FD59}"/>
              </a:ext>
            </a:extLst>
          </p:cNvPr>
          <p:cNvSpPr txBox="1"/>
          <p:nvPr/>
        </p:nvSpPr>
        <p:spPr>
          <a:xfrm>
            <a:off x="5061184" y="1293442"/>
            <a:ext cx="2094315"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t>I laid the menus on the table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08AB49C9-71FE-4225-8F36-214BE964EEF9}"/>
              </a:ext>
            </a:extLst>
          </p:cNvPr>
          <p:cNvSpPr txBox="1"/>
          <p:nvPr/>
        </p:nvSpPr>
        <p:spPr>
          <a:xfrm>
            <a:off x="2967752" y="3236220"/>
            <a:ext cx="1868157" cy="830997"/>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t>I mixed the fruit</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A7A1F9B3-D34A-4CA6-A851-9B27AE6F0981}"/>
              </a:ext>
            </a:extLst>
          </p:cNvPr>
          <p:cNvSpPr txBox="1"/>
          <p:nvPr/>
        </p:nvSpPr>
        <p:spPr>
          <a:xfrm>
            <a:off x="813096" y="4826007"/>
            <a:ext cx="1988577"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t>We gave the dog water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78012958-0F9D-496D-855E-05780A34CCF9}"/>
              </a:ext>
            </a:extLst>
          </p:cNvPr>
          <p:cNvSpPr txBox="1"/>
          <p:nvPr/>
        </p:nvSpPr>
        <p:spPr>
          <a:xfrm>
            <a:off x="2961224" y="4868828"/>
            <a:ext cx="1988577"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t>You have worked six hours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6D7F788A-0E2E-429E-9006-FC0ADACC0CA9}"/>
              </a:ext>
            </a:extLst>
          </p:cNvPr>
          <p:cNvSpPr txBox="1"/>
          <p:nvPr/>
        </p:nvSpPr>
        <p:spPr>
          <a:xfrm>
            <a:off x="5140104" y="3112271"/>
            <a:ext cx="1823782"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t>We have received no money</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EA16BC29-3A97-43EE-A7A8-DDA75ECC2D7F}"/>
              </a:ext>
            </a:extLst>
          </p:cNvPr>
          <p:cNvSpPr txBox="1"/>
          <p:nvPr/>
        </p:nvSpPr>
        <p:spPr>
          <a:xfrm>
            <a:off x="890732" y="1370953"/>
            <a:ext cx="2049718" cy="830997"/>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t>I have learnt a lot</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2C1B7CB1-DD3F-4E9F-BFA2-1C4B13A1BDF4}"/>
              </a:ext>
            </a:extLst>
          </p:cNvPr>
          <p:cNvSpPr txBox="1"/>
          <p:nvPr/>
        </p:nvSpPr>
        <p:spPr>
          <a:xfrm>
            <a:off x="887729" y="2970684"/>
            <a:ext cx="2000337" cy="1200329"/>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t>She cooked the vegetables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B416B4D1-2441-468F-911E-993B0375EDB9}"/>
              </a:ext>
            </a:extLst>
          </p:cNvPr>
          <p:cNvSpPr txBox="1"/>
          <p:nvPr/>
        </p:nvSpPr>
        <p:spPr>
          <a:xfrm>
            <a:off x="4916465" y="4878033"/>
            <a:ext cx="2359067" cy="1154162"/>
          </a:xfrm>
          <a:prstGeom prst="rect">
            <a:avLst/>
          </a:prstGeom>
          <a:noFill/>
        </p:spPr>
        <p:txBody>
          <a:bodyPr wrap="square" rtlCol="0">
            <a:spAutoFit/>
          </a:bodyPr>
          <a:lstStyle/>
          <a:p>
            <a:pPr algn="ctr">
              <a:defRPr/>
            </a:pPr>
            <a:r>
              <a:rPr kumimoji="0" lang="en-GB" sz="2300" b="0" i="0" u="none" strike="noStrike" kern="1200" cap="none" spc="0" normalizeH="0" baseline="0" noProof="0" dirty="0">
                <a:ln>
                  <a:noFill/>
                </a:ln>
                <a:effectLst/>
                <a:uLnTx/>
                <a:uFillTx/>
                <a:latin typeface="Century Gothic" panose="020F0302020204030204"/>
              </a:rPr>
              <a:t>[</a:t>
            </a:r>
            <a:r>
              <a:rPr lang="en-GB" sz="2300" dirty="0"/>
              <a:t>Did you find the newspapers?</a:t>
            </a:r>
            <a:r>
              <a:rPr kumimoji="0" lang="en-GB" sz="2300" b="0" i="0" u="none" strike="noStrike" kern="1200" cap="none" spc="0" normalizeH="0" baseline="0" noProof="0" dirty="0">
                <a:ln>
                  <a:noFill/>
                </a:ln>
                <a:effectLst/>
                <a:uLnTx/>
                <a:uFillTx/>
                <a:latin typeface="Century Gothic" panose="020F0302020204030204"/>
              </a:rPr>
              <a:t>]</a:t>
            </a:r>
          </a:p>
        </p:txBody>
      </p:sp>
      <p:sp>
        <p:nvSpPr>
          <p:cNvPr id="37" name="Rounded Rectangle 2">
            <a:extLst>
              <a:ext uri="{FF2B5EF4-FFF2-40B4-BE49-F238E27FC236}">
                <a16:creationId xmlns:a16="http://schemas.microsoft.com/office/drawing/2014/main" id="{6D3A90B9-AEE9-4DB9-93E0-9EDD47F7B5D7}"/>
              </a:ext>
            </a:extLst>
          </p:cNvPr>
          <p:cNvSpPr/>
          <p:nvPr/>
        </p:nvSpPr>
        <p:spPr>
          <a:xfrm>
            <a:off x="897587" y="960788"/>
            <a:ext cx="1919920" cy="16940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A</a:t>
            </a:r>
          </a:p>
        </p:txBody>
      </p:sp>
      <p:sp>
        <p:nvSpPr>
          <p:cNvPr id="38" name="Rounded Rectangle 2">
            <a:extLst>
              <a:ext uri="{FF2B5EF4-FFF2-40B4-BE49-F238E27FC236}">
                <a16:creationId xmlns:a16="http://schemas.microsoft.com/office/drawing/2014/main" id="{1D6A39D5-1289-4BD2-AD60-CEC6287B6D06}"/>
              </a:ext>
            </a:extLst>
          </p:cNvPr>
          <p:cNvSpPr/>
          <p:nvPr/>
        </p:nvSpPr>
        <p:spPr>
          <a:xfrm>
            <a:off x="5071817" y="2794282"/>
            <a:ext cx="2059292" cy="169585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F</a:t>
            </a:r>
          </a:p>
        </p:txBody>
      </p:sp>
      <p:sp>
        <p:nvSpPr>
          <p:cNvPr id="40" name="Rounded Rectangle 2">
            <a:extLst>
              <a:ext uri="{FF2B5EF4-FFF2-40B4-BE49-F238E27FC236}">
                <a16:creationId xmlns:a16="http://schemas.microsoft.com/office/drawing/2014/main" id="{976DB697-CB53-43EC-812E-9262CDBC1F28}"/>
              </a:ext>
            </a:extLst>
          </p:cNvPr>
          <p:cNvSpPr/>
          <p:nvPr/>
        </p:nvSpPr>
        <p:spPr>
          <a:xfrm>
            <a:off x="5084441" y="4578907"/>
            <a:ext cx="2021514" cy="16940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I</a:t>
            </a:r>
          </a:p>
        </p:txBody>
      </p:sp>
      <p:sp>
        <p:nvSpPr>
          <p:cNvPr id="41" name="Rounded Rectangle 2">
            <a:extLst>
              <a:ext uri="{FF2B5EF4-FFF2-40B4-BE49-F238E27FC236}">
                <a16:creationId xmlns:a16="http://schemas.microsoft.com/office/drawing/2014/main" id="{3C91D104-2FAF-47AE-B2E8-2E67DAD77243}"/>
              </a:ext>
            </a:extLst>
          </p:cNvPr>
          <p:cNvSpPr/>
          <p:nvPr/>
        </p:nvSpPr>
        <p:spPr>
          <a:xfrm>
            <a:off x="850698" y="2740789"/>
            <a:ext cx="1964072" cy="16940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D</a:t>
            </a:r>
          </a:p>
        </p:txBody>
      </p:sp>
      <p:sp>
        <p:nvSpPr>
          <p:cNvPr id="43" name="Rounded Rectangle 2">
            <a:extLst>
              <a:ext uri="{FF2B5EF4-FFF2-40B4-BE49-F238E27FC236}">
                <a16:creationId xmlns:a16="http://schemas.microsoft.com/office/drawing/2014/main" id="{FB3661A2-3B21-42E0-84C0-053B37A8C1C8}"/>
              </a:ext>
            </a:extLst>
          </p:cNvPr>
          <p:cNvSpPr/>
          <p:nvPr/>
        </p:nvSpPr>
        <p:spPr>
          <a:xfrm>
            <a:off x="5057700" y="960739"/>
            <a:ext cx="2128087" cy="16940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C</a:t>
            </a:r>
          </a:p>
        </p:txBody>
      </p:sp>
      <p:sp>
        <p:nvSpPr>
          <p:cNvPr id="45" name="Rounded Rectangle 2">
            <a:extLst>
              <a:ext uri="{FF2B5EF4-FFF2-40B4-BE49-F238E27FC236}">
                <a16:creationId xmlns:a16="http://schemas.microsoft.com/office/drawing/2014/main" id="{4ED76916-8A76-4F92-9410-39974133A7BC}"/>
              </a:ext>
            </a:extLst>
          </p:cNvPr>
          <p:cNvSpPr/>
          <p:nvPr/>
        </p:nvSpPr>
        <p:spPr>
          <a:xfrm>
            <a:off x="2948757" y="4592048"/>
            <a:ext cx="2021515" cy="162856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H</a:t>
            </a:r>
          </a:p>
        </p:txBody>
      </p:sp>
      <p:sp>
        <p:nvSpPr>
          <p:cNvPr id="46" name="Rounded Rectangle 2">
            <a:extLst>
              <a:ext uri="{FF2B5EF4-FFF2-40B4-BE49-F238E27FC236}">
                <a16:creationId xmlns:a16="http://schemas.microsoft.com/office/drawing/2014/main" id="{1218A77B-87F5-4F7A-952A-3E6330D40192}"/>
              </a:ext>
            </a:extLst>
          </p:cNvPr>
          <p:cNvSpPr/>
          <p:nvPr/>
        </p:nvSpPr>
        <p:spPr>
          <a:xfrm>
            <a:off x="3003954" y="2807224"/>
            <a:ext cx="1964072" cy="166872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tx1"/>
                </a:solidFill>
                <a:latin typeface="Century Gothic" panose="020F0302020204030204"/>
              </a:rPr>
              <a:t>E</a:t>
            </a:r>
            <a:endParaRPr kumimoji="0" lang="en-US" sz="5400" b="1" i="0" u="none" strike="noStrike" kern="1200" cap="none" spc="0" normalizeH="0" baseline="0" noProof="0" dirty="0">
              <a:ln>
                <a:noFill/>
              </a:ln>
              <a:solidFill>
                <a:schemeClr val="tx1"/>
              </a:solidFill>
              <a:effectLst/>
              <a:uLnTx/>
              <a:uFillTx/>
              <a:latin typeface="Century Gothic" panose="020F0302020204030204"/>
            </a:endParaRPr>
          </a:p>
        </p:txBody>
      </p:sp>
      <p:sp>
        <p:nvSpPr>
          <p:cNvPr id="47" name="Rounded Rectangle 2">
            <a:extLst>
              <a:ext uri="{FF2B5EF4-FFF2-40B4-BE49-F238E27FC236}">
                <a16:creationId xmlns:a16="http://schemas.microsoft.com/office/drawing/2014/main" id="{F8CC1D3A-7DCB-49FC-8502-6DF60C59BF41}"/>
              </a:ext>
            </a:extLst>
          </p:cNvPr>
          <p:cNvSpPr/>
          <p:nvPr/>
        </p:nvSpPr>
        <p:spPr>
          <a:xfrm>
            <a:off x="2913375" y="977065"/>
            <a:ext cx="2063989" cy="16940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B</a:t>
            </a:r>
          </a:p>
        </p:txBody>
      </p:sp>
      <p:sp>
        <p:nvSpPr>
          <p:cNvPr id="50" name="Rounded Rectangle 2">
            <a:extLst>
              <a:ext uri="{FF2B5EF4-FFF2-40B4-BE49-F238E27FC236}">
                <a16:creationId xmlns:a16="http://schemas.microsoft.com/office/drawing/2014/main" id="{129BE752-9B32-4323-8138-676F19375B1D}"/>
              </a:ext>
            </a:extLst>
          </p:cNvPr>
          <p:cNvSpPr/>
          <p:nvPr/>
        </p:nvSpPr>
        <p:spPr>
          <a:xfrm>
            <a:off x="872283" y="4601798"/>
            <a:ext cx="1988577" cy="162856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G</a:t>
            </a:r>
          </a:p>
        </p:txBody>
      </p:sp>
      <p:sp>
        <p:nvSpPr>
          <p:cNvPr id="48" name="Rectangle: Rounded Corners 52">
            <a:extLst>
              <a:ext uri="{FF2B5EF4-FFF2-40B4-BE49-F238E27FC236}">
                <a16:creationId xmlns:a16="http://schemas.microsoft.com/office/drawing/2014/main" id="{E370DDDB-56E1-554F-91CB-43DE206B76B6}"/>
              </a:ext>
            </a:extLst>
          </p:cNvPr>
          <p:cNvSpPr/>
          <p:nvPr/>
        </p:nvSpPr>
        <p:spPr>
          <a:xfrm>
            <a:off x="7662791" y="3423654"/>
            <a:ext cx="3165345" cy="120267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Hast du die Zeitungen gefunden?</a:t>
            </a:r>
          </a:p>
        </p:txBody>
      </p:sp>
      <p:sp>
        <p:nvSpPr>
          <p:cNvPr id="56" name="Rectangle: Rounded Corners 52">
            <a:extLst>
              <a:ext uri="{FF2B5EF4-FFF2-40B4-BE49-F238E27FC236}">
                <a16:creationId xmlns:a16="http://schemas.microsoft.com/office/drawing/2014/main" id="{289C4532-FB27-1348-9AFA-9D86EE2CDF64}"/>
              </a:ext>
            </a:extLst>
          </p:cNvPr>
          <p:cNvSpPr/>
          <p:nvPr/>
        </p:nvSpPr>
        <p:spPr>
          <a:xfrm>
            <a:off x="7706915" y="3439432"/>
            <a:ext cx="3165345" cy="120267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Du hast sechs Stunden gearbeitet.</a:t>
            </a:r>
          </a:p>
        </p:txBody>
      </p:sp>
      <p:sp>
        <p:nvSpPr>
          <p:cNvPr id="57" name="Rectangle: Rounded Corners 52">
            <a:extLst>
              <a:ext uri="{FF2B5EF4-FFF2-40B4-BE49-F238E27FC236}">
                <a16:creationId xmlns:a16="http://schemas.microsoft.com/office/drawing/2014/main" id="{FF3A7618-1ABA-734D-ACEE-D0BC371717E4}"/>
              </a:ext>
            </a:extLst>
          </p:cNvPr>
          <p:cNvSpPr/>
          <p:nvPr/>
        </p:nvSpPr>
        <p:spPr>
          <a:xfrm>
            <a:off x="7693222" y="3430732"/>
            <a:ext cx="3165345" cy="120267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Wir haben dem Hund Wasser gegeben.</a:t>
            </a:r>
          </a:p>
        </p:txBody>
      </p:sp>
      <p:sp>
        <p:nvSpPr>
          <p:cNvPr id="58" name="Rectangle: Rounded Corners 52">
            <a:extLst>
              <a:ext uri="{FF2B5EF4-FFF2-40B4-BE49-F238E27FC236}">
                <a16:creationId xmlns:a16="http://schemas.microsoft.com/office/drawing/2014/main" id="{9622FBEE-EF8A-D84C-86E9-2A3B306DBEED}"/>
              </a:ext>
            </a:extLst>
          </p:cNvPr>
          <p:cNvSpPr/>
          <p:nvPr/>
        </p:nvSpPr>
        <p:spPr>
          <a:xfrm>
            <a:off x="7685542" y="3444918"/>
            <a:ext cx="3165345" cy="120267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Wir haben kein Geld gekriegt.</a:t>
            </a:r>
          </a:p>
        </p:txBody>
      </p:sp>
      <p:sp>
        <p:nvSpPr>
          <p:cNvPr id="59" name="Rectangle: Rounded Corners 52">
            <a:extLst>
              <a:ext uri="{FF2B5EF4-FFF2-40B4-BE49-F238E27FC236}">
                <a16:creationId xmlns:a16="http://schemas.microsoft.com/office/drawing/2014/main" id="{8DA66098-8E71-FE49-8A06-786FAA0306B3}"/>
              </a:ext>
            </a:extLst>
          </p:cNvPr>
          <p:cNvSpPr/>
          <p:nvPr/>
        </p:nvSpPr>
        <p:spPr>
          <a:xfrm>
            <a:off x="7683285" y="3431543"/>
            <a:ext cx="3165345" cy="120267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Ich habe das Obst gemischt.</a:t>
            </a:r>
          </a:p>
        </p:txBody>
      </p:sp>
      <p:sp>
        <p:nvSpPr>
          <p:cNvPr id="60" name="Rectangle: Rounded Corners 52">
            <a:extLst>
              <a:ext uri="{FF2B5EF4-FFF2-40B4-BE49-F238E27FC236}">
                <a16:creationId xmlns:a16="http://schemas.microsoft.com/office/drawing/2014/main" id="{E594AE34-2489-4045-A009-4A012D61EC0C}"/>
              </a:ext>
            </a:extLst>
          </p:cNvPr>
          <p:cNvSpPr/>
          <p:nvPr/>
        </p:nvSpPr>
        <p:spPr>
          <a:xfrm>
            <a:off x="7684853" y="3439434"/>
            <a:ext cx="3165345" cy="120267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Sie hat Gemüse gekocht.</a:t>
            </a:r>
          </a:p>
        </p:txBody>
      </p:sp>
      <p:sp>
        <p:nvSpPr>
          <p:cNvPr id="61" name="Rectangle: Rounded Corners 52">
            <a:extLst>
              <a:ext uri="{FF2B5EF4-FFF2-40B4-BE49-F238E27FC236}">
                <a16:creationId xmlns:a16="http://schemas.microsoft.com/office/drawing/2014/main" id="{02A2CC86-0844-704E-818B-842B12CCCA35}"/>
              </a:ext>
            </a:extLst>
          </p:cNvPr>
          <p:cNvSpPr/>
          <p:nvPr/>
        </p:nvSpPr>
        <p:spPr>
          <a:xfrm>
            <a:off x="7650976" y="3439433"/>
            <a:ext cx="3165345" cy="120267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Ich habe die Karten auf den Tisch gelegt.</a:t>
            </a:r>
          </a:p>
        </p:txBody>
      </p:sp>
      <p:sp>
        <p:nvSpPr>
          <p:cNvPr id="62" name="Rectangle: Rounded Corners 52">
            <a:extLst>
              <a:ext uri="{FF2B5EF4-FFF2-40B4-BE49-F238E27FC236}">
                <a16:creationId xmlns:a16="http://schemas.microsoft.com/office/drawing/2014/main" id="{DD022D1E-8935-B54C-8EE2-1C1027722F64}"/>
              </a:ext>
            </a:extLst>
          </p:cNvPr>
          <p:cNvSpPr/>
          <p:nvPr/>
        </p:nvSpPr>
        <p:spPr>
          <a:xfrm>
            <a:off x="7683285" y="3432354"/>
            <a:ext cx="3165345" cy="120267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Hast du die Aufgabenliste geschrieben?</a:t>
            </a:r>
          </a:p>
        </p:txBody>
      </p:sp>
      <p:sp>
        <p:nvSpPr>
          <p:cNvPr id="63" name="Rectangle: Rounded Corners 52">
            <a:extLst>
              <a:ext uri="{FF2B5EF4-FFF2-40B4-BE49-F238E27FC236}">
                <a16:creationId xmlns:a16="http://schemas.microsoft.com/office/drawing/2014/main" id="{121BBC7F-EA07-4841-8CCC-0C25E5332E64}"/>
              </a:ext>
            </a:extLst>
          </p:cNvPr>
          <p:cNvSpPr/>
          <p:nvPr/>
        </p:nvSpPr>
        <p:spPr>
          <a:xfrm>
            <a:off x="7674606" y="3444919"/>
            <a:ext cx="3165345" cy="120267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 </a:t>
            </a:r>
            <a:r>
              <a:rPr lang="en-GB" sz="2400" dirty="0" err="1">
                <a:solidFill>
                  <a:schemeClr val="tx1"/>
                </a:solidFill>
              </a:rPr>
              <a:t>habe</a:t>
            </a:r>
            <a:r>
              <a:rPr lang="en-GB" sz="2400" dirty="0">
                <a:solidFill>
                  <a:schemeClr val="tx1"/>
                </a:solidFill>
              </a:rPr>
              <a:t> </a:t>
            </a:r>
            <a:r>
              <a:rPr lang="en-GB" sz="2400" dirty="0" err="1">
                <a:solidFill>
                  <a:schemeClr val="tx1"/>
                </a:solidFill>
              </a:rPr>
              <a:t>viel</a:t>
            </a:r>
            <a:r>
              <a:rPr lang="en-GB" sz="2400" dirty="0">
                <a:solidFill>
                  <a:schemeClr val="tx1"/>
                </a:solidFill>
              </a:rPr>
              <a:t> </a:t>
            </a:r>
            <a:r>
              <a:rPr lang="en-GB" sz="2400" dirty="0" err="1">
                <a:solidFill>
                  <a:schemeClr val="tx1"/>
                </a:solidFill>
              </a:rPr>
              <a:t>gelernt</a:t>
            </a:r>
            <a:r>
              <a:rPr lang="en-GB" sz="2400" dirty="0">
                <a:solidFill>
                  <a:schemeClr val="tx1"/>
                </a:solidFill>
              </a:rPr>
              <a:t>.</a:t>
            </a:r>
          </a:p>
        </p:txBody>
      </p:sp>
      <p:sp>
        <p:nvSpPr>
          <p:cNvPr id="2" name="Speech Bubble: Rectangle with Corners Rounded 1">
            <a:extLst>
              <a:ext uri="{FF2B5EF4-FFF2-40B4-BE49-F238E27FC236}">
                <a16:creationId xmlns:a16="http://schemas.microsoft.com/office/drawing/2014/main" id="{F60AAFC6-7DDE-465D-91C3-3990E1132543}"/>
              </a:ext>
            </a:extLst>
          </p:cNvPr>
          <p:cNvSpPr/>
          <p:nvPr/>
        </p:nvSpPr>
        <p:spPr>
          <a:xfrm>
            <a:off x="8310218" y="1194700"/>
            <a:ext cx="2809867" cy="1694063"/>
          </a:xfrm>
          <a:prstGeom prst="wedgeRoundRect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a:t>
            </a:r>
            <a:br>
              <a:rPr lang="en-GB" dirty="0"/>
            </a:br>
            <a:r>
              <a:rPr lang="en-GB" dirty="0"/>
              <a:t>Use </a:t>
            </a:r>
            <a:r>
              <a:rPr lang="en-GB" i="1" dirty="0" err="1"/>
              <a:t>Gemüse</a:t>
            </a:r>
            <a:r>
              <a:rPr lang="en-GB" dirty="0"/>
              <a:t> (and </a:t>
            </a:r>
            <a:r>
              <a:rPr lang="en-GB" i="1" dirty="0"/>
              <a:t>Essen</a:t>
            </a:r>
            <a:r>
              <a:rPr lang="en-GB" dirty="0"/>
              <a:t>, </a:t>
            </a:r>
            <a:r>
              <a:rPr lang="en-GB" i="1" dirty="0" err="1"/>
              <a:t>Eis</a:t>
            </a:r>
            <a:r>
              <a:rPr lang="en-GB" i="1" dirty="0"/>
              <a:t>, </a:t>
            </a:r>
            <a:r>
              <a:rPr lang="en-GB" i="1" dirty="0" err="1"/>
              <a:t>Obst</a:t>
            </a:r>
            <a:r>
              <a:rPr lang="en-GB" dirty="0"/>
              <a:t>) in the singular.  To mean ‘vegetable</a:t>
            </a:r>
            <a:r>
              <a:rPr lang="en-GB" b="1" u="sng" dirty="0"/>
              <a:t>s</a:t>
            </a:r>
            <a:r>
              <a:rPr lang="en-GB" dirty="0"/>
              <a:t>’ omit the article.</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5000"/>
                                        <p:tgtEl>
                                          <p:spTgt spid="37"/>
                                        </p:tgtEl>
                                        <p:attrNameLst>
                                          <p:attrName>style.opacity</p:attrName>
                                        </p:attrNameLst>
                                      </p:cBhvr>
                                      <p:to>
                                        <p:strVal val="0"/>
                                      </p:to>
                                    </p:set>
                                    <p:animEffect filter="image" prLst="opacity: 0">
                                      <p:cBhvr rctx="IE">
                                        <p:cTn id="7" dur="5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grpId="1" nodeType="clickEffect">
                                  <p:stCondLst>
                                    <p:cond delay="0"/>
                                  </p:stCondLst>
                                  <p:childTnLst>
                                    <p:anim calcmode="lin" valueType="num">
                                      <p:cBhvr additive="base">
                                        <p:cTn id="15" dur="500"/>
                                        <p:tgtEl>
                                          <p:spTgt spid="63"/>
                                        </p:tgtEl>
                                        <p:attrNameLst>
                                          <p:attrName>ppt_x</p:attrName>
                                        </p:attrNameLst>
                                      </p:cBhvr>
                                      <p:tavLst>
                                        <p:tav tm="0">
                                          <p:val>
                                            <p:strVal val="ppt_x"/>
                                          </p:val>
                                        </p:tav>
                                        <p:tav tm="100000">
                                          <p:val>
                                            <p:strVal val="ppt_x"/>
                                          </p:val>
                                        </p:tav>
                                      </p:tavLst>
                                    </p:anim>
                                    <p:anim calcmode="lin" valueType="num">
                                      <p:cBhvr additive="base">
                                        <p:cTn id="16" dur="500"/>
                                        <p:tgtEl>
                                          <p:spTgt spid="63"/>
                                        </p:tgtEl>
                                        <p:attrNameLst>
                                          <p:attrName>ppt_y</p:attrName>
                                        </p:attrNameLst>
                                      </p:cBhvr>
                                      <p:tavLst>
                                        <p:tav tm="0">
                                          <p:val>
                                            <p:strVal val="ppt_y"/>
                                          </p:val>
                                        </p:tav>
                                        <p:tav tm="100000">
                                          <p:val>
                                            <p:strVal val="1+ppt_h/2"/>
                                          </p:val>
                                        </p:tav>
                                      </p:tavLst>
                                    </p:anim>
                                    <p:set>
                                      <p:cBhvr>
                                        <p:cTn id="17" dur="1" fill="hold">
                                          <p:stCondLst>
                                            <p:cond delay="499"/>
                                          </p:stCondLst>
                                        </p:cTn>
                                        <p:tgtEl>
                                          <p:spTgt spid="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5000"/>
                                        <p:tgtEl>
                                          <p:spTgt spid="38"/>
                                        </p:tgtEl>
                                        <p:attrNameLst>
                                          <p:attrName>style.opacity</p:attrName>
                                        </p:attrNameLst>
                                      </p:cBhvr>
                                      <p:to>
                                        <p:strVal val="0"/>
                                      </p:to>
                                    </p:set>
                                    <p:animEffect filter="image" prLst="opacity: 0">
                                      <p:cBhvr rctx="IE">
                                        <p:cTn id="22" dur="5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58"/>
                                        </p:tgtEl>
                                        <p:attrNameLst>
                                          <p:attrName>ppt_x</p:attrName>
                                        </p:attrNameLst>
                                      </p:cBhvr>
                                      <p:tavLst>
                                        <p:tav tm="0">
                                          <p:val>
                                            <p:strVal val="ppt_x"/>
                                          </p:val>
                                        </p:tav>
                                        <p:tav tm="100000">
                                          <p:val>
                                            <p:strVal val="ppt_x"/>
                                          </p:val>
                                        </p:tav>
                                      </p:tavLst>
                                    </p:anim>
                                    <p:anim calcmode="lin" valueType="num">
                                      <p:cBhvr additive="base">
                                        <p:cTn id="31" dur="500"/>
                                        <p:tgtEl>
                                          <p:spTgt spid="58"/>
                                        </p:tgtEl>
                                        <p:attrNameLst>
                                          <p:attrName>ppt_y</p:attrName>
                                        </p:attrNameLst>
                                      </p:cBhvr>
                                      <p:tavLst>
                                        <p:tav tm="0">
                                          <p:val>
                                            <p:strVal val="ppt_y"/>
                                          </p:val>
                                        </p:tav>
                                        <p:tav tm="100000">
                                          <p:val>
                                            <p:strVal val="1+ppt_h/2"/>
                                          </p:val>
                                        </p:tav>
                                      </p:tavLst>
                                    </p:anim>
                                    <p:set>
                                      <p:cBhvr>
                                        <p:cTn id="32" dur="1" fill="hold">
                                          <p:stCondLst>
                                            <p:cond delay="499"/>
                                          </p:stCondLst>
                                        </p:cTn>
                                        <p:tgtEl>
                                          <p:spTgt spid="5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5000"/>
                                        <p:tgtEl>
                                          <p:spTgt spid="40"/>
                                        </p:tgtEl>
                                        <p:attrNameLst>
                                          <p:attrName>style.opacity</p:attrName>
                                        </p:attrNameLst>
                                      </p:cBhvr>
                                      <p:to>
                                        <p:strVal val="0"/>
                                      </p:to>
                                    </p:set>
                                    <p:animEffect filter="image" prLst="opacity: 0">
                                      <p:cBhvr rctx="IE">
                                        <p:cTn id="37" dur="50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48"/>
                                        </p:tgtEl>
                                        <p:attrNameLst>
                                          <p:attrName>ppt_x</p:attrName>
                                        </p:attrNameLst>
                                      </p:cBhvr>
                                      <p:tavLst>
                                        <p:tav tm="0">
                                          <p:val>
                                            <p:strVal val="ppt_x"/>
                                          </p:val>
                                        </p:tav>
                                        <p:tav tm="100000">
                                          <p:val>
                                            <p:strVal val="ppt_x"/>
                                          </p:val>
                                        </p:tav>
                                      </p:tavLst>
                                    </p:anim>
                                    <p:anim calcmode="lin" valueType="num">
                                      <p:cBhvr additive="base">
                                        <p:cTn id="46" dur="500"/>
                                        <p:tgtEl>
                                          <p:spTgt spid="48"/>
                                        </p:tgtEl>
                                        <p:attrNameLst>
                                          <p:attrName>ppt_y</p:attrName>
                                        </p:attrNameLst>
                                      </p:cBhvr>
                                      <p:tavLst>
                                        <p:tav tm="0">
                                          <p:val>
                                            <p:strVal val="ppt_y"/>
                                          </p:val>
                                        </p:tav>
                                        <p:tav tm="100000">
                                          <p:val>
                                            <p:strVal val="1+ppt_h/2"/>
                                          </p:val>
                                        </p:tav>
                                      </p:tavLst>
                                    </p:anim>
                                    <p:set>
                                      <p:cBhvr>
                                        <p:cTn id="47" dur="1" fill="hold">
                                          <p:stCondLst>
                                            <p:cond delay="499"/>
                                          </p:stCondLst>
                                        </p:cTn>
                                        <p:tgtEl>
                                          <p:spTgt spid="4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5000"/>
                                        <p:tgtEl>
                                          <p:spTgt spid="41"/>
                                        </p:tgtEl>
                                        <p:attrNameLst>
                                          <p:attrName>style.opacity</p:attrName>
                                        </p:attrNameLst>
                                      </p:cBhvr>
                                      <p:to>
                                        <p:strVal val="0"/>
                                      </p:to>
                                    </p:set>
                                    <p:animEffect filter="image" prLst="opacity: 0">
                                      <p:cBhvr rctx="IE">
                                        <p:cTn id="52" dur="5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60"/>
                                        </p:tgtEl>
                                        <p:attrNameLst>
                                          <p:attrName>ppt_x</p:attrName>
                                        </p:attrNameLst>
                                      </p:cBhvr>
                                      <p:tavLst>
                                        <p:tav tm="0">
                                          <p:val>
                                            <p:strVal val="ppt_x"/>
                                          </p:val>
                                        </p:tav>
                                        <p:tav tm="100000">
                                          <p:val>
                                            <p:strVal val="ppt_x"/>
                                          </p:val>
                                        </p:tav>
                                      </p:tavLst>
                                    </p:anim>
                                    <p:anim calcmode="lin" valueType="num">
                                      <p:cBhvr additive="base">
                                        <p:cTn id="69" dur="500"/>
                                        <p:tgtEl>
                                          <p:spTgt spid="60"/>
                                        </p:tgtEl>
                                        <p:attrNameLst>
                                          <p:attrName>ppt_y</p:attrName>
                                        </p:attrNameLst>
                                      </p:cBhvr>
                                      <p:tavLst>
                                        <p:tav tm="0">
                                          <p:val>
                                            <p:strVal val="ppt_y"/>
                                          </p:val>
                                        </p:tav>
                                        <p:tav tm="100000">
                                          <p:val>
                                            <p:strVal val="1+ppt_h/2"/>
                                          </p:val>
                                        </p:tav>
                                      </p:tavLst>
                                    </p:anim>
                                    <p:set>
                                      <p:cBhvr>
                                        <p:cTn id="70" dur="1" fill="hold">
                                          <p:stCondLst>
                                            <p:cond delay="499"/>
                                          </p:stCondLst>
                                        </p:cTn>
                                        <p:tgtEl>
                                          <p:spTgt spid="6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9" presetClass="emph" presetSubtype="0" grpId="0" nodeType="clickEffect">
                                  <p:stCondLst>
                                    <p:cond delay="0"/>
                                  </p:stCondLst>
                                  <p:childTnLst>
                                    <p:set>
                                      <p:cBhvr>
                                        <p:cTn id="74" dur="5000"/>
                                        <p:tgtEl>
                                          <p:spTgt spid="43"/>
                                        </p:tgtEl>
                                        <p:attrNameLst>
                                          <p:attrName>style.opacity</p:attrName>
                                        </p:attrNameLst>
                                      </p:cBhvr>
                                      <p:to>
                                        <p:strVal val="0"/>
                                      </p:to>
                                    </p:set>
                                    <p:animEffect filter="image" prLst="opacity: 0">
                                      <p:cBhvr rctx="IE">
                                        <p:cTn id="75" dur="5000"/>
                                        <p:tgtEl>
                                          <p:spTgt spid="4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xit" presetSubtype="4" fill="hold" grpId="1" nodeType="clickEffect">
                                  <p:stCondLst>
                                    <p:cond delay="0"/>
                                  </p:stCondLst>
                                  <p:childTnLst>
                                    <p:anim calcmode="lin" valueType="num">
                                      <p:cBhvr additive="base">
                                        <p:cTn id="83" dur="500"/>
                                        <p:tgtEl>
                                          <p:spTgt spid="61"/>
                                        </p:tgtEl>
                                        <p:attrNameLst>
                                          <p:attrName>ppt_x</p:attrName>
                                        </p:attrNameLst>
                                      </p:cBhvr>
                                      <p:tavLst>
                                        <p:tav tm="0">
                                          <p:val>
                                            <p:strVal val="ppt_x"/>
                                          </p:val>
                                        </p:tav>
                                        <p:tav tm="100000">
                                          <p:val>
                                            <p:strVal val="ppt_x"/>
                                          </p:val>
                                        </p:tav>
                                      </p:tavLst>
                                    </p:anim>
                                    <p:anim calcmode="lin" valueType="num">
                                      <p:cBhvr additive="base">
                                        <p:cTn id="84" dur="500"/>
                                        <p:tgtEl>
                                          <p:spTgt spid="61"/>
                                        </p:tgtEl>
                                        <p:attrNameLst>
                                          <p:attrName>ppt_y</p:attrName>
                                        </p:attrNameLst>
                                      </p:cBhvr>
                                      <p:tavLst>
                                        <p:tav tm="0">
                                          <p:val>
                                            <p:strVal val="ppt_y"/>
                                          </p:val>
                                        </p:tav>
                                        <p:tav tm="100000">
                                          <p:val>
                                            <p:strVal val="1+ppt_h/2"/>
                                          </p:val>
                                        </p:tav>
                                      </p:tavLst>
                                    </p:anim>
                                    <p:set>
                                      <p:cBhvr>
                                        <p:cTn id="85" dur="1" fill="hold">
                                          <p:stCondLst>
                                            <p:cond delay="499"/>
                                          </p:stCondLst>
                                        </p:cTn>
                                        <p:tgtEl>
                                          <p:spTgt spid="6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9" presetClass="emph" presetSubtype="0" grpId="0" nodeType="clickEffect">
                                  <p:stCondLst>
                                    <p:cond delay="0"/>
                                  </p:stCondLst>
                                  <p:childTnLst>
                                    <p:set>
                                      <p:cBhvr>
                                        <p:cTn id="89" dur="5000"/>
                                        <p:tgtEl>
                                          <p:spTgt spid="45"/>
                                        </p:tgtEl>
                                        <p:attrNameLst>
                                          <p:attrName>style.opacity</p:attrName>
                                        </p:attrNameLst>
                                      </p:cBhvr>
                                      <p:to>
                                        <p:strVal val="0"/>
                                      </p:to>
                                    </p:set>
                                    <p:animEffect filter="image" prLst="opacity: 0">
                                      <p:cBhvr rctx="IE">
                                        <p:cTn id="90" dur="5000"/>
                                        <p:tgtEl>
                                          <p:spTgt spid="45"/>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grpId="1" nodeType="clickEffect">
                                  <p:stCondLst>
                                    <p:cond delay="0"/>
                                  </p:stCondLst>
                                  <p:childTnLst>
                                    <p:anim calcmode="lin" valueType="num">
                                      <p:cBhvr additive="base">
                                        <p:cTn id="98" dur="500"/>
                                        <p:tgtEl>
                                          <p:spTgt spid="56"/>
                                        </p:tgtEl>
                                        <p:attrNameLst>
                                          <p:attrName>ppt_x</p:attrName>
                                        </p:attrNameLst>
                                      </p:cBhvr>
                                      <p:tavLst>
                                        <p:tav tm="0">
                                          <p:val>
                                            <p:strVal val="ppt_x"/>
                                          </p:val>
                                        </p:tav>
                                        <p:tav tm="100000">
                                          <p:val>
                                            <p:strVal val="ppt_x"/>
                                          </p:val>
                                        </p:tav>
                                      </p:tavLst>
                                    </p:anim>
                                    <p:anim calcmode="lin" valueType="num">
                                      <p:cBhvr additive="base">
                                        <p:cTn id="99" dur="500"/>
                                        <p:tgtEl>
                                          <p:spTgt spid="56"/>
                                        </p:tgtEl>
                                        <p:attrNameLst>
                                          <p:attrName>ppt_y</p:attrName>
                                        </p:attrNameLst>
                                      </p:cBhvr>
                                      <p:tavLst>
                                        <p:tav tm="0">
                                          <p:val>
                                            <p:strVal val="ppt_y"/>
                                          </p:val>
                                        </p:tav>
                                        <p:tav tm="100000">
                                          <p:val>
                                            <p:strVal val="1+ppt_h/2"/>
                                          </p:val>
                                        </p:tav>
                                      </p:tavLst>
                                    </p:anim>
                                    <p:set>
                                      <p:cBhvr>
                                        <p:cTn id="100" dur="1" fill="hold">
                                          <p:stCondLst>
                                            <p:cond delay="499"/>
                                          </p:stCondLst>
                                        </p:cTn>
                                        <p:tgtEl>
                                          <p:spTgt spid="5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9" presetClass="emph" presetSubtype="0" grpId="0" nodeType="clickEffect">
                                  <p:stCondLst>
                                    <p:cond delay="0"/>
                                  </p:stCondLst>
                                  <p:childTnLst>
                                    <p:set>
                                      <p:cBhvr>
                                        <p:cTn id="104" dur="5000"/>
                                        <p:tgtEl>
                                          <p:spTgt spid="46"/>
                                        </p:tgtEl>
                                        <p:attrNameLst>
                                          <p:attrName>style.opacity</p:attrName>
                                        </p:attrNameLst>
                                      </p:cBhvr>
                                      <p:to>
                                        <p:strVal val="0"/>
                                      </p:to>
                                    </p:set>
                                    <p:animEffect filter="image" prLst="opacity: 0">
                                      <p:cBhvr rctx="IE">
                                        <p:cTn id="105" dur="50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2" presetClass="exit" presetSubtype="4" fill="hold" grpId="1" nodeType="clickEffect">
                                  <p:stCondLst>
                                    <p:cond delay="0"/>
                                  </p:stCondLst>
                                  <p:childTnLst>
                                    <p:anim calcmode="lin" valueType="num">
                                      <p:cBhvr additive="base">
                                        <p:cTn id="113" dur="500"/>
                                        <p:tgtEl>
                                          <p:spTgt spid="59"/>
                                        </p:tgtEl>
                                        <p:attrNameLst>
                                          <p:attrName>ppt_x</p:attrName>
                                        </p:attrNameLst>
                                      </p:cBhvr>
                                      <p:tavLst>
                                        <p:tav tm="0">
                                          <p:val>
                                            <p:strVal val="ppt_x"/>
                                          </p:val>
                                        </p:tav>
                                        <p:tav tm="100000">
                                          <p:val>
                                            <p:strVal val="ppt_x"/>
                                          </p:val>
                                        </p:tav>
                                      </p:tavLst>
                                    </p:anim>
                                    <p:anim calcmode="lin" valueType="num">
                                      <p:cBhvr additive="base">
                                        <p:cTn id="114" dur="500"/>
                                        <p:tgtEl>
                                          <p:spTgt spid="59"/>
                                        </p:tgtEl>
                                        <p:attrNameLst>
                                          <p:attrName>ppt_y</p:attrName>
                                        </p:attrNameLst>
                                      </p:cBhvr>
                                      <p:tavLst>
                                        <p:tav tm="0">
                                          <p:val>
                                            <p:strVal val="ppt_y"/>
                                          </p:val>
                                        </p:tav>
                                        <p:tav tm="100000">
                                          <p:val>
                                            <p:strVal val="1+ppt_h/2"/>
                                          </p:val>
                                        </p:tav>
                                      </p:tavLst>
                                    </p:anim>
                                    <p:set>
                                      <p:cBhvr>
                                        <p:cTn id="115" dur="1" fill="hold">
                                          <p:stCondLst>
                                            <p:cond delay="499"/>
                                          </p:stCondLst>
                                        </p:cTn>
                                        <p:tgtEl>
                                          <p:spTgt spid="5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9" presetClass="emph" presetSubtype="0" grpId="0" nodeType="clickEffect">
                                  <p:stCondLst>
                                    <p:cond delay="0"/>
                                  </p:stCondLst>
                                  <p:childTnLst>
                                    <p:set>
                                      <p:cBhvr>
                                        <p:cTn id="119" dur="5000"/>
                                        <p:tgtEl>
                                          <p:spTgt spid="47"/>
                                        </p:tgtEl>
                                        <p:attrNameLst>
                                          <p:attrName>style.opacity</p:attrName>
                                        </p:attrNameLst>
                                      </p:cBhvr>
                                      <p:to>
                                        <p:strVal val="0"/>
                                      </p:to>
                                    </p:set>
                                    <p:animEffect filter="image" prLst="opacity: 0">
                                      <p:cBhvr rctx="IE">
                                        <p:cTn id="120" dur="5000"/>
                                        <p:tgtEl>
                                          <p:spTgt spid="47"/>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2" presetClass="exit" presetSubtype="4" fill="hold" grpId="1" nodeType="clickEffect">
                                  <p:stCondLst>
                                    <p:cond delay="0"/>
                                  </p:stCondLst>
                                  <p:childTnLst>
                                    <p:anim calcmode="lin" valueType="num">
                                      <p:cBhvr additive="base">
                                        <p:cTn id="128" dur="500"/>
                                        <p:tgtEl>
                                          <p:spTgt spid="62"/>
                                        </p:tgtEl>
                                        <p:attrNameLst>
                                          <p:attrName>ppt_x</p:attrName>
                                        </p:attrNameLst>
                                      </p:cBhvr>
                                      <p:tavLst>
                                        <p:tav tm="0">
                                          <p:val>
                                            <p:strVal val="ppt_x"/>
                                          </p:val>
                                        </p:tav>
                                        <p:tav tm="100000">
                                          <p:val>
                                            <p:strVal val="ppt_x"/>
                                          </p:val>
                                        </p:tav>
                                      </p:tavLst>
                                    </p:anim>
                                    <p:anim calcmode="lin" valueType="num">
                                      <p:cBhvr additive="base">
                                        <p:cTn id="129" dur="500"/>
                                        <p:tgtEl>
                                          <p:spTgt spid="62"/>
                                        </p:tgtEl>
                                        <p:attrNameLst>
                                          <p:attrName>ppt_y</p:attrName>
                                        </p:attrNameLst>
                                      </p:cBhvr>
                                      <p:tavLst>
                                        <p:tav tm="0">
                                          <p:val>
                                            <p:strVal val="ppt_y"/>
                                          </p:val>
                                        </p:tav>
                                        <p:tav tm="100000">
                                          <p:val>
                                            <p:strVal val="1+ppt_h/2"/>
                                          </p:val>
                                        </p:tav>
                                      </p:tavLst>
                                    </p:anim>
                                    <p:set>
                                      <p:cBhvr>
                                        <p:cTn id="130" dur="1" fill="hold">
                                          <p:stCondLst>
                                            <p:cond delay="499"/>
                                          </p:stCondLst>
                                        </p:cTn>
                                        <p:tgtEl>
                                          <p:spTgt spid="6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9" presetClass="emph" presetSubtype="0" grpId="0" nodeType="clickEffect">
                                  <p:stCondLst>
                                    <p:cond delay="0"/>
                                  </p:stCondLst>
                                  <p:childTnLst>
                                    <p:set>
                                      <p:cBhvr>
                                        <p:cTn id="134" dur="5000"/>
                                        <p:tgtEl>
                                          <p:spTgt spid="50"/>
                                        </p:tgtEl>
                                        <p:attrNameLst>
                                          <p:attrName>style.opacity</p:attrName>
                                        </p:attrNameLst>
                                      </p:cBhvr>
                                      <p:to>
                                        <p:strVal val="0"/>
                                      </p:to>
                                    </p:set>
                                    <p:animEffect filter="image" prLst="opacity: 0">
                                      <p:cBhvr rctx="IE">
                                        <p:cTn id="135" dur="5000"/>
                                        <p:tgtEl>
                                          <p:spTgt spid="50"/>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7"/>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2" presetClass="exit" presetSubtype="4" fill="hold" grpId="1" nodeType="clickEffect">
                                  <p:stCondLst>
                                    <p:cond delay="0"/>
                                  </p:stCondLst>
                                  <p:childTnLst>
                                    <p:anim calcmode="lin" valueType="num">
                                      <p:cBhvr additive="base">
                                        <p:cTn id="143" dur="500"/>
                                        <p:tgtEl>
                                          <p:spTgt spid="57"/>
                                        </p:tgtEl>
                                        <p:attrNameLst>
                                          <p:attrName>ppt_x</p:attrName>
                                        </p:attrNameLst>
                                      </p:cBhvr>
                                      <p:tavLst>
                                        <p:tav tm="0">
                                          <p:val>
                                            <p:strVal val="ppt_x"/>
                                          </p:val>
                                        </p:tav>
                                        <p:tav tm="100000">
                                          <p:val>
                                            <p:strVal val="ppt_x"/>
                                          </p:val>
                                        </p:tav>
                                      </p:tavLst>
                                    </p:anim>
                                    <p:anim calcmode="lin" valueType="num">
                                      <p:cBhvr additive="base">
                                        <p:cTn id="144" dur="500"/>
                                        <p:tgtEl>
                                          <p:spTgt spid="57"/>
                                        </p:tgtEl>
                                        <p:attrNameLst>
                                          <p:attrName>ppt_y</p:attrName>
                                        </p:attrNameLst>
                                      </p:cBhvr>
                                      <p:tavLst>
                                        <p:tav tm="0">
                                          <p:val>
                                            <p:strVal val="ppt_y"/>
                                          </p:val>
                                        </p:tav>
                                        <p:tav tm="100000">
                                          <p:val>
                                            <p:strVal val="1+ppt_h/2"/>
                                          </p:val>
                                        </p:tav>
                                      </p:tavLst>
                                    </p:anim>
                                    <p:set>
                                      <p:cBhvr>
                                        <p:cTn id="145"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3" grpId="0" animBg="1"/>
      <p:bldP spid="45" grpId="0" animBg="1"/>
      <p:bldP spid="46" grpId="0" animBg="1"/>
      <p:bldP spid="47" grpId="0" animBg="1"/>
      <p:bldP spid="50" grpId="0" animBg="1"/>
      <p:bldP spid="48" grpId="0" animBg="1"/>
      <p:bldP spid="48"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58590" cy="647577"/>
          </a:xfrm>
        </p:spPr>
        <p:txBody>
          <a:bodyPr>
            <a:noAutofit/>
          </a:bodyPr>
          <a:lstStyle/>
          <a:p>
            <a:r>
              <a:rPr lang="en-GB" sz="2400" b="1" dirty="0">
                <a:solidFill>
                  <a:schemeClr val="bg1"/>
                </a:solidFill>
              </a:rPr>
              <a:t>Wie </a:t>
            </a:r>
            <a:r>
              <a:rPr lang="en-GB" sz="2400" b="1" dirty="0" err="1">
                <a:solidFill>
                  <a:schemeClr val="bg1"/>
                </a:solidFill>
              </a:rPr>
              <a:t>heißt</a:t>
            </a:r>
            <a:r>
              <a:rPr lang="en-GB" sz="2400" b="1" dirty="0">
                <a:solidFill>
                  <a:schemeClr val="bg1"/>
                </a:solidFill>
              </a:rPr>
              <a:t> das auf Deutsch? </a:t>
            </a:r>
            <a:r>
              <a:rPr lang="en-GB" sz="2400" b="0" dirty="0">
                <a:solidFill>
                  <a:schemeClr val="bg1"/>
                </a:solidFill>
              </a:rPr>
              <a:t>(1/6)</a:t>
            </a:r>
            <a:endParaRPr lang="en-GB" sz="2400" b="0"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12F0F389-E5B7-41BC-93F8-3B6D9B802E45}"/>
              </a:ext>
            </a:extLst>
          </p:cNvPr>
          <p:cNvGraphicFramePr>
            <a:graphicFrameLocks noGrp="1"/>
          </p:cNvGraphicFramePr>
          <p:nvPr/>
        </p:nvGraphicFramePr>
        <p:xfrm>
          <a:off x="2014480" y="1113118"/>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45" name="TextBox 44">
            <a:extLst>
              <a:ext uri="{FF2B5EF4-FFF2-40B4-BE49-F238E27FC236}">
                <a16:creationId xmlns:a16="http://schemas.microsoft.com/office/drawing/2014/main" id="{988E0913-ADCE-4042-A7E0-5FEF8B72FBA4}"/>
              </a:ext>
            </a:extLst>
          </p:cNvPr>
          <p:cNvSpPr txBox="1"/>
          <p:nvPr/>
        </p:nvSpPr>
        <p:spPr>
          <a:xfrm>
            <a:off x="2041770" y="1102273"/>
            <a:ext cx="1896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48" name="TextBox 47">
            <a:extLst>
              <a:ext uri="{FF2B5EF4-FFF2-40B4-BE49-F238E27FC236}">
                <a16:creationId xmlns:a16="http://schemas.microsoft.com/office/drawing/2014/main" id="{4DBD434C-97B4-4E30-877B-70931C834190}"/>
              </a:ext>
            </a:extLst>
          </p:cNvPr>
          <p:cNvSpPr txBox="1"/>
          <p:nvPr/>
        </p:nvSpPr>
        <p:spPr>
          <a:xfrm>
            <a:off x="6078480" y="1089716"/>
            <a:ext cx="20489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3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2A863B1F-8CB4-49CE-B59D-A4779DCD04F9}"/>
              </a:ext>
            </a:extLst>
          </p:cNvPr>
          <p:cNvSpPr txBox="1"/>
          <p:nvPr/>
        </p:nvSpPr>
        <p:spPr>
          <a:xfrm>
            <a:off x="2041770" y="3200519"/>
            <a:ext cx="21166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9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64C1F973-38D6-4771-BEA7-E10634A5C057}"/>
              </a:ext>
            </a:extLst>
          </p:cNvPr>
          <p:cNvSpPr txBox="1"/>
          <p:nvPr/>
        </p:nvSpPr>
        <p:spPr>
          <a:xfrm>
            <a:off x="6087195" y="3230283"/>
            <a:ext cx="239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Letztes</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Jahr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54" name="Rectangle 53">
            <a:extLst>
              <a:ext uri="{FF2B5EF4-FFF2-40B4-BE49-F238E27FC236}">
                <a16:creationId xmlns:a16="http://schemas.microsoft.com/office/drawing/2014/main" id="{3015D7B6-451B-4354-8FDD-6FCB344D7F26}"/>
              </a:ext>
            </a:extLst>
          </p:cNvPr>
          <p:cNvSpPr/>
          <p:nvPr/>
        </p:nvSpPr>
        <p:spPr>
          <a:xfrm>
            <a:off x="6440419" y="1641732"/>
            <a:ext cx="12009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schnell</a:t>
            </a:r>
          </a:p>
        </p:txBody>
      </p:sp>
      <p:sp>
        <p:nvSpPr>
          <p:cNvPr id="55" name="Rectangle 54">
            <a:extLst>
              <a:ext uri="{FF2B5EF4-FFF2-40B4-BE49-F238E27FC236}">
                <a16:creationId xmlns:a16="http://schemas.microsoft.com/office/drawing/2014/main" id="{35E41E21-3A9F-4719-BFA8-05F2844ABB1E}"/>
              </a:ext>
            </a:extLst>
          </p:cNvPr>
          <p:cNvSpPr/>
          <p:nvPr/>
        </p:nvSpPr>
        <p:spPr>
          <a:xfrm>
            <a:off x="6447768" y="2681536"/>
            <a:ext cx="14686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langsam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6" name="Rectangle 55">
            <a:extLst>
              <a:ext uri="{FF2B5EF4-FFF2-40B4-BE49-F238E27FC236}">
                <a16:creationId xmlns:a16="http://schemas.microsoft.com/office/drawing/2014/main" id="{6589A715-F677-4012-801A-C2076C53DD5A}"/>
              </a:ext>
            </a:extLst>
          </p:cNvPr>
          <p:cNvSpPr/>
          <p:nvPr/>
        </p:nvSpPr>
        <p:spPr>
          <a:xfrm>
            <a:off x="8351098" y="1414299"/>
            <a:ext cx="12282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Schloss</a:t>
            </a:r>
          </a:p>
        </p:txBody>
      </p:sp>
      <p:sp>
        <p:nvSpPr>
          <p:cNvPr id="57" name="Rectangle 56">
            <a:extLst>
              <a:ext uri="{FF2B5EF4-FFF2-40B4-BE49-F238E27FC236}">
                <a16:creationId xmlns:a16="http://schemas.microsoft.com/office/drawing/2014/main" id="{53157B6C-7609-4565-AF3D-FAFDA29DEC8B}"/>
              </a:ext>
            </a:extLst>
          </p:cNvPr>
          <p:cNvSpPr/>
          <p:nvPr/>
        </p:nvSpPr>
        <p:spPr>
          <a:xfrm>
            <a:off x="8190931" y="2670110"/>
            <a:ext cx="18133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andere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58" name="Rectangle 57">
            <a:extLst>
              <a:ext uri="{FF2B5EF4-FFF2-40B4-BE49-F238E27FC236}">
                <a16:creationId xmlns:a16="http://schemas.microsoft.com/office/drawing/2014/main" id="{A3C7D741-4829-489B-A003-8BBC5EC22F42}"/>
              </a:ext>
            </a:extLst>
          </p:cNvPr>
          <p:cNvSpPr/>
          <p:nvPr/>
        </p:nvSpPr>
        <p:spPr>
          <a:xfrm>
            <a:off x="2442364" y="3862239"/>
            <a:ext cx="12666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Schüler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9" name="Rectangle 58">
            <a:extLst>
              <a:ext uri="{FF2B5EF4-FFF2-40B4-BE49-F238E27FC236}">
                <a16:creationId xmlns:a16="http://schemas.microsoft.com/office/drawing/2014/main" id="{6DC913B3-49E6-40C7-A577-8991AC659628}"/>
              </a:ext>
            </a:extLst>
          </p:cNvPr>
          <p:cNvSpPr/>
          <p:nvPr/>
        </p:nvSpPr>
        <p:spPr>
          <a:xfrm>
            <a:off x="4191660" y="3614487"/>
            <a:ext cx="69762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Zeit</a:t>
            </a:r>
          </a:p>
        </p:txBody>
      </p:sp>
      <p:sp>
        <p:nvSpPr>
          <p:cNvPr id="60" name="Rectangle 59">
            <a:extLst>
              <a:ext uri="{FF2B5EF4-FFF2-40B4-BE49-F238E27FC236}">
                <a16:creationId xmlns:a16="http://schemas.microsoft.com/office/drawing/2014/main" id="{F6E28D27-F99F-4F48-B3B3-CCD1E0132BA8}"/>
              </a:ext>
            </a:extLst>
          </p:cNvPr>
          <p:cNvSpPr/>
          <p:nvPr/>
        </p:nvSpPr>
        <p:spPr>
          <a:xfrm>
            <a:off x="4292473" y="4231410"/>
            <a:ext cx="12779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ähnlich</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1" name="Rectangle 60">
            <a:extLst>
              <a:ext uri="{FF2B5EF4-FFF2-40B4-BE49-F238E27FC236}">
                <a16:creationId xmlns:a16="http://schemas.microsoft.com/office/drawing/2014/main" id="{54330E2C-A154-467C-B208-71CD93D8698E}"/>
              </a:ext>
            </a:extLst>
          </p:cNvPr>
          <p:cNvSpPr/>
          <p:nvPr/>
        </p:nvSpPr>
        <p:spPr>
          <a:xfrm>
            <a:off x="2320562" y="1706671"/>
            <a:ext cx="14077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gefallen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2" name="Rectangle 61">
            <a:extLst>
              <a:ext uri="{FF2B5EF4-FFF2-40B4-BE49-F238E27FC236}">
                <a16:creationId xmlns:a16="http://schemas.microsoft.com/office/drawing/2014/main" id="{09A4D1F9-79F7-43B6-8F24-1A920986A206}"/>
              </a:ext>
            </a:extLst>
          </p:cNvPr>
          <p:cNvSpPr/>
          <p:nvPr/>
        </p:nvSpPr>
        <p:spPr>
          <a:xfrm>
            <a:off x="4505672" y="1561504"/>
            <a:ext cx="8467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dass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84D6F534-553F-4A89-9070-5150C6DCE725}"/>
              </a:ext>
            </a:extLst>
          </p:cNvPr>
          <p:cNvSpPr/>
          <p:nvPr/>
        </p:nvSpPr>
        <p:spPr>
          <a:xfrm>
            <a:off x="2283957" y="2697405"/>
            <a:ext cx="6639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tun</a:t>
            </a:r>
          </a:p>
        </p:txBody>
      </p:sp>
      <p:sp>
        <p:nvSpPr>
          <p:cNvPr id="64" name="Rectangle 63">
            <a:extLst>
              <a:ext uri="{FF2B5EF4-FFF2-40B4-BE49-F238E27FC236}">
                <a16:creationId xmlns:a16="http://schemas.microsoft.com/office/drawing/2014/main" id="{A51361BE-F0E2-433C-B603-828D80330160}"/>
              </a:ext>
            </a:extLst>
          </p:cNvPr>
          <p:cNvSpPr/>
          <p:nvPr/>
        </p:nvSpPr>
        <p:spPr>
          <a:xfrm>
            <a:off x="3728320" y="2235740"/>
            <a:ext cx="8002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Leid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5" name="Rectangle 64">
            <a:extLst>
              <a:ext uri="{FF2B5EF4-FFF2-40B4-BE49-F238E27FC236}">
                <a16:creationId xmlns:a16="http://schemas.microsoft.com/office/drawing/2014/main" id="{A527E95F-C273-46DE-B8E5-DD3B058B5706}"/>
              </a:ext>
            </a:extLst>
          </p:cNvPr>
          <p:cNvSpPr/>
          <p:nvPr/>
        </p:nvSpPr>
        <p:spPr>
          <a:xfrm>
            <a:off x="6319073" y="3806196"/>
            <a:ext cx="8402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Keks</a:t>
            </a:r>
          </a:p>
        </p:txBody>
      </p:sp>
      <p:sp>
        <p:nvSpPr>
          <p:cNvPr id="66" name="Rectangle 65">
            <a:extLst>
              <a:ext uri="{FF2B5EF4-FFF2-40B4-BE49-F238E27FC236}">
                <a16:creationId xmlns:a16="http://schemas.microsoft.com/office/drawing/2014/main" id="{37343B7C-74E8-499F-B27C-1A4A4DD3CE76}"/>
              </a:ext>
            </a:extLst>
          </p:cNvPr>
          <p:cNvSpPr/>
          <p:nvPr/>
        </p:nvSpPr>
        <p:spPr>
          <a:xfrm>
            <a:off x="6369399" y="4789736"/>
            <a:ext cx="15231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Aufgabe</a:t>
            </a:r>
          </a:p>
        </p:txBody>
      </p:sp>
      <p:sp>
        <p:nvSpPr>
          <p:cNvPr id="67" name="Rectangle 66">
            <a:extLst>
              <a:ext uri="{FF2B5EF4-FFF2-40B4-BE49-F238E27FC236}">
                <a16:creationId xmlns:a16="http://schemas.microsoft.com/office/drawing/2014/main" id="{AC521585-1CB5-4D7C-A46C-B626B6774F86}"/>
              </a:ext>
            </a:extLst>
          </p:cNvPr>
          <p:cNvSpPr/>
          <p:nvPr/>
        </p:nvSpPr>
        <p:spPr>
          <a:xfrm>
            <a:off x="7618274" y="3729582"/>
            <a:ext cx="1947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gemeinsam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8" name="Rectangle 67">
            <a:extLst>
              <a:ext uri="{FF2B5EF4-FFF2-40B4-BE49-F238E27FC236}">
                <a16:creationId xmlns:a16="http://schemas.microsoft.com/office/drawing/2014/main" id="{4F5474E1-78F2-4B72-B557-705A1EFA0643}"/>
              </a:ext>
            </a:extLst>
          </p:cNvPr>
          <p:cNvSpPr/>
          <p:nvPr/>
        </p:nvSpPr>
        <p:spPr>
          <a:xfrm>
            <a:off x="8338112" y="4839865"/>
            <a:ext cx="17988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zusammen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9" name="Rectangle 68">
            <a:extLst>
              <a:ext uri="{FF2B5EF4-FFF2-40B4-BE49-F238E27FC236}">
                <a16:creationId xmlns:a16="http://schemas.microsoft.com/office/drawing/2014/main" id="{843FEEC0-3C62-4F07-8AB0-F8D43FB1B8E3}"/>
              </a:ext>
            </a:extLst>
          </p:cNvPr>
          <p:cNvSpPr/>
          <p:nvPr/>
        </p:nvSpPr>
        <p:spPr>
          <a:xfrm>
            <a:off x="2339232" y="4744665"/>
            <a:ext cx="17940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verbringen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0" name="Rectangle 69">
            <a:extLst>
              <a:ext uri="{FF2B5EF4-FFF2-40B4-BE49-F238E27FC236}">
                <a16:creationId xmlns:a16="http://schemas.microsoft.com/office/drawing/2014/main" id="{8DB5522E-987A-4144-B6A5-610653117BC6}"/>
              </a:ext>
            </a:extLst>
          </p:cNvPr>
          <p:cNvSpPr/>
          <p:nvPr/>
        </p:nvSpPr>
        <p:spPr>
          <a:xfrm>
            <a:off x="7725591" y="4352954"/>
            <a:ext cx="14510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arbeiten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1" name="Rectangle 70">
            <a:extLst>
              <a:ext uri="{FF2B5EF4-FFF2-40B4-BE49-F238E27FC236}">
                <a16:creationId xmlns:a16="http://schemas.microsoft.com/office/drawing/2014/main" id="{AF1E9001-07A7-401B-AC97-B9F08E0B7AAE}"/>
              </a:ext>
            </a:extLst>
          </p:cNvPr>
          <p:cNvSpPr/>
          <p:nvPr/>
        </p:nvSpPr>
        <p:spPr>
          <a:xfrm>
            <a:off x="7725591" y="1956478"/>
            <a:ext cx="8723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2" name="Rectangle 71">
            <a:extLst>
              <a:ext uri="{FF2B5EF4-FFF2-40B4-BE49-F238E27FC236}">
                <a16:creationId xmlns:a16="http://schemas.microsoft.com/office/drawing/2014/main" id="{9E40C95C-B7AF-4516-AD0C-8FACC8327EB1}"/>
              </a:ext>
            </a:extLst>
          </p:cNvPr>
          <p:cNvSpPr/>
          <p:nvPr/>
        </p:nvSpPr>
        <p:spPr>
          <a:xfrm>
            <a:off x="8855981" y="3293322"/>
            <a:ext cx="11801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haben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3" name="Rectangle 72">
            <a:extLst>
              <a:ext uri="{FF2B5EF4-FFF2-40B4-BE49-F238E27FC236}">
                <a16:creationId xmlns:a16="http://schemas.microsoft.com/office/drawing/2014/main" id="{7111E549-EBCC-4CDF-B974-2CFD4936484B}"/>
              </a:ext>
            </a:extLst>
          </p:cNvPr>
          <p:cNvSpPr/>
          <p:nvPr/>
        </p:nvSpPr>
        <p:spPr>
          <a:xfrm>
            <a:off x="4735963" y="2722999"/>
            <a:ext cx="13099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meinen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4" name="Rectangle 73">
            <a:extLst>
              <a:ext uri="{FF2B5EF4-FFF2-40B4-BE49-F238E27FC236}">
                <a16:creationId xmlns:a16="http://schemas.microsoft.com/office/drawing/2014/main" id="{6F5A7D8A-F868-4EF1-AEEB-2121670A8BDD}"/>
              </a:ext>
            </a:extLst>
          </p:cNvPr>
          <p:cNvSpPr/>
          <p:nvPr/>
        </p:nvSpPr>
        <p:spPr>
          <a:xfrm>
            <a:off x="5109824" y="4837057"/>
            <a:ext cx="7601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neu</a:t>
            </a:r>
          </a:p>
        </p:txBody>
      </p:sp>
      <p:sp>
        <p:nvSpPr>
          <p:cNvPr id="75" name="Rectangle 74">
            <a:extLst>
              <a:ext uri="{FF2B5EF4-FFF2-40B4-BE49-F238E27FC236}">
                <a16:creationId xmlns:a16="http://schemas.microsoft.com/office/drawing/2014/main" id="{DEBEBDC8-42B5-4EC4-8112-D65C7AFE47F8}"/>
              </a:ext>
            </a:extLst>
          </p:cNvPr>
          <p:cNvSpPr/>
          <p:nvPr/>
        </p:nvSpPr>
        <p:spPr>
          <a:xfrm>
            <a:off x="5114992" y="3367186"/>
            <a:ext cx="8643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rund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6" name="TextBox 75">
            <a:extLst>
              <a:ext uri="{FF2B5EF4-FFF2-40B4-BE49-F238E27FC236}">
                <a16:creationId xmlns:a16="http://schemas.microsoft.com/office/drawing/2014/main" id="{CB8DC01F-64BC-447A-A61F-FB4EC15A37E6}"/>
              </a:ext>
            </a:extLst>
          </p:cNvPr>
          <p:cNvSpPr txBox="1"/>
          <p:nvPr/>
        </p:nvSpPr>
        <p:spPr>
          <a:xfrm>
            <a:off x="1927551" y="5604904"/>
            <a:ext cx="8128000" cy="461665"/>
          </a:xfrm>
          <a:prstGeom prst="rect">
            <a:avLst/>
          </a:prstGeom>
          <a:solidFill>
            <a:schemeClr val="bg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I like the new pupil. We quickly have a lot in common.</a:t>
            </a:r>
          </a:p>
        </p:txBody>
      </p:sp>
      <p:sp>
        <p:nvSpPr>
          <p:cNvPr id="77" name="TextBox 76">
            <a:extLst>
              <a:ext uri="{FF2B5EF4-FFF2-40B4-BE49-F238E27FC236}">
                <a16:creationId xmlns:a16="http://schemas.microsoft.com/office/drawing/2014/main" id="{60D53C48-0B1A-40DF-8E45-05BCAA60A846}"/>
              </a:ext>
            </a:extLst>
          </p:cNvPr>
          <p:cNvSpPr txBox="1"/>
          <p:nvPr/>
        </p:nvSpPr>
        <p:spPr>
          <a:xfrm>
            <a:off x="1380490" y="5670703"/>
            <a:ext cx="9667022" cy="461665"/>
          </a:xfrm>
          <a:prstGeom prst="rect">
            <a:avLst/>
          </a:prstGeom>
          <a:solidFill>
            <a:schemeClr val="accent4">
              <a:lumMod val="20000"/>
              <a:lumOff val="80000"/>
            </a:scheme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Der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neue</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Schüler</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gefällt</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mir</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Wir</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haben</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schnell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viel</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gemeinsam</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78" name="Rectangle 77">
            <a:extLst>
              <a:ext uri="{FF2B5EF4-FFF2-40B4-BE49-F238E27FC236}">
                <a16:creationId xmlns:a16="http://schemas.microsoft.com/office/drawing/2014/main" id="{814D42F6-8915-418D-AE70-2975520D1643}"/>
              </a:ext>
            </a:extLst>
          </p:cNvPr>
          <p:cNvSpPr/>
          <p:nvPr/>
        </p:nvSpPr>
        <p:spPr>
          <a:xfrm>
            <a:off x="8915899" y="1996937"/>
            <a:ext cx="11817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Hobby</a:t>
            </a:r>
          </a:p>
        </p:txBody>
      </p:sp>
      <p:sp>
        <p:nvSpPr>
          <p:cNvPr id="81" name="Rectangle 80">
            <a:extLst>
              <a:ext uri="{FF2B5EF4-FFF2-40B4-BE49-F238E27FC236}">
                <a16:creationId xmlns:a16="http://schemas.microsoft.com/office/drawing/2014/main" id="{6D1E5727-5458-494B-9C26-96DE82310421}"/>
              </a:ext>
            </a:extLst>
          </p:cNvPr>
          <p:cNvSpPr/>
          <p:nvPr/>
        </p:nvSpPr>
        <p:spPr>
          <a:xfrm>
            <a:off x="4876924" y="2046422"/>
            <a:ext cx="12410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schwer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3C4F8020-6C86-47E6-92D5-2256BFC068FC}"/>
              </a:ext>
            </a:extLst>
          </p:cNvPr>
          <p:cNvSpPr/>
          <p:nvPr/>
        </p:nvSpPr>
        <p:spPr>
          <a:xfrm>
            <a:off x="6214001" y="4319738"/>
            <a:ext cx="67678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B17C2570-12F1-4231-B744-DBE5299D82B9}"/>
              </a:ext>
            </a:extLst>
          </p:cNvPr>
          <p:cNvSpPr txBox="1"/>
          <p:nvPr/>
        </p:nvSpPr>
        <p:spPr>
          <a:xfrm>
            <a:off x="2152147" y="2227635"/>
            <a:ext cx="837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ihm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6280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74"/>
                                        </p:tgtEl>
                                        <p:attrNameLst>
                                          <p:attrName>fillcolor</p:attrName>
                                        </p:attrNameLst>
                                      </p:cBhvr>
                                      <p:to>
                                        <a:srgbClr val="FFCC00"/>
                                      </p:to>
                                    </p:animClr>
                                    <p:set>
                                      <p:cBhvr>
                                        <p:cTn id="13" dur="2000" fill="hold"/>
                                        <p:tgtEl>
                                          <p:spTgt spid="74"/>
                                        </p:tgtEl>
                                        <p:attrNameLst>
                                          <p:attrName>fill.type</p:attrName>
                                        </p:attrNameLst>
                                      </p:cBhvr>
                                      <p:to>
                                        <p:strVal val="solid"/>
                                      </p:to>
                                    </p:set>
                                    <p:set>
                                      <p:cBhvr>
                                        <p:cTn id="14" dur="2000" fill="hold"/>
                                        <p:tgtEl>
                                          <p:spTgt spid="74"/>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58"/>
                                        </p:tgtEl>
                                        <p:attrNameLst>
                                          <p:attrName>fillcolor</p:attrName>
                                        </p:attrNameLst>
                                      </p:cBhvr>
                                      <p:to>
                                        <a:srgbClr val="FFCC00"/>
                                      </p:to>
                                    </p:animClr>
                                    <p:set>
                                      <p:cBhvr>
                                        <p:cTn id="17" dur="2000" fill="hold"/>
                                        <p:tgtEl>
                                          <p:spTgt spid="58"/>
                                        </p:tgtEl>
                                        <p:attrNameLst>
                                          <p:attrName>fill.type</p:attrName>
                                        </p:attrNameLst>
                                      </p:cBhvr>
                                      <p:to>
                                        <p:strVal val="solid"/>
                                      </p:to>
                                    </p:set>
                                    <p:set>
                                      <p:cBhvr>
                                        <p:cTn id="18" dur="2000" fill="hold"/>
                                        <p:tgtEl>
                                          <p:spTgt spid="58"/>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61"/>
                                        </p:tgtEl>
                                        <p:attrNameLst>
                                          <p:attrName>fillcolor</p:attrName>
                                        </p:attrNameLst>
                                      </p:cBhvr>
                                      <p:to>
                                        <a:srgbClr val="FFCC00"/>
                                      </p:to>
                                    </p:animClr>
                                    <p:set>
                                      <p:cBhvr>
                                        <p:cTn id="21" dur="2000" fill="hold"/>
                                        <p:tgtEl>
                                          <p:spTgt spid="61"/>
                                        </p:tgtEl>
                                        <p:attrNameLst>
                                          <p:attrName>fill.type</p:attrName>
                                        </p:attrNameLst>
                                      </p:cBhvr>
                                      <p:to>
                                        <p:strVal val="solid"/>
                                      </p:to>
                                    </p:set>
                                    <p:set>
                                      <p:cBhvr>
                                        <p:cTn id="22" dur="2000" fill="hold"/>
                                        <p:tgtEl>
                                          <p:spTgt spid="61"/>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72"/>
                                        </p:tgtEl>
                                        <p:attrNameLst>
                                          <p:attrName>fillcolor</p:attrName>
                                        </p:attrNameLst>
                                      </p:cBhvr>
                                      <p:to>
                                        <a:srgbClr val="FFCC00"/>
                                      </p:to>
                                    </p:animClr>
                                    <p:set>
                                      <p:cBhvr>
                                        <p:cTn id="25" dur="2000" fill="hold"/>
                                        <p:tgtEl>
                                          <p:spTgt spid="72"/>
                                        </p:tgtEl>
                                        <p:attrNameLst>
                                          <p:attrName>fill.type</p:attrName>
                                        </p:attrNameLst>
                                      </p:cBhvr>
                                      <p:to>
                                        <p:strVal val="solid"/>
                                      </p:to>
                                    </p:set>
                                    <p:set>
                                      <p:cBhvr>
                                        <p:cTn id="26" dur="2000" fill="hold"/>
                                        <p:tgtEl>
                                          <p:spTgt spid="72"/>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67"/>
                                        </p:tgtEl>
                                        <p:attrNameLst>
                                          <p:attrName>fillcolor</p:attrName>
                                        </p:attrNameLst>
                                      </p:cBhvr>
                                      <p:to>
                                        <a:srgbClr val="FFCC00"/>
                                      </p:to>
                                    </p:animClr>
                                    <p:set>
                                      <p:cBhvr>
                                        <p:cTn id="29" dur="2000" fill="hold"/>
                                        <p:tgtEl>
                                          <p:spTgt spid="67"/>
                                        </p:tgtEl>
                                        <p:attrNameLst>
                                          <p:attrName>fill.type</p:attrName>
                                        </p:attrNameLst>
                                      </p:cBhvr>
                                      <p:to>
                                        <p:strVal val="solid"/>
                                      </p:to>
                                    </p:set>
                                    <p:set>
                                      <p:cBhvr>
                                        <p:cTn id="30" dur="2000" fill="hold"/>
                                        <p:tgtEl>
                                          <p:spTgt spid="6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36"/>
                                        </p:tgtEl>
                                        <p:attrNameLst>
                                          <p:attrName>fillcolor</p:attrName>
                                        </p:attrNameLst>
                                      </p:cBhvr>
                                      <p:to>
                                        <a:srgbClr val="FFCC00"/>
                                      </p:to>
                                    </p:animClr>
                                    <p:set>
                                      <p:cBhvr>
                                        <p:cTn id="33" dur="2000" fill="hold"/>
                                        <p:tgtEl>
                                          <p:spTgt spid="36"/>
                                        </p:tgtEl>
                                        <p:attrNameLst>
                                          <p:attrName>fill.type</p:attrName>
                                        </p:attrNameLst>
                                      </p:cBhvr>
                                      <p:to>
                                        <p:strVal val="solid"/>
                                      </p:to>
                                    </p:set>
                                    <p:set>
                                      <p:cBhvr>
                                        <p:cTn id="34" dur="2000" fill="hold"/>
                                        <p:tgtEl>
                                          <p:spTgt spid="36"/>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2000" fill="hold"/>
                                        <p:tgtEl>
                                          <p:spTgt spid="54"/>
                                        </p:tgtEl>
                                        <p:attrNameLst>
                                          <p:attrName>fillcolor</p:attrName>
                                        </p:attrNameLst>
                                      </p:cBhvr>
                                      <p:to>
                                        <a:srgbClr val="FFCC00"/>
                                      </p:to>
                                    </p:animClr>
                                    <p:set>
                                      <p:cBhvr>
                                        <p:cTn id="37" dur="2000" fill="hold"/>
                                        <p:tgtEl>
                                          <p:spTgt spid="54"/>
                                        </p:tgtEl>
                                        <p:attrNameLst>
                                          <p:attrName>fill.type</p:attrName>
                                        </p:attrNameLst>
                                      </p:cBhvr>
                                      <p:to>
                                        <p:strVal val="solid"/>
                                      </p:to>
                                    </p:set>
                                    <p:set>
                                      <p:cBhvr>
                                        <p:cTn id="38" dur="2000" fill="hold"/>
                                        <p:tgtEl>
                                          <p:spTgt spid="5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58590" cy="647577"/>
          </a:xfrm>
        </p:spPr>
        <p:txBody>
          <a:bodyPr>
            <a:noAutofit/>
          </a:bodyPr>
          <a:lstStyle/>
          <a:p>
            <a:r>
              <a:rPr lang="en-GB" sz="2400" b="1" dirty="0">
                <a:solidFill>
                  <a:schemeClr val="bg1"/>
                </a:solidFill>
              </a:rPr>
              <a:t>Wie </a:t>
            </a:r>
            <a:r>
              <a:rPr lang="en-GB" sz="2400" b="1" dirty="0" err="1">
                <a:solidFill>
                  <a:schemeClr val="bg1"/>
                </a:solidFill>
              </a:rPr>
              <a:t>heißt</a:t>
            </a:r>
            <a:r>
              <a:rPr lang="en-GB" sz="2400" b="1" dirty="0">
                <a:solidFill>
                  <a:schemeClr val="bg1"/>
                </a:solidFill>
              </a:rPr>
              <a:t> das auf Deutsch? </a:t>
            </a:r>
            <a:r>
              <a:rPr lang="en-GB" sz="2400" b="0" dirty="0">
                <a:solidFill>
                  <a:schemeClr val="bg1"/>
                </a:solidFill>
              </a:rPr>
              <a:t>(2/6)</a:t>
            </a:r>
            <a:endParaRPr lang="en-GB" sz="2400" b="0"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37" name="Table 7">
            <a:extLst>
              <a:ext uri="{FF2B5EF4-FFF2-40B4-BE49-F238E27FC236}">
                <a16:creationId xmlns:a16="http://schemas.microsoft.com/office/drawing/2014/main" id="{0024D335-5075-47C4-BFEB-880A81724C78}"/>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38" name="TextBox 37">
            <a:extLst>
              <a:ext uri="{FF2B5EF4-FFF2-40B4-BE49-F238E27FC236}">
                <a16:creationId xmlns:a16="http://schemas.microsoft.com/office/drawing/2014/main" id="{CD207178-3B9A-4C9C-9298-093236F07D3E}"/>
              </a:ext>
            </a:extLst>
          </p:cNvPr>
          <p:cNvSpPr txBox="1"/>
          <p:nvPr/>
        </p:nvSpPr>
        <p:spPr>
          <a:xfrm>
            <a:off x="2031999" y="1320800"/>
            <a:ext cx="1896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4C33916A-8736-4BED-BB8F-201687447FA2}"/>
              </a:ext>
            </a:extLst>
          </p:cNvPr>
          <p:cNvSpPr txBox="1"/>
          <p:nvPr/>
        </p:nvSpPr>
        <p:spPr>
          <a:xfrm>
            <a:off x="6095999" y="1320800"/>
            <a:ext cx="20489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3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D698B947-2C94-4545-BEC7-6E68E7ECA280}"/>
              </a:ext>
            </a:extLst>
          </p:cNvPr>
          <p:cNvSpPr txBox="1"/>
          <p:nvPr/>
        </p:nvSpPr>
        <p:spPr>
          <a:xfrm>
            <a:off x="2031998" y="3429000"/>
            <a:ext cx="21166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9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499A4DDA-89A0-4E06-9CC5-D58A91F94168}"/>
              </a:ext>
            </a:extLst>
          </p:cNvPr>
          <p:cNvSpPr txBox="1"/>
          <p:nvPr/>
        </p:nvSpPr>
        <p:spPr>
          <a:xfrm>
            <a:off x="6138332" y="3429000"/>
            <a:ext cx="239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Letztes</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Jahr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42" name="Rectangle 41">
            <a:extLst>
              <a:ext uri="{FF2B5EF4-FFF2-40B4-BE49-F238E27FC236}">
                <a16:creationId xmlns:a16="http://schemas.microsoft.com/office/drawing/2014/main" id="{7FD85C61-D050-4032-A06F-36A7E02AB534}"/>
              </a:ext>
            </a:extLst>
          </p:cNvPr>
          <p:cNvSpPr/>
          <p:nvPr/>
        </p:nvSpPr>
        <p:spPr>
          <a:xfrm>
            <a:off x="6304898" y="1812891"/>
            <a:ext cx="12009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schnell</a:t>
            </a:r>
          </a:p>
        </p:txBody>
      </p:sp>
      <p:sp>
        <p:nvSpPr>
          <p:cNvPr id="43" name="Rectangle 42">
            <a:extLst>
              <a:ext uri="{FF2B5EF4-FFF2-40B4-BE49-F238E27FC236}">
                <a16:creationId xmlns:a16="http://schemas.microsoft.com/office/drawing/2014/main" id="{7CC5D016-3FC4-4888-8E09-30FA95723352}"/>
              </a:ext>
            </a:extLst>
          </p:cNvPr>
          <p:cNvSpPr/>
          <p:nvPr/>
        </p:nvSpPr>
        <p:spPr>
          <a:xfrm>
            <a:off x="6312247" y="2852695"/>
            <a:ext cx="14686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langsam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4" name="Rectangle 43">
            <a:extLst>
              <a:ext uri="{FF2B5EF4-FFF2-40B4-BE49-F238E27FC236}">
                <a16:creationId xmlns:a16="http://schemas.microsoft.com/office/drawing/2014/main" id="{5EF1585E-8F2E-45CB-9E19-F19C8968934B}"/>
              </a:ext>
            </a:extLst>
          </p:cNvPr>
          <p:cNvSpPr/>
          <p:nvPr/>
        </p:nvSpPr>
        <p:spPr>
          <a:xfrm>
            <a:off x="8215577" y="1585458"/>
            <a:ext cx="12282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Schloss</a:t>
            </a:r>
          </a:p>
        </p:txBody>
      </p:sp>
      <p:sp>
        <p:nvSpPr>
          <p:cNvPr id="46" name="Rectangle 45">
            <a:extLst>
              <a:ext uri="{FF2B5EF4-FFF2-40B4-BE49-F238E27FC236}">
                <a16:creationId xmlns:a16="http://schemas.microsoft.com/office/drawing/2014/main" id="{1D35BD37-17DC-475A-9D6D-F260F250596F}"/>
              </a:ext>
            </a:extLst>
          </p:cNvPr>
          <p:cNvSpPr/>
          <p:nvPr/>
        </p:nvSpPr>
        <p:spPr>
          <a:xfrm>
            <a:off x="8055410" y="2841269"/>
            <a:ext cx="18133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andere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47" name="Rectangle 46">
            <a:extLst>
              <a:ext uri="{FF2B5EF4-FFF2-40B4-BE49-F238E27FC236}">
                <a16:creationId xmlns:a16="http://schemas.microsoft.com/office/drawing/2014/main" id="{560B1711-9517-4F40-AEC2-FEA565AE1872}"/>
              </a:ext>
            </a:extLst>
          </p:cNvPr>
          <p:cNvSpPr/>
          <p:nvPr/>
        </p:nvSpPr>
        <p:spPr>
          <a:xfrm>
            <a:off x="2306843" y="4033398"/>
            <a:ext cx="12666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Schüler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1" name="Rectangle 50">
            <a:extLst>
              <a:ext uri="{FF2B5EF4-FFF2-40B4-BE49-F238E27FC236}">
                <a16:creationId xmlns:a16="http://schemas.microsoft.com/office/drawing/2014/main" id="{075AF4D7-8F56-4D7E-8D47-24394924E776}"/>
              </a:ext>
            </a:extLst>
          </p:cNvPr>
          <p:cNvSpPr/>
          <p:nvPr/>
        </p:nvSpPr>
        <p:spPr>
          <a:xfrm>
            <a:off x="4056139" y="3785646"/>
            <a:ext cx="69762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Zeit</a:t>
            </a:r>
          </a:p>
        </p:txBody>
      </p:sp>
      <p:sp>
        <p:nvSpPr>
          <p:cNvPr id="52" name="Rectangle 51">
            <a:extLst>
              <a:ext uri="{FF2B5EF4-FFF2-40B4-BE49-F238E27FC236}">
                <a16:creationId xmlns:a16="http://schemas.microsoft.com/office/drawing/2014/main" id="{62A031D3-CDC9-465E-90A9-EBAAC0673EDE}"/>
              </a:ext>
            </a:extLst>
          </p:cNvPr>
          <p:cNvSpPr/>
          <p:nvPr/>
        </p:nvSpPr>
        <p:spPr>
          <a:xfrm>
            <a:off x="4156952" y="4402569"/>
            <a:ext cx="12779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ähnlich</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3" name="Rectangle 52">
            <a:extLst>
              <a:ext uri="{FF2B5EF4-FFF2-40B4-BE49-F238E27FC236}">
                <a16:creationId xmlns:a16="http://schemas.microsoft.com/office/drawing/2014/main" id="{21AE493D-CED6-44CE-9CA9-7318D0084BE2}"/>
              </a:ext>
            </a:extLst>
          </p:cNvPr>
          <p:cNvSpPr/>
          <p:nvPr/>
        </p:nvSpPr>
        <p:spPr>
          <a:xfrm>
            <a:off x="2185041" y="1877830"/>
            <a:ext cx="14077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gefallen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68C425E4-B4EC-4C11-9669-662B8B95B0E5}"/>
              </a:ext>
            </a:extLst>
          </p:cNvPr>
          <p:cNvSpPr/>
          <p:nvPr/>
        </p:nvSpPr>
        <p:spPr>
          <a:xfrm>
            <a:off x="4370151" y="1732663"/>
            <a:ext cx="8467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dass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0" name="Rectangle 79">
            <a:extLst>
              <a:ext uri="{FF2B5EF4-FFF2-40B4-BE49-F238E27FC236}">
                <a16:creationId xmlns:a16="http://schemas.microsoft.com/office/drawing/2014/main" id="{9EF6A6AB-81F4-444D-8343-528E6CB674A3}"/>
              </a:ext>
            </a:extLst>
          </p:cNvPr>
          <p:cNvSpPr/>
          <p:nvPr/>
        </p:nvSpPr>
        <p:spPr>
          <a:xfrm>
            <a:off x="2148436" y="2868564"/>
            <a:ext cx="6639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tun</a:t>
            </a:r>
          </a:p>
        </p:txBody>
      </p:sp>
      <p:sp>
        <p:nvSpPr>
          <p:cNvPr id="82" name="Rectangle 81">
            <a:extLst>
              <a:ext uri="{FF2B5EF4-FFF2-40B4-BE49-F238E27FC236}">
                <a16:creationId xmlns:a16="http://schemas.microsoft.com/office/drawing/2014/main" id="{1F26890A-E09B-4018-9CCA-5C88F7271A37}"/>
              </a:ext>
            </a:extLst>
          </p:cNvPr>
          <p:cNvSpPr/>
          <p:nvPr/>
        </p:nvSpPr>
        <p:spPr>
          <a:xfrm>
            <a:off x="3592799" y="2406899"/>
            <a:ext cx="8002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Leid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3" name="Rectangle 82">
            <a:extLst>
              <a:ext uri="{FF2B5EF4-FFF2-40B4-BE49-F238E27FC236}">
                <a16:creationId xmlns:a16="http://schemas.microsoft.com/office/drawing/2014/main" id="{06114E84-AE4D-4FEC-8DB3-88CF86F44E5A}"/>
              </a:ext>
            </a:extLst>
          </p:cNvPr>
          <p:cNvSpPr/>
          <p:nvPr/>
        </p:nvSpPr>
        <p:spPr>
          <a:xfrm>
            <a:off x="6183552" y="3977355"/>
            <a:ext cx="8402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Keks</a:t>
            </a:r>
          </a:p>
        </p:txBody>
      </p:sp>
      <p:sp>
        <p:nvSpPr>
          <p:cNvPr id="84" name="Rectangle 83">
            <a:extLst>
              <a:ext uri="{FF2B5EF4-FFF2-40B4-BE49-F238E27FC236}">
                <a16:creationId xmlns:a16="http://schemas.microsoft.com/office/drawing/2014/main" id="{95C3483D-EAFA-409E-AE83-E0AD1D00871B}"/>
              </a:ext>
            </a:extLst>
          </p:cNvPr>
          <p:cNvSpPr/>
          <p:nvPr/>
        </p:nvSpPr>
        <p:spPr>
          <a:xfrm>
            <a:off x="6233878" y="4960895"/>
            <a:ext cx="15231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Aufgabe</a:t>
            </a:r>
          </a:p>
        </p:txBody>
      </p:sp>
      <p:sp>
        <p:nvSpPr>
          <p:cNvPr id="85" name="Rectangle 84">
            <a:extLst>
              <a:ext uri="{FF2B5EF4-FFF2-40B4-BE49-F238E27FC236}">
                <a16:creationId xmlns:a16="http://schemas.microsoft.com/office/drawing/2014/main" id="{C8322235-AE28-4AA0-9248-536A126C304F}"/>
              </a:ext>
            </a:extLst>
          </p:cNvPr>
          <p:cNvSpPr/>
          <p:nvPr/>
        </p:nvSpPr>
        <p:spPr>
          <a:xfrm>
            <a:off x="7482753" y="3900741"/>
            <a:ext cx="1947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gemeinsam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6" name="Rectangle 85">
            <a:extLst>
              <a:ext uri="{FF2B5EF4-FFF2-40B4-BE49-F238E27FC236}">
                <a16:creationId xmlns:a16="http://schemas.microsoft.com/office/drawing/2014/main" id="{1A8F4C8B-6BFD-45CB-BCB3-AC5D390AEC5F}"/>
              </a:ext>
            </a:extLst>
          </p:cNvPr>
          <p:cNvSpPr/>
          <p:nvPr/>
        </p:nvSpPr>
        <p:spPr>
          <a:xfrm>
            <a:off x="8202591" y="5011024"/>
            <a:ext cx="17988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zusammen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7" name="Rectangle 86">
            <a:extLst>
              <a:ext uri="{FF2B5EF4-FFF2-40B4-BE49-F238E27FC236}">
                <a16:creationId xmlns:a16="http://schemas.microsoft.com/office/drawing/2014/main" id="{B37AE540-8CE2-44DB-833E-32263A761582}"/>
              </a:ext>
            </a:extLst>
          </p:cNvPr>
          <p:cNvSpPr/>
          <p:nvPr/>
        </p:nvSpPr>
        <p:spPr>
          <a:xfrm>
            <a:off x="2203711" y="4915824"/>
            <a:ext cx="17940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verbringen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8" name="Rectangle 87">
            <a:extLst>
              <a:ext uri="{FF2B5EF4-FFF2-40B4-BE49-F238E27FC236}">
                <a16:creationId xmlns:a16="http://schemas.microsoft.com/office/drawing/2014/main" id="{62BE98B6-CB6A-4D75-B556-C8D78CEB57DB}"/>
              </a:ext>
            </a:extLst>
          </p:cNvPr>
          <p:cNvSpPr/>
          <p:nvPr/>
        </p:nvSpPr>
        <p:spPr>
          <a:xfrm>
            <a:off x="7590070" y="4524113"/>
            <a:ext cx="14510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arbeiten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9" name="Rectangle 88">
            <a:extLst>
              <a:ext uri="{FF2B5EF4-FFF2-40B4-BE49-F238E27FC236}">
                <a16:creationId xmlns:a16="http://schemas.microsoft.com/office/drawing/2014/main" id="{DFF0C635-1244-4A81-94A7-7EF5C6FF91AA}"/>
              </a:ext>
            </a:extLst>
          </p:cNvPr>
          <p:cNvSpPr/>
          <p:nvPr/>
        </p:nvSpPr>
        <p:spPr>
          <a:xfrm>
            <a:off x="7590070" y="2127637"/>
            <a:ext cx="8723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0" name="Rectangle 89">
            <a:extLst>
              <a:ext uri="{FF2B5EF4-FFF2-40B4-BE49-F238E27FC236}">
                <a16:creationId xmlns:a16="http://schemas.microsoft.com/office/drawing/2014/main" id="{7274EF71-B05F-4EF0-BCCE-A3FD9CE7CF0E}"/>
              </a:ext>
            </a:extLst>
          </p:cNvPr>
          <p:cNvSpPr/>
          <p:nvPr/>
        </p:nvSpPr>
        <p:spPr>
          <a:xfrm>
            <a:off x="8720460" y="3464481"/>
            <a:ext cx="11801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haben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1" name="Rectangle 90">
            <a:extLst>
              <a:ext uri="{FF2B5EF4-FFF2-40B4-BE49-F238E27FC236}">
                <a16:creationId xmlns:a16="http://schemas.microsoft.com/office/drawing/2014/main" id="{EAD63E2C-814D-429A-AC1F-F6C3E9A2AB67}"/>
              </a:ext>
            </a:extLst>
          </p:cNvPr>
          <p:cNvSpPr/>
          <p:nvPr/>
        </p:nvSpPr>
        <p:spPr>
          <a:xfrm>
            <a:off x="4600442" y="2894158"/>
            <a:ext cx="13099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meinen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2" name="Rectangle 91">
            <a:extLst>
              <a:ext uri="{FF2B5EF4-FFF2-40B4-BE49-F238E27FC236}">
                <a16:creationId xmlns:a16="http://schemas.microsoft.com/office/drawing/2014/main" id="{C771C043-968F-4FAF-91E7-81CFCBD562C2}"/>
              </a:ext>
            </a:extLst>
          </p:cNvPr>
          <p:cNvSpPr/>
          <p:nvPr/>
        </p:nvSpPr>
        <p:spPr>
          <a:xfrm>
            <a:off x="4974303" y="5008216"/>
            <a:ext cx="7601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neu</a:t>
            </a:r>
          </a:p>
        </p:txBody>
      </p:sp>
      <p:sp>
        <p:nvSpPr>
          <p:cNvPr id="93" name="Rectangle 92">
            <a:extLst>
              <a:ext uri="{FF2B5EF4-FFF2-40B4-BE49-F238E27FC236}">
                <a16:creationId xmlns:a16="http://schemas.microsoft.com/office/drawing/2014/main" id="{7FDCC513-D373-48B8-A1DD-6B538E05042F}"/>
              </a:ext>
            </a:extLst>
          </p:cNvPr>
          <p:cNvSpPr/>
          <p:nvPr/>
        </p:nvSpPr>
        <p:spPr>
          <a:xfrm>
            <a:off x="4979471" y="3538345"/>
            <a:ext cx="8643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rund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4" name="TextBox 93">
            <a:extLst>
              <a:ext uri="{FF2B5EF4-FFF2-40B4-BE49-F238E27FC236}">
                <a16:creationId xmlns:a16="http://schemas.microsoft.com/office/drawing/2014/main" id="{B7D3D582-AEC7-48B6-ABF7-69DAB7B26081}"/>
              </a:ext>
            </a:extLst>
          </p:cNvPr>
          <p:cNvSpPr txBox="1"/>
          <p:nvPr/>
        </p:nvSpPr>
        <p:spPr>
          <a:xfrm>
            <a:off x="3851041" y="5619759"/>
            <a:ext cx="4161245" cy="461665"/>
          </a:xfrm>
          <a:prstGeom prst="rect">
            <a:avLst/>
          </a:prstGeom>
          <a:solidFill>
            <a:schemeClr val="bg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We have similar hobbies.</a:t>
            </a:r>
          </a:p>
        </p:txBody>
      </p:sp>
      <p:sp>
        <p:nvSpPr>
          <p:cNvPr id="95" name="TextBox 94">
            <a:extLst>
              <a:ext uri="{FF2B5EF4-FFF2-40B4-BE49-F238E27FC236}">
                <a16:creationId xmlns:a16="http://schemas.microsoft.com/office/drawing/2014/main" id="{C6DD3B20-C4CA-420C-BB50-B43ACE4BBC37}"/>
              </a:ext>
            </a:extLst>
          </p:cNvPr>
          <p:cNvSpPr txBox="1"/>
          <p:nvPr/>
        </p:nvSpPr>
        <p:spPr>
          <a:xfrm>
            <a:off x="3281310" y="5712702"/>
            <a:ext cx="5258212" cy="461665"/>
          </a:xfrm>
          <a:prstGeom prst="rect">
            <a:avLst/>
          </a:prstGeom>
          <a:solidFill>
            <a:schemeClr val="accent4">
              <a:lumMod val="20000"/>
              <a:lumOff val="80000"/>
            </a:schemeClr>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Wir</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haben</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ähnliche</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Hobbys</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96" name="Rectangle 95">
            <a:extLst>
              <a:ext uri="{FF2B5EF4-FFF2-40B4-BE49-F238E27FC236}">
                <a16:creationId xmlns:a16="http://schemas.microsoft.com/office/drawing/2014/main" id="{99EBD3BF-0002-432C-ACC3-373E2CB48E12}"/>
              </a:ext>
            </a:extLst>
          </p:cNvPr>
          <p:cNvSpPr/>
          <p:nvPr/>
        </p:nvSpPr>
        <p:spPr>
          <a:xfrm>
            <a:off x="8780378" y="2168096"/>
            <a:ext cx="11817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Hobby</a:t>
            </a:r>
          </a:p>
        </p:txBody>
      </p:sp>
      <p:sp>
        <p:nvSpPr>
          <p:cNvPr id="97" name="Rectangle 96">
            <a:extLst>
              <a:ext uri="{FF2B5EF4-FFF2-40B4-BE49-F238E27FC236}">
                <a16:creationId xmlns:a16="http://schemas.microsoft.com/office/drawing/2014/main" id="{60151B85-583B-4ACF-AB6B-54508C354C3E}"/>
              </a:ext>
            </a:extLst>
          </p:cNvPr>
          <p:cNvSpPr/>
          <p:nvPr/>
        </p:nvSpPr>
        <p:spPr>
          <a:xfrm>
            <a:off x="4741403" y="2217581"/>
            <a:ext cx="12410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schwer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8" name="Rectangle 97">
            <a:extLst>
              <a:ext uri="{FF2B5EF4-FFF2-40B4-BE49-F238E27FC236}">
                <a16:creationId xmlns:a16="http://schemas.microsoft.com/office/drawing/2014/main" id="{D56B63F7-8452-4559-B678-490C94EE6454}"/>
              </a:ext>
            </a:extLst>
          </p:cNvPr>
          <p:cNvSpPr/>
          <p:nvPr/>
        </p:nvSpPr>
        <p:spPr>
          <a:xfrm>
            <a:off x="6078480" y="4490897"/>
            <a:ext cx="67678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9" name="TextBox 98">
            <a:extLst>
              <a:ext uri="{FF2B5EF4-FFF2-40B4-BE49-F238E27FC236}">
                <a16:creationId xmlns:a16="http://schemas.microsoft.com/office/drawing/2014/main" id="{2A28ED6A-A105-4413-AD88-60D352275526}"/>
              </a:ext>
            </a:extLst>
          </p:cNvPr>
          <p:cNvSpPr txBox="1"/>
          <p:nvPr/>
        </p:nvSpPr>
        <p:spPr>
          <a:xfrm>
            <a:off x="2016626" y="2398794"/>
            <a:ext cx="837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ihm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47488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90"/>
                                        </p:tgtEl>
                                        <p:attrNameLst>
                                          <p:attrName>fillcolor</p:attrName>
                                        </p:attrNameLst>
                                      </p:cBhvr>
                                      <p:to>
                                        <a:srgbClr val="FFCC00"/>
                                      </p:to>
                                    </p:animClr>
                                    <p:set>
                                      <p:cBhvr>
                                        <p:cTn id="13" dur="2000" fill="hold"/>
                                        <p:tgtEl>
                                          <p:spTgt spid="90"/>
                                        </p:tgtEl>
                                        <p:attrNameLst>
                                          <p:attrName>fill.type</p:attrName>
                                        </p:attrNameLst>
                                      </p:cBhvr>
                                      <p:to>
                                        <p:strVal val="solid"/>
                                      </p:to>
                                    </p:set>
                                    <p:set>
                                      <p:cBhvr>
                                        <p:cTn id="14" dur="2000" fill="hold"/>
                                        <p:tgtEl>
                                          <p:spTgt spid="90"/>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52"/>
                                        </p:tgtEl>
                                        <p:attrNameLst>
                                          <p:attrName>fillcolor</p:attrName>
                                        </p:attrNameLst>
                                      </p:cBhvr>
                                      <p:to>
                                        <a:srgbClr val="FFCC00"/>
                                      </p:to>
                                    </p:animClr>
                                    <p:set>
                                      <p:cBhvr>
                                        <p:cTn id="17" dur="2000" fill="hold"/>
                                        <p:tgtEl>
                                          <p:spTgt spid="52"/>
                                        </p:tgtEl>
                                        <p:attrNameLst>
                                          <p:attrName>fill.type</p:attrName>
                                        </p:attrNameLst>
                                      </p:cBhvr>
                                      <p:to>
                                        <p:strVal val="solid"/>
                                      </p:to>
                                    </p:set>
                                    <p:set>
                                      <p:cBhvr>
                                        <p:cTn id="18" dur="2000" fill="hold"/>
                                        <p:tgtEl>
                                          <p:spTgt spid="52"/>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96"/>
                                        </p:tgtEl>
                                        <p:attrNameLst>
                                          <p:attrName>fillcolor</p:attrName>
                                        </p:attrNameLst>
                                      </p:cBhvr>
                                      <p:to>
                                        <a:srgbClr val="FFCC00"/>
                                      </p:to>
                                    </p:animClr>
                                    <p:set>
                                      <p:cBhvr>
                                        <p:cTn id="21" dur="2000" fill="hold"/>
                                        <p:tgtEl>
                                          <p:spTgt spid="96"/>
                                        </p:tgtEl>
                                        <p:attrNameLst>
                                          <p:attrName>fill.type</p:attrName>
                                        </p:attrNameLst>
                                      </p:cBhvr>
                                      <p:to>
                                        <p:strVal val="solid"/>
                                      </p:to>
                                    </p:set>
                                    <p:set>
                                      <p:cBhvr>
                                        <p:cTn id="22" dur="2000" fill="hold"/>
                                        <p:tgtEl>
                                          <p:spTgt spid="9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10046"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lesen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sprechen</a:t>
            </a:r>
            <a:endParaRPr lang="en-GB" b="1" dirty="0">
              <a:solidFill>
                <a:schemeClr val="tx1"/>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r>
              <a:rPr lang="en-US" sz="2400" dirty="0"/>
              <a:t>Sag die </a:t>
            </a:r>
            <a:r>
              <a:rPr lang="en-US" sz="2400" dirty="0" err="1"/>
              <a:t>Zungenbrecher</a:t>
            </a:r>
            <a:r>
              <a:rPr lang="en-US" sz="2400" dirty="0"/>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rgbClr val="FFCC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6270" y="1321458"/>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srgbClr val="FFCC00"/>
                </a:solidFill>
              </a:rPr>
              <a:t>LOS!</a:t>
            </a:r>
          </a:p>
        </p:txBody>
      </p:sp>
      <p:sp>
        <p:nvSpPr>
          <p:cNvPr id="2" name="Rectangle: Rounded Corners 1">
            <a:hlinkClick r:id="" action="ppaction://noaction">
              <a:snd r:embed="rId3" name="3. fün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1.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r>
              <a:rPr lang="en-US" sz="2400" i="1" dirty="0"/>
              <a:t>Five good pupils must </a:t>
            </a:r>
            <a:r>
              <a:rPr lang="en-US" sz="2400" i="1" dirty="0" err="1"/>
              <a:t>practise</a:t>
            </a:r>
            <a:r>
              <a:rPr lang="en-US" sz="2400" i="1" dirty="0"/>
              <a:t>* art in the kitchen.</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r>
              <a:rPr lang="en-US" sz="3200" b="1" dirty="0"/>
              <a:t>[u]</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r>
              <a:rPr lang="en-US" sz="3200" b="1" dirty="0"/>
              <a:t>[ü]</a:t>
            </a:r>
          </a:p>
        </p:txBody>
      </p:sp>
      <p:sp>
        <p:nvSpPr>
          <p:cNvPr id="16" name="Rectangle 15">
            <a:extLst>
              <a:ext uri="{FF2B5EF4-FFF2-40B4-BE49-F238E27FC236}">
                <a16:creationId xmlns:a16="http://schemas.microsoft.com/office/drawing/2014/main" id="{CCA44839-B9EF-492D-851A-4BDFFC25FEFF}"/>
              </a:ext>
            </a:extLst>
          </p:cNvPr>
          <p:cNvSpPr/>
          <p:nvPr/>
        </p:nvSpPr>
        <p:spPr>
          <a:xfrm rot="21090162">
            <a:off x="725616" y="3939971"/>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Kunst</a:t>
            </a:r>
          </a:p>
        </p:txBody>
      </p:sp>
      <p:sp>
        <p:nvSpPr>
          <p:cNvPr id="28" name="Rectangle 27">
            <a:extLst>
              <a:ext uri="{FF2B5EF4-FFF2-40B4-BE49-F238E27FC236}">
                <a16:creationId xmlns:a16="http://schemas.microsoft.com/office/drawing/2014/main" id="{64547657-FF21-480A-B8ED-0C0B713401A0}"/>
              </a:ext>
            </a:extLst>
          </p:cNvPr>
          <p:cNvSpPr/>
          <p:nvPr/>
        </p:nvSpPr>
        <p:spPr>
          <a:xfrm rot="459876">
            <a:off x="8031123" y="2948118"/>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üben</a:t>
            </a:r>
            <a:endParaRPr lang="en-GB" sz="2400" dirty="0">
              <a:solidFill>
                <a:schemeClr val="tx1"/>
              </a:solidFill>
            </a:endParaRP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gute</a:t>
            </a:r>
            <a:endParaRPr lang="en-GB" sz="2400" dirty="0">
              <a:solidFill>
                <a:schemeClr val="tx1"/>
              </a:solidFill>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3502871" y="3525536"/>
            <a:ext cx="2120811"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in der </a:t>
            </a:r>
            <a:r>
              <a:rPr lang="en-GB" sz="2400" dirty="0" err="1">
                <a:solidFill>
                  <a:schemeClr val="tx1"/>
                </a:solidFill>
              </a:rPr>
              <a:t>Küche</a:t>
            </a:r>
            <a:endParaRPr lang="en-GB" sz="2400" dirty="0">
              <a:solidFill>
                <a:schemeClr val="tx1"/>
              </a:solidFill>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müssen</a:t>
            </a:r>
            <a:endParaRPr lang="en-GB" sz="2400" dirty="0">
              <a:solidFill>
                <a:schemeClr val="tx1"/>
              </a:solidFill>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Schüler</a:t>
            </a:r>
            <a:endParaRPr lang="en-GB" sz="2400" dirty="0">
              <a:solidFill>
                <a:schemeClr val="tx1"/>
              </a:solidFill>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5696" y="4055693"/>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fünf</a:t>
            </a:r>
            <a:endParaRPr lang="en-GB" sz="2400" dirty="0">
              <a:solidFill>
                <a:schemeClr val="tx1"/>
              </a:solidFill>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3" y="1834562"/>
            <a:ext cx="7747133" cy="461665"/>
          </a:xfrm>
          <a:prstGeom prst="rect">
            <a:avLst/>
          </a:prstGeom>
          <a:noFill/>
        </p:spPr>
        <p:txBody>
          <a:bodyPr wrap="square" rtlCol="0">
            <a:spAutoFit/>
          </a:bodyPr>
          <a:lstStyle/>
          <a:p>
            <a:pPr algn="l"/>
            <a:r>
              <a:rPr lang="en-GB" sz="2400" b="1" dirty="0" err="1">
                <a:solidFill>
                  <a:schemeClr val="bg1"/>
                </a:solidFill>
              </a:rPr>
              <a:t>Fünf</a:t>
            </a:r>
            <a:r>
              <a:rPr lang="en-GB" sz="2400" b="1" dirty="0">
                <a:solidFill>
                  <a:schemeClr val="bg1"/>
                </a:solidFill>
              </a:rPr>
              <a:t> </a:t>
            </a:r>
            <a:r>
              <a:rPr lang="en-GB" sz="2400" b="1" dirty="0" err="1">
                <a:solidFill>
                  <a:schemeClr val="bg1"/>
                </a:solidFill>
              </a:rPr>
              <a:t>gute</a:t>
            </a:r>
            <a:r>
              <a:rPr lang="en-GB" sz="2400" b="1" dirty="0">
                <a:solidFill>
                  <a:schemeClr val="bg1"/>
                </a:solidFill>
              </a:rPr>
              <a:t> </a:t>
            </a:r>
            <a:r>
              <a:rPr lang="en-GB" sz="2400" b="1" dirty="0" err="1">
                <a:solidFill>
                  <a:schemeClr val="bg1"/>
                </a:solidFill>
              </a:rPr>
              <a:t>Schüler</a:t>
            </a:r>
            <a:r>
              <a:rPr lang="en-GB" sz="2400" b="1" dirty="0">
                <a:solidFill>
                  <a:schemeClr val="bg1"/>
                </a:solidFill>
              </a:rPr>
              <a:t> </a:t>
            </a:r>
            <a:r>
              <a:rPr lang="en-GB" sz="2400" b="1" dirty="0" err="1">
                <a:solidFill>
                  <a:schemeClr val="bg1"/>
                </a:solidFill>
              </a:rPr>
              <a:t>müssen</a:t>
            </a:r>
            <a:r>
              <a:rPr lang="en-GB" sz="2400" b="1" dirty="0">
                <a:solidFill>
                  <a:schemeClr val="bg1"/>
                </a:solidFill>
              </a:rPr>
              <a:t> Kunst in der </a:t>
            </a:r>
            <a:r>
              <a:rPr lang="en-GB" sz="2400" b="1" dirty="0" err="1">
                <a:solidFill>
                  <a:schemeClr val="bg1"/>
                </a:solidFill>
              </a:rPr>
              <a:t>Küche</a:t>
            </a:r>
            <a:r>
              <a:rPr lang="en-GB" sz="2400" b="1" dirty="0">
                <a:solidFill>
                  <a:schemeClr val="bg1"/>
                </a:solidFill>
              </a:rPr>
              <a:t> </a:t>
            </a:r>
            <a:r>
              <a:rPr lang="en-GB" sz="2400" b="1" dirty="0" err="1">
                <a:solidFill>
                  <a:schemeClr val="bg1"/>
                </a:solidFill>
              </a:rPr>
              <a:t>üben</a:t>
            </a:r>
            <a:r>
              <a:rPr lang="en-GB" sz="2400" b="1" dirty="0">
                <a:solidFill>
                  <a:schemeClr val="bg1"/>
                </a:solidFill>
              </a:rPr>
              <a:t>.</a:t>
            </a:r>
          </a:p>
        </p:txBody>
      </p:sp>
      <p:pic>
        <p:nvPicPr>
          <p:cNvPr id="36" name="Picture 35" descr="Icon&#10;&#10;Description automatically generated">
            <a:extLst>
              <a:ext uri="{FF2B5EF4-FFF2-40B4-BE49-F238E27FC236}">
                <a16:creationId xmlns:a16="http://schemas.microsoft.com/office/drawing/2014/main" id="{7CC62444-9947-4489-9985-DD8B65BE3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343" y="74455"/>
            <a:ext cx="1211717" cy="1132853"/>
          </a:xfrm>
          <a:prstGeom prst="rect">
            <a:avLst/>
          </a:prstGeom>
        </p:spPr>
      </p:pic>
      <p:sp>
        <p:nvSpPr>
          <p:cNvPr id="35" name="Action Button: Custom 16">
            <a:hlinkClick r:id="" action="ppaction://noaction" highlightClick="1">
              <a:snd r:embed="rId5" name="3. fünf.slow.wav"/>
            </a:hlinkClick>
            <a:extLst>
              <a:ext uri="{FF2B5EF4-FFF2-40B4-BE49-F238E27FC236}">
                <a16:creationId xmlns:a16="http://schemas.microsoft.com/office/drawing/2014/main" id="{23D61421-1F5E-41F3-B6E8-71463BE7F8C7}"/>
              </a:ext>
            </a:extLst>
          </p:cNvPr>
          <p:cNvSpPr/>
          <p:nvPr/>
        </p:nvSpPr>
        <p:spPr>
          <a:xfrm>
            <a:off x="339214" y="5691939"/>
            <a:ext cx="1456478" cy="372475"/>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E893A95-A10B-4D17-85C7-8DC0193DA671}"/>
              </a:ext>
            </a:extLst>
          </p:cNvPr>
          <p:cNvSpPr txBox="1"/>
          <p:nvPr/>
        </p:nvSpPr>
        <p:spPr>
          <a:xfrm>
            <a:off x="1266039" y="6408793"/>
            <a:ext cx="6181106" cy="400110"/>
          </a:xfrm>
          <a:prstGeom prst="rect">
            <a:avLst/>
          </a:prstGeom>
          <a:noFill/>
        </p:spPr>
        <p:txBody>
          <a:bodyPr wrap="square">
            <a:spAutoFit/>
          </a:bodyPr>
          <a:lstStyle/>
          <a:p>
            <a:r>
              <a:rPr lang="en-GB" sz="2000" b="1" dirty="0">
                <a:solidFill>
                  <a:schemeClr val="tx1"/>
                </a:solidFill>
              </a:rPr>
              <a:t>*to practise - </a:t>
            </a:r>
            <a:r>
              <a:rPr lang="en-GB" sz="2000" b="1" dirty="0" err="1">
                <a:solidFill>
                  <a:schemeClr val="tx1"/>
                </a:solidFill>
              </a:rPr>
              <a:t>üben</a:t>
            </a:r>
            <a:endParaRPr lang="en-GB" sz="2000" b="1" dirty="0">
              <a:solidFill>
                <a:schemeClr val="tx1"/>
              </a:solidFill>
            </a:endParaRPr>
          </a:p>
        </p:txBody>
      </p:sp>
    </p:spTree>
    <p:extLst>
      <p:ext uri="{BB962C8B-B14F-4D97-AF65-F5344CB8AC3E}">
        <p14:creationId xmlns:p14="http://schemas.microsoft.com/office/powerpoint/2010/main" val="40208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58590" cy="647577"/>
          </a:xfrm>
        </p:spPr>
        <p:txBody>
          <a:bodyPr>
            <a:noAutofit/>
          </a:bodyPr>
          <a:lstStyle/>
          <a:p>
            <a:r>
              <a:rPr lang="en-GB" sz="2400" b="1" dirty="0">
                <a:solidFill>
                  <a:schemeClr val="bg1"/>
                </a:solidFill>
              </a:rPr>
              <a:t>Wie </a:t>
            </a:r>
            <a:r>
              <a:rPr lang="en-GB" sz="2400" b="1" dirty="0" err="1">
                <a:solidFill>
                  <a:schemeClr val="bg1"/>
                </a:solidFill>
              </a:rPr>
              <a:t>heißt</a:t>
            </a:r>
            <a:r>
              <a:rPr lang="en-GB" sz="2400" b="1" dirty="0">
                <a:solidFill>
                  <a:schemeClr val="bg1"/>
                </a:solidFill>
              </a:rPr>
              <a:t> das auf Deutsch? </a:t>
            </a:r>
            <a:r>
              <a:rPr lang="en-GB" sz="2400" b="0" dirty="0">
                <a:solidFill>
                  <a:schemeClr val="bg1"/>
                </a:solidFill>
              </a:rPr>
              <a:t>(3/6)</a:t>
            </a:r>
            <a:endParaRPr lang="en-GB" sz="2400" b="0"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53B9F72E-7276-404F-BF51-A7ED4E654F4A}"/>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7" name="TextBox 6">
            <a:extLst>
              <a:ext uri="{FF2B5EF4-FFF2-40B4-BE49-F238E27FC236}">
                <a16:creationId xmlns:a16="http://schemas.microsoft.com/office/drawing/2014/main" id="{2E976C0D-6060-4D6A-B383-94C8DC4821C1}"/>
              </a:ext>
            </a:extLst>
          </p:cNvPr>
          <p:cNvSpPr txBox="1"/>
          <p:nvPr/>
        </p:nvSpPr>
        <p:spPr>
          <a:xfrm>
            <a:off x="2031999" y="1320800"/>
            <a:ext cx="1896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CF86BBDA-9FDE-4369-B36E-70ABCDAC5493}"/>
              </a:ext>
            </a:extLst>
          </p:cNvPr>
          <p:cNvSpPr txBox="1"/>
          <p:nvPr/>
        </p:nvSpPr>
        <p:spPr>
          <a:xfrm>
            <a:off x="6095999" y="1320800"/>
            <a:ext cx="20489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3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7792916B-7AC5-4881-9F56-4AE7F651995C}"/>
              </a:ext>
            </a:extLst>
          </p:cNvPr>
          <p:cNvSpPr txBox="1"/>
          <p:nvPr/>
        </p:nvSpPr>
        <p:spPr>
          <a:xfrm>
            <a:off x="2031998" y="3429000"/>
            <a:ext cx="21166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9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DF1BE268-A97C-402F-879D-A83C621E271A}"/>
              </a:ext>
            </a:extLst>
          </p:cNvPr>
          <p:cNvSpPr txBox="1"/>
          <p:nvPr/>
        </p:nvSpPr>
        <p:spPr>
          <a:xfrm>
            <a:off x="6138332" y="3429000"/>
            <a:ext cx="239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Letztes</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Jahr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553DFB72-FFEF-4446-BB44-EFB4E1F05D8A}"/>
              </a:ext>
            </a:extLst>
          </p:cNvPr>
          <p:cNvSpPr/>
          <p:nvPr/>
        </p:nvSpPr>
        <p:spPr>
          <a:xfrm>
            <a:off x="6304898" y="1812891"/>
            <a:ext cx="12009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schnell</a:t>
            </a:r>
          </a:p>
        </p:txBody>
      </p:sp>
      <p:sp>
        <p:nvSpPr>
          <p:cNvPr id="12" name="Rectangle 11">
            <a:extLst>
              <a:ext uri="{FF2B5EF4-FFF2-40B4-BE49-F238E27FC236}">
                <a16:creationId xmlns:a16="http://schemas.microsoft.com/office/drawing/2014/main" id="{C6A631C4-0C7A-407C-8B3C-1689A8C993DD}"/>
              </a:ext>
            </a:extLst>
          </p:cNvPr>
          <p:cNvSpPr/>
          <p:nvPr/>
        </p:nvSpPr>
        <p:spPr>
          <a:xfrm>
            <a:off x="6312247" y="2852695"/>
            <a:ext cx="14686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langsam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D8E4C3E2-B4FA-436B-B264-32D71CAA009F}"/>
              </a:ext>
            </a:extLst>
          </p:cNvPr>
          <p:cNvSpPr/>
          <p:nvPr/>
        </p:nvSpPr>
        <p:spPr>
          <a:xfrm>
            <a:off x="8215577" y="1585458"/>
            <a:ext cx="12282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Schloss</a:t>
            </a:r>
          </a:p>
        </p:txBody>
      </p:sp>
      <p:sp>
        <p:nvSpPr>
          <p:cNvPr id="14" name="Rectangle 13">
            <a:extLst>
              <a:ext uri="{FF2B5EF4-FFF2-40B4-BE49-F238E27FC236}">
                <a16:creationId xmlns:a16="http://schemas.microsoft.com/office/drawing/2014/main" id="{941E8A50-3BB5-4B59-8886-3B80BAC6731E}"/>
              </a:ext>
            </a:extLst>
          </p:cNvPr>
          <p:cNvSpPr/>
          <p:nvPr/>
        </p:nvSpPr>
        <p:spPr>
          <a:xfrm>
            <a:off x="8055410" y="2841269"/>
            <a:ext cx="18133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andere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5" name="Rectangle 14">
            <a:extLst>
              <a:ext uri="{FF2B5EF4-FFF2-40B4-BE49-F238E27FC236}">
                <a16:creationId xmlns:a16="http://schemas.microsoft.com/office/drawing/2014/main" id="{A8EC86B1-A561-4856-9ECB-D93FFD4A4256}"/>
              </a:ext>
            </a:extLst>
          </p:cNvPr>
          <p:cNvSpPr/>
          <p:nvPr/>
        </p:nvSpPr>
        <p:spPr>
          <a:xfrm>
            <a:off x="2306843" y="4033398"/>
            <a:ext cx="12666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Schüler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6" name="Rectangle 15">
            <a:extLst>
              <a:ext uri="{FF2B5EF4-FFF2-40B4-BE49-F238E27FC236}">
                <a16:creationId xmlns:a16="http://schemas.microsoft.com/office/drawing/2014/main" id="{2F778D12-1F77-48E4-8BC9-A066673BDD14}"/>
              </a:ext>
            </a:extLst>
          </p:cNvPr>
          <p:cNvSpPr/>
          <p:nvPr/>
        </p:nvSpPr>
        <p:spPr>
          <a:xfrm>
            <a:off x="4056139" y="3785646"/>
            <a:ext cx="69762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Zeit</a:t>
            </a:r>
          </a:p>
        </p:txBody>
      </p:sp>
      <p:sp>
        <p:nvSpPr>
          <p:cNvPr id="17" name="Rectangle 16">
            <a:extLst>
              <a:ext uri="{FF2B5EF4-FFF2-40B4-BE49-F238E27FC236}">
                <a16:creationId xmlns:a16="http://schemas.microsoft.com/office/drawing/2014/main" id="{D5061832-3790-49E6-B51C-8E8426D5AD7C}"/>
              </a:ext>
            </a:extLst>
          </p:cNvPr>
          <p:cNvSpPr/>
          <p:nvPr/>
        </p:nvSpPr>
        <p:spPr>
          <a:xfrm>
            <a:off x="4156952" y="4402569"/>
            <a:ext cx="12779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ähnlich</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Rectangle 17">
            <a:extLst>
              <a:ext uri="{FF2B5EF4-FFF2-40B4-BE49-F238E27FC236}">
                <a16:creationId xmlns:a16="http://schemas.microsoft.com/office/drawing/2014/main" id="{1E1FFE17-C13C-4955-AD93-2CD260F0AB11}"/>
              </a:ext>
            </a:extLst>
          </p:cNvPr>
          <p:cNvSpPr/>
          <p:nvPr/>
        </p:nvSpPr>
        <p:spPr>
          <a:xfrm>
            <a:off x="2185041" y="1877830"/>
            <a:ext cx="14077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gefallen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9" name="Rectangle 18">
            <a:extLst>
              <a:ext uri="{FF2B5EF4-FFF2-40B4-BE49-F238E27FC236}">
                <a16:creationId xmlns:a16="http://schemas.microsoft.com/office/drawing/2014/main" id="{376935DE-5912-44D1-8AC4-83CFCB5EBBCE}"/>
              </a:ext>
            </a:extLst>
          </p:cNvPr>
          <p:cNvSpPr/>
          <p:nvPr/>
        </p:nvSpPr>
        <p:spPr>
          <a:xfrm>
            <a:off x="4370151" y="1732663"/>
            <a:ext cx="8467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dass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0" name="Rectangle 19">
            <a:extLst>
              <a:ext uri="{FF2B5EF4-FFF2-40B4-BE49-F238E27FC236}">
                <a16:creationId xmlns:a16="http://schemas.microsoft.com/office/drawing/2014/main" id="{D0E1C8C0-D560-4BC4-B4F1-3FB99C0EC402}"/>
              </a:ext>
            </a:extLst>
          </p:cNvPr>
          <p:cNvSpPr/>
          <p:nvPr/>
        </p:nvSpPr>
        <p:spPr>
          <a:xfrm>
            <a:off x="2148436" y="2868564"/>
            <a:ext cx="6639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tun</a:t>
            </a:r>
          </a:p>
        </p:txBody>
      </p:sp>
      <p:sp>
        <p:nvSpPr>
          <p:cNvPr id="21" name="Rectangle 20">
            <a:extLst>
              <a:ext uri="{FF2B5EF4-FFF2-40B4-BE49-F238E27FC236}">
                <a16:creationId xmlns:a16="http://schemas.microsoft.com/office/drawing/2014/main" id="{EB9B34F0-6B7F-4828-8606-780A5C3D51FB}"/>
              </a:ext>
            </a:extLst>
          </p:cNvPr>
          <p:cNvSpPr/>
          <p:nvPr/>
        </p:nvSpPr>
        <p:spPr>
          <a:xfrm>
            <a:off x="3592799" y="2406899"/>
            <a:ext cx="8002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Leid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891001BD-B3CD-41D3-92D9-61C0E146EEF7}"/>
              </a:ext>
            </a:extLst>
          </p:cNvPr>
          <p:cNvSpPr/>
          <p:nvPr/>
        </p:nvSpPr>
        <p:spPr>
          <a:xfrm>
            <a:off x="6183552" y="3977355"/>
            <a:ext cx="8402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Keks</a:t>
            </a:r>
          </a:p>
        </p:txBody>
      </p:sp>
      <p:sp>
        <p:nvSpPr>
          <p:cNvPr id="23" name="Rectangle 22">
            <a:extLst>
              <a:ext uri="{FF2B5EF4-FFF2-40B4-BE49-F238E27FC236}">
                <a16:creationId xmlns:a16="http://schemas.microsoft.com/office/drawing/2014/main" id="{77B4A16F-DEDB-4E5B-965F-D1AFF6A77D79}"/>
              </a:ext>
            </a:extLst>
          </p:cNvPr>
          <p:cNvSpPr/>
          <p:nvPr/>
        </p:nvSpPr>
        <p:spPr>
          <a:xfrm>
            <a:off x="6233878" y="4960895"/>
            <a:ext cx="15231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Aufgabe</a:t>
            </a:r>
          </a:p>
        </p:txBody>
      </p:sp>
      <p:sp>
        <p:nvSpPr>
          <p:cNvPr id="24" name="Rectangle 23">
            <a:extLst>
              <a:ext uri="{FF2B5EF4-FFF2-40B4-BE49-F238E27FC236}">
                <a16:creationId xmlns:a16="http://schemas.microsoft.com/office/drawing/2014/main" id="{50277168-8FB2-4278-A1DC-C43E019A54B8}"/>
              </a:ext>
            </a:extLst>
          </p:cNvPr>
          <p:cNvSpPr/>
          <p:nvPr/>
        </p:nvSpPr>
        <p:spPr>
          <a:xfrm>
            <a:off x="7482753" y="3900741"/>
            <a:ext cx="1947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gemeinsam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FB06C3F4-7229-4B86-9E61-F788D27C8EDE}"/>
              </a:ext>
            </a:extLst>
          </p:cNvPr>
          <p:cNvSpPr/>
          <p:nvPr/>
        </p:nvSpPr>
        <p:spPr>
          <a:xfrm>
            <a:off x="8202591" y="5011024"/>
            <a:ext cx="17988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zusammen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EB22729F-EE86-4D63-B852-491738AD61C3}"/>
              </a:ext>
            </a:extLst>
          </p:cNvPr>
          <p:cNvSpPr/>
          <p:nvPr/>
        </p:nvSpPr>
        <p:spPr>
          <a:xfrm>
            <a:off x="2203711" y="4915824"/>
            <a:ext cx="17940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verbringen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D69D33AD-6D16-4C80-88B6-811BF131A29E}"/>
              </a:ext>
            </a:extLst>
          </p:cNvPr>
          <p:cNvSpPr/>
          <p:nvPr/>
        </p:nvSpPr>
        <p:spPr>
          <a:xfrm>
            <a:off x="7590070" y="4524113"/>
            <a:ext cx="14510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arbeiten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821A1D94-DFC0-4B54-AC86-8E6888932598}"/>
              </a:ext>
            </a:extLst>
          </p:cNvPr>
          <p:cNvSpPr/>
          <p:nvPr/>
        </p:nvSpPr>
        <p:spPr>
          <a:xfrm>
            <a:off x="7590070" y="2127637"/>
            <a:ext cx="8723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F4A0743C-C36B-4A0E-AB64-6F988824B8E9}"/>
              </a:ext>
            </a:extLst>
          </p:cNvPr>
          <p:cNvSpPr/>
          <p:nvPr/>
        </p:nvSpPr>
        <p:spPr>
          <a:xfrm>
            <a:off x="8720460" y="3464481"/>
            <a:ext cx="11801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haben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AF4DDE74-A420-470A-BA24-F872F4DA1521}"/>
              </a:ext>
            </a:extLst>
          </p:cNvPr>
          <p:cNvSpPr/>
          <p:nvPr/>
        </p:nvSpPr>
        <p:spPr>
          <a:xfrm>
            <a:off x="4600442" y="2894158"/>
            <a:ext cx="13099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meinen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4DA65561-DBA5-44EE-8564-6D30FE5810D1}"/>
              </a:ext>
            </a:extLst>
          </p:cNvPr>
          <p:cNvSpPr/>
          <p:nvPr/>
        </p:nvSpPr>
        <p:spPr>
          <a:xfrm>
            <a:off x="4974303" y="5008216"/>
            <a:ext cx="7601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neu</a:t>
            </a:r>
          </a:p>
        </p:txBody>
      </p:sp>
      <p:sp>
        <p:nvSpPr>
          <p:cNvPr id="32" name="Rectangle 31">
            <a:extLst>
              <a:ext uri="{FF2B5EF4-FFF2-40B4-BE49-F238E27FC236}">
                <a16:creationId xmlns:a16="http://schemas.microsoft.com/office/drawing/2014/main" id="{9AF72EF6-1FFA-45B5-8353-C786E223A848}"/>
              </a:ext>
            </a:extLst>
          </p:cNvPr>
          <p:cNvSpPr/>
          <p:nvPr/>
        </p:nvSpPr>
        <p:spPr>
          <a:xfrm>
            <a:off x="4979471" y="3538345"/>
            <a:ext cx="8643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rund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76AE1C2E-2696-4D00-8F8F-68E38C0BC7F5}"/>
              </a:ext>
            </a:extLst>
          </p:cNvPr>
          <p:cNvSpPr txBox="1"/>
          <p:nvPr/>
        </p:nvSpPr>
        <p:spPr>
          <a:xfrm>
            <a:off x="2529303" y="5636819"/>
            <a:ext cx="6901419"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We like spending time together in the castle.</a:t>
            </a:r>
          </a:p>
        </p:txBody>
      </p:sp>
      <p:sp>
        <p:nvSpPr>
          <p:cNvPr id="34" name="TextBox 33">
            <a:extLst>
              <a:ext uri="{FF2B5EF4-FFF2-40B4-BE49-F238E27FC236}">
                <a16:creationId xmlns:a16="http://schemas.microsoft.com/office/drawing/2014/main" id="{ADBAF2BE-65D3-4293-BCC3-3126C4BFBE76}"/>
              </a:ext>
            </a:extLst>
          </p:cNvPr>
          <p:cNvSpPr txBox="1"/>
          <p:nvPr/>
        </p:nvSpPr>
        <p:spPr>
          <a:xfrm>
            <a:off x="2435571" y="5690242"/>
            <a:ext cx="7168908" cy="461665"/>
          </a:xfrm>
          <a:prstGeom prst="rect">
            <a:avLst/>
          </a:prstGeom>
          <a:solidFill>
            <a:schemeClr val="accent4">
              <a:lumMod val="20000"/>
              <a:lumOff val="80000"/>
            </a:schemeClr>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Wir</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verbringen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gern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zusammen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Zeit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im</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Schloss.</a:t>
            </a:r>
          </a:p>
        </p:txBody>
      </p:sp>
      <p:sp>
        <p:nvSpPr>
          <p:cNvPr id="35" name="Rectangle 34">
            <a:extLst>
              <a:ext uri="{FF2B5EF4-FFF2-40B4-BE49-F238E27FC236}">
                <a16:creationId xmlns:a16="http://schemas.microsoft.com/office/drawing/2014/main" id="{1689DF8A-4C79-4E2D-A47E-649020E44D53}"/>
              </a:ext>
            </a:extLst>
          </p:cNvPr>
          <p:cNvSpPr/>
          <p:nvPr/>
        </p:nvSpPr>
        <p:spPr>
          <a:xfrm>
            <a:off x="8780378" y="2168096"/>
            <a:ext cx="11817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Hobby</a:t>
            </a:r>
          </a:p>
        </p:txBody>
      </p:sp>
      <p:sp>
        <p:nvSpPr>
          <p:cNvPr id="36" name="Rectangle 35">
            <a:extLst>
              <a:ext uri="{FF2B5EF4-FFF2-40B4-BE49-F238E27FC236}">
                <a16:creationId xmlns:a16="http://schemas.microsoft.com/office/drawing/2014/main" id="{0A72EEC8-7935-4FF0-9E1C-EA96A99E3958}"/>
              </a:ext>
            </a:extLst>
          </p:cNvPr>
          <p:cNvSpPr/>
          <p:nvPr/>
        </p:nvSpPr>
        <p:spPr>
          <a:xfrm>
            <a:off x="4741403" y="2217581"/>
            <a:ext cx="12410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schwer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83D8FAF0-8B66-4D36-BD63-BFA1FE9634B9}"/>
              </a:ext>
            </a:extLst>
          </p:cNvPr>
          <p:cNvSpPr/>
          <p:nvPr/>
        </p:nvSpPr>
        <p:spPr>
          <a:xfrm>
            <a:off x="6078480" y="4490897"/>
            <a:ext cx="67678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48AFAA72-6A51-4D97-9D5D-6671930B8826}"/>
              </a:ext>
            </a:extLst>
          </p:cNvPr>
          <p:cNvSpPr txBox="1"/>
          <p:nvPr/>
        </p:nvSpPr>
        <p:spPr>
          <a:xfrm>
            <a:off x="2016626" y="2398794"/>
            <a:ext cx="837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ihm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28769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26"/>
                                        </p:tgtEl>
                                        <p:attrNameLst>
                                          <p:attrName>fillcolor</p:attrName>
                                        </p:attrNameLst>
                                      </p:cBhvr>
                                      <p:to>
                                        <a:srgbClr val="FFCC00"/>
                                      </p:to>
                                    </p:animClr>
                                    <p:set>
                                      <p:cBhvr>
                                        <p:cTn id="13" dur="2000" fill="hold"/>
                                        <p:tgtEl>
                                          <p:spTgt spid="26"/>
                                        </p:tgtEl>
                                        <p:attrNameLst>
                                          <p:attrName>fill.type</p:attrName>
                                        </p:attrNameLst>
                                      </p:cBhvr>
                                      <p:to>
                                        <p:strVal val="solid"/>
                                      </p:to>
                                    </p:set>
                                    <p:set>
                                      <p:cBhvr>
                                        <p:cTn id="14" dur="2000" fill="hold"/>
                                        <p:tgtEl>
                                          <p:spTgt spid="26"/>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16"/>
                                        </p:tgtEl>
                                        <p:attrNameLst>
                                          <p:attrName>fillcolor</p:attrName>
                                        </p:attrNameLst>
                                      </p:cBhvr>
                                      <p:to>
                                        <a:srgbClr val="FFCC00"/>
                                      </p:to>
                                    </p:animClr>
                                    <p:set>
                                      <p:cBhvr>
                                        <p:cTn id="17" dur="2000" fill="hold"/>
                                        <p:tgtEl>
                                          <p:spTgt spid="16"/>
                                        </p:tgtEl>
                                        <p:attrNameLst>
                                          <p:attrName>fill.type</p:attrName>
                                        </p:attrNameLst>
                                      </p:cBhvr>
                                      <p:to>
                                        <p:strVal val="solid"/>
                                      </p:to>
                                    </p:set>
                                    <p:set>
                                      <p:cBhvr>
                                        <p:cTn id="18" dur="2000" fill="hold"/>
                                        <p:tgtEl>
                                          <p:spTgt spid="16"/>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28"/>
                                        </p:tgtEl>
                                        <p:attrNameLst>
                                          <p:attrName>fillcolor</p:attrName>
                                        </p:attrNameLst>
                                      </p:cBhvr>
                                      <p:to>
                                        <a:srgbClr val="FFCC00"/>
                                      </p:to>
                                    </p:animClr>
                                    <p:set>
                                      <p:cBhvr>
                                        <p:cTn id="21" dur="2000" fill="hold"/>
                                        <p:tgtEl>
                                          <p:spTgt spid="28"/>
                                        </p:tgtEl>
                                        <p:attrNameLst>
                                          <p:attrName>fill.type</p:attrName>
                                        </p:attrNameLst>
                                      </p:cBhvr>
                                      <p:to>
                                        <p:strVal val="solid"/>
                                      </p:to>
                                    </p:set>
                                    <p:set>
                                      <p:cBhvr>
                                        <p:cTn id="22" dur="2000" fill="hold"/>
                                        <p:tgtEl>
                                          <p:spTgt spid="28"/>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13"/>
                                        </p:tgtEl>
                                        <p:attrNameLst>
                                          <p:attrName>fillcolor</p:attrName>
                                        </p:attrNameLst>
                                      </p:cBhvr>
                                      <p:to>
                                        <a:srgbClr val="FFCC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25"/>
                                        </p:tgtEl>
                                        <p:attrNameLst>
                                          <p:attrName>fillcolor</p:attrName>
                                        </p:attrNameLst>
                                      </p:cBhvr>
                                      <p:to>
                                        <a:srgbClr val="FFCC00"/>
                                      </p:to>
                                    </p:animClr>
                                    <p:set>
                                      <p:cBhvr>
                                        <p:cTn id="29" dur="2000" fill="hold"/>
                                        <p:tgtEl>
                                          <p:spTgt spid="25"/>
                                        </p:tgtEl>
                                        <p:attrNameLst>
                                          <p:attrName>fill.type</p:attrName>
                                        </p:attrNameLst>
                                      </p:cBhvr>
                                      <p:to>
                                        <p:strVal val="solid"/>
                                      </p:to>
                                    </p:set>
                                    <p:set>
                                      <p:cBhvr>
                                        <p:cTn id="30"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58590" cy="647577"/>
          </a:xfrm>
        </p:spPr>
        <p:txBody>
          <a:bodyPr>
            <a:noAutofit/>
          </a:bodyPr>
          <a:lstStyle/>
          <a:p>
            <a:r>
              <a:rPr lang="en-GB" sz="2400" b="1" dirty="0">
                <a:solidFill>
                  <a:schemeClr val="bg1"/>
                </a:solidFill>
              </a:rPr>
              <a:t>Wie </a:t>
            </a:r>
            <a:r>
              <a:rPr lang="en-GB" sz="2400" b="1" dirty="0" err="1">
                <a:solidFill>
                  <a:schemeClr val="bg1"/>
                </a:solidFill>
              </a:rPr>
              <a:t>heißt</a:t>
            </a:r>
            <a:r>
              <a:rPr lang="en-GB" sz="2400" b="1" dirty="0">
                <a:solidFill>
                  <a:schemeClr val="bg1"/>
                </a:solidFill>
              </a:rPr>
              <a:t> das auf Deutsch? </a:t>
            </a:r>
            <a:r>
              <a:rPr lang="en-GB" sz="2400" b="0" dirty="0">
                <a:solidFill>
                  <a:schemeClr val="bg1"/>
                </a:solidFill>
              </a:rPr>
              <a:t>(4/6)</a:t>
            </a:r>
            <a:endParaRPr lang="en-GB" sz="2400" b="0"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7B16B25A-ACC4-4782-B3B4-D31C99FFF515}"/>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7" name="TextBox 6">
            <a:extLst>
              <a:ext uri="{FF2B5EF4-FFF2-40B4-BE49-F238E27FC236}">
                <a16:creationId xmlns:a16="http://schemas.microsoft.com/office/drawing/2014/main" id="{92B504C4-0647-4173-9DC5-2FB1C44ACC32}"/>
              </a:ext>
            </a:extLst>
          </p:cNvPr>
          <p:cNvSpPr txBox="1"/>
          <p:nvPr/>
        </p:nvSpPr>
        <p:spPr>
          <a:xfrm>
            <a:off x="2031999" y="1320800"/>
            <a:ext cx="1896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D5A4E915-171D-4144-84A0-31443F9DD5E5}"/>
              </a:ext>
            </a:extLst>
          </p:cNvPr>
          <p:cNvSpPr txBox="1"/>
          <p:nvPr/>
        </p:nvSpPr>
        <p:spPr>
          <a:xfrm>
            <a:off x="6095999" y="1320800"/>
            <a:ext cx="20489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3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66C1B870-7E4F-41CC-9A15-51DA21B2B23A}"/>
              </a:ext>
            </a:extLst>
          </p:cNvPr>
          <p:cNvSpPr txBox="1"/>
          <p:nvPr/>
        </p:nvSpPr>
        <p:spPr>
          <a:xfrm>
            <a:off x="2031998" y="3429000"/>
            <a:ext cx="21166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9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F258979-1D91-4AB3-B79A-7E3C347C300D}"/>
              </a:ext>
            </a:extLst>
          </p:cNvPr>
          <p:cNvSpPr txBox="1"/>
          <p:nvPr/>
        </p:nvSpPr>
        <p:spPr>
          <a:xfrm>
            <a:off x="6138332" y="3429000"/>
            <a:ext cx="239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Letztes</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Jahr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97EF52CD-3037-4965-8FAD-36F4E2DEC512}"/>
              </a:ext>
            </a:extLst>
          </p:cNvPr>
          <p:cNvSpPr/>
          <p:nvPr/>
        </p:nvSpPr>
        <p:spPr>
          <a:xfrm>
            <a:off x="6304898" y="1812891"/>
            <a:ext cx="12009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schnell</a:t>
            </a:r>
          </a:p>
        </p:txBody>
      </p:sp>
      <p:sp>
        <p:nvSpPr>
          <p:cNvPr id="12" name="Rectangle 11">
            <a:extLst>
              <a:ext uri="{FF2B5EF4-FFF2-40B4-BE49-F238E27FC236}">
                <a16:creationId xmlns:a16="http://schemas.microsoft.com/office/drawing/2014/main" id="{D3C4F8DA-3E46-4F05-BB81-DCEB9D642B99}"/>
              </a:ext>
            </a:extLst>
          </p:cNvPr>
          <p:cNvSpPr/>
          <p:nvPr/>
        </p:nvSpPr>
        <p:spPr>
          <a:xfrm>
            <a:off x="6312247" y="2852695"/>
            <a:ext cx="14686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langsam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6B7A53DC-E05D-418B-9289-C45C4341D20D}"/>
              </a:ext>
            </a:extLst>
          </p:cNvPr>
          <p:cNvSpPr/>
          <p:nvPr/>
        </p:nvSpPr>
        <p:spPr>
          <a:xfrm>
            <a:off x="8215577" y="1585458"/>
            <a:ext cx="12282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Schloss</a:t>
            </a:r>
          </a:p>
        </p:txBody>
      </p:sp>
      <p:sp>
        <p:nvSpPr>
          <p:cNvPr id="14" name="Rectangle 13">
            <a:extLst>
              <a:ext uri="{FF2B5EF4-FFF2-40B4-BE49-F238E27FC236}">
                <a16:creationId xmlns:a16="http://schemas.microsoft.com/office/drawing/2014/main" id="{4D857C93-A57B-4C15-B952-7D8344BFA037}"/>
              </a:ext>
            </a:extLst>
          </p:cNvPr>
          <p:cNvSpPr/>
          <p:nvPr/>
        </p:nvSpPr>
        <p:spPr>
          <a:xfrm>
            <a:off x="8055410" y="2841269"/>
            <a:ext cx="18133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andere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5" name="Rectangle 14">
            <a:extLst>
              <a:ext uri="{FF2B5EF4-FFF2-40B4-BE49-F238E27FC236}">
                <a16:creationId xmlns:a16="http://schemas.microsoft.com/office/drawing/2014/main" id="{C0765ED7-8BDA-4F9D-8880-65B2DA5270DA}"/>
              </a:ext>
            </a:extLst>
          </p:cNvPr>
          <p:cNvSpPr/>
          <p:nvPr/>
        </p:nvSpPr>
        <p:spPr>
          <a:xfrm>
            <a:off x="2306843" y="4033398"/>
            <a:ext cx="12666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Schüler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6" name="Rectangle 15">
            <a:extLst>
              <a:ext uri="{FF2B5EF4-FFF2-40B4-BE49-F238E27FC236}">
                <a16:creationId xmlns:a16="http://schemas.microsoft.com/office/drawing/2014/main" id="{0D7A1B4A-0E82-46A1-9F2E-FFACBEB3A4B7}"/>
              </a:ext>
            </a:extLst>
          </p:cNvPr>
          <p:cNvSpPr/>
          <p:nvPr/>
        </p:nvSpPr>
        <p:spPr>
          <a:xfrm>
            <a:off x="4056139" y="3785646"/>
            <a:ext cx="69762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Zeit</a:t>
            </a:r>
          </a:p>
        </p:txBody>
      </p:sp>
      <p:sp>
        <p:nvSpPr>
          <p:cNvPr id="17" name="Rectangle 16">
            <a:extLst>
              <a:ext uri="{FF2B5EF4-FFF2-40B4-BE49-F238E27FC236}">
                <a16:creationId xmlns:a16="http://schemas.microsoft.com/office/drawing/2014/main" id="{AA37F5BD-63AB-47D8-9C5A-B627CD2F470F}"/>
              </a:ext>
            </a:extLst>
          </p:cNvPr>
          <p:cNvSpPr/>
          <p:nvPr/>
        </p:nvSpPr>
        <p:spPr>
          <a:xfrm>
            <a:off x="4156952" y="4402569"/>
            <a:ext cx="12779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ähnlich</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Rectangle 17">
            <a:extLst>
              <a:ext uri="{FF2B5EF4-FFF2-40B4-BE49-F238E27FC236}">
                <a16:creationId xmlns:a16="http://schemas.microsoft.com/office/drawing/2014/main" id="{0FFF5ED1-3C24-4E8B-BC82-EC533DF134EE}"/>
              </a:ext>
            </a:extLst>
          </p:cNvPr>
          <p:cNvSpPr/>
          <p:nvPr/>
        </p:nvSpPr>
        <p:spPr>
          <a:xfrm>
            <a:off x="2185041" y="1877830"/>
            <a:ext cx="14077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gefallen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9" name="Rectangle 18">
            <a:extLst>
              <a:ext uri="{FF2B5EF4-FFF2-40B4-BE49-F238E27FC236}">
                <a16:creationId xmlns:a16="http://schemas.microsoft.com/office/drawing/2014/main" id="{C8D67EC9-3178-46E5-92C2-752C1F5B22D3}"/>
              </a:ext>
            </a:extLst>
          </p:cNvPr>
          <p:cNvSpPr/>
          <p:nvPr/>
        </p:nvSpPr>
        <p:spPr>
          <a:xfrm>
            <a:off x="4507668" y="1463376"/>
            <a:ext cx="8467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dass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0" name="Rectangle 19">
            <a:extLst>
              <a:ext uri="{FF2B5EF4-FFF2-40B4-BE49-F238E27FC236}">
                <a16:creationId xmlns:a16="http://schemas.microsoft.com/office/drawing/2014/main" id="{4E6BAD27-5E6E-4CAD-831F-3977ABCF33FD}"/>
              </a:ext>
            </a:extLst>
          </p:cNvPr>
          <p:cNvSpPr/>
          <p:nvPr/>
        </p:nvSpPr>
        <p:spPr>
          <a:xfrm>
            <a:off x="2148436" y="2868564"/>
            <a:ext cx="6639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tun</a:t>
            </a:r>
          </a:p>
        </p:txBody>
      </p:sp>
      <p:sp>
        <p:nvSpPr>
          <p:cNvPr id="21" name="Rectangle 20">
            <a:extLst>
              <a:ext uri="{FF2B5EF4-FFF2-40B4-BE49-F238E27FC236}">
                <a16:creationId xmlns:a16="http://schemas.microsoft.com/office/drawing/2014/main" id="{5A8B3911-0C28-496D-BDA2-BD3D56B84386}"/>
              </a:ext>
            </a:extLst>
          </p:cNvPr>
          <p:cNvSpPr/>
          <p:nvPr/>
        </p:nvSpPr>
        <p:spPr>
          <a:xfrm>
            <a:off x="3592799" y="2406899"/>
            <a:ext cx="8002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Leid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9E931505-F2E5-469E-828E-932D6D0DF4A5}"/>
              </a:ext>
            </a:extLst>
          </p:cNvPr>
          <p:cNvSpPr/>
          <p:nvPr/>
        </p:nvSpPr>
        <p:spPr>
          <a:xfrm>
            <a:off x="6183552" y="3977355"/>
            <a:ext cx="8402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Keks</a:t>
            </a:r>
          </a:p>
        </p:txBody>
      </p:sp>
      <p:sp>
        <p:nvSpPr>
          <p:cNvPr id="23" name="Rectangle 22">
            <a:extLst>
              <a:ext uri="{FF2B5EF4-FFF2-40B4-BE49-F238E27FC236}">
                <a16:creationId xmlns:a16="http://schemas.microsoft.com/office/drawing/2014/main" id="{6612F68F-F49F-45B3-8166-AD687A8B8389}"/>
              </a:ext>
            </a:extLst>
          </p:cNvPr>
          <p:cNvSpPr/>
          <p:nvPr/>
        </p:nvSpPr>
        <p:spPr>
          <a:xfrm>
            <a:off x="6233878" y="4960895"/>
            <a:ext cx="15231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Aufgabe</a:t>
            </a:r>
          </a:p>
        </p:txBody>
      </p:sp>
      <p:sp>
        <p:nvSpPr>
          <p:cNvPr id="24" name="Rectangle 23">
            <a:extLst>
              <a:ext uri="{FF2B5EF4-FFF2-40B4-BE49-F238E27FC236}">
                <a16:creationId xmlns:a16="http://schemas.microsoft.com/office/drawing/2014/main" id="{3CA9C4A8-B45B-4095-BC15-DD9E1DDEF7CD}"/>
              </a:ext>
            </a:extLst>
          </p:cNvPr>
          <p:cNvSpPr/>
          <p:nvPr/>
        </p:nvSpPr>
        <p:spPr>
          <a:xfrm>
            <a:off x="7482753" y="3900741"/>
            <a:ext cx="1947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gemeinsam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1F69FDAB-6503-48D5-B621-E155D91B921D}"/>
              </a:ext>
            </a:extLst>
          </p:cNvPr>
          <p:cNvSpPr/>
          <p:nvPr/>
        </p:nvSpPr>
        <p:spPr>
          <a:xfrm>
            <a:off x="8202591" y="5011024"/>
            <a:ext cx="17988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zusammen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9ED1F913-FBEB-4F77-9896-54A8A66A7021}"/>
              </a:ext>
            </a:extLst>
          </p:cNvPr>
          <p:cNvSpPr/>
          <p:nvPr/>
        </p:nvSpPr>
        <p:spPr>
          <a:xfrm>
            <a:off x="2203711" y="4915824"/>
            <a:ext cx="17940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verbringen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155880E2-418F-4560-A3D2-360875470F65}"/>
              </a:ext>
            </a:extLst>
          </p:cNvPr>
          <p:cNvSpPr/>
          <p:nvPr/>
        </p:nvSpPr>
        <p:spPr>
          <a:xfrm>
            <a:off x="7590070" y="4524113"/>
            <a:ext cx="14510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arbeiten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F0EAFAF9-D4E9-4B63-B0F9-8D5BD8E466D6}"/>
              </a:ext>
            </a:extLst>
          </p:cNvPr>
          <p:cNvSpPr/>
          <p:nvPr/>
        </p:nvSpPr>
        <p:spPr>
          <a:xfrm>
            <a:off x="7590070" y="2127637"/>
            <a:ext cx="8723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DA9082CB-EABD-4C7E-B239-A383DED63827}"/>
              </a:ext>
            </a:extLst>
          </p:cNvPr>
          <p:cNvSpPr/>
          <p:nvPr/>
        </p:nvSpPr>
        <p:spPr>
          <a:xfrm>
            <a:off x="8720460" y="3464481"/>
            <a:ext cx="11801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haben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90738A01-8600-4A00-B746-72CF3FE2DA92}"/>
              </a:ext>
            </a:extLst>
          </p:cNvPr>
          <p:cNvSpPr/>
          <p:nvPr/>
        </p:nvSpPr>
        <p:spPr>
          <a:xfrm>
            <a:off x="4600442" y="2894158"/>
            <a:ext cx="13099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meinen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40853CDD-A999-4B81-B47B-AF1F8894F410}"/>
              </a:ext>
            </a:extLst>
          </p:cNvPr>
          <p:cNvSpPr/>
          <p:nvPr/>
        </p:nvSpPr>
        <p:spPr>
          <a:xfrm>
            <a:off x="4974303" y="5008216"/>
            <a:ext cx="7601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neu</a:t>
            </a:r>
          </a:p>
        </p:txBody>
      </p:sp>
      <p:sp>
        <p:nvSpPr>
          <p:cNvPr id="32" name="Rectangle 31">
            <a:extLst>
              <a:ext uri="{FF2B5EF4-FFF2-40B4-BE49-F238E27FC236}">
                <a16:creationId xmlns:a16="http://schemas.microsoft.com/office/drawing/2014/main" id="{42641168-4B90-4171-9772-8B07BA6F6A12}"/>
              </a:ext>
            </a:extLst>
          </p:cNvPr>
          <p:cNvSpPr/>
          <p:nvPr/>
        </p:nvSpPr>
        <p:spPr>
          <a:xfrm>
            <a:off x="4979471" y="3538345"/>
            <a:ext cx="8643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rund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757A29B6-F59D-47E6-AE7F-A8514284BACA}"/>
              </a:ext>
            </a:extLst>
          </p:cNvPr>
          <p:cNvSpPr txBox="1"/>
          <p:nvPr/>
        </p:nvSpPr>
        <p:spPr>
          <a:xfrm>
            <a:off x="3325025" y="5636819"/>
            <a:ext cx="545535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He likes the round biscuits.</a:t>
            </a:r>
          </a:p>
        </p:txBody>
      </p:sp>
      <p:sp>
        <p:nvSpPr>
          <p:cNvPr id="34" name="TextBox 33">
            <a:extLst>
              <a:ext uri="{FF2B5EF4-FFF2-40B4-BE49-F238E27FC236}">
                <a16:creationId xmlns:a16="http://schemas.microsoft.com/office/drawing/2014/main" id="{0D17F5E9-1E0C-4C49-8CC2-4B8CBDDD7E2F}"/>
              </a:ext>
            </a:extLst>
          </p:cNvPr>
          <p:cNvSpPr txBox="1"/>
          <p:nvPr/>
        </p:nvSpPr>
        <p:spPr>
          <a:xfrm>
            <a:off x="3114441" y="5713602"/>
            <a:ext cx="5926667" cy="461665"/>
          </a:xfrm>
          <a:prstGeom prst="rect">
            <a:avLst/>
          </a:prstGeom>
          <a:solidFill>
            <a:schemeClr val="accent4">
              <a:lumMod val="20000"/>
              <a:lumOff val="80000"/>
            </a:schemeClr>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runden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Kekse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gefallen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ihm</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35" name="Rectangle 34">
            <a:extLst>
              <a:ext uri="{FF2B5EF4-FFF2-40B4-BE49-F238E27FC236}">
                <a16:creationId xmlns:a16="http://schemas.microsoft.com/office/drawing/2014/main" id="{5B985C8F-41C2-4A87-BA1A-98A53E49734A}"/>
              </a:ext>
            </a:extLst>
          </p:cNvPr>
          <p:cNvSpPr/>
          <p:nvPr/>
        </p:nvSpPr>
        <p:spPr>
          <a:xfrm>
            <a:off x="8780378" y="2168096"/>
            <a:ext cx="11817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Hobby</a:t>
            </a:r>
          </a:p>
        </p:txBody>
      </p:sp>
      <p:sp>
        <p:nvSpPr>
          <p:cNvPr id="36" name="Rectangle 35">
            <a:extLst>
              <a:ext uri="{FF2B5EF4-FFF2-40B4-BE49-F238E27FC236}">
                <a16:creationId xmlns:a16="http://schemas.microsoft.com/office/drawing/2014/main" id="{9E739CC8-8C5A-4449-9B4F-574C0F3BBAE0}"/>
              </a:ext>
            </a:extLst>
          </p:cNvPr>
          <p:cNvSpPr/>
          <p:nvPr/>
        </p:nvSpPr>
        <p:spPr>
          <a:xfrm>
            <a:off x="4741403" y="2217581"/>
            <a:ext cx="12410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schwer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A282B1C5-02EE-4ACE-80EB-96DA0A96A78A}"/>
              </a:ext>
            </a:extLst>
          </p:cNvPr>
          <p:cNvSpPr/>
          <p:nvPr/>
        </p:nvSpPr>
        <p:spPr>
          <a:xfrm>
            <a:off x="6078480" y="4490897"/>
            <a:ext cx="67678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453BD4D5-6FA2-4BAC-B454-C302B6D949AE}"/>
              </a:ext>
            </a:extLst>
          </p:cNvPr>
          <p:cNvSpPr txBox="1"/>
          <p:nvPr/>
        </p:nvSpPr>
        <p:spPr>
          <a:xfrm>
            <a:off x="2016626" y="2398794"/>
            <a:ext cx="837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ihm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17590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22"/>
                                        </p:tgtEl>
                                        <p:attrNameLst>
                                          <p:attrName>fillcolor</p:attrName>
                                        </p:attrNameLst>
                                      </p:cBhvr>
                                      <p:to>
                                        <a:srgbClr val="FFCC00"/>
                                      </p:to>
                                    </p:animClr>
                                    <p:set>
                                      <p:cBhvr>
                                        <p:cTn id="13" dur="2000" fill="hold"/>
                                        <p:tgtEl>
                                          <p:spTgt spid="22"/>
                                        </p:tgtEl>
                                        <p:attrNameLst>
                                          <p:attrName>fill.type</p:attrName>
                                        </p:attrNameLst>
                                      </p:cBhvr>
                                      <p:to>
                                        <p:strVal val="solid"/>
                                      </p:to>
                                    </p:set>
                                    <p:set>
                                      <p:cBhvr>
                                        <p:cTn id="14" dur="2000" fill="hold"/>
                                        <p:tgtEl>
                                          <p:spTgt spid="22"/>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18"/>
                                        </p:tgtEl>
                                        <p:attrNameLst>
                                          <p:attrName>fillcolor</p:attrName>
                                        </p:attrNameLst>
                                      </p:cBhvr>
                                      <p:to>
                                        <a:srgbClr val="FFCC00"/>
                                      </p:to>
                                    </p:animClr>
                                    <p:set>
                                      <p:cBhvr>
                                        <p:cTn id="17" dur="2000" fill="hold"/>
                                        <p:tgtEl>
                                          <p:spTgt spid="18"/>
                                        </p:tgtEl>
                                        <p:attrNameLst>
                                          <p:attrName>fill.type</p:attrName>
                                        </p:attrNameLst>
                                      </p:cBhvr>
                                      <p:to>
                                        <p:strVal val="solid"/>
                                      </p:to>
                                    </p:set>
                                    <p:set>
                                      <p:cBhvr>
                                        <p:cTn id="18" dur="2000" fill="hold"/>
                                        <p:tgtEl>
                                          <p:spTgt spid="18"/>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32"/>
                                        </p:tgtEl>
                                        <p:attrNameLst>
                                          <p:attrName>fillcolor</p:attrName>
                                        </p:attrNameLst>
                                      </p:cBhvr>
                                      <p:to>
                                        <a:srgbClr val="FFCC00"/>
                                      </p:to>
                                    </p:animClr>
                                    <p:set>
                                      <p:cBhvr>
                                        <p:cTn id="21" dur="2000" fill="hold"/>
                                        <p:tgtEl>
                                          <p:spTgt spid="32"/>
                                        </p:tgtEl>
                                        <p:attrNameLst>
                                          <p:attrName>fill.type</p:attrName>
                                        </p:attrNameLst>
                                      </p:cBhvr>
                                      <p:to>
                                        <p:strVal val="solid"/>
                                      </p:to>
                                    </p:set>
                                    <p:set>
                                      <p:cBhvr>
                                        <p:cTn id="22" dur="2000" fill="hold"/>
                                        <p:tgtEl>
                                          <p:spTgt spid="32"/>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38"/>
                                        </p:tgtEl>
                                        <p:attrNameLst>
                                          <p:attrName>fillcolor</p:attrName>
                                        </p:attrNameLst>
                                      </p:cBhvr>
                                      <p:to>
                                        <a:srgbClr val="FFCC00"/>
                                      </p:to>
                                    </p:animClr>
                                    <p:set>
                                      <p:cBhvr>
                                        <p:cTn id="25" dur="2000" fill="hold"/>
                                        <p:tgtEl>
                                          <p:spTgt spid="38"/>
                                        </p:tgtEl>
                                        <p:attrNameLst>
                                          <p:attrName>fill.type</p:attrName>
                                        </p:attrNameLst>
                                      </p:cBhvr>
                                      <p:to>
                                        <p:strVal val="solid"/>
                                      </p:to>
                                    </p:set>
                                    <p:set>
                                      <p:cBhvr>
                                        <p:cTn id="26" dur="2000" fill="hold"/>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58590" cy="647577"/>
          </a:xfrm>
        </p:spPr>
        <p:txBody>
          <a:bodyPr>
            <a:noAutofit/>
          </a:bodyPr>
          <a:lstStyle/>
          <a:p>
            <a:r>
              <a:rPr lang="en-GB" sz="2400" b="1" dirty="0">
                <a:solidFill>
                  <a:schemeClr val="bg1"/>
                </a:solidFill>
              </a:rPr>
              <a:t>Wie </a:t>
            </a:r>
            <a:r>
              <a:rPr lang="en-GB" sz="2400" b="1" dirty="0" err="1">
                <a:solidFill>
                  <a:schemeClr val="bg1"/>
                </a:solidFill>
              </a:rPr>
              <a:t>heißt</a:t>
            </a:r>
            <a:r>
              <a:rPr lang="en-GB" sz="2400" b="1" dirty="0">
                <a:solidFill>
                  <a:schemeClr val="bg1"/>
                </a:solidFill>
              </a:rPr>
              <a:t> das auf Deutsch? </a:t>
            </a:r>
            <a:r>
              <a:rPr lang="en-GB" sz="2400" b="0" dirty="0">
                <a:solidFill>
                  <a:schemeClr val="bg1"/>
                </a:solidFill>
              </a:rPr>
              <a:t>(5/6)</a:t>
            </a:r>
            <a:endParaRPr lang="en-GB" sz="2400" b="0"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5EF34B7C-6F11-4782-A5DD-029AA6B30739}"/>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7" name="TextBox 6">
            <a:extLst>
              <a:ext uri="{FF2B5EF4-FFF2-40B4-BE49-F238E27FC236}">
                <a16:creationId xmlns:a16="http://schemas.microsoft.com/office/drawing/2014/main" id="{C39FD22D-961D-4C4B-AB8A-700B31EF6045}"/>
              </a:ext>
            </a:extLst>
          </p:cNvPr>
          <p:cNvSpPr txBox="1"/>
          <p:nvPr/>
        </p:nvSpPr>
        <p:spPr>
          <a:xfrm>
            <a:off x="2031999" y="1320800"/>
            <a:ext cx="1896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5AD5FB9B-5F61-4758-8338-6D2A3C9B4A5E}"/>
              </a:ext>
            </a:extLst>
          </p:cNvPr>
          <p:cNvSpPr txBox="1"/>
          <p:nvPr/>
        </p:nvSpPr>
        <p:spPr>
          <a:xfrm>
            <a:off x="6095999" y="1320800"/>
            <a:ext cx="20489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3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CB892230-57CA-4440-96B2-480646376A83}"/>
              </a:ext>
            </a:extLst>
          </p:cNvPr>
          <p:cNvSpPr txBox="1"/>
          <p:nvPr/>
        </p:nvSpPr>
        <p:spPr>
          <a:xfrm>
            <a:off x="2031998" y="3429000"/>
            <a:ext cx="21166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9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F9D8FFD2-C461-4555-BEAC-A78E4069122F}"/>
              </a:ext>
            </a:extLst>
          </p:cNvPr>
          <p:cNvSpPr txBox="1"/>
          <p:nvPr/>
        </p:nvSpPr>
        <p:spPr>
          <a:xfrm>
            <a:off x="6138332" y="3429000"/>
            <a:ext cx="239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Letztes</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Jahr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503915E6-D1B7-4998-ACC7-AC9E0F0C0B1E}"/>
              </a:ext>
            </a:extLst>
          </p:cNvPr>
          <p:cNvSpPr/>
          <p:nvPr/>
        </p:nvSpPr>
        <p:spPr>
          <a:xfrm>
            <a:off x="6304898" y="1812891"/>
            <a:ext cx="12009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schnell</a:t>
            </a:r>
          </a:p>
        </p:txBody>
      </p:sp>
      <p:sp>
        <p:nvSpPr>
          <p:cNvPr id="12" name="Rectangle 11">
            <a:extLst>
              <a:ext uri="{FF2B5EF4-FFF2-40B4-BE49-F238E27FC236}">
                <a16:creationId xmlns:a16="http://schemas.microsoft.com/office/drawing/2014/main" id="{7BB06272-1A6E-4468-AC7B-6C18A0BECED5}"/>
              </a:ext>
            </a:extLst>
          </p:cNvPr>
          <p:cNvSpPr/>
          <p:nvPr/>
        </p:nvSpPr>
        <p:spPr>
          <a:xfrm>
            <a:off x="6312247" y="2852695"/>
            <a:ext cx="14686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langsam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9394E9AB-87F6-4827-8F24-71B7E2D583AD}"/>
              </a:ext>
            </a:extLst>
          </p:cNvPr>
          <p:cNvSpPr/>
          <p:nvPr/>
        </p:nvSpPr>
        <p:spPr>
          <a:xfrm>
            <a:off x="8215577" y="1585458"/>
            <a:ext cx="12282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Schloss</a:t>
            </a:r>
          </a:p>
        </p:txBody>
      </p:sp>
      <p:sp>
        <p:nvSpPr>
          <p:cNvPr id="14" name="Rectangle 13">
            <a:extLst>
              <a:ext uri="{FF2B5EF4-FFF2-40B4-BE49-F238E27FC236}">
                <a16:creationId xmlns:a16="http://schemas.microsoft.com/office/drawing/2014/main" id="{24B84D34-89F0-472E-9B3C-75B2203D0A4F}"/>
              </a:ext>
            </a:extLst>
          </p:cNvPr>
          <p:cNvSpPr/>
          <p:nvPr/>
        </p:nvSpPr>
        <p:spPr>
          <a:xfrm>
            <a:off x="8055410" y="2841269"/>
            <a:ext cx="18133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andere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5" name="Rectangle 14">
            <a:extLst>
              <a:ext uri="{FF2B5EF4-FFF2-40B4-BE49-F238E27FC236}">
                <a16:creationId xmlns:a16="http://schemas.microsoft.com/office/drawing/2014/main" id="{5BEA7C07-C088-40AA-8FAE-2CB08AFDD95C}"/>
              </a:ext>
            </a:extLst>
          </p:cNvPr>
          <p:cNvSpPr/>
          <p:nvPr/>
        </p:nvSpPr>
        <p:spPr>
          <a:xfrm>
            <a:off x="2306843" y="4033398"/>
            <a:ext cx="12666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Schüler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6" name="Rectangle 15">
            <a:extLst>
              <a:ext uri="{FF2B5EF4-FFF2-40B4-BE49-F238E27FC236}">
                <a16:creationId xmlns:a16="http://schemas.microsoft.com/office/drawing/2014/main" id="{A3B02131-F95C-462C-853E-D27848641D01}"/>
              </a:ext>
            </a:extLst>
          </p:cNvPr>
          <p:cNvSpPr/>
          <p:nvPr/>
        </p:nvSpPr>
        <p:spPr>
          <a:xfrm>
            <a:off x="4056139" y="3785646"/>
            <a:ext cx="69762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Zeit</a:t>
            </a:r>
          </a:p>
        </p:txBody>
      </p:sp>
      <p:sp>
        <p:nvSpPr>
          <p:cNvPr id="17" name="Rectangle 16">
            <a:extLst>
              <a:ext uri="{FF2B5EF4-FFF2-40B4-BE49-F238E27FC236}">
                <a16:creationId xmlns:a16="http://schemas.microsoft.com/office/drawing/2014/main" id="{6C993839-BA09-467F-8D5C-02E377649287}"/>
              </a:ext>
            </a:extLst>
          </p:cNvPr>
          <p:cNvSpPr/>
          <p:nvPr/>
        </p:nvSpPr>
        <p:spPr>
          <a:xfrm>
            <a:off x="4156952" y="4402569"/>
            <a:ext cx="12779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ähnlich</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Rectangle 17">
            <a:extLst>
              <a:ext uri="{FF2B5EF4-FFF2-40B4-BE49-F238E27FC236}">
                <a16:creationId xmlns:a16="http://schemas.microsoft.com/office/drawing/2014/main" id="{0A4C5C26-9EC5-4B13-A636-C8B8DCE43D8D}"/>
              </a:ext>
            </a:extLst>
          </p:cNvPr>
          <p:cNvSpPr/>
          <p:nvPr/>
        </p:nvSpPr>
        <p:spPr>
          <a:xfrm>
            <a:off x="2185041" y="1877830"/>
            <a:ext cx="14077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gefallen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9" name="Rectangle 18">
            <a:extLst>
              <a:ext uri="{FF2B5EF4-FFF2-40B4-BE49-F238E27FC236}">
                <a16:creationId xmlns:a16="http://schemas.microsoft.com/office/drawing/2014/main" id="{2F414805-2003-46B2-A7FC-6E42D0FA58AE}"/>
              </a:ext>
            </a:extLst>
          </p:cNvPr>
          <p:cNvSpPr/>
          <p:nvPr/>
        </p:nvSpPr>
        <p:spPr>
          <a:xfrm>
            <a:off x="4370151" y="1732663"/>
            <a:ext cx="8467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dass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0" name="Rectangle 19">
            <a:extLst>
              <a:ext uri="{FF2B5EF4-FFF2-40B4-BE49-F238E27FC236}">
                <a16:creationId xmlns:a16="http://schemas.microsoft.com/office/drawing/2014/main" id="{ED145D13-DFF3-4FCF-9E67-A21F973374E8}"/>
              </a:ext>
            </a:extLst>
          </p:cNvPr>
          <p:cNvSpPr/>
          <p:nvPr/>
        </p:nvSpPr>
        <p:spPr>
          <a:xfrm>
            <a:off x="2148436" y="2868564"/>
            <a:ext cx="6639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tun</a:t>
            </a:r>
          </a:p>
        </p:txBody>
      </p:sp>
      <p:sp>
        <p:nvSpPr>
          <p:cNvPr id="21" name="Rectangle 20">
            <a:extLst>
              <a:ext uri="{FF2B5EF4-FFF2-40B4-BE49-F238E27FC236}">
                <a16:creationId xmlns:a16="http://schemas.microsoft.com/office/drawing/2014/main" id="{7272EDCD-3475-4992-9C89-83F167C55CBE}"/>
              </a:ext>
            </a:extLst>
          </p:cNvPr>
          <p:cNvSpPr/>
          <p:nvPr/>
        </p:nvSpPr>
        <p:spPr>
          <a:xfrm>
            <a:off x="3592799" y="2406899"/>
            <a:ext cx="8002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Leid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17A0D9D4-EB28-46C9-BA0C-DC372599C1A5}"/>
              </a:ext>
            </a:extLst>
          </p:cNvPr>
          <p:cNvSpPr/>
          <p:nvPr/>
        </p:nvSpPr>
        <p:spPr>
          <a:xfrm>
            <a:off x="6183552" y="3977355"/>
            <a:ext cx="8402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Keks</a:t>
            </a:r>
          </a:p>
        </p:txBody>
      </p:sp>
      <p:sp>
        <p:nvSpPr>
          <p:cNvPr id="23" name="Rectangle 22">
            <a:extLst>
              <a:ext uri="{FF2B5EF4-FFF2-40B4-BE49-F238E27FC236}">
                <a16:creationId xmlns:a16="http://schemas.microsoft.com/office/drawing/2014/main" id="{AF43BB26-CDD0-4068-B5F9-C1A07B352D76}"/>
              </a:ext>
            </a:extLst>
          </p:cNvPr>
          <p:cNvSpPr/>
          <p:nvPr/>
        </p:nvSpPr>
        <p:spPr>
          <a:xfrm>
            <a:off x="6233878" y="4960895"/>
            <a:ext cx="15231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Aufgabe</a:t>
            </a:r>
          </a:p>
        </p:txBody>
      </p:sp>
      <p:sp>
        <p:nvSpPr>
          <p:cNvPr id="24" name="Rectangle 23">
            <a:extLst>
              <a:ext uri="{FF2B5EF4-FFF2-40B4-BE49-F238E27FC236}">
                <a16:creationId xmlns:a16="http://schemas.microsoft.com/office/drawing/2014/main" id="{1E5B952F-232B-4C9D-B45F-B018952F5B18}"/>
              </a:ext>
            </a:extLst>
          </p:cNvPr>
          <p:cNvSpPr/>
          <p:nvPr/>
        </p:nvSpPr>
        <p:spPr>
          <a:xfrm>
            <a:off x="7482753" y="3900741"/>
            <a:ext cx="1947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gemeinsam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6B545EF1-9935-4716-B4A1-40DECC9EB191}"/>
              </a:ext>
            </a:extLst>
          </p:cNvPr>
          <p:cNvSpPr/>
          <p:nvPr/>
        </p:nvSpPr>
        <p:spPr>
          <a:xfrm>
            <a:off x="8202591" y="5011024"/>
            <a:ext cx="17988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zusammen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74570F5B-808F-4313-82F8-8E43DC8E2C18}"/>
              </a:ext>
            </a:extLst>
          </p:cNvPr>
          <p:cNvSpPr/>
          <p:nvPr/>
        </p:nvSpPr>
        <p:spPr>
          <a:xfrm>
            <a:off x="2203711" y="4915824"/>
            <a:ext cx="17940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verbringen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5FB11C11-9265-4F22-B42A-2DFAEEF713A3}"/>
              </a:ext>
            </a:extLst>
          </p:cNvPr>
          <p:cNvSpPr/>
          <p:nvPr/>
        </p:nvSpPr>
        <p:spPr>
          <a:xfrm>
            <a:off x="7590070" y="4524113"/>
            <a:ext cx="14510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arbeiten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9A0C5C8E-A82A-4B52-B0BD-7D394C3DF818}"/>
              </a:ext>
            </a:extLst>
          </p:cNvPr>
          <p:cNvSpPr/>
          <p:nvPr/>
        </p:nvSpPr>
        <p:spPr>
          <a:xfrm>
            <a:off x="7590070" y="2127637"/>
            <a:ext cx="8723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E75385A9-5CCC-4A5A-9C73-7BA2C8127A47}"/>
              </a:ext>
            </a:extLst>
          </p:cNvPr>
          <p:cNvSpPr/>
          <p:nvPr/>
        </p:nvSpPr>
        <p:spPr>
          <a:xfrm>
            <a:off x="8720460" y="3464481"/>
            <a:ext cx="11801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haben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2A588AEF-014B-4A51-AAB0-F51EA1FD9B83}"/>
              </a:ext>
            </a:extLst>
          </p:cNvPr>
          <p:cNvSpPr/>
          <p:nvPr/>
        </p:nvSpPr>
        <p:spPr>
          <a:xfrm>
            <a:off x="4600442" y="2894158"/>
            <a:ext cx="13099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meinen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6DB1851D-E903-4F0F-8577-DB1D1EB435A0}"/>
              </a:ext>
            </a:extLst>
          </p:cNvPr>
          <p:cNvSpPr/>
          <p:nvPr/>
        </p:nvSpPr>
        <p:spPr>
          <a:xfrm>
            <a:off x="4974303" y="5008216"/>
            <a:ext cx="7601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neu</a:t>
            </a:r>
          </a:p>
        </p:txBody>
      </p:sp>
      <p:sp>
        <p:nvSpPr>
          <p:cNvPr id="32" name="Rectangle 31">
            <a:extLst>
              <a:ext uri="{FF2B5EF4-FFF2-40B4-BE49-F238E27FC236}">
                <a16:creationId xmlns:a16="http://schemas.microsoft.com/office/drawing/2014/main" id="{3A9C8839-5187-4EDF-BB28-62C9058771EC}"/>
              </a:ext>
            </a:extLst>
          </p:cNvPr>
          <p:cNvSpPr/>
          <p:nvPr/>
        </p:nvSpPr>
        <p:spPr>
          <a:xfrm>
            <a:off x="4979471" y="3538345"/>
            <a:ext cx="8643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rund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5B4225F7-807F-4DC9-A522-5CE68E9C6177}"/>
              </a:ext>
            </a:extLst>
          </p:cNvPr>
          <p:cNvSpPr txBox="1"/>
          <p:nvPr/>
        </p:nvSpPr>
        <p:spPr>
          <a:xfrm>
            <a:off x="2529303" y="5636819"/>
            <a:ext cx="6901419"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He thinks that the other task is difficult.</a:t>
            </a:r>
          </a:p>
        </p:txBody>
      </p:sp>
      <p:sp>
        <p:nvSpPr>
          <p:cNvPr id="34" name="TextBox 33">
            <a:extLst>
              <a:ext uri="{FF2B5EF4-FFF2-40B4-BE49-F238E27FC236}">
                <a16:creationId xmlns:a16="http://schemas.microsoft.com/office/drawing/2014/main" id="{5E4B48F6-7EC2-48FC-B20B-DEC995ECC345}"/>
              </a:ext>
            </a:extLst>
          </p:cNvPr>
          <p:cNvSpPr txBox="1"/>
          <p:nvPr/>
        </p:nvSpPr>
        <p:spPr>
          <a:xfrm>
            <a:off x="2594701" y="5713602"/>
            <a:ext cx="7002595" cy="461665"/>
          </a:xfrm>
          <a:prstGeom prst="rect">
            <a:avLst/>
          </a:prstGeom>
          <a:solidFill>
            <a:schemeClr val="accent4">
              <a:lumMod val="20000"/>
              <a:lumOff val="80000"/>
            </a:schemeClr>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Er</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meint</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dass</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andere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Aufgabe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schwer</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35" name="Rectangle 34">
            <a:extLst>
              <a:ext uri="{FF2B5EF4-FFF2-40B4-BE49-F238E27FC236}">
                <a16:creationId xmlns:a16="http://schemas.microsoft.com/office/drawing/2014/main" id="{4084F4A7-E9CA-4D9F-8736-5799EF75098A}"/>
              </a:ext>
            </a:extLst>
          </p:cNvPr>
          <p:cNvSpPr/>
          <p:nvPr/>
        </p:nvSpPr>
        <p:spPr>
          <a:xfrm>
            <a:off x="8780378" y="2168096"/>
            <a:ext cx="11817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Hobby</a:t>
            </a:r>
          </a:p>
        </p:txBody>
      </p:sp>
      <p:sp>
        <p:nvSpPr>
          <p:cNvPr id="36" name="Rectangle 35">
            <a:extLst>
              <a:ext uri="{FF2B5EF4-FFF2-40B4-BE49-F238E27FC236}">
                <a16:creationId xmlns:a16="http://schemas.microsoft.com/office/drawing/2014/main" id="{3A60553B-35E7-4892-83F0-80DDCFEEEE6F}"/>
              </a:ext>
            </a:extLst>
          </p:cNvPr>
          <p:cNvSpPr/>
          <p:nvPr/>
        </p:nvSpPr>
        <p:spPr>
          <a:xfrm>
            <a:off x="4741403" y="2217581"/>
            <a:ext cx="12410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schwer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5D3F1FB4-B625-4278-9D3A-5F35A151D0B1}"/>
              </a:ext>
            </a:extLst>
          </p:cNvPr>
          <p:cNvSpPr/>
          <p:nvPr/>
        </p:nvSpPr>
        <p:spPr>
          <a:xfrm>
            <a:off x="6078480" y="4490897"/>
            <a:ext cx="67678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88888504-42D7-4AFF-9207-EB4A465FABF9}"/>
              </a:ext>
            </a:extLst>
          </p:cNvPr>
          <p:cNvSpPr txBox="1"/>
          <p:nvPr/>
        </p:nvSpPr>
        <p:spPr>
          <a:xfrm>
            <a:off x="2016626" y="2398794"/>
            <a:ext cx="837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ihm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1209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30"/>
                                        </p:tgtEl>
                                        <p:attrNameLst>
                                          <p:attrName>fillcolor</p:attrName>
                                        </p:attrNameLst>
                                      </p:cBhvr>
                                      <p:to>
                                        <a:srgbClr val="FFCC00"/>
                                      </p:to>
                                    </p:animClr>
                                    <p:set>
                                      <p:cBhvr>
                                        <p:cTn id="13" dur="2000" fill="hold"/>
                                        <p:tgtEl>
                                          <p:spTgt spid="30"/>
                                        </p:tgtEl>
                                        <p:attrNameLst>
                                          <p:attrName>fill.type</p:attrName>
                                        </p:attrNameLst>
                                      </p:cBhvr>
                                      <p:to>
                                        <p:strVal val="solid"/>
                                      </p:to>
                                    </p:set>
                                    <p:set>
                                      <p:cBhvr>
                                        <p:cTn id="14" dur="2000" fill="hold"/>
                                        <p:tgtEl>
                                          <p:spTgt spid="30"/>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23"/>
                                        </p:tgtEl>
                                        <p:attrNameLst>
                                          <p:attrName>fillcolor</p:attrName>
                                        </p:attrNameLst>
                                      </p:cBhvr>
                                      <p:to>
                                        <a:srgbClr val="FFCC00"/>
                                      </p:to>
                                    </p:animClr>
                                    <p:set>
                                      <p:cBhvr>
                                        <p:cTn id="17" dur="2000" fill="hold"/>
                                        <p:tgtEl>
                                          <p:spTgt spid="23"/>
                                        </p:tgtEl>
                                        <p:attrNameLst>
                                          <p:attrName>fill.type</p:attrName>
                                        </p:attrNameLst>
                                      </p:cBhvr>
                                      <p:to>
                                        <p:strVal val="solid"/>
                                      </p:to>
                                    </p:set>
                                    <p:set>
                                      <p:cBhvr>
                                        <p:cTn id="18" dur="2000" fill="hold"/>
                                        <p:tgtEl>
                                          <p:spTgt spid="23"/>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36"/>
                                        </p:tgtEl>
                                        <p:attrNameLst>
                                          <p:attrName>fillcolor</p:attrName>
                                        </p:attrNameLst>
                                      </p:cBhvr>
                                      <p:to>
                                        <a:srgbClr val="FFCC00"/>
                                      </p:to>
                                    </p:animClr>
                                    <p:set>
                                      <p:cBhvr>
                                        <p:cTn id="21" dur="2000" fill="hold"/>
                                        <p:tgtEl>
                                          <p:spTgt spid="36"/>
                                        </p:tgtEl>
                                        <p:attrNameLst>
                                          <p:attrName>fill.type</p:attrName>
                                        </p:attrNameLst>
                                      </p:cBhvr>
                                      <p:to>
                                        <p:strVal val="solid"/>
                                      </p:to>
                                    </p:set>
                                    <p:set>
                                      <p:cBhvr>
                                        <p:cTn id="22" dur="2000" fill="hold"/>
                                        <p:tgtEl>
                                          <p:spTgt spid="36"/>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14"/>
                                        </p:tgtEl>
                                        <p:attrNameLst>
                                          <p:attrName>fillcolor</p:attrName>
                                        </p:attrNameLst>
                                      </p:cBhvr>
                                      <p:to>
                                        <a:srgbClr val="FFCC00"/>
                                      </p:to>
                                    </p:animClr>
                                    <p:set>
                                      <p:cBhvr>
                                        <p:cTn id="25" dur="2000" fill="hold"/>
                                        <p:tgtEl>
                                          <p:spTgt spid="14"/>
                                        </p:tgtEl>
                                        <p:attrNameLst>
                                          <p:attrName>fill.type</p:attrName>
                                        </p:attrNameLst>
                                      </p:cBhvr>
                                      <p:to>
                                        <p:strVal val="solid"/>
                                      </p:to>
                                    </p:set>
                                    <p:set>
                                      <p:cBhvr>
                                        <p:cTn id="26"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58590" cy="647577"/>
          </a:xfrm>
        </p:spPr>
        <p:txBody>
          <a:bodyPr>
            <a:noAutofit/>
          </a:bodyPr>
          <a:lstStyle/>
          <a:p>
            <a:r>
              <a:rPr lang="en-GB" sz="2400" b="1" dirty="0">
                <a:solidFill>
                  <a:schemeClr val="bg1"/>
                </a:solidFill>
              </a:rPr>
              <a:t>Wie </a:t>
            </a:r>
            <a:r>
              <a:rPr lang="en-GB" sz="2400" b="1" dirty="0" err="1">
                <a:solidFill>
                  <a:schemeClr val="bg1"/>
                </a:solidFill>
              </a:rPr>
              <a:t>heißt</a:t>
            </a:r>
            <a:r>
              <a:rPr lang="en-GB" sz="2400" b="1" dirty="0">
                <a:solidFill>
                  <a:schemeClr val="bg1"/>
                </a:solidFill>
              </a:rPr>
              <a:t> das auf Deutsch? </a:t>
            </a:r>
            <a:r>
              <a:rPr lang="en-GB" sz="2400" b="0" dirty="0">
                <a:solidFill>
                  <a:schemeClr val="bg1"/>
                </a:solidFill>
              </a:rPr>
              <a:t>(6/6)</a:t>
            </a:r>
            <a:endParaRPr lang="en-GB" sz="2400" b="0"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6" name="Table 7">
            <a:extLst>
              <a:ext uri="{FF2B5EF4-FFF2-40B4-BE49-F238E27FC236}">
                <a16:creationId xmlns:a16="http://schemas.microsoft.com/office/drawing/2014/main" id="{19EEF551-15F4-4E4D-947E-9F7DF410700A}"/>
              </a:ext>
            </a:extLst>
          </p:cNvPr>
          <p:cNvGraphicFramePr>
            <a:graphicFrameLocks noGrp="1"/>
          </p:cNvGraphicFramePr>
          <p:nvPr/>
        </p:nvGraphicFramePr>
        <p:xfrm>
          <a:off x="1878959" y="1284277"/>
          <a:ext cx="8128000" cy="421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68672387"/>
                    </a:ext>
                  </a:extLst>
                </a:gridCol>
                <a:gridCol w="4064000">
                  <a:extLst>
                    <a:ext uri="{9D8B030D-6E8A-4147-A177-3AD203B41FA5}">
                      <a16:colId xmlns:a16="http://schemas.microsoft.com/office/drawing/2014/main" val="3010502655"/>
                    </a:ext>
                  </a:extLst>
                </a:gridCol>
              </a:tblGrid>
              <a:tr h="2108200">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503681"/>
                  </a:ext>
                </a:extLst>
              </a:tr>
              <a:tr h="2108200">
                <a:tc>
                  <a:txBody>
                    <a:bodyPr/>
                    <a:lstStyle/>
                    <a:p>
                      <a:endParaRPr lang="en-GB"/>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973231"/>
                  </a:ext>
                </a:extLst>
              </a:tr>
            </a:tbl>
          </a:graphicData>
        </a:graphic>
      </p:graphicFrame>
      <p:sp>
        <p:nvSpPr>
          <p:cNvPr id="7" name="TextBox 6">
            <a:extLst>
              <a:ext uri="{FF2B5EF4-FFF2-40B4-BE49-F238E27FC236}">
                <a16:creationId xmlns:a16="http://schemas.microsoft.com/office/drawing/2014/main" id="{59136FA1-8E82-41B0-8F33-8EA31724C292}"/>
              </a:ext>
            </a:extLst>
          </p:cNvPr>
          <p:cNvSpPr txBox="1"/>
          <p:nvPr/>
        </p:nvSpPr>
        <p:spPr>
          <a:xfrm>
            <a:off x="2031999" y="1320800"/>
            <a:ext cx="1896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F57C44A9-24D1-436D-BE95-95AAA1C52080}"/>
              </a:ext>
            </a:extLst>
          </p:cNvPr>
          <p:cNvSpPr txBox="1"/>
          <p:nvPr/>
        </p:nvSpPr>
        <p:spPr>
          <a:xfrm>
            <a:off x="6095999" y="1320800"/>
            <a:ext cx="20489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3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6B1A977F-1D24-4F1E-A0D2-A7C98E0BF970}"/>
              </a:ext>
            </a:extLst>
          </p:cNvPr>
          <p:cNvSpPr txBox="1"/>
          <p:nvPr/>
        </p:nvSpPr>
        <p:spPr>
          <a:xfrm>
            <a:off x="2031998" y="3429000"/>
            <a:ext cx="21166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9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Wochen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CF19B527-D046-49E3-A606-4F7992A9D3E0}"/>
              </a:ext>
            </a:extLst>
          </p:cNvPr>
          <p:cNvSpPr txBox="1"/>
          <p:nvPr/>
        </p:nvSpPr>
        <p:spPr>
          <a:xfrm>
            <a:off x="6138332" y="3429000"/>
            <a:ext cx="2396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Letztes</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Jahr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74AF71D4-CBAF-48F2-B323-5FAA54CECA77}"/>
              </a:ext>
            </a:extLst>
          </p:cNvPr>
          <p:cNvSpPr/>
          <p:nvPr/>
        </p:nvSpPr>
        <p:spPr>
          <a:xfrm>
            <a:off x="6304898" y="1812891"/>
            <a:ext cx="12009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schnell</a:t>
            </a:r>
          </a:p>
        </p:txBody>
      </p:sp>
      <p:sp>
        <p:nvSpPr>
          <p:cNvPr id="12" name="Rectangle 11">
            <a:extLst>
              <a:ext uri="{FF2B5EF4-FFF2-40B4-BE49-F238E27FC236}">
                <a16:creationId xmlns:a16="http://schemas.microsoft.com/office/drawing/2014/main" id="{39AFA400-D0B3-4061-BEC7-056F3D9B2D0E}"/>
              </a:ext>
            </a:extLst>
          </p:cNvPr>
          <p:cNvSpPr/>
          <p:nvPr/>
        </p:nvSpPr>
        <p:spPr>
          <a:xfrm>
            <a:off x="6312247" y="2852695"/>
            <a:ext cx="14686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langsam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46BC9AE1-F41E-4498-8072-57ECC9CF0C82}"/>
              </a:ext>
            </a:extLst>
          </p:cNvPr>
          <p:cNvSpPr/>
          <p:nvPr/>
        </p:nvSpPr>
        <p:spPr>
          <a:xfrm>
            <a:off x="8215577" y="1585458"/>
            <a:ext cx="122822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Schloss</a:t>
            </a:r>
          </a:p>
        </p:txBody>
      </p:sp>
      <p:sp>
        <p:nvSpPr>
          <p:cNvPr id="14" name="Rectangle 13">
            <a:extLst>
              <a:ext uri="{FF2B5EF4-FFF2-40B4-BE49-F238E27FC236}">
                <a16:creationId xmlns:a16="http://schemas.microsoft.com/office/drawing/2014/main" id="{64653B35-3AC9-43A4-9482-7BA4A3D36761}"/>
              </a:ext>
            </a:extLst>
          </p:cNvPr>
          <p:cNvSpPr/>
          <p:nvPr/>
        </p:nvSpPr>
        <p:spPr>
          <a:xfrm>
            <a:off x="8055410" y="2841269"/>
            <a:ext cx="18133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andere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5" name="Rectangle 14">
            <a:extLst>
              <a:ext uri="{FF2B5EF4-FFF2-40B4-BE49-F238E27FC236}">
                <a16:creationId xmlns:a16="http://schemas.microsoft.com/office/drawing/2014/main" id="{2CFD9B09-530D-431A-B0B9-0DA2601FFAF3}"/>
              </a:ext>
            </a:extLst>
          </p:cNvPr>
          <p:cNvSpPr/>
          <p:nvPr/>
        </p:nvSpPr>
        <p:spPr>
          <a:xfrm>
            <a:off x="2306843" y="4033398"/>
            <a:ext cx="12666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Schüler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6" name="Rectangle 15">
            <a:extLst>
              <a:ext uri="{FF2B5EF4-FFF2-40B4-BE49-F238E27FC236}">
                <a16:creationId xmlns:a16="http://schemas.microsoft.com/office/drawing/2014/main" id="{0314551C-705A-433A-8195-9B0DEE527EBA}"/>
              </a:ext>
            </a:extLst>
          </p:cNvPr>
          <p:cNvSpPr/>
          <p:nvPr/>
        </p:nvSpPr>
        <p:spPr>
          <a:xfrm>
            <a:off x="4056139" y="3785646"/>
            <a:ext cx="69762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Zeit</a:t>
            </a:r>
          </a:p>
        </p:txBody>
      </p:sp>
      <p:sp>
        <p:nvSpPr>
          <p:cNvPr id="17" name="Rectangle 16">
            <a:extLst>
              <a:ext uri="{FF2B5EF4-FFF2-40B4-BE49-F238E27FC236}">
                <a16:creationId xmlns:a16="http://schemas.microsoft.com/office/drawing/2014/main" id="{9E63C78E-2906-4FC4-9137-668D3A18F471}"/>
              </a:ext>
            </a:extLst>
          </p:cNvPr>
          <p:cNvSpPr/>
          <p:nvPr/>
        </p:nvSpPr>
        <p:spPr>
          <a:xfrm>
            <a:off x="4156952" y="4402569"/>
            <a:ext cx="12779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ähnlich</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Rectangle 17">
            <a:extLst>
              <a:ext uri="{FF2B5EF4-FFF2-40B4-BE49-F238E27FC236}">
                <a16:creationId xmlns:a16="http://schemas.microsoft.com/office/drawing/2014/main" id="{45B05339-794A-4C11-8BD3-DD4715141051}"/>
              </a:ext>
            </a:extLst>
          </p:cNvPr>
          <p:cNvSpPr/>
          <p:nvPr/>
        </p:nvSpPr>
        <p:spPr>
          <a:xfrm>
            <a:off x="2185041" y="1877830"/>
            <a:ext cx="14077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gefallen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9" name="Rectangle 18">
            <a:extLst>
              <a:ext uri="{FF2B5EF4-FFF2-40B4-BE49-F238E27FC236}">
                <a16:creationId xmlns:a16="http://schemas.microsoft.com/office/drawing/2014/main" id="{28D966F3-D113-4A16-8A16-6E7BD921B477}"/>
              </a:ext>
            </a:extLst>
          </p:cNvPr>
          <p:cNvSpPr/>
          <p:nvPr/>
        </p:nvSpPr>
        <p:spPr>
          <a:xfrm>
            <a:off x="4370151" y="1732663"/>
            <a:ext cx="8467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dass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0" name="Rectangle 19">
            <a:extLst>
              <a:ext uri="{FF2B5EF4-FFF2-40B4-BE49-F238E27FC236}">
                <a16:creationId xmlns:a16="http://schemas.microsoft.com/office/drawing/2014/main" id="{24A06A36-EB50-44C9-8BA6-31775D1930E4}"/>
              </a:ext>
            </a:extLst>
          </p:cNvPr>
          <p:cNvSpPr/>
          <p:nvPr/>
        </p:nvSpPr>
        <p:spPr>
          <a:xfrm>
            <a:off x="2148436" y="2868564"/>
            <a:ext cx="6639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tun</a:t>
            </a:r>
          </a:p>
        </p:txBody>
      </p:sp>
      <p:sp>
        <p:nvSpPr>
          <p:cNvPr id="21" name="Rectangle 20">
            <a:extLst>
              <a:ext uri="{FF2B5EF4-FFF2-40B4-BE49-F238E27FC236}">
                <a16:creationId xmlns:a16="http://schemas.microsoft.com/office/drawing/2014/main" id="{2BE1699C-86B7-489C-A3EB-AAFEB0A7A469}"/>
              </a:ext>
            </a:extLst>
          </p:cNvPr>
          <p:cNvSpPr/>
          <p:nvPr/>
        </p:nvSpPr>
        <p:spPr>
          <a:xfrm>
            <a:off x="3592799" y="2406899"/>
            <a:ext cx="8002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Leid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864087F2-9088-40CC-AD32-4211098E9BDE}"/>
              </a:ext>
            </a:extLst>
          </p:cNvPr>
          <p:cNvSpPr/>
          <p:nvPr/>
        </p:nvSpPr>
        <p:spPr>
          <a:xfrm>
            <a:off x="6183552" y="3977355"/>
            <a:ext cx="8402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Keks</a:t>
            </a:r>
          </a:p>
        </p:txBody>
      </p:sp>
      <p:sp>
        <p:nvSpPr>
          <p:cNvPr id="23" name="Rectangle 22">
            <a:extLst>
              <a:ext uri="{FF2B5EF4-FFF2-40B4-BE49-F238E27FC236}">
                <a16:creationId xmlns:a16="http://schemas.microsoft.com/office/drawing/2014/main" id="{D47D348E-D4C0-40F9-A0EA-3F0EBC3CA1A0}"/>
              </a:ext>
            </a:extLst>
          </p:cNvPr>
          <p:cNvSpPr/>
          <p:nvPr/>
        </p:nvSpPr>
        <p:spPr>
          <a:xfrm>
            <a:off x="6233878" y="4960895"/>
            <a:ext cx="15231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Aufgabe</a:t>
            </a:r>
          </a:p>
        </p:txBody>
      </p:sp>
      <p:sp>
        <p:nvSpPr>
          <p:cNvPr id="24" name="Rectangle 23">
            <a:extLst>
              <a:ext uri="{FF2B5EF4-FFF2-40B4-BE49-F238E27FC236}">
                <a16:creationId xmlns:a16="http://schemas.microsoft.com/office/drawing/2014/main" id="{3FA91FFD-F830-48E6-B4D4-CCF17957EAC1}"/>
              </a:ext>
            </a:extLst>
          </p:cNvPr>
          <p:cNvSpPr/>
          <p:nvPr/>
        </p:nvSpPr>
        <p:spPr>
          <a:xfrm>
            <a:off x="7482753" y="3900741"/>
            <a:ext cx="1947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gemeinsam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E0D804D7-BF79-43DC-99E3-7CEFF1F9456F}"/>
              </a:ext>
            </a:extLst>
          </p:cNvPr>
          <p:cNvSpPr/>
          <p:nvPr/>
        </p:nvSpPr>
        <p:spPr>
          <a:xfrm>
            <a:off x="8202591" y="5011024"/>
            <a:ext cx="17988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zusammen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24EEA93D-2B33-49D8-9BE4-C09AB5B537F6}"/>
              </a:ext>
            </a:extLst>
          </p:cNvPr>
          <p:cNvSpPr/>
          <p:nvPr/>
        </p:nvSpPr>
        <p:spPr>
          <a:xfrm>
            <a:off x="2203711" y="4915824"/>
            <a:ext cx="17940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verbringen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1038AE4D-286C-4115-9F01-6E5B7D158110}"/>
              </a:ext>
            </a:extLst>
          </p:cNvPr>
          <p:cNvSpPr/>
          <p:nvPr/>
        </p:nvSpPr>
        <p:spPr>
          <a:xfrm>
            <a:off x="7590070" y="4524113"/>
            <a:ext cx="14510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arbeiten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1FB68683-A85E-457B-AA15-B4ECE9E965F1}"/>
              </a:ext>
            </a:extLst>
          </p:cNvPr>
          <p:cNvSpPr/>
          <p:nvPr/>
        </p:nvSpPr>
        <p:spPr>
          <a:xfrm>
            <a:off x="7590070" y="2127637"/>
            <a:ext cx="8723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C11A8B5E-3972-49EF-9F85-B2CBA3B97B8E}"/>
              </a:ext>
            </a:extLst>
          </p:cNvPr>
          <p:cNvSpPr/>
          <p:nvPr/>
        </p:nvSpPr>
        <p:spPr>
          <a:xfrm>
            <a:off x="8720460" y="3464481"/>
            <a:ext cx="11801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haben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32E6E7A6-6DD9-4083-A7C4-D6063CB74856}"/>
              </a:ext>
            </a:extLst>
          </p:cNvPr>
          <p:cNvSpPr/>
          <p:nvPr/>
        </p:nvSpPr>
        <p:spPr>
          <a:xfrm>
            <a:off x="4600442" y="2894158"/>
            <a:ext cx="13099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meinen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DA829476-DCAC-41EA-9C01-068190390724}"/>
              </a:ext>
            </a:extLst>
          </p:cNvPr>
          <p:cNvSpPr/>
          <p:nvPr/>
        </p:nvSpPr>
        <p:spPr>
          <a:xfrm>
            <a:off x="4974303" y="5008216"/>
            <a:ext cx="7601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neu</a:t>
            </a:r>
          </a:p>
        </p:txBody>
      </p:sp>
      <p:sp>
        <p:nvSpPr>
          <p:cNvPr id="32" name="Rectangle 31">
            <a:extLst>
              <a:ext uri="{FF2B5EF4-FFF2-40B4-BE49-F238E27FC236}">
                <a16:creationId xmlns:a16="http://schemas.microsoft.com/office/drawing/2014/main" id="{051CEBD2-7312-4594-81A9-0042ED54F899}"/>
              </a:ext>
            </a:extLst>
          </p:cNvPr>
          <p:cNvSpPr/>
          <p:nvPr/>
        </p:nvSpPr>
        <p:spPr>
          <a:xfrm>
            <a:off x="4979471" y="3538345"/>
            <a:ext cx="8643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rund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087B803A-926E-404E-BF19-FC39A59DDF13}"/>
              </a:ext>
            </a:extLst>
          </p:cNvPr>
          <p:cNvSpPr txBox="1"/>
          <p:nvPr/>
        </p:nvSpPr>
        <p:spPr>
          <a:xfrm>
            <a:off x="2529303" y="5636819"/>
            <a:ext cx="6901419"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He worked slowly and he is sorry.</a:t>
            </a:r>
          </a:p>
        </p:txBody>
      </p:sp>
      <p:sp>
        <p:nvSpPr>
          <p:cNvPr id="34" name="TextBox 33">
            <a:extLst>
              <a:ext uri="{FF2B5EF4-FFF2-40B4-BE49-F238E27FC236}">
                <a16:creationId xmlns:a16="http://schemas.microsoft.com/office/drawing/2014/main" id="{7CED3CFB-4608-4CEB-8435-A145B9699CEB}"/>
              </a:ext>
            </a:extLst>
          </p:cNvPr>
          <p:cNvSpPr txBox="1"/>
          <p:nvPr/>
        </p:nvSpPr>
        <p:spPr>
          <a:xfrm>
            <a:off x="2482239" y="5699667"/>
            <a:ext cx="7002595" cy="461665"/>
          </a:xfrm>
          <a:prstGeom prst="rect">
            <a:avLst/>
          </a:prstGeom>
          <a:solidFill>
            <a:schemeClr val="accent4">
              <a:lumMod val="20000"/>
              <a:lumOff val="80000"/>
            </a:schemeClr>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Er</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hat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langsam</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gearbeitet</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und es tut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ihm</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Leid</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35" name="Rectangle 34">
            <a:extLst>
              <a:ext uri="{FF2B5EF4-FFF2-40B4-BE49-F238E27FC236}">
                <a16:creationId xmlns:a16="http://schemas.microsoft.com/office/drawing/2014/main" id="{C1A60378-0278-49B6-AAFF-E0727CC339EF}"/>
              </a:ext>
            </a:extLst>
          </p:cNvPr>
          <p:cNvSpPr/>
          <p:nvPr/>
        </p:nvSpPr>
        <p:spPr>
          <a:xfrm>
            <a:off x="8780378" y="2168096"/>
            <a:ext cx="11817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Hobby</a:t>
            </a:r>
          </a:p>
        </p:txBody>
      </p:sp>
      <p:sp>
        <p:nvSpPr>
          <p:cNvPr id="36" name="Rectangle 35">
            <a:extLst>
              <a:ext uri="{FF2B5EF4-FFF2-40B4-BE49-F238E27FC236}">
                <a16:creationId xmlns:a16="http://schemas.microsoft.com/office/drawing/2014/main" id="{5734AEB2-3E9B-44BA-98FA-B3C340470C01}"/>
              </a:ext>
            </a:extLst>
          </p:cNvPr>
          <p:cNvSpPr/>
          <p:nvPr/>
        </p:nvSpPr>
        <p:spPr>
          <a:xfrm>
            <a:off x="4741403" y="2217581"/>
            <a:ext cx="12410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schwer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16A53736-70AE-4E41-A232-C00CF443D6DF}"/>
              </a:ext>
            </a:extLst>
          </p:cNvPr>
          <p:cNvSpPr/>
          <p:nvPr/>
        </p:nvSpPr>
        <p:spPr>
          <a:xfrm>
            <a:off x="6078480" y="4490897"/>
            <a:ext cx="67678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34C41B8D-1250-4BB1-AE3D-B5A7E1583CBC}"/>
              </a:ext>
            </a:extLst>
          </p:cNvPr>
          <p:cNvSpPr txBox="1"/>
          <p:nvPr/>
        </p:nvSpPr>
        <p:spPr>
          <a:xfrm>
            <a:off x="2016626" y="2398794"/>
            <a:ext cx="837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ihm</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234310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mph" presetSubtype="2" fill="hold" nodeType="withEffect">
                                  <p:stCondLst>
                                    <p:cond delay="0"/>
                                  </p:stCondLst>
                                  <p:childTnLst>
                                    <p:animClr clrSpc="rgb" dir="cw">
                                      <p:cBhvr>
                                        <p:cTn id="12" dur="2000" fill="hold"/>
                                        <p:tgtEl>
                                          <p:spTgt spid="27"/>
                                        </p:tgtEl>
                                        <p:attrNameLst>
                                          <p:attrName>fillcolor</p:attrName>
                                        </p:attrNameLst>
                                      </p:cBhvr>
                                      <p:to>
                                        <a:srgbClr val="FFCC00"/>
                                      </p:to>
                                    </p:animClr>
                                    <p:set>
                                      <p:cBhvr>
                                        <p:cTn id="13" dur="2000" fill="hold"/>
                                        <p:tgtEl>
                                          <p:spTgt spid="27"/>
                                        </p:tgtEl>
                                        <p:attrNameLst>
                                          <p:attrName>fill.type</p:attrName>
                                        </p:attrNameLst>
                                      </p:cBhvr>
                                      <p:to>
                                        <p:strVal val="solid"/>
                                      </p:to>
                                    </p:set>
                                    <p:set>
                                      <p:cBhvr>
                                        <p:cTn id="14" dur="2000" fill="hold"/>
                                        <p:tgtEl>
                                          <p:spTgt spid="2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12"/>
                                        </p:tgtEl>
                                        <p:attrNameLst>
                                          <p:attrName>fillcolor</p:attrName>
                                        </p:attrNameLst>
                                      </p:cBhvr>
                                      <p:to>
                                        <a:srgbClr val="FFCC00"/>
                                      </p:to>
                                    </p:animClr>
                                    <p:set>
                                      <p:cBhvr>
                                        <p:cTn id="17" dur="2000" fill="hold"/>
                                        <p:tgtEl>
                                          <p:spTgt spid="12"/>
                                        </p:tgtEl>
                                        <p:attrNameLst>
                                          <p:attrName>fill.type</p:attrName>
                                        </p:attrNameLst>
                                      </p:cBhvr>
                                      <p:to>
                                        <p:strVal val="solid"/>
                                      </p:to>
                                    </p:set>
                                    <p:set>
                                      <p:cBhvr>
                                        <p:cTn id="18" dur="2000" fill="hold"/>
                                        <p:tgtEl>
                                          <p:spTgt spid="12"/>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21"/>
                                        </p:tgtEl>
                                        <p:attrNameLst>
                                          <p:attrName>fillcolor</p:attrName>
                                        </p:attrNameLst>
                                      </p:cBhvr>
                                      <p:to>
                                        <a:srgbClr val="FFCC00"/>
                                      </p:to>
                                    </p:animClr>
                                    <p:set>
                                      <p:cBhvr>
                                        <p:cTn id="21" dur="2000" fill="hold"/>
                                        <p:tgtEl>
                                          <p:spTgt spid="21"/>
                                        </p:tgtEl>
                                        <p:attrNameLst>
                                          <p:attrName>fill.type</p:attrName>
                                        </p:attrNameLst>
                                      </p:cBhvr>
                                      <p:to>
                                        <p:strVal val="solid"/>
                                      </p:to>
                                    </p:set>
                                    <p:set>
                                      <p:cBhvr>
                                        <p:cTn id="22" dur="2000" fill="hold"/>
                                        <p:tgtEl>
                                          <p:spTgt spid="21"/>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20"/>
                                        </p:tgtEl>
                                        <p:attrNameLst>
                                          <p:attrName>fillcolor</p:attrName>
                                        </p:attrNameLst>
                                      </p:cBhvr>
                                      <p:to>
                                        <a:srgbClr val="FFCC00"/>
                                      </p:to>
                                    </p:animClr>
                                    <p:set>
                                      <p:cBhvr>
                                        <p:cTn id="25" dur="2000" fill="hold"/>
                                        <p:tgtEl>
                                          <p:spTgt spid="20"/>
                                        </p:tgtEl>
                                        <p:attrNameLst>
                                          <p:attrName>fill.type</p:attrName>
                                        </p:attrNameLst>
                                      </p:cBhvr>
                                      <p:to>
                                        <p:strVal val="solid"/>
                                      </p:to>
                                    </p:set>
                                    <p:set>
                                      <p:cBhvr>
                                        <p:cTn id="26" dur="2000" fill="hold"/>
                                        <p:tgtEl>
                                          <p:spTgt spid="20"/>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38"/>
                                        </p:tgtEl>
                                        <p:attrNameLst>
                                          <p:attrName>fillcolor</p:attrName>
                                        </p:attrNameLst>
                                      </p:cBhvr>
                                      <p:to>
                                        <a:srgbClr val="FFCC00"/>
                                      </p:to>
                                    </p:animClr>
                                    <p:set>
                                      <p:cBhvr>
                                        <p:cTn id="31" dur="2000" fill="hold"/>
                                        <p:tgtEl>
                                          <p:spTgt spid="38"/>
                                        </p:tgtEl>
                                        <p:attrNameLst>
                                          <p:attrName>fill.type</p:attrName>
                                        </p:attrNameLst>
                                      </p:cBhvr>
                                      <p:to>
                                        <p:strVal val="solid"/>
                                      </p:to>
                                    </p:set>
                                    <p:set>
                                      <p:cBhvr>
                                        <p:cTn id="32" dur="2000" fill="hold"/>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E2CF6AEC-3E8C-47E9-A16B-2189CCAD3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48874" y="1420846"/>
            <a:ext cx="1002121" cy="1451972"/>
          </a:xfrm>
          <a:prstGeom prst="ellipse">
            <a:avLst/>
          </a:prstGeom>
        </p:spPr>
      </p:pic>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20000"/>
          </a:bodyPr>
          <a:lstStyle/>
          <a:p>
            <a:r>
              <a:rPr lang="en-GB" sz="4000" dirty="0"/>
              <a:t>Neue </a:t>
            </a:r>
            <a:r>
              <a:rPr lang="en-GB" sz="4000" dirty="0" err="1"/>
              <a:t>Erfahrungen</a:t>
            </a:r>
            <a:br>
              <a:rPr lang="en-GB" sz="4000" dirty="0"/>
            </a:br>
            <a:r>
              <a:rPr lang="en-GB" sz="2800" b="0" dirty="0"/>
              <a:t>Talking about new experiences you have had</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Week 3 - Lesson 34</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Inge Alferink / Rachel Hawkes</a:t>
            </a:r>
            <a:b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12/02/24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lnSpcReduction="10000"/>
          </a:bodyPr>
          <a:lstStyle/>
          <a:p>
            <a:pPr algn="l"/>
            <a:r>
              <a:rPr lang="en-GB" sz="2000" dirty="0">
                <a:solidFill>
                  <a:schemeClr val="tx1"/>
                </a:solidFill>
              </a:rPr>
              <a:t>Past (perfect) tense + </a:t>
            </a:r>
            <a:r>
              <a:rPr lang="en-GB" sz="2000" dirty="0" err="1">
                <a:solidFill>
                  <a:schemeClr val="tx1"/>
                </a:solidFill>
              </a:rPr>
              <a:t>haben</a:t>
            </a:r>
            <a:r>
              <a:rPr lang="en-GB" sz="2000" dirty="0">
                <a:solidFill>
                  <a:schemeClr val="tx1"/>
                </a:solidFill>
              </a:rPr>
              <a:t> / sein (revisited)</a:t>
            </a:r>
          </a:p>
          <a:p>
            <a:pPr algn="l"/>
            <a:r>
              <a:rPr lang="en-GB" sz="2000" dirty="0">
                <a:solidFill>
                  <a:schemeClr val="tx1"/>
                </a:solidFill>
              </a:rPr>
              <a:t>in / auf + Row 2 (acc.) | + Row 3 (dat.) (revisited)</a:t>
            </a:r>
            <a:br>
              <a:rPr lang="en-GB" sz="2000" dirty="0">
                <a:solidFill>
                  <a:schemeClr val="tx1"/>
                </a:solidFill>
              </a:rPr>
            </a:br>
            <a:br>
              <a:rPr lang="en-GB" sz="2000" dirty="0">
                <a:solidFill>
                  <a:schemeClr val="tx1"/>
                </a:solidFill>
              </a:rPr>
            </a:br>
            <a:br>
              <a:rPr lang="en-GB" sz="2000" dirty="0">
                <a:solidFill>
                  <a:schemeClr val="tx1"/>
                </a:solidFill>
              </a:rPr>
            </a:br>
            <a:r>
              <a:rPr lang="en-GB" sz="2000" dirty="0">
                <a:solidFill>
                  <a:schemeClr val="tx1"/>
                </a:solidFill>
              </a:rPr>
              <a:t>SSC [a] [ä] [o] [ö] [u] [ü] (revisited)</a:t>
            </a:r>
            <a:br>
              <a:rPr lang="en-GB" sz="2000" dirty="0">
                <a:solidFill>
                  <a:schemeClr val="tx1"/>
                </a:solidFill>
              </a:rPr>
            </a:br>
            <a:endParaRPr lang="en-GB" sz="2000" dirty="0">
              <a:solidFill>
                <a:schemeClr val="tx1"/>
              </a:solidFill>
            </a:endParaRPr>
          </a:p>
          <a:p>
            <a:pPr algn="l"/>
            <a:endParaRPr lang="en-GB" sz="2000" dirty="0">
              <a:solidFill>
                <a:schemeClr val="tx1"/>
              </a:solidFill>
            </a:endParaRPr>
          </a:p>
        </p:txBody>
      </p:sp>
      <p:sp>
        <p:nvSpPr>
          <p:cNvPr id="9" name="Speech Bubble: Rectangle with Corners Rounded 8">
            <a:extLst>
              <a:ext uri="{FF2B5EF4-FFF2-40B4-BE49-F238E27FC236}">
                <a16:creationId xmlns:a16="http://schemas.microsoft.com/office/drawing/2014/main" id="{C9C395F7-806D-4DCC-906C-FF16EA194C9A}"/>
              </a:ext>
            </a:extLst>
          </p:cNvPr>
          <p:cNvSpPr/>
          <p:nvPr/>
        </p:nvSpPr>
        <p:spPr>
          <a:xfrm>
            <a:off x="9221090" y="2330481"/>
            <a:ext cx="1997501" cy="1190123"/>
          </a:xfrm>
          <a:prstGeom prst="wedgeRoundRectCallout">
            <a:avLst>
              <a:gd name="adj1" fmla="val 69194"/>
              <a:gd name="adj2" fmla="val -42379"/>
              <a:gd name="adj3" fmla="val 16667"/>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C81FAAD3-CF4F-4486-A5B9-7D564DAF0E43}"/>
              </a:ext>
            </a:extLst>
          </p:cNvPr>
          <p:cNvSpPr txBox="1"/>
          <p:nvPr/>
        </p:nvSpPr>
        <p:spPr>
          <a:xfrm>
            <a:off x="9415395" y="2277043"/>
            <a:ext cx="1803196" cy="1323439"/>
          </a:xfrm>
          <a:prstGeom prst="rect">
            <a:avLst/>
          </a:prstGeom>
          <a:noFill/>
        </p:spPr>
        <p:txBody>
          <a:bodyPr wrap="square" rtlCol="0">
            <a:spAutoFit/>
          </a:bodyPr>
          <a:lstStyle/>
          <a:p>
            <a:r>
              <a:rPr lang="en-GB" sz="2000" dirty="0"/>
              <a:t>Wie war </a:t>
            </a:r>
            <a:r>
              <a:rPr lang="en-GB" sz="2000" dirty="0" err="1"/>
              <a:t>dein</a:t>
            </a:r>
            <a:r>
              <a:rPr lang="en-GB" sz="2000" dirty="0"/>
              <a:t> </a:t>
            </a:r>
            <a:r>
              <a:rPr lang="en-GB" sz="2000" dirty="0" err="1"/>
              <a:t>erster</a:t>
            </a:r>
            <a:r>
              <a:rPr lang="en-GB" sz="2000" dirty="0"/>
              <a:t> Tag an der </a:t>
            </a:r>
            <a:r>
              <a:rPr lang="en-GB" sz="2000" dirty="0" err="1"/>
              <a:t>neuen</a:t>
            </a:r>
            <a:r>
              <a:rPr lang="en-GB" sz="2000" dirty="0"/>
              <a:t> Schule?</a:t>
            </a:r>
          </a:p>
        </p:txBody>
      </p:sp>
      <p:pic>
        <p:nvPicPr>
          <p:cNvPr id="10" name="Picture 9" descr="A close up of a logo&#10;&#10;Description automatically generated">
            <a:extLst>
              <a:ext uri="{FF2B5EF4-FFF2-40B4-BE49-F238E27FC236}">
                <a16:creationId xmlns:a16="http://schemas.microsoft.com/office/drawing/2014/main" id="{E066B323-CCFF-4CEF-99E2-687FED997D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4713" y="2330481"/>
            <a:ext cx="1428506" cy="1543962"/>
          </a:xfrm>
          <a:prstGeom prst="ellipse">
            <a:avLst/>
          </a:prstGeom>
        </p:spPr>
      </p:pic>
      <p:pic>
        <p:nvPicPr>
          <p:cNvPr id="19" name="Picture 18">
            <a:extLst>
              <a:ext uri="{FF2B5EF4-FFF2-40B4-BE49-F238E27FC236}">
                <a16:creationId xmlns:a16="http://schemas.microsoft.com/office/drawing/2014/main" id="{C256C83F-E26F-466E-BE47-B80BCCE01587}"/>
              </a:ext>
            </a:extLst>
          </p:cNvPr>
          <p:cNvPicPr>
            <a:picLocks noChangeAspect="1"/>
          </p:cNvPicPr>
          <p:nvPr/>
        </p:nvPicPr>
        <p:blipFill>
          <a:blip r:embed="rId5"/>
          <a:stretch>
            <a:fillRect/>
          </a:stretch>
        </p:blipFill>
        <p:spPr>
          <a:xfrm>
            <a:off x="4995066" y="4620574"/>
            <a:ext cx="5706351" cy="2237426"/>
          </a:xfrm>
          <a:prstGeom prst="rect">
            <a:avLst/>
          </a:prstGeom>
        </p:spPr>
      </p:pic>
    </p:spTree>
    <p:extLst>
      <p:ext uri="{BB962C8B-B14F-4D97-AF65-F5344CB8AC3E}">
        <p14:creationId xmlns:p14="http://schemas.microsoft.com/office/powerpoint/2010/main" val="3444908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Phonetik</a:t>
            </a:r>
            <a:r>
              <a:rPr lang="en-GB" sz="2800" b="1" dirty="0">
                <a:solidFill>
                  <a:schemeClr val="bg1"/>
                </a:solidFill>
              </a:rPr>
              <a:t> / </a:t>
            </a:r>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12969" y="247046"/>
            <a:ext cx="2444358" cy="448533"/>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0682" y="1247181"/>
            <a:ext cx="8403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25F0B079-AC34-4DAC-830E-0FA8E958083B}"/>
              </a:ext>
            </a:extLst>
          </p:cNvPr>
          <p:cNvGraphicFramePr>
            <a:graphicFrameLocks noGrp="1"/>
          </p:cNvGraphicFramePr>
          <p:nvPr>
            <p:extLst>
              <p:ext uri="{D42A27DB-BD31-4B8C-83A1-F6EECF244321}">
                <p14:modId xmlns:p14="http://schemas.microsoft.com/office/powerpoint/2010/main" val="2096708997"/>
              </p:ext>
            </p:extLst>
          </p:nvPr>
        </p:nvGraphicFramePr>
        <p:xfrm>
          <a:off x="616648" y="1761594"/>
          <a:ext cx="10518384" cy="3479469"/>
        </p:xfrm>
        <a:graphic>
          <a:graphicData uri="http://schemas.openxmlformats.org/drawingml/2006/table">
            <a:tbl>
              <a:tblPr firstRow="1" bandRow="1">
                <a:tableStyleId>{00A15C55-8517-42AA-B614-E9B94910E393}</a:tableStyleId>
              </a:tblPr>
              <a:tblGrid>
                <a:gridCol w="873694">
                  <a:extLst>
                    <a:ext uri="{9D8B030D-6E8A-4147-A177-3AD203B41FA5}">
                      <a16:colId xmlns:a16="http://schemas.microsoft.com/office/drawing/2014/main" val="2607353726"/>
                    </a:ext>
                  </a:extLst>
                </a:gridCol>
                <a:gridCol w="3243889">
                  <a:extLst>
                    <a:ext uri="{9D8B030D-6E8A-4147-A177-3AD203B41FA5}">
                      <a16:colId xmlns:a16="http://schemas.microsoft.com/office/drawing/2014/main" val="2240217123"/>
                    </a:ext>
                  </a:extLst>
                </a:gridCol>
                <a:gridCol w="3465872">
                  <a:extLst>
                    <a:ext uri="{9D8B030D-6E8A-4147-A177-3AD203B41FA5}">
                      <a16:colId xmlns:a16="http://schemas.microsoft.com/office/drawing/2014/main" val="4128092149"/>
                    </a:ext>
                  </a:extLst>
                </a:gridCol>
                <a:gridCol w="2934929">
                  <a:extLst>
                    <a:ext uri="{9D8B030D-6E8A-4147-A177-3AD203B41FA5}">
                      <a16:colId xmlns:a16="http://schemas.microsoft.com/office/drawing/2014/main" val="2609792770"/>
                    </a:ext>
                  </a:extLst>
                </a:gridCol>
              </a:tblGrid>
              <a:tr h="497067">
                <a:tc>
                  <a:txBody>
                    <a:bodyPr/>
                    <a:lstStyle/>
                    <a:p>
                      <a:endParaRPr lang="en-GB" dirty="0"/>
                    </a:p>
                  </a:txBody>
                  <a:tcPr>
                    <a:lnL w="9525" cap="flat" cmpd="sng" algn="ctr">
                      <a:no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no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Plural</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rPr>
                        <a:t>Singular</a:t>
                      </a:r>
                      <a:endParaRPr lang="en-GB" sz="2000" b="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Englisch</a:t>
                      </a:r>
                      <a:endParaRPr lang="en-GB" sz="2000" b="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err="1">
                          <a:solidFill>
                            <a:schemeClr val="tx1"/>
                          </a:solidFill>
                        </a:rPr>
                        <a:t>Fächer</a:t>
                      </a:r>
                      <a:endParaRPr lang="en-GB" sz="24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das </a:t>
                      </a:r>
                      <a:r>
                        <a:rPr lang="en-GB" sz="2400" dirty="0" err="1">
                          <a:solidFill>
                            <a:schemeClr val="tx1"/>
                          </a:solidFill>
                        </a:rPr>
                        <a:t>Fach</a:t>
                      </a:r>
                      <a:endParaRPr lang="en-GB" sz="24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subject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Lieder</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das Lied</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song</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err="1">
                          <a:solidFill>
                            <a:schemeClr val="tx1"/>
                          </a:solidFill>
                        </a:rPr>
                        <a:t>Schulen</a:t>
                      </a:r>
                      <a:endParaRPr lang="en-GB" sz="24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die Schule</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school</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err="1">
                          <a:solidFill>
                            <a:schemeClr val="tx1"/>
                          </a:solidFill>
                        </a:rPr>
                        <a:t>Hunde</a:t>
                      </a:r>
                      <a:endParaRPr lang="en-GB" sz="24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der Hund</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dog</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err="1">
                          <a:solidFill>
                            <a:schemeClr val="tx1"/>
                          </a:solidFill>
                        </a:rPr>
                        <a:t>Künste</a:t>
                      </a:r>
                      <a:endParaRPr lang="en-GB" sz="24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die Kunst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art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err="1">
                          <a:solidFill>
                            <a:schemeClr val="tx1"/>
                          </a:solidFill>
                        </a:rPr>
                        <a:t>Stunden</a:t>
                      </a:r>
                      <a:endParaRPr lang="en-GB" sz="24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die </a:t>
                      </a:r>
                      <a:r>
                        <a:rPr lang="en-GB" sz="2400" dirty="0" err="1">
                          <a:solidFill>
                            <a:schemeClr val="tx1"/>
                          </a:solidFill>
                        </a:rPr>
                        <a:t>Stunde</a:t>
                      </a:r>
                      <a:endParaRPr lang="en-GB" sz="2400" dirty="0">
                        <a:solidFill>
                          <a:schemeClr val="tx1"/>
                        </a:solidFill>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algn="ctr"/>
                      <a:r>
                        <a:rPr lang="en-GB" sz="2400" dirty="0">
                          <a:solidFill>
                            <a:schemeClr val="tx1"/>
                          </a:solidFill>
                        </a:rPr>
                        <a:t>hour, lesson</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2371851735"/>
                  </a:ext>
                </a:extLst>
              </a:tr>
            </a:tbl>
          </a:graphicData>
        </a:graphic>
      </p:graphicFrame>
      <p:sp>
        <p:nvSpPr>
          <p:cNvPr id="7" name="Action Button: Custom 16">
            <a:hlinkClick r:id="" action="ppaction://noaction" highlightClick="1">
              <a:snd r:embed="rId3" name="29. 1. Fächer.wav"/>
            </a:hlinkClick>
            <a:extLst>
              <a:ext uri="{FF2B5EF4-FFF2-40B4-BE49-F238E27FC236}">
                <a16:creationId xmlns:a16="http://schemas.microsoft.com/office/drawing/2014/main" id="{BBF409B8-F22B-4CA9-9AEC-01F96401218C}"/>
              </a:ext>
            </a:extLst>
          </p:cNvPr>
          <p:cNvSpPr/>
          <p:nvPr/>
        </p:nvSpPr>
        <p:spPr>
          <a:xfrm>
            <a:off x="837098" y="231369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8" name="TextBox 7" descr="text box hiding answer">
            <a:extLst>
              <a:ext uri="{FF2B5EF4-FFF2-40B4-BE49-F238E27FC236}">
                <a16:creationId xmlns:a16="http://schemas.microsoft.com/office/drawing/2014/main" id="{404C8AB5-7751-460D-A6FD-991A83CC8F3C}"/>
              </a:ext>
            </a:extLst>
          </p:cNvPr>
          <p:cNvSpPr txBox="1"/>
          <p:nvPr/>
        </p:nvSpPr>
        <p:spPr>
          <a:xfrm>
            <a:off x="2282051" y="2358332"/>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Action Button: Custom 16">
            <a:hlinkClick r:id="" action="ppaction://noaction" highlightClick="1">
              <a:snd r:embed="rId4" name="29. 2. Lieder.wav"/>
            </a:hlinkClick>
            <a:extLst>
              <a:ext uri="{FF2B5EF4-FFF2-40B4-BE49-F238E27FC236}">
                <a16:creationId xmlns:a16="http://schemas.microsoft.com/office/drawing/2014/main" id="{55E00EF9-C27E-4AE3-B33E-061F4930C31E}"/>
              </a:ext>
            </a:extLst>
          </p:cNvPr>
          <p:cNvSpPr/>
          <p:nvPr/>
        </p:nvSpPr>
        <p:spPr>
          <a:xfrm>
            <a:off x="837098" y="278632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1" name="TextBox 10" descr="text box hiding answer">
            <a:extLst>
              <a:ext uri="{FF2B5EF4-FFF2-40B4-BE49-F238E27FC236}">
                <a16:creationId xmlns:a16="http://schemas.microsoft.com/office/drawing/2014/main" id="{3B4A2FB4-D8B5-441D-8512-5AC39E904706}"/>
              </a:ext>
            </a:extLst>
          </p:cNvPr>
          <p:cNvSpPr txBox="1"/>
          <p:nvPr/>
        </p:nvSpPr>
        <p:spPr>
          <a:xfrm>
            <a:off x="2268605" y="2872057"/>
            <a:ext cx="1742630" cy="357561"/>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Action Button: Custom 16">
            <a:hlinkClick r:id="" action="ppaction://noaction" highlightClick="1">
              <a:snd r:embed="rId5" name="29. 3. Schulen.wav"/>
            </a:hlinkClick>
            <a:extLst>
              <a:ext uri="{FF2B5EF4-FFF2-40B4-BE49-F238E27FC236}">
                <a16:creationId xmlns:a16="http://schemas.microsoft.com/office/drawing/2014/main" id="{174F2405-BF95-480A-95FF-14F12F6FFD18}"/>
              </a:ext>
            </a:extLst>
          </p:cNvPr>
          <p:cNvSpPr/>
          <p:nvPr/>
        </p:nvSpPr>
        <p:spPr>
          <a:xfrm>
            <a:off x="835020" y="328098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4" name="TextBox 13" descr="text box hiding answer">
            <a:extLst>
              <a:ext uri="{FF2B5EF4-FFF2-40B4-BE49-F238E27FC236}">
                <a16:creationId xmlns:a16="http://schemas.microsoft.com/office/drawing/2014/main" id="{B1891DDB-3AAE-4344-AC13-9738E81776B7}"/>
              </a:ext>
            </a:extLst>
          </p:cNvPr>
          <p:cNvSpPr txBox="1"/>
          <p:nvPr/>
        </p:nvSpPr>
        <p:spPr>
          <a:xfrm>
            <a:off x="2377147" y="3336489"/>
            <a:ext cx="1634087" cy="35653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Action Button: Custom 16">
            <a:hlinkClick r:id="" action="ppaction://noaction" highlightClick="1">
              <a:snd r:embed="rId6" name="29. 4. Hunde.wav"/>
            </a:hlinkClick>
            <a:extLst>
              <a:ext uri="{FF2B5EF4-FFF2-40B4-BE49-F238E27FC236}">
                <a16:creationId xmlns:a16="http://schemas.microsoft.com/office/drawing/2014/main" id="{D2DF0BF4-5B1B-4389-A5D8-EA163196608F}"/>
              </a:ext>
            </a:extLst>
          </p:cNvPr>
          <p:cNvSpPr/>
          <p:nvPr/>
        </p:nvSpPr>
        <p:spPr>
          <a:xfrm>
            <a:off x="835020" y="376314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7" name="TextBox 16" descr="text box hiding answer">
            <a:extLst>
              <a:ext uri="{FF2B5EF4-FFF2-40B4-BE49-F238E27FC236}">
                <a16:creationId xmlns:a16="http://schemas.microsoft.com/office/drawing/2014/main" id="{B436E38C-8009-449D-9F8D-B29DB4D098B8}"/>
              </a:ext>
            </a:extLst>
          </p:cNvPr>
          <p:cNvSpPr txBox="1"/>
          <p:nvPr/>
        </p:nvSpPr>
        <p:spPr>
          <a:xfrm>
            <a:off x="2310206" y="3811957"/>
            <a:ext cx="1701029"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Action Button: Custom 16">
            <a:hlinkClick r:id="" action="ppaction://noaction" highlightClick="1">
              <a:snd r:embed="rId7" name="29. 5. Künste.wav"/>
            </a:hlinkClick>
            <a:extLst>
              <a:ext uri="{FF2B5EF4-FFF2-40B4-BE49-F238E27FC236}">
                <a16:creationId xmlns:a16="http://schemas.microsoft.com/office/drawing/2014/main" id="{46C93BE1-48E1-4FA9-AD33-4B9D548CFFEA}"/>
              </a:ext>
            </a:extLst>
          </p:cNvPr>
          <p:cNvSpPr/>
          <p:nvPr/>
        </p:nvSpPr>
        <p:spPr>
          <a:xfrm>
            <a:off x="835020" y="426463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0" name="TextBox 19" descr="text box hiding answer">
            <a:extLst>
              <a:ext uri="{FF2B5EF4-FFF2-40B4-BE49-F238E27FC236}">
                <a16:creationId xmlns:a16="http://schemas.microsoft.com/office/drawing/2014/main" id="{FDFCC622-24F0-4ADF-A63C-4C25F19410B5}"/>
              </a:ext>
            </a:extLst>
          </p:cNvPr>
          <p:cNvSpPr txBox="1"/>
          <p:nvPr/>
        </p:nvSpPr>
        <p:spPr>
          <a:xfrm>
            <a:off x="2351922" y="4338379"/>
            <a:ext cx="1513496"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882F9A86-127D-4811-8DF2-E6EABA5A5281}"/>
              </a:ext>
            </a:extLst>
          </p:cNvPr>
          <p:cNvSpPr txBox="1"/>
          <p:nvPr/>
        </p:nvSpPr>
        <p:spPr>
          <a:xfrm>
            <a:off x="2377147" y="4857265"/>
            <a:ext cx="1443598"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16">
            <a:hlinkClick r:id="" action="ppaction://noaction" highlightClick="1">
              <a:snd r:embed="rId8" name="29. 7. Stunden.wav"/>
            </a:hlinkClick>
            <a:extLst>
              <a:ext uri="{FF2B5EF4-FFF2-40B4-BE49-F238E27FC236}">
                <a16:creationId xmlns:a16="http://schemas.microsoft.com/office/drawing/2014/main" id="{6BF8FC36-E0D9-49FF-ACA0-60789906256F}"/>
              </a:ext>
            </a:extLst>
          </p:cNvPr>
          <p:cNvSpPr/>
          <p:nvPr/>
        </p:nvSpPr>
        <p:spPr>
          <a:xfrm>
            <a:off x="835020" y="479467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31" name="Speech Bubble: Rectangle with Corners Rounded 30">
            <a:extLst>
              <a:ext uri="{FF2B5EF4-FFF2-40B4-BE49-F238E27FC236}">
                <a16:creationId xmlns:a16="http://schemas.microsoft.com/office/drawing/2014/main" id="{BD4856F4-F8E8-44E1-B157-4204E6397842}"/>
              </a:ext>
            </a:extLst>
          </p:cNvPr>
          <p:cNvSpPr/>
          <p:nvPr/>
        </p:nvSpPr>
        <p:spPr>
          <a:xfrm>
            <a:off x="8341894" y="5426705"/>
            <a:ext cx="3224463" cy="735716"/>
          </a:xfrm>
          <a:prstGeom prst="wedgeRoundRectCallout">
            <a:avLst>
              <a:gd name="adj1" fmla="val -27160"/>
              <a:gd name="adj2" fmla="val -79447"/>
              <a:gd name="adj3" fmla="val 16667"/>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die </a:t>
            </a:r>
            <a:r>
              <a:rPr lang="en-GB" sz="2000" b="1" dirty="0" err="1">
                <a:solidFill>
                  <a:schemeClr val="tx1"/>
                </a:solidFill>
              </a:rPr>
              <a:t>Stunde</a:t>
            </a:r>
            <a:r>
              <a:rPr lang="en-GB" sz="2000" b="1" dirty="0">
                <a:solidFill>
                  <a:schemeClr val="tx1"/>
                </a:solidFill>
              </a:rPr>
              <a:t> </a:t>
            </a:r>
            <a:r>
              <a:rPr lang="en-GB" sz="2000" dirty="0">
                <a:solidFill>
                  <a:schemeClr val="tx1"/>
                </a:solidFill>
              </a:rPr>
              <a:t>means both ‘hour’ and ‘lesson’.</a:t>
            </a:r>
          </a:p>
        </p:txBody>
      </p:sp>
      <p:sp>
        <p:nvSpPr>
          <p:cNvPr id="27" name="TextBox 26" descr="text box hiding answer">
            <a:extLst>
              <a:ext uri="{FF2B5EF4-FFF2-40B4-BE49-F238E27FC236}">
                <a16:creationId xmlns:a16="http://schemas.microsoft.com/office/drawing/2014/main" id="{1E6A3BB1-5045-DD46-978A-80A35A9BED19}"/>
              </a:ext>
            </a:extLst>
          </p:cNvPr>
          <p:cNvSpPr txBox="1"/>
          <p:nvPr/>
        </p:nvSpPr>
        <p:spPr>
          <a:xfrm>
            <a:off x="5450596" y="2356473"/>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86B05BB3-8E02-1645-8E00-CA3C2D83C9A8}"/>
              </a:ext>
            </a:extLst>
          </p:cNvPr>
          <p:cNvSpPr txBox="1"/>
          <p:nvPr/>
        </p:nvSpPr>
        <p:spPr>
          <a:xfrm>
            <a:off x="5437150" y="2853265"/>
            <a:ext cx="1742630" cy="357561"/>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7AAB558E-6497-D042-89C9-89835FF72373}"/>
              </a:ext>
            </a:extLst>
          </p:cNvPr>
          <p:cNvSpPr txBox="1"/>
          <p:nvPr/>
        </p:nvSpPr>
        <p:spPr>
          <a:xfrm>
            <a:off x="5545692" y="3317697"/>
            <a:ext cx="1742630" cy="40515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113601B5-E080-3342-9481-459D5C8E2645}"/>
              </a:ext>
            </a:extLst>
          </p:cNvPr>
          <p:cNvSpPr txBox="1"/>
          <p:nvPr/>
        </p:nvSpPr>
        <p:spPr>
          <a:xfrm>
            <a:off x="5478751" y="3810098"/>
            <a:ext cx="1701029"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20753F31-AD06-2548-B64F-68673068FFDC}"/>
              </a:ext>
            </a:extLst>
          </p:cNvPr>
          <p:cNvSpPr txBox="1"/>
          <p:nvPr/>
        </p:nvSpPr>
        <p:spPr>
          <a:xfrm>
            <a:off x="5520467" y="4319587"/>
            <a:ext cx="1742630" cy="35653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E0F836CC-56CF-A64A-801B-9A1077F073A7}"/>
              </a:ext>
            </a:extLst>
          </p:cNvPr>
          <p:cNvSpPr txBox="1"/>
          <p:nvPr/>
        </p:nvSpPr>
        <p:spPr>
          <a:xfrm>
            <a:off x="5520467" y="4838473"/>
            <a:ext cx="1742630" cy="326569"/>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213E8626-7614-7E4F-8FBE-C94D825A69CC}"/>
              </a:ext>
            </a:extLst>
          </p:cNvPr>
          <p:cNvSpPr txBox="1"/>
          <p:nvPr/>
        </p:nvSpPr>
        <p:spPr>
          <a:xfrm>
            <a:off x="8632349" y="2378638"/>
            <a:ext cx="2155542"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C0D938A4-0818-AC4D-9A3D-4241E7F605C9}"/>
              </a:ext>
            </a:extLst>
          </p:cNvPr>
          <p:cNvSpPr txBox="1"/>
          <p:nvPr/>
        </p:nvSpPr>
        <p:spPr>
          <a:xfrm>
            <a:off x="8884159" y="2872057"/>
            <a:ext cx="1742630" cy="357561"/>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F5AA3EA6-2257-8F42-BEB7-9FD47FC60696}"/>
              </a:ext>
            </a:extLst>
          </p:cNvPr>
          <p:cNvSpPr txBox="1"/>
          <p:nvPr/>
        </p:nvSpPr>
        <p:spPr>
          <a:xfrm>
            <a:off x="8992701" y="3336489"/>
            <a:ext cx="1634087" cy="35653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BA16561C-4A81-8C4F-982B-B3258A0DDD58}"/>
              </a:ext>
            </a:extLst>
          </p:cNvPr>
          <p:cNvSpPr txBox="1"/>
          <p:nvPr/>
        </p:nvSpPr>
        <p:spPr>
          <a:xfrm>
            <a:off x="8960431" y="3775889"/>
            <a:ext cx="1443598" cy="43088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FDCAF363-EF74-D948-BFAE-46155C0EA028}"/>
              </a:ext>
            </a:extLst>
          </p:cNvPr>
          <p:cNvSpPr txBox="1"/>
          <p:nvPr/>
        </p:nvSpPr>
        <p:spPr>
          <a:xfrm>
            <a:off x="8967476" y="4338380"/>
            <a:ext cx="1364819" cy="283266"/>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B57340F6-5E6C-C44A-B7D0-3394D75D5526}"/>
              </a:ext>
            </a:extLst>
          </p:cNvPr>
          <p:cNvSpPr txBox="1"/>
          <p:nvPr/>
        </p:nvSpPr>
        <p:spPr>
          <a:xfrm>
            <a:off x="8752539" y="4848815"/>
            <a:ext cx="2035352" cy="31622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625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7" grpId="0" animBg="1"/>
      <p:bldP spid="20" grpId="0" animBg="1"/>
      <p:bldP spid="23" grpId="0" animBg="1"/>
      <p:bldP spid="31" grpId="0" animBg="1"/>
      <p:bldP spid="27" grpId="0" animBg="1"/>
      <p:bldP spid="30" grpId="0" animBg="1"/>
      <p:bldP spid="33" grpId="0" animBg="1"/>
      <p:bldP spid="34" grpId="0" animBg="1"/>
      <p:bldP spid="35" grpId="0" animBg="1"/>
      <p:bldP spid="36" grpId="0" animBg="1"/>
      <p:bldP spid="39"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das </a:t>
            </a:r>
            <a:r>
              <a:rPr lang="en-GB" sz="2800" b="1" dirty="0" err="1">
                <a:solidFill>
                  <a:schemeClr val="bg1"/>
                </a:solidFill>
              </a:rPr>
              <a:t>Perfekt</a:t>
            </a:r>
            <a:r>
              <a:rPr lang="en-GB" sz="2800" b="1" dirty="0">
                <a:solidFill>
                  <a:schemeClr val="bg1"/>
                </a:solidFill>
              </a:rPr>
              <a:t> </a:t>
            </a:r>
            <a:r>
              <a:rPr lang="en-GB" sz="2800" b="1" dirty="0" err="1">
                <a:solidFill>
                  <a:schemeClr val="bg1"/>
                </a:solidFill>
              </a:rPr>
              <a:t>mit</a:t>
            </a:r>
            <a:r>
              <a:rPr lang="en-GB" sz="2800" b="1" dirty="0">
                <a:solidFill>
                  <a:schemeClr val="bg1"/>
                </a:solidFill>
              </a:rPr>
              <a:t> </a:t>
            </a:r>
            <a:r>
              <a:rPr lang="en-GB" sz="2800" b="1" i="1" dirty="0">
                <a:solidFill>
                  <a:schemeClr val="bg1"/>
                </a:solidFill>
              </a:rPr>
              <a:t>sein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65534" y="916565"/>
            <a:ext cx="7109017" cy="120032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With certain verbs, mostly verbs of </a:t>
            </a:r>
            <a:b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br>
            <a:r>
              <a:rPr kumimoji="0" lang="en-US" sz="2400" b="0" i="0" u="sng"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movement to a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destination, you use the present tense of ‘</a:t>
            </a:r>
            <a:r>
              <a:rPr kumimoji="0" lang="en-US" sz="2400" b="1"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sein</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and a </a:t>
            </a:r>
            <a:r>
              <a:rPr kumimoji="0" lang="en-US" sz="2400" b="1" i="0" u="none" strike="noStrike" kern="1400" cap="none" spc="0" normalizeH="0" baseline="0" noProof="0" dirty="0">
                <a:ln>
                  <a:noFill/>
                </a:ln>
                <a:solidFill>
                  <a:srgbClr val="E87D1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past participle</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260419" y="2527608"/>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bin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in die Schule </a:t>
            </a:r>
            <a:r>
              <a:rPr kumimoji="0" lang="en-GB" sz="24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gegangen</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5163358" y="2575679"/>
            <a:ext cx="6954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I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gone</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to school / I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went</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to school.</a:t>
            </a:r>
          </a:p>
        </p:txBody>
      </p:sp>
      <p:sp>
        <p:nvSpPr>
          <p:cNvPr id="12" name="TextBox 11">
            <a:extLst>
              <a:ext uri="{FF2B5EF4-FFF2-40B4-BE49-F238E27FC236}">
                <a16:creationId xmlns:a16="http://schemas.microsoft.com/office/drawing/2014/main" id="{B7307C93-EB77-9142-96E0-FD8B5CE3BB55}"/>
              </a:ext>
            </a:extLst>
          </p:cNvPr>
          <p:cNvSpPr txBox="1"/>
          <p:nvPr/>
        </p:nvSpPr>
        <p:spPr>
          <a:xfrm>
            <a:off x="260419" y="3360657"/>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Er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ins Wasser </a:t>
            </a:r>
            <a:r>
              <a:rPr kumimoji="0" lang="en-GB" sz="24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ge</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fallen</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504891" y="3360656"/>
            <a:ext cx="76939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He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has</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fallen</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into the water / He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fell</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into the water.</a:t>
            </a:r>
          </a:p>
        </p:txBody>
      </p:sp>
      <p:sp>
        <p:nvSpPr>
          <p:cNvPr id="14" name="TextBox 13">
            <a:extLst>
              <a:ext uri="{FF2B5EF4-FFF2-40B4-BE49-F238E27FC236}">
                <a16:creationId xmlns:a16="http://schemas.microsoft.com/office/drawing/2014/main" id="{ACC22D25-B4E9-BA4D-8A34-22449BC34205}"/>
              </a:ext>
            </a:extLst>
          </p:cNvPr>
          <p:cNvSpPr txBox="1"/>
          <p:nvPr/>
        </p:nvSpPr>
        <p:spPr>
          <a:xfrm>
            <a:off x="165534" y="4088393"/>
            <a:ext cx="118888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Past participles of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separable verbs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are made by </a:t>
            </a: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moving the </a:t>
            </a:r>
            <a:r>
              <a:rPr kumimoji="0" lang="en-US" sz="24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ge</a:t>
            </a:r>
            <a:r>
              <a:rPr kumimoji="0" lang="en-US"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effectLst/>
                <a:uLnTx/>
                <a:uFillTx/>
                <a:latin typeface="Century Gothic" panose="020B0502020202020204" pitchFamily="34" charset="0"/>
                <a:ea typeface="+mn-ea"/>
                <a:cs typeface="+mn-cs"/>
              </a:rPr>
              <a:t>between the particle and the stem</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9305B57C-D909-D140-8251-C49BEE079DD8}"/>
              </a:ext>
            </a:extLst>
          </p:cNvPr>
          <p:cNvSpPr txBox="1"/>
          <p:nvPr/>
        </p:nvSpPr>
        <p:spPr>
          <a:xfrm>
            <a:off x="242290" y="4946600"/>
            <a:ext cx="4163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bist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früh</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an</a:t>
            </a:r>
            <a:r>
              <a:rPr kumimoji="0" lang="en-GB" sz="24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ge</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kommen</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188A400D-7175-AD47-A639-C4FA16674480}"/>
              </a:ext>
            </a:extLst>
          </p:cNvPr>
          <p:cNvSpPr txBox="1"/>
          <p:nvPr/>
        </p:nvSpPr>
        <p:spPr>
          <a:xfrm>
            <a:off x="4849289" y="4974821"/>
            <a:ext cx="6557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You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arrived</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early / You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arrived</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early</a:t>
            </a:r>
          </a:p>
        </p:txBody>
      </p:sp>
      <p:sp>
        <p:nvSpPr>
          <p:cNvPr id="18" name="TextBox 17">
            <a:extLst>
              <a:ext uri="{FF2B5EF4-FFF2-40B4-BE49-F238E27FC236}">
                <a16:creationId xmlns:a16="http://schemas.microsoft.com/office/drawing/2014/main" id="{A6756CB6-30AD-1043-965A-7952B2130762}"/>
              </a:ext>
            </a:extLst>
          </p:cNvPr>
          <p:cNvSpPr txBox="1"/>
          <p:nvPr/>
        </p:nvSpPr>
        <p:spPr>
          <a:xfrm>
            <a:off x="260419" y="5547347"/>
            <a:ext cx="84889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haben</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zu</a:t>
            </a:r>
            <a:r>
              <a:rPr kumimoji="0" lang="en-GB" sz="24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ge</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hört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E38DC96-8038-0D44-AEB9-169A86C059C9}"/>
              </a:ext>
            </a:extLst>
          </p:cNvPr>
          <p:cNvSpPr txBox="1"/>
          <p:nvPr/>
        </p:nvSpPr>
        <p:spPr>
          <a:xfrm>
            <a:off x="4849289" y="5571563"/>
            <a:ext cx="65830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We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listened</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 / We </a:t>
            </a:r>
            <a:r>
              <a:rPr kumimoji="0" lang="en-GB" sz="2400" b="0" i="1" u="sng" strike="noStrike" kern="1200" cap="none" spc="0" normalizeH="0" baseline="0" noProof="0" dirty="0">
                <a:ln>
                  <a:noFill/>
                </a:ln>
                <a:effectLst/>
                <a:uLnTx/>
                <a:uFillTx/>
                <a:latin typeface="Century Gothic" panose="020B0502020202020204" pitchFamily="34" charset="0"/>
                <a:ea typeface="+mn-ea"/>
                <a:cs typeface="+mn-cs"/>
              </a:rPr>
              <a:t>listened</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0" name="Speech Bubble: Rectangle with Corners Rounded 1">
            <a:extLst>
              <a:ext uri="{FF2B5EF4-FFF2-40B4-BE49-F238E27FC236}">
                <a16:creationId xmlns:a16="http://schemas.microsoft.com/office/drawing/2014/main" id="{9038D4C3-AA8C-9A44-B6E9-62F6B9D725BB}"/>
              </a:ext>
            </a:extLst>
          </p:cNvPr>
          <p:cNvSpPr/>
          <p:nvPr/>
        </p:nvSpPr>
        <p:spPr>
          <a:xfrm>
            <a:off x="7441681" y="1360723"/>
            <a:ext cx="4316549" cy="937467"/>
          </a:xfrm>
          <a:prstGeom prst="wedgeRoundRectCallout">
            <a:avLst>
              <a:gd name="adj1" fmla="val -112923"/>
              <a:gd name="adj2" fmla="val 78842"/>
              <a:gd name="adj3" fmla="val 16667"/>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What other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strong</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past participles do you remember?</a:t>
            </a:r>
          </a:p>
        </p:txBody>
      </p:sp>
    </p:spTree>
    <p:extLst>
      <p:ext uri="{BB962C8B-B14F-4D97-AF65-F5344CB8AC3E}">
        <p14:creationId xmlns:p14="http://schemas.microsoft.com/office/powerpoint/2010/main" val="18386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6" grpId="0"/>
      <p:bldP spid="17" grpId="0"/>
      <p:bldP spid="18" grpId="0"/>
      <p:bldP spid="19"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Starke </a:t>
            </a:r>
            <a:r>
              <a:rPr lang="en-GB" sz="2800" b="1" dirty="0" err="1">
                <a:solidFill>
                  <a:schemeClr val="bg1"/>
                </a:solidFill>
              </a:rPr>
              <a:t>Partizipien</a:t>
            </a:r>
            <a:endParaRPr lang="en-GB" sz="28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917072" y="1296000"/>
            <a:ext cx="1839828"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mit</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1" u="none" strike="noStrike" kern="1200" cap="none" spc="0" normalizeH="0" baseline="0" noProof="0" dirty="0" err="1">
                <a:ln>
                  <a:noFill/>
                </a:ln>
                <a:effectLst/>
                <a:uLnTx/>
                <a:uFillTx/>
                <a:latin typeface="Century Gothic" panose="020F0302020204030204"/>
                <a:ea typeface="+mn-ea"/>
                <a:cs typeface="+mn-cs"/>
              </a:rPr>
              <a:t>haben</a:t>
            </a:r>
            <a:endParaRPr kumimoji="0" lang="en-US" sz="2400" b="1" i="1" u="none" strike="noStrike" kern="1200" cap="none" spc="0" normalizeH="0" baseline="0" noProof="0" dirty="0">
              <a:ln>
                <a:noFill/>
              </a:ln>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EB198823-5B7B-4509-B754-6E8F1839F60D}"/>
              </a:ext>
            </a:extLst>
          </p:cNvPr>
          <p:cNvSpPr/>
          <p:nvPr/>
        </p:nvSpPr>
        <p:spPr>
          <a:xfrm>
            <a:off x="6440046" y="1967993"/>
            <a:ext cx="2119746"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laufen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cxnSp>
        <p:nvCxnSpPr>
          <p:cNvPr id="10" name="Straight Connector 9">
            <a:extLst>
              <a:ext uri="{FF2B5EF4-FFF2-40B4-BE49-F238E27FC236}">
                <a16:creationId xmlns:a16="http://schemas.microsoft.com/office/drawing/2014/main" id="{C942E3ED-A9A3-4245-AFFE-B16A76E03560}"/>
              </a:ext>
            </a:extLst>
          </p:cNvPr>
          <p:cNvCxnSpPr/>
          <p:nvPr/>
        </p:nvCxnSpPr>
        <p:spPr>
          <a:xfrm>
            <a:off x="6096000" y="1296000"/>
            <a:ext cx="0" cy="4834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58F7C97-E022-444E-8F9F-38DD7140E7CF}"/>
              </a:ext>
            </a:extLst>
          </p:cNvPr>
          <p:cNvSpPr txBox="1"/>
          <p:nvPr/>
        </p:nvSpPr>
        <p:spPr>
          <a:xfrm>
            <a:off x="8138643" y="1303528"/>
            <a:ext cx="1839828"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mit</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1" u="none" strike="noStrike" kern="1200" cap="none" spc="0" normalizeH="0" baseline="0" noProof="0" dirty="0">
                <a:ln>
                  <a:noFill/>
                </a:ln>
                <a:effectLst/>
                <a:uLnTx/>
                <a:uFillTx/>
                <a:latin typeface="Century Gothic" panose="020F0302020204030204"/>
                <a:ea typeface="+mn-ea"/>
                <a:cs typeface="+mn-cs"/>
              </a:rPr>
              <a:t>sein</a:t>
            </a:r>
          </a:p>
        </p:txBody>
      </p:sp>
      <p:sp>
        <p:nvSpPr>
          <p:cNvPr id="12" name="Rectangle: Rounded Corners 11">
            <a:extLst>
              <a:ext uri="{FF2B5EF4-FFF2-40B4-BE49-F238E27FC236}">
                <a16:creationId xmlns:a16="http://schemas.microsoft.com/office/drawing/2014/main" id="{DF01DB6E-F0FB-4A02-B657-7AADE160AD06}"/>
              </a:ext>
            </a:extLst>
          </p:cNvPr>
          <p:cNvSpPr/>
          <p:nvPr/>
        </p:nvSpPr>
        <p:spPr>
          <a:xfrm>
            <a:off x="6440046" y="2401625"/>
            <a:ext cx="2119746" cy="46166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gelaufen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7F818DB2-C57A-40FC-A246-9AE662992412}"/>
              </a:ext>
            </a:extLst>
          </p:cNvPr>
          <p:cNvSpPr/>
          <p:nvPr/>
        </p:nvSpPr>
        <p:spPr>
          <a:xfrm>
            <a:off x="169672" y="1983822"/>
            <a:ext cx="2119746"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182F7A68-8959-40CE-9224-4ED5309C9364}"/>
              </a:ext>
            </a:extLst>
          </p:cNvPr>
          <p:cNvSpPr/>
          <p:nvPr/>
        </p:nvSpPr>
        <p:spPr>
          <a:xfrm>
            <a:off x="169672" y="2417454"/>
            <a:ext cx="2119746" cy="46166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gesehen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5" name="Rectangle: Rounded Corners 1">
            <a:extLst>
              <a:ext uri="{FF2B5EF4-FFF2-40B4-BE49-F238E27FC236}">
                <a16:creationId xmlns:a16="http://schemas.microsoft.com/office/drawing/2014/main" id="{CEF17152-35D6-814F-838C-8BFD8A8DFF09}"/>
              </a:ext>
            </a:extLst>
          </p:cNvPr>
          <p:cNvSpPr/>
          <p:nvPr/>
        </p:nvSpPr>
        <p:spPr>
          <a:xfrm>
            <a:off x="6440046" y="4260921"/>
            <a:ext cx="2119746"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fliegen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6" name="Rectangle: Rounded Corners 11">
            <a:extLst>
              <a:ext uri="{FF2B5EF4-FFF2-40B4-BE49-F238E27FC236}">
                <a16:creationId xmlns:a16="http://schemas.microsoft.com/office/drawing/2014/main" id="{F644FAAA-6689-5140-8518-6FDEBA402A0A}"/>
              </a:ext>
            </a:extLst>
          </p:cNvPr>
          <p:cNvSpPr/>
          <p:nvPr/>
        </p:nvSpPr>
        <p:spPr>
          <a:xfrm>
            <a:off x="6440046" y="4694553"/>
            <a:ext cx="2119746" cy="46166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geflogen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7" name="Rectangle: Rounded Corners 1">
            <a:extLst>
              <a:ext uri="{FF2B5EF4-FFF2-40B4-BE49-F238E27FC236}">
                <a16:creationId xmlns:a16="http://schemas.microsoft.com/office/drawing/2014/main" id="{C2EC1689-B2AF-4E44-92EF-26D407E0ABE5}"/>
              </a:ext>
            </a:extLst>
          </p:cNvPr>
          <p:cNvSpPr/>
          <p:nvPr/>
        </p:nvSpPr>
        <p:spPr>
          <a:xfrm>
            <a:off x="9250319" y="1950321"/>
            <a:ext cx="2119746"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gehen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8" name="Rectangle: Rounded Corners 11">
            <a:extLst>
              <a:ext uri="{FF2B5EF4-FFF2-40B4-BE49-F238E27FC236}">
                <a16:creationId xmlns:a16="http://schemas.microsoft.com/office/drawing/2014/main" id="{45D1F619-6A98-364F-AD94-50A83273B984}"/>
              </a:ext>
            </a:extLst>
          </p:cNvPr>
          <p:cNvSpPr/>
          <p:nvPr/>
        </p:nvSpPr>
        <p:spPr>
          <a:xfrm>
            <a:off x="9250319" y="2383953"/>
            <a:ext cx="2119746" cy="46166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gegangen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19" name="Rectangle: Rounded Corners 1">
            <a:extLst>
              <a:ext uri="{FF2B5EF4-FFF2-40B4-BE49-F238E27FC236}">
                <a16:creationId xmlns:a16="http://schemas.microsoft.com/office/drawing/2014/main" id="{8297A699-0CF3-5245-BDA9-D83DB3B42E76}"/>
              </a:ext>
            </a:extLst>
          </p:cNvPr>
          <p:cNvSpPr/>
          <p:nvPr/>
        </p:nvSpPr>
        <p:spPr>
          <a:xfrm>
            <a:off x="6416947" y="3033085"/>
            <a:ext cx="2119746"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bleiben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0" name="Rectangle: Rounded Corners 11">
            <a:extLst>
              <a:ext uri="{FF2B5EF4-FFF2-40B4-BE49-F238E27FC236}">
                <a16:creationId xmlns:a16="http://schemas.microsoft.com/office/drawing/2014/main" id="{DCA97957-DDA1-D84A-A4E5-5AD54C8B9B73}"/>
              </a:ext>
            </a:extLst>
          </p:cNvPr>
          <p:cNvSpPr/>
          <p:nvPr/>
        </p:nvSpPr>
        <p:spPr>
          <a:xfrm>
            <a:off x="6416947" y="3466717"/>
            <a:ext cx="2119746" cy="46166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geblieben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1" name="Rectangle: Rounded Corners 1">
            <a:extLst>
              <a:ext uri="{FF2B5EF4-FFF2-40B4-BE49-F238E27FC236}">
                <a16:creationId xmlns:a16="http://schemas.microsoft.com/office/drawing/2014/main" id="{FDA615B3-DD2B-AC45-9268-E2622109849B}"/>
              </a:ext>
            </a:extLst>
          </p:cNvPr>
          <p:cNvSpPr/>
          <p:nvPr/>
        </p:nvSpPr>
        <p:spPr>
          <a:xfrm>
            <a:off x="9250319" y="3075301"/>
            <a:ext cx="2119746"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fahren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2" name="Rectangle: Rounded Corners 11">
            <a:extLst>
              <a:ext uri="{FF2B5EF4-FFF2-40B4-BE49-F238E27FC236}">
                <a16:creationId xmlns:a16="http://schemas.microsoft.com/office/drawing/2014/main" id="{CB701B37-1D7A-DA42-B881-66974069A0B2}"/>
              </a:ext>
            </a:extLst>
          </p:cNvPr>
          <p:cNvSpPr/>
          <p:nvPr/>
        </p:nvSpPr>
        <p:spPr>
          <a:xfrm>
            <a:off x="9250319" y="3508933"/>
            <a:ext cx="2119746" cy="46166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gefahren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3" name="Rectangle: Rounded Corners 1">
            <a:extLst>
              <a:ext uri="{FF2B5EF4-FFF2-40B4-BE49-F238E27FC236}">
                <a16:creationId xmlns:a16="http://schemas.microsoft.com/office/drawing/2014/main" id="{96EF4738-E671-1943-8A50-E5B79CDDAA06}"/>
              </a:ext>
            </a:extLst>
          </p:cNvPr>
          <p:cNvSpPr/>
          <p:nvPr/>
        </p:nvSpPr>
        <p:spPr>
          <a:xfrm>
            <a:off x="9250318" y="4217061"/>
            <a:ext cx="2463787"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schwimmen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4" name="Rectangle: Rounded Corners 11">
            <a:extLst>
              <a:ext uri="{FF2B5EF4-FFF2-40B4-BE49-F238E27FC236}">
                <a16:creationId xmlns:a16="http://schemas.microsoft.com/office/drawing/2014/main" id="{491238BE-4F38-C944-A73C-38CCF291613B}"/>
              </a:ext>
            </a:extLst>
          </p:cNvPr>
          <p:cNvSpPr/>
          <p:nvPr/>
        </p:nvSpPr>
        <p:spPr>
          <a:xfrm>
            <a:off x="9250318" y="4650693"/>
            <a:ext cx="2463791" cy="50552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FFFAEF"/>
                </a:solidFill>
                <a:effectLst/>
                <a:uLnTx/>
                <a:uFillTx/>
                <a:latin typeface="Century Gothic" panose="020F0302020204030204"/>
                <a:ea typeface="+mn-ea"/>
                <a:cs typeface="+mn-cs"/>
              </a:rPr>
              <a:t>geschwommen</a:t>
            </a:r>
            <a:endParaRPr kumimoji="0" lang="en-GB" sz="23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5" name="Rectangle: Rounded Corners 1">
            <a:extLst>
              <a:ext uri="{FF2B5EF4-FFF2-40B4-BE49-F238E27FC236}">
                <a16:creationId xmlns:a16="http://schemas.microsoft.com/office/drawing/2014/main" id="{22A513AB-352D-144F-9359-B2FC433460B1}"/>
              </a:ext>
            </a:extLst>
          </p:cNvPr>
          <p:cNvSpPr/>
          <p:nvPr/>
        </p:nvSpPr>
        <p:spPr>
          <a:xfrm>
            <a:off x="6416947" y="5363844"/>
            <a:ext cx="2119746"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steigen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6" name="Rectangle: Rounded Corners 11">
            <a:extLst>
              <a:ext uri="{FF2B5EF4-FFF2-40B4-BE49-F238E27FC236}">
                <a16:creationId xmlns:a16="http://schemas.microsoft.com/office/drawing/2014/main" id="{130E9D98-7ADB-7940-911B-D3D05A2680FA}"/>
              </a:ext>
            </a:extLst>
          </p:cNvPr>
          <p:cNvSpPr/>
          <p:nvPr/>
        </p:nvSpPr>
        <p:spPr>
          <a:xfrm>
            <a:off x="6416947" y="5797476"/>
            <a:ext cx="2119746" cy="46166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gestiegen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7" name="Rectangle: Rounded Corners 12">
            <a:extLst>
              <a:ext uri="{FF2B5EF4-FFF2-40B4-BE49-F238E27FC236}">
                <a16:creationId xmlns:a16="http://schemas.microsoft.com/office/drawing/2014/main" id="{F04DEE88-16C9-8240-86B6-672D625E9DD5}"/>
              </a:ext>
            </a:extLst>
          </p:cNvPr>
          <p:cNvSpPr/>
          <p:nvPr/>
        </p:nvSpPr>
        <p:spPr>
          <a:xfrm>
            <a:off x="169672" y="3091130"/>
            <a:ext cx="2119746"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treffen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8" name="Rectangle: Rounded Corners 13">
            <a:extLst>
              <a:ext uri="{FF2B5EF4-FFF2-40B4-BE49-F238E27FC236}">
                <a16:creationId xmlns:a16="http://schemas.microsoft.com/office/drawing/2014/main" id="{21A7337E-9328-5D40-B502-09AC5B47882C}"/>
              </a:ext>
            </a:extLst>
          </p:cNvPr>
          <p:cNvSpPr/>
          <p:nvPr/>
        </p:nvSpPr>
        <p:spPr>
          <a:xfrm>
            <a:off x="169672" y="3524762"/>
            <a:ext cx="2119746" cy="46166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getroffen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29" name="Rectangle: Rounded Corners 12">
            <a:extLst>
              <a:ext uri="{FF2B5EF4-FFF2-40B4-BE49-F238E27FC236}">
                <a16:creationId xmlns:a16="http://schemas.microsoft.com/office/drawing/2014/main" id="{A5B04AD7-BFC5-D641-8D87-8A1D2F3EE730}"/>
              </a:ext>
            </a:extLst>
          </p:cNvPr>
          <p:cNvSpPr/>
          <p:nvPr/>
        </p:nvSpPr>
        <p:spPr>
          <a:xfrm>
            <a:off x="169672" y="4248717"/>
            <a:ext cx="2119746"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0" name="Rectangle: Rounded Corners 13">
            <a:extLst>
              <a:ext uri="{FF2B5EF4-FFF2-40B4-BE49-F238E27FC236}">
                <a16:creationId xmlns:a16="http://schemas.microsoft.com/office/drawing/2014/main" id="{AAAA9175-20F5-934E-B539-6E2617318949}"/>
              </a:ext>
            </a:extLst>
          </p:cNvPr>
          <p:cNvSpPr/>
          <p:nvPr/>
        </p:nvSpPr>
        <p:spPr>
          <a:xfrm>
            <a:off x="169672" y="4682349"/>
            <a:ext cx="2119746" cy="46166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gesprochen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31" name="Rectangle: Rounded Corners 12">
            <a:extLst>
              <a:ext uri="{FF2B5EF4-FFF2-40B4-BE49-F238E27FC236}">
                <a16:creationId xmlns:a16="http://schemas.microsoft.com/office/drawing/2014/main" id="{4E7C13B1-B77E-6F42-BDD0-7E3A220866DB}"/>
              </a:ext>
            </a:extLst>
          </p:cNvPr>
          <p:cNvSpPr/>
          <p:nvPr/>
        </p:nvSpPr>
        <p:spPr>
          <a:xfrm>
            <a:off x="169672" y="5351640"/>
            <a:ext cx="2119746" cy="461665"/>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2" name="Rectangle: Rounded Corners 13">
            <a:extLst>
              <a:ext uri="{FF2B5EF4-FFF2-40B4-BE49-F238E27FC236}">
                <a16:creationId xmlns:a16="http://schemas.microsoft.com/office/drawing/2014/main" id="{94EE3082-2398-9B41-95B5-B6FE162A7A42}"/>
              </a:ext>
            </a:extLst>
          </p:cNvPr>
          <p:cNvSpPr/>
          <p:nvPr/>
        </p:nvSpPr>
        <p:spPr>
          <a:xfrm>
            <a:off x="169672" y="5785272"/>
            <a:ext cx="2119746" cy="461665"/>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geschrieben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33" name="Rectangle: Rounded Corners 12">
            <a:extLst>
              <a:ext uri="{FF2B5EF4-FFF2-40B4-BE49-F238E27FC236}">
                <a16:creationId xmlns:a16="http://schemas.microsoft.com/office/drawing/2014/main" id="{51FC6B63-2B40-3946-B227-3AA9DEE6A29E}"/>
              </a:ext>
            </a:extLst>
          </p:cNvPr>
          <p:cNvSpPr/>
          <p:nvPr/>
        </p:nvSpPr>
        <p:spPr>
          <a:xfrm>
            <a:off x="2399095" y="1983823"/>
            <a:ext cx="1839828" cy="460694"/>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singen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4" name="Rectangle: Rounded Corners 13">
            <a:extLst>
              <a:ext uri="{FF2B5EF4-FFF2-40B4-BE49-F238E27FC236}">
                <a16:creationId xmlns:a16="http://schemas.microsoft.com/office/drawing/2014/main" id="{D1CC6515-3574-AE4A-9A3F-2EFE3FC04072}"/>
              </a:ext>
            </a:extLst>
          </p:cNvPr>
          <p:cNvSpPr/>
          <p:nvPr/>
        </p:nvSpPr>
        <p:spPr>
          <a:xfrm>
            <a:off x="2399095" y="2417455"/>
            <a:ext cx="1839828" cy="460694"/>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gesungen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35" name="Rectangle: Rounded Corners 12">
            <a:extLst>
              <a:ext uri="{FF2B5EF4-FFF2-40B4-BE49-F238E27FC236}">
                <a16:creationId xmlns:a16="http://schemas.microsoft.com/office/drawing/2014/main" id="{3BABAC58-A2BA-0B47-961D-57EA93B9656E}"/>
              </a:ext>
            </a:extLst>
          </p:cNvPr>
          <p:cNvSpPr/>
          <p:nvPr/>
        </p:nvSpPr>
        <p:spPr>
          <a:xfrm>
            <a:off x="2348299" y="3072105"/>
            <a:ext cx="1839828" cy="460694"/>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trinken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6" name="Rectangle: Rounded Corners 13">
            <a:extLst>
              <a:ext uri="{FF2B5EF4-FFF2-40B4-BE49-F238E27FC236}">
                <a16:creationId xmlns:a16="http://schemas.microsoft.com/office/drawing/2014/main" id="{E984EF4E-79AA-EB41-B419-DEB72192C4AF}"/>
              </a:ext>
            </a:extLst>
          </p:cNvPr>
          <p:cNvSpPr/>
          <p:nvPr/>
        </p:nvSpPr>
        <p:spPr>
          <a:xfrm>
            <a:off x="2348299" y="3505737"/>
            <a:ext cx="1839828" cy="460694"/>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getrunken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37" name="Rectangle: Rounded Corners 12">
            <a:extLst>
              <a:ext uri="{FF2B5EF4-FFF2-40B4-BE49-F238E27FC236}">
                <a16:creationId xmlns:a16="http://schemas.microsoft.com/office/drawing/2014/main" id="{FB09B77A-A670-C94E-8C79-D525C2855485}"/>
              </a:ext>
            </a:extLst>
          </p:cNvPr>
          <p:cNvSpPr/>
          <p:nvPr/>
        </p:nvSpPr>
        <p:spPr>
          <a:xfrm>
            <a:off x="2399095" y="4261893"/>
            <a:ext cx="1839828" cy="460694"/>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essen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8" name="Rectangle: Rounded Corners 13">
            <a:extLst>
              <a:ext uri="{FF2B5EF4-FFF2-40B4-BE49-F238E27FC236}">
                <a16:creationId xmlns:a16="http://schemas.microsoft.com/office/drawing/2014/main" id="{4ABBD802-3F36-FB4E-819A-04D96FEB0006}"/>
              </a:ext>
            </a:extLst>
          </p:cNvPr>
          <p:cNvSpPr/>
          <p:nvPr/>
        </p:nvSpPr>
        <p:spPr>
          <a:xfrm>
            <a:off x="2399095" y="4695525"/>
            <a:ext cx="1839828" cy="460694"/>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gegessen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39" name="Rectangle: Rounded Corners 12">
            <a:extLst>
              <a:ext uri="{FF2B5EF4-FFF2-40B4-BE49-F238E27FC236}">
                <a16:creationId xmlns:a16="http://schemas.microsoft.com/office/drawing/2014/main" id="{D457D4B5-956B-5B46-9FA5-CAA729F1CEBE}"/>
              </a:ext>
            </a:extLst>
          </p:cNvPr>
          <p:cNvSpPr/>
          <p:nvPr/>
        </p:nvSpPr>
        <p:spPr>
          <a:xfrm>
            <a:off x="2399095" y="5364816"/>
            <a:ext cx="1839828" cy="460694"/>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liegen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0" name="Rectangle: Rounded Corners 13">
            <a:extLst>
              <a:ext uri="{FF2B5EF4-FFF2-40B4-BE49-F238E27FC236}">
                <a16:creationId xmlns:a16="http://schemas.microsoft.com/office/drawing/2014/main" id="{8D39B137-BF89-7A4A-82E8-E042FD216ACD}"/>
              </a:ext>
            </a:extLst>
          </p:cNvPr>
          <p:cNvSpPr/>
          <p:nvPr/>
        </p:nvSpPr>
        <p:spPr>
          <a:xfrm>
            <a:off x="2399095" y="5798448"/>
            <a:ext cx="1839828" cy="460694"/>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gelegen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41" name="Rectangle: Rounded Corners 12">
            <a:extLst>
              <a:ext uri="{FF2B5EF4-FFF2-40B4-BE49-F238E27FC236}">
                <a16:creationId xmlns:a16="http://schemas.microsoft.com/office/drawing/2014/main" id="{83FCCF82-5ED9-1842-AF48-E17F8A8E4D1A}"/>
              </a:ext>
            </a:extLst>
          </p:cNvPr>
          <p:cNvSpPr/>
          <p:nvPr/>
        </p:nvSpPr>
        <p:spPr>
          <a:xfrm>
            <a:off x="4267085" y="1968964"/>
            <a:ext cx="1839828" cy="460694"/>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finden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2" name="Rectangle: Rounded Corners 13">
            <a:extLst>
              <a:ext uri="{FF2B5EF4-FFF2-40B4-BE49-F238E27FC236}">
                <a16:creationId xmlns:a16="http://schemas.microsoft.com/office/drawing/2014/main" id="{20875F91-7DAD-7542-8949-0118DC94F459}"/>
              </a:ext>
            </a:extLst>
          </p:cNvPr>
          <p:cNvSpPr/>
          <p:nvPr/>
        </p:nvSpPr>
        <p:spPr>
          <a:xfrm>
            <a:off x="4267085" y="2402596"/>
            <a:ext cx="1839828" cy="460694"/>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gefunden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43" name="Rectangle: Rounded Corners 12">
            <a:extLst>
              <a:ext uri="{FF2B5EF4-FFF2-40B4-BE49-F238E27FC236}">
                <a16:creationId xmlns:a16="http://schemas.microsoft.com/office/drawing/2014/main" id="{0CC2EEB0-48E7-6A4B-9016-0FCBCF771D40}"/>
              </a:ext>
            </a:extLst>
          </p:cNvPr>
          <p:cNvSpPr/>
          <p:nvPr/>
        </p:nvSpPr>
        <p:spPr>
          <a:xfrm>
            <a:off x="4267085" y="3072105"/>
            <a:ext cx="1839828" cy="460694"/>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geben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4" name="Rectangle: Rounded Corners 13">
            <a:extLst>
              <a:ext uri="{FF2B5EF4-FFF2-40B4-BE49-F238E27FC236}">
                <a16:creationId xmlns:a16="http://schemas.microsoft.com/office/drawing/2014/main" id="{5BED68DE-3960-8F47-9649-D419A04FE3A7}"/>
              </a:ext>
            </a:extLst>
          </p:cNvPr>
          <p:cNvSpPr/>
          <p:nvPr/>
        </p:nvSpPr>
        <p:spPr>
          <a:xfrm>
            <a:off x="4267085" y="3505737"/>
            <a:ext cx="1839828" cy="460694"/>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gegeben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
        <p:nvSpPr>
          <p:cNvPr id="46" name="Rectangle: Rounded Corners 12">
            <a:extLst>
              <a:ext uri="{FF2B5EF4-FFF2-40B4-BE49-F238E27FC236}">
                <a16:creationId xmlns:a16="http://schemas.microsoft.com/office/drawing/2014/main" id="{FF7A64A8-6D01-AB48-9B40-A19B5F868F0C}"/>
              </a:ext>
            </a:extLst>
          </p:cNvPr>
          <p:cNvSpPr/>
          <p:nvPr/>
        </p:nvSpPr>
        <p:spPr>
          <a:xfrm>
            <a:off x="4267085" y="4261892"/>
            <a:ext cx="1839828" cy="460694"/>
          </a:xfrm>
          <a:prstGeom prst="roundRect">
            <a:avLst/>
          </a:prstGeom>
          <a:solidFill>
            <a:schemeClr val="accent1">
              <a:lumMod val="60000"/>
              <a:lumOff val="4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helfen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7" name="Rectangle: Rounded Corners 13">
            <a:extLst>
              <a:ext uri="{FF2B5EF4-FFF2-40B4-BE49-F238E27FC236}">
                <a16:creationId xmlns:a16="http://schemas.microsoft.com/office/drawing/2014/main" id="{E13708A9-1496-8D40-832A-03DF7DBADF9E}"/>
              </a:ext>
            </a:extLst>
          </p:cNvPr>
          <p:cNvSpPr/>
          <p:nvPr/>
        </p:nvSpPr>
        <p:spPr>
          <a:xfrm>
            <a:off x="4267085" y="4695524"/>
            <a:ext cx="1839828" cy="460694"/>
          </a:xfrm>
          <a:prstGeom prst="roundRect">
            <a:avLst/>
          </a:prstGeom>
          <a:solidFill>
            <a:schemeClr val="tx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AEF"/>
                </a:solidFill>
                <a:effectLst/>
                <a:uLnTx/>
                <a:uFillTx/>
                <a:latin typeface="Century Gothic" panose="020F0302020204030204"/>
                <a:ea typeface="+mn-ea"/>
                <a:cs typeface="+mn-cs"/>
              </a:rPr>
              <a:t>geholfen</a:t>
            </a:r>
            <a:endParaRPr kumimoji="0" lang="en-GB" sz="2400" b="0" i="0" u="none" strike="noStrike" kern="1200" cap="none" spc="0" normalizeH="0" baseline="0" noProof="0" dirty="0">
              <a:ln>
                <a:noFill/>
              </a:ln>
              <a:solidFill>
                <a:srgbClr val="FFFAE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458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9304421" cy="647577"/>
          </a:xfrm>
        </p:spPr>
        <p:txBody>
          <a:bodyPr>
            <a:noAutofit/>
          </a:bodyPr>
          <a:lstStyle/>
          <a:p>
            <a:r>
              <a:rPr lang="en-GB" sz="2800" b="1" dirty="0" err="1">
                <a:solidFill>
                  <a:schemeClr val="bg1"/>
                </a:solidFill>
              </a:rPr>
              <a:t>Cousine</a:t>
            </a:r>
            <a:r>
              <a:rPr lang="en-GB" sz="2800" b="1" dirty="0">
                <a:solidFill>
                  <a:schemeClr val="bg1"/>
                </a:solidFill>
              </a:rPr>
              <a:t> Paula </a:t>
            </a:r>
            <a:r>
              <a:rPr lang="en-GB" sz="2800" b="1" dirty="0" err="1">
                <a:solidFill>
                  <a:schemeClr val="bg1"/>
                </a:solidFill>
              </a:rPr>
              <a:t>geht</a:t>
            </a:r>
            <a:r>
              <a:rPr lang="en-GB" sz="2800" b="1" dirty="0">
                <a:solidFill>
                  <a:schemeClr val="bg1"/>
                </a:solidFill>
              </a:rPr>
              <a:t> auf eine </a:t>
            </a:r>
            <a:r>
              <a:rPr lang="en-GB" sz="2800" b="1" dirty="0" err="1">
                <a:solidFill>
                  <a:schemeClr val="bg1"/>
                </a:solidFill>
              </a:rPr>
              <a:t>neue</a:t>
            </a:r>
            <a:r>
              <a:rPr lang="en-GB" sz="2800" b="1" dirty="0">
                <a:solidFill>
                  <a:schemeClr val="bg1"/>
                </a:solidFill>
              </a:rPr>
              <a:t> Schule </a:t>
            </a:r>
            <a:r>
              <a:rPr lang="en-GB" sz="2800" b="0" dirty="0">
                <a:solidFill>
                  <a:schemeClr val="bg1"/>
                </a:solidFill>
              </a:rPr>
              <a:t>(1/2)</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144150" y="1037090"/>
            <a:ext cx="117356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panose="020F0302020204030204"/>
                <a:ea typeface="+mn-ea"/>
                <a:cs typeface="+mn-cs"/>
              </a:rPr>
              <a:t>Katjas</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Cousine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geht</a:t>
            </a:r>
            <a:r>
              <a:rPr kumimoji="0" lang="en-GB" sz="2200" b="0" i="0" u="none" strike="noStrike" kern="1200" cap="none" spc="0" normalizeH="0" baseline="0" noProof="0" dirty="0">
                <a:ln>
                  <a:noFill/>
                </a:ln>
                <a:effectLst/>
                <a:uLnTx/>
                <a:uFillTx/>
                <a:latin typeface="Century Gothic" panose="020F0302020204030204"/>
                <a:ea typeface="+mn-ea"/>
                <a:cs typeface="+mn-cs"/>
              </a:rPr>
              <a:t> auf </a:t>
            </a:r>
            <a:r>
              <a:rPr kumimoji="0" lang="en-GB" sz="2200" b="0" i="0" u="none" strike="noStrike" kern="1200" cap="none" spc="0" normalizeH="0" baseline="0" noProof="0" dirty="0" err="1">
                <a:ln>
                  <a:noFill/>
                </a:ln>
                <a:effectLst/>
                <a:uLnTx/>
                <a:uFillTx/>
                <a:latin typeface="Century Gothic" panose="020F0302020204030204"/>
                <a:ea typeface="+mn-ea"/>
                <a:cs typeface="+mn-cs"/>
              </a:rPr>
              <a:t>eine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neue</a:t>
            </a:r>
            <a:r>
              <a:rPr kumimoji="0" lang="en-GB" sz="2200" b="0" i="0" u="none" strike="noStrike" kern="1200" cap="none" spc="0" normalizeH="0" baseline="0" noProof="0" dirty="0">
                <a:ln>
                  <a:noFill/>
                </a:ln>
                <a:effectLst/>
                <a:uLnTx/>
                <a:uFillTx/>
                <a:latin typeface="Century Gothic" panose="020F0302020204030204"/>
                <a:ea typeface="+mn-ea"/>
                <a:cs typeface="+mn-cs"/>
              </a:rPr>
              <a:t> Schule.  Wie war der </a:t>
            </a:r>
            <a:r>
              <a:rPr kumimoji="0" lang="en-GB" sz="2200" b="0" i="0" u="none" strike="noStrike" kern="1200" cap="none" spc="0" normalizeH="0" baseline="0" noProof="0" dirty="0" err="1">
                <a:ln>
                  <a:noFill/>
                </a:ln>
                <a:effectLst/>
                <a:uLnTx/>
                <a:uFillTx/>
                <a:latin typeface="Century Gothic" panose="020F0302020204030204"/>
                <a:ea typeface="+mn-ea"/>
                <a:cs typeface="+mn-cs"/>
              </a:rPr>
              <a:t>erste</a:t>
            </a:r>
            <a:r>
              <a:rPr kumimoji="0" lang="en-GB" sz="2200" b="0" i="0" u="none" strike="noStrike" kern="1200" cap="none" spc="0" normalizeH="0" baseline="0" noProof="0" dirty="0">
                <a:ln>
                  <a:noFill/>
                </a:ln>
                <a:effectLst/>
                <a:uLnTx/>
                <a:uFillTx/>
                <a:latin typeface="Century Gothic" panose="020F0302020204030204"/>
                <a:ea typeface="+mn-ea"/>
                <a:cs typeface="+mn-cs"/>
              </a:rPr>
              <a:t> Tag?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err="1">
                <a:ln>
                  <a:noFill/>
                </a:ln>
                <a:effectLst/>
                <a:uLnTx/>
                <a:uFillTx/>
                <a:latin typeface="Century Gothic" panose="020F0302020204030204"/>
                <a:ea typeface="+mn-ea"/>
                <a:cs typeface="+mn-cs"/>
              </a:rPr>
              <a:t>Schreib</a:t>
            </a:r>
            <a:r>
              <a:rPr kumimoji="0" lang="en-GB" sz="2200" b="0" i="0" u="none" strike="noStrike" kern="1200" cap="none" spc="0" normalizeH="0" baseline="0" noProof="0" dirty="0">
                <a:ln>
                  <a:noFill/>
                </a:ln>
                <a:effectLst/>
                <a:uLnTx/>
                <a:uFillTx/>
                <a:latin typeface="Century Gothic" panose="020F0302020204030204"/>
                <a:ea typeface="+mn-ea"/>
                <a:cs typeface="+mn-cs"/>
              </a:rPr>
              <a:t> 1 – 10 und </a:t>
            </a:r>
            <a:r>
              <a:rPr kumimoji="0" lang="en-GB" sz="2200" b="1" i="1" u="none" strike="noStrike" kern="1200" cap="none" spc="0" normalizeH="0" baseline="0" noProof="0" dirty="0" err="1">
                <a:ln>
                  <a:noFill/>
                </a:ln>
                <a:effectLst/>
                <a:uLnTx/>
                <a:uFillTx/>
                <a:latin typeface="Century Gothic" panose="020F0302020204030204"/>
                <a:ea typeface="+mn-ea"/>
                <a:cs typeface="+mn-cs"/>
              </a:rPr>
              <a:t>habe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oder</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1" u="none" strike="noStrike" kern="1200" cap="none" spc="0" normalizeH="0" baseline="0" noProof="0" dirty="0">
                <a:ln>
                  <a:noFill/>
                </a:ln>
                <a:effectLst/>
                <a:uLnTx/>
                <a:uFillTx/>
                <a:latin typeface="Century Gothic" panose="020F0302020204030204"/>
                <a:ea typeface="+mn-ea"/>
                <a:cs typeface="+mn-cs"/>
              </a:rPr>
              <a:t>bin</a:t>
            </a:r>
            <a:r>
              <a:rPr kumimoji="0" lang="en-GB" sz="2200" b="0" i="0" u="none" strike="noStrike" kern="1200" cap="none" spc="0" normalizeH="0" baseline="0" noProof="0" dirty="0">
                <a:ln>
                  <a:noFill/>
                </a:ln>
                <a:effectLst/>
                <a:uLnTx/>
                <a:uFillTx/>
                <a:latin typeface="Century Gothic" panose="020F0302020204030204"/>
                <a:ea typeface="+mn-ea"/>
                <a:cs typeface="+mn-cs"/>
              </a:rPr>
              <a:t>.</a:t>
            </a:r>
          </a:p>
        </p:txBody>
      </p:sp>
      <p:sp>
        <p:nvSpPr>
          <p:cNvPr id="8" name="Speech Bubble: Rectangle with Corners Rounded 7">
            <a:extLst>
              <a:ext uri="{FF2B5EF4-FFF2-40B4-BE49-F238E27FC236}">
                <a16:creationId xmlns:a16="http://schemas.microsoft.com/office/drawing/2014/main" id="{126A0717-0D38-42A0-AD02-37598472D911}"/>
              </a:ext>
            </a:extLst>
          </p:cNvPr>
          <p:cNvSpPr/>
          <p:nvPr/>
        </p:nvSpPr>
        <p:spPr>
          <a:xfrm>
            <a:off x="3900488" y="2394670"/>
            <a:ext cx="7749447" cy="3720379"/>
          </a:xfrm>
          <a:prstGeom prst="wedgeRoundRectCallout">
            <a:avLst>
              <a:gd name="adj1" fmla="val -60106"/>
              <a:gd name="adj2" fmla="val 7494"/>
              <a:gd name="adj3" fmla="val 16667"/>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0" name="Picture 39">
            <a:hlinkClick r:id="" action="ppaction://noaction">
              <a:snd r:embed="rId3" name="32.ans.1.wav"/>
            </a:hlinkClick>
            <a:extLst>
              <a:ext uri="{FF2B5EF4-FFF2-40B4-BE49-F238E27FC236}">
                <a16:creationId xmlns:a16="http://schemas.microsoft.com/office/drawing/2014/main" id="{0A6ABE37-1A3B-4EC6-989C-153EBC3170A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8226" y="2565815"/>
            <a:ext cx="539512" cy="539512"/>
          </a:xfrm>
          <a:prstGeom prst="rect">
            <a:avLst/>
          </a:prstGeom>
        </p:spPr>
      </p:pic>
      <p:pic>
        <p:nvPicPr>
          <p:cNvPr id="41" name="Picture 40">
            <a:hlinkClick r:id="" action="ppaction://noaction">
              <a:snd r:embed="rId5" name="32.ans.2.wav"/>
            </a:hlinkClick>
            <a:extLst>
              <a:ext uri="{FF2B5EF4-FFF2-40B4-BE49-F238E27FC236}">
                <a16:creationId xmlns:a16="http://schemas.microsoft.com/office/drawing/2014/main" id="{A0746888-F20D-47DB-8B6B-35C0AC002F3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1804" y="3223256"/>
            <a:ext cx="539512" cy="539512"/>
          </a:xfrm>
          <a:prstGeom prst="rect">
            <a:avLst/>
          </a:prstGeom>
        </p:spPr>
      </p:pic>
      <p:sp>
        <p:nvSpPr>
          <p:cNvPr id="43" name="Action Button: Custom 16">
            <a:hlinkClick r:id="" action="ppaction://noaction" highlightClick="1">
              <a:snd r:embed="rId6" name="32. 1. Hallo Katja.wav"/>
            </a:hlinkClick>
            <a:extLst>
              <a:ext uri="{FF2B5EF4-FFF2-40B4-BE49-F238E27FC236}">
                <a16:creationId xmlns:a16="http://schemas.microsoft.com/office/drawing/2014/main" id="{4CCC21CD-7490-452B-8943-8A3FA5FD82F7}"/>
              </a:ext>
            </a:extLst>
          </p:cNvPr>
          <p:cNvSpPr/>
          <p:nvPr/>
        </p:nvSpPr>
        <p:spPr>
          <a:xfrm>
            <a:off x="4675476" y="2598287"/>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44" name="Action Button: Custom 16">
            <a:hlinkClick r:id="" action="ppaction://noaction" highlightClick="1">
              <a:snd r:embed="rId7" name="32. 2. Ich.wav"/>
            </a:hlinkClick>
            <a:extLst>
              <a:ext uri="{FF2B5EF4-FFF2-40B4-BE49-F238E27FC236}">
                <a16:creationId xmlns:a16="http://schemas.microsoft.com/office/drawing/2014/main" id="{C5874012-CA97-44B7-8A4D-2366C71F0906}"/>
              </a:ext>
            </a:extLst>
          </p:cNvPr>
          <p:cNvSpPr/>
          <p:nvPr/>
        </p:nvSpPr>
        <p:spPr>
          <a:xfrm>
            <a:off x="4673398" y="329501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45" name="Action Button: Custom 16">
            <a:hlinkClick r:id="" action="ppaction://noaction" highlightClick="1">
              <a:snd r:embed="rId8" name="32. 3. Zuerst.wav"/>
            </a:hlinkClick>
            <a:extLst>
              <a:ext uri="{FF2B5EF4-FFF2-40B4-BE49-F238E27FC236}">
                <a16:creationId xmlns:a16="http://schemas.microsoft.com/office/drawing/2014/main" id="{28EA0E31-840B-40CC-9EB2-DC5899820DB8}"/>
              </a:ext>
            </a:extLst>
          </p:cNvPr>
          <p:cNvSpPr/>
          <p:nvPr/>
        </p:nvSpPr>
        <p:spPr>
          <a:xfrm>
            <a:off x="4674261" y="408514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46" name="Action Button: Custom 16">
            <a:hlinkClick r:id="" action="ppaction://noaction" highlightClick="1">
              <a:snd r:embed="rId9" name="32. 4. Es gibt.wav"/>
            </a:hlinkClick>
            <a:extLst>
              <a:ext uri="{FF2B5EF4-FFF2-40B4-BE49-F238E27FC236}">
                <a16:creationId xmlns:a16="http://schemas.microsoft.com/office/drawing/2014/main" id="{07450681-0812-4DE2-8C99-A22845710F62}"/>
              </a:ext>
            </a:extLst>
          </p:cNvPr>
          <p:cNvSpPr/>
          <p:nvPr/>
        </p:nvSpPr>
        <p:spPr>
          <a:xfrm>
            <a:off x="4673398" y="487944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47" name="Action Button: Custom 16">
            <a:hlinkClick r:id="" action="ppaction://noaction" highlightClick="1">
              <a:snd r:embed="rId10" name="32. 5. Wir.wav"/>
            </a:hlinkClick>
            <a:extLst>
              <a:ext uri="{FF2B5EF4-FFF2-40B4-BE49-F238E27FC236}">
                <a16:creationId xmlns:a16="http://schemas.microsoft.com/office/drawing/2014/main" id="{5A2C0449-66BE-4577-A7F9-AA0602F8C4FA}"/>
              </a:ext>
            </a:extLst>
          </p:cNvPr>
          <p:cNvSpPr/>
          <p:nvPr/>
        </p:nvSpPr>
        <p:spPr>
          <a:xfrm>
            <a:off x="4684849" y="558116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7" name="TextBox 6">
            <a:extLst>
              <a:ext uri="{FF2B5EF4-FFF2-40B4-BE49-F238E27FC236}">
                <a16:creationId xmlns:a16="http://schemas.microsoft.com/office/drawing/2014/main" id="{0FBA25DB-E9ED-4C67-A506-69F3AF441294}"/>
              </a:ext>
            </a:extLst>
          </p:cNvPr>
          <p:cNvSpPr txBox="1"/>
          <p:nvPr/>
        </p:nvSpPr>
        <p:spPr>
          <a:xfrm>
            <a:off x="5187136" y="2565815"/>
            <a:ext cx="6201300" cy="707886"/>
          </a:xfrm>
          <a:prstGeom prst="rect">
            <a:avLst/>
          </a:prstGeom>
          <a:noFill/>
        </p:spPr>
        <p:txBody>
          <a:bodyPr wrap="square" rtlCol="0">
            <a:spAutoFit/>
          </a:bodyPr>
          <a:lstStyle/>
          <a:p>
            <a:r>
              <a:rPr lang="en-GB" sz="2000" dirty="0"/>
              <a:t>“Ich </a:t>
            </a:r>
            <a:r>
              <a:rPr lang="en-GB" sz="2000" b="1" dirty="0"/>
              <a:t>bin </a:t>
            </a:r>
            <a:r>
              <a:rPr lang="en-GB" sz="2000" dirty="0" err="1"/>
              <a:t>schon</a:t>
            </a:r>
            <a:r>
              <a:rPr lang="en-GB" sz="2000" dirty="0"/>
              <a:t> um </a:t>
            </a:r>
            <a:r>
              <a:rPr lang="en-GB" sz="2000" dirty="0" err="1"/>
              <a:t>sieben</a:t>
            </a:r>
            <a:r>
              <a:rPr lang="en-GB" sz="2000" dirty="0"/>
              <a:t> </a:t>
            </a:r>
            <a:r>
              <a:rPr lang="en-GB" sz="2000" dirty="0" err="1"/>
              <a:t>Uhr</a:t>
            </a:r>
            <a:r>
              <a:rPr lang="en-GB" sz="2000" dirty="0"/>
              <a:t> in der Schule </a:t>
            </a:r>
            <a:r>
              <a:rPr lang="en-GB" sz="2000" b="1" dirty="0" err="1"/>
              <a:t>angekommen</a:t>
            </a:r>
            <a:r>
              <a:rPr lang="en-GB" sz="2000" dirty="0"/>
              <a:t>.”</a:t>
            </a:r>
          </a:p>
        </p:txBody>
      </p:sp>
      <p:pic>
        <p:nvPicPr>
          <p:cNvPr id="20" name="Picture 19">
            <a:hlinkClick r:id="" action="ppaction://noaction">
              <a:snd r:embed="rId11" name="32.ans.3.wav"/>
            </a:hlinkClick>
            <a:extLst>
              <a:ext uri="{FF2B5EF4-FFF2-40B4-BE49-F238E27FC236}">
                <a16:creationId xmlns:a16="http://schemas.microsoft.com/office/drawing/2014/main" id="{8695F0FB-9EBA-E04F-8EB4-C8CE84551BE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9886" y="4035899"/>
            <a:ext cx="539512" cy="539512"/>
          </a:xfrm>
          <a:prstGeom prst="rect">
            <a:avLst/>
          </a:prstGeom>
        </p:spPr>
      </p:pic>
      <p:pic>
        <p:nvPicPr>
          <p:cNvPr id="21" name="Picture 20">
            <a:hlinkClick r:id="" action="ppaction://noaction">
              <a:snd r:embed="rId12" name="32.ans.4.wav"/>
            </a:hlinkClick>
            <a:extLst>
              <a:ext uri="{FF2B5EF4-FFF2-40B4-BE49-F238E27FC236}">
                <a16:creationId xmlns:a16="http://schemas.microsoft.com/office/drawing/2014/main" id="{CC166F7D-FFEE-8A41-A15D-6A4D29EE29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640" y="4807686"/>
            <a:ext cx="539512" cy="539512"/>
          </a:xfrm>
          <a:prstGeom prst="rect">
            <a:avLst/>
          </a:prstGeom>
        </p:spPr>
      </p:pic>
      <p:pic>
        <p:nvPicPr>
          <p:cNvPr id="22" name="Picture 21">
            <a:hlinkClick r:id="" action="ppaction://noaction">
              <a:snd r:embed="rId13" name="32.ans.5.wav"/>
            </a:hlinkClick>
            <a:extLst>
              <a:ext uri="{FF2B5EF4-FFF2-40B4-BE49-F238E27FC236}">
                <a16:creationId xmlns:a16="http://schemas.microsoft.com/office/drawing/2014/main" id="{F71DE537-2822-B54E-8175-BFD6A02C444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640" y="5509412"/>
            <a:ext cx="539512" cy="539512"/>
          </a:xfrm>
          <a:prstGeom prst="rect">
            <a:avLst/>
          </a:prstGeom>
        </p:spPr>
      </p:pic>
      <p:sp>
        <p:nvSpPr>
          <p:cNvPr id="23" name="TextBox 22">
            <a:extLst>
              <a:ext uri="{FF2B5EF4-FFF2-40B4-BE49-F238E27FC236}">
                <a16:creationId xmlns:a16="http://schemas.microsoft.com/office/drawing/2014/main" id="{11EDCA69-402C-7542-8ED7-9C3BC6CBF0D2}"/>
              </a:ext>
            </a:extLst>
          </p:cNvPr>
          <p:cNvSpPr txBox="1"/>
          <p:nvPr/>
        </p:nvSpPr>
        <p:spPr>
          <a:xfrm>
            <a:off x="5130884" y="3320553"/>
            <a:ext cx="6201300" cy="400110"/>
          </a:xfrm>
          <a:prstGeom prst="rect">
            <a:avLst/>
          </a:prstGeom>
          <a:noFill/>
        </p:spPr>
        <p:txBody>
          <a:bodyPr wrap="square" rtlCol="0">
            <a:spAutoFit/>
          </a:bodyPr>
          <a:lstStyle/>
          <a:p>
            <a:r>
              <a:rPr lang="en-GB" sz="2000" dirty="0"/>
              <a:t>“Ich </a:t>
            </a:r>
            <a:r>
              <a:rPr lang="en-GB" sz="2000" b="1" dirty="0"/>
              <a:t>bin </a:t>
            </a:r>
            <a:r>
              <a:rPr lang="en-GB" sz="2000" dirty="0" err="1"/>
              <a:t>zu</a:t>
            </a:r>
            <a:r>
              <a:rPr lang="en-GB" sz="2000" dirty="0"/>
              <a:t> </a:t>
            </a:r>
            <a:r>
              <a:rPr lang="en-GB" sz="2000" dirty="0" err="1"/>
              <a:t>Fuß</a:t>
            </a:r>
            <a:r>
              <a:rPr lang="en-GB" sz="2000" dirty="0"/>
              <a:t> </a:t>
            </a:r>
            <a:r>
              <a:rPr lang="en-GB" sz="2000" b="1" dirty="0" err="1"/>
              <a:t>gelaufen</a:t>
            </a:r>
            <a:r>
              <a:rPr lang="en-GB" sz="2000" dirty="0"/>
              <a:t>.”</a:t>
            </a:r>
          </a:p>
        </p:txBody>
      </p:sp>
      <p:sp>
        <p:nvSpPr>
          <p:cNvPr id="24" name="TextBox 23">
            <a:extLst>
              <a:ext uri="{FF2B5EF4-FFF2-40B4-BE49-F238E27FC236}">
                <a16:creationId xmlns:a16="http://schemas.microsoft.com/office/drawing/2014/main" id="{980F5F82-DEA5-E04C-9617-07E7CD5F3C3A}"/>
              </a:ext>
            </a:extLst>
          </p:cNvPr>
          <p:cNvSpPr txBox="1"/>
          <p:nvPr/>
        </p:nvSpPr>
        <p:spPr>
          <a:xfrm>
            <a:off x="5187136" y="4089755"/>
            <a:ext cx="6201300" cy="400110"/>
          </a:xfrm>
          <a:prstGeom prst="rect">
            <a:avLst/>
          </a:prstGeom>
          <a:noFill/>
        </p:spPr>
        <p:txBody>
          <a:bodyPr wrap="square" rtlCol="0">
            <a:spAutoFit/>
          </a:bodyPr>
          <a:lstStyle/>
          <a:p>
            <a:r>
              <a:rPr lang="en-GB" sz="2000" dirty="0"/>
              <a:t>“</a:t>
            </a:r>
            <a:r>
              <a:rPr lang="en-GB" sz="2000" dirty="0" err="1"/>
              <a:t>Zuerst</a:t>
            </a:r>
            <a:r>
              <a:rPr lang="en-GB" sz="2000" dirty="0"/>
              <a:t> </a:t>
            </a:r>
            <a:r>
              <a:rPr lang="en-GB" sz="2000" dirty="0" err="1"/>
              <a:t>habe</a:t>
            </a:r>
            <a:r>
              <a:rPr lang="en-GB" sz="2000" dirty="0"/>
              <a:t> ich die </a:t>
            </a:r>
            <a:r>
              <a:rPr lang="en-GB" sz="2000" dirty="0" err="1"/>
              <a:t>Klassenzimmer</a:t>
            </a:r>
            <a:r>
              <a:rPr lang="en-GB" sz="2000" dirty="0"/>
              <a:t> </a:t>
            </a:r>
            <a:r>
              <a:rPr lang="en-GB" sz="2000" b="1" dirty="0" err="1"/>
              <a:t>gesehen</a:t>
            </a:r>
            <a:r>
              <a:rPr lang="en-GB" sz="2000" dirty="0"/>
              <a:t>.”</a:t>
            </a:r>
          </a:p>
        </p:txBody>
      </p:sp>
      <p:sp>
        <p:nvSpPr>
          <p:cNvPr id="25" name="TextBox 24">
            <a:extLst>
              <a:ext uri="{FF2B5EF4-FFF2-40B4-BE49-F238E27FC236}">
                <a16:creationId xmlns:a16="http://schemas.microsoft.com/office/drawing/2014/main" id="{7D0DA370-1F95-9046-AA47-0E3B593D7D30}"/>
              </a:ext>
            </a:extLst>
          </p:cNvPr>
          <p:cNvSpPr txBox="1"/>
          <p:nvPr/>
        </p:nvSpPr>
        <p:spPr>
          <a:xfrm>
            <a:off x="5259016" y="4723499"/>
            <a:ext cx="6201300" cy="707886"/>
          </a:xfrm>
          <a:prstGeom prst="rect">
            <a:avLst/>
          </a:prstGeom>
          <a:noFill/>
        </p:spPr>
        <p:txBody>
          <a:bodyPr wrap="square" rtlCol="0">
            <a:spAutoFit/>
          </a:bodyPr>
          <a:lstStyle/>
          <a:p>
            <a:r>
              <a:rPr lang="en-GB" sz="2000" dirty="0"/>
              <a:t>“Es </a:t>
            </a:r>
            <a:r>
              <a:rPr lang="en-GB" sz="2000" dirty="0" err="1"/>
              <a:t>gibt</a:t>
            </a:r>
            <a:r>
              <a:rPr lang="en-GB" sz="2000" dirty="0"/>
              <a:t> </a:t>
            </a:r>
            <a:r>
              <a:rPr lang="en-GB" sz="2000" dirty="0" err="1"/>
              <a:t>hier</a:t>
            </a:r>
            <a:r>
              <a:rPr lang="en-GB" sz="2000" dirty="0"/>
              <a:t> </a:t>
            </a:r>
            <a:r>
              <a:rPr lang="en-GB" sz="2000" dirty="0" err="1"/>
              <a:t>ein</a:t>
            </a:r>
            <a:r>
              <a:rPr lang="en-GB" sz="2000" dirty="0"/>
              <a:t> </a:t>
            </a:r>
            <a:r>
              <a:rPr lang="en-GB" sz="2000" dirty="0" err="1"/>
              <a:t>tolles</a:t>
            </a:r>
            <a:r>
              <a:rPr lang="en-GB" sz="2000" dirty="0"/>
              <a:t> </a:t>
            </a:r>
            <a:r>
              <a:rPr lang="en-GB" sz="2000" dirty="0" err="1"/>
              <a:t>Schwimmbad</a:t>
            </a:r>
            <a:r>
              <a:rPr lang="en-GB" sz="2000" dirty="0"/>
              <a:t>, </a:t>
            </a:r>
            <a:r>
              <a:rPr lang="en-GB" sz="2000" dirty="0" err="1"/>
              <a:t>aber</a:t>
            </a:r>
            <a:r>
              <a:rPr lang="en-GB" sz="2000" dirty="0"/>
              <a:t> ich </a:t>
            </a:r>
            <a:r>
              <a:rPr lang="en-GB" sz="2000" b="1" dirty="0"/>
              <a:t>bin</a:t>
            </a:r>
            <a:r>
              <a:rPr lang="en-GB" sz="2000" dirty="0"/>
              <a:t> fast ins Wasser </a:t>
            </a:r>
            <a:r>
              <a:rPr lang="en-GB" sz="2000" b="1" dirty="0" err="1"/>
              <a:t>gefallen</a:t>
            </a:r>
            <a:r>
              <a:rPr lang="en-GB" sz="2000" dirty="0"/>
              <a:t>.”</a:t>
            </a:r>
          </a:p>
        </p:txBody>
      </p:sp>
      <p:sp>
        <p:nvSpPr>
          <p:cNvPr id="26" name="TextBox 25">
            <a:extLst>
              <a:ext uri="{FF2B5EF4-FFF2-40B4-BE49-F238E27FC236}">
                <a16:creationId xmlns:a16="http://schemas.microsoft.com/office/drawing/2014/main" id="{47DB047F-F308-534E-B62C-BB2B8F288C06}"/>
              </a:ext>
            </a:extLst>
          </p:cNvPr>
          <p:cNvSpPr txBox="1"/>
          <p:nvPr/>
        </p:nvSpPr>
        <p:spPr>
          <a:xfrm>
            <a:off x="5270467" y="5418804"/>
            <a:ext cx="6201300" cy="707886"/>
          </a:xfrm>
          <a:prstGeom prst="rect">
            <a:avLst/>
          </a:prstGeom>
          <a:noFill/>
        </p:spPr>
        <p:txBody>
          <a:bodyPr wrap="square" rtlCol="0">
            <a:spAutoFit/>
          </a:bodyPr>
          <a:lstStyle/>
          <a:p>
            <a:r>
              <a:rPr lang="en-GB" sz="2000" dirty="0"/>
              <a:t>“</a:t>
            </a:r>
            <a:r>
              <a:rPr lang="en-GB" sz="2000" dirty="0" err="1"/>
              <a:t>Wir</a:t>
            </a:r>
            <a:r>
              <a:rPr lang="en-GB" sz="2000" dirty="0"/>
              <a:t> </a:t>
            </a:r>
            <a:r>
              <a:rPr lang="en-GB" sz="2000" dirty="0" err="1"/>
              <a:t>hatten</a:t>
            </a:r>
            <a:r>
              <a:rPr lang="en-GB" sz="2000" dirty="0"/>
              <a:t> </a:t>
            </a:r>
            <a:r>
              <a:rPr lang="en-GB" sz="2000" dirty="0" err="1"/>
              <a:t>heute</a:t>
            </a:r>
            <a:r>
              <a:rPr lang="en-GB" sz="2000" dirty="0"/>
              <a:t> </a:t>
            </a:r>
            <a:r>
              <a:rPr lang="en-GB" sz="2000" dirty="0" err="1"/>
              <a:t>keine</a:t>
            </a:r>
            <a:r>
              <a:rPr lang="en-GB" sz="2000" dirty="0"/>
              <a:t> </a:t>
            </a:r>
            <a:r>
              <a:rPr lang="en-GB" sz="2000" dirty="0" err="1"/>
              <a:t>Schwimmstunde</a:t>
            </a:r>
            <a:r>
              <a:rPr lang="en-GB" sz="2000" dirty="0"/>
              <a:t>, also </a:t>
            </a:r>
            <a:r>
              <a:rPr lang="en-GB" sz="2000" b="1" dirty="0"/>
              <a:t>bin</a:t>
            </a:r>
            <a:r>
              <a:rPr lang="en-GB" sz="2000" dirty="0"/>
              <a:t> ich </a:t>
            </a:r>
            <a:r>
              <a:rPr lang="en-GB" sz="2000" dirty="0" err="1"/>
              <a:t>nicht</a:t>
            </a:r>
            <a:r>
              <a:rPr lang="en-GB" sz="2000" dirty="0"/>
              <a:t> </a:t>
            </a:r>
            <a:r>
              <a:rPr lang="en-GB" sz="2000" b="1" dirty="0" err="1"/>
              <a:t>geschwommen</a:t>
            </a:r>
            <a:r>
              <a:rPr lang="en-GB" sz="2000" dirty="0"/>
              <a:t>..”</a:t>
            </a:r>
          </a:p>
        </p:txBody>
      </p:sp>
      <p:pic>
        <p:nvPicPr>
          <p:cNvPr id="10" name="Picture 9" descr="A close up of a logo&#10;&#10;Description automatically generated">
            <a:extLst>
              <a:ext uri="{FF2B5EF4-FFF2-40B4-BE49-F238E27FC236}">
                <a16:creationId xmlns:a16="http://schemas.microsoft.com/office/drawing/2014/main" id="{8AA3630D-3BE1-4C5F-8254-66E31F0169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150" y="2563281"/>
            <a:ext cx="3158600" cy="3413887"/>
          </a:xfrm>
          <a:prstGeom prst="rect">
            <a:avLst/>
          </a:prstGeom>
        </p:spPr>
      </p:pic>
      <p:pic>
        <p:nvPicPr>
          <p:cNvPr id="13" name="Picture 12" descr="A close up of a logo&#10;&#10;Description automatically generated">
            <a:extLst>
              <a:ext uri="{FF2B5EF4-FFF2-40B4-BE49-F238E27FC236}">
                <a16:creationId xmlns:a16="http://schemas.microsoft.com/office/drawing/2014/main" id="{41A65A72-A6F6-45EE-B96D-8411B3FC77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910668" y="825881"/>
            <a:ext cx="1002121" cy="1451972"/>
          </a:xfrm>
          <a:prstGeom prst="rect">
            <a:avLst/>
          </a:prstGeom>
        </p:spPr>
      </p:pic>
    </p:spTree>
    <p:extLst>
      <p:ext uri="{BB962C8B-B14F-4D97-AF65-F5344CB8AC3E}">
        <p14:creationId xmlns:p14="http://schemas.microsoft.com/office/powerpoint/2010/main" val="1380529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7" grpId="0"/>
      <p:bldP spid="23" grpId="0"/>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9416716" cy="647577"/>
          </a:xfrm>
        </p:spPr>
        <p:txBody>
          <a:bodyPr>
            <a:noAutofit/>
          </a:bodyPr>
          <a:lstStyle/>
          <a:p>
            <a:r>
              <a:rPr lang="en-GB" sz="2800" b="1" dirty="0" err="1">
                <a:solidFill>
                  <a:schemeClr val="bg1"/>
                </a:solidFill>
              </a:rPr>
              <a:t>Cousine</a:t>
            </a:r>
            <a:r>
              <a:rPr lang="en-GB" sz="2800" b="1" dirty="0">
                <a:solidFill>
                  <a:schemeClr val="bg1"/>
                </a:solidFill>
              </a:rPr>
              <a:t> Paula </a:t>
            </a:r>
            <a:r>
              <a:rPr lang="en-GB" sz="2800" b="1" dirty="0" err="1">
                <a:solidFill>
                  <a:schemeClr val="bg1"/>
                </a:solidFill>
              </a:rPr>
              <a:t>geht</a:t>
            </a:r>
            <a:r>
              <a:rPr lang="en-GB" sz="2800" b="1" dirty="0">
                <a:solidFill>
                  <a:schemeClr val="bg1"/>
                </a:solidFill>
              </a:rPr>
              <a:t> auf eine </a:t>
            </a:r>
            <a:r>
              <a:rPr lang="en-GB" sz="2800" b="1" dirty="0" err="1">
                <a:solidFill>
                  <a:schemeClr val="bg1"/>
                </a:solidFill>
              </a:rPr>
              <a:t>neue</a:t>
            </a:r>
            <a:r>
              <a:rPr lang="en-GB" sz="2800" b="1" dirty="0">
                <a:solidFill>
                  <a:schemeClr val="bg1"/>
                </a:solidFill>
              </a:rPr>
              <a:t> Schule </a:t>
            </a:r>
            <a:r>
              <a:rPr lang="en-GB" sz="2800" b="0" dirty="0">
                <a:solidFill>
                  <a:schemeClr val="bg1"/>
                </a:solidFill>
              </a:rPr>
              <a:t>(2/2)</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122006" y="1342160"/>
            <a:ext cx="117356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panose="020F0302020204030204"/>
                <a:ea typeface="+mn-ea"/>
                <a:cs typeface="+mn-cs"/>
              </a:rPr>
              <a:t>Katjas</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Cousine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geht</a:t>
            </a:r>
            <a:r>
              <a:rPr kumimoji="0" lang="en-GB" sz="2200" b="0" i="0" u="none" strike="noStrike" kern="1200" cap="none" spc="0" normalizeH="0" baseline="0" noProof="0" dirty="0">
                <a:ln>
                  <a:noFill/>
                </a:ln>
                <a:effectLst/>
                <a:uLnTx/>
                <a:uFillTx/>
                <a:latin typeface="Century Gothic" panose="020F0302020204030204"/>
                <a:ea typeface="+mn-ea"/>
                <a:cs typeface="+mn-cs"/>
              </a:rPr>
              <a:t> auf </a:t>
            </a:r>
            <a:r>
              <a:rPr kumimoji="0" lang="en-GB" sz="2200" b="0" i="0" u="none" strike="noStrike" kern="1200" cap="none" spc="0" normalizeH="0" baseline="0" noProof="0" dirty="0" err="1">
                <a:ln>
                  <a:noFill/>
                </a:ln>
                <a:effectLst/>
                <a:uLnTx/>
                <a:uFillTx/>
                <a:latin typeface="Century Gothic" panose="020F0302020204030204"/>
                <a:ea typeface="+mn-ea"/>
                <a:cs typeface="+mn-cs"/>
              </a:rPr>
              <a:t>eine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neue</a:t>
            </a:r>
            <a:r>
              <a:rPr kumimoji="0" lang="en-GB" sz="2200" b="0" i="0" u="none" strike="noStrike" kern="1200" cap="none" spc="0" normalizeH="0" baseline="0" noProof="0" dirty="0">
                <a:ln>
                  <a:noFill/>
                </a:ln>
                <a:effectLst/>
                <a:uLnTx/>
                <a:uFillTx/>
                <a:latin typeface="Century Gothic" panose="020F0302020204030204"/>
                <a:ea typeface="+mn-ea"/>
                <a:cs typeface="+mn-cs"/>
              </a:rPr>
              <a:t> Schule.  Wie war der </a:t>
            </a:r>
            <a:r>
              <a:rPr kumimoji="0" lang="en-GB" sz="2200" b="0" i="0" u="none" strike="noStrike" kern="1200" cap="none" spc="0" normalizeH="0" baseline="0" noProof="0" dirty="0" err="1">
                <a:ln>
                  <a:noFill/>
                </a:ln>
                <a:effectLst/>
                <a:uLnTx/>
                <a:uFillTx/>
                <a:latin typeface="Century Gothic" panose="020F0302020204030204"/>
                <a:ea typeface="+mn-ea"/>
                <a:cs typeface="+mn-cs"/>
              </a:rPr>
              <a:t>erste</a:t>
            </a:r>
            <a:r>
              <a:rPr kumimoji="0" lang="en-GB" sz="2200" b="0" i="0" u="none" strike="noStrike" kern="1200" cap="none" spc="0" normalizeH="0" baseline="0" noProof="0" dirty="0">
                <a:ln>
                  <a:noFill/>
                </a:ln>
                <a:effectLst/>
                <a:uLnTx/>
                <a:uFillTx/>
                <a:latin typeface="Century Gothic" panose="020F0302020204030204"/>
                <a:ea typeface="+mn-ea"/>
                <a:cs typeface="+mn-cs"/>
              </a:rPr>
              <a:t> Tag? </a:t>
            </a:r>
            <a:br>
              <a:rPr kumimoji="0" lang="en-GB" sz="2200" b="0" i="0" u="none" strike="noStrike" kern="1200" cap="none" spc="0" normalizeH="0" baseline="0" noProof="0" dirty="0">
                <a:ln>
                  <a:noFill/>
                </a:ln>
                <a:effectLst/>
                <a:uLnTx/>
                <a:uFillTx/>
                <a:latin typeface="Century Gothic" panose="020F0302020204030204"/>
                <a:ea typeface="+mn-ea"/>
                <a:cs typeface="+mn-cs"/>
              </a:rPr>
            </a:br>
            <a:r>
              <a:rPr kumimoji="0" lang="en-GB" sz="2200" b="0" i="0" u="none" strike="noStrike" kern="1200" cap="none" spc="0" normalizeH="0" baseline="0" noProof="0" dirty="0" err="1">
                <a:ln>
                  <a:noFill/>
                </a:ln>
                <a:effectLst/>
                <a:uLnTx/>
                <a:uFillTx/>
                <a:latin typeface="Century Gothic" panose="020F0302020204030204"/>
                <a:ea typeface="+mn-ea"/>
                <a:cs typeface="+mn-cs"/>
              </a:rPr>
              <a:t>Schreib</a:t>
            </a:r>
            <a:r>
              <a:rPr kumimoji="0" lang="en-GB" sz="2200" b="0" i="0" u="none" strike="noStrike" kern="1200" cap="none" spc="0" normalizeH="0" baseline="0" noProof="0" dirty="0">
                <a:ln>
                  <a:noFill/>
                </a:ln>
                <a:effectLst/>
                <a:uLnTx/>
                <a:uFillTx/>
                <a:latin typeface="Century Gothic" panose="020F0302020204030204"/>
                <a:ea typeface="+mn-ea"/>
                <a:cs typeface="+mn-cs"/>
              </a:rPr>
              <a:t> 1 – 10 und </a:t>
            </a:r>
            <a:r>
              <a:rPr kumimoji="0" lang="en-GB" sz="2200" b="1" i="1" u="none" strike="noStrike" kern="1200" cap="none" spc="0" normalizeH="0" baseline="0" noProof="0" dirty="0" err="1">
                <a:ln>
                  <a:noFill/>
                </a:ln>
                <a:effectLst/>
                <a:uLnTx/>
                <a:uFillTx/>
                <a:latin typeface="Century Gothic" panose="020F0302020204030204"/>
                <a:ea typeface="+mn-ea"/>
                <a:cs typeface="+mn-cs"/>
              </a:rPr>
              <a:t>habe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oder</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1" u="none" strike="noStrike" kern="1200" cap="none" spc="0" normalizeH="0" baseline="0" noProof="0" dirty="0">
                <a:ln>
                  <a:noFill/>
                </a:ln>
                <a:effectLst/>
                <a:uLnTx/>
                <a:uFillTx/>
                <a:latin typeface="Century Gothic" panose="020F0302020204030204"/>
                <a:ea typeface="+mn-ea"/>
                <a:cs typeface="+mn-cs"/>
              </a:rPr>
              <a:t>bin</a:t>
            </a:r>
            <a:r>
              <a:rPr kumimoji="0" lang="en-GB" sz="2200" b="0" i="0" u="none" strike="noStrike" kern="1200" cap="none" spc="0" normalizeH="0" baseline="0" noProof="0" dirty="0">
                <a:ln>
                  <a:noFill/>
                </a:ln>
                <a:effectLst/>
                <a:uLnTx/>
                <a:uFillTx/>
                <a:latin typeface="Century Gothic" panose="020F0302020204030204"/>
                <a:ea typeface="+mn-ea"/>
                <a:cs typeface="+mn-cs"/>
              </a:rPr>
              <a:t>.</a:t>
            </a:r>
          </a:p>
        </p:txBody>
      </p:sp>
      <p:sp>
        <p:nvSpPr>
          <p:cNvPr id="8" name="Speech Bubble: Rectangle with Corners Rounded 7">
            <a:extLst>
              <a:ext uri="{FF2B5EF4-FFF2-40B4-BE49-F238E27FC236}">
                <a16:creationId xmlns:a16="http://schemas.microsoft.com/office/drawing/2014/main" id="{126A0717-0D38-42A0-AD02-37598472D911}"/>
              </a:ext>
            </a:extLst>
          </p:cNvPr>
          <p:cNvSpPr/>
          <p:nvPr/>
        </p:nvSpPr>
        <p:spPr>
          <a:xfrm>
            <a:off x="3900488" y="2394670"/>
            <a:ext cx="8056839" cy="3720379"/>
          </a:xfrm>
          <a:prstGeom prst="wedgeRoundRectCallout">
            <a:avLst>
              <a:gd name="adj1" fmla="val -60106"/>
              <a:gd name="adj2" fmla="val 7494"/>
              <a:gd name="adj3" fmla="val 16667"/>
            </a:avLst>
          </a:prstGeom>
          <a:solidFill>
            <a:schemeClr val="accent4">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40" name="Picture 39">
            <a:hlinkClick r:id="" action="ppaction://noaction">
              <a:snd r:embed="rId3" name="32.ans.6.wav"/>
            </a:hlinkClick>
            <a:extLst>
              <a:ext uri="{FF2B5EF4-FFF2-40B4-BE49-F238E27FC236}">
                <a16:creationId xmlns:a16="http://schemas.microsoft.com/office/drawing/2014/main" id="{0A6ABE37-1A3B-4EC6-989C-153EBC3170A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8226" y="2565815"/>
            <a:ext cx="539512" cy="539512"/>
          </a:xfrm>
          <a:prstGeom prst="rect">
            <a:avLst/>
          </a:prstGeom>
        </p:spPr>
      </p:pic>
      <p:pic>
        <p:nvPicPr>
          <p:cNvPr id="41" name="Picture 40">
            <a:hlinkClick r:id="" action="ppaction://noaction">
              <a:snd r:embed="rId5" name="32.ans.7.wav"/>
            </a:hlinkClick>
            <a:extLst>
              <a:ext uri="{FF2B5EF4-FFF2-40B4-BE49-F238E27FC236}">
                <a16:creationId xmlns:a16="http://schemas.microsoft.com/office/drawing/2014/main" id="{A0746888-F20D-47DB-8B6B-35C0AC002F3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1804" y="3223256"/>
            <a:ext cx="539512" cy="539512"/>
          </a:xfrm>
          <a:prstGeom prst="rect">
            <a:avLst/>
          </a:prstGeom>
        </p:spPr>
      </p:pic>
      <p:sp>
        <p:nvSpPr>
          <p:cNvPr id="43" name="Action Button: Custom 16">
            <a:hlinkClick r:id="" action="ppaction://noaction" highlightClick="1">
              <a:snd r:embed="rId6" name="32. 6. als.wav"/>
            </a:hlinkClick>
            <a:extLst>
              <a:ext uri="{FF2B5EF4-FFF2-40B4-BE49-F238E27FC236}">
                <a16:creationId xmlns:a16="http://schemas.microsoft.com/office/drawing/2014/main" id="{4CCC21CD-7490-452B-8943-8A3FA5FD82F7}"/>
              </a:ext>
            </a:extLst>
          </p:cNvPr>
          <p:cNvSpPr/>
          <p:nvPr/>
        </p:nvSpPr>
        <p:spPr>
          <a:xfrm>
            <a:off x="4675476" y="2598287"/>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6</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4" name="Action Button: Custom 16">
            <a:hlinkClick r:id="" action="ppaction://noaction" highlightClick="1">
              <a:snd r:embed="rId7" name="32. 7. der Lehrer.wav"/>
            </a:hlinkClick>
            <a:extLst>
              <a:ext uri="{FF2B5EF4-FFF2-40B4-BE49-F238E27FC236}">
                <a16:creationId xmlns:a16="http://schemas.microsoft.com/office/drawing/2014/main" id="{C5874012-CA97-44B7-8A4D-2366C71F0906}"/>
              </a:ext>
            </a:extLst>
          </p:cNvPr>
          <p:cNvSpPr/>
          <p:nvPr/>
        </p:nvSpPr>
        <p:spPr>
          <a:xfrm>
            <a:off x="4673398" y="329501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7</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5" name="Action Button: Custom 16">
            <a:hlinkClick r:id="" action="ppaction://noaction" highlightClick="1">
              <a:snd r:embed="rId8" name="32. 8. am Mittag.wav"/>
            </a:hlinkClick>
            <a:extLst>
              <a:ext uri="{FF2B5EF4-FFF2-40B4-BE49-F238E27FC236}">
                <a16:creationId xmlns:a16="http://schemas.microsoft.com/office/drawing/2014/main" id="{28EA0E31-840B-40CC-9EB2-DC5899820DB8}"/>
              </a:ext>
            </a:extLst>
          </p:cNvPr>
          <p:cNvSpPr/>
          <p:nvPr/>
        </p:nvSpPr>
        <p:spPr>
          <a:xfrm>
            <a:off x="4674261" y="408514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8</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6" name="Action Button: Custom 16">
            <a:hlinkClick r:id="" action="ppaction://noaction" highlightClick="1">
              <a:snd r:embed="rId9" name="32. 9. Kunst.wav"/>
            </a:hlinkClick>
            <a:extLst>
              <a:ext uri="{FF2B5EF4-FFF2-40B4-BE49-F238E27FC236}">
                <a16:creationId xmlns:a16="http://schemas.microsoft.com/office/drawing/2014/main" id="{07450681-0812-4DE2-8C99-A22845710F62}"/>
              </a:ext>
            </a:extLst>
          </p:cNvPr>
          <p:cNvSpPr/>
          <p:nvPr/>
        </p:nvSpPr>
        <p:spPr>
          <a:xfrm>
            <a:off x="4648657" y="479103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9</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7" name="Action Button: Custom 16">
            <a:hlinkClick r:id="" action="ppaction://noaction" highlightClick="1">
              <a:snd r:embed="rId10" name="32. 10. Ich.wav"/>
            </a:hlinkClick>
            <a:extLst>
              <a:ext uri="{FF2B5EF4-FFF2-40B4-BE49-F238E27FC236}">
                <a16:creationId xmlns:a16="http://schemas.microsoft.com/office/drawing/2014/main" id="{5A2C0449-66BE-4577-A7F9-AA0602F8C4FA}"/>
              </a:ext>
            </a:extLst>
          </p:cNvPr>
          <p:cNvSpPr/>
          <p:nvPr/>
        </p:nvSpPr>
        <p:spPr>
          <a:xfrm>
            <a:off x="4642932" y="549691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10</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FBA25DB-E9ED-4C67-A506-69F3AF441294}"/>
              </a:ext>
            </a:extLst>
          </p:cNvPr>
          <p:cNvSpPr txBox="1"/>
          <p:nvPr/>
        </p:nvSpPr>
        <p:spPr>
          <a:xfrm>
            <a:off x="5187135" y="2565815"/>
            <a:ext cx="6770192" cy="400110"/>
          </a:xfrm>
          <a:prstGeom prst="rect">
            <a:avLst/>
          </a:prstGeom>
          <a:noFill/>
        </p:spPr>
        <p:txBody>
          <a:bodyPr wrap="square" rtlCol="0">
            <a:spAutoFit/>
          </a:bodyPr>
          <a:lstStyle/>
          <a:p>
            <a:r>
              <a:rPr lang="en-GB" sz="2000" dirty="0"/>
              <a:t>“</a:t>
            </a:r>
            <a:r>
              <a:rPr lang="en-GB" sz="2000" dirty="0" err="1"/>
              <a:t>Danach</a:t>
            </a:r>
            <a:r>
              <a:rPr lang="en-GB" sz="2000" dirty="0"/>
              <a:t> </a:t>
            </a:r>
            <a:r>
              <a:rPr lang="en-GB" sz="2000" b="1" dirty="0" err="1"/>
              <a:t>habe</a:t>
            </a:r>
            <a:r>
              <a:rPr lang="en-GB" sz="2000" dirty="0"/>
              <a:t> ich </a:t>
            </a:r>
            <a:r>
              <a:rPr lang="en-GB" sz="2000" dirty="0" err="1"/>
              <a:t>Naturwissenschaften</a:t>
            </a:r>
            <a:r>
              <a:rPr lang="en-GB" sz="2000" dirty="0"/>
              <a:t> </a:t>
            </a:r>
            <a:r>
              <a:rPr lang="en-GB" sz="2000" b="1" dirty="0" err="1"/>
              <a:t>gehabt</a:t>
            </a:r>
            <a:r>
              <a:rPr lang="en-GB" sz="2000" dirty="0"/>
              <a:t>.”</a:t>
            </a:r>
          </a:p>
        </p:txBody>
      </p:sp>
      <p:pic>
        <p:nvPicPr>
          <p:cNvPr id="20" name="Picture 19">
            <a:hlinkClick r:id="" action="ppaction://noaction">
              <a:snd r:embed="rId11" name="32.ans.8.wav"/>
            </a:hlinkClick>
            <a:extLst>
              <a:ext uri="{FF2B5EF4-FFF2-40B4-BE49-F238E27FC236}">
                <a16:creationId xmlns:a16="http://schemas.microsoft.com/office/drawing/2014/main" id="{8695F0FB-9EBA-E04F-8EB4-C8CE84551BE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9886" y="4035899"/>
            <a:ext cx="539512" cy="539512"/>
          </a:xfrm>
          <a:prstGeom prst="rect">
            <a:avLst/>
          </a:prstGeom>
        </p:spPr>
      </p:pic>
      <p:pic>
        <p:nvPicPr>
          <p:cNvPr id="21" name="Picture 20">
            <a:hlinkClick r:id="" action="ppaction://noaction">
              <a:snd r:embed="rId12" name="32.ans.9.wav"/>
            </a:hlinkClick>
            <a:extLst>
              <a:ext uri="{FF2B5EF4-FFF2-40B4-BE49-F238E27FC236}">
                <a16:creationId xmlns:a16="http://schemas.microsoft.com/office/drawing/2014/main" id="{CC166F7D-FFEE-8A41-A15D-6A4D29EE29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640" y="4723499"/>
            <a:ext cx="539512" cy="539512"/>
          </a:xfrm>
          <a:prstGeom prst="rect">
            <a:avLst/>
          </a:prstGeom>
        </p:spPr>
      </p:pic>
      <p:pic>
        <p:nvPicPr>
          <p:cNvPr id="22" name="Picture 21">
            <a:hlinkClick r:id="" action="ppaction://noaction">
              <a:snd r:embed="rId13" name="32.ans.10.wav"/>
            </a:hlinkClick>
            <a:extLst>
              <a:ext uri="{FF2B5EF4-FFF2-40B4-BE49-F238E27FC236}">
                <a16:creationId xmlns:a16="http://schemas.microsoft.com/office/drawing/2014/main" id="{F71DE537-2822-B54E-8175-BFD6A02C444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640" y="5442347"/>
            <a:ext cx="539512" cy="539512"/>
          </a:xfrm>
          <a:prstGeom prst="rect">
            <a:avLst/>
          </a:prstGeom>
        </p:spPr>
      </p:pic>
      <p:sp>
        <p:nvSpPr>
          <p:cNvPr id="23" name="TextBox 22">
            <a:extLst>
              <a:ext uri="{FF2B5EF4-FFF2-40B4-BE49-F238E27FC236}">
                <a16:creationId xmlns:a16="http://schemas.microsoft.com/office/drawing/2014/main" id="{11EDCA69-402C-7542-8ED7-9C3BC6CBF0D2}"/>
              </a:ext>
            </a:extLst>
          </p:cNvPr>
          <p:cNvSpPr txBox="1"/>
          <p:nvPr/>
        </p:nvSpPr>
        <p:spPr>
          <a:xfrm>
            <a:off x="5187136" y="3286053"/>
            <a:ext cx="6201300" cy="707886"/>
          </a:xfrm>
          <a:prstGeom prst="rect">
            <a:avLst/>
          </a:prstGeom>
          <a:noFill/>
        </p:spPr>
        <p:txBody>
          <a:bodyPr wrap="square" rtlCol="0">
            <a:spAutoFit/>
          </a:bodyPr>
          <a:lstStyle/>
          <a:p>
            <a:r>
              <a:rPr lang="en-GB" sz="2000" dirty="0"/>
              <a:t>“Der Lehrer war </a:t>
            </a:r>
            <a:r>
              <a:rPr lang="en-GB" sz="2000" dirty="0" err="1"/>
              <a:t>streng</a:t>
            </a:r>
            <a:r>
              <a:rPr lang="en-GB" sz="2000" dirty="0"/>
              <a:t> und </a:t>
            </a:r>
            <a:r>
              <a:rPr lang="en-GB" sz="2000" dirty="0" err="1"/>
              <a:t>deshalb</a:t>
            </a:r>
            <a:r>
              <a:rPr lang="en-GB" sz="2000" dirty="0"/>
              <a:t> </a:t>
            </a:r>
            <a:r>
              <a:rPr lang="en-GB" sz="2000" b="1" dirty="0" err="1"/>
              <a:t>habe</a:t>
            </a:r>
            <a:r>
              <a:rPr lang="en-GB" sz="2000" dirty="0"/>
              <a:t> ich </a:t>
            </a:r>
            <a:r>
              <a:rPr lang="en-GB" sz="2000" dirty="0" err="1"/>
              <a:t>ihm</a:t>
            </a:r>
            <a:r>
              <a:rPr lang="en-GB" sz="2000" dirty="0"/>
              <a:t> </a:t>
            </a:r>
            <a:r>
              <a:rPr lang="en-GB" sz="2000" dirty="0" err="1"/>
              <a:t>ganz</a:t>
            </a:r>
            <a:r>
              <a:rPr lang="en-GB" sz="2000" dirty="0"/>
              <a:t> gut </a:t>
            </a:r>
            <a:r>
              <a:rPr lang="en-GB" sz="2000" b="1" dirty="0" err="1"/>
              <a:t>zugehört</a:t>
            </a:r>
            <a:r>
              <a:rPr lang="en-GB" sz="2000" dirty="0"/>
              <a:t>.”</a:t>
            </a:r>
          </a:p>
        </p:txBody>
      </p:sp>
      <p:sp>
        <p:nvSpPr>
          <p:cNvPr id="24" name="TextBox 23">
            <a:extLst>
              <a:ext uri="{FF2B5EF4-FFF2-40B4-BE49-F238E27FC236}">
                <a16:creationId xmlns:a16="http://schemas.microsoft.com/office/drawing/2014/main" id="{980F5F82-DEA5-E04C-9617-07E7CD5F3C3A}"/>
              </a:ext>
            </a:extLst>
          </p:cNvPr>
          <p:cNvSpPr txBox="1"/>
          <p:nvPr/>
        </p:nvSpPr>
        <p:spPr>
          <a:xfrm>
            <a:off x="5187136" y="4089755"/>
            <a:ext cx="6645100" cy="400110"/>
          </a:xfrm>
          <a:prstGeom prst="rect">
            <a:avLst/>
          </a:prstGeom>
          <a:noFill/>
        </p:spPr>
        <p:txBody>
          <a:bodyPr wrap="square" rtlCol="0">
            <a:spAutoFit/>
          </a:bodyPr>
          <a:lstStyle/>
          <a:p>
            <a:r>
              <a:rPr lang="en-GB" sz="2000" dirty="0"/>
              <a:t>“Am </a:t>
            </a:r>
            <a:r>
              <a:rPr lang="en-GB" sz="2000" dirty="0" err="1"/>
              <a:t>Mittag</a:t>
            </a:r>
            <a:r>
              <a:rPr lang="en-GB" sz="2000" dirty="0"/>
              <a:t> </a:t>
            </a:r>
            <a:r>
              <a:rPr lang="en-GB" sz="2000" b="1" dirty="0"/>
              <a:t>bin</a:t>
            </a:r>
            <a:r>
              <a:rPr lang="en-GB" sz="2000" dirty="0"/>
              <a:t> ich in die </a:t>
            </a:r>
            <a:r>
              <a:rPr lang="en-GB" sz="2000" dirty="0" err="1"/>
              <a:t>Schulkantine</a:t>
            </a:r>
            <a:r>
              <a:rPr lang="en-GB" sz="2000" dirty="0"/>
              <a:t> </a:t>
            </a:r>
            <a:r>
              <a:rPr lang="en-GB" sz="2000" b="1" dirty="0" err="1"/>
              <a:t>gegangen</a:t>
            </a:r>
            <a:r>
              <a:rPr lang="en-GB" sz="2000" dirty="0"/>
              <a:t>.”</a:t>
            </a:r>
          </a:p>
        </p:txBody>
      </p:sp>
      <p:sp>
        <p:nvSpPr>
          <p:cNvPr id="25" name="TextBox 24">
            <a:extLst>
              <a:ext uri="{FF2B5EF4-FFF2-40B4-BE49-F238E27FC236}">
                <a16:creationId xmlns:a16="http://schemas.microsoft.com/office/drawing/2014/main" id="{7D0DA370-1F95-9046-AA47-0E3B593D7D30}"/>
              </a:ext>
            </a:extLst>
          </p:cNvPr>
          <p:cNvSpPr txBox="1"/>
          <p:nvPr/>
        </p:nvSpPr>
        <p:spPr>
          <a:xfrm>
            <a:off x="5277394" y="4658706"/>
            <a:ext cx="6201300" cy="707886"/>
          </a:xfrm>
          <a:prstGeom prst="rect">
            <a:avLst/>
          </a:prstGeom>
          <a:noFill/>
        </p:spPr>
        <p:txBody>
          <a:bodyPr wrap="square" rtlCol="0">
            <a:spAutoFit/>
          </a:bodyPr>
          <a:lstStyle/>
          <a:p>
            <a:r>
              <a:rPr lang="en-GB" sz="2000" dirty="0"/>
              <a:t>“Kunst </a:t>
            </a:r>
            <a:r>
              <a:rPr lang="en-GB" sz="2000" b="1" dirty="0" err="1"/>
              <a:t>habe</a:t>
            </a:r>
            <a:r>
              <a:rPr lang="en-GB" sz="2000" dirty="0"/>
              <a:t> ich super </a:t>
            </a:r>
            <a:r>
              <a:rPr lang="en-GB" sz="2000" dirty="0" err="1"/>
              <a:t>interessant</a:t>
            </a:r>
            <a:r>
              <a:rPr lang="en-GB" sz="2000" dirty="0"/>
              <a:t> </a:t>
            </a:r>
            <a:r>
              <a:rPr lang="en-GB" sz="2000" b="1" dirty="0" err="1"/>
              <a:t>gefunden</a:t>
            </a:r>
            <a:r>
              <a:rPr lang="en-GB" sz="2000" dirty="0"/>
              <a:t>. Es </a:t>
            </a:r>
            <a:r>
              <a:rPr lang="en-GB" sz="2000" dirty="0" err="1"/>
              <a:t>ist</a:t>
            </a:r>
            <a:r>
              <a:rPr lang="en-GB" sz="2000" dirty="0"/>
              <a:t> </a:t>
            </a:r>
            <a:r>
              <a:rPr lang="en-GB" sz="2000" dirty="0" err="1"/>
              <a:t>jetzt</a:t>
            </a:r>
            <a:r>
              <a:rPr lang="en-GB" sz="2000" dirty="0"/>
              <a:t> </a:t>
            </a:r>
            <a:r>
              <a:rPr lang="en-GB" sz="2000" dirty="0" err="1"/>
              <a:t>mein</a:t>
            </a:r>
            <a:r>
              <a:rPr lang="en-GB" sz="2000" dirty="0"/>
              <a:t> </a:t>
            </a:r>
            <a:r>
              <a:rPr lang="en-GB" sz="2000" dirty="0" err="1"/>
              <a:t>Lieblingsfach</a:t>
            </a:r>
            <a:r>
              <a:rPr lang="en-GB" sz="2000" dirty="0"/>
              <a:t>!”</a:t>
            </a:r>
          </a:p>
        </p:txBody>
      </p:sp>
      <p:sp>
        <p:nvSpPr>
          <p:cNvPr id="26" name="TextBox 25">
            <a:extLst>
              <a:ext uri="{FF2B5EF4-FFF2-40B4-BE49-F238E27FC236}">
                <a16:creationId xmlns:a16="http://schemas.microsoft.com/office/drawing/2014/main" id="{47DB047F-F308-534E-B62C-BB2B8F288C06}"/>
              </a:ext>
            </a:extLst>
          </p:cNvPr>
          <p:cNvSpPr txBox="1"/>
          <p:nvPr/>
        </p:nvSpPr>
        <p:spPr>
          <a:xfrm>
            <a:off x="5270467" y="5418804"/>
            <a:ext cx="6201300" cy="707886"/>
          </a:xfrm>
          <a:prstGeom prst="rect">
            <a:avLst/>
          </a:prstGeom>
          <a:noFill/>
        </p:spPr>
        <p:txBody>
          <a:bodyPr wrap="square" rtlCol="0">
            <a:spAutoFit/>
          </a:bodyPr>
          <a:lstStyle/>
          <a:p>
            <a:r>
              <a:rPr lang="en-GB" sz="2000" dirty="0"/>
              <a:t>“Ich </a:t>
            </a:r>
            <a:r>
              <a:rPr lang="en-GB" sz="2000" b="1" dirty="0"/>
              <a:t>bin</a:t>
            </a:r>
            <a:r>
              <a:rPr lang="en-GB" sz="2000" dirty="0"/>
              <a:t> um </a:t>
            </a:r>
            <a:r>
              <a:rPr lang="en-GB" sz="2000" dirty="0" err="1"/>
              <a:t>vier</a:t>
            </a:r>
            <a:r>
              <a:rPr lang="en-GB" sz="2000" dirty="0"/>
              <a:t> </a:t>
            </a:r>
            <a:r>
              <a:rPr lang="en-GB" sz="2000" dirty="0" err="1"/>
              <a:t>Uhr</a:t>
            </a:r>
            <a:r>
              <a:rPr lang="en-GB" sz="2000" dirty="0"/>
              <a:t> </a:t>
            </a:r>
            <a:r>
              <a:rPr lang="en-GB" sz="2000" dirty="0" err="1"/>
              <a:t>mit</a:t>
            </a:r>
            <a:r>
              <a:rPr lang="en-GB" sz="2000" dirty="0"/>
              <a:t> </a:t>
            </a:r>
            <a:r>
              <a:rPr lang="en-GB" sz="2000" dirty="0" err="1"/>
              <a:t>dem</a:t>
            </a:r>
            <a:r>
              <a:rPr lang="en-GB" sz="2000" dirty="0"/>
              <a:t> Bus </a:t>
            </a:r>
            <a:r>
              <a:rPr lang="en-GB" sz="2000" dirty="0" err="1"/>
              <a:t>nach</a:t>
            </a:r>
            <a:r>
              <a:rPr lang="en-GB" sz="2000" dirty="0"/>
              <a:t> </a:t>
            </a:r>
            <a:r>
              <a:rPr lang="en-GB" sz="2000" dirty="0" err="1"/>
              <a:t>Hause</a:t>
            </a:r>
            <a:r>
              <a:rPr lang="en-GB" sz="2000" dirty="0"/>
              <a:t> </a:t>
            </a:r>
            <a:r>
              <a:rPr lang="en-GB" sz="2000" b="1" dirty="0" err="1"/>
              <a:t>gefahren</a:t>
            </a:r>
            <a:r>
              <a:rPr lang="en-GB" sz="2000" dirty="0"/>
              <a:t>, </a:t>
            </a:r>
            <a:r>
              <a:rPr lang="en-GB" sz="2000" dirty="0" err="1"/>
              <a:t>denn</a:t>
            </a:r>
            <a:r>
              <a:rPr lang="en-GB" sz="2000" dirty="0"/>
              <a:t> ich war </a:t>
            </a:r>
            <a:r>
              <a:rPr lang="en-GB" sz="2000" dirty="0" err="1"/>
              <a:t>sehr</a:t>
            </a:r>
            <a:r>
              <a:rPr lang="en-GB" sz="2000" dirty="0"/>
              <a:t> </a:t>
            </a:r>
            <a:r>
              <a:rPr lang="en-GB" sz="2000" dirty="0" err="1"/>
              <a:t>müde</a:t>
            </a:r>
            <a:r>
              <a:rPr lang="en-GB" sz="2000" dirty="0"/>
              <a:t>.”</a:t>
            </a:r>
          </a:p>
        </p:txBody>
      </p:sp>
      <p:pic>
        <p:nvPicPr>
          <p:cNvPr id="28" name="Picture 27" descr="A close up of a logo&#10;&#10;Description automatically generated">
            <a:extLst>
              <a:ext uri="{FF2B5EF4-FFF2-40B4-BE49-F238E27FC236}">
                <a16:creationId xmlns:a16="http://schemas.microsoft.com/office/drawing/2014/main" id="{0C8E6C21-6C5B-4778-ADED-4368FAE16F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150" y="2563281"/>
            <a:ext cx="3158600" cy="3413887"/>
          </a:xfrm>
          <a:prstGeom prst="rect">
            <a:avLst/>
          </a:prstGeom>
        </p:spPr>
      </p:pic>
      <p:pic>
        <p:nvPicPr>
          <p:cNvPr id="29" name="Picture 28" descr="A close up of a logo&#10;&#10;Description automatically generated">
            <a:extLst>
              <a:ext uri="{FF2B5EF4-FFF2-40B4-BE49-F238E27FC236}">
                <a16:creationId xmlns:a16="http://schemas.microsoft.com/office/drawing/2014/main" id="{95AE81BC-6CDB-45D6-9D58-5663F9F3E2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910668" y="825881"/>
            <a:ext cx="1002121" cy="1451972"/>
          </a:xfrm>
          <a:prstGeom prst="rect">
            <a:avLst/>
          </a:prstGeom>
        </p:spPr>
      </p:pic>
    </p:spTree>
    <p:extLst>
      <p:ext uri="{BB962C8B-B14F-4D97-AF65-F5344CB8AC3E}">
        <p14:creationId xmlns:p14="http://schemas.microsoft.com/office/powerpoint/2010/main" val="330224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7" grpId="0"/>
      <p:bldP spid="23"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89465"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5681" y="247046"/>
            <a:ext cx="2331645"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r>
              <a:rPr lang="en-US" sz="2400" dirty="0"/>
              <a:t>Sag die </a:t>
            </a:r>
            <a:r>
              <a:rPr lang="en-US" sz="2400" dirty="0" err="1"/>
              <a:t>Zungenbrecher</a:t>
            </a:r>
            <a:r>
              <a:rPr lang="en-US" sz="2400" dirty="0"/>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rgbClr val="FFCC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6270" y="1321458"/>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srgbClr val="FFCC00"/>
                </a:solidFill>
              </a:rPr>
              <a:t>LOS!</a:t>
            </a:r>
          </a:p>
        </p:txBody>
      </p:sp>
      <p:sp>
        <p:nvSpPr>
          <p:cNvPr id="2" name="Rectangle: Rounded Corners 1">
            <a:hlinkClick r:id="" action="ppaction://noaction">
              <a:snd r:embed="rId3" name="4. acht.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2.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r>
              <a:rPr lang="en-US" sz="2400" i="1" dirty="0"/>
              <a:t>Eight similar men do eight similar subjects.</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r>
              <a:rPr lang="en-US" sz="3200" b="1" dirty="0"/>
              <a:t>[a]</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r>
              <a:rPr lang="en-US" sz="3200" b="1" dirty="0"/>
              <a:t>[ä]</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acht</a:t>
            </a:r>
            <a:endParaRPr lang="en-GB" sz="2400" dirty="0">
              <a:solidFill>
                <a:schemeClr val="tx1"/>
              </a:solidFill>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ähnliche</a:t>
            </a:r>
            <a:endParaRPr lang="en-GB" sz="2400" dirty="0">
              <a:solidFill>
                <a:schemeClr val="tx1"/>
              </a:solidFill>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Männer</a:t>
            </a:r>
            <a:endParaRPr lang="en-GB" sz="2400" dirty="0">
              <a:solidFill>
                <a:schemeClr val="tx1"/>
              </a:solidFill>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Fächer</a:t>
            </a:r>
            <a:endParaRPr lang="en-GB" sz="2400" dirty="0">
              <a:solidFill>
                <a:schemeClr val="tx1"/>
              </a:solidFill>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4892" y="4067686"/>
            <a:ext cx="1521937"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machen</a:t>
            </a:r>
            <a:endParaRPr lang="en-GB" sz="2400" dirty="0">
              <a:solidFill>
                <a:schemeClr val="tx1"/>
              </a:solidFill>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solidFill>
            <a:schemeClr val="accent1">
              <a:lumMod val="60000"/>
              <a:lumOff val="40000"/>
            </a:schemeClr>
          </a:solidFill>
        </p:spPr>
        <p:txBody>
          <a:bodyPr wrap="square" rtlCol="0">
            <a:spAutoFit/>
          </a:bodyPr>
          <a:lstStyle/>
          <a:p>
            <a:pPr algn="l"/>
            <a:r>
              <a:rPr lang="en-GB" sz="2400" b="1" dirty="0" err="1"/>
              <a:t>Acht</a:t>
            </a:r>
            <a:r>
              <a:rPr lang="en-GB" sz="2400" b="1" dirty="0"/>
              <a:t> </a:t>
            </a:r>
            <a:r>
              <a:rPr lang="en-GB" sz="2400" b="1" dirty="0" err="1"/>
              <a:t>ähnliche</a:t>
            </a:r>
            <a:r>
              <a:rPr lang="en-GB" sz="2400" b="1" dirty="0"/>
              <a:t> </a:t>
            </a:r>
            <a:r>
              <a:rPr lang="en-GB" sz="2400" b="1" dirty="0" err="1"/>
              <a:t>Männer</a:t>
            </a:r>
            <a:r>
              <a:rPr lang="en-GB" sz="2400" b="1" dirty="0"/>
              <a:t> </a:t>
            </a:r>
            <a:r>
              <a:rPr lang="en-GB" sz="2400" b="1" dirty="0" err="1"/>
              <a:t>machen</a:t>
            </a:r>
            <a:r>
              <a:rPr lang="en-GB" sz="2400" b="1" dirty="0"/>
              <a:t> </a:t>
            </a:r>
            <a:r>
              <a:rPr lang="en-GB" sz="2400" b="1" dirty="0" err="1"/>
              <a:t>acht</a:t>
            </a:r>
            <a:r>
              <a:rPr lang="en-GB" sz="2400" b="1" dirty="0"/>
              <a:t> </a:t>
            </a:r>
            <a:r>
              <a:rPr lang="en-GB" sz="2400" b="1" dirty="0" err="1"/>
              <a:t>ähnliche</a:t>
            </a:r>
            <a:r>
              <a:rPr lang="en-GB" sz="2400" b="1" dirty="0"/>
              <a:t> </a:t>
            </a:r>
            <a:r>
              <a:rPr lang="en-GB" sz="2400" b="1" dirty="0" err="1"/>
              <a:t>Fächer</a:t>
            </a:r>
            <a:r>
              <a:rPr lang="en-GB" sz="2400" b="1" dirty="0"/>
              <a:t>.</a:t>
            </a:r>
          </a:p>
        </p:txBody>
      </p:sp>
      <p:pic>
        <p:nvPicPr>
          <p:cNvPr id="35" name="Picture 34" descr="Icon&#10;&#10;Description automatically generated">
            <a:extLst>
              <a:ext uri="{FF2B5EF4-FFF2-40B4-BE49-F238E27FC236}">
                <a16:creationId xmlns:a16="http://schemas.microsoft.com/office/drawing/2014/main" id="{7A479CA8-1385-4A13-AE07-A95DF4D06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343" y="30448"/>
            <a:ext cx="1211717" cy="1132853"/>
          </a:xfrm>
          <a:prstGeom prst="rect">
            <a:avLst/>
          </a:prstGeom>
        </p:spPr>
      </p:pic>
      <p:sp>
        <p:nvSpPr>
          <p:cNvPr id="28" name="Action Button: Custom 16">
            <a:hlinkClick r:id="" action="ppaction://noaction" highlightClick="1">
              <a:snd r:embed="rId5" name="4. acht.slow.wav"/>
            </a:hlinkClick>
            <a:extLst>
              <a:ext uri="{FF2B5EF4-FFF2-40B4-BE49-F238E27FC236}">
                <a16:creationId xmlns:a16="http://schemas.microsoft.com/office/drawing/2014/main" id="{23D61421-1F5E-41F3-B6E8-71463BE7F8C7}"/>
              </a:ext>
            </a:extLst>
          </p:cNvPr>
          <p:cNvSpPr/>
          <p:nvPr/>
        </p:nvSpPr>
        <p:spPr>
          <a:xfrm>
            <a:off x="325175" y="5624467"/>
            <a:ext cx="1439544" cy="415878"/>
          </a:xfrm>
          <a:prstGeom prst="actionButtonBlank">
            <a:avLst/>
          </a:prstGeom>
          <a:solidFill>
            <a:srgbClr val="FFCC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068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1CFBD48-3016-684F-B62B-1963494DD7B0}"/>
              </a:ext>
            </a:extLst>
          </p:cNvPr>
          <p:cNvSpPr txBox="1"/>
          <p:nvPr/>
        </p:nvSpPr>
        <p:spPr>
          <a:xfrm>
            <a:off x="452179" y="2426062"/>
            <a:ext cx="9925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DAA520"/>
                </a:solidFill>
                <a:effectLst/>
                <a:uLnTx/>
                <a:uFillTx/>
                <a:latin typeface="Century Gothic" panose="020B0502020202020204" pitchFamily="34" charset="0"/>
                <a:cs typeface="Arial"/>
                <a:sym typeface="Arial"/>
              </a:rPr>
              <a:t>       </a:t>
            </a:r>
            <a:endParaRPr kumimoji="0" lang="en-US" sz="3200" b="0"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929027" y="2480519"/>
            <a:ext cx="3000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DAA520"/>
                </a:solidFill>
                <a:effectLst/>
                <a:uLnTx/>
                <a:uFillTx/>
                <a:latin typeface="Century Gothic" panose="020B0502020202020204" pitchFamily="34" charset="0"/>
                <a:cs typeface="Arial"/>
                <a:sym typeface="Arial"/>
              </a:rPr>
              <a:t> </a:t>
            </a:r>
            <a:endParaRPr kumimoji="0" lang="en-US" sz="3200" b="0"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4" name="TextBox 3"/>
          <p:cNvSpPr txBox="1"/>
          <p:nvPr/>
        </p:nvSpPr>
        <p:spPr>
          <a:xfrm>
            <a:off x="121630" y="1560265"/>
            <a:ext cx="11948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effectLst/>
                <a:uLnTx/>
                <a:uFillTx/>
                <a:latin typeface="Century Gothic" panose="020B0502020202020204" pitchFamily="34" charset="0"/>
                <a:cs typeface="Arial"/>
                <a:sym typeface="Arial"/>
              </a:rPr>
              <a:t>Remember, </a:t>
            </a:r>
            <a:r>
              <a:rPr kumimoji="0" lang="en-GB" sz="2400" b="1" i="0" u="none" strike="noStrike" kern="0" cap="none" spc="0" normalizeH="0" baseline="0" noProof="0" dirty="0">
                <a:ln>
                  <a:noFill/>
                </a:ln>
                <a:effectLst/>
                <a:uLnTx/>
                <a:uFillTx/>
                <a:latin typeface="Century Gothic" panose="020B0502020202020204" pitchFamily="34" charset="0"/>
                <a:cs typeface="Arial"/>
                <a:sym typeface="Arial"/>
              </a:rPr>
              <a:t>Row 2</a:t>
            </a:r>
            <a:r>
              <a:rPr kumimoji="0" lang="en-GB" sz="2400" b="0" i="0" u="none" strike="noStrike" kern="0" cap="none" spc="0" normalizeH="0" baseline="0" noProof="0" dirty="0">
                <a:ln>
                  <a:noFill/>
                </a:ln>
                <a:effectLst/>
                <a:uLnTx/>
                <a:uFillTx/>
                <a:latin typeface="Century Gothic" panose="020B0502020202020204" pitchFamily="34" charset="0"/>
                <a:cs typeface="Arial"/>
                <a:sym typeface="Arial"/>
              </a:rPr>
              <a:t> is used when describing </a:t>
            </a:r>
            <a:r>
              <a:rPr kumimoji="0" lang="en-GB" sz="2400" b="1" i="0" u="none" strike="noStrike" kern="0" cap="none" spc="0" normalizeH="0" baseline="0" noProof="0" dirty="0">
                <a:ln>
                  <a:noFill/>
                </a:ln>
                <a:effectLst/>
                <a:uLnTx/>
                <a:uFillTx/>
                <a:latin typeface="Century Gothic" panose="020B0502020202020204" pitchFamily="34" charset="0"/>
                <a:cs typeface="Arial"/>
                <a:sym typeface="Arial"/>
              </a:rPr>
              <a:t>motion</a:t>
            </a:r>
            <a:r>
              <a:rPr kumimoji="0" lang="en-GB" sz="2400" b="0" i="0" u="none" strike="noStrike" kern="0" cap="none" spc="0" normalizeH="0" baseline="0" noProof="0" dirty="0">
                <a:ln>
                  <a:noFill/>
                </a:ln>
                <a:effectLst/>
                <a:uLnTx/>
                <a:uFillTx/>
                <a:latin typeface="Century Gothic" panose="020B0502020202020204" pitchFamily="34" charset="0"/>
                <a:cs typeface="Arial"/>
                <a:sym typeface="Arial"/>
              </a:rPr>
              <a:t> into / onto something:</a:t>
            </a:r>
          </a:p>
        </p:txBody>
      </p:sp>
      <p:sp>
        <p:nvSpPr>
          <p:cNvPr id="10" name="TextBox 9"/>
          <p:cNvSpPr txBox="1"/>
          <p:nvPr/>
        </p:nvSpPr>
        <p:spPr>
          <a:xfrm>
            <a:off x="7168611" y="2172668"/>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die</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Schule</a:t>
            </a:r>
          </a:p>
        </p:txBody>
      </p:sp>
      <p:sp>
        <p:nvSpPr>
          <p:cNvPr id="11" name="TextBox 10"/>
          <p:cNvSpPr txBox="1"/>
          <p:nvPr/>
        </p:nvSpPr>
        <p:spPr>
          <a:xfrm>
            <a:off x="9921736" y="2114931"/>
            <a:ext cx="22320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strike="noStrike" kern="0" cap="none" spc="0" normalizeH="0" baseline="0" noProof="0" dirty="0">
                <a:ln>
                  <a:noFill/>
                </a:ln>
                <a:solidFill>
                  <a:srgbClr val="FFCC00"/>
                </a:solidFill>
                <a:effectLst/>
                <a:uLnTx/>
                <a:uFillTx/>
                <a:latin typeface="Century Gothic" panose="020B0502020202020204" pitchFamily="34" charset="0"/>
                <a:cs typeface="Arial"/>
                <a:sym typeface="Arial"/>
              </a:rPr>
              <a:t>das</a:t>
            </a:r>
            <a:r>
              <a:rPr kumimoji="0" lang="en-GB" sz="2800" b="1" i="0" strike="noStrike" kern="0" cap="none" spc="0" normalizeH="0" baseline="0" noProof="0" dirty="0">
                <a:ln>
                  <a:noFill/>
                </a:ln>
                <a:effectLst/>
                <a:uLnTx/>
                <a:uFillTx/>
                <a:latin typeface="Century Gothic" panose="020B0502020202020204" pitchFamily="34" charset="0"/>
                <a:cs typeface="Arial"/>
                <a:sym typeface="Arial"/>
              </a:rPr>
              <a:t> </a:t>
            </a:r>
            <a:r>
              <a:rPr lang="en-GB" sz="2800" kern="0" dirty="0" err="1">
                <a:latin typeface="Century Gothic" panose="020B0502020202020204" pitchFamily="34" charset="0"/>
                <a:cs typeface="Arial"/>
                <a:sym typeface="Arial"/>
              </a:rPr>
              <a:t>Theater</a:t>
            </a:r>
            <a:endParaRPr kumimoji="0" lang="en-GB" sz="28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12" name="TextBox 11"/>
          <p:cNvSpPr txBox="1"/>
          <p:nvPr/>
        </p:nvSpPr>
        <p:spPr>
          <a:xfrm>
            <a:off x="3364999" y="2155736"/>
            <a:ext cx="3561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B0F0"/>
                </a:solidFill>
                <a:effectLst/>
                <a:uLnTx/>
                <a:uFillTx/>
                <a:latin typeface="Century Gothic" panose="020B0502020202020204" pitchFamily="34" charset="0"/>
                <a:cs typeface="Arial"/>
                <a:sym typeface="Arial"/>
              </a:rPr>
              <a:t>der</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dirty="0">
                <a:latin typeface="Century Gothic" panose="020B0502020202020204" pitchFamily="34" charset="0"/>
                <a:cs typeface="Arial"/>
                <a:sym typeface="Arial"/>
              </a:rPr>
              <a:t>Garten</a:t>
            </a:r>
            <a:endParaRPr kumimoji="0" lang="en-GB" sz="28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13" name="TextBox 12"/>
          <p:cNvSpPr txBox="1"/>
          <p:nvPr/>
        </p:nvSpPr>
        <p:spPr>
          <a:xfrm>
            <a:off x="1363175" y="2728987"/>
            <a:ext cx="2211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err="1">
                <a:ln>
                  <a:noFill/>
                </a:ln>
                <a:effectLst/>
                <a:uLnTx/>
                <a:uFillTx/>
                <a:latin typeface="Century Gothic" panose="020B0502020202020204" pitchFamily="34" charset="0"/>
                <a:cs typeface="Arial"/>
                <a:sym typeface="Arial"/>
              </a:rPr>
              <a:t>Ich</a:t>
            </a: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effectLst/>
                <a:uLnTx/>
                <a:uFillTx/>
                <a:latin typeface="Century Gothic" panose="020B0502020202020204" pitchFamily="34" charset="0"/>
                <a:cs typeface="Arial"/>
                <a:sym typeface="Arial"/>
              </a:rPr>
              <a:t>gehe</a:t>
            </a: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a:t>
            </a:r>
          </a:p>
        </p:txBody>
      </p:sp>
      <p:sp>
        <p:nvSpPr>
          <p:cNvPr id="19" name="TextBox 18"/>
          <p:cNvSpPr txBox="1"/>
          <p:nvPr/>
        </p:nvSpPr>
        <p:spPr>
          <a:xfrm>
            <a:off x="6834514" y="2716560"/>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in</a:t>
            </a:r>
            <a:r>
              <a:rPr kumimoji="0" lang="en-GB" sz="28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28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die</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dirty="0">
                <a:latin typeface="Century Gothic" panose="020B0502020202020204" pitchFamily="34" charset="0"/>
                <a:cs typeface="Arial"/>
                <a:sym typeface="Arial"/>
              </a:rPr>
              <a:t>Schule</a:t>
            </a:r>
            <a:endParaRPr kumimoji="0" lang="en-GB" sz="28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22" name="TextBox 21"/>
          <p:cNvSpPr txBox="1"/>
          <p:nvPr/>
        </p:nvSpPr>
        <p:spPr>
          <a:xfrm>
            <a:off x="3088582" y="2741293"/>
            <a:ext cx="3561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in</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2800" b="1" i="0" u="sng" strike="noStrike" kern="0" cap="none" spc="0" normalizeH="0" baseline="0" noProof="0" dirty="0">
                <a:ln>
                  <a:noFill/>
                </a:ln>
                <a:solidFill>
                  <a:srgbClr val="00B0F0"/>
                </a:solidFill>
                <a:effectLst/>
                <a:uLnTx/>
                <a:uFillTx/>
                <a:latin typeface="Century Gothic" panose="020B0502020202020204" pitchFamily="34" charset="0"/>
                <a:cs typeface="Arial"/>
                <a:sym typeface="Arial"/>
              </a:rPr>
              <a:t>den</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dirty="0">
                <a:latin typeface="Century Gothic" panose="020B0502020202020204" pitchFamily="34" charset="0"/>
                <a:cs typeface="Arial"/>
                <a:sym typeface="Arial"/>
              </a:rPr>
              <a:t>Garten</a:t>
            </a:r>
            <a:endParaRPr kumimoji="0" lang="en-GB" sz="28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28" name="TextBox 27"/>
          <p:cNvSpPr txBox="1"/>
          <p:nvPr/>
        </p:nvSpPr>
        <p:spPr>
          <a:xfrm>
            <a:off x="1309939" y="4639220"/>
            <a:ext cx="18467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err="1">
                <a:ln>
                  <a:noFill/>
                </a:ln>
                <a:effectLst/>
                <a:uLnTx/>
                <a:uFillTx/>
                <a:latin typeface="Century Gothic" panose="020B0502020202020204" pitchFamily="34" charset="0"/>
                <a:cs typeface="Arial"/>
                <a:sym typeface="Arial"/>
              </a:rPr>
              <a:t>Ich</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bin</a:t>
            </a: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a:t>
            </a:r>
          </a:p>
        </p:txBody>
      </p:sp>
      <p:sp>
        <p:nvSpPr>
          <p:cNvPr id="29" name="TextBox 28"/>
          <p:cNvSpPr txBox="1"/>
          <p:nvPr/>
        </p:nvSpPr>
        <p:spPr>
          <a:xfrm>
            <a:off x="6606347" y="4648052"/>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in</a:t>
            </a:r>
            <a:r>
              <a:rPr kumimoji="0" lang="en-GB" sz="28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28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der</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dirty="0">
                <a:latin typeface="Century Gothic" panose="020B0502020202020204" pitchFamily="34" charset="0"/>
                <a:cs typeface="Arial"/>
                <a:sym typeface="Arial"/>
              </a:rPr>
              <a:t>Schule</a:t>
            </a:r>
            <a:endParaRPr kumimoji="0" lang="en-GB" sz="2800" b="1"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37" name="TextBox 36"/>
          <p:cNvSpPr txBox="1"/>
          <p:nvPr/>
        </p:nvSpPr>
        <p:spPr>
          <a:xfrm>
            <a:off x="114260" y="2718449"/>
            <a:ext cx="1305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Row 2:</a:t>
            </a:r>
          </a:p>
        </p:txBody>
      </p:sp>
      <p:sp>
        <p:nvSpPr>
          <p:cNvPr id="38" name="TextBox 37"/>
          <p:cNvSpPr txBox="1"/>
          <p:nvPr/>
        </p:nvSpPr>
        <p:spPr>
          <a:xfrm>
            <a:off x="57834" y="4644225"/>
            <a:ext cx="1305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Row 3:</a:t>
            </a:r>
          </a:p>
        </p:txBody>
      </p:sp>
      <p:sp>
        <p:nvSpPr>
          <p:cNvPr id="40" name="TextBox 39"/>
          <p:cNvSpPr txBox="1"/>
          <p:nvPr/>
        </p:nvSpPr>
        <p:spPr>
          <a:xfrm>
            <a:off x="117812" y="2110701"/>
            <a:ext cx="1305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Row 1:</a:t>
            </a:r>
          </a:p>
        </p:txBody>
      </p:sp>
      <p:sp>
        <p:nvSpPr>
          <p:cNvPr id="41" name="Oval Callout 40"/>
          <p:cNvSpPr/>
          <p:nvPr/>
        </p:nvSpPr>
        <p:spPr>
          <a:xfrm>
            <a:off x="6861500" y="150737"/>
            <a:ext cx="3203694" cy="969526"/>
          </a:xfrm>
          <a:prstGeom prst="wedgeEllipseCallout">
            <a:avLst>
              <a:gd name="adj1" fmla="val 24879"/>
              <a:gd name="adj2" fmla="val 90296"/>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chemeClr val="tx1"/>
                </a:solidFill>
                <a:latin typeface="Century Gothic" panose="020B0502020202020204" pitchFamily="34" charset="0"/>
                <a:sym typeface="Arial"/>
              </a:rPr>
              <a:t>Remember, </a:t>
            </a:r>
            <a:br>
              <a:rPr lang="en-GB" sz="2000" kern="0" dirty="0">
                <a:solidFill>
                  <a:schemeClr val="tx1"/>
                </a:solidFill>
                <a:latin typeface="Century Gothic" panose="020B0502020202020204" pitchFamily="34" charset="0"/>
                <a:sym typeface="Arial"/>
              </a:rPr>
            </a:br>
            <a:r>
              <a:rPr lang="en-GB" sz="2000" b="1" i="1" kern="0" dirty="0">
                <a:solidFill>
                  <a:schemeClr val="tx1"/>
                </a:solidFill>
                <a:latin typeface="Century Gothic" panose="020B0502020202020204" pitchFamily="34" charset="0"/>
                <a:sym typeface="Arial"/>
              </a:rPr>
              <a:t>in das </a:t>
            </a:r>
            <a:r>
              <a:rPr lang="en-GB" sz="2000" kern="0" dirty="0">
                <a:solidFill>
                  <a:schemeClr val="tx1"/>
                </a:solidFill>
                <a:latin typeface="Century Gothic" panose="020B0502020202020204" pitchFamily="34" charset="0"/>
                <a:sym typeface="Arial"/>
              </a:rPr>
              <a:t>changes to </a:t>
            </a:r>
            <a:r>
              <a:rPr lang="en-GB" sz="2000" b="1" i="1" kern="0" dirty="0">
                <a:solidFill>
                  <a:schemeClr val="tx1"/>
                </a:solidFill>
                <a:latin typeface="Century Gothic" panose="020B0502020202020204" pitchFamily="34" charset="0"/>
                <a:sym typeface="Arial"/>
              </a:rPr>
              <a:t>ins</a:t>
            </a:r>
            <a:r>
              <a:rPr lang="en-GB" sz="2000" i="1" kern="0" dirty="0">
                <a:solidFill>
                  <a:schemeClr val="tx1"/>
                </a:solidFill>
                <a:latin typeface="Century Gothic" panose="020B0502020202020204" pitchFamily="34" charset="0"/>
                <a:sym typeface="Arial"/>
              </a:rPr>
              <a:t>.</a:t>
            </a:r>
            <a:endParaRPr kumimoji="0" lang="en-GB" sz="2000" b="1" i="1" u="none" strike="noStrike" kern="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26" name="Google Shape;89;p3"/>
          <p:cNvSpPr/>
          <p:nvPr/>
        </p:nvSpPr>
        <p:spPr>
          <a:xfrm>
            <a:off x="10137614" y="235766"/>
            <a:ext cx="1873272" cy="40091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Grammatik</a:t>
            </a:r>
            <a:endParaRPr kumimoji="0" sz="2000" b="1"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 name="TextBox 1"/>
          <p:cNvSpPr txBox="1"/>
          <p:nvPr/>
        </p:nvSpPr>
        <p:spPr>
          <a:xfrm>
            <a:off x="4014692" y="4645208"/>
            <a:ext cx="215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sng" strike="noStrike" kern="0" cap="none" spc="0" normalizeH="0" baseline="0" noProof="0" dirty="0" err="1">
                <a:ln>
                  <a:noFill/>
                </a:ln>
                <a:solidFill>
                  <a:srgbClr val="00B0F0"/>
                </a:solidFill>
                <a:effectLst/>
                <a:uLnTx/>
                <a:uFillTx/>
                <a:latin typeface="Century Gothic" panose="020B0502020202020204" pitchFamily="34" charset="0"/>
                <a:cs typeface="Arial"/>
                <a:sym typeface="Arial"/>
              </a:rPr>
              <a:t>im</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dirty="0">
                <a:latin typeface="Century Gothic" panose="020B0502020202020204" pitchFamily="34" charset="0"/>
                <a:cs typeface="Arial"/>
                <a:sym typeface="Arial"/>
              </a:rPr>
              <a:t>Garten</a:t>
            </a:r>
            <a:endParaRPr kumimoji="0" lang="en-GB" sz="28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30" name="TextBox 29"/>
          <p:cNvSpPr txBox="1"/>
          <p:nvPr/>
        </p:nvSpPr>
        <p:spPr>
          <a:xfrm>
            <a:off x="9937346" y="2702196"/>
            <a:ext cx="22546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sng" strike="noStrike" kern="0" cap="none" spc="0" normalizeH="0" baseline="0" noProof="0" dirty="0">
                <a:ln>
                  <a:noFill/>
                </a:ln>
                <a:solidFill>
                  <a:srgbClr val="FFCC00"/>
                </a:solidFill>
                <a:effectLst/>
                <a:uLnTx/>
                <a:uFillTx/>
                <a:latin typeface="Century Gothic" panose="020B0502020202020204" pitchFamily="34" charset="0"/>
                <a:cs typeface="Arial"/>
                <a:sym typeface="Arial"/>
              </a:rPr>
              <a:t>ins</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noProof="0" dirty="0" err="1">
                <a:latin typeface="Century Gothic" panose="020B0502020202020204" pitchFamily="34" charset="0"/>
                <a:cs typeface="Arial"/>
                <a:sym typeface="Arial"/>
              </a:rPr>
              <a:t>Theater</a:t>
            </a:r>
            <a:endParaRPr kumimoji="0" lang="en-GB" sz="28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31" name="TextBox 30"/>
          <p:cNvSpPr txBox="1"/>
          <p:nvPr/>
        </p:nvSpPr>
        <p:spPr>
          <a:xfrm>
            <a:off x="10015278" y="4589771"/>
            <a:ext cx="2151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sng" strike="noStrike" kern="0" cap="none" spc="0" normalizeH="0" baseline="0" noProof="0" dirty="0" err="1">
                <a:ln>
                  <a:noFill/>
                </a:ln>
                <a:solidFill>
                  <a:srgbClr val="FFCC00"/>
                </a:solidFill>
                <a:effectLst/>
                <a:uLnTx/>
                <a:uFillTx/>
                <a:latin typeface="Century Gothic" panose="020B0502020202020204" pitchFamily="34" charset="0"/>
                <a:cs typeface="Arial"/>
                <a:sym typeface="Arial"/>
              </a:rPr>
              <a:t>im</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noProof="0" dirty="0" err="1">
                <a:latin typeface="Century Gothic" panose="020B0502020202020204" pitchFamily="34" charset="0"/>
                <a:cs typeface="Arial"/>
                <a:sym typeface="Arial"/>
              </a:rPr>
              <a:t>Theater</a:t>
            </a:r>
            <a:endParaRPr kumimoji="0" lang="en-GB" sz="2800" b="1"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7" name="Title 6">
            <a:extLst>
              <a:ext uri="{FF2B5EF4-FFF2-40B4-BE49-F238E27FC236}">
                <a16:creationId xmlns:a16="http://schemas.microsoft.com/office/drawing/2014/main" id="{5EE497E1-881D-E743-AF97-A9B2783BA086}"/>
              </a:ext>
            </a:extLst>
          </p:cNvPr>
          <p:cNvSpPr>
            <a:spLocks noGrp="1"/>
          </p:cNvSpPr>
          <p:nvPr>
            <p:ph type="title"/>
          </p:nvPr>
        </p:nvSpPr>
        <p:spPr/>
        <p:txBody>
          <a:bodyPr>
            <a:normAutofit/>
          </a:bodyPr>
          <a:lstStyle/>
          <a:p>
            <a:r>
              <a:rPr lang="en-GB" sz="2800" b="1" dirty="0">
                <a:solidFill>
                  <a:schemeClr val="lt1"/>
                </a:solidFill>
              </a:rPr>
              <a:t>In / auf + R2 and R3</a:t>
            </a:r>
            <a:endParaRPr lang="en-US" sz="2800" dirty="0"/>
          </a:p>
        </p:txBody>
      </p:sp>
      <p:sp>
        <p:nvSpPr>
          <p:cNvPr id="34" name="TextBox 33">
            <a:extLst>
              <a:ext uri="{FF2B5EF4-FFF2-40B4-BE49-F238E27FC236}">
                <a16:creationId xmlns:a16="http://schemas.microsoft.com/office/drawing/2014/main" id="{A665F1AF-1E65-5548-A50D-012B85729EA6}"/>
              </a:ext>
            </a:extLst>
          </p:cNvPr>
          <p:cNvSpPr txBox="1"/>
          <p:nvPr/>
        </p:nvSpPr>
        <p:spPr>
          <a:xfrm>
            <a:off x="9619036" y="3295904"/>
            <a:ext cx="25347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in</a:t>
            </a:r>
            <a:r>
              <a:rPr kumimoji="0" lang="en-GB" sz="2800" i="0" u="none" strike="noStrike" kern="0" cap="none" spc="0" normalizeH="0" noProof="0" dirty="0">
                <a:ln>
                  <a:noFill/>
                </a:ln>
                <a:effectLst/>
                <a:uLnTx/>
                <a:uFillTx/>
                <a:latin typeface="Century Gothic" panose="020B0502020202020204" pitchFamily="34" charset="0"/>
                <a:cs typeface="Arial"/>
                <a:sym typeface="Arial"/>
              </a:rPr>
              <a:t> </a:t>
            </a:r>
            <a:r>
              <a:rPr kumimoji="0" lang="en-GB" sz="2800" b="1" i="0" u="sng" strike="noStrike" kern="0" cap="none" spc="0" normalizeH="0" noProof="0" dirty="0" err="1">
                <a:ln>
                  <a:noFill/>
                </a:ln>
                <a:solidFill>
                  <a:srgbClr val="FFCC00"/>
                </a:solidFill>
                <a:effectLst/>
                <a:uLnTx/>
                <a:uFillTx/>
                <a:latin typeface="Century Gothic" panose="020B0502020202020204" pitchFamily="34" charset="0"/>
                <a:cs typeface="Arial"/>
                <a:sym typeface="Arial"/>
              </a:rPr>
              <a:t>ein</a:t>
            </a:r>
            <a:r>
              <a:rPr kumimoji="0" lang="en-GB" sz="2800" b="1" i="0" strike="noStrike" kern="0" cap="none" spc="0" normalizeH="0" noProof="0" dirty="0">
                <a:ln>
                  <a:noFill/>
                </a:ln>
                <a:solidFill>
                  <a:srgbClr val="FFCC00"/>
                </a:solidFill>
                <a:effectLst/>
                <a:uLnTx/>
                <a:uFillTx/>
                <a:latin typeface="Century Gothic" panose="020B0502020202020204" pitchFamily="34" charset="0"/>
                <a:cs typeface="Arial"/>
                <a:sym typeface="Arial"/>
              </a:rPr>
              <a:t> </a:t>
            </a:r>
            <a:r>
              <a:rPr lang="en-GB" sz="2800" kern="0" noProof="0" dirty="0" err="1">
                <a:latin typeface="Century Gothic" panose="020B0502020202020204" pitchFamily="34" charset="0"/>
                <a:cs typeface="Arial"/>
                <a:sym typeface="Arial"/>
              </a:rPr>
              <a:t>Theater</a:t>
            </a:r>
            <a:endParaRPr kumimoji="0" lang="en-GB" sz="2800" i="0"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AB909E4D-7EEE-CD4C-BDEB-A96639506D40}"/>
              </a:ext>
            </a:extLst>
          </p:cNvPr>
          <p:cNvSpPr txBox="1"/>
          <p:nvPr/>
        </p:nvSpPr>
        <p:spPr>
          <a:xfrm>
            <a:off x="121630" y="4059497"/>
            <a:ext cx="11948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effectLst/>
                <a:uLnTx/>
                <a:uFillTx/>
                <a:latin typeface="Century Gothic" panose="020B0502020202020204" pitchFamily="34" charset="0"/>
                <a:cs typeface="Arial"/>
                <a:sym typeface="Arial"/>
              </a:rPr>
              <a:t>Row 3 </a:t>
            </a:r>
            <a:r>
              <a:rPr kumimoji="0" lang="en-GB" sz="2400" b="0" i="0" u="none" strike="noStrike" kern="0" cap="none" spc="0" normalizeH="0" baseline="0" noProof="0" dirty="0">
                <a:ln>
                  <a:noFill/>
                </a:ln>
                <a:effectLst/>
                <a:uLnTx/>
                <a:uFillTx/>
                <a:latin typeface="Century Gothic" panose="020B0502020202020204" pitchFamily="34" charset="0"/>
                <a:cs typeface="Arial"/>
                <a:sym typeface="Arial"/>
              </a:rPr>
              <a:t>is used when describing </a:t>
            </a:r>
            <a:r>
              <a:rPr kumimoji="0" lang="en-GB" sz="2400" b="1" i="0" u="none" strike="noStrike" kern="0" cap="none" spc="0" normalizeH="0" baseline="0" noProof="0" dirty="0">
                <a:ln>
                  <a:noFill/>
                </a:ln>
                <a:effectLst/>
                <a:uLnTx/>
                <a:uFillTx/>
                <a:latin typeface="Century Gothic" panose="020B0502020202020204" pitchFamily="34" charset="0"/>
                <a:cs typeface="Arial"/>
                <a:sym typeface="Arial"/>
              </a:rPr>
              <a:t>location </a:t>
            </a:r>
            <a:r>
              <a:rPr kumimoji="0" lang="en-GB" sz="2400" b="0" i="0" u="none" strike="noStrike" kern="0" cap="none" spc="0" normalizeH="0" baseline="0" noProof="0" dirty="0">
                <a:ln>
                  <a:noFill/>
                </a:ln>
                <a:effectLst/>
                <a:uLnTx/>
                <a:uFillTx/>
                <a:latin typeface="Century Gothic" panose="020B0502020202020204" pitchFamily="34" charset="0"/>
                <a:cs typeface="Arial"/>
                <a:sym typeface="Arial"/>
              </a:rPr>
              <a:t>in or on something:</a:t>
            </a:r>
          </a:p>
        </p:txBody>
      </p:sp>
      <p:sp>
        <p:nvSpPr>
          <p:cNvPr id="39" name="TextBox 38">
            <a:extLst>
              <a:ext uri="{FF2B5EF4-FFF2-40B4-BE49-F238E27FC236}">
                <a16:creationId xmlns:a16="http://schemas.microsoft.com/office/drawing/2014/main" id="{66581C81-357D-7542-8F6F-897FA8C05585}"/>
              </a:ext>
            </a:extLst>
          </p:cNvPr>
          <p:cNvSpPr txBox="1"/>
          <p:nvPr/>
        </p:nvSpPr>
        <p:spPr>
          <a:xfrm>
            <a:off x="6650034" y="3305857"/>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in</a:t>
            </a:r>
            <a:r>
              <a:rPr kumimoji="0" lang="en-GB" sz="28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b="1" u="sng" kern="0" dirty="0" err="1">
                <a:solidFill>
                  <a:srgbClr val="FF0000"/>
                </a:solidFill>
                <a:latin typeface="Century Gothic" panose="020B0502020202020204" pitchFamily="34" charset="0"/>
                <a:cs typeface="Arial"/>
                <a:sym typeface="Arial"/>
              </a:rPr>
              <a:t>eine</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dirty="0">
                <a:latin typeface="Century Gothic" panose="020B0502020202020204" pitchFamily="34" charset="0"/>
                <a:cs typeface="Arial"/>
                <a:sym typeface="Arial"/>
              </a:rPr>
              <a:t>Schule</a:t>
            </a:r>
            <a:endParaRPr kumimoji="0" lang="en-GB" sz="28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CD9D06ED-8243-6843-94A3-08D37D9F78CA}"/>
              </a:ext>
            </a:extLst>
          </p:cNvPr>
          <p:cNvSpPr txBox="1"/>
          <p:nvPr/>
        </p:nvSpPr>
        <p:spPr>
          <a:xfrm>
            <a:off x="2937923" y="3305857"/>
            <a:ext cx="3561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in</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b="1" u="sng" kern="0" dirty="0" err="1">
                <a:solidFill>
                  <a:srgbClr val="00B0F0"/>
                </a:solidFill>
                <a:latin typeface="Century Gothic" panose="020B0502020202020204" pitchFamily="34" charset="0"/>
                <a:cs typeface="Arial"/>
                <a:sym typeface="Arial"/>
              </a:rPr>
              <a:t>einen</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dirty="0">
                <a:latin typeface="Century Gothic" panose="020B0502020202020204" pitchFamily="34" charset="0"/>
                <a:cs typeface="Arial"/>
                <a:sym typeface="Arial"/>
              </a:rPr>
              <a:t>Garten</a:t>
            </a:r>
            <a:endParaRPr kumimoji="0" lang="en-GB" sz="28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84A1B2B3-8AB6-7A4F-B706-BB5FB3D0DC4F}"/>
              </a:ext>
            </a:extLst>
          </p:cNvPr>
          <p:cNvSpPr txBox="1"/>
          <p:nvPr/>
        </p:nvSpPr>
        <p:spPr>
          <a:xfrm>
            <a:off x="6329392" y="5170728"/>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effectLst/>
                <a:uLnTx/>
                <a:uFillTx/>
                <a:latin typeface="Century Gothic" panose="020B0502020202020204" pitchFamily="34" charset="0"/>
                <a:cs typeface="Arial"/>
                <a:sym typeface="Arial"/>
              </a:rPr>
              <a:t>in</a:t>
            </a:r>
            <a:r>
              <a:rPr kumimoji="0" lang="en-GB" sz="28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b="1" u="sng" kern="0" dirty="0" err="1">
                <a:solidFill>
                  <a:srgbClr val="FF0000"/>
                </a:solidFill>
                <a:latin typeface="Century Gothic" panose="020B0502020202020204" pitchFamily="34" charset="0"/>
                <a:cs typeface="Arial"/>
                <a:sym typeface="Arial"/>
              </a:rPr>
              <a:t>einer</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lang="en-GB" sz="2800" kern="0" dirty="0">
                <a:latin typeface="Century Gothic" panose="020B0502020202020204" pitchFamily="34" charset="0"/>
                <a:cs typeface="Arial"/>
                <a:sym typeface="Arial"/>
              </a:rPr>
              <a:t>Schule</a:t>
            </a:r>
            <a:endParaRPr kumimoji="0" lang="en-GB" sz="2800" b="1"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3E68CCDF-196D-E340-9B4A-E3BB6D6E66F0}"/>
              </a:ext>
            </a:extLst>
          </p:cNvPr>
          <p:cNvSpPr txBox="1"/>
          <p:nvPr/>
        </p:nvSpPr>
        <p:spPr>
          <a:xfrm>
            <a:off x="2947668" y="5170728"/>
            <a:ext cx="32284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dirty="0">
                <a:latin typeface="Century Gothic" panose="020B0502020202020204" pitchFamily="34" charset="0"/>
                <a:cs typeface="Arial"/>
                <a:sym typeface="Arial"/>
              </a:rPr>
              <a:t>in </a:t>
            </a:r>
            <a:r>
              <a:rPr lang="en-GB" sz="2800" b="1" u="sng" kern="0" dirty="0" err="1">
                <a:solidFill>
                  <a:srgbClr val="00B0F0"/>
                </a:solidFill>
                <a:latin typeface="Century Gothic" panose="020B0502020202020204" pitchFamily="34" charset="0"/>
                <a:cs typeface="Arial"/>
                <a:sym typeface="Arial"/>
              </a:rPr>
              <a:t>eine</a:t>
            </a:r>
            <a:r>
              <a:rPr kumimoji="0" lang="en-GB" sz="2800" b="1" i="0" u="sng" strike="noStrike" kern="0" cap="none" spc="0" normalizeH="0" baseline="0" noProof="0" dirty="0">
                <a:ln>
                  <a:noFill/>
                </a:ln>
                <a:solidFill>
                  <a:srgbClr val="00B0F0"/>
                </a:solidFill>
                <a:effectLst/>
                <a:uLnTx/>
                <a:uFillTx/>
                <a:latin typeface="Century Gothic" panose="020B0502020202020204" pitchFamily="34" charset="0"/>
                <a:cs typeface="Arial"/>
                <a:sym typeface="Arial"/>
              </a:rPr>
              <a:t>m</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dirty="0">
                <a:latin typeface="Century Gothic" panose="020B0502020202020204" pitchFamily="34" charset="0"/>
                <a:cs typeface="Arial"/>
                <a:sym typeface="Arial"/>
              </a:rPr>
              <a:t>Garten</a:t>
            </a:r>
            <a:endParaRPr kumimoji="0" lang="en-GB" sz="28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75AD5ADD-E2ED-3544-9994-B09CA68D72B8}"/>
              </a:ext>
            </a:extLst>
          </p:cNvPr>
          <p:cNvSpPr txBox="1"/>
          <p:nvPr/>
        </p:nvSpPr>
        <p:spPr>
          <a:xfrm>
            <a:off x="8997994" y="5170728"/>
            <a:ext cx="31690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strike="noStrike" kern="0" cap="none" spc="0" normalizeH="0" baseline="0" noProof="0" dirty="0">
                <a:ln>
                  <a:noFill/>
                </a:ln>
                <a:effectLst/>
                <a:uLnTx/>
                <a:uFillTx/>
                <a:latin typeface="Century Gothic" panose="020B0502020202020204" pitchFamily="34" charset="0"/>
                <a:cs typeface="Arial"/>
                <a:sym typeface="Arial"/>
              </a:rPr>
              <a:t>in</a:t>
            </a:r>
            <a:r>
              <a:rPr kumimoji="0" lang="en-GB" sz="2800" i="0" strike="noStrike" kern="0" cap="none" spc="0" normalizeH="0" noProof="0" dirty="0">
                <a:ln>
                  <a:noFill/>
                </a:ln>
                <a:effectLst/>
                <a:uLnTx/>
                <a:uFillTx/>
                <a:latin typeface="Century Gothic" panose="020B0502020202020204" pitchFamily="34" charset="0"/>
                <a:cs typeface="Arial"/>
                <a:sym typeface="Arial"/>
              </a:rPr>
              <a:t> </a:t>
            </a:r>
            <a:r>
              <a:rPr kumimoji="0" lang="en-GB" sz="2800" b="1" i="0" u="sng" strike="noStrike" kern="0" cap="none" spc="0" normalizeH="0" noProof="0" dirty="0" err="1">
                <a:ln>
                  <a:noFill/>
                </a:ln>
                <a:solidFill>
                  <a:srgbClr val="FFCC00"/>
                </a:solidFill>
                <a:effectLst/>
                <a:uLnTx/>
                <a:uFillTx/>
                <a:latin typeface="Century Gothic" panose="020B0502020202020204" pitchFamily="34" charset="0"/>
                <a:cs typeface="Arial"/>
                <a:sym typeface="Arial"/>
              </a:rPr>
              <a:t>einem</a:t>
            </a:r>
            <a:r>
              <a:rPr kumimoji="0" lang="en-GB" sz="2800" b="1" i="0" u="none" strike="noStrike" kern="0" cap="none" spc="0" normalizeH="0" baseline="0" noProof="0" dirty="0">
                <a:ln>
                  <a:noFill/>
                </a:ln>
                <a:effectLst/>
                <a:uLnTx/>
                <a:uFillTx/>
                <a:latin typeface="Century Gothic" panose="020B0502020202020204" pitchFamily="34" charset="0"/>
                <a:cs typeface="Arial"/>
                <a:sym typeface="Arial"/>
              </a:rPr>
              <a:t> </a:t>
            </a:r>
            <a:r>
              <a:rPr lang="en-GB" sz="2800" kern="0" noProof="0" dirty="0" err="1">
                <a:latin typeface="Century Gothic" panose="020B0502020202020204" pitchFamily="34" charset="0"/>
                <a:cs typeface="Arial"/>
                <a:sym typeface="Arial"/>
              </a:rPr>
              <a:t>Theater</a:t>
            </a:r>
            <a:endParaRPr kumimoji="0" lang="en-GB" sz="2800" b="1"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7" name="Oval Callout 46">
            <a:extLst>
              <a:ext uri="{FF2B5EF4-FFF2-40B4-BE49-F238E27FC236}">
                <a16:creationId xmlns:a16="http://schemas.microsoft.com/office/drawing/2014/main" id="{8D341A84-778D-3347-B225-EB6CF6F09F22}"/>
              </a:ext>
            </a:extLst>
          </p:cNvPr>
          <p:cNvSpPr/>
          <p:nvPr/>
        </p:nvSpPr>
        <p:spPr>
          <a:xfrm>
            <a:off x="-1" y="5193954"/>
            <a:ext cx="2937923" cy="1257418"/>
          </a:xfrm>
          <a:prstGeom prst="wedgeEllipseCallout">
            <a:avLst>
              <a:gd name="adj1" fmla="val 82383"/>
              <a:gd name="adj2" fmla="val -78748"/>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chemeClr val="tx1"/>
                </a:solidFill>
                <a:latin typeface="Century Gothic" panose="020B0502020202020204" pitchFamily="34" charset="0"/>
                <a:sym typeface="Arial"/>
              </a:rPr>
              <a:t>Remember</a:t>
            </a:r>
            <a:r>
              <a:rPr lang="en-GB" sz="2000" b="1" kern="0" dirty="0">
                <a:solidFill>
                  <a:schemeClr val="tx1"/>
                </a:solidFill>
                <a:latin typeface="Century Gothic" panose="020B0502020202020204" pitchFamily="34" charset="0"/>
                <a:sym typeface="Arial"/>
              </a:rPr>
              <a:t>, </a:t>
            </a:r>
            <a:br>
              <a:rPr lang="en-GB" sz="2000" b="1" kern="0" dirty="0">
                <a:solidFill>
                  <a:schemeClr val="tx1"/>
                </a:solidFill>
                <a:latin typeface="Century Gothic" panose="020B0502020202020204" pitchFamily="34" charset="0"/>
                <a:sym typeface="Arial"/>
              </a:rPr>
            </a:br>
            <a:r>
              <a:rPr lang="en-GB" sz="2000" b="1" i="1" kern="0" dirty="0">
                <a:solidFill>
                  <a:schemeClr val="tx1"/>
                </a:solidFill>
                <a:latin typeface="Century Gothic" panose="020B0502020202020204" pitchFamily="34" charset="0"/>
                <a:sym typeface="Arial"/>
              </a:rPr>
              <a:t>in </a:t>
            </a:r>
            <a:r>
              <a:rPr lang="en-GB" sz="2000" b="1" i="1" kern="0" dirty="0" err="1">
                <a:solidFill>
                  <a:schemeClr val="tx1"/>
                </a:solidFill>
                <a:latin typeface="Century Gothic" panose="020B0502020202020204" pitchFamily="34" charset="0"/>
                <a:sym typeface="Arial"/>
              </a:rPr>
              <a:t>dem</a:t>
            </a:r>
            <a:r>
              <a:rPr lang="en-GB" sz="2000" i="1" kern="0" dirty="0">
                <a:solidFill>
                  <a:schemeClr val="tx1"/>
                </a:solidFill>
                <a:latin typeface="Century Gothic" panose="020B0502020202020204" pitchFamily="34" charset="0"/>
                <a:sym typeface="Arial"/>
              </a:rPr>
              <a:t> </a:t>
            </a:r>
            <a:r>
              <a:rPr lang="en-GB" sz="2000" kern="0" dirty="0">
                <a:solidFill>
                  <a:schemeClr val="tx1"/>
                </a:solidFill>
                <a:latin typeface="Century Gothic" panose="020B0502020202020204" pitchFamily="34" charset="0"/>
                <a:sym typeface="Arial"/>
              </a:rPr>
              <a:t>changes to </a:t>
            </a:r>
            <a:r>
              <a:rPr lang="en-GB" sz="2000" b="1" i="1" kern="0" dirty="0" err="1">
                <a:solidFill>
                  <a:schemeClr val="tx1"/>
                </a:solidFill>
                <a:latin typeface="Century Gothic" panose="020B0502020202020204" pitchFamily="34" charset="0"/>
                <a:sym typeface="Arial"/>
              </a:rPr>
              <a:t>im</a:t>
            </a:r>
            <a:r>
              <a:rPr lang="en-GB" sz="2000" i="1" kern="0" dirty="0">
                <a:solidFill>
                  <a:schemeClr val="tx1"/>
                </a:solidFill>
                <a:latin typeface="Century Gothic" panose="020B0502020202020204" pitchFamily="34" charset="0"/>
                <a:sym typeface="Arial"/>
              </a:rPr>
              <a:t>.</a:t>
            </a:r>
            <a:endParaRPr kumimoji="0" lang="en-GB" sz="2000" b="1" i="1" u="none" strike="noStrike" kern="0" cap="none" spc="0" normalizeH="0" baseline="0" noProof="0" dirty="0">
              <a:ln>
                <a:noFill/>
              </a:ln>
              <a:solidFill>
                <a:schemeClr val="tx1"/>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64289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P spid="19" grpId="0"/>
      <p:bldP spid="22" grpId="0"/>
      <p:bldP spid="28" grpId="0"/>
      <p:bldP spid="29" grpId="0"/>
      <p:bldP spid="37" grpId="0"/>
      <p:bldP spid="38" grpId="0"/>
      <p:bldP spid="40" grpId="0"/>
      <p:bldP spid="41" grpId="0" animBg="1"/>
      <p:bldP spid="41" grpId="1" animBg="1"/>
      <p:bldP spid="2" grpId="0"/>
      <p:bldP spid="30" grpId="0"/>
      <p:bldP spid="31" grpId="0"/>
      <p:bldP spid="34" grpId="0"/>
      <p:bldP spid="35" grpId="0"/>
      <p:bldP spid="39" grpId="0"/>
      <p:bldP spid="42" grpId="0"/>
      <p:bldP spid="43" grpId="0"/>
      <p:bldP spid="45" grpId="0"/>
      <p:bldP spid="46" grpId="0"/>
      <p:bldP spid="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94391" cy="647577"/>
          </a:xfrm>
        </p:spPr>
        <p:txBody>
          <a:bodyPr>
            <a:noAutofit/>
          </a:bodyPr>
          <a:lstStyle/>
          <a:p>
            <a:r>
              <a:rPr lang="en-GB" sz="2800" b="1" dirty="0" err="1">
                <a:solidFill>
                  <a:schemeClr val="bg1"/>
                </a:solidFill>
              </a:rPr>
              <a:t>Tante</a:t>
            </a:r>
            <a:r>
              <a:rPr lang="en-GB" sz="2800" b="1" dirty="0">
                <a:solidFill>
                  <a:schemeClr val="bg1"/>
                </a:solidFill>
              </a:rPr>
              <a:t> Laura </a:t>
            </a:r>
            <a:r>
              <a:rPr lang="en-GB" sz="2800" b="1" dirty="0" err="1">
                <a:solidFill>
                  <a:schemeClr val="bg1"/>
                </a:solidFill>
              </a:rPr>
              <a:t>reist</a:t>
            </a:r>
            <a:r>
              <a:rPr lang="en-GB" sz="2800" b="1" dirty="0">
                <a:solidFill>
                  <a:schemeClr val="bg1"/>
                </a:solidFill>
              </a:rPr>
              <a:t> </a:t>
            </a:r>
            <a:r>
              <a:rPr lang="en-GB" sz="2800" b="1" dirty="0" err="1">
                <a:solidFill>
                  <a:schemeClr val="bg1"/>
                </a:solidFill>
              </a:rPr>
              <a:t>nochmal</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7064470" y="284737"/>
            <a:ext cx="5339070" cy="1200329"/>
          </a:xfrm>
          <a:prstGeom prst="rect">
            <a:avLst/>
          </a:prstGeom>
          <a:noFill/>
        </p:spPr>
        <p:txBody>
          <a:bodyPr wrap="square" rtlCol="0">
            <a:spAutoFit/>
          </a:bodyPr>
          <a:lstStyle/>
          <a:p>
            <a:r>
              <a:rPr lang="en-US" sz="2400" dirty="0" err="1"/>
              <a:t>Tante</a:t>
            </a:r>
            <a:r>
              <a:rPr lang="en-US" sz="2400" dirty="0"/>
              <a:t> Laura hat </a:t>
            </a:r>
            <a:r>
              <a:rPr lang="en-US" sz="2400" dirty="0" err="1"/>
              <a:t>schon</a:t>
            </a:r>
            <a:r>
              <a:rPr lang="en-US" sz="2400" dirty="0"/>
              <a:t> </a:t>
            </a:r>
            <a:br>
              <a:rPr lang="en-US" sz="2400" dirty="0"/>
            </a:br>
            <a:r>
              <a:rPr lang="en-US" sz="2400" dirty="0" err="1"/>
              <a:t>viel</a:t>
            </a:r>
            <a:r>
              <a:rPr lang="en-US" sz="2400" dirty="0"/>
              <a:t> in Salzburg </a:t>
            </a:r>
            <a:r>
              <a:rPr lang="en-US" sz="2400" dirty="0" err="1"/>
              <a:t>gemacht</a:t>
            </a:r>
            <a:r>
              <a:rPr lang="en-US" sz="2400" dirty="0"/>
              <a:t>. </a:t>
            </a:r>
            <a:br>
              <a:rPr lang="en-US" sz="2400" dirty="0"/>
            </a:br>
            <a:r>
              <a:rPr lang="en-US" sz="2400" b="1" dirty="0"/>
              <a:t>Bin</a:t>
            </a:r>
            <a:r>
              <a:rPr lang="en-US" sz="2400" dirty="0"/>
              <a:t> + </a:t>
            </a:r>
            <a:r>
              <a:rPr lang="en-US" sz="2400" b="1" dirty="0" err="1"/>
              <a:t>Partizip</a:t>
            </a:r>
            <a:r>
              <a:rPr lang="en-US" sz="2400" b="1" dirty="0"/>
              <a:t> </a:t>
            </a:r>
            <a:r>
              <a:rPr lang="en-US" sz="2400" dirty="0" err="1"/>
              <a:t>oder</a:t>
            </a:r>
            <a:r>
              <a:rPr lang="en-US" sz="2400" dirty="0"/>
              <a:t> </a:t>
            </a:r>
            <a:r>
              <a:rPr lang="en-US" sz="2400" b="1" dirty="0"/>
              <a:t>bin </a:t>
            </a:r>
            <a:r>
              <a:rPr lang="en-US" sz="2400" dirty="0"/>
              <a:t>+ </a:t>
            </a:r>
            <a:r>
              <a:rPr lang="en-US" sz="2400" b="1" dirty="0"/>
              <a:t>[-]</a:t>
            </a:r>
            <a:r>
              <a:rPr lang="en-US" sz="2400" dirty="0"/>
              <a:t>?</a:t>
            </a:r>
          </a:p>
        </p:txBody>
      </p:sp>
      <p:pic>
        <p:nvPicPr>
          <p:cNvPr id="9" name="Picture 8" descr="A picture containing text, book&#10;&#10;Description automatically generated">
            <a:extLst>
              <a:ext uri="{FF2B5EF4-FFF2-40B4-BE49-F238E27FC236}">
                <a16:creationId xmlns:a16="http://schemas.microsoft.com/office/drawing/2014/main" id="{5D8A11D9-B380-4732-BA11-A7584092A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8731" y="234693"/>
            <a:ext cx="1225739" cy="1509766"/>
          </a:xfrm>
          <a:prstGeom prst="rect">
            <a:avLst/>
          </a:prstGeom>
        </p:spPr>
      </p:pic>
      <p:grpSp>
        <p:nvGrpSpPr>
          <p:cNvPr id="59" name="Group 58">
            <a:extLst>
              <a:ext uri="{FF2B5EF4-FFF2-40B4-BE49-F238E27FC236}">
                <a16:creationId xmlns:a16="http://schemas.microsoft.com/office/drawing/2014/main" id="{EBE324BD-B4FA-41A9-863E-56005886A398}"/>
              </a:ext>
            </a:extLst>
          </p:cNvPr>
          <p:cNvGrpSpPr/>
          <p:nvPr/>
        </p:nvGrpSpPr>
        <p:grpSpPr>
          <a:xfrm>
            <a:off x="8422797" y="1744459"/>
            <a:ext cx="3152078" cy="4386210"/>
            <a:chOff x="-30479" y="22860"/>
            <a:chExt cx="3394710" cy="6004560"/>
          </a:xfrm>
        </p:grpSpPr>
        <p:grpSp>
          <p:nvGrpSpPr>
            <p:cNvPr id="60" name="Group 59">
              <a:extLst>
                <a:ext uri="{FF2B5EF4-FFF2-40B4-BE49-F238E27FC236}">
                  <a16:creationId xmlns:a16="http://schemas.microsoft.com/office/drawing/2014/main" id="{BF47CE56-5A41-4CB3-B621-F8B4F41B2E9D}"/>
                </a:ext>
              </a:extLst>
            </p:cNvPr>
            <p:cNvGrpSpPr/>
            <p:nvPr/>
          </p:nvGrpSpPr>
          <p:grpSpPr>
            <a:xfrm>
              <a:off x="-30479" y="22860"/>
              <a:ext cx="3394710" cy="6004560"/>
              <a:chOff x="-30479" y="22860"/>
              <a:chExt cx="3394710" cy="6004560"/>
            </a:xfrm>
          </p:grpSpPr>
          <p:sp>
            <p:nvSpPr>
              <p:cNvPr id="62" name="Rectangle: Rounded Corners 59">
                <a:extLst>
                  <a:ext uri="{FF2B5EF4-FFF2-40B4-BE49-F238E27FC236}">
                    <a16:creationId xmlns:a16="http://schemas.microsoft.com/office/drawing/2014/main" id="{12ED6738-F9D9-4A0C-9025-9D2C5098B402}"/>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77CD53FD-665F-43E3-8F62-0F24339C1288}"/>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1" name="Oval 60">
              <a:extLst>
                <a:ext uri="{FF2B5EF4-FFF2-40B4-BE49-F238E27FC236}">
                  <a16:creationId xmlns:a16="http://schemas.microsoft.com/office/drawing/2014/main" id="{0A9410F0-4E84-4931-8436-07F2096254D6}"/>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4" name="Group 63">
            <a:extLst>
              <a:ext uri="{FF2B5EF4-FFF2-40B4-BE49-F238E27FC236}">
                <a16:creationId xmlns:a16="http://schemas.microsoft.com/office/drawing/2014/main" id="{C3438079-0F08-4B36-A1CA-760867E97AC4}"/>
              </a:ext>
            </a:extLst>
          </p:cNvPr>
          <p:cNvGrpSpPr/>
          <p:nvPr/>
        </p:nvGrpSpPr>
        <p:grpSpPr>
          <a:xfrm>
            <a:off x="559400" y="1744459"/>
            <a:ext cx="3152077" cy="4386210"/>
            <a:chOff x="-30479" y="22860"/>
            <a:chExt cx="3394710" cy="6004560"/>
          </a:xfrm>
        </p:grpSpPr>
        <p:grpSp>
          <p:nvGrpSpPr>
            <p:cNvPr id="65" name="Group 64">
              <a:extLst>
                <a:ext uri="{FF2B5EF4-FFF2-40B4-BE49-F238E27FC236}">
                  <a16:creationId xmlns:a16="http://schemas.microsoft.com/office/drawing/2014/main" id="{A7F66138-3DD0-4112-94FF-98BF379C8CCD}"/>
                </a:ext>
              </a:extLst>
            </p:cNvPr>
            <p:cNvGrpSpPr/>
            <p:nvPr/>
          </p:nvGrpSpPr>
          <p:grpSpPr>
            <a:xfrm>
              <a:off x="-30479" y="22860"/>
              <a:ext cx="3394710" cy="6004560"/>
              <a:chOff x="-30479" y="22860"/>
              <a:chExt cx="3394710" cy="6004560"/>
            </a:xfrm>
          </p:grpSpPr>
          <p:sp>
            <p:nvSpPr>
              <p:cNvPr id="67" name="Rectangle: Rounded Corners 59">
                <a:extLst>
                  <a:ext uri="{FF2B5EF4-FFF2-40B4-BE49-F238E27FC236}">
                    <a16:creationId xmlns:a16="http://schemas.microsoft.com/office/drawing/2014/main" id="{1D912527-EBEB-47DD-BE8F-A67C40D87AE9}"/>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241044EB-FD41-4086-A9CB-EDEB575C9C68}"/>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6" name="Oval 65">
              <a:extLst>
                <a:ext uri="{FF2B5EF4-FFF2-40B4-BE49-F238E27FC236}">
                  <a16:creationId xmlns:a16="http://schemas.microsoft.com/office/drawing/2014/main" id="{45AACAAA-77E6-4F67-9335-3507F6F6B8FB}"/>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69" name="Speech Bubble: Rectangle with Corners Rounded 56">
            <a:extLst>
              <a:ext uri="{FF2B5EF4-FFF2-40B4-BE49-F238E27FC236}">
                <a16:creationId xmlns:a16="http://schemas.microsoft.com/office/drawing/2014/main" id="{41F9E31C-9EBB-47D7-BF04-29E85AF8F5DA}"/>
              </a:ext>
            </a:extLst>
          </p:cNvPr>
          <p:cNvSpPr/>
          <p:nvPr/>
        </p:nvSpPr>
        <p:spPr>
          <a:xfrm>
            <a:off x="878613" y="4113479"/>
            <a:ext cx="2628372" cy="1334590"/>
          </a:xfrm>
          <a:prstGeom prst="wedgeRoundRectCallout">
            <a:avLst>
              <a:gd name="adj1" fmla="val 30840"/>
              <a:gd name="adj2" fmla="val 67214"/>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0" name="TextBox 69">
            <a:extLst>
              <a:ext uri="{FF2B5EF4-FFF2-40B4-BE49-F238E27FC236}">
                <a16:creationId xmlns:a16="http://schemas.microsoft.com/office/drawing/2014/main" id="{1C2492B3-1E77-45CE-B26F-580FED84EF6B}"/>
              </a:ext>
            </a:extLst>
          </p:cNvPr>
          <p:cNvSpPr txBox="1"/>
          <p:nvPr/>
        </p:nvSpPr>
        <p:spPr>
          <a:xfrm>
            <a:off x="981104" y="4264287"/>
            <a:ext cx="2472024"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200" b="0" i="0" u="none" strike="noStrike" kern="0" cap="none" spc="0" normalizeH="0" baseline="0" noProof="0" dirty="0">
                <a:ln>
                  <a:noFill/>
                </a:ln>
                <a:effectLst/>
                <a:uLnTx/>
                <a:uFillTx/>
              </a:rPr>
              <a:t>Hier </a:t>
            </a:r>
            <a:r>
              <a:rPr kumimoji="0" lang="de-DE" sz="2200" b="1" i="0" u="none" strike="noStrike" kern="0" cap="none" spc="0" normalizeH="0" baseline="0" noProof="0" dirty="0">
                <a:ln>
                  <a:noFill/>
                </a:ln>
                <a:effectLst/>
                <a:uLnTx/>
                <a:uFillTx/>
              </a:rPr>
              <a:t>bin</a:t>
            </a:r>
            <a:r>
              <a:rPr kumimoji="0" lang="de-DE" sz="2200" b="0" i="0" u="none" strike="noStrike" kern="0" cap="none" spc="0" normalizeH="0" baseline="0" noProof="0" dirty="0">
                <a:ln>
                  <a:noFill/>
                </a:ln>
                <a:effectLst/>
                <a:uLnTx/>
                <a:uFillTx/>
              </a:rPr>
              <a:t> ich in der Stadtmitte .</a:t>
            </a:r>
          </a:p>
        </p:txBody>
      </p:sp>
      <p:grpSp>
        <p:nvGrpSpPr>
          <p:cNvPr id="71" name="Group 70">
            <a:extLst>
              <a:ext uri="{FF2B5EF4-FFF2-40B4-BE49-F238E27FC236}">
                <a16:creationId xmlns:a16="http://schemas.microsoft.com/office/drawing/2014/main" id="{F3308B1E-C44F-4258-8717-C881CB6DB3C7}"/>
              </a:ext>
            </a:extLst>
          </p:cNvPr>
          <p:cNvGrpSpPr/>
          <p:nvPr/>
        </p:nvGrpSpPr>
        <p:grpSpPr>
          <a:xfrm>
            <a:off x="4585035" y="1744459"/>
            <a:ext cx="3152078" cy="4386210"/>
            <a:chOff x="-30479" y="22860"/>
            <a:chExt cx="3394710" cy="6004560"/>
          </a:xfrm>
        </p:grpSpPr>
        <p:grpSp>
          <p:nvGrpSpPr>
            <p:cNvPr id="72" name="Group 71">
              <a:extLst>
                <a:ext uri="{FF2B5EF4-FFF2-40B4-BE49-F238E27FC236}">
                  <a16:creationId xmlns:a16="http://schemas.microsoft.com/office/drawing/2014/main" id="{55757D26-E50B-4B92-AE23-56EB30201ACC}"/>
                </a:ext>
              </a:extLst>
            </p:cNvPr>
            <p:cNvGrpSpPr/>
            <p:nvPr/>
          </p:nvGrpSpPr>
          <p:grpSpPr>
            <a:xfrm>
              <a:off x="-30479" y="22860"/>
              <a:ext cx="3394710" cy="6004560"/>
              <a:chOff x="-30479" y="22860"/>
              <a:chExt cx="3394710" cy="6004560"/>
            </a:xfrm>
          </p:grpSpPr>
          <p:sp>
            <p:nvSpPr>
              <p:cNvPr id="74" name="Rectangle: Rounded Corners 59">
                <a:extLst>
                  <a:ext uri="{FF2B5EF4-FFF2-40B4-BE49-F238E27FC236}">
                    <a16:creationId xmlns:a16="http://schemas.microsoft.com/office/drawing/2014/main" id="{830ED8EC-CDD7-4625-A782-8B53E708D5A6}"/>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A034EBC0-186D-44F7-BD78-722BA98FBC9C}"/>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73" name="Oval 72">
              <a:extLst>
                <a:ext uri="{FF2B5EF4-FFF2-40B4-BE49-F238E27FC236}">
                  <a16:creationId xmlns:a16="http://schemas.microsoft.com/office/drawing/2014/main" id="{1A61EB7D-ABFF-45BD-8951-C5BAEF94C1F0}"/>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6" name="Speech Bubble: Rectangle with Corners Rounded 56">
            <a:extLst>
              <a:ext uri="{FF2B5EF4-FFF2-40B4-BE49-F238E27FC236}">
                <a16:creationId xmlns:a16="http://schemas.microsoft.com/office/drawing/2014/main" id="{6AEA9351-0011-4452-9583-8B9BBD7EC799}"/>
              </a:ext>
            </a:extLst>
          </p:cNvPr>
          <p:cNvSpPr/>
          <p:nvPr/>
        </p:nvSpPr>
        <p:spPr>
          <a:xfrm>
            <a:off x="8709794" y="4160557"/>
            <a:ext cx="2584891" cy="1287512"/>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7" name="TextBox 76">
            <a:extLst>
              <a:ext uri="{FF2B5EF4-FFF2-40B4-BE49-F238E27FC236}">
                <a16:creationId xmlns:a16="http://schemas.microsoft.com/office/drawing/2014/main" id="{F1BD1BE2-CE30-4762-8B5A-0929CE55EFB6}"/>
              </a:ext>
            </a:extLst>
          </p:cNvPr>
          <p:cNvSpPr txBox="1"/>
          <p:nvPr/>
        </p:nvSpPr>
        <p:spPr>
          <a:xfrm>
            <a:off x="8707836" y="4240238"/>
            <a:ext cx="2687651"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200" b="0" i="0" u="none" strike="noStrike" kern="0" cap="none" spc="0" normalizeH="0" baseline="0" noProof="0" dirty="0">
                <a:ln>
                  <a:noFill/>
                </a:ln>
                <a:effectLst/>
                <a:uLnTx/>
                <a:uFillTx/>
              </a:rPr>
              <a:t>Ich </a:t>
            </a:r>
            <a:r>
              <a:rPr kumimoji="0" lang="de-DE" sz="2200" b="1" i="0" u="none" strike="noStrike" kern="0" cap="none" spc="0" normalizeH="0" baseline="0" noProof="0" dirty="0">
                <a:ln>
                  <a:noFill/>
                </a:ln>
                <a:effectLst/>
                <a:uLnTx/>
                <a:uFillTx/>
              </a:rPr>
              <a:t>bin</a:t>
            </a:r>
            <a:r>
              <a:rPr kumimoji="0" lang="de-DE" sz="2200" b="0" i="0" u="none" strike="noStrike" kern="0" cap="none" spc="0" normalizeH="0" baseline="0" noProof="0" dirty="0">
                <a:ln>
                  <a:noFill/>
                </a:ln>
                <a:effectLst/>
                <a:uLnTx/>
                <a:uFillTx/>
              </a:rPr>
              <a:t>  hier im Geburtshaus Mozarts.</a:t>
            </a:r>
          </a:p>
        </p:txBody>
      </p:sp>
      <p:sp>
        <p:nvSpPr>
          <p:cNvPr id="78" name="Rectangle: Rounded Corners 5">
            <a:extLst>
              <a:ext uri="{FF2B5EF4-FFF2-40B4-BE49-F238E27FC236}">
                <a16:creationId xmlns:a16="http://schemas.microsoft.com/office/drawing/2014/main" id="{A89520A8-E78C-4A25-A182-860C46A44725}"/>
              </a:ext>
            </a:extLst>
          </p:cNvPr>
          <p:cNvSpPr/>
          <p:nvPr/>
        </p:nvSpPr>
        <p:spPr>
          <a:xfrm>
            <a:off x="1593167" y="4226398"/>
            <a:ext cx="522623" cy="451444"/>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15076"/>
                </a:solidFill>
                <a:effectLst/>
                <a:uLnTx/>
                <a:uFillTx/>
                <a:latin typeface="Century Gothic" panose="020F0302020204030204"/>
                <a:ea typeface="+mn-ea"/>
                <a:cs typeface="+mn-cs"/>
              </a:rPr>
              <a:t>__</a:t>
            </a:r>
          </a:p>
        </p:txBody>
      </p:sp>
      <p:sp>
        <p:nvSpPr>
          <p:cNvPr id="79" name="TextBox 78">
            <a:extLst>
              <a:ext uri="{FF2B5EF4-FFF2-40B4-BE49-F238E27FC236}">
                <a16:creationId xmlns:a16="http://schemas.microsoft.com/office/drawing/2014/main" id="{67FAF88D-B20B-4832-9200-AEE7D3F50ED2}"/>
              </a:ext>
            </a:extLst>
          </p:cNvPr>
          <p:cNvSpPr txBox="1"/>
          <p:nvPr/>
        </p:nvSpPr>
        <p:spPr>
          <a:xfrm>
            <a:off x="109049" y="2252472"/>
            <a:ext cx="48275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sp>
        <p:nvSpPr>
          <p:cNvPr id="80" name="TextBox 79">
            <a:extLst>
              <a:ext uri="{FF2B5EF4-FFF2-40B4-BE49-F238E27FC236}">
                <a16:creationId xmlns:a16="http://schemas.microsoft.com/office/drawing/2014/main" id="{DCA7F029-81F3-411D-A276-A4056B205F1F}"/>
              </a:ext>
            </a:extLst>
          </p:cNvPr>
          <p:cNvSpPr txBox="1"/>
          <p:nvPr/>
        </p:nvSpPr>
        <p:spPr>
          <a:xfrm>
            <a:off x="4155784" y="2252473"/>
            <a:ext cx="48275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sp>
        <p:nvSpPr>
          <p:cNvPr id="81" name="TextBox 80">
            <a:extLst>
              <a:ext uri="{FF2B5EF4-FFF2-40B4-BE49-F238E27FC236}">
                <a16:creationId xmlns:a16="http://schemas.microsoft.com/office/drawing/2014/main" id="{78A4C3B6-4660-4EBC-9BC1-6BD75307029C}"/>
              </a:ext>
            </a:extLst>
          </p:cNvPr>
          <p:cNvSpPr txBox="1"/>
          <p:nvPr/>
        </p:nvSpPr>
        <p:spPr>
          <a:xfrm>
            <a:off x="7987972" y="2252472"/>
            <a:ext cx="48275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a:t>
            </a:r>
          </a:p>
        </p:txBody>
      </p:sp>
      <p:sp>
        <p:nvSpPr>
          <p:cNvPr id="82" name="Speech Bubble: Rectangle with Corners Rounded 49">
            <a:extLst>
              <a:ext uri="{FF2B5EF4-FFF2-40B4-BE49-F238E27FC236}">
                <a16:creationId xmlns:a16="http://schemas.microsoft.com/office/drawing/2014/main" id="{280507DA-5DB0-454E-9905-224B3E4D1C01}"/>
              </a:ext>
            </a:extLst>
          </p:cNvPr>
          <p:cNvSpPr/>
          <p:nvPr/>
        </p:nvSpPr>
        <p:spPr>
          <a:xfrm>
            <a:off x="4809869" y="4110220"/>
            <a:ext cx="2628371" cy="1327975"/>
          </a:xfrm>
          <a:prstGeom prst="wedgeRoundRectCallout">
            <a:avLst>
              <a:gd name="adj1" fmla="val 34454"/>
              <a:gd name="adj2" fmla="val 65336"/>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446756D5-323A-41F5-BA39-461806A1D378}"/>
              </a:ext>
            </a:extLst>
          </p:cNvPr>
          <p:cNvSpPr txBox="1"/>
          <p:nvPr/>
        </p:nvSpPr>
        <p:spPr>
          <a:xfrm>
            <a:off x="4984234" y="4315403"/>
            <a:ext cx="2561970"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200" b="0" i="0" u="none" strike="noStrike" kern="0" cap="none" spc="0" normalizeH="0" baseline="0" noProof="0" dirty="0">
                <a:ln>
                  <a:noFill/>
                </a:ln>
                <a:effectLst/>
                <a:uLnTx/>
                <a:uFillTx/>
              </a:rPr>
              <a:t>Ich </a:t>
            </a:r>
            <a:r>
              <a:rPr kumimoji="0" lang="de-DE" sz="2200" b="1" i="0" u="none" strike="noStrike" kern="0" cap="none" spc="0" normalizeH="0" baseline="0" noProof="0" dirty="0">
                <a:ln>
                  <a:noFill/>
                </a:ln>
                <a:effectLst/>
                <a:uLnTx/>
                <a:uFillTx/>
              </a:rPr>
              <a:t>bin</a:t>
            </a:r>
            <a:r>
              <a:rPr kumimoji="0" lang="de-DE" sz="2200" b="0" i="0" u="none" strike="noStrike" kern="0" cap="none" spc="0" normalizeH="0" baseline="0" noProof="0" dirty="0">
                <a:ln>
                  <a:noFill/>
                </a:ln>
                <a:effectLst/>
                <a:uLnTx/>
                <a:uFillTx/>
              </a:rPr>
              <a:t>  in die Residenzgalerie gegangen</a:t>
            </a:r>
            <a:r>
              <a:rPr kumimoji="0" lang="de-DE" sz="2200" b="0" i="1" u="none" strike="noStrike" kern="0" cap="none" spc="0" normalizeH="0" baseline="0" noProof="0" dirty="0">
                <a:ln>
                  <a:noFill/>
                </a:ln>
                <a:effectLst/>
                <a:uLnTx/>
                <a:uFillTx/>
              </a:rPr>
              <a:t>.</a:t>
            </a:r>
          </a:p>
        </p:txBody>
      </p:sp>
      <p:sp>
        <p:nvSpPr>
          <p:cNvPr id="84" name="Speech Bubble: Rectangle with Corners Rounded 56">
            <a:extLst>
              <a:ext uri="{FF2B5EF4-FFF2-40B4-BE49-F238E27FC236}">
                <a16:creationId xmlns:a16="http://schemas.microsoft.com/office/drawing/2014/main" id="{0141D951-88D6-42C0-AFE9-A7014DCFC5CC}"/>
              </a:ext>
            </a:extLst>
          </p:cNvPr>
          <p:cNvSpPr/>
          <p:nvPr/>
        </p:nvSpPr>
        <p:spPr>
          <a:xfrm>
            <a:off x="842661" y="2296911"/>
            <a:ext cx="2628372" cy="1334590"/>
          </a:xfrm>
          <a:prstGeom prst="wedgeRoundRectCallout">
            <a:avLst>
              <a:gd name="adj1" fmla="val 30840"/>
              <a:gd name="adj2" fmla="val 67214"/>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Speech Bubble: Rectangle with Corners Rounded 56">
            <a:extLst>
              <a:ext uri="{FF2B5EF4-FFF2-40B4-BE49-F238E27FC236}">
                <a16:creationId xmlns:a16="http://schemas.microsoft.com/office/drawing/2014/main" id="{91353FEA-9F98-4180-9181-564A4676267C}"/>
              </a:ext>
            </a:extLst>
          </p:cNvPr>
          <p:cNvSpPr/>
          <p:nvPr/>
        </p:nvSpPr>
        <p:spPr>
          <a:xfrm>
            <a:off x="4917832" y="2293827"/>
            <a:ext cx="2628372" cy="1334590"/>
          </a:xfrm>
          <a:prstGeom prst="wedgeRoundRectCallout">
            <a:avLst>
              <a:gd name="adj1" fmla="val 30840"/>
              <a:gd name="adj2" fmla="val 67214"/>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Speech Bubble: Rectangle with Corners Rounded 56">
            <a:extLst>
              <a:ext uri="{FF2B5EF4-FFF2-40B4-BE49-F238E27FC236}">
                <a16:creationId xmlns:a16="http://schemas.microsoft.com/office/drawing/2014/main" id="{6691BDDC-C48C-4B43-ADCB-9A876D57DBA7}"/>
              </a:ext>
            </a:extLst>
          </p:cNvPr>
          <p:cNvSpPr/>
          <p:nvPr/>
        </p:nvSpPr>
        <p:spPr>
          <a:xfrm>
            <a:off x="8765126" y="2293827"/>
            <a:ext cx="2628372" cy="1334590"/>
          </a:xfrm>
          <a:prstGeom prst="wedgeRoundRectCallout">
            <a:avLst>
              <a:gd name="adj1" fmla="val 30840"/>
              <a:gd name="adj2" fmla="val 67214"/>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87" name="Picture 86" descr="A sign in front of a window&#10;&#10;Description automatically generated">
            <a:extLst>
              <a:ext uri="{FF2B5EF4-FFF2-40B4-BE49-F238E27FC236}">
                <a16:creationId xmlns:a16="http://schemas.microsoft.com/office/drawing/2014/main" id="{B28E0306-53D0-4A71-9BA1-41C99841A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1253" y="2404388"/>
            <a:ext cx="1525446" cy="1144085"/>
          </a:xfrm>
          <a:prstGeom prst="rect">
            <a:avLst/>
          </a:prstGeom>
        </p:spPr>
      </p:pic>
      <p:pic>
        <p:nvPicPr>
          <p:cNvPr id="88" name="Picture 87" descr="The tower of the city&#10;&#10;Description automatically generated">
            <a:extLst>
              <a:ext uri="{FF2B5EF4-FFF2-40B4-BE49-F238E27FC236}">
                <a16:creationId xmlns:a16="http://schemas.microsoft.com/office/drawing/2014/main" id="{774812DB-A1CE-4904-924E-347F677CF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187" y="2395554"/>
            <a:ext cx="1998713" cy="1161752"/>
          </a:xfrm>
          <a:prstGeom prst="rect">
            <a:avLst/>
          </a:prstGeom>
        </p:spPr>
      </p:pic>
      <p:pic>
        <p:nvPicPr>
          <p:cNvPr id="89" name="Picture 88" descr="A person wearing a hat&#10;&#10;Description automatically generated">
            <a:extLst>
              <a:ext uri="{FF2B5EF4-FFF2-40B4-BE49-F238E27FC236}">
                <a16:creationId xmlns:a16="http://schemas.microsoft.com/office/drawing/2014/main" id="{4DBA7BA0-9F0E-4BFF-B31B-B3E77BA016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3613" y="2415661"/>
            <a:ext cx="883211" cy="1121538"/>
          </a:xfrm>
          <a:prstGeom prst="rect">
            <a:avLst/>
          </a:prstGeom>
        </p:spPr>
      </p:pic>
      <p:sp>
        <p:nvSpPr>
          <p:cNvPr id="90" name="Rectangle: Rounded Corners 5">
            <a:extLst>
              <a:ext uri="{FF2B5EF4-FFF2-40B4-BE49-F238E27FC236}">
                <a16:creationId xmlns:a16="http://schemas.microsoft.com/office/drawing/2014/main" id="{32254F01-CE5A-41B6-80D8-F728131579FC}"/>
              </a:ext>
            </a:extLst>
          </p:cNvPr>
          <p:cNvSpPr/>
          <p:nvPr/>
        </p:nvSpPr>
        <p:spPr>
          <a:xfrm>
            <a:off x="5558876" y="4264286"/>
            <a:ext cx="522623" cy="451444"/>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15076"/>
                </a:solidFill>
                <a:effectLst/>
                <a:uLnTx/>
                <a:uFillTx/>
                <a:latin typeface="Century Gothic" panose="020F0302020204030204"/>
                <a:ea typeface="+mn-ea"/>
                <a:cs typeface="+mn-cs"/>
              </a:rPr>
              <a:t>__</a:t>
            </a:r>
          </a:p>
        </p:txBody>
      </p:sp>
      <p:sp>
        <p:nvSpPr>
          <p:cNvPr id="91" name="Rectangle: Rounded Corners 5">
            <a:extLst>
              <a:ext uri="{FF2B5EF4-FFF2-40B4-BE49-F238E27FC236}">
                <a16:creationId xmlns:a16="http://schemas.microsoft.com/office/drawing/2014/main" id="{ECBF0F3F-376B-4124-9873-8DAB0770AD14}"/>
              </a:ext>
            </a:extLst>
          </p:cNvPr>
          <p:cNvSpPr/>
          <p:nvPr/>
        </p:nvSpPr>
        <p:spPr>
          <a:xfrm>
            <a:off x="9216967" y="4240238"/>
            <a:ext cx="606042" cy="427395"/>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15076"/>
                </a:solidFill>
                <a:effectLst/>
                <a:uLnTx/>
                <a:uFillTx/>
                <a:latin typeface="Century Gothic" panose="020F0302020204030204"/>
                <a:ea typeface="+mn-ea"/>
                <a:cs typeface="+mn-cs"/>
              </a:rPr>
              <a:t>__</a:t>
            </a:r>
          </a:p>
        </p:txBody>
      </p:sp>
      <p:sp>
        <p:nvSpPr>
          <p:cNvPr id="92" name="Rectangle: Rounded Corners 5">
            <a:extLst>
              <a:ext uri="{FF2B5EF4-FFF2-40B4-BE49-F238E27FC236}">
                <a16:creationId xmlns:a16="http://schemas.microsoft.com/office/drawing/2014/main" id="{7F971B28-29CD-451D-874B-A7865F84BF8D}"/>
              </a:ext>
            </a:extLst>
          </p:cNvPr>
          <p:cNvSpPr/>
          <p:nvPr/>
        </p:nvSpPr>
        <p:spPr>
          <a:xfrm>
            <a:off x="981104" y="4981408"/>
            <a:ext cx="847899" cy="451444"/>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____.</a:t>
            </a:r>
          </a:p>
        </p:txBody>
      </p:sp>
      <p:sp>
        <p:nvSpPr>
          <p:cNvPr id="93" name="Rectangle: Rounded Corners 5">
            <a:extLst>
              <a:ext uri="{FF2B5EF4-FFF2-40B4-BE49-F238E27FC236}">
                <a16:creationId xmlns:a16="http://schemas.microsoft.com/office/drawing/2014/main" id="{9F92C334-9356-4BC6-9F56-04D75FD94C1F}"/>
              </a:ext>
            </a:extLst>
          </p:cNvPr>
          <p:cNvSpPr/>
          <p:nvPr/>
        </p:nvSpPr>
        <p:spPr>
          <a:xfrm>
            <a:off x="5045140" y="5044103"/>
            <a:ext cx="1507766" cy="364967"/>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94" name="Rectangle: Rounded Corners 5">
            <a:extLst>
              <a:ext uri="{FF2B5EF4-FFF2-40B4-BE49-F238E27FC236}">
                <a16:creationId xmlns:a16="http://schemas.microsoft.com/office/drawing/2014/main" id="{D4711E79-DCE0-4D2A-BCA3-B472F95E35B3}"/>
              </a:ext>
            </a:extLst>
          </p:cNvPr>
          <p:cNvSpPr/>
          <p:nvPr/>
        </p:nvSpPr>
        <p:spPr>
          <a:xfrm>
            <a:off x="9825436" y="4906655"/>
            <a:ext cx="750331" cy="451444"/>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95" name="Rectangle: Rounded Corners 5">
            <a:extLst>
              <a:ext uri="{FF2B5EF4-FFF2-40B4-BE49-F238E27FC236}">
                <a16:creationId xmlns:a16="http://schemas.microsoft.com/office/drawing/2014/main" id="{F9B9E445-041B-46FA-98F1-0D2D2814D417}"/>
              </a:ext>
            </a:extLst>
          </p:cNvPr>
          <p:cNvSpPr/>
          <p:nvPr/>
        </p:nvSpPr>
        <p:spPr>
          <a:xfrm>
            <a:off x="3006281" y="4587612"/>
            <a:ext cx="259036" cy="451444"/>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869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9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9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90" grpId="0" animBg="1"/>
      <p:bldP spid="91" grpId="0" animBg="1"/>
      <p:bldP spid="92" grpId="0" animBg="1"/>
      <p:bldP spid="93" grpId="0" animBg="1"/>
      <p:bldP spid="94" grpId="0" animBg="1"/>
      <p:bldP spid="9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picture containing text, book&#10;&#10;Description automatically generated">
            <a:extLst>
              <a:ext uri="{FF2B5EF4-FFF2-40B4-BE49-F238E27FC236}">
                <a16:creationId xmlns:a16="http://schemas.microsoft.com/office/drawing/2014/main" id="{EB228F56-176F-45C8-8BB3-051387929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660" y="46009"/>
            <a:ext cx="1225739" cy="1509766"/>
          </a:xfrm>
          <a:prstGeom prst="rect">
            <a:avLst/>
          </a:prstGeom>
        </p:spPr>
      </p:pic>
      <p:pic>
        <p:nvPicPr>
          <p:cNvPr id="8" name="Picture 7" descr="A sign in front of a window&#10;&#10;Description automatically generated" hidden="1">
            <a:extLst>
              <a:ext uri="{FF2B5EF4-FFF2-40B4-BE49-F238E27FC236}">
                <a16:creationId xmlns:a16="http://schemas.microsoft.com/office/drawing/2014/main" id="{4F7FBF11-75CD-9645-978F-F11F0232B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000" y="2832"/>
            <a:ext cx="4064000" cy="3048000"/>
          </a:xfrm>
          <a:prstGeom prst="rect">
            <a:avLst/>
          </a:prstGeom>
        </p:spPr>
      </p:pic>
      <p:sp>
        <p:nvSpPr>
          <p:cNvPr id="4" name="Title 3"/>
          <p:cNvSpPr>
            <a:spLocks noGrp="1"/>
          </p:cNvSpPr>
          <p:nvPr>
            <p:ph type="title"/>
          </p:nvPr>
        </p:nvSpPr>
        <p:spPr>
          <a:xfrm>
            <a:off x="0" y="213557"/>
            <a:ext cx="5438274" cy="647577"/>
          </a:xfrm>
        </p:spPr>
        <p:txBody>
          <a:bodyPr>
            <a:noAutofit/>
          </a:bodyPr>
          <a:lstStyle/>
          <a:p>
            <a:r>
              <a:rPr lang="en-GB" sz="2800" b="1" dirty="0" err="1">
                <a:solidFill>
                  <a:schemeClr val="bg1"/>
                </a:solidFill>
              </a:rPr>
              <a:t>Tante</a:t>
            </a:r>
            <a:r>
              <a:rPr lang="en-GB" sz="2800" b="1" dirty="0">
                <a:solidFill>
                  <a:schemeClr val="bg1"/>
                </a:solidFill>
              </a:rPr>
              <a:t> Laura </a:t>
            </a:r>
            <a:r>
              <a:rPr lang="en-GB" sz="2800" b="1" dirty="0" err="1">
                <a:solidFill>
                  <a:schemeClr val="bg1"/>
                </a:solidFill>
              </a:rPr>
              <a:t>reist</a:t>
            </a:r>
            <a:r>
              <a:rPr lang="en-GB" sz="2800" b="1" dirty="0">
                <a:solidFill>
                  <a:schemeClr val="bg1"/>
                </a:solidFill>
              </a:rPr>
              <a:t> </a:t>
            </a:r>
            <a:r>
              <a:rPr lang="en-GB" sz="2800" b="1" dirty="0" err="1">
                <a:solidFill>
                  <a:schemeClr val="bg1"/>
                </a:solidFill>
              </a:rPr>
              <a:t>nochmal</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7518998" y="317240"/>
            <a:ext cx="3978286" cy="830997"/>
          </a:xfrm>
          <a:prstGeom prst="rect">
            <a:avLst/>
          </a:prstGeom>
          <a:noFill/>
        </p:spPr>
        <p:txBody>
          <a:bodyPr wrap="square" rtlCol="0">
            <a:spAutoFit/>
          </a:bodyPr>
          <a:lstStyle/>
          <a:p>
            <a:r>
              <a:rPr lang="en-US" sz="2400" b="1" dirty="0"/>
              <a:t>Bin</a:t>
            </a:r>
            <a:r>
              <a:rPr lang="en-US" sz="2400" dirty="0"/>
              <a:t> + </a:t>
            </a:r>
            <a:r>
              <a:rPr lang="en-US" sz="2400" b="1" dirty="0" err="1"/>
              <a:t>Partizip</a:t>
            </a:r>
            <a:r>
              <a:rPr lang="en-US" sz="2400" b="1" dirty="0"/>
              <a:t> </a:t>
            </a:r>
            <a:r>
              <a:rPr lang="en-US" sz="2400" dirty="0" err="1"/>
              <a:t>oder</a:t>
            </a:r>
            <a:r>
              <a:rPr lang="en-US" sz="2400" dirty="0"/>
              <a:t> </a:t>
            </a:r>
            <a:br>
              <a:rPr lang="en-US" sz="2400" dirty="0"/>
            </a:br>
            <a:r>
              <a:rPr lang="en-US" sz="2400" b="1" dirty="0"/>
              <a:t>bin </a:t>
            </a:r>
            <a:r>
              <a:rPr lang="en-US" sz="2400" dirty="0"/>
              <a:t>+ </a:t>
            </a:r>
            <a:r>
              <a:rPr lang="en-US" sz="2400" b="1" dirty="0"/>
              <a:t>[-]</a:t>
            </a:r>
            <a:r>
              <a:rPr lang="en-US" sz="2400" dirty="0"/>
              <a:t>?</a:t>
            </a:r>
          </a:p>
        </p:txBody>
      </p:sp>
      <p:grpSp>
        <p:nvGrpSpPr>
          <p:cNvPr id="58" name="Group 57">
            <a:extLst>
              <a:ext uri="{FF2B5EF4-FFF2-40B4-BE49-F238E27FC236}">
                <a16:creationId xmlns:a16="http://schemas.microsoft.com/office/drawing/2014/main" id="{A4190C6B-D272-40BF-A990-1D75E879300C}"/>
              </a:ext>
            </a:extLst>
          </p:cNvPr>
          <p:cNvGrpSpPr/>
          <p:nvPr/>
        </p:nvGrpSpPr>
        <p:grpSpPr>
          <a:xfrm>
            <a:off x="8442542" y="1312712"/>
            <a:ext cx="3152078" cy="4819500"/>
            <a:chOff x="-30479" y="22860"/>
            <a:chExt cx="3394710" cy="6004560"/>
          </a:xfrm>
        </p:grpSpPr>
        <p:grpSp>
          <p:nvGrpSpPr>
            <p:cNvPr id="59" name="Group 58">
              <a:extLst>
                <a:ext uri="{FF2B5EF4-FFF2-40B4-BE49-F238E27FC236}">
                  <a16:creationId xmlns:a16="http://schemas.microsoft.com/office/drawing/2014/main" id="{E99658B4-A096-44E9-9BAD-97077BF10467}"/>
                </a:ext>
              </a:extLst>
            </p:cNvPr>
            <p:cNvGrpSpPr/>
            <p:nvPr/>
          </p:nvGrpSpPr>
          <p:grpSpPr>
            <a:xfrm>
              <a:off x="-30479" y="22860"/>
              <a:ext cx="3394710" cy="6004560"/>
              <a:chOff x="-30479" y="22860"/>
              <a:chExt cx="3394710" cy="6004560"/>
            </a:xfrm>
          </p:grpSpPr>
          <p:sp>
            <p:nvSpPr>
              <p:cNvPr id="61" name="Rectangle: Rounded Corners 59">
                <a:extLst>
                  <a:ext uri="{FF2B5EF4-FFF2-40B4-BE49-F238E27FC236}">
                    <a16:creationId xmlns:a16="http://schemas.microsoft.com/office/drawing/2014/main" id="{19D1F0CF-CBA6-4D92-BF5A-E2DF75D1BC55}"/>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8A76917B-0977-4FB1-BFA5-C7BBE76EED7E}"/>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0" name="Oval 59">
              <a:extLst>
                <a:ext uri="{FF2B5EF4-FFF2-40B4-BE49-F238E27FC236}">
                  <a16:creationId xmlns:a16="http://schemas.microsoft.com/office/drawing/2014/main" id="{30CECD7D-5843-49A0-9D6F-054B41098F1E}"/>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3" name="Group 62">
            <a:extLst>
              <a:ext uri="{FF2B5EF4-FFF2-40B4-BE49-F238E27FC236}">
                <a16:creationId xmlns:a16="http://schemas.microsoft.com/office/drawing/2014/main" id="{6EAB0438-46EA-42BA-B1E9-6825B5D2746B}"/>
              </a:ext>
            </a:extLst>
          </p:cNvPr>
          <p:cNvGrpSpPr/>
          <p:nvPr/>
        </p:nvGrpSpPr>
        <p:grpSpPr>
          <a:xfrm>
            <a:off x="559556" y="1311207"/>
            <a:ext cx="3152077" cy="4819462"/>
            <a:chOff x="-30479" y="22860"/>
            <a:chExt cx="3394710" cy="6004560"/>
          </a:xfrm>
        </p:grpSpPr>
        <p:grpSp>
          <p:nvGrpSpPr>
            <p:cNvPr id="64" name="Group 63">
              <a:extLst>
                <a:ext uri="{FF2B5EF4-FFF2-40B4-BE49-F238E27FC236}">
                  <a16:creationId xmlns:a16="http://schemas.microsoft.com/office/drawing/2014/main" id="{1C440171-AAF4-45A1-B433-2A325E1F154F}"/>
                </a:ext>
              </a:extLst>
            </p:cNvPr>
            <p:cNvGrpSpPr/>
            <p:nvPr/>
          </p:nvGrpSpPr>
          <p:grpSpPr>
            <a:xfrm>
              <a:off x="-30479" y="22860"/>
              <a:ext cx="3394710" cy="6004560"/>
              <a:chOff x="-30479" y="22860"/>
              <a:chExt cx="3394710" cy="6004560"/>
            </a:xfrm>
          </p:grpSpPr>
          <p:sp>
            <p:nvSpPr>
              <p:cNvPr id="66" name="Rectangle: Rounded Corners 59">
                <a:extLst>
                  <a:ext uri="{FF2B5EF4-FFF2-40B4-BE49-F238E27FC236}">
                    <a16:creationId xmlns:a16="http://schemas.microsoft.com/office/drawing/2014/main" id="{9CABB625-C774-4F9D-ABBB-9B57111DD134}"/>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29446E5C-EEC6-4BF1-9F52-BB4FF3240BAE}"/>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5" name="Oval 64">
              <a:extLst>
                <a:ext uri="{FF2B5EF4-FFF2-40B4-BE49-F238E27FC236}">
                  <a16:creationId xmlns:a16="http://schemas.microsoft.com/office/drawing/2014/main" id="{CC3BEB29-C334-449B-A3F5-D7881F3A7DF9}"/>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68" name="Speech Bubble: Rectangle with Corners Rounded 56">
            <a:extLst>
              <a:ext uri="{FF2B5EF4-FFF2-40B4-BE49-F238E27FC236}">
                <a16:creationId xmlns:a16="http://schemas.microsoft.com/office/drawing/2014/main" id="{993DDDDB-6698-4504-9888-5CC60FFB56EC}"/>
              </a:ext>
            </a:extLst>
          </p:cNvPr>
          <p:cNvSpPr/>
          <p:nvPr/>
        </p:nvSpPr>
        <p:spPr>
          <a:xfrm>
            <a:off x="869417" y="3394358"/>
            <a:ext cx="2628372" cy="2268311"/>
          </a:xfrm>
          <a:prstGeom prst="wedgeRoundRectCallout">
            <a:avLst>
              <a:gd name="adj1" fmla="val 20694"/>
              <a:gd name="adj2" fmla="val 54221"/>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9" name="TextBox 68">
            <a:extLst>
              <a:ext uri="{FF2B5EF4-FFF2-40B4-BE49-F238E27FC236}">
                <a16:creationId xmlns:a16="http://schemas.microsoft.com/office/drawing/2014/main" id="{39EECD52-62B9-47FD-BF3F-C7122D135D8D}"/>
              </a:ext>
            </a:extLst>
          </p:cNvPr>
          <p:cNvSpPr txBox="1"/>
          <p:nvPr/>
        </p:nvSpPr>
        <p:spPr>
          <a:xfrm>
            <a:off x="995853" y="3394358"/>
            <a:ext cx="2447657" cy="178510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200" b="0" i="0" u="none" strike="noStrike" kern="0" cap="none" spc="0" normalizeH="0" baseline="0" noProof="0" dirty="0">
                <a:ln>
                  <a:noFill/>
                </a:ln>
                <a:effectLst/>
                <a:uLnTx/>
                <a:uFillTx/>
              </a:rPr>
              <a:t>Hier </a:t>
            </a:r>
            <a:r>
              <a:rPr kumimoji="0" lang="de-DE" sz="2200" b="1" i="0" u="none" strike="noStrike" kern="0" cap="none" spc="0" normalizeH="0" baseline="0" noProof="0" dirty="0">
                <a:ln>
                  <a:noFill/>
                </a:ln>
                <a:effectLst/>
                <a:uLnTx/>
                <a:uFillTx/>
              </a:rPr>
              <a:t>bin  </a:t>
            </a:r>
            <a:r>
              <a:rPr kumimoji="0" lang="de-DE" sz="2200" b="0" i="0" u="none" strike="noStrike" kern="0" cap="none" spc="0" normalizeH="0" baseline="0" noProof="0" dirty="0">
                <a:ln>
                  <a:noFill/>
                </a:ln>
                <a:effectLst/>
                <a:uLnTx/>
                <a:uFillTx/>
              </a:rPr>
              <a:t>ich im Salzburger </a:t>
            </a:r>
            <a:br>
              <a:rPr kumimoji="0" lang="de-DE" sz="2200" b="0" i="0" u="none" strike="noStrike" kern="0" cap="none" spc="0" normalizeH="0" baseline="0" noProof="0" dirty="0">
                <a:ln>
                  <a:noFill/>
                </a:ln>
                <a:effectLst/>
                <a:uLnTx/>
                <a:uFillTx/>
              </a:rPr>
            </a:br>
            <a:r>
              <a:rPr kumimoji="0" lang="de-DE" sz="2200" b="0" i="0" u="none" strike="noStrike" kern="0" cap="none" spc="0" normalizeH="0" baseline="0" noProof="0" dirty="0">
                <a:ln>
                  <a:noFill/>
                </a:ln>
                <a:effectLst/>
                <a:uLnTx/>
                <a:uFillTx/>
              </a:rPr>
              <a:t>Dom*. </a:t>
            </a:r>
            <a:br>
              <a:rPr kumimoji="0" lang="de-DE" sz="2200" b="0" i="0" u="none" strike="noStrike" kern="0" cap="none" spc="0" normalizeH="0" baseline="0" noProof="0" dirty="0">
                <a:ln>
                  <a:noFill/>
                </a:ln>
                <a:effectLst/>
                <a:uLnTx/>
                <a:uFillTx/>
              </a:rPr>
            </a:br>
            <a:r>
              <a:rPr kumimoji="0" lang="de-DE" sz="2200" b="0" i="0" u="none" strike="noStrike" kern="0" cap="none" spc="0" normalizeH="0" baseline="0" noProof="0" dirty="0">
                <a:ln>
                  <a:noFill/>
                </a:ln>
                <a:effectLst/>
                <a:uLnTx/>
                <a:uFillTx/>
              </a:rPr>
              <a:t>Dort will ich gern einmal singen!</a:t>
            </a:r>
          </a:p>
        </p:txBody>
      </p:sp>
      <p:grpSp>
        <p:nvGrpSpPr>
          <p:cNvPr id="70" name="Group 69">
            <a:extLst>
              <a:ext uri="{FF2B5EF4-FFF2-40B4-BE49-F238E27FC236}">
                <a16:creationId xmlns:a16="http://schemas.microsoft.com/office/drawing/2014/main" id="{457975A9-5CB8-453E-80F9-0DE0DE25BA26}"/>
              </a:ext>
            </a:extLst>
          </p:cNvPr>
          <p:cNvGrpSpPr/>
          <p:nvPr/>
        </p:nvGrpSpPr>
        <p:grpSpPr>
          <a:xfrm>
            <a:off x="4329248" y="1263038"/>
            <a:ext cx="3152078" cy="4843730"/>
            <a:chOff x="-30479" y="22860"/>
            <a:chExt cx="3394710" cy="6004560"/>
          </a:xfrm>
        </p:grpSpPr>
        <p:grpSp>
          <p:nvGrpSpPr>
            <p:cNvPr id="71" name="Group 70">
              <a:extLst>
                <a:ext uri="{FF2B5EF4-FFF2-40B4-BE49-F238E27FC236}">
                  <a16:creationId xmlns:a16="http://schemas.microsoft.com/office/drawing/2014/main" id="{9FD1CDA4-29F9-4168-9A9D-36A20E6987EA}"/>
                </a:ext>
              </a:extLst>
            </p:cNvPr>
            <p:cNvGrpSpPr/>
            <p:nvPr/>
          </p:nvGrpSpPr>
          <p:grpSpPr>
            <a:xfrm>
              <a:off x="-30479" y="22860"/>
              <a:ext cx="3394710" cy="6004560"/>
              <a:chOff x="-30479" y="22860"/>
              <a:chExt cx="3394710" cy="6004560"/>
            </a:xfrm>
          </p:grpSpPr>
          <p:sp>
            <p:nvSpPr>
              <p:cNvPr id="73" name="Rectangle: Rounded Corners 59">
                <a:extLst>
                  <a:ext uri="{FF2B5EF4-FFF2-40B4-BE49-F238E27FC236}">
                    <a16:creationId xmlns:a16="http://schemas.microsoft.com/office/drawing/2014/main" id="{A8668976-36F2-43D5-8A62-58FC6067330E}"/>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4DBA050F-B738-430E-843F-DF34477C8B3B}"/>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72" name="Oval 71">
              <a:extLst>
                <a:ext uri="{FF2B5EF4-FFF2-40B4-BE49-F238E27FC236}">
                  <a16:creationId xmlns:a16="http://schemas.microsoft.com/office/drawing/2014/main" id="{27A8DC2F-8BB9-44EA-81B4-F3625CABC78B}"/>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Speech Bubble: Rectangle with Corners Rounded 56">
            <a:extLst>
              <a:ext uri="{FF2B5EF4-FFF2-40B4-BE49-F238E27FC236}">
                <a16:creationId xmlns:a16="http://schemas.microsoft.com/office/drawing/2014/main" id="{7605B015-FCA7-4E41-B63E-40D851367A02}"/>
              </a:ext>
            </a:extLst>
          </p:cNvPr>
          <p:cNvSpPr/>
          <p:nvPr/>
        </p:nvSpPr>
        <p:spPr>
          <a:xfrm>
            <a:off x="8805710" y="3481587"/>
            <a:ext cx="2584891" cy="2086757"/>
          </a:xfrm>
          <a:prstGeom prst="wedgeRoundRectCallout">
            <a:avLst>
              <a:gd name="adj1" fmla="val 32394"/>
              <a:gd name="adj2" fmla="val 58378"/>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418AD84A-E596-4802-B600-2EECF8DE29A7}"/>
              </a:ext>
            </a:extLst>
          </p:cNvPr>
          <p:cNvSpPr txBox="1"/>
          <p:nvPr/>
        </p:nvSpPr>
        <p:spPr>
          <a:xfrm>
            <a:off x="8963886" y="3666040"/>
            <a:ext cx="2518495" cy="178510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200" b="0" i="0" u="none" strike="noStrike" kern="0" cap="none" spc="0" normalizeH="0" baseline="0" noProof="0" dirty="0">
                <a:ln>
                  <a:noFill/>
                </a:ln>
                <a:effectLst/>
                <a:uLnTx/>
                <a:uFillTx/>
              </a:rPr>
              <a:t>Am Abend </a:t>
            </a:r>
            <a:r>
              <a:rPr kumimoji="0" lang="de-DE" sz="2200" b="1" i="0" u="none" strike="noStrike" kern="0" cap="none" spc="0" normalizeH="0" baseline="0" noProof="0" dirty="0">
                <a:ln>
                  <a:noFill/>
                </a:ln>
                <a:effectLst/>
                <a:uLnTx/>
                <a:uFillTx/>
              </a:rPr>
              <a:t>bin</a:t>
            </a:r>
            <a:r>
              <a:rPr kumimoji="0" lang="de-DE" sz="2200" b="0" i="0" u="none" strike="noStrike" kern="0" cap="none" spc="0" normalizeH="0" baseline="0" noProof="0" dirty="0">
                <a:ln>
                  <a:noFill/>
                </a:ln>
                <a:effectLst/>
                <a:uLnTx/>
                <a:uFillTx/>
              </a:rPr>
              <a:t> ich auf den Berg zur Festung Hohensalzburg gestiegen.</a:t>
            </a:r>
            <a:endParaRPr kumimoji="0" lang="en-GB" sz="1700" b="0" i="0" u="none" strike="noStrike" kern="0" cap="none" spc="0" normalizeH="0" baseline="0" noProof="0" dirty="0">
              <a:ln>
                <a:noFill/>
              </a:ln>
              <a:effectLst/>
              <a:uLnTx/>
              <a:uFillTx/>
            </a:endParaRPr>
          </a:p>
        </p:txBody>
      </p:sp>
      <p:sp>
        <p:nvSpPr>
          <p:cNvPr id="77" name="TextBox 76">
            <a:extLst>
              <a:ext uri="{FF2B5EF4-FFF2-40B4-BE49-F238E27FC236}">
                <a16:creationId xmlns:a16="http://schemas.microsoft.com/office/drawing/2014/main" id="{129DE639-D23C-4EFE-A363-3DBCFAE241A7}"/>
              </a:ext>
            </a:extLst>
          </p:cNvPr>
          <p:cNvSpPr txBox="1"/>
          <p:nvPr/>
        </p:nvSpPr>
        <p:spPr>
          <a:xfrm>
            <a:off x="110320" y="1737975"/>
            <a:ext cx="48275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a:t>
            </a:r>
          </a:p>
        </p:txBody>
      </p:sp>
      <p:sp>
        <p:nvSpPr>
          <p:cNvPr id="78" name="TextBox 77">
            <a:extLst>
              <a:ext uri="{FF2B5EF4-FFF2-40B4-BE49-F238E27FC236}">
                <a16:creationId xmlns:a16="http://schemas.microsoft.com/office/drawing/2014/main" id="{7DA4E109-F68A-438D-9D2D-13E4CE6CD39E}"/>
              </a:ext>
            </a:extLst>
          </p:cNvPr>
          <p:cNvSpPr txBox="1"/>
          <p:nvPr/>
        </p:nvSpPr>
        <p:spPr>
          <a:xfrm>
            <a:off x="3899997" y="1771052"/>
            <a:ext cx="48275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a:t>
            </a:r>
          </a:p>
        </p:txBody>
      </p:sp>
      <p:sp>
        <p:nvSpPr>
          <p:cNvPr id="79" name="TextBox 78">
            <a:extLst>
              <a:ext uri="{FF2B5EF4-FFF2-40B4-BE49-F238E27FC236}">
                <a16:creationId xmlns:a16="http://schemas.microsoft.com/office/drawing/2014/main" id="{4469F132-1FEB-478C-981A-9671A6228AE5}"/>
              </a:ext>
            </a:extLst>
          </p:cNvPr>
          <p:cNvSpPr txBox="1"/>
          <p:nvPr/>
        </p:nvSpPr>
        <p:spPr>
          <a:xfrm>
            <a:off x="7751930" y="1796495"/>
            <a:ext cx="48275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a:t>
            </a:r>
          </a:p>
        </p:txBody>
      </p:sp>
      <p:sp>
        <p:nvSpPr>
          <p:cNvPr id="80" name="Speech Bubble: Rectangle with Corners Rounded 49">
            <a:extLst>
              <a:ext uri="{FF2B5EF4-FFF2-40B4-BE49-F238E27FC236}">
                <a16:creationId xmlns:a16="http://schemas.microsoft.com/office/drawing/2014/main" id="{0F290883-AE8E-49F5-9388-3C2172C0794A}"/>
              </a:ext>
            </a:extLst>
          </p:cNvPr>
          <p:cNvSpPr/>
          <p:nvPr/>
        </p:nvSpPr>
        <p:spPr>
          <a:xfrm>
            <a:off x="4586792" y="3589191"/>
            <a:ext cx="2628371" cy="2010673"/>
          </a:xfrm>
          <a:prstGeom prst="wedgeRoundRectCallout">
            <a:avLst>
              <a:gd name="adj1" fmla="val 33663"/>
              <a:gd name="adj2" fmla="val 55000"/>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Box 80">
            <a:extLst>
              <a:ext uri="{FF2B5EF4-FFF2-40B4-BE49-F238E27FC236}">
                <a16:creationId xmlns:a16="http://schemas.microsoft.com/office/drawing/2014/main" id="{2B6FE32A-7B66-491C-AD92-5741A6810E30}"/>
              </a:ext>
            </a:extLst>
          </p:cNvPr>
          <p:cNvSpPr txBox="1"/>
          <p:nvPr/>
        </p:nvSpPr>
        <p:spPr>
          <a:xfrm>
            <a:off x="4703139" y="3722462"/>
            <a:ext cx="2561970" cy="178510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200" b="0" i="0" u="none" strike="noStrike" kern="0" cap="none" spc="0" normalizeH="0" baseline="0" noProof="0" dirty="0">
                <a:ln>
                  <a:noFill/>
                </a:ln>
                <a:effectLst/>
                <a:uLnTx/>
                <a:uFillTx/>
              </a:rPr>
              <a:t>Später </a:t>
            </a:r>
            <a:r>
              <a:rPr kumimoji="0" lang="de-DE" sz="2200" b="1" i="0" u="none" strike="noStrike" kern="0" cap="none" spc="0" normalizeH="0" baseline="0" noProof="0" dirty="0">
                <a:ln>
                  <a:noFill/>
                </a:ln>
                <a:effectLst/>
                <a:uLnTx/>
                <a:uFillTx/>
              </a:rPr>
              <a:t>bin</a:t>
            </a:r>
            <a:r>
              <a:rPr kumimoji="0" lang="de-DE" sz="2200" b="0" i="0" u="none" strike="noStrike" kern="0" cap="none" spc="0" normalizeH="0" baseline="0" noProof="0" dirty="0">
                <a:ln>
                  <a:noFill/>
                </a:ln>
                <a:effectLst/>
                <a:uLnTx/>
                <a:uFillTx/>
              </a:rPr>
              <a:t> ich nach Hellbrunn gefahren und habe das Schloss gesehen.</a:t>
            </a:r>
          </a:p>
        </p:txBody>
      </p:sp>
      <p:sp>
        <p:nvSpPr>
          <p:cNvPr id="82" name="Speech Bubble: Rectangle with Corners Rounded 56">
            <a:extLst>
              <a:ext uri="{FF2B5EF4-FFF2-40B4-BE49-F238E27FC236}">
                <a16:creationId xmlns:a16="http://schemas.microsoft.com/office/drawing/2014/main" id="{64FD713C-3B3C-49B3-8BFE-9999FC23740E}"/>
              </a:ext>
            </a:extLst>
          </p:cNvPr>
          <p:cNvSpPr/>
          <p:nvPr/>
        </p:nvSpPr>
        <p:spPr>
          <a:xfrm>
            <a:off x="816498" y="1760081"/>
            <a:ext cx="2628372" cy="1334590"/>
          </a:xfrm>
          <a:prstGeom prst="wedgeRoundRectCallout">
            <a:avLst>
              <a:gd name="adj1" fmla="val 30840"/>
              <a:gd name="adj2" fmla="val 67214"/>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Speech Bubble: Rectangle with Corners Rounded 56">
            <a:extLst>
              <a:ext uri="{FF2B5EF4-FFF2-40B4-BE49-F238E27FC236}">
                <a16:creationId xmlns:a16="http://schemas.microsoft.com/office/drawing/2014/main" id="{246018A4-521E-491C-8857-61FA4C067053}"/>
              </a:ext>
            </a:extLst>
          </p:cNvPr>
          <p:cNvSpPr/>
          <p:nvPr/>
        </p:nvSpPr>
        <p:spPr>
          <a:xfrm>
            <a:off x="4591101" y="1692425"/>
            <a:ext cx="2628372" cy="1473799"/>
          </a:xfrm>
          <a:prstGeom prst="wedgeRoundRectCallout">
            <a:avLst>
              <a:gd name="adj1" fmla="val 30840"/>
              <a:gd name="adj2" fmla="val 67214"/>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Speech Bubble: Rectangle with Corners Rounded 56">
            <a:extLst>
              <a:ext uri="{FF2B5EF4-FFF2-40B4-BE49-F238E27FC236}">
                <a16:creationId xmlns:a16="http://schemas.microsoft.com/office/drawing/2014/main" id="{1C1B35D9-9DEE-40D0-8777-2B0A8B709F2F}"/>
              </a:ext>
            </a:extLst>
          </p:cNvPr>
          <p:cNvSpPr/>
          <p:nvPr/>
        </p:nvSpPr>
        <p:spPr>
          <a:xfrm>
            <a:off x="8744735" y="1737975"/>
            <a:ext cx="2628372" cy="1334590"/>
          </a:xfrm>
          <a:prstGeom prst="wedgeRoundRectCallout">
            <a:avLst>
              <a:gd name="adj1" fmla="val 30840"/>
              <a:gd name="adj2" fmla="val 67214"/>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85" name="Picture 84" descr="A stone bench on the side of a building&#10;&#10;Description automatically generated">
            <a:extLst>
              <a:ext uri="{FF2B5EF4-FFF2-40B4-BE49-F238E27FC236}">
                <a16:creationId xmlns:a16="http://schemas.microsoft.com/office/drawing/2014/main" id="{4E2EF73A-B176-488F-B767-8983355A9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977" y="1723897"/>
            <a:ext cx="1806835" cy="1355126"/>
          </a:xfrm>
          <a:prstGeom prst="rect">
            <a:avLst/>
          </a:prstGeom>
        </p:spPr>
      </p:pic>
      <p:pic>
        <p:nvPicPr>
          <p:cNvPr id="86" name="Picture 85" descr="A tall glass building&#10;&#10;Description automatically generated">
            <a:extLst>
              <a:ext uri="{FF2B5EF4-FFF2-40B4-BE49-F238E27FC236}">
                <a16:creationId xmlns:a16="http://schemas.microsoft.com/office/drawing/2014/main" id="{C1DA0BAD-C603-4326-BD13-9932195176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1972" y="1827359"/>
            <a:ext cx="1600045" cy="1200034"/>
          </a:xfrm>
          <a:prstGeom prst="rect">
            <a:avLst/>
          </a:prstGeom>
        </p:spPr>
      </p:pic>
      <p:pic>
        <p:nvPicPr>
          <p:cNvPr id="87" name="Picture 86" descr="A castle on top of a building&#10;&#10;Description automatically generated">
            <a:extLst>
              <a:ext uri="{FF2B5EF4-FFF2-40B4-BE49-F238E27FC236}">
                <a16:creationId xmlns:a16="http://schemas.microsoft.com/office/drawing/2014/main" id="{BB592DD9-55CE-4559-9787-DAC50CDC08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192" y="1790536"/>
            <a:ext cx="1592581" cy="1194436"/>
          </a:xfrm>
          <a:prstGeom prst="rect">
            <a:avLst/>
          </a:prstGeom>
        </p:spPr>
      </p:pic>
      <p:sp>
        <p:nvSpPr>
          <p:cNvPr id="88" name="Rectangle: Rounded Corners 5">
            <a:extLst>
              <a:ext uri="{FF2B5EF4-FFF2-40B4-BE49-F238E27FC236}">
                <a16:creationId xmlns:a16="http://schemas.microsoft.com/office/drawing/2014/main" id="{CF706ACD-673D-4C98-90E4-3629770E9D17}"/>
              </a:ext>
            </a:extLst>
          </p:cNvPr>
          <p:cNvSpPr/>
          <p:nvPr/>
        </p:nvSpPr>
        <p:spPr>
          <a:xfrm>
            <a:off x="1630682" y="3413854"/>
            <a:ext cx="522623" cy="364215"/>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115076"/>
                </a:solidFill>
                <a:effectLst/>
                <a:uLnTx/>
                <a:uFillTx/>
                <a:latin typeface="Century Gothic" panose="020F0302020204030204"/>
                <a:ea typeface="+mn-ea"/>
                <a:cs typeface="+mn-cs"/>
              </a:rPr>
              <a:t>__</a:t>
            </a:r>
          </a:p>
        </p:txBody>
      </p:sp>
      <p:sp>
        <p:nvSpPr>
          <p:cNvPr id="89" name="Rectangle: Rounded Corners 5">
            <a:extLst>
              <a:ext uri="{FF2B5EF4-FFF2-40B4-BE49-F238E27FC236}">
                <a16:creationId xmlns:a16="http://schemas.microsoft.com/office/drawing/2014/main" id="{89FE3C2E-3A44-43D6-AAD9-64CF91F4DB99}"/>
              </a:ext>
            </a:extLst>
          </p:cNvPr>
          <p:cNvSpPr/>
          <p:nvPr/>
        </p:nvSpPr>
        <p:spPr>
          <a:xfrm>
            <a:off x="5687178" y="3722462"/>
            <a:ext cx="522623" cy="451444"/>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15076"/>
                </a:solidFill>
                <a:effectLst/>
                <a:uLnTx/>
                <a:uFillTx/>
                <a:latin typeface="Century Gothic" panose="020F0302020204030204"/>
                <a:ea typeface="+mn-ea"/>
                <a:cs typeface="+mn-cs"/>
              </a:rPr>
              <a:t>__</a:t>
            </a:r>
          </a:p>
        </p:txBody>
      </p:sp>
      <p:sp>
        <p:nvSpPr>
          <p:cNvPr id="90" name="Rectangle: Rounded Corners 5">
            <a:extLst>
              <a:ext uri="{FF2B5EF4-FFF2-40B4-BE49-F238E27FC236}">
                <a16:creationId xmlns:a16="http://schemas.microsoft.com/office/drawing/2014/main" id="{4F09EFD5-5414-40D2-9213-1236E7A5A04B}"/>
              </a:ext>
            </a:extLst>
          </p:cNvPr>
          <p:cNvSpPr/>
          <p:nvPr/>
        </p:nvSpPr>
        <p:spPr>
          <a:xfrm>
            <a:off x="10575405" y="3666040"/>
            <a:ext cx="606042" cy="427395"/>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15076"/>
                </a:solidFill>
                <a:effectLst/>
                <a:uLnTx/>
                <a:uFillTx/>
                <a:latin typeface="Century Gothic" panose="020F0302020204030204"/>
                <a:ea typeface="+mn-ea"/>
                <a:cs typeface="+mn-cs"/>
              </a:rPr>
              <a:t>__</a:t>
            </a:r>
          </a:p>
        </p:txBody>
      </p:sp>
      <p:sp>
        <p:nvSpPr>
          <p:cNvPr id="91" name="Rectangle: Rounded Corners 5">
            <a:extLst>
              <a:ext uri="{FF2B5EF4-FFF2-40B4-BE49-F238E27FC236}">
                <a16:creationId xmlns:a16="http://schemas.microsoft.com/office/drawing/2014/main" id="{7C2D655D-5A5E-4B35-8966-22F65C32F509}"/>
              </a:ext>
            </a:extLst>
          </p:cNvPr>
          <p:cNvSpPr/>
          <p:nvPr/>
        </p:nvSpPr>
        <p:spPr>
          <a:xfrm>
            <a:off x="8975737" y="5066136"/>
            <a:ext cx="1599668" cy="427395"/>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15076"/>
                </a:solidFill>
                <a:effectLst/>
                <a:uLnTx/>
                <a:uFillTx/>
                <a:latin typeface="Century Gothic" panose="020F0302020204030204"/>
                <a:ea typeface="+mn-ea"/>
                <a:cs typeface="+mn-cs"/>
              </a:rPr>
              <a:t>______.</a:t>
            </a:r>
          </a:p>
        </p:txBody>
      </p:sp>
      <p:sp>
        <p:nvSpPr>
          <p:cNvPr id="92" name="Rectangle: Rounded Corners 5">
            <a:extLst>
              <a:ext uri="{FF2B5EF4-FFF2-40B4-BE49-F238E27FC236}">
                <a16:creationId xmlns:a16="http://schemas.microsoft.com/office/drawing/2014/main" id="{32B053ED-6018-4DAF-8143-E604AA4E0C77}"/>
              </a:ext>
            </a:extLst>
          </p:cNvPr>
          <p:cNvSpPr/>
          <p:nvPr/>
        </p:nvSpPr>
        <p:spPr>
          <a:xfrm>
            <a:off x="4649106" y="4401316"/>
            <a:ext cx="1422775" cy="427395"/>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15076"/>
                </a:solidFill>
                <a:effectLst/>
                <a:uLnTx/>
                <a:uFillTx/>
                <a:latin typeface="Century Gothic" panose="020F0302020204030204"/>
                <a:ea typeface="+mn-ea"/>
                <a:cs typeface="+mn-cs"/>
              </a:rPr>
              <a:t>______</a:t>
            </a:r>
          </a:p>
        </p:txBody>
      </p:sp>
      <p:sp>
        <p:nvSpPr>
          <p:cNvPr id="93" name="Rectangle: Rounded Corners 5">
            <a:extLst>
              <a:ext uri="{FF2B5EF4-FFF2-40B4-BE49-F238E27FC236}">
                <a16:creationId xmlns:a16="http://schemas.microsoft.com/office/drawing/2014/main" id="{AEE3309D-5623-4380-A069-D003B98A9617}"/>
              </a:ext>
            </a:extLst>
          </p:cNvPr>
          <p:cNvSpPr/>
          <p:nvPr/>
        </p:nvSpPr>
        <p:spPr>
          <a:xfrm>
            <a:off x="1880989" y="4127226"/>
            <a:ext cx="1422775" cy="364215"/>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115076"/>
                </a:solidFill>
                <a:effectLst/>
                <a:uLnTx/>
                <a:uFillTx/>
                <a:latin typeface="Century Gothic" panose="020F0302020204030204"/>
                <a:ea typeface="+mn-ea"/>
                <a:cs typeface="+mn-cs"/>
              </a:rPr>
              <a:t>___________ .</a:t>
            </a:r>
          </a:p>
        </p:txBody>
      </p:sp>
      <p:sp>
        <p:nvSpPr>
          <p:cNvPr id="94" name="TextBox 93">
            <a:extLst>
              <a:ext uri="{FF2B5EF4-FFF2-40B4-BE49-F238E27FC236}">
                <a16:creationId xmlns:a16="http://schemas.microsoft.com/office/drawing/2014/main" id="{9BCF8222-8E4C-4B88-A6F5-5FB6524A9CB4}"/>
              </a:ext>
            </a:extLst>
          </p:cNvPr>
          <p:cNvSpPr txBox="1"/>
          <p:nvPr/>
        </p:nvSpPr>
        <p:spPr>
          <a:xfrm>
            <a:off x="1344906" y="6417480"/>
            <a:ext cx="3114222" cy="400110"/>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 der Dom = cathedral</a:t>
            </a:r>
          </a:p>
        </p:txBody>
      </p:sp>
    </p:spTree>
    <p:extLst>
      <p:ext uri="{BB962C8B-B14F-4D97-AF65-F5344CB8AC3E}">
        <p14:creationId xmlns:p14="http://schemas.microsoft.com/office/powerpoint/2010/main" val="322636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1" grpId="0" animBg="1"/>
      <p:bldP spid="92" grpId="0" animBg="1"/>
      <p:bldP spid="9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arden with water in the background&#10;&#10;Description automatically generated">
            <a:extLst>
              <a:ext uri="{FF2B5EF4-FFF2-40B4-BE49-F238E27FC236}">
                <a16:creationId xmlns:a16="http://schemas.microsoft.com/office/drawing/2014/main" id="{C6997118-3D3B-3241-A49B-63F34FC29C97}"/>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 y="1552774"/>
            <a:ext cx="3745088" cy="2808816"/>
          </a:xfrm>
          <a:prstGeom prst="rect">
            <a:avLst/>
          </a:prstGeom>
        </p:spPr>
      </p:pic>
      <p:pic>
        <p:nvPicPr>
          <p:cNvPr id="13" name="Picture 12" descr="A large building&#10;&#10;Description automatically generated">
            <a:extLst>
              <a:ext uri="{FF2B5EF4-FFF2-40B4-BE49-F238E27FC236}">
                <a16:creationId xmlns:a16="http://schemas.microsoft.com/office/drawing/2014/main" id="{7A53D28D-54B1-674F-BEF0-0C225D4EFF39}"/>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8128000" y="1564172"/>
            <a:ext cx="4064000" cy="3048000"/>
          </a:xfrm>
          <a:prstGeom prst="rect">
            <a:avLst/>
          </a:prstGeom>
        </p:spPr>
      </p:pic>
      <p:pic>
        <p:nvPicPr>
          <p:cNvPr id="11" name="Picture 10" descr="The tower of the city&#10;&#10;Description automatically generated">
            <a:extLst>
              <a:ext uri="{FF2B5EF4-FFF2-40B4-BE49-F238E27FC236}">
                <a16:creationId xmlns:a16="http://schemas.microsoft.com/office/drawing/2014/main" id="{FE9C9D73-D4DA-D744-AF9A-47BDD9BA12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2956" y="2837590"/>
            <a:ext cx="6106088" cy="3549164"/>
          </a:xfrm>
          <a:prstGeom prst="rect">
            <a:avLst/>
          </a:prstGeom>
        </p:spPr>
      </p:pic>
      <p:pic>
        <p:nvPicPr>
          <p:cNvPr id="9" name="Picture 8" descr="A large mountain in the background&#10;&#10;Description automatically generated">
            <a:extLst>
              <a:ext uri="{FF2B5EF4-FFF2-40B4-BE49-F238E27FC236}">
                <a16:creationId xmlns:a16="http://schemas.microsoft.com/office/drawing/2014/main" id="{61D1D360-D659-E142-BAE8-C302C07F57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7729" y="4320474"/>
            <a:ext cx="3104271" cy="2066280"/>
          </a:xfrm>
          <a:prstGeom prst="rect">
            <a:avLst/>
          </a:prstGeom>
        </p:spPr>
      </p:pic>
      <p:sp>
        <p:nvSpPr>
          <p:cNvPr id="4" name="Title 3"/>
          <p:cNvSpPr>
            <a:spLocks noGrp="1"/>
          </p:cNvSpPr>
          <p:nvPr>
            <p:ph type="title"/>
          </p:nvPr>
        </p:nvSpPr>
        <p:spPr>
          <a:xfrm>
            <a:off x="0" y="213557"/>
            <a:ext cx="7267074" cy="647577"/>
          </a:xfrm>
        </p:spPr>
        <p:txBody>
          <a:bodyPr>
            <a:noAutofit/>
          </a:bodyPr>
          <a:lstStyle/>
          <a:p>
            <a:r>
              <a:rPr lang="en-GB" sz="2800" b="1" dirty="0" err="1">
                <a:solidFill>
                  <a:schemeClr val="bg1"/>
                </a:solidFill>
              </a:rPr>
              <a:t>Tante</a:t>
            </a:r>
            <a:r>
              <a:rPr lang="en-GB" sz="2800" b="1" dirty="0">
                <a:solidFill>
                  <a:schemeClr val="bg1"/>
                </a:solidFill>
              </a:rPr>
              <a:t> Laura auf </a:t>
            </a:r>
            <a:r>
              <a:rPr lang="en-GB" sz="2800" b="1" dirty="0" err="1">
                <a:solidFill>
                  <a:schemeClr val="bg1"/>
                </a:solidFill>
              </a:rPr>
              <a:t>Chortour</a:t>
            </a:r>
            <a:r>
              <a:rPr lang="en-GB" sz="2800" b="1" dirty="0">
                <a:solidFill>
                  <a:schemeClr val="bg1"/>
                </a:solidFill>
              </a:rPr>
              <a:t> in Salzburg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773286" y="247046"/>
            <a:ext cx="3304545" cy="43875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7" name="Picture 6" descr="A cup of coffee on a table&#10;&#10;Description automatically generated">
            <a:extLst>
              <a:ext uri="{FF2B5EF4-FFF2-40B4-BE49-F238E27FC236}">
                <a16:creationId xmlns:a16="http://schemas.microsoft.com/office/drawing/2014/main" id="{500401E5-1FD0-5540-8D88-E5635111AD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361287"/>
            <a:ext cx="3042956" cy="2025467"/>
          </a:xfrm>
          <a:prstGeom prst="rect">
            <a:avLst/>
          </a:prstGeom>
        </p:spPr>
      </p:pic>
      <p:sp>
        <p:nvSpPr>
          <p:cNvPr id="6" name="TextBox 5">
            <a:extLst>
              <a:ext uri="{FF2B5EF4-FFF2-40B4-BE49-F238E27FC236}">
                <a16:creationId xmlns:a16="http://schemas.microsoft.com/office/drawing/2014/main" id="{F2183ECC-E151-4644-ADBA-78CFE400323F}"/>
              </a:ext>
            </a:extLst>
          </p:cNvPr>
          <p:cNvSpPr txBox="1"/>
          <p:nvPr/>
        </p:nvSpPr>
        <p:spPr>
          <a:xfrm>
            <a:off x="1599774" y="1207244"/>
            <a:ext cx="8992452" cy="3477875"/>
          </a:xfrm>
          <a:prstGeom prst="rect">
            <a:avLst/>
          </a:prstGeom>
          <a:solidFill>
            <a:schemeClr val="accent4">
              <a:lumMod val="40000"/>
              <a:lumOff val="60000"/>
              <a:alpha val="7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effectLst/>
                <a:uLnTx/>
                <a:uFillTx/>
                <a:latin typeface="Century Gothic" panose="020F0302020204030204"/>
                <a:ea typeface="+mn-ea"/>
                <a:cs typeface="+mn-cs"/>
              </a:rPr>
              <a:t>Ich liebe Salzburg! Ich bin heute in </a:t>
            </a:r>
            <a:r>
              <a:rPr kumimoji="0" lang="de-DE" sz="2200" b="1" i="0" u="none" strike="noStrike" kern="1200" cap="none" spc="0" normalizeH="0" baseline="0" noProof="0" dirty="0">
                <a:ln>
                  <a:noFill/>
                </a:ln>
                <a:effectLst/>
                <a:uLnTx/>
                <a:uFillTx/>
                <a:latin typeface="Century Gothic" panose="020F0302020204030204"/>
                <a:ea typeface="+mn-ea"/>
                <a:cs typeface="+mn-cs"/>
              </a:rPr>
              <a:t>die historische Altstadt </a:t>
            </a:r>
            <a:r>
              <a:rPr kumimoji="0" lang="de-DE" sz="2200" b="0" i="0" u="none" strike="noStrike" kern="1200" cap="none" spc="0" normalizeH="0" baseline="0" noProof="0" dirty="0">
                <a:ln>
                  <a:noFill/>
                </a:ln>
                <a:effectLst/>
                <a:uLnTx/>
                <a:uFillTx/>
                <a:latin typeface="Century Gothic" panose="020F0302020204030204"/>
                <a:ea typeface="+mn-ea"/>
                <a:cs typeface="+mn-cs"/>
              </a:rPr>
              <a:t>gegangen. Mein Chorfreund Jakob ist auch nach Österreich mitgekommen. Heute hat er </a:t>
            </a:r>
            <a:r>
              <a:rPr kumimoji="0" lang="de-DE" sz="2200" b="1" i="0" u="none" strike="noStrike" kern="1200" cap="none" spc="0" normalizeH="0" baseline="0" noProof="0" dirty="0">
                <a:ln>
                  <a:noFill/>
                </a:ln>
                <a:effectLst/>
                <a:uLnTx/>
                <a:uFillTx/>
                <a:latin typeface="Century Gothic" panose="020F0302020204030204"/>
                <a:ea typeface="+mn-ea"/>
                <a:cs typeface="+mn-cs"/>
              </a:rPr>
              <a:t>Schloss </a:t>
            </a:r>
            <a:r>
              <a:rPr kumimoji="0" lang="de-DE" sz="2200" b="1" i="0" u="none" strike="noStrike" kern="1200" cap="none" spc="0" normalizeH="0" baseline="0" noProof="0" dirty="0" err="1">
                <a:ln>
                  <a:noFill/>
                </a:ln>
                <a:effectLst/>
                <a:uLnTx/>
                <a:uFillTx/>
                <a:latin typeface="Century Gothic" panose="020F0302020204030204"/>
                <a:ea typeface="+mn-ea"/>
                <a:cs typeface="+mn-cs"/>
              </a:rPr>
              <a:t>Mirabel</a:t>
            </a:r>
            <a:r>
              <a:rPr kumimoji="0" lang="de-DE" sz="2200" b="1" i="0" u="none" strike="noStrike" kern="1200" cap="none" spc="0" normalizeH="0" baseline="0" noProof="0" dirty="0">
                <a:ln>
                  <a:noFill/>
                </a:ln>
                <a:effectLst/>
                <a:uLnTx/>
                <a:uFillTx/>
                <a:latin typeface="Century Gothic" panose="020F0302020204030204"/>
                <a:ea typeface="+mn-ea"/>
                <a:cs typeface="+mn-cs"/>
              </a:rPr>
              <a:t> besucht</a:t>
            </a:r>
            <a:r>
              <a:rPr kumimoji="0" lang="de-DE" sz="2200" b="0" i="0" u="none" strike="noStrike" kern="1200" cap="none" spc="0" normalizeH="0" baseline="0" noProof="0" dirty="0">
                <a:ln>
                  <a:noFill/>
                </a:ln>
                <a:effectLst/>
                <a:uLnTx/>
                <a:uFillTx/>
                <a:latin typeface="Century Gothic" panose="020F0302020204030204"/>
                <a:ea typeface="+mn-ea"/>
                <a:cs typeface="+mn-cs"/>
              </a:rPr>
              <a:t>, denn ich habe im Open Air Theater ein Theaterstück gesehen. Unsere Chordirektorin kennt* Salzburg gut und sie hat uns einen Tipp gegeben:  Wir müssen unbedingt* ins </a:t>
            </a:r>
            <a:r>
              <a:rPr kumimoji="0" lang="de-DE" sz="2200" b="1" i="0" u="none" strike="noStrike" kern="1200" cap="none" spc="0" normalizeH="0" baseline="0" noProof="0" dirty="0">
                <a:ln>
                  <a:noFill/>
                </a:ln>
                <a:effectLst/>
                <a:uLnTx/>
                <a:uFillTx/>
                <a:latin typeface="Century Gothic" panose="020F0302020204030204"/>
                <a:ea typeface="+mn-ea"/>
                <a:cs typeface="+mn-cs"/>
              </a:rPr>
              <a:t>große Festspielhaus* </a:t>
            </a:r>
            <a:r>
              <a:rPr kumimoji="0" lang="de-DE" sz="2200" b="0" i="0" u="none" strike="noStrike" kern="1200" cap="none" spc="0" normalizeH="0" baseline="0" noProof="0" dirty="0">
                <a:ln>
                  <a:noFill/>
                </a:ln>
                <a:effectLst/>
                <a:uLnTx/>
                <a:uFillTx/>
                <a:latin typeface="Century Gothic" panose="020F0302020204030204"/>
                <a:ea typeface="+mn-ea"/>
                <a:cs typeface="+mn-cs"/>
              </a:rPr>
              <a:t>gehen, weil es dort tolle Konzerte gibt.  Das haben Jakob und ich gestern </a:t>
            </a:r>
            <a:r>
              <a:rPr kumimoji="0" lang="de-DE" sz="2200" b="1" i="0" u="none" strike="noStrike" kern="1200" cap="none" spc="0" normalizeH="0" baseline="0" noProof="0" dirty="0">
                <a:ln>
                  <a:noFill/>
                </a:ln>
                <a:effectLst/>
                <a:uLnTx/>
                <a:uFillTx/>
                <a:latin typeface="Century Gothic" panose="020F0302020204030204"/>
                <a:ea typeface="+mn-ea"/>
                <a:cs typeface="+mn-cs"/>
              </a:rPr>
              <a:t>morgen</a:t>
            </a:r>
            <a:r>
              <a:rPr kumimoji="0" lang="de-DE" sz="2200" b="0" i="0" u="none" strike="noStrike" kern="1200" cap="none" spc="0" normalizeH="0" baseline="0" noProof="0" dirty="0">
                <a:ln>
                  <a:noFill/>
                </a:ln>
                <a:effectLst/>
                <a:uLnTx/>
                <a:uFillTx/>
                <a:latin typeface="Century Gothic" panose="020F0302020204030204"/>
                <a:ea typeface="+mn-ea"/>
                <a:cs typeface="+mn-cs"/>
              </a:rPr>
              <a:t> gemacht. Es war wirklich super! Danach haben wir beide Kaffee getrunken und zu </a:t>
            </a:r>
            <a:r>
              <a:rPr kumimoji="0" lang="de-DE" sz="2200" b="1" i="0" u="none" strike="noStrike" kern="1200" cap="none" spc="0" normalizeH="0" baseline="0" noProof="0" dirty="0">
                <a:ln>
                  <a:noFill/>
                </a:ln>
                <a:effectLst/>
                <a:uLnTx/>
                <a:uFillTx/>
                <a:latin typeface="Century Gothic" panose="020F0302020204030204"/>
                <a:ea typeface="+mn-ea"/>
                <a:cs typeface="+mn-cs"/>
              </a:rPr>
              <a:t>viele Mozarttaler gegessen</a:t>
            </a:r>
            <a:r>
              <a:rPr kumimoji="0" lang="de-DE" sz="2200" b="0" i="0" u="none" strike="noStrike" kern="1200" cap="none" spc="0" normalizeH="0" baseline="0" noProof="0" dirty="0">
                <a:ln>
                  <a:noFill/>
                </a:ln>
                <a:effectLst/>
                <a:uLnTx/>
                <a:uFillTx/>
                <a:latin typeface="Century Gothic" panose="020F0302020204030204"/>
                <a:ea typeface="+mn-ea"/>
                <a:cs typeface="+mn-cs"/>
              </a:rPr>
              <a:t>. Jetzt gehe ich ins Bett. Morgen will ich noch </a:t>
            </a:r>
            <a:r>
              <a:rPr kumimoji="0" lang="de-DE" sz="2200" b="1" i="0" u="none" strike="noStrike" kern="1200" cap="none" spc="0" normalizeH="0" baseline="0" noProof="0" dirty="0">
                <a:ln>
                  <a:noFill/>
                </a:ln>
                <a:effectLst/>
                <a:uLnTx/>
                <a:uFillTx/>
                <a:latin typeface="Century Gothic" panose="020F0302020204030204"/>
                <a:ea typeface="+mn-ea"/>
                <a:cs typeface="+mn-cs"/>
              </a:rPr>
              <a:t>die Berge sehen</a:t>
            </a:r>
            <a:r>
              <a:rPr kumimoji="0" lang="de-DE" sz="2200" b="0" i="0" u="none" strike="noStrike" kern="1200" cap="none" spc="0" normalizeH="0" baseline="0" noProof="0" dirty="0">
                <a:ln>
                  <a:noFill/>
                </a:ln>
                <a:effectLst/>
                <a:uLnTx/>
                <a:uFillTx/>
                <a:latin typeface="Century Gothic" panose="020F0302020204030204"/>
                <a:ea typeface="+mn-ea"/>
                <a:cs typeface="+mn-cs"/>
              </a:rPr>
              <a:t>.</a:t>
            </a:r>
          </a:p>
        </p:txBody>
      </p:sp>
      <p:pic>
        <p:nvPicPr>
          <p:cNvPr id="2" name="38. Tante Lau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09687" y="97329"/>
            <a:ext cx="738188" cy="738188"/>
          </a:xfrm>
          <a:prstGeom prst="rect">
            <a:avLst/>
          </a:prstGeom>
        </p:spPr>
      </p:pic>
      <p:sp>
        <p:nvSpPr>
          <p:cNvPr id="8" name="Rectangle: Rounded Corners 7">
            <a:extLst>
              <a:ext uri="{FF2B5EF4-FFF2-40B4-BE49-F238E27FC236}">
                <a16:creationId xmlns:a16="http://schemas.microsoft.com/office/drawing/2014/main" id="{67A00D3E-E477-4208-9DF6-69C65FB5794F}"/>
              </a:ext>
            </a:extLst>
          </p:cNvPr>
          <p:cNvSpPr/>
          <p:nvPr/>
        </p:nvSpPr>
        <p:spPr>
          <a:xfrm>
            <a:off x="10247059" y="878095"/>
            <a:ext cx="1710267" cy="1053009"/>
          </a:xfrm>
          <a:prstGeom prst="round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Action Button: Custom 16">
            <a:hlinkClick r:id="" action="ppaction://noaction" highlightClick="1">
              <a:snd r:embed="rId11" name="SalzburgLaura.1.wav"/>
            </a:hlinkClick>
            <a:extLst>
              <a:ext uri="{FF2B5EF4-FFF2-40B4-BE49-F238E27FC236}">
                <a16:creationId xmlns:a16="http://schemas.microsoft.com/office/drawing/2014/main" id="{2B4A8B25-673E-466E-A830-108DD4B30ED4}"/>
              </a:ext>
            </a:extLst>
          </p:cNvPr>
          <p:cNvSpPr/>
          <p:nvPr/>
        </p:nvSpPr>
        <p:spPr>
          <a:xfrm>
            <a:off x="10427372" y="101069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12" name="SalzburgLaura.2.wav"/>
            </a:hlinkClick>
            <a:extLst>
              <a:ext uri="{FF2B5EF4-FFF2-40B4-BE49-F238E27FC236}">
                <a16:creationId xmlns:a16="http://schemas.microsoft.com/office/drawing/2014/main" id="{AB9F6F85-DE44-48CF-93A4-C76ECFEE4AB1}"/>
              </a:ext>
            </a:extLst>
          </p:cNvPr>
          <p:cNvSpPr/>
          <p:nvPr/>
        </p:nvSpPr>
        <p:spPr>
          <a:xfrm>
            <a:off x="10917686" y="101069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13" name="SalzburgLaura.3.wav"/>
            </a:hlinkClick>
            <a:extLst>
              <a:ext uri="{FF2B5EF4-FFF2-40B4-BE49-F238E27FC236}">
                <a16:creationId xmlns:a16="http://schemas.microsoft.com/office/drawing/2014/main" id="{E99E940C-3F6F-431E-B4C4-C24E797D299D}"/>
              </a:ext>
            </a:extLst>
          </p:cNvPr>
          <p:cNvSpPr/>
          <p:nvPr/>
        </p:nvSpPr>
        <p:spPr>
          <a:xfrm>
            <a:off x="11408000" y="101069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14" name="SalzburgLaura.4.wav"/>
            </a:hlinkClick>
            <a:extLst>
              <a:ext uri="{FF2B5EF4-FFF2-40B4-BE49-F238E27FC236}">
                <a16:creationId xmlns:a16="http://schemas.microsoft.com/office/drawing/2014/main" id="{ADE04FBE-39BB-4F6B-826B-57D8482787AC}"/>
              </a:ext>
            </a:extLst>
          </p:cNvPr>
          <p:cNvSpPr/>
          <p:nvPr/>
        </p:nvSpPr>
        <p:spPr>
          <a:xfrm>
            <a:off x="10437336" y="1446720"/>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5" name="SalzburgLaura.5.wav"/>
            </a:hlinkClick>
            <a:extLst>
              <a:ext uri="{FF2B5EF4-FFF2-40B4-BE49-F238E27FC236}">
                <a16:creationId xmlns:a16="http://schemas.microsoft.com/office/drawing/2014/main" id="{EBDEC6AE-AD59-422D-9B8F-FE0505EB0134}"/>
              </a:ext>
            </a:extLst>
          </p:cNvPr>
          <p:cNvSpPr/>
          <p:nvPr/>
        </p:nvSpPr>
        <p:spPr>
          <a:xfrm>
            <a:off x="10927650" y="1446720"/>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16" name="SalzburgLaura.6new.wav"/>
            </a:hlinkClick>
            <a:extLst>
              <a:ext uri="{FF2B5EF4-FFF2-40B4-BE49-F238E27FC236}">
                <a16:creationId xmlns:a16="http://schemas.microsoft.com/office/drawing/2014/main" id="{53FB089F-4CC4-4709-8CB5-7482D880C526}"/>
              </a:ext>
            </a:extLst>
          </p:cNvPr>
          <p:cNvSpPr/>
          <p:nvPr/>
        </p:nvSpPr>
        <p:spPr>
          <a:xfrm>
            <a:off x="11417964" y="1446720"/>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1" name="TextBox 20">
            <a:extLst>
              <a:ext uri="{FF2B5EF4-FFF2-40B4-BE49-F238E27FC236}">
                <a16:creationId xmlns:a16="http://schemas.microsoft.com/office/drawing/2014/main" id="{15B94056-8533-4A06-9057-722A7CE41399}"/>
              </a:ext>
            </a:extLst>
          </p:cNvPr>
          <p:cNvSpPr txBox="1"/>
          <p:nvPr/>
        </p:nvSpPr>
        <p:spPr>
          <a:xfrm>
            <a:off x="8515207" y="4698731"/>
            <a:ext cx="3596771" cy="1015663"/>
          </a:xfrm>
          <a:prstGeom prst="rect">
            <a:avLst/>
          </a:prstGeom>
          <a:solidFill>
            <a:schemeClr val="accent4">
              <a:lumMod val="40000"/>
              <a:lumOff val="60000"/>
            </a:schemeClr>
          </a:solidFill>
          <a:ln>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kennen</a:t>
            </a:r>
            <a:r>
              <a:rPr kumimoji="0" lang="en-US" sz="2000" b="0" i="0" u="none" strike="noStrike" kern="1200" cap="none" spc="0" normalizeH="0" baseline="0" noProof="0" dirty="0">
                <a:ln>
                  <a:noFill/>
                </a:ln>
                <a:effectLst/>
                <a:uLnTx/>
                <a:uFillTx/>
                <a:latin typeface="Century Gothic" panose="020F0302020204030204"/>
                <a:ea typeface="+mn-ea"/>
                <a:cs typeface="+mn-cs"/>
              </a:rPr>
              <a:t> – to know</a:t>
            </a:r>
            <a:br>
              <a:rPr kumimoji="0" lang="en-US" sz="2000" b="0" i="0" u="none" strike="noStrike" kern="1200" cap="none" spc="0" normalizeH="0" baseline="0" noProof="0" dirty="0">
                <a:ln>
                  <a:noFill/>
                </a:ln>
                <a:effectLst/>
                <a:uLnTx/>
                <a:uFillTx/>
                <a:latin typeface="Century Gothic" panose="020F0302020204030204"/>
                <a:ea typeface="+mn-ea"/>
                <a:cs typeface="+mn-cs"/>
              </a:rPr>
            </a:b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unbedingt</a:t>
            </a:r>
            <a:r>
              <a:rPr kumimoji="0" lang="en-US" sz="2000" b="0" i="0" u="none" strike="noStrike" kern="1200" cap="none" spc="0" normalizeH="0" baseline="0" noProof="0" dirty="0">
                <a:ln>
                  <a:noFill/>
                </a:ln>
                <a:effectLst/>
                <a:uLnTx/>
                <a:uFillTx/>
                <a:latin typeface="Century Gothic" panose="020F0302020204030204"/>
                <a:ea typeface="+mn-ea"/>
                <a:cs typeface="+mn-cs"/>
              </a:rPr>
              <a:t> – definitely</a:t>
            </a:r>
            <a:br>
              <a:rPr kumimoji="0" lang="en-US" sz="2000" b="0" i="0" u="none" strike="noStrike" kern="1200" cap="none" spc="0" normalizeH="0" baseline="0" noProof="0" dirty="0">
                <a:ln>
                  <a:noFill/>
                </a:ln>
                <a:effectLst/>
                <a:uLnTx/>
                <a:uFillTx/>
                <a:latin typeface="Century Gothic" panose="020F0302020204030204"/>
                <a:ea typeface="+mn-ea"/>
                <a:cs typeface="+mn-cs"/>
              </a:rPr>
            </a:br>
            <a:r>
              <a:rPr kumimoji="0" lang="en-US" sz="2000" b="0" i="0" u="none" strike="noStrike" kern="1200" cap="none" spc="0" normalizeH="0" baseline="0" noProof="0" dirty="0">
                <a:ln>
                  <a:noFill/>
                </a:ln>
                <a:effectLst/>
                <a:uLnTx/>
                <a:uFillTx/>
                <a:latin typeface="Century Gothic" panose="020F0302020204030204"/>
                <a:ea typeface="+mn-ea"/>
                <a:cs typeface="+mn-cs"/>
              </a:rPr>
              <a:t>  </a:t>
            </a:r>
            <a:r>
              <a:rPr kumimoji="0" lang="en-US" sz="2000" b="0" i="0" u="none" strike="noStrike" kern="1200" cap="none" spc="0" normalizeH="0" baseline="0" noProof="0" dirty="0" err="1">
                <a:ln>
                  <a:noFill/>
                </a:ln>
                <a:effectLst/>
                <a:uLnTx/>
                <a:uFillTx/>
                <a:latin typeface="Century Gothic" panose="020F0302020204030204"/>
                <a:ea typeface="+mn-ea"/>
                <a:cs typeface="+mn-cs"/>
              </a:rPr>
              <a:t>Festspielhaus</a:t>
            </a:r>
            <a:r>
              <a:rPr kumimoji="0" lang="en-US" sz="2000" b="0" i="0" u="none" strike="noStrike" kern="1200" cap="none" spc="0" normalizeH="0" baseline="0" noProof="0" dirty="0">
                <a:ln>
                  <a:noFill/>
                </a:ln>
                <a:effectLst/>
                <a:uLnTx/>
                <a:uFillTx/>
                <a:latin typeface="Century Gothic" panose="020F0302020204030204"/>
                <a:ea typeface="+mn-ea"/>
                <a:cs typeface="+mn-cs"/>
              </a:rPr>
              <a:t> – festival hall</a:t>
            </a:r>
          </a:p>
        </p:txBody>
      </p:sp>
      <p:sp>
        <p:nvSpPr>
          <p:cNvPr id="23" name="Speech Bubble: Rectangle with Corners Rounded 30">
            <a:extLst>
              <a:ext uri="{FF2B5EF4-FFF2-40B4-BE49-F238E27FC236}">
                <a16:creationId xmlns:a16="http://schemas.microsoft.com/office/drawing/2014/main" id="{213A4FBF-54BD-47C9-841B-48849DADC1BD}"/>
              </a:ext>
            </a:extLst>
          </p:cNvPr>
          <p:cNvSpPr/>
          <p:nvPr/>
        </p:nvSpPr>
        <p:spPr>
          <a:xfrm>
            <a:off x="2935048" y="4890473"/>
            <a:ext cx="3648632" cy="1068064"/>
          </a:xfrm>
          <a:prstGeom prst="wedgeRoundRectCallout">
            <a:avLst>
              <a:gd name="adj1" fmla="val -91271"/>
              <a:gd name="adj2" fmla="val 28998"/>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Mozarttaler</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schemeClr val="tx1"/>
                </a:solidFill>
                <a:effectLst/>
                <a:uLnTx/>
                <a:uFillTx/>
                <a:latin typeface="Century Gothic" panose="020F0302020204030204"/>
                <a:ea typeface="+mn-ea"/>
                <a:cs typeface="+mn-cs"/>
              </a:rPr>
              <a:t>Mozart coins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are chocolate covered nougat and marzipan.</a:t>
            </a:r>
          </a:p>
        </p:txBody>
      </p:sp>
    </p:spTree>
    <p:extLst>
      <p:ext uri="{BB962C8B-B14F-4D97-AF65-F5344CB8AC3E}">
        <p14:creationId xmlns:p14="http://schemas.microsoft.com/office/powerpoint/2010/main" val="3796292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eine</a:t>
            </a:r>
            <a:r>
              <a:rPr lang="en-GB" sz="2800" b="1" dirty="0">
                <a:solidFill>
                  <a:schemeClr val="bg1"/>
                </a:solidFill>
              </a:rPr>
              <a:t> </a:t>
            </a:r>
            <a:r>
              <a:rPr lang="en-GB" sz="2800" b="1" dirty="0" err="1">
                <a:solidFill>
                  <a:schemeClr val="bg1"/>
                </a:solidFill>
              </a:rPr>
              <a:t>neue</a:t>
            </a:r>
            <a:r>
              <a:rPr lang="en-GB" sz="2800" b="1" dirty="0">
                <a:solidFill>
                  <a:schemeClr val="bg1"/>
                </a:solidFill>
              </a:rPr>
              <a:t> </a:t>
            </a:r>
            <a:r>
              <a:rPr lang="en-GB" sz="2800" b="1" dirty="0" err="1">
                <a:solidFill>
                  <a:schemeClr val="bg1"/>
                </a:solidFill>
              </a:rPr>
              <a:t>Erfahrung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10" name="Group 9">
            <a:extLst>
              <a:ext uri="{FF2B5EF4-FFF2-40B4-BE49-F238E27FC236}">
                <a16:creationId xmlns:a16="http://schemas.microsoft.com/office/drawing/2014/main" id="{D6F0299D-EB61-3942-9A12-B5537C403495}"/>
              </a:ext>
            </a:extLst>
          </p:cNvPr>
          <p:cNvGrpSpPr/>
          <p:nvPr/>
        </p:nvGrpSpPr>
        <p:grpSpPr>
          <a:xfrm>
            <a:off x="3968311" y="1322141"/>
            <a:ext cx="8016240" cy="4572000"/>
            <a:chOff x="3520440" y="1371600"/>
            <a:chExt cx="8016240" cy="4572000"/>
          </a:xfrm>
          <a:solidFill>
            <a:schemeClr val="accent1">
              <a:lumMod val="40000"/>
              <a:lumOff val="60000"/>
            </a:schemeClr>
          </a:solidFill>
        </p:grpSpPr>
        <p:sp>
          <p:nvSpPr>
            <p:cNvPr id="2" name="Rectangle 1">
              <a:extLst>
                <a:ext uri="{FF2B5EF4-FFF2-40B4-BE49-F238E27FC236}">
                  <a16:creationId xmlns:a16="http://schemas.microsoft.com/office/drawing/2014/main" id="{76071148-1C6C-BB44-9B2C-10F646F830E6}"/>
                </a:ext>
              </a:extLst>
            </p:cNvPr>
            <p:cNvSpPr/>
            <p:nvPr/>
          </p:nvSpPr>
          <p:spPr>
            <a:xfrm>
              <a:off x="3520440" y="1371600"/>
              <a:ext cx="8016240" cy="4572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8" name="Straight Connector 7">
              <a:extLst>
                <a:ext uri="{FF2B5EF4-FFF2-40B4-BE49-F238E27FC236}">
                  <a16:creationId xmlns:a16="http://schemas.microsoft.com/office/drawing/2014/main" id="{50EE2B17-5D60-0444-8339-C229265B84FD}"/>
                </a:ext>
              </a:extLst>
            </p:cNvPr>
            <p:cNvCxnSpPr/>
            <p:nvPr/>
          </p:nvCxnSpPr>
          <p:spPr>
            <a:xfrm>
              <a:off x="7513320" y="1676400"/>
              <a:ext cx="0" cy="4008120"/>
            </a:xfrm>
            <a:prstGeom prst="line">
              <a:avLst/>
            </a:prstGeom>
            <a:grpFill/>
            <a:ln>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B3F702-00C5-BD47-BAC1-5D9F309FB3EC}"/>
              </a:ext>
            </a:extLst>
          </p:cNvPr>
          <p:cNvSpPr/>
          <p:nvPr/>
        </p:nvSpPr>
        <p:spPr>
          <a:xfrm>
            <a:off x="234673" y="1322141"/>
            <a:ext cx="3516489" cy="1450800"/>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ea typeface="+mn-ea"/>
              <a:cs typeface="+mn-cs"/>
            </a:endParaRPr>
          </a:p>
        </p:txBody>
      </p:sp>
      <p:sp>
        <p:nvSpPr>
          <p:cNvPr id="14" name="Rectangle 13">
            <a:extLst>
              <a:ext uri="{FF2B5EF4-FFF2-40B4-BE49-F238E27FC236}">
                <a16:creationId xmlns:a16="http://schemas.microsoft.com/office/drawing/2014/main" id="{C2739C93-139D-914F-A441-DB582E0C2709}"/>
              </a:ext>
            </a:extLst>
          </p:cNvPr>
          <p:cNvSpPr/>
          <p:nvPr/>
        </p:nvSpPr>
        <p:spPr>
          <a:xfrm>
            <a:off x="228600" y="2877484"/>
            <a:ext cx="3516489" cy="1449813"/>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ea typeface="+mn-ea"/>
              <a:cs typeface="+mn-cs"/>
            </a:endParaRPr>
          </a:p>
        </p:txBody>
      </p:sp>
      <p:sp>
        <p:nvSpPr>
          <p:cNvPr id="15" name="Rectangle 14">
            <a:extLst>
              <a:ext uri="{FF2B5EF4-FFF2-40B4-BE49-F238E27FC236}">
                <a16:creationId xmlns:a16="http://schemas.microsoft.com/office/drawing/2014/main" id="{333B7300-3578-3643-B983-8740362E4E14}"/>
              </a:ext>
            </a:extLst>
          </p:cNvPr>
          <p:cNvSpPr/>
          <p:nvPr/>
        </p:nvSpPr>
        <p:spPr>
          <a:xfrm>
            <a:off x="216099" y="4434840"/>
            <a:ext cx="3516489" cy="1449813"/>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chemeClr val="tx1"/>
              </a:solidFill>
              <a:effectLst/>
              <a:uLnTx/>
              <a:uFillTx/>
              <a:ea typeface="+mn-ea"/>
              <a:cs typeface="+mn-cs"/>
            </a:endParaRPr>
          </a:p>
        </p:txBody>
      </p:sp>
      <p:sp>
        <p:nvSpPr>
          <p:cNvPr id="17" name="TextBox 16">
            <a:extLst>
              <a:ext uri="{FF2B5EF4-FFF2-40B4-BE49-F238E27FC236}">
                <a16:creationId xmlns:a16="http://schemas.microsoft.com/office/drawing/2014/main" id="{BBE11D55-9075-B74C-8167-5A355E70FB12}"/>
              </a:ext>
            </a:extLst>
          </p:cNvPr>
          <p:cNvSpPr txBox="1"/>
          <p:nvPr/>
        </p:nvSpPr>
        <p:spPr>
          <a:xfrm>
            <a:off x="448033" y="1390358"/>
            <a:ext cx="9813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ea typeface="+mn-ea"/>
                <a:cs typeface="+mn-cs"/>
              </a:rPr>
              <a:t>dann</a:t>
            </a:r>
            <a:endParaRPr kumimoji="0" lang="en-US" sz="2400" b="0" i="0" u="none" strike="noStrike" kern="1200" cap="none" spc="0" normalizeH="0" baseline="0" noProof="0" dirty="0">
              <a:ln>
                <a:noFill/>
              </a:ln>
              <a:effectLst/>
              <a:uLnTx/>
              <a:uFillTx/>
              <a:ea typeface="+mn-ea"/>
              <a:cs typeface="+mn-cs"/>
            </a:endParaRPr>
          </a:p>
        </p:txBody>
      </p:sp>
      <p:sp>
        <p:nvSpPr>
          <p:cNvPr id="19" name="TextBox 18">
            <a:extLst>
              <a:ext uri="{FF2B5EF4-FFF2-40B4-BE49-F238E27FC236}">
                <a16:creationId xmlns:a16="http://schemas.microsoft.com/office/drawing/2014/main" id="{20C76616-7C28-924C-A684-C045E7539DF9}"/>
              </a:ext>
            </a:extLst>
          </p:cNvPr>
          <p:cNvSpPr txBox="1"/>
          <p:nvPr/>
        </p:nvSpPr>
        <p:spPr>
          <a:xfrm>
            <a:off x="348647" y="2265747"/>
            <a:ext cx="10310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ea typeface="+mn-ea"/>
                <a:cs typeface="+mn-cs"/>
              </a:rPr>
              <a:t>zuerst</a:t>
            </a:r>
            <a:endParaRPr kumimoji="0" lang="en-US" sz="2400" b="0" i="0" u="none" strike="noStrike" kern="1200" cap="none" spc="0" normalizeH="0" baseline="0" noProof="0" dirty="0">
              <a:ln>
                <a:noFill/>
              </a:ln>
              <a:effectLst/>
              <a:uLnTx/>
              <a:uFillTx/>
              <a:ea typeface="+mn-ea"/>
              <a:cs typeface="+mn-cs"/>
            </a:endParaRPr>
          </a:p>
        </p:txBody>
      </p:sp>
      <p:sp>
        <p:nvSpPr>
          <p:cNvPr id="20" name="TextBox 19">
            <a:extLst>
              <a:ext uri="{FF2B5EF4-FFF2-40B4-BE49-F238E27FC236}">
                <a16:creationId xmlns:a16="http://schemas.microsoft.com/office/drawing/2014/main" id="{5D9C52D0-A9E1-EA46-ACB5-1678D5C8F976}"/>
              </a:ext>
            </a:extLst>
          </p:cNvPr>
          <p:cNvSpPr txBox="1"/>
          <p:nvPr/>
        </p:nvSpPr>
        <p:spPr>
          <a:xfrm>
            <a:off x="1687735" y="1388851"/>
            <a:ext cx="11224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ea typeface="+mn-ea"/>
                <a:cs typeface="+mn-cs"/>
              </a:rPr>
              <a:t>später</a:t>
            </a:r>
            <a:endParaRPr kumimoji="0" lang="en-US" sz="2400" b="0" i="0" u="none" strike="noStrike" kern="1200" cap="none" spc="0" normalizeH="0" baseline="0" noProof="0" dirty="0">
              <a:ln>
                <a:noFill/>
              </a:ln>
              <a:effectLst/>
              <a:uLnTx/>
              <a:uFillTx/>
              <a:ea typeface="+mn-ea"/>
              <a:cs typeface="+mn-cs"/>
            </a:endParaRPr>
          </a:p>
        </p:txBody>
      </p:sp>
      <p:sp>
        <p:nvSpPr>
          <p:cNvPr id="22" name="TextBox 21">
            <a:extLst>
              <a:ext uri="{FF2B5EF4-FFF2-40B4-BE49-F238E27FC236}">
                <a16:creationId xmlns:a16="http://schemas.microsoft.com/office/drawing/2014/main" id="{46FA0710-B7EA-0148-9CFC-D041909DB6AB}"/>
              </a:ext>
            </a:extLst>
          </p:cNvPr>
          <p:cNvSpPr txBox="1"/>
          <p:nvPr/>
        </p:nvSpPr>
        <p:spPr>
          <a:xfrm>
            <a:off x="756740" y="1828756"/>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ea typeface="+mn-ea"/>
                <a:cs typeface="+mn-cs"/>
              </a:rPr>
              <a:t>schließlich</a:t>
            </a:r>
            <a:endParaRPr kumimoji="0" lang="en-US" sz="2400" b="0" i="0" u="none" strike="noStrike" kern="1200" cap="none" spc="0" normalizeH="0" baseline="0" noProof="0" dirty="0">
              <a:ln>
                <a:noFill/>
              </a:ln>
              <a:effectLst/>
              <a:uLnTx/>
              <a:uFillTx/>
              <a:ea typeface="+mn-ea"/>
              <a:cs typeface="+mn-cs"/>
            </a:endParaRPr>
          </a:p>
        </p:txBody>
      </p:sp>
      <p:sp>
        <p:nvSpPr>
          <p:cNvPr id="23" name="TextBox 22">
            <a:extLst>
              <a:ext uri="{FF2B5EF4-FFF2-40B4-BE49-F238E27FC236}">
                <a16:creationId xmlns:a16="http://schemas.microsoft.com/office/drawing/2014/main" id="{3B212BD9-9563-DD4A-848E-9B14BFA8A9E6}"/>
              </a:ext>
            </a:extLst>
          </p:cNvPr>
          <p:cNvSpPr txBox="1"/>
          <p:nvPr/>
        </p:nvSpPr>
        <p:spPr>
          <a:xfrm>
            <a:off x="2193643" y="2217738"/>
            <a:ext cx="13901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ea typeface="+mn-ea"/>
                <a:cs typeface="+mn-cs"/>
              </a:rPr>
              <a:t>danach</a:t>
            </a:r>
            <a:endParaRPr kumimoji="0" lang="en-US" sz="2400" b="0" i="0" u="none" strike="noStrike" kern="1200" cap="none" spc="0" normalizeH="0" baseline="0" noProof="0" dirty="0">
              <a:ln>
                <a:noFill/>
              </a:ln>
              <a:effectLst/>
              <a:uLnTx/>
              <a:uFillTx/>
              <a:ea typeface="+mn-ea"/>
              <a:cs typeface="+mn-cs"/>
            </a:endParaRPr>
          </a:p>
        </p:txBody>
      </p:sp>
      <p:sp>
        <p:nvSpPr>
          <p:cNvPr id="30" name="TextBox 29">
            <a:extLst>
              <a:ext uri="{FF2B5EF4-FFF2-40B4-BE49-F238E27FC236}">
                <a16:creationId xmlns:a16="http://schemas.microsoft.com/office/drawing/2014/main" id="{FACF2E1D-79E0-AE4D-9133-E62D3DCBC463}"/>
              </a:ext>
            </a:extLst>
          </p:cNvPr>
          <p:cNvSpPr txBox="1"/>
          <p:nvPr/>
        </p:nvSpPr>
        <p:spPr>
          <a:xfrm>
            <a:off x="1086182" y="3240638"/>
            <a:ext cx="23984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auf </a:t>
            </a:r>
            <a:r>
              <a:rPr lang="en-US" dirty="0"/>
              <a:t>(+ movement)</a:t>
            </a:r>
            <a:endParaRPr kumimoji="0" lang="en-US" sz="2400" b="0" i="0" u="none" strike="noStrike" kern="1200" cap="none" spc="0" normalizeH="0" baseline="0" noProof="0" dirty="0">
              <a:ln>
                <a:noFill/>
              </a:ln>
              <a:effectLst/>
              <a:uLnTx/>
              <a:uFillTx/>
              <a:ea typeface="+mn-ea"/>
              <a:cs typeface="+mn-cs"/>
            </a:endParaRPr>
          </a:p>
        </p:txBody>
      </p:sp>
      <p:sp>
        <p:nvSpPr>
          <p:cNvPr id="31" name="TextBox 30">
            <a:extLst>
              <a:ext uri="{FF2B5EF4-FFF2-40B4-BE49-F238E27FC236}">
                <a16:creationId xmlns:a16="http://schemas.microsoft.com/office/drawing/2014/main" id="{2A1735AD-3E54-AE4D-A5C1-ABCD7AD007A3}"/>
              </a:ext>
            </a:extLst>
          </p:cNvPr>
          <p:cNvSpPr txBox="1"/>
          <p:nvPr/>
        </p:nvSpPr>
        <p:spPr>
          <a:xfrm>
            <a:off x="279214" y="3892961"/>
            <a:ext cx="21242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in </a:t>
            </a:r>
            <a:r>
              <a:rPr lang="en-US" dirty="0"/>
              <a:t>(+ movement)</a:t>
            </a:r>
            <a:endParaRPr kumimoji="0" lang="en-US" sz="2400" b="0" i="0" u="none" strike="noStrike" kern="1200" cap="none" spc="0" normalizeH="0" baseline="0" noProof="0" dirty="0">
              <a:ln>
                <a:noFill/>
              </a:ln>
              <a:effectLst/>
              <a:uLnTx/>
              <a:uFillTx/>
              <a:ea typeface="+mn-ea"/>
              <a:cs typeface="+mn-cs"/>
            </a:endParaRPr>
          </a:p>
        </p:txBody>
      </p:sp>
      <p:sp>
        <p:nvSpPr>
          <p:cNvPr id="34" name="TextBox 33">
            <a:extLst>
              <a:ext uri="{FF2B5EF4-FFF2-40B4-BE49-F238E27FC236}">
                <a16:creationId xmlns:a16="http://schemas.microsoft.com/office/drawing/2014/main" id="{36EE695A-45B6-2348-AB98-DABAE5217ED0}"/>
              </a:ext>
            </a:extLst>
          </p:cNvPr>
          <p:cNvSpPr txBox="1"/>
          <p:nvPr/>
        </p:nvSpPr>
        <p:spPr>
          <a:xfrm>
            <a:off x="218803" y="4780875"/>
            <a:ext cx="129073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t>besucht</a:t>
            </a:r>
            <a:endParaRPr kumimoji="0" lang="en-US" sz="2200" b="0" i="0" u="none" strike="noStrike" kern="1200" cap="none" spc="0" normalizeH="0" baseline="0" noProof="0" dirty="0">
              <a:ln>
                <a:noFill/>
              </a:ln>
              <a:effectLst/>
              <a:uLnTx/>
              <a:uFillTx/>
            </a:endParaRPr>
          </a:p>
        </p:txBody>
      </p:sp>
      <p:sp>
        <p:nvSpPr>
          <p:cNvPr id="35" name="TextBox 34">
            <a:extLst>
              <a:ext uri="{FF2B5EF4-FFF2-40B4-BE49-F238E27FC236}">
                <a16:creationId xmlns:a16="http://schemas.microsoft.com/office/drawing/2014/main" id="{23027488-A72E-DD43-BCA7-15945A36632B}"/>
              </a:ext>
            </a:extLst>
          </p:cNvPr>
          <p:cNvSpPr txBox="1"/>
          <p:nvPr/>
        </p:nvSpPr>
        <p:spPr>
          <a:xfrm>
            <a:off x="2271365" y="5483912"/>
            <a:ext cx="141096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t>geholfen</a:t>
            </a:r>
            <a:endParaRPr kumimoji="0" lang="en-US" sz="2200" b="0" i="0" u="none" strike="noStrike" kern="1200" cap="none" spc="0" normalizeH="0" baseline="0" noProof="0" dirty="0">
              <a:ln>
                <a:noFill/>
              </a:ln>
              <a:effectLst/>
              <a:uLnTx/>
              <a:uFillTx/>
            </a:endParaRPr>
          </a:p>
        </p:txBody>
      </p:sp>
      <p:sp>
        <p:nvSpPr>
          <p:cNvPr id="36" name="TextBox 35">
            <a:extLst>
              <a:ext uri="{FF2B5EF4-FFF2-40B4-BE49-F238E27FC236}">
                <a16:creationId xmlns:a16="http://schemas.microsoft.com/office/drawing/2014/main" id="{21909F60-6E75-DE41-9313-E3B9DA681634}"/>
              </a:ext>
            </a:extLst>
          </p:cNvPr>
          <p:cNvSpPr txBox="1"/>
          <p:nvPr/>
        </p:nvSpPr>
        <p:spPr>
          <a:xfrm>
            <a:off x="2186185" y="4396451"/>
            <a:ext cx="14478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t>gefahren</a:t>
            </a:r>
            <a:endParaRPr kumimoji="0" lang="en-US" sz="2200" b="0" i="0" u="none" strike="noStrike" kern="1200" cap="none" spc="0" normalizeH="0" baseline="0" noProof="0" dirty="0">
              <a:ln>
                <a:noFill/>
              </a:ln>
              <a:effectLst/>
              <a:uLnTx/>
              <a:uFillTx/>
            </a:endParaRPr>
          </a:p>
        </p:txBody>
      </p:sp>
      <p:sp>
        <p:nvSpPr>
          <p:cNvPr id="37" name="TextBox 36">
            <a:extLst>
              <a:ext uri="{FF2B5EF4-FFF2-40B4-BE49-F238E27FC236}">
                <a16:creationId xmlns:a16="http://schemas.microsoft.com/office/drawing/2014/main" id="{472E988A-901C-6141-BCFF-6A887EFEA1D7}"/>
              </a:ext>
            </a:extLst>
          </p:cNvPr>
          <p:cNvSpPr txBox="1"/>
          <p:nvPr/>
        </p:nvSpPr>
        <p:spPr>
          <a:xfrm>
            <a:off x="220407" y="5483911"/>
            <a:ext cx="120898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t>gehabt</a:t>
            </a:r>
            <a:endParaRPr kumimoji="0" lang="en-US" sz="2200" b="0" i="0" u="none" strike="noStrike" kern="1200" cap="none" spc="0" normalizeH="0" baseline="0" noProof="0" dirty="0">
              <a:ln>
                <a:noFill/>
              </a:ln>
              <a:effectLst/>
              <a:uLnTx/>
              <a:uFillTx/>
            </a:endParaRPr>
          </a:p>
        </p:txBody>
      </p:sp>
      <p:sp>
        <p:nvSpPr>
          <p:cNvPr id="39" name="TextBox 38">
            <a:extLst>
              <a:ext uri="{FF2B5EF4-FFF2-40B4-BE49-F238E27FC236}">
                <a16:creationId xmlns:a16="http://schemas.microsoft.com/office/drawing/2014/main" id="{2B578DC9-2F03-4543-B334-AF8D199E856D}"/>
              </a:ext>
            </a:extLst>
          </p:cNvPr>
          <p:cNvSpPr txBox="1"/>
          <p:nvPr/>
        </p:nvSpPr>
        <p:spPr>
          <a:xfrm>
            <a:off x="217520" y="4390703"/>
            <a:ext cx="165301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t>gegangen</a:t>
            </a:r>
            <a:endParaRPr kumimoji="0" lang="en-US" sz="2200" b="0" i="0" u="none" strike="noStrike" kern="1200" cap="none" spc="0" normalizeH="0" baseline="0" noProof="0" dirty="0">
              <a:ln>
                <a:noFill/>
              </a:ln>
              <a:effectLst/>
              <a:uLnTx/>
              <a:uFillTx/>
            </a:endParaRPr>
          </a:p>
        </p:txBody>
      </p:sp>
      <p:sp>
        <p:nvSpPr>
          <p:cNvPr id="40" name="TextBox 39">
            <a:extLst>
              <a:ext uri="{FF2B5EF4-FFF2-40B4-BE49-F238E27FC236}">
                <a16:creationId xmlns:a16="http://schemas.microsoft.com/office/drawing/2014/main" id="{99FC82B4-D8A9-5747-9875-C59AD1C24044}"/>
              </a:ext>
            </a:extLst>
          </p:cNvPr>
          <p:cNvSpPr txBox="1"/>
          <p:nvPr/>
        </p:nvSpPr>
        <p:spPr>
          <a:xfrm>
            <a:off x="1000177" y="5132075"/>
            <a:ext cx="183575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t>gesprochen</a:t>
            </a:r>
            <a:endParaRPr kumimoji="0" lang="en-US" sz="2200" b="0" i="0" u="none" strike="noStrike" kern="1200" cap="none" spc="0" normalizeH="0" baseline="0" noProof="0" dirty="0">
              <a:ln>
                <a:noFill/>
              </a:ln>
              <a:effectLst/>
              <a:uLnTx/>
              <a:uFillTx/>
            </a:endParaRPr>
          </a:p>
        </p:txBody>
      </p:sp>
      <p:pic>
        <p:nvPicPr>
          <p:cNvPr id="7" name="Picture 6" descr="A close up of a sign&#10;&#10;Description automatically generated">
            <a:extLst>
              <a:ext uri="{FF2B5EF4-FFF2-40B4-BE49-F238E27FC236}">
                <a16:creationId xmlns:a16="http://schemas.microsoft.com/office/drawing/2014/main" id="{77FAF686-4D47-EF4F-AB04-87DC576327F8}"/>
              </a:ext>
            </a:extLst>
          </p:cNvPr>
          <p:cNvPicPr>
            <a:picLocks noChangeAspect="1"/>
          </p:cNvPicPr>
          <p:nvPr/>
        </p:nvPicPr>
        <p:blipFill rotWithShape="1">
          <a:blip r:embed="rId3">
            <a:extLst>
              <a:ext uri="{28A0092B-C50C-407E-A947-70E740481C1C}">
                <a14:useLocalDpi xmlns:a14="http://schemas.microsoft.com/office/drawing/2010/main" val="0"/>
              </a:ext>
            </a:extLst>
          </a:blip>
          <a:srcRect l="11874" t="13238" r="67800" b="69386"/>
          <a:stretch/>
        </p:blipFill>
        <p:spPr>
          <a:xfrm>
            <a:off x="9636431" y="1565295"/>
            <a:ext cx="824219" cy="493200"/>
          </a:xfrm>
          <a:prstGeom prst="rect">
            <a:avLst/>
          </a:prstGeom>
        </p:spPr>
      </p:pic>
      <p:pic>
        <p:nvPicPr>
          <p:cNvPr id="12" name="Graphic 11" descr="Stamp">
            <a:extLst>
              <a:ext uri="{FF2B5EF4-FFF2-40B4-BE49-F238E27FC236}">
                <a16:creationId xmlns:a16="http://schemas.microsoft.com/office/drawing/2014/main" id="{210CBEDF-D8C7-454F-8EC9-154FB65B9E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44148" y="1241679"/>
            <a:ext cx="1440403" cy="1440403"/>
          </a:xfrm>
          <a:prstGeom prst="rect">
            <a:avLst/>
          </a:prstGeom>
        </p:spPr>
      </p:pic>
      <p:sp>
        <p:nvSpPr>
          <p:cNvPr id="28" name="TextBox 27">
            <a:extLst>
              <a:ext uri="{FF2B5EF4-FFF2-40B4-BE49-F238E27FC236}">
                <a16:creationId xmlns:a16="http://schemas.microsoft.com/office/drawing/2014/main" id="{21A54B58-AB6A-054B-A94F-7DAB50746874}"/>
              </a:ext>
            </a:extLst>
          </p:cNvPr>
          <p:cNvSpPr txBox="1"/>
          <p:nvPr/>
        </p:nvSpPr>
        <p:spPr>
          <a:xfrm>
            <a:off x="2047435" y="4797475"/>
            <a:ext cx="15905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t>geblieben</a:t>
            </a:r>
            <a:endParaRPr kumimoji="0" lang="en-US" sz="2200" b="0" i="0" u="none" strike="noStrike" kern="1200" cap="none" spc="0" normalizeH="0" baseline="0" noProof="0" dirty="0">
              <a:ln>
                <a:noFill/>
              </a:ln>
              <a:effectLst/>
              <a:uLnTx/>
              <a:uFillTx/>
            </a:endParaRPr>
          </a:p>
        </p:txBody>
      </p:sp>
      <p:sp>
        <p:nvSpPr>
          <p:cNvPr id="29" name="TextBox 28">
            <a:extLst>
              <a:ext uri="{FF2B5EF4-FFF2-40B4-BE49-F238E27FC236}">
                <a16:creationId xmlns:a16="http://schemas.microsoft.com/office/drawing/2014/main" id="{DF823637-1EB5-CB4C-8269-F492DB5FCDC1}"/>
              </a:ext>
            </a:extLst>
          </p:cNvPr>
          <p:cNvSpPr txBox="1"/>
          <p:nvPr/>
        </p:nvSpPr>
        <p:spPr>
          <a:xfrm>
            <a:off x="216099" y="2903438"/>
            <a:ext cx="20617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in </a:t>
            </a:r>
            <a:r>
              <a:rPr lang="en-US" dirty="0"/>
              <a:t>(- movement)</a:t>
            </a:r>
            <a:endParaRPr kumimoji="0" lang="en-US" sz="2400" b="0" i="0" u="none" strike="noStrike" kern="1200" cap="none" spc="0" normalizeH="0" baseline="0" noProof="0" dirty="0">
              <a:ln>
                <a:noFill/>
              </a:ln>
              <a:effectLst/>
              <a:uLnTx/>
              <a:uFillTx/>
              <a:ea typeface="+mn-ea"/>
              <a:cs typeface="+mn-cs"/>
            </a:endParaRPr>
          </a:p>
        </p:txBody>
      </p:sp>
      <p:sp>
        <p:nvSpPr>
          <p:cNvPr id="33" name="TextBox 32">
            <a:extLst>
              <a:ext uri="{FF2B5EF4-FFF2-40B4-BE49-F238E27FC236}">
                <a16:creationId xmlns:a16="http://schemas.microsoft.com/office/drawing/2014/main" id="{5E0F59FA-9876-D04D-B871-983A099FB12B}"/>
              </a:ext>
            </a:extLst>
          </p:cNvPr>
          <p:cNvSpPr txBox="1"/>
          <p:nvPr/>
        </p:nvSpPr>
        <p:spPr>
          <a:xfrm>
            <a:off x="549171" y="3577838"/>
            <a:ext cx="23070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auf </a:t>
            </a:r>
            <a:r>
              <a:rPr lang="en-US" dirty="0"/>
              <a:t>(- movement)</a:t>
            </a:r>
            <a:endParaRPr kumimoji="0" lang="en-US" sz="2400" b="0" i="0" u="none" strike="noStrike" kern="1200" cap="none" spc="0" normalizeH="0" baseline="0" noProof="0" dirty="0">
              <a:ln>
                <a:noFill/>
              </a:ln>
              <a:effectLst/>
              <a:uLnTx/>
              <a:uFillTx/>
              <a:ea typeface="+mn-ea"/>
              <a:cs typeface="+mn-cs"/>
            </a:endParaRPr>
          </a:p>
        </p:txBody>
      </p:sp>
      <p:sp>
        <p:nvSpPr>
          <p:cNvPr id="38" name="Speech Bubble: Rectangle with Corners Rounded 30">
            <a:extLst>
              <a:ext uri="{FF2B5EF4-FFF2-40B4-BE49-F238E27FC236}">
                <a16:creationId xmlns:a16="http://schemas.microsoft.com/office/drawing/2014/main" id="{C08F406E-2B43-3343-A136-B91A488A815D}"/>
              </a:ext>
            </a:extLst>
          </p:cNvPr>
          <p:cNvSpPr/>
          <p:nvPr/>
        </p:nvSpPr>
        <p:spPr>
          <a:xfrm>
            <a:off x="4597375" y="63585"/>
            <a:ext cx="3620727" cy="1291990"/>
          </a:xfrm>
          <a:prstGeom prst="wedgeRoundRectCallout">
            <a:avLst>
              <a:gd name="adj1" fmla="val -89529"/>
              <a:gd name="adj2" fmla="val 66132"/>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Remember: </a:t>
            </a:r>
            <a:r>
              <a:rPr lang="en-GB" sz="2000" dirty="0">
                <a:solidFill>
                  <a:schemeClr val="bg1"/>
                </a:solidFill>
              </a:rPr>
              <a:t>when you start a sentence with a time expression </a:t>
            </a:r>
            <a:r>
              <a:rPr lang="en-GB" sz="2000" b="1" dirty="0">
                <a:solidFill>
                  <a:srgbClr val="FFCC00"/>
                </a:solidFill>
              </a:rPr>
              <a:t>WO2</a:t>
            </a:r>
            <a:r>
              <a:rPr lang="en-GB" sz="2000" b="1" dirty="0">
                <a:solidFill>
                  <a:srgbClr val="DAA520"/>
                </a:solidFill>
              </a:rPr>
              <a:t> </a:t>
            </a:r>
            <a:r>
              <a:rPr lang="en-GB" sz="2000" dirty="0">
                <a:solidFill>
                  <a:schemeClr val="bg1"/>
                </a:solidFill>
              </a:rPr>
              <a:t>follows.</a:t>
            </a:r>
          </a:p>
        </p:txBody>
      </p:sp>
      <p:sp>
        <p:nvSpPr>
          <p:cNvPr id="41" name="Speech Bubble: Rectangle with Corners Rounded 30">
            <a:extLst>
              <a:ext uri="{FF2B5EF4-FFF2-40B4-BE49-F238E27FC236}">
                <a16:creationId xmlns:a16="http://schemas.microsoft.com/office/drawing/2014/main" id="{E5C96E8E-1E34-CF4B-A919-0EA9D7779DC5}"/>
              </a:ext>
            </a:extLst>
          </p:cNvPr>
          <p:cNvSpPr/>
          <p:nvPr/>
        </p:nvSpPr>
        <p:spPr>
          <a:xfrm>
            <a:off x="3049106" y="2686749"/>
            <a:ext cx="3620727" cy="570177"/>
          </a:xfrm>
          <a:prstGeom prst="wedgeRoundRectCallout">
            <a:avLst>
              <a:gd name="adj1" fmla="val -31408"/>
              <a:gd name="adj2" fmla="val 89978"/>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Do you need </a:t>
            </a:r>
            <a:r>
              <a:rPr lang="en-GB" sz="2000" b="1" dirty="0">
                <a:solidFill>
                  <a:srgbClr val="FFCC00"/>
                </a:solidFill>
              </a:rPr>
              <a:t>R2</a:t>
            </a:r>
            <a:r>
              <a:rPr lang="en-GB" sz="2000" dirty="0">
                <a:solidFill>
                  <a:schemeClr val="bg1"/>
                </a:solidFill>
              </a:rPr>
              <a:t> or </a:t>
            </a:r>
            <a:r>
              <a:rPr lang="en-GB" sz="2000" b="1" dirty="0">
                <a:solidFill>
                  <a:srgbClr val="FFCC00"/>
                </a:solidFill>
              </a:rPr>
              <a:t>R3</a:t>
            </a:r>
            <a:r>
              <a:rPr lang="en-GB" sz="2000" dirty="0">
                <a:solidFill>
                  <a:schemeClr val="bg1"/>
                </a:solidFill>
              </a:rPr>
              <a:t>?</a:t>
            </a:r>
          </a:p>
        </p:txBody>
      </p:sp>
      <p:sp>
        <p:nvSpPr>
          <p:cNvPr id="42" name="Speech Bubble: Rectangle with Corners Rounded 30">
            <a:extLst>
              <a:ext uri="{FF2B5EF4-FFF2-40B4-BE49-F238E27FC236}">
                <a16:creationId xmlns:a16="http://schemas.microsoft.com/office/drawing/2014/main" id="{D0D17A1F-9C6F-F749-96E0-7DA23DD5CFC0}"/>
              </a:ext>
            </a:extLst>
          </p:cNvPr>
          <p:cNvSpPr/>
          <p:nvPr/>
        </p:nvSpPr>
        <p:spPr>
          <a:xfrm>
            <a:off x="4258034" y="4983316"/>
            <a:ext cx="3844331" cy="1291990"/>
          </a:xfrm>
          <a:prstGeom prst="wedgeRoundRectCallout">
            <a:avLst>
              <a:gd name="adj1" fmla="val -69218"/>
              <a:gd name="adj2" fmla="val -21502"/>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Remember: </a:t>
            </a:r>
            <a:r>
              <a:rPr lang="en-GB" sz="2000" dirty="0">
                <a:solidFill>
                  <a:schemeClr val="bg1"/>
                </a:solidFill>
              </a:rPr>
              <a:t>the perfect is sometimes formed with </a:t>
            </a:r>
            <a:r>
              <a:rPr lang="en-GB" sz="2400" b="1" dirty="0">
                <a:solidFill>
                  <a:srgbClr val="FFCC00"/>
                </a:solidFill>
              </a:rPr>
              <a:t>sein</a:t>
            </a:r>
            <a:r>
              <a:rPr lang="en-GB" sz="2400" dirty="0">
                <a:solidFill>
                  <a:srgbClr val="FFCC00"/>
                </a:solidFill>
              </a:rPr>
              <a:t> </a:t>
            </a:r>
            <a:r>
              <a:rPr lang="en-GB" sz="2000" dirty="0">
                <a:solidFill>
                  <a:schemeClr val="bg1"/>
                </a:solidFill>
              </a:rPr>
              <a:t>and sometimes with </a:t>
            </a:r>
            <a:r>
              <a:rPr lang="en-GB" sz="2000" b="1" dirty="0" err="1">
                <a:solidFill>
                  <a:srgbClr val="FFCC00"/>
                </a:solidFill>
              </a:rPr>
              <a:t>haben</a:t>
            </a:r>
            <a:r>
              <a:rPr lang="en-GB" sz="2000" dirty="0">
                <a:solidFill>
                  <a:schemeClr val="bg1"/>
                </a:solidFill>
              </a:rPr>
              <a:t>.</a:t>
            </a:r>
            <a:endParaRPr lang="en-GB" sz="2000" b="1" dirty="0">
              <a:solidFill>
                <a:schemeClr val="bg1"/>
              </a:solidFill>
            </a:endParaRPr>
          </a:p>
        </p:txBody>
      </p:sp>
    </p:spTree>
    <p:extLst>
      <p:ext uri="{BB962C8B-B14F-4D97-AF65-F5344CB8AC3E}">
        <p14:creationId xmlns:p14="http://schemas.microsoft.com/office/powerpoint/2010/main" val="1189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10" name="TextBox 9">
            <a:extLst>
              <a:ext uri="{FF2B5EF4-FFF2-40B4-BE49-F238E27FC236}">
                <a16:creationId xmlns:a16="http://schemas.microsoft.com/office/drawing/2014/main" id="{71E7C9C1-6005-418E-BFD1-DCD683AA9C81}"/>
              </a:ext>
            </a:extLst>
          </p:cNvPr>
          <p:cNvSpPr txBox="1"/>
          <p:nvPr/>
        </p:nvSpPr>
        <p:spPr>
          <a:xfrm>
            <a:off x="92596" y="2146343"/>
            <a:ext cx="10222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This week’s homework is Y8 Revision Mashups 1a, 1b, 1c.</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258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eine</a:t>
            </a:r>
            <a:r>
              <a:rPr lang="en-GB" sz="2800" b="1" dirty="0">
                <a:solidFill>
                  <a:schemeClr val="bg1"/>
                </a:solidFill>
              </a:rPr>
              <a:t> </a:t>
            </a:r>
            <a:r>
              <a:rPr lang="en-GB" sz="2800" b="1" dirty="0" err="1">
                <a:solidFill>
                  <a:schemeClr val="bg1"/>
                </a:solidFill>
              </a:rPr>
              <a:t>neue</a:t>
            </a:r>
            <a:r>
              <a:rPr lang="en-GB" sz="2800" b="1" dirty="0">
                <a:solidFill>
                  <a:schemeClr val="bg1"/>
                </a:solidFill>
              </a:rPr>
              <a:t> </a:t>
            </a:r>
            <a:r>
              <a:rPr lang="en-GB" sz="2800" b="1" dirty="0" err="1">
                <a:solidFill>
                  <a:schemeClr val="bg1"/>
                </a:solidFill>
              </a:rPr>
              <a:t>Erfahrung</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144000" y="337620"/>
            <a:ext cx="2813327" cy="46166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898382" y="3665128"/>
            <a:ext cx="5398509" cy="1200329"/>
          </a:xfrm>
          <a:prstGeom prst="rect">
            <a:avLst/>
          </a:prstGeom>
          <a:noFill/>
        </p:spPr>
        <p:txBody>
          <a:bodyPr wrap="square" rtlCol="0">
            <a:spAutoFit/>
          </a:bodyPr>
          <a:lstStyle/>
          <a:p>
            <a:r>
              <a:rPr lang="de-DE" sz="2400" b="1" dirty="0"/>
              <a:t>Partner A: </a:t>
            </a:r>
            <a:endParaRPr lang="en-GB" sz="2400" b="1" dirty="0"/>
          </a:p>
          <a:p>
            <a:pPr marL="342900" indent="-342900">
              <a:buFont typeface="Arial" panose="020B0604020202020204" pitchFamily="34" charset="0"/>
              <a:buChar char="•"/>
            </a:pPr>
            <a:r>
              <a:rPr lang="en-GB" sz="2400" dirty="0"/>
              <a:t>Write 5 headings on a card</a:t>
            </a:r>
          </a:p>
          <a:p>
            <a:pPr marL="342900" indent="-342900">
              <a:buFont typeface="Arial" panose="020B0604020202020204" pitchFamily="34" charset="0"/>
              <a:buChar char="•"/>
            </a:pPr>
            <a:r>
              <a:rPr lang="en-GB" sz="2400" dirty="0"/>
              <a:t>Describe a new experience</a:t>
            </a:r>
            <a:endParaRPr lang="en-US" sz="2400" dirty="0"/>
          </a:p>
        </p:txBody>
      </p:sp>
      <p:pic>
        <p:nvPicPr>
          <p:cNvPr id="11" name="Graphic 10" descr="Scribble">
            <a:extLst>
              <a:ext uri="{FF2B5EF4-FFF2-40B4-BE49-F238E27FC236}">
                <a16:creationId xmlns:a16="http://schemas.microsoft.com/office/drawing/2014/main" id="{2E95DCF5-ACC7-5A4D-88C9-995AEB8315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43835" y="2519600"/>
            <a:ext cx="1200330" cy="1200330"/>
          </a:xfrm>
          <a:prstGeom prst="rect">
            <a:avLst/>
          </a:prstGeom>
        </p:spPr>
      </p:pic>
      <p:sp>
        <p:nvSpPr>
          <p:cNvPr id="15" name="TextBox 14">
            <a:extLst>
              <a:ext uri="{FF2B5EF4-FFF2-40B4-BE49-F238E27FC236}">
                <a16:creationId xmlns:a16="http://schemas.microsoft.com/office/drawing/2014/main" id="{E34A949C-446F-9F4B-A154-736953B8BEE5}"/>
              </a:ext>
            </a:extLst>
          </p:cNvPr>
          <p:cNvSpPr txBox="1"/>
          <p:nvPr/>
        </p:nvSpPr>
        <p:spPr>
          <a:xfrm>
            <a:off x="7220600" y="4002396"/>
            <a:ext cx="4736728" cy="1569660"/>
          </a:xfrm>
          <a:prstGeom prst="rect">
            <a:avLst/>
          </a:prstGeom>
          <a:noFill/>
        </p:spPr>
        <p:txBody>
          <a:bodyPr wrap="square" rtlCol="0">
            <a:spAutoFit/>
          </a:bodyPr>
          <a:lstStyle/>
          <a:p>
            <a:r>
              <a:rPr lang="de-DE" sz="2400" b="1" dirty="0"/>
              <a:t>Partner B: </a:t>
            </a:r>
            <a:endParaRPr lang="en-GB" sz="2400" b="1" dirty="0"/>
          </a:p>
          <a:p>
            <a:pPr marL="342900" indent="-342900">
              <a:buFont typeface="Arial" panose="020B0604020202020204" pitchFamily="34" charset="0"/>
              <a:buChar char="•"/>
            </a:pPr>
            <a:r>
              <a:rPr lang="en-GB" sz="2400" dirty="0"/>
              <a:t>Listen and write down 5 pieces of </a:t>
            </a:r>
            <a:r>
              <a:rPr lang="en-US" sz="2400" dirty="0"/>
              <a:t>information in English</a:t>
            </a:r>
            <a:endParaRPr lang="en-GB" sz="2400" dirty="0"/>
          </a:p>
        </p:txBody>
      </p:sp>
      <p:pic>
        <p:nvPicPr>
          <p:cNvPr id="9" name="Picture 8" descr="A person with a letter on it&#10;&#10;Description automatically generated">
            <a:extLst>
              <a:ext uri="{FF2B5EF4-FFF2-40B4-BE49-F238E27FC236}">
                <a16:creationId xmlns:a16="http://schemas.microsoft.com/office/drawing/2014/main" id="{E997EAA0-B10D-4455-A100-612589E43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01" y="1671035"/>
            <a:ext cx="2146696" cy="2403272"/>
          </a:xfrm>
          <a:prstGeom prst="rect">
            <a:avLst/>
          </a:prstGeom>
        </p:spPr>
      </p:pic>
      <p:pic>
        <p:nvPicPr>
          <p:cNvPr id="12" name="Picture 11" descr="A person with a letter b&#10;&#10;Description automatically generated">
            <a:extLst>
              <a:ext uri="{FF2B5EF4-FFF2-40B4-BE49-F238E27FC236}">
                <a16:creationId xmlns:a16="http://schemas.microsoft.com/office/drawing/2014/main" id="{145A92F2-07F8-4F58-9505-7B6999E34C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6505" y="1653968"/>
            <a:ext cx="2145778" cy="2403272"/>
          </a:xfrm>
          <a:prstGeom prst="rect">
            <a:avLst/>
          </a:prstGeom>
        </p:spPr>
      </p:pic>
      <p:sp>
        <p:nvSpPr>
          <p:cNvPr id="13" name="Speech Bubble: Oval 12">
            <a:extLst>
              <a:ext uri="{FF2B5EF4-FFF2-40B4-BE49-F238E27FC236}">
                <a16:creationId xmlns:a16="http://schemas.microsoft.com/office/drawing/2014/main" id="{F5619901-020E-44E5-83E0-798F57E93EDC}"/>
              </a:ext>
            </a:extLst>
          </p:cNvPr>
          <p:cNvSpPr/>
          <p:nvPr/>
        </p:nvSpPr>
        <p:spPr>
          <a:xfrm>
            <a:off x="1942510" y="1223457"/>
            <a:ext cx="1785203" cy="1200329"/>
          </a:xfrm>
          <a:prstGeom prst="wedgeEllipseCallout">
            <a:avLst>
              <a:gd name="adj1" fmla="val -53183"/>
              <a:gd name="adj2" fmla="val 6517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6897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31325"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5681" y="247046"/>
            <a:ext cx="2331645"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r>
              <a:rPr lang="en-US" sz="2400" dirty="0"/>
              <a:t>Sag die </a:t>
            </a:r>
            <a:r>
              <a:rPr lang="en-US" sz="2400" dirty="0" err="1"/>
              <a:t>Zungenbrecher</a:t>
            </a:r>
            <a:r>
              <a:rPr lang="en-US" sz="2400" dirty="0"/>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rgbClr val="FFCC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6270" y="1321458"/>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83457" y="1321458"/>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srgbClr val="FFCC00"/>
                </a:solidFill>
              </a:rPr>
              <a:t>LOS!</a:t>
            </a:r>
          </a:p>
        </p:txBody>
      </p:sp>
      <p:sp>
        <p:nvSpPr>
          <p:cNvPr id="2" name="Rectangle: Rounded Corners 1">
            <a:hlinkClick r:id="" action="ppaction://noaction">
              <a:snd r:embed="rId3" name="5. zwöl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3.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r>
              <a:rPr lang="en-US" sz="2400" i="1" dirty="0"/>
              <a:t>Twelve great daughters often like fetching fruit. </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r>
              <a:rPr lang="en-US" sz="3200" b="1" dirty="0"/>
              <a:t>[o]</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r>
              <a:rPr lang="en-US" sz="3200" b="1" dirty="0"/>
              <a:t>[ö]</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304356" y="5101108"/>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oft</a:t>
            </a: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Töchter</a:t>
            </a:r>
            <a:endParaRPr lang="en-GB" sz="2400" dirty="0">
              <a:solidFill>
                <a:schemeClr val="tx1"/>
              </a:solidFill>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Obst</a:t>
            </a:r>
            <a:endParaRPr lang="en-GB" sz="2400" dirty="0">
              <a:solidFill>
                <a:schemeClr val="tx1"/>
              </a:solidFill>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6714963" y="5289306"/>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mögen</a:t>
            </a:r>
            <a:endParaRPr lang="en-GB" sz="2400" dirty="0">
              <a:solidFill>
                <a:schemeClr val="tx1"/>
              </a:solidFill>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717919" y="3440435"/>
            <a:ext cx="1521937"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holen</a:t>
            </a:r>
            <a:endParaRPr lang="en-GB" sz="2400" dirty="0">
              <a:solidFill>
                <a:schemeClr val="tx1"/>
              </a:solidFill>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algn="l"/>
            <a:r>
              <a:rPr lang="en-GB" sz="2400" b="1" dirty="0" err="1"/>
              <a:t>Zwölf</a:t>
            </a:r>
            <a:r>
              <a:rPr lang="en-GB" sz="2400" b="1" dirty="0"/>
              <a:t> </a:t>
            </a:r>
            <a:r>
              <a:rPr lang="en-GB" sz="2400" b="1" dirty="0" err="1"/>
              <a:t>tolle</a:t>
            </a:r>
            <a:r>
              <a:rPr lang="en-GB" sz="2400" b="1" dirty="0"/>
              <a:t> </a:t>
            </a:r>
            <a:r>
              <a:rPr lang="en-GB" sz="2400" b="1" dirty="0" err="1"/>
              <a:t>Töchter</a:t>
            </a:r>
            <a:r>
              <a:rPr lang="en-GB" sz="2400" b="1" dirty="0"/>
              <a:t> </a:t>
            </a:r>
            <a:r>
              <a:rPr lang="en-GB" sz="2400" b="1" dirty="0" err="1"/>
              <a:t>mögen</a:t>
            </a:r>
            <a:r>
              <a:rPr lang="en-GB" sz="2400" b="1" dirty="0"/>
              <a:t> oft </a:t>
            </a:r>
            <a:r>
              <a:rPr lang="en-GB" sz="2400" b="1" dirty="0" err="1"/>
              <a:t>Obst</a:t>
            </a:r>
            <a:r>
              <a:rPr lang="en-GB" sz="2400" b="1" dirty="0"/>
              <a:t> </a:t>
            </a:r>
            <a:r>
              <a:rPr lang="en-GB" sz="2400" b="1" dirty="0" err="1"/>
              <a:t>holen</a:t>
            </a:r>
            <a:r>
              <a:rPr lang="en-GB" sz="2400" b="1" dirty="0"/>
              <a:t>.</a:t>
            </a:r>
          </a:p>
        </p:txBody>
      </p:sp>
      <p:sp>
        <p:nvSpPr>
          <p:cNvPr id="26" name="Rectangle 25">
            <a:extLst>
              <a:ext uri="{FF2B5EF4-FFF2-40B4-BE49-F238E27FC236}">
                <a16:creationId xmlns:a16="http://schemas.microsoft.com/office/drawing/2014/main" id="{49A38A31-CE51-4A0F-898E-D7E043223EFB}"/>
              </a:ext>
            </a:extLst>
          </p:cNvPr>
          <p:cNvSpPr/>
          <p:nvPr/>
        </p:nvSpPr>
        <p:spPr>
          <a:xfrm rot="21227371">
            <a:off x="4877724" y="3844697"/>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zwölf</a:t>
            </a:r>
            <a:endParaRPr lang="en-GB" sz="2400" dirty="0">
              <a:solidFill>
                <a:schemeClr val="tx1"/>
              </a:solidFill>
            </a:endParaRPr>
          </a:p>
        </p:txBody>
      </p:sp>
      <p:sp>
        <p:nvSpPr>
          <p:cNvPr id="28" name="Rectangle 27">
            <a:extLst>
              <a:ext uri="{FF2B5EF4-FFF2-40B4-BE49-F238E27FC236}">
                <a16:creationId xmlns:a16="http://schemas.microsoft.com/office/drawing/2014/main" id="{B00ECB02-0C47-4855-9D1B-FD1EB89352ED}"/>
              </a:ext>
            </a:extLst>
          </p:cNvPr>
          <p:cNvSpPr/>
          <p:nvPr/>
        </p:nvSpPr>
        <p:spPr>
          <a:xfrm rot="21227371">
            <a:off x="8399376" y="4251690"/>
            <a:ext cx="1342103" cy="461665"/>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tolle</a:t>
            </a:r>
            <a:endParaRPr lang="en-GB" sz="2400" dirty="0">
              <a:solidFill>
                <a:schemeClr val="tx1"/>
              </a:solidFill>
            </a:endParaRPr>
          </a:p>
        </p:txBody>
      </p:sp>
      <p:pic>
        <p:nvPicPr>
          <p:cNvPr id="35" name="Picture 34" descr="Icon&#10;&#10;Description automatically generated">
            <a:extLst>
              <a:ext uri="{FF2B5EF4-FFF2-40B4-BE49-F238E27FC236}">
                <a16:creationId xmlns:a16="http://schemas.microsoft.com/office/drawing/2014/main" id="{00940D94-9DE4-446A-90E2-6CD5A8045E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719" y="30754"/>
            <a:ext cx="1211717" cy="1132853"/>
          </a:xfrm>
          <a:prstGeom prst="rect">
            <a:avLst/>
          </a:prstGeom>
        </p:spPr>
      </p:pic>
      <p:sp>
        <p:nvSpPr>
          <p:cNvPr id="36" name="Action Button: Custom 16">
            <a:hlinkClick r:id="" action="ppaction://noaction" highlightClick="1">
              <a:snd r:embed="rId5" name="5. zwölf.slow.wav"/>
            </a:hlinkClick>
            <a:extLst>
              <a:ext uri="{FF2B5EF4-FFF2-40B4-BE49-F238E27FC236}">
                <a16:creationId xmlns:a16="http://schemas.microsoft.com/office/drawing/2014/main" id="{23D61421-1F5E-41F3-B6E8-71463BE7F8C7}"/>
              </a:ext>
            </a:extLst>
          </p:cNvPr>
          <p:cNvSpPr/>
          <p:nvPr/>
        </p:nvSpPr>
        <p:spPr>
          <a:xfrm>
            <a:off x="339214" y="5674341"/>
            <a:ext cx="1575011" cy="415878"/>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580E8BE9-C8AD-41CE-BE96-ADA06260D93C}"/>
              </a:ext>
            </a:extLst>
          </p:cNvPr>
          <p:cNvSpPr txBox="1"/>
          <p:nvPr/>
        </p:nvSpPr>
        <p:spPr>
          <a:xfrm>
            <a:off x="1266039" y="6408793"/>
            <a:ext cx="6181106" cy="400110"/>
          </a:xfrm>
          <a:prstGeom prst="rect">
            <a:avLst/>
          </a:prstGeom>
          <a:noFill/>
        </p:spPr>
        <p:txBody>
          <a:bodyPr wrap="square">
            <a:spAutoFit/>
          </a:bodyPr>
          <a:lstStyle/>
          <a:p>
            <a:r>
              <a:rPr lang="en-GB" sz="2000" b="1" dirty="0">
                <a:solidFill>
                  <a:schemeClr val="tx1"/>
                </a:solidFill>
              </a:rPr>
              <a:t>*daughters – die </a:t>
            </a:r>
            <a:r>
              <a:rPr lang="en-GB" sz="2000" b="1" dirty="0" err="1">
                <a:solidFill>
                  <a:schemeClr val="tx1"/>
                </a:solidFill>
              </a:rPr>
              <a:t>Töchter</a:t>
            </a:r>
            <a:endParaRPr lang="en-GB" sz="2000" b="1" dirty="0">
              <a:solidFill>
                <a:schemeClr val="tx1"/>
              </a:solidFill>
            </a:endParaRPr>
          </a:p>
        </p:txBody>
      </p:sp>
    </p:spTree>
    <p:extLst>
      <p:ext uri="{BB962C8B-B14F-4D97-AF65-F5344CB8AC3E}">
        <p14:creationId xmlns:p14="http://schemas.microsoft.com/office/powerpoint/2010/main" val="31660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33849" cy="647577"/>
          </a:xfrm>
        </p:spPr>
        <p:txBody>
          <a:bodyPr>
            <a:normAutofit/>
          </a:bodyPr>
          <a:lstStyle/>
          <a:p>
            <a:r>
              <a:rPr lang="en-GB" sz="2800" b="1" dirty="0" err="1">
                <a:solidFill>
                  <a:schemeClr val="bg1"/>
                </a:solidFill>
              </a:rPr>
              <a:t>Codewörter</a:t>
            </a:r>
            <a:r>
              <a:rPr lang="en-GB" sz="2800" b="1" dirty="0">
                <a:solidFill>
                  <a:schemeClr val="bg1"/>
                </a:solidFill>
              </a:rPr>
              <a:t> </a:t>
            </a:r>
            <a:r>
              <a:rPr lang="en-GB" sz="2800" b="0" dirty="0">
                <a:solidFill>
                  <a:schemeClr val="bg1"/>
                </a:solidFill>
              </a:rPr>
              <a:t>(1/4)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7762" y="247047"/>
            <a:ext cx="2409566" cy="358882"/>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legen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10417750" y="655339"/>
            <a:ext cx="1652531" cy="1657175"/>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F0302020204030204"/>
                <a:ea typeface="+mn-ea"/>
                <a:cs typeface="+mn-cs"/>
              </a:rPr>
              <a:t>Die </a:t>
            </a:r>
            <a:r>
              <a:rPr kumimoji="0" lang="en-GB" sz="2200" b="0" i="0" u="none" strike="noStrike" kern="1200" cap="none" spc="0" normalizeH="0" baseline="0" noProof="0" dirty="0" err="1">
                <a:ln>
                  <a:noFill/>
                </a:ln>
                <a:effectLst/>
                <a:uLnTx/>
                <a:uFillTx/>
                <a:latin typeface="Century Gothic" panose="020F0302020204030204"/>
                <a:ea typeface="+mn-ea"/>
                <a:cs typeface="+mn-cs"/>
              </a:rPr>
              <a:t>Detektivin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sucht</a:t>
            </a:r>
            <a:r>
              <a:rPr kumimoji="0" lang="en-GB" sz="2200" b="0" i="0" u="none" strike="noStrike" kern="1200" cap="none" spc="0" normalizeH="0" baseline="0" noProof="0" dirty="0">
                <a:ln>
                  <a:noFill/>
                </a:ln>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effectLst/>
                <a:uLnTx/>
                <a:uFillTx/>
                <a:latin typeface="Century Gothic" panose="020F0302020204030204"/>
                <a:ea typeface="+mn-ea"/>
                <a:cs typeface="+mn-cs"/>
              </a:rPr>
              <a:t>Codewort</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Kannst</a:t>
            </a:r>
            <a:r>
              <a:rPr kumimoji="0" lang="en-GB" sz="2200" b="0" i="0" u="none" strike="noStrike" kern="1200" cap="none" spc="0" normalizeH="0" baseline="0" noProof="0" dirty="0">
                <a:ln>
                  <a:noFill/>
                </a:ln>
                <a:effectLst/>
                <a:uLnTx/>
                <a:uFillTx/>
                <a:latin typeface="Century Gothic" panose="020F0302020204030204"/>
                <a:ea typeface="+mn-ea"/>
                <a:cs typeface="+mn-cs"/>
              </a:rPr>
              <a:t> du </a:t>
            </a:r>
            <a:r>
              <a:rPr kumimoji="0" lang="en-GB" sz="2200" b="0" i="0" u="none" strike="noStrike" kern="1200" cap="none" spc="0" normalizeH="0" baseline="0" noProof="0" dirty="0" err="1">
                <a:ln>
                  <a:noFill/>
                </a:ln>
                <a:effectLst/>
                <a:uLnTx/>
                <a:uFillTx/>
                <a:latin typeface="Century Gothic" panose="020F0302020204030204"/>
                <a:ea typeface="+mn-ea"/>
                <a:cs typeface="+mn-cs"/>
              </a:rPr>
              <a:t>helfen</a:t>
            </a:r>
            <a:r>
              <a:rPr kumimoji="0" lang="en-GB" sz="2200" b="0" i="0" u="none" strike="noStrike" kern="1200" cap="none" spc="0" normalizeH="0" baseline="0" noProof="0" dirty="0">
                <a:ln>
                  <a:noFill/>
                </a:ln>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066623" y="2099242"/>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kochen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847927" y="4334538"/>
            <a:ext cx="1438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a:t>
            </a:r>
            <a:r>
              <a:rPr kumimoji="0" lang="en-GB" sz="2000" b="1" i="0" u="none" strike="noStrike" kern="1200" cap="none" spc="0" normalizeH="0" baseline="0" noProof="0" dirty="0" err="1">
                <a:ln>
                  <a:noFill/>
                </a:ln>
                <a:effectLst/>
                <a:uLnTx/>
                <a:uFillTx/>
                <a:latin typeface="Century Gothic" panose="020F0302020204030204"/>
                <a:ea typeface="+mn-ea"/>
                <a:cs typeface="+mn-cs"/>
              </a:rPr>
              <a:t>Karte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F499B07-DC12-4684-9F27-8B72183519AD}"/>
              </a:ext>
            </a:extLst>
          </p:cNvPr>
          <p:cNvSpPr txBox="1"/>
          <p:nvPr/>
        </p:nvSpPr>
        <p:spPr>
          <a:xfrm>
            <a:off x="8745396" y="2977535"/>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Fleisch</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588F3E4-BB87-4E9E-AA19-8115EF5AE6B6}"/>
              </a:ext>
            </a:extLst>
          </p:cNvPr>
          <p:cNvSpPr txBox="1"/>
          <p:nvPr/>
        </p:nvSpPr>
        <p:spPr>
          <a:xfrm>
            <a:off x="10098988" y="2520090"/>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zusammen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zeigen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arbeiten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Obst</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2F405DF-DA41-4F8D-8DE6-C64B491042AB}"/>
              </a:ext>
            </a:extLst>
          </p:cNvPr>
          <p:cNvSpPr txBox="1"/>
          <p:nvPr/>
        </p:nvSpPr>
        <p:spPr>
          <a:xfrm>
            <a:off x="10286911" y="5460048"/>
            <a:ext cx="1420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Geld</a:t>
            </a: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kein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Essen.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hat die SSC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noProof="0" dirty="0" err="1">
                <a:ln>
                  <a:noFill/>
                </a:ln>
                <a:effectLst/>
                <a:uLnTx/>
                <a:uFillTx/>
                <a:latin typeface="Courier New" panose="02070309020205020404" pitchFamily="49" charset="0"/>
                <a:ea typeface="+mn-ea"/>
                <a:cs typeface="Courier New" panose="02070309020205020404" pitchFamily="49" charset="0"/>
              </a:rPr>
              <a:t>kein</a:t>
            </a:r>
            <a:r>
              <a:rPr kumimoji="0" lang="en-GB" sz="2200" b="0" i="0" u="none" strike="noStrike" kern="1200" cap="none" spc="0" normalizeH="0" noProof="0" dirty="0">
                <a:ln>
                  <a:noFill/>
                </a:ln>
                <a:effectLst/>
                <a:uLnTx/>
                <a:uFillTx/>
                <a:latin typeface="Courier New" panose="02070309020205020404" pitchFamily="49" charset="0"/>
                <a:ea typeface="+mn-ea"/>
                <a:cs typeface="Courier New" panose="02070309020205020404" pitchFamily="49" charset="0"/>
              </a:rPr>
              <a:t> Verb</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kein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Adverb.</a:t>
            </a:r>
          </a:p>
        </p:txBody>
      </p:sp>
      <p:sp>
        <p:nvSpPr>
          <p:cNvPr id="20" name="Action Button: Sound 19">
            <a:hlinkClick r:id="" action="ppaction://noaction" highlightClick="1">
              <a:snd r:embed="rId6" name="z.wav"/>
            </a:hlinkClick>
            <a:extLst>
              <a:ext uri="{FF2B5EF4-FFF2-40B4-BE49-F238E27FC236}">
                <a16:creationId xmlns:a16="http://schemas.microsoft.com/office/drawing/2014/main" id="{AC087E6B-D953-4CCB-B72F-07DA68EB694F}"/>
              </a:ext>
            </a:extLst>
          </p:cNvPr>
          <p:cNvSpPr/>
          <p:nvPr/>
        </p:nvSpPr>
        <p:spPr>
          <a:xfrm>
            <a:off x="3176688" y="3875067"/>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93141C9-4A9A-48A1-8736-5DAE5B49CBCE}"/>
              </a:ext>
            </a:extLst>
          </p:cNvPr>
          <p:cNvSpPr txBox="1"/>
          <p:nvPr/>
        </p:nvSpPr>
        <p:spPr>
          <a:xfrm>
            <a:off x="9930099" y="3408630"/>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Zeitung</a:t>
            </a:r>
          </a:p>
        </p:txBody>
      </p:sp>
      <p:sp>
        <p:nvSpPr>
          <p:cNvPr id="25" name="TextBox 24">
            <a:extLst>
              <a:ext uri="{FF2B5EF4-FFF2-40B4-BE49-F238E27FC236}">
                <a16:creationId xmlns:a16="http://schemas.microsoft.com/office/drawing/2014/main" id="{3944E674-DDB8-4BA9-8788-5BE9F3856569}"/>
              </a:ext>
            </a:extLst>
          </p:cNvPr>
          <p:cNvSpPr txBox="1"/>
          <p:nvPr/>
        </p:nvSpPr>
        <p:spPr>
          <a:xfrm>
            <a:off x="8634380" y="5124571"/>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mischen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E744EA5-E288-4180-B2AC-47B2750E38DB}"/>
              </a:ext>
            </a:extLst>
          </p:cNvPr>
          <p:cNvSpPr txBox="1"/>
          <p:nvPr/>
        </p:nvSpPr>
        <p:spPr>
          <a:xfrm>
            <a:off x="7409266" y="5677479"/>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err="1">
                <a:latin typeface="Century Gothic" panose="020F0302020204030204"/>
              </a:rPr>
              <a:t>suchen</a:t>
            </a:r>
            <a:endParaRPr kumimoji="0" lang="en-GB" sz="2000" b="1" i="0"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E6432D34-0689-4C52-A846-9DE2A0AC93A9}"/>
              </a:ext>
            </a:extLst>
          </p:cNvPr>
          <p:cNvSpPr txBox="1"/>
          <p:nvPr/>
        </p:nvSpPr>
        <p:spPr>
          <a:xfrm>
            <a:off x="10316086" y="4810300"/>
            <a:ext cx="17495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Aufgabe</a:t>
            </a:r>
          </a:p>
        </p:txBody>
      </p:sp>
      <p:sp>
        <p:nvSpPr>
          <p:cNvPr id="28" name="TextBox 27">
            <a:extLst>
              <a:ext uri="{FF2B5EF4-FFF2-40B4-BE49-F238E27FC236}">
                <a16:creationId xmlns:a16="http://schemas.microsoft.com/office/drawing/2014/main" id="{550DCA65-3AB8-471F-86F4-05F9E5FEB0E5}"/>
              </a:ext>
            </a:extLst>
          </p:cNvPr>
          <p:cNvSpPr txBox="1"/>
          <p:nvPr/>
        </p:nvSpPr>
        <p:spPr>
          <a:xfrm>
            <a:off x="8807978" y="1871101"/>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putzen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EE2854E-2283-4D37-AE6F-A995B20D3254}"/>
              </a:ext>
            </a:extLst>
          </p:cNvPr>
          <p:cNvSpPr txBox="1"/>
          <p:nvPr/>
        </p:nvSpPr>
        <p:spPr>
          <a:xfrm>
            <a:off x="8967817" y="5886664"/>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Eis</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499D4F2-DED4-43B8-9D91-CCB6F4945960}"/>
              </a:ext>
            </a:extLst>
          </p:cNvPr>
          <p:cNvSpPr txBox="1"/>
          <p:nvPr/>
        </p:nvSpPr>
        <p:spPr>
          <a:xfrm>
            <a:off x="9769575" y="3942612"/>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Gemüse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22019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1000"/>
                                        <p:tgtEl>
                                          <p:spTgt spid="10">
                                            <p:txEl>
                                              <p:pRg st="2" end="2"/>
                                            </p:txEl>
                                          </p:spTgt>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wipe(left)">
                                      <p:cBhvr>
                                        <p:cTn id="20" dur="1000"/>
                                        <p:tgtEl>
                                          <p:spTgt spid="10">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wipe(left)">
                                      <p:cBhvr>
                                        <p:cTn id="25" dur="1000"/>
                                        <p:tgtEl>
                                          <p:spTgt spid="10">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grpId="0" nodeType="clickEffect">
                                  <p:stCondLst>
                                    <p:cond delay="0"/>
                                  </p:stCondLst>
                                  <p:childTnLst>
                                    <p:anim calcmode="lin" valueType="num">
                                      <p:cBhvr>
                                        <p:cTn id="29" dur="1000"/>
                                        <p:tgtEl>
                                          <p:spTgt spid="14"/>
                                        </p:tgtEl>
                                        <p:attrNameLst>
                                          <p:attrName>ppt_w</p:attrName>
                                        </p:attrNameLst>
                                      </p:cBhvr>
                                      <p:tavLst>
                                        <p:tav tm="0">
                                          <p:val>
                                            <p:strVal val="ppt_w"/>
                                          </p:val>
                                        </p:tav>
                                        <p:tav tm="100000">
                                          <p:val>
                                            <p:fltVal val="0"/>
                                          </p:val>
                                        </p:tav>
                                      </p:tavLst>
                                    </p:anim>
                                    <p:anim calcmode="lin" valueType="num">
                                      <p:cBhvr>
                                        <p:cTn id="30" dur="1000"/>
                                        <p:tgtEl>
                                          <p:spTgt spid="14"/>
                                        </p:tgtEl>
                                        <p:attrNameLst>
                                          <p:attrName>ppt_h</p:attrName>
                                        </p:attrNameLst>
                                      </p:cBhvr>
                                      <p:tavLst>
                                        <p:tav tm="0">
                                          <p:val>
                                            <p:strVal val="ppt_h"/>
                                          </p:val>
                                        </p:tav>
                                        <p:tav tm="100000">
                                          <p:val>
                                            <p:fltVal val="0"/>
                                          </p:val>
                                        </p:tav>
                                      </p:tavLst>
                                    </p:anim>
                                    <p:anim calcmode="lin" valueType="num">
                                      <p:cBhvr>
                                        <p:cTn id="31" dur="1000"/>
                                        <p:tgtEl>
                                          <p:spTgt spid="14"/>
                                        </p:tgtEl>
                                        <p:attrNameLst>
                                          <p:attrName>style.rotation</p:attrName>
                                        </p:attrNameLst>
                                      </p:cBhvr>
                                      <p:tavLst>
                                        <p:tav tm="0">
                                          <p:val>
                                            <p:fltVal val="0"/>
                                          </p:val>
                                        </p:tav>
                                        <p:tav tm="100000">
                                          <p:val>
                                            <p:fltVal val="90"/>
                                          </p:val>
                                        </p:tav>
                                      </p:tavLst>
                                    </p:anim>
                                    <p:animEffect transition="out" filter="fad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par>
                                <p:cTn id="34" presetID="31" presetClass="exit" presetSubtype="0" fill="hold" grpId="0" nodeType="withEffect">
                                  <p:stCondLst>
                                    <p:cond delay="0"/>
                                  </p:stCondLst>
                                  <p:childTnLst>
                                    <p:anim calcmode="lin" valueType="num">
                                      <p:cBhvr>
                                        <p:cTn id="35" dur="1000"/>
                                        <p:tgtEl>
                                          <p:spTgt spid="18"/>
                                        </p:tgtEl>
                                        <p:attrNameLst>
                                          <p:attrName>ppt_w</p:attrName>
                                        </p:attrNameLst>
                                      </p:cBhvr>
                                      <p:tavLst>
                                        <p:tav tm="0">
                                          <p:val>
                                            <p:strVal val="ppt_w"/>
                                          </p:val>
                                        </p:tav>
                                        <p:tav tm="100000">
                                          <p:val>
                                            <p:fltVal val="0"/>
                                          </p:val>
                                        </p:tav>
                                      </p:tavLst>
                                    </p:anim>
                                    <p:anim calcmode="lin" valueType="num">
                                      <p:cBhvr>
                                        <p:cTn id="36" dur="1000"/>
                                        <p:tgtEl>
                                          <p:spTgt spid="18"/>
                                        </p:tgtEl>
                                        <p:attrNameLst>
                                          <p:attrName>ppt_h</p:attrName>
                                        </p:attrNameLst>
                                      </p:cBhvr>
                                      <p:tavLst>
                                        <p:tav tm="0">
                                          <p:val>
                                            <p:strVal val="ppt_h"/>
                                          </p:val>
                                        </p:tav>
                                        <p:tav tm="100000">
                                          <p:val>
                                            <p:fltVal val="0"/>
                                          </p:val>
                                        </p:tav>
                                      </p:tavLst>
                                    </p:anim>
                                    <p:anim calcmode="lin" valueType="num">
                                      <p:cBhvr>
                                        <p:cTn id="37" dur="1000"/>
                                        <p:tgtEl>
                                          <p:spTgt spid="18"/>
                                        </p:tgtEl>
                                        <p:attrNameLst>
                                          <p:attrName>style.rotation</p:attrName>
                                        </p:attrNameLst>
                                      </p:cBhvr>
                                      <p:tavLst>
                                        <p:tav tm="0">
                                          <p:val>
                                            <p:fltVal val="0"/>
                                          </p:val>
                                        </p:tav>
                                        <p:tav tm="100000">
                                          <p:val>
                                            <p:fltVal val="90"/>
                                          </p:val>
                                        </p:tav>
                                      </p:tavLst>
                                    </p:anim>
                                    <p:animEffect transition="out" filter="fade">
                                      <p:cBhvr>
                                        <p:cTn id="38" dur="1000"/>
                                        <p:tgtEl>
                                          <p:spTgt spid="18"/>
                                        </p:tgtEl>
                                      </p:cBhvr>
                                    </p:animEffect>
                                    <p:set>
                                      <p:cBhvr>
                                        <p:cTn id="39" dur="1" fill="hold">
                                          <p:stCondLst>
                                            <p:cond delay="999"/>
                                          </p:stCondLst>
                                        </p:cTn>
                                        <p:tgtEl>
                                          <p:spTgt spid="18"/>
                                        </p:tgtEl>
                                        <p:attrNameLst>
                                          <p:attrName>style.visibility</p:attrName>
                                        </p:attrNameLst>
                                      </p:cBhvr>
                                      <p:to>
                                        <p:strVal val="hidden"/>
                                      </p:to>
                                    </p:set>
                                  </p:childTnLst>
                                </p:cTn>
                              </p:par>
                              <p:par>
                                <p:cTn id="40" presetID="31" presetClass="exit" presetSubtype="0" fill="hold" grpId="0" nodeType="withEffect">
                                  <p:stCondLst>
                                    <p:cond delay="0"/>
                                  </p:stCondLst>
                                  <p:childTnLst>
                                    <p:anim calcmode="lin" valueType="num">
                                      <p:cBhvr>
                                        <p:cTn id="41" dur="1000"/>
                                        <p:tgtEl>
                                          <p:spTgt spid="29"/>
                                        </p:tgtEl>
                                        <p:attrNameLst>
                                          <p:attrName>ppt_w</p:attrName>
                                        </p:attrNameLst>
                                      </p:cBhvr>
                                      <p:tavLst>
                                        <p:tav tm="0">
                                          <p:val>
                                            <p:strVal val="ppt_w"/>
                                          </p:val>
                                        </p:tav>
                                        <p:tav tm="100000">
                                          <p:val>
                                            <p:fltVal val="0"/>
                                          </p:val>
                                        </p:tav>
                                      </p:tavLst>
                                    </p:anim>
                                    <p:anim calcmode="lin" valueType="num">
                                      <p:cBhvr>
                                        <p:cTn id="42" dur="1000"/>
                                        <p:tgtEl>
                                          <p:spTgt spid="29"/>
                                        </p:tgtEl>
                                        <p:attrNameLst>
                                          <p:attrName>ppt_h</p:attrName>
                                        </p:attrNameLst>
                                      </p:cBhvr>
                                      <p:tavLst>
                                        <p:tav tm="0">
                                          <p:val>
                                            <p:strVal val="ppt_h"/>
                                          </p:val>
                                        </p:tav>
                                        <p:tav tm="100000">
                                          <p:val>
                                            <p:fltVal val="0"/>
                                          </p:val>
                                        </p:tav>
                                      </p:tavLst>
                                    </p:anim>
                                    <p:anim calcmode="lin" valueType="num">
                                      <p:cBhvr>
                                        <p:cTn id="43" dur="1000"/>
                                        <p:tgtEl>
                                          <p:spTgt spid="29"/>
                                        </p:tgtEl>
                                        <p:attrNameLst>
                                          <p:attrName>style.rotation</p:attrName>
                                        </p:attrNameLst>
                                      </p:cBhvr>
                                      <p:tavLst>
                                        <p:tav tm="0">
                                          <p:val>
                                            <p:fltVal val="0"/>
                                          </p:val>
                                        </p:tav>
                                        <p:tav tm="100000">
                                          <p:val>
                                            <p:fltVal val="90"/>
                                          </p:val>
                                        </p:tav>
                                      </p:tavLst>
                                    </p:anim>
                                    <p:animEffect transition="out" filter="fade">
                                      <p:cBhvr>
                                        <p:cTn id="44" dur="1000"/>
                                        <p:tgtEl>
                                          <p:spTgt spid="29"/>
                                        </p:tgtEl>
                                      </p:cBhvr>
                                    </p:animEffect>
                                    <p:set>
                                      <p:cBhvr>
                                        <p:cTn id="45" dur="1" fill="hold">
                                          <p:stCondLst>
                                            <p:cond delay="999"/>
                                          </p:stCondLst>
                                        </p:cTn>
                                        <p:tgtEl>
                                          <p:spTgt spid="29"/>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30"/>
                                        </p:tgtEl>
                                        <p:attrNameLst>
                                          <p:attrName>ppt_w</p:attrName>
                                        </p:attrNameLst>
                                      </p:cBhvr>
                                      <p:tavLst>
                                        <p:tav tm="0">
                                          <p:val>
                                            <p:strVal val="ppt_w"/>
                                          </p:val>
                                        </p:tav>
                                        <p:tav tm="100000">
                                          <p:val>
                                            <p:fltVal val="0"/>
                                          </p:val>
                                        </p:tav>
                                      </p:tavLst>
                                    </p:anim>
                                    <p:anim calcmode="lin" valueType="num">
                                      <p:cBhvr>
                                        <p:cTn id="48" dur="1000"/>
                                        <p:tgtEl>
                                          <p:spTgt spid="30"/>
                                        </p:tgtEl>
                                        <p:attrNameLst>
                                          <p:attrName>ppt_h</p:attrName>
                                        </p:attrNameLst>
                                      </p:cBhvr>
                                      <p:tavLst>
                                        <p:tav tm="0">
                                          <p:val>
                                            <p:strVal val="ppt_h"/>
                                          </p:val>
                                        </p:tav>
                                        <p:tav tm="100000">
                                          <p:val>
                                            <p:fltVal val="0"/>
                                          </p:val>
                                        </p:tav>
                                      </p:tavLst>
                                    </p:anim>
                                    <p:anim calcmode="lin" valueType="num">
                                      <p:cBhvr>
                                        <p:cTn id="49" dur="1000"/>
                                        <p:tgtEl>
                                          <p:spTgt spid="30"/>
                                        </p:tgtEl>
                                        <p:attrNameLst>
                                          <p:attrName>style.rotation</p:attrName>
                                        </p:attrNameLst>
                                      </p:cBhvr>
                                      <p:tavLst>
                                        <p:tav tm="0">
                                          <p:val>
                                            <p:fltVal val="0"/>
                                          </p:val>
                                        </p:tav>
                                        <p:tav tm="100000">
                                          <p:val>
                                            <p:fltVal val="90"/>
                                          </p:val>
                                        </p:tav>
                                      </p:tavLst>
                                    </p:anim>
                                    <p:animEffect transition="out" filter="fade">
                                      <p:cBhvr>
                                        <p:cTn id="50" dur="1000"/>
                                        <p:tgtEl>
                                          <p:spTgt spid="30"/>
                                        </p:tgtEl>
                                      </p:cBhvr>
                                    </p:animEffect>
                                    <p:set>
                                      <p:cBhvr>
                                        <p:cTn id="51" dur="1" fill="hold">
                                          <p:stCondLst>
                                            <p:cond delay="999"/>
                                          </p:stCondLst>
                                        </p:cTn>
                                        <p:tgtEl>
                                          <p:spTgt spid="3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1" presetClass="exit" presetSubtype="0" fill="hold" grpId="0" nodeType="clickEffect">
                                  <p:stCondLst>
                                    <p:cond delay="0"/>
                                  </p:stCondLst>
                                  <p:childTnLst>
                                    <p:anim calcmode="lin" valueType="num">
                                      <p:cBhvr>
                                        <p:cTn id="55" dur="1000"/>
                                        <p:tgtEl>
                                          <p:spTgt spid="12"/>
                                        </p:tgtEl>
                                        <p:attrNameLst>
                                          <p:attrName>ppt_w</p:attrName>
                                        </p:attrNameLst>
                                      </p:cBhvr>
                                      <p:tavLst>
                                        <p:tav tm="0">
                                          <p:val>
                                            <p:strVal val="ppt_w"/>
                                          </p:val>
                                        </p:tav>
                                        <p:tav tm="100000">
                                          <p:val>
                                            <p:fltVal val="0"/>
                                          </p:val>
                                        </p:tav>
                                      </p:tavLst>
                                    </p:anim>
                                    <p:anim calcmode="lin" valueType="num">
                                      <p:cBhvr>
                                        <p:cTn id="56" dur="1000"/>
                                        <p:tgtEl>
                                          <p:spTgt spid="12"/>
                                        </p:tgtEl>
                                        <p:attrNameLst>
                                          <p:attrName>ppt_h</p:attrName>
                                        </p:attrNameLst>
                                      </p:cBhvr>
                                      <p:tavLst>
                                        <p:tav tm="0">
                                          <p:val>
                                            <p:strVal val="ppt_h"/>
                                          </p:val>
                                        </p:tav>
                                        <p:tav tm="100000">
                                          <p:val>
                                            <p:fltVal val="0"/>
                                          </p:val>
                                        </p:tav>
                                      </p:tavLst>
                                    </p:anim>
                                    <p:anim calcmode="lin" valueType="num">
                                      <p:cBhvr>
                                        <p:cTn id="57" dur="1000"/>
                                        <p:tgtEl>
                                          <p:spTgt spid="12"/>
                                        </p:tgtEl>
                                        <p:attrNameLst>
                                          <p:attrName>style.rotation</p:attrName>
                                        </p:attrNameLst>
                                      </p:cBhvr>
                                      <p:tavLst>
                                        <p:tav tm="0">
                                          <p:val>
                                            <p:fltVal val="0"/>
                                          </p:val>
                                        </p:tav>
                                        <p:tav tm="100000">
                                          <p:val>
                                            <p:fltVal val="90"/>
                                          </p:val>
                                        </p:tav>
                                      </p:tavLst>
                                    </p:anim>
                                    <p:animEffect transition="out" filter="fade">
                                      <p:cBhvr>
                                        <p:cTn id="58" dur="1000"/>
                                        <p:tgtEl>
                                          <p:spTgt spid="12"/>
                                        </p:tgtEl>
                                      </p:cBhvr>
                                    </p:animEffect>
                                    <p:set>
                                      <p:cBhvr>
                                        <p:cTn id="59" dur="1" fill="hold">
                                          <p:stCondLst>
                                            <p:cond delay="999"/>
                                          </p:stCondLst>
                                        </p:cTn>
                                        <p:tgtEl>
                                          <p:spTgt spid="12"/>
                                        </p:tgtEl>
                                        <p:attrNameLst>
                                          <p:attrName>style.visibility</p:attrName>
                                        </p:attrNameLst>
                                      </p:cBhvr>
                                      <p:to>
                                        <p:strVal val="hidden"/>
                                      </p:to>
                                    </p:set>
                                  </p:childTnLst>
                                </p:cTn>
                              </p:par>
                              <p:par>
                                <p:cTn id="60" presetID="31" presetClass="exit" presetSubtype="0" fill="hold" grpId="0" nodeType="withEffect">
                                  <p:stCondLst>
                                    <p:cond delay="0"/>
                                  </p:stCondLst>
                                  <p:childTnLst>
                                    <p:anim calcmode="lin" valueType="num">
                                      <p:cBhvr>
                                        <p:cTn id="61" dur="1000"/>
                                        <p:tgtEl>
                                          <p:spTgt spid="17"/>
                                        </p:tgtEl>
                                        <p:attrNameLst>
                                          <p:attrName>ppt_w</p:attrName>
                                        </p:attrNameLst>
                                      </p:cBhvr>
                                      <p:tavLst>
                                        <p:tav tm="0">
                                          <p:val>
                                            <p:strVal val="ppt_w"/>
                                          </p:val>
                                        </p:tav>
                                        <p:tav tm="100000">
                                          <p:val>
                                            <p:fltVal val="0"/>
                                          </p:val>
                                        </p:tav>
                                      </p:tavLst>
                                    </p:anim>
                                    <p:anim calcmode="lin" valueType="num">
                                      <p:cBhvr>
                                        <p:cTn id="62" dur="1000"/>
                                        <p:tgtEl>
                                          <p:spTgt spid="17"/>
                                        </p:tgtEl>
                                        <p:attrNameLst>
                                          <p:attrName>ppt_h</p:attrName>
                                        </p:attrNameLst>
                                      </p:cBhvr>
                                      <p:tavLst>
                                        <p:tav tm="0">
                                          <p:val>
                                            <p:strVal val="ppt_h"/>
                                          </p:val>
                                        </p:tav>
                                        <p:tav tm="100000">
                                          <p:val>
                                            <p:fltVal val="0"/>
                                          </p:val>
                                        </p:tav>
                                      </p:tavLst>
                                    </p:anim>
                                    <p:anim calcmode="lin" valueType="num">
                                      <p:cBhvr>
                                        <p:cTn id="63" dur="1000"/>
                                        <p:tgtEl>
                                          <p:spTgt spid="17"/>
                                        </p:tgtEl>
                                        <p:attrNameLst>
                                          <p:attrName>style.rotation</p:attrName>
                                        </p:attrNameLst>
                                      </p:cBhvr>
                                      <p:tavLst>
                                        <p:tav tm="0">
                                          <p:val>
                                            <p:fltVal val="0"/>
                                          </p:val>
                                        </p:tav>
                                        <p:tav tm="100000">
                                          <p:val>
                                            <p:fltVal val="90"/>
                                          </p:val>
                                        </p:tav>
                                      </p:tavLst>
                                    </p:anim>
                                    <p:animEffect transition="out" filter="fade">
                                      <p:cBhvr>
                                        <p:cTn id="64" dur="1000"/>
                                        <p:tgtEl>
                                          <p:spTgt spid="17"/>
                                        </p:tgtEl>
                                      </p:cBhvr>
                                    </p:animEffect>
                                    <p:set>
                                      <p:cBhvr>
                                        <p:cTn id="65" dur="1" fill="hold">
                                          <p:stCondLst>
                                            <p:cond delay="999"/>
                                          </p:stCondLst>
                                        </p:cTn>
                                        <p:tgtEl>
                                          <p:spTgt spid="17"/>
                                        </p:tgtEl>
                                        <p:attrNameLst>
                                          <p:attrName>style.visibility</p:attrName>
                                        </p:attrNameLst>
                                      </p:cBhvr>
                                      <p:to>
                                        <p:strVal val="hidden"/>
                                      </p:to>
                                    </p:set>
                                  </p:childTnLst>
                                </p:cTn>
                              </p:par>
                              <p:par>
                                <p:cTn id="66" presetID="31" presetClass="exit" presetSubtype="0" fill="hold" grpId="0" nodeType="withEffect">
                                  <p:stCondLst>
                                    <p:cond delay="0"/>
                                  </p:stCondLst>
                                  <p:childTnLst>
                                    <p:anim calcmode="lin" valueType="num">
                                      <p:cBhvr>
                                        <p:cTn id="67" dur="1000"/>
                                        <p:tgtEl>
                                          <p:spTgt spid="13"/>
                                        </p:tgtEl>
                                        <p:attrNameLst>
                                          <p:attrName>ppt_w</p:attrName>
                                        </p:attrNameLst>
                                      </p:cBhvr>
                                      <p:tavLst>
                                        <p:tav tm="0">
                                          <p:val>
                                            <p:strVal val="ppt_w"/>
                                          </p:val>
                                        </p:tav>
                                        <p:tav tm="100000">
                                          <p:val>
                                            <p:fltVal val="0"/>
                                          </p:val>
                                        </p:tav>
                                      </p:tavLst>
                                    </p:anim>
                                    <p:anim calcmode="lin" valueType="num">
                                      <p:cBhvr>
                                        <p:cTn id="68" dur="1000"/>
                                        <p:tgtEl>
                                          <p:spTgt spid="13"/>
                                        </p:tgtEl>
                                        <p:attrNameLst>
                                          <p:attrName>ppt_h</p:attrName>
                                        </p:attrNameLst>
                                      </p:cBhvr>
                                      <p:tavLst>
                                        <p:tav tm="0">
                                          <p:val>
                                            <p:strVal val="ppt_h"/>
                                          </p:val>
                                        </p:tav>
                                        <p:tav tm="100000">
                                          <p:val>
                                            <p:fltVal val="0"/>
                                          </p:val>
                                        </p:tav>
                                      </p:tavLst>
                                    </p:anim>
                                    <p:anim calcmode="lin" valueType="num">
                                      <p:cBhvr>
                                        <p:cTn id="69" dur="1000"/>
                                        <p:tgtEl>
                                          <p:spTgt spid="13"/>
                                        </p:tgtEl>
                                        <p:attrNameLst>
                                          <p:attrName>style.rotation</p:attrName>
                                        </p:attrNameLst>
                                      </p:cBhvr>
                                      <p:tavLst>
                                        <p:tav tm="0">
                                          <p:val>
                                            <p:fltVal val="0"/>
                                          </p:val>
                                        </p:tav>
                                        <p:tav tm="100000">
                                          <p:val>
                                            <p:fltVal val="90"/>
                                          </p:val>
                                        </p:tav>
                                      </p:tavLst>
                                    </p:anim>
                                    <p:animEffect transition="out" filter="fade">
                                      <p:cBhvr>
                                        <p:cTn id="70" dur="1000"/>
                                        <p:tgtEl>
                                          <p:spTgt spid="13"/>
                                        </p:tgtEl>
                                      </p:cBhvr>
                                    </p:animEffect>
                                    <p:set>
                                      <p:cBhvr>
                                        <p:cTn id="71" dur="1" fill="hold">
                                          <p:stCondLst>
                                            <p:cond delay="999"/>
                                          </p:stCondLst>
                                        </p:cTn>
                                        <p:tgtEl>
                                          <p:spTgt spid="13"/>
                                        </p:tgtEl>
                                        <p:attrNameLst>
                                          <p:attrName>style.visibility</p:attrName>
                                        </p:attrNameLst>
                                      </p:cBhvr>
                                      <p:to>
                                        <p:strVal val="hidden"/>
                                      </p:to>
                                    </p:set>
                                  </p:childTnLst>
                                </p:cTn>
                              </p:par>
                              <p:par>
                                <p:cTn id="72" presetID="31" presetClass="exit" presetSubtype="0" fill="hold" grpId="0" nodeType="withEffect">
                                  <p:stCondLst>
                                    <p:cond delay="0"/>
                                  </p:stCondLst>
                                  <p:childTnLst>
                                    <p:anim calcmode="lin" valueType="num">
                                      <p:cBhvr>
                                        <p:cTn id="73" dur="1000"/>
                                        <p:tgtEl>
                                          <p:spTgt spid="2"/>
                                        </p:tgtEl>
                                        <p:attrNameLst>
                                          <p:attrName>ppt_w</p:attrName>
                                        </p:attrNameLst>
                                      </p:cBhvr>
                                      <p:tavLst>
                                        <p:tav tm="0">
                                          <p:val>
                                            <p:strVal val="ppt_w"/>
                                          </p:val>
                                        </p:tav>
                                        <p:tav tm="100000">
                                          <p:val>
                                            <p:fltVal val="0"/>
                                          </p:val>
                                        </p:tav>
                                      </p:tavLst>
                                    </p:anim>
                                    <p:anim calcmode="lin" valueType="num">
                                      <p:cBhvr>
                                        <p:cTn id="74" dur="1000"/>
                                        <p:tgtEl>
                                          <p:spTgt spid="2"/>
                                        </p:tgtEl>
                                        <p:attrNameLst>
                                          <p:attrName>ppt_h</p:attrName>
                                        </p:attrNameLst>
                                      </p:cBhvr>
                                      <p:tavLst>
                                        <p:tav tm="0">
                                          <p:val>
                                            <p:strVal val="ppt_h"/>
                                          </p:val>
                                        </p:tav>
                                        <p:tav tm="100000">
                                          <p:val>
                                            <p:fltVal val="0"/>
                                          </p:val>
                                        </p:tav>
                                      </p:tavLst>
                                    </p:anim>
                                    <p:anim calcmode="lin" valueType="num">
                                      <p:cBhvr>
                                        <p:cTn id="75" dur="1000"/>
                                        <p:tgtEl>
                                          <p:spTgt spid="2"/>
                                        </p:tgtEl>
                                        <p:attrNameLst>
                                          <p:attrName>style.rotation</p:attrName>
                                        </p:attrNameLst>
                                      </p:cBhvr>
                                      <p:tavLst>
                                        <p:tav tm="0">
                                          <p:val>
                                            <p:fltVal val="0"/>
                                          </p:val>
                                        </p:tav>
                                        <p:tav tm="100000">
                                          <p:val>
                                            <p:fltVal val="90"/>
                                          </p:val>
                                        </p:tav>
                                      </p:tavLst>
                                    </p:anim>
                                    <p:animEffect transition="out" filter="fade">
                                      <p:cBhvr>
                                        <p:cTn id="76" dur="1000"/>
                                        <p:tgtEl>
                                          <p:spTgt spid="2"/>
                                        </p:tgtEl>
                                      </p:cBhvr>
                                    </p:animEffect>
                                    <p:set>
                                      <p:cBhvr>
                                        <p:cTn id="77" dur="1" fill="hold">
                                          <p:stCondLst>
                                            <p:cond delay="999"/>
                                          </p:stCondLst>
                                        </p:cTn>
                                        <p:tgtEl>
                                          <p:spTgt spid="2"/>
                                        </p:tgtEl>
                                        <p:attrNameLst>
                                          <p:attrName>style.visibility</p:attrName>
                                        </p:attrNameLst>
                                      </p:cBhvr>
                                      <p:to>
                                        <p:strVal val="hidden"/>
                                      </p:to>
                                    </p:set>
                                  </p:childTnLst>
                                </p:cTn>
                              </p:par>
                              <p:par>
                                <p:cTn id="78" presetID="31" presetClass="exit" presetSubtype="0" fill="hold" grpId="0" nodeType="withEffect">
                                  <p:stCondLst>
                                    <p:cond delay="0"/>
                                  </p:stCondLst>
                                  <p:childTnLst>
                                    <p:anim calcmode="lin" valueType="num">
                                      <p:cBhvr>
                                        <p:cTn id="79" dur="1000"/>
                                        <p:tgtEl>
                                          <p:spTgt spid="25"/>
                                        </p:tgtEl>
                                        <p:attrNameLst>
                                          <p:attrName>ppt_w</p:attrName>
                                        </p:attrNameLst>
                                      </p:cBhvr>
                                      <p:tavLst>
                                        <p:tav tm="0">
                                          <p:val>
                                            <p:strVal val="ppt_w"/>
                                          </p:val>
                                        </p:tav>
                                        <p:tav tm="100000">
                                          <p:val>
                                            <p:fltVal val="0"/>
                                          </p:val>
                                        </p:tav>
                                      </p:tavLst>
                                    </p:anim>
                                    <p:anim calcmode="lin" valueType="num">
                                      <p:cBhvr>
                                        <p:cTn id="80" dur="1000"/>
                                        <p:tgtEl>
                                          <p:spTgt spid="25"/>
                                        </p:tgtEl>
                                        <p:attrNameLst>
                                          <p:attrName>ppt_h</p:attrName>
                                        </p:attrNameLst>
                                      </p:cBhvr>
                                      <p:tavLst>
                                        <p:tav tm="0">
                                          <p:val>
                                            <p:strVal val="ppt_h"/>
                                          </p:val>
                                        </p:tav>
                                        <p:tav tm="100000">
                                          <p:val>
                                            <p:fltVal val="0"/>
                                          </p:val>
                                        </p:tav>
                                      </p:tavLst>
                                    </p:anim>
                                    <p:anim calcmode="lin" valueType="num">
                                      <p:cBhvr>
                                        <p:cTn id="81" dur="1000"/>
                                        <p:tgtEl>
                                          <p:spTgt spid="25"/>
                                        </p:tgtEl>
                                        <p:attrNameLst>
                                          <p:attrName>style.rotation</p:attrName>
                                        </p:attrNameLst>
                                      </p:cBhvr>
                                      <p:tavLst>
                                        <p:tav tm="0">
                                          <p:val>
                                            <p:fltVal val="0"/>
                                          </p:val>
                                        </p:tav>
                                        <p:tav tm="100000">
                                          <p:val>
                                            <p:fltVal val="90"/>
                                          </p:val>
                                        </p:tav>
                                      </p:tavLst>
                                    </p:anim>
                                    <p:animEffect transition="out" filter="fade">
                                      <p:cBhvr>
                                        <p:cTn id="82" dur="1000"/>
                                        <p:tgtEl>
                                          <p:spTgt spid="25"/>
                                        </p:tgtEl>
                                      </p:cBhvr>
                                    </p:animEffect>
                                    <p:set>
                                      <p:cBhvr>
                                        <p:cTn id="83" dur="1" fill="hold">
                                          <p:stCondLst>
                                            <p:cond delay="999"/>
                                          </p:stCondLst>
                                        </p:cTn>
                                        <p:tgtEl>
                                          <p:spTgt spid="25"/>
                                        </p:tgtEl>
                                        <p:attrNameLst>
                                          <p:attrName>style.visibility</p:attrName>
                                        </p:attrNameLst>
                                      </p:cBhvr>
                                      <p:to>
                                        <p:strVal val="hidden"/>
                                      </p:to>
                                    </p:set>
                                  </p:childTnLst>
                                </p:cTn>
                              </p:par>
                              <p:par>
                                <p:cTn id="84" presetID="31" presetClass="exit" presetSubtype="0" fill="hold" grpId="0" nodeType="withEffect">
                                  <p:stCondLst>
                                    <p:cond delay="0"/>
                                  </p:stCondLst>
                                  <p:childTnLst>
                                    <p:anim calcmode="lin" valueType="num">
                                      <p:cBhvr>
                                        <p:cTn id="85" dur="1000"/>
                                        <p:tgtEl>
                                          <p:spTgt spid="26"/>
                                        </p:tgtEl>
                                        <p:attrNameLst>
                                          <p:attrName>ppt_w</p:attrName>
                                        </p:attrNameLst>
                                      </p:cBhvr>
                                      <p:tavLst>
                                        <p:tav tm="0">
                                          <p:val>
                                            <p:strVal val="ppt_w"/>
                                          </p:val>
                                        </p:tav>
                                        <p:tav tm="100000">
                                          <p:val>
                                            <p:fltVal val="0"/>
                                          </p:val>
                                        </p:tav>
                                      </p:tavLst>
                                    </p:anim>
                                    <p:anim calcmode="lin" valueType="num">
                                      <p:cBhvr>
                                        <p:cTn id="86" dur="1000"/>
                                        <p:tgtEl>
                                          <p:spTgt spid="26"/>
                                        </p:tgtEl>
                                        <p:attrNameLst>
                                          <p:attrName>ppt_h</p:attrName>
                                        </p:attrNameLst>
                                      </p:cBhvr>
                                      <p:tavLst>
                                        <p:tav tm="0">
                                          <p:val>
                                            <p:strVal val="ppt_h"/>
                                          </p:val>
                                        </p:tav>
                                        <p:tav tm="100000">
                                          <p:val>
                                            <p:fltVal val="0"/>
                                          </p:val>
                                        </p:tav>
                                      </p:tavLst>
                                    </p:anim>
                                    <p:anim calcmode="lin" valueType="num">
                                      <p:cBhvr>
                                        <p:cTn id="87" dur="1000"/>
                                        <p:tgtEl>
                                          <p:spTgt spid="26"/>
                                        </p:tgtEl>
                                        <p:attrNameLst>
                                          <p:attrName>style.rotation</p:attrName>
                                        </p:attrNameLst>
                                      </p:cBhvr>
                                      <p:tavLst>
                                        <p:tav tm="0">
                                          <p:val>
                                            <p:fltVal val="0"/>
                                          </p:val>
                                        </p:tav>
                                        <p:tav tm="100000">
                                          <p:val>
                                            <p:fltVal val="90"/>
                                          </p:val>
                                        </p:tav>
                                      </p:tavLst>
                                    </p:anim>
                                    <p:animEffect transition="out" filter="fade">
                                      <p:cBhvr>
                                        <p:cTn id="88" dur="1000"/>
                                        <p:tgtEl>
                                          <p:spTgt spid="26"/>
                                        </p:tgtEl>
                                      </p:cBhvr>
                                    </p:animEffect>
                                    <p:set>
                                      <p:cBhvr>
                                        <p:cTn id="89" dur="1" fill="hold">
                                          <p:stCondLst>
                                            <p:cond delay="999"/>
                                          </p:stCondLst>
                                        </p:cTn>
                                        <p:tgtEl>
                                          <p:spTgt spid="26"/>
                                        </p:tgtEl>
                                        <p:attrNameLst>
                                          <p:attrName>style.visibility</p:attrName>
                                        </p:attrNameLst>
                                      </p:cBhvr>
                                      <p:to>
                                        <p:strVal val="hidden"/>
                                      </p:to>
                                    </p:set>
                                  </p:childTnLst>
                                </p:cTn>
                              </p:par>
                              <p:par>
                                <p:cTn id="90" presetID="31" presetClass="exit" presetSubtype="0" fill="hold" grpId="0" nodeType="withEffect">
                                  <p:stCondLst>
                                    <p:cond delay="0"/>
                                  </p:stCondLst>
                                  <p:childTnLst>
                                    <p:anim calcmode="lin" valueType="num">
                                      <p:cBhvr>
                                        <p:cTn id="91" dur="1000"/>
                                        <p:tgtEl>
                                          <p:spTgt spid="27"/>
                                        </p:tgtEl>
                                        <p:attrNameLst>
                                          <p:attrName>ppt_w</p:attrName>
                                        </p:attrNameLst>
                                      </p:cBhvr>
                                      <p:tavLst>
                                        <p:tav tm="0">
                                          <p:val>
                                            <p:strVal val="ppt_w"/>
                                          </p:val>
                                        </p:tav>
                                        <p:tav tm="100000">
                                          <p:val>
                                            <p:fltVal val="0"/>
                                          </p:val>
                                        </p:tav>
                                      </p:tavLst>
                                    </p:anim>
                                    <p:anim calcmode="lin" valueType="num">
                                      <p:cBhvr>
                                        <p:cTn id="92" dur="1000"/>
                                        <p:tgtEl>
                                          <p:spTgt spid="27"/>
                                        </p:tgtEl>
                                        <p:attrNameLst>
                                          <p:attrName>ppt_h</p:attrName>
                                        </p:attrNameLst>
                                      </p:cBhvr>
                                      <p:tavLst>
                                        <p:tav tm="0">
                                          <p:val>
                                            <p:strVal val="ppt_h"/>
                                          </p:val>
                                        </p:tav>
                                        <p:tav tm="100000">
                                          <p:val>
                                            <p:fltVal val="0"/>
                                          </p:val>
                                        </p:tav>
                                      </p:tavLst>
                                    </p:anim>
                                    <p:anim calcmode="lin" valueType="num">
                                      <p:cBhvr>
                                        <p:cTn id="93" dur="1000"/>
                                        <p:tgtEl>
                                          <p:spTgt spid="27"/>
                                        </p:tgtEl>
                                        <p:attrNameLst>
                                          <p:attrName>style.rotation</p:attrName>
                                        </p:attrNameLst>
                                      </p:cBhvr>
                                      <p:tavLst>
                                        <p:tav tm="0">
                                          <p:val>
                                            <p:fltVal val="0"/>
                                          </p:val>
                                        </p:tav>
                                        <p:tav tm="100000">
                                          <p:val>
                                            <p:fltVal val="90"/>
                                          </p:val>
                                        </p:tav>
                                      </p:tavLst>
                                    </p:anim>
                                    <p:animEffect transition="out" filter="fade">
                                      <p:cBhvr>
                                        <p:cTn id="94" dur="1000"/>
                                        <p:tgtEl>
                                          <p:spTgt spid="27"/>
                                        </p:tgtEl>
                                      </p:cBhvr>
                                    </p:animEffect>
                                    <p:set>
                                      <p:cBhvr>
                                        <p:cTn id="95" dur="1" fill="hold">
                                          <p:stCondLst>
                                            <p:cond delay="999"/>
                                          </p:stCondLst>
                                        </p:cTn>
                                        <p:tgtEl>
                                          <p:spTgt spid="27"/>
                                        </p:tgtEl>
                                        <p:attrNameLst>
                                          <p:attrName>style.visibility</p:attrName>
                                        </p:attrNameLst>
                                      </p:cBhvr>
                                      <p:to>
                                        <p:strVal val="hidden"/>
                                      </p:to>
                                    </p:set>
                                  </p:childTnLst>
                                </p:cTn>
                              </p:par>
                              <p:par>
                                <p:cTn id="96" presetID="31" presetClass="exit" presetSubtype="0" fill="hold" grpId="0" nodeType="withEffect">
                                  <p:stCondLst>
                                    <p:cond delay="0"/>
                                  </p:stCondLst>
                                  <p:childTnLst>
                                    <p:anim calcmode="lin" valueType="num">
                                      <p:cBhvr>
                                        <p:cTn id="97" dur="1000"/>
                                        <p:tgtEl>
                                          <p:spTgt spid="19"/>
                                        </p:tgtEl>
                                        <p:attrNameLst>
                                          <p:attrName>ppt_w</p:attrName>
                                        </p:attrNameLst>
                                      </p:cBhvr>
                                      <p:tavLst>
                                        <p:tav tm="0">
                                          <p:val>
                                            <p:strVal val="ppt_w"/>
                                          </p:val>
                                        </p:tav>
                                        <p:tav tm="100000">
                                          <p:val>
                                            <p:fltVal val="0"/>
                                          </p:val>
                                        </p:tav>
                                      </p:tavLst>
                                    </p:anim>
                                    <p:anim calcmode="lin" valueType="num">
                                      <p:cBhvr>
                                        <p:cTn id="98" dur="1000"/>
                                        <p:tgtEl>
                                          <p:spTgt spid="19"/>
                                        </p:tgtEl>
                                        <p:attrNameLst>
                                          <p:attrName>ppt_h</p:attrName>
                                        </p:attrNameLst>
                                      </p:cBhvr>
                                      <p:tavLst>
                                        <p:tav tm="0">
                                          <p:val>
                                            <p:strVal val="ppt_h"/>
                                          </p:val>
                                        </p:tav>
                                        <p:tav tm="100000">
                                          <p:val>
                                            <p:fltVal val="0"/>
                                          </p:val>
                                        </p:tav>
                                      </p:tavLst>
                                    </p:anim>
                                    <p:anim calcmode="lin" valueType="num">
                                      <p:cBhvr>
                                        <p:cTn id="99" dur="1000"/>
                                        <p:tgtEl>
                                          <p:spTgt spid="19"/>
                                        </p:tgtEl>
                                        <p:attrNameLst>
                                          <p:attrName>style.rotation</p:attrName>
                                        </p:attrNameLst>
                                      </p:cBhvr>
                                      <p:tavLst>
                                        <p:tav tm="0">
                                          <p:val>
                                            <p:fltVal val="0"/>
                                          </p:val>
                                        </p:tav>
                                        <p:tav tm="100000">
                                          <p:val>
                                            <p:fltVal val="90"/>
                                          </p:val>
                                        </p:tav>
                                      </p:tavLst>
                                    </p:anim>
                                    <p:animEffect transition="out" filter="fade">
                                      <p:cBhvr>
                                        <p:cTn id="100" dur="1000"/>
                                        <p:tgtEl>
                                          <p:spTgt spid="19"/>
                                        </p:tgtEl>
                                      </p:cBhvr>
                                    </p:animEffect>
                                    <p:set>
                                      <p:cBhvr>
                                        <p:cTn id="101" dur="1" fill="hold">
                                          <p:stCondLst>
                                            <p:cond delay="999"/>
                                          </p:stCondLst>
                                        </p:cTn>
                                        <p:tgtEl>
                                          <p:spTgt spid="1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28"/>
                                        </p:tgtEl>
                                        <p:attrNameLst>
                                          <p:attrName>ppt_w</p:attrName>
                                        </p:attrNameLst>
                                      </p:cBhvr>
                                      <p:tavLst>
                                        <p:tav tm="0">
                                          <p:val>
                                            <p:strVal val="ppt_w"/>
                                          </p:val>
                                        </p:tav>
                                        <p:tav tm="100000">
                                          <p:val>
                                            <p:fltVal val="0"/>
                                          </p:val>
                                        </p:tav>
                                      </p:tavLst>
                                    </p:anim>
                                    <p:anim calcmode="lin" valueType="num">
                                      <p:cBhvr>
                                        <p:cTn id="106" dur="1000"/>
                                        <p:tgtEl>
                                          <p:spTgt spid="28"/>
                                        </p:tgtEl>
                                        <p:attrNameLst>
                                          <p:attrName>ppt_h</p:attrName>
                                        </p:attrNameLst>
                                      </p:cBhvr>
                                      <p:tavLst>
                                        <p:tav tm="0">
                                          <p:val>
                                            <p:strVal val="ppt_h"/>
                                          </p:val>
                                        </p:tav>
                                        <p:tav tm="100000">
                                          <p:val>
                                            <p:fltVal val="0"/>
                                          </p:val>
                                        </p:tav>
                                      </p:tavLst>
                                    </p:anim>
                                    <p:anim calcmode="lin" valueType="num">
                                      <p:cBhvr>
                                        <p:cTn id="107" dur="1000"/>
                                        <p:tgtEl>
                                          <p:spTgt spid="28"/>
                                        </p:tgtEl>
                                        <p:attrNameLst>
                                          <p:attrName>style.rotation</p:attrName>
                                        </p:attrNameLst>
                                      </p:cBhvr>
                                      <p:tavLst>
                                        <p:tav tm="0">
                                          <p:val>
                                            <p:fltVal val="0"/>
                                          </p:val>
                                        </p:tav>
                                        <p:tav tm="100000">
                                          <p:val>
                                            <p:fltVal val="90"/>
                                          </p:val>
                                        </p:tav>
                                      </p:tavLst>
                                    </p:anim>
                                    <p:animEffect transition="out" filter="fade">
                                      <p:cBhvr>
                                        <p:cTn id="108" dur="1000"/>
                                        <p:tgtEl>
                                          <p:spTgt spid="28"/>
                                        </p:tgtEl>
                                      </p:cBhvr>
                                    </p:animEffect>
                                    <p:set>
                                      <p:cBhvr>
                                        <p:cTn id="109" dur="1" fill="hold">
                                          <p:stCondLst>
                                            <p:cond delay="999"/>
                                          </p:stCondLst>
                                        </p:cTn>
                                        <p:tgtEl>
                                          <p:spTgt spid="28"/>
                                        </p:tgtEl>
                                        <p:attrNameLst>
                                          <p:attrName>style.visibility</p:attrName>
                                        </p:attrNameLst>
                                      </p:cBhvr>
                                      <p:to>
                                        <p:strVal val="hidden"/>
                                      </p:to>
                                    </p:set>
                                  </p:childTnLst>
                                </p:cTn>
                              </p:par>
                              <p:par>
                                <p:cTn id="110" presetID="31" presetClass="exit" presetSubtype="0" fill="hold" grpId="0" nodeType="withEffect">
                                  <p:stCondLst>
                                    <p:cond delay="0"/>
                                  </p:stCondLst>
                                  <p:childTnLst>
                                    <p:anim calcmode="lin" valueType="num">
                                      <p:cBhvr>
                                        <p:cTn id="111" dur="1000"/>
                                        <p:tgtEl>
                                          <p:spTgt spid="16"/>
                                        </p:tgtEl>
                                        <p:attrNameLst>
                                          <p:attrName>ppt_w</p:attrName>
                                        </p:attrNameLst>
                                      </p:cBhvr>
                                      <p:tavLst>
                                        <p:tav tm="0">
                                          <p:val>
                                            <p:strVal val="ppt_w"/>
                                          </p:val>
                                        </p:tav>
                                        <p:tav tm="100000">
                                          <p:val>
                                            <p:fltVal val="0"/>
                                          </p:val>
                                        </p:tav>
                                      </p:tavLst>
                                    </p:anim>
                                    <p:anim calcmode="lin" valueType="num">
                                      <p:cBhvr>
                                        <p:cTn id="112" dur="1000"/>
                                        <p:tgtEl>
                                          <p:spTgt spid="16"/>
                                        </p:tgtEl>
                                        <p:attrNameLst>
                                          <p:attrName>ppt_h</p:attrName>
                                        </p:attrNameLst>
                                      </p:cBhvr>
                                      <p:tavLst>
                                        <p:tav tm="0">
                                          <p:val>
                                            <p:strVal val="ppt_h"/>
                                          </p:val>
                                        </p:tav>
                                        <p:tav tm="100000">
                                          <p:val>
                                            <p:fltVal val="0"/>
                                          </p:val>
                                        </p:tav>
                                      </p:tavLst>
                                    </p:anim>
                                    <p:anim calcmode="lin" valueType="num">
                                      <p:cBhvr>
                                        <p:cTn id="113" dur="1000"/>
                                        <p:tgtEl>
                                          <p:spTgt spid="16"/>
                                        </p:tgtEl>
                                        <p:attrNameLst>
                                          <p:attrName>style.rotation</p:attrName>
                                        </p:attrNameLst>
                                      </p:cBhvr>
                                      <p:tavLst>
                                        <p:tav tm="0">
                                          <p:val>
                                            <p:fltVal val="0"/>
                                          </p:val>
                                        </p:tav>
                                        <p:tav tm="100000">
                                          <p:val>
                                            <p:fltVal val="90"/>
                                          </p:val>
                                        </p:tav>
                                      </p:tavLst>
                                    </p:anim>
                                    <p:animEffect transition="out" filter="fade">
                                      <p:cBhvr>
                                        <p:cTn id="114" dur="1000"/>
                                        <p:tgtEl>
                                          <p:spTgt spid="16"/>
                                        </p:tgtEl>
                                      </p:cBhvr>
                                    </p:animEffect>
                                    <p:set>
                                      <p:cBhvr>
                                        <p:cTn id="115" dur="1" fill="hold">
                                          <p:stCondLst>
                                            <p:cond delay="999"/>
                                          </p:stCondLst>
                                        </p:cTn>
                                        <p:tgtEl>
                                          <p:spTgt spid="16"/>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31" presetClass="exit" presetSubtype="0" fill="hold" grpId="0" nodeType="clickEffect">
                                  <p:stCondLst>
                                    <p:cond delay="0"/>
                                  </p:stCondLst>
                                  <p:childTnLst>
                                    <p:anim calcmode="lin" valueType="num">
                                      <p:cBhvr>
                                        <p:cTn id="119" dur="1000"/>
                                        <p:tgtEl>
                                          <p:spTgt spid="15"/>
                                        </p:tgtEl>
                                        <p:attrNameLst>
                                          <p:attrName>ppt_w</p:attrName>
                                        </p:attrNameLst>
                                      </p:cBhvr>
                                      <p:tavLst>
                                        <p:tav tm="0">
                                          <p:val>
                                            <p:strVal val="ppt_w"/>
                                          </p:val>
                                        </p:tav>
                                        <p:tav tm="100000">
                                          <p:val>
                                            <p:fltVal val="0"/>
                                          </p:val>
                                        </p:tav>
                                      </p:tavLst>
                                    </p:anim>
                                    <p:anim calcmode="lin" valueType="num">
                                      <p:cBhvr>
                                        <p:cTn id="120" dur="1000"/>
                                        <p:tgtEl>
                                          <p:spTgt spid="15"/>
                                        </p:tgtEl>
                                        <p:attrNameLst>
                                          <p:attrName>ppt_h</p:attrName>
                                        </p:attrNameLst>
                                      </p:cBhvr>
                                      <p:tavLst>
                                        <p:tav tm="0">
                                          <p:val>
                                            <p:strVal val="ppt_h"/>
                                          </p:val>
                                        </p:tav>
                                        <p:tav tm="100000">
                                          <p:val>
                                            <p:fltVal val="0"/>
                                          </p:val>
                                        </p:tav>
                                      </p:tavLst>
                                    </p:anim>
                                    <p:anim calcmode="lin" valueType="num">
                                      <p:cBhvr>
                                        <p:cTn id="121" dur="1000"/>
                                        <p:tgtEl>
                                          <p:spTgt spid="15"/>
                                        </p:tgtEl>
                                        <p:attrNameLst>
                                          <p:attrName>style.rotation</p:attrName>
                                        </p:attrNameLst>
                                      </p:cBhvr>
                                      <p:tavLst>
                                        <p:tav tm="0">
                                          <p:val>
                                            <p:fltVal val="0"/>
                                          </p:val>
                                        </p:tav>
                                        <p:tav tm="100000">
                                          <p:val>
                                            <p:fltVal val="90"/>
                                          </p:val>
                                        </p:tav>
                                      </p:tavLst>
                                    </p:anim>
                                    <p:animEffect transition="out" filter="fade">
                                      <p:cBhvr>
                                        <p:cTn id="122" dur="1000"/>
                                        <p:tgtEl>
                                          <p:spTgt spid="15"/>
                                        </p:tgtEl>
                                      </p:cBhvr>
                                    </p:animEffect>
                                    <p:set>
                                      <p:cBhvr>
                                        <p:cTn id="123" dur="1" fill="hold">
                                          <p:stCondLst>
                                            <p:cond delay="999"/>
                                          </p:stCondLst>
                                        </p:cTn>
                                        <p:tgtEl>
                                          <p:spTgt spid="15"/>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6" presetClass="emph" presetSubtype="0" fill="hold" grpId="0" nodeType="clickEffect">
                                  <p:stCondLst>
                                    <p:cond delay="0"/>
                                  </p:stCondLst>
                                  <p:childTnLst>
                                    <p:animScale>
                                      <p:cBhvr>
                                        <p:cTn id="127"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P spid="19" grpId="0"/>
      <p:bldP spid="20" grpId="0" animBg="1"/>
      <p:bldP spid="24" grpId="0"/>
      <p:bldP spid="25" grpId="0"/>
      <p:bldP spid="26" grpId="0"/>
      <p:bldP spid="27"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40244" cy="647577"/>
          </a:xfrm>
        </p:spPr>
        <p:txBody>
          <a:bodyPr>
            <a:normAutofit/>
          </a:bodyPr>
          <a:lstStyle/>
          <a:p>
            <a:r>
              <a:rPr lang="en-GB" sz="2800" b="1" dirty="0" err="1">
                <a:solidFill>
                  <a:schemeClr val="bg1"/>
                </a:solidFill>
              </a:rPr>
              <a:t>Codewörter</a:t>
            </a:r>
            <a:r>
              <a:rPr lang="en-GB" sz="2800" b="1" dirty="0">
                <a:solidFill>
                  <a:schemeClr val="bg1"/>
                </a:solidFill>
              </a:rPr>
              <a:t> </a:t>
            </a:r>
            <a:r>
              <a:rPr lang="en-GB" sz="2800" b="0" dirty="0">
                <a:solidFill>
                  <a:schemeClr val="bg1"/>
                </a:solidFill>
              </a:rPr>
              <a:t>(2/4)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2236" y="247046"/>
            <a:ext cx="2365092" cy="430887"/>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legen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10417750" y="655339"/>
            <a:ext cx="1652531" cy="1657175"/>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F0302020204030204"/>
                <a:ea typeface="+mn-ea"/>
                <a:cs typeface="+mn-cs"/>
              </a:rPr>
              <a:t>Die </a:t>
            </a:r>
            <a:r>
              <a:rPr kumimoji="0" lang="en-GB" sz="2200" b="0" i="0" u="none" strike="noStrike" kern="1200" cap="none" spc="0" normalizeH="0" baseline="0" noProof="0" dirty="0" err="1">
                <a:ln>
                  <a:noFill/>
                </a:ln>
                <a:effectLst/>
                <a:uLnTx/>
                <a:uFillTx/>
                <a:latin typeface="Century Gothic" panose="020F0302020204030204"/>
                <a:ea typeface="+mn-ea"/>
                <a:cs typeface="+mn-cs"/>
              </a:rPr>
              <a:t>Detektivin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sucht</a:t>
            </a:r>
            <a:r>
              <a:rPr kumimoji="0" lang="en-GB" sz="2200" b="0" i="0" u="none" strike="noStrike" kern="1200" cap="none" spc="0" normalizeH="0" baseline="0" noProof="0" dirty="0">
                <a:ln>
                  <a:noFill/>
                </a:ln>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effectLst/>
                <a:uLnTx/>
                <a:uFillTx/>
                <a:latin typeface="Century Gothic" panose="020F0302020204030204"/>
                <a:ea typeface="+mn-ea"/>
                <a:cs typeface="+mn-cs"/>
              </a:rPr>
              <a:t>Codewort</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Kannst</a:t>
            </a:r>
            <a:r>
              <a:rPr kumimoji="0" lang="en-GB" sz="2200" b="0" i="0" u="none" strike="noStrike" kern="1200" cap="none" spc="0" normalizeH="0" baseline="0" noProof="0" dirty="0">
                <a:ln>
                  <a:noFill/>
                </a:ln>
                <a:effectLst/>
                <a:uLnTx/>
                <a:uFillTx/>
                <a:latin typeface="Century Gothic" panose="020F0302020204030204"/>
                <a:ea typeface="+mn-ea"/>
                <a:cs typeface="+mn-cs"/>
              </a:rPr>
              <a:t> du </a:t>
            </a:r>
            <a:r>
              <a:rPr kumimoji="0" lang="en-GB" sz="2200" b="0" i="0" u="none" strike="noStrike" kern="1200" cap="none" spc="0" normalizeH="0" baseline="0" noProof="0" dirty="0" err="1">
                <a:ln>
                  <a:noFill/>
                </a:ln>
                <a:effectLst/>
                <a:uLnTx/>
                <a:uFillTx/>
                <a:latin typeface="Century Gothic" panose="020F0302020204030204"/>
                <a:ea typeface="+mn-ea"/>
                <a:cs typeface="+mn-cs"/>
              </a:rPr>
              <a:t>helfen</a:t>
            </a:r>
            <a:r>
              <a:rPr kumimoji="0" lang="en-GB" sz="2200" b="0" i="0" u="none" strike="noStrike" kern="1200" cap="none" spc="0" normalizeH="0" baseline="0" noProof="0" dirty="0">
                <a:ln>
                  <a:noFill/>
                </a:ln>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066623" y="2099242"/>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kochen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847927" y="4334538"/>
            <a:ext cx="1438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a:t>
            </a:r>
            <a:r>
              <a:rPr kumimoji="0" lang="en-GB" sz="2000" b="1" i="0" u="none" strike="noStrike" kern="1200" cap="none" spc="0" normalizeH="0" baseline="0" noProof="0" dirty="0" err="1">
                <a:ln>
                  <a:noFill/>
                </a:ln>
                <a:effectLst/>
                <a:uLnTx/>
                <a:uFillTx/>
                <a:latin typeface="Century Gothic" panose="020F0302020204030204"/>
                <a:ea typeface="+mn-ea"/>
                <a:cs typeface="+mn-cs"/>
              </a:rPr>
              <a:t>Karte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F499B07-DC12-4684-9F27-8B72183519AD}"/>
              </a:ext>
            </a:extLst>
          </p:cNvPr>
          <p:cNvSpPr txBox="1"/>
          <p:nvPr/>
        </p:nvSpPr>
        <p:spPr>
          <a:xfrm>
            <a:off x="8745396" y="2977535"/>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Fleisch</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588F3E4-BB87-4E9E-AA19-8115EF5AE6B6}"/>
              </a:ext>
            </a:extLst>
          </p:cNvPr>
          <p:cNvSpPr txBox="1"/>
          <p:nvPr/>
        </p:nvSpPr>
        <p:spPr>
          <a:xfrm>
            <a:off x="10098988" y="2520090"/>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zusammen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zeigen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arbeiten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Obst</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2F405DF-DA41-4F8D-8DE6-C64B491042AB}"/>
              </a:ext>
            </a:extLst>
          </p:cNvPr>
          <p:cNvSpPr txBox="1"/>
          <p:nvPr/>
        </p:nvSpPr>
        <p:spPr>
          <a:xfrm>
            <a:off x="10233517" y="5495271"/>
            <a:ext cx="1420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Geld</a:t>
            </a: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hat die SSC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kein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Verb.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Man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kann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es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essen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Man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isst</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es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immer</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kalt</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a:t>
            </a:r>
          </a:p>
        </p:txBody>
      </p:sp>
      <p:sp>
        <p:nvSpPr>
          <p:cNvPr id="24" name="TextBox 23">
            <a:extLst>
              <a:ext uri="{FF2B5EF4-FFF2-40B4-BE49-F238E27FC236}">
                <a16:creationId xmlns:a16="http://schemas.microsoft.com/office/drawing/2014/main" id="{993141C9-4A9A-48A1-8736-5DAE5B49CBCE}"/>
              </a:ext>
            </a:extLst>
          </p:cNvPr>
          <p:cNvSpPr txBox="1"/>
          <p:nvPr/>
        </p:nvSpPr>
        <p:spPr>
          <a:xfrm>
            <a:off x="10050188" y="3354863"/>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Zeitung</a:t>
            </a:r>
          </a:p>
        </p:txBody>
      </p:sp>
      <p:sp>
        <p:nvSpPr>
          <p:cNvPr id="25" name="TextBox 24">
            <a:extLst>
              <a:ext uri="{FF2B5EF4-FFF2-40B4-BE49-F238E27FC236}">
                <a16:creationId xmlns:a16="http://schemas.microsoft.com/office/drawing/2014/main" id="{3944E674-DDB8-4BA9-8788-5BE9F3856569}"/>
              </a:ext>
            </a:extLst>
          </p:cNvPr>
          <p:cNvSpPr txBox="1"/>
          <p:nvPr/>
        </p:nvSpPr>
        <p:spPr>
          <a:xfrm>
            <a:off x="8634380" y="5124571"/>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mischen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E744EA5-E288-4180-B2AC-47B2750E38DB}"/>
              </a:ext>
            </a:extLst>
          </p:cNvPr>
          <p:cNvSpPr txBox="1"/>
          <p:nvPr/>
        </p:nvSpPr>
        <p:spPr>
          <a:xfrm>
            <a:off x="7409266" y="5677479"/>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err="1">
                <a:latin typeface="Century Gothic" panose="020F0302020204030204"/>
              </a:rPr>
              <a:t>suchen</a:t>
            </a:r>
            <a:endParaRPr kumimoji="0" lang="en-GB" sz="2000" b="1" i="0"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E6432D34-0689-4C52-A846-9DE2A0AC93A9}"/>
              </a:ext>
            </a:extLst>
          </p:cNvPr>
          <p:cNvSpPr txBox="1"/>
          <p:nvPr/>
        </p:nvSpPr>
        <p:spPr>
          <a:xfrm>
            <a:off x="10316086" y="4810300"/>
            <a:ext cx="17495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Aufgabe</a:t>
            </a:r>
          </a:p>
        </p:txBody>
      </p:sp>
      <p:sp>
        <p:nvSpPr>
          <p:cNvPr id="28" name="TextBox 27">
            <a:extLst>
              <a:ext uri="{FF2B5EF4-FFF2-40B4-BE49-F238E27FC236}">
                <a16:creationId xmlns:a16="http://schemas.microsoft.com/office/drawing/2014/main" id="{550DCA65-3AB8-471F-86F4-05F9E5FEB0E5}"/>
              </a:ext>
            </a:extLst>
          </p:cNvPr>
          <p:cNvSpPr txBox="1"/>
          <p:nvPr/>
        </p:nvSpPr>
        <p:spPr>
          <a:xfrm>
            <a:off x="8807978" y="1871101"/>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putzen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EE2854E-2283-4D37-AE6F-A995B20D3254}"/>
              </a:ext>
            </a:extLst>
          </p:cNvPr>
          <p:cNvSpPr txBox="1"/>
          <p:nvPr/>
        </p:nvSpPr>
        <p:spPr>
          <a:xfrm>
            <a:off x="8967817" y="5886664"/>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Eis</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499D4F2-DED4-43B8-9D91-CCB6F4945960}"/>
              </a:ext>
            </a:extLst>
          </p:cNvPr>
          <p:cNvSpPr txBox="1"/>
          <p:nvPr/>
        </p:nvSpPr>
        <p:spPr>
          <a:xfrm>
            <a:off x="9769575" y="3942612"/>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Gemüse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31" name="Action Button: Sound 30">
            <a:hlinkClick r:id="" action="ppaction://noaction" highlightClick="1">
              <a:snd r:embed="rId6" name="ei.wav"/>
            </a:hlinkClick>
            <a:extLst>
              <a:ext uri="{FF2B5EF4-FFF2-40B4-BE49-F238E27FC236}">
                <a16:creationId xmlns:a16="http://schemas.microsoft.com/office/drawing/2014/main" id="{4F11AE43-947D-4653-8F56-4D28C93ACAFD}"/>
              </a:ext>
            </a:extLst>
          </p:cNvPr>
          <p:cNvSpPr/>
          <p:nvPr/>
        </p:nvSpPr>
        <p:spPr>
          <a:xfrm>
            <a:off x="3176687" y="3211285"/>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5164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left)">
                                      <p:cBhvr>
                                        <p:cTn id="15" dur="10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wipe(left)">
                                      <p:cBhvr>
                                        <p:cTn id="20" dur="1000"/>
                                        <p:tgtEl>
                                          <p:spTgt spid="10">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wipe(left)">
                                      <p:cBhvr>
                                        <p:cTn id="25" dur="1000"/>
                                        <p:tgtEl>
                                          <p:spTgt spid="10">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grpId="0" nodeType="clickEffect">
                                  <p:stCondLst>
                                    <p:cond delay="0"/>
                                  </p:stCondLst>
                                  <p:childTnLst>
                                    <p:anim calcmode="lin" valueType="num">
                                      <p:cBhvr>
                                        <p:cTn id="29" dur="1000"/>
                                        <p:tgtEl>
                                          <p:spTgt spid="12"/>
                                        </p:tgtEl>
                                        <p:attrNameLst>
                                          <p:attrName>ppt_w</p:attrName>
                                        </p:attrNameLst>
                                      </p:cBhvr>
                                      <p:tavLst>
                                        <p:tav tm="0">
                                          <p:val>
                                            <p:strVal val="ppt_w"/>
                                          </p:val>
                                        </p:tav>
                                        <p:tav tm="100000">
                                          <p:val>
                                            <p:fltVal val="0"/>
                                          </p:val>
                                        </p:tav>
                                      </p:tavLst>
                                    </p:anim>
                                    <p:anim calcmode="lin" valueType="num">
                                      <p:cBhvr>
                                        <p:cTn id="30" dur="1000"/>
                                        <p:tgtEl>
                                          <p:spTgt spid="12"/>
                                        </p:tgtEl>
                                        <p:attrNameLst>
                                          <p:attrName>ppt_h</p:attrName>
                                        </p:attrNameLst>
                                      </p:cBhvr>
                                      <p:tavLst>
                                        <p:tav tm="0">
                                          <p:val>
                                            <p:strVal val="ppt_h"/>
                                          </p:val>
                                        </p:tav>
                                        <p:tav tm="100000">
                                          <p:val>
                                            <p:fltVal val="0"/>
                                          </p:val>
                                        </p:tav>
                                      </p:tavLst>
                                    </p:anim>
                                    <p:anim calcmode="lin" valueType="num">
                                      <p:cBhvr>
                                        <p:cTn id="31" dur="1000"/>
                                        <p:tgtEl>
                                          <p:spTgt spid="12"/>
                                        </p:tgtEl>
                                        <p:attrNameLst>
                                          <p:attrName>style.rotation</p:attrName>
                                        </p:attrNameLst>
                                      </p:cBhvr>
                                      <p:tavLst>
                                        <p:tav tm="0">
                                          <p:val>
                                            <p:fltVal val="0"/>
                                          </p:val>
                                        </p:tav>
                                        <p:tav tm="100000">
                                          <p:val>
                                            <p:fltVal val="90"/>
                                          </p:val>
                                        </p:tav>
                                      </p:tavLst>
                                    </p:anim>
                                    <p:animEffect transition="out" filter="fade">
                                      <p:cBhvr>
                                        <p:cTn id="32" dur="1000"/>
                                        <p:tgtEl>
                                          <p:spTgt spid="12"/>
                                        </p:tgtEl>
                                      </p:cBhvr>
                                    </p:animEffect>
                                    <p:set>
                                      <p:cBhvr>
                                        <p:cTn id="33" dur="1" fill="hold">
                                          <p:stCondLst>
                                            <p:cond delay="999"/>
                                          </p:stCondLst>
                                        </p:cTn>
                                        <p:tgtEl>
                                          <p:spTgt spid="12"/>
                                        </p:tgtEl>
                                        <p:attrNameLst>
                                          <p:attrName>style.visibility</p:attrName>
                                        </p:attrNameLst>
                                      </p:cBhvr>
                                      <p:to>
                                        <p:strVal val="hidden"/>
                                      </p:to>
                                    </p:set>
                                  </p:childTnLst>
                                </p:cTn>
                              </p:par>
                              <p:par>
                                <p:cTn id="34" presetID="31" presetClass="exit" presetSubtype="0" fill="hold" grpId="0" nodeType="withEffect">
                                  <p:stCondLst>
                                    <p:cond delay="0"/>
                                  </p:stCondLst>
                                  <p:childTnLst>
                                    <p:anim calcmode="lin" valueType="num">
                                      <p:cBhvr>
                                        <p:cTn id="35" dur="1000"/>
                                        <p:tgtEl>
                                          <p:spTgt spid="28"/>
                                        </p:tgtEl>
                                        <p:attrNameLst>
                                          <p:attrName>ppt_w</p:attrName>
                                        </p:attrNameLst>
                                      </p:cBhvr>
                                      <p:tavLst>
                                        <p:tav tm="0">
                                          <p:val>
                                            <p:strVal val="ppt_w"/>
                                          </p:val>
                                        </p:tav>
                                        <p:tav tm="100000">
                                          <p:val>
                                            <p:fltVal val="0"/>
                                          </p:val>
                                        </p:tav>
                                      </p:tavLst>
                                    </p:anim>
                                    <p:anim calcmode="lin" valueType="num">
                                      <p:cBhvr>
                                        <p:cTn id="36" dur="1000"/>
                                        <p:tgtEl>
                                          <p:spTgt spid="28"/>
                                        </p:tgtEl>
                                        <p:attrNameLst>
                                          <p:attrName>ppt_h</p:attrName>
                                        </p:attrNameLst>
                                      </p:cBhvr>
                                      <p:tavLst>
                                        <p:tav tm="0">
                                          <p:val>
                                            <p:strVal val="ppt_h"/>
                                          </p:val>
                                        </p:tav>
                                        <p:tav tm="100000">
                                          <p:val>
                                            <p:fltVal val="0"/>
                                          </p:val>
                                        </p:tav>
                                      </p:tavLst>
                                    </p:anim>
                                    <p:anim calcmode="lin" valueType="num">
                                      <p:cBhvr>
                                        <p:cTn id="37" dur="1000"/>
                                        <p:tgtEl>
                                          <p:spTgt spid="28"/>
                                        </p:tgtEl>
                                        <p:attrNameLst>
                                          <p:attrName>style.rotation</p:attrName>
                                        </p:attrNameLst>
                                      </p:cBhvr>
                                      <p:tavLst>
                                        <p:tav tm="0">
                                          <p:val>
                                            <p:fltVal val="0"/>
                                          </p:val>
                                        </p:tav>
                                        <p:tav tm="100000">
                                          <p:val>
                                            <p:fltVal val="90"/>
                                          </p:val>
                                        </p:tav>
                                      </p:tavLst>
                                    </p:anim>
                                    <p:animEffect transition="out" filter="fade">
                                      <p:cBhvr>
                                        <p:cTn id="38" dur="1000"/>
                                        <p:tgtEl>
                                          <p:spTgt spid="28"/>
                                        </p:tgtEl>
                                      </p:cBhvr>
                                    </p:animEffect>
                                    <p:set>
                                      <p:cBhvr>
                                        <p:cTn id="39" dur="1" fill="hold">
                                          <p:stCondLst>
                                            <p:cond delay="999"/>
                                          </p:stCondLst>
                                        </p:cTn>
                                        <p:tgtEl>
                                          <p:spTgt spid="28"/>
                                        </p:tgtEl>
                                        <p:attrNameLst>
                                          <p:attrName>style.visibility</p:attrName>
                                        </p:attrNameLst>
                                      </p:cBhvr>
                                      <p:to>
                                        <p:strVal val="hidden"/>
                                      </p:to>
                                    </p:set>
                                  </p:childTnLst>
                                </p:cTn>
                              </p:par>
                              <p:par>
                                <p:cTn id="40" presetID="31" presetClass="exit" presetSubtype="0" fill="hold" grpId="0" nodeType="withEffect">
                                  <p:stCondLst>
                                    <p:cond delay="0"/>
                                  </p:stCondLst>
                                  <p:childTnLst>
                                    <p:anim calcmode="lin" valueType="num">
                                      <p:cBhvr>
                                        <p:cTn id="41" dur="1000"/>
                                        <p:tgtEl>
                                          <p:spTgt spid="15"/>
                                        </p:tgtEl>
                                        <p:attrNameLst>
                                          <p:attrName>ppt_w</p:attrName>
                                        </p:attrNameLst>
                                      </p:cBhvr>
                                      <p:tavLst>
                                        <p:tav tm="0">
                                          <p:val>
                                            <p:strVal val="ppt_w"/>
                                          </p:val>
                                        </p:tav>
                                        <p:tav tm="100000">
                                          <p:val>
                                            <p:fltVal val="0"/>
                                          </p:val>
                                        </p:tav>
                                      </p:tavLst>
                                    </p:anim>
                                    <p:anim calcmode="lin" valueType="num">
                                      <p:cBhvr>
                                        <p:cTn id="42" dur="1000"/>
                                        <p:tgtEl>
                                          <p:spTgt spid="15"/>
                                        </p:tgtEl>
                                        <p:attrNameLst>
                                          <p:attrName>ppt_h</p:attrName>
                                        </p:attrNameLst>
                                      </p:cBhvr>
                                      <p:tavLst>
                                        <p:tav tm="0">
                                          <p:val>
                                            <p:strVal val="ppt_h"/>
                                          </p:val>
                                        </p:tav>
                                        <p:tav tm="100000">
                                          <p:val>
                                            <p:fltVal val="0"/>
                                          </p:val>
                                        </p:tav>
                                      </p:tavLst>
                                    </p:anim>
                                    <p:anim calcmode="lin" valueType="num">
                                      <p:cBhvr>
                                        <p:cTn id="43" dur="1000"/>
                                        <p:tgtEl>
                                          <p:spTgt spid="15"/>
                                        </p:tgtEl>
                                        <p:attrNameLst>
                                          <p:attrName>style.rotation</p:attrName>
                                        </p:attrNameLst>
                                      </p:cBhvr>
                                      <p:tavLst>
                                        <p:tav tm="0">
                                          <p:val>
                                            <p:fltVal val="0"/>
                                          </p:val>
                                        </p:tav>
                                        <p:tav tm="100000">
                                          <p:val>
                                            <p:fltVal val="90"/>
                                          </p:val>
                                        </p:tav>
                                      </p:tavLst>
                                    </p:anim>
                                    <p:animEffect transition="out" filter="fade">
                                      <p:cBhvr>
                                        <p:cTn id="44" dur="1000"/>
                                        <p:tgtEl>
                                          <p:spTgt spid="15"/>
                                        </p:tgtEl>
                                      </p:cBhvr>
                                    </p:animEffect>
                                    <p:set>
                                      <p:cBhvr>
                                        <p:cTn id="45" dur="1" fill="hold">
                                          <p:stCondLst>
                                            <p:cond delay="999"/>
                                          </p:stCondLst>
                                        </p:cTn>
                                        <p:tgtEl>
                                          <p:spTgt spid="15"/>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18"/>
                                        </p:tgtEl>
                                        <p:attrNameLst>
                                          <p:attrName>ppt_w</p:attrName>
                                        </p:attrNameLst>
                                      </p:cBhvr>
                                      <p:tavLst>
                                        <p:tav tm="0">
                                          <p:val>
                                            <p:strVal val="ppt_w"/>
                                          </p:val>
                                        </p:tav>
                                        <p:tav tm="100000">
                                          <p:val>
                                            <p:fltVal val="0"/>
                                          </p:val>
                                        </p:tav>
                                      </p:tavLst>
                                    </p:anim>
                                    <p:anim calcmode="lin" valueType="num">
                                      <p:cBhvr>
                                        <p:cTn id="48" dur="1000"/>
                                        <p:tgtEl>
                                          <p:spTgt spid="18"/>
                                        </p:tgtEl>
                                        <p:attrNameLst>
                                          <p:attrName>ppt_h</p:attrName>
                                        </p:attrNameLst>
                                      </p:cBhvr>
                                      <p:tavLst>
                                        <p:tav tm="0">
                                          <p:val>
                                            <p:strVal val="ppt_h"/>
                                          </p:val>
                                        </p:tav>
                                        <p:tav tm="100000">
                                          <p:val>
                                            <p:fltVal val="0"/>
                                          </p:val>
                                        </p:tav>
                                      </p:tavLst>
                                    </p:anim>
                                    <p:anim calcmode="lin" valueType="num">
                                      <p:cBhvr>
                                        <p:cTn id="49" dur="1000"/>
                                        <p:tgtEl>
                                          <p:spTgt spid="18"/>
                                        </p:tgtEl>
                                        <p:attrNameLst>
                                          <p:attrName>style.rotation</p:attrName>
                                        </p:attrNameLst>
                                      </p:cBhvr>
                                      <p:tavLst>
                                        <p:tav tm="0">
                                          <p:val>
                                            <p:fltVal val="0"/>
                                          </p:val>
                                        </p:tav>
                                        <p:tav tm="100000">
                                          <p:val>
                                            <p:fltVal val="90"/>
                                          </p:val>
                                        </p:tav>
                                      </p:tavLst>
                                    </p:anim>
                                    <p:animEffect transition="out" filter="fade">
                                      <p:cBhvr>
                                        <p:cTn id="50" dur="1000"/>
                                        <p:tgtEl>
                                          <p:spTgt spid="18"/>
                                        </p:tgtEl>
                                      </p:cBhvr>
                                    </p:animEffect>
                                    <p:set>
                                      <p:cBhvr>
                                        <p:cTn id="51" dur="1" fill="hold">
                                          <p:stCondLst>
                                            <p:cond delay="999"/>
                                          </p:stCondLst>
                                        </p:cTn>
                                        <p:tgtEl>
                                          <p:spTgt spid="18"/>
                                        </p:tgtEl>
                                        <p:attrNameLst>
                                          <p:attrName>style.visibility</p:attrName>
                                        </p:attrNameLst>
                                      </p:cBhvr>
                                      <p:to>
                                        <p:strVal val="hidden"/>
                                      </p:to>
                                    </p:set>
                                  </p:childTnLst>
                                </p:cTn>
                              </p:par>
                              <p:par>
                                <p:cTn id="52" presetID="31" presetClass="exit" presetSubtype="0" fill="hold" grpId="0" nodeType="withEffect">
                                  <p:stCondLst>
                                    <p:cond delay="0"/>
                                  </p:stCondLst>
                                  <p:childTnLst>
                                    <p:anim calcmode="lin" valueType="num">
                                      <p:cBhvr>
                                        <p:cTn id="53" dur="1000"/>
                                        <p:tgtEl>
                                          <p:spTgt spid="30"/>
                                        </p:tgtEl>
                                        <p:attrNameLst>
                                          <p:attrName>ppt_w</p:attrName>
                                        </p:attrNameLst>
                                      </p:cBhvr>
                                      <p:tavLst>
                                        <p:tav tm="0">
                                          <p:val>
                                            <p:strVal val="ppt_w"/>
                                          </p:val>
                                        </p:tav>
                                        <p:tav tm="100000">
                                          <p:val>
                                            <p:fltVal val="0"/>
                                          </p:val>
                                        </p:tav>
                                      </p:tavLst>
                                    </p:anim>
                                    <p:anim calcmode="lin" valueType="num">
                                      <p:cBhvr>
                                        <p:cTn id="54" dur="1000"/>
                                        <p:tgtEl>
                                          <p:spTgt spid="30"/>
                                        </p:tgtEl>
                                        <p:attrNameLst>
                                          <p:attrName>ppt_h</p:attrName>
                                        </p:attrNameLst>
                                      </p:cBhvr>
                                      <p:tavLst>
                                        <p:tav tm="0">
                                          <p:val>
                                            <p:strVal val="ppt_h"/>
                                          </p:val>
                                        </p:tav>
                                        <p:tav tm="100000">
                                          <p:val>
                                            <p:fltVal val="0"/>
                                          </p:val>
                                        </p:tav>
                                      </p:tavLst>
                                    </p:anim>
                                    <p:anim calcmode="lin" valueType="num">
                                      <p:cBhvr>
                                        <p:cTn id="55" dur="1000"/>
                                        <p:tgtEl>
                                          <p:spTgt spid="30"/>
                                        </p:tgtEl>
                                        <p:attrNameLst>
                                          <p:attrName>style.rotation</p:attrName>
                                        </p:attrNameLst>
                                      </p:cBhvr>
                                      <p:tavLst>
                                        <p:tav tm="0">
                                          <p:val>
                                            <p:fltVal val="0"/>
                                          </p:val>
                                        </p:tav>
                                        <p:tav tm="100000">
                                          <p:val>
                                            <p:fltVal val="90"/>
                                          </p:val>
                                        </p:tav>
                                      </p:tavLst>
                                    </p:anim>
                                    <p:animEffect transition="out" filter="fade">
                                      <p:cBhvr>
                                        <p:cTn id="56" dur="1000"/>
                                        <p:tgtEl>
                                          <p:spTgt spid="30"/>
                                        </p:tgtEl>
                                      </p:cBhvr>
                                    </p:animEffect>
                                    <p:set>
                                      <p:cBhvr>
                                        <p:cTn id="57" dur="1" fill="hold">
                                          <p:stCondLst>
                                            <p:cond delay="999"/>
                                          </p:stCondLst>
                                        </p:cTn>
                                        <p:tgtEl>
                                          <p:spTgt spid="30"/>
                                        </p:tgtEl>
                                        <p:attrNameLst>
                                          <p:attrName>style.visibility</p:attrName>
                                        </p:attrNameLst>
                                      </p:cBhvr>
                                      <p:to>
                                        <p:strVal val="hidden"/>
                                      </p:to>
                                    </p:set>
                                  </p:childTnLst>
                                </p:cTn>
                              </p:par>
                              <p:par>
                                <p:cTn id="58" presetID="31" presetClass="exit" presetSubtype="0" fill="hold" grpId="0" nodeType="withEffect">
                                  <p:stCondLst>
                                    <p:cond delay="0"/>
                                  </p:stCondLst>
                                  <p:childTnLst>
                                    <p:anim calcmode="lin" valueType="num">
                                      <p:cBhvr>
                                        <p:cTn id="59" dur="1000"/>
                                        <p:tgtEl>
                                          <p:spTgt spid="13"/>
                                        </p:tgtEl>
                                        <p:attrNameLst>
                                          <p:attrName>ppt_w</p:attrName>
                                        </p:attrNameLst>
                                      </p:cBhvr>
                                      <p:tavLst>
                                        <p:tav tm="0">
                                          <p:val>
                                            <p:strVal val="ppt_w"/>
                                          </p:val>
                                        </p:tav>
                                        <p:tav tm="100000">
                                          <p:val>
                                            <p:fltVal val="0"/>
                                          </p:val>
                                        </p:tav>
                                      </p:tavLst>
                                    </p:anim>
                                    <p:anim calcmode="lin" valueType="num">
                                      <p:cBhvr>
                                        <p:cTn id="60" dur="1000"/>
                                        <p:tgtEl>
                                          <p:spTgt spid="13"/>
                                        </p:tgtEl>
                                        <p:attrNameLst>
                                          <p:attrName>ppt_h</p:attrName>
                                        </p:attrNameLst>
                                      </p:cBhvr>
                                      <p:tavLst>
                                        <p:tav tm="0">
                                          <p:val>
                                            <p:strVal val="ppt_h"/>
                                          </p:val>
                                        </p:tav>
                                        <p:tav tm="100000">
                                          <p:val>
                                            <p:fltVal val="0"/>
                                          </p:val>
                                        </p:tav>
                                      </p:tavLst>
                                    </p:anim>
                                    <p:anim calcmode="lin" valueType="num">
                                      <p:cBhvr>
                                        <p:cTn id="61" dur="1000"/>
                                        <p:tgtEl>
                                          <p:spTgt spid="13"/>
                                        </p:tgtEl>
                                        <p:attrNameLst>
                                          <p:attrName>style.rotation</p:attrName>
                                        </p:attrNameLst>
                                      </p:cBhvr>
                                      <p:tavLst>
                                        <p:tav tm="0">
                                          <p:val>
                                            <p:fltVal val="0"/>
                                          </p:val>
                                        </p:tav>
                                        <p:tav tm="100000">
                                          <p:val>
                                            <p:fltVal val="90"/>
                                          </p:val>
                                        </p:tav>
                                      </p:tavLst>
                                    </p:anim>
                                    <p:animEffect transition="out" filter="fade">
                                      <p:cBhvr>
                                        <p:cTn id="62" dur="1000"/>
                                        <p:tgtEl>
                                          <p:spTgt spid="13"/>
                                        </p:tgtEl>
                                      </p:cBhvr>
                                    </p:animEffect>
                                    <p:set>
                                      <p:cBhvr>
                                        <p:cTn id="63" dur="1" fill="hold">
                                          <p:stCondLst>
                                            <p:cond delay="999"/>
                                          </p:stCondLst>
                                        </p:cTn>
                                        <p:tgtEl>
                                          <p:spTgt spid="13"/>
                                        </p:tgtEl>
                                        <p:attrNameLst>
                                          <p:attrName>style.visibility</p:attrName>
                                        </p:attrNameLst>
                                      </p:cBhvr>
                                      <p:to>
                                        <p:strVal val="hidden"/>
                                      </p:to>
                                    </p:set>
                                  </p:childTnLst>
                                </p:cTn>
                              </p:par>
                              <p:par>
                                <p:cTn id="64" presetID="31" presetClass="exit" presetSubtype="0" fill="hold" grpId="0" nodeType="withEffect">
                                  <p:stCondLst>
                                    <p:cond delay="0"/>
                                  </p:stCondLst>
                                  <p:childTnLst>
                                    <p:anim calcmode="lin" valueType="num">
                                      <p:cBhvr>
                                        <p:cTn id="65" dur="1000"/>
                                        <p:tgtEl>
                                          <p:spTgt spid="2"/>
                                        </p:tgtEl>
                                        <p:attrNameLst>
                                          <p:attrName>ppt_w</p:attrName>
                                        </p:attrNameLst>
                                      </p:cBhvr>
                                      <p:tavLst>
                                        <p:tav tm="0">
                                          <p:val>
                                            <p:strVal val="ppt_w"/>
                                          </p:val>
                                        </p:tav>
                                        <p:tav tm="100000">
                                          <p:val>
                                            <p:fltVal val="0"/>
                                          </p:val>
                                        </p:tav>
                                      </p:tavLst>
                                    </p:anim>
                                    <p:anim calcmode="lin" valueType="num">
                                      <p:cBhvr>
                                        <p:cTn id="66" dur="1000"/>
                                        <p:tgtEl>
                                          <p:spTgt spid="2"/>
                                        </p:tgtEl>
                                        <p:attrNameLst>
                                          <p:attrName>ppt_h</p:attrName>
                                        </p:attrNameLst>
                                      </p:cBhvr>
                                      <p:tavLst>
                                        <p:tav tm="0">
                                          <p:val>
                                            <p:strVal val="ppt_h"/>
                                          </p:val>
                                        </p:tav>
                                        <p:tav tm="100000">
                                          <p:val>
                                            <p:fltVal val="0"/>
                                          </p:val>
                                        </p:tav>
                                      </p:tavLst>
                                    </p:anim>
                                    <p:anim calcmode="lin" valueType="num">
                                      <p:cBhvr>
                                        <p:cTn id="67" dur="1000"/>
                                        <p:tgtEl>
                                          <p:spTgt spid="2"/>
                                        </p:tgtEl>
                                        <p:attrNameLst>
                                          <p:attrName>style.rotation</p:attrName>
                                        </p:attrNameLst>
                                      </p:cBhvr>
                                      <p:tavLst>
                                        <p:tav tm="0">
                                          <p:val>
                                            <p:fltVal val="0"/>
                                          </p:val>
                                        </p:tav>
                                        <p:tav tm="100000">
                                          <p:val>
                                            <p:fltVal val="90"/>
                                          </p:val>
                                        </p:tav>
                                      </p:tavLst>
                                    </p:anim>
                                    <p:animEffect transition="out" filter="fade">
                                      <p:cBhvr>
                                        <p:cTn id="68" dur="1000"/>
                                        <p:tgtEl>
                                          <p:spTgt spid="2"/>
                                        </p:tgtEl>
                                      </p:cBhvr>
                                    </p:animEffect>
                                    <p:set>
                                      <p:cBhvr>
                                        <p:cTn id="69" dur="1" fill="hold">
                                          <p:stCondLst>
                                            <p:cond delay="999"/>
                                          </p:stCondLst>
                                        </p:cTn>
                                        <p:tgtEl>
                                          <p:spTgt spid="2"/>
                                        </p:tgtEl>
                                        <p:attrNameLst>
                                          <p:attrName>style.visibility</p:attrName>
                                        </p:attrNameLst>
                                      </p:cBhvr>
                                      <p:to>
                                        <p:strVal val="hidden"/>
                                      </p:to>
                                    </p:set>
                                  </p:childTnLst>
                                </p:cTn>
                              </p:par>
                              <p:par>
                                <p:cTn id="70" presetID="31" presetClass="exit" presetSubtype="0" fill="hold" grpId="0" nodeType="withEffect">
                                  <p:stCondLst>
                                    <p:cond delay="0"/>
                                  </p:stCondLst>
                                  <p:childTnLst>
                                    <p:anim calcmode="lin" valueType="num">
                                      <p:cBhvr>
                                        <p:cTn id="71" dur="1000"/>
                                        <p:tgtEl>
                                          <p:spTgt spid="26"/>
                                        </p:tgtEl>
                                        <p:attrNameLst>
                                          <p:attrName>ppt_w</p:attrName>
                                        </p:attrNameLst>
                                      </p:cBhvr>
                                      <p:tavLst>
                                        <p:tav tm="0">
                                          <p:val>
                                            <p:strVal val="ppt_w"/>
                                          </p:val>
                                        </p:tav>
                                        <p:tav tm="100000">
                                          <p:val>
                                            <p:fltVal val="0"/>
                                          </p:val>
                                        </p:tav>
                                      </p:tavLst>
                                    </p:anim>
                                    <p:anim calcmode="lin" valueType="num">
                                      <p:cBhvr>
                                        <p:cTn id="72" dur="1000"/>
                                        <p:tgtEl>
                                          <p:spTgt spid="26"/>
                                        </p:tgtEl>
                                        <p:attrNameLst>
                                          <p:attrName>ppt_h</p:attrName>
                                        </p:attrNameLst>
                                      </p:cBhvr>
                                      <p:tavLst>
                                        <p:tav tm="0">
                                          <p:val>
                                            <p:strVal val="ppt_h"/>
                                          </p:val>
                                        </p:tav>
                                        <p:tav tm="100000">
                                          <p:val>
                                            <p:fltVal val="0"/>
                                          </p:val>
                                        </p:tav>
                                      </p:tavLst>
                                    </p:anim>
                                    <p:anim calcmode="lin" valueType="num">
                                      <p:cBhvr>
                                        <p:cTn id="73" dur="1000"/>
                                        <p:tgtEl>
                                          <p:spTgt spid="26"/>
                                        </p:tgtEl>
                                        <p:attrNameLst>
                                          <p:attrName>style.rotation</p:attrName>
                                        </p:attrNameLst>
                                      </p:cBhvr>
                                      <p:tavLst>
                                        <p:tav tm="0">
                                          <p:val>
                                            <p:fltVal val="0"/>
                                          </p:val>
                                        </p:tav>
                                        <p:tav tm="100000">
                                          <p:val>
                                            <p:fltVal val="90"/>
                                          </p:val>
                                        </p:tav>
                                      </p:tavLst>
                                    </p:anim>
                                    <p:animEffect transition="out" filter="fade">
                                      <p:cBhvr>
                                        <p:cTn id="74" dur="1000"/>
                                        <p:tgtEl>
                                          <p:spTgt spid="26"/>
                                        </p:tgtEl>
                                      </p:cBhvr>
                                    </p:animEffect>
                                    <p:set>
                                      <p:cBhvr>
                                        <p:cTn id="75" dur="1" fill="hold">
                                          <p:stCondLst>
                                            <p:cond delay="999"/>
                                          </p:stCondLst>
                                        </p:cTn>
                                        <p:tgtEl>
                                          <p:spTgt spid="26"/>
                                        </p:tgtEl>
                                        <p:attrNameLst>
                                          <p:attrName>style.visibility</p:attrName>
                                        </p:attrNameLst>
                                      </p:cBhvr>
                                      <p:to>
                                        <p:strVal val="hidden"/>
                                      </p:to>
                                    </p:set>
                                  </p:childTnLst>
                                </p:cTn>
                              </p:par>
                              <p:par>
                                <p:cTn id="76" presetID="31" presetClass="exit" presetSubtype="0" fill="hold" grpId="0" nodeType="withEffect">
                                  <p:stCondLst>
                                    <p:cond delay="0"/>
                                  </p:stCondLst>
                                  <p:childTnLst>
                                    <p:anim calcmode="lin" valueType="num">
                                      <p:cBhvr>
                                        <p:cTn id="77" dur="1000"/>
                                        <p:tgtEl>
                                          <p:spTgt spid="25"/>
                                        </p:tgtEl>
                                        <p:attrNameLst>
                                          <p:attrName>ppt_w</p:attrName>
                                        </p:attrNameLst>
                                      </p:cBhvr>
                                      <p:tavLst>
                                        <p:tav tm="0">
                                          <p:val>
                                            <p:strVal val="ppt_w"/>
                                          </p:val>
                                        </p:tav>
                                        <p:tav tm="100000">
                                          <p:val>
                                            <p:fltVal val="0"/>
                                          </p:val>
                                        </p:tav>
                                      </p:tavLst>
                                    </p:anim>
                                    <p:anim calcmode="lin" valueType="num">
                                      <p:cBhvr>
                                        <p:cTn id="78" dur="1000"/>
                                        <p:tgtEl>
                                          <p:spTgt spid="25"/>
                                        </p:tgtEl>
                                        <p:attrNameLst>
                                          <p:attrName>ppt_h</p:attrName>
                                        </p:attrNameLst>
                                      </p:cBhvr>
                                      <p:tavLst>
                                        <p:tav tm="0">
                                          <p:val>
                                            <p:strVal val="ppt_h"/>
                                          </p:val>
                                        </p:tav>
                                        <p:tav tm="100000">
                                          <p:val>
                                            <p:fltVal val="0"/>
                                          </p:val>
                                        </p:tav>
                                      </p:tavLst>
                                    </p:anim>
                                    <p:anim calcmode="lin" valueType="num">
                                      <p:cBhvr>
                                        <p:cTn id="79" dur="1000"/>
                                        <p:tgtEl>
                                          <p:spTgt spid="25"/>
                                        </p:tgtEl>
                                        <p:attrNameLst>
                                          <p:attrName>style.rotation</p:attrName>
                                        </p:attrNameLst>
                                      </p:cBhvr>
                                      <p:tavLst>
                                        <p:tav tm="0">
                                          <p:val>
                                            <p:fltVal val="0"/>
                                          </p:val>
                                        </p:tav>
                                        <p:tav tm="100000">
                                          <p:val>
                                            <p:fltVal val="90"/>
                                          </p:val>
                                        </p:tav>
                                      </p:tavLst>
                                    </p:anim>
                                    <p:animEffect transition="out" filter="fade">
                                      <p:cBhvr>
                                        <p:cTn id="80" dur="1000"/>
                                        <p:tgtEl>
                                          <p:spTgt spid="25"/>
                                        </p:tgtEl>
                                      </p:cBhvr>
                                    </p:animEffect>
                                    <p:set>
                                      <p:cBhvr>
                                        <p:cTn id="81" dur="1" fill="hold">
                                          <p:stCondLst>
                                            <p:cond delay="999"/>
                                          </p:stCondLst>
                                        </p:cTn>
                                        <p:tgtEl>
                                          <p:spTgt spid="25"/>
                                        </p:tgtEl>
                                        <p:attrNameLst>
                                          <p:attrName>style.visibility</p:attrName>
                                        </p:attrNameLst>
                                      </p:cBhvr>
                                      <p:to>
                                        <p:strVal val="hidden"/>
                                      </p:to>
                                    </p:set>
                                  </p:childTnLst>
                                </p:cTn>
                              </p:par>
                              <p:par>
                                <p:cTn id="82" presetID="31" presetClass="exit" presetSubtype="0" fill="hold" grpId="0" nodeType="withEffect">
                                  <p:stCondLst>
                                    <p:cond delay="0"/>
                                  </p:stCondLst>
                                  <p:childTnLst>
                                    <p:anim calcmode="lin" valueType="num">
                                      <p:cBhvr>
                                        <p:cTn id="83" dur="1000"/>
                                        <p:tgtEl>
                                          <p:spTgt spid="27"/>
                                        </p:tgtEl>
                                        <p:attrNameLst>
                                          <p:attrName>ppt_w</p:attrName>
                                        </p:attrNameLst>
                                      </p:cBhvr>
                                      <p:tavLst>
                                        <p:tav tm="0">
                                          <p:val>
                                            <p:strVal val="ppt_w"/>
                                          </p:val>
                                        </p:tav>
                                        <p:tav tm="100000">
                                          <p:val>
                                            <p:fltVal val="0"/>
                                          </p:val>
                                        </p:tav>
                                      </p:tavLst>
                                    </p:anim>
                                    <p:anim calcmode="lin" valueType="num">
                                      <p:cBhvr>
                                        <p:cTn id="84" dur="1000"/>
                                        <p:tgtEl>
                                          <p:spTgt spid="27"/>
                                        </p:tgtEl>
                                        <p:attrNameLst>
                                          <p:attrName>ppt_h</p:attrName>
                                        </p:attrNameLst>
                                      </p:cBhvr>
                                      <p:tavLst>
                                        <p:tav tm="0">
                                          <p:val>
                                            <p:strVal val="ppt_h"/>
                                          </p:val>
                                        </p:tav>
                                        <p:tav tm="100000">
                                          <p:val>
                                            <p:fltVal val="0"/>
                                          </p:val>
                                        </p:tav>
                                      </p:tavLst>
                                    </p:anim>
                                    <p:anim calcmode="lin" valueType="num">
                                      <p:cBhvr>
                                        <p:cTn id="85" dur="1000"/>
                                        <p:tgtEl>
                                          <p:spTgt spid="27"/>
                                        </p:tgtEl>
                                        <p:attrNameLst>
                                          <p:attrName>style.rotation</p:attrName>
                                        </p:attrNameLst>
                                      </p:cBhvr>
                                      <p:tavLst>
                                        <p:tav tm="0">
                                          <p:val>
                                            <p:fltVal val="0"/>
                                          </p:val>
                                        </p:tav>
                                        <p:tav tm="100000">
                                          <p:val>
                                            <p:fltVal val="90"/>
                                          </p:val>
                                        </p:tav>
                                      </p:tavLst>
                                    </p:anim>
                                    <p:animEffect transition="out" filter="fade">
                                      <p:cBhvr>
                                        <p:cTn id="86" dur="1000"/>
                                        <p:tgtEl>
                                          <p:spTgt spid="27"/>
                                        </p:tgtEl>
                                      </p:cBhvr>
                                    </p:animEffect>
                                    <p:set>
                                      <p:cBhvr>
                                        <p:cTn id="87" dur="1" fill="hold">
                                          <p:stCondLst>
                                            <p:cond delay="999"/>
                                          </p:stCondLst>
                                        </p:cTn>
                                        <p:tgtEl>
                                          <p:spTgt spid="27"/>
                                        </p:tgtEl>
                                        <p:attrNameLst>
                                          <p:attrName>style.visibility</p:attrName>
                                        </p:attrNameLst>
                                      </p:cBhvr>
                                      <p:to>
                                        <p:strVal val="hidden"/>
                                      </p:to>
                                    </p:set>
                                  </p:childTnLst>
                                </p:cTn>
                              </p:par>
                              <p:par>
                                <p:cTn id="88" presetID="31" presetClass="exit" presetSubtype="0" fill="hold" grpId="0" nodeType="withEffect">
                                  <p:stCondLst>
                                    <p:cond delay="0"/>
                                  </p:stCondLst>
                                  <p:childTnLst>
                                    <p:anim calcmode="lin" valueType="num">
                                      <p:cBhvr>
                                        <p:cTn id="89" dur="1000"/>
                                        <p:tgtEl>
                                          <p:spTgt spid="19"/>
                                        </p:tgtEl>
                                        <p:attrNameLst>
                                          <p:attrName>ppt_w</p:attrName>
                                        </p:attrNameLst>
                                      </p:cBhvr>
                                      <p:tavLst>
                                        <p:tav tm="0">
                                          <p:val>
                                            <p:strVal val="ppt_w"/>
                                          </p:val>
                                        </p:tav>
                                        <p:tav tm="100000">
                                          <p:val>
                                            <p:fltVal val="0"/>
                                          </p:val>
                                        </p:tav>
                                      </p:tavLst>
                                    </p:anim>
                                    <p:anim calcmode="lin" valueType="num">
                                      <p:cBhvr>
                                        <p:cTn id="90" dur="1000"/>
                                        <p:tgtEl>
                                          <p:spTgt spid="19"/>
                                        </p:tgtEl>
                                        <p:attrNameLst>
                                          <p:attrName>ppt_h</p:attrName>
                                        </p:attrNameLst>
                                      </p:cBhvr>
                                      <p:tavLst>
                                        <p:tav tm="0">
                                          <p:val>
                                            <p:strVal val="ppt_h"/>
                                          </p:val>
                                        </p:tav>
                                        <p:tav tm="100000">
                                          <p:val>
                                            <p:fltVal val="0"/>
                                          </p:val>
                                        </p:tav>
                                      </p:tavLst>
                                    </p:anim>
                                    <p:anim calcmode="lin" valueType="num">
                                      <p:cBhvr>
                                        <p:cTn id="91" dur="1000"/>
                                        <p:tgtEl>
                                          <p:spTgt spid="19"/>
                                        </p:tgtEl>
                                        <p:attrNameLst>
                                          <p:attrName>style.rotation</p:attrName>
                                        </p:attrNameLst>
                                      </p:cBhvr>
                                      <p:tavLst>
                                        <p:tav tm="0">
                                          <p:val>
                                            <p:fltVal val="0"/>
                                          </p:val>
                                        </p:tav>
                                        <p:tav tm="100000">
                                          <p:val>
                                            <p:fltVal val="90"/>
                                          </p:val>
                                        </p:tav>
                                      </p:tavLst>
                                    </p:anim>
                                    <p:animEffect transition="out" filter="fade">
                                      <p:cBhvr>
                                        <p:cTn id="92" dur="1000"/>
                                        <p:tgtEl>
                                          <p:spTgt spid="19"/>
                                        </p:tgtEl>
                                      </p:cBhvr>
                                    </p:animEffect>
                                    <p:set>
                                      <p:cBhvr>
                                        <p:cTn id="93" dur="1" fill="hold">
                                          <p:stCondLst>
                                            <p:cond delay="999"/>
                                          </p:stCondLst>
                                        </p:cTn>
                                        <p:tgtEl>
                                          <p:spTgt spid="1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31" presetClass="exit" presetSubtype="0" fill="hold" grpId="0" nodeType="clickEffect">
                                  <p:stCondLst>
                                    <p:cond delay="0"/>
                                  </p:stCondLst>
                                  <p:childTnLst>
                                    <p:anim calcmode="lin" valueType="num">
                                      <p:cBhvr>
                                        <p:cTn id="97" dur="1000"/>
                                        <p:tgtEl>
                                          <p:spTgt spid="17"/>
                                        </p:tgtEl>
                                        <p:attrNameLst>
                                          <p:attrName>ppt_w</p:attrName>
                                        </p:attrNameLst>
                                      </p:cBhvr>
                                      <p:tavLst>
                                        <p:tav tm="0">
                                          <p:val>
                                            <p:strVal val="ppt_w"/>
                                          </p:val>
                                        </p:tav>
                                        <p:tav tm="100000">
                                          <p:val>
                                            <p:fltVal val="0"/>
                                          </p:val>
                                        </p:tav>
                                      </p:tavLst>
                                    </p:anim>
                                    <p:anim calcmode="lin" valueType="num">
                                      <p:cBhvr>
                                        <p:cTn id="98" dur="1000"/>
                                        <p:tgtEl>
                                          <p:spTgt spid="17"/>
                                        </p:tgtEl>
                                        <p:attrNameLst>
                                          <p:attrName>ppt_h</p:attrName>
                                        </p:attrNameLst>
                                      </p:cBhvr>
                                      <p:tavLst>
                                        <p:tav tm="0">
                                          <p:val>
                                            <p:strVal val="ppt_h"/>
                                          </p:val>
                                        </p:tav>
                                        <p:tav tm="100000">
                                          <p:val>
                                            <p:fltVal val="0"/>
                                          </p:val>
                                        </p:tav>
                                      </p:tavLst>
                                    </p:anim>
                                    <p:anim calcmode="lin" valueType="num">
                                      <p:cBhvr>
                                        <p:cTn id="99" dur="1000"/>
                                        <p:tgtEl>
                                          <p:spTgt spid="17"/>
                                        </p:tgtEl>
                                        <p:attrNameLst>
                                          <p:attrName>style.rotation</p:attrName>
                                        </p:attrNameLst>
                                      </p:cBhvr>
                                      <p:tavLst>
                                        <p:tav tm="0">
                                          <p:val>
                                            <p:fltVal val="0"/>
                                          </p:val>
                                        </p:tav>
                                        <p:tav tm="100000">
                                          <p:val>
                                            <p:fltVal val="90"/>
                                          </p:val>
                                        </p:tav>
                                      </p:tavLst>
                                    </p:anim>
                                    <p:animEffect transition="out" filter="fade">
                                      <p:cBhvr>
                                        <p:cTn id="100" dur="1000"/>
                                        <p:tgtEl>
                                          <p:spTgt spid="17"/>
                                        </p:tgtEl>
                                      </p:cBhvr>
                                    </p:animEffect>
                                    <p:set>
                                      <p:cBhvr>
                                        <p:cTn id="101" dur="1" fill="hold">
                                          <p:stCondLst>
                                            <p:cond delay="999"/>
                                          </p:stCondLst>
                                        </p:cTn>
                                        <p:tgtEl>
                                          <p:spTgt spid="17"/>
                                        </p:tgtEl>
                                        <p:attrNameLst>
                                          <p:attrName>style.visibility</p:attrName>
                                        </p:attrNameLst>
                                      </p:cBhvr>
                                      <p:to>
                                        <p:strVal val="hidden"/>
                                      </p:to>
                                    </p:set>
                                  </p:childTnLst>
                                </p:cTn>
                              </p:par>
                              <p:par>
                                <p:cTn id="102" presetID="31" presetClass="exit" presetSubtype="0" fill="hold" grpId="0" nodeType="withEffect">
                                  <p:stCondLst>
                                    <p:cond delay="0"/>
                                  </p:stCondLst>
                                  <p:childTnLst>
                                    <p:anim calcmode="lin" valueType="num">
                                      <p:cBhvr>
                                        <p:cTn id="103" dur="1000"/>
                                        <p:tgtEl>
                                          <p:spTgt spid="16"/>
                                        </p:tgtEl>
                                        <p:attrNameLst>
                                          <p:attrName>ppt_w</p:attrName>
                                        </p:attrNameLst>
                                      </p:cBhvr>
                                      <p:tavLst>
                                        <p:tav tm="0">
                                          <p:val>
                                            <p:strVal val="ppt_w"/>
                                          </p:val>
                                        </p:tav>
                                        <p:tav tm="100000">
                                          <p:val>
                                            <p:fltVal val="0"/>
                                          </p:val>
                                        </p:tav>
                                      </p:tavLst>
                                    </p:anim>
                                    <p:anim calcmode="lin" valueType="num">
                                      <p:cBhvr>
                                        <p:cTn id="104" dur="1000"/>
                                        <p:tgtEl>
                                          <p:spTgt spid="16"/>
                                        </p:tgtEl>
                                        <p:attrNameLst>
                                          <p:attrName>ppt_h</p:attrName>
                                        </p:attrNameLst>
                                      </p:cBhvr>
                                      <p:tavLst>
                                        <p:tav tm="0">
                                          <p:val>
                                            <p:strVal val="ppt_h"/>
                                          </p:val>
                                        </p:tav>
                                        <p:tav tm="100000">
                                          <p:val>
                                            <p:fltVal val="0"/>
                                          </p:val>
                                        </p:tav>
                                      </p:tavLst>
                                    </p:anim>
                                    <p:anim calcmode="lin" valueType="num">
                                      <p:cBhvr>
                                        <p:cTn id="105" dur="1000"/>
                                        <p:tgtEl>
                                          <p:spTgt spid="16"/>
                                        </p:tgtEl>
                                        <p:attrNameLst>
                                          <p:attrName>style.rotation</p:attrName>
                                        </p:attrNameLst>
                                      </p:cBhvr>
                                      <p:tavLst>
                                        <p:tav tm="0">
                                          <p:val>
                                            <p:fltVal val="0"/>
                                          </p:val>
                                        </p:tav>
                                        <p:tav tm="100000">
                                          <p:val>
                                            <p:fltVal val="90"/>
                                          </p:val>
                                        </p:tav>
                                      </p:tavLst>
                                    </p:anim>
                                    <p:animEffect transition="out" filter="fade">
                                      <p:cBhvr>
                                        <p:cTn id="106" dur="1000"/>
                                        <p:tgtEl>
                                          <p:spTgt spid="16"/>
                                        </p:tgtEl>
                                      </p:cBhvr>
                                    </p:animEffect>
                                    <p:set>
                                      <p:cBhvr>
                                        <p:cTn id="107" dur="1" fill="hold">
                                          <p:stCondLst>
                                            <p:cond delay="999"/>
                                          </p:stCondLst>
                                        </p:cTn>
                                        <p:tgtEl>
                                          <p:spTgt spid="16"/>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31" presetClass="exit" presetSubtype="0" fill="hold" grpId="0" nodeType="clickEffect">
                                  <p:stCondLst>
                                    <p:cond delay="0"/>
                                  </p:stCondLst>
                                  <p:childTnLst>
                                    <p:anim calcmode="lin" valueType="num">
                                      <p:cBhvr>
                                        <p:cTn id="111" dur="1000"/>
                                        <p:tgtEl>
                                          <p:spTgt spid="24"/>
                                        </p:tgtEl>
                                        <p:attrNameLst>
                                          <p:attrName>ppt_w</p:attrName>
                                        </p:attrNameLst>
                                      </p:cBhvr>
                                      <p:tavLst>
                                        <p:tav tm="0">
                                          <p:val>
                                            <p:strVal val="ppt_w"/>
                                          </p:val>
                                        </p:tav>
                                        <p:tav tm="100000">
                                          <p:val>
                                            <p:fltVal val="0"/>
                                          </p:val>
                                        </p:tav>
                                      </p:tavLst>
                                    </p:anim>
                                    <p:anim calcmode="lin" valueType="num">
                                      <p:cBhvr>
                                        <p:cTn id="112" dur="1000"/>
                                        <p:tgtEl>
                                          <p:spTgt spid="24"/>
                                        </p:tgtEl>
                                        <p:attrNameLst>
                                          <p:attrName>ppt_h</p:attrName>
                                        </p:attrNameLst>
                                      </p:cBhvr>
                                      <p:tavLst>
                                        <p:tav tm="0">
                                          <p:val>
                                            <p:strVal val="ppt_h"/>
                                          </p:val>
                                        </p:tav>
                                        <p:tav tm="100000">
                                          <p:val>
                                            <p:fltVal val="0"/>
                                          </p:val>
                                        </p:tav>
                                      </p:tavLst>
                                    </p:anim>
                                    <p:anim calcmode="lin" valueType="num">
                                      <p:cBhvr>
                                        <p:cTn id="113" dur="1000"/>
                                        <p:tgtEl>
                                          <p:spTgt spid="24"/>
                                        </p:tgtEl>
                                        <p:attrNameLst>
                                          <p:attrName>style.rotation</p:attrName>
                                        </p:attrNameLst>
                                      </p:cBhvr>
                                      <p:tavLst>
                                        <p:tav tm="0">
                                          <p:val>
                                            <p:fltVal val="0"/>
                                          </p:val>
                                        </p:tav>
                                        <p:tav tm="100000">
                                          <p:val>
                                            <p:fltVal val="90"/>
                                          </p:val>
                                        </p:tav>
                                      </p:tavLst>
                                    </p:anim>
                                    <p:animEffect transition="out" filter="fade">
                                      <p:cBhvr>
                                        <p:cTn id="114" dur="1000"/>
                                        <p:tgtEl>
                                          <p:spTgt spid="24"/>
                                        </p:tgtEl>
                                      </p:cBhvr>
                                    </p:animEffect>
                                    <p:set>
                                      <p:cBhvr>
                                        <p:cTn id="115" dur="1" fill="hold">
                                          <p:stCondLst>
                                            <p:cond delay="999"/>
                                          </p:stCondLst>
                                        </p:cTn>
                                        <p:tgtEl>
                                          <p:spTgt spid="2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31" presetClass="exit" presetSubtype="0" fill="hold" grpId="0" nodeType="clickEffect">
                                  <p:stCondLst>
                                    <p:cond delay="0"/>
                                  </p:stCondLst>
                                  <p:childTnLst>
                                    <p:anim calcmode="lin" valueType="num">
                                      <p:cBhvr>
                                        <p:cTn id="119" dur="1000"/>
                                        <p:tgtEl>
                                          <p:spTgt spid="14"/>
                                        </p:tgtEl>
                                        <p:attrNameLst>
                                          <p:attrName>ppt_w</p:attrName>
                                        </p:attrNameLst>
                                      </p:cBhvr>
                                      <p:tavLst>
                                        <p:tav tm="0">
                                          <p:val>
                                            <p:strVal val="ppt_w"/>
                                          </p:val>
                                        </p:tav>
                                        <p:tav tm="100000">
                                          <p:val>
                                            <p:fltVal val="0"/>
                                          </p:val>
                                        </p:tav>
                                      </p:tavLst>
                                    </p:anim>
                                    <p:anim calcmode="lin" valueType="num">
                                      <p:cBhvr>
                                        <p:cTn id="120" dur="1000"/>
                                        <p:tgtEl>
                                          <p:spTgt spid="14"/>
                                        </p:tgtEl>
                                        <p:attrNameLst>
                                          <p:attrName>ppt_h</p:attrName>
                                        </p:attrNameLst>
                                      </p:cBhvr>
                                      <p:tavLst>
                                        <p:tav tm="0">
                                          <p:val>
                                            <p:strVal val="ppt_h"/>
                                          </p:val>
                                        </p:tav>
                                        <p:tav tm="100000">
                                          <p:val>
                                            <p:fltVal val="0"/>
                                          </p:val>
                                        </p:tav>
                                      </p:tavLst>
                                    </p:anim>
                                    <p:anim calcmode="lin" valueType="num">
                                      <p:cBhvr>
                                        <p:cTn id="121" dur="1000"/>
                                        <p:tgtEl>
                                          <p:spTgt spid="14"/>
                                        </p:tgtEl>
                                        <p:attrNameLst>
                                          <p:attrName>style.rotation</p:attrName>
                                        </p:attrNameLst>
                                      </p:cBhvr>
                                      <p:tavLst>
                                        <p:tav tm="0">
                                          <p:val>
                                            <p:fltVal val="0"/>
                                          </p:val>
                                        </p:tav>
                                        <p:tav tm="100000">
                                          <p:val>
                                            <p:fltVal val="90"/>
                                          </p:val>
                                        </p:tav>
                                      </p:tavLst>
                                    </p:anim>
                                    <p:animEffect transition="out" filter="fade">
                                      <p:cBhvr>
                                        <p:cTn id="122" dur="1000"/>
                                        <p:tgtEl>
                                          <p:spTgt spid="14"/>
                                        </p:tgtEl>
                                      </p:cBhvr>
                                    </p:animEffect>
                                    <p:set>
                                      <p:cBhvr>
                                        <p:cTn id="123" dur="1" fill="hold">
                                          <p:stCondLst>
                                            <p:cond delay="999"/>
                                          </p:stCondLst>
                                        </p:cTn>
                                        <p:tgtEl>
                                          <p:spTgt spid="1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6" presetClass="emph" presetSubtype="0" fill="hold" grpId="0" nodeType="clickEffect">
                                  <p:stCondLst>
                                    <p:cond delay="0"/>
                                  </p:stCondLst>
                                  <p:childTnLst>
                                    <p:animScale>
                                      <p:cBhvr>
                                        <p:cTn id="127" dur="2000" fill="hold"/>
                                        <p:tgtEl>
                                          <p:spTgt spid="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P spid="19" grpId="0"/>
      <p:bldP spid="24" grpId="0"/>
      <p:bldP spid="25" grpId="0"/>
      <p:bldP spid="26" grpId="0"/>
      <p:bldP spid="27" grpId="0"/>
      <p:bldP spid="28" grpId="0"/>
      <p:bldP spid="29" grpId="0"/>
      <p:bldP spid="30"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747247" cy="647577"/>
          </a:xfrm>
        </p:spPr>
        <p:txBody>
          <a:bodyPr>
            <a:normAutofit/>
          </a:bodyPr>
          <a:lstStyle/>
          <a:p>
            <a:r>
              <a:rPr lang="en-GB" sz="2800" b="1" dirty="0" err="1">
                <a:solidFill>
                  <a:schemeClr val="bg1"/>
                </a:solidFill>
              </a:rPr>
              <a:t>Codewörter</a:t>
            </a:r>
            <a:r>
              <a:rPr lang="en-GB" sz="2800" b="1" dirty="0">
                <a:solidFill>
                  <a:schemeClr val="bg1"/>
                </a:solidFill>
              </a:rPr>
              <a:t> </a:t>
            </a:r>
            <a:r>
              <a:rPr lang="en-GB" sz="2800" b="0" dirty="0">
                <a:solidFill>
                  <a:schemeClr val="bg1"/>
                </a:solidFill>
              </a:rPr>
              <a:t>(3/4)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10166" y="247047"/>
            <a:ext cx="2347162" cy="408292"/>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legen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10417750" y="655339"/>
            <a:ext cx="1652531" cy="1657175"/>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F0302020204030204"/>
                <a:ea typeface="+mn-ea"/>
                <a:cs typeface="+mn-cs"/>
              </a:rPr>
              <a:t>Die </a:t>
            </a:r>
            <a:r>
              <a:rPr kumimoji="0" lang="en-GB" sz="2200" b="0" i="0" u="none" strike="noStrike" kern="1200" cap="none" spc="0" normalizeH="0" baseline="0" noProof="0" dirty="0" err="1">
                <a:ln>
                  <a:noFill/>
                </a:ln>
                <a:effectLst/>
                <a:uLnTx/>
                <a:uFillTx/>
                <a:latin typeface="Century Gothic" panose="020F0302020204030204"/>
                <a:ea typeface="+mn-ea"/>
                <a:cs typeface="+mn-cs"/>
              </a:rPr>
              <a:t>Detektivin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sucht</a:t>
            </a:r>
            <a:r>
              <a:rPr kumimoji="0" lang="en-GB" sz="2200" b="0" i="0" u="none" strike="noStrike" kern="1200" cap="none" spc="0" normalizeH="0" baseline="0" noProof="0" dirty="0">
                <a:ln>
                  <a:noFill/>
                </a:ln>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effectLst/>
                <a:uLnTx/>
                <a:uFillTx/>
                <a:latin typeface="Century Gothic" panose="020F0302020204030204"/>
                <a:ea typeface="+mn-ea"/>
                <a:cs typeface="+mn-cs"/>
              </a:rPr>
              <a:t>Codewort</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Kannst</a:t>
            </a:r>
            <a:r>
              <a:rPr kumimoji="0" lang="en-GB" sz="2200" b="0" i="0" u="none" strike="noStrike" kern="1200" cap="none" spc="0" normalizeH="0" baseline="0" noProof="0" dirty="0">
                <a:ln>
                  <a:noFill/>
                </a:ln>
                <a:effectLst/>
                <a:uLnTx/>
                <a:uFillTx/>
                <a:latin typeface="Century Gothic" panose="020F0302020204030204"/>
                <a:ea typeface="+mn-ea"/>
                <a:cs typeface="+mn-cs"/>
              </a:rPr>
              <a:t> du </a:t>
            </a:r>
            <a:r>
              <a:rPr kumimoji="0" lang="en-GB" sz="2200" b="0" i="0" u="none" strike="noStrike" kern="1200" cap="none" spc="0" normalizeH="0" baseline="0" noProof="0" dirty="0" err="1">
                <a:ln>
                  <a:noFill/>
                </a:ln>
                <a:effectLst/>
                <a:uLnTx/>
                <a:uFillTx/>
                <a:latin typeface="Century Gothic" panose="020F0302020204030204"/>
                <a:ea typeface="+mn-ea"/>
                <a:cs typeface="+mn-cs"/>
              </a:rPr>
              <a:t>helfen</a:t>
            </a:r>
            <a:r>
              <a:rPr kumimoji="0" lang="en-GB" sz="2200" b="0" i="0" u="none" strike="noStrike" kern="1200" cap="none" spc="0" normalizeH="0" baseline="0" noProof="0" dirty="0">
                <a:ln>
                  <a:noFill/>
                </a:ln>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066623" y="2099242"/>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kochen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847927" y="4334538"/>
            <a:ext cx="1438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a:t>
            </a:r>
            <a:r>
              <a:rPr kumimoji="0" lang="en-GB" sz="2000" b="1" i="0" u="none" strike="noStrike" kern="1200" cap="none" spc="0" normalizeH="0" baseline="0" noProof="0" dirty="0" err="1">
                <a:ln>
                  <a:noFill/>
                </a:ln>
                <a:effectLst/>
                <a:uLnTx/>
                <a:uFillTx/>
                <a:latin typeface="Century Gothic" panose="020F0302020204030204"/>
                <a:ea typeface="+mn-ea"/>
                <a:cs typeface="+mn-cs"/>
              </a:rPr>
              <a:t>Karte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F499B07-DC12-4684-9F27-8B72183519AD}"/>
              </a:ext>
            </a:extLst>
          </p:cNvPr>
          <p:cNvSpPr txBox="1"/>
          <p:nvPr/>
        </p:nvSpPr>
        <p:spPr>
          <a:xfrm>
            <a:off x="8745396" y="2977535"/>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Fleisch</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588F3E4-BB87-4E9E-AA19-8115EF5AE6B6}"/>
              </a:ext>
            </a:extLst>
          </p:cNvPr>
          <p:cNvSpPr txBox="1"/>
          <p:nvPr/>
        </p:nvSpPr>
        <p:spPr>
          <a:xfrm>
            <a:off x="10098988" y="2520090"/>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zusammen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zeigen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arbeiten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Obst</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2F405DF-DA41-4F8D-8DE6-C64B491042AB}"/>
              </a:ext>
            </a:extLst>
          </p:cNvPr>
          <p:cNvSpPr txBox="1"/>
          <p:nvPr/>
        </p:nvSpPr>
        <p:spPr>
          <a:xfrm>
            <a:off x="10286911" y="5477424"/>
            <a:ext cx="1420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Geld</a:t>
            </a: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kein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Verb.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hat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einen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Artikel</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a:t>
            </a:r>
            <a:b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b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hat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keine</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Pluralform</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Man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kann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es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nicht</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essen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a:t>
            </a:r>
          </a:p>
        </p:txBody>
      </p:sp>
      <p:sp>
        <p:nvSpPr>
          <p:cNvPr id="24" name="TextBox 23">
            <a:extLst>
              <a:ext uri="{FF2B5EF4-FFF2-40B4-BE49-F238E27FC236}">
                <a16:creationId xmlns:a16="http://schemas.microsoft.com/office/drawing/2014/main" id="{993141C9-4A9A-48A1-8736-5DAE5B49CBCE}"/>
              </a:ext>
            </a:extLst>
          </p:cNvPr>
          <p:cNvSpPr txBox="1"/>
          <p:nvPr/>
        </p:nvSpPr>
        <p:spPr>
          <a:xfrm>
            <a:off x="10050188" y="3354863"/>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Zeitung</a:t>
            </a:r>
          </a:p>
        </p:txBody>
      </p:sp>
      <p:sp>
        <p:nvSpPr>
          <p:cNvPr id="25" name="TextBox 24">
            <a:extLst>
              <a:ext uri="{FF2B5EF4-FFF2-40B4-BE49-F238E27FC236}">
                <a16:creationId xmlns:a16="http://schemas.microsoft.com/office/drawing/2014/main" id="{3944E674-DDB8-4BA9-8788-5BE9F3856569}"/>
              </a:ext>
            </a:extLst>
          </p:cNvPr>
          <p:cNvSpPr txBox="1"/>
          <p:nvPr/>
        </p:nvSpPr>
        <p:spPr>
          <a:xfrm>
            <a:off x="8634380" y="5124571"/>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mischen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E744EA5-E288-4180-B2AC-47B2750E38DB}"/>
              </a:ext>
            </a:extLst>
          </p:cNvPr>
          <p:cNvSpPr txBox="1"/>
          <p:nvPr/>
        </p:nvSpPr>
        <p:spPr>
          <a:xfrm>
            <a:off x="7409266" y="5677479"/>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err="1">
                <a:latin typeface="Century Gothic" panose="020F0302020204030204"/>
              </a:rPr>
              <a:t>suchen</a:t>
            </a:r>
            <a:endParaRPr kumimoji="0" lang="en-GB" sz="2000" b="1" i="0"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E6432D34-0689-4C52-A846-9DE2A0AC93A9}"/>
              </a:ext>
            </a:extLst>
          </p:cNvPr>
          <p:cNvSpPr txBox="1"/>
          <p:nvPr/>
        </p:nvSpPr>
        <p:spPr>
          <a:xfrm>
            <a:off x="10316086" y="4810300"/>
            <a:ext cx="17495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Aufgabe</a:t>
            </a:r>
          </a:p>
        </p:txBody>
      </p:sp>
      <p:sp>
        <p:nvSpPr>
          <p:cNvPr id="28" name="TextBox 27">
            <a:extLst>
              <a:ext uri="{FF2B5EF4-FFF2-40B4-BE49-F238E27FC236}">
                <a16:creationId xmlns:a16="http://schemas.microsoft.com/office/drawing/2014/main" id="{550DCA65-3AB8-471F-86F4-05F9E5FEB0E5}"/>
              </a:ext>
            </a:extLst>
          </p:cNvPr>
          <p:cNvSpPr txBox="1"/>
          <p:nvPr/>
        </p:nvSpPr>
        <p:spPr>
          <a:xfrm>
            <a:off x="8807978" y="1871101"/>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putzen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EE2854E-2283-4D37-AE6F-A995B20D3254}"/>
              </a:ext>
            </a:extLst>
          </p:cNvPr>
          <p:cNvSpPr txBox="1"/>
          <p:nvPr/>
        </p:nvSpPr>
        <p:spPr>
          <a:xfrm>
            <a:off x="8967817" y="5886664"/>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Eis</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499D4F2-DED4-43B8-9D91-CCB6F4945960}"/>
              </a:ext>
            </a:extLst>
          </p:cNvPr>
          <p:cNvSpPr txBox="1"/>
          <p:nvPr/>
        </p:nvSpPr>
        <p:spPr>
          <a:xfrm>
            <a:off x="9769575" y="3942612"/>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Gemüse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118440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1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wipe(left)">
                                      <p:cBhvr>
                                        <p:cTn id="17" dur="10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wipe(left)">
                                      <p:cBhvr>
                                        <p:cTn id="22" dur="10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0" nodeType="clickEffect">
                                  <p:stCondLst>
                                    <p:cond delay="0"/>
                                  </p:stCondLst>
                                  <p:childTnLst>
                                    <p:anim calcmode="lin" valueType="num">
                                      <p:cBhvr>
                                        <p:cTn id="26" dur="1000"/>
                                        <p:tgtEl>
                                          <p:spTgt spid="17"/>
                                        </p:tgtEl>
                                        <p:attrNameLst>
                                          <p:attrName>ppt_w</p:attrName>
                                        </p:attrNameLst>
                                      </p:cBhvr>
                                      <p:tavLst>
                                        <p:tav tm="0">
                                          <p:val>
                                            <p:strVal val="ppt_w"/>
                                          </p:val>
                                        </p:tav>
                                        <p:tav tm="100000">
                                          <p:val>
                                            <p:fltVal val="0"/>
                                          </p:val>
                                        </p:tav>
                                      </p:tavLst>
                                    </p:anim>
                                    <p:anim calcmode="lin" valueType="num">
                                      <p:cBhvr>
                                        <p:cTn id="27" dur="1000"/>
                                        <p:tgtEl>
                                          <p:spTgt spid="17"/>
                                        </p:tgtEl>
                                        <p:attrNameLst>
                                          <p:attrName>ppt_h</p:attrName>
                                        </p:attrNameLst>
                                      </p:cBhvr>
                                      <p:tavLst>
                                        <p:tav tm="0">
                                          <p:val>
                                            <p:strVal val="ppt_h"/>
                                          </p:val>
                                        </p:tav>
                                        <p:tav tm="100000">
                                          <p:val>
                                            <p:fltVal val="0"/>
                                          </p:val>
                                        </p:tav>
                                      </p:tavLst>
                                    </p:anim>
                                    <p:anim calcmode="lin" valueType="num">
                                      <p:cBhvr>
                                        <p:cTn id="28" dur="1000"/>
                                        <p:tgtEl>
                                          <p:spTgt spid="17"/>
                                        </p:tgtEl>
                                        <p:attrNameLst>
                                          <p:attrName>style.rotation</p:attrName>
                                        </p:attrNameLst>
                                      </p:cBhvr>
                                      <p:tavLst>
                                        <p:tav tm="0">
                                          <p:val>
                                            <p:fltVal val="0"/>
                                          </p:val>
                                        </p:tav>
                                        <p:tav tm="100000">
                                          <p:val>
                                            <p:fltVal val="90"/>
                                          </p:val>
                                        </p:tav>
                                      </p:tavLst>
                                    </p:anim>
                                    <p:animEffect transition="out" filter="fade">
                                      <p:cBhvr>
                                        <p:cTn id="29" dur="1000"/>
                                        <p:tgtEl>
                                          <p:spTgt spid="17"/>
                                        </p:tgtEl>
                                      </p:cBhvr>
                                    </p:animEffect>
                                    <p:set>
                                      <p:cBhvr>
                                        <p:cTn id="30" dur="1" fill="hold">
                                          <p:stCondLst>
                                            <p:cond delay="999"/>
                                          </p:stCondLst>
                                        </p:cTn>
                                        <p:tgtEl>
                                          <p:spTgt spid="17"/>
                                        </p:tgtEl>
                                        <p:attrNameLst>
                                          <p:attrName>style.visibility</p:attrName>
                                        </p:attrNameLst>
                                      </p:cBhvr>
                                      <p:to>
                                        <p:strVal val="hidden"/>
                                      </p:to>
                                    </p:set>
                                  </p:childTnLst>
                                </p:cTn>
                              </p:par>
                              <p:par>
                                <p:cTn id="31" presetID="31" presetClass="exit" presetSubtype="0" fill="hold" grpId="0" nodeType="withEffect">
                                  <p:stCondLst>
                                    <p:cond delay="0"/>
                                  </p:stCondLst>
                                  <p:childTnLst>
                                    <p:anim calcmode="lin" valueType="num">
                                      <p:cBhvr>
                                        <p:cTn id="32" dur="1000"/>
                                        <p:tgtEl>
                                          <p:spTgt spid="12"/>
                                        </p:tgtEl>
                                        <p:attrNameLst>
                                          <p:attrName>ppt_w</p:attrName>
                                        </p:attrNameLst>
                                      </p:cBhvr>
                                      <p:tavLst>
                                        <p:tav tm="0">
                                          <p:val>
                                            <p:strVal val="ppt_w"/>
                                          </p:val>
                                        </p:tav>
                                        <p:tav tm="100000">
                                          <p:val>
                                            <p:fltVal val="0"/>
                                          </p:val>
                                        </p:tav>
                                      </p:tavLst>
                                    </p:anim>
                                    <p:anim calcmode="lin" valueType="num">
                                      <p:cBhvr>
                                        <p:cTn id="33" dur="1000"/>
                                        <p:tgtEl>
                                          <p:spTgt spid="12"/>
                                        </p:tgtEl>
                                        <p:attrNameLst>
                                          <p:attrName>ppt_h</p:attrName>
                                        </p:attrNameLst>
                                      </p:cBhvr>
                                      <p:tavLst>
                                        <p:tav tm="0">
                                          <p:val>
                                            <p:strVal val="ppt_h"/>
                                          </p:val>
                                        </p:tav>
                                        <p:tav tm="100000">
                                          <p:val>
                                            <p:fltVal val="0"/>
                                          </p:val>
                                        </p:tav>
                                      </p:tavLst>
                                    </p:anim>
                                    <p:anim calcmode="lin" valueType="num">
                                      <p:cBhvr>
                                        <p:cTn id="34" dur="1000"/>
                                        <p:tgtEl>
                                          <p:spTgt spid="12"/>
                                        </p:tgtEl>
                                        <p:attrNameLst>
                                          <p:attrName>style.rotation</p:attrName>
                                        </p:attrNameLst>
                                      </p:cBhvr>
                                      <p:tavLst>
                                        <p:tav tm="0">
                                          <p:val>
                                            <p:fltVal val="0"/>
                                          </p:val>
                                        </p:tav>
                                        <p:tav tm="100000">
                                          <p:val>
                                            <p:fltVal val="90"/>
                                          </p:val>
                                        </p:tav>
                                      </p:tavLst>
                                    </p:anim>
                                    <p:animEffect transition="out" filter="fade">
                                      <p:cBhvr>
                                        <p:cTn id="35" dur="1000"/>
                                        <p:tgtEl>
                                          <p:spTgt spid="12"/>
                                        </p:tgtEl>
                                      </p:cBhvr>
                                    </p:animEffect>
                                    <p:set>
                                      <p:cBhvr>
                                        <p:cTn id="36" dur="1" fill="hold">
                                          <p:stCondLst>
                                            <p:cond delay="999"/>
                                          </p:stCondLst>
                                        </p:cTn>
                                        <p:tgtEl>
                                          <p:spTgt spid="12"/>
                                        </p:tgtEl>
                                        <p:attrNameLst>
                                          <p:attrName>style.visibility</p:attrName>
                                        </p:attrNameLst>
                                      </p:cBhvr>
                                      <p:to>
                                        <p:strVal val="hidden"/>
                                      </p:to>
                                    </p:set>
                                  </p:childTnLst>
                                </p:cTn>
                              </p:par>
                              <p:par>
                                <p:cTn id="37" presetID="31" presetClass="exit" presetSubtype="0" fill="hold" grpId="0" nodeType="withEffect">
                                  <p:stCondLst>
                                    <p:cond delay="0"/>
                                  </p:stCondLst>
                                  <p:childTnLst>
                                    <p:anim calcmode="lin" valueType="num">
                                      <p:cBhvr>
                                        <p:cTn id="38" dur="1000"/>
                                        <p:tgtEl>
                                          <p:spTgt spid="16"/>
                                        </p:tgtEl>
                                        <p:attrNameLst>
                                          <p:attrName>ppt_w</p:attrName>
                                        </p:attrNameLst>
                                      </p:cBhvr>
                                      <p:tavLst>
                                        <p:tav tm="0">
                                          <p:val>
                                            <p:strVal val="ppt_w"/>
                                          </p:val>
                                        </p:tav>
                                        <p:tav tm="100000">
                                          <p:val>
                                            <p:fltVal val="0"/>
                                          </p:val>
                                        </p:tav>
                                      </p:tavLst>
                                    </p:anim>
                                    <p:anim calcmode="lin" valueType="num">
                                      <p:cBhvr>
                                        <p:cTn id="39" dur="1000"/>
                                        <p:tgtEl>
                                          <p:spTgt spid="16"/>
                                        </p:tgtEl>
                                        <p:attrNameLst>
                                          <p:attrName>ppt_h</p:attrName>
                                        </p:attrNameLst>
                                      </p:cBhvr>
                                      <p:tavLst>
                                        <p:tav tm="0">
                                          <p:val>
                                            <p:strVal val="ppt_h"/>
                                          </p:val>
                                        </p:tav>
                                        <p:tav tm="100000">
                                          <p:val>
                                            <p:fltVal val="0"/>
                                          </p:val>
                                        </p:tav>
                                      </p:tavLst>
                                    </p:anim>
                                    <p:anim calcmode="lin" valueType="num">
                                      <p:cBhvr>
                                        <p:cTn id="40" dur="1000"/>
                                        <p:tgtEl>
                                          <p:spTgt spid="16"/>
                                        </p:tgtEl>
                                        <p:attrNameLst>
                                          <p:attrName>style.rotation</p:attrName>
                                        </p:attrNameLst>
                                      </p:cBhvr>
                                      <p:tavLst>
                                        <p:tav tm="0">
                                          <p:val>
                                            <p:fltVal val="0"/>
                                          </p:val>
                                        </p:tav>
                                        <p:tav tm="100000">
                                          <p:val>
                                            <p:fltVal val="90"/>
                                          </p:val>
                                        </p:tav>
                                      </p:tavLst>
                                    </p:anim>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par>
                                <p:cTn id="43" presetID="31" presetClass="exit" presetSubtype="0" fill="hold" grpId="0" nodeType="withEffect">
                                  <p:stCondLst>
                                    <p:cond delay="0"/>
                                  </p:stCondLst>
                                  <p:childTnLst>
                                    <p:anim calcmode="lin" valueType="num">
                                      <p:cBhvr>
                                        <p:cTn id="44" dur="1000"/>
                                        <p:tgtEl>
                                          <p:spTgt spid="28"/>
                                        </p:tgtEl>
                                        <p:attrNameLst>
                                          <p:attrName>ppt_w</p:attrName>
                                        </p:attrNameLst>
                                      </p:cBhvr>
                                      <p:tavLst>
                                        <p:tav tm="0">
                                          <p:val>
                                            <p:strVal val="ppt_w"/>
                                          </p:val>
                                        </p:tav>
                                        <p:tav tm="100000">
                                          <p:val>
                                            <p:fltVal val="0"/>
                                          </p:val>
                                        </p:tav>
                                      </p:tavLst>
                                    </p:anim>
                                    <p:anim calcmode="lin" valueType="num">
                                      <p:cBhvr>
                                        <p:cTn id="45" dur="1000"/>
                                        <p:tgtEl>
                                          <p:spTgt spid="28"/>
                                        </p:tgtEl>
                                        <p:attrNameLst>
                                          <p:attrName>ppt_h</p:attrName>
                                        </p:attrNameLst>
                                      </p:cBhvr>
                                      <p:tavLst>
                                        <p:tav tm="0">
                                          <p:val>
                                            <p:strVal val="ppt_h"/>
                                          </p:val>
                                        </p:tav>
                                        <p:tav tm="100000">
                                          <p:val>
                                            <p:fltVal val="0"/>
                                          </p:val>
                                        </p:tav>
                                      </p:tavLst>
                                    </p:anim>
                                    <p:anim calcmode="lin" valueType="num">
                                      <p:cBhvr>
                                        <p:cTn id="46" dur="1000"/>
                                        <p:tgtEl>
                                          <p:spTgt spid="28"/>
                                        </p:tgtEl>
                                        <p:attrNameLst>
                                          <p:attrName>style.rotation</p:attrName>
                                        </p:attrNameLst>
                                      </p:cBhvr>
                                      <p:tavLst>
                                        <p:tav tm="0">
                                          <p:val>
                                            <p:fltVal val="0"/>
                                          </p:val>
                                        </p:tav>
                                        <p:tav tm="100000">
                                          <p:val>
                                            <p:fltVal val="90"/>
                                          </p:val>
                                        </p:tav>
                                      </p:tavLst>
                                    </p:anim>
                                    <p:animEffect transition="out" filter="fade">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cTn>
                              </p:par>
                              <p:par>
                                <p:cTn id="49" presetID="31" presetClass="exit" presetSubtype="0" fill="hold" grpId="0" nodeType="withEffect">
                                  <p:stCondLst>
                                    <p:cond delay="0"/>
                                  </p:stCondLst>
                                  <p:childTnLst>
                                    <p:anim calcmode="lin" valueType="num">
                                      <p:cBhvr>
                                        <p:cTn id="50" dur="1000"/>
                                        <p:tgtEl>
                                          <p:spTgt spid="2"/>
                                        </p:tgtEl>
                                        <p:attrNameLst>
                                          <p:attrName>ppt_w</p:attrName>
                                        </p:attrNameLst>
                                      </p:cBhvr>
                                      <p:tavLst>
                                        <p:tav tm="0">
                                          <p:val>
                                            <p:strVal val="ppt_w"/>
                                          </p:val>
                                        </p:tav>
                                        <p:tav tm="100000">
                                          <p:val>
                                            <p:fltVal val="0"/>
                                          </p:val>
                                        </p:tav>
                                      </p:tavLst>
                                    </p:anim>
                                    <p:anim calcmode="lin" valueType="num">
                                      <p:cBhvr>
                                        <p:cTn id="51" dur="1000"/>
                                        <p:tgtEl>
                                          <p:spTgt spid="2"/>
                                        </p:tgtEl>
                                        <p:attrNameLst>
                                          <p:attrName>ppt_h</p:attrName>
                                        </p:attrNameLst>
                                      </p:cBhvr>
                                      <p:tavLst>
                                        <p:tav tm="0">
                                          <p:val>
                                            <p:strVal val="ppt_h"/>
                                          </p:val>
                                        </p:tav>
                                        <p:tav tm="100000">
                                          <p:val>
                                            <p:fltVal val="0"/>
                                          </p:val>
                                        </p:tav>
                                      </p:tavLst>
                                    </p:anim>
                                    <p:anim calcmode="lin" valueType="num">
                                      <p:cBhvr>
                                        <p:cTn id="52" dur="1000"/>
                                        <p:tgtEl>
                                          <p:spTgt spid="2"/>
                                        </p:tgtEl>
                                        <p:attrNameLst>
                                          <p:attrName>style.rotation</p:attrName>
                                        </p:attrNameLst>
                                      </p:cBhvr>
                                      <p:tavLst>
                                        <p:tav tm="0">
                                          <p:val>
                                            <p:fltVal val="0"/>
                                          </p:val>
                                        </p:tav>
                                        <p:tav tm="100000">
                                          <p:val>
                                            <p:fltVal val="90"/>
                                          </p:val>
                                        </p:tav>
                                      </p:tavLst>
                                    </p:anim>
                                    <p:animEffect transition="out" filter="fade">
                                      <p:cBhvr>
                                        <p:cTn id="53" dur="1000"/>
                                        <p:tgtEl>
                                          <p:spTgt spid="2"/>
                                        </p:tgtEl>
                                      </p:cBhvr>
                                    </p:animEffect>
                                    <p:set>
                                      <p:cBhvr>
                                        <p:cTn id="54" dur="1" fill="hold">
                                          <p:stCondLst>
                                            <p:cond delay="999"/>
                                          </p:stCondLst>
                                        </p:cTn>
                                        <p:tgtEl>
                                          <p:spTgt spid="2"/>
                                        </p:tgtEl>
                                        <p:attrNameLst>
                                          <p:attrName>style.visibility</p:attrName>
                                        </p:attrNameLst>
                                      </p:cBhvr>
                                      <p:to>
                                        <p:strVal val="hidden"/>
                                      </p:to>
                                    </p:set>
                                  </p:childTnLst>
                                </p:cTn>
                              </p:par>
                              <p:par>
                                <p:cTn id="55" presetID="31" presetClass="exit" presetSubtype="0" fill="hold" grpId="0" nodeType="withEffect">
                                  <p:stCondLst>
                                    <p:cond delay="0"/>
                                  </p:stCondLst>
                                  <p:childTnLst>
                                    <p:anim calcmode="lin" valueType="num">
                                      <p:cBhvr>
                                        <p:cTn id="56" dur="1000"/>
                                        <p:tgtEl>
                                          <p:spTgt spid="26"/>
                                        </p:tgtEl>
                                        <p:attrNameLst>
                                          <p:attrName>ppt_w</p:attrName>
                                        </p:attrNameLst>
                                      </p:cBhvr>
                                      <p:tavLst>
                                        <p:tav tm="0">
                                          <p:val>
                                            <p:strVal val="ppt_w"/>
                                          </p:val>
                                        </p:tav>
                                        <p:tav tm="100000">
                                          <p:val>
                                            <p:fltVal val="0"/>
                                          </p:val>
                                        </p:tav>
                                      </p:tavLst>
                                    </p:anim>
                                    <p:anim calcmode="lin" valueType="num">
                                      <p:cBhvr>
                                        <p:cTn id="57" dur="1000"/>
                                        <p:tgtEl>
                                          <p:spTgt spid="26"/>
                                        </p:tgtEl>
                                        <p:attrNameLst>
                                          <p:attrName>ppt_h</p:attrName>
                                        </p:attrNameLst>
                                      </p:cBhvr>
                                      <p:tavLst>
                                        <p:tav tm="0">
                                          <p:val>
                                            <p:strVal val="ppt_h"/>
                                          </p:val>
                                        </p:tav>
                                        <p:tav tm="100000">
                                          <p:val>
                                            <p:fltVal val="0"/>
                                          </p:val>
                                        </p:tav>
                                      </p:tavLst>
                                    </p:anim>
                                    <p:anim calcmode="lin" valueType="num">
                                      <p:cBhvr>
                                        <p:cTn id="58" dur="1000"/>
                                        <p:tgtEl>
                                          <p:spTgt spid="26"/>
                                        </p:tgtEl>
                                        <p:attrNameLst>
                                          <p:attrName>style.rotation</p:attrName>
                                        </p:attrNameLst>
                                      </p:cBhvr>
                                      <p:tavLst>
                                        <p:tav tm="0">
                                          <p:val>
                                            <p:fltVal val="0"/>
                                          </p:val>
                                        </p:tav>
                                        <p:tav tm="100000">
                                          <p:val>
                                            <p:fltVal val="90"/>
                                          </p:val>
                                        </p:tav>
                                      </p:tavLst>
                                    </p:anim>
                                    <p:animEffect transition="out" filter="fade">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cTn>
                              </p:par>
                              <p:par>
                                <p:cTn id="61" presetID="31" presetClass="exit" presetSubtype="0" fill="hold" grpId="0" nodeType="withEffect">
                                  <p:stCondLst>
                                    <p:cond delay="0"/>
                                  </p:stCondLst>
                                  <p:childTnLst>
                                    <p:anim calcmode="lin" valueType="num">
                                      <p:cBhvr>
                                        <p:cTn id="62" dur="1000"/>
                                        <p:tgtEl>
                                          <p:spTgt spid="25"/>
                                        </p:tgtEl>
                                        <p:attrNameLst>
                                          <p:attrName>ppt_w</p:attrName>
                                        </p:attrNameLst>
                                      </p:cBhvr>
                                      <p:tavLst>
                                        <p:tav tm="0">
                                          <p:val>
                                            <p:strVal val="ppt_w"/>
                                          </p:val>
                                        </p:tav>
                                        <p:tav tm="100000">
                                          <p:val>
                                            <p:fltVal val="0"/>
                                          </p:val>
                                        </p:tav>
                                      </p:tavLst>
                                    </p:anim>
                                    <p:anim calcmode="lin" valueType="num">
                                      <p:cBhvr>
                                        <p:cTn id="63" dur="1000"/>
                                        <p:tgtEl>
                                          <p:spTgt spid="25"/>
                                        </p:tgtEl>
                                        <p:attrNameLst>
                                          <p:attrName>ppt_h</p:attrName>
                                        </p:attrNameLst>
                                      </p:cBhvr>
                                      <p:tavLst>
                                        <p:tav tm="0">
                                          <p:val>
                                            <p:strVal val="ppt_h"/>
                                          </p:val>
                                        </p:tav>
                                        <p:tav tm="100000">
                                          <p:val>
                                            <p:fltVal val="0"/>
                                          </p:val>
                                        </p:tav>
                                      </p:tavLst>
                                    </p:anim>
                                    <p:anim calcmode="lin" valueType="num">
                                      <p:cBhvr>
                                        <p:cTn id="64" dur="1000"/>
                                        <p:tgtEl>
                                          <p:spTgt spid="25"/>
                                        </p:tgtEl>
                                        <p:attrNameLst>
                                          <p:attrName>style.rotation</p:attrName>
                                        </p:attrNameLst>
                                      </p:cBhvr>
                                      <p:tavLst>
                                        <p:tav tm="0">
                                          <p:val>
                                            <p:fltVal val="0"/>
                                          </p:val>
                                        </p:tav>
                                        <p:tav tm="100000">
                                          <p:val>
                                            <p:fltVal val="90"/>
                                          </p:val>
                                        </p:tav>
                                      </p:tavLst>
                                    </p:anim>
                                    <p:animEffect transition="out" filter="fade">
                                      <p:cBhvr>
                                        <p:cTn id="65" dur="1000"/>
                                        <p:tgtEl>
                                          <p:spTgt spid="25"/>
                                        </p:tgtEl>
                                      </p:cBhvr>
                                    </p:animEffect>
                                    <p:set>
                                      <p:cBhvr>
                                        <p:cTn id="66" dur="1" fill="hold">
                                          <p:stCondLst>
                                            <p:cond delay="999"/>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15"/>
                                        </p:tgtEl>
                                        <p:attrNameLst>
                                          <p:attrName>ppt_w</p:attrName>
                                        </p:attrNameLst>
                                      </p:cBhvr>
                                      <p:tavLst>
                                        <p:tav tm="0">
                                          <p:val>
                                            <p:strVal val="ppt_w"/>
                                          </p:val>
                                        </p:tav>
                                        <p:tav tm="100000">
                                          <p:val>
                                            <p:fltVal val="0"/>
                                          </p:val>
                                        </p:tav>
                                      </p:tavLst>
                                    </p:anim>
                                    <p:anim calcmode="lin" valueType="num">
                                      <p:cBhvr>
                                        <p:cTn id="71" dur="1000"/>
                                        <p:tgtEl>
                                          <p:spTgt spid="15"/>
                                        </p:tgtEl>
                                        <p:attrNameLst>
                                          <p:attrName>ppt_h</p:attrName>
                                        </p:attrNameLst>
                                      </p:cBhvr>
                                      <p:tavLst>
                                        <p:tav tm="0">
                                          <p:val>
                                            <p:strVal val="ppt_h"/>
                                          </p:val>
                                        </p:tav>
                                        <p:tav tm="100000">
                                          <p:val>
                                            <p:fltVal val="0"/>
                                          </p:val>
                                        </p:tav>
                                      </p:tavLst>
                                    </p:anim>
                                    <p:anim calcmode="lin" valueType="num">
                                      <p:cBhvr>
                                        <p:cTn id="72" dur="1000"/>
                                        <p:tgtEl>
                                          <p:spTgt spid="15"/>
                                        </p:tgtEl>
                                        <p:attrNameLst>
                                          <p:attrName>style.rotation</p:attrName>
                                        </p:attrNameLst>
                                      </p:cBhvr>
                                      <p:tavLst>
                                        <p:tav tm="0">
                                          <p:val>
                                            <p:fltVal val="0"/>
                                          </p:val>
                                        </p:tav>
                                        <p:tav tm="100000">
                                          <p:val>
                                            <p:fltVal val="90"/>
                                          </p:val>
                                        </p:tav>
                                      </p:tavLst>
                                    </p:anim>
                                    <p:animEffect transition="out" filter="fade">
                                      <p:cBhvr>
                                        <p:cTn id="73" dur="1000"/>
                                        <p:tgtEl>
                                          <p:spTgt spid="15"/>
                                        </p:tgtEl>
                                      </p:cBhvr>
                                    </p:animEffect>
                                    <p:set>
                                      <p:cBhvr>
                                        <p:cTn id="74" dur="1" fill="hold">
                                          <p:stCondLst>
                                            <p:cond delay="999"/>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4"/>
                                        </p:tgtEl>
                                        <p:attrNameLst>
                                          <p:attrName>ppt_w</p:attrName>
                                        </p:attrNameLst>
                                      </p:cBhvr>
                                      <p:tavLst>
                                        <p:tav tm="0">
                                          <p:val>
                                            <p:strVal val="ppt_w"/>
                                          </p:val>
                                        </p:tav>
                                        <p:tav tm="100000">
                                          <p:val>
                                            <p:fltVal val="0"/>
                                          </p:val>
                                        </p:tav>
                                      </p:tavLst>
                                    </p:anim>
                                    <p:anim calcmode="lin" valueType="num">
                                      <p:cBhvr>
                                        <p:cTn id="79" dur="1000"/>
                                        <p:tgtEl>
                                          <p:spTgt spid="24"/>
                                        </p:tgtEl>
                                        <p:attrNameLst>
                                          <p:attrName>ppt_h</p:attrName>
                                        </p:attrNameLst>
                                      </p:cBhvr>
                                      <p:tavLst>
                                        <p:tav tm="0">
                                          <p:val>
                                            <p:strVal val="ppt_h"/>
                                          </p:val>
                                        </p:tav>
                                        <p:tav tm="100000">
                                          <p:val>
                                            <p:fltVal val="0"/>
                                          </p:val>
                                        </p:tav>
                                      </p:tavLst>
                                    </p:anim>
                                    <p:anim calcmode="lin" valueType="num">
                                      <p:cBhvr>
                                        <p:cTn id="80" dur="1000"/>
                                        <p:tgtEl>
                                          <p:spTgt spid="24"/>
                                        </p:tgtEl>
                                        <p:attrNameLst>
                                          <p:attrName>style.rotation</p:attrName>
                                        </p:attrNameLst>
                                      </p:cBhvr>
                                      <p:tavLst>
                                        <p:tav tm="0">
                                          <p:val>
                                            <p:fltVal val="0"/>
                                          </p:val>
                                        </p:tav>
                                        <p:tav tm="100000">
                                          <p:val>
                                            <p:fltVal val="90"/>
                                          </p:val>
                                        </p:tav>
                                      </p:tavLst>
                                    </p:anim>
                                    <p:animEffect transition="out" filter="fade">
                                      <p:cBhvr>
                                        <p:cTn id="81" dur="1000"/>
                                        <p:tgtEl>
                                          <p:spTgt spid="24"/>
                                        </p:tgtEl>
                                      </p:cBhvr>
                                    </p:animEffect>
                                    <p:set>
                                      <p:cBhvr>
                                        <p:cTn id="82" dur="1" fill="hold">
                                          <p:stCondLst>
                                            <p:cond delay="999"/>
                                          </p:stCondLst>
                                        </p:cTn>
                                        <p:tgtEl>
                                          <p:spTgt spid="24"/>
                                        </p:tgtEl>
                                        <p:attrNameLst>
                                          <p:attrName>style.visibility</p:attrName>
                                        </p:attrNameLst>
                                      </p:cBhvr>
                                      <p:to>
                                        <p:strVal val="hidden"/>
                                      </p:to>
                                    </p:set>
                                  </p:childTnLst>
                                </p:cTn>
                              </p:par>
                              <p:par>
                                <p:cTn id="83" presetID="31" presetClass="exit" presetSubtype="0" fill="hold" grpId="0" nodeType="withEffect">
                                  <p:stCondLst>
                                    <p:cond delay="0"/>
                                  </p:stCondLst>
                                  <p:childTnLst>
                                    <p:anim calcmode="lin" valueType="num">
                                      <p:cBhvr>
                                        <p:cTn id="84" dur="1000"/>
                                        <p:tgtEl>
                                          <p:spTgt spid="13"/>
                                        </p:tgtEl>
                                        <p:attrNameLst>
                                          <p:attrName>ppt_w</p:attrName>
                                        </p:attrNameLst>
                                      </p:cBhvr>
                                      <p:tavLst>
                                        <p:tav tm="0">
                                          <p:val>
                                            <p:strVal val="ppt_w"/>
                                          </p:val>
                                        </p:tav>
                                        <p:tav tm="100000">
                                          <p:val>
                                            <p:fltVal val="0"/>
                                          </p:val>
                                        </p:tav>
                                      </p:tavLst>
                                    </p:anim>
                                    <p:anim calcmode="lin" valueType="num">
                                      <p:cBhvr>
                                        <p:cTn id="85" dur="1000"/>
                                        <p:tgtEl>
                                          <p:spTgt spid="13"/>
                                        </p:tgtEl>
                                        <p:attrNameLst>
                                          <p:attrName>ppt_h</p:attrName>
                                        </p:attrNameLst>
                                      </p:cBhvr>
                                      <p:tavLst>
                                        <p:tav tm="0">
                                          <p:val>
                                            <p:strVal val="ppt_h"/>
                                          </p:val>
                                        </p:tav>
                                        <p:tav tm="100000">
                                          <p:val>
                                            <p:fltVal val="0"/>
                                          </p:val>
                                        </p:tav>
                                      </p:tavLst>
                                    </p:anim>
                                    <p:anim calcmode="lin" valueType="num">
                                      <p:cBhvr>
                                        <p:cTn id="86" dur="1000"/>
                                        <p:tgtEl>
                                          <p:spTgt spid="13"/>
                                        </p:tgtEl>
                                        <p:attrNameLst>
                                          <p:attrName>style.rotation</p:attrName>
                                        </p:attrNameLst>
                                      </p:cBhvr>
                                      <p:tavLst>
                                        <p:tav tm="0">
                                          <p:val>
                                            <p:fltVal val="0"/>
                                          </p:val>
                                        </p:tav>
                                        <p:tav tm="100000">
                                          <p:val>
                                            <p:fltVal val="90"/>
                                          </p:val>
                                        </p:tav>
                                      </p:tavLst>
                                    </p:anim>
                                    <p:animEffect transition="out" filter="fade">
                                      <p:cBhvr>
                                        <p:cTn id="87" dur="1000"/>
                                        <p:tgtEl>
                                          <p:spTgt spid="13"/>
                                        </p:tgtEl>
                                      </p:cBhvr>
                                    </p:animEffect>
                                    <p:set>
                                      <p:cBhvr>
                                        <p:cTn id="88" dur="1" fill="hold">
                                          <p:stCondLst>
                                            <p:cond delay="999"/>
                                          </p:stCondLst>
                                        </p:cTn>
                                        <p:tgtEl>
                                          <p:spTgt spid="13"/>
                                        </p:tgtEl>
                                        <p:attrNameLst>
                                          <p:attrName>style.visibility</p:attrName>
                                        </p:attrNameLst>
                                      </p:cBhvr>
                                      <p:to>
                                        <p:strVal val="hidden"/>
                                      </p:to>
                                    </p:set>
                                  </p:childTnLst>
                                </p:cTn>
                              </p:par>
                              <p:par>
                                <p:cTn id="89" presetID="31" presetClass="exit" presetSubtype="0" fill="hold" grpId="0" nodeType="withEffect">
                                  <p:stCondLst>
                                    <p:cond delay="0"/>
                                  </p:stCondLst>
                                  <p:childTnLst>
                                    <p:anim calcmode="lin" valueType="num">
                                      <p:cBhvr>
                                        <p:cTn id="90" dur="1000"/>
                                        <p:tgtEl>
                                          <p:spTgt spid="27"/>
                                        </p:tgtEl>
                                        <p:attrNameLst>
                                          <p:attrName>ppt_w</p:attrName>
                                        </p:attrNameLst>
                                      </p:cBhvr>
                                      <p:tavLst>
                                        <p:tav tm="0">
                                          <p:val>
                                            <p:strVal val="ppt_w"/>
                                          </p:val>
                                        </p:tav>
                                        <p:tav tm="100000">
                                          <p:val>
                                            <p:fltVal val="0"/>
                                          </p:val>
                                        </p:tav>
                                      </p:tavLst>
                                    </p:anim>
                                    <p:anim calcmode="lin" valueType="num">
                                      <p:cBhvr>
                                        <p:cTn id="91" dur="1000"/>
                                        <p:tgtEl>
                                          <p:spTgt spid="27"/>
                                        </p:tgtEl>
                                        <p:attrNameLst>
                                          <p:attrName>ppt_h</p:attrName>
                                        </p:attrNameLst>
                                      </p:cBhvr>
                                      <p:tavLst>
                                        <p:tav tm="0">
                                          <p:val>
                                            <p:strVal val="ppt_h"/>
                                          </p:val>
                                        </p:tav>
                                        <p:tav tm="100000">
                                          <p:val>
                                            <p:fltVal val="0"/>
                                          </p:val>
                                        </p:tav>
                                      </p:tavLst>
                                    </p:anim>
                                    <p:anim calcmode="lin" valueType="num">
                                      <p:cBhvr>
                                        <p:cTn id="92" dur="1000"/>
                                        <p:tgtEl>
                                          <p:spTgt spid="27"/>
                                        </p:tgtEl>
                                        <p:attrNameLst>
                                          <p:attrName>style.rotation</p:attrName>
                                        </p:attrNameLst>
                                      </p:cBhvr>
                                      <p:tavLst>
                                        <p:tav tm="0">
                                          <p:val>
                                            <p:fltVal val="0"/>
                                          </p:val>
                                        </p:tav>
                                        <p:tav tm="100000">
                                          <p:val>
                                            <p:fltVal val="90"/>
                                          </p:val>
                                        </p:tav>
                                      </p:tavLst>
                                    </p:anim>
                                    <p:animEffect transition="out" filter="fade">
                                      <p:cBhvr>
                                        <p:cTn id="93" dur="1000"/>
                                        <p:tgtEl>
                                          <p:spTgt spid="27"/>
                                        </p:tgtEl>
                                      </p:cBhvr>
                                    </p:animEffect>
                                    <p:set>
                                      <p:cBhvr>
                                        <p:cTn id="94" dur="1" fill="hold">
                                          <p:stCondLst>
                                            <p:cond delay="999"/>
                                          </p:stCondLst>
                                        </p:cTn>
                                        <p:tgtEl>
                                          <p:spTgt spid="2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xit" presetSubtype="0" fill="hold" grpId="0" nodeType="clickEffect">
                                  <p:stCondLst>
                                    <p:cond delay="0"/>
                                  </p:stCondLst>
                                  <p:childTnLst>
                                    <p:anim calcmode="lin" valueType="num">
                                      <p:cBhvr>
                                        <p:cTn id="98" dur="1000"/>
                                        <p:tgtEl>
                                          <p:spTgt spid="29"/>
                                        </p:tgtEl>
                                        <p:attrNameLst>
                                          <p:attrName>ppt_w</p:attrName>
                                        </p:attrNameLst>
                                      </p:cBhvr>
                                      <p:tavLst>
                                        <p:tav tm="0">
                                          <p:val>
                                            <p:strVal val="ppt_w"/>
                                          </p:val>
                                        </p:tav>
                                        <p:tav tm="100000">
                                          <p:val>
                                            <p:fltVal val="0"/>
                                          </p:val>
                                        </p:tav>
                                      </p:tavLst>
                                    </p:anim>
                                    <p:anim calcmode="lin" valueType="num">
                                      <p:cBhvr>
                                        <p:cTn id="99" dur="1000"/>
                                        <p:tgtEl>
                                          <p:spTgt spid="29"/>
                                        </p:tgtEl>
                                        <p:attrNameLst>
                                          <p:attrName>ppt_h</p:attrName>
                                        </p:attrNameLst>
                                      </p:cBhvr>
                                      <p:tavLst>
                                        <p:tav tm="0">
                                          <p:val>
                                            <p:strVal val="ppt_h"/>
                                          </p:val>
                                        </p:tav>
                                        <p:tav tm="100000">
                                          <p:val>
                                            <p:fltVal val="0"/>
                                          </p:val>
                                        </p:tav>
                                      </p:tavLst>
                                    </p:anim>
                                    <p:anim calcmode="lin" valueType="num">
                                      <p:cBhvr>
                                        <p:cTn id="100" dur="1000"/>
                                        <p:tgtEl>
                                          <p:spTgt spid="29"/>
                                        </p:tgtEl>
                                        <p:attrNameLst>
                                          <p:attrName>style.rotation</p:attrName>
                                        </p:attrNameLst>
                                      </p:cBhvr>
                                      <p:tavLst>
                                        <p:tav tm="0">
                                          <p:val>
                                            <p:fltVal val="0"/>
                                          </p:val>
                                        </p:tav>
                                        <p:tav tm="100000">
                                          <p:val>
                                            <p:fltVal val="90"/>
                                          </p:val>
                                        </p:tav>
                                      </p:tavLst>
                                    </p:anim>
                                    <p:animEffect transition="out" filter="fade">
                                      <p:cBhvr>
                                        <p:cTn id="101" dur="1000"/>
                                        <p:tgtEl>
                                          <p:spTgt spid="29"/>
                                        </p:tgtEl>
                                      </p:cBhvr>
                                    </p:animEffect>
                                    <p:set>
                                      <p:cBhvr>
                                        <p:cTn id="102" dur="1" fill="hold">
                                          <p:stCondLst>
                                            <p:cond delay="999"/>
                                          </p:stCondLst>
                                        </p:cTn>
                                        <p:tgtEl>
                                          <p:spTgt spid="29"/>
                                        </p:tgtEl>
                                        <p:attrNameLst>
                                          <p:attrName>style.visibility</p:attrName>
                                        </p:attrNameLst>
                                      </p:cBhvr>
                                      <p:to>
                                        <p:strVal val="hidden"/>
                                      </p:to>
                                    </p:set>
                                  </p:childTnLst>
                                </p:cTn>
                              </p:par>
                              <p:par>
                                <p:cTn id="103" presetID="31" presetClass="exit" presetSubtype="0" fill="hold" grpId="0" nodeType="withEffect">
                                  <p:stCondLst>
                                    <p:cond delay="0"/>
                                  </p:stCondLst>
                                  <p:childTnLst>
                                    <p:anim calcmode="lin" valueType="num">
                                      <p:cBhvr>
                                        <p:cTn id="104" dur="1000"/>
                                        <p:tgtEl>
                                          <p:spTgt spid="18"/>
                                        </p:tgtEl>
                                        <p:attrNameLst>
                                          <p:attrName>ppt_w</p:attrName>
                                        </p:attrNameLst>
                                      </p:cBhvr>
                                      <p:tavLst>
                                        <p:tav tm="0">
                                          <p:val>
                                            <p:strVal val="ppt_w"/>
                                          </p:val>
                                        </p:tav>
                                        <p:tav tm="100000">
                                          <p:val>
                                            <p:fltVal val="0"/>
                                          </p:val>
                                        </p:tav>
                                      </p:tavLst>
                                    </p:anim>
                                    <p:anim calcmode="lin" valueType="num">
                                      <p:cBhvr>
                                        <p:cTn id="105" dur="1000"/>
                                        <p:tgtEl>
                                          <p:spTgt spid="18"/>
                                        </p:tgtEl>
                                        <p:attrNameLst>
                                          <p:attrName>ppt_h</p:attrName>
                                        </p:attrNameLst>
                                      </p:cBhvr>
                                      <p:tavLst>
                                        <p:tav tm="0">
                                          <p:val>
                                            <p:strVal val="ppt_h"/>
                                          </p:val>
                                        </p:tav>
                                        <p:tav tm="100000">
                                          <p:val>
                                            <p:fltVal val="0"/>
                                          </p:val>
                                        </p:tav>
                                      </p:tavLst>
                                    </p:anim>
                                    <p:anim calcmode="lin" valueType="num">
                                      <p:cBhvr>
                                        <p:cTn id="106" dur="1000"/>
                                        <p:tgtEl>
                                          <p:spTgt spid="18"/>
                                        </p:tgtEl>
                                        <p:attrNameLst>
                                          <p:attrName>style.rotation</p:attrName>
                                        </p:attrNameLst>
                                      </p:cBhvr>
                                      <p:tavLst>
                                        <p:tav tm="0">
                                          <p:val>
                                            <p:fltVal val="0"/>
                                          </p:val>
                                        </p:tav>
                                        <p:tav tm="100000">
                                          <p:val>
                                            <p:fltVal val="90"/>
                                          </p:val>
                                        </p:tav>
                                      </p:tavLst>
                                    </p:anim>
                                    <p:animEffect transition="out" filter="fade">
                                      <p:cBhvr>
                                        <p:cTn id="107" dur="1000"/>
                                        <p:tgtEl>
                                          <p:spTgt spid="18"/>
                                        </p:tgtEl>
                                      </p:cBhvr>
                                    </p:animEffect>
                                    <p:set>
                                      <p:cBhvr>
                                        <p:cTn id="108" dur="1" fill="hold">
                                          <p:stCondLst>
                                            <p:cond delay="999"/>
                                          </p:stCondLst>
                                        </p:cTn>
                                        <p:tgtEl>
                                          <p:spTgt spid="18"/>
                                        </p:tgtEl>
                                        <p:attrNameLst>
                                          <p:attrName>style.visibility</p:attrName>
                                        </p:attrNameLst>
                                      </p:cBhvr>
                                      <p:to>
                                        <p:strVal val="hidden"/>
                                      </p:to>
                                    </p:set>
                                  </p:childTnLst>
                                </p:cTn>
                              </p:par>
                              <p:par>
                                <p:cTn id="109" presetID="31" presetClass="exit" presetSubtype="0" fill="hold" grpId="0" nodeType="withEffect">
                                  <p:stCondLst>
                                    <p:cond delay="0"/>
                                  </p:stCondLst>
                                  <p:childTnLst>
                                    <p:anim calcmode="lin" valueType="num">
                                      <p:cBhvr>
                                        <p:cTn id="110" dur="1000"/>
                                        <p:tgtEl>
                                          <p:spTgt spid="14"/>
                                        </p:tgtEl>
                                        <p:attrNameLst>
                                          <p:attrName>ppt_w</p:attrName>
                                        </p:attrNameLst>
                                      </p:cBhvr>
                                      <p:tavLst>
                                        <p:tav tm="0">
                                          <p:val>
                                            <p:strVal val="ppt_w"/>
                                          </p:val>
                                        </p:tav>
                                        <p:tav tm="100000">
                                          <p:val>
                                            <p:fltVal val="0"/>
                                          </p:val>
                                        </p:tav>
                                      </p:tavLst>
                                    </p:anim>
                                    <p:anim calcmode="lin" valueType="num">
                                      <p:cBhvr>
                                        <p:cTn id="111" dur="1000"/>
                                        <p:tgtEl>
                                          <p:spTgt spid="14"/>
                                        </p:tgtEl>
                                        <p:attrNameLst>
                                          <p:attrName>ppt_h</p:attrName>
                                        </p:attrNameLst>
                                      </p:cBhvr>
                                      <p:tavLst>
                                        <p:tav tm="0">
                                          <p:val>
                                            <p:strVal val="ppt_h"/>
                                          </p:val>
                                        </p:tav>
                                        <p:tav tm="100000">
                                          <p:val>
                                            <p:fltVal val="0"/>
                                          </p:val>
                                        </p:tav>
                                      </p:tavLst>
                                    </p:anim>
                                    <p:anim calcmode="lin" valueType="num">
                                      <p:cBhvr>
                                        <p:cTn id="112" dur="1000"/>
                                        <p:tgtEl>
                                          <p:spTgt spid="14"/>
                                        </p:tgtEl>
                                        <p:attrNameLst>
                                          <p:attrName>style.rotation</p:attrName>
                                        </p:attrNameLst>
                                      </p:cBhvr>
                                      <p:tavLst>
                                        <p:tav tm="0">
                                          <p:val>
                                            <p:fltVal val="0"/>
                                          </p:val>
                                        </p:tav>
                                        <p:tav tm="100000">
                                          <p:val>
                                            <p:fltVal val="90"/>
                                          </p:val>
                                        </p:tav>
                                      </p:tavLst>
                                    </p:anim>
                                    <p:animEffect transition="out" filter="fade">
                                      <p:cBhvr>
                                        <p:cTn id="113" dur="1000"/>
                                        <p:tgtEl>
                                          <p:spTgt spid="14"/>
                                        </p:tgtEl>
                                      </p:cBhvr>
                                    </p:animEffect>
                                    <p:set>
                                      <p:cBhvr>
                                        <p:cTn id="114" dur="1" fill="hold">
                                          <p:stCondLst>
                                            <p:cond delay="999"/>
                                          </p:stCondLst>
                                        </p:cTn>
                                        <p:tgtEl>
                                          <p:spTgt spid="14"/>
                                        </p:tgtEl>
                                        <p:attrNameLst>
                                          <p:attrName>style.visibility</p:attrName>
                                        </p:attrNameLst>
                                      </p:cBhvr>
                                      <p:to>
                                        <p:strVal val="hidden"/>
                                      </p:to>
                                    </p:set>
                                  </p:childTnLst>
                                </p:cTn>
                              </p:par>
                              <p:par>
                                <p:cTn id="115" presetID="31" presetClass="exit" presetSubtype="0" fill="hold" grpId="0" nodeType="withEffect">
                                  <p:stCondLst>
                                    <p:cond delay="0"/>
                                  </p:stCondLst>
                                  <p:childTnLst>
                                    <p:anim calcmode="lin" valueType="num">
                                      <p:cBhvr>
                                        <p:cTn id="116" dur="1000"/>
                                        <p:tgtEl>
                                          <p:spTgt spid="30"/>
                                        </p:tgtEl>
                                        <p:attrNameLst>
                                          <p:attrName>ppt_w</p:attrName>
                                        </p:attrNameLst>
                                      </p:cBhvr>
                                      <p:tavLst>
                                        <p:tav tm="0">
                                          <p:val>
                                            <p:strVal val="ppt_w"/>
                                          </p:val>
                                        </p:tav>
                                        <p:tav tm="100000">
                                          <p:val>
                                            <p:fltVal val="0"/>
                                          </p:val>
                                        </p:tav>
                                      </p:tavLst>
                                    </p:anim>
                                    <p:anim calcmode="lin" valueType="num">
                                      <p:cBhvr>
                                        <p:cTn id="117" dur="1000"/>
                                        <p:tgtEl>
                                          <p:spTgt spid="30"/>
                                        </p:tgtEl>
                                        <p:attrNameLst>
                                          <p:attrName>ppt_h</p:attrName>
                                        </p:attrNameLst>
                                      </p:cBhvr>
                                      <p:tavLst>
                                        <p:tav tm="0">
                                          <p:val>
                                            <p:strVal val="ppt_h"/>
                                          </p:val>
                                        </p:tav>
                                        <p:tav tm="100000">
                                          <p:val>
                                            <p:fltVal val="0"/>
                                          </p:val>
                                        </p:tav>
                                      </p:tavLst>
                                    </p:anim>
                                    <p:anim calcmode="lin" valueType="num">
                                      <p:cBhvr>
                                        <p:cTn id="118" dur="1000"/>
                                        <p:tgtEl>
                                          <p:spTgt spid="30"/>
                                        </p:tgtEl>
                                        <p:attrNameLst>
                                          <p:attrName>style.rotation</p:attrName>
                                        </p:attrNameLst>
                                      </p:cBhvr>
                                      <p:tavLst>
                                        <p:tav tm="0">
                                          <p:val>
                                            <p:fltVal val="0"/>
                                          </p:val>
                                        </p:tav>
                                        <p:tav tm="100000">
                                          <p:val>
                                            <p:fltVal val="90"/>
                                          </p:val>
                                        </p:tav>
                                      </p:tavLst>
                                    </p:anim>
                                    <p:animEffect transition="out" filter="fade">
                                      <p:cBhvr>
                                        <p:cTn id="119" dur="1000"/>
                                        <p:tgtEl>
                                          <p:spTgt spid="30"/>
                                        </p:tgtEl>
                                      </p:cBhvr>
                                    </p:animEffect>
                                    <p:set>
                                      <p:cBhvr>
                                        <p:cTn id="120" dur="1" fill="hold">
                                          <p:stCondLst>
                                            <p:cond delay="999"/>
                                          </p:stCondLst>
                                        </p:cTn>
                                        <p:tgtEl>
                                          <p:spTgt spid="30"/>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6" presetClass="emph" presetSubtype="0" fill="hold" grpId="0" nodeType="clickEffect">
                                  <p:stCondLst>
                                    <p:cond delay="0"/>
                                  </p:stCondLst>
                                  <p:childTnLst>
                                    <p:animScale>
                                      <p:cBhvr>
                                        <p:cTn id="124"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P spid="19" grpId="0"/>
      <p:bldP spid="24" grpId="0"/>
      <p:bldP spid="25" grpId="0"/>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32795" cy="647577"/>
          </a:xfrm>
        </p:spPr>
        <p:txBody>
          <a:bodyPr>
            <a:normAutofit/>
          </a:bodyPr>
          <a:lstStyle/>
          <a:p>
            <a:r>
              <a:rPr lang="en-GB" sz="2800" b="1" dirty="0" err="1">
                <a:solidFill>
                  <a:schemeClr val="bg1"/>
                </a:solidFill>
              </a:rPr>
              <a:t>Codewörter</a:t>
            </a:r>
            <a:r>
              <a:rPr lang="en-GB" sz="2800" b="1" dirty="0">
                <a:solidFill>
                  <a:schemeClr val="bg1"/>
                </a:solidFill>
              </a:rPr>
              <a:t> </a:t>
            </a:r>
            <a:r>
              <a:rPr lang="en-GB" sz="2800" b="0" dirty="0">
                <a:solidFill>
                  <a:schemeClr val="bg1"/>
                </a:solidFill>
              </a:rPr>
              <a:t>(4/4)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10166" y="247047"/>
            <a:ext cx="2347162" cy="420332"/>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legen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10417750" y="655339"/>
            <a:ext cx="1652531" cy="1657175"/>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F0302020204030204"/>
                <a:ea typeface="+mn-ea"/>
                <a:cs typeface="+mn-cs"/>
              </a:rPr>
              <a:t>Die </a:t>
            </a:r>
            <a:r>
              <a:rPr kumimoji="0" lang="en-GB" sz="2200" b="0" i="0" u="none" strike="noStrike" kern="1200" cap="none" spc="0" normalizeH="0" baseline="0" noProof="0" dirty="0" err="1">
                <a:ln>
                  <a:noFill/>
                </a:ln>
                <a:effectLst/>
                <a:uLnTx/>
                <a:uFillTx/>
                <a:latin typeface="Century Gothic" panose="020F0302020204030204"/>
                <a:ea typeface="+mn-ea"/>
                <a:cs typeface="+mn-cs"/>
              </a:rPr>
              <a:t>Detektivin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sucht</a:t>
            </a:r>
            <a:r>
              <a:rPr kumimoji="0" lang="en-GB" sz="2200" b="0" i="0" u="none" strike="noStrike" kern="1200" cap="none" spc="0" normalizeH="0" baseline="0" noProof="0" dirty="0">
                <a:ln>
                  <a:noFill/>
                </a:ln>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effectLst/>
                <a:uLnTx/>
                <a:uFillTx/>
                <a:latin typeface="Century Gothic" panose="020F0302020204030204"/>
                <a:ea typeface="+mn-ea"/>
                <a:cs typeface="+mn-cs"/>
              </a:rPr>
              <a:t>Codewort</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Kannst</a:t>
            </a:r>
            <a:r>
              <a:rPr kumimoji="0" lang="en-GB" sz="2200" b="0" i="0" u="none" strike="noStrike" kern="1200" cap="none" spc="0" normalizeH="0" baseline="0" noProof="0" dirty="0">
                <a:ln>
                  <a:noFill/>
                </a:ln>
                <a:effectLst/>
                <a:uLnTx/>
                <a:uFillTx/>
                <a:latin typeface="Century Gothic" panose="020F0302020204030204"/>
                <a:ea typeface="+mn-ea"/>
                <a:cs typeface="+mn-cs"/>
              </a:rPr>
              <a:t> du </a:t>
            </a:r>
            <a:r>
              <a:rPr kumimoji="0" lang="en-GB" sz="2200" b="0" i="0" u="none" strike="noStrike" kern="1200" cap="none" spc="0" normalizeH="0" baseline="0" noProof="0" dirty="0" err="1">
                <a:ln>
                  <a:noFill/>
                </a:ln>
                <a:effectLst/>
                <a:uLnTx/>
                <a:uFillTx/>
                <a:latin typeface="Century Gothic" panose="020F0302020204030204"/>
                <a:ea typeface="+mn-ea"/>
                <a:cs typeface="+mn-cs"/>
              </a:rPr>
              <a:t>helfen</a:t>
            </a:r>
            <a:r>
              <a:rPr kumimoji="0" lang="en-GB" sz="2200" b="0" i="0" u="none" strike="noStrike" kern="1200" cap="none" spc="0" normalizeH="0" baseline="0" noProof="0" dirty="0">
                <a:ln>
                  <a:noFill/>
                </a:ln>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066623" y="2166764"/>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kochen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847927" y="4334538"/>
            <a:ext cx="1438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a:t>
            </a:r>
            <a:r>
              <a:rPr kumimoji="0" lang="en-GB" sz="2000" b="1" i="0" u="none" strike="noStrike" kern="1200" cap="none" spc="0" normalizeH="0" baseline="0" noProof="0" dirty="0" err="1">
                <a:ln>
                  <a:noFill/>
                </a:ln>
                <a:effectLst/>
                <a:uLnTx/>
                <a:uFillTx/>
                <a:latin typeface="Century Gothic" panose="020F0302020204030204"/>
                <a:ea typeface="+mn-ea"/>
                <a:cs typeface="+mn-cs"/>
              </a:rPr>
              <a:t>Karte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F499B07-DC12-4684-9F27-8B72183519AD}"/>
              </a:ext>
            </a:extLst>
          </p:cNvPr>
          <p:cNvSpPr txBox="1"/>
          <p:nvPr/>
        </p:nvSpPr>
        <p:spPr>
          <a:xfrm>
            <a:off x="8745396" y="2977535"/>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Fleisch</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588F3E4-BB87-4E9E-AA19-8115EF5AE6B6}"/>
              </a:ext>
            </a:extLst>
          </p:cNvPr>
          <p:cNvSpPr txBox="1"/>
          <p:nvPr/>
        </p:nvSpPr>
        <p:spPr>
          <a:xfrm>
            <a:off x="10098988" y="2520090"/>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zusammen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zeigen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arbeiten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Obst</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2F405DF-DA41-4F8D-8DE6-C64B491042AB}"/>
              </a:ext>
            </a:extLst>
          </p:cNvPr>
          <p:cNvSpPr txBox="1"/>
          <p:nvPr/>
        </p:nvSpPr>
        <p:spPr>
          <a:xfrm>
            <a:off x="10262066" y="5477424"/>
            <a:ext cx="14205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Geld</a:t>
            </a: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hat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keinen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Artikel</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hat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nicht</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die SSC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hat die SSC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Es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ist</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baseline="0" noProof="0" dirty="0" err="1">
                <a:ln>
                  <a:noFill/>
                </a:ln>
                <a:effectLst/>
                <a:uLnTx/>
                <a:uFillTx/>
                <a:latin typeface="Courier New" panose="02070309020205020404" pitchFamily="49" charset="0"/>
                <a:ea typeface="+mn-ea"/>
                <a:cs typeface="Courier New" panose="02070309020205020404" pitchFamily="49" charset="0"/>
              </a:rPr>
              <a:t>ein</a:t>
            </a:r>
            <a:r>
              <a:rPr kumimoji="0" lang="en-GB" sz="2200" b="0" i="0" u="none" strike="noStrike" kern="1200" cap="none" spc="0" normalizeH="0" baseline="0" noProof="0" dirty="0">
                <a:ln>
                  <a:noFill/>
                </a:ln>
                <a:effectLst/>
                <a:uLnTx/>
                <a:uFillTx/>
                <a:latin typeface="Courier New" panose="02070309020205020404" pitchFamily="49" charset="0"/>
                <a:ea typeface="+mn-ea"/>
                <a:cs typeface="Courier New" panose="02070309020205020404" pitchFamily="49" charset="0"/>
              </a:rPr>
              <a:t> Adverb.</a:t>
            </a:r>
          </a:p>
        </p:txBody>
      </p:sp>
      <p:sp>
        <p:nvSpPr>
          <p:cNvPr id="20" name="Action Button: Sound 19">
            <a:hlinkClick r:id="" action="ppaction://noaction" highlightClick="1">
              <a:snd r:embed="rId6" name="z.wav"/>
            </a:hlinkClick>
            <a:extLst>
              <a:ext uri="{FF2B5EF4-FFF2-40B4-BE49-F238E27FC236}">
                <a16:creationId xmlns:a16="http://schemas.microsoft.com/office/drawing/2014/main" id="{AC087E6B-D953-4CCB-B72F-07DA68EB694F}"/>
              </a:ext>
            </a:extLst>
          </p:cNvPr>
          <p:cNvSpPr/>
          <p:nvPr/>
        </p:nvSpPr>
        <p:spPr>
          <a:xfrm>
            <a:off x="3169238" y="4575917"/>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93141C9-4A9A-48A1-8736-5DAE5B49CBCE}"/>
              </a:ext>
            </a:extLst>
          </p:cNvPr>
          <p:cNvSpPr txBox="1"/>
          <p:nvPr/>
        </p:nvSpPr>
        <p:spPr>
          <a:xfrm>
            <a:off x="10050188" y="3354863"/>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Zeitung</a:t>
            </a:r>
          </a:p>
        </p:txBody>
      </p:sp>
      <p:sp>
        <p:nvSpPr>
          <p:cNvPr id="25" name="TextBox 24">
            <a:extLst>
              <a:ext uri="{FF2B5EF4-FFF2-40B4-BE49-F238E27FC236}">
                <a16:creationId xmlns:a16="http://schemas.microsoft.com/office/drawing/2014/main" id="{3944E674-DDB8-4BA9-8788-5BE9F3856569}"/>
              </a:ext>
            </a:extLst>
          </p:cNvPr>
          <p:cNvSpPr txBox="1"/>
          <p:nvPr/>
        </p:nvSpPr>
        <p:spPr>
          <a:xfrm>
            <a:off x="8634380" y="5124571"/>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mischen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E744EA5-E288-4180-B2AC-47B2750E38DB}"/>
              </a:ext>
            </a:extLst>
          </p:cNvPr>
          <p:cNvSpPr txBox="1"/>
          <p:nvPr/>
        </p:nvSpPr>
        <p:spPr>
          <a:xfrm>
            <a:off x="7409266" y="5677479"/>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err="1">
                <a:latin typeface="Century Gothic" panose="020F0302020204030204"/>
              </a:rPr>
              <a:t>suchen</a:t>
            </a:r>
            <a:endParaRPr kumimoji="0" lang="en-GB" sz="2000" b="1" i="0"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E6432D34-0689-4C52-A846-9DE2A0AC93A9}"/>
              </a:ext>
            </a:extLst>
          </p:cNvPr>
          <p:cNvSpPr txBox="1"/>
          <p:nvPr/>
        </p:nvSpPr>
        <p:spPr>
          <a:xfrm>
            <a:off x="10316086" y="4810300"/>
            <a:ext cx="17495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die Aufgabe</a:t>
            </a:r>
          </a:p>
        </p:txBody>
      </p:sp>
      <p:sp>
        <p:nvSpPr>
          <p:cNvPr id="28" name="TextBox 27">
            <a:extLst>
              <a:ext uri="{FF2B5EF4-FFF2-40B4-BE49-F238E27FC236}">
                <a16:creationId xmlns:a16="http://schemas.microsoft.com/office/drawing/2014/main" id="{550DCA65-3AB8-471F-86F4-05F9E5FEB0E5}"/>
              </a:ext>
            </a:extLst>
          </p:cNvPr>
          <p:cNvSpPr txBox="1"/>
          <p:nvPr/>
        </p:nvSpPr>
        <p:spPr>
          <a:xfrm>
            <a:off x="8807978" y="1871101"/>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putzen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EE2854E-2283-4D37-AE6F-A995B20D3254}"/>
              </a:ext>
            </a:extLst>
          </p:cNvPr>
          <p:cNvSpPr txBox="1"/>
          <p:nvPr/>
        </p:nvSpPr>
        <p:spPr>
          <a:xfrm>
            <a:off x="8967817" y="5886664"/>
            <a:ext cx="1425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Eis</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499D4F2-DED4-43B8-9D91-CCB6F4945960}"/>
              </a:ext>
            </a:extLst>
          </p:cNvPr>
          <p:cNvSpPr txBox="1"/>
          <p:nvPr/>
        </p:nvSpPr>
        <p:spPr>
          <a:xfrm>
            <a:off x="9769575" y="3942612"/>
            <a:ext cx="17467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das </a:t>
            </a:r>
            <a:r>
              <a:rPr kumimoji="0" lang="en-GB" sz="2000" b="1" i="0" u="none" strike="noStrike" kern="1200" cap="none" spc="0" normalizeH="0" baseline="0" noProof="0" dirty="0" err="1">
                <a:ln>
                  <a:noFill/>
                </a:ln>
                <a:effectLst/>
                <a:uLnTx/>
                <a:uFillTx/>
                <a:latin typeface="Century Gothic" panose="020F0302020204030204"/>
                <a:ea typeface="+mn-ea"/>
                <a:cs typeface="+mn-cs"/>
              </a:rPr>
              <a:t>Gemüse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31" name="Action Button: Sound 30">
            <a:hlinkClick r:id="" action="ppaction://noaction" highlightClick="1">
              <a:snd r:embed="rId7" name="ei.wav"/>
            </a:hlinkClick>
            <a:extLst>
              <a:ext uri="{FF2B5EF4-FFF2-40B4-BE49-F238E27FC236}">
                <a16:creationId xmlns:a16="http://schemas.microsoft.com/office/drawing/2014/main" id="{0D6A2666-CCD3-47C5-8AE4-93ED8248F364}"/>
              </a:ext>
            </a:extLst>
          </p:cNvPr>
          <p:cNvSpPr/>
          <p:nvPr/>
        </p:nvSpPr>
        <p:spPr>
          <a:xfrm>
            <a:off x="4091087" y="3875067"/>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941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1000"/>
                                        <p:tgtEl>
                                          <p:spTgt spid="10">
                                            <p:txEl>
                                              <p:pRg st="2" end="2"/>
                                            </p:txEl>
                                          </p:spTgt>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wipe(left)">
                                      <p:cBhvr>
                                        <p:cTn id="20" dur="1000"/>
                                        <p:tgtEl>
                                          <p:spTgt spid="10">
                                            <p:txEl>
                                              <p:pRg st="4" end="4"/>
                                            </p:txEl>
                                          </p:spTgt>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wipe(left)">
                                      <p:cBhvr>
                                        <p:cTn id="28" dur="1000"/>
                                        <p:tgtEl>
                                          <p:spTgt spid="10">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xit" presetSubtype="0" fill="hold" grpId="0" nodeType="clickEffect">
                                  <p:stCondLst>
                                    <p:cond delay="0"/>
                                  </p:stCondLst>
                                  <p:childTnLst>
                                    <p:anim calcmode="lin" valueType="num">
                                      <p:cBhvr>
                                        <p:cTn id="32" dur="1000"/>
                                        <p:tgtEl>
                                          <p:spTgt spid="14"/>
                                        </p:tgtEl>
                                        <p:attrNameLst>
                                          <p:attrName>ppt_w</p:attrName>
                                        </p:attrNameLst>
                                      </p:cBhvr>
                                      <p:tavLst>
                                        <p:tav tm="0">
                                          <p:val>
                                            <p:strVal val="ppt_w"/>
                                          </p:val>
                                        </p:tav>
                                        <p:tav tm="100000">
                                          <p:val>
                                            <p:fltVal val="0"/>
                                          </p:val>
                                        </p:tav>
                                      </p:tavLst>
                                    </p:anim>
                                    <p:anim calcmode="lin" valueType="num">
                                      <p:cBhvr>
                                        <p:cTn id="33" dur="1000"/>
                                        <p:tgtEl>
                                          <p:spTgt spid="14"/>
                                        </p:tgtEl>
                                        <p:attrNameLst>
                                          <p:attrName>ppt_h</p:attrName>
                                        </p:attrNameLst>
                                      </p:cBhvr>
                                      <p:tavLst>
                                        <p:tav tm="0">
                                          <p:val>
                                            <p:strVal val="ppt_h"/>
                                          </p:val>
                                        </p:tav>
                                        <p:tav tm="100000">
                                          <p:val>
                                            <p:fltVal val="0"/>
                                          </p:val>
                                        </p:tav>
                                      </p:tavLst>
                                    </p:anim>
                                    <p:anim calcmode="lin" valueType="num">
                                      <p:cBhvr>
                                        <p:cTn id="34" dur="1000"/>
                                        <p:tgtEl>
                                          <p:spTgt spid="14"/>
                                        </p:tgtEl>
                                        <p:attrNameLst>
                                          <p:attrName>style.rotation</p:attrName>
                                        </p:attrNameLst>
                                      </p:cBhvr>
                                      <p:tavLst>
                                        <p:tav tm="0">
                                          <p:val>
                                            <p:fltVal val="0"/>
                                          </p:val>
                                        </p:tav>
                                        <p:tav tm="100000">
                                          <p:val>
                                            <p:fltVal val="90"/>
                                          </p:val>
                                        </p:tav>
                                      </p:tavLst>
                                    </p:anim>
                                    <p:animEffect transition="out" filter="fade">
                                      <p:cBhvr>
                                        <p:cTn id="35" dur="1000"/>
                                        <p:tgtEl>
                                          <p:spTgt spid="14"/>
                                        </p:tgtEl>
                                      </p:cBhvr>
                                    </p:animEffect>
                                    <p:set>
                                      <p:cBhvr>
                                        <p:cTn id="36" dur="1" fill="hold">
                                          <p:stCondLst>
                                            <p:cond delay="999"/>
                                          </p:stCondLst>
                                        </p:cTn>
                                        <p:tgtEl>
                                          <p:spTgt spid="14"/>
                                        </p:tgtEl>
                                        <p:attrNameLst>
                                          <p:attrName>style.visibility</p:attrName>
                                        </p:attrNameLst>
                                      </p:cBhvr>
                                      <p:to>
                                        <p:strVal val="hidden"/>
                                      </p:to>
                                    </p:set>
                                  </p:childTnLst>
                                </p:cTn>
                              </p:par>
                              <p:par>
                                <p:cTn id="37" presetID="31" presetClass="exit" presetSubtype="0" fill="hold" grpId="0" nodeType="withEffect">
                                  <p:stCondLst>
                                    <p:cond delay="0"/>
                                  </p:stCondLst>
                                  <p:childTnLst>
                                    <p:anim calcmode="lin" valueType="num">
                                      <p:cBhvr>
                                        <p:cTn id="38" dur="1000"/>
                                        <p:tgtEl>
                                          <p:spTgt spid="24"/>
                                        </p:tgtEl>
                                        <p:attrNameLst>
                                          <p:attrName>ppt_w</p:attrName>
                                        </p:attrNameLst>
                                      </p:cBhvr>
                                      <p:tavLst>
                                        <p:tav tm="0">
                                          <p:val>
                                            <p:strVal val="ppt_w"/>
                                          </p:val>
                                        </p:tav>
                                        <p:tav tm="100000">
                                          <p:val>
                                            <p:fltVal val="0"/>
                                          </p:val>
                                        </p:tav>
                                      </p:tavLst>
                                    </p:anim>
                                    <p:anim calcmode="lin" valueType="num">
                                      <p:cBhvr>
                                        <p:cTn id="39" dur="1000"/>
                                        <p:tgtEl>
                                          <p:spTgt spid="24"/>
                                        </p:tgtEl>
                                        <p:attrNameLst>
                                          <p:attrName>ppt_h</p:attrName>
                                        </p:attrNameLst>
                                      </p:cBhvr>
                                      <p:tavLst>
                                        <p:tav tm="0">
                                          <p:val>
                                            <p:strVal val="ppt_h"/>
                                          </p:val>
                                        </p:tav>
                                        <p:tav tm="100000">
                                          <p:val>
                                            <p:fltVal val="0"/>
                                          </p:val>
                                        </p:tav>
                                      </p:tavLst>
                                    </p:anim>
                                    <p:anim calcmode="lin" valueType="num">
                                      <p:cBhvr>
                                        <p:cTn id="40" dur="1000"/>
                                        <p:tgtEl>
                                          <p:spTgt spid="24"/>
                                        </p:tgtEl>
                                        <p:attrNameLst>
                                          <p:attrName>style.rotation</p:attrName>
                                        </p:attrNameLst>
                                      </p:cBhvr>
                                      <p:tavLst>
                                        <p:tav tm="0">
                                          <p:val>
                                            <p:fltVal val="0"/>
                                          </p:val>
                                        </p:tav>
                                        <p:tav tm="100000">
                                          <p:val>
                                            <p:fltVal val="90"/>
                                          </p:val>
                                        </p:tav>
                                      </p:tavLst>
                                    </p:anim>
                                    <p:animEffect transition="out" filter="fade">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cTn>
                              </p:par>
                              <p:par>
                                <p:cTn id="43" presetID="31" presetClass="exit" presetSubtype="0" fill="hold" grpId="0" nodeType="withEffect">
                                  <p:stCondLst>
                                    <p:cond delay="0"/>
                                  </p:stCondLst>
                                  <p:childTnLst>
                                    <p:anim calcmode="lin" valueType="num">
                                      <p:cBhvr>
                                        <p:cTn id="44" dur="1000"/>
                                        <p:tgtEl>
                                          <p:spTgt spid="30"/>
                                        </p:tgtEl>
                                        <p:attrNameLst>
                                          <p:attrName>ppt_w</p:attrName>
                                        </p:attrNameLst>
                                      </p:cBhvr>
                                      <p:tavLst>
                                        <p:tav tm="0">
                                          <p:val>
                                            <p:strVal val="ppt_w"/>
                                          </p:val>
                                        </p:tav>
                                        <p:tav tm="100000">
                                          <p:val>
                                            <p:fltVal val="0"/>
                                          </p:val>
                                        </p:tav>
                                      </p:tavLst>
                                    </p:anim>
                                    <p:anim calcmode="lin" valueType="num">
                                      <p:cBhvr>
                                        <p:cTn id="45" dur="1000"/>
                                        <p:tgtEl>
                                          <p:spTgt spid="30"/>
                                        </p:tgtEl>
                                        <p:attrNameLst>
                                          <p:attrName>ppt_h</p:attrName>
                                        </p:attrNameLst>
                                      </p:cBhvr>
                                      <p:tavLst>
                                        <p:tav tm="0">
                                          <p:val>
                                            <p:strVal val="ppt_h"/>
                                          </p:val>
                                        </p:tav>
                                        <p:tav tm="100000">
                                          <p:val>
                                            <p:fltVal val="0"/>
                                          </p:val>
                                        </p:tav>
                                      </p:tavLst>
                                    </p:anim>
                                    <p:anim calcmode="lin" valueType="num">
                                      <p:cBhvr>
                                        <p:cTn id="46" dur="1000"/>
                                        <p:tgtEl>
                                          <p:spTgt spid="30"/>
                                        </p:tgtEl>
                                        <p:attrNameLst>
                                          <p:attrName>style.rotation</p:attrName>
                                        </p:attrNameLst>
                                      </p:cBhvr>
                                      <p:tavLst>
                                        <p:tav tm="0">
                                          <p:val>
                                            <p:fltVal val="0"/>
                                          </p:val>
                                        </p:tav>
                                        <p:tav tm="100000">
                                          <p:val>
                                            <p:fltVal val="90"/>
                                          </p:val>
                                        </p:tav>
                                      </p:tavLst>
                                    </p:anim>
                                    <p:animEffect transition="out" filter="fade">
                                      <p:cBhvr>
                                        <p:cTn id="47" dur="1000"/>
                                        <p:tgtEl>
                                          <p:spTgt spid="30"/>
                                        </p:tgtEl>
                                      </p:cBhvr>
                                    </p:animEffect>
                                    <p:set>
                                      <p:cBhvr>
                                        <p:cTn id="48" dur="1" fill="hold">
                                          <p:stCondLst>
                                            <p:cond delay="999"/>
                                          </p:stCondLst>
                                        </p:cTn>
                                        <p:tgtEl>
                                          <p:spTgt spid="30"/>
                                        </p:tgtEl>
                                        <p:attrNameLst>
                                          <p:attrName>style.visibility</p:attrName>
                                        </p:attrNameLst>
                                      </p:cBhvr>
                                      <p:to>
                                        <p:strVal val="hidden"/>
                                      </p:to>
                                    </p:set>
                                  </p:childTnLst>
                                </p:cTn>
                              </p:par>
                              <p:par>
                                <p:cTn id="49" presetID="31" presetClass="exit" presetSubtype="0" fill="hold" grpId="0" nodeType="withEffect">
                                  <p:stCondLst>
                                    <p:cond delay="0"/>
                                  </p:stCondLst>
                                  <p:childTnLst>
                                    <p:anim calcmode="lin" valueType="num">
                                      <p:cBhvr>
                                        <p:cTn id="50" dur="1000"/>
                                        <p:tgtEl>
                                          <p:spTgt spid="13"/>
                                        </p:tgtEl>
                                        <p:attrNameLst>
                                          <p:attrName>ppt_w</p:attrName>
                                        </p:attrNameLst>
                                      </p:cBhvr>
                                      <p:tavLst>
                                        <p:tav tm="0">
                                          <p:val>
                                            <p:strVal val="ppt_w"/>
                                          </p:val>
                                        </p:tav>
                                        <p:tav tm="100000">
                                          <p:val>
                                            <p:fltVal val="0"/>
                                          </p:val>
                                        </p:tav>
                                      </p:tavLst>
                                    </p:anim>
                                    <p:anim calcmode="lin" valueType="num">
                                      <p:cBhvr>
                                        <p:cTn id="51" dur="1000"/>
                                        <p:tgtEl>
                                          <p:spTgt spid="13"/>
                                        </p:tgtEl>
                                        <p:attrNameLst>
                                          <p:attrName>ppt_h</p:attrName>
                                        </p:attrNameLst>
                                      </p:cBhvr>
                                      <p:tavLst>
                                        <p:tav tm="0">
                                          <p:val>
                                            <p:strVal val="ppt_h"/>
                                          </p:val>
                                        </p:tav>
                                        <p:tav tm="100000">
                                          <p:val>
                                            <p:fltVal val="0"/>
                                          </p:val>
                                        </p:tav>
                                      </p:tavLst>
                                    </p:anim>
                                    <p:anim calcmode="lin" valueType="num">
                                      <p:cBhvr>
                                        <p:cTn id="52" dur="1000"/>
                                        <p:tgtEl>
                                          <p:spTgt spid="13"/>
                                        </p:tgtEl>
                                        <p:attrNameLst>
                                          <p:attrName>style.rotation</p:attrName>
                                        </p:attrNameLst>
                                      </p:cBhvr>
                                      <p:tavLst>
                                        <p:tav tm="0">
                                          <p:val>
                                            <p:fltVal val="0"/>
                                          </p:val>
                                        </p:tav>
                                        <p:tav tm="100000">
                                          <p:val>
                                            <p:fltVal val="90"/>
                                          </p:val>
                                        </p:tav>
                                      </p:tavLst>
                                    </p:anim>
                                    <p:animEffect transition="out" filter="fade">
                                      <p:cBhvr>
                                        <p:cTn id="53" dur="1000"/>
                                        <p:tgtEl>
                                          <p:spTgt spid="13"/>
                                        </p:tgtEl>
                                      </p:cBhvr>
                                    </p:animEffect>
                                    <p:set>
                                      <p:cBhvr>
                                        <p:cTn id="54" dur="1" fill="hold">
                                          <p:stCondLst>
                                            <p:cond delay="999"/>
                                          </p:stCondLst>
                                        </p:cTn>
                                        <p:tgtEl>
                                          <p:spTgt spid="13"/>
                                        </p:tgtEl>
                                        <p:attrNameLst>
                                          <p:attrName>style.visibility</p:attrName>
                                        </p:attrNameLst>
                                      </p:cBhvr>
                                      <p:to>
                                        <p:strVal val="hidden"/>
                                      </p:to>
                                    </p:set>
                                  </p:childTnLst>
                                </p:cTn>
                              </p:par>
                              <p:par>
                                <p:cTn id="55" presetID="31" presetClass="exit" presetSubtype="0" fill="hold" grpId="0" nodeType="withEffect">
                                  <p:stCondLst>
                                    <p:cond delay="0"/>
                                  </p:stCondLst>
                                  <p:childTnLst>
                                    <p:anim calcmode="lin" valueType="num">
                                      <p:cBhvr>
                                        <p:cTn id="56" dur="1000"/>
                                        <p:tgtEl>
                                          <p:spTgt spid="27"/>
                                        </p:tgtEl>
                                        <p:attrNameLst>
                                          <p:attrName>ppt_w</p:attrName>
                                        </p:attrNameLst>
                                      </p:cBhvr>
                                      <p:tavLst>
                                        <p:tav tm="0">
                                          <p:val>
                                            <p:strVal val="ppt_w"/>
                                          </p:val>
                                        </p:tav>
                                        <p:tav tm="100000">
                                          <p:val>
                                            <p:fltVal val="0"/>
                                          </p:val>
                                        </p:tav>
                                      </p:tavLst>
                                    </p:anim>
                                    <p:anim calcmode="lin" valueType="num">
                                      <p:cBhvr>
                                        <p:cTn id="57" dur="1000"/>
                                        <p:tgtEl>
                                          <p:spTgt spid="27"/>
                                        </p:tgtEl>
                                        <p:attrNameLst>
                                          <p:attrName>ppt_h</p:attrName>
                                        </p:attrNameLst>
                                      </p:cBhvr>
                                      <p:tavLst>
                                        <p:tav tm="0">
                                          <p:val>
                                            <p:strVal val="ppt_h"/>
                                          </p:val>
                                        </p:tav>
                                        <p:tav tm="100000">
                                          <p:val>
                                            <p:fltVal val="0"/>
                                          </p:val>
                                        </p:tav>
                                      </p:tavLst>
                                    </p:anim>
                                    <p:anim calcmode="lin" valueType="num">
                                      <p:cBhvr>
                                        <p:cTn id="58" dur="1000"/>
                                        <p:tgtEl>
                                          <p:spTgt spid="27"/>
                                        </p:tgtEl>
                                        <p:attrNameLst>
                                          <p:attrName>style.rotation</p:attrName>
                                        </p:attrNameLst>
                                      </p:cBhvr>
                                      <p:tavLst>
                                        <p:tav tm="0">
                                          <p:val>
                                            <p:fltVal val="0"/>
                                          </p:val>
                                        </p:tav>
                                        <p:tav tm="100000">
                                          <p:val>
                                            <p:fltVal val="90"/>
                                          </p:val>
                                        </p:tav>
                                      </p:tavLst>
                                    </p:anim>
                                    <p:animEffect transition="out" filter="fade">
                                      <p:cBhvr>
                                        <p:cTn id="59" dur="1000"/>
                                        <p:tgtEl>
                                          <p:spTgt spid="27"/>
                                        </p:tgtEl>
                                      </p:cBhvr>
                                    </p:animEffect>
                                    <p:set>
                                      <p:cBhvr>
                                        <p:cTn id="60" dur="1" fill="hold">
                                          <p:stCondLst>
                                            <p:cond delay="999"/>
                                          </p:stCondLst>
                                        </p:cTn>
                                        <p:tgtEl>
                                          <p:spTgt spid="27"/>
                                        </p:tgtEl>
                                        <p:attrNameLst>
                                          <p:attrName>style.visibility</p:attrName>
                                        </p:attrNameLst>
                                      </p:cBhvr>
                                      <p:to>
                                        <p:strVal val="hidden"/>
                                      </p:to>
                                    </p:set>
                                  </p:childTnLst>
                                </p:cTn>
                              </p:par>
                              <p:par>
                                <p:cTn id="61" presetID="31" presetClass="exit" presetSubtype="0" fill="hold" grpId="0" nodeType="withEffect">
                                  <p:stCondLst>
                                    <p:cond delay="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grpId="0" nodeType="withEffect">
                                  <p:stCondLst>
                                    <p:cond delay="0"/>
                                  </p:stCondLst>
                                  <p:childTnLst>
                                    <p:anim calcmode="lin" valueType="num">
                                      <p:cBhvr>
                                        <p:cTn id="68" dur="1000"/>
                                        <p:tgtEl>
                                          <p:spTgt spid="29"/>
                                        </p:tgtEl>
                                        <p:attrNameLst>
                                          <p:attrName>ppt_w</p:attrName>
                                        </p:attrNameLst>
                                      </p:cBhvr>
                                      <p:tavLst>
                                        <p:tav tm="0">
                                          <p:val>
                                            <p:strVal val="ppt_w"/>
                                          </p:val>
                                        </p:tav>
                                        <p:tav tm="100000">
                                          <p:val>
                                            <p:fltVal val="0"/>
                                          </p:val>
                                        </p:tav>
                                      </p:tavLst>
                                    </p:anim>
                                    <p:anim calcmode="lin" valueType="num">
                                      <p:cBhvr>
                                        <p:cTn id="69" dur="1000"/>
                                        <p:tgtEl>
                                          <p:spTgt spid="29"/>
                                        </p:tgtEl>
                                        <p:attrNameLst>
                                          <p:attrName>ppt_h</p:attrName>
                                        </p:attrNameLst>
                                      </p:cBhvr>
                                      <p:tavLst>
                                        <p:tav tm="0">
                                          <p:val>
                                            <p:strVal val="ppt_h"/>
                                          </p:val>
                                        </p:tav>
                                        <p:tav tm="100000">
                                          <p:val>
                                            <p:fltVal val="0"/>
                                          </p:val>
                                        </p:tav>
                                      </p:tavLst>
                                    </p:anim>
                                    <p:anim calcmode="lin" valueType="num">
                                      <p:cBhvr>
                                        <p:cTn id="70" dur="1000"/>
                                        <p:tgtEl>
                                          <p:spTgt spid="29"/>
                                        </p:tgtEl>
                                        <p:attrNameLst>
                                          <p:attrName>style.rotation</p:attrName>
                                        </p:attrNameLst>
                                      </p:cBhvr>
                                      <p:tavLst>
                                        <p:tav tm="0">
                                          <p:val>
                                            <p:fltVal val="0"/>
                                          </p:val>
                                        </p:tav>
                                        <p:tav tm="100000">
                                          <p:val>
                                            <p:fltVal val="90"/>
                                          </p:val>
                                        </p:tav>
                                      </p:tavLst>
                                    </p:anim>
                                    <p:animEffect transition="out" filter="fade">
                                      <p:cBhvr>
                                        <p:cTn id="71" dur="1000"/>
                                        <p:tgtEl>
                                          <p:spTgt spid="29"/>
                                        </p:tgtEl>
                                      </p:cBhvr>
                                    </p:animEffect>
                                    <p:set>
                                      <p:cBhvr>
                                        <p:cTn id="72" dur="1" fill="hold">
                                          <p:stCondLst>
                                            <p:cond delay="999"/>
                                          </p:stCondLst>
                                        </p:cTn>
                                        <p:tgtEl>
                                          <p:spTgt spid="29"/>
                                        </p:tgtEl>
                                        <p:attrNameLst>
                                          <p:attrName>style.visibility</p:attrName>
                                        </p:attrNameLst>
                                      </p:cBhvr>
                                      <p:to>
                                        <p:strVal val="hidden"/>
                                      </p:to>
                                    </p:set>
                                  </p:childTnLst>
                                </p:cTn>
                              </p:par>
                              <p:par>
                                <p:cTn id="73" presetID="31" presetClass="exit" presetSubtype="0" fill="hold" grpId="0" nodeType="withEffect">
                                  <p:stCondLst>
                                    <p:cond delay="0"/>
                                  </p:stCondLst>
                                  <p:childTnLst>
                                    <p:anim calcmode="lin" valueType="num">
                                      <p:cBhvr>
                                        <p:cTn id="74" dur="1000"/>
                                        <p:tgtEl>
                                          <p:spTgt spid="18"/>
                                        </p:tgtEl>
                                        <p:attrNameLst>
                                          <p:attrName>ppt_w</p:attrName>
                                        </p:attrNameLst>
                                      </p:cBhvr>
                                      <p:tavLst>
                                        <p:tav tm="0">
                                          <p:val>
                                            <p:strVal val="ppt_w"/>
                                          </p:val>
                                        </p:tav>
                                        <p:tav tm="100000">
                                          <p:val>
                                            <p:fltVal val="0"/>
                                          </p:val>
                                        </p:tav>
                                      </p:tavLst>
                                    </p:anim>
                                    <p:anim calcmode="lin" valueType="num">
                                      <p:cBhvr>
                                        <p:cTn id="75" dur="1000"/>
                                        <p:tgtEl>
                                          <p:spTgt spid="18"/>
                                        </p:tgtEl>
                                        <p:attrNameLst>
                                          <p:attrName>ppt_h</p:attrName>
                                        </p:attrNameLst>
                                      </p:cBhvr>
                                      <p:tavLst>
                                        <p:tav tm="0">
                                          <p:val>
                                            <p:strVal val="ppt_h"/>
                                          </p:val>
                                        </p:tav>
                                        <p:tav tm="100000">
                                          <p:val>
                                            <p:fltVal val="0"/>
                                          </p:val>
                                        </p:tav>
                                      </p:tavLst>
                                    </p:anim>
                                    <p:anim calcmode="lin" valueType="num">
                                      <p:cBhvr>
                                        <p:cTn id="76" dur="1000"/>
                                        <p:tgtEl>
                                          <p:spTgt spid="18"/>
                                        </p:tgtEl>
                                        <p:attrNameLst>
                                          <p:attrName>style.rotation</p:attrName>
                                        </p:attrNameLst>
                                      </p:cBhvr>
                                      <p:tavLst>
                                        <p:tav tm="0">
                                          <p:val>
                                            <p:fltVal val="0"/>
                                          </p:val>
                                        </p:tav>
                                        <p:tav tm="100000">
                                          <p:val>
                                            <p:fltVal val="90"/>
                                          </p:val>
                                        </p:tav>
                                      </p:tavLst>
                                    </p:anim>
                                    <p:animEffect transition="out" filter="fade">
                                      <p:cBhvr>
                                        <p:cTn id="77" dur="1000"/>
                                        <p:tgtEl>
                                          <p:spTgt spid="18"/>
                                        </p:tgtEl>
                                      </p:cBhvr>
                                    </p:animEffect>
                                    <p:set>
                                      <p:cBhvr>
                                        <p:cTn id="78" dur="1" fill="hold">
                                          <p:stCondLst>
                                            <p:cond delay="999"/>
                                          </p:stCondLst>
                                        </p:cTn>
                                        <p:tgtEl>
                                          <p:spTgt spid="1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1" presetClass="exit" presetSubtype="0" fill="hold" grpId="0" nodeType="clickEffect">
                                  <p:stCondLst>
                                    <p:cond delay="0"/>
                                  </p:stCondLst>
                                  <p:childTnLst>
                                    <p:anim calcmode="lin" valueType="num">
                                      <p:cBhvr>
                                        <p:cTn id="82" dur="1000"/>
                                        <p:tgtEl>
                                          <p:spTgt spid="16"/>
                                        </p:tgtEl>
                                        <p:attrNameLst>
                                          <p:attrName>ppt_w</p:attrName>
                                        </p:attrNameLst>
                                      </p:cBhvr>
                                      <p:tavLst>
                                        <p:tav tm="0">
                                          <p:val>
                                            <p:strVal val="ppt_w"/>
                                          </p:val>
                                        </p:tav>
                                        <p:tav tm="100000">
                                          <p:val>
                                            <p:fltVal val="0"/>
                                          </p:val>
                                        </p:tav>
                                      </p:tavLst>
                                    </p:anim>
                                    <p:anim calcmode="lin" valueType="num">
                                      <p:cBhvr>
                                        <p:cTn id="83" dur="1000"/>
                                        <p:tgtEl>
                                          <p:spTgt spid="16"/>
                                        </p:tgtEl>
                                        <p:attrNameLst>
                                          <p:attrName>ppt_h</p:attrName>
                                        </p:attrNameLst>
                                      </p:cBhvr>
                                      <p:tavLst>
                                        <p:tav tm="0">
                                          <p:val>
                                            <p:strVal val="ppt_h"/>
                                          </p:val>
                                        </p:tav>
                                        <p:tav tm="100000">
                                          <p:val>
                                            <p:fltVal val="0"/>
                                          </p:val>
                                        </p:tav>
                                      </p:tavLst>
                                    </p:anim>
                                    <p:anim calcmode="lin" valueType="num">
                                      <p:cBhvr>
                                        <p:cTn id="84" dur="1000"/>
                                        <p:tgtEl>
                                          <p:spTgt spid="16"/>
                                        </p:tgtEl>
                                        <p:attrNameLst>
                                          <p:attrName>style.rotation</p:attrName>
                                        </p:attrNameLst>
                                      </p:cBhvr>
                                      <p:tavLst>
                                        <p:tav tm="0">
                                          <p:val>
                                            <p:fltVal val="0"/>
                                          </p:val>
                                        </p:tav>
                                        <p:tav tm="100000">
                                          <p:val>
                                            <p:fltVal val="90"/>
                                          </p:val>
                                        </p:tav>
                                      </p:tavLst>
                                    </p:anim>
                                    <p:animEffect transition="out" filter="fade">
                                      <p:cBhvr>
                                        <p:cTn id="85" dur="1000"/>
                                        <p:tgtEl>
                                          <p:spTgt spid="16"/>
                                        </p:tgtEl>
                                      </p:cBhvr>
                                    </p:animEffect>
                                    <p:set>
                                      <p:cBhvr>
                                        <p:cTn id="86" dur="1" fill="hold">
                                          <p:stCondLst>
                                            <p:cond delay="999"/>
                                          </p:stCondLst>
                                        </p:cTn>
                                        <p:tgtEl>
                                          <p:spTgt spid="16"/>
                                        </p:tgtEl>
                                        <p:attrNameLst>
                                          <p:attrName>style.visibility</p:attrName>
                                        </p:attrNameLst>
                                      </p:cBhvr>
                                      <p:to>
                                        <p:strVal val="hidden"/>
                                      </p:to>
                                    </p:set>
                                  </p:childTnLst>
                                </p:cTn>
                              </p:par>
                              <p:par>
                                <p:cTn id="87" presetID="31" presetClass="exit" presetSubtype="0" fill="hold" grpId="0" nodeType="withEffect">
                                  <p:stCondLst>
                                    <p:cond delay="0"/>
                                  </p:stCondLst>
                                  <p:childTnLst>
                                    <p:anim calcmode="lin" valueType="num">
                                      <p:cBhvr>
                                        <p:cTn id="88" dur="1000"/>
                                        <p:tgtEl>
                                          <p:spTgt spid="17"/>
                                        </p:tgtEl>
                                        <p:attrNameLst>
                                          <p:attrName>ppt_w</p:attrName>
                                        </p:attrNameLst>
                                      </p:cBhvr>
                                      <p:tavLst>
                                        <p:tav tm="0">
                                          <p:val>
                                            <p:strVal val="ppt_w"/>
                                          </p:val>
                                        </p:tav>
                                        <p:tav tm="100000">
                                          <p:val>
                                            <p:fltVal val="0"/>
                                          </p:val>
                                        </p:tav>
                                      </p:tavLst>
                                    </p:anim>
                                    <p:anim calcmode="lin" valueType="num">
                                      <p:cBhvr>
                                        <p:cTn id="89" dur="1000"/>
                                        <p:tgtEl>
                                          <p:spTgt spid="17"/>
                                        </p:tgtEl>
                                        <p:attrNameLst>
                                          <p:attrName>ppt_h</p:attrName>
                                        </p:attrNameLst>
                                      </p:cBhvr>
                                      <p:tavLst>
                                        <p:tav tm="0">
                                          <p:val>
                                            <p:strVal val="ppt_h"/>
                                          </p:val>
                                        </p:tav>
                                        <p:tav tm="100000">
                                          <p:val>
                                            <p:fltVal val="0"/>
                                          </p:val>
                                        </p:tav>
                                      </p:tavLst>
                                    </p:anim>
                                    <p:anim calcmode="lin" valueType="num">
                                      <p:cBhvr>
                                        <p:cTn id="90" dur="1000"/>
                                        <p:tgtEl>
                                          <p:spTgt spid="17"/>
                                        </p:tgtEl>
                                        <p:attrNameLst>
                                          <p:attrName>style.rotation</p:attrName>
                                        </p:attrNameLst>
                                      </p:cBhvr>
                                      <p:tavLst>
                                        <p:tav tm="0">
                                          <p:val>
                                            <p:fltVal val="0"/>
                                          </p:val>
                                        </p:tav>
                                        <p:tav tm="100000">
                                          <p:val>
                                            <p:fltVal val="90"/>
                                          </p:val>
                                        </p:tav>
                                      </p:tavLst>
                                    </p:anim>
                                    <p:animEffect transition="out" filter="fade">
                                      <p:cBhvr>
                                        <p:cTn id="91" dur="1000"/>
                                        <p:tgtEl>
                                          <p:spTgt spid="17"/>
                                        </p:tgtEl>
                                      </p:cBhvr>
                                    </p:animEffect>
                                    <p:set>
                                      <p:cBhvr>
                                        <p:cTn id="92" dur="1" fill="hold">
                                          <p:stCondLst>
                                            <p:cond delay="999"/>
                                          </p:stCondLst>
                                        </p:cTn>
                                        <p:tgtEl>
                                          <p:spTgt spid="1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12"/>
                                        </p:tgtEl>
                                        <p:attrNameLst>
                                          <p:attrName>ppt_w</p:attrName>
                                        </p:attrNameLst>
                                      </p:cBhvr>
                                      <p:tavLst>
                                        <p:tav tm="0">
                                          <p:val>
                                            <p:strVal val="ppt_w"/>
                                          </p:val>
                                        </p:tav>
                                        <p:tav tm="100000">
                                          <p:val>
                                            <p:fltVal val="0"/>
                                          </p:val>
                                        </p:tav>
                                      </p:tavLst>
                                    </p:anim>
                                    <p:anim calcmode="lin" valueType="num">
                                      <p:cBhvr>
                                        <p:cTn id="97" dur="1000"/>
                                        <p:tgtEl>
                                          <p:spTgt spid="12"/>
                                        </p:tgtEl>
                                        <p:attrNameLst>
                                          <p:attrName>ppt_h</p:attrName>
                                        </p:attrNameLst>
                                      </p:cBhvr>
                                      <p:tavLst>
                                        <p:tav tm="0">
                                          <p:val>
                                            <p:strVal val="ppt_h"/>
                                          </p:val>
                                        </p:tav>
                                        <p:tav tm="100000">
                                          <p:val>
                                            <p:fltVal val="0"/>
                                          </p:val>
                                        </p:tav>
                                      </p:tavLst>
                                    </p:anim>
                                    <p:anim calcmode="lin" valueType="num">
                                      <p:cBhvr>
                                        <p:cTn id="98" dur="1000"/>
                                        <p:tgtEl>
                                          <p:spTgt spid="12"/>
                                        </p:tgtEl>
                                        <p:attrNameLst>
                                          <p:attrName>style.rotation</p:attrName>
                                        </p:attrNameLst>
                                      </p:cBhvr>
                                      <p:tavLst>
                                        <p:tav tm="0">
                                          <p:val>
                                            <p:fltVal val="0"/>
                                          </p:val>
                                        </p:tav>
                                        <p:tav tm="100000">
                                          <p:val>
                                            <p:fltVal val="90"/>
                                          </p:val>
                                        </p:tav>
                                      </p:tavLst>
                                    </p:anim>
                                    <p:animEffect transition="out" filter="fade">
                                      <p:cBhvr>
                                        <p:cTn id="99" dur="1000"/>
                                        <p:tgtEl>
                                          <p:spTgt spid="12"/>
                                        </p:tgtEl>
                                      </p:cBhvr>
                                    </p:animEffect>
                                    <p:set>
                                      <p:cBhvr>
                                        <p:cTn id="100" dur="1" fill="hold">
                                          <p:stCondLst>
                                            <p:cond delay="999"/>
                                          </p:stCondLst>
                                        </p:cTn>
                                        <p:tgtEl>
                                          <p:spTgt spid="12"/>
                                        </p:tgtEl>
                                        <p:attrNameLst>
                                          <p:attrName>style.visibility</p:attrName>
                                        </p:attrNameLst>
                                      </p:cBhvr>
                                      <p:to>
                                        <p:strVal val="hidden"/>
                                      </p:to>
                                    </p:set>
                                  </p:childTnLst>
                                </p:cTn>
                              </p:par>
                              <p:par>
                                <p:cTn id="101" presetID="31" presetClass="exit" presetSubtype="0" fill="hold" grpId="0" nodeType="withEffect">
                                  <p:stCondLst>
                                    <p:cond delay="0"/>
                                  </p:stCondLst>
                                  <p:childTnLst>
                                    <p:anim calcmode="lin" valueType="num">
                                      <p:cBhvr>
                                        <p:cTn id="102" dur="1000"/>
                                        <p:tgtEl>
                                          <p:spTgt spid="2"/>
                                        </p:tgtEl>
                                        <p:attrNameLst>
                                          <p:attrName>ppt_w</p:attrName>
                                        </p:attrNameLst>
                                      </p:cBhvr>
                                      <p:tavLst>
                                        <p:tav tm="0">
                                          <p:val>
                                            <p:strVal val="ppt_w"/>
                                          </p:val>
                                        </p:tav>
                                        <p:tav tm="100000">
                                          <p:val>
                                            <p:fltVal val="0"/>
                                          </p:val>
                                        </p:tav>
                                      </p:tavLst>
                                    </p:anim>
                                    <p:anim calcmode="lin" valueType="num">
                                      <p:cBhvr>
                                        <p:cTn id="103" dur="1000"/>
                                        <p:tgtEl>
                                          <p:spTgt spid="2"/>
                                        </p:tgtEl>
                                        <p:attrNameLst>
                                          <p:attrName>ppt_h</p:attrName>
                                        </p:attrNameLst>
                                      </p:cBhvr>
                                      <p:tavLst>
                                        <p:tav tm="0">
                                          <p:val>
                                            <p:strVal val="ppt_h"/>
                                          </p:val>
                                        </p:tav>
                                        <p:tav tm="100000">
                                          <p:val>
                                            <p:fltVal val="0"/>
                                          </p:val>
                                        </p:tav>
                                      </p:tavLst>
                                    </p:anim>
                                    <p:anim calcmode="lin" valueType="num">
                                      <p:cBhvr>
                                        <p:cTn id="104" dur="1000"/>
                                        <p:tgtEl>
                                          <p:spTgt spid="2"/>
                                        </p:tgtEl>
                                        <p:attrNameLst>
                                          <p:attrName>style.rotation</p:attrName>
                                        </p:attrNameLst>
                                      </p:cBhvr>
                                      <p:tavLst>
                                        <p:tav tm="0">
                                          <p:val>
                                            <p:fltVal val="0"/>
                                          </p:val>
                                        </p:tav>
                                        <p:tav tm="100000">
                                          <p:val>
                                            <p:fltVal val="90"/>
                                          </p:val>
                                        </p:tav>
                                      </p:tavLst>
                                    </p:anim>
                                    <p:animEffect transition="out" filter="fade">
                                      <p:cBhvr>
                                        <p:cTn id="105" dur="1000"/>
                                        <p:tgtEl>
                                          <p:spTgt spid="2"/>
                                        </p:tgtEl>
                                      </p:cBhvr>
                                    </p:animEffect>
                                    <p:set>
                                      <p:cBhvr>
                                        <p:cTn id="106" dur="1" fill="hold">
                                          <p:stCondLst>
                                            <p:cond delay="999"/>
                                          </p:stCondLst>
                                        </p:cTn>
                                        <p:tgtEl>
                                          <p:spTgt spid="2"/>
                                        </p:tgtEl>
                                        <p:attrNameLst>
                                          <p:attrName>style.visibility</p:attrName>
                                        </p:attrNameLst>
                                      </p:cBhvr>
                                      <p:to>
                                        <p:strVal val="hidden"/>
                                      </p:to>
                                    </p:set>
                                  </p:childTnLst>
                                </p:cTn>
                              </p:par>
                              <p:par>
                                <p:cTn id="107" presetID="31" presetClass="exit" presetSubtype="0" fill="hold" grpId="0" nodeType="withEffect">
                                  <p:stCondLst>
                                    <p:cond delay="0"/>
                                  </p:stCondLst>
                                  <p:childTnLst>
                                    <p:anim calcmode="lin" valueType="num">
                                      <p:cBhvr>
                                        <p:cTn id="108" dur="1000"/>
                                        <p:tgtEl>
                                          <p:spTgt spid="26"/>
                                        </p:tgtEl>
                                        <p:attrNameLst>
                                          <p:attrName>ppt_w</p:attrName>
                                        </p:attrNameLst>
                                      </p:cBhvr>
                                      <p:tavLst>
                                        <p:tav tm="0">
                                          <p:val>
                                            <p:strVal val="ppt_w"/>
                                          </p:val>
                                        </p:tav>
                                        <p:tav tm="100000">
                                          <p:val>
                                            <p:fltVal val="0"/>
                                          </p:val>
                                        </p:tav>
                                      </p:tavLst>
                                    </p:anim>
                                    <p:anim calcmode="lin" valueType="num">
                                      <p:cBhvr>
                                        <p:cTn id="109" dur="1000"/>
                                        <p:tgtEl>
                                          <p:spTgt spid="26"/>
                                        </p:tgtEl>
                                        <p:attrNameLst>
                                          <p:attrName>ppt_h</p:attrName>
                                        </p:attrNameLst>
                                      </p:cBhvr>
                                      <p:tavLst>
                                        <p:tav tm="0">
                                          <p:val>
                                            <p:strVal val="ppt_h"/>
                                          </p:val>
                                        </p:tav>
                                        <p:tav tm="100000">
                                          <p:val>
                                            <p:fltVal val="0"/>
                                          </p:val>
                                        </p:tav>
                                      </p:tavLst>
                                    </p:anim>
                                    <p:anim calcmode="lin" valueType="num">
                                      <p:cBhvr>
                                        <p:cTn id="110" dur="1000"/>
                                        <p:tgtEl>
                                          <p:spTgt spid="26"/>
                                        </p:tgtEl>
                                        <p:attrNameLst>
                                          <p:attrName>style.rotation</p:attrName>
                                        </p:attrNameLst>
                                      </p:cBhvr>
                                      <p:tavLst>
                                        <p:tav tm="0">
                                          <p:val>
                                            <p:fltVal val="0"/>
                                          </p:val>
                                        </p:tav>
                                        <p:tav tm="100000">
                                          <p:val>
                                            <p:fltVal val="90"/>
                                          </p:val>
                                        </p:tav>
                                      </p:tavLst>
                                    </p:anim>
                                    <p:animEffect transition="out" filter="fade">
                                      <p:cBhvr>
                                        <p:cTn id="111" dur="1000"/>
                                        <p:tgtEl>
                                          <p:spTgt spid="26"/>
                                        </p:tgtEl>
                                      </p:cBhvr>
                                    </p:animEffect>
                                    <p:set>
                                      <p:cBhvr>
                                        <p:cTn id="112" dur="1" fill="hold">
                                          <p:stCondLst>
                                            <p:cond delay="999"/>
                                          </p:stCondLst>
                                        </p:cTn>
                                        <p:tgtEl>
                                          <p:spTgt spid="26"/>
                                        </p:tgtEl>
                                        <p:attrNameLst>
                                          <p:attrName>style.visibility</p:attrName>
                                        </p:attrNameLst>
                                      </p:cBhvr>
                                      <p:to>
                                        <p:strVal val="hidden"/>
                                      </p:to>
                                    </p:set>
                                  </p:childTnLst>
                                </p:cTn>
                              </p:par>
                              <p:par>
                                <p:cTn id="113" presetID="31" presetClass="exit" presetSubtype="0" fill="hold" grpId="0" nodeType="withEffect">
                                  <p:stCondLst>
                                    <p:cond delay="0"/>
                                  </p:stCondLst>
                                  <p:childTnLst>
                                    <p:anim calcmode="lin" valueType="num">
                                      <p:cBhvr>
                                        <p:cTn id="114" dur="1000"/>
                                        <p:tgtEl>
                                          <p:spTgt spid="25"/>
                                        </p:tgtEl>
                                        <p:attrNameLst>
                                          <p:attrName>ppt_w</p:attrName>
                                        </p:attrNameLst>
                                      </p:cBhvr>
                                      <p:tavLst>
                                        <p:tav tm="0">
                                          <p:val>
                                            <p:strVal val="ppt_w"/>
                                          </p:val>
                                        </p:tav>
                                        <p:tav tm="100000">
                                          <p:val>
                                            <p:fltVal val="0"/>
                                          </p:val>
                                        </p:tav>
                                      </p:tavLst>
                                    </p:anim>
                                    <p:anim calcmode="lin" valueType="num">
                                      <p:cBhvr>
                                        <p:cTn id="115" dur="1000"/>
                                        <p:tgtEl>
                                          <p:spTgt spid="25"/>
                                        </p:tgtEl>
                                        <p:attrNameLst>
                                          <p:attrName>ppt_h</p:attrName>
                                        </p:attrNameLst>
                                      </p:cBhvr>
                                      <p:tavLst>
                                        <p:tav tm="0">
                                          <p:val>
                                            <p:strVal val="ppt_h"/>
                                          </p:val>
                                        </p:tav>
                                        <p:tav tm="100000">
                                          <p:val>
                                            <p:fltVal val="0"/>
                                          </p:val>
                                        </p:tav>
                                      </p:tavLst>
                                    </p:anim>
                                    <p:anim calcmode="lin" valueType="num">
                                      <p:cBhvr>
                                        <p:cTn id="116" dur="1000"/>
                                        <p:tgtEl>
                                          <p:spTgt spid="25"/>
                                        </p:tgtEl>
                                        <p:attrNameLst>
                                          <p:attrName>style.rotation</p:attrName>
                                        </p:attrNameLst>
                                      </p:cBhvr>
                                      <p:tavLst>
                                        <p:tav tm="0">
                                          <p:val>
                                            <p:fltVal val="0"/>
                                          </p:val>
                                        </p:tav>
                                        <p:tav tm="100000">
                                          <p:val>
                                            <p:fltVal val="90"/>
                                          </p:val>
                                        </p:tav>
                                      </p:tavLst>
                                    </p:anim>
                                    <p:animEffect transition="out" filter="fade">
                                      <p:cBhvr>
                                        <p:cTn id="117" dur="1000"/>
                                        <p:tgtEl>
                                          <p:spTgt spid="25"/>
                                        </p:tgtEl>
                                      </p:cBhvr>
                                    </p:animEffect>
                                    <p:set>
                                      <p:cBhvr>
                                        <p:cTn id="118" dur="1" fill="hold">
                                          <p:stCondLst>
                                            <p:cond delay="999"/>
                                          </p:stCondLst>
                                        </p:cTn>
                                        <p:tgtEl>
                                          <p:spTgt spid="2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31" presetClass="exit" presetSubtype="0" fill="hold" grpId="0" nodeType="clickEffect">
                                  <p:stCondLst>
                                    <p:cond delay="0"/>
                                  </p:stCondLst>
                                  <p:childTnLst>
                                    <p:anim calcmode="lin" valueType="num">
                                      <p:cBhvr>
                                        <p:cTn id="122" dur="1000"/>
                                        <p:tgtEl>
                                          <p:spTgt spid="28"/>
                                        </p:tgtEl>
                                        <p:attrNameLst>
                                          <p:attrName>ppt_w</p:attrName>
                                        </p:attrNameLst>
                                      </p:cBhvr>
                                      <p:tavLst>
                                        <p:tav tm="0">
                                          <p:val>
                                            <p:strVal val="ppt_w"/>
                                          </p:val>
                                        </p:tav>
                                        <p:tav tm="100000">
                                          <p:val>
                                            <p:fltVal val="0"/>
                                          </p:val>
                                        </p:tav>
                                      </p:tavLst>
                                    </p:anim>
                                    <p:anim calcmode="lin" valueType="num">
                                      <p:cBhvr>
                                        <p:cTn id="123" dur="1000"/>
                                        <p:tgtEl>
                                          <p:spTgt spid="28"/>
                                        </p:tgtEl>
                                        <p:attrNameLst>
                                          <p:attrName>ppt_h</p:attrName>
                                        </p:attrNameLst>
                                      </p:cBhvr>
                                      <p:tavLst>
                                        <p:tav tm="0">
                                          <p:val>
                                            <p:strVal val="ppt_h"/>
                                          </p:val>
                                        </p:tav>
                                        <p:tav tm="100000">
                                          <p:val>
                                            <p:fltVal val="0"/>
                                          </p:val>
                                        </p:tav>
                                      </p:tavLst>
                                    </p:anim>
                                    <p:anim calcmode="lin" valueType="num">
                                      <p:cBhvr>
                                        <p:cTn id="124" dur="1000"/>
                                        <p:tgtEl>
                                          <p:spTgt spid="28"/>
                                        </p:tgtEl>
                                        <p:attrNameLst>
                                          <p:attrName>style.rotation</p:attrName>
                                        </p:attrNameLst>
                                      </p:cBhvr>
                                      <p:tavLst>
                                        <p:tav tm="0">
                                          <p:val>
                                            <p:fltVal val="0"/>
                                          </p:val>
                                        </p:tav>
                                        <p:tav tm="100000">
                                          <p:val>
                                            <p:fltVal val="90"/>
                                          </p:val>
                                        </p:tav>
                                      </p:tavLst>
                                    </p:anim>
                                    <p:animEffect transition="out" filter="fade">
                                      <p:cBhvr>
                                        <p:cTn id="125" dur="1000"/>
                                        <p:tgtEl>
                                          <p:spTgt spid="28"/>
                                        </p:tgtEl>
                                      </p:cBhvr>
                                    </p:animEffect>
                                    <p:set>
                                      <p:cBhvr>
                                        <p:cTn id="126" dur="1" fill="hold">
                                          <p:stCondLst>
                                            <p:cond delay="999"/>
                                          </p:stCondLst>
                                        </p:cTn>
                                        <p:tgtEl>
                                          <p:spTgt spid="2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6" presetClass="emph" presetSubtype="0" fill="hold" grpId="0" nodeType="clickEffect">
                                  <p:stCondLst>
                                    <p:cond delay="0"/>
                                  </p:stCondLst>
                                  <p:childTnLst>
                                    <p:animScale>
                                      <p:cBhvr>
                                        <p:cTn id="130"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P spid="19" grpId="0"/>
      <p:bldP spid="20" grpId="0" animBg="1"/>
      <p:bldP spid="24" grpId="0"/>
      <p:bldP spid="25" grpId="0"/>
      <p:bldP spid="26" grpId="0"/>
      <p:bldP spid="27" grpId="0"/>
      <p:bldP spid="28" grpId="0"/>
      <p:bldP spid="29" grpId="0"/>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E9A9-A4D1-48F4-B9F4-3C4CAC842448}"/>
              </a:ext>
            </a:extLst>
          </p:cNvPr>
          <p:cNvSpPr>
            <a:spLocks noGrp="1"/>
          </p:cNvSpPr>
          <p:nvPr>
            <p:ph type="title"/>
          </p:nvPr>
        </p:nvSpPr>
        <p:spPr>
          <a:xfrm>
            <a:off x="0" y="213557"/>
            <a:ext cx="3299012" cy="647577"/>
          </a:xfrm>
        </p:spPr>
        <p:txBody>
          <a:bodyPr>
            <a:normAutofit/>
          </a:bodyPr>
          <a:lstStyle/>
          <a:p>
            <a:r>
              <a:rPr lang="en-GB" sz="2800" dirty="0" err="1"/>
              <a:t>Vokabeln</a:t>
            </a:r>
            <a:r>
              <a:rPr lang="en-GB" sz="2800" dirty="0"/>
              <a:t> </a:t>
            </a:r>
            <a:r>
              <a:rPr lang="en-GB" sz="2800" b="0" dirty="0"/>
              <a:t>(1/5)</a:t>
            </a:r>
            <a:endParaRPr lang="en-GB" sz="2800" dirty="0"/>
          </a:p>
        </p:txBody>
      </p:sp>
      <p:sp>
        <p:nvSpPr>
          <p:cNvPr id="4" name="Rounded Rectangle 11">
            <a:extLst>
              <a:ext uri="{FF2B5EF4-FFF2-40B4-BE49-F238E27FC236}">
                <a16:creationId xmlns:a16="http://schemas.microsoft.com/office/drawing/2014/main" id="{BCB7244F-2315-4B72-871E-8B6328A30ACC}"/>
              </a:ext>
            </a:extLst>
          </p:cNvPr>
          <p:cNvSpPr/>
          <p:nvPr/>
        </p:nvSpPr>
        <p:spPr>
          <a:xfrm>
            <a:off x="9397810" y="151601"/>
            <a:ext cx="2507293" cy="411291"/>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Google Shape;205;p13">
            <a:extLst>
              <a:ext uri="{FF2B5EF4-FFF2-40B4-BE49-F238E27FC236}">
                <a16:creationId xmlns:a16="http://schemas.microsoft.com/office/drawing/2014/main" id="{31C0FA7A-07BC-4FF0-BA84-E7F082739102}"/>
              </a:ext>
            </a:extLst>
          </p:cNvPr>
          <p:cNvSpPr txBox="1"/>
          <p:nvPr/>
        </p:nvSpPr>
        <p:spPr>
          <a:xfrm>
            <a:off x="4380918" y="3163870"/>
            <a:ext cx="3438194"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legen</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6" name="Google Shape;203;p13">
            <a:extLst>
              <a:ext uri="{FF2B5EF4-FFF2-40B4-BE49-F238E27FC236}">
                <a16:creationId xmlns:a16="http://schemas.microsoft.com/office/drawing/2014/main" id="{2E2653CC-F916-4559-9B43-4AEA9A5BF763}"/>
              </a:ext>
            </a:extLst>
          </p:cNvPr>
          <p:cNvSpPr txBox="1"/>
          <p:nvPr/>
        </p:nvSpPr>
        <p:spPr>
          <a:xfrm>
            <a:off x="936580" y="1458935"/>
            <a:ext cx="3438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haben</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7" name="Google Shape;204;p13">
            <a:extLst>
              <a:ext uri="{FF2B5EF4-FFF2-40B4-BE49-F238E27FC236}">
                <a16:creationId xmlns:a16="http://schemas.microsoft.com/office/drawing/2014/main" id="{2067885D-D4B3-4330-BDB3-F499658C8928}"/>
              </a:ext>
            </a:extLst>
          </p:cNvPr>
          <p:cNvSpPr txBox="1"/>
          <p:nvPr/>
        </p:nvSpPr>
        <p:spPr>
          <a:xfrm>
            <a:off x="943375" y="2284394"/>
            <a:ext cx="3396023"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a:ea typeface="Century Gothic"/>
                <a:cs typeface="Century Gothic"/>
                <a:sym typeface="Century Gothic"/>
              </a:rPr>
              <a:t>dort</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8" name="Google Shape;205;p13">
            <a:extLst>
              <a:ext uri="{FF2B5EF4-FFF2-40B4-BE49-F238E27FC236}">
                <a16:creationId xmlns:a16="http://schemas.microsoft.com/office/drawing/2014/main" id="{7B1BA100-817E-4DEE-AEFF-2F0DBA0FBE41}"/>
              </a:ext>
            </a:extLst>
          </p:cNvPr>
          <p:cNvSpPr txBox="1"/>
          <p:nvPr/>
        </p:nvSpPr>
        <p:spPr>
          <a:xfrm>
            <a:off x="943376" y="3163870"/>
            <a:ext cx="3396022"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effectLst/>
                <a:uLnTx/>
                <a:uFillTx/>
                <a:latin typeface="Century Gothic"/>
                <a:ea typeface="Century Gothic"/>
                <a:cs typeface="Century Gothic"/>
                <a:sym typeface="Century Gothic"/>
              </a:rPr>
              <a:t>Hund (m)</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9" name="Google Shape;206;p13">
            <a:extLst>
              <a:ext uri="{FF2B5EF4-FFF2-40B4-BE49-F238E27FC236}">
                <a16:creationId xmlns:a16="http://schemas.microsoft.com/office/drawing/2014/main" id="{C3054A7F-969A-40DD-BF74-3CB3AF6DFFA0}"/>
              </a:ext>
            </a:extLst>
          </p:cNvPr>
          <p:cNvSpPr txBox="1"/>
          <p:nvPr/>
        </p:nvSpPr>
        <p:spPr>
          <a:xfrm>
            <a:off x="4374774" y="4050839"/>
            <a:ext cx="343140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2800" kern="0" dirty="0">
                <a:latin typeface="Century Gothic" panose="020B0502020202020204" pitchFamily="34" charset="0"/>
                <a:cs typeface="Arial"/>
                <a:sym typeface="Arial"/>
              </a:rPr>
              <a:t>deshalb</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10" name="Google Shape;207;p13">
            <a:extLst>
              <a:ext uri="{FF2B5EF4-FFF2-40B4-BE49-F238E27FC236}">
                <a16:creationId xmlns:a16="http://schemas.microsoft.com/office/drawing/2014/main" id="{2B36FB25-23E0-4A0C-B03F-FE6BE0E17764}"/>
              </a:ext>
            </a:extLst>
          </p:cNvPr>
          <p:cNvSpPr txBox="1"/>
          <p:nvPr/>
        </p:nvSpPr>
        <p:spPr>
          <a:xfrm>
            <a:off x="7821485" y="1497179"/>
            <a:ext cx="343393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11" name="Google Shape;208;p13">
            <a:extLst>
              <a:ext uri="{FF2B5EF4-FFF2-40B4-BE49-F238E27FC236}">
                <a16:creationId xmlns:a16="http://schemas.microsoft.com/office/drawing/2014/main" id="{8A17FCDC-5FEB-451D-8BEA-B5A20CB96E80}"/>
              </a:ext>
            </a:extLst>
          </p:cNvPr>
          <p:cNvSpPr txBox="1"/>
          <p:nvPr/>
        </p:nvSpPr>
        <p:spPr>
          <a:xfrm>
            <a:off x="7812969" y="2333626"/>
            <a:ext cx="342713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suchen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12" name="Google Shape;209;p13">
            <a:extLst>
              <a:ext uri="{FF2B5EF4-FFF2-40B4-BE49-F238E27FC236}">
                <a16:creationId xmlns:a16="http://schemas.microsoft.com/office/drawing/2014/main" id="{D63600A9-99D7-4AA3-990E-A68D4AE43390}"/>
              </a:ext>
            </a:extLst>
          </p:cNvPr>
          <p:cNvSpPr txBox="1"/>
          <p:nvPr/>
        </p:nvSpPr>
        <p:spPr>
          <a:xfrm>
            <a:off x="943375" y="4050799"/>
            <a:ext cx="34314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effectLst/>
                <a:uLnTx/>
                <a:uFillTx/>
                <a:latin typeface="Century Gothic"/>
                <a:ea typeface="Century Gothic"/>
                <a:cs typeface="Century Gothic"/>
                <a:sym typeface="Century Gothic"/>
              </a:rPr>
              <a:t>Keks (m)</a:t>
            </a:r>
            <a:endParaRPr kumimoji="0" sz="28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3" name="Google Shape;210;p13">
            <a:extLst>
              <a:ext uri="{FF2B5EF4-FFF2-40B4-BE49-F238E27FC236}">
                <a16:creationId xmlns:a16="http://schemas.microsoft.com/office/drawing/2014/main" id="{F2CAC99C-13FA-48C1-9736-38D2BCDA6A65}"/>
              </a:ext>
            </a:extLst>
          </p:cNvPr>
          <p:cNvSpPr txBox="1"/>
          <p:nvPr/>
        </p:nvSpPr>
        <p:spPr>
          <a:xfrm>
            <a:off x="4379033" y="1478057"/>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gemeinsam</a:t>
            </a:r>
            <a:endParaRPr kumimoji="0" sz="4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14" name="Google Shape;211;p13">
            <a:extLst>
              <a:ext uri="{FF2B5EF4-FFF2-40B4-BE49-F238E27FC236}">
                <a16:creationId xmlns:a16="http://schemas.microsoft.com/office/drawing/2014/main" id="{545F9F30-78BC-4422-A0BB-649920C40BFC}"/>
              </a:ext>
            </a:extLst>
          </p:cNvPr>
          <p:cNvSpPr txBox="1"/>
          <p:nvPr/>
        </p:nvSpPr>
        <p:spPr>
          <a:xfrm>
            <a:off x="4374775" y="2303516"/>
            <a:ext cx="343819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finden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15" name="Google Shape;238;p13">
            <a:extLst>
              <a:ext uri="{FF2B5EF4-FFF2-40B4-BE49-F238E27FC236}">
                <a16:creationId xmlns:a16="http://schemas.microsoft.com/office/drawing/2014/main" id="{F1203BEA-3C1E-4A38-9651-0CD04A1A5B48}"/>
              </a:ext>
            </a:extLst>
          </p:cNvPr>
          <p:cNvSpPr txBox="1"/>
          <p:nvPr/>
        </p:nvSpPr>
        <p:spPr>
          <a:xfrm>
            <a:off x="7812969" y="3163910"/>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panose="020B0502020202020204" pitchFamily="34" charset="0"/>
                <a:cs typeface="Arial"/>
                <a:sym typeface="Arial"/>
              </a:rPr>
              <a:t>schreiben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16" name="Google Shape;240;p13">
            <a:extLst>
              <a:ext uri="{FF2B5EF4-FFF2-40B4-BE49-F238E27FC236}">
                <a16:creationId xmlns:a16="http://schemas.microsoft.com/office/drawing/2014/main" id="{A09705CD-B863-4F73-B641-25DAEA11DB83}"/>
              </a:ext>
            </a:extLst>
          </p:cNvPr>
          <p:cNvSpPr txBox="1"/>
          <p:nvPr/>
        </p:nvSpPr>
        <p:spPr>
          <a:xfrm>
            <a:off x="7821485" y="4050839"/>
            <a:ext cx="342714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effectLst/>
                <a:uLnTx/>
                <a:uFillTx/>
                <a:latin typeface="Century Gothic" panose="020B0502020202020204" pitchFamily="34" charset="0"/>
                <a:cs typeface="Arial"/>
                <a:sym typeface="Arial"/>
              </a:rPr>
              <a:t>jetzt</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17" name="TextBox 16">
            <a:extLst>
              <a:ext uri="{FF2B5EF4-FFF2-40B4-BE49-F238E27FC236}">
                <a16:creationId xmlns:a16="http://schemas.microsoft.com/office/drawing/2014/main" id="{F8D7575B-D63E-49BD-84CC-BB187D968B05}"/>
              </a:ext>
            </a:extLst>
          </p:cNvPr>
          <p:cNvSpPr txBox="1"/>
          <p:nvPr/>
        </p:nvSpPr>
        <p:spPr>
          <a:xfrm>
            <a:off x="936580" y="4853351"/>
            <a:ext cx="8745302" cy="584775"/>
          </a:xfrm>
          <a:prstGeom prst="rect">
            <a:avLst/>
          </a:prstGeom>
          <a:no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effectLst/>
                <a:uLnTx/>
                <a:uFillTx/>
                <a:latin typeface="Century Gothic" panose="020B0502020202020204" pitchFamily="34" charset="0"/>
                <a:cs typeface="Arial"/>
                <a:sym typeface="Arial"/>
              </a:rPr>
              <a:t>1</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Ich [</a:t>
            </a:r>
            <a:r>
              <a:rPr kumimoji="0" lang="en-GB" sz="3200" b="0"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put/lay</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3200" kern="0" dirty="0">
                <a:latin typeface="Century Gothic" panose="020B0502020202020204" pitchFamily="34" charset="0"/>
                <a:cs typeface="Arial"/>
                <a:sym typeface="Arial"/>
              </a:rPr>
              <a:t>die Zeitung [</a:t>
            </a:r>
            <a:r>
              <a:rPr lang="en-GB" sz="3200" kern="0" dirty="0">
                <a:solidFill>
                  <a:srgbClr val="FF0000"/>
                </a:solidFill>
                <a:latin typeface="Century Gothic" panose="020B0502020202020204" pitchFamily="34" charset="0"/>
                <a:cs typeface="Arial"/>
                <a:sym typeface="Arial"/>
              </a:rPr>
              <a:t>on</a:t>
            </a:r>
            <a:r>
              <a:rPr lang="en-GB" sz="3200" kern="0" dirty="0">
                <a:latin typeface="Century Gothic" panose="020B0502020202020204" pitchFamily="34" charset="0"/>
                <a:cs typeface="Arial"/>
                <a:sym typeface="Arial"/>
              </a:rPr>
              <a:t>] den Tisch.</a:t>
            </a:r>
            <a:endParaRPr kumimoji="0" lang="en-GB" sz="32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18" name="TextBox 17">
            <a:extLst>
              <a:ext uri="{FF2B5EF4-FFF2-40B4-BE49-F238E27FC236}">
                <a16:creationId xmlns:a16="http://schemas.microsoft.com/office/drawing/2014/main" id="{2D26FC36-DED9-45E6-953C-8F12BA94CE57}"/>
              </a:ext>
            </a:extLst>
          </p:cNvPr>
          <p:cNvSpPr txBox="1"/>
          <p:nvPr/>
        </p:nvSpPr>
        <p:spPr>
          <a:xfrm>
            <a:off x="943375" y="5508306"/>
            <a:ext cx="8738507" cy="584775"/>
          </a:xfrm>
          <a:prstGeom prst="rect">
            <a:avLst/>
          </a:prstGeom>
          <a:solidFill>
            <a:schemeClr val="accent4">
              <a:lumMod val="40000"/>
              <a:lumOff val="60000"/>
            </a:schemeClr>
          </a:solidFill>
          <a:ln>
            <a:solidFill>
              <a:srgbClr val="104F75"/>
            </a:solidFill>
          </a:ln>
        </p:spPr>
        <p:txBody>
          <a:bodyPr wrap="square" rtlCol="0">
            <a:spAutoFit/>
          </a:bodyPr>
          <a:lstStyle/>
          <a:p>
            <a:pPr lvl="0">
              <a:buClr>
                <a:srgbClr val="000000"/>
              </a:buClr>
            </a:pPr>
            <a:r>
              <a:rPr kumimoji="0" lang="en-GB" sz="3200" b="1" i="0" u="none" strike="noStrike" kern="0" cap="none" spc="0" normalizeH="0" baseline="0" noProof="0" dirty="0">
                <a:ln>
                  <a:noFill/>
                </a:ln>
                <a:effectLst/>
                <a:uLnTx/>
                <a:uFillTx/>
                <a:latin typeface="Century Gothic" panose="020B0502020202020204" pitchFamily="34" charset="0"/>
                <a:cs typeface="Arial"/>
                <a:sym typeface="Arial"/>
              </a:rPr>
              <a:t>1. </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Ich </a:t>
            </a:r>
            <a:r>
              <a:rPr kumimoji="0" lang="en-GB" sz="3200" b="1" i="0" u="none" strike="noStrike" kern="0" cap="none" spc="0" normalizeH="0" baseline="0" noProof="0" dirty="0" err="1">
                <a:ln>
                  <a:noFill/>
                </a:ln>
                <a:solidFill>
                  <a:srgbClr val="FF0000"/>
                </a:solidFill>
                <a:effectLst/>
                <a:uLnTx/>
                <a:uFillTx/>
                <a:latin typeface="Century Gothic" panose="020B0502020202020204" pitchFamily="34" charset="0"/>
                <a:cs typeface="Arial"/>
                <a:sym typeface="Arial"/>
              </a:rPr>
              <a:t>lege</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3200" kern="0" dirty="0">
                <a:latin typeface="Century Gothic" panose="020B0502020202020204" pitchFamily="34" charset="0"/>
                <a:cs typeface="Arial"/>
                <a:sym typeface="Arial"/>
              </a:rPr>
              <a:t>die Zeitung </a:t>
            </a:r>
            <a:r>
              <a:rPr lang="en-GB" sz="3200" b="1" kern="0" dirty="0">
                <a:solidFill>
                  <a:srgbClr val="FF0000"/>
                </a:solidFill>
                <a:latin typeface="Century Gothic" panose="020B0502020202020204" pitchFamily="34" charset="0"/>
                <a:cs typeface="Arial"/>
                <a:sym typeface="Arial"/>
              </a:rPr>
              <a:t>auf</a:t>
            </a:r>
            <a:r>
              <a:rPr lang="en-GB" sz="3200" kern="0" dirty="0">
                <a:latin typeface="Century Gothic" panose="020B0502020202020204" pitchFamily="34" charset="0"/>
                <a:cs typeface="Arial"/>
                <a:sym typeface="Arial"/>
              </a:rPr>
              <a:t> den Tisch</a:t>
            </a:r>
            <a:r>
              <a:rPr kumimoji="0" lang="en-GB" sz="3200" b="0" i="0" u="none" strike="noStrike" kern="0" cap="none" spc="0" normalizeH="0" baseline="0" noProof="0" dirty="0">
                <a:ln>
                  <a:noFill/>
                </a:ln>
                <a:effectLst/>
                <a:uLnTx/>
                <a:uFillTx/>
                <a:latin typeface="Century Gothic" panose="020B0502020202020204" pitchFamily="34" charset="0"/>
                <a:cs typeface="Arial"/>
                <a:sym typeface="Arial"/>
              </a:rPr>
              <a:t>.</a:t>
            </a:r>
          </a:p>
        </p:txBody>
      </p:sp>
      <p:sp>
        <p:nvSpPr>
          <p:cNvPr id="19" name="Google Shape;212;p13">
            <a:extLst>
              <a:ext uri="{FF2B5EF4-FFF2-40B4-BE49-F238E27FC236}">
                <a16:creationId xmlns:a16="http://schemas.microsoft.com/office/drawing/2014/main" id="{796337AC-64FA-4191-9C96-8ABBCDD8B67C}"/>
              </a:ext>
            </a:extLst>
          </p:cNvPr>
          <p:cNvSpPr txBox="1"/>
          <p:nvPr/>
        </p:nvSpPr>
        <p:spPr>
          <a:xfrm>
            <a:off x="4844483" y="3148097"/>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legen</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
        <p:nvSpPr>
          <p:cNvPr id="20" name="Google Shape;212;p13">
            <a:extLst>
              <a:ext uri="{FF2B5EF4-FFF2-40B4-BE49-F238E27FC236}">
                <a16:creationId xmlns:a16="http://schemas.microsoft.com/office/drawing/2014/main" id="{C5D13979-A271-4A85-A437-107ABA16670E}"/>
              </a:ext>
            </a:extLst>
          </p:cNvPr>
          <p:cNvSpPr txBox="1"/>
          <p:nvPr/>
        </p:nvSpPr>
        <p:spPr>
          <a:xfrm>
            <a:off x="8329723" y="1458581"/>
            <a:ext cx="2507293" cy="523180"/>
          </a:xfrm>
          <a:prstGeom prst="rect">
            <a:avLst/>
          </a:prstGeom>
          <a:solidFill>
            <a:schemeClr val="accent1">
              <a:lumMod val="60000"/>
              <a:lumOff val="40000"/>
            </a:schemeClr>
          </a:solidFill>
          <a:ln w="38100">
            <a:solidFill>
              <a:schemeClr val="tx1"/>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a:ln>
                  <a:noFill/>
                </a:ln>
                <a:effectLst/>
                <a:uLnTx/>
                <a:uFillTx/>
                <a:latin typeface="Century Gothic" panose="020B0502020202020204" pitchFamily="34" charset="0"/>
                <a:cs typeface="Arial"/>
                <a:sym typeface="Arial"/>
              </a:rPr>
              <a:t>auf</a:t>
            </a:r>
            <a:endParaRPr kumimoji="0" sz="2800" b="0" i="0" u="none" strike="noStrike" kern="0" cap="none" spc="0" normalizeH="0" baseline="0" noProof="0" dirty="0">
              <a:ln>
                <a:noFill/>
              </a:ln>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34570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7195</Words>
  <Application>Microsoft Office PowerPoint</Application>
  <PresentationFormat>Widescreen</PresentationFormat>
  <Paragraphs>1034</Paragraphs>
  <Slides>36</Slides>
  <Notes>36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Bodoni MT Condensed</vt:lpstr>
      <vt:lpstr>Calibri</vt:lpstr>
      <vt:lpstr>Century Gothic</vt:lpstr>
      <vt:lpstr>Courier New</vt:lpstr>
      <vt:lpstr>Times New Roman</vt:lpstr>
      <vt:lpstr>1_NCELP_German_2022</vt:lpstr>
      <vt:lpstr>PowerPoint Presentation</vt:lpstr>
      <vt:lpstr>Phonetik</vt:lpstr>
      <vt:lpstr>Phonetik</vt:lpstr>
      <vt:lpstr>Phonetik</vt:lpstr>
      <vt:lpstr>Codewörter (1/4)</vt:lpstr>
      <vt:lpstr>Codewörter (2/4)</vt:lpstr>
      <vt:lpstr>Codewörter (3/4)</vt:lpstr>
      <vt:lpstr>Codewörter (4/4)</vt:lpstr>
      <vt:lpstr>Vokabeln (1/5)</vt:lpstr>
      <vt:lpstr>Vokabeln (2/5)</vt:lpstr>
      <vt:lpstr>Vokabeln (3/5)</vt:lpstr>
      <vt:lpstr>Vokabeln (4/5)</vt:lpstr>
      <vt:lpstr>Vokabeln (5/5)</vt:lpstr>
      <vt:lpstr>Grammatik</vt:lpstr>
      <vt:lpstr>Mia und Wolfgang helfen im Café</vt:lpstr>
      <vt:lpstr>Teamarbeit</vt:lpstr>
      <vt:lpstr>Wer hat was gemacht?</vt:lpstr>
      <vt:lpstr>Wie heißt das auf Deutsch? (1/6)</vt:lpstr>
      <vt:lpstr>Wie heißt das auf Deutsch? (2/6)</vt:lpstr>
      <vt:lpstr>Wie heißt das auf Deutsch? (3/6)</vt:lpstr>
      <vt:lpstr>Wie heißt das auf Deutsch? (4/6)</vt:lpstr>
      <vt:lpstr>Wie heißt das auf Deutsch? (5/6)</vt:lpstr>
      <vt:lpstr>Wie heißt das auf Deutsch? (6/6)</vt:lpstr>
      <vt:lpstr>PowerPoint Presentation</vt:lpstr>
      <vt:lpstr>Phonetik / Vokabeln</vt:lpstr>
      <vt:lpstr>das Perfekt mit sein</vt:lpstr>
      <vt:lpstr>Starke Partizipien</vt:lpstr>
      <vt:lpstr>Cousine Paula geht auf eine neue Schule (1/2)</vt:lpstr>
      <vt:lpstr>Cousine Paula geht auf eine neue Schule (2/2)</vt:lpstr>
      <vt:lpstr>In / auf + R2 and R3</vt:lpstr>
      <vt:lpstr>Tante Laura reist nochmal!</vt:lpstr>
      <vt:lpstr>Tante Laura reist nochmal!</vt:lpstr>
      <vt:lpstr>Tante Laura auf Chortour in Salzburg </vt:lpstr>
      <vt:lpstr>eine neue Erfahrung</vt:lpstr>
      <vt:lpstr>Hausaufgaben</vt:lpstr>
      <vt:lpstr>eine neue Erfahrung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23</cp:revision>
  <dcterms:created xsi:type="dcterms:W3CDTF">2024-02-12T04:41:45Z</dcterms:created>
  <dcterms:modified xsi:type="dcterms:W3CDTF">2024-02-12T09:58:26Z</dcterms:modified>
</cp:coreProperties>
</file>