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788" r:id="rId2"/>
    <p:sldId id="644" r:id="rId3"/>
    <p:sldId id="603" r:id="rId4"/>
    <p:sldId id="608" r:id="rId5"/>
    <p:sldId id="523" r:id="rId6"/>
    <p:sldId id="538" r:id="rId7"/>
    <p:sldId id="407" r:id="rId8"/>
    <p:sldId id="282" r:id="rId9"/>
    <p:sldId id="279" r:id="rId10"/>
    <p:sldId id="598" r:id="rId11"/>
    <p:sldId id="312" r:id="rId12"/>
    <p:sldId id="625" r:id="rId13"/>
    <p:sldId id="610" r:id="rId14"/>
    <p:sldId id="815" r:id="rId15"/>
    <p:sldId id="816" r:id="rId16"/>
    <p:sldId id="817" r:id="rId17"/>
    <p:sldId id="818" r:id="rId18"/>
    <p:sldId id="819" r:id="rId19"/>
    <p:sldId id="821" r:id="rId20"/>
    <p:sldId id="820" r:id="rId21"/>
    <p:sldId id="814" r:id="rId22"/>
    <p:sldId id="823" r:id="rId23"/>
    <p:sldId id="822" r:id="rId24"/>
    <p:sldId id="453" r:id="rId25"/>
    <p:sldId id="471" r:id="rId26"/>
    <p:sldId id="604" r:id="rId27"/>
    <p:sldId id="622" r:id="rId28"/>
    <p:sldId id="321" r:id="rId29"/>
    <p:sldId id="824" r:id="rId30"/>
    <p:sldId id="825" r:id="rId31"/>
    <p:sldId id="596" r:id="rId32"/>
    <p:sldId id="606" r:id="rId33"/>
    <p:sldId id="575" r:id="rId34"/>
    <p:sldId id="281" r:id="rId35"/>
    <p:sldId id="623" r:id="rId36"/>
    <p:sldId id="624" r:id="rId37"/>
    <p:sldId id="81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AEF"/>
    <a:srgbClr val="FFF5DE"/>
    <a:srgbClr val="33CAFF"/>
    <a:srgbClr val="4FD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3231" autoAdjust="0"/>
  </p:normalViewPr>
  <p:slideViewPr>
    <p:cSldViewPr snapToGrid="0">
      <p:cViewPr varScale="1">
        <p:scale>
          <a:sx n="57" d="100"/>
          <a:sy n="57" d="100"/>
        </p:scale>
        <p:origin x="2478" y="66"/>
      </p:cViewPr>
      <p:guideLst/>
    </p:cSldViewPr>
  </p:slideViewPr>
  <p:notesTextViewPr>
    <p:cViewPr>
      <p:scale>
        <a:sx n="1" d="1"/>
        <a:sy n="1" d="1"/>
      </p:scale>
      <p:origin x="0" y="0"/>
    </p:cViewPr>
  </p:notesTextViewPr>
  <p:sorterViewPr>
    <p:cViewPr>
      <p:scale>
        <a:sx n="100" d="100"/>
        <a:sy n="100" d="100"/>
      </p:scale>
      <p:origin x="0" y="-48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FAF21-3932-44A8-9E22-121999E0584A}" type="datetimeFigureOut">
              <a:rPr lang="en-GB" smtClean="0"/>
              <a:t>11/02/2024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68EB3-8793-4388-81B4-11D165AEC90C}" type="slidenum">
              <a:rPr lang="en-GB" smtClean="0"/>
              <a:t>‹#›</a:t>
            </a:fld>
            <a:endParaRPr lang="en-GB"/>
          </a:p>
        </p:txBody>
      </p:sp>
    </p:spTree>
    <p:extLst>
      <p:ext uri="{BB962C8B-B14F-4D97-AF65-F5344CB8AC3E}">
        <p14:creationId xmlns:p14="http://schemas.microsoft.com/office/powerpoint/2010/main" val="203019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quizlet.com/gb/532967196/year-8-german-term-21-week-3-flash-cards/?new"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a:t>fit, Hobby, </a:t>
            </a:r>
            <a:r>
              <a:rPr lang="en-GB" sz="1200" b="1" u="sng" baseline="0" dirty="0" err="1"/>
              <a:t>weh</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 Edexcel list does not have </a:t>
            </a:r>
            <a:r>
              <a:rPr lang="en-GB" sz="1200" b="1" u="sng" baseline="0" dirty="0" err="1"/>
              <a:t>anderer</a:t>
            </a:r>
            <a:r>
              <a:rPr lang="en-GB" sz="1200" b="1" u="sng" baseline="0" dirty="0"/>
              <a:t>/</a:t>
            </a:r>
            <a:r>
              <a:rPr lang="en-GB" sz="1200" b="1" u="sng" baseline="0" dirty="0" err="1"/>
              <a:t>andere</a:t>
            </a:r>
            <a:r>
              <a:rPr lang="en-GB" sz="1200" b="1" baseline="0" dirty="0"/>
              <a:t>, </a:t>
            </a:r>
            <a:r>
              <a:rPr lang="en-GB" sz="1200" b="1" u="sng" baseline="0" dirty="0"/>
              <a:t>fit, Hobby, </a:t>
            </a:r>
            <a:r>
              <a:rPr lang="en-GB" sz="1200" b="1" u="sng" baseline="0" dirty="0" err="1"/>
              <a:t>weh</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t>
            </a:r>
            <a:r>
              <a:rPr lang="en-GB" sz="1200" b="1" baseline="0" dirty="0" err="1"/>
              <a:t>Eduqas</a:t>
            </a:r>
            <a:r>
              <a:rPr lang="en-GB" sz="1200" b="1" baseline="0" dirty="0"/>
              <a:t> list does not have </a:t>
            </a:r>
            <a:r>
              <a:rPr lang="en-GB" sz="1200" b="1" u="sng" baseline="0" dirty="0"/>
              <a:t>fit.</a:t>
            </a:r>
            <a:br>
              <a:rPr lang="en-GB" sz="1200" b="1" u="sng" baseline="0" dirty="0"/>
            </a:br>
            <a:r>
              <a:rPr lang="en-GB" sz="1200" b="1" u="none" baseline="0" dirty="0"/>
              <a:t>Note that </a:t>
            </a:r>
            <a:r>
              <a:rPr lang="en-GB" sz="1200" b="1" u="sng" baseline="0" dirty="0"/>
              <a:t>fit</a:t>
            </a:r>
            <a:r>
              <a:rPr lang="en-GB" sz="1200" b="1" u="none" baseline="0" dirty="0"/>
              <a:t> will be permitted in the reading paper as a cognate.</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ei</a:t>
            </a:r>
            <a:r>
              <a:rPr lang="en-GB" sz="1200" b="1" dirty="0"/>
              <a:t>] </a:t>
            </a:r>
            <a:r>
              <a:rPr lang="en-GB" sz="1200" b="0" dirty="0"/>
              <a:t>and contrast with </a:t>
            </a:r>
            <a:r>
              <a:rPr lang="en-GB" sz="1200" b="1" dirty="0"/>
              <a:t>[</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to second set of R3 (dative) verbs – those without word-for-word English translations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explain and illustrate another meaning of </a:t>
            </a:r>
            <a:r>
              <a:rPr lang="en-GB" b="0" i="1" dirty="0"/>
              <a:t>fallen.</a:t>
            </a:r>
            <a:br>
              <a:rPr lang="en-GB"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97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using the correct verb, by listening out for the form of the personal pronoun. Also, to practise listening for meaning.</a:t>
            </a:r>
            <a:br>
              <a:rPr lang="en-GB" dirty="0"/>
            </a:br>
            <a:br>
              <a:rPr lang="en-GB" dirty="0"/>
            </a:br>
            <a:r>
              <a:rPr lang="en-GB" b="1" dirty="0"/>
              <a:t>Procedure:</a:t>
            </a:r>
            <a:br>
              <a:rPr lang="en-GB" dirty="0"/>
            </a:br>
            <a:r>
              <a:rPr lang="en-GB" dirty="0"/>
              <a:t>1. Click on a number to play the recording.</a:t>
            </a:r>
          </a:p>
          <a:p>
            <a:r>
              <a:rPr lang="en-GB" dirty="0"/>
              <a:t>2. For each item say which verb fits.</a:t>
            </a:r>
          </a:p>
          <a:p>
            <a:r>
              <a:rPr lang="en-GB" dirty="0"/>
              <a:t>3. In the second column write in German what subject they are talking about.</a:t>
            </a:r>
          </a:p>
          <a:p>
            <a:r>
              <a:rPr lang="en-GB" dirty="0"/>
              <a:t>4. In the final column say whether they express a positive or negative opinion.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Nowak - 1.  Sie [</a:t>
            </a:r>
            <a:r>
              <a:rPr lang="en-GB" dirty="0" err="1"/>
              <a:t>findet</a:t>
            </a:r>
            <a:r>
              <a:rPr lang="en-GB" dirty="0"/>
              <a:t>] </a:t>
            </a:r>
            <a:r>
              <a:rPr lang="en-GB" dirty="0" err="1"/>
              <a:t>Mathe</a:t>
            </a:r>
            <a:r>
              <a:rPr lang="en-GB" dirty="0"/>
              <a:t> </a:t>
            </a:r>
            <a:r>
              <a:rPr lang="en-GB" dirty="0" err="1"/>
              <a:t>schwer</a:t>
            </a:r>
            <a:r>
              <a:rPr lang="en-GB" dirty="0"/>
              <a:t>.  </a:t>
            </a:r>
            <a:br>
              <a:rPr lang="en-GB" dirty="0"/>
            </a:br>
            <a:r>
              <a:rPr lang="en-GB" dirty="0" err="1"/>
              <a:t>Bayrak</a:t>
            </a:r>
            <a:r>
              <a:rPr lang="en-GB" dirty="0"/>
              <a:t> – 2. O!  </a:t>
            </a:r>
            <a:r>
              <a:rPr lang="en-GB" dirty="0" err="1"/>
              <a:t>Ihm</a:t>
            </a:r>
            <a:r>
              <a:rPr lang="en-GB" dirty="0"/>
              <a:t> [</a:t>
            </a:r>
            <a:r>
              <a:rPr lang="en-GB" dirty="0" err="1"/>
              <a:t>fällt</a:t>
            </a:r>
            <a:r>
              <a:rPr lang="en-GB" dirty="0"/>
              <a:t>] </a:t>
            </a:r>
            <a:r>
              <a:rPr lang="en-GB" dirty="0" err="1"/>
              <a:t>Mathe</a:t>
            </a:r>
            <a:r>
              <a:rPr lang="en-GB" dirty="0"/>
              <a:t> dieses </a:t>
            </a:r>
            <a:r>
              <a:rPr lang="en-GB" dirty="0" err="1"/>
              <a:t>Jahr</a:t>
            </a:r>
            <a:r>
              <a:rPr lang="en-GB" dirty="0"/>
              <a:t> </a:t>
            </a:r>
            <a:r>
              <a:rPr lang="en-GB" dirty="0" err="1"/>
              <a:t>leicht</a:t>
            </a:r>
            <a:r>
              <a:rPr lang="en-GB" dirty="0"/>
              <a:t>. Der </a:t>
            </a:r>
            <a:r>
              <a:rPr lang="en-GB" dirty="0" err="1"/>
              <a:t>neue</a:t>
            </a:r>
            <a:r>
              <a:rPr lang="en-GB" dirty="0"/>
              <a:t> Lehrer </a:t>
            </a:r>
            <a:r>
              <a:rPr lang="en-GB" dirty="0" err="1"/>
              <a:t>ist</a:t>
            </a:r>
            <a:r>
              <a:rPr lang="en-GB" dirty="0"/>
              <a:t> gut.</a:t>
            </a:r>
            <a:br>
              <a:rPr lang="en-GB" dirty="0"/>
            </a:br>
            <a:r>
              <a:rPr lang="en-GB" dirty="0"/>
              <a:t>Nowak – 3.  Und </a:t>
            </a:r>
            <a:r>
              <a:rPr lang="en-GB" dirty="0" err="1"/>
              <a:t>Musik</a:t>
            </a:r>
            <a:r>
              <a:rPr lang="en-GB" dirty="0"/>
              <a:t> [</a:t>
            </a:r>
            <a:r>
              <a:rPr lang="en-GB" dirty="0" err="1"/>
              <a:t>findet</a:t>
            </a:r>
            <a:r>
              <a:rPr lang="en-GB" dirty="0"/>
              <a:t>] er </a:t>
            </a:r>
            <a:r>
              <a:rPr lang="en-GB" dirty="0" err="1"/>
              <a:t>immer</a:t>
            </a:r>
            <a:r>
              <a:rPr lang="en-GB" dirty="0"/>
              <a:t> </a:t>
            </a:r>
            <a:r>
              <a:rPr lang="en-GB" dirty="0" err="1"/>
              <a:t>noch</a:t>
            </a:r>
            <a:r>
              <a:rPr lang="en-GB" dirty="0"/>
              <a:t> toll, </a:t>
            </a:r>
            <a:r>
              <a:rPr lang="en-GB" dirty="0" err="1"/>
              <a:t>nicht</a:t>
            </a:r>
            <a:r>
              <a:rPr lang="en-GB" dirty="0"/>
              <a:t> </a:t>
            </a:r>
            <a:r>
              <a:rPr lang="en-GB" dirty="0" err="1"/>
              <a:t>wahr</a:t>
            </a:r>
            <a:r>
              <a:rPr lang="en-GB" dirty="0"/>
              <a:t>?</a:t>
            </a:r>
            <a:br>
              <a:rPr lang="en-GB" dirty="0"/>
            </a:br>
            <a:r>
              <a:rPr lang="en-GB" dirty="0" err="1"/>
              <a:t>Bayrak</a:t>
            </a:r>
            <a:r>
              <a:rPr lang="en-GB" dirty="0"/>
              <a:t> – 4. </a:t>
            </a:r>
            <a:r>
              <a:rPr lang="en-GB" dirty="0" err="1"/>
              <a:t>Ja</a:t>
            </a:r>
            <a:r>
              <a:rPr lang="en-GB" dirty="0"/>
              <a:t>. </a:t>
            </a:r>
            <a:r>
              <a:rPr lang="en-GB" dirty="0" err="1"/>
              <a:t>Englisch</a:t>
            </a:r>
            <a:r>
              <a:rPr lang="en-GB" dirty="0"/>
              <a:t> [</a:t>
            </a:r>
            <a:r>
              <a:rPr lang="en-GB" dirty="0" err="1"/>
              <a:t>fällt</a:t>
            </a:r>
            <a:r>
              <a:rPr lang="en-GB" dirty="0"/>
              <a:t>] </a:t>
            </a:r>
            <a:r>
              <a:rPr lang="en-GB" dirty="0" err="1"/>
              <a:t>ihm</a:t>
            </a:r>
            <a:r>
              <a:rPr lang="en-GB" dirty="0"/>
              <a:t> </a:t>
            </a:r>
            <a:r>
              <a:rPr lang="en-GB" dirty="0" err="1"/>
              <a:t>aber</a:t>
            </a:r>
            <a:r>
              <a:rPr lang="en-GB" dirty="0"/>
              <a:t> </a:t>
            </a:r>
            <a:r>
              <a:rPr lang="en-GB" dirty="0" err="1"/>
              <a:t>noch</a:t>
            </a:r>
            <a:r>
              <a:rPr lang="en-GB" dirty="0"/>
              <a:t> </a:t>
            </a:r>
            <a:r>
              <a:rPr lang="en-GB" dirty="0" err="1"/>
              <a:t>ziemlich</a:t>
            </a:r>
            <a:r>
              <a:rPr lang="en-GB" dirty="0"/>
              <a:t> </a:t>
            </a:r>
            <a:r>
              <a:rPr lang="en-GB" dirty="0" err="1"/>
              <a:t>schwer</a:t>
            </a:r>
            <a:r>
              <a:rPr lang="en-GB" dirty="0"/>
              <a:t>.</a:t>
            </a:r>
            <a:br>
              <a:rPr lang="en-GB" dirty="0"/>
            </a:br>
            <a:r>
              <a:rPr lang="en-GB" dirty="0"/>
              <a:t>Nowak – 5. </a:t>
            </a:r>
            <a:r>
              <a:rPr lang="en-GB" dirty="0" err="1"/>
              <a:t>Englisch</a:t>
            </a:r>
            <a:r>
              <a:rPr lang="en-GB" dirty="0"/>
              <a:t> [</a:t>
            </a:r>
            <a:r>
              <a:rPr lang="en-GB" dirty="0" err="1"/>
              <a:t>gefällt</a:t>
            </a:r>
            <a:r>
              <a:rPr lang="en-GB" dirty="0"/>
              <a:t>] </a:t>
            </a:r>
            <a:r>
              <a:rPr lang="en-GB" dirty="0" err="1"/>
              <a:t>ihr</a:t>
            </a:r>
            <a:r>
              <a:rPr lang="en-GB" dirty="0"/>
              <a:t> </a:t>
            </a:r>
            <a:r>
              <a:rPr lang="en-GB" dirty="0" err="1"/>
              <a:t>sehr</a:t>
            </a:r>
            <a:r>
              <a:rPr lang="en-GB" dirty="0"/>
              <a:t> gut, </a:t>
            </a:r>
            <a:r>
              <a:rPr lang="en-GB" dirty="0" err="1"/>
              <a:t>denn</a:t>
            </a:r>
            <a:r>
              <a:rPr lang="en-GB" dirty="0"/>
              <a:t> </a:t>
            </a:r>
            <a:r>
              <a:rPr lang="en-GB" dirty="0" err="1"/>
              <a:t>sie</a:t>
            </a:r>
            <a:r>
              <a:rPr lang="en-GB" dirty="0"/>
              <a:t> mag </a:t>
            </a:r>
            <a:r>
              <a:rPr lang="en-GB" dirty="0" err="1"/>
              <a:t>Fremdsprachen</a:t>
            </a:r>
            <a:r>
              <a:rPr lang="en-GB" dirty="0"/>
              <a:t>.</a:t>
            </a:r>
            <a:br>
              <a:rPr lang="en-GB" dirty="0"/>
            </a:br>
            <a:r>
              <a:rPr lang="en-GB" dirty="0" err="1"/>
              <a:t>Bayrak</a:t>
            </a:r>
            <a:r>
              <a:rPr lang="en-GB" dirty="0"/>
              <a:t> – 6. Er [mag] </a:t>
            </a:r>
            <a:r>
              <a:rPr lang="en-GB" dirty="0" err="1"/>
              <a:t>Naturwissenschaften</a:t>
            </a:r>
            <a:r>
              <a:rPr lang="en-GB" dirty="0"/>
              <a:t>.</a:t>
            </a:r>
            <a:br>
              <a:rPr lang="en-GB" dirty="0"/>
            </a:br>
            <a:r>
              <a:rPr lang="en-GB" dirty="0"/>
              <a:t>Nowak – 7. </a:t>
            </a:r>
            <a:r>
              <a:rPr lang="en-GB" dirty="0" err="1"/>
              <a:t>Ihr</a:t>
            </a:r>
            <a:r>
              <a:rPr lang="en-GB" dirty="0"/>
              <a:t> [</a:t>
            </a:r>
            <a:r>
              <a:rPr lang="en-GB" dirty="0" err="1"/>
              <a:t>fällt</a:t>
            </a:r>
            <a:r>
              <a:rPr lang="en-GB" dirty="0"/>
              <a:t>] </a:t>
            </a:r>
            <a:r>
              <a:rPr lang="en-GB" dirty="0" err="1"/>
              <a:t>Chemie</a:t>
            </a:r>
            <a:r>
              <a:rPr lang="en-GB" dirty="0"/>
              <a:t> </a:t>
            </a:r>
            <a:r>
              <a:rPr lang="en-GB" dirty="0" err="1"/>
              <a:t>aber</a:t>
            </a:r>
            <a:r>
              <a:rPr lang="en-GB" dirty="0"/>
              <a:t> </a:t>
            </a:r>
            <a:r>
              <a:rPr lang="en-GB" dirty="0" err="1"/>
              <a:t>sehr</a:t>
            </a:r>
            <a:r>
              <a:rPr lang="en-GB" dirty="0"/>
              <a:t> </a:t>
            </a:r>
            <a:r>
              <a:rPr lang="en-GB" dirty="0" err="1"/>
              <a:t>schwer</a:t>
            </a:r>
            <a:r>
              <a:rPr lang="en-GB" dirty="0"/>
              <a:t>. </a:t>
            </a:r>
            <a:br>
              <a:rPr lang="en-GB" dirty="0"/>
            </a:br>
            <a:r>
              <a:rPr lang="en-GB" dirty="0" err="1"/>
              <a:t>Bayrak</a:t>
            </a:r>
            <a:r>
              <a:rPr lang="en-GB" dirty="0"/>
              <a:t> – 8. Sport [</a:t>
            </a:r>
            <a:r>
              <a:rPr lang="en-GB" dirty="0" err="1"/>
              <a:t>findet</a:t>
            </a:r>
            <a:r>
              <a:rPr lang="en-GB" dirty="0"/>
              <a:t>] er super </a:t>
            </a:r>
            <a:r>
              <a:rPr lang="en-GB" dirty="0" err="1"/>
              <a:t>wie</a:t>
            </a:r>
            <a:r>
              <a:rPr lang="en-GB" dirty="0"/>
              <a:t> </a:t>
            </a:r>
            <a:r>
              <a:rPr lang="en-GB" dirty="0" err="1"/>
              <a:t>immer</a:t>
            </a:r>
            <a:r>
              <a:rPr lang="en-GB" dirty="0"/>
              <a:t>.</a:t>
            </a:r>
            <a:endParaRPr lang="de-DE" sz="11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more verbs that take R3. To illustrate English translations.</a:t>
            </a:r>
          </a:p>
          <a:p>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 </a:t>
            </a:r>
            <a:r>
              <a:rPr lang="de-DE" sz="1200" b="1" i="0" u="none" strike="noStrike" kern="1200" cap="none" dirty="0">
                <a:solidFill>
                  <a:schemeClr val="tx1"/>
                </a:solidFill>
                <a:effectLst/>
                <a:latin typeface="+mn-lt"/>
                <a:ea typeface="Calibri"/>
                <a:cs typeface="Calibri"/>
                <a:sym typeface="Calibri"/>
              </a:rPr>
              <a:t>fehlen </a:t>
            </a:r>
            <a:r>
              <a:rPr lang="de-DE" sz="1200" b="0" i="0" u="none" strike="noStrike" kern="1200" cap="none" dirty="0">
                <a:solidFill>
                  <a:schemeClr val="tx1"/>
                </a:solidFill>
                <a:effectLst/>
                <a:latin typeface="+mn-lt"/>
                <a:ea typeface="Calibri"/>
                <a:cs typeface="Calibri"/>
                <a:sym typeface="Calibri"/>
              </a:rPr>
              <a:t>[420] gefallen [601] gehören [460] meinen [213] </a:t>
            </a:r>
            <a:r>
              <a:rPr lang="de-DE" sz="1200" b="1" i="0" u="none" strike="noStrike" kern="1200" cap="none" dirty="0">
                <a:solidFill>
                  <a:schemeClr val="tx1"/>
                </a:solidFill>
                <a:effectLst/>
                <a:latin typeface="+mn-lt"/>
                <a:ea typeface="Calibri"/>
                <a:cs typeface="Calibri"/>
                <a:sym typeface="Calibri"/>
              </a:rPr>
              <a:t>tun</a:t>
            </a:r>
            <a:r>
              <a:rPr lang="de-DE" sz="1200" b="0" i="0" u="none" strike="noStrike" kern="1200" cap="none" dirty="0">
                <a:solidFill>
                  <a:schemeClr val="tx1"/>
                </a:solidFill>
                <a:effectLst/>
                <a:latin typeface="+mn-lt"/>
                <a:ea typeface="Calibri"/>
                <a:cs typeface="Calibri"/>
                <a:sym typeface="Calibri"/>
              </a:rPr>
              <a:t> [123] </a:t>
            </a:r>
            <a:r>
              <a:rPr lang="de-DE" sz="1200" b="1" i="0" u="none" strike="noStrike" kern="1200" cap="none" dirty="0">
                <a:solidFill>
                  <a:schemeClr val="tx1"/>
                </a:solidFill>
                <a:effectLst/>
                <a:latin typeface="+mn-lt"/>
                <a:ea typeface="Calibri"/>
                <a:cs typeface="Calibri"/>
                <a:sym typeface="Calibri"/>
              </a:rPr>
              <a:t>Leid</a:t>
            </a:r>
            <a:r>
              <a:rPr lang="de-DE" sz="1200" b="0" i="0" u="none" strike="noStrike" kern="1200" cap="none" dirty="0">
                <a:solidFill>
                  <a:schemeClr val="tx1"/>
                </a:solidFill>
                <a:effectLst/>
                <a:latin typeface="+mn-lt"/>
                <a:ea typeface="Calibri"/>
                <a:cs typeface="Calibri"/>
                <a:sym typeface="Calibri"/>
              </a:rPr>
              <a:t> [1300] Meinung [787] fit [4080] </a:t>
            </a:r>
            <a:r>
              <a:rPr lang="de-DE" sz="1200" b="1" i="0" u="none" strike="noStrike" kern="1200" cap="none" dirty="0">
                <a:solidFill>
                  <a:schemeClr val="tx1"/>
                </a:solidFill>
                <a:effectLst/>
                <a:latin typeface="+mn-lt"/>
                <a:ea typeface="Calibri"/>
                <a:cs typeface="Calibri"/>
                <a:sym typeface="Calibri"/>
              </a:rPr>
              <a:t>weh </a:t>
            </a:r>
            <a:r>
              <a:rPr lang="de-DE" sz="1200" b="0" i="0" u="none" strike="noStrike" kern="1200" cap="none" dirty="0">
                <a:solidFill>
                  <a:schemeClr val="tx1"/>
                </a:solidFill>
                <a:effectLst/>
                <a:latin typeface="+mn-lt"/>
                <a:ea typeface="Calibri"/>
                <a:cs typeface="Calibri"/>
                <a:sym typeface="Calibri"/>
              </a:rPr>
              <a:t>[2798]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a:t>
            </a:r>
            <a:r>
              <a:rPr lang="de-DE" sz="1200" b="1" i="0" u="none" strike="noStrike" kern="1200" cap="none" dirty="0">
                <a:solidFill>
                  <a:schemeClr val="tx1"/>
                </a:solidFill>
                <a:effectLst/>
                <a:latin typeface="+mn-lt"/>
                <a:ea typeface="Calibri"/>
                <a:cs typeface="Calibri"/>
                <a:sym typeface="Calibri"/>
              </a:rPr>
              <a:t>Nase</a:t>
            </a:r>
            <a:r>
              <a:rPr lang="de-DE" sz="1200" b="0" i="0" u="none" strike="noStrike" kern="1200" cap="none" dirty="0">
                <a:solidFill>
                  <a:schemeClr val="tx1"/>
                </a:solidFill>
                <a:effectLst/>
                <a:latin typeface="+mn-lt"/>
                <a:ea typeface="Calibri"/>
                <a:cs typeface="Calibri"/>
                <a:sym typeface="Calibri"/>
              </a:rPr>
              <a:t>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40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(for 9 slides)</a:t>
            </a:r>
            <a:br>
              <a:rPr lang="en-GB" dirty="0"/>
            </a:br>
            <a:br>
              <a:rPr lang="en-GB" b="1" dirty="0"/>
            </a:br>
            <a:r>
              <a:rPr lang="en-GB" b="1" dirty="0"/>
              <a:t>Aim: </a:t>
            </a:r>
            <a:r>
              <a:rPr lang="en-GB" b="0" dirty="0"/>
              <a:t>To practise translation from German into English, especially for verbs that take R3 in German. The time limit will help </a:t>
            </a:r>
            <a:r>
              <a:rPr lang="en-GB" b="0" dirty="0" err="1"/>
              <a:t>automatization</a:t>
            </a:r>
            <a:r>
              <a:rPr lang="en-GB" b="0" dirty="0"/>
              <a:t>.</a:t>
            </a:r>
            <a:br>
              <a:rPr lang="en-GB" dirty="0"/>
            </a:br>
            <a:br>
              <a:rPr lang="en-GB" dirty="0"/>
            </a:br>
            <a:r>
              <a:rPr lang="en-GB" b="1" dirty="0"/>
              <a:t>Procedure:</a:t>
            </a:r>
            <a:br>
              <a:rPr lang="en-GB" dirty="0"/>
            </a:br>
            <a:r>
              <a:rPr lang="en-GB" dirty="0"/>
              <a:t>1. Read the German sentence on the screen.</a:t>
            </a:r>
          </a:p>
          <a:p>
            <a:r>
              <a:rPr lang="en-GB" dirty="0"/>
              <a:t>2. Write down the English translation before the sentence disappears.</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74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2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3/8</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89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4/8</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91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5/8</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47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6/8</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067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7/8</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44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8 minutes (three slides)</a:t>
            </a:r>
            <a:br>
              <a:rPr lang="en-GB" dirty="0"/>
            </a:br>
            <a:br>
              <a:rPr lang="en-GB" b="1" dirty="0"/>
            </a:br>
            <a:r>
              <a:rPr lang="en-GB" b="1" dirty="0"/>
              <a:t>Aim: </a:t>
            </a:r>
            <a:r>
              <a:rPr lang="en-GB" b="0" baseline="0" dirty="0"/>
              <a:t>To recap the two source words before the listening task on the next slide.</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860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8/8</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430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b="1" dirty="0"/>
            </a:br>
            <a:r>
              <a:rPr lang="en-GB" b="0" dirty="0"/>
              <a:t>Click to bring up the answers for students to check their work (or do peer marking).</a:t>
            </a:r>
            <a:endParaRPr lang="en-GB" b="1" dirty="0"/>
          </a:p>
        </p:txBody>
      </p:sp>
      <p:sp>
        <p:nvSpPr>
          <p:cNvPr id="4" name="Slide Number Placeholder 3"/>
          <p:cNvSpPr>
            <a:spLocks noGrp="1"/>
          </p:cNvSpPr>
          <p:nvPr>
            <p:ph type="sldNum" sz="quarter" idx="5"/>
          </p:nvPr>
        </p:nvSpPr>
        <p:spPr/>
        <p:txBody>
          <a:bodyPr/>
          <a:lstStyle/>
          <a:p>
            <a:fld id="{FA968EB3-8793-4388-81B4-11D165AEC90C}" type="slidenum">
              <a:rPr lang="en-GB" smtClean="0"/>
              <a:t>21</a:t>
            </a:fld>
            <a:endParaRPr lang="en-GB"/>
          </a:p>
        </p:txBody>
      </p:sp>
    </p:spTree>
    <p:extLst>
      <p:ext uri="{BB962C8B-B14F-4D97-AF65-F5344CB8AC3E}">
        <p14:creationId xmlns:p14="http://schemas.microsoft.com/office/powerpoint/2010/main" val="4058640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a:t>fit, Hobby, </a:t>
            </a:r>
            <a:r>
              <a:rPr lang="en-GB" sz="1200" b="1" u="sng" baseline="0" dirty="0" err="1"/>
              <a:t>weh</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 Edexcel list does not have </a:t>
            </a:r>
            <a:r>
              <a:rPr lang="en-GB" sz="1200" b="1" u="sng" baseline="0" dirty="0" err="1"/>
              <a:t>anderer</a:t>
            </a:r>
            <a:r>
              <a:rPr lang="en-GB" sz="1200" b="1" u="sng" baseline="0" dirty="0"/>
              <a:t>/</a:t>
            </a:r>
            <a:r>
              <a:rPr lang="en-GB" sz="1200" b="1" u="sng" baseline="0" dirty="0" err="1"/>
              <a:t>andere</a:t>
            </a:r>
            <a:r>
              <a:rPr lang="en-GB" sz="1200" b="1" baseline="0" dirty="0"/>
              <a:t>, </a:t>
            </a:r>
            <a:r>
              <a:rPr lang="en-GB" sz="1200" b="1" u="sng" baseline="0" dirty="0"/>
              <a:t>fit, Hobby, </a:t>
            </a:r>
            <a:r>
              <a:rPr lang="en-GB" sz="1200" b="1" u="sng" baseline="0" dirty="0" err="1"/>
              <a:t>weh</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t>
            </a:r>
            <a:r>
              <a:rPr lang="en-GB" sz="1200" b="1" baseline="0" dirty="0" err="1"/>
              <a:t>Eduqas</a:t>
            </a:r>
            <a:r>
              <a:rPr lang="en-GB" sz="1200" b="1" baseline="0" dirty="0"/>
              <a:t> list does not have </a:t>
            </a:r>
            <a:r>
              <a:rPr lang="en-GB" sz="1200" b="1" u="sng" baseline="0" dirty="0"/>
              <a:t>fit.</a:t>
            </a:r>
            <a:br>
              <a:rPr lang="en-GB" sz="1200" b="1" u="sng" baseline="0" dirty="0"/>
            </a:br>
            <a:r>
              <a:rPr lang="en-GB" sz="1200" b="1" u="none" baseline="0" dirty="0"/>
              <a:t>Note that </a:t>
            </a:r>
            <a:r>
              <a:rPr lang="en-GB" sz="1200" b="1" u="sng" baseline="0" dirty="0"/>
              <a:t>fit</a:t>
            </a:r>
            <a:r>
              <a:rPr lang="en-GB" sz="1200" b="1" u="none" baseline="0" dirty="0"/>
              <a:t> will be permitted in the reading paper as a cognate.</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ei</a:t>
            </a:r>
            <a:r>
              <a:rPr lang="en-GB" sz="1200" b="1" dirty="0"/>
              <a:t>] </a:t>
            </a:r>
            <a:r>
              <a:rPr lang="en-GB" sz="1200" b="0" dirty="0"/>
              <a:t>and contrast with </a:t>
            </a:r>
            <a:r>
              <a:rPr lang="en-GB" sz="1200" b="1" dirty="0"/>
              <a:t>[</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to use of WO3 conjunction </a:t>
            </a:r>
            <a:r>
              <a:rPr lang="en-GB" sz="1200" b="1" i="1" baseline="0" dirty="0" err="1"/>
              <a:t>dass</a:t>
            </a:r>
            <a:r>
              <a:rPr lang="en-GB" sz="1200" b="0" baseline="0" dirty="0"/>
              <a:t> with verbs of opinion</a:t>
            </a:r>
            <a:br>
              <a:rPr lang="en-GB" sz="1200" b="0" baseline="0" dirty="0"/>
            </a:br>
            <a:r>
              <a:rPr lang="en-GB" sz="1200" b="0" baseline="0" dirty="0"/>
              <a:t>Consolidation of R3 (dative) verbs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527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10 minutes (five slides)</a:t>
            </a:r>
            <a:br>
              <a:rPr lang="en-GB" b="1" baseline="0" dirty="0"/>
            </a:br>
            <a:br>
              <a:rPr lang="en-GB" b="1" dirty="0"/>
            </a:br>
            <a:r>
              <a:rPr lang="en-GB" b="1" dirty="0"/>
              <a:t>Aim: </a:t>
            </a:r>
            <a:r>
              <a:rPr lang="en-GB" b="0" baseline="0" dirty="0"/>
              <a:t>To recap the two source words quickly as a reminder before the transcription task on the next slide.</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576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practise SSC </a:t>
            </a:r>
            <a:r>
              <a:rPr lang="en-GB" b="1" baseline="0" dirty="0"/>
              <a:t>[</a:t>
            </a:r>
            <a:r>
              <a:rPr lang="en-GB" b="1" baseline="0" dirty="0" err="1"/>
              <a:t>ei</a:t>
            </a:r>
            <a:r>
              <a:rPr lang="en-GB" b="1" baseline="0" dirty="0"/>
              <a:t>] </a:t>
            </a:r>
            <a:r>
              <a:rPr lang="en-GB" b="0" baseline="0" dirty="0"/>
              <a:t>and </a:t>
            </a:r>
            <a:r>
              <a:rPr lang="en-GB" b="1" baseline="0" dirty="0"/>
              <a:t>[</a:t>
            </a:r>
            <a:r>
              <a:rPr lang="en-GB" b="1" baseline="0" dirty="0" err="1"/>
              <a:t>ie</a:t>
            </a:r>
            <a:r>
              <a:rPr lang="en-GB" b="1" baseline="0" dirty="0"/>
              <a:t>] </a:t>
            </a:r>
            <a:r>
              <a:rPr lang="en-GB" b="0" baseline="0" dirty="0"/>
              <a:t>with mostly unknown vocabulary, compelling students to apply their phonics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Partner B draws two columns and numbers 1-3 in each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Partner A reads the words aloud. Partner B must turn away from the board and </a:t>
            </a:r>
            <a:r>
              <a:rPr lang="en-GB" baseline="0" dirty="0"/>
              <a:t>must transcribe the words in the correct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next slide has the answers. </a:t>
            </a:r>
            <a:br>
              <a:rPr lang="en-GB" dirty="0"/>
            </a:br>
            <a:br>
              <a:rPr lang="en-GB" dirty="0"/>
            </a:b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peinlich</a:t>
            </a:r>
            <a:r>
              <a:rPr lang="en-GB" sz="1200" kern="1200" dirty="0">
                <a:solidFill>
                  <a:schemeClr val="tx1"/>
                </a:solidFill>
                <a:effectLst/>
                <a:latin typeface="+mn-lt"/>
                <a:ea typeface="+mn-ea"/>
                <a:cs typeface="+mn-cs"/>
              </a:rPr>
              <a:t> [2936], </a:t>
            </a:r>
            <a:r>
              <a:rPr lang="en-GB" sz="1200" kern="1200" dirty="0" err="1">
                <a:solidFill>
                  <a:schemeClr val="tx1"/>
                </a:solidFill>
                <a:effectLst/>
                <a:latin typeface="+mn-lt"/>
                <a:ea typeface="+mn-ea"/>
                <a:cs typeface="+mn-cs"/>
              </a:rPr>
              <a:t>Geige</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nieder</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Riese</a:t>
            </a:r>
            <a:r>
              <a:rPr lang="en-GB" sz="1200" kern="1200" dirty="0">
                <a:solidFill>
                  <a:schemeClr val="tx1"/>
                </a:solidFill>
                <a:effectLst/>
                <a:latin typeface="+mn-lt"/>
                <a:ea typeface="+mn-ea"/>
                <a:cs typeface="+mn-cs"/>
              </a:rPr>
              <a:t> [2794], </a:t>
            </a:r>
            <a:r>
              <a:rPr lang="en-GB" sz="1200" kern="1200" dirty="0" err="1">
                <a:solidFill>
                  <a:schemeClr val="tx1"/>
                </a:solidFill>
                <a:effectLst/>
                <a:latin typeface="+mn-lt"/>
                <a:ea typeface="+mn-ea"/>
                <a:cs typeface="+mn-cs"/>
              </a:rPr>
              <a:t>Eiche</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Ziege</a:t>
            </a:r>
            <a:r>
              <a:rPr lang="en-GB" sz="1200"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38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peinlich</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Geige</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Ziege</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nieder</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Riese</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Eiche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62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Partner A draws two columns and numbers 1-3 in each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Partner B reads the words aloud. Partner A must turn away from the board and </a:t>
            </a:r>
            <a:r>
              <a:rPr lang="en-GB" baseline="0" dirty="0"/>
              <a:t>must transcribe the words in the correct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The next slide has the answers. </a:t>
            </a:r>
            <a:br>
              <a:rPr lang="en-GB" dirty="0"/>
            </a:br>
            <a:br>
              <a:rPr lang="en-GB" dirty="0"/>
            </a:b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Krieg [407], </a:t>
            </a:r>
            <a:r>
              <a:rPr lang="en-GB" b="0" dirty="0" err="1"/>
              <a:t>Kleid</a:t>
            </a:r>
            <a:r>
              <a:rPr lang="en-GB" b="0" dirty="0"/>
              <a:t> [1681], </a:t>
            </a:r>
            <a:r>
              <a:rPr lang="en-GB" b="0" dirty="0" err="1"/>
              <a:t>Sieb</a:t>
            </a:r>
            <a:r>
              <a:rPr lang="en-GB" b="0" dirty="0"/>
              <a:t> [&gt;5000], Diener [&gt;5000], </a:t>
            </a:r>
            <a:r>
              <a:rPr lang="en-GB" b="0" dirty="0" err="1"/>
              <a:t>Feind</a:t>
            </a:r>
            <a:r>
              <a:rPr lang="en-GB" b="0" dirty="0"/>
              <a:t> [24524], </a:t>
            </a:r>
            <a:r>
              <a:rPr lang="en-GB" b="0" dirty="0" err="1"/>
              <a:t>heiter</a:t>
            </a:r>
            <a:r>
              <a:rPr lang="en-GB" b="0" dirty="0"/>
              <a:t> [&gt;5000], </a:t>
            </a:r>
            <a:r>
              <a:rPr lang="en-GB" b="0" dirty="0" err="1"/>
              <a:t>niedlich</a:t>
            </a:r>
            <a:r>
              <a:rPr lang="en-GB"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br>
              <a:rPr lang="en-GB" b="1"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9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Answers</a:t>
            </a: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1. Krieg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Kleid</a:t>
            </a: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3. Diener</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Feind</a:t>
            </a:r>
            <a:br>
              <a:rPr kumimoji="0" lang="en-GB" sz="11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1F4E79"/>
                </a:solidFill>
                <a:effectLst/>
                <a:uLnTx/>
                <a:uFillTx/>
                <a:latin typeface="Century Gothic" panose="020F0302020204030204"/>
                <a:ea typeface="+mn-ea"/>
                <a:cs typeface="+mn-cs"/>
              </a:rPr>
              <a:t>5.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heiter</a:t>
            </a:r>
            <a:br>
              <a:rPr kumimoji="0" lang="en-GB" sz="1100" b="0" i="0" u="none" strike="noStrike" kern="1200" cap="none" spc="0" normalizeH="0" baseline="0" noProof="0">
                <a:ln>
                  <a:noFill/>
                </a:ln>
                <a:solidFill>
                  <a:srgbClr val="1F4E79"/>
                </a:solidFill>
                <a:effectLst/>
                <a:uLnTx/>
                <a:uFillTx/>
                <a:latin typeface="Century Gothic" panose="020F0302020204030204"/>
                <a:ea typeface="+mn-ea"/>
                <a:cs typeface="+mn-cs"/>
              </a:rPr>
            </a:br>
            <a:r>
              <a:rPr kumimoji="0" lang="en-GB" sz="1200" b="0" i="0" u="none" strike="noStrike" kern="1200" cap="none" spc="0" normalizeH="0" baseline="0" noProof="0">
                <a:ln>
                  <a:noFill/>
                </a:ln>
                <a:solidFill>
                  <a:srgbClr val="1F4E79"/>
                </a:solidFill>
                <a:effectLst/>
                <a:uLnTx/>
                <a:uFillTx/>
                <a:latin typeface="Century Gothic" panose="020F0302020204030204"/>
                <a:ea typeface="+mn-ea"/>
                <a:cs typeface="+mn-cs"/>
              </a:rPr>
              <a:t>. </a:t>
            </a:r>
            <a:r>
              <a:rPr kumimoji="0" lang="en-GB" sz="1200" b="0" i="0" u="none" strike="noStrike" kern="1200" cap="none" spc="0" normalizeH="0" baseline="0" noProof="0" dirty="0" err="1">
                <a:ln>
                  <a:noFill/>
                </a:ln>
                <a:solidFill>
                  <a:srgbClr val="1F4E79"/>
                </a:solidFill>
                <a:effectLst/>
                <a:uLnTx/>
                <a:uFillTx/>
                <a:latin typeface="Century Gothic" panose="020F0302020204030204"/>
                <a:ea typeface="+mn-ea"/>
                <a:cs typeface="+mn-cs"/>
              </a:rPr>
              <a:t>niedlich</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0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7 minutes</a:t>
            </a:r>
            <a:br>
              <a:rPr lang="en-GB" dirty="0"/>
            </a:br>
            <a:endParaRPr lang="en-GB" dirty="0"/>
          </a:p>
          <a:p>
            <a:r>
              <a:rPr lang="en-GB" b="1" dirty="0"/>
              <a:t>Aim: </a:t>
            </a:r>
            <a:r>
              <a:rPr lang="en-GB" dirty="0"/>
              <a:t>To practise productive written recall of </a:t>
            </a:r>
            <a:r>
              <a:rPr lang="en-GB" baseline="0" dirty="0"/>
              <a:t>11 items of vocabulary (shown in </a:t>
            </a:r>
            <a:r>
              <a:rPr lang="en-GB" b="1" baseline="0" dirty="0"/>
              <a:t>bold </a:t>
            </a:r>
            <a:r>
              <a:rPr lang="en-GB" baseline="0" dirty="0"/>
              <a:t>below) drawn from this week’s vocabulary set.</a:t>
            </a:r>
            <a:br>
              <a:rPr lang="en-GB" dirty="0"/>
            </a:br>
            <a:r>
              <a:rPr lang="en-GB" baseline="0" dirty="0"/>
              <a:t>By working out the answers to the clues and spelling out the words correctly, students create the word ‘die </a:t>
            </a:r>
            <a:r>
              <a:rPr lang="en-GB" baseline="0" dirty="0" err="1"/>
              <a:t>Meinung</a:t>
            </a:r>
            <a:r>
              <a:rPr lang="en-GB" baseline="0" dirty="0"/>
              <a:t>’, which is part of the theme for this lesson. So the activity does the task of ‘sharing the context learning objective’ with students</a:t>
            </a:r>
            <a:br>
              <a:rPr lang="en-GB" dirty="0"/>
            </a:br>
            <a:endParaRPr lang="en-GB" dirty="0"/>
          </a:p>
          <a:p>
            <a:r>
              <a:rPr lang="en-GB" b="1" dirty="0"/>
              <a:t>Procedure:</a:t>
            </a:r>
            <a:br>
              <a:rPr lang="en-GB" baseline="0" dirty="0"/>
            </a:br>
            <a:r>
              <a:rPr lang="en-GB" baseline="0" dirty="0"/>
              <a:t>1. Most students can do this by writing A-J and the answers in their books.  If students would benefit from writing in the grid, it can be printed out and reduced to A5 on the copier.</a:t>
            </a:r>
          </a:p>
          <a:p>
            <a:r>
              <a:rPr lang="en-GB" b="1" baseline="0" dirty="0"/>
              <a:t>Note: </a:t>
            </a:r>
            <a:r>
              <a:rPr lang="en-GB" baseline="0" dirty="0"/>
              <a:t>The clues relate to the words directly to their right.</a:t>
            </a:r>
            <a:br>
              <a:rPr lang="en-GB" baseline="0" dirty="0"/>
            </a:br>
            <a:r>
              <a:rPr lang="en-GB" baseline="0" dirty="0"/>
              <a:t>2. Students complete answers.</a:t>
            </a:r>
          </a:p>
          <a:p>
            <a:r>
              <a:rPr lang="en-GB" baseline="0" dirty="0"/>
              <a:t>3. </a:t>
            </a:r>
            <a:r>
              <a:rPr lang="en-GB" b="1" baseline="0" dirty="0"/>
              <a:t>This slide is then animated to provide the ANSWERS and give additional alphabet practice, as per the routine below, as desired:</a:t>
            </a:r>
            <a:endParaRPr lang="en-GB" b="1" dirty="0"/>
          </a:p>
          <a:p>
            <a:r>
              <a:rPr lang="en-GB" b="0" dirty="0"/>
              <a:t>i. Teacher elicits</a:t>
            </a:r>
            <a:r>
              <a:rPr lang="en-GB" b="0" baseline="0" dirty="0"/>
              <a:t> the answers, asking for A – J on slide.</a:t>
            </a:r>
            <a:br>
              <a:rPr lang="en-GB" b="0" baseline="0" dirty="0"/>
            </a:br>
            <a:r>
              <a:rPr lang="en-GB" b="0" baseline="0" dirty="0"/>
              <a:t>ii. Student(s) volunteer(s) the answer (e.g. </a:t>
            </a:r>
            <a:r>
              <a:rPr lang="en-GB" b="0" baseline="0" dirty="0" err="1"/>
              <a:t>dass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iii. Teacher asks ‘</a:t>
            </a:r>
            <a:r>
              <a:rPr lang="en-GB" b="0" baseline="0" dirty="0" err="1"/>
              <a:t>wie</a:t>
            </a:r>
            <a:r>
              <a:rPr lang="en-GB" b="0" baseline="0" dirty="0"/>
              <a:t> </a:t>
            </a:r>
            <a:r>
              <a:rPr lang="en-GB" b="0" baseline="0" dirty="0" err="1"/>
              <a:t>schreibt</a:t>
            </a:r>
            <a:r>
              <a:rPr lang="en-GB" b="0" baseline="0" dirty="0"/>
              <a:t> man das?’</a:t>
            </a:r>
            <a:br>
              <a:rPr lang="en-GB" b="0" baseline="0" dirty="0"/>
            </a:br>
            <a:r>
              <a:rPr lang="en-GB" b="0" baseline="0" dirty="0"/>
              <a:t>iv. Students in chorus (slowly and steadily) respond to spell out the answer: </a:t>
            </a:r>
            <a:r>
              <a:rPr lang="en-GB" i="1" baseline="0" dirty="0"/>
              <a:t>D - A – S - S.</a:t>
            </a:r>
            <a:br>
              <a:rPr lang="en-GB" i="1" baseline="0" dirty="0"/>
            </a:br>
            <a:r>
              <a:rPr lang="en-GB" b="0" baseline="0" dirty="0"/>
              <a:t>v. As students spell the word, teacher reveals each letter on a click.</a:t>
            </a:r>
            <a:br>
              <a:rPr lang="en-GB" b="0" baseline="0" dirty="0"/>
            </a:br>
            <a:br>
              <a:rPr lang="en-GB" b="0" baseline="0" dirty="0"/>
            </a:br>
            <a:r>
              <a:rPr lang="en-GB" b="0" baseline="0" dirty="0"/>
              <a:t>This will enable the teacher to pick up on any of the trickier letters, and do some remedial practice in the moment.</a:t>
            </a:r>
            <a:endParaRPr lang="en-GB" dirty="0"/>
          </a:p>
          <a:p>
            <a:endParaRPr lang="en-GB"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7BA26-074C-42EA-B0E4-CCD2016A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601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(two slides)</a:t>
            </a:r>
            <a:br>
              <a:rPr lang="en-GB" b="1" dirty="0"/>
            </a:br>
            <a:br>
              <a:rPr lang="en-GB" b="1" dirty="0"/>
            </a:br>
            <a:r>
              <a:rPr lang="en-GB" b="1" dirty="0"/>
              <a:t>Aim: </a:t>
            </a:r>
            <a:r>
              <a:rPr lang="en-GB" b="0" dirty="0"/>
              <a:t>To develop knowledge of word patterns within German, using examples from the poem.</a:t>
            </a:r>
            <a:br>
              <a:rPr lang="en-GB" b="0" dirty="0"/>
            </a:br>
            <a:br>
              <a:rPr lang="en-GB" b="0" dirty="0"/>
            </a:br>
            <a:r>
              <a:rPr lang="en-GB" b="1" dirty="0"/>
              <a:t>Procedure:</a:t>
            </a:r>
            <a:br>
              <a:rPr lang="en-GB" dirty="0"/>
            </a:br>
            <a:r>
              <a:rPr lang="en-GB" dirty="0"/>
              <a:t>1. Click to present the pattern and examples.</a:t>
            </a:r>
            <a:br>
              <a:rPr lang="en-GB" dirty="0"/>
            </a:br>
            <a:r>
              <a:rPr lang="en-GB" dirty="0"/>
              <a:t>2. Give students time to complete the five short tasks.</a:t>
            </a:r>
            <a:br>
              <a:rPr lang="en-GB" dirty="0"/>
            </a:br>
            <a:r>
              <a:rPr lang="en-GB" dirty="0"/>
              <a:t>3. Answers and further tasks on the next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dirty="0"/>
          </a:p>
          <a:p>
            <a:endParaRPr lang="en-GB" dirty="0"/>
          </a:p>
        </p:txBody>
      </p:sp>
      <p:sp>
        <p:nvSpPr>
          <p:cNvPr id="4" name="Slide Number Placeholder 3"/>
          <p:cNvSpPr>
            <a:spLocks noGrp="1"/>
          </p:cNvSpPr>
          <p:nvPr>
            <p:ph type="sldNum" sz="quarter" idx="5"/>
          </p:nvPr>
        </p:nvSpPr>
        <p:spPr/>
        <p:txBody>
          <a:bodyPr/>
          <a:lstStyle/>
          <a:p>
            <a:fld id="{FA968EB3-8793-4388-81B4-11D165AEC90C}" type="slidenum">
              <a:rPr lang="en-GB" smtClean="0"/>
              <a:t>29</a:t>
            </a:fld>
            <a:endParaRPr lang="en-GB"/>
          </a:p>
        </p:txBody>
      </p:sp>
    </p:spTree>
    <p:extLst>
      <p:ext uri="{BB962C8B-B14F-4D97-AF65-F5344CB8AC3E}">
        <p14:creationId xmlns:p14="http://schemas.microsoft.com/office/powerpoint/2010/main" val="409459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a:t>
            </a:r>
            <a:r>
              <a:rPr lang="en-US" b="1" baseline="0" dirty="0"/>
              <a:t> </a:t>
            </a:r>
            <a:r>
              <a:rPr lang="en-US" b="0" dirty="0"/>
              <a:t>To </a:t>
            </a:r>
            <a:r>
              <a:rPr lang="en-US" b="0" dirty="0" err="1"/>
              <a:t>practise</a:t>
            </a:r>
            <a:r>
              <a:rPr lang="en-US" b="0" baseline="0" dirty="0"/>
              <a:t> recognition of minimal pairs with SSC [</a:t>
            </a:r>
            <a:r>
              <a:rPr lang="en-US" b="0" baseline="0" dirty="0" err="1"/>
              <a:t>ei</a:t>
            </a:r>
            <a:r>
              <a:rPr lang="en-US" b="0" baseline="0" dirty="0"/>
              <a:t>] and [</a:t>
            </a:r>
            <a:r>
              <a:rPr lang="en-US" b="0" baseline="0" dirty="0" err="1"/>
              <a:t>ie</a:t>
            </a:r>
            <a:r>
              <a:rPr lang="en-US" b="0" baseline="0" dirty="0"/>
              <a:t>]</a:t>
            </a:r>
            <a:endParaRPr lang="en-US" b="0" dirty="0"/>
          </a:p>
          <a:p>
            <a:endParaRPr lang="en-US" b="1" dirty="0"/>
          </a:p>
          <a:p>
            <a:r>
              <a:rPr lang="en-US" b="1" dirty="0"/>
              <a:t>Procedure:</a:t>
            </a:r>
          </a:p>
          <a:p>
            <a:r>
              <a:rPr lang="en-US" b="0" dirty="0"/>
              <a:t>1. Click on a number to hear a recording. Students listen and </a:t>
            </a:r>
            <a:r>
              <a:rPr lang="en-US" b="0" baseline="0" dirty="0"/>
              <a:t>follow the correct pathway, taking the left- or right-hand branch in each case according to which SSC they hear, [</a:t>
            </a:r>
            <a:r>
              <a:rPr lang="en-US" b="0" baseline="0" dirty="0" err="1"/>
              <a:t>ei</a:t>
            </a:r>
            <a:r>
              <a:rPr lang="en-US" b="0" baseline="0" dirty="0"/>
              <a:t>] or [</a:t>
            </a:r>
            <a:r>
              <a:rPr lang="en-US" b="0" baseline="0" dirty="0" err="1"/>
              <a:t>ie</a:t>
            </a:r>
            <a:r>
              <a:rPr lang="en-US" b="0" baseline="0" dirty="0"/>
              <a:t>].</a:t>
            </a:r>
            <a:endParaRPr lang="en-US" b="0" dirty="0"/>
          </a:p>
          <a:p>
            <a:r>
              <a:rPr lang="en-US" b="0" dirty="0"/>
              <a:t>2. The answers</a:t>
            </a:r>
            <a:r>
              <a:rPr lang="en-US" b="0" baseline="0" dirty="0"/>
              <a:t> are animated and appear on clicks.</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Biene</a:t>
            </a:r>
            <a:r>
              <a:rPr lang="en-GB" b="0" dirty="0"/>
              <a:t>, Weise, </a:t>
            </a:r>
            <a:r>
              <a:rPr lang="en-GB" b="0" dirty="0" err="1"/>
              <a:t>hieß</a:t>
            </a:r>
            <a:br>
              <a:rPr lang="en-GB" b="0" dirty="0"/>
            </a:br>
            <a:r>
              <a:rPr lang="en-GB" b="0" dirty="0"/>
              <a:t>2. </a:t>
            </a:r>
            <a:r>
              <a:rPr lang="en-GB" b="0" dirty="0" err="1"/>
              <a:t>Beine</a:t>
            </a:r>
            <a:r>
              <a:rPr lang="en-GB" b="0" dirty="0"/>
              <a:t>, Wein, </a:t>
            </a:r>
            <a:r>
              <a:rPr lang="en-GB" b="0" dirty="0" err="1"/>
              <a:t>schien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Beine</a:t>
            </a:r>
            <a:r>
              <a:rPr lang="en-GB" b="0" dirty="0"/>
              <a:t>, Wien, </a:t>
            </a:r>
            <a:r>
              <a:rPr lang="en-GB" b="0" dirty="0" err="1"/>
              <a:t>reif</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b="0" dirty="0" err="1"/>
              <a:t>Biene</a:t>
            </a:r>
            <a:r>
              <a:rPr lang="en-GB" b="0" dirty="0"/>
              <a:t>, Wiese, </a:t>
            </a:r>
            <a:r>
              <a:rPr lang="en-GB" b="0" dirty="0" err="1"/>
              <a:t>Leib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Beine</a:t>
            </a:r>
            <a:r>
              <a:rPr lang="en-GB" b="0" dirty="0"/>
              <a:t>, Wein, Schein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Biene</a:t>
            </a:r>
            <a:r>
              <a:rPr lang="en-GB" b="0" dirty="0"/>
              <a:t>, Wiese, </a:t>
            </a:r>
            <a:r>
              <a:rPr lang="en-GB" b="0" dirty="0" err="1"/>
              <a:t>Lieb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Frequencies of unknown words and cognates:</a:t>
            </a:r>
            <a:br>
              <a:rPr lang="en-GB" b="1" dirty="0"/>
            </a:br>
            <a:r>
              <a:rPr lang="en-GB" b="0" dirty="0" err="1"/>
              <a:t>Bein</a:t>
            </a:r>
            <a:r>
              <a:rPr lang="en-GB" b="0" dirty="0"/>
              <a:t> [884] </a:t>
            </a:r>
            <a:r>
              <a:rPr lang="en-GB" b="0" dirty="0" err="1"/>
              <a:t>Biene</a:t>
            </a:r>
            <a:r>
              <a:rPr lang="en-GB" b="0" dirty="0"/>
              <a:t> [&gt;5000] </a:t>
            </a:r>
            <a:r>
              <a:rPr lang="en-GB" b="0" dirty="0" err="1"/>
              <a:t>hei</a:t>
            </a:r>
            <a:r>
              <a:rPr kumimoji="0" lang="en-GB" sz="1200" b="0" i="0" u="none" strike="noStrike" kern="1200" cap="none" spc="0" normalizeH="0" baseline="0" noProof="0" dirty="0" err="1">
                <a:ln>
                  <a:noFill/>
                </a:ln>
                <a:effectLst/>
                <a:uLnTx/>
                <a:uFillTx/>
                <a:latin typeface="Century Gothic" panose="020F0302020204030204"/>
                <a:ea typeface="+mn-ea"/>
                <a:cs typeface="+mn-cs"/>
              </a:rPr>
              <a:t>ßen</a:t>
            </a:r>
            <a:r>
              <a:rPr kumimoji="0" lang="en-GB" sz="1200" b="0" i="0" u="none" strike="noStrike" kern="1200" cap="none" spc="0" normalizeH="0" baseline="0" noProof="0" dirty="0">
                <a:ln>
                  <a:noFill/>
                </a:ln>
                <a:effectLst/>
                <a:uLnTx/>
                <a:uFillTx/>
                <a:latin typeface="Century Gothic" panose="020F0302020204030204"/>
                <a:ea typeface="+mn-ea"/>
                <a:cs typeface="+mn-cs"/>
              </a:rPr>
              <a:t> [126] </a:t>
            </a:r>
            <a:r>
              <a:rPr kumimoji="0" lang="en-GB" sz="1200" b="0" i="0" u="none" strike="noStrike" kern="1200" cap="none" spc="0" normalizeH="0" baseline="0" noProof="0" dirty="0" err="1">
                <a:ln>
                  <a:noFill/>
                </a:ln>
                <a:effectLst/>
                <a:uLnTx/>
                <a:uFillTx/>
                <a:latin typeface="Century Gothic" panose="020F0302020204030204"/>
                <a:ea typeface="+mn-ea"/>
                <a:cs typeface="+mn-cs"/>
              </a:rPr>
              <a:t>Leib</a:t>
            </a:r>
            <a:r>
              <a:rPr kumimoji="0" lang="en-GB" sz="1200" b="0" i="0" u="none" strike="noStrike" kern="1200" cap="none" spc="0" normalizeH="0" baseline="0" noProof="0" dirty="0">
                <a:ln>
                  <a:noFill/>
                </a:ln>
                <a:effectLst/>
                <a:uLnTx/>
                <a:uFillTx/>
                <a:latin typeface="Century Gothic" panose="020F0302020204030204"/>
                <a:ea typeface="+mn-ea"/>
                <a:cs typeface="+mn-cs"/>
              </a:rPr>
              <a:t> [3274] </a:t>
            </a:r>
            <a:r>
              <a:rPr kumimoji="0" lang="en-GB" sz="1200" b="0" i="0" u="none" strike="noStrike" kern="1200" cap="none" spc="0" normalizeH="0" baseline="0" noProof="0" dirty="0" err="1">
                <a:ln>
                  <a:noFill/>
                </a:ln>
                <a:effectLst/>
                <a:uLnTx/>
                <a:uFillTx/>
                <a:latin typeface="Century Gothic" panose="020F0302020204030204"/>
                <a:ea typeface="+mn-ea"/>
                <a:cs typeface="+mn-cs"/>
              </a:rPr>
              <a:t>lieb</a:t>
            </a:r>
            <a:r>
              <a:rPr kumimoji="0" lang="en-GB" sz="1200" b="0" i="0" u="none" strike="noStrike" kern="1200" cap="none" spc="0" normalizeH="0" baseline="0" noProof="0" dirty="0">
                <a:ln>
                  <a:noFill/>
                </a:ln>
                <a:effectLst/>
                <a:uLnTx/>
                <a:uFillTx/>
                <a:latin typeface="Century Gothic" panose="020F0302020204030204"/>
                <a:ea typeface="+mn-ea"/>
                <a:cs typeface="+mn-cs"/>
              </a:rPr>
              <a:t> [897] </a:t>
            </a:r>
            <a:r>
              <a:rPr kumimoji="0" lang="en-GB" sz="1200" b="0" i="0" u="none" strike="noStrike" kern="1200" cap="none" spc="0" normalizeH="0" baseline="0" noProof="0" dirty="0" err="1">
                <a:ln>
                  <a:noFill/>
                </a:ln>
                <a:effectLst/>
                <a:uLnTx/>
                <a:uFillTx/>
                <a:latin typeface="Century Gothic" panose="020F0302020204030204"/>
                <a:ea typeface="+mn-ea"/>
                <a:cs typeface="+mn-cs"/>
              </a:rPr>
              <a:t>reif</a:t>
            </a:r>
            <a:r>
              <a:rPr kumimoji="0" lang="en-GB" sz="1200" b="0" i="0" u="none" strike="noStrike" kern="1200" cap="none" spc="0" normalizeH="0" baseline="0" noProof="0" dirty="0">
                <a:ln>
                  <a:noFill/>
                </a:ln>
                <a:effectLst/>
                <a:uLnTx/>
                <a:uFillTx/>
                <a:latin typeface="Century Gothic" panose="020F0302020204030204"/>
                <a:ea typeface="+mn-ea"/>
                <a:cs typeface="+mn-cs"/>
              </a:rPr>
              <a:t> [4480] </a:t>
            </a:r>
            <a:r>
              <a:rPr kumimoji="0" lang="en-GB" sz="1200" b="0" i="0" u="none" strike="noStrike" kern="1200" cap="none" spc="0" normalizeH="0" baseline="0" noProof="0" dirty="0" err="1">
                <a:ln>
                  <a:noFill/>
                </a:ln>
                <a:effectLst/>
                <a:uLnTx/>
                <a:uFillTx/>
                <a:latin typeface="Century Gothic" panose="020F0302020204030204"/>
                <a:ea typeface="+mn-ea"/>
                <a:cs typeface="+mn-cs"/>
              </a:rPr>
              <a:t>rufen</a:t>
            </a:r>
            <a:r>
              <a:rPr kumimoji="0" lang="en-GB" sz="1200" b="0" i="0" u="none" strike="noStrike" kern="1200" cap="none" spc="0" normalizeH="0" baseline="0" noProof="0" dirty="0">
                <a:ln>
                  <a:noFill/>
                </a:ln>
                <a:effectLst/>
                <a:uLnTx/>
                <a:uFillTx/>
                <a:latin typeface="Century Gothic" panose="020F0302020204030204"/>
                <a:ea typeface="+mn-ea"/>
                <a:cs typeface="+mn-cs"/>
              </a:rPr>
              <a:t> [530] </a:t>
            </a:r>
            <a:r>
              <a:rPr kumimoji="0" lang="en-GB" sz="1200" b="0" i="0" u="none" strike="noStrike" kern="1200" cap="none" spc="0" normalizeH="0" baseline="0" noProof="0" dirty="0" err="1">
                <a:ln>
                  <a:noFill/>
                </a:ln>
                <a:effectLst/>
                <a:uLnTx/>
                <a:uFillTx/>
                <a:latin typeface="Century Gothic" panose="020F0302020204030204"/>
                <a:ea typeface="+mn-ea"/>
                <a:cs typeface="+mn-cs"/>
              </a:rPr>
              <a:t>scheinen</a:t>
            </a:r>
            <a:r>
              <a:rPr kumimoji="0" lang="en-GB" sz="1200" b="0" i="0" u="none" strike="noStrike" kern="1200" cap="none" spc="0" normalizeH="0" baseline="0" noProof="0" dirty="0">
                <a:ln>
                  <a:noFill/>
                </a:ln>
                <a:effectLst/>
                <a:uLnTx/>
                <a:uFillTx/>
                <a:latin typeface="Century Gothic" panose="020F0302020204030204"/>
                <a:ea typeface="+mn-ea"/>
                <a:cs typeface="+mn-cs"/>
              </a:rPr>
              <a:t> [275] Schein [3383] Wein [1736] Wien [n/a]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00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a:t>
            </a:r>
            <a:r>
              <a:rPr lang="en-GB" baseline="0" dirty="0"/>
              <a:t> Leben [life/living], das Wissen [knowledge/knowing], das Essen [food/eating]</a:t>
            </a:r>
            <a:br>
              <a:rPr lang="en-GB" baseline="0" dirty="0"/>
            </a:br>
            <a:br>
              <a:rPr lang="en-GB" baseline="0" dirty="0"/>
            </a:br>
            <a:r>
              <a:rPr lang="en-GB" baseline="0" dirty="0"/>
              <a:t>Note: in the 2019 edition of the frequency dictionary, verb nouns are not listed separately, whereas in 2019 edition they are.</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FA968EB3-8793-4388-81B4-11D165AEC90C}" type="slidenum">
              <a:rPr lang="en-GB" smtClean="0"/>
              <a:t>30</a:t>
            </a:fld>
            <a:endParaRPr lang="en-GB"/>
          </a:p>
        </p:txBody>
      </p:sp>
    </p:spTree>
    <p:extLst>
      <p:ext uri="{BB962C8B-B14F-4D97-AF65-F5344CB8AC3E}">
        <p14:creationId xmlns:p14="http://schemas.microsoft.com/office/powerpoint/2010/main" val="482173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b="0" dirty="0"/>
            </a:br>
            <a:br>
              <a:rPr lang="en-GB" b="1" dirty="0"/>
            </a:br>
            <a:r>
              <a:rPr lang="en-GB" b="1" dirty="0"/>
              <a:t>Aim: </a:t>
            </a:r>
            <a:r>
              <a:rPr lang="en-GB" b="0" dirty="0"/>
              <a:t>To introduce</a:t>
            </a:r>
            <a:r>
              <a:rPr lang="en-GB" b="0" baseline="0" dirty="0"/>
              <a:t> the conjunction </a:t>
            </a:r>
            <a:r>
              <a:rPr lang="en-GB" b="1" baseline="0" dirty="0" err="1"/>
              <a:t>dass</a:t>
            </a:r>
            <a:r>
              <a:rPr lang="en-GB" b="1" baseline="0" dirty="0"/>
              <a:t> </a:t>
            </a:r>
            <a:r>
              <a:rPr lang="en-GB" b="0" baseline="0" dirty="0"/>
              <a:t>with WO3, and the syntax of sentences with opinion verbs </a:t>
            </a:r>
            <a:r>
              <a:rPr lang="en-GB" b="0" u="sng" baseline="0" dirty="0"/>
              <a:t>with</a:t>
            </a:r>
            <a:r>
              <a:rPr lang="en-GB" b="0" baseline="0" dirty="0"/>
              <a:t> and </a:t>
            </a:r>
            <a:r>
              <a:rPr lang="en-GB" b="0" u="sng" baseline="0" dirty="0"/>
              <a:t>without</a:t>
            </a:r>
            <a:r>
              <a:rPr lang="en-GB" b="0" baseline="0" dirty="0"/>
              <a:t> </a:t>
            </a:r>
            <a:r>
              <a:rPr lang="en-GB" b="1" baseline="0" dirty="0" err="1"/>
              <a:t>dass</a:t>
            </a:r>
            <a:r>
              <a:rPr lang="en-GB" b="0" baseline="0" dirty="0"/>
              <a:t>.</a:t>
            </a:r>
            <a:br>
              <a:rPr lang="en-GB" b="0" dirty="0"/>
            </a:br>
            <a:br>
              <a:rPr lang="en-GB" b="0" dirty="0"/>
            </a:br>
            <a:r>
              <a:rPr lang="en-GB" b="1" dirty="0"/>
              <a:t>Procedure:</a:t>
            </a:r>
            <a:br>
              <a:rPr lang="en-GB" dirty="0"/>
            </a:br>
            <a:r>
              <a:rPr lang="en-GB" dirty="0"/>
              <a:t>1. Click </a:t>
            </a:r>
            <a:r>
              <a:rPr lang="en-GB" baseline="0" dirty="0"/>
              <a:t>to animate the explanation.</a:t>
            </a:r>
            <a:endParaRPr lang="en-GB" dirty="0"/>
          </a:p>
          <a:p>
            <a:r>
              <a:rPr lang="en-GB" dirty="0"/>
              <a:t>2. Ensure student understanding at each</a:t>
            </a:r>
            <a:r>
              <a:rPr lang="en-GB" baseline="0" dirty="0"/>
              <a:t>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564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using </a:t>
            </a:r>
            <a:r>
              <a:rPr lang="en-GB" b="0" i="1" dirty="0" err="1"/>
              <a:t>dass</a:t>
            </a:r>
            <a:r>
              <a:rPr lang="en-GB" b="0" i="1" dirty="0"/>
              <a:t> </a:t>
            </a:r>
            <a:r>
              <a:rPr lang="en-GB" b="0" i="0" dirty="0"/>
              <a:t>or [ </a:t>
            </a:r>
            <a:r>
              <a:rPr lang="en-GB" b="0" i="1" dirty="0"/>
              <a:t>– - </a:t>
            </a:r>
            <a:r>
              <a:rPr lang="en-GB" b="0" i="0" dirty="0"/>
              <a:t>]</a:t>
            </a:r>
            <a:r>
              <a:rPr lang="en-GB" b="0" i="1" dirty="0"/>
              <a:t> </a:t>
            </a:r>
            <a:r>
              <a:rPr lang="en-GB" b="0" i="0" dirty="0"/>
              <a:t>by </a:t>
            </a:r>
            <a:r>
              <a:rPr lang="en-GB" b="0" dirty="0"/>
              <a:t>attending to word order</a:t>
            </a:r>
            <a:br>
              <a:rPr lang="en-GB" dirty="0"/>
            </a:br>
            <a:br>
              <a:rPr lang="en-GB" dirty="0"/>
            </a:br>
            <a:r>
              <a:rPr lang="en-GB" b="1" dirty="0"/>
              <a:t>Procedure:</a:t>
            </a:r>
            <a:br>
              <a:rPr lang="en-GB" dirty="0"/>
            </a:br>
            <a:r>
              <a:rPr lang="en-GB" dirty="0"/>
              <a:t>1. Click on a number to play the recording.</a:t>
            </a:r>
          </a:p>
          <a:p>
            <a:r>
              <a:rPr lang="en-GB" dirty="0"/>
              <a:t>2. For each item say whether </a:t>
            </a:r>
            <a:r>
              <a:rPr lang="en-GB" i="1" dirty="0" err="1"/>
              <a:t>dass</a:t>
            </a:r>
            <a:r>
              <a:rPr lang="en-GB" i="0" dirty="0"/>
              <a:t> or [--] fits.</a:t>
            </a:r>
            <a:endParaRPr lang="en-GB" dirty="0"/>
          </a:p>
          <a:p>
            <a:r>
              <a:rPr lang="en-GB" dirty="0"/>
              <a:t>3. Click to reveal answers.</a:t>
            </a:r>
            <a:br>
              <a:rPr lang="en-GB" dirty="0"/>
            </a:br>
            <a:r>
              <a:rPr lang="en-GB" dirty="0"/>
              <a:t>4. Click to bring up the full audio buttons.</a:t>
            </a:r>
            <a:br>
              <a:rPr lang="en-GB" dirty="0"/>
            </a:br>
            <a:r>
              <a:rPr lang="en-GB" dirty="0"/>
              <a:t>5. Click to reveal the full sentence/question text.  Listen and read, as desired, for additional reinforcement.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Meinst</a:t>
            </a:r>
            <a:r>
              <a:rPr lang="en-GB" dirty="0"/>
              <a:t> du, […] </a:t>
            </a:r>
            <a:r>
              <a:rPr lang="en-GB" dirty="0" err="1"/>
              <a:t>meine</a:t>
            </a:r>
            <a:r>
              <a:rPr lang="en-GB" dirty="0"/>
              <a:t> </a:t>
            </a:r>
            <a:r>
              <a:rPr lang="en-GB" dirty="0" err="1"/>
              <a:t>Nase</a:t>
            </a:r>
            <a:r>
              <a:rPr lang="en-GB" dirty="0"/>
              <a:t> </a:t>
            </a:r>
            <a:r>
              <a:rPr lang="en-GB" dirty="0" err="1"/>
              <a:t>ist</a:t>
            </a:r>
            <a:r>
              <a:rPr lang="en-GB" dirty="0"/>
              <a:t> </a:t>
            </a:r>
            <a:r>
              <a:rPr lang="en-GB" dirty="0" err="1"/>
              <a:t>zu</a:t>
            </a:r>
            <a:r>
              <a:rPr lang="en-GB" dirty="0"/>
              <a:t> </a:t>
            </a:r>
            <a:r>
              <a:rPr lang="en-GB" dirty="0" err="1"/>
              <a:t>dünn</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Ich </a:t>
            </a:r>
            <a:r>
              <a:rPr lang="en-GB" dirty="0" err="1"/>
              <a:t>glaube</a:t>
            </a:r>
            <a:r>
              <a:rPr lang="en-GB" dirty="0"/>
              <a:t>, […] </a:t>
            </a:r>
            <a:r>
              <a:rPr lang="en-GB" dirty="0" err="1"/>
              <a:t>Heidis</a:t>
            </a:r>
            <a:r>
              <a:rPr lang="en-GB" dirty="0"/>
              <a:t> </a:t>
            </a:r>
            <a:r>
              <a:rPr lang="en-GB" dirty="0" err="1"/>
              <a:t>Nase</a:t>
            </a:r>
            <a:r>
              <a:rPr lang="en-GB" dirty="0"/>
              <a:t> </a:t>
            </a:r>
            <a:r>
              <a:rPr lang="en-GB" dirty="0" err="1"/>
              <a:t>perfekt</a:t>
            </a:r>
            <a:r>
              <a:rPr lang="en-GB" dirty="0"/>
              <a:t> </a:t>
            </a:r>
            <a:r>
              <a:rPr lang="en-GB" dirty="0" err="1"/>
              <a:t>ist</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Ich </a:t>
            </a:r>
            <a:r>
              <a:rPr lang="en-GB" dirty="0" err="1"/>
              <a:t>denke</a:t>
            </a:r>
            <a:r>
              <a:rPr lang="en-GB" dirty="0"/>
              <a:t>, […] </a:t>
            </a:r>
            <a:r>
              <a:rPr lang="en-GB" dirty="0" err="1"/>
              <a:t>dein</a:t>
            </a:r>
            <a:r>
              <a:rPr lang="en-GB" dirty="0"/>
              <a:t> </a:t>
            </a:r>
            <a:r>
              <a:rPr lang="en-GB" dirty="0" err="1"/>
              <a:t>Haar</a:t>
            </a:r>
            <a:r>
              <a:rPr lang="en-GB" dirty="0"/>
              <a:t> </a:t>
            </a:r>
            <a:r>
              <a:rPr lang="en-GB" dirty="0" err="1"/>
              <a:t>ist</a:t>
            </a:r>
            <a:r>
              <a:rPr lang="en-GB" dirty="0"/>
              <a:t> </a:t>
            </a:r>
            <a:r>
              <a:rPr lang="en-GB" dirty="0" err="1"/>
              <a:t>schön</a:t>
            </a:r>
            <a:r>
              <a:rPr lang="en-GB" dirty="0"/>
              <a:t> </a:t>
            </a:r>
            <a:r>
              <a:rPr lang="en-GB" dirty="0" err="1"/>
              <a:t>heute</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Glaubst</a:t>
            </a:r>
            <a:r>
              <a:rPr lang="en-GB" dirty="0"/>
              <a:t> du, […] </a:t>
            </a:r>
            <a:r>
              <a:rPr lang="en-GB" dirty="0" err="1"/>
              <a:t>meine</a:t>
            </a:r>
            <a:r>
              <a:rPr lang="en-GB" dirty="0"/>
              <a:t> </a:t>
            </a:r>
            <a:r>
              <a:rPr lang="en-GB" dirty="0" err="1"/>
              <a:t>Augen</a:t>
            </a:r>
            <a:r>
              <a:rPr lang="en-GB" dirty="0"/>
              <a:t> </a:t>
            </a:r>
            <a:r>
              <a:rPr lang="en-GB" dirty="0" err="1"/>
              <a:t>sind</a:t>
            </a:r>
            <a:r>
              <a:rPr lang="en-GB" dirty="0"/>
              <a:t> </a:t>
            </a:r>
            <a:r>
              <a:rPr lang="en-GB" dirty="0" err="1"/>
              <a:t>grün</a:t>
            </a:r>
            <a:r>
              <a:rPr lang="en-GB" dirty="0"/>
              <a:t> </a:t>
            </a:r>
            <a:r>
              <a:rPr lang="en-GB" dirty="0" err="1"/>
              <a:t>oder</a:t>
            </a:r>
            <a:r>
              <a:rPr lang="en-GB" dirty="0"/>
              <a:t> </a:t>
            </a:r>
            <a:r>
              <a:rPr lang="en-GB" dirty="0" err="1"/>
              <a:t>blau</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Ich </a:t>
            </a:r>
            <a:r>
              <a:rPr lang="en-GB" dirty="0" err="1"/>
              <a:t>meine</a:t>
            </a:r>
            <a:r>
              <a:rPr lang="en-GB" dirty="0"/>
              <a:t>, […] </a:t>
            </a:r>
            <a:r>
              <a:rPr lang="en-GB" dirty="0" err="1"/>
              <a:t>meine</a:t>
            </a:r>
            <a:r>
              <a:rPr lang="en-GB" dirty="0"/>
              <a:t> </a:t>
            </a:r>
            <a:r>
              <a:rPr lang="en-GB" dirty="0" err="1"/>
              <a:t>Augen</a:t>
            </a:r>
            <a:r>
              <a:rPr lang="en-GB" dirty="0"/>
              <a:t> </a:t>
            </a:r>
            <a:r>
              <a:rPr lang="en-GB" dirty="0" err="1"/>
              <a:t>blau</a:t>
            </a:r>
            <a:r>
              <a:rPr lang="en-GB" dirty="0"/>
              <a:t> </a:t>
            </a:r>
            <a:r>
              <a:rPr lang="en-GB" dirty="0" err="1"/>
              <a:t>sind</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Ich </a:t>
            </a:r>
            <a:r>
              <a:rPr lang="en-GB" dirty="0" err="1"/>
              <a:t>glaube</a:t>
            </a:r>
            <a:r>
              <a:rPr lang="en-GB" dirty="0"/>
              <a:t>, […] </a:t>
            </a:r>
            <a:r>
              <a:rPr lang="en-GB" dirty="0" err="1"/>
              <a:t>Chemie</a:t>
            </a:r>
            <a:r>
              <a:rPr lang="en-GB" dirty="0"/>
              <a:t> </a:t>
            </a:r>
            <a:r>
              <a:rPr lang="en-GB" dirty="0" err="1"/>
              <a:t>fällt</a:t>
            </a:r>
            <a:r>
              <a:rPr lang="en-GB" dirty="0"/>
              <a:t> Katja </a:t>
            </a:r>
            <a:r>
              <a:rPr lang="en-GB" dirty="0" err="1"/>
              <a:t>sehr</a:t>
            </a:r>
            <a:r>
              <a:rPr lang="en-GB" dirty="0"/>
              <a:t> </a:t>
            </a:r>
            <a:r>
              <a:rPr lang="en-GB" dirty="0" err="1"/>
              <a:t>schwer</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Denkst</a:t>
            </a:r>
            <a:r>
              <a:rPr lang="en-GB" dirty="0"/>
              <a:t> du, […] </a:t>
            </a:r>
            <a:r>
              <a:rPr lang="en-GB" dirty="0" err="1"/>
              <a:t>Chemie</a:t>
            </a:r>
            <a:r>
              <a:rPr lang="en-GB" dirty="0"/>
              <a:t> </a:t>
            </a:r>
            <a:r>
              <a:rPr lang="en-GB" dirty="0" err="1"/>
              <a:t>schwer</a:t>
            </a:r>
            <a:r>
              <a:rPr lang="en-GB" dirty="0"/>
              <a:t> </a:t>
            </a:r>
            <a:r>
              <a:rPr lang="en-GB" dirty="0" err="1"/>
              <a:t>ist</a:t>
            </a:r>
            <a:r>
              <a:rPr lang="en-GB" dirty="0"/>
              <a:t>? [</a:t>
            </a:r>
            <a:r>
              <a:rPr lang="en-GB" dirty="0" err="1"/>
              <a:t>dass</a:t>
            </a:r>
            <a:r>
              <a:rPr lang="en-GB" dirty="0"/>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Meinst</a:t>
            </a:r>
            <a:r>
              <a:rPr lang="en-GB" dirty="0"/>
              <a:t> du, […] [</a:t>
            </a:r>
            <a:r>
              <a:rPr lang="en-GB" dirty="0" err="1"/>
              <a:t>dass</a:t>
            </a:r>
            <a:r>
              <a:rPr lang="en-GB" dirty="0"/>
              <a:t> / --] </a:t>
            </a:r>
            <a:r>
              <a:rPr lang="en-GB" dirty="0" err="1"/>
              <a:t>Musik</a:t>
            </a:r>
            <a:r>
              <a:rPr lang="en-GB" dirty="0"/>
              <a:t> </a:t>
            </a:r>
            <a:r>
              <a:rPr lang="en-GB" dirty="0" err="1"/>
              <a:t>Spaß</a:t>
            </a:r>
            <a:r>
              <a:rPr lang="en-GB" dirty="0"/>
              <a:t> </a:t>
            </a:r>
            <a:r>
              <a:rPr lang="en-GB" dirty="0" err="1"/>
              <a:t>macht</a:t>
            </a:r>
            <a:r>
              <a:rPr lang="en-GB" dirty="0"/>
              <a:t>?</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613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1" dirty="0"/>
            </a:br>
            <a:r>
              <a:rPr lang="en-GB" b="1" dirty="0"/>
              <a:t>Aim: </a:t>
            </a:r>
            <a:r>
              <a:rPr lang="en-GB" b="0" dirty="0"/>
              <a:t>To practise recognising the word order used in each sentence and</a:t>
            </a:r>
            <a:r>
              <a:rPr lang="en-GB" b="0" baseline="0" dirty="0"/>
              <a:t> inferring the use of </a:t>
            </a:r>
            <a:r>
              <a:rPr lang="en-GB" b="0" i="1" baseline="0" dirty="0" err="1"/>
              <a:t>dass</a:t>
            </a:r>
            <a:r>
              <a:rPr lang="en-GB" b="0" i="1" baseline="0" dirty="0"/>
              <a:t> </a:t>
            </a:r>
            <a:r>
              <a:rPr lang="en-GB" b="0" baseline="0" dirty="0"/>
              <a:t>or </a:t>
            </a:r>
            <a:r>
              <a:rPr lang="en-GB" b="0" i="1" baseline="0" dirty="0"/>
              <a:t>--</a:t>
            </a:r>
            <a:r>
              <a:rPr lang="en-GB" b="0" baseline="0" dirty="0"/>
              <a:t> as appropriate.</a:t>
            </a:r>
            <a:br>
              <a:rPr lang="en-GB" b="0" dirty="0"/>
            </a:br>
            <a:br>
              <a:rPr lang="en-GB" dirty="0"/>
            </a:br>
            <a:r>
              <a:rPr lang="en-GB" b="1" dirty="0"/>
              <a:t>Procedure:</a:t>
            </a:r>
            <a:br>
              <a:rPr lang="en-GB" dirty="0"/>
            </a:br>
            <a:r>
              <a:rPr lang="en-GB" dirty="0"/>
              <a:t>1. Write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read sentences and</a:t>
            </a:r>
            <a:r>
              <a:rPr lang="en-GB" baseline="0" dirty="0"/>
              <a:t> write </a:t>
            </a:r>
            <a:r>
              <a:rPr lang="en-GB" b="0" i="1" baseline="0" dirty="0" err="1"/>
              <a:t>dass</a:t>
            </a:r>
            <a:r>
              <a:rPr lang="en-GB" b="0" i="1" baseline="0" dirty="0"/>
              <a:t> </a:t>
            </a:r>
            <a:r>
              <a:rPr lang="en-GB" b="0" baseline="0" dirty="0"/>
              <a:t>or </a:t>
            </a:r>
            <a:r>
              <a:rPr lang="en-GB" b="0" i="1" baseline="0" dirty="0"/>
              <a:t>--</a:t>
            </a:r>
            <a:r>
              <a:rPr lang="en-GB" b="0" baseline="0" dirty="0"/>
              <a:t> for each, as appropriate.</a:t>
            </a:r>
            <a:endParaRPr lang="en-GB" dirty="0"/>
          </a:p>
          <a:p>
            <a:r>
              <a:rPr lang="en-GB" dirty="0"/>
              <a:t>3. Click on the mouse</a:t>
            </a:r>
            <a:r>
              <a:rPr lang="en-GB" baseline="0" dirty="0"/>
              <a:t> to animate the correct answers.</a:t>
            </a:r>
            <a:br>
              <a:rPr lang="en-GB" baseline="0" dirty="0"/>
            </a:br>
            <a:br>
              <a:rPr lang="en-GB" baseline="0" dirty="0"/>
            </a:br>
            <a:r>
              <a:rPr lang="en-GB" b="1" baseline="0" dirty="0"/>
              <a:t>Context: </a:t>
            </a:r>
            <a:r>
              <a:rPr lang="en-GB" baseline="0" dirty="0"/>
              <a:t>This is a </a:t>
            </a:r>
            <a:r>
              <a:rPr lang="en-GB" baseline="0" dirty="0" err="1"/>
              <a:t>padlet</a:t>
            </a:r>
            <a:r>
              <a:rPr lang="en-GB" baseline="0" dirty="0"/>
              <a:t> wall.  Mia’s class is helping Andrea’s class with their German grammar by posting </a:t>
            </a:r>
            <a:r>
              <a:rPr lang="en-GB" i="1" baseline="0" dirty="0" err="1"/>
              <a:t>dass</a:t>
            </a:r>
            <a:r>
              <a:rPr lang="en-GB" i="1" baseline="0" dirty="0"/>
              <a:t> / -- </a:t>
            </a:r>
            <a:r>
              <a:rPr lang="en-GB" baseline="0" dirty="0"/>
              <a:t>sentences for them to practise. Initials are initials of Mia’s classmates.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a:t>
            </a:r>
            <a:r>
              <a:rPr lang="de-DE" sz="1200" b="1" i="0" u="none" strike="noStrike" kern="1200" cap="none" dirty="0">
                <a:solidFill>
                  <a:schemeClr val="tx1"/>
                </a:solidFill>
                <a:effectLst/>
                <a:latin typeface="+mn-lt"/>
                <a:ea typeface="Calibri"/>
                <a:cs typeface="Calibri"/>
                <a:sym typeface="Calibri"/>
              </a:rPr>
              <a:t>meinen</a:t>
            </a:r>
            <a:r>
              <a:rPr lang="de-DE" sz="1200" b="0" i="0" u="none" strike="noStrike" kern="1200" cap="none" dirty="0">
                <a:solidFill>
                  <a:schemeClr val="tx1"/>
                </a:solidFill>
                <a:effectLst/>
                <a:latin typeface="+mn-lt"/>
                <a:ea typeface="Calibri"/>
                <a:cs typeface="Calibri"/>
                <a:sym typeface="Calibri"/>
              </a:rPr>
              <a:t> [213] tun [123] Leid [1300] Meinung [787] fit [4080] weh [2798] </a:t>
            </a:r>
            <a:r>
              <a:rPr lang="de-DE" sz="1200" b="1" i="0" u="none" strike="noStrike" kern="1200" cap="none" dirty="0">
                <a:solidFill>
                  <a:schemeClr val="tx1"/>
                </a:solidFill>
                <a:effectLst/>
                <a:latin typeface="+mn-lt"/>
                <a:ea typeface="Calibri"/>
                <a:cs typeface="Calibri"/>
                <a:sym typeface="Calibri"/>
              </a:rPr>
              <a:t>dass</a:t>
            </a:r>
            <a:r>
              <a:rPr lang="de-DE" sz="1200" b="0" i="0" u="none" strike="noStrike" kern="1200" cap="none" dirty="0">
                <a:solidFill>
                  <a:schemeClr val="tx1"/>
                </a:solidFill>
                <a:effectLst/>
                <a:latin typeface="+mn-lt"/>
                <a:ea typeface="Calibri"/>
                <a:cs typeface="Calibri"/>
                <a:sym typeface="Calibri"/>
              </a:rPr>
              <a:t>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a:t>
            </a:r>
            <a:r>
              <a:rPr lang="de-DE" sz="1200" b="1" i="0" u="none" strike="noStrike" kern="1200" cap="none" dirty="0">
                <a:solidFill>
                  <a:schemeClr val="tx1"/>
                </a:solidFill>
                <a:effectLst/>
                <a:latin typeface="+mn-lt"/>
                <a:ea typeface="Calibri"/>
                <a:cs typeface="Calibri"/>
                <a:sym typeface="Calibri"/>
              </a:rPr>
              <a:t> schnell </a:t>
            </a:r>
            <a:r>
              <a:rPr lang="de-DE" sz="1200" b="0" i="0" u="none" strike="noStrike" kern="1200" cap="none" dirty="0">
                <a:solidFill>
                  <a:schemeClr val="tx1"/>
                </a:solidFill>
                <a:effectLst/>
                <a:latin typeface="+mn-lt"/>
                <a:ea typeface="Calibri"/>
                <a:cs typeface="Calibri"/>
                <a:sym typeface="Calibri"/>
              </a:rPr>
              <a:t>[203]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a:t>
            </a:r>
            <a:r>
              <a:rPr lang="de-DE" sz="1200" b="1" i="0" u="none" strike="noStrike" kern="1200" cap="none" dirty="0">
                <a:solidFill>
                  <a:schemeClr val="tx1"/>
                </a:solidFill>
                <a:effectLst/>
                <a:latin typeface="+mn-lt"/>
                <a:ea typeface="Calibri"/>
                <a:cs typeface="Calibri"/>
                <a:sym typeface="Calibri"/>
              </a:rPr>
              <a:t>Haar</a:t>
            </a:r>
            <a:r>
              <a:rPr lang="de-DE" sz="1200" b="0" i="0" u="none" strike="noStrike" kern="1200" cap="none" dirty="0">
                <a:solidFill>
                  <a:schemeClr val="tx1"/>
                </a:solidFill>
                <a:effectLst/>
                <a:latin typeface="+mn-lt"/>
                <a:ea typeface="Calibri"/>
                <a:cs typeface="Calibri"/>
                <a:sym typeface="Calibri"/>
              </a:rPr>
              <a:t>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497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Adapt this activity to meet the needs / proficiency of your classes. E.g., some classes / students could focus on answering questions 1-4 only.</a:t>
            </a:r>
            <a:br>
              <a:rPr lang="en-GB" b="1" dirty="0"/>
            </a:br>
            <a:r>
              <a:rPr lang="en-GB" b="1" dirty="0"/>
              <a:t>Alternatively, students could answer odd or even numbered questions to reduce the overall load within the time.</a:t>
            </a:r>
            <a:br>
              <a:rPr lang="en-GB" b="1" dirty="0"/>
            </a:br>
            <a:br>
              <a:rPr lang="en-GB" b="1" dirty="0"/>
            </a:br>
            <a:r>
              <a:rPr lang="en-GB" b="1" dirty="0"/>
              <a:t>Timing: 10 minutes</a:t>
            </a:r>
            <a:br>
              <a:rPr lang="en-GB" dirty="0"/>
            </a:br>
            <a:br>
              <a:rPr lang="en-GB" b="1" dirty="0"/>
            </a:br>
            <a:r>
              <a:rPr lang="en-GB" b="1" dirty="0"/>
              <a:t>Aim: </a:t>
            </a:r>
            <a:r>
              <a:rPr lang="en-GB" b="0" dirty="0"/>
              <a:t>To practise using the grammar and vocabulary introduced in this sequence in a semi-scaffolded task.</a:t>
            </a:r>
            <a:br>
              <a:rPr lang="en-GB" dirty="0"/>
            </a:br>
            <a:br>
              <a:rPr lang="en-GB" dirty="0"/>
            </a:br>
            <a:r>
              <a:rPr lang="en-GB" b="1" dirty="0"/>
              <a:t>Procedure:</a:t>
            </a:r>
            <a:br>
              <a:rPr lang="en-GB" dirty="0"/>
            </a:br>
            <a:r>
              <a:rPr lang="en-GB" dirty="0"/>
              <a:t>Read the questions and write answers using the words in brackets.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[1/2]</a:t>
            </a:r>
            <a:br>
              <a:rPr lang="en-GB" b="1" dirty="0"/>
            </a:br>
            <a:r>
              <a:rPr lang="en-GB" b="1" dirty="0"/>
              <a:t>Timing: 2 minutes</a:t>
            </a:r>
            <a:br>
              <a:rPr lang="en-GB" dirty="0"/>
            </a:br>
            <a:br>
              <a:rPr lang="en-GB" b="1" dirty="0"/>
            </a:br>
            <a:r>
              <a:rPr lang="en-GB" b="1" dirty="0"/>
              <a:t>Procedure:</a:t>
            </a:r>
            <a:br>
              <a:rPr lang="en-GB" dirty="0"/>
            </a:br>
            <a:r>
              <a:rPr lang="en-GB" dirty="0"/>
              <a:t>1. Display the answers.</a:t>
            </a:r>
            <a:br>
              <a:rPr lang="en-GB" dirty="0"/>
            </a:br>
            <a:r>
              <a:rPr lang="en-GB" dirty="0"/>
              <a:t>2. Tell students that these suggestions are to model the overall sentence structure of possible answers and that there are different ways to finish the answers, of course.</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843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[2/2]</a:t>
            </a:r>
            <a:br>
              <a:rPr lang="en-GB" b="1" dirty="0"/>
            </a:br>
            <a:br>
              <a:rPr lang="en-GB" dirty="0"/>
            </a:br>
            <a:br>
              <a:rPr lang="en-GB" b="1" dirty="0"/>
            </a:br>
            <a:r>
              <a:rPr lang="en-GB" b="1" dirty="0"/>
              <a:t>Procedure:</a:t>
            </a:r>
            <a:br>
              <a:rPr lang="en-GB" dirty="0"/>
            </a:br>
            <a:r>
              <a:rPr lang="en-GB" dirty="0"/>
              <a:t>1. Display the answers.</a:t>
            </a:r>
            <a:br>
              <a:rPr lang="en-GB" dirty="0"/>
            </a:br>
            <a:r>
              <a:rPr lang="en-GB" dirty="0"/>
              <a:t>2. Tell students that these suggestions are to model the overall sentence structure of possible answers and that there are different ways to finish the answers, of course.</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68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This week’s homework is a mash up of Y7 vocabulary (Y7 Revision Mashup 3). There are no new words.</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link to the list on Quizlet is here: </a:t>
            </a:r>
            <a:r>
              <a:rPr lang="en-GB" dirty="0">
                <a:hlinkClick r:id="rId3"/>
              </a:rPr>
              <a:t>https://quizlet.com/gb/532967196/year-8-german-term-21-week-3-flash-cards/?new</a:t>
            </a:r>
            <a:endParaRPr lang="en-GB" b="0" i="0" dirty="0">
              <a:solidFill>
                <a:srgbClr val="222222"/>
              </a:solidFill>
              <a:effectLst/>
              <a:latin typeface="Arial" panose="020B0604020202020204" pitchFamily="34" charset="0"/>
            </a:endParaRP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 formation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SSCs in unfamiliar word context. The time limit helps </a:t>
            </a:r>
            <a:r>
              <a:rPr lang="en-GB" b="0" dirty="0" err="1"/>
              <a:t>automatization</a:t>
            </a:r>
            <a:r>
              <a:rPr lang="en-GB" b="0" dirty="0"/>
              <a:t>.</a:t>
            </a:r>
            <a:br>
              <a:rPr lang="en-GB" dirty="0"/>
            </a:br>
            <a:br>
              <a:rPr lang="en-GB" dirty="0"/>
            </a:br>
            <a:r>
              <a:rPr lang="en-GB" b="1" dirty="0"/>
              <a:t>Procedure:</a:t>
            </a:r>
            <a:br>
              <a:rPr lang="en-GB" dirty="0"/>
            </a:br>
            <a:r>
              <a:rPr lang="en-GB" dirty="0"/>
              <a:t>1. Students take 60 seconds to practise saying the words out loud to themselves. Click LOS! to start the timer.</a:t>
            </a:r>
          </a:p>
          <a:p>
            <a:r>
              <a:rPr lang="en-GB" dirty="0"/>
              <a:t>2.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teacher clicks and each word flashes a couple of times before disappearing. Students have to pronounce the word (in chorus) – teacher checks pronunciation this week (as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Covid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prevents circulating round the class currently).</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Schiene</a:t>
            </a:r>
            <a:r>
              <a:rPr lang="en-GB" baseline="0" dirty="0"/>
              <a:t> [&gt;5000], </a:t>
            </a:r>
            <a:r>
              <a:rPr lang="en-GB" baseline="0" dirty="0" err="1"/>
              <a:t>weich</a:t>
            </a:r>
            <a:r>
              <a:rPr lang="en-GB" baseline="0" dirty="0"/>
              <a:t> [1836], Stein [1404], </a:t>
            </a:r>
            <a:r>
              <a:rPr lang="en-GB" baseline="0" dirty="0" err="1"/>
              <a:t>biegen</a:t>
            </a:r>
            <a:r>
              <a:rPr lang="en-GB" baseline="0" dirty="0"/>
              <a:t> [2986], </a:t>
            </a:r>
            <a:r>
              <a:rPr lang="en-GB" baseline="0" dirty="0" err="1"/>
              <a:t>Teich</a:t>
            </a:r>
            <a:r>
              <a:rPr lang="en-GB" baseline="0" dirty="0"/>
              <a:t> [&gt;5000], </a:t>
            </a:r>
            <a:r>
              <a:rPr lang="en-GB" baseline="0" dirty="0" err="1"/>
              <a:t>fliehen</a:t>
            </a:r>
            <a:r>
              <a:rPr lang="en-GB" baseline="0" dirty="0"/>
              <a:t> [2824], Reis [&gt;5000], </a:t>
            </a:r>
            <a:r>
              <a:rPr lang="en-GB" baseline="0" dirty="0" err="1"/>
              <a:t>schleichen</a:t>
            </a:r>
            <a:r>
              <a:rPr lang="en-GB" baseline="0" dirty="0"/>
              <a:t> [4008], Leiter [1321], Frieden[1478], </a:t>
            </a:r>
            <a:r>
              <a:rPr lang="en-GB" baseline="0" dirty="0" err="1"/>
              <a:t>beißen</a:t>
            </a:r>
            <a:r>
              <a:rPr lang="en-GB" baseline="0" dirty="0"/>
              <a:t> [&gt;5000], </a:t>
            </a:r>
            <a:r>
              <a:rPr lang="en-GB" baseline="0" dirty="0" err="1"/>
              <a:t>Wiege</a:t>
            </a:r>
            <a:r>
              <a:rPr lang="en-GB" baseline="0" dirty="0"/>
              <a:t> [&gt;5000], </a:t>
            </a:r>
            <a:r>
              <a:rPr lang="en-GB" baseline="0" dirty="0" err="1"/>
              <a:t>Kiesel</a:t>
            </a:r>
            <a:r>
              <a:rPr lang="en-GB" baseline="0" dirty="0"/>
              <a:t> [&gt;5000], </a:t>
            </a:r>
            <a:r>
              <a:rPr lang="en-GB" baseline="0" dirty="0" err="1"/>
              <a:t>Sieg</a:t>
            </a:r>
            <a:r>
              <a:rPr lang="en-GB" baseline="0" dirty="0"/>
              <a:t> [1246], </a:t>
            </a:r>
            <a:r>
              <a:rPr lang="en-GB" baseline="0" dirty="0" err="1"/>
              <a:t>Scheitel</a:t>
            </a:r>
            <a:r>
              <a:rPr lang="en-GB" baseline="0" dirty="0"/>
              <a:t> [&gt;5000], </a:t>
            </a:r>
            <a:r>
              <a:rPr lang="en-GB" baseline="0" dirty="0" err="1"/>
              <a:t>Fliege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70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 (two slides)</a:t>
            </a:r>
          </a:p>
          <a:p>
            <a:pPr marL="0"/>
            <a:br>
              <a:rPr lang="en-GB" b="1" baseline="0" dirty="0"/>
            </a:br>
            <a:r>
              <a:rPr lang="en-GB" b="1" baseline="0" dirty="0"/>
              <a:t>Aim: </a:t>
            </a:r>
            <a:r>
              <a:rPr lang="en-GB" b="0" baseline="0" dirty="0"/>
              <a:t>To practise recall of meaning of some of the words in this week’s revisited sets in the written modality.</a:t>
            </a:r>
            <a:endParaRPr lang="en-GB" b="1" baseline="0" dirty="0"/>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On click a word appears. </a:t>
            </a:r>
          </a:p>
          <a:p>
            <a:pPr marL="0"/>
            <a:r>
              <a:rPr lang="en-GB" sz="1200" kern="1200" dirty="0">
                <a:solidFill>
                  <a:schemeClr val="tx1"/>
                </a:solidFill>
                <a:effectLst/>
                <a:latin typeface="+mn-lt"/>
                <a:ea typeface="+mn-ea"/>
                <a:cs typeface="+mn-cs"/>
              </a:rPr>
              <a:t>2. Write down the translation before the word disappears.</a:t>
            </a:r>
          </a:p>
          <a:p>
            <a:pPr marL="0"/>
            <a:endParaRPr lang="en-GB" sz="1200" kern="1200" dirty="0">
              <a:solidFill>
                <a:schemeClr val="tx1"/>
              </a:solidFill>
              <a:effectLst/>
              <a:latin typeface="+mn-lt"/>
              <a:ea typeface="+mn-ea"/>
              <a:cs typeface="+mn-cs"/>
            </a:endParaRPr>
          </a:p>
          <a:p>
            <a:pPr marL="0"/>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8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Procedure:</a:t>
            </a:r>
          </a:p>
          <a:p>
            <a:pPr marL="0"/>
            <a:r>
              <a:rPr lang="en-GB" b="0" baseline="0" dirty="0"/>
              <a:t>Give students a minute to check and correct their answers, as necessary.</a:t>
            </a:r>
          </a:p>
          <a:p>
            <a:pPr marL="0"/>
            <a:br>
              <a:rPr lang="en-GB" b="1" baseline="0" dirty="0"/>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0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recognition and cued productive oral recall of this week’s new and some of the 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US" b="1" dirty="0"/>
              <a:t>Procedure:</a:t>
            </a:r>
          </a:p>
          <a:p>
            <a:r>
              <a:rPr lang="en-US" b="0" dirty="0"/>
              <a:t>1. Students supply the German</a:t>
            </a:r>
            <a:r>
              <a:rPr lang="en-US" b="0" baseline="0" dirty="0"/>
              <a:t> for the word which appears in English.  The aim is to be able to give the German before the teacher counts </a:t>
            </a:r>
            <a:r>
              <a:rPr lang="en-US" b="0" baseline="0" dirty="0" err="1"/>
              <a:t>drei</a:t>
            </a:r>
            <a:r>
              <a:rPr lang="en-US" b="0" baseline="0" dirty="0"/>
              <a:t> – </a:t>
            </a:r>
            <a:r>
              <a:rPr lang="en-US" b="0" baseline="0" dirty="0" err="1"/>
              <a:t>zwei</a:t>
            </a:r>
            <a:r>
              <a:rPr lang="en-US" b="0" baseline="0" dirty="0"/>
              <a:t> – </a:t>
            </a:r>
            <a:r>
              <a:rPr lang="en-US" b="0" baseline="0" dirty="0" err="1"/>
              <a:t>eins</a:t>
            </a:r>
            <a:r>
              <a:rPr lang="en-US" b="0" baseline="0" dirty="0"/>
              <a:t>.  Note: it may be helpful to give students a few moments to look through the list of German words before starting the exercise.  </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German words before showing the English prompts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89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explain and illustrate the meaning of </a:t>
            </a:r>
            <a:r>
              <a:rPr lang="en-GB" b="0" i="1" dirty="0"/>
              <a:t>mir</a:t>
            </a:r>
            <a:r>
              <a:rPr lang="en-GB" b="0" i="0" dirty="0"/>
              <a:t> and to highlight the word order options in German sentences.</a:t>
            </a:r>
            <a:br>
              <a:rPr lang="en-GB"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a:t>
            </a:r>
            <a:r>
              <a:rPr lang="de-DE" sz="1200" b="1" i="0" u="none" strike="noStrike" kern="1200" cap="none" dirty="0">
                <a:solidFill>
                  <a:schemeClr val="tx1"/>
                </a:solidFill>
                <a:effectLst/>
                <a:latin typeface="+mn-lt"/>
                <a:ea typeface="Calibri"/>
                <a:cs typeface="Calibri"/>
                <a:sym typeface="Calibri"/>
              </a:rPr>
              <a:t>gehören </a:t>
            </a:r>
            <a:r>
              <a:rPr lang="de-DE" sz="1200" b="0" i="0" u="none" strike="noStrike" kern="1200" cap="none" dirty="0">
                <a:solidFill>
                  <a:schemeClr val="tx1"/>
                </a:solidFill>
                <a:effectLst/>
                <a:latin typeface="+mn-lt"/>
                <a:ea typeface="Calibri"/>
                <a:cs typeface="Calibri"/>
                <a:sym typeface="Calibri"/>
              </a:rPr>
              <a:t>[460]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 Aktivität [1422] Hobby [3608] Jugendclub [2117/1360] Schloss [1907] Telefon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 Auge [222] Gesicht [346] Haar [748] Haare [748] Mund [856] Nase [1264]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R1 (nominative) and R3 (dative) pronoun use by attending to the verbs. To practise listening out for negation. To practise listening for meaning.</a:t>
            </a:r>
            <a:br>
              <a:rPr lang="en-GB" dirty="0"/>
            </a:br>
            <a:br>
              <a:rPr lang="en-GB" dirty="0"/>
            </a:br>
            <a:r>
              <a:rPr lang="en-GB" b="1" dirty="0"/>
              <a:t>Procedure:</a:t>
            </a:r>
            <a:br>
              <a:rPr lang="en-GB" dirty="0"/>
            </a:br>
            <a:r>
              <a:rPr lang="en-GB" dirty="0"/>
              <a:t>1. For each sentence say which pronoun fits.</a:t>
            </a:r>
          </a:p>
          <a:p>
            <a:r>
              <a:rPr lang="en-GB" dirty="0"/>
              <a:t>2. Then in the second column say whether it a positive (like) or a negative (dislike) opinion</a:t>
            </a:r>
          </a:p>
          <a:p>
            <a:r>
              <a:rPr lang="en-GB" dirty="0"/>
              <a:t>3. In the last column write the activity in English.</a:t>
            </a:r>
          </a:p>
          <a:p>
            <a:r>
              <a:rPr lang="en-GB" dirty="0"/>
              <a:t>4. Click to reveal answers.</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8.2.1.2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a:t>
            </a:r>
            <a:r>
              <a:rPr lang="de-DE" sz="1200" b="1" i="0" u="none" strike="noStrike" kern="1200" cap="none" dirty="0">
                <a:solidFill>
                  <a:schemeClr val="tx1"/>
                </a:solidFill>
                <a:effectLst/>
                <a:latin typeface="+mn-lt"/>
                <a:ea typeface="Calibri"/>
                <a:cs typeface="Calibri"/>
                <a:sym typeface="Calibri"/>
              </a:rPr>
              <a:t>gefallen</a:t>
            </a:r>
            <a:r>
              <a:rPr lang="de-DE" sz="1200" b="0" i="0" u="none" strike="noStrike" kern="1200" cap="none" dirty="0">
                <a:solidFill>
                  <a:schemeClr val="tx1"/>
                </a:solidFill>
                <a:effectLst/>
                <a:latin typeface="+mn-lt"/>
                <a:ea typeface="Calibri"/>
                <a:cs typeface="Calibri"/>
                <a:sym typeface="Calibri"/>
              </a:rPr>
              <a:t> [601] gehören [460] meinen [213] tun [123] Leid [1300] Meinung [787] fit [4080] weh [2798] dass [22] schwer [257]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anderer, andere, anderes [59</a:t>
            </a:r>
            <a:r>
              <a:rPr lang="de-DE" sz="1200" b="1" i="0" u="none" strike="noStrike" kern="1200" cap="none" dirty="0">
                <a:solidFill>
                  <a:schemeClr val="tx1"/>
                </a:solidFill>
                <a:effectLst/>
                <a:latin typeface="+mn-lt"/>
                <a:ea typeface="Calibri"/>
                <a:cs typeface="Calibri"/>
                <a:sym typeface="Calibri"/>
              </a:rPr>
              <a:t>] Aktivität </a:t>
            </a:r>
            <a:r>
              <a:rPr lang="de-DE" sz="1200" b="0" i="0" u="none" strike="noStrike" kern="1200" cap="none" dirty="0">
                <a:solidFill>
                  <a:schemeClr val="tx1"/>
                </a:solidFill>
                <a:effectLst/>
                <a:latin typeface="+mn-lt"/>
                <a:ea typeface="Calibri"/>
                <a:cs typeface="Calibri"/>
                <a:sym typeface="Calibri"/>
              </a:rPr>
              <a:t>[1422] </a:t>
            </a:r>
            <a:r>
              <a:rPr lang="de-DE" sz="1200" b="1" i="0" u="none" strike="noStrike" kern="1200" cap="none" dirty="0">
                <a:solidFill>
                  <a:schemeClr val="tx1"/>
                </a:solidFill>
                <a:effectLst/>
                <a:latin typeface="+mn-lt"/>
                <a:ea typeface="Calibri"/>
                <a:cs typeface="Calibri"/>
                <a:sym typeface="Calibri"/>
              </a:rPr>
              <a:t>Hobby</a:t>
            </a:r>
            <a:r>
              <a:rPr lang="de-DE" sz="1200" b="0" i="0" u="none" strike="noStrike" kern="1200" cap="none" dirty="0">
                <a:solidFill>
                  <a:schemeClr val="tx1"/>
                </a:solidFill>
                <a:effectLst/>
                <a:latin typeface="+mn-lt"/>
                <a:ea typeface="Calibri"/>
                <a:cs typeface="Calibri"/>
                <a:sym typeface="Calibri"/>
              </a:rPr>
              <a:t> [3608] Jugendclub [2117/1360] </a:t>
            </a:r>
            <a:r>
              <a:rPr lang="de-DE" sz="1200" b="1" i="0" u="none" strike="noStrike" kern="1200" cap="none" dirty="0">
                <a:solidFill>
                  <a:schemeClr val="tx1"/>
                </a:solidFill>
                <a:effectLst/>
                <a:latin typeface="+mn-lt"/>
                <a:ea typeface="Calibri"/>
                <a:cs typeface="Calibri"/>
                <a:sym typeface="Calibri"/>
              </a:rPr>
              <a:t>Schloss </a:t>
            </a:r>
            <a:r>
              <a:rPr lang="de-DE" sz="1200" b="0" i="0" u="none" strike="noStrike" kern="1200" cap="none" dirty="0">
                <a:solidFill>
                  <a:schemeClr val="tx1"/>
                </a:solidFill>
                <a:effectLst/>
                <a:latin typeface="+mn-lt"/>
                <a:ea typeface="Calibri"/>
                <a:cs typeface="Calibri"/>
                <a:sym typeface="Calibri"/>
              </a:rPr>
              <a:t>[1907] </a:t>
            </a:r>
            <a:r>
              <a:rPr lang="de-DE" sz="1200" b="1" i="0" u="none" strike="noStrike" kern="1200" cap="none" dirty="0">
                <a:solidFill>
                  <a:schemeClr val="tx1"/>
                </a:solidFill>
                <a:effectLst/>
                <a:latin typeface="+mn-lt"/>
                <a:ea typeface="Calibri"/>
                <a:cs typeface="Calibri"/>
                <a:sym typeface="Calibri"/>
              </a:rPr>
              <a:t>Telefon</a:t>
            </a:r>
            <a:r>
              <a:rPr lang="de-DE" sz="1200" b="0" i="0" u="none" strike="noStrike" kern="1200" cap="none" dirty="0">
                <a:solidFill>
                  <a:schemeClr val="tx1"/>
                </a:solidFill>
                <a:effectLst/>
                <a:latin typeface="+mn-lt"/>
                <a:ea typeface="Calibri"/>
                <a:cs typeface="Calibri"/>
                <a:sym typeface="Calibri"/>
              </a:rPr>
              <a:t> [1595]  langsam [526] normal [642] schnell [203] gern [278]</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8.1.1.6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verbringen [1391</a:t>
            </a:r>
            <a:r>
              <a:rPr lang="de-DE" sz="1200" b="1" i="0" u="none" strike="noStrike" kern="1200" cap="none" dirty="0">
                <a:solidFill>
                  <a:schemeClr val="tx1"/>
                </a:solidFill>
                <a:effectLst/>
                <a:latin typeface="+mn-lt"/>
                <a:ea typeface="Calibri"/>
                <a:cs typeface="Calibri"/>
                <a:sym typeface="Calibri"/>
              </a:rPr>
              <a:t>] Auge </a:t>
            </a:r>
            <a:r>
              <a:rPr lang="de-DE" sz="1200" b="0" i="0" u="none" strike="noStrike" kern="1200" cap="none" dirty="0">
                <a:solidFill>
                  <a:schemeClr val="tx1"/>
                </a:solidFill>
                <a:effectLst/>
                <a:latin typeface="+mn-lt"/>
                <a:ea typeface="Calibri"/>
                <a:cs typeface="Calibri"/>
                <a:sym typeface="Calibri"/>
              </a:rPr>
              <a:t>[222] </a:t>
            </a:r>
            <a:r>
              <a:rPr lang="de-DE" sz="1200" b="1" i="0" u="none" strike="noStrike" kern="1200" cap="none" dirty="0">
                <a:solidFill>
                  <a:schemeClr val="tx1"/>
                </a:solidFill>
                <a:effectLst/>
                <a:latin typeface="+mn-lt"/>
                <a:ea typeface="Calibri"/>
                <a:cs typeface="Calibri"/>
                <a:sym typeface="Calibri"/>
              </a:rPr>
              <a:t>Gesicht</a:t>
            </a:r>
            <a:r>
              <a:rPr lang="de-DE" sz="1200" b="0" i="0" u="none" strike="noStrike" kern="1200" cap="none" dirty="0">
                <a:solidFill>
                  <a:schemeClr val="tx1"/>
                </a:solidFill>
                <a:effectLst/>
                <a:latin typeface="+mn-lt"/>
                <a:ea typeface="Calibri"/>
                <a:cs typeface="Calibri"/>
                <a:sym typeface="Calibri"/>
              </a:rPr>
              <a:t> [346] Haar [748</a:t>
            </a:r>
            <a:r>
              <a:rPr lang="de-DE" sz="1200" b="1" i="0" u="none" strike="noStrike" kern="1200" cap="none" dirty="0">
                <a:solidFill>
                  <a:schemeClr val="tx1"/>
                </a:solidFill>
                <a:effectLst/>
                <a:latin typeface="+mn-lt"/>
                <a:ea typeface="Calibri"/>
                <a:cs typeface="Calibri"/>
                <a:sym typeface="Calibri"/>
              </a:rPr>
              <a:t>] Haare </a:t>
            </a:r>
            <a:r>
              <a:rPr lang="de-DE" sz="1200" b="0" i="0" u="none" strike="noStrike" kern="1200" cap="none" dirty="0">
                <a:solidFill>
                  <a:schemeClr val="tx1"/>
                </a:solidFill>
                <a:effectLst/>
                <a:latin typeface="+mn-lt"/>
                <a:ea typeface="Calibri"/>
                <a:cs typeface="Calibri"/>
                <a:sym typeface="Calibri"/>
              </a:rPr>
              <a:t>[748] Mund [856] </a:t>
            </a:r>
            <a:r>
              <a:rPr lang="de-DE" sz="1200" b="1" i="0" u="none" strike="noStrike" kern="1200" cap="none" dirty="0">
                <a:solidFill>
                  <a:schemeClr val="tx1"/>
                </a:solidFill>
                <a:effectLst/>
                <a:latin typeface="+mn-lt"/>
                <a:ea typeface="Calibri"/>
                <a:cs typeface="Calibri"/>
                <a:sym typeface="Calibri"/>
              </a:rPr>
              <a:t>Nase </a:t>
            </a:r>
            <a:r>
              <a:rPr lang="de-DE" sz="1200" b="0" i="0" u="none" strike="noStrike" kern="1200" cap="none" dirty="0">
                <a:solidFill>
                  <a:schemeClr val="tx1"/>
                </a:solidFill>
                <a:effectLst/>
                <a:latin typeface="+mn-lt"/>
                <a:ea typeface="Calibri"/>
                <a:cs typeface="Calibri"/>
                <a:sym typeface="Calibri"/>
              </a:rPr>
              <a:t>[1264] Schüler [557] Zeit [96] ähnlich [437]  breit [847] dünn [1739] neu [84] rund [298] als [22]</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957608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6799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91214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26446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69996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874608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656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36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0518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27005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9923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7614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5540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895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0388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03054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gif"/></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51.png"/><Relationship Id="rId18" Type="http://schemas.openxmlformats.org/officeDocument/2006/relationships/audio" Target="../media/audio21.wav"/><Relationship Id="rId26" Type="http://schemas.openxmlformats.org/officeDocument/2006/relationships/image" Target="../media/image54.png"/><Relationship Id="rId3" Type="http://schemas.openxmlformats.org/officeDocument/2006/relationships/audio" Target="../media/audio12.wav"/><Relationship Id="rId21" Type="http://schemas.openxmlformats.org/officeDocument/2006/relationships/audio" Target="../media/audio24.wav"/><Relationship Id="rId7" Type="http://schemas.openxmlformats.org/officeDocument/2006/relationships/audio" Target="../media/audio15.wav"/><Relationship Id="rId12" Type="http://schemas.openxmlformats.org/officeDocument/2006/relationships/image" Target="../media/image50.gif"/><Relationship Id="rId17" Type="http://schemas.openxmlformats.org/officeDocument/2006/relationships/audio" Target="../media/audio20.wav"/><Relationship Id="rId25" Type="http://schemas.openxmlformats.org/officeDocument/2006/relationships/image" Target="../media/image44.gif"/><Relationship Id="rId2" Type="http://schemas.openxmlformats.org/officeDocument/2006/relationships/notesSlide" Target="../notesSlides/notesSlide11.xml"/><Relationship Id="rId16" Type="http://schemas.openxmlformats.org/officeDocument/2006/relationships/image" Target="../media/image53.svg"/><Relationship Id="rId20" Type="http://schemas.openxmlformats.org/officeDocument/2006/relationships/audio" Target="../media/audio23.wav"/><Relationship Id="rId1" Type="http://schemas.openxmlformats.org/officeDocument/2006/relationships/slideLayout" Target="../slideLayouts/slideLayout3.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audio" Target="../media/audio27.wav"/><Relationship Id="rId5" Type="http://schemas.openxmlformats.org/officeDocument/2006/relationships/image" Target="../media/image40.png"/><Relationship Id="rId15" Type="http://schemas.openxmlformats.org/officeDocument/2006/relationships/image" Target="../media/image41.png"/><Relationship Id="rId23" Type="http://schemas.openxmlformats.org/officeDocument/2006/relationships/audio" Target="../media/audio26.wav"/><Relationship Id="rId10" Type="http://schemas.openxmlformats.org/officeDocument/2006/relationships/audio" Target="../media/audio18.wav"/><Relationship Id="rId19" Type="http://schemas.openxmlformats.org/officeDocument/2006/relationships/audio" Target="../media/audio22.wav"/><Relationship Id="rId4" Type="http://schemas.openxmlformats.org/officeDocument/2006/relationships/audio" Target="../media/audio13.wav"/><Relationship Id="rId9" Type="http://schemas.openxmlformats.org/officeDocument/2006/relationships/audio" Target="../media/audio17.wav"/><Relationship Id="rId14" Type="http://schemas.openxmlformats.org/officeDocument/2006/relationships/image" Target="../media/image52.png"/><Relationship Id="rId22" Type="http://schemas.openxmlformats.org/officeDocument/2006/relationships/audio" Target="../media/audio25.wav"/><Relationship Id="rId27" Type="http://schemas.openxmlformats.org/officeDocument/2006/relationships/image" Target="../media/image5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audio1.wav"/><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8.gif"/><Relationship Id="rId5" Type="http://schemas.openxmlformats.org/officeDocument/2006/relationships/image" Target="../media/image45.gif"/><Relationship Id="rId4" Type="http://schemas.openxmlformats.org/officeDocument/2006/relationships/image" Target="../media/image57.gif"/></Relationships>
</file>

<file path=ppt/slides/_rels/slide2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audio1.wav"/><Relationship Id="rId7"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audio" Target="../media/audio5.wav"/><Relationship Id="rId21" Type="http://schemas.openxmlformats.org/officeDocument/2006/relationships/audio" Target="../media/audio11.wav"/><Relationship Id="rId7" Type="http://schemas.openxmlformats.org/officeDocument/2006/relationships/audio" Target="../media/audio9.wav"/><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4.svg"/><Relationship Id="rId2" Type="http://schemas.openxmlformats.org/officeDocument/2006/relationships/notesSlide" Target="../notesSlides/notesSlide3.xml"/><Relationship Id="rId16" Type="http://schemas.openxmlformats.org/officeDocument/2006/relationships/image" Target="../media/image16.sv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audio" Target="../media/audio8.wav"/><Relationship Id="rId11" Type="http://schemas.openxmlformats.org/officeDocument/2006/relationships/image" Target="../media/image11.png"/><Relationship Id="rId24" Type="http://schemas.openxmlformats.org/officeDocument/2006/relationships/image" Target="../media/image23.png"/><Relationship Id="rId5" Type="http://schemas.openxmlformats.org/officeDocument/2006/relationships/audio" Target="../media/audio7.wav"/><Relationship Id="rId15" Type="http://schemas.openxmlformats.org/officeDocument/2006/relationships/image" Target="../media/image15.png"/><Relationship Id="rId23" Type="http://schemas.openxmlformats.org/officeDocument/2006/relationships/image" Target="../media/image22.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audio6.wav"/><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45.gif"/><Relationship Id="rId18" Type="http://schemas.openxmlformats.org/officeDocument/2006/relationships/audio" Target="../media/audio39.wav"/><Relationship Id="rId3" Type="http://schemas.openxmlformats.org/officeDocument/2006/relationships/audio" Target="../media/audio28.wav"/><Relationship Id="rId21" Type="http://schemas.openxmlformats.org/officeDocument/2006/relationships/audio" Target="../media/audio42.wav"/><Relationship Id="rId7" Type="http://schemas.openxmlformats.org/officeDocument/2006/relationships/audio" Target="../media/audio31.wav"/><Relationship Id="rId12" Type="http://schemas.openxmlformats.org/officeDocument/2006/relationships/image" Target="../media/image51.png"/><Relationship Id="rId17" Type="http://schemas.openxmlformats.org/officeDocument/2006/relationships/audio" Target="../media/audio38.wav"/><Relationship Id="rId2" Type="http://schemas.openxmlformats.org/officeDocument/2006/relationships/notesSlide" Target="../notesSlides/notesSlide32.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audio" Target="../media/audio36.wav"/><Relationship Id="rId10" Type="http://schemas.openxmlformats.org/officeDocument/2006/relationships/audio" Target="../media/audio34.wav"/><Relationship Id="rId19" Type="http://schemas.openxmlformats.org/officeDocument/2006/relationships/audio" Target="../media/audio40.wav"/><Relationship Id="rId4" Type="http://schemas.openxmlformats.org/officeDocument/2006/relationships/image" Target="../media/image40.png"/><Relationship Id="rId9" Type="http://schemas.openxmlformats.org/officeDocument/2006/relationships/audio" Target="../media/audio33.wav"/><Relationship Id="rId14" Type="http://schemas.openxmlformats.org/officeDocument/2006/relationships/image" Target="../media/image57.gif"/><Relationship Id="rId22" Type="http://schemas.openxmlformats.org/officeDocument/2006/relationships/audio" Target="../media/audio43.wav"/></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8.gif"/><Relationship Id="rId4" Type="http://schemas.openxmlformats.org/officeDocument/2006/relationships/image" Target="../media/image45.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png"/><Relationship Id="rId7" Type="http://schemas.openxmlformats.org/officeDocument/2006/relationships/image" Target="../media/image44.gi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err="1"/>
              <a:t>Familie</a:t>
            </a:r>
            <a:r>
              <a:rPr lang="en-GB" sz="4000" dirty="0"/>
              <a:t> und Freunde</a:t>
            </a:r>
            <a:br>
              <a:rPr lang="en-GB" sz="4000" dirty="0"/>
            </a:br>
            <a:r>
              <a:rPr lang="en-GB" sz="2800" b="0" dirty="0"/>
              <a:t>Saying what we think about things</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2 - Lesson 31</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11/02/24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Using verbs with indirect objects (2)</a:t>
            </a:r>
          </a:p>
          <a:p>
            <a:pPr algn="l"/>
            <a:r>
              <a:rPr lang="en-GB" sz="2000" dirty="0">
                <a:solidFill>
                  <a:schemeClr val="tx1"/>
                </a:solidFill>
              </a:rPr>
              <a:t>SSC [</a:t>
            </a:r>
            <a:r>
              <a:rPr lang="en-GB" sz="2000" dirty="0" err="1">
                <a:solidFill>
                  <a:schemeClr val="tx1"/>
                </a:solidFill>
              </a:rPr>
              <a:t>ei</a:t>
            </a:r>
            <a:r>
              <a:rPr lang="en-GB" sz="2000" dirty="0">
                <a:solidFill>
                  <a:schemeClr val="tx1"/>
                </a:solidFill>
              </a:rPr>
              <a:t>] and [</a:t>
            </a:r>
            <a:r>
              <a:rPr lang="en-GB" sz="2000" dirty="0" err="1">
                <a:solidFill>
                  <a:schemeClr val="tx1"/>
                </a:solidFill>
              </a:rPr>
              <a:t>ie</a:t>
            </a:r>
            <a:r>
              <a:rPr lang="en-GB" sz="2000" dirty="0">
                <a:solidFill>
                  <a:schemeClr val="tx1"/>
                </a:solidFill>
              </a:rPr>
              <a:t>] (revisited)</a:t>
            </a:r>
          </a:p>
          <a:p>
            <a:pPr algn="l"/>
            <a:endParaRPr lang="en-GB" sz="2000" dirty="0">
              <a:solidFill>
                <a:schemeClr val="tx1"/>
              </a:solidFill>
            </a:endParaRPr>
          </a:p>
        </p:txBody>
      </p:sp>
      <p:pic>
        <p:nvPicPr>
          <p:cNvPr id="5" name="Picture 4">
            <a:extLst>
              <a:ext uri="{FF2B5EF4-FFF2-40B4-BE49-F238E27FC236}">
                <a16:creationId xmlns:a16="http://schemas.microsoft.com/office/drawing/2014/main" id="{EC38C874-2716-4C31-BE88-97918E922DCB}"/>
              </a:ext>
            </a:extLst>
          </p:cNvPr>
          <p:cNvPicPr>
            <a:picLocks noChangeAspect="1"/>
          </p:cNvPicPr>
          <p:nvPr/>
        </p:nvPicPr>
        <p:blipFill>
          <a:blip r:embed="rId3"/>
          <a:stretch>
            <a:fillRect/>
          </a:stretch>
        </p:blipFill>
        <p:spPr>
          <a:xfrm>
            <a:off x="6447394" y="1973863"/>
            <a:ext cx="4785601" cy="4770433"/>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14739" cy="647577"/>
          </a:xfrm>
        </p:spPr>
        <p:txBody>
          <a:bodyPr>
            <a:noAutofit/>
          </a:bodyPr>
          <a:lstStyle/>
          <a:p>
            <a:r>
              <a:rPr lang="en-GB" sz="2400" b="1" dirty="0">
                <a:solidFill>
                  <a:schemeClr val="bg1"/>
                </a:solidFill>
              </a:rPr>
              <a:t>Verbs with indirect objects (2)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Rectangle 5">
            <a:extLst>
              <a:ext uri="{FF2B5EF4-FFF2-40B4-BE49-F238E27FC236}">
                <a16:creationId xmlns:a16="http://schemas.microsoft.com/office/drawing/2014/main" id="{FBAF1E3E-4D02-421B-AE43-E3E286AEDD6D}"/>
              </a:ext>
            </a:extLst>
          </p:cNvPr>
          <p:cNvSpPr/>
          <p:nvPr/>
        </p:nvSpPr>
        <p:spPr>
          <a:xfrm>
            <a:off x="258794" y="3865278"/>
            <a:ext cx="655117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DD94F0F-A274-46CB-9F08-82492939F1AB}"/>
              </a:ext>
            </a:extLst>
          </p:cNvPr>
          <p:cNvSpPr txBox="1"/>
          <p:nvPr/>
        </p:nvSpPr>
        <p:spPr>
          <a:xfrm>
            <a:off x="258794" y="3412437"/>
            <a:ext cx="1894124"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9" name="TextBox 8">
            <a:extLst>
              <a:ext uri="{FF2B5EF4-FFF2-40B4-BE49-F238E27FC236}">
                <a16:creationId xmlns:a16="http://schemas.microsoft.com/office/drawing/2014/main" id="{4391397D-E1DA-4DE4-B33F-D59F1F25B4EA}"/>
              </a:ext>
            </a:extLst>
          </p:cNvPr>
          <p:cNvSpPr txBox="1"/>
          <p:nvPr/>
        </p:nvSpPr>
        <p:spPr>
          <a:xfrm>
            <a:off x="2527398" y="3412437"/>
            <a:ext cx="1873586" cy="400110"/>
          </a:xfrm>
          <a:prstGeom prst="rect">
            <a:avLst/>
          </a:prstGeom>
          <a:solidFill>
            <a:srgbClr val="33CA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10" name="TextBox 9">
            <a:extLst>
              <a:ext uri="{FF2B5EF4-FFF2-40B4-BE49-F238E27FC236}">
                <a16:creationId xmlns:a16="http://schemas.microsoft.com/office/drawing/2014/main" id="{2F3983BA-A94E-4587-904F-8BC0A18E9AB1}"/>
              </a:ext>
            </a:extLst>
          </p:cNvPr>
          <p:cNvSpPr txBox="1"/>
          <p:nvPr/>
        </p:nvSpPr>
        <p:spPr>
          <a:xfrm>
            <a:off x="4852650" y="3412437"/>
            <a:ext cx="1957316"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OBJECT</a:t>
            </a:r>
          </a:p>
        </p:txBody>
      </p:sp>
      <p:sp>
        <p:nvSpPr>
          <p:cNvPr id="11" name="TextBox 10">
            <a:extLst>
              <a:ext uri="{FF2B5EF4-FFF2-40B4-BE49-F238E27FC236}">
                <a16:creationId xmlns:a16="http://schemas.microsoft.com/office/drawing/2014/main" id="{96EAAC59-D041-49E3-AD59-FE1DB6355751}"/>
              </a:ext>
            </a:extLst>
          </p:cNvPr>
          <p:cNvSpPr txBox="1"/>
          <p:nvPr/>
        </p:nvSpPr>
        <p:spPr>
          <a:xfrm>
            <a:off x="244350" y="385475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Er</a:t>
            </a:r>
            <a:endParaRPr kumimoji="0" lang="en-GB" sz="2000" i="0" u="none" strike="noStrike" kern="120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AD455402-72BD-48F1-A72E-3976072F892A}"/>
              </a:ext>
            </a:extLst>
          </p:cNvPr>
          <p:cNvSpPr txBox="1"/>
          <p:nvPr/>
        </p:nvSpPr>
        <p:spPr>
          <a:xfrm>
            <a:off x="2534620" y="385435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findet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13" name="TextBox 12">
            <a:extLst>
              <a:ext uri="{FF2B5EF4-FFF2-40B4-BE49-F238E27FC236}">
                <a16:creationId xmlns:a16="http://schemas.microsoft.com/office/drawing/2014/main" id="{444B86E3-6B4E-4289-B5A3-7B8FDF93B3A5}"/>
              </a:ext>
            </a:extLst>
          </p:cNvPr>
          <p:cNvSpPr txBox="1"/>
          <p:nvPr/>
        </p:nvSpPr>
        <p:spPr>
          <a:xfrm>
            <a:off x="4598493" y="3865278"/>
            <a:ext cx="22114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Englisch</a:t>
            </a:r>
            <a:r>
              <a:rPr lang="en-GB" sz="2000" dirty="0">
                <a:latin typeface="Century Gothic" panose="020F0302020204030204"/>
              </a:rPr>
              <a:t> </a:t>
            </a:r>
            <a:r>
              <a:rPr lang="en-GB" sz="2000" dirty="0" err="1">
                <a:latin typeface="Century Gothic" panose="020F0302020204030204"/>
              </a:rPr>
              <a:t>schwer</a:t>
            </a:r>
            <a:r>
              <a:rPr kumimoji="0" lang="en-GB" sz="2000" i="0" u="none" strike="noStrike" kern="1200" cap="none" spc="0" normalizeH="0" baseline="0" noProof="0" dirty="0">
                <a:ln>
                  <a:noFill/>
                </a:ln>
                <a:effectLst/>
                <a:uLnTx/>
                <a:uFillTx/>
                <a:latin typeface="Century Gothic" panose="020F0302020204030204"/>
              </a:rPr>
              <a:t>.</a:t>
            </a:r>
          </a:p>
        </p:txBody>
      </p:sp>
      <p:sp>
        <p:nvSpPr>
          <p:cNvPr id="14" name="TextBox 13">
            <a:extLst>
              <a:ext uri="{FF2B5EF4-FFF2-40B4-BE49-F238E27FC236}">
                <a16:creationId xmlns:a16="http://schemas.microsoft.com/office/drawing/2014/main" id="{34F2AEEC-F63B-4E7A-AB7B-651F7F00760D}"/>
              </a:ext>
            </a:extLst>
          </p:cNvPr>
          <p:cNvSpPr txBox="1"/>
          <p:nvPr/>
        </p:nvSpPr>
        <p:spPr>
          <a:xfrm>
            <a:off x="7106635" y="3905806"/>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effectLst/>
                <a:uLnTx/>
                <a:uFillTx/>
                <a:latin typeface="Century Gothic" panose="020F0302020204030204"/>
                <a:ea typeface="+mn-ea"/>
                <a:cs typeface="+mn-cs"/>
              </a:rPr>
              <a:t>He finds English</a:t>
            </a:r>
            <a:r>
              <a:rPr kumimoji="0" lang="en-GB" sz="2000" i="1" u="none" strike="noStrike" kern="1200" cap="none" spc="0" normalizeH="0" noProof="0" dirty="0">
                <a:ln>
                  <a:noFill/>
                </a:ln>
                <a:effectLst/>
                <a:uLnTx/>
                <a:uFillTx/>
                <a:latin typeface="Century Gothic" panose="020F0302020204030204"/>
                <a:ea typeface="+mn-ea"/>
                <a:cs typeface="+mn-cs"/>
              </a:rPr>
              <a:t> difficult</a:t>
            </a:r>
            <a:r>
              <a:rPr kumimoji="0" lang="en-GB" sz="2000" b="0" i="1" u="none" strike="noStrike" kern="1200" cap="none" spc="0" normalizeH="0" baseline="0" noProof="0" dirty="0">
                <a:ln>
                  <a:noFill/>
                </a:ln>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CE606566-5543-9B4A-900F-49D002194F8B}"/>
              </a:ext>
            </a:extLst>
          </p:cNvPr>
          <p:cNvSpPr txBox="1"/>
          <p:nvPr/>
        </p:nvSpPr>
        <p:spPr>
          <a:xfrm>
            <a:off x="180000" y="1357873"/>
            <a:ext cx="5134739" cy="461665"/>
          </a:xfrm>
          <a:prstGeom prst="rect">
            <a:avLst/>
          </a:prstGeom>
          <a:noFill/>
        </p:spPr>
        <p:txBody>
          <a:bodyPr wrap="none" rtlCol="0">
            <a:spAutoFit/>
          </a:bodyPr>
          <a:lstStyle/>
          <a:p>
            <a:r>
              <a:rPr lang="en-GB" sz="2400" dirty="0"/>
              <a:t>Remember, </a:t>
            </a:r>
            <a:r>
              <a:rPr lang="en-GB" sz="2400" i="1" dirty="0"/>
              <a:t>fallen</a:t>
            </a:r>
            <a:r>
              <a:rPr lang="en-GB" sz="2400" dirty="0"/>
              <a:t> means ‘to fall’:</a:t>
            </a:r>
          </a:p>
        </p:txBody>
      </p:sp>
      <p:sp>
        <p:nvSpPr>
          <p:cNvPr id="15" name="Rectangle 14">
            <a:extLst>
              <a:ext uri="{FF2B5EF4-FFF2-40B4-BE49-F238E27FC236}">
                <a16:creationId xmlns:a16="http://schemas.microsoft.com/office/drawing/2014/main" id="{D55A5D11-6E60-2A4B-97CC-F48EF71ABC5D}"/>
              </a:ext>
            </a:extLst>
          </p:cNvPr>
          <p:cNvSpPr/>
          <p:nvPr/>
        </p:nvSpPr>
        <p:spPr>
          <a:xfrm>
            <a:off x="244350" y="188279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576DA20-D2F7-6744-B0FB-1E8BC90243D6}"/>
              </a:ext>
            </a:extLst>
          </p:cNvPr>
          <p:cNvSpPr txBox="1"/>
          <p:nvPr/>
        </p:nvSpPr>
        <p:spPr>
          <a:xfrm>
            <a:off x="229906" y="187226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Er</a:t>
            </a:r>
            <a:endParaRPr kumimoji="0" lang="en-GB" sz="2000" i="0" u="none" strike="noStrike" kern="1200" cap="none" spc="0" normalizeH="0" baseline="0" noProof="0" dirty="0">
              <a:ln>
                <a:noFill/>
              </a:ln>
              <a:effectLst/>
              <a:uLnTx/>
              <a:uFillTx/>
              <a:latin typeface="Century Gothic" panose="020F0302020204030204"/>
            </a:endParaRPr>
          </a:p>
        </p:txBody>
      </p:sp>
      <p:sp>
        <p:nvSpPr>
          <p:cNvPr id="17" name="TextBox 16">
            <a:extLst>
              <a:ext uri="{FF2B5EF4-FFF2-40B4-BE49-F238E27FC236}">
                <a16:creationId xmlns:a16="http://schemas.microsoft.com/office/drawing/2014/main" id="{EF76A098-A4F8-D243-B388-BE4F39B8D958}"/>
              </a:ext>
            </a:extLst>
          </p:cNvPr>
          <p:cNvSpPr txBox="1"/>
          <p:nvPr/>
        </p:nvSpPr>
        <p:spPr>
          <a:xfrm>
            <a:off x="2520176" y="187186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fällt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18" name="TextBox 17">
            <a:extLst>
              <a:ext uri="{FF2B5EF4-FFF2-40B4-BE49-F238E27FC236}">
                <a16:creationId xmlns:a16="http://schemas.microsoft.com/office/drawing/2014/main" id="{F99A4334-C74E-B145-AEF8-3ED14ACAE954}"/>
              </a:ext>
            </a:extLst>
          </p:cNvPr>
          <p:cNvSpPr txBox="1"/>
          <p:nvPr/>
        </p:nvSpPr>
        <p:spPr>
          <a:xfrm>
            <a:off x="4584049" y="188279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ins Wasser.</a:t>
            </a:r>
            <a:endParaRPr kumimoji="0" lang="en-GB" sz="2000" i="0" u="none" strike="noStrike" kern="1200" cap="none" spc="0" normalizeH="0" baseline="0" noProof="0" dirty="0">
              <a:ln>
                <a:noFill/>
              </a:ln>
              <a:effectLst/>
              <a:uLnTx/>
              <a:uFillTx/>
              <a:latin typeface="Century Gothic" panose="020F0302020204030204"/>
            </a:endParaRPr>
          </a:p>
        </p:txBody>
      </p:sp>
      <p:sp>
        <p:nvSpPr>
          <p:cNvPr id="19" name="TextBox 18">
            <a:extLst>
              <a:ext uri="{FF2B5EF4-FFF2-40B4-BE49-F238E27FC236}">
                <a16:creationId xmlns:a16="http://schemas.microsoft.com/office/drawing/2014/main" id="{7F5CB383-56CE-C244-9C95-3E66BC834F35}"/>
              </a:ext>
            </a:extLst>
          </p:cNvPr>
          <p:cNvSpPr txBox="1"/>
          <p:nvPr/>
        </p:nvSpPr>
        <p:spPr>
          <a:xfrm>
            <a:off x="7106635" y="1871869"/>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effectLst/>
                <a:uLnTx/>
                <a:uFillTx/>
                <a:latin typeface="Century Gothic" panose="020F0302020204030204"/>
                <a:ea typeface="+mn-ea"/>
                <a:cs typeface="+mn-cs"/>
              </a:rPr>
              <a:t>He</a:t>
            </a:r>
            <a:r>
              <a:rPr kumimoji="0" lang="en-GB" sz="2000" i="1" u="none" strike="noStrike" kern="1200" cap="none" spc="0" normalizeH="0" noProof="0" dirty="0">
                <a:ln>
                  <a:noFill/>
                </a:ln>
                <a:effectLst/>
                <a:uLnTx/>
                <a:uFillTx/>
                <a:latin typeface="Century Gothic" panose="020F0302020204030204"/>
                <a:ea typeface="+mn-ea"/>
                <a:cs typeface="+mn-cs"/>
              </a:rPr>
              <a:t> falls / is falling into the water.</a:t>
            </a:r>
            <a:endParaRPr kumimoji="0" lang="en-GB" sz="2000" i="1"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6A41B402-1509-C54D-A428-0FCD413AF560}"/>
              </a:ext>
            </a:extLst>
          </p:cNvPr>
          <p:cNvSpPr txBox="1"/>
          <p:nvPr/>
        </p:nvSpPr>
        <p:spPr>
          <a:xfrm>
            <a:off x="179999" y="2490530"/>
            <a:ext cx="10046340" cy="461665"/>
          </a:xfrm>
          <a:prstGeom prst="rect">
            <a:avLst/>
          </a:prstGeom>
          <a:noFill/>
        </p:spPr>
        <p:txBody>
          <a:bodyPr wrap="none" rtlCol="0">
            <a:spAutoFit/>
          </a:bodyPr>
          <a:lstStyle/>
          <a:p>
            <a:r>
              <a:rPr lang="en-GB" sz="2400" i="1" dirty="0"/>
              <a:t>Fallen</a:t>
            </a:r>
            <a:r>
              <a:rPr lang="en-GB" sz="2400" dirty="0"/>
              <a:t> has a different meaning, when used with an indirect object.</a:t>
            </a:r>
          </a:p>
        </p:txBody>
      </p:sp>
      <p:sp>
        <p:nvSpPr>
          <p:cNvPr id="21" name="TextBox 20">
            <a:extLst>
              <a:ext uri="{FF2B5EF4-FFF2-40B4-BE49-F238E27FC236}">
                <a16:creationId xmlns:a16="http://schemas.microsoft.com/office/drawing/2014/main" id="{D73E6913-8C22-3040-B8C7-B6A5E8585581}"/>
              </a:ext>
            </a:extLst>
          </p:cNvPr>
          <p:cNvSpPr txBox="1"/>
          <p:nvPr/>
        </p:nvSpPr>
        <p:spPr>
          <a:xfrm>
            <a:off x="179999" y="2917301"/>
            <a:ext cx="1723549" cy="461665"/>
          </a:xfrm>
          <a:prstGeom prst="rect">
            <a:avLst/>
          </a:prstGeom>
          <a:noFill/>
        </p:spPr>
        <p:txBody>
          <a:bodyPr wrap="none" rtlCol="0">
            <a:spAutoFit/>
          </a:bodyPr>
          <a:lstStyle/>
          <a:p>
            <a:r>
              <a:rPr lang="en-GB" sz="2400" dirty="0"/>
              <a:t>Compare:</a:t>
            </a:r>
          </a:p>
        </p:txBody>
      </p:sp>
      <p:sp>
        <p:nvSpPr>
          <p:cNvPr id="22" name="Rectangle 21">
            <a:extLst>
              <a:ext uri="{FF2B5EF4-FFF2-40B4-BE49-F238E27FC236}">
                <a16:creationId xmlns:a16="http://schemas.microsoft.com/office/drawing/2014/main" id="{9C200297-6816-4148-81AE-901FE4E14E76}"/>
              </a:ext>
            </a:extLst>
          </p:cNvPr>
          <p:cNvSpPr/>
          <p:nvPr/>
        </p:nvSpPr>
        <p:spPr>
          <a:xfrm>
            <a:off x="258793" y="4447341"/>
            <a:ext cx="655117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3E77222-4C60-EA4B-B68C-1D42F8362AA3}"/>
              </a:ext>
            </a:extLst>
          </p:cNvPr>
          <p:cNvSpPr txBox="1"/>
          <p:nvPr/>
        </p:nvSpPr>
        <p:spPr>
          <a:xfrm>
            <a:off x="258794" y="4436814"/>
            <a:ext cx="18374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Englisch</a:t>
            </a:r>
            <a:endParaRPr lang="en-GB" sz="2000" dirty="0">
              <a:latin typeface="Century Gothic" panose="020F0302020204030204"/>
            </a:endParaRPr>
          </a:p>
        </p:txBody>
      </p:sp>
      <p:sp>
        <p:nvSpPr>
          <p:cNvPr id="24" name="TextBox 23">
            <a:extLst>
              <a:ext uri="{FF2B5EF4-FFF2-40B4-BE49-F238E27FC236}">
                <a16:creationId xmlns:a16="http://schemas.microsoft.com/office/drawing/2014/main" id="{D23265BF-CF7A-0E40-80D5-B490BAECCD4A}"/>
              </a:ext>
            </a:extLst>
          </p:cNvPr>
          <p:cNvSpPr txBox="1"/>
          <p:nvPr/>
        </p:nvSpPr>
        <p:spPr>
          <a:xfrm>
            <a:off x="2520176" y="443641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fällt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25" name="TextBox 24">
            <a:extLst>
              <a:ext uri="{FF2B5EF4-FFF2-40B4-BE49-F238E27FC236}">
                <a16:creationId xmlns:a16="http://schemas.microsoft.com/office/drawing/2014/main" id="{0B6DAF6A-0B31-E34B-B0E0-1B6107513DF3}"/>
              </a:ext>
            </a:extLst>
          </p:cNvPr>
          <p:cNvSpPr txBox="1"/>
          <p:nvPr/>
        </p:nvSpPr>
        <p:spPr>
          <a:xfrm>
            <a:off x="4584049" y="4447341"/>
            <a:ext cx="22259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ihm</a:t>
            </a:r>
            <a:r>
              <a:rPr lang="en-GB" sz="2000" dirty="0">
                <a:latin typeface="Century Gothic" panose="020F0302020204030204"/>
              </a:rPr>
              <a:t> </a:t>
            </a:r>
            <a:r>
              <a:rPr lang="en-GB" sz="2000" dirty="0" err="1">
                <a:latin typeface="Century Gothic" panose="020F0302020204030204"/>
              </a:rPr>
              <a:t>schwer</a:t>
            </a:r>
            <a:r>
              <a:rPr kumimoji="0" lang="en-GB" sz="2000" i="0" u="none" strike="noStrike" kern="1200" cap="none" spc="0" normalizeH="0" baseline="0" noProof="0" dirty="0">
                <a:ln>
                  <a:noFill/>
                </a:ln>
                <a:effectLst/>
                <a:uLnTx/>
                <a:uFillTx/>
                <a:latin typeface="Century Gothic" panose="020F0302020204030204"/>
              </a:rPr>
              <a:t>.</a:t>
            </a:r>
          </a:p>
        </p:txBody>
      </p:sp>
      <p:sp>
        <p:nvSpPr>
          <p:cNvPr id="26" name="TextBox 25">
            <a:extLst>
              <a:ext uri="{FF2B5EF4-FFF2-40B4-BE49-F238E27FC236}">
                <a16:creationId xmlns:a16="http://schemas.microsoft.com/office/drawing/2014/main" id="{5C9379D7-4E23-E04D-9AB4-B7C53B167AE1}"/>
              </a:ext>
            </a:extLst>
          </p:cNvPr>
          <p:cNvSpPr txBox="1"/>
          <p:nvPr/>
        </p:nvSpPr>
        <p:spPr>
          <a:xfrm>
            <a:off x="7106635" y="4436414"/>
            <a:ext cx="4625190" cy="400110"/>
          </a:xfrm>
          <a:prstGeom prst="rect">
            <a:avLst/>
          </a:prstGeom>
          <a:noFill/>
        </p:spPr>
        <p:txBody>
          <a:bodyPr wrap="square" rtlCol="0">
            <a:spAutoFit/>
          </a:bodyPr>
          <a:lstStyle/>
          <a:p>
            <a:pPr lvl="0">
              <a:defRPr/>
            </a:pPr>
            <a:r>
              <a:rPr kumimoji="0" lang="en-GB" sz="2000" i="1" u="none" strike="noStrike" kern="1200" cap="none" spc="0" normalizeH="0" baseline="0" noProof="0" dirty="0">
                <a:ln>
                  <a:noFill/>
                </a:ln>
                <a:effectLst/>
                <a:uLnTx/>
                <a:uFillTx/>
                <a:latin typeface="Century Gothic" panose="020F0302020204030204"/>
                <a:ea typeface="+mn-ea"/>
                <a:cs typeface="+mn-cs"/>
              </a:rPr>
              <a:t>English falls </a:t>
            </a:r>
            <a:r>
              <a:rPr kumimoji="0" lang="en-GB" sz="2000" i="1" u="none" strike="noStrike" kern="1200" cap="none" spc="0" normalizeH="0" noProof="0" dirty="0">
                <a:ln>
                  <a:noFill/>
                </a:ln>
                <a:effectLst/>
                <a:uLnTx/>
                <a:uFillTx/>
                <a:latin typeface="Century Gothic" panose="020F0302020204030204"/>
                <a:ea typeface="+mn-ea"/>
                <a:cs typeface="+mn-cs"/>
              </a:rPr>
              <a:t>to him </a:t>
            </a:r>
            <a:r>
              <a:rPr lang="en-GB" sz="2000" i="1" dirty="0"/>
              <a:t>with difficulty .</a:t>
            </a:r>
            <a:endParaRPr kumimoji="0" lang="en-GB" sz="2000" b="0" i="1"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3440958F-07B2-3942-8451-F46F04D74CC9}"/>
              </a:ext>
            </a:extLst>
          </p:cNvPr>
          <p:cNvSpPr txBox="1"/>
          <p:nvPr/>
        </p:nvSpPr>
        <p:spPr>
          <a:xfrm>
            <a:off x="8816406" y="5051852"/>
            <a:ext cx="3116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effectLst/>
                <a:uLnTx/>
                <a:uFillTx/>
                <a:latin typeface="Century Gothic" panose="020F0302020204030204"/>
                <a:ea typeface="+mn-ea"/>
                <a:cs typeface="+mn-cs"/>
              </a:rPr>
              <a:t>He finds English</a:t>
            </a:r>
            <a:r>
              <a:rPr kumimoji="0" lang="en-GB" sz="2000" i="1" u="none" strike="noStrike" kern="1200" cap="none" spc="0" normalizeH="0" noProof="0" dirty="0">
                <a:ln>
                  <a:noFill/>
                </a:ln>
                <a:effectLst/>
                <a:uLnTx/>
                <a:uFillTx/>
                <a:latin typeface="Century Gothic" panose="020F0302020204030204"/>
                <a:ea typeface="+mn-ea"/>
                <a:cs typeface="+mn-cs"/>
              </a:rPr>
              <a:t> difficult</a:t>
            </a:r>
            <a:r>
              <a:rPr kumimoji="0" lang="en-GB" sz="2000" b="0" i="1" u="none" strike="noStrike" kern="1200" cap="none" spc="0" normalizeH="0" baseline="0" noProof="0" dirty="0">
                <a:ln>
                  <a:noFill/>
                </a:ln>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1A4D599B-3FB4-6A45-8964-459BBCD444F2}"/>
              </a:ext>
            </a:extLst>
          </p:cNvPr>
          <p:cNvSpPr/>
          <p:nvPr/>
        </p:nvSpPr>
        <p:spPr>
          <a:xfrm>
            <a:off x="258793" y="5871873"/>
            <a:ext cx="655117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67BFC03-F889-F04A-AF42-B64423F04E9F}"/>
              </a:ext>
            </a:extLst>
          </p:cNvPr>
          <p:cNvSpPr txBox="1"/>
          <p:nvPr/>
        </p:nvSpPr>
        <p:spPr>
          <a:xfrm>
            <a:off x="4852649" y="5367863"/>
            <a:ext cx="1957317"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30" name="TextBox 29">
            <a:extLst>
              <a:ext uri="{FF2B5EF4-FFF2-40B4-BE49-F238E27FC236}">
                <a16:creationId xmlns:a16="http://schemas.microsoft.com/office/drawing/2014/main" id="{1F3815E1-5894-2044-976C-EA9ADCF72A65}"/>
              </a:ext>
            </a:extLst>
          </p:cNvPr>
          <p:cNvSpPr txBox="1"/>
          <p:nvPr/>
        </p:nvSpPr>
        <p:spPr>
          <a:xfrm>
            <a:off x="2527398" y="5367863"/>
            <a:ext cx="1851920" cy="400110"/>
          </a:xfrm>
          <a:prstGeom prst="rect">
            <a:avLst/>
          </a:prstGeom>
          <a:solidFill>
            <a:srgbClr val="33CA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31" name="TextBox 30">
            <a:extLst>
              <a:ext uri="{FF2B5EF4-FFF2-40B4-BE49-F238E27FC236}">
                <a16:creationId xmlns:a16="http://schemas.microsoft.com/office/drawing/2014/main" id="{6D2CC44C-68BD-0047-94C2-1C91D8627DF4}"/>
              </a:ext>
            </a:extLst>
          </p:cNvPr>
          <p:cNvSpPr txBox="1"/>
          <p:nvPr/>
        </p:nvSpPr>
        <p:spPr>
          <a:xfrm>
            <a:off x="258794" y="5381288"/>
            <a:ext cx="1894124"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OBJECT</a:t>
            </a:r>
          </a:p>
        </p:txBody>
      </p:sp>
      <p:sp>
        <p:nvSpPr>
          <p:cNvPr id="32" name="TextBox 31">
            <a:extLst>
              <a:ext uri="{FF2B5EF4-FFF2-40B4-BE49-F238E27FC236}">
                <a16:creationId xmlns:a16="http://schemas.microsoft.com/office/drawing/2014/main" id="{5DDAF0D5-5D6B-B34B-B1C1-1C959C0A9BEA}"/>
              </a:ext>
            </a:extLst>
          </p:cNvPr>
          <p:cNvSpPr txBox="1"/>
          <p:nvPr/>
        </p:nvSpPr>
        <p:spPr>
          <a:xfrm>
            <a:off x="258793" y="5861346"/>
            <a:ext cx="17875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latin typeface="Century Gothic" panose="020F0302020204030204"/>
              </a:rPr>
              <a:t>Ihm</a:t>
            </a:r>
            <a:endParaRPr kumimoji="0" lang="en-GB" sz="2000" i="0" u="none" strike="noStrike" kern="1200" cap="none" spc="0" normalizeH="0" baseline="0" noProof="0" dirty="0">
              <a:ln>
                <a:noFill/>
              </a:ln>
              <a:effectLst/>
              <a:uLnTx/>
              <a:uFillTx/>
              <a:latin typeface="Century Gothic" panose="020F0302020204030204"/>
            </a:endParaRPr>
          </a:p>
        </p:txBody>
      </p:sp>
      <p:sp>
        <p:nvSpPr>
          <p:cNvPr id="33" name="TextBox 32">
            <a:extLst>
              <a:ext uri="{FF2B5EF4-FFF2-40B4-BE49-F238E27FC236}">
                <a16:creationId xmlns:a16="http://schemas.microsoft.com/office/drawing/2014/main" id="{E00FDC95-46E4-684F-9A9B-FB6AB59E238F}"/>
              </a:ext>
            </a:extLst>
          </p:cNvPr>
          <p:cNvSpPr txBox="1"/>
          <p:nvPr/>
        </p:nvSpPr>
        <p:spPr>
          <a:xfrm>
            <a:off x="2470269" y="586094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fällt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34" name="TextBox 33">
            <a:extLst>
              <a:ext uri="{FF2B5EF4-FFF2-40B4-BE49-F238E27FC236}">
                <a16:creationId xmlns:a16="http://schemas.microsoft.com/office/drawing/2014/main" id="{9D8B068E-95D7-7447-9020-D26CA01D5F0E}"/>
              </a:ext>
            </a:extLst>
          </p:cNvPr>
          <p:cNvSpPr txBox="1"/>
          <p:nvPr/>
        </p:nvSpPr>
        <p:spPr>
          <a:xfrm>
            <a:off x="4534142" y="5871873"/>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Englisch</a:t>
            </a:r>
            <a:r>
              <a:rPr lang="en-GB" sz="2000" dirty="0">
                <a:latin typeface="Century Gothic" panose="020F0302020204030204"/>
              </a:rPr>
              <a:t> </a:t>
            </a:r>
            <a:r>
              <a:rPr lang="en-GB" sz="2000" dirty="0" err="1">
                <a:latin typeface="Century Gothic" panose="020F0302020204030204"/>
              </a:rPr>
              <a:t>schwer</a:t>
            </a:r>
            <a:r>
              <a:rPr kumimoji="0" lang="en-GB" sz="2000" i="0" u="none" strike="noStrike" kern="1200" cap="none" spc="0" normalizeH="0" baseline="0" noProof="0" dirty="0">
                <a:ln>
                  <a:noFill/>
                </a:ln>
                <a:effectLst/>
                <a:uLnTx/>
                <a:uFillTx/>
                <a:latin typeface="Century Gothic" panose="020F0302020204030204"/>
              </a:rPr>
              <a:t>.</a:t>
            </a:r>
          </a:p>
        </p:txBody>
      </p:sp>
      <p:sp>
        <p:nvSpPr>
          <p:cNvPr id="35" name="TextBox 34">
            <a:extLst>
              <a:ext uri="{FF2B5EF4-FFF2-40B4-BE49-F238E27FC236}">
                <a16:creationId xmlns:a16="http://schemas.microsoft.com/office/drawing/2014/main" id="{D728B8E3-00D5-FF44-9C96-4EF0FBCBC39A}"/>
              </a:ext>
            </a:extLst>
          </p:cNvPr>
          <p:cNvSpPr txBox="1"/>
          <p:nvPr/>
        </p:nvSpPr>
        <p:spPr>
          <a:xfrm>
            <a:off x="7192827" y="5871873"/>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effectLst/>
                <a:uLnTx/>
                <a:uFillTx/>
                <a:latin typeface="Century Gothic" panose="020F0302020204030204"/>
                <a:ea typeface="+mn-ea"/>
                <a:cs typeface="+mn-cs"/>
              </a:rPr>
              <a:t>To him falls</a:t>
            </a:r>
            <a:r>
              <a:rPr kumimoji="0" lang="en-GB" sz="2000" i="1" u="none" strike="noStrike" kern="1200" cap="none" spc="0" normalizeH="0" noProof="0" dirty="0">
                <a:ln>
                  <a:noFill/>
                </a:ln>
                <a:effectLst/>
                <a:uLnTx/>
                <a:uFillTx/>
                <a:latin typeface="Century Gothic" panose="020F0302020204030204"/>
                <a:ea typeface="+mn-ea"/>
                <a:cs typeface="+mn-cs"/>
              </a:rPr>
              <a:t> English with difficulty</a:t>
            </a:r>
            <a:r>
              <a:rPr kumimoji="0" lang="en-GB" sz="2000" b="0" i="1" u="none" strike="noStrike" kern="1200" cap="none" spc="0" normalizeH="0" baseline="0" noProof="0" dirty="0">
                <a:ln>
                  <a:noFill/>
                </a:ln>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E9A2EFE5-8283-CA41-8B2A-A6ED757B019B}"/>
              </a:ext>
            </a:extLst>
          </p:cNvPr>
          <p:cNvSpPr txBox="1"/>
          <p:nvPr/>
        </p:nvSpPr>
        <p:spPr>
          <a:xfrm>
            <a:off x="179999" y="4904636"/>
            <a:ext cx="4091185" cy="461665"/>
          </a:xfrm>
          <a:prstGeom prst="rect">
            <a:avLst/>
          </a:prstGeom>
          <a:noFill/>
        </p:spPr>
        <p:txBody>
          <a:bodyPr wrap="none" rtlCol="0">
            <a:spAutoFit/>
          </a:bodyPr>
          <a:lstStyle/>
          <a:p>
            <a:r>
              <a:rPr lang="en-GB" sz="2400" dirty="0"/>
              <a:t>This word order also works:</a:t>
            </a:r>
          </a:p>
        </p:txBody>
      </p:sp>
      <p:sp>
        <p:nvSpPr>
          <p:cNvPr id="37" name="Right Arrow 36">
            <a:extLst>
              <a:ext uri="{FF2B5EF4-FFF2-40B4-BE49-F238E27FC236}">
                <a16:creationId xmlns:a16="http://schemas.microsoft.com/office/drawing/2014/main" id="{9A251F18-E787-7642-B15D-52F33FE84A3B}"/>
              </a:ext>
            </a:extLst>
          </p:cNvPr>
          <p:cNvSpPr/>
          <p:nvPr/>
        </p:nvSpPr>
        <p:spPr>
          <a:xfrm rot="2008652">
            <a:off x="8516813" y="4840363"/>
            <a:ext cx="469956" cy="168897"/>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42">
            <a:extLst>
              <a:ext uri="{FF2B5EF4-FFF2-40B4-BE49-F238E27FC236}">
                <a16:creationId xmlns:a16="http://schemas.microsoft.com/office/drawing/2014/main" id="{86B94916-2200-0D47-9432-FAEE24959435}"/>
              </a:ext>
            </a:extLst>
          </p:cNvPr>
          <p:cNvGrpSpPr/>
          <p:nvPr/>
        </p:nvGrpSpPr>
        <p:grpSpPr>
          <a:xfrm>
            <a:off x="9958281" y="2641092"/>
            <a:ext cx="1974925" cy="1971834"/>
            <a:chOff x="9958281" y="2641092"/>
            <a:chExt cx="1974925" cy="1971834"/>
          </a:xfrm>
        </p:grpSpPr>
        <p:pic>
          <p:nvPicPr>
            <p:cNvPr id="39" name="Picture 38" descr="A close up of a logo&#10;&#10;Description automatically generated">
              <a:extLst>
                <a:ext uri="{FF2B5EF4-FFF2-40B4-BE49-F238E27FC236}">
                  <a16:creationId xmlns:a16="http://schemas.microsoft.com/office/drawing/2014/main" id="{BB2AAE3F-8B16-F742-BE9C-E79E3E8CCA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8281" y="3291346"/>
              <a:ext cx="1070052" cy="1093180"/>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id="{05216E29-92F3-8E4D-8522-CF139337E2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0063" y="3240858"/>
              <a:ext cx="1813143" cy="1372068"/>
            </a:xfrm>
            <a:prstGeom prst="rect">
              <a:avLst/>
            </a:prstGeom>
          </p:spPr>
        </p:pic>
        <p:sp>
          <p:nvSpPr>
            <p:cNvPr id="42" name="Cloud Callout 41">
              <a:extLst>
                <a:ext uri="{FF2B5EF4-FFF2-40B4-BE49-F238E27FC236}">
                  <a16:creationId xmlns:a16="http://schemas.microsoft.com/office/drawing/2014/main" id="{AB39F9AF-72EE-1B4A-8647-D66C8441371A}"/>
                </a:ext>
              </a:extLst>
            </p:cNvPr>
            <p:cNvSpPr/>
            <p:nvPr/>
          </p:nvSpPr>
          <p:spPr>
            <a:xfrm>
              <a:off x="10510794" y="2641092"/>
              <a:ext cx="1035078" cy="542114"/>
            </a:xfrm>
            <a:prstGeom prst="cloudCallout">
              <a:avLst>
                <a:gd name="adj1" fmla="val -38559"/>
                <a:gd name="adj2" fmla="val 8038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p>
          </p:txBody>
        </p:sp>
      </p:grpSp>
      <p:grpSp>
        <p:nvGrpSpPr>
          <p:cNvPr id="48" name="Group 47">
            <a:extLst>
              <a:ext uri="{FF2B5EF4-FFF2-40B4-BE49-F238E27FC236}">
                <a16:creationId xmlns:a16="http://schemas.microsoft.com/office/drawing/2014/main" id="{9F8DBDB4-26E1-E345-ADC8-FF9A2B23502B}"/>
              </a:ext>
            </a:extLst>
          </p:cNvPr>
          <p:cNvGrpSpPr/>
          <p:nvPr/>
        </p:nvGrpSpPr>
        <p:grpSpPr>
          <a:xfrm>
            <a:off x="8004311" y="447505"/>
            <a:ext cx="2115752" cy="1405015"/>
            <a:chOff x="8004311" y="447505"/>
            <a:chExt cx="2115752" cy="1405015"/>
          </a:xfrm>
        </p:grpSpPr>
        <p:pic>
          <p:nvPicPr>
            <p:cNvPr id="45" name="Picture 44" descr="A picture containing object, clock, sitting&#10;&#10;Description automatically generated">
              <a:extLst>
                <a:ext uri="{FF2B5EF4-FFF2-40B4-BE49-F238E27FC236}">
                  <a16:creationId xmlns:a16="http://schemas.microsoft.com/office/drawing/2014/main" id="{E392102F-730B-0C4E-A353-018E3B3A2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8063" y="836520"/>
              <a:ext cx="2032000" cy="1016000"/>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E1356E44-0CC4-8643-9BFA-46430B01C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4311" y="447505"/>
              <a:ext cx="847482" cy="590589"/>
            </a:xfrm>
            <a:prstGeom prst="rect">
              <a:avLst/>
            </a:prstGeom>
          </p:spPr>
        </p:pic>
      </p:grpSp>
      <p:sp>
        <p:nvSpPr>
          <p:cNvPr id="44" name="Right Arrow 36">
            <a:extLst>
              <a:ext uri="{FF2B5EF4-FFF2-40B4-BE49-F238E27FC236}">
                <a16:creationId xmlns:a16="http://schemas.microsoft.com/office/drawing/2014/main" id="{CB2FC2F3-82DA-4E41-BC34-815C0B6393A8}"/>
              </a:ext>
            </a:extLst>
          </p:cNvPr>
          <p:cNvSpPr/>
          <p:nvPr/>
        </p:nvSpPr>
        <p:spPr>
          <a:xfrm rot="19315893" flipV="1">
            <a:off x="8605040" y="5578854"/>
            <a:ext cx="553629" cy="176870"/>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064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P spid="12" grpId="0"/>
      <p:bldP spid="13" grpId="0"/>
      <p:bldP spid="14" grpId="0"/>
      <p:bldP spid="2" grpId="0"/>
      <p:bldP spid="15" grpId="0" animBg="1"/>
      <p:bldP spid="16" grpId="0"/>
      <p:bldP spid="17" grpId="0"/>
      <p:bldP spid="18" grpId="0"/>
      <p:bldP spid="19" grpId="0"/>
      <p:bldP spid="20" grpId="0"/>
      <p:bldP spid="21" grpId="0"/>
      <p:bldP spid="22" grpId="0" animBg="1"/>
      <p:bldP spid="23" grpId="0"/>
      <p:bldP spid="24" grpId="0"/>
      <p:bldP spid="25" grpId="0"/>
      <p:bldP spid="26" grpId="0"/>
      <p:bldP spid="27" grpId="0"/>
      <p:bldP spid="28" grpId="0" animBg="1"/>
      <p:bldP spid="29" grpId="0" animBg="1"/>
      <p:bldP spid="30" grpId="0" animBg="1"/>
      <p:bldP spid="31" grpId="0" animBg="1"/>
      <p:bldP spid="32" grpId="0"/>
      <p:bldP spid="33" grpId="0"/>
      <p:bldP spid="34" grpId="0"/>
      <p:bldP spid="35" grpId="0"/>
      <p:bldP spid="36" grpId="0"/>
      <p:bldP spid="37"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90660" cy="647577"/>
          </a:xfrm>
        </p:spPr>
        <p:txBody>
          <a:bodyPr>
            <a:normAutofit/>
          </a:bodyPr>
          <a:lstStyle/>
          <a:p>
            <a:r>
              <a:rPr lang="en-GB" sz="2800" b="1" dirty="0" err="1">
                <a:solidFill>
                  <a:schemeClr val="bg1"/>
                </a:solidFill>
              </a:rPr>
              <a:t>Meinungen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9129" y="905080"/>
            <a:ext cx="13072361" cy="707886"/>
          </a:xfrm>
          <a:prstGeom prst="rect">
            <a:avLst/>
          </a:prstGeom>
          <a:noFill/>
        </p:spPr>
        <p:txBody>
          <a:bodyPr wrap="square" rtlCol="0">
            <a:spAutoFit/>
          </a:bodyPr>
          <a:lstStyle/>
          <a:p>
            <a:r>
              <a:rPr lang="de-DE" sz="2000" dirty="0"/>
              <a:t>Frau Nowak (Katjas Mutti) und Frau Bayrak (Mehmets Mutti) reden über die Schule.</a:t>
            </a:r>
          </a:p>
          <a:p>
            <a:r>
              <a:rPr lang="de-DE" sz="2000" dirty="0"/>
              <a:t>Hör zu.  Schreib das richtige Verb.  Welches Fach?  Meinung?</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511921818"/>
              </p:ext>
            </p:extLst>
          </p:nvPr>
        </p:nvGraphicFramePr>
        <p:xfrm>
          <a:off x="4469128" y="1641043"/>
          <a:ext cx="7488199" cy="4473603"/>
        </p:xfrm>
        <a:graphic>
          <a:graphicData uri="http://schemas.openxmlformats.org/drawingml/2006/table">
            <a:tbl>
              <a:tblPr firstRow="1" bandRow="1">
                <a:tableStyleId>{00A15C55-8517-42AA-B614-E9B94910E393}</a:tableStyleId>
              </a:tblPr>
              <a:tblGrid>
                <a:gridCol w="1006253">
                  <a:extLst>
                    <a:ext uri="{9D8B030D-6E8A-4147-A177-3AD203B41FA5}">
                      <a16:colId xmlns:a16="http://schemas.microsoft.com/office/drawing/2014/main" val="2607353726"/>
                    </a:ext>
                  </a:extLst>
                </a:gridCol>
                <a:gridCol w="2027104">
                  <a:extLst>
                    <a:ext uri="{9D8B030D-6E8A-4147-A177-3AD203B41FA5}">
                      <a16:colId xmlns:a16="http://schemas.microsoft.com/office/drawing/2014/main" val="1600817978"/>
                    </a:ext>
                  </a:extLst>
                </a:gridCol>
                <a:gridCol w="2787267">
                  <a:extLst>
                    <a:ext uri="{9D8B030D-6E8A-4147-A177-3AD203B41FA5}">
                      <a16:colId xmlns:a16="http://schemas.microsoft.com/office/drawing/2014/main" val="4128092149"/>
                    </a:ext>
                  </a:extLst>
                </a:gridCol>
                <a:gridCol w="1667575">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chemeClr val="tx1"/>
                          </a:solidFill>
                          <a:effectLst/>
                          <a:uLnTx/>
                          <a:uFillTx/>
                        </a:rPr>
                        <a:t>Fach</a:t>
                      </a:r>
                      <a:r>
                        <a:rPr kumimoji="0" lang="en-GB" sz="2000" b="1" u="none" strike="noStrike" kern="1200" cap="none" spc="0" normalizeH="0" baseline="0" noProof="0" dirty="0">
                          <a:ln>
                            <a:noFill/>
                          </a:ln>
                          <a:solidFill>
                            <a:schemeClr val="tx1"/>
                          </a:solidFill>
                          <a:effectLst/>
                          <a:uLnTx/>
                          <a:uFillTx/>
                        </a:rPr>
                        <a:t>?</a:t>
                      </a:r>
                      <a:endParaRPr lang="en-GB" sz="2000" b="1"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Meinung</a:t>
                      </a:r>
                      <a:r>
                        <a:rPr lang="en-GB" sz="2000" b="1" dirty="0"/>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findet</a:t>
                      </a:r>
                      <a:r>
                        <a:rPr lang="en-GB" sz="2000" dirty="0">
                          <a:solidFill>
                            <a:schemeClr val="tx1"/>
                          </a:solidFill>
                        </a:rPr>
                        <a:t> / </a:t>
                      </a:r>
                      <a:r>
                        <a:rPr lang="en-GB" sz="2000" dirty="0" err="1">
                          <a:solidFill>
                            <a:schemeClr val="tx1"/>
                          </a:solidFill>
                        </a:rPr>
                        <a:t>fällt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Mathe</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fällt</a:t>
                      </a:r>
                      <a:r>
                        <a:rPr lang="en-GB" sz="2000" dirty="0">
                          <a:solidFill>
                            <a:schemeClr val="tx1"/>
                          </a:solidFill>
                        </a:rPr>
                        <a:t> / </a:t>
                      </a:r>
                      <a:r>
                        <a:rPr lang="en-GB" sz="2000" dirty="0" err="1">
                          <a:solidFill>
                            <a:schemeClr val="tx1"/>
                          </a:solidFill>
                        </a:rPr>
                        <a:t>findet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Mathe</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gefällt</a:t>
                      </a:r>
                      <a:r>
                        <a:rPr lang="en-GB" sz="2000" dirty="0">
                          <a:solidFill>
                            <a:schemeClr val="tx1"/>
                          </a:solidFill>
                        </a:rPr>
                        <a:t> / </a:t>
                      </a:r>
                      <a:r>
                        <a:rPr lang="en-GB" sz="2000" dirty="0" err="1">
                          <a:solidFill>
                            <a:schemeClr val="tx1"/>
                          </a:solidFill>
                        </a:rPr>
                        <a:t>findet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Musik</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fällt</a:t>
                      </a:r>
                      <a:r>
                        <a:rPr lang="en-GB" sz="2000" dirty="0">
                          <a:solidFill>
                            <a:schemeClr val="tx1"/>
                          </a:solidFill>
                        </a:rPr>
                        <a:t> / </a:t>
                      </a:r>
                      <a:r>
                        <a:rPr lang="en-GB" sz="2000" dirty="0" err="1">
                          <a:solidFill>
                            <a:schemeClr val="tx1"/>
                          </a:solidFill>
                        </a:rPr>
                        <a:t>gefällt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Englisch</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findet</a:t>
                      </a:r>
                      <a:r>
                        <a:rPr lang="en-GB" sz="2000" dirty="0">
                          <a:solidFill>
                            <a:schemeClr val="tx1"/>
                          </a:solidFill>
                        </a:rPr>
                        <a:t> / </a:t>
                      </a:r>
                      <a:r>
                        <a:rPr lang="en-GB" sz="2000" dirty="0" err="1">
                          <a:solidFill>
                            <a:schemeClr val="tx1"/>
                          </a:solidFill>
                        </a:rPr>
                        <a:t>gefällt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Englisch</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mag / </a:t>
                      </a:r>
                      <a:r>
                        <a:rPr lang="en-GB" sz="2000" dirty="0" err="1">
                          <a:solidFill>
                            <a:schemeClr val="tx1"/>
                          </a:solidFill>
                        </a:rPr>
                        <a:t>gefällt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Naturwissenschaften</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fällt</a:t>
                      </a:r>
                      <a:r>
                        <a:rPr lang="en-GB" sz="2000" dirty="0">
                          <a:solidFill>
                            <a:schemeClr val="tx1"/>
                          </a:solidFill>
                        </a:rPr>
                        <a:t> / mag</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Chemie</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findet</a:t>
                      </a:r>
                      <a:r>
                        <a:rPr lang="en-GB" sz="2000" dirty="0">
                          <a:solidFill>
                            <a:schemeClr val="tx1"/>
                          </a:solidFill>
                        </a:rPr>
                        <a:t> / </a:t>
                      </a:r>
                      <a:r>
                        <a:rPr lang="en-GB" sz="2000" dirty="0" err="1">
                          <a:solidFill>
                            <a:schemeClr val="tx1"/>
                          </a:solidFill>
                        </a:rPr>
                        <a:t>fällt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a:solidFill>
                            <a:schemeClr val="tx1"/>
                          </a:solidFill>
                        </a:rPr>
                        <a:t>Sport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3" name="18. 1. Mathe.wav"/>
            </a:hlinkClick>
            <a:extLst>
              <a:ext uri="{FF2B5EF4-FFF2-40B4-BE49-F238E27FC236}">
                <a16:creationId xmlns:a16="http://schemas.microsoft.com/office/drawing/2014/main" id="{3B418770-1E72-B240-9307-3BBF955557C6}"/>
              </a:ext>
            </a:extLst>
          </p:cNvPr>
          <p:cNvSpPr/>
          <p:nvPr/>
        </p:nvSpPr>
        <p:spPr>
          <a:xfrm>
            <a:off x="4968975" y="2188635"/>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7991811" y="2220458"/>
            <a:ext cx="1512497" cy="29429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4" name="18. 2. ihm.wav"/>
            </a:hlinkClick>
            <a:extLst>
              <a:ext uri="{FF2B5EF4-FFF2-40B4-BE49-F238E27FC236}">
                <a16:creationId xmlns:a16="http://schemas.microsoft.com/office/drawing/2014/main" id="{F18D09F0-0D24-5B4F-A26E-132DCCD8073A}"/>
              </a:ext>
            </a:extLst>
          </p:cNvPr>
          <p:cNvSpPr/>
          <p:nvPr/>
        </p:nvSpPr>
        <p:spPr>
          <a:xfrm>
            <a:off x="4968975" y="266126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8238854" y="2680343"/>
            <a:ext cx="1150706"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6631" y="2770037"/>
            <a:ext cx="282522" cy="294294"/>
          </a:xfrm>
          <a:prstGeom prst="rect">
            <a:avLst/>
          </a:prstGeom>
        </p:spPr>
      </p:pic>
      <p:sp>
        <p:nvSpPr>
          <p:cNvPr id="14" name="Action Button: Custom 16">
            <a:hlinkClick r:id="" action="ppaction://noaction" highlightClick="1">
              <a:snd r:embed="rId6" name="18. 3. Musik.wav"/>
            </a:hlinkClick>
            <a:extLst>
              <a:ext uri="{FF2B5EF4-FFF2-40B4-BE49-F238E27FC236}">
                <a16:creationId xmlns:a16="http://schemas.microsoft.com/office/drawing/2014/main" id="{747EFDEF-0DCF-DB44-BBF0-27990DDE521B}"/>
              </a:ext>
            </a:extLst>
          </p:cNvPr>
          <p:cNvSpPr/>
          <p:nvPr/>
        </p:nvSpPr>
        <p:spPr>
          <a:xfrm>
            <a:off x="4966897" y="317196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7930714" y="3212034"/>
            <a:ext cx="1298186" cy="350566"/>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344" y="3213523"/>
            <a:ext cx="282522" cy="294294"/>
          </a:xfrm>
          <a:prstGeom prst="rect">
            <a:avLst/>
          </a:prstGeom>
        </p:spPr>
      </p:pic>
      <p:sp>
        <p:nvSpPr>
          <p:cNvPr id="17" name="Action Button: Custom 16">
            <a:hlinkClick r:id="" action="ppaction://noaction" highlightClick="1">
              <a:snd r:embed="rId7" name="18. 4. English.wav"/>
            </a:hlinkClick>
            <a:extLst>
              <a:ext uri="{FF2B5EF4-FFF2-40B4-BE49-F238E27FC236}">
                <a16:creationId xmlns:a16="http://schemas.microsoft.com/office/drawing/2014/main" id="{408DED6B-8D00-7843-820C-3A35CED50594}"/>
              </a:ext>
            </a:extLst>
          </p:cNvPr>
          <p:cNvSpPr/>
          <p:nvPr/>
        </p:nvSpPr>
        <p:spPr>
          <a:xfrm>
            <a:off x="4966897" y="365412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7843724" y="3705195"/>
            <a:ext cx="1701029"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Action Button: Custom 16">
            <a:hlinkClick r:id="" action="ppaction://noaction" highlightClick="1">
              <a:snd r:embed="rId8" name="18. 5. Englisch.wav"/>
            </a:hlinkClick>
            <a:extLst>
              <a:ext uri="{FF2B5EF4-FFF2-40B4-BE49-F238E27FC236}">
                <a16:creationId xmlns:a16="http://schemas.microsoft.com/office/drawing/2014/main" id="{25121CCC-82F7-F14F-B30E-8A5AD31BE634}"/>
              </a:ext>
            </a:extLst>
          </p:cNvPr>
          <p:cNvSpPr/>
          <p:nvPr/>
        </p:nvSpPr>
        <p:spPr>
          <a:xfrm>
            <a:off x="4966897" y="417166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8308222" y="4237780"/>
            <a:ext cx="1192419"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6347" y="4232716"/>
            <a:ext cx="282522" cy="294294"/>
          </a:xfrm>
          <a:prstGeom prst="rect">
            <a:avLst/>
          </a:prstGeom>
        </p:spPr>
      </p:pic>
      <p:sp>
        <p:nvSpPr>
          <p:cNvPr id="23" name="Action Button: Custom 16">
            <a:hlinkClick r:id="" action="ppaction://noaction" highlightClick="1">
              <a:snd r:embed="rId9" name="18. 6. Er.wav"/>
            </a:hlinkClick>
            <a:extLst>
              <a:ext uri="{FF2B5EF4-FFF2-40B4-BE49-F238E27FC236}">
                <a16:creationId xmlns:a16="http://schemas.microsoft.com/office/drawing/2014/main" id="{DA5FAA28-0FFE-FD44-82BD-8BEA8CA05A2D}"/>
              </a:ext>
            </a:extLst>
          </p:cNvPr>
          <p:cNvSpPr/>
          <p:nvPr/>
        </p:nvSpPr>
        <p:spPr>
          <a:xfrm>
            <a:off x="4971691" y="465759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7593102" y="4709969"/>
            <a:ext cx="2640092" cy="31517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6631" y="4699199"/>
            <a:ext cx="282522" cy="294294"/>
          </a:xfrm>
          <a:prstGeom prst="rect">
            <a:avLst/>
          </a:prstGeom>
        </p:spPr>
      </p:pic>
      <p:sp>
        <p:nvSpPr>
          <p:cNvPr id="26" name="Action Button: Custom 16">
            <a:hlinkClick r:id="" action="ppaction://noaction" highlightClick="1">
              <a:snd r:embed="rId10" name="18. 7. Ihr.wav"/>
            </a:hlinkClick>
            <a:extLst>
              <a:ext uri="{FF2B5EF4-FFF2-40B4-BE49-F238E27FC236}">
                <a16:creationId xmlns:a16="http://schemas.microsoft.com/office/drawing/2014/main" id="{B941CF18-9FF3-084E-9E12-F82721CE7509}"/>
              </a:ext>
            </a:extLst>
          </p:cNvPr>
          <p:cNvSpPr/>
          <p:nvPr/>
        </p:nvSpPr>
        <p:spPr>
          <a:xfrm>
            <a:off x="4977091" y="516395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7838125" y="5212576"/>
            <a:ext cx="1701029"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11" name="18. 8. Sport.wav"/>
            </a:hlinkClick>
            <a:extLst>
              <a:ext uri="{FF2B5EF4-FFF2-40B4-BE49-F238E27FC236}">
                <a16:creationId xmlns:a16="http://schemas.microsoft.com/office/drawing/2014/main" id="{13F9AB66-2DAB-A849-89C4-7AF59987F5A8}"/>
              </a:ext>
            </a:extLst>
          </p:cNvPr>
          <p:cNvSpPr/>
          <p:nvPr/>
        </p:nvSpPr>
        <p:spPr>
          <a:xfrm>
            <a:off x="4966897" y="565109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8074969" y="5710612"/>
            <a:ext cx="1293310"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6992" y="5724095"/>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2A118BBB-419B-43C1-A184-4FAA09E7AA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8189" y="2735107"/>
            <a:ext cx="1090530" cy="1407833"/>
          </a:xfrm>
          <a:prstGeom prst="rect">
            <a:avLst/>
          </a:prstGeom>
        </p:spPr>
      </p:pic>
      <p:cxnSp>
        <p:nvCxnSpPr>
          <p:cNvPr id="35" name="Connector: Elbow 34">
            <a:extLst>
              <a:ext uri="{FF2B5EF4-FFF2-40B4-BE49-F238E27FC236}">
                <a16:creationId xmlns:a16="http://schemas.microsoft.com/office/drawing/2014/main" id="{60B8E883-FCB7-4388-B763-3D39E30F9562}"/>
              </a:ext>
            </a:extLst>
          </p:cNvPr>
          <p:cNvCxnSpPr/>
          <p:nvPr/>
        </p:nvCxnSpPr>
        <p:spPr>
          <a:xfrm>
            <a:off x="392163" y="2538430"/>
            <a:ext cx="3178419" cy="1724720"/>
          </a:xfrm>
          <a:prstGeom prst="bentConnector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descr="A screen shot of a computer&#10;&#10;Description automatically generated">
            <a:extLst>
              <a:ext uri="{FF2B5EF4-FFF2-40B4-BE49-F238E27FC236}">
                <a16:creationId xmlns:a16="http://schemas.microsoft.com/office/drawing/2014/main" id="{AF88750D-849E-4590-BEE0-6471C6D7B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67712">
            <a:off x="-14699" y="4251136"/>
            <a:ext cx="866848" cy="866848"/>
          </a:xfrm>
          <a:prstGeom prst="rect">
            <a:avLst/>
          </a:prstGeom>
        </p:spPr>
      </p:pic>
      <p:pic>
        <p:nvPicPr>
          <p:cNvPr id="40" name="Picture 39" descr="A screen shot of a computer&#10;&#10;Description automatically generated">
            <a:extLst>
              <a:ext uri="{FF2B5EF4-FFF2-40B4-BE49-F238E27FC236}">
                <a16:creationId xmlns:a16="http://schemas.microsoft.com/office/drawing/2014/main" id="{8639E59D-531D-4083-9BA6-1F796B2941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67712">
            <a:off x="1933228" y="3339949"/>
            <a:ext cx="911586" cy="911586"/>
          </a:xfrm>
          <a:prstGeom prst="rect">
            <a:avLst/>
          </a:prstGeom>
        </p:spPr>
      </p:pic>
      <p:pic>
        <p:nvPicPr>
          <p:cNvPr id="33" name="Picture 32" descr="A picture containing shirt&#10;&#10;Description automatically generated">
            <a:extLst>
              <a:ext uri="{FF2B5EF4-FFF2-40B4-BE49-F238E27FC236}">
                <a16:creationId xmlns:a16="http://schemas.microsoft.com/office/drawing/2014/main" id="{534A4A39-8809-684F-B0EC-35E691B30E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4271" y="3618499"/>
            <a:ext cx="1429589" cy="1602341"/>
          </a:xfrm>
          <a:prstGeom prst="rect">
            <a:avLst/>
          </a:prstGeom>
        </p:spPr>
      </p:pic>
      <p:pic>
        <p:nvPicPr>
          <p:cNvPr id="38" name="Graphic 37" descr="Close">
            <a:extLst>
              <a:ext uri="{FF2B5EF4-FFF2-40B4-BE49-F238E27FC236}">
                <a16:creationId xmlns:a16="http://schemas.microsoft.com/office/drawing/2014/main" id="{467E4C54-6F7E-2242-8EED-EBDB7A553C3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27089" y="2243304"/>
            <a:ext cx="307777" cy="307777"/>
          </a:xfrm>
          <a:prstGeom prst="rect">
            <a:avLst/>
          </a:prstGeom>
        </p:spPr>
      </p:pic>
      <p:pic>
        <p:nvPicPr>
          <p:cNvPr id="42" name="Graphic 41" descr="Close">
            <a:extLst>
              <a:ext uri="{FF2B5EF4-FFF2-40B4-BE49-F238E27FC236}">
                <a16:creationId xmlns:a16="http://schemas.microsoft.com/office/drawing/2014/main" id="{5191F353-BA24-AF49-AAAF-09F701C3BB5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27089" y="3731612"/>
            <a:ext cx="307777" cy="307777"/>
          </a:xfrm>
          <a:prstGeom prst="rect">
            <a:avLst/>
          </a:prstGeom>
        </p:spPr>
      </p:pic>
      <p:pic>
        <p:nvPicPr>
          <p:cNvPr id="43" name="Graphic 42" descr="Close">
            <a:extLst>
              <a:ext uri="{FF2B5EF4-FFF2-40B4-BE49-F238E27FC236}">
                <a16:creationId xmlns:a16="http://schemas.microsoft.com/office/drawing/2014/main" id="{48011DA0-7620-644B-81B0-A660E58AF8F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32688" y="5246292"/>
            <a:ext cx="307777" cy="307777"/>
          </a:xfrm>
          <a:prstGeom prst="rect">
            <a:avLst/>
          </a:prstGeom>
        </p:spPr>
      </p:pic>
      <p:cxnSp>
        <p:nvCxnSpPr>
          <p:cNvPr id="44" name="Straight Connector 43">
            <a:extLst>
              <a:ext uri="{FF2B5EF4-FFF2-40B4-BE49-F238E27FC236}">
                <a16:creationId xmlns:a16="http://schemas.microsoft.com/office/drawing/2014/main" id="{4F2BC72B-5850-9C47-A589-8A6B5046C650}"/>
              </a:ext>
            </a:extLst>
          </p:cNvPr>
          <p:cNvCxnSpPr/>
          <p:nvPr/>
        </p:nvCxnSpPr>
        <p:spPr>
          <a:xfrm>
            <a:off x="6519860" y="2397192"/>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D00887-D144-4B4F-87F0-0026B8EE287F}"/>
              </a:ext>
            </a:extLst>
          </p:cNvPr>
          <p:cNvCxnSpPr>
            <a:cxnSpLocks/>
          </p:cNvCxnSpPr>
          <p:nvPr/>
        </p:nvCxnSpPr>
        <p:spPr>
          <a:xfrm>
            <a:off x="6262686" y="2897254"/>
            <a:ext cx="714374"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376B249-0DA3-AD48-9F41-2C05B666C335}"/>
              </a:ext>
            </a:extLst>
          </p:cNvPr>
          <p:cNvCxnSpPr>
            <a:cxnSpLocks/>
          </p:cNvCxnSpPr>
          <p:nvPr/>
        </p:nvCxnSpPr>
        <p:spPr>
          <a:xfrm>
            <a:off x="5524499" y="3376723"/>
            <a:ext cx="871536"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A78DBC-A31D-4A46-B20E-76922C3BAC12}"/>
              </a:ext>
            </a:extLst>
          </p:cNvPr>
          <p:cNvCxnSpPr>
            <a:cxnSpLocks/>
          </p:cNvCxnSpPr>
          <p:nvPr/>
        </p:nvCxnSpPr>
        <p:spPr>
          <a:xfrm>
            <a:off x="6262686" y="3911666"/>
            <a:ext cx="714374"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0BBA6AE-3CD8-5A49-8210-17D9796E1988}"/>
              </a:ext>
            </a:extLst>
          </p:cNvPr>
          <p:cNvCxnSpPr>
            <a:cxnSpLocks/>
          </p:cNvCxnSpPr>
          <p:nvPr/>
        </p:nvCxnSpPr>
        <p:spPr>
          <a:xfrm>
            <a:off x="5524499" y="4411729"/>
            <a:ext cx="738187"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F49F93-5525-AF4D-B2CE-374FA1A31E53}"/>
              </a:ext>
            </a:extLst>
          </p:cNvPr>
          <p:cNvCxnSpPr>
            <a:cxnSpLocks/>
          </p:cNvCxnSpPr>
          <p:nvPr/>
        </p:nvCxnSpPr>
        <p:spPr>
          <a:xfrm>
            <a:off x="6396035" y="4875671"/>
            <a:ext cx="776287"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18BAD34-6BDB-3147-89A1-368011D0AE7E}"/>
              </a:ext>
            </a:extLst>
          </p:cNvPr>
          <p:cNvCxnSpPr>
            <a:cxnSpLocks/>
          </p:cNvCxnSpPr>
          <p:nvPr/>
        </p:nvCxnSpPr>
        <p:spPr>
          <a:xfrm>
            <a:off x="6219823" y="5397567"/>
            <a:ext cx="757237"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A7324C6-0C25-714B-ADCF-7D04DAEF42D2}"/>
              </a:ext>
            </a:extLst>
          </p:cNvPr>
          <p:cNvCxnSpPr/>
          <p:nvPr/>
        </p:nvCxnSpPr>
        <p:spPr>
          <a:xfrm>
            <a:off x="6519860" y="5869054"/>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48" name="Action Button: Custom 16">
            <a:hlinkClick r:id="" action="ppaction://noaction" highlightClick="1">
              <a:snd r:embed="rId17" name="18.ans.1.wav"/>
            </a:hlinkClick>
            <a:extLst>
              <a:ext uri="{FF2B5EF4-FFF2-40B4-BE49-F238E27FC236}">
                <a16:creationId xmlns:a16="http://schemas.microsoft.com/office/drawing/2014/main" id="{3B418770-1E72-B240-9307-3BBF955557C6}"/>
              </a:ext>
            </a:extLst>
          </p:cNvPr>
          <p:cNvSpPr/>
          <p:nvPr/>
        </p:nvSpPr>
        <p:spPr>
          <a:xfrm>
            <a:off x="4005381" y="2193142"/>
            <a:ext cx="393922" cy="357939"/>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1</a:t>
            </a:r>
          </a:p>
        </p:txBody>
      </p:sp>
      <p:sp>
        <p:nvSpPr>
          <p:cNvPr id="50" name="Action Button: Custom 16">
            <a:hlinkClick r:id="" action="ppaction://noaction" highlightClick="1">
              <a:snd r:embed="rId18" name="18.ans.2.wav"/>
            </a:hlinkClick>
            <a:extLst>
              <a:ext uri="{FF2B5EF4-FFF2-40B4-BE49-F238E27FC236}">
                <a16:creationId xmlns:a16="http://schemas.microsoft.com/office/drawing/2014/main" id="{F18D09F0-0D24-5B4F-A26E-132DCCD8073A}"/>
              </a:ext>
            </a:extLst>
          </p:cNvPr>
          <p:cNvSpPr/>
          <p:nvPr/>
        </p:nvSpPr>
        <p:spPr>
          <a:xfrm>
            <a:off x="4005381" y="2665776"/>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2</a:t>
            </a:r>
          </a:p>
        </p:txBody>
      </p:sp>
      <p:sp>
        <p:nvSpPr>
          <p:cNvPr id="52" name="Action Button: Custom 16">
            <a:hlinkClick r:id="" action="ppaction://noaction" highlightClick="1">
              <a:snd r:embed="rId19" name="18.ans.3.wav"/>
            </a:hlinkClick>
            <a:extLst>
              <a:ext uri="{FF2B5EF4-FFF2-40B4-BE49-F238E27FC236}">
                <a16:creationId xmlns:a16="http://schemas.microsoft.com/office/drawing/2014/main" id="{747EFDEF-0DCF-DB44-BBF0-27990DDE521B}"/>
              </a:ext>
            </a:extLst>
          </p:cNvPr>
          <p:cNvSpPr/>
          <p:nvPr/>
        </p:nvSpPr>
        <p:spPr>
          <a:xfrm>
            <a:off x="4003303" y="3176471"/>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3</a:t>
            </a:r>
          </a:p>
        </p:txBody>
      </p:sp>
      <p:sp>
        <p:nvSpPr>
          <p:cNvPr id="54" name="Action Button: Custom 53">
            <a:hlinkClick r:id="" action="ppaction://noaction" highlightClick="1">
              <a:snd r:embed="rId20" name="18.ans.4.wav"/>
            </a:hlinkClick>
            <a:extLst>
              <a:ext uri="{FF2B5EF4-FFF2-40B4-BE49-F238E27FC236}">
                <a16:creationId xmlns:a16="http://schemas.microsoft.com/office/drawing/2014/main" id="{408DED6B-8D00-7843-820C-3A35CED50594}"/>
              </a:ext>
            </a:extLst>
          </p:cNvPr>
          <p:cNvSpPr/>
          <p:nvPr/>
        </p:nvSpPr>
        <p:spPr>
          <a:xfrm>
            <a:off x="4003303" y="3658634"/>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4</a:t>
            </a:r>
          </a:p>
        </p:txBody>
      </p:sp>
      <p:sp>
        <p:nvSpPr>
          <p:cNvPr id="56" name="Action Button: Custom 16">
            <a:hlinkClick r:id="" action="ppaction://noaction" highlightClick="1">
              <a:snd r:embed="rId21" name="18.ans.5.wav"/>
            </a:hlinkClick>
            <a:extLst>
              <a:ext uri="{FF2B5EF4-FFF2-40B4-BE49-F238E27FC236}">
                <a16:creationId xmlns:a16="http://schemas.microsoft.com/office/drawing/2014/main" id="{25121CCC-82F7-F14F-B30E-8A5AD31BE634}"/>
              </a:ext>
            </a:extLst>
          </p:cNvPr>
          <p:cNvSpPr/>
          <p:nvPr/>
        </p:nvSpPr>
        <p:spPr>
          <a:xfrm>
            <a:off x="4003303" y="4176172"/>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5</a:t>
            </a:r>
          </a:p>
        </p:txBody>
      </p:sp>
      <p:sp>
        <p:nvSpPr>
          <p:cNvPr id="57" name="Action Button: Custom 16">
            <a:hlinkClick r:id="" action="ppaction://noaction" highlightClick="1">
              <a:snd r:embed="rId22" name="18.ans.6.wav"/>
            </a:hlinkClick>
            <a:extLst>
              <a:ext uri="{FF2B5EF4-FFF2-40B4-BE49-F238E27FC236}">
                <a16:creationId xmlns:a16="http://schemas.microsoft.com/office/drawing/2014/main" id="{DA5FAA28-0FFE-FD44-82BD-8BEA8CA05A2D}"/>
              </a:ext>
            </a:extLst>
          </p:cNvPr>
          <p:cNvSpPr/>
          <p:nvPr/>
        </p:nvSpPr>
        <p:spPr>
          <a:xfrm>
            <a:off x="4008097" y="4662098"/>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6</a:t>
            </a:r>
          </a:p>
        </p:txBody>
      </p:sp>
      <p:sp>
        <p:nvSpPr>
          <p:cNvPr id="58" name="Action Button: Custom 16">
            <a:hlinkClick r:id="" action="ppaction://noaction" highlightClick="1">
              <a:snd r:embed="rId23" name="18.ans.7.wav"/>
            </a:hlinkClick>
            <a:extLst>
              <a:ext uri="{FF2B5EF4-FFF2-40B4-BE49-F238E27FC236}">
                <a16:creationId xmlns:a16="http://schemas.microsoft.com/office/drawing/2014/main" id="{B941CF18-9FF3-084E-9E12-F82721CE7509}"/>
              </a:ext>
            </a:extLst>
          </p:cNvPr>
          <p:cNvSpPr/>
          <p:nvPr/>
        </p:nvSpPr>
        <p:spPr>
          <a:xfrm>
            <a:off x="4013497" y="5168465"/>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7</a:t>
            </a:r>
          </a:p>
        </p:txBody>
      </p:sp>
      <p:sp>
        <p:nvSpPr>
          <p:cNvPr id="59" name="Action Button: Custom 16">
            <a:hlinkClick r:id="" action="ppaction://noaction" highlightClick="1">
              <a:snd r:embed="rId24" name="18.ans.8.wav"/>
            </a:hlinkClick>
            <a:extLst>
              <a:ext uri="{FF2B5EF4-FFF2-40B4-BE49-F238E27FC236}">
                <a16:creationId xmlns:a16="http://schemas.microsoft.com/office/drawing/2014/main" id="{13F9AB66-2DAB-A849-89C4-7AF59987F5A8}"/>
              </a:ext>
            </a:extLst>
          </p:cNvPr>
          <p:cNvSpPr/>
          <p:nvPr/>
        </p:nvSpPr>
        <p:spPr>
          <a:xfrm>
            <a:off x="4003303" y="5655604"/>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8</a:t>
            </a:r>
          </a:p>
        </p:txBody>
      </p:sp>
      <p:sp>
        <p:nvSpPr>
          <p:cNvPr id="34" name="Thought Bubble: Cloud 33">
            <a:extLst>
              <a:ext uri="{FF2B5EF4-FFF2-40B4-BE49-F238E27FC236}">
                <a16:creationId xmlns:a16="http://schemas.microsoft.com/office/drawing/2014/main" id="{98D439D9-1417-472B-9AD7-7D7CD249ABA0}"/>
              </a:ext>
            </a:extLst>
          </p:cNvPr>
          <p:cNvSpPr/>
          <p:nvPr/>
        </p:nvSpPr>
        <p:spPr>
          <a:xfrm>
            <a:off x="743058" y="1936798"/>
            <a:ext cx="1779884" cy="1121040"/>
          </a:xfrm>
          <a:prstGeom prst="cloudCallout">
            <a:avLst>
              <a:gd name="adj1" fmla="val 67473"/>
              <a:gd name="adj2" fmla="val 3670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470FA823-C1AF-41CB-AD99-3AE58525C9F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346280" y="2008892"/>
            <a:ext cx="583163" cy="917071"/>
          </a:xfrm>
          <a:prstGeom prst="rect">
            <a:avLst/>
          </a:prstGeom>
        </p:spPr>
      </p:pic>
      <p:sp>
        <p:nvSpPr>
          <p:cNvPr id="61" name="Thought Bubble: Cloud 60">
            <a:extLst>
              <a:ext uri="{FF2B5EF4-FFF2-40B4-BE49-F238E27FC236}">
                <a16:creationId xmlns:a16="http://schemas.microsoft.com/office/drawing/2014/main" id="{DE9571CC-F792-44F7-9545-7B61CFA168D0}"/>
              </a:ext>
            </a:extLst>
          </p:cNvPr>
          <p:cNvSpPr/>
          <p:nvPr/>
        </p:nvSpPr>
        <p:spPr>
          <a:xfrm>
            <a:off x="1780403" y="4632456"/>
            <a:ext cx="1779884" cy="1121040"/>
          </a:xfrm>
          <a:prstGeom prst="cloudCallout">
            <a:avLst>
              <a:gd name="adj1" fmla="val -64986"/>
              <a:gd name="adj2" fmla="val -87124"/>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A drawing of a cartoon character&#10;&#10;Description automatically generated">
            <a:extLst>
              <a:ext uri="{FF2B5EF4-FFF2-40B4-BE49-F238E27FC236}">
                <a16:creationId xmlns:a16="http://schemas.microsoft.com/office/drawing/2014/main" id="{9B03BF8E-1029-4EC4-A51C-8A90B5D9633A}"/>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148" y="4734337"/>
            <a:ext cx="689417" cy="853485"/>
          </a:xfrm>
          <a:prstGeom prst="rect">
            <a:avLst/>
          </a:prstGeom>
        </p:spPr>
      </p:pic>
      <p:pic>
        <p:nvPicPr>
          <p:cNvPr id="62" name="Picture 61" descr="A close up of a logo&#10;&#10;Description automatically generated">
            <a:extLst>
              <a:ext uri="{FF2B5EF4-FFF2-40B4-BE49-F238E27FC236}">
                <a16:creationId xmlns:a16="http://schemas.microsoft.com/office/drawing/2014/main" id="{B9746A27-1B3E-4150-8F70-B55B29613C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3879" y="2096968"/>
            <a:ext cx="390345" cy="503921"/>
          </a:xfrm>
          <a:prstGeom prst="rect">
            <a:avLst/>
          </a:prstGeom>
        </p:spPr>
      </p:pic>
      <p:pic>
        <p:nvPicPr>
          <p:cNvPr id="63" name="Picture 62" descr="A picture containing shirt&#10;&#10;Description automatically generated">
            <a:extLst>
              <a:ext uri="{FF2B5EF4-FFF2-40B4-BE49-F238E27FC236}">
                <a16:creationId xmlns:a16="http://schemas.microsoft.com/office/drawing/2014/main" id="{25F0B378-DFD8-48D0-AE96-3CBE29A589CB}"/>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479462" y="2600889"/>
            <a:ext cx="434762" cy="487299"/>
          </a:xfrm>
          <a:prstGeom prst="rect">
            <a:avLst/>
          </a:prstGeom>
        </p:spPr>
      </p:pic>
      <p:pic>
        <p:nvPicPr>
          <p:cNvPr id="64" name="Picture 63" descr="A close up of a logo&#10;&#10;Description automatically generated">
            <a:extLst>
              <a:ext uri="{FF2B5EF4-FFF2-40B4-BE49-F238E27FC236}">
                <a16:creationId xmlns:a16="http://schemas.microsoft.com/office/drawing/2014/main" id="{18405879-7483-419B-8BF0-25754E6E4B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3879" y="3104810"/>
            <a:ext cx="390345" cy="503921"/>
          </a:xfrm>
          <a:prstGeom prst="rect">
            <a:avLst/>
          </a:prstGeom>
        </p:spPr>
      </p:pic>
      <p:pic>
        <p:nvPicPr>
          <p:cNvPr id="65" name="Picture 64" descr="A picture containing shirt&#10;&#10;Description automatically generated">
            <a:extLst>
              <a:ext uri="{FF2B5EF4-FFF2-40B4-BE49-F238E27FC236}">
                <a16:creationId xmlns:a16="http://schemas.microsoft.com/office/drawing/2014/main" id="{65F0491A-36F8-4DAC-B388-63F9BEAE646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497223" y="3610197"/>
            <a:ext cx="434762" cy="487299"/>
          </a:xfrm>
          <a:prstGeom prst="rect">
            <a:avLst/>
          </a:prstGeom>
        </p:spPr>
      </p:pic>
      <p:pic>
        <p:nvPicPr>
          <p:cNvPr id="66" name="Picture 65" descr="A close up of a logo&#10;&#10;Description automatically generated">
            <a:extLst>
              <a:ext uri="{FF2B5EF4-FFF2-40B4-BE49-F238E27FC236}">
                <a16:creationId xmlns:a16="http://schemas.microsoft.com/office/drawing/2014/main" id="{4FC257BE-7A6E-416E-8AF2-ACA383422A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1640" y="4152047"/>
            <a:ext cx="390345" cy="503921"/>
          </a:xfrm>
          <a:prstGeom prst="rect">
            <a:avLst/>
          </a:prstGeom>
        </p:spPr>
      </p:pic>
      <p:pic>
        <p:nvPicPr>
          <p:cNvPr id="67" name="Picture 66" descr="A picture containing shirt&#10;&#10;Description automatically generated">
            <a:extLst>
              <a:ext uri="{FF2B5EF4-FFF2-40B4-BE49-F238E27FC236}">
                <a16:creationId xmlns:a16="http://schemas.microsoft.com/office/drawing/2014/main" id="{B04D8E38-7F53-4FC0-B6FF-5BBE1CE571C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497223" y="4619505"/>
            <a:ext cx="434762" cy="487299"/>
          </a:xfrm>
          <a:prstGeom prst="rect">
            <a:avLst/>
          </a:prstGeom>
        </p:spPr>
      </p:pic>
      <p:pic>
        <p:nvPicPr>
          <p:cNvPr id="68" name="Picture 67" descr="A close up of a logo&#10;&#10;Description automatically generated">
            <a:extLst>
              <a:ext uri="{FF2B5EF4-FFF2-40B4-BE49-F238E27FC236}">
                <a16:creationId xmlns:a16="http://schemas.microsoft.com/office/drawing/2014/main" id="{9E69F676-CD5B-44D8-B4D6-15E5086FE9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1640" y="5086202"/>
            <a:ext cx="390345" cy="503921"/>
          </a:xfrm>
          <a:prstGeom prst="rect">
            <a:avLst/>
          </a:prstGeom>
        </p:spPr>
      </p:pic>
      <p:pic>
        <p:nvPicPr>
          <p:cNvPr id="69" name="Picture 68" descr="A picture containing shirt&#10;&#10;Description automatically generated">
            <a:extLst>
              <a:ext uri="{FF2B5EF4-FFF2-40B4-BE49-F238E27FC236}">
                <a16:creationId xmlns:a16="http://schemas.microsoft.com/office/drawing/2014/main" id="{DF5A7098-358D-45B7-9F51-A4FAF45AAA6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497223" y="5590123"/>
            <a:ext cx="434762" cy="487299"/>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8" grpId="0" animBg="1"/>
      <p:bldP spid="50" grpId="0" animBg="1"/>
      <p:bldP spid="52" grpId="0" animBg="1"/>
      <p:bldP spid="54" grpId="0" animBg="1"/>
      <p:bldP spid="56" grpId="0" animBg="1"/>
      <p:bldP spid="57" grpId="0" animBg="1"/>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Autofit/>
          </a:bodyPr>
          <a:lstStyle/>
          <a:p>
            <a:r>
              <a:rPr lang="en-GB" sz="2800" b="1" dirty="0">
                <a:solidFill>
                  <a:schemeClr val="bg1"/>
                </a:solidFill>
              </a:rPr>
              <a:t>Verbs with indirect objects (3)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Rectangle 5">
            <a:extLst>
              <a:ext uri="{FF2B5EF4-FFF2-40B4-BE49-F238E27FC236}">
                <a16:creationId xmlns:a16="http://schemas.microsoft.com/office/drawing/2014/main" id="{FBAF1E3E-4D02-421B-AE43-E3E286AEDD6D}"/>
              </a:ext>
            </a:extLst>
          </p:cNvPr>
          <p:cNvSpPr/>
          <p:nvPr/>
        </p:nvSpPr>
        <p:spPr>
          <a:xfrm>
            <a:off x="220159" y="391352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DD94F0F-A274-46CB-9F08-82492939F1AB}"/>
              </a:ext>
            </a:extLst>
          </p:cNvPr>
          <p:cNvSpPr txBox="1"/>
          <p:nvPr/>
        </p:nvSpPr>
        <p:spPr>
          <a:xfrm>
            <a:off x="232819" y="3299520"/>
            <a:ext cx="1890556"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9" name="TextBox 8">
            <a:extLst>
              <a:ext uri="{FF2B5EF4-FFF2-40B4-BE49-F238E27FC236}">
                <a16:creationId xmlns:a16="http://schemas.microsoft.com/office/drawing/2014/main" id="{4391397D-E1DA-4DE4-B33F-D59F1F25B4EA}"/>
              </a:ext>
            </a:extLst>
          </p:cNvPr>
          <p:cNvSpPr txBox="1"/>
          <p:nvPr/>
        </p:nvSpPr>
        <p:spPr>
          <a:xfrm>
            <a:off x="2547281" y="3299520"/>
            <a:ext cx="1851920" cy="400110"/>
          </a:xfrm>
          <a:prstGeom prst="rect">
            <a:avLst/>
          </a:prstGeom>
          <a:solidFill>
            <a:srgbClr val="33CA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10" name="TextBox 9">
            <a:extLst>
              <a:ext uri="{FF2B5EF4-FFF2-40B4-BE49-F238E27FC236}">
                <a16:creationId xmlns:a16="http://schemas.microsoft.com/office/drawing/2014/main" id="{2F3983BA-A94E-4587-904F-8BC0A18E9AB1}"/>
              </a:ext>
            </a:extLst>
          </p:cNvPr>
          <p:cNvSpPr txBox="1"/>
          <p:nvPr/>
        </p:nvSpPr>
        <p:spPr>
          <a:xfrm>
            <a:off x="4823107" y="3299520"/>
            <a:ext cx="2012576"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OBJECT</a:t>
            </a:r>
          </a:p>
        </p:txBody>
      </p:sp>
      <p:sp>
        <p:nvSpPr>
          <p:cNvPr id="11" name="TextBox 10">
            <a:extLst>
              <a:ext uri="{FF2B5EF4-FFF2-40B4-BE49-F238E27FC236}">
                <a16:creationId xmlns:a16="http://schemas.microsoft.com/office/drawing/2014/main" id="{96EAAC59-D041-49E3-AD59-FE1DB6355751}"/>
              </a:ext>
            </a:extLst>
          </p:cNvPr>
          <p:cNvSpPr txBox="1"/>
          <p:nvPr/>
        </p:nvSpPr>
        <p:spPr>
          <a:xfrm>
            <a:off x="205715" y="390299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Du</a:t>
            </a:r>
            <a:endParaRPr kumimoji="0" lang="en-GB" sz="2000" i="0" u="none" strike="noStrike" kern="1200" cap="none" spc="0" normalizeH="0" baseline="0" noProof="0" dirty="0">
              <a:ln>
                <a:noFill/>
              </a:ln>
              <a:effectLst/>
              <a:uLnTx/>
              <a:uFillTx/>
              <a:latin typeface="Century Gothic" panose="020F0302020204030204"/>
            </a:endParaRPr>
          </a:p>
        </p:txBody>
      </p:sp>
      <p:sp>
        <p:nvSpPr>
          <p:cNvPr id="12" name="TextBox 11">
            <a:extLst>
              <a:ext uri="{FF2B5EF4-FFF2-40B4-BE49-F238E27FC236}">
                <a16:creationId xmlns:a16="http://schemas.microsoft.com/office/drawing/2014/main" id="{AD455402-72BD-48F1-A72E-3976072F892A}"/>
              </a:ext>
            </a:extLst>
          </p:cNvPr>
          <p:cNvSpPr txBox="1"/>
          <p:nvPr/>
        </p:nvSpPr>
        <p:spPr>
          <a:xfrm>
            <a:off x="2495985" y="390259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fehlst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13" name="TextBox 12">
            <a:extLst>
              <a:ext uri="{FF2B5EF4-FFF2-40B4-BE49-F238E27FC236}">
                <a16:creationId xmlns:a16="http://schemas.microsoft.com/office/drawing/2014/main" id="{444B86E3-6B4E-4289-B5A3-7B8FDF93B3A5}"/>
              </a:ext>
            </a:extLst>
          </p:cNvPr>
          <p:cNvSpPr txBox="1"/>
          <p:nvPr/>
        </p:nvSpPr>
        <p:spPr>
          <a:xfrm>
            <a:off x="4559858" y="391352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mir.</a:t>
            </a:r>
          </a:p>
        </p:txBody>
      </p:sp>
      <p:sp>
        <p:nvSpPr>
          <p:cNvPr id="14" name="TextBox 13">
            <a:extLst>
              <a:ext uri="{FF2B5EF4-FFF2-40B4-BE49-F238E27FC236}">
                <a16:creationId xmlns:a16="http://schemas.microsoft.com/office/drawing/2014/main" id="{34F2AEEC-F63B-4E7A-AB7B-651F7F00760D}"/>
              </a:ext>
            </a:extLst>
          </p:cNvPr>
          <p:cNvSpPr txBox="1"/>
          <p:nvPr/>
        </p:nvSpPr>
        <p:spPr>
          <a:xfrm>
            <a:off x="6974095" y="3765890"/>
            <a:ext cx="5097450" cy="400110"/>
          </a:xfrm>
          <a:prstGeom prst="rect">
            <a:avLst/>
          </a:prstGeom>
          <a:noFill/>
        </p:spPr>
        <p:txBody>
          <a:bodyPr wrap="square" rtlCol="0">
            <a:spAutoFit/>
          </a:bodyPr>
          <a:lstStyle/>
          <a:p>
            <a:pPr>
              <a:defRPr/>
            </a:pPr>
            <a:r>
              <a:rPr lang="en-GB" sz="2000" i="1" dirty="0">
                <a:sym typeface="Wingdings" panose="05000000000000000000" pitchFamily="2" charset="2"/>
              </a:rPr>
              <a:t>You are lacking/missing/absent to me. </a:t>
            </a:r>
          </a:p>
        </p:txBody>
      </p:sp>
      <p:sp>
        <p:nvSpPr>
          <p:cNvPr id="2" name="TextBox 1">
            <a:extLst>
              <a:ext uri="{FF2B5EF4-FFF2-40B4-BE49-F238E27FC236}">
                <a16:creationId xmlns:a16="http://schemas.microsoft.com/office/drawing/2014/main" id="{AA457E2B-D1C5-B848-8DD5-F881C6DE2D37}"/>
              </a:ext>
            </a:extLst>
          </p:cNvPr>
          <p:cNvSpPr txBox="1"/>
          <p:nvPr/>
        </p:nvSpPr>
        <p:spPr>
          <a:xfrm>
            <a:off x="173753" y="1178554"/>
            <a:ext cx="6661930" cy="707886"/>
          </a:xfrm>
          <a:prstGeom prst="rect">
            <a:avLst/>
          </a:prstGeom>
          <a:noFill/>
        </p:spPr>
        <p:txBody>
          <a:bodyPr wrap="square" rtlCol="0">
            <a:spAutoFit/>
          </a:bodyPr>
          <a:lstStyle/>
          <a:p>
            <a:pPr lvl="0"/>
            <a:r>
              <a:rPr lang="en-GB" sz="2000" dirty="0">
                <a:sym typeface="Wingdings" panose="05000000000000000000" pitchFamily="2" charset="2"/>
              </a:rPr>
              <a:t>As we have seen, certain R3 (dative) verbs do not translate into English word for word:</a:t>
            </a:r>
          </a:p>
        </p:txBody>
      </p:sp>
      <p:sp>
        <p:nvSpPr>
          <p:cNvPr id="16" name="TextBox 15">
            <a:extLst>
              <a:ext uri="{FF2B5EF4-FFF2-40B4-BE49-F238E27FC236}">
                <a16:creationId xmlns:a16="http://schemas.microsoft.com/office/drawing/2014/main" id="{73B76EAD-E991-5749-8313-B5494E2E6C42}"/>
              </a:ext>
            </a:extLst>
          </p:cNvPr>
          <p:cNvSpPr txBox="1"/>
          <p:nvPr/>
        </p:nvSpPr>
        <p:spPr>
          <a:xfrm>
            <a:off x="450008" y="1900767"/>
            <a:ext cx="3163045" cy="400110"/>
          </a:xfrm>
          <a:prstGeom prst="rect">
            <a:avLst/>
          </a:prstGeom>
          <a:noFill/>
        </p:spPr>
        <p:txBody>
          <a:bodyPr wrap="none" rtlCol="0">
            <a:spAutoFit/>
          </a:bodyPr>
          <a:lstStyle/>
          <a:p>
            <a:r>
              <a:rPr lang="en-GB" sz="2000" dirty="0" err="1">
                <a:sym typeface="Wingdings" panose="05000000000000000000" pitchFamily="2" charset="2"/>
              </a:rPr>
              <a:t>Polnisch</a:t>
            </a:r>
            <a:r>
              <a:rPr lang="en-GB" sz="2000" dirty="0">
                <a:sym typeface="Wingdings" panose="05000000000000000000" pitchFamily="2" charset="2"/>
              </a:rPr>
              <a:t> </a:t>
            </a:r>
            <a:r>
              <a:rPr lang="en-GB" sz="2000" dirty="0" err="1">
                <a:sym typeface="Wingdings" panose="05000000000000000000" pitchFamily="2" charset="2"/>
              </a:rPr>
              <a:t>fällt</a:t>
            </a:r>
            <a:r>
              <a:rPr lang="en-GB" sz="2000" dirty="0">
                <a:sym typeface="Wingdings" panose="05000000000000000000" pitchFamily="2" charset="2"/>
              </a:rPr>
              <a:t> mir </a:t>
            </a:r>
            <a:r>
              <a:rPr lang="en-GB" sz="2000" dirty="0" err="1">
                <a:sym typeface="Wingdings" panose="05000000000000000000" pitchFamily="2" charset="2"/>
              </a:rPr>
              <a:t>schwer</a:t>
            </a:r>
            <a:r>
              <a:rPr lang="en-GB" sz="2000" dirty="0">
                <a:sym typeface="Wingdings" panose="05000000000000000000" pitchFamily="2" charset="2"/>
              </a:rPr>
              <a:t>.</a:t>
            </a:r>
            <a:endParaRPr lang="en-US" sz="2000" dirty="0"/>
          </a:p>
        </p:txBody>
      </p:sp>
      <p:sp>
        <p:nvSpPr>
          <p:cNvPr id="17" name="TextBox 16">
            <a:extLst>
              <a:ext uri="{FF2B5EF4-FFF2-40B4-BE49-F238E27FC236}">
                <a16:creationId xmlns:a16="http://schemas.microsoft.com/office/drawing/2014/main" id="{487B84B6-52E7-C34E-9601-0D34A4B3D923}"/>
              </a:ext>
            </a:extLst>
          </p:cNvPr>
          <p:cNvSpPr txBox="1"/>
          <p:nvPr/>
        </p:nvSpPr>
        <p:spPr>
          <a:xfrm>
            <a:off x="4004186" y="1926143"/>
            <a:ext cx="2568332" cy="400110"/>
          </a:xfrm>
          <a:prstGeom prst="rect">
            <a:avLst/>
          </a:prstGeom>
          <a:noFill/>
        </p:spPr>
        <p:txBody>
          <a:bodyPr wrap="none" rtlCol="0">
            <a:spAutoFit/>
          </a:bodyPr>
          <a:lstStyle/>
          <a:p>
            <a:r>
              <a:rPr lang="en-GB" sz="2000" i="1" dirty="0">
                <a:sym typeface="Wingdings" panose="05000000000000000000" pitchFamily="2" charset="2"/>
              </a:rPr>
              <a:t>I find Polish difficult.</a:t>
            </a:r>
          </a:p>
        </p:txBody>
      </p:sp>
      <p:sp>
        <p:nvSpPr>
          <p:cNvPr id="18" name="TextBox 17">
            <a:extLst>
              <a:ext uri="{FF2B5EF4-FFF2-40B4-BE49-F238E27FC236}">
                <a16:creationId xmlns:a16="http://schemas.microsoft.com/office/drawing/2014/main" id="{51991956-A7F8-434C-9BFA-D4CCC7FE2BD3}"/>
              </a:ext>
            </a:extLst>
          </p:cNvPr>
          <p:cNvSpPr txBox="1"/>
          <p:nvPr/>
        </p:nvSpPr>
        <p:spPr>
          <a:xfrm>
            <a:off x="450008" y="2417729"/>
            <a:ext cx="3554178" cy="400110"/>
          </a:xfrm>
          <a:prstGeom prst="rect">
            <a:avLst/>
          </a:prstGeom>
          <a:noFill/>
        </p:spPr>
        <p:txBody>
          <a:bodyPr wrap="none" rtlCol="0">
            <a:spAutoFit/>
          </a:bodyPr>
          <a:lstStyle/>
          <a:p>
            <a:r>
              <a:rPr lang="en-GB" sz="2000" dirty="0">
                <a:sym typeface="Wingdings" panose="05000000000000000000" pitchFamily="2" charset="2"/>
              </a:rPr>
              <a:t>Der </a:t>
            </a:r>
            <a:r>
              <a:rPr lang="en-GB" sz="2000" dirty="0" err="1">
                <a:sym typeface="Wingdings" panose="05000000000000000000" pitchFamily="2" charset="2"/>
              </a:rPr>
              <a:t>Jugendclub</a:t>
            </a:r>
            <a:r>
              <a:rPr lang="en-GB" sz="2000" dirty="0">
                <a:sym typeface="Wingdings" panose="05000000000000000000" pitchFamily="2" charset="2"/>
              </a:rPr>
              <a:t> </a:t>
            </a:r>
            <a:r>
              <a:rPr lang="en-GB" sz="2000" dirty="0" err="1">
                <a:sym typeface="Wingdings" panose="05000000000000000000" pitchFamily="2" charset="2"/>
              </a:rPr>
              <a:t>gefällt</a:t>
            </a:r>
            <a:r>
              <a:rPr lang="en-GB" sz="2000" dirty="0">
                <a:sym typeface="Wingdings" panose="05000000000000000000" pitchFamily="2" charset="2"/>
              </a:rPr>
              <a:t> mir.</a:t>
            </a:r>
            <a:endParaRPr lang="en-US" sz="2000" dirty="0"/>
          </a:p>
        </p:txBody>
      </p:sp>
      <p:sp>
        <p:nvSpPr>
          <p:cNvPr id="19" name="TextBox 18">
            <a:extLst>
              <a:ext uri="{FF2B5EF4-FFF2-40B4-BE49-F238E27FC236}">
                <a16:creationId xmlns:a16="http://schemas.microsoft.com/office/drawing/2014/main" id="{9950AFA2-E4FC-1C40-A097-EEC6C673FD38}"/>
              </a:ext>
            </a:extLst>
          </p:cNvPr>
          <p:cNvSpPr txBox="1"/>
          <p:nvPr/>
        </p:nvSpPr>
        <p:spPr>
          <a:xfrm>
            <a:off x="4004186" y="2402601"/>
            <a:ext cx="2656496" cy="400110"/>
          </a:xfrm>
          <a:prstGeom prst="rect">
            <a:avLst/>
          </a:prstGeom>
          <a:noFill/>
        </p:spPr>
        <p:txBody>
          <a:bodyPr wrap="none" rtlCol="0">
            <a:spAutoFit/>
          </a:bodyPr>
          <a:lstStyle/>
          <a:p>
            <a:r>
              <a:rPr lang="en-GB" sz="2000" i="1" dirty="0">
                <a:sym typeface="Wingdings" panose="05000000000000000000" pitchFamily="2" charset="2"/>
              </a:rPr>
              <a:t>I like the youth club.</a:t>
            </a:r>
          </a:p>
        </p:txBody>
      </p:sp>
      <p:sp>
        <p:nvSpPr>
          <p:cNvPr id="20" name="TextBox 19">
            <a:extLst>
              <a:ext uri="{FF2B5EF4-FFF2-40B4-BE49-F238E27FC236}">
                <a16:creationId xmlns:a16="http://schemas.microsoft.com/office/drawing/2014/main" id="{E3518E42-3D7D-FE45-BFBA-6E96B3A0333E}"/>
              </a:ext>
            </a:extLst>
          </p:cNvPr>
          <p:cNvSpPr txBox="1"/>
          <p:nvPr/>
        </p:nvSpPr>
        <p:spPr>
          <a:xfrm>
            <a:off x="173753" y="2819804"/>
            <a:ext cx="5525872" cy="400110"/>
          </a:xfrm>
          <a:prstGeom prst="rect">
            <a:avLst/>
          </a:prstGeom>
          <a:noFill/>
        </p:spPr>
        <p:txBody>
          <a:bodyPr wrap="none" rtlCol="0">
            <a:spAutoFit/>
          </a:bodyPr>
          <a:lstStyle/>
          <a:p>
            <a:r>
              <a:rPr lang="en-GB" sz="2000" dirty="0">
                <a:sym typeface="Wingdings" panose="05000000000000000000" pitchFamily="2" charset="2"/>
              </a:rPr>
              <a:t>Other verbs that work in the same way are:</a:t>
            </a:r>
          </a:p>
        </p:txBody>
      </p:sp>
      <p:sp>
        <p:nvSpPr>
          <p:cNvPr id="21" name="Rectangle 20">
            <a:extLst>
              <a:ext uri="{FF2B5EF4-FFF2-40B4-BE49-F238E27FC236}">
                <a16:creationId xmlns:a16="http://schemas.microsoft.com/office/drawing/2014/main" id="{47CD5001-CD27-6F4C-BA12-EA5DC1C97DCA}"/>
              </a:ext>
            </a:extLst>
          </p:cNvPr>
          <p:cNvSpPr/>
          <p:nvPr/>
        </p:nvSpPr>
        <p:spPr>
          <a:xfrm>
            <a:off x="222013" y="456925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8D39BD7-76DD-ED47-90CA-2A3B5B0CBF3A}"/>
              </a:ext>
            </a:extLst>
          </p:cNvPr>
          <p:cNvSpPr txBox="1"/>
          <p:nvPr/>
        </p:nvSpPr>
        <p:spPr>
          <a:xfrm>
            <a:off x="207569" y="455872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Die </a:t>
            </a:r>
            <a:r>
              <a:rPr lang="en-GB" sz="2000" dirty="0" err="1">
                <a:latin typeface="Century Gothic" panose="020F0302020204030204"/>
              </a:rPr>
              <a:t>Nase</a:t>
            </a:r>
            <a:endParaRPr kumimoji="0" lang="en-GB" sz="2000" i="0" u="none" strike="noStrike" kern="1200" cap="none" spc="0" normalizeH="0" baseline="0" noProof="0" dirty="0">
              <a:ln>
                <a:noFill/>
              </a:ln>
              <a:effectLst/>
              <a:uLnTx/>
              <a:uFillTx/>
              <a:latin typeface="Century Gothic" panose="020F0302020204030204"/>
            </a:endParaRPr>
          </a:p>
        </p:txBody>
      </p:sp>
      <p:sp>
        <p:nvSpPr>
          <p:cNvPr id="23" name="TextBox 22">
            <a:extLst>
              <a:ext uri="{FF2B5EF4-FFF2-40B4-BE49-F238E27FC236}">
                <a16:creationId xmlns:a16="http://schemas.microsoft.com/office/drawing/2014/main" id="{A61E1EC1-EE82-254E-964C-E33DEC3016E1}"/>
              </a:ext>
            </a:extLst>
          </p:cNvPr>
          <p:cNvSpPr txBox="1"/>
          <p:nvPr/>
        </p:nvSpPr>
        <p:spPr>
          <a:xfrm>
            <a:off x="2497839" y="455832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tut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24" name="TextBox 23">
            <a:extLst>
              <a:ext uri="{FF2B5EF4-FFF2-40B4-BE49-F238E27FC236}">
                <a16:creationId xmlns:a16="http://schemas.microsoft.com/office/drawing/2014/main" id="{D36EB88F-FC94-8C47-AA20-C11AC9D93035}"/>
              </a:ext>
            </a:extLst>
          </p:cNvPr>
          <p:cNvSpPr txBox="1"/>
          <p:nvPr/>
        </p:nvSpPr>
        <p:spPr>
          <a:xfrm>
            <a:off x="4561712" y="456925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dir</a:t>
            </a:r>
            <a:r>
              <a:rPr lang="en-GB" sz="2000" dirty="0">
                <a:latin typeface="Century Gothic" panose="020F0302020204030204"/>
              </a:rPr>
              <a:t> </a:t>
            </a:r>
            <a:r>
              <a:rPr lang="en-GB" sz="2000" dirty="0" err="1">
                <a:latin typeface="Century Gothic" panose="020F0302020204030204"/>
              </a:rPr>
              <a:t>weh</a:t>
            </a:r>
            <a:r>
              <a:rPr kumimoji="0" lang="en-GB" sz="2000" i="0" u="none" strike="noStrike" kern="1200" cap="none" spc="0" normalizeH="0" baseline="0" noProof="0" dirty="0">
                <a:ln>
                  <a:noFill/>
                </a:ln>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2B48C3C1-3347-F74A-B798-C20DCDA37089}"/>
              </a:ext>
            </a:extLst>
          </p:cNvPr>
          <p:cNvSpPr txBox="1"/>
          <p:nvPr/>
        </p:nvSpPr>
        <p:spPr>
          <a:xfrm>
            <a:off x="6975950" y="4448694"/>
            <a:ext cx="5008481" cy="400110"/>
          </a:xfrm>
          <a:prstGeom prst="rect">
            <a:avLst/>
          </a:prstGeom>
          <a:noFill/>
        </p:spPr>
        <p:txBody>
          <a:bodyPr wrap="square" rtlCol="0">
            <a:spAutoFit/>
          </a:bodyPr>
          <a:lstStyle/>
          <a:p>
            <a:pPr lvl="0"/>
            <a:r>
              <a:rPr lang="en-GB" sz="2000" i="1" dirty="0">
                <a:sym typeface="Wingdings" panose="05000000000000000000" pitchFamily="2" charset="2"/>
              </a:rPr>
              <a:t>The nose is making to you sore.  </a:t>
            </a:r>
          </a:p>
        </p:txBody>
      </p:sp>
      <p:sp>
        <p:nvSpPr>
          <p:cNvPr id="28" name="Rectangle 27">
            <a:extLst>
              <a:ext uri="{FF2B5EF4-FFF2-40B4-BE49-F238E27FC236}">
                <a16:creationId xmlns:a16="http://schemas.microsoft.com/office/drawing/2014/main" id="{41C6900A-CCBF-3D45-B460-DE2AC32A7ABD}"/>
              </a:ext>
            </a:extLst>
          </p:cNvPr>
          <p:cNvSpPr/>
          <p:nvPr/>
        </p:nvSpPr>
        <p:spPr>
          <a:xfrm>
            <a:off x="235832" y="524723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E1A0A37-D465-374F-8B79-125F4EA08629}"/>
              </a:ext>
            </a:extLst>
          </p:cNvPr>
          <p:cNvSpPr txBox="1"/>
          <p:nvPr/>
        </p:nvSpPr>
        <p:spPr>
          <a:xfrm>
            <a:off x="221388" y="523670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Das</a:t>
            </a:r>
            <a:endParaRPr kumimoji="0" lang="en-GB" sz="2000" i="0" u="none" strike="noStrike" kern="1200" cap="none" spc="0" normalizeH="0" baseline="0" noProof="0" dirty="0">
              <a:ln>
                <a:noFill/>
              </a:ln>
              <a:effectLst/>
              <a:uLnTx/>
              <a:uFillTx/>
              <a:latin typeface="Century Gothic" panose="020F0302020204030204"/>
            </a:endParaRPr>
          </a:p>
        </p:txBody>
      </p:sp>
      <p:sp>
        <p:nvSpPr>
          <p:cNvPr id="30" name="TextBox 29">
            <a:extLst>
              <a:ext uri="{FF2B5EF4-FFF2-40B4-BE49-F238E27FC236}">
                <a16:creationId xmlns:a16="http://schemas.microsoft.com/office/drawing/2014/main" id="{E75562DC-A06B-154C-A88D-7E7D35E5E938}"/>
              </a:ext>
            </a:extLst>
          </p:cNvPr>
          <p:cNvSpPr txBox="1"/>
          <p:nvPr/>
        </p:nvSpPr>
        <p:spPr>
          <a:xfrm>
            <a:off x="2511658" y="523630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tut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31" name="TextBox 30">
            <a:extLst>
              <a:ext uri="{FF2B5EF4-FFF2-40B4-BE49-F238E27FC236}">
                <a16:creationId xmlns:a16="http://schemas.microsoft.com/office/drawing/2014/main" id="{D0FFD86B-0E2B-FA47-A9A4-A5699C1B0C30}"/>
              </a:ext>
            </a:extLst>
          </p:cNvPr>
          <p:cNvSpPr txBox="1"/>
          <p:nvPr/>
        </p:nvSpPr>
        <p:spPr>
          <a:xfrm>
            <a:off x="4575531" y="5247234"/>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ihm</a:t>
            </a:r>
            <a:r>
              <a:rPr lang="en-GB" sz="2000" dirty="0">
                <a:latin typeface="Century Gothic" panose="020F0302020204030204"/>
              </a:rPr>
              <a:t> </a:t>
            </a:r>
            <a:r>
              <a:rPr lang="en-GB" sz="2000" dirty="0" err="1">
                <a:latin typeface="Century Gothic" panose="020F0302020204030204"/>
              </a:rPr>
              <a:t>Leid</a:t>
            </a:r>
            <a:r>
              <a:rPr lang="en-GB" sz="2000" dirty="0">
                <a:latin typeface="Century Gothic" panose="020F0302020204030204"/>
              </a:rPr>
              <a:t>.</a:t>
            </a:r>
            <a:endParaRPr kumimoji="0" lang="en-GB" sz="2000" i="0" u="none" strike="noStrike" kern="1200" cap="none" spc="0" normalizeH="0" baseline="0" noProof="0" dirty="0">
              <a:ln>
                <a:noFill/>
              </a:ln>
              <a:effectLst/>
              <a:uLnTx/>
              <a:uFillTx/>
              <a:latin typeface="Century Gothic" panose="020F0302020204030204"/>
            </a:endParaRPr>
          </a:p>
        </p:txBody>
      </p:sp>
      <p:sp>
        <p:nvSpPr>
          <p:cNvPr id="32" name="Rectangle 31">
            <a:extLst>
              <a:ext uri="{FF2B5EF4-FFF2-40B4-BE49-F238E27FC236}">
                <a16:creationId xmlns:a16="http://schemas.microsoft.com/office/drawing/2014/main" id="{F4901705-6708-EC41-AD51-814C1B569E3E}"/>
              </a:ext>
            </a:extLst>
          </p:cNvPr>
          <p:cNvSpPr/>
          <p:nvPr/>
        </p:nvSpPr>
        <p:spPr>
          <a:xfrm>
            <a:off x="232819" y="594647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58D4212-47E2-994D-95B7-FFCB3F7DD5C3}"/>
              </a:ext>
            </a:extLst>
          </p:cNvPr>
          <p:cNvSpPr txBox="1"/>
          <p:nvPr/>
        </p:nvSpPr>
        <p:spPr>
          <a:xfrm>
            <a:off x="218375" y="593594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Das</a:t>
            </a:r>
            <a:endParaRPr kumimoji="0" lang="en-GB" sz="2000" i="0" u="none" strike="noStrike" kern="1200" cap="none" spc="0" normalizeH="0" baseline="0" noProof="0" dirty="0">
              <a:ln>
                <a:noFill/>
              </a:ln>
              <a:effectLst/>
              <a:uLnTx/>
              <a:uFillTx/>
              <a:latin typeface="Century Gothic" panose="020F0302020204030204"/>
            </a:endParaRPr>
          </a:p>
        </p:txBody>
      </p:sp>
      <p:sp>
        <p:nvSpPr>
          <p:cNvPr id="34" name="TextBox 33">
            <a:extLst>
              <a:ext uri="{FF2B5EF4-FFF2-40B4-BE49-F238E27FC236}">
                <a16:creationId xmlns:a16="http://schemas.microsoft.com/office/drawing/2014/main" id="{343E4B94-47E9-CD43-B895-34AE5F920AF6}"/>
              </a:ext>
            </a:extLst>
          </p:cNvPr>
          <p:cNvSpPr txBox="1"/>
          <p:nvPr/>
        </p:nvSpPr>
        <p:spPr>
          <a:xfrm>
            <a:off x="2508645" y="593554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tut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35" name="TextBox 34">
            <a:extLst>
              <a:ext uri="{FF2B5EF4-FFF2-40B4-BE49-F238E27FC236}">
                <a16:creationId xmlns:a16="http://schemas.microsoft.com/office/drawing/2014/main" id="{D7066DF3-80DF-6847-93F6-A25F23F528F4}"/>
              </a:ext>
            </a:extLst>
          </p:cNvPr>
          <p:cNvSpPr txBox="1"/>
          <p:nvPr/>
        </p:nvSpPr>
        <p:spPr>
          <a:xfrm>
            <a:off x="4572518" y="594647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latin typeface="Century Gothic" panose="020F0302020204030204"/>
              </a:rPr>
              <a:t>ihr</a:t>
            </a:r>
            <a:r>
              <a:rPr lang="en-GB" sz="2000" dirty="0">
                <a:latin typeface="Century Gothic" panose="020F0302020204030204"/>
              </a:rPr>
              <a:t> </a:t>
            </a:r>
            <a:r>
              <a:rPr lang="en-GB" sz="2000" dirty="0" err="1">
                <a:latin typeface="Century Gothic" panose="020F0302020204030204"/>
              </a:rPr>
              <a:t>weh</a:t>
            </a:r>
            <a:r>
              <a:rPr kumimoji="0" lang="en-GB" sz="2000" i="0" u="none" strike="noStrike" kern="1200" cap="none" spc="0" normalizeH="0" baseline="0" noProof="0" dirty="0">
                <a:ln>
                  <a:noFill/>
                </a:ln>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784B96E0-8000-BA44-A098-8A539FB9253E}"/>
              </a:ext>
            </a:extLst>
          </p:cNvPr>
          <p:cNvSpPr txBox="1"/>
          <p:nvPr/>
        </p:nvSpPr>
        <p:spPr>
          <a:xfrm>
            <a:off x="6975949" y="5090711"/>
            <a:ext cx="4625190" cy="400110"/>
          </a:xfrm>
          <a:prstGeom prst="rect">
            <a:avLst/>
          </a:prstGeom>
          <a:noFill/>
        </p:spPr>
        <p:txBody>
          <a:bodyPr wrap="square" rtlCol="0">
            <a:spAutoFit/>
          </a:bodyPr>
          <a:lstStyle/>
          <a:p>
            <a:pPr lvl="0"/>
            <a:r>
              <a:rPr lang="en-GB" sz="2000" i="1" dirty="0">
                <a:sym typeface="Wingdings" panose="05000000000000000000" pitchFamily="2" charset="2"/>
              </a:rPr>
              <a:t>That is making to him sorrow. </a:t>
            </a:r>
          </a:p>
        </p:txBody>
      </p:sp>
      <p:sp>
        <p:nvSpPr>
          <p:cNvPr id="37" name="TextBox 36">
            <a:extLst>
              <a:ext uri="{FF2B5EF4-FFF2-40B4-BE49-F238E27FC236}">
                <a16:creationId xmlns:a16="http://schemas.microsoft.com/office/drawing/2014/main" id="{C3312824-3CB0-224D-9C45-5969F8A599E5}"/>
              </a:ext>
            </a:extLst>
          </p:cNvPr>
          <p:cNvSpPr txBox="1"/>
          <p:nvPr/>
        </p:nvSpPr>
        <p:spPr>
          <a:xfrm>
            <a:off x="6943029" y="5807263"/>
            <a:ext cx="4625190" cy="400110"/>
          </a:xfrm>
          <a:prstGeom prst="rect">
            <a:avLst/>
          </a:prstGeom>
          <a:noFill/>
        </p:spPr>
        <p:txBody>
          <a:bodyPr wrap="square" rtlCol="0">
            <a:spAutoFit/>
          </a:bodyPr>
          <a:lstStyle/>
          <a:p>
            <a:pPr lvl="0"/>
            <a:r>
              <a:rPr lang="en-GB" sz="2000" i="1" dirty="0">
                <a:sym typeface="Wingdings" panose="05000000000000000000" pitchFamily="2" charset="2"/>
              </a:rPr>
              <a:t>That is making to her sore/hurt. </a:t>
            </a:r>
          </a:p>
        </p:txBody>
      </p:sp>
      <p:sp>
        <p:nvSpPr>
          <p:cNvPr id="38" name="TextBox 37">
            <a:extLst>
              <a:ext uri="{FF2B5EF4-FFF2-40B4-BE49-F238E27FC236}">
                <a16:creationId xmlns:a16="http://schemas.microsoft.com/office/drawing/2014/main" id="{63B3D927-7AD3-964E-AF78-3F96BF1B0CA5}"/>
              </a:ext>
            </a:extLst>
          </p:cNvPr>
          <p:cNvSpPr txBox="1"/>
          <p:nvPr/>
        </p:nvSpPr>
        <p:spPr>
          <a:xfrm>
            <a:off x="6974095" y="4090418"/>
            <a:ext cx="4625190" cy="400110"/>
          </a:xfrm>
          <a:prstGeom prst="rect">
            <a:avLst/>
          </a:prstGeom>
          <a:noFill/>
        </p:spPr>
        <p:txBody>
          <a:bodyPr wrap="square" rtlCol="0">
            <a:spAutoFit/>
          </a:bodyPr>
          <a:lstStyle/>
          <a:p>
            <a:pPr>
              <a:defRPr/>
            </a:pPr>
            <a:r>
              <a:rPr lang="en-GB" sz="2000" i="1" dirty="0">
                <a:sym typeface="Wingdings" panose="05000000000000000000" pitchFamily="2" charset="2"/>
              </a:rPr>
              <a:t> I miss you.</a:t>
            </a:r>
          </a:p>
        </p:txBody>
      </p:sp>
      <p:sp>
        <p:nvSpPr>
          <p:cNvPr id="47" name="TextBox 46">
            <a:extLst>
              <a:ext uri="{FF2B5EF4-FFF2-40B4-BE49-F238E27FC236}">
                <a16:creationId xmlns:a16="http://schemas.microsoft.com/office/drawing/2014/main" id="{9ED2A6CC-E6BD-DF40-B737-5809B60D3AB5}"/>
              </a:ext>
            </a:extLst>
          </p:cNvPr>
          <p:cNvSpPr txBox="1"/>
          <p:nvPr/>
        </p:nvSpPr>
        <p:spPr>
          <a:xfrm>
            <a:off x="6923400" y="4731388"/>
            <a:ext cx="5368777" cy="400110"/>
          </a:xfrm>
          <a:prstGeom prst="rect">
            <a:avLst/>
          </a:prstGeom>
          <a:noFill/>
        </p:spPr>
        <p:txBody>
          <a:bodyPr wrap="none" rtlCol="0">
            <a:spAutoFit/>
          </a:bodyPr>
          <a:lstStyle/>
          <a:p>
            <a:r>
              <a:rPr lang="en-GB" sz="2000" i="1" dirty="0">
                <a:sym typeface="Wingdings" panose="05000000000000000000" pitchFamily="2" charset="2"/>
              </a:rPr>
              <a:t> Your nose hurts / You have a sore nose.</a:t>
            </a:r>
            <a:endParaRPr lang="en-US" sz="2000" dirty="0"/>
          </a:p>
        </p:txBody>
      </p:sp>
      <p:sp>
        <p:nvSpPr>
          <p:cNvPr id="48" name="TextBox 47">
            <a:extLst>
              <a:ext uri="{FF2B5EF4-FFF2-40B4-BE49-F238E27FC236}">
                <a16:creationId xmlns:a16="http://schemas.microsoft.com/office/drawing/2014/main" id="{7A38E9AA-3CEA-F04C-A30C-E30EA7DDBD2C}"/>
              </a:ext>
            </a:extLst>
          </p:cNvPr>
          <p:cNvSpPr txBox="1"/>
          <p:nvPr/>
        </p:nvSpPr>
        <p:spPr>
          <a:xfrm>
            <a:off x="6943029" y="5373405"/>
            <a:ext cx="1770036" cy="400110"/>
          </a:xfrm>
          <a:prstGeom prst="rect">
            <a:avLst/>
          </a:prstGeom>
          <a:noFill/>
        </p:spPr>
        <p:txBody>
          <a:bodyPr wrap="none" rtlCol="0">
            <a:spAutoFit/>
          </a:bodyPr>
          <a:lstStyle/>
          <a:p>
            <a:r>
              <a:rPr lang="en-GB" sz="2000" i="1" dirty="0">
                <a:sym typeface="Wingdings" panose="05000000000000000000" pitchFamily="2" charset="2"/>
              </a:rPr>
              <a:t> He is sorry.</a:t>
            </a:r>
            <a:endParaRPr lang="en-US" sz="2000" dirty="0"/>
          </a:p>
        </p:txBody>
      </p:sp>
      <p:sp>
        <p:nvSpPr>
          <p:cNvPr id="49" name="TextBox 48">
            <a:extLst>
              <a:ext uri="{FF2B5EF4-FFF2-40B4-BE49-F238E27FC236}">
                <a16:creationId xmlns:a16="http://schemas.microsoft.com/office/drawing/2014/main" id="{42821DBB-A3DB-2C44-9BE8-3A397C62AE02}"/>
              </a:ext>
            </a:extLst>
          </p:cNvPr>
          <p:cNvSpPr txBox="1"/>
          <p:nvPr/>
        </p:nvSpPr>
        <p:spPr>
          <a:xfrm>
            <a:off x="6943029" y="6089957"/>
            <a:ext cx="5128516" cy="400110"/>
          </a:xfrm>
          <a:prstGeom prst="rect">
            <a:avLst/>
          </a:prstGeom>
          <a:noFill/>
        </p:spPr>
        <p:txBody>
          <a:bodyPr wrap="square" rtlCol="0">
            <a:spAutoFit/>
          </a:bodyPr>
          <a:lstStyle/>
          <a:p>
            <a:r>
              <a:rPr lang="en-GB" sz="2000" i="1" dirty="0">
                <a:sym typeface="Wingdings" panose="05000000000000000000" pitchFamily="2" charset="2"/>
              </a:rPr>
              <a:t> She is hurting / That hurts her.</a:t>
            </a:r>
            <a:endParaRPr lang="en-US" sz="2000" dirty="0"/>
          </a:p>
        </p:txBody>
      </p:sp>
      <p:sp>
        <p:nvSpPr>
          <p:cNvPr id="51" name="Rounded Rectangular Callout 50"/>
          <p:cNvSpPr/>
          <p:nvPr/>
        </p:nvSpPr>
        <p:spPr>
          <a:xfrm>
            <a:off x="6516278" y="719207"/>
            <a:ext cx="5675722" cy="2546565"/>
          </a:xfrm>
          <a:prstGeom prst="wedgeRoundRectCallout">
            <a:avLst>
              <a:gd name="adj1" fmla="val -55277"/>
              <a:gd name="adj2" fmla="val 10377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dirty="0">
              <a:solidFill>
                <a:schemeClr val="tx1"/>
              </a:solidFill>
              <a:sym typeface="Wingdings" panose="05000000000000000000" pitchFamily="2" charset="2"/>
            </a:endParaRPr>
          </a:p>
        </p:txBody>
      </p:sp>
      <p:sp>
        <p:nvSpPr>
          <p:cNvPr id="7" name="TextBox 6"/>
          <p:cNvSpPr txBox="1"/>
          <p:nvPr/>
        </p:nvSpPr>
        <p:spPr>
          <a:xfrm>
            <a:off x="6686735" y="766612"/>
            <a:ext cx="5384810" cy="1015663"/>
          </a:xfrm>
          <a:prstGeom prst="rect">
            <a:avLst/>
          </a:prstGeom>
          <a:noFill/>
        </p:spPr>
        <p:txBody>
          <a:bodyPr wrap="square" rtlCol="0">
            <a:spAutoFit/>
          </a:bodyPr>
          <a:lstStyle/>
          <a:p>
            <a:pPr lvl="0"/>
            <a:r>
              <a:rPr lang="en-GB" dirty="0">
                <a:sym typeface="Wingdings" panose="05000000000000000000" pitchFamily="2" charset="2"/>
              </a:rPr>
              <a:t>Remember: sentences can also start with the object, without changing the meaning:</a:t>
            </a:r>
          </a:p>
          <a:p>
            <a:pPr algn="l"/>
            <a:endParaRPr lang="en-GB" sz="2400" dirty="0"/>
          </a:p>
        </p:txBody>
      </p:sp>
      <p:sp>
        <p:nvSpPr>
          <p:cNvPr id="52" name="TextBox 51">
            <a:extLst>
              <a:ext uri="{FF2B5EF4-FFF2-40B4-BE49-F238E27FC236}">
                <a16:creationId xmlns:a16="http://schemas.microsoft.com/office/drawing/2014/main" id="{B6F443C6-11C6-1444-9BD4-417AEBE751D0}"/>
              </a:ext>
            </a:extLst>
          </p:cNvPr>
          <p:cNvSpPr txBox="1"/>
          <p:nvPr/>
        </p:nvSpPr>
        <p:spPr>
          <a:xfrm>
            <a:off x="10310192" y="1470680"/>
            <a:ext cx="1748211"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53" name="TextBox 52">
            <a:extLst>
              <a:ext uri="{FF2B5EF4-FFF2-40B4-BE49-F238E27FC236}">
                <a16:creationId xmlns:a16="http://schemas.microsoft.com/office/drawing/2014/main" id="{C4412D19-0D5E-9C40-8E93-55562205EB8B}"/>
              </a:ext>
            </a:extLst>
          </p:cNvPr>
          <p:cNvSpPr txBox="1"/>
          <p:nvPr/>
        </p:nvSpPr>
        <p:spPr>
          <a:xfrm>
            <a:off x="8373050" y="1474822"/>
            <a:ext cx="1587539" cy="400110"/>
          </a:xfrm>
          <a:prstGeom prst="rect">
            <a:avLst/>
          </a:prstGeom>
          <a:solidFill>
            <a:srgbClr val="4FD1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54" name="TextBox 53">
            <a:extLst>
              <a:ext uri="{FF2B5EF4-FFF2-40B4-BE49-F238E27FC236}">
                <a16:creationId xmlns:a16="http://schemas.microsoft.com/office/drawing/2014/main" id="{114DCB49-ED15-B646-BD31-CCA5BAA45485}"/>
              </a:ext>
            </a:extLst>
          </p:cNvPr>
          <p:cNvSpPr txBox="1"/>
          <p:nvPr/>
        </p:nvSpPr>
        <p:spPr>
          <a:xfrm>
            <a:off x="6638824" y="1480809"/>
            <a:ext cx="1384623"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OBJECT</a:t>
            </a:r>
          </a:p>
        </p:txBody>
      </p:sp>
      <p:sp>
        <p:nvSpPr>
          <p:cNvPr id="55" name="Rectangle 54">
            <a:extLst>
              <a:ext uri="{FF2B5EF4-FFF2-40B4-BE49-F238E27FC236}">
                <a16:creationId xmlns:a16="http://schemas.microsoft.com/office/drawing/2014/main" id="{9E5380C1-D8A3-DE4B-924D-C46AEF1E4C22}"/>
              </a:ext>
            </a:extLst>
          </p:cNvPr>
          <p:cNvSpPr/>
          <p:nvPr/>
        </p:nvSpPr>
        <p:spPr>
          <a:xfrm>
            <a:off x="6655142" y="1973615"/>
            <a:ext cx="5416403" cy="389183"/>
          </a:xfrm>
          <a:prstGeom prst="rect">
            <a:avLst/>
          </a:prstGeom>
          <a:solidFill>
            <a:schemeClr val="bg2"/>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C0E7E96F-4FBC-B54A-93C4-E6343ACF5EDC}"/>
              </a:ext>
            </a:extLst>
          </p:cNvPr>
          <p:cNvSpPr txBox="1"/>
          <p:nvPr/>
        </p:nvSpPr>
        <p:spPr>
          <a:xfrm>
            <a:off x="6601150" y="1950595"/>
            <a:ext cx="14599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Dir</a:t>
            </a:r>
            <a:endParaRPr kumimoji="0" lang="en-GB" sz="2000" i="0" u="none" strike="noStrike" kern="1200" cap="none" spc="0" normalizeH="0" baseline="0" noProof="0" dirty="0">
              <a:ln>
                <a:noFill/>
              </a:ln>
              <a:effectLst/>
              <a:uLnTx/>
              <a:uFillTx/>
              <a:latin typeface="Century Gothic" panose="020F0302020204030204"/>
            </a:endParaRPr>
          </a:p>
        </p:txBody>
      </p:sp>
      <p:sp>
        <p:nvSpPr>
          <p:cNvPr id="57" name="TextBox 56">
            <a:extLst>
              <a:ext uri="{FF2B5EF4-FFF2-40B4-BE49-F238E27FC236}">
                <a16:creationId xmlns:a16="http://schemas.microsoft.com/office/drawing/2014/main" id="{5CAC452D-6FD2-914C-A8C5-54FA7694FF02}"/>
              </a:ext>
            </a:extLst>
          </p:cNvPr>
          <p:cNvSpPr txBox="1"/>
          <p:nvPr/>
        </p:nvSpPr>
        <p:spPr>
          <a:xfrm>
            <a:off x="8188649" y="194932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Century Gothic" panose="020F0302020204030204"/>
              </a:rPr>
              <a:t>tut</a:t>
            </a:r>
            <a:endParaRPr kumimoji="0" lang="en-GB" sz="2000" b="0" i="0" u="none" strike="noStrike" kern="1200" cap="none" spc="0" normalizeH="0" baseline="0" noProof="0" dirty="0">
              <a:ln>
                <a:noFill/>
              </a:ln>
              <a:effectLst/>
              <a:uLnTx/>
              <a:uFillTx/>
              <a:latin typeface="Century Gothic" panose="020F0302020204030204"/>
            </a:endParaRPr>
          </a:p>
        </p:txBody>
      </p:sp>
      <p:sp>
        <p:nvSpPr>
          <p:cNvPr id="58" name="TextBox 57">
            <a:extLst>
              <a:ext uri="{FF2B5EF4-FFF2-40B4-BE49-F238E27FC236}">
                <a16:creationId xmlns:a16="http://schemas.microsoft.com/office/drawing/2014/main" id="{A51216B0-670B-4941-B689-D9A8994272BC}"/>
              </a:ext>
            </a:extLst>
          </p:cNvPr>
          <p:cNvSpPr txBox="1"/>
          <p:nvPr/>
        </p:nvSpPr>
        <p:spPr>
          <a:xfrm>
            <a:off x="9916174" y="195342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F0302020204030204"/>
              </a:rPr>
              <a:t>die </a:t>
            </a:r>
            <a:r>
              <a:rPr lang="en-GB" sz="2000" dirty="0" err="1">
                <a:latin typeface="Century Gothic" panose="020F0302020204030204"/>
              </a:rPr>
              <a:t>Nase</a:t>
            </a:r>
            <a:r>
              <a:rPr lang="en-GB" sz="2000" dirty="0">
                <a:latin typeface="Century Gothic" panose="020F0302020204030204"/>
              </a:rPr>
              <a:t> </a:t>
            </a:r>
            <a:r>
              <a:rPr lang="en-GB" sz="2000" dirty="0" err="1">
                <a:latin typeface="Century Gothic" panose="020F0302020204030204"/>
              </a:rPr>
              <a:t>weh</a:t>
            </a:r>
            <a:r>
              <a:rPr kumimoji="0" lang="en-GB" sz="2000" i="0" u="none" strike="noStrike" kern="1200" cap="none" spc="0" normalizeH="0" baseline="0" noProof="0" dirty="0">
                <a:ln>
                  <a:noFill/>
                </a:ln>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3C8EB2E5-4A0B-794B-920C-84C6D8FDBC65}"/>
              </a:ext>
            </a:extLst>
          </p:cNvPr>
          <p:cNvSpPr txBox="1"/>
          <p:nvPr/>
        </p:nvSpPr>
        <p:spPr>
          <a:xfrm>
            <a:off x="6572518" y="2463406"/>
            <a:ext cx="5469632" cy="646331"/>
          </a:xfrm>
          <a:prstGeom prst="rect">
            <a:avLst/>
          </a:prstGeom>
          <a:noFill/>
        </p:spPr>
        <p:txBody>
          <a:bodyPr wrap="square" rtlCol="0">
            <a:spAutoFit/>
          </a:bodyPr>
          <a:lstStyle/>
          <a:p>
            <a:r>
              <a:rPr lang="en-GB" dirty="0">
                <a:sym typeface="Wingdings" panose="05000000000000000000" pitchFamily="2" charset="2"/>
              </a:rPr>
              <a:t>also means: </a:t>
            </a:r>
          </a:p>
          <a:p>
            <a:r>
              <a:rPr lang="en-GB" i="1" u="sng" dirty="0">
                <a:sym typeface="Wingdings" panose="05000000000000000000" pitchFamily="2" charset="2"/>
              </a:rPr>
              <a:t>Your nose hurts / You have a sore nose</a:t>
            </a:r>
            <a:r>
              <a:rPr lang="en-GB" i="1" dirty="0">
                <a:sym typeface="Wingdings" panose="05000000000000000000" pitchFamily="2" charset="2"/>
              </a:rPr>
              <a:t>.</a:t>
            </a:r>
          </a:p>
        </p:txBody>
      </p:sp>
    </p:spTree>
    <p:extLst>
      <p:ext uri="{BB962C8B-B14F-4D97-AF65-F5344CB8AC3E}">
        <p14:creationId xmlns:p14="http://schemas.microsoft.com/office/powerpoint/2010/main" val="106414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P spid="12" grpId="0"/>
      <p:bldP spid="13" grpId="0"/>
      <p:bldP spid="14" grpId="0"/>
      <p:bldP spid="2" grpId="0"/>
      <p:bldP spid="16" grpId="0"/>
      <p:bldP spid="17" grpId="0"/>
      <p:bldP spid="18" grpId="0"/>
      <p:bldP spid="19" grpId="0"/>
      <p:bldP spid="20" grpId="0"/>
      <p:bldP spid="21" grpId="0" animBg="1"/>
      <p:bldP spid="22" grpId="0"/>
      <p:bldP spid="23" grpId="0"/>
      <p:bldP spid="24" grpId="0"/>
      <p:bldP spid="27" grpId="0"/>
      <p:bldP spid="28" grpId="0" animBg="1"/>
      <p:bldP spid="29" grpId="0"/>
      <p:bldP spid="30" grpId="0"/>
      <p:bldP spid="31" grpId="0"/>
      <p:bldP spid="32" grpId="0" animBg="1"/>
      <p:bldP spid="33" grpId="0"/>
      <p:bldP spid="34" grpId="0"/>
      <p:bldP spid="35" grpId="0"/>
      <p:bldP spid="36" grpId="0"/>
      <p:bldP spid="37" grpId="0"/>
      <p:bldP spid="38" grpId="0"/>
      <p:bldP spid="47" grpId="0"/>
      <p:bldP spid="48" grpId="0"/>
      <p:bldP spid="49" grpId="0"/>
      <p:bldP spid="51" grpId="0" animBg="1"/>
      <p:bldP spid="7" grpId="0"/>
      <p:bldP spid="52" grpId="0" animBg="1"/>
      <p:bldP spid="53" grpId="0" animBg="1"/>
      <p:bldP spid="54" grpId="0" animBg="1"/>
      <p:bldP spid="55" grpId="0" animBg="1"/>
      <p:bldP spid="56" grpId="0"/>
      <p:bldP spid="57" grpId="0"/>
      <p:bldP spid="58"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934200" cy="647577"/>
          </a:xfrm>
        </p:spPr>
        <p:txBody>
          <a:bodyPr>
            <a:noAutofit/>
          </a:bodyPr>
          <a:lstStyle/>
          <a:p>
            <a:r>
              <a:rPr lang="en-GB" sz="2800" b="1" dirty="0">
                <a:solidFill>
                  <a:schemeClr val="tx1"/>
                </a:solidFill>
              </a:rPr>
              <a:t>Wie </a:t>
            </a:r>
            <a:r>
              <a:rPr lang="en-GB" sz="2800" b="1" dirty="0" err="1">
                <a:solidFill>
                  <a:schemeClr val="tx1"/>
                </a:solidFill>
              </a:rPr>
              <a:t>heißt</a:t>
            </a:r>
            <a:r>
              <a:rPr lang="en-GB" sz="2800" b="1" dirty="0">
                <a:solidFill>
                  <a:schemeClr val="tx1"/>
                </a:solidFill>
              </a:rPr>
              <a:t> das auf </a:t>
            </a:r>
            <a:r>
              <a:rPr lang="en-GB" sz="2800" b="1" dirty="0" err="1">
                <a:solidFill>
                  <a:schemeClr val="tx1"/>
                </a:solidFill>
              </a:rPr>
              <a:t>Englisch</a:t>
            </a:r>
            <a:r>
              <a:rPr lang="en-GB" sz="2800" b="1" dirty="0">
                <a:solidFill>
                  <a:schemeClr val="tx1"/>
                </a:solidFill>
              </a:rPr>
              <a:t>? </a:t>
            </a:r>
            <a:r>
              <a:rPr lang="en-GB" sz="2800" b="0" dirty="0">
                <a:solidFill>
                  <a:schemeClr val="tx1"/>
                </a:solidFill>
              </a:rPr>
              <a:t>(1/8)</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3623257" y="3071455"/>
            <a:ext cx="4945486" cy="715089"/>
          </a:xfrm>
          <a:prstGeom prst="roundRect">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a:t>Ich </a:t>
            </a:r>
            <a:r>
              <a:rPr lang="en-US" sz="3600" dirty="0" err="1"/>
              <a:t>antworte</a:t>
            </a:r>
            <a:r>
              <a:rPr lang="en-US" sz="3600" dirty="0"/>
              <a:t> dir.</a:t>
            </a:r>
          </a:p>
        </p:txBody>
      </p:sp>
    </p:spTree>
    <p:extLst>
      <p:ext uri="{BB962C8B-B14F-4D97-AF65-F5344CB8AC3E}">
        <p14:creationId xmlns:p14="http://schemas.microsoft.com/office/powerpoint/2010/main" val="98133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934200" cy="647577"/>
          </a:xfrm>
        </p:spPr>
        <p:txBody>
          <a:bodyPr>
            <a:noAutofit/>
          </a:bodyPr>
          <a:lstStyle/>
          <a:p>
            <a:r>
              <a:rPr lang="en-GB" sz="2800" b="1" dirty="0">
                <a:solidFill>
                  <a:schemeClr val="tx1"/>
                </a:solidFill>
              </a:rPr>
              <a:t>Wie </a:t>
            </a:r>
            <a:r>
              <a:rPr lang="en-GB" sz="2800" b="1" dirty="0" err="1">
                <a:solidFill>
                  <a:schemeClr val="tx1"/>
                </a:solidFill>
              </a:rPr>
              <a:t>heißt</a:t>
            </a:r>
            <a:r>
              <a:rPr lang="en-GB" sz="2800" b="1" dirty="0">
                <a:solidFill>
                  <a:schemeClr val="tx1"/>
                </a:solidFill>
              </a:rPr>
              <a:t> das auf </a:t>
            </a:r>
            <a:r>
              <a:rPr lang="en-GB" sz="2800" b="1" dirty="0" err="1">
                <a:solidFill>
                  <a:schemeClr val="tx1"/>
                </a:solidFill>
              </a:rPr>
              <a:t>Englisch</a:t>
            </a:r>
            <a:r>
              <a:rPr lang="en-GB" sz="2800" b="1" dirty="0">
                <a:solidFill>
                  <a:schemeClr val="tx1"/>
                </a:solidFill>
              </a:rPr>
              <a:t>? </a:t>
            </a:r>
            <a:r>
              <a:rPr lang="en-GB" sz="2800" b="0" dirty="0">
                <a:solidFill>
                  <a:schemeClr val="tx1"/>
                </a:solidFill>
              </a:rPr>
              <a:t>(2/8)</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257300" y="3071455"/>
            <a:ext cx="9124950" cy="715089"/>
          </a:xfrm>
          <a:prstGeom prst="roundRect">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Er </a:t>
            </a:r>
            <a:r>
              <a:rPr lang="en-US" sz="3600" dirty="0" err="1">
                <a:solidFill>
                  <a:schemeClr val="bg1"/>
                </a:solidFill>
              </a:rPr>
              <a:t>wünscht</a:t>
            </a:r>
            <a:r>
              <a:rPr lang="en-US" sz="3600" dirty="0">
                <a:solidFill>
                  <a:schemeClr val="bg1"/>
                </a:solidFill>
              </a:rPr>
              <a:t> </a:t>
            </a:r>
            <a:r>
              <a:rPr lang="en-US" sz="3600" dirty="0" err="1">
                <a:solidFill>
                  <a:schemeClr val="bg1"/>
                </a:solidFill>
              </a:rPr>
              <a:t>ihr</a:t>
            </a:r>
            <a:r>
              <a:rPr lang="en-US" sz="3600" dirty="0">
                <a:solidFill>
                  <a:schemeClr val="bg1"/>
                </a:solidFill>
              </a:rPr>
              <a:t> ‘</a:t>
            </a:r>
            <a:r>
              <a:rPr lang="en-US" sz="3600" dirty="0" err="1">
                <a:solidFill>
                  <a:schemeClr val="bg1"/>
                </a:solidFill>
              </a:rPr>
              <a:t>Frohe</a:t>
            </a:r>
            <a:r>
              <a:rPr lang="en-US" sz="3600" dirty="0">
                <a:solidFill>
                  <a:schemeClr val="bg1"/>
                </a:solidFill>
              </a:rPr>
              <a:t> </a:t>
            </a:r>
            <a:r>
              <a:rPr lang="en-US" sz="3600" dirty="0" err="1">
                <a:solidFill>
                  <a:schemeClr val="bg1"/>
                </a:solidFill>
              </a:rPr>
              <a:t>Weihnachten</a:t>
            </a:r>
            <a:r>
              <a:rPr lang="en-US" sz="3600" dirty="0">
                <a:solidFill>
                  <a:schemeClr val="bg1"/>
                </a:solidFill>
              </a:rPr>
              <a:t>!’</a:t>
            </a:r>
          </a:p>
        </p:txBody>
      </p:sp>
    </p:spTree>
    <p:extLst>
      <p:ext uri="{BB962C8B-B14F-4D97-AF65-F5344CB8AC3E}">
        <p14:creationId xmlns:p14="http://schemas.microsoft.com/office/powerpoint/2010/main" val="220201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934200" cy="647577"/>
          </a:xfrm>
        </p:spPr>
        <p:txBody>
          <a:bodyPr>
            <a:noAutofit/>
          </a:bodyPr>
          <a:lstStyle/>
          <a:p>
            <a:r>
              <a:rPr lang="en-GB" sz="2800" b="1" dirty="0">
                <a:solidFill>
                  <a:schemeClr val="tx1"/>
                </a:solidFill>
              </a:rPr>
              <a:t>Wie </a:t>
            </a:r>
            <a:r>
              <a:rPr lang="en-GB" sz="2800" b="1" dirty="0" err="1">
                <a:solidFill>
                  <a:schemeClr val="tx1"/>
                </a:solidFill>
              </a:rPr>
              <a:t>heißt</a:t>
            </a:r>
            <a:r>
              <a:rPr lang="en-GB" sz="2800" b="1" dirty="0">
                <a:solidFill>
                  <a:schemeClr val="tx1"/>
                </a:solidFill>
              </a:rPr>
              <a:t> das auf </a:t>
            </a:r>
            <a:r>
              <a:rPr lang="en-GB" sz="2800" b="1" dirty="0" err="1">
                <a:solidFill>
                  <a:schemeClr val="tx1"/>
                </a:solidFill>
              </a:rPr>
              <a:t>Englisch</a:t>
            </a:r>
            <a:r>
              <a:rPr lang="en-GB" sz="2800" b="1" dirty="0">
                <a:solidFill>
                  <a:schemeClr val="tx1"/>
                </a:solidFill>
              </a:rPr>
              <a:t>? </a:t>
            </a:r>
            <a:r>
              <a:rPr lang="en-GB" sz="2800" b="0" dirty="0">
                <a:solidFill>
                  <a:schemeClr val="tx1"/>
                </a:solidFill>
              </a:rPr>
              <a:t>(3/8)</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495550" y="3071455"/>
            <a:ext cx="7200900" cy="715089"/>
          </a:xfrm>
          <a:prstGeom prst="roundRect">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Du </a:t>
            </a:r>
            <a:r>
              <a:rPr lang="en-US" sz="3600" dirty="0" err="1">
                <a:solidFill>
                  <a:schemeClr val="bg1"/>
                </a:solidFill>
              </a:rPr>
              <a:t>schenkst</a:t>
            </a:r>
            <a:r>
              <a:rPr lang="en-US" sz="3600" dirty="0">
                <a:solidFill>
                  <a:schemeClr val="bg1"/>
                </a:solidFill>
              </a:rPr>
              <a:t> mir </a:t>
            </a:r>
            <a:r>
              <a:rPr lang="en-US" sz="3600" dirty="0" err="1">
                <a:solidFill>
                  <a:schemeClr val="bg1"/>
                </a:solidFill>
              </a:rPr>
              <a:t>ein</a:t>
            </a:r>
            <a:r>
              <a:rPr lang="en-US" sz="3600" dirty="0">
                <a:solidFill>
                  <a:schemeClr val="bg1"/>
                </a:solidFill>
              </a:rPr>
              <a:t> Buch.</a:t>
            </a:r>
          </a:p>
        </p:txBody>
      </p:sp>
    </p:spTree>
    <p:extLst>
      <p:ext uri="{BB962C8B-B14F-4D97-AF65-F5344CB8AC3E}">
        <p14:creationId xmlns:p14="http://schemas.microsoft.com/office/powerpoint/2010/main" val="108858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934200" cy="647577"/>
          </a:xfrm>
        </p:spPr>
        <p:txBody>
          <a:bodyPr>
            <a:noAutofit/>
          </a:bodyPr>
          <a:lstStyle/>
          <a:p>
            <a:r>
              <a:rPr lang="en-GB" sz="2800" b="1" dirty="0">
                <a:solidFill>
                  <a:schemeClr val="tx1"/>
                </a:solidFill>
              </a:rPr>
              <a:t>Wie </a:t>
            </a:r>
            <a:r>
              <a:rPr lang="en-GB" sz="2800" b="1" dirty="0" err="1">
                <a:solidFill>
                  <a:schemeClr val="tx1"/>
                </a:solidFill>
              </a:rPr>
              <a:t>heißt</a:t>
            </a:r>
            <a:r>
              <a:rPr lang="en-GB" sz="2800" b="1" dirty="0">
                <a:solidFill>
                  <a:schemeClr val="tx1"/>
                </a:solidFill>
              </a:rPr>
              <a:t> das auf </a:t>
            </a:r>
            <a:r>
              <a:rPr lang="en-GB" sz="2800" b="1" dirty="0" err="1">
                <a:solidFill>
                  <a:schemeClr val="tx1"/>
                </a:solidFill>
              </a:rPr>
              <a:t>Englisch</a:t>
            </a:r>
            <a:r>
              <a:rPr lang="en-GB" sz="2800" b="1" dirty="0">
                <a:solidFill>
                  <a:schemeClr val="tx1"/>
                </a:solidFill>
              </a:rPr>
              <a:t>? </a:t>
            </a:r>
            <a:r>
              <a:rPr lang="en-GB" sz="2800" b="0" dirty="0">
                <a:solidFill>
                  <a:schemeClr val="tx1"/>
                </a:solidFill>
              </a:rPr>
              <a:t>(4/8)</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495550" y="3071455"/>
            <a:ext cx="7200900" cy="715089"/>
          </a:xfrm>
          <a:prstGeom prst="roundRect">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Das Buch </a:t>
            </a:r>
            <a:r>
              <a:rPr lang="en-US" sz="3600" dirty="0" err="1">
                <a:solidFill>
                  <a:schemeClr val="bg1"/>
                </a:solidFill>
              </a:rPr>
              <a:t>gehört</a:t>
            </a:r>
            <a:r>
              <a:rPr lang="en-US" sz="3600" dirty="0">
                <a:solidFill>
                  <a:schemeClr val="bg1"/>
                </a:solidFill>
              </a:rPr>
              <a:t> </a:t>
            </a:r>
            <a:r>
              <a:rPr lang="en-US" sz="3600" dirty="0" err="1">
                <a:solidFill>
                  <a:schemeClr val="bg1"/>
                </a:solidFill>
              </a:rPr>
              <a:t>dir</a:t>
            </a:r>
            <a:r>
              <a:rPr lang="en-US" sz="3600" dirty="0">
                <a:solidFill>
                  <a:schemeClr val="bg1"/>
                </a:solidFill>
              </a:rPr>
              <a:t> </a:t>
            </a:r>
            <a:r>
              <a:rPr lang="en-US" sz="3600" dirty="0" err="1">
                <a:solidFill>
                  <a:schemeClr val="bg1"/>
                </a:solidFill>
              </a:rPr>
              <a:t>nicht</a:t>
            </a:r>
            <a:r>
              <a:rPr lang="en-US" sz="3600" dirty="0">
                <a:solidFill>
                  <a:schemeClr val="bg1"/>
                </a:solidFill>
              </a:rPr>
              <a:t>.</a:t>
            </a:r>
          </a:p>
        </p:txBody>
      </p:sp>
    </p:spTree>
    <p:extLst>
      <p:ext uri="{BB962C8B-B14F-4D97-AF65-F5344CB8AC3E}">
        <p14:creationId xmlns:p14="http://schemas.microsoft.com/office/powerpoint/2010/main" val="7020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934200" cy="647577"/>
          </a:xfrm>
        </p:spPr>
        <p:txBody>
          <a:bodyPr>
            <a:noAutofit/>
          </a:bodyPr>
          <a:lstStyle/>
          <a:p>
            <a:r>
              <a:rPr lang="en-GB" sz="2800" b="1" dirty="0">
                <a:solidFill>
                  <a:schemeClr val="tx1"/>
                </a:solidFill>
              </a:rPr>
              <a:t>Wie </a:t>
            </a:r>
            <a:r>
              <a:rPr lang="en-GB" sz="2800" b="1" dirty="0" err="1">
                <a:solidFill>
                  <a:schemeClr val="tx1"/>
                </a:solidFill>
              </a:rPr>
              <a:t>heißt</a:t>
            </a:r>
            <a:r>
              <a:rPr lang="en-GB" sz="2800" b="1" dirty="0">
                <a:solidFill>
                  <a:schemeClr val="tx1"/>
                </a:solidFill>
              </a:rPr>
              <a:t> das auf </a:t>
            </a:r>
            <a:r>
              <a:rPr lang="en-GB" sz="2800" b="1" dirty="0" err="1">
                <a:solidFill>
                  <a:schemeClr val="tx1"/>
                </a:solidFill>
              </a:rPr>
              <a:t>Englisch</a:t>
            </a:r>
            <a:r>
              <a:rPr lang="en-GB" sz="2800" b="1" dirty="0">
                <a:solidFill>
                  <a:schemeClr val="tx1"/>
                </a:solidFill>
              </a:rPr>
              <a:t>? </a:t>
            </a:r>
            <a:r>
              <a:rPr lang="en-GB" sz="2800" b="0" dirty="0">
                <a:solidFill>
                  <a:schemeClr val="tx1"/>
                </a:solidFill>
              </a:rPr>
              <a:t>(5/8)</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495550" y="3071455"/>
            <a:ext cx="7200900" cy="715089"/>
          </a:xfrm>
          <a:prstGeom prst="roundRect">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err="1">
                <a:solidFill>
                  <a:schemeClr val="bg1"/>
                </a:solidFill>
              </a:rPr>
              <a:t>Ihr</a:t>
            </a:r>
            <a:r>
              <a:rPr lang="en-US" sz="3600" dirty="0">
                <a:solidFill>
                  <a:schemeClr val="bg1"/>
                </a:solidFill>
              </a:rPr>
              <a:t> </a:t>
            </a:r>
            <a:r>
              <a:rPr lang="en-US" sz="3600" dirty="0" err="1">
                <a:solidFill>
                  <a:schemeClr val="bg1"/>
                </a:solidFill>
              </a:rPr>
              <a:t>gefällt</a:t>
            </a:r>
            <a:r>
              <a:rPr lang="en-US" sz="3600" dirty="0">
                <a:solidFill>
                  <a:schemeClr val="bg1"/>
                </a:solidFill>
              </a:rPr>
              <a:t> sein </a:t>
            </a:r>
            <a:r>
              <a:rPr lang="en-US" sz="3600" dirty="0" err="1">
                <a:solidFill>
                  <a:schemeClr val="bg1"/>
                </a:solidFill>
              </a:rPr>
              <a:t>Gesicht</a:t>
            </a:r>
            <a:r>
              <a:rPr lang="en-US" sz="3600" dirty="0">
                <a:solidFill>
                  <a:schemeClr val="bg1"/>
                </a:solidFill>
              </a:rPr>
              <a:t>.</a:t>
            </a:r>
          </a:p>
        </p:txBody>
      </p:sp>
    </p:spTree>
    <p:extLst>
      <p:ext uri="{BB962C8B-B14F-4D97-AF65-F5344CB8AC3E}">
        <p14:creationId xmlns:p14="http://schemas.microsoft.com/office/powerpoint/2010/main" val="123551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934200" cy="647577"/>
          </a:xfrm>
        </p:spPr>
        <p:txBody>
          <a:bodyPr>
            <a:noAutofit/>
          </a:bodyPr>
          <a:lstStyle/>
          <a:p>
            <a:r>
              <a:rPr lang="en-GB" sz="2800" b="1" dirty="0">
                <a:solidFill>
                  <a:schemeClr val="tx1"/>
                </a:solidFill>
              </a:rPr>
              <a:t>Wie </a:t>
            </a:r>
            <a:r>
              <a:rPr lang="en-GB" sz="2800" b="1" dirty="0" err="1">
                <a:solidFill>
                  <a:schemeClr val="tx1"/>
                </a:solidFill>
              </a:rPr>
              <a:t>heißt</a:t>
            </a:r>
            <a:r>
              <a:rPr lang="en-GB" sz="2800" b="1" dirty="0">
                <a:solidFill>
                  <a:schemeClr val="tx1"/>
                </a:solidFill>
              </a:rPr>
              <a:t> das auf </a:t>
            </a:r>
            <a:r>
              <a:rPr lang="en-GB" sz="2800" b="1" dirty="0" err="1">
                <a:solidFill>
                  <a:schemeClr val="tx1"/>
                </a:solidFill>
              </a:rPr>
              <a:t>Englisch</a:t>
            </a:r>
            <a:r>
              <a:rPr lang="en-GB" sz="2800" b="1" dirty="0">
                <a:solidFill>
                  <a:schemeClr val="tx1"/>
                </a:solidFill>
              </a:rPr>
              <a:t>? </a:t>
            </a:r>
            <a:r>
              <a:rPr lang="en-GB" sz="2800" b="0" dirty="0">
                <a:solidFill>
                  <a:schemeClr val="tx1"/>
                </a:solidFill>
              </a:rPr>
              <a:t>(6/8)</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495550" y="3071455"/>
            <a:ext cx="7200900" cy="715089"/>
          </a:xfrm>
          <a:prstGeom prst="roundRect">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Dir </a:t>
            </a:r>
            <a:r>
              <a:rPr lang="en-US" sz="3600" dirty="0" err="1">
                <a:solidFill>
                  <a:schemeClr val="bg1"/>
                </a:solidFill>
              </a:rPr>
              <a:t>gefallen</a:t>
            </a:r>
            <a:r>
              <a:rPr lang="en-US" sz="3600" dirty="0">
                <a:solidFill>
                  <a:schemeClr val="bg1"/>
                </a:solidFill>
              </a:rPr>
              <a:t> </a:t>
            </a:r>
            <a:r>
              <a:rPr lang="en-US" sz="3600" dirty="0" err="1">
                <a:solidFill>
                  <a:schemeClr val="bg1"/>
                </a:solidFill>
              </a:rPr>
              <a:t>meine</a:t>
            </a:r>
            <a:r>
              <a:rPr lang="en-US" sz="3600" dirty="0">
                <a:solidFill>
                  <a:schemeClr val="bg1"/>
                </a:solidFill>
              </a:rPr>
              <a:t> </a:t>
            </a:r>
            <a:r>
              <a:rPr lang="en-US" sz="3600" dirty="0" err="1">
                <a:solidFill>
                  <a:schemeClr val="bg1"/>
                </a:solidFill>
              </a:rPr>
              <a:t>Haare</a:t>
            </a:r>
            <a:r>
              <a:rPr lang="en-US" sz="3600" dirty="0">
                <a:solidFill>
                  <a:schemeClr val="bg1"/>
                </a:solidFill>
              </a:rPr>
              <a:t>?</a:t>
            </a:r>
          </a:p>
        </p:txBody>
      </p:sp>
    </p:spTree>
    <p:extLst>
      <p:ext uri="{BB962C8B-B14F-4D97-AF65-F5344CB8AC3E}">
        <p14:creationId xmlns:p14="http://schemas.microsoft.com/office/powerpoint/2010/main" val="8261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934200" cy="647577"/>
          </a:xfrm>
        </p:spPr>
        <p:txBody>
          <a:bodyPr>
            <a:noAutofit/>
          </a:bodyPr>
          <a:lstStyle/>
          <a:p>
            <a:r>
              <a:rPr lang="en-GB" sz="2800" b="1" dirty="0">
                <a:solidFill>
                  <a:schemeClr val="tx1"/>
                </a:solidFill>
              </a:rPr>
              <a:t>Wie </a:t>
            </a:r>
            <a:r>
              <a:rPr lang="en-GB" sz="2800" b="1" dirty="0" err="1">
                <a:solidFill>
                  <a:schemeClr val="tx1"/>
                </a:solidFill>
              </a:rPr>
              <a:t>heißt</a:t>
            </a:r>
            <a:r>
              <a:rPr lang="en-GB" sz="2800" b="1" dirty="0">
                <a:solidFill>
                  <a:schemeClr val="tx1"/>
                </a:solidFill>
              </a:rPr>
              <a:t> das auf </a:t>
            </a:r>
            <a:r>
              <a:rPr lang="en-GB" sz="2800" b="1" dirty="0" err="1">
                <a:solidFill>
                  <a:schemeClr val="tx1"/>
                </a:solidFill>
              </a:rPr>
              <a:t>Englisch</a:t>
            </a:r>
            <a:r>
              <a:rPr lang="en-GB" sz="2800" b="1" dirty="0">
                <a:solidFill>
                  <a:schemeClr val="tx1"/>
                </a:solidFill>
              </a:rPr>
              <a:t>? </a:t>
            </a:r>
            <a:r>
              <a:rPr lang="en-GB" sz="2800" b="0" dirty="0">
                <a:solidFill>
                  <a:schemeClr val="tx1"/>
                </a:solidFill>
              </a:rPr>
              <a:t>(7/8)</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495550" y="3071455"/>
            <a:ext cx="7200900" cy="715089"/>
          </a:xfrm>
          <a:prstGeom prst="roundRect">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err="1">
                <a:solidFill>
                  <a:schemeClr val="bg1"/>
                </a:solidFill>
              </a:rPr>
              <a:t>Ihm</a:t>
            </a:r>
            <a:r>
              <a:rPr lang="en-US" sz="3600" dirty="0">
                <a:solidFill>
                  <a:schemeClr val="bg1"/>
                </a:solidFill>
              </a:rPr>
              <a:t> tut der </a:t>
            </a:r>
            <a:r>
              <a:rPr lang="en-US" sz="3600" dirty="0" err="1">
                <a:solidFill>
                  <a:schemeClr val="bg1"/>
                </a:solidFill>
              </a:rPr>
              <a:t>Mund</a:t>
            </a:r>
            <a:r>
              <a:rPr lang="en-US" sz="3600" dirty="0">
                <a:solidFill>
                  <a:schemeClr val="bg1"/>
                </a:solidFill>
              </a:rPr>
              <a:t> </a:t>
            </a:r>
            <a:r>
              <a:rPr lang="en-US" sz="3600" dirty="0" err="1">
                <a:solidFill>
                  <a:schemeClr val="bg1"/>
                </a:solidFill>
              </a:rPr>
              <a:t>weh</a:t>
            </a:r>
            <a:r>
              <a:rPr lang="en-US" sz="3600" dirty="0">
                <a:solidFill>
                  <a:schemeClr val="bg1"/>
                </a:solidFill>
              </a:rPr>
              <a:t>.</a:t>
            </a:r>
          </a:p>
        </p:txBody>
      </p:sp>
    </p:spTree>
    <p:extLst>
      <p:ext uri="{BB962C8B-B14F-4D97-AF65-F5344CB8AC3E}">
        <p14:creationId xmlns:p14="http://schemas.microsoft.com/office/powerpoint/2010/main" val="11458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p>
        </p:txBody>
      </p:sp>
      <p:sp>
        <p:nvSpPr>
          <p:cNvPr id="35" name="Title 3"/>
          <p:cNvSpPr>
            <a:spLocks noGrp="1"/>
          </p:cNvSpPr>
          <p:nvPr>
            <p:ph type="title"/>
          </p:nvPr>
        </p:nvSpPr>
        <p:spPr>
          <a:xfrm>
            <a:off x="0" y="213557"/>
            <a:ext cx="1921752"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chemeClr val="tx1"/>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chemeClr val="tx1"/>
              </a:solidFill>
              <a:effectLst/>
              <a:uLnTx/>
              <a:uFillTx/>
              <a:latin typeface="Century Gothic" panose="020B0502020202020204" pitchFamily="34" charset="0"/>
              <a:ea typeface="+mj-ea"/>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a:t>
            </a:r>
            <a:r>
              <a:rPr kumimoji="0" lang="en-GB" sz="8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13712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934200" cy="647577"/>
          </a:xfrm>
        </p:spPr>
        <p:txBody>
          <a:bodyPr>
            <a:noAutofit/>
          </a:bodyPr>
          <a:lstStyle/>
          <a:p>
            <a:r>
              <a:rPr lang="en-GB" sz="2800" b="1" dirty="0">
                <a:solidFill>
                  <a:schemeClr val="tx1"/>
                </a:solidFill>
              </a:rPr>
              <a:t>Wie </a:t>
            </a:r>
            <a:r>
              <a:rPr lang="en-GB" sz="2800" b="1" dirty="0" err="1">
                <a:solidFill>
                  <a:schemeClr val="tx1"/>
                </a:solidFill>
              </a:rPr>
              <a:t>heißt</a:t>
            </a:r>
            <a:r>
              <a:rPr lang="en-GB" sz="2800" b="1" dirty="0">
                <a:solidFill>
                  <a:schemeClr val="tx1"/>
                </a:solidFill>
              </a:rPr>
              <a:t> das auf </a:t>
            </a:r>
            <a:r>
              <a:rPr lang="en-GB" sz="2800" b="1" dirty="0" err="1">
                <a:solidFill>
                  <a:schemeClr val="tx1"/>
                </a:solidFill>
              </a:rPr>
              <a:t>Englisch</a:t>
            </a:r>
            <a:r>
              <a:rPr lang="en-GB" sz="2800" b="1" dirty="0">
                <a:solidFill>
                  <a:schemeClr val="tx1"/>
                </a:solidFill>
              </a:rPr>
              <a:t>? </a:t>
            </a:r>
            <a:r>
              <a:rPr lang="en-GB" sz="2800" b="0" dirty="0">
                <a:solidFill>
                  <a:schemeClr val="tx1"/>
                </a:solidFill>
              </a:rPr>
              <a:t>(8/8)</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7" y="247046"/>
            <a:ext cx="95876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495550" y="3071455"/>
            <a:ext cx="7200900" cy="715089"/>
          </a:xfrm>
          <a:prstGeom prst="roundRect">
            <a:avLst/>
          </a:prstGeom>
          <a:solidFill>
            <a:schemeClr val="accent1">
              <a:lumMod val="20000"/>
              <a:lumOff val="80000"/>
            </a:schemeClr>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bg1"/>
                </a:solidFill>
              </a:rPr>
              <a:t>Oh! Das tut mir </a:t>
            </a:r>
            <a:r>
              <a:rPr lang="en-US" sz="3600" dirty="0" err="1">
                <a:solidFill>
                  <a:schemeClr val="bg1"/>
                </a:solidFill>
              </a:rPr>
              <a:t>Leid</a:t>
            </a:r>
            <a:r>
              <a:rPr lang="en-US" sz="3600" dirty="0">
                <a:solidFill>
                  <a:schemeClr val="bg1"/>
                </a:solidFill>
              </a:rPr>
              <a:t>!</a:t>
            </a:r>
          </a:p>
        </p:txBody>
      </p:sp>
    </p:spTree>
    <p:extLst>
      <p:ext uri="{BB962C8B-B14F-4D97-AF65-F5344CB8AC3E}">
        <p14:creationId xmlns:p14="http://schemas.microsoft.com/office/powerpoint/2010/main" val="32261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7000"/>
                                        <p:tgtEl>
                                          <p:spTgt spid="7"/>
                                        </p:tgtEl>
                                      </p:cBhvr>
                                    </p:animEffect>
                                    <p:set>
                                      <p:cBhvr>
                                        <p:cTn id="7" dur="1" fill="hold">
                                          <p:stCondLst>
                                            <p:cond delay="6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CF8A8B-A9F1-4B69-B13D-588C16417286}"/>
              </a:ext>
            </a:extLst>
          </p:cNvPr>
          <p:cNvSpPr>
            <a:spLocks noGrp="1"/>
          </p:cNvSpPr>
          <p:nvPr>
            <p:ph type="title"/>
          </p:nvPr>
        </p:nvSpPr>
        <p:spPr>
          <a:xfrm>
            <a:off x="0" y="213557"/>
            <a:ext cx="2286000" cy="647577"/>
          </a:xfrm>
        </p:spPr>
        <p:txBody>
          <a:bodyPr>
            <a:normAutofit/>
          </a:bodyPr>
          <a:lstStyle/>
          <a:p>
            <a:r>
              <a:rPr lang="en-GB" sz="2800" dirty="0" err="1"/>
              <a:t>Antworten</a:t>
            </a:r>
            <a:endParaRPr lang="en-GB" sz="2800" dirty="0"/>
          </a:p>
        </p:txBody>
      </p:sp>
      <p:graphicFrame>
        <p:nvGraphicFramePr>
          <p:cNvPr id="6" name="Table 5">
            <a:extLst>
              <a:ext uri="{FF2B5EF4-FFF2-40B4-BE49-F238E27FC236}">
                <a16:creationId xmlns:a16="http://schemas.microsoft.com/office/drawing/2014/main" id="{1B5DA3EE-D881-4D22-A136-9753943E00A0}"/>
              </a:ext>
            </a:extLst>
          </p:cNvPr>
          <p:cNvGraphicFramePr>
            <a:graphicFrameLocks noGrp="1"/>
          </p:cNvGraphicFramePr>
          <p:nvPr>
            <p:extLst>
              <p:ext uri="{D42A27DB-BD31-4B8C-83A1-F6EECF244321}">
                <p14:modId xmlns:p14="http://schemas.microsoft.com/office/powerpoint/2010/main" val="2368079547"/>
              </p:ext>
            </p:extLst>
          </p:nvPr>
        </p:nvGraphicFramePr>
        <p:xfrm>
          <a:off x="285750" y="1425574"/>
          <a:ext cx="10991851" cy="4270376"/>
        </p:xfrm>
        <a:graphic>
          <a:graphicData uri="http://schemas.openxmlformats.org/drawingml/2006/table">
            <a:tbl>
              <a:tblPr firstRow="1" bandRow="1">
                <a:tableStyleId>{5940675A-B579-460E-94D1-54222C63F5DA}</a:tableStyleId>
              </a:tblPr>
              <a:tblGrid>
                <a:gridCol w="559491">
                  <a:extLst>
                    <a:ext uri="{9D8B030D-6E8A-4147-A177-3AD203B41FA5}">
                      <a16:colId xmlns:a16="http://schemas.microsoft.com/office/drawing/2014/main" val="1305302957"/>
                    </a:ext>
                  </a:extLst>
                </a:gridCol>
                <a:gridCol w="4793559">
                  <a:extLst>
                    <a:ext uri="{9D8B030D-6E8A-4147-A177-3AD203B41FA5}">
                      <a16:colId xmlns:a16="http://schemas.microsoft.com/office/drawing/2014/main" val="654929676"/>
                    </a:ext>
                  </a:extLst>
                </a:gridCol>
                <a:gridCol w="5638801">
                  <a:extLst>
                    <a:ext uri="{9D8B030D-6E8A-4147-A177-3AD203B41FA5}">
                      <a16:colId xmlns:a16="http://schemas.microsoft.com/office/drawing/2014/main" val="1347499234"/>
                    </a:ext>
                  </a:extLst>
                </a:gridCol>
              </a:tblGrid>
              <a:tr h="533797">
                <a:tc>
                  <a:txBody>
                    <a:bodyPr/>
                    <a:lstStyle/>
                    <a:p>
                      <a:pPr algn="ctr"/>
                      <a:r>
                        <a:rPr lang="en-GB" sz="2000" dirty="0">
                          <a:solidFill>
                            <a:schemeClr val="tx1"/>
                          </a:solidFill>
                        </a:rPr>
                        <a:t>1.</a:t>
                      </a:r>
                    </a:p>
                  </a:txBody>
                  <a:tcPr anchor="ctr">
                    <a:solidFill>
                      <a:schemeClr val="accent4">
                        <a:lumMod val="20000"/>
                        <a:lumOff val="80000"/>
                      </a:schemeClr>
                    </a:solidFill>
                  </a:tcPr>
                </a:tc>
                <a:tc>
                  <a:txBody>
                    <a:bodyPr/>
                    <a:lstStyle/>
                    <a:p>
                      <a:r>
                        <a:rPr lang="en-GB" sz="2000" b="1" dirty="0">
                          <a:solidFill>
                            <a:schemeClr val="tx1"/>
                          </a:solidFill>
                        </a:rPr>
                        <a:t>Ich </a:t>
                      </a:r>
                      <a:r>
                        <a:rPr lang="en-GB" sz="2000" b="1" dirty="0" err="1">
                          <a:solidFill>
                            <a:schemeClr val="tx1"/>
                          </a:solidFill>
                        </a:rPr>
                        <a:t>antworte</a:t>
                      </a:r>
                      <a:r>
                        <a:rPr lang="en-GB" sz="2000" b="1" dirty="0">
                          <a:solidFill>
                            <a:schemeClr val="tx1"/>
                          </a:solidFill>
                        </a:rPr>
                        <a:t> dir.</a:t>
                      </a:r>
                    </a:p>
                  </a:txBody>
                  <a:tcPr anchor="ctr">
                    <a:solidFill>
                      <a:schemeClr val="accent4">
                        <a:lumMod val="20000"/>
                        <a:lumOff val="80000"/>
                      </a:schemeClr>
                    </a:solidFill>
                  </a:tcPr>
                </a:tc>
                <a:tc>
                  <a:txBody>
                    <a:bodyPr/>
                    <a:lstStyle/>
                    <a:p>
                      <a:endParaRPr lang="en-GB" sz="20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3341303793"/>
                  </a:ext>
                </a:extLst>
              </a:tr>
              <a:tr h="533797">
                <a:tc>
                  <a:txBody>
                    <a:bodyPr/>
                    <a:lstStyle/>
                    <a:p>
                      <a:pPr algn="ctr"/>
                      <a:r>
                        <a:rPr lang="en-GB" sz="2000">
                          <a:solidFill>
                            <a:schemeClr val="tx1"/>
                          </a:solidFill>
                        </a:rPr>
                        <a:t>2.</a:t>
                      </a:r>
                      <a:endParaRPr lang="en-GB" sz="2000" dirty="0">
                        <a:solidFill>
                          <a:schemeClr val="tx1"/>
                        </a:solidFill>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Er </a:t>
                      </a:r>
                      <a:r>
                        <a:rPr lang="en-GB" sz="2000" b="1" dirty="0" err="1">
                          <a:solidFill>
                            <a:schemeClr val="tx1"/>
                          </a:solidFill>
                        </a:rPr>
                        <a:t>wünscht</a:t>
                      </a:r>
                      <a:r>
                        <a:rPr lang="en-GB" sz="2000" b="1" dirty="0">
                          <a:solidFill>
                            <a:schemeClr val="tx1"/>
                          </a:solidFill>
                        </a:rPr>
                        <a:t> </a:t>
                      </a:r>
                      <a:r>
                        <a:rPr lang="en-GB" sz="2000" b="1" dirty="0" err="1">
                          <a:solidFill>
                            <a:schemeClr val="tx1"/>
                          </a:solidFill>
                        </a:rPr>
                        <a:t>ihr</a:t>
                      </a:r>
                      <a:r>
                        <a:rPr lang="en-GB" sz="2000" b="1" dirty="0">
                          <a:solidFill>
                            <a:schemeClr val="tx1"/>
                          </a:solidFill>
                        </a:rPr>
                        <a:t> ‘</a:t>
                      </a:r>
                      <a:r>
                        <a:rPr lang="en-GB" sz="2000" b="1" dirty="0" err="1">
                          <a:solidFill>
                            <a:schemeClr val="tx1"/>
                          </a:solidFill>
                        </a:rPr>
                        <a:t>Frohe</a:t>
                      </a:r>
                      <a:r>
                        <a:rPr lang="en-GB" sz="2000" b="1" dirty="0">
                          <a:solidFill>
                            <a:schemeClr val="tx1"/>
                          </a:solidFill>
                        </a:rPr>
                        <a:t> </a:t>
                      </a:r>
                      <a:r>
                        <a:rPr lang="en-GB" sz="2000" b="1" dirty="0" err="1">
                          <a:solidFill>
                            <a:schemeClr val="tx1"/>
                          </a:solidFill>
                        </a:rPr>
                        <a:t>Weihnachten</a:t>
                      </a:r>
                      <a:r>
                        <a:rPr lang="en-GB" sz="2000" b="1" dirty="0">
                          <a:solidFill>
                            <a:schemeClr val="tx1"/>
                          </a:solidFill>
                        </a:rPr>
                        <a:t>!’</a:t>
                      </a: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4056711266"/>
                  </a:ext>
                </a:extLst>
              </a:tr>
              <a:tr h="533797">
                <a:tc>
                  <a:txBody>
                    <a:bodyPr/>
                    <a:lstStyle/>
                    <a:p>
                      <a:pPr algn="ctr"/>
                      <a:r>
                        <a:rPr lang="en-GB" sz="2000">
                          <a:solidFill>
                            <a:schemeClr val="tx1"/>
                          </a:solidFill>
                        </a:rPr>
                        <a:t>3.</a:t>
                      </a:r>
                      <a:endParaRPr lang="en-GB" sz="2000" dirty="0">
                        <a:solidFill>
                          <a:schemeClr val="tx1"/>
                        </a:solidFill>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Du </a:t>
                      </a:r>
                      <a:r>
                        <a:rPr lang="en-GB" sz="2000" b="1" dirty="0" err="1">
                          <a:solidFill>
                            <a:schemeClr val="tx1"/>
                          </a:solidFill>
                        </a:rPr>
                        <a:t>schenkst</a:t>
                      </a:r>
                      <a:r>
                        <a:rPr lang="en-GB" sz="2000" b="1" dirty="0">
                          <a:solidFill>
                            <a:schemeClr val="tx1"/>
                          </a:solidFill>
                        </a:rPr>
                        <a:t> mir </a:t>
                      </a:r>
                      <a:r>
                        <a:rPr lang="en-GB" sz="2000" b="1" dirty="0" err="1">
                          <a:solidFill>
                            <a:schemeClr val="tx1"/>
                          </a:solidFill>
                        </a:rPr>
                        <a:t>ein</a:t>
                      </a:r>
                      <a:r>
                        <a:rPr lang="en-GB" sz="2000" b="1" dirty="0">
                          <a:solidFill>
                            <a:schemeClr val="tx1"/>
                          </a:solidFill>
                        </a:rPr>
                        <a:t> Buch.</a:t>
                      </a: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464180737"/>
                  </a:ext>
                </a:extLst>
              </a:tr>
              <a:tr h="533797">
                <a:tc>
                  <a:txBody>
                    <a:bodyPr/>
                    <a:lstStyle/>
                    <a:p>
                      <a:pPr algn="ctr"/>
                      <a:r>
                        <a:rPr lang="en-GB" sz="2000" dirty="0">
                          <a:solidFill>
                            <a:schemeClr val="tx1"/>
                          </a:solidFill>
                        </a:rPr>
                        <a:t>4.</a:t>
                      </a:r>
                    </a:p>
                  </a:txBody>
                  <a:tcPr anchor="ctr">
                    <a:solidFill>
                      <a:schemeClr val="accent4">
                        <a:lumMod val="20000"/>
                        <a:lumOff val="80000"/>
                      </a:schemeClr>
                    </a:solidFill>
                  </a:tcPr>
                </a:tc>
                <a:tc>
                  <a:txBody>
                    <a:bodyPr/>
                    <a:lstStyle/>
                    <a:p>
                      <a:r>
                        <a:rPr lang="en-GB" sz="2000" b="1" dirty="0">
                          <a:solidFill>
                            <a:schemeClr val="tx1"/>
                          </a:solidFill>
                        </a:rPr>
                        <a:t>Das Buch </a:t>
                      </a:r>
                      <a:r>
                        <a:rPr lang="en-GB" sz="2000" b="1" dirty="0" err="1">
                          <a:solidFill>
                            <a:schemeClr val="tx1"/>
                          </a:solidFill>
                        </a:rPr>
                        <a:t>gehört</a:t>
                      </a:r>
                      <a:r>
                        <a:rPr lang="en-GB" sz="2000" b="1" dirty="0">
                          <a:solidFill>
                            <a:schemeClr val="tx1"/>
                          </a:solidFill>
                        </a:rPr>
                        <a:t> </a:t>
                      </a:r>
                      <a:r>
                        <a:rPr lang="en-GB" sz="2000" b="1" dirty="0" err="1">
                          <a:solidFill>
                            <a:schemeClr val="tx1"/>
                          </a:solidFill>
                        </a:rPr>
                        <a:t>dir</a:t>
                      </a:r>
                      <a:r>
                        <a:rPr lang="en-GB" sz="2000" b="1" dirty="0">
                          <a:solidFill>
                            <a:schemeClr val="tx1"/>
                          </a:solidFill>
                        </a:rPr>
                        <a:t> </a:t>
                      </a:r>
                      <a:r>
                        <a:rPr lang="en-GB" sz="2000" b="1" dirty="0" err="1">
                          <a:solidFill>
                            <a:schemeClr val="tx1"/>
                          </a:solidFill>
                        </a:rPr>
                        <a:t>nicht</a:t>
                      </a:r>
                      <a:r>
                        <a:rPr lang="en-GB" sz="2000" b="1" dirty="0">
                          <a:solidFill>
                            <a:schemeClr val="tx1"/>
                          </a:solidFill>
                        </a:rPr>
                        <a:t>.</a:t>
                      </a:r>
                    </a:p>
                  </a:txBody>
                  <a:tcPr anchor="ctr">
                    <a:solidFill>
                      <a:schemeClr val="accent4">
                        <a:lumMod val="20000"/>
                        <a:lumOff val="80000"/>
                      </a:schemeClr>
                    </a:solidFill>
                  </a:tcPr>
                </a:tc>
                <a:tc>
                  <a:txBody>
                    <a:bodyPr/>
                    <a:lstStyle/>
                    <a:p>
                      <a:endParaRPr lang="en-GB" sz="20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3168825450"/>
                  </a:ext>
                </a:extLst>
              </a:tr>
              <a:tr h="533797">
                <a:tc>
                  <a:txBody>
                    <a:bodyPr/>
                    <a:lstStyle/>
                    <a:p>
                      <a:pPr algn="ctr"/>
                      <a:r>
                        <a:rPr lang="en-GB" sz="2000">
                          <a:solidFill>
                            <a:schemeClr val="tx1"/>
                          </a:solidFill>
                        </a:rPr>
                        <a:t>5.</a:t>
                      </a:r>
                      <a:endParaRPr lang="en-GB" sz="2000" dirty="0">
                        <a:solidFill>
                          <a:schemeClr val="tx1"/>
                        </a:solidFill>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Ihr</a:t>
                      </a:r>
                      <a:r>
                        <a:rPr lang="en-GB" sz="2000" b="1" dirty="0">
                          <a:solidFill>
                            <a:schemeClr val="tx1"/>
                          </a:solidFill>
                        </a:rPr>
                        <a:t> </a:t>
                      </a:r>
                      <a:r>
                        <a:rPr lang="en-GB" sz="2000" b="1" dirty="0" err="1">
                          <a:solidFill>
                            <a:schemeClr val="tx1"/>
                          </a:solidFill>
                        </a:rPr>
                        <a:t>gefällt</a:t>
                      </a:r>
                      <a:r>
                        <a:rPr lang="en-GB" sz="2000" b="1" dirty="0">
                          <a:solidFill>
                            <a:schemeClr val="tx1"/>
                          </a:solidFill>
                        </a:rPr>
                        <a:t> sein </a:t>
                      </a:r>
                      <a:r>
                        <a:rPr lang="en-GB" sz="2000" b="1" dirty="0" err="1">
                          <a:solidFill>
                            <a:schemeClr val="tx1"/>
                          </a:solidFill>
                        </a:rPr>
                        <a:t>Gesicht</a:t>
                      </a:r>
                      <a:r>
                        <a:rPr lang="en-GB" sz="2000" b="1" dirty="0">
                          <a:solidFill>
                            <a:schemeClr val="tx1"/>
                          </a:solidFill>
                        </a:rPr>
                        <a:t>.</a:t>
                      </a: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658787127"/>
                  </a:ext>
                </a:extLst>
              </a:tr>
              <a:tr h="533797">
                <a:tc>
                  <a:txBody>
                    <a:bodyPr/>
                    <a:lstStyle/>
                    <a:p>
                      <a:pPr algn="ctr"/>
                      <a:r>
                        <a:rPr lang="en-GB" sz="2000">
                          <a:solidFill>
                            <a:schemeClr val="tx1"/>
                          </a:solidFill>
                        </a:rPr>
                        <a:t>6.</a:t>
                      </a:r>
                      <a:endParaRPr lang="en-GB" sz="2000" dirty="0">
                        <a:solidFill>
                          <a:schemeClr val="tx1"/>
                        </a:solidFill>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Dir </a:t>
                      </a:r>
                      <a:r>
                        <a:rPr lang="en-GB" sz="2000" b="1" dirty="0" err="1">
                          <a:solidFill>
                            <a:schemeClr val="tx1"/>
                          </a:solidFill>
                        </a:rPr>
                        <a:t>gefallen</a:t>
                      </a:r>
                      <a:r>
                        <a:rPr lang="en-GB" sz="2000" b="1" dirty="0">
                          <a:solidFill>
                            <a:schemeClr val="tx1"/>
                          </a:solidFill>
                        </a:rPr>
                        <a:t> </a:t>
                      </a:r>
                      <a:r>
                        <a:rPr lang="en-GB" sz="2000" b="1" dirty="0" err="1">
                          <a:solidFill>
                            <a:schemeClr val="tx1"/>
                          </a:solidFill>
                        </a:rPr>
                        <a:t>meine</a:t>
                      </a:r>
                      <a:r>
                        <a:rPr lang="en-GB" sz="2000" b="1" dirty="0">
                          <a:solidFill>
                            <a:schemeClr val="tx1"/>
                          </a:solidFill>
                        </a:rPr>
                        <a:t> </a:t>
                      </a:r>
                      <a:r>
                        <a:rPr lang="en-GB" sz="2000" b="1" dirty="0" err="1">
                          <a:solidFill>
                            <a:schemeClr val="tx1"/>
                          </a:solidFill>
                        </a:rPr>
                        <a:t>Haare</a:t>
                      </a:r>
                      <a:r>
                        <a:rPr lang="en-GB" sz="2000" b="1" dirty="0">
                          <a:solidFill>
                            <a:schemeClr val="tx1"/>
                          </a:solidFill>
                        </a:rPr>
                        <a:t>?</a:t>
                      </a: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1844284529"/>
                  </a:ext>
                </a:extLst>
              </a:tr>
              <a:tr h="533797">
                <a:tc>
                  <a:txBody>
                    <a:bodyPr/>
                    <a:lstStyle/>
                    <a:p>
                      <a:pPr algn="ctr"/>
                      <a:r>
                        <a:rPr lang="en-GB" sz="2000">
                          <a:solidFill>
                            <a:schemeClr val="tx1"/>
                          </a:solidFill>
                        </a:rPr>
                        <a:t>7.</a:t>
                      </a:r>
                      <a:endParaRPr lang="en-GB" sz="2000" dirty="0">
                        <a:solidFill>
                          <a:schemeClr val="tx1"/>
                        </a:solidFill>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Ihm</a:t>
                      </a:r>
                      <a:r>
                        <a:rPr lang="en-GB" sz="2000" b="1" dirty="0">
                          <a:solidFill>
                            <a:schemeClr val="tx1"/>
                          </a:solidFill>
                        </a:rPr>
                        <a:t> tut der </a:t>
                      </a:r>
                      <a:r>
                        <a:rPr lang="en-GB" sz="2000" b="1" dirty="0" err="1">
                          <a:solidFill>
                            <a:schemeClr val="tx1"/>
                          </a:solidFill>
                        </a:rPr>
                        <a:t>Mund</a:t>
                      </a:r>
                      <a:r>
                        <a:rPr lang="en-GB" sz="2000" b="1" dirty="0">
                          <a:solidFill>
                            <a:schemeClr val="tx1"/>
                          </a:solidFill>
                        </a:rPr>
                        <a:t> </a:t>
                      </a:r>
                      <a:r>
                        <a:rPr lang="en-GB" sz="2000" b="1" dirty="0" err="1">
                          <a:solidFill>
                            <a:schemeClr val="tx1"/>
                          </a:solidFill>
                        </a:rPr>
                        <a:t>weh</a:t>
                      </a:r>
                      <a:r>
                        <a:rPr lang="en-GB" sz="2000" b="1" dirty="0">
                          <a:solidFill>
                            <a:schemeClr val="tx1"/>
                          </a:solidFill>
                        </a:rPr>
                        <a:t>.</a:t>
                      </a: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2358081032"/>
                  </a:ext>
                </a:extLst>
              </a:tr>
              <a:tr h="533797">
                <a:tc>
                  <a:txBody>
                    <a:bodyPr/>
                    <a:lstStyle/>
                    <a:p>
                      <a:pPr algn="ctr"/>
                      <a:r>
                        <a:rPr lang="en-GB" sz="2000" dirty="0">
                          <a:solidFill>
                            <a:schemeClr val="tx1"/>
                          </a:solidFill>
                        </a:rPr>
                        <a:t>8.</a:t>
                      </a: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tx1"/>
                          </a:solidFill>
                        </a:rPr>
                        <a:t>Oh! Das tut mir </a:t>
                      </a:r>
                      <a:r>
                        <a:rPr lang="en-GB" sz="2000" b="1" u="none" dirty="0" err="1">
                          <a:solidFill>
                            <a:schemeClr val="tx1"/>
                          </a:solidFill>
                        </a:rPr>
                        <a:t>Leid</a:t>
                      </a:r>
                      <a:r>
                        <a:rPr lang="en-GB" sz="2000" b="1" u="none" dirty="0">
                          <a:solidFill>
                            <a:schemeClr val="tx1"/>
                          </a:solidFill>
                        </a:rPr>
                        <a:t>!</a:t>
                      </a: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u="none" dirty="0">
                        <a:solidFill>
                          <a:schemeClr val="tx1"/>
                        </a:solidFill>
                      </a:endParaRPr>
                    </a:p>
                  </a:txBody>
                  <a:tcPr anchor="ctr">
                    <a:solidFill>
                      <a:schemeClr val="accent4">
                        <a:lumMod val="20000"/>
                        <a:lumOff val="80000"/>
                      </a:schemeClr>
                    </a:solidFill>
                  </a:tcPr>
                </a:tc>
                <a:extLst>
                  <a:ext uri="{0D108BD9-81ED-4DB2-BD59-A6C34878D82A}">
                    <a16:rowId xmlns:a16="http://schemas.microsoft.com/office/drawing/2014/main" val="3089360442"/>
                  </a:ext>
                </a:extLst>
              </a:tr>
            </a:tbl>
          </a:graphicData>
        </a:graphic>
      </p:graphicFrame>
      <p:sp>
        <p:nvSpPr>
          <p:cNvPr id="7" name="TextBox 6">
            <a:extLst>
              <a:ext uri="{FF2B5EF4-FFF2-40B4-BE49-F238E27FC236}">
                <a16:creationId xmlns:a16="http://schemas.microsoft.com/office/drawing/2014/main" id="{421024C8-BE06-42A4-B9E9-C7DFAA8E1CAE}"/>
              </a:ext>
            </a:extLst>
          </p:cNvPr>
          <p:cNvSpPr txBox="1"/>
          <p:nvPr/>
        </p:nvSpPr>
        <p:spPr>
          <a:xfrm>
            <a:off x="5695950" y="1498598"/>
            <a:ext cx="5353050" cy="369332"/>
          </a:xfrm>
          <a:prstGeom prst="rect">
            <a:avLst/>
          </a:prstGeom>
          <a:noFill/>
        </p:spPr>
        <p:txBody>
          <a:bodyPr wrap="square" rtlCol="0">
            <a:spAutoFit/>
          </a:bodyPr>
          <a:lstStyle/>
          <a:p>
            <a:r>
              <a:rPr lang="en-GB" dirty="0"/>
              <a:t>I answer you.</a:t>
            </a:r>
          </a:p>
        </p:txBody>
      </p:sp>
      <p:sp>
        <p:nvSpPr>
          <p:cNvPr id="8" name="TextBox 7">
            <a:extLst>
              <a:ext uri="{FF2B5EF4-FFF2-40B4-BE49-F238E27FC236}">
                <a16:creationId xmlns:a16="http://schemas.microsoft.com/office/drawing/2014/main" id="{B8ABFE04-DDA7-4F42-8C8C-8C63325B04A3}"/>
              </a:ext>
            </a:extLst>
          </p:cNvPr>
          <p:cNvSpPr txBox="1"/>
          <p:nvPr/>
        </p:nvSpPr>
        <p:spPr>
          <a:xfrm>
            <a:off x="5695950" y="2024018"/>
            <a:ext cx="5353050" cy="369332"/>
          </a:xfrm>
          <a:prstGeom prst="rect">
            <a:avLst/>
          </a:prstGeom>
          <a:noFill/>
        </p:spPr>
        <p:txBody>
          <a:bodyPr wrap="square" rtlCol="0">
            <a:spAutoFit/>
          </a:bodyPr>
          <a:lstStyle/>
          <a:p>
            <a:r>
              <a:rPr lang="en-GB" dirty="0"/>
              <a:t>He wishes her ‘Happy Christmas.’</a:t>
            </a:r>
          </a:p>
        </p:txBody>
      </p:sp>
      <p:sp>
        <p:nvSpPr>
          <p:cNvPr id="9" name="TextBox 8">
            <a:extLst>
              <a:ext uri="{FF2B5EF4-FFF2-40B4-BE49-F238E27FC236}">
                <a16:creationId xmlns:a16="http://schemas.microsoft.com/office/drawing/2014/main" id="{822F236A-F901-4C5E-8D63-2BE4867BFD0C}"/>
              </a:ext>
            </a:extLst>
          </p:cNvPr>
          <p:cNvSpPr txBox="1"/>
          <p:nvPr/>
        </p:nvSpPr>
        <p:spPr>
          <a:xfrm>
            <a:off x="5695950" y="2588458"/>
            <a:ext cx="5353050" cy="369332"/>
          </a:xfrm>
          <a:prstGeom prst="rect">
            <a:avLst/>
          </a:prstGeom>
          <a:noFill/>
        </p:spPr>
        <p:txBody>
          <a:bodyPr wrap="square" rtlCol="0">
            <a:spAutoFit/>
          </a:bodyPr>
          <a:lstStyle/>
          <a:p>
            <a:r>
              <a:rPr lang="en-GB" dirty="0"/>
              <a:t>You give me a book.</a:t>
            </a:r>
          </a:p>
        </p:txBody>
      </p:sp>
      <p:sp>
        <p:nvSpPr>
          <p:cNvPr id="10" name="TextBox 9">
            <a:extLst>
              <a:ext uri="{FF2B5EF4-FFF2-40B4-BE49-F238E27FC236}">
                <a16:creationId xmlns:a16="http://schemas.microsoft.com/office/drawing/2014/main" id="{7D682BCC-F881-4F5A-88F0-FB3D9E1619C7}"/>
              </a:ext>
            </a:extLst>
          </p:cNvPr>
          <p:cNvSpPr txBox="1"/>
          <p:nvPr/>
        </p:nvSpPr>
        <p:spPr>
          <a:xfrm>
            <a:off x="5695950" y="3085582"/>
            <a:ext cx="5353050" cy="369332"/>
          </a:xfrm>
          <a:prstGeom prst="rect">
            <a:avLst/>
          </a:prstGeom>
          <a:noFill/>
        </p:spPr>
        <p:txBody>
          <a:bodyPr wrap="square" rtlCol="0">
            <a:spAutoFit/>
          </a:bodyPr>
          <a:lstStyle/>
          <a:p>
            <a:r>
              <a:rPr lang="en-GB" dirty="0"/>
              <a:t>The book doesn’t belong to you.</a:t>
            </a:r>
          </a:p>
        </p:txBody>
      </p:sp>
      <p:sp>
        <p:nvSpPr>
          <p:cNvPr id="11" name="TextBox 10">
            <a:extLst>
              <a:ext uri="{FF2B5EF4-FFF2-40B4-BE49-F238E27FC236}">
                <a16:creationId xmlns:a16="http://schemas.microsoft.com/office/drawing/2014/main" id="{370090B3-D3CA-4428-945D-433C0944C031}"/>
              </a:ext>
            </a:extLst>
          </p:cNvPr>
          <p:cNvSpPr txBox="1"/>
          <p:nvPr/>
        </p:nvSpPr>
        <p:spPr>
          <a:xfrm>
            <a:off x="5781675" y="3650022"/>
            <a:ext cx="5353050" cy="369332"/>
          </a:xfrm>
          <a:prstGeom prst="rect">
            <a:avLst/>
          </a:prstGeom>
          <a:noFill/>
        </p:spPr>
        <p:txBody>
          <a:bodyPr wrap="square" rtlCol="0">
            <a:spAutoFit/>
          </a:bodyPr>
          <a:lstStyle/>
          <a:p>
            <a:r>
              <a:rPr lang="en-GB" dirty="0"/>
              <a:t>She likes his face.</a:t>
            </a:r>
          </a:p>
        </p:txBody>
      </p:sp>
      <p:sp>
        <p:nvSpPr>
          <p:cNvPr id="12" name="TextBox 11">
            <a:extLst>
              <a:ext uri="{FF2B5EF4-FFF2-40B4-BE49-F238E27FC236}">
                <a16:creationId xmlns:a16="http://schemas.microsoft.com/office/drawing/2014/main" id="{3FE31239-F02C-4E8E-BDAB-928786F56698}"/>
              </a:ext>
            </a:extLst>
          </p:cNvPr>
          <p:cNvSpPr txBox="1"/>
          <p:nvPr/>
        </p:nvSpPr>
        <p:spPr>
          <a:xfrm>
            <a:off x="5781675" y="4175442"/>
            <a:ext cx="5353050" cy="369332"/>
          </a:xfrm>
          <a:prstGeom prst="rect">
            <a:avLst/>
          </a:prstGeom>
          <a:noFill/>
        </p:spPr>
        <p:txBody>
          <a:bodyPr wrap="square" rtlCol="0">
            <a:spAutoFit/>
          </a:bodyPr>
          <a:lstStyle/>
          <a:p>
            <a:r>
              <a:rPr lang="en-GB" dirty="0"/>
              <a:t>Do you like my hair?</a:t>
            </a:r>
          </a:p>
        </p:txBody>
      </p:sp>
      <p:sp>
        <p:nvSpPr>
          <p:cNvPr id="13" name="TextBox 12">
            <a:extLst>
              <a:ext uri="{FF2B5EF4-FFF2-40B4-BE49-F238E27FC236}">
                <a16:creationId xmlns:a16="http://schemas.microsoft.com/office/drawing/2014/main" id="{5BF6455C-22EE-404D-91A2-35DED849C824}"/>
              </a:ext>
            </a:extLst>
          </p:cNvPr>
          <p:cNvSpPr txBox="1"/>
          <p:nvPr/>
        </p:nvSpPr>
        <p:spPr>
          <a:xfrm>
            <a:off x="5781675" y="4739882"/>
            <a:ext cx="5353050" cy="369332"/>
          </a:xfrm>
          <a:prstGeom prst="rect">
            <a:avLst/>
          </a:prstGeom>
          <a:noFill/>
        </p:spPr>
        <p:txBody>
          <a:bodyPr wrap="square" rtlCol="0">
            <a:spAutoFit/>
          </a:bodyPr>
          <a:lstStyle/>
          <a:p>
            <a:r>
              <a:rPr lang="en-GB" dirty="0"/>
              <a:t>His mouth hurts.</a:t>
            </a:r>
          </a:p>
        </p:txBody>
      </p:sp>
      <p:sp>
        <p:nvSpPr>
          <p:cNvPr id="14" name="TextBox 13">
            <a:extLst>
              <a:ext uri="{FF2B5EF4-FFF2-40B4-BE49-F238E27FC236}">
                <a16:creationId xmlns:a16="http://schemas.microsoft.com/office/drawing/2014/main" id="{719A12A1-5B25-4DCD-89EC-F343A37C33DE}"/>
              </a:ext>
            </a:extLst>
          </p:cNvPr>
          <p:cNvSpPr txBox="1"/>
          <p:nvPr/>
        </p:nvSpPr>
        <p:spPr>
          <a:xfrm>
            <a:off x="5781675" y="5271254"/>
            <a:ext cx="5353050" cy="369332"/>
          </a:xfrm>
          <a:prstGeom prst="rect">
            <a:avLst/>
          </a:prstGeom>
          <a:noFill/>
        </p:spPr>
        <p:txBody>
          <a:bodyPr wrap="square" rtlCol="0">
            <a:spAutoFit/>
          </a:bodyPr>
          <a:lstStyle/>
          <a:p>
            <a:r>
              <a:rPr lang="en-GB" dirty="0"/>
              <a:t>Oh! I’m sorry!</a:t>
            </a:r>
          </a:p>
        </p:txBody>
      </p:sp>
    </p:spTree>
    <p:extLst>
      <p:ext uri="{BB962C8B-B14F-4D97-AF65-F5344CB8AC3E}">
        <p14:creationId xmlns:p14="http://schemas.microsoft.com/office/powerpoint/2010/main" val="72898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371B266-6B77-437E-A435-1B7148A6E804}"/>
              </a:ext>
            </a:extLst>
          </p:cNvPr>
          <p:cNvSpPr/>
          <p:nvPr/>
        </p:nvSpPr>
        <p:spPr>
          <a:xfrm>
            <a:off x="9223907" y="1957569"/>
            <a:ext cx="2902871" cy="204154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3B36624-9A06-4DF0-8BA6-267F386E37C1}"/>
              </a:ext>
            </a:extLst>
          </p:cNvPr>
          <p:cNvSpPr/>
          <p:nvPr/>
        </p:nvSpPr>
        <p:spPr>
          <a:xfrm>
            <a:off x="7922344" y="3746945"/>
            <a:ext cx="2902871" cy="204154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err="1"/>
              <a:t>Familie</a:t>
            </a:r>
            <a:r>
              <a:rPr lang="en-GB" sz="4000" dirty="0"/>
              <a:t> und Freunde</a:t>
            </a:r>
            <a:br>
              <a:rPr lang="en-GB" sz="4000" dirty="0"/>
            </a:br>
            <a:r>
              <a:rPr lang="en-GB" sz="2800" b="0" dirty="0"/>
              <a:t>Saying what we think about things</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2 - Lesson 32</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11/02/24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Opinion verbs with / without </a:t>
            </a:r>
            <a:r>
              <a:rPr lang="en-GB" sz="2000" b="1" dirty="0" err="1">
                <a:solidFill>
                  <a:schemeClr val="tx1"/>
                </a:solidFill>
              </a:rPr>
              <a:t>dass</a:t>
            </a:r>
            <a:r>
              <a:rPr lang="en-GB" sz="2000" b="1" dirty="0">
                <a:solidFill>
                  <a:schemeClr val="tx1"/>
                </a:solidFill>
              </a:rPr>
              <a:t> </a:t>
            </a:r>
            <a:r>
              <a:rPr lang="en-GB" sz="2000" dirty="0">
                <a:solidFill>
                  <a:schemeClr val="tx1"/>
                </a:solidFill>
              </a:rPr>
              <a:t>(WO3)</a:t>
            </a:r>
          </a:p>
          <a:p>
            <a:pPr algn="l"/>
            <a:r>
              <a:rPr lang="en-GB" sz="2000" dirty="0">
                <a:solidFill>
                  <a:schemeClr val="tx1"/>
                </a:solidFill>
              </a:rPr>
              <a:t>SSC [</a:t>
            </a:r>
            <a:r>
              <a:rPr lang="en-GB" sz="2000" dirty="0" err="1">
                <a:solidFill>
                  <a:schemeClr val="tx1"/>
                </a:solidFill>
              </a:rPr>
              <a:t>ei</a:t>
            </a:r>
            <a:r>
              <a:rPr lang="en-GB" sz="2000" dirty="0">
                <a:solidFill>
                  <a:schemeClr val="tx1"/>
                </a:solidFill>
              </a:rPr>
              <a:t>] and [</a:t>
            </a:r>
            <a:r>
              <a:rPr lang="en-GB" sz="2000" dirty="0" err="1">
                <a:solidFill>
                  <a:schemeClr val="tx1"/>
                </a:solidFill>
              </a:rPr>
              <a:t>ie</a:t>
            </a:r>
            <a:r>
              <a:rPr lang="en-GB" sz="2000" dirty="0">
                <a:solidFill>
                  <a:schemeClr val="tx1"/>
                </a:solidFill>
              </a:rPr>
              <a:t>] (revisited)</a:t>
            </a:r>
          </a:p>
          <a:p>
            <a:pPr algn="l"/>
            <a:endParaRPr lang="en-GB" sz="2000" dirty="0">
              <a:solidFill>
                <a:schemeClr val="tx1"/>
              </a:solidFill>
            </a:endParaRPr>
          </a:p>
        </p:txBody>
      </p:sp>
      <p:pic>
        <p:nvPicPr>
          <p:cNvPr id="6" name="Picture 5" descr="A close up of a logo&#10;&#10;Description automatically generated">
            <a:extLst>
              <a:ext uri="{FF2B5EF4-FFF2-40B4-BE49-F238E27FC236}">
                <a16:creationId xmlns:a16="http://schemas.microsoft.com/office/drawing/2014/main" id="{F28D76C8-4998-4EC5-9E67-5711872BB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048"/>
          <a:stretch/>
        </p:blipFill>
        <p:spPr>
          <a:xfrm>
            <a:off x="10602103" y="2112817"/>
            <a:ext cx="950400" cy="1463656"/>
          </a:xfrm>
          <a:prstGeom prst="ellipse">
            <a:avLst/>
          </a:prstGeom>
        </p:spPr>
      </p:pic>
      <p:pic>
        <p:nvPicPr>
          <p:cNvPr id="7" name="Picture 6" descr="A close up of a logo&#10;&#10;Description automatically generated">
            <a:extLst>
              <a:ext uri="{FF2B5EF4-FFF2-40B4-BE49-F238E27FC236}">
                <a16:creationId xmlns:a16="http://schemas.microsoft.com/office/drawing/2014/main" id="{54256BDE-297C-4FF3-AE9E-A063B763E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048" y="2235268"/>
            <a:ext cx="1427255" cy="1373319"/>
          </a:xfrm>
          <a:prstGeom prst="ellipse">
            <a:avLst/>
          </a:prstGeom>
        </p:spPr>
      </p:pic>
      <p:pic>
        <p:nvPicPr>
          <p:cNvPr id="8" name="Picture 7" descr="A close up of a logo&#10;&#10;Description automatically generated">
            <a:extLst>
              <a:ext uri="{FF2B5EF4-FFF2-40B4-BE49-F238E27FC236}">
                <a16:creationId xmlns:a16="http://schemas.microsoft.com/office/drawing/2014/main" id="{8CE72F8C-CF62-4F54-8EAF-C248DB142F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2019" y="4104363"/>
            <a:ext cx="1168710" cy="1190971"/>
          </a:xfrm>
          <a:prstGeom prst="ellipse">
            <a:avLst/>
          </a:prstGeom>
        </p:spPr>
      </p:pic>
      <p:pic>
        <p:nvPicPr>
          <p:cNvPr id="9" name="Picture 8" descr="A picture containing toy, doll&#10;&#10;Description automatically generated">
            <a:extLst>
              <a:ext uri="{FF2B5EF4-FFF2-40B4-BE49-F238E27FC236}">
                <a16:creationId xmlns:a16="http://schemas.microsoft.com/office/drawing/2014/main" id="{57FEE06D-F15A-4B62-A222-7DA08C61EC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998"/>
          <a:stretch/>
        </p:blipFill>
        <p:spPr>
          <a:xfrm>
            <a:off x="9241393" y="4024644"/>
            <a:ext cx="1216827" cy="1166572"/>
          </a:xfrm>
          <a:prstGeom prst="ellipse">
            <a:avLst/>
          </a:prstGeom>
        </p:spPr>
      </p:pic>
      <p:sp>
        <p:nvSpPr>
          <p:cNvPr id="12" name="Oval 11">
            <a:extLst>
              <a:ext uri="{FF2B5EF4-FFF2-40B4-BE49-F238E27FC236}">
                <a16:creationId xmlns:a16="http://schemas.microsoft.com/office/drawing/2014/main" id="{7AB277C9-A16B-457C-A660-D97028D06309}"/>
              </a:ext>
            </a:extLst>
          </p:cNvPr>
          <p:cNvSpPr/>
          <p:nvPr/>
        </p:nvSpPr>
        <p:spPr>
          <a:xfrm>
            <a:off x="5547520" y="4771094"/>
            <a:ext cx="2902871" cy="204154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lose up of a logo&#10;&#10;Description automatically generated">
            <a:extLst>
              <a:ext uri="{FF2B5EF4-FFF2-40B4-BE49-F238E27FC236}">
                <a16:creationId xmlns:a16="http://schemas.microsoft.com/office/drawing/2014/main" id="{7B210667-4A1E-406C-8EE8-6CA59D2C7D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3608" y="5311804"/>
            <a:ext cx="1207094" cy="1230086"/>
          </a:xfrm>
          <a:prstGeom prst="ellipse">
            <a:avLst/>
          </a:prstGeom>
        </p:spPr>
      </p:pic>
      <p:pic>
        <p:nvPicPr>
          <p:cNvPr id="14" name="Picture 13" descr="A close up of a logo&#10;&#10;Description automatically generated">
            <a:extLst>
              <a:ext uri="{FF2B5EF4-FFF2-40B4-BE49-F238E27FC236}">
                <a16:creationId xmlns:a16="http://schemas.microsoft.com/office/drawing/2014/main" id="{8FE9A571-CA96-4B2B-9450-30D2ED839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574" y="5157691"/>
            <a:ext cx="1427255" cy="1373319"/>
          </a:xfrm>
          <a:prstGeom prst="ellipse">
            <a:avLst/>
          </a:prstGeom>
        </p:spPr>
      </p:pic>
    </p:spTree>
    <p:extLst>
      <p:ext uri="{BB962C8B-B14F-4D97-AF65-F5344CB8AC3E}">
        <p14:creationId xmlns:p14="http://schemas.microsoft.com/office/powerpoint/2010/main" val="384679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p:txBody>
      </p:sp>
      <p:sp>
        <p:nvSpPr>
          <p:cNvPr id="35" name="Title 3"/>
          <p:cNvSpPr>
            <a:spLocks noGrp="1"/>
          </p:cNvSpPr>
          <p:nvPr>
            <p:ph type="title"/>
          </p:nvPr>
        </p:nvSpPr>
        <p:spPr>
          <a:xfrm>
            <a:off x="0" y="213557"/>
            <a:ext cx="1921752"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525050"/>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fr</a:t>
            </a:r>
            <a:r>
              <a:rPr kumimoji="0" lang="en-GB" sz="8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rgbClr val="525050"/>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rgbClr val="525050"/>
              </a:solidFill>
              <a:effectLst/>
              <a:uLnTx/>
              <a:uFillTx/>
              <a:latin typeface="Century Gothic" panose="020B0502020202020204" pitchFamily="34" charset="0"/>
              <a:ea typeface="+mj-ea"/>
              <a:cs typeface="+mj-cs"/>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a:t>
            </a:r>
            <a:r>
              <a:rPr kumimoji="0" lang="en-GB" sz="8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7114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4026500338"/>
              </p:ext>
            </p:extLst>
          </p:nvPr>
        </p:nvGraphicFramePr>
        <p:xfrm>
          <a:off x="3814442" y="1290170"/>
          <a:ext cx="7951014" cy="3758080"/>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3758080">
                <a:tc>
                  <a:txBody>
                    <a:bodyPr/>
                    <a:lstStyle/>
                    <a:p>
                      <a:endParaRPr lang="en-GB" dirty="0"/>
                    </a:p>
                  </a:txBody>
                  <a:tcPr>
                    <a:lnL w="28575" cap="flat" cmpd="sng" algn="ctr">
                      <a:solidFill>
                        <a:srgbClr val="FFCC00"/>
                      </a:solidFill>
                      <a:prstDash val="solid"/>
                      <a:round/>
                      <a:headEnd type="none" w="med" len="med"/>
                      <a:tailEnd type="none" w="med" len="med"/>
                    </a:lnL>
                    <a:lnR w="28575" cap="flat" cmpd="sng" algn="ctr">
                      <a:solidFill>
                        <a:srgbClr val="FFCC00"/>
                      </a:solidFill>
                      <a:prstDash val="solid"/>
                      <a:round/>
                      <a:headEnd type="none" w="med" len="med"/>
                      <a:tailEnd type="none" w="med" len="med"/>
                    </a:lnR>
                    <a:lnT w="28575" cap="flat" cmpd="sng" algn="ctr">
                      <a:solidFill>
                        <a:srgbClr val="FFCC00"/>
                      </a:solidFill>
                      <a:prstDash val="solid"/>
                      <a:round/>
                      <a:headEnd type="none" w="med" len="med"/>
                      <a:tailEnd type="none" w="med" len="med"/>
                    </a:lnT>
                    <a:lnB w="28575" cap="flat" cmpd="sng" algn="ctr">
                      <a:solidFill>
                        <a:srgbClr val="FFCC00"/>
                      </a:solidFill>
                      <a:prstDash val="solid"/>
                      <a:round/>
                      <a:headEnd type="none" w="med" len="med"/>
                      <a:tailEnd type="none" w="med" len="med"/>
                    </a:lnB>
                  </a:tcPr>
                </a:tc>
                <a:tc>
                  <a:txBody>
                    <a:bodyPr/>
                    <a:lstStyle/>
                    <a:p>
                      <a:endParaRPr lang="en-GB" dirty="0"/>
                    </a:p>
                  </a:txBody>
                  <a:tcPr>
                    <a:lnL w="28575" cap="flat" cmpd="sng" algn="ctr">
                      <a:solidFill>
                        <a:srgbClr val="FFCC00"/>
                      </a:solidFill>
                      <a:prstDash val="solid"/>
                      <a:round/>
                      <a:headEnd type="none" w="med" len="med"/>
                      <a:tailEnd type="none" w="med" len="med"/>
                    </a:lnL>
                    <a:lnR w="28575" cap="flat" cmpd="sng" algn="ctr">
                      <a:solidFill>
                        <a:srgbClr val="FFCC00"/>
                      </a:solidFill>
                      <a:prstDash val="solid"/>
                      <a:round/>
                      <a:headEnd type="none" w="med" len="med"/>
                      <a:tailEnd type="none" w="med" len="med"/>
                    </a:lnR>
                    <a:lnT w="28575" cap="flat" cmpd="sng" algn="ctr">
                      <a:solidFill>
                        <a:srgbClr val="FFCC00"/>
                      </a:solidFill>
                      <a:prstDash val="solid"/>
                      <a:round/>
                      <a:headEnd type="none" w="med" len="med"/>
                      <a:tailEnd type="none" w="med" len="med"/>
                    </a:lnT>
                    <a:lnB w="28575"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4815118" y="1290170"/>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ei</a:t>
            </a:r>
            <a:r>
              <a:rPr kumimoji="0" lang="en-GB" sz="2400" b="1" i="0" u="none" strike="noStrike" kern="1200" cap="none" spc="0" normalizeH="0" baseline="0" noProof="0" dirty="0">
                <a:ln>
                  <a:noFill/>
                </a:ln>
                <a:effectLst/>
                <a:uLnTx/>
                <a:uFillTx/>
                <a:latin typeface="Century Gothic" panose="020F0302020204030204"/>
                <a:ea typeface="+mn-ea"/>
                <a:cs typeface="+mn-cs"/>
              </a:rPr>
              <a:t>]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9221526" y="1304694"/>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ie</a:t>
            </a:r>
            <a:r>
              <a:rPr kumimoji="0" lang="en-GB"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3931928" y="194515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1.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3730284" y="771057"/>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effectLst/>
                <a:uLnTx/>
                <a:uFillTx/>
                <a:latin typeface="Century Gothic" panose="020F0302020204030204"/>
                <a:ea typeface="+mn-ea"/>
                <a:cs typeface="+mn-cs"/>
              </a:rPr>
              <a:t>sagt</a:t>
            </a:r>
            <a:r>
              <a:rPr kumimoji="0" lang="en-GB" sz="2400" b="0" i="0" u="none" strike="noStrike" kern="1200" cap="none" spc="0" normalizeH="0" baseline="0" noProof="0" dirty="0">
                <a:ln>
                  <a:noFill/>
                </a:ln>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effectLst/>
                <a:uLnTx/>
                <a:uFillTx/>
                <a:latin typeface="Century Gothic" panose="020F0302020204030204"/>
                <a:ea typeface="+mn-ea"/>
                <a:cs typeface="+mn-cs"/>
              </a:rPr>
              <a:t>Wörter</a:t>
            </a:r>
            <a:r>
              <a:rPr kumimoji="0" lang="en-GB" sz="2400" b="0" i="0" u="none" strike="noStrike" kern="1200" cap="none" spc="0" normalizeH="0" baseline="0" noProof="0" dirty="0">
                <a:ln>
                  <a:noFill/>
                </a:ln>
                <a:effectLst/>
                <a:uLnTx/>
                <a:uFillTx/>
                <a:latin typeface="Century Gothic" panose="020F0302020204030204"/>
                <a:ea typeface="+mn-ea"/>
                <a:cs typeface="+mn-cs"/>
              </a:rPr>
              <a:t>.  Partner B </a:t>
            </a:r>
            <a:r>
              <a:rPr kumimoji="0" lang="en-GB" sz="2400" b="0" i="0" u="none" strike="noStrike" kern="1200" cap="none" spc="0" normalizeH="0" baseline="0" noProof="0" dirty="0" err="1">
                <a:ln>
                  <a:noFill/>
                </a:ln>
                <a:effectLst/>
                <a:uLnTx/>
                <a:uFillTx/>
                <a:latin typeface="Century Gothic" panose="020F0302020204030204"/>
                <a:ea typeface="+mn-ea"/>
                <a:cs typeface="+mn-cs"/>
              </a:rPr>
              <a:t>schreibt</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3" name="Title 3"/>
          <p:cNvSpPr>
            <a:spLocks noGrp="1"/>
          </p:cNvSpPr>
          <p:nvPr>
            <p:ph type="title"/>
          </p:nvPr>
        </p:nvSpPr>
        <p:spPr>
          <a:xfrm>
            <a:off x="0" y="213557"/>
            <a:ext cx="3048413" cy="647577"/>
          </a:xfrm>
        </p:spPr>
        <p:txBody>
          <a:bodyPr>
            <a:normAutofit/>
          </a:bodyPr>
          <a:lstStyle/>
          <a:p>
            <a:r>
              <a:rPr lang="en-GB" sz="2800" b="1" dirty="0" err="1">
                <a:solidFill>
                  <a:schemeClr val="bg1"/>
                </a:solidFill>
              </a:rPr>
              <a:t>Phonetik</a:t>
            </a:r>
            <a:r>
              <a:rPr lang="en-GB" sz="2800" b="1" dirty="0">
                <a:solidFill>
                  <a:schemeClr val="bg1"/>
                </a:solidFill>
              </a:rPr>
              <a:t> (1/2)</a:t>
            </a:r>
          </a:p>
        </p:txBody>
      </p:sp>
      <p:sp>
        <p:nvSpPr>
          <p:cNvPr id="40" name="Rectangle 39">
            <a:extLst>
              <a:ext uri="{FF2B5EF4-FFF2-40B4-BE49-F238E27FC236}">
                <a16:creationId xmlns:a16="http://schemas.microsoft.com/office/drawing/2014/main" id="{3494072B-DD0A-420F-A92F-6D7A4445D9EF}"/>
              </a:ext>
            </a:extLst>
          </p:cNvPr>
          <p:cNvSpPr/>
          <p:nvPr/>
        </p:nvSpPr>
        <p:spPr>
          <a:xfrm>
            <a:off x="3931928" y="294556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2.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3931928" y="415214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3.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1543016" y="1494835"/>
            <a:ext cx="1505397" cy="869950"/>
          </a:xfrm>
          <a:prstGeom prst="wedgeEllipseCallout">
            <a:avLst>
              <a:gd name="adj1" fmla="val 76583"/>
              <a:gd name="adj2" fmla="val -88223"/>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126124" y="2699260"/>
            <a:ext cx="3604159" cy="2616101"/>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1. 2. </a:t>
            </a:r>
            <a:r>
              <a:rPr kumimoji="0" lang="en-GB" sz="2400" b="0" i="0" u="none" strike="noStrike" kern="1200" cap="none" spc="0" normalizeH="0" baseline="0" noProof="0" dirty="0" err="1">
                <a:ln>
                  <a:noFill/>
                </a:ln>
                <a:effectLst/>
                <a:uLnTx/>
                <a:uFillTx/>
                <a:latin typeface="Century Gothic" panose="020F0302020204030204"/>
                <a:ea typeface="+mn-ea"/>
                <a:cs typeface="+mn-cs"/>
              </a:rPr>
              <a:t>peinlich</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dirty="0" err="1">
                <a:ln>
                  <a:noFill/>
                </a:ln>
                <a:effectLst/>
                <a:uLnTx/>
                <a:uFillTx/>
                <a:latin typeface="Century Gothic" panose="020F0302020204030204"/>
                <a:ea typeface="+mn-ea"/>
                <a:cs typeface="+mn-cs"/>
              </a:rPr>
              <a:t>embarassing</a:t>
            </a:r>
            <a:r>
              <a:rPr kumimoji="0" lang="en-GB" sz="20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2. </a:t>
            </a:r>
            <a:r>
              <a:rPr kumimoji="0" lang="en-GB" sz="2400" b="0" i="0" u="none" strike="noStrike" kern="1200" cap="none" spc="0" normalizeH="0" baseline="0" noProof="0" dirty="0" err="1">
                <a:ln>
                  <a:noFill/>
                </a:ln>
                <a:effectLst/>
                <a:uLnTx/>
                <a:uFillTx/>
                <a:latin typeface="Century Gothic" panose="020F0302020204030204"/>
                <a:ea typeface="+mn-ea"/>
                <a:cs typeface="+mn-cs"/>
              </a:rPr>
              <a:t>Geige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[violin]</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a:ln>
                  <a:noFill/>
                </a:ln>
                <a:effectLst/>
                <a:uLnTx/>
                <a:uFillTx/>
                <a:latin typeface="Century Gothic" panose="020F0302020204030204"/>
                <a:ea typeface="+mn-ea"/>
                <a:cs typeface="+mn-cs"/>
              </a:rPr>
              <a:t>3. </a:t>
            </a:r>
            <a:r>
              <a:rPr kumimoji="0" lang="en-GB" sz="2400" b="0" i="0" u="none" strike="noStrike" kern="1200" cap="none" spc="0" normalizeH="0" baseline="0" noProof="0" dirty="0" err="1">
                <a:ln>
                  <a:noFill/>
                </a:ln>
                <a:effectLst/>
                <a:uLnTx/>
                <a:uFillTx/>
                <a:latin typeface="Century Gothic" panose="020F0302020204030204"/>
                <a:ea typeface="+mn-ea"/>
                <a:cs typeface="+mn-cs"/>
              </a:rPr>
              <a:t>Ziege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[goat]</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a:ln>
                  <a:noFill/>
                </a:ln>
                <a:effectLst/>
                <a:uLnTx/>
                <a:uFillTx/>
                <a:latin typeface="Century Gothic" panose="020F0302020204030204"/>
                <a:ea typeface="+mn-ea"/>
                <a:cs typeface="+mn-cs"/>
              </a:rPr>
              <a:t>4. </a:t>
            </a:r>
            <a:r>
              <a:rPr kumimoji="0" lang="en-GB" sz="2400" b="0" i="0" u="none" strike="noStrike" kern="1200" cap="none" spc="0" normalizeH="0" baseline="0" noProof="0" dirty="0" err="1">
                <a:ln>
                  <a:noFill/>
                </a:ln>
                <a:effectLst/>
                <a:uLnTx/>
                <a:uFillTx/>
                <a:latin typeface="Century Gothic" panose="020F0302020204030204"/>
                <a:ea typeface="+mn-ea"/>
                <a:cs typeface="+mn-cs"/>
              </a:rPr>
              <a:t>nieder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a:t>
            </a:r>
            <a:r>
              <a:rPr lang="en-GB" sz="2000" dirty="0">
                <a:latin typeface="Century Gothic" panose="020F0302020204030204"/>
              </a:rPr>
              <a:t>down</a:t>
            </a:r>
            <a:r>
              <a:rPr kumimoji="0" lang="en-GB" sz="2000" b="0" i="0" u="none" strike="noStrike" kern="1200" cap="none" spc="0" normalizeH="0" baseline="0" noProof="0" dirty="0">
                <a:ln>
                  <a:noFill/>
                </a:ln>
                <a:effectLst/>
                <a:uLnTx/>
                <a:uFillTx/>
                <a:latin typeface="Century Gothic" panose="020F0302020204030204"/>
                <a:ea typeface="+mn-ea"/>
                <a:cs typeface="+mn-cs"/>
              </a:rPr>
              <a:t>]</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a:ln>
                  <a:noFill/>
                </a:ln>
                <a:effectLst/>
                <a:uLnTx/>
                <a:uFillTx/>
                <a:latin typeface="Century Gothic" panose="020F0302020204030204"/>
                <a:ea typeface="+mn-ea"/>
                <a:cs typeface="+mn-cs"/>
              </a:rPr>
              <a:t>5. </a:t>
            </a:r>
            <a:r>
              <a:rPr kumimoji="0" lang="en-GB" sz="2400" b="0" i="0" u="none" strike="noStrike" kern="1200" cap="none" spc="0" normalizeH="0" baseline="0" noProof="0" dirty="0" err="1">
                <a:ln>
                  <a:noFill/>
                </a:ln>
                <a:effectLst/>
                <a:uLnTx/>
                <a:uFillTx/>
                <a:latin typeface="Century Gothic" panose="020F0302020204030204"/>
                <a:ea typeface="+mn-ea"/>
                <a:cs typeface="+mn-cs"/>
              </a:rPr>
              <a:t>Riese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[giant]</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a:ln>
                  <a:noFill/>
                </a:ln>
                <a:effectLst/>
                <a:uLnTx/>
                <a:uFillTx/>
                <a:latin typeface="Century Gothic" panose="020F0302020204030204"/>
                <a:ea typeface="+mn-ea"/>
                <a:cs typeface="+mn-cs"/>
              </a:rPr>
              <a:t>6. </a:t>
            </a:r>
            <a:r>
              <a:rPr kumimoji="0" lang="en-GB" sz="2400" b="0" i="0" u="none" strike="noStrike" kern="1200" cap="none" spc="0" normalizeH="0" baseline="0" noProof="0" dirty="0" err="1">
                <a:ln>
                  <a:noFill/>
                </a:ln>
                <a:effectLst/>
                <a:uLnTx/>
                <a:uFillTx/>
                <a:latin typeface="Century Gothic" panose="020F0302020204030204"/>
                <a:ea typeface="+mn-ea"/>
                <a:cs typeface="+mn-cs"/>
              </a:rPr>
              <a:t>Eiche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[oak]</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DA25CAA8-7B8C-4D08-B7D8-C00F8D908245}"/>
              </a:ext>
            </a:extLst>
          </p:cNvPr>
          <p:cNvSpPr/>
          <p:nvPr/>
        </p:nvSpPr>
        <p:spPr>
          <a:xfrm>
            <a:off x="7848692" y="1965124"/>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1. _______</a:t>
            </a:r>
          </a:p>
        </p:txBody>
      </p:sp>
      <p:sp>
        <p:nvSpPr>
          <p:cNvPr id="24" name="Rectangle 23">
            <a:extLst>
              <a:ext uri="{FF2B5EF4-FFF2-40B4-BE49-F238E27FC236}">
                <a16:creationId xmlns:a16="http://schemas.microsoft.com/office/drawing/2014/main" id="{844A7B44-A062-417F-8850-2EECD08F6727}"/>
              </a:ext>
            </a:extLst>
          </p:cNvPr>
          <p:cNvSpPr/>
          <p:nvPr/>
        </p:nvSpPr>
        <p:spPr>
          <a:xfrm>
            <a:off x="7848692" y="2965539"/>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2. _______</a:t>
            </a:r>
          </a:p>
        </p:txBody>
      </p:sp>
      <p:sp>
        <p:nvSpPr>
          <p:cNvPr id="25" name="Rectangle 24">
            <a:extLst>
              <a:ext uri="{FF2B5EF4-FFF2-40B4-BE49-F238E27FC236}">
                <a16:creationId xmlns:a16="http://schemas.microsoft.com/office/drawing/2014/main" id="{1766D24F-C452-4E03-A0A3-BFC395B9A8D8}"/>
              </a:ext>
            </a:extLst>
          </p:cNvPr>
          <p:cNvSpPr/>
          <p:nvPr/>
        </p:nvSpPr>
        <p:spPr>
          <a:xfrm>
            <a:off x="7848692" y="4147188"/>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3. _______</a:t>
            </a:r>
          </a:p>
        </p:txBody>
      </p:sp>
    </p:spTree>
    <p:extLst>
      <p:ext uri="{BB962C8B-B14F-4D97-AF65-F5344CB8AC3E}">
        <p14:creationId xmlns:p14="http://schemas.microsoft.com/office/powerpoint/2010/main" val="30956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3" name="Title 3"/>
          <p:cNvSpPr>
            <a:spLocks noGrp="1"/>
          </p:cNvSpPr>
          <p:nvPr>
            <p:ph type="title"/>
          </p:nvPr>
        </p:nvSpPr>
        <p:spPr>
          <a:xfrm>
            <a:off x="0" y="213557"/>
            <a:ext cx="2400300" cy="647577"/>
          </a:xfrm>
        </p:spPr>
        <p:txBody>
          <a:bodyPr>
            <a:normAutofit/>
          </a:bodyPr>
          <a:lstStyle/>
          <a:p>
            <a:r>
              <a:rPr lang="en-GB" sz="2800" b="1" dirty="0" err="1">
                <a:solidFill>
                  <a:schemeClr val="bg1"/>
                </a:solidFill>
              </a:rPr>
              <a:t>Antworten</a:t>
            </a:r>
            <a:endParaRPr lang="en-GB" sz="2800" b="1" dirty="0">
              <a:solidFill>
                <a:schemeClr val="bg1"/>
              </a:solidFill>
            </a:endParaRPr>
          </a:p>
        </p:txBody>
      </p:sp>
      <p:graphicFrame>
        <p:nvGraphicFramePr>
          <p:cNvPr id="19" name="Table 11">
            <a:extLst>
              <a:ext uri="{FF2B5EF4-FFF2-40B4-BE49-F238E27FC236}">
                <a16:creationId xmlns:a16="http://schemas.microsoft.com/office/drawing/2014/main" id="{E4A0F983-B5E6-45E7-805E-B341BC087453}"/>
              </a:ext>
            </a:extLst>
          </p:cNvPr>
          <p:cNvGraphicFramePr>
            <a:graphicFrameLocks noGrp="1"/>
          </p:cNvGraphicFramePr>
          <p:nvPr>
            <p:extLst>
              <p:ext uri="{D42A27DB-BD31-4B8C-83A1-F6EECF244321}">
                <p14:modId xmlns:p14="http://schemas.microsoft.com/office/powerpoint/2010/main" val="2928835574"/>
              </p:ext>
            </p:extLst>
          </p:nvPr>
        </p:nvGraphicFramePr>
        <p:xfrm>
          <a:off x="2828604" y="1318745"/>
          <a:ext cx="7951014" cy="3672355"/>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3672355">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24" name="Rectangle 23">
            <a:extLst>
              <a:ext uri="{FF2B5EF4-FFF2-40B4-BE49-F238E27FC236}">
                <a16:creationId xmlns:a16="http://schemas.microsoft.com/office/drawing/2014/main" id="{CAE34778-6A57-43C1-9110-ECB78FF632B1}"/>
              </a:ext>
            </a:extLst>
          </p:cNvPr>
          <p:cNvSpPr/>
          <p:nvPr/>
        </p:nvSpPr>
        <p:spPr>
          <a:xfrm>
            <a:off x="3829280" y="1318745"/>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ei</a:t>
            </a:r>
            <a:r>
              <a:rPr kumimoji="0" lang="en-GB" sz="2400" b="1" i="0" u="none" strike="noStrike" kern="1200" cap="none" spc="0" normalizeH="0" baseline="0" noProof="0" dirty="0">
                <a:ln>
                  <a:noFill/>
                </a:ln>
                <a:effectLst/>
                <a:uLnTx/>
                <a:uFillTx/>
                <a:latin typeface="Century Gothic" panose="020F0302020204030204"/>
                <a:ea typeface="+mn-ea"/>
                <a:cs typeface="+mn-cs"/>
              </a:rPr>
              <a:t>]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E93819-8BE8-498B-86E8-1D7C918AAC70}"/>
              </a:ext>
            </a:extLst>
          </p:cNvPr>
          <p:cNvSpPr/>
          <p:nvPr/>
        </p:nvSpPr>
        <p:spPr>
          <a:xfrm>
            <a:off x="8235688" y="1333269"/>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ie</a:t>
            </a:r>
            <a:r>
              <a:rPr kumimoji="0" lang="en-GB"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2EB2557-611A-4E52-9A81-FFF5EE33D5B8}"/>
              </a:ext>
            </a:extLst>
          </p:cNvPr>
          <p:cNvSpPr/>
          <p:nvPr/>
        </p:nvSpPr>
        <p:spPr>
          <a:xfrm>
            <a:off x="2946090" y="197372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1. _______</a:t>
            </a:r>
          </a:p>
        </p:txBody>
      </p:sp>
      <p:sp>
        <p:nvSpPr>
          <p:cNvPr id="27" name="Rectangle 26">
            <a:extLst>
              <a:ext uri="{FF2B5EF4-FFF2-40B4-BE49-F238E27FC236}">
                <a16:creationId xmlns:a16="http://schemas.microsoft.com/office/drawing/2014/main" id="{5FEDA627-D22A-4FD3-9115-67B2606DE786}"/>
              </a:ext>
            </a:extLst>
          </p:cNvPr>
          <p:cNvSpPr/>
          <p:nvPr/>
        </p:nvSpPr>
        <p:spPr>
          <a:xfrm>
            <a:off x="2946090" y="297414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2. _______</a:t>
            </a:r>
          </a:p>
        </p:txBody>
      </p:sp>
      <p:sp>
        <p:nvSpPr>
          <p:cNvPr id="28" name="Rectangle 27">
            <a:extLst>
              <a:ext uri="{FF2B5EF4-FFF2-40B4-BE49-F238E27FC236}">
                <a16:creationId xmlns:a16="http://schemas.microsoft.com/office/drawing/2014/main" id="{2E4B9BC5-64F3-4AF8-BCEA-BB5C89C06FB9}"/>
              </a:ext>
            </a:extLst>
          </p:cNvPr>
          <p:cNvSpPr/>
          <p:nvPr/>
        </p:nvSpPr>
        <p:spPr>
          <a:xfrm>
            <a:off x="2946090" y="415579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3. _______</a:t>
            </a:r>
          </a:p>
        </p:txBody>
      </p:sp>
      <p:sp>
        <p:nvSpPr>
          <p:cNvPr id="30" name="Rectangle 29">
            <a:extLst>
              <a:ext uri="{FF2B5EF4-FFF2-40B4-BE49-F238E27FC236}">
                <a16:creationId xmlns:a16="http://schemas.microsoft.com/office/drawing/2014/main" id="{69158C8D-24D8-4BFF-B620-6D2EFD7B92AF}"/>
              </a:ext>
            </a:extLst>
          </p:cNvPr>
          <p:cNvSpPr/>
          <p:nvPr/>
        </p:nvSpPr>
        <p:spPr>
          <a:xfrm>
            <a:off x="6862854" y="1993699"/>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1. _______</a:t>
            </a:r>
          </a:p>
        </p:txBody>
      </p:sp>
      <p:sp>
        <p:nvSpPr>
          <p:cNvPr id="31" name="Rectangle 30">
            <a:extLst>
              <a:ext uri="{FF2B5EF4-FFF2-40B4-BE49-F238E27FC236}">
                <a16:creationId xmlns:a16="http://schemas.microsoft.com/office/drawing/2014/main" id="{264F3041-AF7C-4352-86D6-DE29C01A0437}"/>
              </a:ext>
            </a:extLst>
          </p:cNvPr>
          <p:cNvSpPr/>
          <p:nvPr/>
        </p:nvSpPr>
        <p:spPr>
          <a:xfrm>
            <a:off x="6862854" y="2994114"/>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2. _______</a:t>
            </a:r>
          </a:p>
        </p:txBody>
      </p:sp>
      <p:sp>
        <p:nvSpPr>
          <p:cNvPr id="39" name="Rectangle 38">
            <a:extLst>
              <a:ext uri="{FF2B5EF4-FFF2-40B4-BE49-F238E27FC236}">
                <a16:creationId xmlns:a16="http://schemas.microsoft.com/office/drawing/2014/main" id="{A3F14170-46FF-4C29-8937-D8918B7B3CBB}"/>
              </a:ext>
            </a:extLst>
          </p:cNvPr>
          <p:cNvSpPr/>
          <p:nvPr/>
        </p:nvSpPr>
        <p:spPr>
          <a:xfrm>
            <a:off x="6862854" y="4175763"/>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3. _______</a:t>
            </a:r>
          </a:p>
        </p:txBody>
      </p:sp>
      <p:sp>
        <p:nvSpPr>
          <p:cNvPr id="20" name="Rectangle 19">
            <a:extLst>
              <a:ext uri="{FF2B5EF4-FFF2-40B4-BE49-F238E27FC236}">
                <a16:creationId xmlns:a16="http://schemas.microsoft.com/office/drawing/2014/main" id="{379F3C5F-2B80-0444-9A2D-028BFE78AF4C}"/>
              </a:ext>
            </a:extLst>
          </p:cNvPr>
          <p:cNvSpPr/>
          <p:nvPr/>
        </p:nvSpPr>
        <p:spPr>
          <a:xfrm>
            <a:off x="3433518" y="1874721"/>
            <a:ext cx="415597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peinlich</a:t>
            </a:r>
            <a:endParaRPr kumimoji="0" lang="en-GB" sz="2400" b="0" i="0" u="none" strike="noStrike" kern="1200" cap="none" spc="0" normalizeH="0" baseline="0" noProof="0" dirty="0">
              <a:ln>
                <a:noFill/>
              </a:ln>
              <a:effectLst/>
              <a:uLnTx/>
              <a:uFillTx/>
              <a:latin typeface="Century Gothic" panose="020F0302020204030204"/>
            </a:endParaRPr>
          </a:p>
        </p:txBody>
      </p:sp>
      <p:sp>
        <p:nvSpPr>
          <p:cNvPr id="22" name="Rectangle 21">
            <a:extLst>
              <a:ext uri="{FF2B5EF4-FFF2-40B4-BE49-F238E27FC236}">
                <a16:creationId xmlns:a16="http://schemas.microsoft.com/office/drawing/2014/main" id="{198BEA7A-FBA7-BA4A-9CF5-F75248F8B362}"/>
              </a:ext>
            </a:extLst>
          </p:cNvPr>
          <p:cNvSpPr/>
          <p:nvPr/>
        </p:nvSpPr>
        <p:spPr>
          <a:xfrm>
            <a:off x="3495753" y="2978409"/>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Geige</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3" name="Rectangle 22">
            <a:extLst>
              <a:ext uri="{FF2B5EF4-FFF2-40B4-BE49-F238E27FC236}">
                <a16:creationId xmlns:a16="http://schemas.microsoft.com/office/drawing/2014/main" id="{324BD0A3-70A6-204F-9B54-5125D93E5DCA}"/>
              </a:ext>
            </a:extLst>
          </p:cNvPr>
          <p:cNvSpPr/>
          <p:nvPr/>
        </p:nvSpPr>
        <p:spPr>
          <a:xfrm>
            <a:off x="7459603" y="1890152"/>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Ziege</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2" name="Rectangle 31">
            <a:extLst>
              <a:ext uri="{FF2B5EF4-FFF2-40B4-BE49-F238E27FC236}">
                <a16:creationId xmlns:a16="http://schemas.microsoft.com/office/drawing/2014/main" id="{7ED525E2-A941-A64A-913D-BF40F68535F7}"/>
              </a:ext>
            </a:extLst>
          </p:cNvPr>
          <p:cNvSpPr/>
          <p:nvPr/>
        </p:nvSpPr>
        <p:spPr>
          <a:xfrm>
            <a:off x="7459603" y="2861913"/>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nieder</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3" name="Rectangle 32">
            <a:extLst>
              <a:ext uri="{FF2B5EF4-FFF2-40B4-BE49-F238E27FC236}">
                <a16:creationId xmlns:a16="http://schemas.microsoft.com/office/drawing/2014/main" id="{7500E0CE-3A84-D646-9EA4-7DA778F31E53}"/>
              </a:ext>
            </a:extLst>
          </p:cNvPr>
          <p:cNvSpPr/>
          <p:nvPr/>
        </p:nvSpPr>
        <p:spPr>
          <a:xfrm>
            <a:off x="7459603" y="4139358"/>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Riese</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4" name="Rectangle 33">
            <a:extLst>
              <a:ext uri="{FF2B5EF4-FFF2-40B4-BE49-F238E27FC236}">
                <a16:creationId xmlns:a16="http://schemas.microsoft.com/office/drawing/2014/main" id="{E57A8D5B-7EB0-254F-9158-F8C28364990B}"/>
              </a:ext>
            </a:extLst>
          </p:cNvPr>
          <p:cNvSpPr/>
          <p:nvPr/>
        </p:nvSpPr>
        <p:spPr>
          <a:xfrm>
            <a:off x="3577905" y="4112659"/>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Eiche</a:t>
            </a:r>
            <a:endParaRPr kumimoji="0" lang="en-GB" sz="3200" b="0" i="0" u="none" strike="noStrike" kern="1200" cap="none" spc="0" normalizeH="0" baseline="0" noProof="0" dirty="0">
              <a:ln>
                <a:noFill/>
              </a:ln>
              <a:effectLst/>
              <a:uLnTx/>
              <a:uFillTx/>
              <a:latin typeface="Century Gothic" panose="020F0302020204030204"/>
            </a:endParaRPr>
          </a:p>
        </p:txBody>
      </p:sp>
      <p:pic>
        <p:nvPicPr>
          <p:cNvPr id="4" name="Picture 3" descr="A vase of flowers on a plant&#10;&#10;Description automatically generated">
            <a:extLst>
              <a:ext uri="{FF2B5EF4-FFF2-40B4-BE49-F238E27FC236}">
                <a16:creationId xmlns:a16="http://schemas.microsoft.com/office/drawing/2014/main" id="{3019CC74-2A08-FF40-AFC0-F1240997F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7164" y="3768092"/>
            <a:ext cx="1003723" cy="1119134"/>
          </a:xfrm>
          <a:prstGeom prst="rect">
            <a:avLst/>
          </a:prstGeom>
        </p:spPr>
      </p:pic>
      <p:pic>
        <p:nvPicPr>
          <p:cNvPr id="8" name="Picture 7" descr="A close up&#10;&#10;Description automatically generated">
            <a:extLst>
              <a:ext uri="{FF2B5EF4-FFF2-40B4-BE49-F238E27FC236}">
                <a16:creationId xmlns:a16="http://schemas.microsoft.com/office/drawing/2014/main" id="{7C4C86BE-9546-E74D-8612-2CEFCD32B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7930" y="1439282"/>
            <a:ext cx="1094584" cy="995387"/>
          </a:xfrm>
          <a:prstGeom prst="rect">
            <a:avLst/>
          </a:prstGeom>
        </p:spPr>
      </p:pic>
      <p:pic>
        <p:nvPicPr>
          <p:cNvPr id="14" name="Picture 13" descr="A picture containing instrument, dark, cello, violin&#10;&#10;Description automatically generated">
            <a:extLst>
              <a:ext uri="{FF2B5EF4-FFF2-40B4-BE49-F238E27FC236}">
                <a16:creationId xmlns:a16="http://schemas.microsoft.com/office/drawing/2014/main" id="{410FBD0E-CBAA-584D-BF80-4E28788080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6641" y="2928639"/>
            <a:ext cx="1332280" cy="1332280"/>
          </a:xfrm>
          <a:prstGeom prst="rect">
            <a:avLst/>
          </a:prstGeom>
        </p:spPr>
      </p:pic>
      <p:cxnSp>
        <p:nvCxnSpPr>
          <p:cNvPr id="16" name="Straight Arrow Connector 15">
            <a:extLst>
              <a:ext uri="{FF2B5EF4-FFF2-40B4-BE49-F238E27FC236}">
                <a16:creationId xmlns:a16="http://schemas.microsoft.com/office/drawing/2014/main" id="{BC8B4AB4-82A2-6F44-AC40-A2BE360863A8}"/>
              </a:ext>
            </a:extLst>
          </p:cNvPr>
          <p:cNvCxnSpPr/>
          <p:nvPr/>
        </p:nvCxnSpPr>
        <p:spPr>
          <a:xfrm>
            <a:off x="9553023" y="2730577"/>
            <a:ext cx="0" cy="71611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A9084055-E2B2-B148-8B74-622521A7CDF7}"/>
              </a:ext>
            </a:extLst>
          </p:cNvPr>
          <p:cNvGrpSpPr/>
          <p:nvPr/>
        </p:nvGrpSpPr>
        <p:grpSpPr>
          <a:xfrm>
            <a:off x="9283727" y="3732235"/>
            <a:ext cx="1094583" cy="1094583"/>
            <a:chOff x="9292601" y="4964212"/>
            <a:chExt cx="1094583" cy="1094583"/>
          </a:xfrm>
        </p:grpSpPr>
        <p:pic>
          <p:nvPicPr>
            <p:cNvPr id="12" name="Picture 11" descr="A picture containing toy, room&#10;&#10;Description automatically generated">
              <a:extLst>
                <a:ext uri="{FF2B5EF4-FFF2-40B4-BE49-F238E27FC236}">
                  <a16:creationId xmlns:a16="http://schemas.microsoft.com/office/drawing/2014/main" id="{3F60BA04-BAAD-474E-A935-B368120338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2601" y="4964212"/>
              <a:ext cx="1094583" cy="1094583"/>
            </a:xfrm>
            <a:prstGeom prst="rect">
              <a:avLst/>
            </a:prstGeom>
          </p:spPr>
        </p:pic>
        <p:cxnSp>
          <p:nvCxnSpPr>
            <p:cNvPr id="38" name="Straight Arrow Connector 37">
              <a:extLst>
                <a:ext uri="{FF2B5EF4-FFF2-40B4-BE49-F238E27FC236}">
                  <a16:creationId xmlns:a16="http://schemas.microsoft.com/office/drawing/2014/main" id="{B5188456-349A-9C49-AE23-3925752DC581}"/>
                </a:ext>
              </a:extLst>
            </p:cNvPr>
            <p:cNvCxnSpPr>
              <a:cxnSpLocks/>
            </p:cNvCxnSpPr>
            <p:nvPr/>
          </p:nvCxnSpPr>
          <p:spPr>
            <a:xfrm flipH="1">
              <a:off x="9860591" y="5001582"/>
              <a:ext cx="274975" cy="2837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7FEDAE9F-816A-D94A-BDBF-CBBED36BB779}"/>
              </a:ext>
            </a:extLst>
          </p:cNvPr>
          <p:cNvSpPr txBox="1"/>
          <p:nvPr/>
        </p:nvSpPr>
        <p:spPr>
          <a:xfrm>
            <a:off x="4439187" y="2492250"/>
            <a:ext cx="2400016" cy="461665"/>
          </a:xfrm>
          <a:prstGeom prst="rect">
            <a:avLst/>
          </a:prstGeom>
          <a:noFill/>
        </p:spPr>
        <p:txBody>
          <a:bodyPr wrap="none" rtlCol="0">
            <a:spAutoFit/>
          </a:bodyPr>
          <a:lstStyle/>
          <a:p>
            <a:pPr algn="l"/>
            <a:r>
              <a:rPr lang="en-US" sz="2400" dirty="0"/>
              <a:t>[embarrassing]</a:t>
            </a:r>
          </a:p>
        </p:txBody>
      </p:sp>
      <p:pic>
        <p:nvPicPr>
          <p:cNvPr id="3" name="Picture 2" descr="A picture containing mug, shirt&#10;&#10;Description automatically generated">
            <a:extLst>
              <a:ext uri="{FF2B5EF4-FFF2-40B4-BE49-F238E27FC236}">
                <a16:creationId xmlns:a16="http://schemas.microsoft.com/office/drawing/2014/main" id="{50FB4421-392E-48A8-A0C6-05B550387F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8514"/>
          <a:stretch/>
        </p:blipFill>
        <p:spPr>
          <a:xfrm>
            <a:off x="5367717" y="1789554"/>
            <a:ext cx="1049240" cy="660736"/>
          </a:xfrm>
          <a:prstGeom prst="rect">
            <a:avLst/>
          </a:prstGeom>
        </p:spPr>
      </p:pic>
    </p:spTree>
    <p:extLst>
      <p:ext uri="{BB962C8B-B14F-4D97-AF65-F5344CB8AC3E}">
        <p14:creationId xmlns:p14="http://schemas.microsoft.com/office/powerpoint/2010/main" val="7511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32" grpId="0"/>
      <p:bldP spid="33" grpId="0"/>
      <p:bldP spid="3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3813659839"/>
              </p:ext>
            </p:extLst>
          </p:nvPr>
        </p:nvGraphicFramePr>
        <p:xfrm>
          <a:off x="504370" y="1443679"/>
          <a:ext cx="7951014" cy="3737921"/>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3737921">
                <a:tc>
                  <a:txBody>
                    <a:bodyPr/>
                    <a:lstStyle/>
                    <a:p>
                      <a:endParaRPr lang="en-GB" dirty="0"/>
                    </a:p>
                  </a:txBody>
                  <a:tcPr>
                    <a:lnL w="28575" cap="flat" cmpd="sng" algn="ctr">
                      <a:solidFill>
                        <a:srgbClr val="FFCC00"/>
                      </a:solidFill>
                      <a:prstDash val="solid"/>
                      <a:round/>
                      <a:headEnd type="none" w="med" len="med"/>
                      <a:tailEnd type="none" w="med" len="med"/>
                    </a:lnL>
                    <a:lnR w="28575" cap="flat" cmpd="sng" algn="ctr">
                      <a:solidFill>
                        <a:srgbClr val="FFCC00"/>
                      </a:solidFill>
                      <a:prstDash val="solid"/>
                      <a:round/>
                      <a:headEnd type="none" w="med" len="med"/>
                      <a:tailEnd type="none" w="med" len="med"/>
                    </a:lnR>
                    <a:lnT w="28575" cap="flat" cmpd="sng" algn="ctr">
                      <a:solidFill>
                        <a:srgbClr val="FFCC00"/>
                      </a:solidFill>
                      <a:prstDash val="solid"/>
                      <a:round/>
                      <a:headEnd type="none" w="med" len="med"/>
                      <a:tailEnd type="none" w="med" len="med"/>
                    </a:lnT>
                    <a:lnB w="28575" cap="flat" cmpd="sng" algn="ctr">
                      <a:solidFill>
                        <a:srgbClr val="FFCC00"/>
                      </a:solidFill>
                      <a:prstDash val="solid"/>
                      <a:round/>
                      <a:headEnd type="none" w="med" len="med"/>
                      <a:tailEnd type="none" w="med" len="med"/>
                    </a:lnB>
                  </a:tcPr>
                </a:tc>
                <a:tc>
                  <a:txBody>
                    <a:bodyPr/>
                    <a:lstStyle/>
                    <a:p>
                      <a:endParaRPr lang="en-GB" dirty="0"/>
                    </a:p>
                  </a:txBody>
                  <a:tcPr>
                    <a:lnL w="28575" cap="flat" cmpd="sng" algn="ctr">
                      <a:solidFill>
                        <a:srgbClr val="FFCC00"/>
                      </a:solidFill>
                      <a:prstDash val="solid"/>
                      <a:round/>
                      <a:headEnd type="none" w="med" len="med"/>
                      <a:tailEnd type="none" w="med" len="med"/>
                    </a:lnL>
                    <a:lnR w="28575" cap="flat" cmpd="sng" algn="ctr">
                      <a:solidFill>
                        <a:srgbClr val="FFCC00"/>
                      </a:solidFill>
                      <a:prstDash val="solid"/>
                      <a:round/>
                      <a:headEnd type="none" w="med" len="med"/>
                      <a:tailEnd type="none" w="med" len="med"/>
                    </a:lnR>
                    <a:lnT w="28575" cap="flat" cmpd="sng" algn="ctr">
                      <a:solidFill>
                        <a:srgbClr val="FFCC00"/>
                      </a:solidFill>
                      <a:prstDash val="solid"/>
                      <a:round/>
                      <a:headEnd type="none" w="med" len="med"/>
                      <a:tailEnd type="none" w="med" len="med"/>
                    </a:lnT>
                    <a:lnB w="28575"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1505046" y="1443679"/>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ei</a:t>
            </a:r>
            <a:r>
              <a:rPr kumimoji="0" lang="en-GB" sz="2400" b="1" i="0" u="none" strike="noStrike" kern="1200" cap="none" spc="0" normalizeH="0" baseline="0" noProof="0" dirty="0">
                <a:ln>
                  <a:noFill/>
                </a:ln>
                <a:effectLst/>
                <a:uLnTx/>
                <a:uFillTx/>
                <a:latin typeface="Century Gothic" panose="020F0302020204030204"/>
                <a:ea typeface="+mn-ea"/>
                <a:cs typeface="+mn-cs"/>
              </a:rPr>
              <a:t>]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5911454" y="1458203"/>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ie</a:t>
            </a:r>
            <a:r>
              <a:rPr kumimoji="0" lang="en-GB"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3526171" y="912489"/>
            <a:ext cx="751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Partner A </a:t>
            </a:r>
            <a:r>
              <a:rPr kumimoji="0" lang="en-GB" sz="2400" b="0" i="0" u="none" strike="noStrike" kern="1200" cap="none" spc="0" normalizeH="0" baseline="0" noProof="0" dirty="0" err="1">
                <a:ln>
                  <a:noFill/>
                </a:ln>
                <a:effectLst/>
                <a:uLnTx/>
                <a:uFillTx/>
                <a:latin typeface="Century Gothic" panose="020F0302020204030204"/>
                <a:ea typeface="+mn-ea"/>
                <a:cs typeface="+mn-cs"/>
              </a:rPr>
              <a:t>schreibt</a:t>
            </a:r>
            <a:r>
              <a:rPr kumimoji="0" lang="en-GB" sz="2400" b="0" i="0" u="none" strike="noStrike" kern="1200" cap="none" spc="0" normalizeH="0" baseline="0" noProof="0" dirty="0">
                <a:ln>
                  <a:noFill/>
                </a:ln>
                <a:effectLst/>
                <a:uLnTx/>
                <a:uFillTx/>
                <a:latin typeface="Century Gothic" panose="020F0302020204030204"/>
                <a:ea typeface="+mn-ea"/>
                <a:cs typeface="+mn-cs"/>
              </a:rPr>
              <a:t>.  Partner</a:t>
            </a:r>
            <a:r>
              <a:rPr kumimoji="0" lang="en-GB" sz="2400" b="0" i="0" u="none" strike="noStrike" kern="1200" cap="none" spc="0" normalizeH="0" noProof="0" dirty="0">
                <a:ln>
                  <a:noFill/>
                </a:ln>
                <a:effectLst/>
                <a:uLnTx/>
                <a:uFillTx/>
                <a:latin typeface="Century Gothic" panose="020F0302020204030204"/>
                <a:ea typeface="+mn-ea"/>
                <a:cs typeface="+mn-cs"/>
              </a:rPr>
              <a:t> B</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sagt</a:t>
            </a:r>
            <a:r>
              <a:rPr kumimoji="0" lang="en-GB" sz="2400" b="0" i="0" u="none" strike="noStrike" kern="1200" cap="none" spc="0" normalizeH="0" baseline="0" noProof="0" dirty="0">
                <a:ln>
                  <a:noFill/>
                </a:ln>
                <a:effectLst/>
                <a:uLnTx/>
                <a:uFillTx/>
                <a:latin typeface="Century Gothic" panose="020F0302020204030204"/>
                <a:ea typeface="+mn-ea"/>
                <a:cs typeface="+mn-cs"/>
              </a:rPr>
              <a:t> die </a:t>
            </a:r>
            <a:r>
              <a:rPr kumimoji="0" lang="en-GB" sz="2400" b="0" i="0" u="none" strike="noStrike" kern="1200" cap="none" spc="0" normalizeH="0" baseline="0" noProof="0" dirty="0" err="1">
                <a:ln>
                  <a:noFill/>
                </a:ln>
                <a:effectLst/>
                <a:uLnTx/>
                <a:uFillTx/>
                <a:latin typeface="Century Gothic" panose="020F0302020204030204"/>
                <a:ea typeface="+mn-ea"/>
                <a:cs typeface="+mn-cs"/>
              </a:rPr>
              <a:t>Wörter</a:t>
            </a:r>
            <a:r>
              <a:rPr kumimoji="0" lang="en-GB" sz="2400" b="0" i="0" u="none" strike="noStrike" kern="1200" cap="none" spc="0" normalizeH="0" baseline="0" noProof="0" dirty="0">
                <a:ln>
                  <a:noFill/>
                </a:ln>
                <a:effectLst/>
                <a:uLnTx/>
                <a:uFillTx/>
                <a:latin typeface="Century Gothic" panose="020F0302020204030204"/>
                <a:ea typeface="+mn-ea"/>
                <a:cs typeface="+mn-cs"/>
              </a:rPr>
              <a:t>. </a:t>
            </a:r>
          </a:p>
        </p:txBody>
      </p:sp>
      <p:sp>
        <p:nvSpPr>
          <p:cNvPr id="43" name="Title 3"/>
          <p:cNvSpPr>
            <a:spLocks noGrp="1"/>
          </p:cNvSpPr>
          <p:nvPr>
            <p:ph type="title"/>
          </p:nvPr>
        </p:nvSpPr>
        <p:spPr>
          <a:xfrm>
            <a:off x="0" y="213557"/>
            <a:ext cx="2895600" cy="647577"/>
          </a:xfrm>
        </p:spPr>
        <p:txBody>
          <a:bodyPr>
            <a:normAutofit/>
          </a:bodyPr>
          <a:lstStyle/>
          <a:p>
            <a:r>
              <a:rPr lang="en-GB" sz="2800" b="1" dirty="0" err="1">
                <a:solidFill>
                  <a:schemeClr val="bg1"/>
                </a:solidFill>
              </a:rPr>
              <a:t>Phonetik</a:t>
            </a:r>
            <a:r>
              <a:rPr lang="en-GB" sz="2800" b="1" dirty="0">
                <a:solidFill>
                  <a:schemeClr val="bg1"/>
                </a:solidFill>
              </a:rPr>
              <a:t> </a:t>
            </a:r>
            <a:r>
              <a:rPr lang="en-GB" sz="2800" b="0" dirty="0">
                <a:solidFill>
                  <a:schemeClr val="bg1"/>
                </a:solidFill>
              </a:rPr>
              <a:t>(2/2)</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9865161" y="1596069"/>
            <a:ext cx="1505397" cy="869950"/>
          </a:xfrm>
          <a:prstGeom prst="wedgeEllipseCallout">
            <a:avLst>
              <a:gd name="adj1" fmla="val -62932"/>
              <a:gd name="adj2" fmla="val -61946"/>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95" y="1183895"/>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8628992" y="2706939"/>
            <a:ext cx="3489435" cy="2308324"/>
          </a:xfrm>
          <a:prstGeom prst="rect">
            <a:avLst/>
          </a:prstGeom>
          <a:ln>
            <a:solidFill>
              <a:srgbClr val="1F4E7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1. Krieg </a:t>
            </a:r>
            <a:r>
              <a:rPr kumimoji="0" lang="en-GB" sz="2000" b="0" i="0" u="none" strike="noStrike" kern="1200" cap="none" spc="0" normalizeH="0" baseline="0" noProof="0" dirty="0">
                <a:ln>
                  <a:noFill/>
                </a:ln>
                <a:effectLst/>
                <a:uLnTx/>
                <a:uFillTx/>
                <a:latin typeface="Century Gothic" panose="020F0302020204030204"/>
                <a:ea typeface="+mn-ea"/>
                <a:cs typeface="+mn-cs"/>
              </a:rPr>
              <a:t>[war]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2. </a:t>
            </a:r>
            <a:r>
              <a:rPr kumimoji="0" lang="en-GB" sz="2400" b="0" i="0" u="none" strike="noStrike" kern="1200" cap="none" spc="0" normalizeH="0" baseline="0" noProof="0" dirty="0" err="1">
                <a:ln>
                  <a:noFill/>
                </a:ln>
                <a:effectLst/>
                <a:uLnTx/>
                <a:uFillTx/>
                <a:latin typeface="Century Gothic" panose="020F0302020204030204"/>
                <a:ea typeface="+mn-ea"/>
                <a:cs typeface="+mn-cs"/>
              </a:rPr>
              <a:t>Kleid</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[dress]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3. Diener </a:t>
            </a:r>
            <a:r>
              <a:rPr kumimoji="0" lang="en-GB" sz="2000" b="0" i="0" u="none" strike="noStrike" kern="1200" cap="none" spc="0" normalizeH="0" baseline="0" noProof="0" dirty="0">
                <a:ln>
                  <a:noFill/>
                </a:ln>
                <a:effectLst/>
                <a:uLnTx/>
                <a:uFillTx/>
                <a:latin typeface="Century Gothic" panose="020F0302020204030204"/>
                <a:ea typeface="+mn-ea"/>
                <a:cs typeface="+mn-cs"/>
              </a:rPr>
              <a:t>[servant]</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a:ln>
                  <a:noFill/>
                </a:ln>
                <a:effectLst/>
                <a:uLnTx/>
                <a:uFillTx/>
                <a:latin typeface="Century Gothic" panose="020F0302020204030204"/>
                <a:ea typeface="+mn-ea"/>
                <a:cs typeface="+mn-cs"/>
              </a:rPr>
              <a:t>4. </a:t>
            </a:r>
            <a:r>
              <a:rPr kumimoji="0" lang="en-GB" sz="2400" b="0" i="0" u="none" strike="noStrike" kern="1200" cap="none" spc="0" normalizeH="0" baseline="0" noProof="0" dirty="0" err="1">
                <a:ln>
                  <a:noFill/>
                </a:ln>
                <a:effectLst/>
                <a:uLnTx/>
                <a:uFillTx/>
                <a:latin typeface="Century Gothic" panose="020F0302020204030204"/>
                <a:ea typeface="+mn-ea"/>
                <a:cs typeface="+mn-cs"/>
              </a:rPr>
              <a:t>Feind</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[enemy]</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a:ln>
                  <a:noFill/>
                </a:ln>
                <a:effectLst/>
                <a:uLnTx/>
                <a:uFillTx/>
                <a:latin typeface="Century Gothic" panose="020F0302020204030204"/>
                <a:ea typeface="+mn-ea"/>
                <a:cs typeface="+mn-cs"/>
              </a:rPr>
              <a:t>5. </a:t>
            </a:r>
            <a:r>
              <a:rPr kumimoji="0" lang="en-GB" sz="2400" b="0" i="0" u="none" strike="noStrike" kern="1200" cap="none" spc="0" normalizeH="0" baseline="0" noProof="0" dirty="0" err="1">
                <a:ln>
                  <a:noFill/>
                </a:ln>
                <a:effectLst/>
                <a:uLnTx/>
                <a:uFillTx/>
                <a:latin typeface="Century Gothic" panose="020F0302020204030204"/>
                <a:ea typeface="+mn-ea"/>
                <a:cs typeface="+mn-cs"/>
              </a:rPr>
              <a:t>heiter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[cheerful, bright]</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400" b="0" i="0" u="none" strike="noStrike" kern="1200" cap="none" spc="0" normalizeH="0" baseline="0" noProof="0" dirty="0">
                <a:ln>
                  <a:noFill/>
                </a:ln>
                <a:effectLst/>
                <a:uLnTx/>
                <a:uFillTx/>
                <a:latin typeface="Century Gothic" panose="020F0302020204030204"/>
                <a:ea typeface="+mn-ea"/>
                <a:cs typeface="+mn-cs"/>
              </a:rPr>
              <a:t>6. </a:t>
            </a:r>
            <a:r>
              <a:rPr kumimoji="0" lang="en-GB" sz="2400" b="0" i="0" u="none" strike="noStrike" kern="1200" cap="none" spc="0" normalizeH="0" baseline="0" noProof="0" dirty="0" err="1">
                <a:ln>
                  <a:noFill/>
                </a:ln>
                <a:effectLst/>
                <a:uLnTx/>
                <a:uFillTx/>
                <a:latin typeface="Century Gothic" panose="020F0302020204030204"/>
                <a:ea typeface="+mn-ea"/>
                <a:cs typeface="+mn-cs"/>
              </a:rPr>
              <a:t>niedlich</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[cute]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1FFA193-79E2-424B-B782-EFCBD223DE8E}"/>
              </a:ext>
            </a:extLst>
          </p:cNvPr>
          <p:cNvSpPr/>
          <p:nvPr/>
        </p:nvSpPr>
        <p:spPr>
          <a:xfrm>
            <a:off x="4538620" y="207344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1. _______</a:t>
            </a:r>
          </a:p>
        </p:txBody>
      </p:sp>
      <p:sp>
        <p:nvSpPr>
          <p:cNvPr id="22" name="Rectangle 21">
            <a:extLst>
              <a:ext uri="{FF2B5EF4-FFF2-40B4-BE49-F238E27FC236}">
                <a16:creationId xmlns:a16="http://schemas.microsoft.com/office/drawing/2014/main" id="{3494072B-DD0A-420F-A92F-6D7A4445D9EF}"/>
              </a:ext>
            </a:extLst>
          </p:cNvPr>
          <p:cNvSpPr/>
          <p:nvPr/>
        </p:nvSpPr>
        <p:spPr>
          <a:xfrm>
            <a:off x="4538620" y="307385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2. _______</a:t>
            </a:r>
          </a:p>
        </p:txBody>
      </p:sp>
      <p:sp>
        <p:nvSpPr>
          <p:cNvPr id="27" name="Rectangle 26">
            <a:extLst>
              <a:ext uri="{FF2B5EF4-FFF2-40B4-BE49-F238E27FC236}">
                <a16:creationId xmlns:a16="http://schemas.microsoft.com/office/drawing/2014/main" id="{9C26A219-0800-4D0A-B2D3-C2E1280B74C1}"/>
              </a:ext>
            </a:extLst>
          </p:cNvPr>
          <p:cNvSpPr/>
          <p:nvPr/>
        </p:nvSpPr>
        <p:spPr>
          <a:xfrm>
            <a:off x="4538620" y="428043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3. _______</a:t>
            </a:r>
          </a:p>
        </p:txBody>
      </p:sp>
      <p:sp>
        <p:nvSpPr>
          <p:cNvPr id="29" name="Rectangle 28">
            <a:extLst>
              <a:ext uri="{FF2B5EF4-FFF2-40B4-BE49-F238E27FC236}">
                <a16:creationId xmlns:a16="http://schemas.microsoft.com/office/drawing/2014/main" id="{71FFA193-79E2-424B-B782-EFCBD223DE8E}"/>
              </a:ext>
            </a:extLst>
          </p:cNvPr>
          <p:cNvSpPr/>
          <p:nvPr/>
        </p:nvSpPr>
        <p:spPr>
          <a:xfrm>
            <a:off x="836152" y="2118633"/>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1. _______</a:t>
            </a:r>
          </a:p>
        </p:txBody>
      </p:sp>
      <p:sp>
        <p:nvSpPr>
          <p:cNvPr id="30" name="Rectangle 29">
            <a:extLst>
              <a:ext uri="{FF2B5EF4-FFF2-40B4-BE49-F238E27FC236}">
                <a16:creationId xmlns:a16="http://schemas.microsoft.com/office/drawing/2014/main" id="{3494072B-DD0A-420F-A92F-6D7A4445D9EF}"/>
              </a:ext>
            </a:extLst>
          </p:cNvPr>
          <p:cNvSpPr/>
          <p:nvPr/>
        </p:nvSpPr>
        <p:spPr>
          <a:xfrm>
            <a:off x="836152" y="3119048"/>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2. _______</a:t>
            </a:r>
          </a:p>
        </p:txBody>
      </p:sp>
      <p:sp>
        <p:nvSpPr>
          <p:cNvPr id="31" name="Rectangle 30">
            <a:extLst>
              <a:ext uri="{FF2B5EF4-FFF2-40B4-BE49-F238E27FC236}">
                <a16:creationId xmlns:a16="http://schemas.microsoft.com/office/drawing/2014/main" id="{9C26A219-0800-4D0A-B2D3-C2E1280B74C1}"/>
              </a:ext>
            </a:extLst>
          </p:cNvPr>
          <p:cNvSpPr/>
          <p:nvPr/>
        </p:nvSpPr>
        <p:spPr>
          <a:xfrm>
            <a:off x="836152" y="432562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3. _______</a:t>
            </a:r>
          </a:p>
        </p:txBody>
      </p:sp>
    </p:spTree>
    <p:extLst>
      <p:ext uri="{BB962C8B-B14F-4D97-AF65-F5344CB8AC3E}">
        <p14:creationId xmlns:p14="http://schemas.microsoft.com/office/powerpoint/2010/main" val="241141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3" name="Title 3"/>
          <p:cNvSpPr>
            <a:spLocks noGrp="1"/>
          </p:cNvSpPr>
          <p:nvPr>
            <p:ph type="title"/>
          </p:nvPr>
        </p:nvSpPr>
        <p:spPr>
          <a:xfrm>
            <a:off x="0" y="213557"/>
            <a:ext cx="2209800"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2" name="Text Placeholder 1">
            <a:extLst>
              <a:ext uri="{FF2B5EF4-FFF2-40B4-BE49-F238E27FC236}">
                <a16:creationId xmlns:a16="http://schemas.microsoft.com/office/drawing/2014/main" id="{D9969A86-7C89-4F0E-9B22-696932712E5F}"/>
              </a:ext>
            </a:extLst>
          </p:cNvPr>
          <p:cNvSpPr>
            <a:spLocks noGrp="1"/>
          </p:cNvSpPr>
          <p:nvPr>
            <p:ph type="body" sz="quarter" idx="10"/>
          </p:nvPr>
        </p:nvSpPr>
        <p:spPr/>
        <p:txBody>
          <a:bodyPr/>
          <a:lstStyle/>
          <a:p>
            <a:endParaRPr lang="en-GB"/>
          </a:p>
        </p:txBody>
      </p:sp>
      <p:graphicFrame>
        <p:nvGraphicFramePr>
          <p:cNvPr id="19" name="Table 11">
            <a:extLst>
              <a:ext uri="{FF2B5EF4-FFF2-40B4-BE49-F238E27FC236}">
                <a16:creationId xmlns:a16="http://schemas.microsoft.com/office/drawing/2014/main" id="{E4A0F983-B5E6-45E7-805E-B341BC087453}"/>
              </a:ext>
            </a:extLst>
          </p:cNvPr>
          <p:cNvGraphicFramePr>
            <a:graphicFrameLocks noGrp="1"/>
          </p:cNvGraphicFramePr>
          <p:nvPr>
            <p:extLst>
              <p:ext uri="{D42A27DB-BD31-4B8C-83A1-F6EECF244321}">
                <p14:modId xmlns:p14="http://schemas.microsoft.com/office/powerpoint/2010/main" val="2351543531"/>
              </p:ext>
            </p:extLst>
          </p:nvPr>
        </p:nvGraphicFramePr>
        <p:xfrm>
          <a:off x="2828604" y="1318745"/>
          <a:ext cx="7951014" cy="3710455"/>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3710455">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502711400"/>
                  </a:ext>
                </a:extLst>
              </a:tr>
            </a:tbl>
          </a:graphicData>
        </a:graphic>
      </p:graphicFrame>
      <p:sp>
        <p:nvSpPr>
          <p:cNvPr id="24" name="Rectangle 23">
            <a:extLst>
              <a:ext uri="{FF2B5EF4-FFF2-40B4-BE49-F238E27FC236}">
                <a16:creationId xmlns:a16="http://schemas.microsoft.com/office/drawing/2014/main" id="{CAE34778-6A57-43C1-9110-ECB78FF632B1}"/>
              </a:ext>
            </a:extLst>
          </p:cNvPr>
          <p:cNvSpPr/>
          <p:nvPr/>
        </p:nvSpPr>
        <p:spPr>
          <a:xfrm>
            <a:off x="3829280" y="1318745"/>
            <a:ext cx="163317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ei</a:t>
            </a:r>
            <a:r>
              <a:rPr kumimoji="0" lang="en-GB" sz="2400" b="1" i="0" u="none" strike="noStrike" kern="1200" cap="none" spc="0" normalizeH="0" baseline="0" noProof="0" dirty="0">
                <a:ln>
                  <a:noFill/>
                </a:ln>
                <a:effectLst/>
                <a:uLnTx/>
                <a:uFillTx/>
                <a:latin typeface="Century Gothic" panose="020F0302020204030204"/>
                <a:ea typeface="+mn-ea"/>
                <a:cs typeface="+mn-cs"/>
              </a:rPr>
              <a:t>]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E93819-8BE8-498B-86E8-1D7C918AAC70}"/>
              </a:ext>
            </a:extLst>
          </p:cNvPr>
          <p:cNvSpPr/>
          <p:nvPr/>
        </p:nvSpPr>
        <p:spPr>
          <a:xfrm>
            <a:off x="8235688" y="1333269"/>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t>
            </a:r>
            <a:r>
              <a:rPr kumimoji="0" lang="en-GB" sz="2400" b="1" i="0" u="none" strike="noStrike" kern="1200" cap="none" spc="0" normalizeH="0" baseline="0" noProof="0" dirty="0" err="1">
                <a:ln>
                  <a:noFill/>
                </a:ln>
                <a:effectLst/>
                <a:uLnTx/>
                <a:uFillTx/>
                <a:latin typeface="Century Gothic" panose="020F0302020204030204"/>
                <a:ea typeface="+mn-ea"/>
                <a:cs typeface="+mn-cs"/>
              </a:rPr>
              <a:t>ie</a:t>
            </a:r>
            <a:r>
              <a:rPr kumimoji="0" lang="en-GB"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2EB2557-611A-4E52-9A81-FFF5EE33D5B8}"/>
              </a:ext>
            </a:extLst>
          </p:cNvPr>
          <p:cNvSpPr/>
          <p:nvPr/>
        </p:nvSpPr>
        <p:spPr>
          <a:xfrm>
            <a:off x="2946090" y="1973727"/>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1. _______</a:t>
            </a:r>
          </a:p>
        </p:txBody>
      </p:sp>
      <p:sp>
        <p:nvSpPr>
          <p:cNvPr id="27" name="Rectangle 26">
            <a:extLst>
              <a:ext uri="{FF2B5EF4-FFF2-40B4-BE49-F238E27FC236}">
                <a16:creationId xmlns:a16="http://schemas.microsoft.com/office/drawing/2014/main" id="{5FEDA627-D22A-4FD3-9115-67B2606DE786}"/>
              </a:ext>
            </a:extLst>
          </p:cNvPr>
          <p:cNvSpPr/>
          <p:nvPr/>
        </p:nvSpPr>
        <p:spPr>
          <a:xfrm>
            <a:off x="2946090" y="2974142"/>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2. _______</a:t>
            </a:r>
          </a:p>
        </p:txBody>
      </p:sp>
      <p:sp>
        <p:nvSpPr>
          <p:cNvPr id="28" name="Rectangle 27">
            <a:extLst>
              <a:ext uri="{FF2B5EF4-FFF2-40B4-BE49-F238E27FC236}">
                <a16:creationId xmlns:a16="http://schemas.microsoft.com/office/drawing/2014/main" id="{2E4B9BC5-64F3-4AF8-BCEA-BB5C89C06FB9}"/>
              </a:ext>
            </a:extLst>
          </p:cNvPr>
          <p:cNvSpPr/>
          <p:nvPr/>
        </p:nvSpPr>
        <p:spPr>
          <a:xfrm>
            <a:off x="2946090" y="4155791"/>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3. _______</a:t>
            </a:r>
          </a:p>
        </p:txBody>
      </p:sp>
      <p:sp>
        <p:nvSpPr>
          <p:cNvPr id="30" name="Rectangle 29">
            <a:extLst>
              <a:ext uri="{FF2B5EF4-FFF2-40B4-BE49-F238E27FC236}">
                <a16:creationId xmlns:a16="http://schemas.microsoft.com/office/drawing/2014/main" id="{69158C8D-24D8-4BFF-B620-6D2EFD7B92AF}"/>
              </a:ext>
            </a:extLst>
          </p:cNvPr>
          <p:cNvSpPr/>
          <p:nvPr/>
        </p:nvSpPr>
        <p:spPr>
          <a:xfrm>
            <a:off x="6862854" y="1993699"/>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1. _______</a:t>
            </a:r>
          </a:p>
        </p:txBody>
      </p:sp>
      <p:sp>
        <p:nvSpPr>
          <p:cNvPr id="31" name="Rectangle 30">
            <a:extLst>
              <a:ext uri="{FF2B5EF4-FFF2-40B4-BE49-F238E27FC236}">
                <a16:creationId xmlns:a16="http://schemas.microsoft.com/office/drawing/2014/main" id="{264F3041-AF7C-4352-86D6-DE29C01A0437}"/>
              </a:ext>
            </a:extLst>
          </p:cNvPr>
          <p:cNvSpPr/>
          <p:nvPr/>
        </p:nvSpPr>
        <p:spPr>
          <a:xfrm>
            <a:off x="6862854" y="2994114"/>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2. _______</a:t>
            </a:r>
          </a:p>
        </p:txBody>
      </p:sp>
      <p:sp>
        <p:nvSpPr>
          <p:cNvPr id="39" name="Rectangle 38">
            <a:extLst>
              <a:ext uri="{FF2B5EF4-FFF2-40B4-BE49-F238E27FC236}">
                <a16:creationId xmlns:a16="http://schemas.microsoft.com/office/drawing/2014/main" id="{A3F14170-46FF-4C29-8937-D8918B7B3CBB}"/>
              </a:ext>
            </a:extLst>
          </p:cNvPr>
          <p:cNvSpPr/>
          <p:nvPr/>
        </p:nvSpPr>
        <p:spPr>
          <a:xfrm>
            <a:off x="6862854" y="4175763"/>
            <a:ext cx="327271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 3. _______</a:t>
            </a:r>
          </a:p>
        </p:txBody>
      </p:sp>
      <p:sp>
        <p:nvSpPr>
          <p:cNvPr id="41" name="Rectangle 40">
            <a:extLst>
              <a:ext uri="{FF2B5EF4-FFF2-40B4-BE49-F238E27FC236}">
                <a16:creationId xmlns:a16="http://schemas.microsoft.com/office/drawing/2014/main" id="{4732EA07-84B2-40B6-ACE7-DED547509227}"/>
              </a:ext>
            </a:extLst>
          </p:cNvPr>
          <p:cNvSpPr/>
          <p:nvPr/>
        </p:nvSpPr>
        <p:spPr>
          <a:xfrm>
            <a:off x="7521129" y="1882881"/>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Krieg</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0" name="Rectangle 19">
            <a:extLst>
              <a:ext uri="{FF2B5EF4-FFF2-40B4-BE49-F238E27FC236}">
                <a16:creationId xmlns:a16="http://schemas.microsoft.com/office/drawing/2014/main" id="{379F3C5F-2B80-0444-9A2D-028BFE78AF4C}"/>
              </a:ext>
            </a:extLst>
          </p:cNvPr>
          <p:cNvSpPr/>
          <p:nvPr/>
        </p:nvSpPr>
        <p:spPr>
          <a:xfrm>
            <a:off x="3729372" y="1844515"/>
            <a:ext cx="4155979"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dirty="0" err="1">
                <a:latin typeface="Century Gothic" panose="020F0302020204030204"/>
              </a:rPr>
              <a:t>Kleid</a:t>
            </a:r>
            <a:endParaRPr kumimoji="0" lang="en-GB" sz="2400" b="0" i="0" u="none" strike="noStrike" kern="1200" cap="none" spc="0" normalizeH="0" baseline="0" noProof="0" dirty="0">
              <a:ln>
                <a:noFill/>
              </a:ln>
              <a:effectLst/>
              <a:uLnTx/>
              <a:uFillTx/>
              <a:latin typeface="Century Gothic" panose="020F0302020204030204"/>
            </a:endParaRPr>
          </a:p>
        </p:txBody>
      </p:sp>
      <p:sp>
        <p:nvSpPr>
          <p:cNvPr id="22" name="Rectangle 21">
            <a:extLst>
              <a:ext uri="{FF2B5EF4-FFF2-40B4-BE49-F238E27FC236}">
                <a16:creationId xmlns:a16="http://schemas.microsoft.com/office/drawing/2014/main" id="{198BEA7A-FBA7-BA4A-9CF5-F75248F8B362}"/>
              </a:ext>
            </a:extLst>
          </p:cNvPr>
          <p:cNvSpPr/>
          <p:nvPr/>
        </p:nvSpPr>
        <p:spPr>
          <a:xfrm>
            <a:off x="7359875" y="2898317"/>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a:latin typeface="Century Gothic" panose="020F0302020204030204"/>
              </a:rPr>
              <a:t>Diener</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3" name="Rectangle 22">
            <a:extLst>
              <a:ext uri="{FF2B5EF4-FFF2-40B4-BE49-F238E27FC236}">
                <a16:creationId xmlns:a16="http://schemas.microsoft.com/office/drawing/2014/main" id="{324BD0A3-70A6-204F-9B54-5125D93E5DCA}"/>
              </a:ext>
            </a:extLst>
          </p:cNvPr>
          <p:cNvSpPr/>
          <p:nvPr/>
        </p:nvSpPr>
        <p:spPr>
          <a:xfrm>
            <a:off x="3589560" y="2809640"/>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err="1">
                <a:latin typeface="Century Gothic" panose="020F0302020204030204"/>
              </a:rPr>
              <a:t>Feind</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2" name="Rectangle 31">
            <a:extLst>
              <a:ext uri="{FF2B5EF4-FFF2-40B4-BE49-F238E27FC236}">
                <a16:creationId xmlns:a16="http://schemas.microsoft.com/office/drawing/2014/main" id="{7ED525E2-A941-A64A-913D-BF40F68535F7}"/>
              </a:ext>
            </a:extLst>
          </p:cNvPr>
          <p:cNvSpPr/>
          <p:nvPr/>
        </p:nvSpPr>
        <p:spPr>
          <a:xfrm>
            <a:off x="3594760" y="4019603"/>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err="1">
                <a:latin typeface="Century Gothic" panose="020F0302020204030204"/>
              </a:rPr>
              <a:t>heiter</a:t>
            </a:r>
            <a:endParaRPr kumimoji="0" lang="en-GB" sz="3200" b="0" i="0" u="none" strike="noStrike" kern="1200" cap="none" spc="0" normalizeH="0" baseline="0" noProof="0" dirty="0">
              <a:ln>
                <a:noFill/>
              </a:ln>
              <a:effectLst/>
              <a:uLnTx/>
              <a:uFillTx/>
              <a:latin typeface="Century Gothic" panose="020F0302020204030204"/>
            </a:endParaRPr>
          </a:p>
        </p:txBody>
      </p:sp>
      <p:sp>
        <p:nvSpPr>
          <p:cNvPr id="34" name="Rectangle 33">
            <a:extLst>
              <a:ext uri="{FF2B5EF4-FFF2-40B4-BE49-F238E27FC236}">
                <a16:creationId xmlns:a16="http://schemas.microsoft.com/office/drawing/2014/main" id="{E57A8D5B-7EB0-254F-9158-F8C28364990B}"/>
              </a:ext>
            </a:extLst>
          </p:cNvPr>
          <p:cNvSpPr/>
          <p:nvPr/>
        </p:nvSpPr>
        <p:spPr>
          <a:xfrm>
            <a:off x="7430517" y="4106684"/>
            <a:ext cx="2093420"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200" noProof="0" dirty="0" err="1">
                <a:latin typeface="Century Gothic" panose="020F0302020204030204"/>
              </a:rPr>
              <a:t>niedlich</a:t>
            </a:r>
            <a:endParaRPr kumimoji="0" lang="en-GB" sz="3200" b="0" i="0" u="none" strike="noStrike" kern="1200" cap="none" spc="0" normalizeH="0" baseline="0" noProof="0" dirty="0">
              <a:ln>
                <a:noFill/>
              </a:ln>
              <a:effectLst/>
              <a:uLnTx/>
              <a:uFillTx/>
              <a:latin typeface="Century Gothic" panose="020F0302020204030204"/>
            </a:endParaRPr>
          </a:p>
        </p:txBody>
      </p:sp>
      <p:pic>
        <p:nvPicPr>
          <p:cNvPr id="3" name="Picture 2" descr="A picture containing shirt&#10;&#10;Description automatically generated">
            <a:extLst>
              <a:ext uri="{FF2B5EF4-FFF2-40B4-BE49-F238E27FC236}">
                <a16:creationId xmlns:a16="http://schemas.microsoft.com/office/drawing/2014/main" id="{27E36002-8B1E-B748-BBDB-F6703DB1E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799" y="1642141"/>
            <a:ext cx="559786" cy="833580"/>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0C1E62-0E0C-CE47-83B1-44E78CD3D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7038" y="2670205"/>
            <a:ext cx="519341" cy="888712"/>
          </a:xfrm>
          <a:prstGeom prst="rect">
            <a:avLst/>
          </a:prstGeom>
        </p:spPr>
      </p:pic>
      <p:pic>
        <p:nvPicPr>
          <p:cNvPr id="35" name="Picture 34" descr="A close up of a logo&#10;&#10;Description automatically generated">
            <a:extLst>
              <a:ext uri="{FF2B5EF4-FFF2-40B4-BE49-F238E27FC236}">
                <a16:creationId xmlns:a16="http://schemas.microsoft.com/office/drawing/2014/main" id="{69460744-2504-7B4D-BF23-B315F39A1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848" y="1841790"/>
            <a:ext cx="1398450" cy="699225"/>
          </a:xfrm>
          <a:prstGeom prst="rect">
            <a:avLst/>
          </a:prstGeom>
        </p:spPr>
      </p:pic>
      <p:sp>
        <p:nvSpPr>
          <p:cNvPr id="36" name="TextBox 35">
            <a:extLst>
              <a:ext uri="{FF2B5EF4-FFF2-40B4-BE49-F238E27FC236}">
                <a16:creationId xmlns:a16="http://schemas.microsoft.com/office/drawing/2014/main" id="{BE329947-9272-A741-B770-558365730496}"/>
              </a:ext>
            </a:extLst>
          </p:cNvPr>
          <p:cNvSpPr txBox="1"/>
          <p:nvPr/>
        </p:nvSpPr>
        <p:spPr>
          <a:xfrm>
            <a:off x="5058827" y="2890282"/>
            <a:ext cx="1441420" cy="461665"/>
          </a:xfrm>
          <a:prstGeom prst="rect">
            <a:avLst/>
          </a:prstGeom>
          <a:noFill/>
        </p:spPr>
        <p:txBody>
          <a:bodyPr wrap="none" rtlCol="0">
            <a:spAutoFit/>
          </a:bodyPr>
          <a:lstStyle/>
          <a:p>
            <a:pPr algn="l"/>
            <a:r>
              <a:rPr lang="en-US" sz="2400" dirty="0"/>
              <a:t>[enemy]</a:t>
            </a:r>
          </a:p>
        </p:txBody>
      </p:sp>
      <p:sp>
        <p:nvSpPr>
          <p:cNvPr id="37" name="TextBox 36">
            <a:extLst>
              <a:ext uri="{FF2B5EF4-FFF2-40B4-BE49-F238E27FC236}">
                <a16:creationId xmlns:a16="http://schemas.microsoft.com/office/drawing/2014/main" id="{C7643DEA-9C80-8842-B87F-CC3DA60B0E36}"/>
              </a:ext>
            </a:extLst>
          </p:cNvPr>
          <p:cNvSpPr txBox="1"/>
          <p:nvPr/>
        </p:nvSpPr>
        <p:spPr>
          <a:xfrm>
            <a:off x="5087029" y="3983795"/>
            <a:ext cx="1625744" cy="830997"/>
          </a:xfrm>
          <a:prstGeom prst="rect">
            <a:avLst/>
          </a:prstGeom>
          <a:noFill/>
        </p:spPr>
        <p:txBody>
          <a:bodyPr wrap="square" rtlCol="0">
            <a:spAutoFit/>
          </a:bodyPr>
          <a:lstStyle/>
          <a:p>
            <a:pPr algn="l"/>
            <a:r>
              <a:rPr lang="en-US" sz="2400" dirty="0"/>
              <a:t>[cheerful, bright]</a:t>
            </a:r>
          </a:p>
        </p:txBody>
      </p:sp>
      <p:pic>
        <p:nvPicPr>
          <p:cNvPr id="46" name="Picture 45" descr="A picture containing text&#10;&#10;Description automatically generated">
            <a:extLst>
              <a:ext uri="{FF2B5EF4-FFF2-40B4-BE49-F238E27FC236}">
                <a16:creationId xmlns:a16="http://schemas.microsoft.com/office/drawing/2014/main" id="{D7A1F57D-F6CA-8941-A898-4EDCC3B708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2419" y="3875772"/>
            <a:ext cx="713382" cy="713382"/>
          </a:xfrm>
          <a:prstGeom prst="rect">
            <a:avLst/>
          </a:prstGeom>
        </p:spPr>
      </p:pic>
    </p:spTree>
    <p:extLst>
      <p:ext uri="{BB962C8B-B14F-4D97-AF65-F5344CB8AC3E}">
        <p14:creationId xmlns:p14="http://schemas.microsoft.com/office/powerpoint/2010/main" val="92226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0" grpId="0"/>
      <p:bldP spid="22" grpId="0"/>
      <p:bldP spid="23" grpId="0"/>
      <p:bldP spid="32" grpId="0"/>
      <p:bldP spid="34" grpId="0"/>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11">
            <a:extLst>
              <a:ext uri="{FF2B5EF4-FFF2-40B4-BE49-F238E27FC236}">
                <a16:creationId xmlns:a16="http://schemas.microsoft.com/office/drawing/2014/main" id="{483D7EB9-C2AA-4190-98DE-925F861600E9}"/>
              </a:ext>
            </a:extLst>
          </p:cNvPr>
          <p:cNvSpPr/>
          <p:nvPr/>
        </p:nvSpPr>
        <p:spPr>
          <a:xfrm>
            <a:off x="10281490" y="152870"/>
            <a:ext cx="1725558" cy="4405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ea typeface="+mn-ea"/>
                <a:cs typeface="+mn-cs"/>
              </a:rPr>
              <a:t>schreiben</a:t>
            </a:r>
            <a:endParaRPr kumimoji="0" lang="en-GB" sz="2000" b="1" i="0" u="none" strike="noStrike" kern="1200" cap="none" spc="0" normalizeH="0" baseline="0" noProof="0" dirty="0">
              <a:ln>
                <a:noFill/>
              </a:ln>
              <a:solidFill>
                <a:schemeClr val="tx1"/>
              </a:solidFill>
              <a:effectLst/>
              <a:uLnTx/>
              <a:uFillTx/>
              <a:ea typeface="+mn-ea"/>
              <a:cs typeface="+mn-cs"/>
            </a:endParaRPr>
          </a:p>
        </p:txBody>
      </p:sp>
      <p:graphicFrame>
        <p:nvGraphicFramePr>
          <p:cNvPr id="50" name="Table 49"/>
          <p:cNvGraphicFramePr>
            <a:graphicFrameLocks noGrp="1"/>
          </p:cNvGraphicFramePr>
          <p:nvPr>
            <p:extLst>
              <p:ext uri="{D42A27DB-BD31-4B8C-83A1-F6EECF244321}">
                <p14:modId xmlns:p14="http://schemas.microsoft.com/office/powerpoint/2010/main" val="594770283"/>
              </p:ext>
            </p:extLst>
          </p:nvPr>
        </p:nvGraphicFramePr>
        <p:xfrm>
          <a:off x="3373964" y="1216815"/>
          <a:ext cx="8079082" cy="4921640"/>
        </p:xfrm>
        <a:graphic>
          <a:graphicData uri="http://schemas.openxmlformats.org/drawingml/2006/table">
            <a:tbl>
              <a:tblPr firstRow="1" bandRow="1">
                <a:tableStyleId>{5C22544A-7EE6-4342-B048-85BDC9FD1C3A}</a:tableStyleId>
              </a:tblPr>
              <a:tblGrid>
                <a:gridCol w="367231">
                  <a:extLst>
                    <a:ext uri="{9D8B030D-6E8A-4147-A177-3AD203B41FA5}">
                      <a16:colId xmlns:a16="http://schemas.microsoft.com/office/drawing/2014/main" val="263268012"/>
                    </a:ext>
                  </a:extLst>
                </a:gridCol>
                <a:gridCol w="367231">
                  <a:extLst>
                    <a:ext uri="{9D8B030D-6E8A-4147-A177-3AD203B41FA5}">
                      <a16:colId xmlns:a16="http://schemas.microsoft.com/office/drawing/2014/main" val="1957082805"/>
                    </a:ext>
                  </a:extLst>
                </a:gridCol>
                <a:gridCol w="367231">
                  <a:extLst>
                    <a:ext uri="{9D8B030D-6E8A-4147-A177-3AD203B41FA5}">
                      <a16:colId xmlns:a16="http://schemas.microsoft.com/office/drawing/2014/main" val="2298253624"/>
                    </a:ext>
                  </a:extLst>
                </a:gridCol>
                <a:gridCol w="367231">
                  <a:extLst>
                    <a:ext uri="{9D8B030D-6E8A-4147-A177-3AD203B41FA5}">
                      <a16:colId xmlns:a16="http://schemas.microsoft.com/office/drawing/2014/main" val="4294540399"/>
                    </a:ext>
                  </a:extLst>
                </a:gridCol>
                <a:gridCol w="367231">
                  <a:extLst>
                    <a:ext uri="{9D8B030D-6E8A-4147-A177-3AD203B41FA5}">
                      <a16:colId xmlns:a16="http://schemas.microsoft.com/office/drawing/2014/main" val="3126897042"/>
                    </a:ext>
                  </a:extLst>
                </a:gridCol>
                <a:gridCol w="367231">
                  <a:extLst>
                    <a:ext uri="{9D8B030D-6E8A-4147-A177-3AD203B41FA5}">
                      <a16:colId xmlns:a16="http://schemas.microsoft.com/office/drawing/2014/main" val="1207600796"/>
                    </a:ext>
                  </a:extLst>
                </a:gridCol>
                <a:gridCol w="367231">
                  <a:extLst>
                    <a:ext uri="{9D8B030D-6E8A-4147-A177-3AD203B41FA5}">
                      <a16:colId xmlns:a16="http://schemas.microsoft.com/office/drawing/2014/main" val="3305774512"/>
                    </a:ext>
                  </a:extLst>
                </a:gridCol>
                <a:gridCol w="367231">
                  <a:extLst>
                    <a:ext uri="{9D8B030D-6E8A-4147-A177-3AD203B41FA5}">
                      <a16:colId xmlns:a16="http://schemas.microsoft.com/office/drawing/2014/main" val="1078327919"/>
                    </a:ext>
                  </a:extLst>
                </a:gridCol>
                <a:gridCol w="380818">
                  <a:extLst>
                    <a:ext uri="{9D8B030D-6E8A-4147-A177-3AD203B41FA5}">
                      <a16:colId xmlns:a16="http://schemas.microsoft.com/office/drawing/2014/main" val="2951137329"/>
                    </a:ext>
                  </a:extLst>
                </a:gridCol>
                <a:gridCol w="353644">
                  <a:extLst>
                    <a:ext uri="{9D8B030D-6E8A-4147-A177-3AD203B41FA5}">
                      <a16:colId xmlns:a16="http://schemas.microsoft.com/office/drawing/2014/main" val="4187961833"/>
                    </a:ext>
                  </a:extLst>
                </a:gridCol>
                <a:gridCol w="367231">
                  <a:extLst>
                    <a:ext uri="{9D8B030D-6E8A-4147-A177-3AD203B41FA5}">
                      <a16:colId xmlns:a16="http://schemas.microsoft.com/office/drawing/2014/main" val="2281195132"/>
                    </a:ext>
                  </a:extLst>
                </a:gridCol>
                <a:gridCol w="367231">
                  <a:extLst>
                    <a:ext uri="{9D8B030D-6E8A-4147-A177-3AD203B41FA5}">
                      <a16:colId xmlns:a16="http://schemas.microsoft.com/office/drawing/2014/main" val="1898360713"/>
                    </a:ext>
                  </a:extLst>
                </a:gridCol>
                <a:gridCol w="367231">
                  <a:extLst>
                    <a:ext uri="{9D8B030D-6E8A-4147-A177-3AD203B41FA5}">
                      <a16:colId xmlns:a16="http://schemas.microsoft.com/office/drawing/2014/main" val="447930653"/>
                    </a:ext>
                  </a:extLst>
                </a:gridCol>
                <a:gridCol w="367231">
                  <a:extLst>
                    <a:ext uri="{9D8B030D-6E8A-4147-A177-3AD203B41FA5}">
                      <a16:colId xmlns:a16="http://schemas.microsoft.com/office/drawing/2014/main" val="36163679"/>
                    </a:ext>
                  </a:extLst>
                </a:gridCol>
                <a:gridCol w="367231">
                  <a:extLst>
                    <a:ext uri="{9D8B030D-6E8A-4147-A177-3AD203B41FA5}">
                      <a16:colId xmlns:a16="http://schemas.microsoft.com/office/drawing/2014/main" val="879613253"/>
                    </a:ext>
                  </a:extLst>
                </a:gridCol>
                <a:gridCol w="367231">
                  <a:extLst>
                    <a:ext uri="{9D8B030D-6E8A-4147-A177-3AD203B41FA5}">
                      <a16:colId xmlns:a16="http://schemas.microsoft.com/office/drawing/2014/main" val="20015"/>
                    </a:ext>
                  </a:extLst>
                </a:gridCol>
                <a:gridCol w="367231">
                  <a:extLst>
                    <a:ext uri="{9D8B030D-6E8A-4147-A177-3AD203B41FA5}">
                      <a16:colId xmlns:a16="http://schemas.microsoft.com/office/drawing/2014/main" val="20016"/>
                    </a:ext>
                  </a:extLst>
                </a:gridCol>
                <a:gridCol w="367231">
                  <a:extLst>
                    <a:ext uri="{9D8B030D-6E8A-4147-A177-3AD203B41FA5}">
                      <a16:colId xmlns:a16="http://schemas.microsoft.com/office/drawing/2014/main" val="20017"/>
                    </a:ext>
                  </a:extLst>
                </a:gridCol>
                <a:gridCol w="367231">
                  <a:extLst>
                    <a:ext uri="{9D8B030D-6E8A-4147-A177-3AD203B41FA5}">
                      <a16:colId xmlns:a16="http://schemas.microsoft.com/office/drawing/2014/main" val="3833201954"/>
                    </a:ext>
                  </a:extLst>
                </a:gridCol>
                <a:gridCol w="367231">
                  <a:extLst>
                    <a:ext uri="{9D8B030D-6E8A-4147-A177-3AD203B41FA5}">
                      <a16:colId xmlns:a16="http://schemas.microsoft.com/office/drawing/2014/main" val="2635866267"/>
                    </a:ext>
                  </a:extLst>
                </a:gridCol>
                <a:gridCol w="367231">
                  <a:extLst>
                    <a:ext uri="{9D8B030D-6E8A-4147-A177-3AD203B41FA5}">
                      <a16:colId xmlns:a16="http://schemas.microsoft.com/office/drawing/2014/main" val="3714715184"/>
                    </a:ext>
                  </a:extLst>
                </a:gridCol>
                <a:gridCol w="367231">
                  <a:extLst>
                    <a:ext uri="{9D8B030D-6E8A-4147-A177-3AD203B41FA5}">
                      <a16:colId xmlns:a16="http://schemas.microsoft.com/office/drawing/2014/main" val="977521360"/>
                    </a:ext>
                  </a:extLst>
                </a:gridCol>
              </a:tblGrid>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626832"/>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chemeClr val="tx1"/>
                          </a:solidFill>
                          <a:latin typeface="Century Gothic" panose="020B0502020202020204" pitchFamily="34" charset="0"/>
                        </a:rPr>
                        <a:t>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D</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787418"/>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W</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530721"/>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M</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43554"/>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C</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W</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761285"/>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F</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I</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151360"/>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G</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F</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3322507"/>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chemeClr val="tx1"/>
                          </a:solidFill>
                          <a:latin typeface="Century Gothic" panose="020B0502020202020204" pitchFamily="34" charset="0"/>
                        </a:rPr>
                        <a:t>T</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U</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0207952"/>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F</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L</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6523839"/>
                  </a:ext>
                </a:extLst>
              </a:tr>
              <a:tr h="492164">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rgbClr val="FF0000"/>
                          </a:solidFill>
                          <a:latin typeface="Century Gothic" panose="020B0502020202020204" pitchFamily="34" charset="0"/>
                        </a:rPr>
                        <a:t>G</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H</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err="1">
                          <a:solidFill>
                            <a:schemeClr val="tx1"/>
                          </a:solidFill>
                          <a:latin typeface="Century Gothic" panose="020B0502020202020204" pitchFamily="34" charset="0"/>
                        </a:rPr>
                        <a:t>Ö</a:t>
                      </a: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E</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b="1" dirty="0">
                          <a:solidFill>
                            <a:schemeClr val="tx1"/>
                          </a:solidFill>
                          <a:latin typeface="Century Gothic" panose="020B0502020202020204" pitchFamily="34" charset="0"/>
                        </a:rPr>
                        <a:t>N</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400" b="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206444"/>
                  </a:ext>
                </a:extLst>
              </a:tr>
            </a:tbl>
          </a:graphicData>
        </a:graphic>
      </p:graphicFrame>
      <p:sp>
        <p:nvSpPr>
          <p:cNvPr id="54" name="Title 3"/>
          <p:cNvSpPr>
            <a:spLocks noGrp="1"/>
          </p:cNvSpPr>
          <p:nvPr>
            <p:ph type="title"/>
          </p:nvPr>
        </p:nvSpPr>
        <p:spPr>
          <a:xfrm>
            <a:off x="0" y="213557"/>
            <a:ext cx="2343150" cy="647577"/>
          </a:xfrm>
        </p:spPr>
        <p:txBody>
          <a:bodyPr>
            <a:normAutofit/>
          </a:bodyPr>
          <a:lstStyle/>
          <a:p>
            <a:r>
              <a:rPr lang="en-GB" sz="2800" b="1" dirty="0" err="1">
                <a:solidFill>
                  <a:schemeClr val="bg1"/>
                </a:solidFill>
              </a:rPr>
              <a:t>Vokabeln</a:t>
            </a:r>
            <a:endParaRPr lang="en-GB" sz="2800" b="1" dirty="0">
              <a:solidFill>
                <a:schemeClr val="bg1"/>
              </a:solidFill>
            </a:endParaRPr>
          </a:p>
        </p:txBody>
      </p:sp>
      <p:graphicFrame>
        <p:nvGraphicFramePr>
          <p:cNvPr id="55" name="Table 54"/>
          <p:cNvGraphicFramePr>
            <a:graphicFrameLocks noGrp="1"/>
          </p:cNvGraphicFramePr>
          <p:nvPr>
            <p:extLst>
              <p:ext uri="{D42A27DB-BD31-4B8C-83A1-F6EECF244321}">
                <p14:modId xmlns:p14="http://schemas.microsoft.com/office/powerpoint/2010/main" val="1718121083"/>
              </p:ext>
            </p:extLst>
          </p:nvPr>
        </p:nvGraphicFramePr>
        <p:xfrm>
          <a:off x="738954" y="1216815"/>
          <a:ext cx="4034419" cy="4954496"/>
        </p:xfrm>
        <a:graphic>
          <a:graphicData uri="http://schemas.openxmlformats.org/drawingml/2006/table">
            <a:tbl>
              <a:tblPr firstRow="1" bandRow="1">
                <a:tableStyleId>{5C22544A-7EE6-4342-B048-85BDC9FD1C3A}</a:tableStyleId>
              </a:tblPr>
              <a:tblGrid>
                <a:gridCol w="4034419">
                  <a:extLst>
                    <a:ext uri="{9D8B030D-6E8A-4147-A177-3AD203B41FA5}">
                      <a16:colId xmlns:a16="http://schemas.microsoft.com/office/drawing/2014/main" val="660022236"/>
                    </a:ext>
                  </a:extLst>
                </a:gridCol>
              </a:tblGrid>
              <a:tr h="548640">
                <a:tc>
                  <a:txBody>
                    <a:bodyPr/>
                    <a:lstStyle/>
                    <a:p>
                      <a:pPr algn="r"/>
                      <a:r>
                        <a:rPr lang="en-GB" sz="2000" b="0" baseline="0" dirty="0">
                          <a:solidFill>
                            <a:schemeClr val="tx1"/>
                          </a:solidFill>
                          <a:latin typeface="Century Gothic" panose="020B0502020202020204" pitchFamily="34" charset="0"/>
                        </a:rPr>
                        <a:t>A. that</a:t>
                      </a:r>
                      <a:endParaRPr lang="en-GB" sz="2000" b="0" dirty="0">
                        <a:solidFill>
                          <a:schemeClr val="tx1"/>
                        </a:solidFill>
                        <a:highlight>
                          <a:srgbClr val="FFFF00"/>
                        </a:highlight>
                        <a:latin typeface="Century Gothic" panose="020B0502020202020204" pitchFamily="34" charset="0"/>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451821">
                <a:tc>
                  <a:txBody>
                    <a:bodyPr/>
                    <a:lstStyle/>
                    <a:p>
                      <a:pPr algn="r"/>
                      <a:r>
                        <a:rPr lang="en-GB" sz="2000" b="0" dirty="0">
                          <a:solidFill>
                            <a:schemeClr val="tx1"/>
                          </a:solidFill>
                          <a:latin typeface="Century Gothic" panose="020B0502020202020204" pitchFamily="34" charset="0"/>
                        </a:rPr>
                        <a:t>B. sorrow, grief</a:t>
                      </a:r>
                      <a:endParaRPr lang="en-GB" sz="2000" b="0" dirty="0">
                        <a:solidFill>
                          <a:schemeClr val="tx1"/>
                        </a:solidFill>
                        <a:highlight>
                          <a:srgbClr val="FFFF00"/>
                        </a:highlight>
                        <a:latin typeface="Century Gothic" panose="020B0502020202020204" pitchFamily="34" charset="0"/>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537883">
                <a:tc>
                  <a:txBody>
                    <a:bodyPr/>
                    <a:lstStyle/>
                    <a:p>
                      <a:pPr algn="r"/>
                      <a:r>
                        <a:rPr lang="en-GB" sz="2000" b="0" dirty="0">
                          <a:solidFill>
                            <a:schemeClr val="tx1"/>
                          </a:solidFill>
                          <a:latin typeface="Century Gothic" panose="020B0502020202020204" pitchFamily="34" charset="0"/>
                        </a:rPr>
                        <a:t>C. sore, hurt</a:t>
                      </a:r>
                      <a:endParaRPr lang="en-GB" sz="2000" b="0" dirty="0">
                        <a:solidFill>
                          <a:schemeClr val="tx1"/>
                        </a:solidFill>
                        <a:highlight>
                          <a:srgbClr val="FFFF00"/>
                        </a:highlight>
                        <a:latin typeface="Century Gothic" panose="020B0502020202020204" pitchFamily="34" charset="0"/>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45182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latin typeface="Century Gothic" panose="020B0502020202020204" pitchFamily="34" charset="0"/>
                        </a:rPr>
                        <a:t>D. to think, have an opinion</a:t>
                      </a:r>
                      <a:endParaRPr lang="en-GB" sz="2000" b="0" dirty="0">
                        <a:solidFill>
                          <a:schemeClr val="tx1"/>
                        </a:solidFill>
                        <a:highlight>
                          <a:srgbClr val="FFFF00"/>
                        </a:highlight>
                        <a:latin typeface="Century Gothic" panose="020B0502020202020204" pitchFamily="34" charset="0"/>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496393">
                <a:tc>
                  <a:txBody>
                    <a:bodyPr/>
                    <a:lstStyle/>
                    <a:p>
                      <a:pPr marL="0" indent="0" algn="r">
                        <a:buNone/>
                      </a:pPr>
                      <a:r>
                        <a:rPr lang="en-GB" sz="2000" b="0" dirty="0">
                          <a:solidFill>
                            <a:schemeClr val="tx1"/>
                          </a:solidFill>
                          <a:latin typeface="Century Gothic" panose="020B0502020202020204" pitchFamily="34" charset="0"/>
                        </a:rPr>
                        <a:t>E. difficult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484094">
                <a:tc>
                  <a:txBody>
                    <a:bodyPr/>
                    <a:lstStyle/>
                    <a:p>
                      <a:pPr algn="r"/>
                      <a:r>
                        <a:rPr lang="en-GB" sz="2000" b="0" dirty="0">
                          <a:solidFill>
                            <a:schemeClr val="tx1"/>
                          </a:solidFill>
                          <a:latin typeface="Century Gothic" panose="020B0502020202020204" pitchFamily="34" charset="0"/>
                        </a:rPr>
                        <a:t>F. fit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527124">
                <a:tc>
                  <a:txBody>
                    <a:bodyPr/>
                    <a:lstStyle/>
                    <a:p>
                      <a:pPr algn="r"/>
                      <a:r>
                        <a:rPr lang="en-GB" sz="1800" b="0" dirty="0">
                          <a:solidFill>
                            <a:schemeClr val="tx1"/>
                          </a:solidFill>
                          <a:latin typeface="Century Gothic" panose="020B0502020202020204" pitchFamily="34" charset="0"/>
                        </a:rPr>
                        <a:t>G. t</a:t>
                      </a:r>
                      <a:r>
                        <a:rPr lang="en-GB" sz="1800" b="0" baseline="0" dirty="0">
                          <a:solidFill>
                            <a:schemeClr val="tx1"/>
                          </a:solidFill>
                          <a:latin typeface="Century Gothic" panose="020B0502020202020204" pitchFamily="34" charset="0"/>
                        </a:rPr>
                        <a:t>o please, pleasing</a:t>
                      </a:r>
                      <a:endParaRPr lang="en-GB" sz="1800" b="0" dirty="0">
                        <a:solidFill>
                          <a:schemeClr val="tx1"/>
                        </a:solidFill>
                        <a:latin typeface="Century Gothic" panose="020B0502020202020204" pitchFamily="34" charset="0"/>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485573">
                <a:tc>
                  <a:txBody>
                    <a:bodyPr/>
                    <a:lstStyle/>
                    <a:p>
                      <a:pPr algn="r"/>
                      <a:r>
                        <a:rPr lang="en-GB" sz="2000" b="0" dirty="0">
                          <a:solidFill>
                            <a:schemeClr val="tx1"/>
                          </a:solidFill>
                          <a:latin typeface="Century Gothic" panose="020B0502020202020204" pitchFamily="34" charset="0"/>
                        </a:rPr>
                        <a:t>H. to do, doing</a:t>
                      </a:r>
                      <a:endParaRPr lang="en-GB" sz="2000" b="0" dirty="0">
                        <a:solidFill>
                          <a:schemeClr val="tx1"/>
                        </a:solidFill>
                        <a:highlight>
                          <a:srgbClr val="FFFF00"/>
                        </a:highlight>
                        <a:latin typeface="Century Gothic" panose="020B0502020202020204" pitchFamily="34" charset="0"/>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r h="485573">
                <a:tc>
                  <a:txBody>
                    <a:bodyPr/>
                    <a:lstStyle/>
                    <a:p>
                      <a:pPr algn="r"/>
                      <a:r>
                        <a:rPr lang="en-GB" sz="2000" b="0" dirty="0">
                          <a:solidFill>
                            <a:schemeClr val="tx1"/>
                          </a:solidFill>
                          <a:latin typeface="Century Gothic" panose="020B0502020202020204" pitchFamily="34" charset="0"/>
                        </a:rPr>
                        <a:t>I.</a:t>
                      </a:r>
                      <a:r>
                        <a:rPr lang="en-GB" sz="2000" b="0" baseline="0" dirty="0">
                          <a:solidFill>
                            <a:schemeClr val="tx1"/>
                          </a:solidFill>
                          <a:latin typeface="Century Gothic" panose="020B0502020202020204" pitchFamily="34" charset="0"/>
                        </a:rPr>
                        <a:t> to lack, be missing, be absent</a:t>
                      </a:r>
                      <a:endParaRPr lang="en-GB" sz="2000" b="0" dirty="0">
                        <a:solidFill>
                          <a:schemeClr val="tx1"/>
                        </a:solidFill>
                        <a:latin typeface="Century Gothic" panose="020B0502020202020204" pitchFamily="34" charset="0"/>
                      </a:endParaRP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00870"/>
                  </a:ext>
                </a:extLst>
              </a:tr>
              <a:tr h="485573">
                <a:tc>
                  <a:txBody>
                    <a:bodyPr/>
                    <a:lstStyle/>
                    <a:p>
                      <a:pPr algn="r"/>
                      <a:r>
                        <a:rPr lang="en-GB" sz="2000" b="0" dirty="0">
                          <a:solidFill>
                            <a:schemeClr val="tx1"/>
                          </a:solidFill>
                          <a:latin typeface="Century Gothic" panose="020B0502020202020204" pitchFamily="34" charset="0"/>
                        </a:rPr>
                        <a:t>J. to belong, belonging</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3391"/>
                  </a:ext>
                </a:extLst>
              </a:tr>
            </a:tbl>
          </a:graphicData>
        </a:graphic>
      </p:graphicFrame>
      <p:sp>
        <p:nvSpPr>
          <p:cNvPr id="77" name="Rectangle 76"/>
          <p:cNvSpPr/>
          <p:nvPr/>
        </p:nvSpPr>
        <p:spPr>
          <a:xfrm>
            <a:off x="7473056" y="1277352"/>
            <a:ext cx="222318" cy="3085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5" name="Down Arrow 44"/>
          <p:cNvSpPr/>
          <p:nvPr/>
        </p:nvSpPr>
        <p:spPr>
          <a:xfrm>
            <a:off x="7413505" y="402889"/>
            <a:ext cx="386946" cy="628650"/>
          </a:xfrm>
          <a:prstGeom prst="down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Segoe UI Semilight" panose="020B0402040204020203" pitchFamily="34" charset="0"/>
              </a:rPr>
              <a:t>?</a:t>
            </a:r>
          </a:p>
        </p:txBody>
      </p:sp>
      <p:sp>
        <p:nvSpPr>
          <p:cNvPr id="51" name="Rectangle 50">
            <a:extLst>
              <a:ext uri="{FF2B5EF4-FFF2-40B4-BE49-F238E27FC236}">
                <a16:creationId xmlns:a16="http://schemas.microsoft.com/office/drawing/2014/main" id="{E20BB28D-F96D-B64D-B062-FEBD932962D3}"/>
              </a:ext>
            </a:extLst>
          </p:cNvPr>
          <p:cNvSpPr/>
          <p:nvPr/>
        </p:nvSpPr>
        <p:spPr>
          <a:xfrm>
            <a:off x="7853714" y="132150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57" name="Rectangle 56">
            <a:extLst>
              <a:ext uri="{FF2B5EF4-FFF2-40B4-BE49-F238E27FC236}">
                <a16:creationId xmlns:a16="http://schemas.microsoft.com/office/drawing/2014/main" id="{520931D7-0E17-B943-89B8-BE858EC4AC21}"/>
              </a:ext>
            </a:extLst>
          </p:cNvPr>
          <p:cNvSpPr/>
          <p:nvPr/>
        </p:nvSpPr>
        <p:spPr>
          <a:xfrm>
            <a:off x="8176331" y="133808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68" name="Rectangle 67">
            <a:extLst>
              <a:ext uri="{FF2B5EF4-FFF2-40B4-BE49-F238E27FC236}">
                <a16:creationId xmlns:a16="http://schemas.microsoft.com/office/drawing/2014/main" id="{9635C3BE-ABED-834C-9144-518D1F02AE80}"/>
              </a:ext>
            </a:extLst>
          </p:cNvPr>
          <p:cNvSpPr/>
          <p:nvPr/>
        </p:nvSpPr>
        <p:spPr>
          <a:xfrm>
            <a:off x="5297487" y="1801976"/>
            <a:ext cx="226973" cy="340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5C83B1A8-72A7-A448-B969-768B1F68D07F}"/>
              </a:ext>
            </a:extLst>
          </p:cNvPr>
          <p:cNvSpPr/>
          <p:nvPr/>
        </p:nvSpPr>
        <p:spPr>
          <a:xfrm>
            <a:off x="7451278" y="5701541"/>
            <a:ext cx="283084" cy="3284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2" name="Rectangle 1"/>
          <p:cNvSpPr/>
          <p:nvPr/>
        </p:nvSpPr>
        <p:spPr>
          <a:xfrm>
            <a:off x="646935" y="816705"/>
            <a:ext cx="2727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Schreib</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auf Deutsch:</a:t>
            </a:r>
          </a:p>
        </p:txBody>
      </p:sp>
      <p:sp>
        <p:nvSpPr>
          <p:cNvPr id="32" name="Rectangle 31">
            <a:extLst>
              <a:ext uri="{FF2B5EF4-FFF2-40B4-BE49-F238E27FC236}">
                <a16:creationId xmlns:a16="http://schemas.microsoft.com/office/drawing/2014/main" id="{520931D7-0E17-B943-89B8-BE858EC4AC21}"/>
              </a:ext>
            </a:extLst>
          </p:cNvPr>
          <p:cNvSpPr/>
          <p:nvPr/>
        </p:nvSpPr>
        <p:spPr>
          <a:xfrm>
            <a:off x="8561670" y="133955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34" name="Rectangle 33"/>
          <p:cNvSpPr/>
          <p:nvPr/>
        </p:nvSpPr>
        <p:spPr>
          <a:xfrm>
            <a:off x="7507314" y="1740380"/>
            <a:ext cx="222318" cy="3085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E20BB28D-F96D-B64D-B062-FEBD932962D3}"/>
              </a:ext>
            </a:extLst>
          </p:cNvPr>
          <p:cNvSpPr/>
          <p:nvPr/>
        </p:nvSpPr>
        <p:spPr>
          <a:xfrm>
            <a:off x="7858634" y="1797578"/>
            <a:ext cx="228686" cy="3452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E20BB28D-F96D-B64D-B062-FEBD932962D3}"/>
              </a:ext>
            </a:extLst>
          </p:cNvPr>
          <p:cNvSpPr/>
          <p:nvPr/>
        </p:nvSpPr>
        <p:spPr>
          <a:xfrm>
            <a:off x="8193177" y="197652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37" name="Rectangle 36"/>
          <p:cNvSpPr/>
          <p:nvPr/>
        </p:nvSpPr>
        <p:spPr>
          <a:xfrm>
            <a:off x="6015047" y="1804972"/>
            <a:ext cx="235227" cy="3291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E20BB28D-F96D-B64D-B062-FEBD932962D3}"/>
              </a:ext>
            </a:extLst>
          </p:cNvPr>
          <p:cNvSpPr/>
          <p:nvPr/>
        </p:nvSpPr>
        <p:spPr>
          <a:xfrm>
            <a:off x="6740861" y="1804972"/>
            <a:ext cx="261257" cy="337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E20BB28D-F96D-B64D-B062-FEBD932962D3}"/>
              </a:ext>
            </a:extLst>
          </p:cNvPr>
          <p:cNvSpPr/>
          <p:nvPr/>
        </p:nvSpPr>
        <p:spPr>
          <a:xfrm>
            <a:off x="4901420" y="4250964"/>
            <a:ext cx="261256" cy="318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0" name="Rectangle 39">
            <a:extLst>
              <a:ext uri="{FF2B5EF4-FFF2-40B4-BE49-F238E27FC236}">
                <a16:creationId xmlns:a16="http://schemas.microsoft.com/office/drawing/2014/main" id="{E20BB28D-F96D-B64D-B062-FEBD932962D3}"/>
              </a:ext>
            </a:extLst>
          </p:cNvPr>
          <p:cNvSpPr/>
          <p:nvPr/>
        </p:nvSpPr>
        <p:spPr>
          <a:xfrm>
            <a:off x="6398019" y="249088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E20BB28D-F96D-B64D-B062-FEBD932962D3}"/>
              </a:ext>
            </a:extLst>
          </p:cNvPr>
          <p:cNvSpPr/>
          <p:nvPr/>
        </p:nvSpPr>
        <p:spPr>
          <a:xfrm>
            <a:off x="6735810" y="249088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E20BB28D-F96D-B64D-B062-FEBD932962D3}"/>
              </a:ext>
            </a:extLst>
          </p:cNvPr>
          <p:cNvSpPr/>
          <p:nvPr/>
        </p:nvSpPr>
        <p:spPr>
          <a:xfrm>
            <a:off x="7092602" y="2278594"/>
            <a:ext cx="269732" cy="2999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E20BB28D-F96D-B64D-B062-FEBD932962D3}"/>
              </a:ext>
            </a:extLst>
          </p:cNvPr>
          <p:cNvSpPr/>
          <p:nvPr/>
        </p:nvSpPr>
        <p:spPr>
          <a:xfrm>
            <a:off x="7486441" y="232521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4" name="Rectangle 43">
            <a:extLst>
              <a:ext uri="{FF2B5EF4-FFF2-40B4-BE49-F238E27FC236}">
                <a16:creationId xmlns:a16="http://schemas.microsoft.com/office/drawing/2014/main" id="{E20BB28D-F96D-B64D-B062-FEBD932962D3}"/>
              </a:ext>
            </a:extLst>
          </p:cNvPr>
          <p:cNvSpPr/>
          <p:nvPr/>
        </p:nvSpPr>
        <p:spPr>
          <a:xfrm>
            <a:off x="7846230" y="232557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E20BB28D-F96D-B64D-B062-FEBD932962D3}"/>
              </a:ext>
            </a:extLst>
          </p:cNvPr>
          <p:cNvSpPr/>
          <p:nvPr/>
        </p:nvSpPr>
        <p:spPr>
          <a:xfrm>
            <a:off x="7101077" y="426672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7" name="Rectangle 46"/>
          <p:cNvSpPr/>
          <p:nvPr/>
        </p:nvSpPr>
        <p:spPr>
          <a:xfrm>
            <a:off x="5627904" y="4263760"/>
            <a:ext cx="222318" cy="3085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8" name="Rectangle 47">
            <a:extLst>
              <a:ext uri="{FF2B5EF4-FFF2-40B4-BE49-F238E27FC236}">
                <a16:creationId xmlns:a16="http://schemas.microsoft.com/office/drawing/2014/main" id="{E20BB28D-F96D-B64D-B062-FEBD932962D3}"/>
              </a:ext>
            </a:extLst>
          </p:cNvPr>
          <p:cNvSpPr/>
          <p:nvPr/>
        </p:nvSpPr>
        <p:spPr>
          <a:xfrm>
            <a:off x="5241988" y="426021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9" name="Rectangle 48">
            <a:extLst>
              <a:ext uri="{FF2B5EF4-FFF2-40B4-BE49-F238E27FC236}">
                <a16:creationId xmlns:a16="http://schemas.microsoft.com/office/drawing/2014/main" id="{E20BB28D-F96D-B64D-B062-FEBD932962D3}"/>
              </a:ext>
            </a:extLst>
          </p:cNvPr>
          <p:cNvSpPr/>
          <p:nvPr/>
        </p:nvSpPr>
        <p:spPr>
          <a:xfrm>
            <a:off x="6757843" y="328272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56" name="Rectangle 55">
            <a:extLst>
              <a:ext uri="{FF2B5EF4-FFF2-40B4-BE49-F238E27FC236}">
                <a16:creationId xmlns:a16="http://schemas.microsoft.com/office/drawing/2014/main" id="{E20BB28D-F96D-B64D-B062-FEBD932962D3}"/>
              </a:ext>
            </a:extLst>
          </p:cNvPr>
          <p:cNvSpPr/>
          <p:nvPr/>
        </p:nvSpPr>
        <p:spPr>
          <a:xfrm>
            <a:off x="7451278" y="2746988"/>
            <a:ext cx="297888" cy="3273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61" name="Rectangle 60">
            <a:extLst>
              <a:ext uri="{FF2B5EF4-FFF2-40B4-BE49-F238E27FC236}">
                <a16:creationId xmlns:a16="http://schemas.microsoft.com/office/drawing/2014/main" id="{E20BB28D-F96D-B64D-B062-FEBD932962D3}"/>
              </a:ext>
            </a:extLst>
          </p:cNvPr>
          <p:cNvSpPr/>
          <p:nvPr/>
        </p:nvSpPr>
        <p:spPr>
          <a:xfrm>
            <a:off x="7817020" y="2821338"/>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62" name="Rectangle 61">
            <a:extLst>
              <a:ext uri="{FF2B5EF4-FFF2-40B4-BE49-F238E27FC236}">
                <a16:creationId xmlns:a16="http://schemas.microsoft.com/office/drawing/2014/main" id="{E20BB28D-F96D-B64D-B062-FEBD932962D3}"/>
              </a:ext>
            </a:extLst>
          </p:cNvPr>
          <p:cNvSpPr/>
          <p:nvPr/>
        </p:nvSpPr>
        <p:spPr>
          <a:xfrm>
            <a:off x="8193177" y="280071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0" name="Rectangle 69">
            <a:extLst>
              <a:ext uri="{FF2B5EF4-FFF2-40B4-BE49-F238E27FC236}">
                <a16:creationId xmlns:a16="http://schemas.microsoft.com/office/drawing/2014/main" id="{E20BB28D-F96D-B64D-B062-FEBD932962D3}"/>
              </a:ext>
            </a:extLst>
          </p:cNvPr>
          <p:cNvSpPr/>
          <p:nvPr/>
        </p:nvSpPr>
        <p:spPr>
          <a:xfrm>
            <a:off x="8908945" y="280333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1" name="Rectangle 70">
            <a:extLst>
              <a:ext uri="{FF2B5EF4-FFF2-40B4-BE49-F238E27FC236}">
                <a16:creationId xmlns:a16="http://schemas.microsoft.com/office/drawing/2014/main" id="{E20BB28D-F96D-B64D-B062-FEBD932962D3}"/>
              </a:ext>
            </a:extLst>
          </p:cNvPr>
          <p:cNvSpPr/>
          <p:nvPr/>
        </p:nvSpPr>
        <p:spPr>
          <a:xfrm>
            <a:off x="9293861" y="2808658"/>
            <a:ext cx="261257" cy="283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E20BB28D-F96D-B64D-B062-FEBD932962D3}"/>
              </a:ext>
            </a:extLst>
          </p:cNvPr>
          <p:cNvSpPr/>
          <p:nvPr/>
        </p:nvSpPr>
        <p:spPr>
          <a:xfrm>
            <a:off x="9671337" y="294939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3" name="Rectangle 72"/>
          <p:cNvSpPr/>
          <p:nvPr/>
        </p:nvSpPr>
        <p:spPr>
          <a:xfrm>
            <a:off x="5635754" y="3436522"/>
            <a:ext cx="222318" cy="3085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4" name="Rectangle 73">
            <a:extLst>
              <a:ext uri="{FF2B5EF4-FFF2-40B4-BE49-F238E27FC236}">
                <a16:creationId xmlns:a16="http://schemas.microsoft.com/office/drawing/2014/main" id="{E20BB28D-F96D-B64D-B062-FEBD932962D3}"/>
              </a:ext>
            </a:extLst>
          </p:cNvPr>
          <p:cNvSpPr/>
          <p:nvPr/>
        </p:nvSpPr>
        <p:spPr>
          <a:xfrm>
            <a:off x="6009457" y="330322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5" name="Rectangle 74">
            <a:extLst>
              <a:ext uri="{FF2B5EF4-FFF2-40B4-BE49-F238E27FC236}">
                <a16:creationId xmlns:a16="http://schemas.microsoft.com/office/drawing/2014/main" id="{E20BB28D-F96D-B64D-B062-FEBD932962D3}"/>
              </a:ext>
            </a:extLst>
          </p:cNvPr>
          <p:cNvSpPr/>
          <p:nvPr/>
        </p:nvSpPr>
        <p:spPr>
          <a:xfrm>
            <a:off x="6366095" y="330366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6" name="Rectangle 75">
            <a:extLst>
              <a:ext uri="{FF2B5EF4-FFF2-40B4-BE49-F238E27FC236}">
                <a16:creationId xmlns:a16="http://schemas.microsoft.com/office/drawing/2014/main" id="{E20BB28D-F96D-B64D-B062-FEBD932962D3}"/>
              </a:ext>
            </a:extLst>
          </p:cNvPr>
          <p:cNvSpPr/>
          <p:nvPr/>
        </p:nvSpPr>
        <p:spPr>
          <a:xfrm>
            <a:off x="7073134" y="3303220"/>
            <a:ext cx="297264" cy="2483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8" name="Rectangle 77">
            <a:extLst>
              <a:ext uri="{FF2B5EF4-FFF2-40B4-BE49-F238E27FC236}">
                <a16:creationId xmlns:a16="http://schemas.microsoft.com/office/drawing/2014/main" id="{E20BB28D-F96D-B64D-B062-FEBD932962D3}"/>
              </a:ext>
            </a:extLst>
          </p:cNvPr>
          <p:cNvSpPr/>
          <p:nvPr/>
        </p:nvSpPr>
        <p:spPr>
          <a:xfrm>
            <a:off x="7469663" y="3259566"/>
            <a:ext cx="206761" cy="299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9" name="Rectangle 78">
            <a:extLst>
              <a:ext uri="{FF2B5EF4-FFF2-40B4-BE49-F238E27FC236}">
                <a16:creationId xmlns:a16="http://schemas.microsoft.com/office/drawing/2014/main" id="{E20BB28D-F96D-B64D-B062-FEBD932962D3}"/>
              </a:ext>
            </a:extLst>
          </p:cNvPr>
          <p:cNvSpPr/>
          <p:nvPr/>
        </p:nvSpPr>
        <p:spPr>
          <a:xfrm>
            <a:off x="7826062" y="330715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83" name="Rectangle 82">
            <a:extLst>
              <a:ext uri="{FF2B5EF4-FFF2-40B4-BE49-F238E27FC236}">
                <a16:creationId xmlns:a16="http://schemas.microsoft.com/office/drawing/2014/main" id="{E20BB28D-F96D-B64D-B062-FEBD932962D3}"/>
              </a:ext>
            </a:extLst>
          </p:cNvPr>
          <p:cNvSpPr/>
          <p:nvPr/>
        </p:nvSpPr>
        <p:spPr>
          <a:xfrm>
            <a:off x="8955000" y="345398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84" name="Rectangle 83"/>
          <p:cNvSpPr/>
          <p:nvPr/>
        </p:nvSpPr>
        <p:spPr>
          <a:xfrm>
            <a:off x="7112072" y="3780724"/>
            <a:ext cx="222318" cy="3085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85" name="Rectangle 84">
            <a:extLst>
              <a:ext uri="{FF2B5EF4-FFF2-40B4-BE49-F238E27FC236}">
                <a16:creationId xmlns:a16="http://schemas.microsoft.com/office/drawing/2014/main" id="{E20BB28D-F96D-B64D-B062-FEBD932962D3}"/>
              </a:ext>
            </a:extLst>
          </p:cNvPr>
          <p:cNvSpPr/>
          <p:nvPr/>
        </p:nvSpPr>
        <p:spPr>
          <a:xfrm>
            <a:off x="7434117" y="379366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E20BB28D-F96D-B64D-B062-FEBD932962D3}"/>
              </a:ext>
            </a:extLst>
          </p:cNvPr>
          <p:cNvSpPr/>
          <p:nvPr/>
        </p:nvSpPr>
        <p:spPr>
          <a:xfrm>
            <a:off x="7841176" y="3774774"/>
            <a:ext cx="246144" cy="3085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88" name="Rectangle 87">
            <a:extLst>
              <a:ext uri="{FF2B5EF4-FFF2-40B4-BE49-F238E27FC236}">
                <a16:creationId xmlns:a16="http://schemas.microsoft.com/office/drawing/2014/main" id="{E20BB28D-F96D-B64D-B062-FEBD932962D3}"/>
              </a:ext>
            </a:extLst>
          </p:cNvPr>
          <p:cNvSpPr/>
          <p:nvPr/>
        </p:nvSpPr>
        <p:spPr>
          <a:xfrm>
            <a:off x="8954999" y="396126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93" name="Rectangle 92">
            <a:extLst>
              <a:ext uri="{FF2B5EF4-FFF2-40B4-BE49-F238E27FC236}">
                <a16:creationId xmlns:a16="http://schemas.microsoft.com/office/drawing/2014/main" id="{E20BB28D-F96D-B64D-B062-FEBD932962D3}"/>
              </a:ext>
            </a:extLst>
          </p:cNvPr>
          <p:cNvSpPr/>
          <p:nvPr/>
        </p:nvSpPr>
        <p:spPr>
          <a:xfrm>
            <a:off x="9342071" y="395677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94" name="Rectangle 93">
            <a:extLst>
              <a:ext uri="{FF2B5EF4-FFF2-40B4-BE49-F238E27FC236}">
                <a16:creationId xmlns:a16="http://schemas.microsoft.com/office/drawing/2014/main" id="{E20BB28D-F96D-B64D-B062-FEBD932962D3}"/>
              </a:ext>
            </a:extLst>
          </p:cNvPr>
          <p:cNvSpPr/>
          <p:nvPr/>
        </p:nvSpPr>
        <p:spPr>
          <a:xfrm>
            <a:off x="7092602" y="1764212"/>
            <a:ext cx="277795" cy="3291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96" name="Rectangle 95">
            <a:extLst>
              <a:ext uri="{FF2B5EF4-FFF2-40B4-BE49-F238E27FC236}">
                <a16:creationId xmlns:a16="http://schemas.microsoft.com/office/drawing/2014/main" id="{E20BB28D-F96D-B64D-B062-FEBD932962D3}"/>
              </a:ext>
            </a:extLst>
          </p:cNvPr>
          <p:cNvSpPr/>
          <p:nvPr/>
        </p:nvSpPr>
        <p:spPr>
          <a:xfrm>
            <a:off x="5990889" y="4287623"/>
            <a:ext cx="261257" cy="2820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97" name="Rectangle 96">
            <a:extLst>
              <a:ext uri="{FF2B5EF4-FFF2-40B4-BE49-F238E27FC236}">
                <a16:creationId xmlns:a16="http://schemas.microsoft.com/office/drawing/2014/main" id="{E20BB28D-F96D-B64D-B062-FEBD932962D3}"/>
              </a:ext>
            </a:extLst>
          </p:cNvPr>
          <p:cNvSpPr/>
          <p:nvPr/>
        </p:nvSpPr>
        <p:spPr>
          <a:xfrm>
            <a:off x="6383327" y="4258092"/>
            <a:ext cx="261257" cy="2933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98" name="Rectangle 97">
            <a:extLst>
              <a:ext uri="{FF2B5EF4-FFF2-40B4-BE49-F238E27FC236}">
                <a16:creationId xmlns:a16="http://schemas.microsoft.com/office/drawing/2014/main" id="{E20BB28D-F96D-B64D-B062-FEBD932962D3}"/>
              </a:ext>
            </a:extLst>
          </p:cNvPr>
          <p:cNvSpPr/>
          <p:nvPr/>
        </p:nvSpPr>
        <p:spPr>
          <a:xfrm>
            <a:off x="6775765" y="4258092"/>
            <a:ext cx="240376" cy="3015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99" name="Rectangle 98">
            <a:extLst>
              <a:ext uri="{FF2B5EF4-FFF2-40B4-BE49-F238E27FC236}">
                <a16:creationId xmlns:a16="http://schemas.microsoft.com/office/drawing/2014/main" id="{E20BB28D-F96D-B64D-B062-FEBD932962D3}"/>
              </a:ext>
            </a:extLst>
          </p:cNvPr>
          <p:cNvSpPr/>
          <p:nvPr/>
        </p:nvSpPr>
        <p:spPr>
          <a:xfrm>
            <a:off x="7463796" y="426456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00" name="Rectangle 99">
            <a:extLst>
              <a:ext uri="{FF2B5EF4-FFF2-40B4-BE49-F238E27FC236}">
                <a16:creationId xmlns:a16="http://schemas.microsoft.com/office/drawing/2014/main" id="{E20BB28D-F96D-B64D-B062-FEBD932962D3}"/>
              </a:ext>
            </a:extLst>
          </p:cNvPr>
          <p:cNvSpPr/>
          <p:nvPr/>
        </p:nvSpPr>
        <p:spPr>
          <a:xfrm>
            <a:off x="5663965" y="5258996"/>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05" name="Rectangle 104">
            <a:extLst>
              <a:ext uri="{FF2B5EF4-FFF2-40B4-BE49-F238E27FC236}">
                <a16:creationId xmlns:a16="http://schemas.microsoft.com/office/drawing/2014/main" id="{E20BB28D-F96D-B64D-B062-FEBD932962D3}"/>
              </a:ext>
            </a:extLst>
          </p:cNvPr>
          <p:cNvSpPr/>
          <p:nvPr/>
        </p:nvSpPr>
        <p:spPr>
          <a:xfrm>
            <a:off x="9683431" y="4436060"/>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06" name="Rectangle 105">
            <a:extLst>
              <a:ext uri="{FF2B5EF4-FFF2-40B4-BE49-F238E27FC236}">
                <a16:creationId xmlns:a16="http://schemas.microsoft.com/office/drawing/2014/main" id="{E20BB28D-F96D-B64D-B062-FEBD932962D3}"/>
              </a:ext>
            </a:extLst>
          </p:cNvPr>
          <p:cNvSpPr/>
          <p:nvPr/>
        </p:nvSpPr>
        <p:spPr>
          <a:xfrm>
            <a:off x="10020233" y="443155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07" name="Rectangle 106">
            <a:extLst>
              <a:ext uri="{FF2B5EF4-FFF2-40B4-BE49-F238E27FC236}">
                <a16:creationId xmlns:a16="http://schemas.microsoft.com/office/drawing/2014/main" id="{E20BB28D-F96D-B64D-B062-FEBD932962D3}"/>
              </a:ext>
            </a:extLst>
          </p:cNvPr>
          <p:cNvSpPr/>
          <p:nvPr/>
        </p:nvSpPr>
        <p:spPr>
          <a:xfrm>
            <a:off x="10392343" y="445998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08" name="Rectangle 107">
            <a:extLst>
              <a:ext uri="{FF2B5EF4-FFF2-40B4-BE49-F238E27FC236}">
                <a16:creationId xmlns:a16="http://schemas.microsoft.com/office/drawing/2014/main" id="{E20BB28D-F96D-B64D-B062-FEBD932962D3}"/>
              </a:ext>
            </a:extLst>
          </p:cNvPr>
          <p:cNvSpPr/>
          <p:nvPr/>
        </p:nvSpPr>
        <p:spPr>
          <a:xfrm>
            <a:off x="10792065" y="443354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09" name="Rectangle 108">
            <a:extLst>
              <a:ext uri="{FF2B5EF4-FFF2-40B4-BE49-F238E27FC236}">
                <a16:creationId xmlns:a16="http://schemas.microsoft.com/office/drawing/2014/main" id="{E20BB28D-F96D-B64D-B062-FEBD932962D3}"/>
              </a:ext>
            </a:extLst>
          </p:cNvPr>
          <p:cNvSpPr/>
          <p:nvPr/>
        </p:nvSpPr>
        <p:spPr>
          <a:xfrm>
            <a:off x="11122968" y="444163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0" name="Rectangle 109">
            <a:extLst>
              <a:ext uri="{FF2B5EF4-FFF2-40B4-BE49-F238E27FC236}">
                <a16:creationId xmlns:a16="http://schemas.microsoft.com/office/drawing/2014/main" id="{E20BB28D-F96D-B64D-B062-FEBD932962D3}"/>
              </a:ext>
            </a:extLst>
          </p:cNvPr>
          <p:cNvSpPr/>
          <p:nvPr/>
        </p:nvSpPr>
        <p:spPr>
          <a:xfrm>
            <a:off x="6002033" y="5220806"/>
            <a:ext cx="261257" cy="359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11" name="Rectangle 110">
            <a:extLst>
              <a:ext uri="{FF2B5EF4-FFF2-40B4-BE49-F238E27FC236}">
                <a16:creationId xmlns:a16="http://schemas.microsoft.com/office/drawing/2014/main" id="{E20BB28D-F96D-B64D-B062-FEBD932962D3}"/>
              </a:ext>
            </a:extLst>
          </p:cNvPr>
          <p:cNvSpPr/>
          <p:nvPr/>
        </p:nvSpPr>
        <p:spPr>
          <a:xfrm>
            <a:off x="7083850" y="4741946"/>
            <a:ext cx="261257" cy="287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12" name="Rectangle 111">
            <a:extLst>
              <a:ext uri="{FF2B5EF4-FFF2-40B4-BE49-F238E27FC236}">
                <a16:creationId xmlns:a16="http://schemas.microsoft.com/office/drawing/2014/main" id="{E20BB28D-F96D-B64D-B062-FEBD932962D3}"/>
              </a:ext>
            </a:extLst>
          </p:cNvPr>
          <p:cNvSpPr/>
          <p:nvPr/>
        </p:nvSpPr>
        <p:spPr>
          <a:xfrm>
            <a:off x="7473104" y="477834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15" name="Rectangle 114">
            <a:extLst>
              <a:ext uri="{FF2B5EF4-FFF2-40B4-BE49-F238E27FC236}">
                <a16:creationId xmlns:a16="http://schemas.microsoft.com/office/drawing/2014/main" id="{E20BB28D-F96D-B64D-B062-FEBD932962D3}"/>
              </a:ext>
            </a:extLst>
          </p:cNvPr>
          <p:cNvSpPr/>
          <p:nvPr/>
        </p:nvSpPr>
        <p:spPr>
          <a:xfrm>
            <a:off x="7821013" y="4754615"/>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16" name="Rectangle 115">
            <a:extLst>
              <a:ext uri="{FF2B5EF4-FFF2-40B4-BE49-F238E27FC236}">
                <a16:creationId xmlns:a16="http://schemas.microsoft.com/office/drawing/2014/main" id="{E20BB28D-F96D-B64D-B062-FEBD932962D3}"/>
              </a:ext>
            </a:extLst>
          </p:cNvPr>
          <p:cNvSpPr/>
          <p:nvPr/>
        </p:nvSpPr>
        <p:spPr>
          <a:xfrm>
            <a:off x="6383327" y="5185496"/>
            <a:ext cx="261257" cy="359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17" name="Rectangle 116">
            <a:extLst>
              <a:ext uri="{FF2B5EF4-FFF2-40B4-BE49-F238E27FC236}">
                <a16:creationId xmlns:a16="http://schemas.microsoft.com/office/drawing/2014/main" id="{E20BB28D-F96D-B64D-B062-FEBD932962D3}"/>
              </a:ext>
            </a:extLst>
          </p:cNvPr>
          <p:cNvSpPr/>
          <p:nvPr/>
        </p:nvSpPr>
        <p:spPr>
          <a:xfrm>
            <a:off x="6735809" y="5237232"/>
            <a:ext cx="220438" cy="3078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18" name="Rectangle 117">
            <a:extLst>
              <a:ext uri="{FF2B5EF4-FFF2-40B4-BE49-F238E27FC236}">
                <a16:creationId xmlns:a16="http://schemas.microsoft.com/office/drawing/2014/main" id="{E20BB28D-F96D-B64D-B062-FEBD932962D3}"/>
              </a:ext>
            </a:extLst>
          </p:cNvPr>
          <p:cNvSpPr/>
          <p:nvPr/>
        </p:nvSpPr>
        <p:spPr>
          <a:xfrm>
            <a:off x="7073133" y="5248305"/>
            <a:ext cx="261257" cy="3595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19" name="Rectangle 118">
            <a:extLst>
              <a:ext uri="{FF2B5EF4-FFF2-40B4-BE49-F238E27FC236}">
                <a16:creationId xmlns:a16="http://schemas.microsoft.com/office/drawing/2014/main" id="{E20BB28D-F96D-B64D-B062-FEBD932962D3}"/>
              </a:ext>
            </a:extLst>
          </p:cNvPr>
          <p:cNvSpPr/>
          <p:nvPr/>
        </p:nvSpPr>
        <p:spPr>
          <a:xfrm>
            <a:off x="7451277" y="5260157"/>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122" name="Rectangle 121">
            <a:extLst>
              <a:ext uri="{FF2B5EF4-FFF2-40B4-BE49-F238E27FC236}">
                <a16:creationId xmlns:a16="http://schemas.microsoft.com/office/drawing/2014/main" id="{E20BB28D-F96D-B64D-B062-FEBD932962D3}"/>
              </a:ext>
            </a:extLst>
          </p:cNvPr>
          <p:cNvSpPr/>
          <p:nvPr/>
        </p:nvSpPr>
        <p:spPr>
          <a:xfrm>
            <a:off x="8561671" y="2803332"/>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B240D680-3E33-204D-A67A-E9D14793211B}"/>
              </a:ext>
            </a:extLst>
          </p:cNvPr>
          <p:cNvSpPr txBox="1"/>
          <p:nvPr/>
        </p:nvSpPr>
        <p:spPr>
          <a:xfrm>
            <a:off x="5646697" y="1764746"/>
            <a:ext cx="231433" cy="378118"/>
          </a:xfrm>
          <a:prstGeom prst="rect">
            <a:avLst/>
          </a:prstGeom>
          <a:solidFill>
            <a:schemeClr val="bg2"/>
          </a:solidFill>
        </p:spPr>
        <p:txBody>
          <a:bodyPr wrap="square" rtlCol="0">
            <a:spAutoFit/>
          </a:bodyPr>
          <a:lstStyle/>
          <a:p>
            <a:endParaRPr lang="en-US"/>
          </a:p>
        </p:txBody>
      </p:sp>
      <p:sp>
        <p:nvSpPr>
          <p:cNvPr id="90" name="Rectangle 89">
            <a:extLst>
              <a:ext uri="{FF2B5EF4-FFF2-40B4-BE49-F238E27FC236}">
                <a16:creationId xmlns:a16="http://schemas.microsoft.com/office/drawing/2014/main" id="{7E99AD96-12B0-1C40-9FA7-367CCB1A8326}"/>
              </a:ext>
            </a:extLst>
          </p:cNvPr>
          <p:cNvSpPr/>
          <p:nvPr/>
        </p:nvSpPr>
        <p:spPr>
          <a:xfrm>
            <a:off x="7841174" y="576831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91" name="Rectangle 90">
            <a:extLst>
              <a:ext uri="{FF2B5EF4-FFF2-40B4-BE49-F238E27FC236}">
                <a16:creationId xmlns:a16="http://schemas.microsoft.com/office/drawing/2014/main" id="{BA44A64F-FA0C-8441-B9F4-1FD1580BD6F5}"/>
              </a:ext>
            </a:extLst>
          </p:cNvPr>
          <p:cNvSpPr/>
          <p:nvPr/>
        </p:nvSpPr>
        <p:spPr>
          <a:xfrm>
            <a:off x="8209244" y="5768319"/>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92" name="Rectangle 91">
            <a:extLst>
              <a:ext uri="{FF2B5EF4-FFF2-40B4-BE49-F238E27FC236}">
                <a16:creationId xmlns:a16="http://schemas.microsoft.com/office/drawing/2014/main" id="{4A798DAE-5F45-A14B-8C75-6871F316C9D0}"/>
              </a:ext>
            </a:extLst>
          </p:cNvPr>
          <p:cNvSpPr/>
          <p:nvPr/>
        </p:nvSpPr>
        <p:spPr>
          <a:xfrm>
            <a:off x="8520305" y="5653174"/>
            <a:ext cx="320759" cy="442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95" name="Rectangle 94">
            <a:extLst>
              <a:ext uri="{FF2B5EF4-FFF2-40B4-BE49-F238E27FC236}">
                <a16:creationId xmlns:a16="http://schemas.microsoft.com/office/drawing/2014/main" id="{4278FBC9-43F7-844D-B822-4CDC5D9BD192}"/>
              </a:ext>
            </a:extLst>
          </p:cNvPr>
          <p:cNvSpPr/>
          <p:nvPr/>
        </p:nvSpPr>
        <p:spPr>
          <a:xfrm>
            <a:off x="8930363" y="5743811"/>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13" name="Rectangle 112">
            <a:extLst>
              <a:ext uri="{FF2B5EF4-FFF2-40B4-BE49-F238E27FC236}">
                <a16:creationId xmlns:a16="http://schemas.microsoft.com/office/drawing/2014/main" id="{3BF695FF-AE8C-4841-9681-E309498B0200}"/>
              </a:ext>
            </a:extLst>
          </p:cNvPr>
          <p:cNvSpPr/>
          <p:nvPr/>
        </p:nvSpPr>
        <p:spPr>
          <a:xfrm>
            <a:off x="9314790" y="5766063"/>
            <a:ext cx="261257" cy="2561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
        <p:nvSpPr>
          <p:cNvPr id="114" name="Rectangle 113">
            <a:extLst>
              <a:ext uri="{FF2B5EF4-FFF2-40B4-BE49-F238E27FC236}">
                <a16:creationId xmlns:a16="http://schemas.microsoft.com/office/drawing/2014/main" id="{9591C655-AA3E-484B-BF94-3E8B88196120}"/>
              </a:ext>
            </a:extLst>
          </p:cNvPr>
          <p:cNvSpPr/>
          <p:nvPr/>
        </p:nvSpPr>
        <p:spPr>
          <a:xfrm>
            <a:off x="9665346" y="5732157"/>
            <a:ext cx="279342" cy="363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8544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77"/>
                                        </p:tgtEl>
                                        <p:attrNameLst>
                                          <p:attrName>ppt_w</p:attrName>
                                        </p:attrNameLst>
                                      </p:cBhvr>
                                      <p:tavLst>
                                        <p:tav tm="0">
                                          <p:val>
                                            <p:strVal val="ppt_w"/>
                                          </p:val>
                                        </p:tav>
                                        <p:tav tm="100000">
                                          <p:val>
                                            <p:fltVal val="0"/>
                                          </p:val>
                                        </p:tav>
                                      </p:tavLst>
                                    </p:anim>
                                    <p:anim calcmode="lin" valueType="num">
                                      <p:cBhvr>
                                        <p:cTn id="7" dur="1000"/>
                                        <p:tgtEl>
                                          <p:spTgt spid="77"/>
                                        </p:tgtEl>
                                        <p:attrNameLst>
                                          <p:attrName>ppt_h</p:attrName>
                                        </p:attrNameLst>
                                      </p:cBhvr>
                                      <p:tavLst>
                                        <p:tav tm="0">
                                          <p:val>
                                            <p:strVal val="ppt_h"/>
                                          </p:val>
                                        </p:tav>
                                        <p:tav tm="100000">
                                          <p:val>
                                            <p:fltVal val="0"/>
                                          </p:val>
                                        </p:tav>
                                      </p:tavLst>
                                    </p:anim>
                                    <p:anim calcmode="lin" valueType="num">
                                      <p:cBhvr>
                                        <p:cTn id="8" dur="1000"/>
                                        <p:tgtEl>
                                          <p:spTgt spid="77"/>
                                        </p:tgtEl>
                                        <p:attrNameLst>
                                          <p:attrName>style.rotation</p:attrName>
                                        </p:attrNameLst>
                                      </p:cBhvr>
                                      <p:tavLst>
                                        <p:tav tm="0">
                                          <p:val>
                                            <p:fltVal val="0"/>
                                          </p:val>
                                        </p:tav>
                                        <p:tav tm="100000">
                                          <p:val>
                                            <p:fltVal val="90"/>
                                          </p:val>
                                        </p:tav>
                                      </p:tavLst>
                                    </p:anim>
                                    <p:animEffect transition="out" filter="fade">
                                      <p:cBhvr>
                                        <p:cTn id="9" dur="1000"/>
                                        <p:tgtEl>
                                          <p:spTgt spid="77"/>
                                        </p:tgtEl>
                                      </p:cBhvr>
                                    </p:animEffect>
                                    <p:set>
                                      <p:cBhvr>
                                        <p:cTn id="10" dur="1" fill="hold">
                                          <p:stCondLst>
                                            <p:cond delay="999"/>
                                          </p:stCondLst>
                                        </p:cTn>
                                        <p:tgtEl>
                                          <p:spTgt spid="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51"/>
                                        </p:tgtEl>
                                        <p:attrNameLst>
                                          <p:attrName>ppt_w</p:attrName>
                                        </p:attrNameLst>
                                      </p:cBhvr>
                                      <p:tavLst>
                                        <p:tav tm="0">
                                          <p:val>
                                            <p:strVal val="ppt_w"/>
                                          </p:val>
                                        </p:tav>
                                        <p:tav tm="100000">
                                          <p:val>
                                            <p:fltVal val="0"/>
                                          </p:val>
                                        </p:tav>
                                      </p:tavLst>
                                    </p:anim>
                                    <p:anim calcmode="lin" valueType="num">
                                      <p:cBhvr>
                                        <p:cTn id="15" dur="1000"/>
                                        <p:tgtEl>
                                          <p:spTgt spid="51"/>
                                        </p:tgtEl>
                                        <p:attrNameLst>
                                          <p:attrName>ppt_h</p:attrName>
                                        </p:attrNameLst>
                                      </p:cBhvr>
                                      <p:tavLst>
                                        <p:tav tm="0">
                                          <p:val>
                                            <p:strVal val="ppt_h"/>
                                          </p:val>
                                        </p:tav>
                                        <p:tav tm="100000">
                                          <p:val>
                                            <p:fltVal val="0"/>
                                          </p:val>
                                        </p:tav>
                                      </p:tavLst>
                                    </p:anim>
                                    <p:anim calcmode="lin" valueType="num">
                                      <p:cBhvr>
                                        <p:cTn id="16" dur="1000"/>
                                        <p:tgtEl>
                                          <p:spTgt spid="51"/>
                                        </p:tgtEl>
                                        <p:attrNameLst>
                                          <p:attrName>style.rotation</p:attrName>
                                        </p:attrNameLst>
                                      </p:cBhvr>
                                      <p:tavLst>
                                        <p:tav tm="0">
                                          <p:val>
                                            <p:fltVal val="0"/>
                                          </p:val>
                                        </p:tav>
                                        <p:tav tm="100000">
                                          <p:val>
                                            <p:fltVal val="90"/>
                                          </p:val>
                                        </p:tav>
                                      </p:tavLst>
                                    </p:anim>
                                    <p:animEffect transition="out" filter="fade">
                                      <p:cBhvr>
                                        <p:cTn id="17" dur="1000"/>
                                        <p:tgtEl>
                                          <p:spTgt spid="51"/>
                                        </p:tgtEl>
                                      </p:cBhvr>
                                    </p:animEffect>
                                    <p:set>
                                      <p:cBhvr>
                                        <p:cTn id="18" dur="1" fill="hold">
                                          <p:stCondLst>
                                            <p:cond delay="999"/>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7"/>
                                        </p:tgtEl>
                                        <p:attrNameLst>
                                          <p:attrName>ppt_w</p:attrName>
                                        </p:attrNameLst>
                                      </p:cBhvr>
                                      <p:tavLst>
                                        <p:tav tm="0">
                                          <p:val>
                                            <p:strVal val="ppt_w"/>
                                          </p:val>
                                        </p:tav>
                                        <p:tav tm="100000">
                                          <p:val>
                                            <p:fltVal val="0"/>
                                          </p:val>
                                        </p:tav>
                                      </p:tavLst>
                                    </p:anim>
                                    <p:anim calcmode="lin" valueType="num">
                                      <p:cBhvr>
                                        <p:cTn id="23" dur="1000"/>
                                        <p:tgtEl>
                                          <p:spTgt spid="57"/>
                                        </p:tgtEl>
                                        <p:attrNameLst>
                                          <p:attrName>ppt_h</p:attrName>
                                        </p:attrNameLst>
                                      </p:cBhvr>
                                      <p:tavLst>
                                        <p:tav tm="0">
                                          <p:val>
                                            <p:strVal val="ppt_h"/>
                                          </p:val>
                                        </p:tav>
                                        <p:tav tm="100000">
                                          <p:val>
                                            <p:fltVal val="0"/>
                                          </p:val>
                                        </p:tav>
                                      </p:tavLst>
                                    </p:anim>
                                    <p:anim calcmode="lin" valueType="num">
                                      <p:cBhvr>
                                        <p:cTn id="24" dur="1000"/>
                                        <p:tgtEl>
                                          <p:spTgt spid="57"/>
                                        </p:tgtEl>
                                        <p:attrNameLst>
                                          <p:attrName>style.rotation</p:attrName>
                                        </p:attrNameLst>
                                      </p:cBhvr>
                                      <p:tavLst>
                                        <p:tav tm="0">
                                          <p:val>
                                            <p:fltVal val="0"/>
                                          </p:val>
                                        </p:tav>
                                        <p:tav tm="100000">
                                          <p:val>
                                            <p:fltVal val="90"/>
                                          </p:val>
                                        </p:tav>
                                      </p:tavLst>
                                    </p:anim>
                                    <p:animEffect transition="out" filter="fade">
                                      <p:cBhvr>
                                        <p:cTn id="25" dur="1000"/>
                                        <p:tgtEl>
                                          <p:spTgt spid="57"/>
                                        </p:tgtEl>
                                      </p:cBhvr>
                                    </p:animEffect>
                                    <p:set>
                                      <p:cBhvr>
                                        <p:cTn id="26" dur="1" fill="hold">
                                          <p:stCondLst>
                                            <p:cond delay="999"/>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32"/>
                                        </p:tgtEl>
                                        <p:attrNameLst>
                                          <p:attrName>ppt_w</p:attrName>
                                        </p:attrNameLst>
                                      </p:cBhvr>
                                      <p:tavLst>
                                        <p:tav tm="0">
                                          <p:val>
                                            <p:strVal val="ppt_w"/>
                                          </p:val>
                                        </p:tav>
                                        <p:tav tm="100000">
                                          <p:val>
                                            <p:fltVal val="0"/>
                                          </p:val>
                                        </p:tav>
                                      </p:tavLst>
                                    </p:anim>
                                    <p:anim calcmode="lin" valueType="num">
                                      <p:cBhvr>
                                        <p:cTn id="31" dur="1000"/>
                                        <p:tgtEl>
                                          <p:spTgt spid="32"/>
                                        </p:tgtEl>
                                        <p:attrNameLst>
                                          <p:attrName>ppt_h</p:attrName>
                                        </p:attrNameLst>
                                      </p:cBhvr>
                                      <p:tavLst>
                                        <p:tav tm="0">
                                          <p:val>
                                            <p:strVal val="ppt_h"/>
                                          </p:val>
                                        </p:tav>
                                        <p:tav tm="100000">
                                          <p:val>
                                            <p:fltVal val="0"/>
                                          </p:val>
                                        </p:tav>
                                      </p:tavLst>
                                    </p:anim>
                                    <p:anim calcmode="lin" valueType="num">
                                      <p:cBhvr>
                                        <p:cTn id="32" dur="1000"/>
                                        <p:tgtEl>
                                          <p:spTgt spid="32"/>
                                        </p:tgtEl>
                                        <p:attrNameLst>
                                          <p:attrName>style.rotation</p:attrName>
                                        </p:attrNameLst>
                                      </p:cBhvr>
                                      <p:tavLst>
                                        <p:tav tm="0">
                                          <p:val>
                                            <p:fltVal val="0"/>
                                          </p:val>
                                        </p:tav>
                                        <p:tav tm="100000">
                                          <p:val>
                                            <p:fltVal val="90"/>
                                          </p:val>
                                        </p:tav>
                                      </p:tavLst>
                                    </p:anim>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0" nodeType="clickEffect">
                                  <p:stCondLst>
                                    <p:cond delay="0"/>
                                  </p:stCondLst>
                                  <p:childTnLst>
                                    <p:anim calcmode="lin" valueType="num">
                                      <p:cBhvr additive="base">
                                        <p:cTn id="38" dur="500"/>
                                        <p:tgtEl>
                                          <p:spTgt spid="68"/>
                                        </p:tgtEl>
                                        <p:attrNameLst>
                                          <p:attrName>ppt_x</p:attrName>
                                        </p:attrNameLst>
                                      </p:cBhvr>
                                      <p:tavLst>
                                        <p:tav tm="0">
                                          <p:val>
                                            <p:strVal val="ppt_x"/>
                                          </p:val>
                                        </p:tav>
                                        <p:tav tm="100000">
                                          <p:val>
                                            <p:strVal val="ppt_x"/>
                                          </p:val>
                                        </p:tav>
                                      </p:tavLst>
                                    </p:anim>
                                    <p:anim calcmode="lin" valueType="num">
                                      <p:cBhvr additive="base">
                                        <p:cTn id="39" dur="500"/>
                                        <p:tgtEl>
                                          <p:spTgt spid="68"/>
                                        </p:tgtEl>
                                        <p:attrNameLst>
                                          <p:attrName>ppt_y</p:attrName>
                                        </p:attrNameLst>
                                      </p:cBhvr>
                                      <p:tavLst>
                                        <p:tav tm="0">
                                          <p:val>
                                            <p:strVal val="ppt_y"/>
                                          </p:val>
                                        </p:tav>
                                        <p:tav tm="100000">
                                          <p:val>
                                            <p:strVal val="1+ppt_h/2"/>
                                          </p:val>
                                        </p:tav>
                                      </p:tavLst>
                                    </p:anim>
                                    <p:set>
                                      <p:cBhvr>
                                        <p:cTn id="40" dur="1" fill="hold">
                                          <p:stCondLst>
                                            <p:cond delay="499"/>
                                          </p:stCondLst>
                                        </p:cTn>
                                        <p:tgtEl>
                                          <p:spTgt spid="6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2" presetClass="exit" presetSubtype="4" fill="hold" grpId="0" nodeType="clickEffect">
                                  <p:stCondLst>
                                    <p:cond delay="0"/>
                                  </p:stCondLst>
                                  <p:childTnLst>
                                    <p:anim calcmode="lin" valueType="num">
                                      <p:cBhvr additive="base">
                                        <p:cTn id="44" dur="500"/>
                                        <p:tgtEl>
                                          <p:spTgt spid="4"/>
                                        </p:tgtEl>
                                        <p:attrNameLst>
                                          <p:attrName>ppt_y</p:attrName>
                                        </p:attrNameLst>
                                      </p:cBhvr>
                                      <p:tavLst>
                                        <p:tav tm="0">
                                          <p:val>
                                            <p:strVal val="#ppt_y"/>
                                          </p:val>
                                        </p:tav>
                                        <p:tav tm="100000">
                                          <p:val>
                                            <p:strVal val="#ppt_y+#ppt_h*1.125000"/>
                                          </p:val>
                                        </p:tav>
                                      </p:tavLst>
                                    </p:anim>
                                    <p:animEffect transition="out" filter="wipe(down)">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37"/>
                                        </p:tgtEl>
                                        <p:attrNameLst>
                                          <p:attrName>ppt_x</p:attrName>
                                        </p:attrNameLst>
                                      </p:cBhvr>
                                      <p:tavLst>
                                        <p:tav tm="0">
                                          <p:val>
                                            <p:strVal val="ppt_x"/>
                                          </p:val>
                                        </p:tav>
                                        <p:tav tm="100000">
                                          <p:val>
                                            <p:strVal val="ppt_x"/>
                                          </p:val>
                                        </p:tav>
                                      </p:tavLst>
                                    </p:anim>
                                    <p:anim calcmode="lin" valueType="num">
                                      <p:cBhvr additive="base">
                                        <p:cTn id="51" dur="500"/>
                                        <p:tgtEl>
                                          <p:spTgt spid="37"/>
                                        </p:tgtEl>
                                        <p:attrNameLst>
                                          <p:attrName>ppt_y</p:attrName>
                                        </p:attrNameLst>
                                      </p:cBhvr>
                                      <p:tavLst>
                                        <p:tav tm="0">
                                          <p:val>
                                            <p:strVal val="ppt_y"/>
                                          </p:val>
                                        </p:tav>
                                        <p:tav tm="100000">
                                          <p:val>
                                            <p:strVal val="1+ppt_h/2"/>
                                          </p:val>
                                        </p:tav>
                                      </p:tavLst>
                                    </p:anim>
                                    <p:set>
                                      <p:cBhvr>
                                        <p:cTn id="52" dur="1" fill="hold">
                                          <p:stCondLst>
                                            <p:cond delay="499"/>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1" presetClass="exit" presetSubtype="0" fill="hold" grpId="0" nodeType="clickEffect">
                                  <p:stCondLst>
                                    <p:cond delay="0"/>
                                  </p:stCondLst>
                                  <p:childTnLst>
                                    <p:anim calcmode="lin" valueType="num">
                                      <p:cBhvr>
                                        <p:cTn id="56" dur="1000"/>
                                        <p:tgtEl>
                                          <p:spTgt spid="38"/>
                                        </p:tgtEl>
                                        <p:attrNameLst>
                                          <p:attrName>ppt_w</p:attrName>
                                        </p:attrNameLst>
                                      </p:cBhvr>
                                      <p:tavLst>
                                        <p:tav tm="0">
                                          <p:val>
                                            <p:strVal val="ppt_w"/>
                                          </p:val>
                                        </p:tav>
                                        <p:tav tm="100000">
                                          <p:val>
                                            <p:fltVal val="0"/>
                                          </p:val>
                                        </p:tav>
                                      </p:tavLst>
                                    </p:anim>
                                    <p:anim calcmode="lin" valueType="num">
                                      <p:cBhvr>
                                        <p:cTn id="57" dur="1000"/>
                                        <p:tgtEl>
                                          <p:spTgt spid="38"/>
                                        </p:tgtEl>
                                        <p:attrNameLst>
                                          <p:attrName>ppt_h</p:attrName>
                                        </p:attrNameLst>
                                      </p:cBhvr>
                                      <p:tavLst>
                                        <p:tav tm="0">
                                          <p:val>
                                            <p:strVal val="ppt_h"/>
                                          </p:val>
                                        </p:tav>
                                        <p:tav tm="100000">
                                          <p:val>
                                            <p:fltVal val="0"/>
                                          </p:val>
                                        </p:tav>
                                      </p:tavLst>
                                    </p:anim>
                                    <p:anim calcmode="lin" valueType="num">
                                      <p:cBhvr>
                                        <p:cTn id="58" dur="1000"/>
                                        <p:tgtEl>
                                          <p:spTgt spid="38"/>
                                        </p:tgtEl>
                                        <p:attrNameLst>
                                          <p:attrName>style.rotation</p:attrName>
                                        </p:attrNameLst>
                                      </p:cBhvr>
                                      <p:tavLst>
                                        <p:tav tm="0">
                                          <p:val>
                                            <p:fltVal val="0"/>
                                          </p:val>
                                        </p:tav>
                                        <p:tav tm="100000">
                                          <p:val>
                                            <p:fltVal val="90"/>
                                          </p:val>
                                        </p:tav>
                                      </p:tavLst>
                                    </p:anim>
                                    <p:animEffect transition="out" filter="fade">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94"/>
                                        </p:tgtEl>
                                        <p:attrNameLst>
                                          <p:attrName>ppt_w</p:attrName>
                                        </p:attrNameLst>
                                      </p:cBhvr>
                                      <p:tavLst>
                                        <p:tav tm="0">
                                          <p:val>
                                            <p:strVal val="ppt_w"/>
                                          </p:val>
                                        </p:tav>
                                        <p:tav tm="100000">
                                          <p:val>
                                            <p:fltVal val="0"/>
                                          </p:val>
                                        </p:tav>
                                      </p:tavLst>
                                    </p:anim>
                                    <p:anim calcmode="lin" valueType="num">
                                      <p:cBhvr>
                                        <p:cTn id="65" dur="1000"/>
                                        <p:tgtEl>
                                          <p:spTgt spid="94"/>
                                        </p:tgtEl>
                                        <p:attrNameLst>
                                          <p:attrName>ppt_h</p:attrName>
                                        </p:attrNameLst>
                                      </p:cBhvr>
                                      <p:tavLst>
                                        <p:tav tm="0">
                                          <p:val>
                                            <p:strVal val="ppt_h"/>
                                          </p:val>
                                        </p:tav>
                                        <p:tav tm="100000">
                                          <p:val>
                                            <p:fltVal val="0"/>
                                          </p:val>
                                        </p:tav>
                                      </p:tavLst>
                                    </p:anim>
                                    <p:anim calcmode="lin" valueType="num">
                                      <p:cBhvr>
                                        <p:cTn id="66" dur="1000"/>
                                        <p:tgtEl>
                                          <p:spTgt spid="94"/>
                                        </p:tgtEl>
                                        <p:attrNameLst>
                                          <p:attrName>style.rotation</p:attrName>
                                        </p:attrNameLst>
                                      </p:cBhvr>
                                      <p:tavLst>
                                        <p:tav tm="0">
                                          <p:val>
                                            <p:fltVal val="0"/>
                                          </p:val>
                                        </p:tav>
                                        <p:tav tm="100000">
                                          <p:val>
                                            <p:fltVal val="90"/>
                                          </p:val>
                                        </p:tav>
                                      </p:tavLst>
                                    </p:anim>
                                    <p:animEffect transition="out" filter="fade">
                                      <p:cBhvr>
                                        <p:cTn id="67" dur="1000"/>
                                        <p:tgtEl>
                                          <p:spTgt spid="94"/>
                                        </p:tgtEl>
                                      </p:cBhvr>
                                    </p:animEffect>
                                    <p:set>
                                      <p:cBhvr>
                                        <p:cTn id="68" dur="1" fill="hold">
                                          <p:stCondLst>
                                            <p:cond delay="999"/>
                                          </p:stCondLst>
                                        </p:cTn>
                                        <p:tgtEl>
                                          <p:spTgt spid="9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1" presetClass="exit" presetSubtype="0" fill="hold" grpId="0" nodeType="clickEffect">
                                  <p:stCondLst>
                                    <p:cond delay="0"/>
                                  </p:stCondLst>
                                  <p:childTnLst>
                                    <p:anim calcmode="lin" valueType="num">
                                      <p:cBhvr>
                                        <p:cTn id="72" dur="1000"/>
                                        <p:tgtEl>
                                          <p:spTgt spid="34"/>
                                        </p:tgtEl>
                                        <p:attrNameLst>
                                          <p:attrName>ppt_w</p:attrName>
                                        </p:attrNameLst>
                                      </p:cBhvr>
                                      <p:tavLst>
                                        <p:tav tm="0">
                                          <p:val>
                                            <p:strVal val="ppt_w"/>
                                          </p:val>
                                        </p:tav>
                                        <p:tav tm="100000">
                                          <p:val>
                                            <p:fltVal val="0"/>
                                          </p:val>
                                        </p:tav>
                                      </p:tavLst>
                                    </p:anim>
                                    <p:anim calcmode="lin" valueType="num">
                                      <p:cBhvr>
                                        <p:cTn id="73" dur="1000"/>
                                        <p:tgtEl>
                                          <p:spTgt spid="34"/>
                                        </p:tgtEl>
                                        <p:attrNameLst>
                                          <p:attrName>ppt_h</p:attrName>
                                        </p:attrNameLst>
                                      </p:cBhvr>
                                      <p:tavLst>
                                        <p:tav tm="0">
                                          <p:val>
                                            <p:strVal val="ppt_h"/>
                                          </p:val>
                                        </p:tav>
                                        <p:tav tm="100000">
                                          <p:val>
                                            <p:fltVal val="0"/>
                                          </p:val>
                                        </p:tav>
                                      </p:tavLst>
                                    </p:anim>
                                    <p:anim calcmode="lin" valueType="num">
                                      <p:cBhvr>
                                        <p:cTn id="74" dur="1000"/>
                                        <p:tgtEl>
                                          <p:spTgt spid="34"/>
                                        </p:tgtEl>
                                        <p:attrNameLst>
                                          <p:attrName>style.rotation</p:attrName>
                                        </p:attrNameLst>
                                      </p:cBhvr>
                                      <p:tavLst>
                                        <p:tav tm="0">
                                          <p:val>
                                            <p:fltVal val="0"/>
                                          </p:val>
                                        </p:tav>
                                        <p:tav tm="100000">
                                          <p:val>
                                            <p:fltVal val="90"/>
                                          </p:val>
                                        </p:tav>
                                      </p:tavLst>
                                    </p:anim>
                                    <p:animEffect transition="out" filter="fade">
                                      <p:cBhvr>
                                        <p:cTn id="75" dur="1000"/>
                                        <p:tgtEl>
                                          <p:spTgt spid="34"/>
                                        </p:tgtEl>
                                      </p:cBhvr>
                                    </p:animEffect>
                                    <p:set>
                                      <p:cBhvr>
                                        <p:cTn id="76" dur="1" fill="hold">
                                          <p:stCondLst>
                                            <p:cond delay="999"/>
                                          </p:stCondLst>
                                        </p:cTn>
                                        <p:tgtEl>
                                          <p:spTgt spid="3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35"/>
                                        </p:tgtEl>
                                        <p:attrNameLst>
                                          <p:attrName>ppt_w</p:attrName>
                                        </p:attrNameLst>
                                      </p:cBhvr>
                                      <p:tavLst>
                                        <p:tav tm="0">
                                          <p:val>
                                            <p:strVal val="ppt_w"/>
                                          </p:val>
                                        </p:tav>
                                        <p:tav tm="100000">
                                          <p:val>
                                            <p:fltVal val="0"/>
                                          </p:val>
                                        </p:tav>
                                      </p:tavLst>
                                    </p:anim>
                                    <p:anim calcmode="lin" valueType="num">
                                      <p:cBhvr>
                                        <p:cTn id="81" dur="1000"/>
                                        <p:tgtEl>
                                          <p:spTgt spid="35"/>
                                        </p:tgtEl>
                                        <p:attrNameLst>
                                          <p:attrName>ppt_h</p:attrName>
                                        </p:attrNameLst>
                                      </p:cBhvr>
                                      <p:tavLst>
                                        <p:tav tm="0">
                                          <p:val>
                                            <p:strVal val="ppt_h"/>
                                          </p:val>
                                        </p:tav>
                                        <p:tav tm="100000">
                                          <p:val>
                                            <p:fltVal val="0"/>
                                          </p:val>
                                        </p:tav>
                                      </p:tavLst>
                                    </p:anim>
                                    <p:anim calcmode="lin" valueType="num">
                                      <p:cBhvr>
                                        <p:cTn id="82" dur="1000"/>
                                        <p:tgtEl>
                                          <p:spTgt spid="35"/>
                                        </p:tgtEl>
                                        <p:attrNameLst>
                                          <p:attrName>style.rotation</p:attrName>
                                        </p:attrNameLst>
                                      </p:cBhvr>
                                      <p:tavLst>
                                        <p:tav tm="0">
                                          <p:val>
                                            <p:fltVal val="0"/>
                                          </p:val>
                                        </p:tav>
                                        <p:tav tm="100000">
                                          <p:val>
                                            <p:fltVal val="90"/>
                                          </p:val>
                                        </p:tav>
                                      </p:tavLst>
                                    </p:anim>
                                    <p:animEffect transition="out" filter="fade">
                                      <p:cBhvr>
                                        <p:cTn id="83" dur="1000"/>
                                        <p:tgtEl>
                                          <p:spTgt spid="35"/>
                                        </p:tgtEl>
                                      </p:cBhvr>
                                    </p:animEffect>
                                    <p:set>
                                      <p:cBhvr>
                                        <p:cTn id="84" dur="1" fill="hold">
                                          <p:stCondLst>
                                            <p:cond delay="999"/>
                                          </p:stCondLst>
                                        </p:cTn>
                                        <p:tgtEl>
                                          <p:spTgt spid="3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31" presetClass="exit" presetSubtype="0" fill="hold" grpId="0" nodeType="clickEffect">
                                  <p:stCondLst>
                                    <p:cond delay="0"/>
                                  </p:stCondLst>
                                  <p:childTnLst>
                                    <p:anim calcmode="lin" valueType="num">
                                      <p:cBhvr>
                                        <p:cTn id="88" dur="1000"/>
                                        <p:tgtEl>
                                          <p:spTgt spid="36"/>
                                        </p:tgtEl>
                                        <p:attrNameLst>
                                          <p:attrName>ppt_w</p:attrName>
                                        </p:attrNameLst>
                                      </p:cBhvr>
                                      <p:tavLst>
                                        <p:tav tm="0">
                                          <p:val>
                                            <p:strVal val="ppt_w"/>
                                          </p:val>
                                        </p:tav>
                                        <p:tav tm="100000">
                                          <p:val>
                                            <p:fltVal val="0"/>
                                          </p:val>
                                        </p:tav>
                                      </p:tavLst>
                                    </p:anim>
                                    <p:anim calcmode="lin" valueType="num">
                                      <p:cBhvr>
                                        <p:cTn id="89" dur="1000"/>
                                        <p:tgtEl>
                                          <p:spTgt spid="36"/>
                                        </p:tgtEl>
                                        <p:attrNameLst>
                                          <p:attrName>ppt_h</p:attrName>
                                        </p:attrNameLst>
                                      </p:cBhvr>
                                      <p:tavLst>
                                        <p:tav tm="0">
                                          <p:val>
                                            <p:strVal val="ppt_h"/>
                                          </p:val>
                                        </p:tav>
                                        <p:tav tm="100000">
                                          <p:val>
                                            <p:fltVal val="0"/>
                                          </p:val>
                                        </p:tav>
                                      </p:tavLst>
                                    </p:anim>
                                    <p:anim calcmode="lin" valueType="num">
                                      <p:cBhvr>
                                        <p:cTn id="90" dur="1000"/>
                                        <p:tgtEl>
                                          <p:spTgt spid="36"/>
                                        </p:tgtEl>
                                        <p:attrNameLst>
                                          <p:attrName>style.rotation</p:attrName>
                                        </p:attrNameLst>
                                      </p:cBhvr>
                                      <p:tavLst>
                                        <p:tav tm="0">
                                          <p:val>
                                            <p:fltVal val="0"/>
                                          </p:val>
                                        </p:tav>
                                        <p:tav tm="100000">
                                          <p:val>
                                            <p:fltVal val="90"/>
                                          </p:val>
                                        </p:tav>
                                      </p:tavLst>
                                    </p:anim>
                                    <p:animEffect transition="out" filter="fade">
                                      <p:cBhvr>
                                        <p:cTn id="91" dur="1000"/>
                                        <p:tgtEl>
                                          <p:spTgt spid="36"/>
                                        </p:tgtEl>
                                      </p:cBhvr>
                                    </p:animEffect>
                                    <p:set>
                                      <p:cBhvr>
                                        <p:cTn id="92" dur="1" fill="hold">
                                          <p:stCondLst>
                                            <p:cond delay="999"/>
                                          </p:stCondLst>
                                        </p:cTn>
                                        <p:tgtEl>
                                          <p:spTgt spid="3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2"/>
                                        </p:tgtEl>
                                        <p:attrNameLst>
                                          <p:attrName>ppt_w</p:attrName>
                                        </p:attrNameLst>
                                      </p:cBhvr>
                                      <p:tavLst>
                                        <p:tav tm="0">
                                          <p:val>
                                            <p:strVal val="ppt_w"/>
                                          </p:val>
                                        </p:tav>
                                        <p:tav tm="100000">
                                          <p:val>
                                            <p:fltVal val="0"/>
                                          </p:val>
                                        </p:tav>
                                      </p:tavLst>
                                    </p:anim>
                                    <p:anim calcmode="lin" valueType="num">
                                      <p:cBhvr>
                                        <p:cTn id="97" dur="1000"/>
                                        <p:tgtEl>
                                          <p:spTgt spid="42"/>
                                        </p:tgtEl>
                                        <p:attrNameLst>
                                          <p:attrName>ppt_h</p:attrName>
                                        </p:attrNameLst>
                                      </p:cBhvr>
                                      <p:tavLst>
                                        <p:tav tm="0">
                                          <p:val>
                                            <p:strVal val="ppt_h"/>
                                          </p:val>
                                        </p:tav>
                                        <p:tav tm="100000">
                                          <p:val>
                                            <p:fltVal val="0"/>
                                          </p:val>
                                        </p:tav>
                                      </p:tavLst>
                                    </p:anim>
                                    <p:anim calcmode="lin" valueType="num">
                                      <p:cBhvr>
                                        <p:cTn id="98" dur="1000"/>
                                        <p:tgtEl>
                                          <p:spTgt spid="42"/>
                                        </p:tgtEl>
                                        <p:attrNameLst>
                                          <p:attrName>style.rotation</p:attrName>
                                        </p:attrNameLst>
                                      </p:cBhvr>
                                      <p:tavLst>
                                        <p:tav tm="0">
                                          <p:val>
                                            <p:fltVal val="0"/>
                                          </p:val>
                                        </p:tav>
                                        <p:tav tm="100000">
                                          <p:val>
                                            <p:fltVal val="90"/>
                                          </p:val>
                                        </p:tav>
                                      </p:tavLst>
                                    </p:anim>
                                    <p:animEffect transition="out" filter="fade">
                                      <p:cBhvr>
                                        <p:cTn id="99" dur="1000"/>
                                        <p:tgtEl>
                                          <p:spTgt spid="42"/>
                                        </p:tgtEl>
                                      </p:cBhvr>
                                    </p:animEffect>
                                    <p:set>
                                      <p:cBhvr>
                                        <p:cTn id="100" dur="1" fill="hold">
                                          <p:stCondLst>
                                            <p:cond delay="999"/>
                                          </p:stCondLst>
                                        </p:cTn>
                                        <p:tgtEl>
                                          <p:spTgt spid="4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43"/>
                                        </p:tgtEl>
                                        <p:attrNameLst>
                                          <p:attrName>ppt_w</p:attrName>
                                        </p:attrNameLst>
                                      </p:cBhvr>
                                      <p:tavLst>
                                        <p:tav tm="0">
                                          <p:val>
                                            <p:strVal val="ppt_w"/>
                                          </p:val>
                                        </p:tav>
                                        <p:tav tm="100000">
                                          <p:val>
                                            <p:fltVal val="0"/>
                                          </p:val>
                                        </p:tav>
                                      </p:tavLst>
                                    </p:anim>
                                    <p:anim calcmode="lin" valueType="num">
                                      <p:cBhvr>
                                        <p:cTn id="105" dur="1000"/>
                                        <p:tgtEl>
                                          <p:spTgt spid="43"/>
                                        </p:tgtEl>
                                        <p:attrNameLst>
                                          <p:attrName>ppt_h</p:attrName>
                                        </p:attrNameLst>
                                      </p:cBhvr>
                                      <p:tavLst>
                                        <p:tav tm="0">
                                          <p:val>
                                            <p:strVal val="ppt_h"/>
                                          </p:val>
                                        </p:tav>
                                        <p:tav tm="100000">
                                          <p:val>
                                            <p:fltVal val="0"/>
                                          </p:val>
                                        </p:tav>
                                      </p:tavLst>
                                    </p:anim>
                                    <p:anim calcmode="lin" valueType="num">
                                      <p:cBhvr>
                                        <p:cTn id="106" dur="1000"/>
                                        <p:tgtEl>
                                          <p:spTgt spid="43"/>
                                        </p:tgtEl>
                                        <p:attrNameLst>
                                          <p:attrName>style.rotation</p:attrName>
                                        </p:attrNameLst>
                                      </p:cBhvr>
                                      <p:tavLst>
                                        <p:tav tm="0">
                                          <p:val>
                                            <p:fltVal val="0"/>
                                          </p:val>
                                        </p:tav>
                                        <p:tav tm="100000">
                                          <p:val>
                                            <p:fltVal val="90"/>
                                          </p:val>
                                        </p:tav>
                                      </p:tavLst>
                                    </p:anim>
                                    <p:animEffect transition="out" filter="fade">
                                      <p:cBhvr>
                                        <p:cTn id="107" dur="1000"/>
                                        <p:tgtEl>
                                          <p:spTgt spid="43"/>
                                        </p:tgtEl>
                                      </p:cBhvr>
                                    </p:animEffect>
                                    <p:set>
                                      <p:cBhvr>
                                        <p:cTn id="108" dur="1" fill="hold">
                                          <p:stCondLst>
                                            <p:cond delay="999"/>
                                          </p:stCondLst>
                                        </p:cTn>
                                        <p:tgtEl>
                                          <p:spTgt spid="4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31" presetClass="exit" presetSubtype="0" fill="hold" grpId="0" nodeType="clickEffect">
                                  <p:stCondLst>
                                    <p:cond delay="0"/>
                                  </p:stCondLst>
                                  <p:childTnLst>
                                    <p:anim calcmode="lin" valueType="num">
                                      <p:cBhvr>
                                        <p:cTn id="112" dur="1000"/>
                                        <p:tgtEl>
                                          <p:spTgt spid="44"/>
                                        </p:tgtEl>
                                        <p:attrNameLst>
                                          <p:attrName>ppt_w</p:attrName>
                                        </p:attrNameLst>
                                      </p:cBhvr>
                                      <p:tavLst>
                                        <p:tav tm="0">
                                          <p:val>
                                            <p:strVal val="ppt_w"/>
                                          </p:val>
                                        </p:tav>
                                        <p:tav tm="100000">
                                          <p:val>
                                            <p:fltVal val="0"/>
                                          </p:val>
                                        </p:tav>
                                      </p:tavLst>
                                    </p:anim>
                                    <p:anim calcmode="lin" valueType="num">
                                      <p:cBhvr>
                                        <p:cTn id="113" dur="1000"/>
                                        <p:tgtEl>
                                          <p:spTgt spid="44"/>
                                        </p:tgtEl>
                                        <p:attrNameLst>
                                          <p:attrName>ppt_h</p:attrName>
                                        </p:attrNameLst>
                                      </p:cBhvr>
                                      <p:tavLst>
                                        <p:tav tm="0">
                                          <p:val>
                                            <p:strVal val="ppt_h"/>
                                          </p:val>
                                        </p:tav>
                                        <p:tav tm="100000">
                                          <p:val>
                                            <p:fltVal val="0"/>
                                          </p:val>
                                        </p:tav>
                                      </p:tavLst>
                                    </p:anim>
                                    <p:anim calcmode="lin" valueType="num">
                                      <p:cBhvr>
                                        <p:cTn id="114" dur="1000"/>
                                        <p:tgtEl>
                                          <p:spTgt spid="44"/>
                                        </p:tgtEl>
                                        <p:attrNameLst>
                                          <p:attrName>style.rotation</p:attrName>
                                        </p:attrNameLst>
                                      </p:cBhvr>
                                      <p:tavLst>
                                        <p:tav tm="0">
                                          <p:val>
                                            <p:fltVal val="0"/>
                                          </p:val>
                                        </p:tav>
                                        <p:tav tm="100000">
                                          <p:val>
                                            <p:fltVal val="90"/>
                                          </p:val>
                                        </p:tav>
                                      </p:tavLst>
                                    </p:anim>
                                    <p:animEffect transition="out" filter="fade">
                                      <p:cBhvr>
                                        <p:cTn id="115" dur="1000"/>
                                        <p:tgtEl>
                                          <p:spTgt spid="44"/>
                                        </p:tgtEl>
                                      </p:cBhvr>
                                    </p:animEffect>
                                    <p:set>
                                      <p:cBhvr>
                                        <p:cTn id="116" dur="1" fill="hold">
                                          <p:stCondLst>
                                            <p:cond delay="999"/>
                                          </p:stCondLst>
                                        </p:cTn>
                                        <p:tgtEl>
                                          <p:spTgt spid="44"/>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1" presetClass="exit" presetSubtype="0" fill="hold" grpId="0" nodeType="clickEffect">
                                  <p:stCondLst>
                                    <p:cond delay="0"/>
                                  </p:stCondLst>
                                  <p:childTnLst>
                                    <p:anim calcmode="lin" valueType="num">
                                      <p:cBhvr>
                                        <p:cTn id="120" dur="1000"/>
                                        <p:tgtEl>
                                          <p:spTgt spid="56"/>
                                        </p:tgtEl>
                                        <p:attrNameLst>
                                          <p:attrName>ppt_w</p:attrName>
                                        </p:attrNameLst>
                                      </p:cBhvr>
                                      <p:tavLst>
                                        <p:tav tm="0">
                                          <p:val>
                                            <p:strVal val="ppt_w"/>
                                          </p:val>
                                        </p:tav>
                                        <p:tav tm="100000">
                                          <p:val>
                                            <p:fltVal val="0"/>
                                          </p:val>
                                        </p:tav>
                                      </p:tavLst>
                                    </p:anim>
                                    <p:anim calcmode="lin" valueType="num">
                                      <p:cBhvr>
                                        <p:cTn id="121" dur="1000"/>
                                        <p:tgtEl>
                                          <p:spTgt spid="56"/>
                                        </p:tgtEl>
                                        <p:attrNameLst>
                                          <p:attrName>ppt_h</p:attrName>
                                        </p:attrNameLst>
                                      </p:cBhvr>
                                      <p:tavLst>
                                        <p:tav tm="0">
                                          <p:val>
                                            <p:strVal val="ppt_h"/>
                                          </p:val>
                                        </p:tav>
                                        <p:tav tm="100000">
                                          <p:val>
                                            <p:fltVal val="0"/>
                                          </p:val>
                                        </p:tav>
                                      </p:tavLst>
                                    </p:anim>
                                    <p:anim calcmode="lin" valueType="num">
                                      <p:cBhvr>
                                        <p:cTn id="122" dur="1000"/>
                                        <p:tgtEl>
                                          <p:spTgt spid="56"/>
                                        </p:tgtEl>
                                        <p:attrNameLst>
                                          <p:attrName>style.rotation</p:attrName>
                                        </p:attrNameLst>
                                      </p:cBhvr>
                                      <p:tavLst>
                                        <p:tav tm="0">
                                          <p:val>
                                            <p:fltVal val="0"/>
                                          </p:val>
                                        </p:tav>
                                        <p:tav tm="100000">
                                          <p:val>
                                            <p:fltVal val="90"/>
                                          </p:val>
                                        </p:tav>
                                      </p:tavLst>
                                    </p:anim>
                                    <p:animEffect transition="out" filter="fade">
                                      <p:cBhvr>
                                        <p:cTn id="123" dur="1000"/>
                                        <p:tgtEl>
                                          <p:spTgt spid="56"/>
                                        </p:tgtEl>
                                      </p:cBhvr>
                                    </p:animEffect>
                                    <p:set>
                                      <p:cBhvr>
                                        <p:cTn id="124" dur="1" fill="hold">
                                          <p:stCondLst>
                                            <p:cond delay="999"/>
                                          </p:stCondLst>
                                        </p:cTn>
                                        <p:tgtEl>
                                          <p:spTgt spid="5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31" presetClass="exit" presetSubtype="0" fill="hold" grpId="0" nodeType="clickEffect">
                                  <p:stCondLst>
                                    <p:cond delay="0"/>
                                  </p:stCondLst>
                                  <p:childTnLst>
                                    <p:anim calcmode="lin" valueType="num">
                                      <p:cBhvr>
                                        <p:cTn id="128" dur="1000"/>
                                        <p:tgtEl>
                                          <p:spTgt spid="61"/>
                                        </p:tgtEl>
                                        <p:attrNameLst>
                                          <p:attrName>ppt_w</p:attrName>
                                        </p:attrNameLst>
                                      </p:cBhvr>
                                      <p:tavLst>
                                        <p:tav tm="0">
                                          <p:val>
                                            <p:strVal val="ppt_w"/>
                                          </p:val>
                                        </p:tav>
                                        <p:tav tm="100000">
                                          <p:val>
                                            <p:fltVal val="0"/>
                                          </p:val>
                                        </p:tav>
                                      </p:tavLst>
                                    </p:anim>
                                    <p:anim calcmode="lin" valueType="num">
                                      <p:cBhvr>
                                        <p:cTn id="129" dur="1000"/>
                                        <p:tgtEl>
                                          <p:spTgt spid="61"/>
                                        </p:tgtEl>
                                        <p:attrNameLst>
                                          <p:attrName>ppt_h</p:attrName>
                                        </p:attrNameLst>
                                      </p:cBhvr>
                                      <p:tavLst>
                                        <p:tav tm="0">
                                          <p:val>
                                            <p:strVal val="ppt_h"/>
                                          </p:val>
                                        </p:tav>
                                        <p:tav tm="100000">
                                          <p:val>
                                            <p:fltVal val="0"/>
                                          </p:val>
                                        </p:tav>
                                      </p:tavLst>
                                    </p:anim>
                                    <p:anim calcmode="lin" valueType="num">
                                      <p:cBhvr>
                                        <p:cTn id="130" dur="1000"/>
                                        <p:tgtEl>
                                          <p:spTgt spid="61"/>
                                        </p:tgtEl>
                                        <p:attrNameLst>
                                          <p:attrName>style.rotation</p:attrName>
                                        </p:attrNameLst>
                                      </p:cBhvr>
                                      <p:tavLst>
                                        <p:tav tm="0">
                                          <p:val>
                                            <p:fltVal val="0"/>
                                          </p:val>
                                        </p:tav>
                                        <p:tav tm="100000">
                                          <p:val>
                                            <p:fltVal val="90"/>
                                          </p:val>
                                        </p:tav>
                                      </p:tavLst>
                                    </p:anim>
                                    <p:animEffect transition="out" filter="fade">
                                      <p:cBhvr>
                                        <p:cTn id="131" dur="1000"/>
                                        <p:tgtEl>
                                          <p:spTgt spid="61"/>
                                        </p:tgtEl>
                                      </p:cBhvr>
                                    </p:animEffect>
                                    <p:set>
                                      <p:cBhvr>
                                        <p:cTn id="132" dur="1" fill="hold">
                                          <p:stCondLst>
                                            <p:cond delay="999"/>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31" presetClass="exit" presetSubtype="0" fill="hold" grpId="0" nodeType="clickEffect">
                                  <p:stCondLst>
                                    <p:cond delay="0"/>
                                  </p:stCondLst>
                                  <p:childTnLst>
                                    <p:anim calcmode="lin" valueType="num">
                                      <p:cBhvr>
                                        <p:cTn id="136" dur="1000"/>
                                        <p:tgtEl>
                                          <p:spTgt spid="62"/>
                                        </p:tgtEl>
                                        <p:attrNameLst>
                                          <p:attrName>ppt_w</p:attrName>
                                        </p:attrNameLst>
                                      </p:cBhvr>
                                      <p:tavLst>
                                        <p:tav tm="0">
                                          <p:val>
                                            <p:strVal val="ppt_w"/>
                                          </p:val>
                                        </p:tav>
                                        <p:tav tm="100000">
                                          <p:val>
                                            <p:fltVal val="0"/>
                                          </p:val>
                                        </p:tav>
                                      </p:tavLst>
                                    </p:anim>
                                    <p:anim calcmode="lin" valueType="num">
                                      <p:cBhvr>
                                        <p:cTn id="137" dur="1000"/>
                                        <p:tgtEl>
                                          <p:spTgt spid="62"/>
                                        </p:tgtEl>
                                        <p:attrNameLst>
                                          <p:attrName>ppt_h</p:attrName>
                                        </p:attrNameLst>
                                      </p:cBhvr>
                                      <p:tavLst>
                                        <p:tav tm="0">
                                          <p:val>
                                            <p:strVal val="ppt_h"/>
                                          </p:val>
                                        </p:tav>
                                        <p:tav tm="100000">
                                          <p:val>
                                            <p:fltVal val="0"/>
                                          </p:val>
                                        </p:tav>
                                      </p:tavLst>
                                    </p:anim>
                                    <p:anim calcmode="lin" valueType="num">
                                      <p:cBhvr>
                                        <p:cTn id="138" dur="1000"/>
                                        <p:tgtEl>
                                          <p:spTgt spid="62"/>
                                        </p:tgtEl>
                                        <p:attrNameLst>
                                          <p:attrName>style.rotation</p:attrName>
                                        </p:attrNameLst>
                                      </p:cBhvr>
                                      <p:tavLst>
                                        <p:tav tm="0">
                                          <p:val>
                                            <p:fltVal val="0"/>
                                          </p:val>
                                        </p:tav>
                                        <p:tav tm="100000">
                                          <p:val>
                                            <p:fltVal val="90"/>
                                          </p:val>
                                        </p:tav>
                                      </p:tavLst>
                                    </p:anim>
                                    <p:animEffect transition="out" filter="fade">
                                      <p:cBhvr>
                                        <p:cTn id="139" dur="1000"/>
                                        <p:tgtEl>
                                          <p:spTgt spid="62"/>
                                        </p:tgtEl>
                                      </p:cBhvr>
                                    </p:animEffect>
                                    <p:set>
                                      <p:cBhvr>
                                        <p:cTn id="140" dur="1" fill="hold">
                                          <p:stCondLst>
                                            <p:cond delay="999"/>
                                          </p:stCondLst>
                                        </p:cTn>
                                        <p:tgtEl>
                                          <p:spTgt spid="6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31" presetClass="exit" presetSubtype="0" fill="hold" grpId="0" nodeType="clickEffect">
                                  <p:stCondLst>
                                    <p:cond delay="0"/>
                                  </p:stCondLst>
                                  <p:childTnLst>
                                    <p:anim calcmode="lin" valueType="num">
                                      <p:cBhvr>
                                        <p:cTn id="144" dur="1000"/>
                                        <p:tgtEl>
                                          <p:spTgt spid="122"/>
                                        </p:tgtEl>
                                        <p:attrNameLst>
                                          <p:attrName>ppt_w</p:attrName>
                                        </p:attrNameLst>
                                      </p:cBhvr>
                                      <p:tavLst>
                                        <p:tav tm="0">
                                          <p:val>
                                            <p:strVal val="ppt_w"/>
                                          </p:val>
                                        </p:tav>
                                        <p:tav tm="100000">
                                          <p:val>
                                            <p:fltVal val="0"/>
                                          </p:val>
                                        </p:tav>
                                      </p:tavLst>
                                    </p:anim>
                                    <p:anim calcmode="lin" valueType="num">
                                      <p:cBhvr>
                                        <p:cTn id="145" dur="1000"/>
                                        <p:tgtEl>
                                          <p:spTgt spid="122"/>
                                        </p:tgtEl>
                                        <p:attrNameLst>
                                          <p:attrName>ppt_h</p:attrName>
                                        </p:attrNameLst>
                                      </p:cBhvr>
                                      <p:tavLst>
                                        <p:tav tm="0">
                                          <p:val>
                                            <p:strVal val="ppt_h"/>
                                          </p:val>
                                        </p:tav>
                                        <p:tav tm="100000">
                                          <p:val>
                                            <p:fltVal val="0"/>
                                          </p:val>
                                        </p:tav>
                                      </p:tavLst>
                                    </p:anim>
                                    <p:anim calcmode="lin" valueType="num">
                                      <p:cBhvr>
                                        <p:cTn id="146" dur="1000"/>
                                        <p:tgtEl>
                                          <p:spTgt spid="122"/>
                                        </p:tgtEl>
                                        <p:attrNameLst>
                                          <p:attrName>style.rotation</p:attrName>
                                        </p:attrNameLst>
                                      </p:cBhvr>
                                      <p:tavLst>
                                        <p:tav tm="0">
                                          <p:val>
                                            <p:fltVal val="0"/>
                                          </p:val>
                                        </p:tav>
                                        <p:tav tm="100000">
                                          <p:val>
                                            <p:fltVal val="90"/>
                                          </p:val>
                                        </p:tav>
                                      </p:tavLst>
                                    </p:anim>
                                    <p:animEffect transition="out" filter="fade">
                                      <p:cBhvr>
                                        <p:cTn id="147" dur="1000"/>
                                        <p:tgtEl>
                                          <p:spTgt spid="122"/>
                                        </p:tgtEl>
                                      </p:cBhvr>
                                    </p:animEffect>
                                    <p:set>
                                      <p:cBhvr>
                                        <p:cTn id="148" dur="1" fill="hold">
                                          <p:stCondLst>
                                            <p:cond delay="999"/>
                                          </p:stCondLst>
                                        </p:cTn>
                                        <p:tgtEl>
                                          <p:spTgt spid="122"/>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31" presetClass="exit" presetSubtype="0" fill="hold" grpId="0" nodeType="clickEffect">
                                  <p:stCondLst>
                                    <p:cond delay="0"/>
                                  </p:stCondLst>
                                  <p:childTnLst>
                                    <p:anim calcmode="lin" valueType="num">
                                      <p:cBhvr>
                                        <p:cTn id="152" dur="1000"/>
                                        <p:tgtEl>
                                          <p:spTgt spid="70"/>
                                        </p:tgtEl>
                                        <p:attrNameLst>
                                          <p:attrName>ppt_w</p:attrName>
                                        </p:attrNameLst>
                                      </p:cBhvr>
                                      <p:tavLst>
                                        <p:tav tm="0">
                                          <p:val>
                                            <p:strVal val="ppt_w"/>
                                          </p:val>
                                        </p:tav>
                                        <p:tav tm="100000">
                                          <p:val>
                                            <p:fltVal val="0"/>
                                          </p:val>
                                        </p:tav>
                                      </p:tavLst>
                                    </p:anim>
                                    <p:anim calcmode="lin" valueType="num">
                                      <p:cBhvr>
                                        <p:cTn id="153" dur="1000"/>
                                        <p:tgtEl>
                                          <p:spTgt spid="70"/>
                                        </p:tgtEl>
                                        <p:attrNameLst>
                                          <p:attrName>ppt_h</p:attrName>
                                        </p:attrNameLst>
                                      </p:cBhvr>
                                      <p:tavLst>
                                        <p:tav tm="0">
                                          <p:val>
                                            <p:strVal val="ppt_h"/>
                                          </p:val>
                                        </p:tav>
                                        <p:tav tm="100000">
                                          <p:val>
                                            <p:fltVal val="0"/>
                                          </p:val>
                                        </p:tav>
                                      </p:tavLst>
                                    </p:anim>
                                    <p:anim calcmode="lin" valueType="num">
                                      <p:cBhvr>
                                        <p:cTn id="154" dur="1000"/>
                                        <p:tgtEl>
                                          <p:spTgt spid="70"/>
                                        </p:tgtEl>
                                        <p:attrNameLst>
                                          <p:attrName>style.rotation</p:attrName>
                                        </p:attrNameLst>
                                      </p:cBhvr>
                                      <p:tavLst>
                                        <p:tav tm="0">
                                          <p:val>
                                            <p:fltVal val="0"/>
                                          </p:val>
                                        </p:tav>
                                        <p:tav tm="100000">
                                          <p:val>
                                            <p:fltVal val="90"/>
                                          </p:val>
                                        </p:tav>
                                      </p:tavLst>
                                    </p:anim>
                                    <p:animEffect transition="out" filter="fade">
                                      <p:cBhvr>
                                        <p:cTn id="155" dur="1000"/>
                                        <p:tgtEl>
                                          <p:spTgt spid="70"/>
                                        </p:tgtEl>
                                      </p:cBhvr>
                                    </p:animEffect>
                                    <p:set>
                                      <p:cBhvr>
                                        <p:cTn id="156" dur="1" fill="hold">
                                          <p:stCondLst>
                                            <p:cond delay="999"/>
                                          </p:stCondLst>
                                        </p:cTn>
                                        <p:tgtEl>
                                          <p:spTgt spid="7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31" presetClass="exit" presetSubtype="0" fill="hold" grpId="0" nodeType="clickEffect">
                                  <p:stCondLst>
                                    <p:cond delay="0"/>
                                  </p:stCondLst>
                                  <p:childTnLst>
                                    <p:anim calcmode="lin" valueType="num">
                                      <p:cBhvr>
                                        <p:cTn id="160" dur="1000"/>
                                        <p:tgtEl>
                                          <p:spTgt spid="71"/>
                                        </p:tgtEl>
                                        <p:attrNameLst>
                                          <p:attrName>ppt_w</p:attrName>
                                        </p:attrNameLst>
                                      </p:cBhvr>
                                      <p:tavLst>
                                        <p:tav tm="0">
                                          <p:val>
                                            <p:strVal val="ppt_w"/>
                                          </p:val>
                                        </p:tav>
                                        <p:tav tm="100000">
                                          <p:val>
                                            <p:fltVal val="0"/>
                                          </p:val>
                                        </p:tav>
                                      </p:tavLst>
                                    </p:anim>
                                    <p:anim calcmode="lin" valueType="num">
                                      <p:cBhvr>
                                        <p:cTn id="161" dur="1000"/>
                                        <p:tgtEl>
                                          <p:spTgt spid="71"/>
                                        </p:tgtEl>
                                        <p:attrNameLst>
                                          <p:attrName>ppt_h</p:attrName>
                                        </p:attrNameLst>
                                      </p:cBhvr>
                                      <p:tavLst>
                                        <p:tav tm="0">
                                          <p:val>
                                            <p:strVal val="ppt_h"/>
                                          </p:val>
                                        </p:tav>
                                        <p:tav tm="100000">
                                          <p:val>
                                            <p:fltVal val="0"/>
                                          </p:val>
                                        </p:tav>
                                      </p:tavLst>
                                    </p:anim>
                                    <p:anim calcmode="lin" valueType="num">
                                      <p:cBhvr>
                                        <p:cTn id="162" dur="1000"/>
                                        <p:tgtEl>
                                          <p:spTgt spid="71"/>
                                        </p:tgtEl>
                                        <p:attrNameLst>
                                          <p:attrName>style.rotation</p:attrName>
                                        </p:attrNameLst>
                                      </p:cBhvr>
                                      <p:tavLst>
                                        <p:tav tm="0">
                                          <p:val>
                                            <p:fltVal val="0"/>
                                          </p:val>
                                        </p:tav>
                                        <p:tav tm="100000">
                                          <p:val>
                                            <p:fltVal val="90"/>
                                          </p:val>
                                        </p:tav>
                                      </p:tavLst>
                                    </p:anim>
                                    <p:animEffect transition="out" filter="fade">
                                      <p:cBhvr>
                                        <p:cTn id="163" dur="1000"/>
                                        <p:tgtEl>
                                          <p:spTgt spid="71"/>
                                        </p:tgtEl>
                                      </p:cBhvr>
                                    </p:animEffect>
                                    <p:set>
                                      <p:cBhvr>
                                        <p:cTn id="164" dur="1" fill="hold">
                                          <p:stCondLst>
                                            <p:cond delay="999"/>
                                          </p:stCondLst>
                                        </p:cTn>
                                        <p:tgtEl>
                                          <p:spTgt spid="7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1" presetClass="exit" presetSubtype="0" fill="hold" grpId="0" nodeType="clickEffect">
                                  <p:stCondLst>
                                    <p:cond delay="0"/>
                                  </p:stCondLst>
                                  <p:childTnLst>
                                    <p:anim calcmode="lin" valueType="num">
                                      <p:cBhvr>
                                        <p:cTn id="168" dur="1000"/>
                                        <p:tgtEl>
                                          <p:spTgt spid="72"/>
                                        </p:tgtEl>
                                        <p:attrNameLst>
                                          <p:attrName>ppt_w</p:attrName>
                                        </p:attrNameLst>
                                      </p:cBhvr>
                                      <p:tavLst>
                                        <p:tav tm="0">
                                          <p:val>
                                            <p:strVal val="ppt_w"/>
                                          </p:val>
                                        </p:tav>
                                        <p:tav tm="100000">
                                          <p:val>
                                            <p:fltVal val="0"/>
                                          </p:val>
                                        </p:tav>
                                      </p:tavLst>
                                    </p:anim>
                                    <p:anim calcmode="lin" valueType="num">
                                      <p:cBhvr>
                                        <p:cTn id="169" dur="1000"/>
                                        <p:tgtEl>
                                          <p:spTgt spid="72"/>
                                        </p:tgtEl>
                                        <p:attrNameLst>
                                          <p:attrName>ppt_h</p:attrName>
                                        </p:attrNameLst>
                                      </p:cBhvr>
                                      <p:tavLst>
                                        <p:tav tm="0">
                                          <p:val>
                                            <p:strVal val="ppt_h"/>
                                          </p:val>
                                        </p:tav>
                                        <p:tav tm="100000">
                                          <p:val>
                                            <p:fltVal val="0"/>
                                          </p:val>
                                        </p:tav>
                                      </p:tavLst>
                                    </p:anim>
                                    <p:anim calcmode="lin" valueType="num">
                                      <p:cBhvr>
                                        <p:cTn id="170" dur="1000"/>
                                        <p:tgtEl>
                                          <p:spTgt spid="72"/>
                                        </p:tgtEl>
                                        <p:attrNameLst>
                                          <p:attrName>style.rotation</p:attrName>
                                        </p:attrNameLst>
                                      </p:cBhvr>
                                      <p:tavLst>
                                        <p:tav tm="0">
                                          <p:val>
                                            <p:fltVal val="0"/>
                                          </p:val>
                                        </p:tav>
                                        <p:tav tm="100000">
                                          <p:val>
                                            <p:fltVal val="90"/>
                                          </p:val>
                                        </p:tav>
                                      </p:tavLst>
                                    </p:anim>
                                    <p:animEffect transition="out" filter="fade">
                                      <p:cBhvr>
                                        <p:cTn id="171" dur="1000"/>
                                        <p:tgtEl>
                                          <p:spTgt spid="72"/>
                                        </p:tgtEl>
                                      </p:cBhvr>
                                    </p:animEffect>
                                    <p:set>
                                      <p:cBhvr>
                                        <p:cTn id="172" dur="1" fill="hold">
                                          <p:stCondLst>
                                            <p:cond delay="999"/>
                                          </p:stCondLst>
                                        </p:cTn>
                                        <p:tgtEl>
                                          <p:spTgt spid="72"/>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31" presetClass="exit" presetSubtype="0" fill="hold" grpId="0" nodeType="clickEffect">
                                  <p:stCondLst>
                                    <p:cond delay="0"/>
                                  </p:stCondLst>
                                  <p:childTnLst>
                                    <p:anim calcmode="lin" valueType="num">
                                      <p:cBhvr>
                                        <p:cTn id="176" dur="1000"/>
                                        <p:tgtEl>
                                          <p:spTgt spid="74"/>
                                        </p:tgtEl>
                                        <p:attrNameLst>
                                          <p:attrName>ppt_w</p:attrName>
                                        </p:attrNameLst>
                                      </p:cBhvr>
                                      <p:tavLst>
                                        <p:tav tm="0">
                                          <p:val>
                                            <p:strVal val="ppt_w"/>
                                          </p:val>
                                        </p:tav>
                                        <p:tav tm="100000">
                                          <p:val>
                                            <p:fltVal val="0"/>
                                          </p:val>
                                        </p:tav>
                                      </p:tavLst>
                                    </p:anim>
                                    <p:anim calcmode="lin" valueType="num">
                                      <p:cBhvr>
                                        <p:cTn id="177" dur="1000"/>
                                        <p:tgtEl>
                                          <p:spTgt spid="74"/>
                                        </p:tgtEl>
                                        <p:attrNameLst>
                                          <p:attrName>ppt_h</p:attrName>
                                        </p:attrNameLst>
                                      </p:cBhvr>
                                      <p:tavLst>
                                        <p:tav tm="0">
                                          <p:val>
                                            <p:strVal val="ppt_h"/>
                                          </p:val>
                                        </p:tav>
                                        <p:tav tm="100000">
                                          <p:val>
                                            <p:fltVal val="0"/>
                                          </p:val>
                                        </p:tav>
                                      </p:tavLst>
                                    </p:anim>
                                    <p:anim calcmode="lin" valueType="num">
                                      <p:cBhvr>
                                        <p:cTn id="178" dur="1000"/>
                                        <p:tgtEl>
                                          <p:spTgt spid="74"/>
                                        </p:tgtEl>
                                        <p:attrNameLst>
                                          <p:attrName>style.rotation</p:attrName>
                                        </p:attrNameLst>
                                      </p:cBhvr>
                                      <p:tavLst>
                                        <p:tav tm="0">
                                          <p:val>
                                            <p:fltVal val="0"/>
                                          </p:val>
                                        </p:tav>
                                        <p:tav tm="100000">
                                          <p:val>
                                            <p:fltVal val="90"/>
                                          </p:val>
                                        </p:tav>
                                      </p:tavLst>
                                    </p:anim>
                                    <p:animEffect transition="out" filter="fade">
                                      <p:cBhvr>
                                        <p:cTn id="179" dur="1000"/>
                                        <p:tgtEl>
                                          <p:spTgt spid="74"/>
                                        </p:tgtEl>
                                      </p:cBhvr>
                                    </p:animEffect>
                                    <p:set>
                                      <p:cBhvr>
                                        <p:cTn id="180" dur="1" fill="hold">
                                          <p:stCondLst>
                                            <p:cond delay="999"/>
                                          </p:stCondLst>
                                        </p:cTn>
                                        <p:tgtEl>
                                          <p:spTgt spid="74"/>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31" presetClass="exit" presetSubtype="0" fill="hold" grpId="0" nodeType="clickEffect">
                                  <p:stCondLst>
                                    <p:cond delay="0"/>
                                  </p:stCondLst>
                                  <p:childTnLst>
                                    <p:anim calcmode="lin" valueType="num">
                                      <p:cBhvr>
                                        <p:cTn id="184" dur="1000"/>
                                        <p:tgtEl>
                                          <p:spTgt spid="75"/>
                                        </p:tgtEl>
                                        <p:attrNameLst>
                                          <p:attrName>ppt_w</p:attrName>
                                        </p:attrNameLst>
                                      </p:cBhvr>
                                      <p:tavLst>
                                        <p:tav tm="0">
                                          <p:val>
                                            <p:strVal val="ppt_w"/>
                                          </p:val>
                                        </p:tav>
                                        <p:tav tm="100000">
                                          <p:val>
                                            <p:fltVal val="0"/>
                                          </p:val>
                                        </p:tav>
                                      </p:tavLst>
                                    </p:anim>
                                    <p:anim calcmode="lin" valueType="num">
                                      <p:cBhvr>
                                        <p:cTn id="185" dur="1000"/>
                                        <p:tgtEl>
                                          <p:spTgt spid="75"/>
                                        </p:tgtEl>
                                        <p:attrNameLst>
                                          <p:attrName>ppt_h</p:attrName>
                                        </p:attrNameLst>
                                      </p:cBhvr>
                                      <p:tavLst>
                                        <p:tav tm="0">
                                          <p:val>
                                            <p:strVal val="ppt_h"/>
                                          </p:val>
                                        </p:tav>
                                        <p:tav tm="100000">
                                          <p:val>
                                            <p:fltVal val="0"/>
                                          </p:val>
                                        </p:tav>
                                      </p:tavLst>
                                    </p:anim>
                                    <p:anim calcmode="lin" valueType="num">
                                      <p:cBhvr>
                                        <p:cTn id="186" dur="1000"/>
                                        <p:tgtEl>
                                          <p:spTgt spid="75"/>
                                        </p:tgtEl>
                                        <p:attrNameLst>
                                          <p:attrName>style.rotation</p:attrName>
                                        </p:attrNameLst>
                                      </p:cBhvr>
                                      <p:tavLst>
                                        <p:tav tm="0">
                                          <p:val>
                                            <p:fltVal val="0"/>
                                          </p:val>
                                        </p:tav>
                                        <p:tav tm="100000">
                                          <p:val>
                                            <p:fltVal val="90"/>
                                          </p:val>
                                        </p:tav>
                                      </p:tavLst>
                                    </p:anim>
                                    <p:animEffect transition="out" filter="fade">
                                      <p:cBhvr>
                                        <p:cTn id="187" dur="1000"/>
                                        <p:tgtEl>
                                          <p:spTgt spid="75"/>
                                        </p:tgtEl>
                                      </p:cBhvr>
                                    </p:animEffect>
                                    <p:set>
                                      <p:cBhvr>
                                        <p:cTn id="188" dur="1" fill="hold">
                                          <p:stCondLst>
                                            <p:cond delay="999"/>
                                          </p:stCondLst>
                                        </p:cTn>
                                        <p:tgtEl>
                                          <p:spTgt spid="75"/>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31" presetClass="exit" presetSubtype="0" fill="hold" grpId="0" nodeType="clickEffect">
                                  <p:stCondLst>
                                    <p:cond delay="0"/>
                                  </p:stCondLst>
                                  <p:childTnLst>
                                    <p:anim calcmode="lin" valueType="num">
                                      <p:cBhvr>
                                        <p:cTn id="192" dur="1000"/>
                                        <p:tgtEl>
                                          <p:spTgt spid="49"/>
                                        </p:tgtEl>
                                        <p:attrNameLst>
                                          <p:attrName>ppt_w</p:attrName>
                                        </p:attrNameLst>
                                      </p:cBhvr>
                                      <p:tavLst>
                                        <p:tav tm="0">
                                          <p:val>
                                            <p:strVal val="ppt_w"/>
                                          </p:val>
                                        </p:tav>
                                        <p:tav tm="100000">
                                          <p:val>
                                            <p:fltVal val="0"/>
                                          </p:val>
                                        </p:tav>
                                      </p:tavLst>
                                    </p:anim>
                                    <p:anim calcmode="lin" valueType="num">
                                      <p:cBhvr>
                                        <p:cTn id="193" dur="1000"/>
                                        <p:tgtEl>
                                          <p:spTgt spid="49"/>
                                        </p:tgtEl>
                                        <p:attrNameLst>
                                          <p:attrName>ppt_h</p:attrName>
                                        </p:attrNameLst>
                                      </p:cBhvr>
                                      <p:tavLst>
                                        <p:tav tm="0">
                                          <p:val>
                                            <p:strVal val="ppt_h"/>
                                          </p:val>
                                        </p:tav>
                                        <p:tav tm="100000">
                                          <p:val>
                                            <p:fltVal val="0"/>
                                          </p:val>
                                        </p:tav>
                                      </p:tavLst>
                                    </p:anim>
                                    <p:anim calcmode="lin" valueType="num">
                                      <p:cBhvr>
                                        <p:cTn id="194" dur="1000"/>
                                        <p:tgtEl>
                                          <p:spTgt spid="49"/>
                                        </p:tgtEl>
                                        <p:attrNameLst>
                                          <p:attrName>style.rotation</p:attrName>
                                        </p:attrNameLst>
                                      </p:cBhvr>
                                      <p:tavLst>
                                        <p:tav tm="0">
                                          <p:val>
                                            <p:fltVal val="0"/>
                                          </p:val>
                                        </p:tav>
                                        <p:tav tm="100000">
                                          <p:val>
                                            <p:fltVal val="90"/>
                                          </p:val>
                                        </p:tav>
                                      </p:tavLst>
                                    </p:anim>
                                    <p:animEffect transition="out" filter="fade">
                                      <p:cBhvr>
                                        <p:cTn id="195" dur="1000"/>
                                        <p:tgtEl>
                                          <p:spTgt spid="49"/>
                                        </p:tgtEl>
                                      </p:cBhvr>
                                    </p:animEffect>
                                    <p:set>
                                      <p:cBhvr>
                                        <p:cTn id="196" dur="1" fill="hold">
                                          <p:stCondLst>
                                            <p:cond delay="999"/>
                                          </p:stCondLst>
                                        </p:cTn>
                                        <p:tgtEl>
                                          <p:spTgt spid="49"/>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31" presetClass="exit" presetSubtype="0" fill="hold" grpId="0" nodeType="clickEffect">
                                  <p:stCondLst>
                                    <p:cond delay="0"/>
                                  </p:stCondLst>
                                  <p:childTnLst>
                                    <p:anim calcmode="lin" valueType="num">
                                      <p:cBhvr>
                                        <p:cTn id="200" dur="1000"/>
                                        <p:tgtEl>
                                          <p:spTgt spid="76"/>
                                        </p:tgtEl>
                                        <p:attrNameLst>
                                          <p:attrName>ppt_w</p:attrName>
                                        </p:attrNameLst>
                                      </p:cBhvr>
                                      <p:tavLst>
                                        <p:tav tm="0">
                                          <p:val>
                                            <p:strVal val="ppt_w"/>
                                          </p:val>
                                        </p:tav>
                                        <p:tav tm="100000">
                                          <p:val>
                                            <p:fltVal val="0"/>
                                          </p:val>
                                        </p:tav>
                                      </p:tavLst>
                                    </p:anim>
                                    <p:anim calcmode="lin" valueType="num">
                                      <p:cBhvr>
                                        <p:cTn id="201" dur="1000"/>
                                        <p:tgtEl>
                                          <p:spTgt spid="76"/>
                                        </p:tgtEl>
                                        <p:attrNameLst>
                                          <p:attrName>ppt_h</p:attrName>
                                        </p:attrNameLst>
                                      </p:cBhvr>
                                      <p:tavLst>
                                        <p:tav tm="0">
                                          <p:val>
                                            <p:strVal val="ppt_h"/>
                                          </p:val>
                                        </p:tav>
                                        <p:tav tm="100000">
                                          <p:val>
                                            <p:fltVal val="0"/>
                                          </p:val>
                                        </p:tav>
                                      </p:tavLst>
                                    </p:anim>
                                    <p:anim calcmode="lin" valueType="num">
                                      <p:cBhvr>
                                        <p:cTn id="202" dur="1000"/>
                                        <p:tgtEl>
                                          <p:spTgt spid="76"/>
                                        </p:tgtEl>
                                        <p:attrNameLst>
                                          <p:attrName>style.rotation</p:attrName>
                                        </p:attrNameLst>
                                      </p:cBhvr>
                                      <p:tavLst>
                                        <p:tav tm="0">
                                          <p:val>
                                            <p:fltVal val="0"/>
                                          </p:val>
                                        </p:tav>
                                        <p:tav tm="100000">
                                          <p:val>
                                            <p:fltVal val="90"/>
                                          </p:val>
                                        </p:tav>
                                      </p:tavLst>
                                    </p:anim>
                                    <p:animEffect transition="out" filter="fade">
                                      <p:cBhvr>
                                        <p:cTn id="203" dur="1000"/>
                                        <p:tgtEl>
                                          <p:spTgt spid="76"/>
                                        </p:tgtEl>
                                      </p:cBhvr>
                                    </p:animEffect>
                                    <p:set>
                                      <p:cBhvr>
                                        <p:cTn id="204" dur="1" fill="hold">
                                          <p:stCondLst>
                                            <p:cond delay="999"/>
                                          </p:stCondLst>
                                        </p:cTn>
                                        <p:tgtEl>
                                          <p:spTgt spid="76"/>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31" presetClass="exit" presetSubtype="0" fill="hold" grpId="0" nodeType="clickEffect">
                                  <p:stCondLst>
                                    <p:cond delay="0"/>
                                  </p:stCondLst>
                                  <p:childTnLst>
                                    <p:anim calcmode="lin" valueType="num">
                                      <p:cBhvr>
                                        <p:cTn id="208" dur="1000"/>
                                        <p:tgtEl>
                                          <p:spTgt spid="78"/>
                                        </p:tgtEl>
                                        <p:attrNameLst>
                                          <p:attrName>ppt_w</p:attrName>
                                        </p:attrNameLst>
                                      </p:cBhvr>
                                      <p:tavLst>
                                        <p:tav tm="0">
                                          <p:val>
                                            <p:strVal val="ppt_w"/>
                                          </p:val>
                                        </p:tav>
                                        <p:tav tm="100000">
                                          <p:val>
                                            <p:fltVal val="0"/>
                                          </p:val>
                                        </p:tav>
                                      </p:tavLst>
                                    </p:anim>
                                    <p:anim calcmode="lin" valueType="num">
                                      <p:cBhvr>
                                        <p:cTn id="209" dur="1000"/>
                                        <p:tgtEl>
                                          <p:spTgt spid="78"/>
                                        </p:tgtEl>
                                        <p:attrNameLst>
                                          <p:attrName>ppt_h</p:attrName>
                                        </p:attrNameLst>
                                      </p:cBhvr>
                                      <p:tavLst>
                                        <p:tav tm="0">
                                          <p:val>
                                            <p:strVal val="ppt_h"/>
                                          </p:val>
                                        </p:tav>
                                        <p:tav tm="100000">
                                          <p:val>
                                            <p:fltVal val="0"/>
                                          </p:val>
                                        </p:tav>
                                      </p:tavLst>
                                    </p:anim>
                                    <p:anim calcmode="lin" valueType="num">
                                      <p:cBhvr>
                                        <p:cTn id="210" dur="1000"/>
                                        <p:tgtEl>
                                          <p:spTgt spid="78"/>
                                        </p:tgtEl>
                                        <p:attrNameLst>
                                          <p:attrName>style.rotation</p:attrName>
                                        </p:attrNameLst>
                                      </p:cBhvr>
                                      <p:tavLst>
                                        <p:tav tm="0">
                                          <p:val>
                                            <p:fltVal val="0"/>
                                          </p:val>
                                        </p:tav>
                                        <p:tav tm="100000">
                                          <p:val>
                                            <p:fltVal val="90"/>
                                          </p:val>
                                        </p:tav>
                                      </p:tavLst>
                                    </p:anim>
                                    <p:animEffect transition="out" filter="fade">
                                      <p:cBhvr>
                                        <p:cTn id="211" dur="1000"/>
                                        <p:tgtEl>
                                          <p:spTgt spid="78"/>
                                        </p:tgtEl>
                                      </p:cBhvr>
                                    </p:animEffect>
                                    <p:set>
                                      <p:cBhvr>
                                        <p:cTn id="212" dur="1" fill="hold">
                                          <p:stCondLst>
                                            <p:cond delay="999"/>
                                          </p:stCondLst>
                                        </p:cTn>
                                        <p:tgtEl>
                                          <p:spTgt spid="7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31" presetClass="exit" presetSubtype="0" fill="hold" grpId="0" nodeType="clickEffect">
                                  <p:stCondLst>
                                    <p:cond delay="0"/>
                                  </p:stCondLst>
                                  <p:childTnLst>
                                    <p:anim calcmode="lin" valueType="num">
                                      <p:cBhvr>
                                        <p:cTn id="216" dur="1000"/>
                                        <p:tgtEl>
                                          <p:spTgt spid="79"/>
                                        </p:tgtEl>
                                        <p:attrNameLst>
                                          <p:attrName>ppt_w</p:attrName>
                                        </p:attrNameLst>
                                      </p:cBhvr>
                                      <p:tavLst>
                                        <p:tav tm="0">
                                          <p:val>
                                            <p:strVal val="ppt_w"/>
                                          </p:val>
                                        </p:tav>
                                        <p:tav tm="100000">
                                          <p:val>
                                            <p:fltVal val="0"/>
                                          </p:val>
                                        </p:tav>
                                      </p:tavLst>
                                    </p:anim>
                                    <p:anim calcmode="lin" valueType="num">
                                      <p:cBhvr>
                                        <p:cTn id="217" dur="1000"/>
                                        <p:tgtEl>
                                          <p:spTgt spid="79"/>
                                        </p:tgtEl>
                                        <p:attrNameLst>
                                          <p:attrName>ppt_h</p:attrName>
                                        </p:attrNameLst>
                                      </p:cBhvr>
                                      <p:tavLst>
                                        <p:tav tm="0">
                                          <p:val>
                                            <p:strVal val="ppt_h"/>
                                          </p:val>
                                        </p:tav>
                                        <p:tav tm="100000">
                                          <p:val>
                                            <p:fltVal val="0"/>
                                          </p:val>
                                        </p:tav>
                                      </p:tavLst>
                                    </p:anim>
                                    <p:anim calcmode="lin" valueType="num">
                                      <p:cBhvr>
                                        <p:cTn id="218" dur="1000"/>
                                        <p:tgtEl>
                                          <p:spTgt spid="79"/>
                                        </p:tgtEl>
                                        <p:attrNameLst>
                                          <p:attrName>style.rotation</p:attrName>
                                        </p:attrNameLst>
                                      </p:cBhvr>
                                      <p:tavLst>
                                        <p:tav tm="0">
                                          <p:val>
                                            <p:fltVal val="0"/>
                                          </p:val>
                                        </p:tav>
                                        <p:tav tm="100000">
                                          <p:val>
                                            <p:fltVal val="90"/>
                                          </p:val>
                                        </p:tav>
                                      </p:tavLst>
                                    </p:anim>
                                    <p:animEffect transition="out" filter="fade">
                                      <p:cBhvr>
                                        <p:cTn id="219" dur="1000"/>
                                        <p:tgtEl>
                                          <p:spTgt spid="79"/>
                                        </p:tgtEl>
                                      </p:cBhvr>
                                    </p:animEffect>
                                    <p:set>
                                      <p:cBhvr>
                                        <p:cTn id="220" dur="1" fill="hold">
                                          <p:stCondLst>
                                            <p:cond delay="999"/>
                                          </p:stCondLst>
                                        </p:cTn>
                                        <p:tgtEl>
                                          <p:spTgt spid="79"/>
                                        </p:tgtEl>
                                        <p:attrNameLst>
                                          <p:attrName>style.visibility</p:attrName>
                                        </p:attrNameLst>
                                      </p:cBhvr>
                                      <p:to>
                                        <p:strVal val="hidden"/>
                                      </p:to>
                                    </p:set>
                                  </p:childTnLst>
                                </p:cTn>
                              </p:par>
                            </p:childTnLst>
                          </p:cTn>
                        </p:par>
                      </p:childTnLst>
                    </p:cTn>
                  </p:par>
                  <p:par>
                    <p:cTn id="221" fill="hold">
                      <p:stCondLst>
                        <p:cond delay="indefinite"/>
                      </p:stCondLst>
                      <p:childTnLst>
                        <p:par>
                          <p:cTn id="222" fill="hold">
                            <p:stCondLst>
                              <p:cond delay="0"/>
                            </p:stCondLst>
                            <p:childTnLst>
                              <p:par>
                                <p:cTn id="223" presetID="31" presetClass="exit" presetSubtype="0" fill="hold" grpId="0" nodeType="clickEffect">
                                  <p:stCondLst>
                                    <p:cond delay="0"/>
                                  </p:stCondLst>
                                  <p:childTnLst>
                                    <p:anim calcmode="lin" valueType="num">
                                      <p:cBhvr>
                                        <p:cTn id="224" dur="1000"/>
                                        <p:tgtEl>
                                          <p:spTgt spid="84"/>
                                        </p:tgtEl>
                                        <p:attrNameLst>
                                          <p:attrName>ppt_w</p:attrName>
                                        </p:attrNameLst>
                                      </p:cBhvr>
                                      <p:tavLst>
                                        <p:tav tm="0">
                                          <p:val>
                                            <p:strVal val="ppt_w"/>
                                          </p:val>
                                        </p:tav>
                                        <p:tav tm="100000">
                                          <p:val>
                                            <p:fltVal val="0"/>
                                          </p:val>
                                        </p:tav>
                                      </p:tavLst>
                                    </p:anim>
                                    <p:anim calcmode="lin" valueType="num">
                                      <p:cBhvr>
                                        <p:cTn id="225" dur="1000"/>
                                        <p:tgtEl>
                                          <p:spTgt spid="84"/>
                                        </p:tgtEl>
                                        <p:attrNameLst>
                                          <p:attrName>ppt_h</p:attrName>
                                        </p:attrNameLst>
                                      </p:cBhvr>
                                      <p:tavLst>
                                        <p:tav tm="0">
                                          <p:val>
                                            <p:strVal val="ppt_h"/>
                                          </p:val>
                                        </p:tav>
                                        <p:tav tm="100000">
                                          <p:val>
                                            <p:fltVal val="0"/>
                                          </p:val>
                                        </p:tav>
                                      </p:tavLst>
                                    </p:anim>
                                    <p:anim calcmode="lin" valueType="num">
                                      <p:cBhvr>
                                        <p:cTn id="226" dur="1000"/>
                                        <p:tgtEl>
                                          <p:spTgt spid="84"/>
                                        </p:tgtEl>
                                        <p:attrNameLst>
                                          <p:attrName>style.rotation</p:attrName>
                                        </p:attrNameLst>
                                      </p:cBhvr>
                                      <p:tavLst>
                                        <p:tav tm="0">
                                          <p:val>
                                            <p:fltVal val="0"/>
                                          </p:val>
                                        </p:tav>
                                        <p:tav tm="100000">
                                          <p:val>
                                            <p:fltVal val="90"/>
                                          </p:val>
                                        </p:tav>
                                      </p:tavLst>
                                    </p:anim>
                                    <p:animEffect transition="out" filter="fade">
                                      <p:cBhvr>
                                        <p:cTn id="227" dur="1000"/>
                                        <p:tgtEl>
                                          <p:spTgt spid="84"/>
                                        </p:tgtEl>
                                      </p:cBhvr>
                                    </p:animEffect>
                                    <p:set>
                                      <p:cBhvr>
                                        <p:cTn id="228" dur="1" fill="hold">
                                          <p:stCondLst>
                                            <p:cond delay="999"/>
                                          </p:stCondLst>
                                        </p:cTn>
                                        <p:tgtEl>
                                          <p:spTgt spid="84"/>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31" presetClass="exit" presetSubtype="0" fill="hold" grpId="0" nodeType="clickEffect">
                                  <p:stCondLst>
                                    <p:cond delay="0"/>
                                  </p:stCondLst>
                                  <p:childTnLst>
                                    <p:anim calcmode="lin" valueType="num">
                                      <p:cBhvr>
                                        <p:cTn id="232" dur="1000"/>
                                        <p:tgtEl>
                                          <p:spTgt spid="85"/>
                                        </p:tgtEl>
                                        <p:attrNameLst>
                                          <p:attrName>ppt_w</p:attrName>
                                        </p:attrNameLst>
                                      </p:cBhvr>
                                      <p:tavLst>
                                        <p:tav tm="0">
                                          <p:val>
                                            <p:strVal val="ppt_w"/>
                                          </p:val>
                                        </p:tav>
                                        <p:tav tm="100000">
                                          <p:val>
                                            <p:fltVal val="0"/>
                                          </p:val>
                                        </p:tav>
                                      </p:tavLst>
                                    </p:anim>
                                    <p:anim calcmode="lin" valueType="num">
                                      <p:cBhvr>
                                        <p:cTn id="233" dur="1000"/>
                                        <p:tgtEl>
                                          <p:spTgt spid="85"/>
                                        </p:tgtEl>
                                        <p:attrNameLst>
                                          <p:attrName>ppt_h</p:attrName>
                                        </p:attrNameLst>
                                      </p:cBhvr>
                                      <p:tavLst>
                                        <p:tav tm="0">
                                          <p:val>
                                            <p:strVal val="ppt_h"/>
                                          </p:val>
                                        </p:tav>
                                        <p:tav tm="100000">
                                          <p:val>
                                            <p:fltVal val="0"/>
                                          </p:val>
                                        </p:tav>
                                      </p:tavLst>
                                    </p:anim>
                                    <p:anim calcmode="lin" valueType="num">
                                      <p:cBhvr>
                                        <p:cTn id="234" dur="1000"/>
                                        <p:tgtEl>
                                          <p:spTgt spid="85"/>
                                        </p:tgtEl>
                                        <p:attrNameLst>
                                          <p:attrName>style.rotation</p:attrName>
                                        </p:attrNameLst>
                                      </p:cBhvr>
                                      <p:tavLst>
                                        <p:tav tm="0">
                                          <p:val>
                                            <p:fltVal val="0"/>
                                          </p:val>
                                        </p:tav>
                                        <p:tav tm="100000">
                                          <p:val>
                                            <p:fltVal val="90"/>
                                          </p:val>
                                        </p:tav>
                                      </p:tavLst>
                                    </p:anim>
                                    <p:animEffect transition="out" filter="fade">
                                      <p:cBhvr>
                                        <p:cTn id="235" dur="1000"/>
                                        <p:tgtEl>
                                          <p:spTgt spid="85"/>
                                        </p:tgtEl>
                                      </p:cBhvr>
                                    </p:animEffect>
                                    <p:set>
                                      <p:cBhvr>
                                        <p:cTn id="236" dur="1" fill="hold">
                                          <p:stCondLst>
                                            <p:cond delay="999"/>
                                          </p:stCondLst>
                                        </p:cTn>
                                        <p:tgtEl>
                                          <p:spTgt spid="85"/>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31" presetClass="exit" presetSubtype="0" fill="hold" grpId="0" nodeType="clickEffect">
                                  <p:stCondLst>
                                    <p:cond delay="0"/>
                                  </p:stCondLst>
                                  <p:childTnLst>
                                    <p:anim calcmode="lin" valueType="num">
                                      <p:cBhvr>
                                        <p:cTn id="240" dur="1000"/>
                                        <p:tgtEl>
                                          <p:spTgt spid="86"/>
                                        </p:tgtEl>
                                        <p:attrNameLst>
                                          <p:attrName>ppt_w</p:attrName>
                                        </p:attrNameLst>
                                      </p:cBhvr>
                                      <p:tavLst>
                                        <p:tav tm="0">
                                          <p:val>
                                            <p:strVal val="ppt_w"/>
                                          </p:val>
                                        </p:tav>
                                        <p:tav tm="100000">
                                          <p:val>
                                            <p:fltVal val="0"/>
                                          </p:val>
                                        </p:tav>
                                      </p:tavLst>
                                    </p:anim>
                                    <p:anim calcmode="lin" valueType="num">
                                      <p:cBhvr>
                                        <p:cTn id="241" dur="1000"/>
                                        <p:tgtEl>
                                          <p:spTgt spid="86"/>
                                        </p:tgtEl>
                                        <p:attrNameLst>
                                          <p:attrName>ppt_h</p:attrName>
                                        </p:attrNameLst>
                                      </p:cBhvr>
                                      <p:tavLst>
                                        <p:tav tm="0">
                                          <p:val>
                                            <p:strVal val="ppt_h"/>
                                          </p:val>
                                        </p:tav>
                                        <p:tav tm="100000">
                                          <p:val>
                                            <p:fltVal val="0"/>
                                          </p:val>
                                        </p:tav>
                                      </p:tavLst>
                                    </p:anim>
                                    <p:anim calcmode="lin" valueType="num">
                                      <p:cBhvr>
                                        <p:cTn id="242" dur="1000"/>
                                        <p:tgtEl>
                                          <p:spTgt spid="86"/>
                                        </p:tgtEl>
                                        <p:attrNameLst>
                                          <p:attrName>style.rotation</p:attrName>
                                        </p:attrNameLst>
                                      </p:cBhvr>
                                      <p:tavLst>
                                        <p:tav tm="0">
                                          <p:val>
                                            <p:fltVal val="0"/>
                                          </p:val>
                                        </p:tav>
                                        <p:tav tm="100000">
                                          <p:val>
                                            <p:fltVal val="90"/>
                                          </p:val>
                                        </p:tav>
                                      </p:tavLst>
                                    </p:anim>
                                    <p:animEffect transition="out" filter="fade">
                                      <p:cBhvr>
                                        <p:cTn id="243" dur="1000"/>
                                        <p:tgtEl>
                                          <p:spTgt spid="86"/>
                                        </p:tgtEl>
                                      </p:cBhvr>
                                    </p:animEffect>
                                    <p:set>
                                      <p:cBhvr>
                                        <p:cTn id="244" dur="1" fill="hold">
                                          <p:stCondLst>
                                            <p:cond delay="999"/>
                                          </p:stCondLst>
                                        </p:cTn>
                                        <p:tgtEl>
                                          <p:spTgt spid="86"/>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31" presetClass="exit" presetSubtype="0" fill="hold" grpId="0" nodeType="clickEffect">
                                  <p:stCondLst>
                                    <p:cond delay="0"/>
                                  </p:stCondLst>
                                  <p:childTnLst>
                                    <p:anim calcmode="lin" valueType="num">
                                      <p:cBhvr>
                                        <p:cTn id="248" dur="1000"/>
                                        <p:tgtEl>
                                          <p:spTgt spid="39"/>
                                        </p:tgtEl>
                                        <p:attrNameLst>
                                          <p:attrName>ppt_w</p:attrName>
                                        </p:attrNameLst>
                                      </p:cBhvr>
                                      <p:tavLst>
                                        <p:tav tm="0">
                                          <p:val>
                                            <p:strVal val="ppt_w"/>
                                          </p:val>
                                        </p:tav>
                                        <p:tav tm="100000">
                                          <p:val>
                                            <p:fltVal val="0"/>
                                          </p:val>
                                        </p:tav>
                                      </p:tavLst>
                                    </p:anim>
                                    <p:anim calcmode="lin" valueType="num">
                                      <p:cBhvr>
                                        <p:cTn id="249" dur="1000"/>
                                        <p:tgtEl>
                                          <p:spTgt spid="39"/>
                                        </p:tgtEl>
                                        <p:attrNameLst>
                                          <p:attrName>ppt_h</p:attrName>
                                        </p:attrNameLst>
                                      </p:cBhvr>
                                      <p:tavLst>
                                        <p:tav tm="0">
                                          <p:val>
                                            <p:strVal val="ppt_h"/>
                                          </p:val>
                                        </p:tav>
                                        <p:tav tm="100000">
                                          <p:val>
                                            <p:fltVal val="0"/>
                                          </p:val>
                                        </p:tav>
                                      </p:tavLst>
                                    </p:anim>
                                    <p:anim calcmode="lin" valueType="num">
                                      <p:cBhvr>
                                        <p:cTn id="250" dur="1000"/>
                                        <p:tgtEl>
                                          <p:spTgt spid="39"/>
                                        </p:tgtEl>
                                        <p:attrNameLst>
                                          <p:attrName>style.rotation</p:attrName>
                                        </p:attrNameLst>
                                      </p:cBhvr>
                                      <p:tavLst>
                                        <p:tav tm="0">
                                          <p:val>
                                            <p:fltVal val="0"/>
                                          </p:val>
                                        </p:tav>
                                        <p:tav tm="100000">
                                          <p:val>
                                            <p:fltVal val="90"/>
                                          </p:val>
                                        </p:tav>
                                      </p:tavLst>
                                    </p:anim>
                                    <p:animEffect transition="out" filter="fade">
                                      <p:cBhvr>
                                        <p:cTn id="251" dur="1000"/>
                                        <p:tgtEl>
                                          <p:spTgt spid="39"/>
                                        </p:tgtEl>
                                      </p:cBhvr>
                                    </p:animEffect>
                                    <p:set>
                                      <p:cBhvr>
                                        <p:cTn id="252" dur="1" fill="hold">
                                          <p:stCondLst>
                                            <p:cond delay="999"/>
                                          </p:stCondLst>
                                        </p:cTn>
                                        <p:tgtEl>
                                          <p:spTgt spid="39"/>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31" presetClass="exit" presetSubtype="0" fill="hold" grpId="0" nodeType="clickEffect">
                                  <p:stCondLst>
                                    <p:cond delay="0"/>
                                  </p:stCondLst>
                                  <p:childTnLst>
                                    <p:anim calcmode="lin" valueType="num">
                                      <p:cBhvr>
                                        <p:cTn id="256" dur="1000"/>
                                        <p:tgtEl>
                                          <p:spTgt spid="48"/>
                                        </p:tgtEl>
                                        <p:attrNameLst>
                                          <p:attrName>ppt_w</p:attrName>
                                        </p:attrNameLst>
                                      </p:cBhvr>
                                      <p:tavLst>
                                        <p:tav tm="0">
                                          <p:val>
                                            <p:strVal val="ppt_w"/>
                                          </p:val>
                                        </p:tav>
                                        <p:tav tm="100000">
                                          <p:val>
                                            <p:fltVal val="0"/>
                                          </p:val>
                                        </p:tav>
                                      </p:tavLst>
                                    </p:anim>
                                    <p:anim calcmode="lin" valueType="num">
                                      <p:cBhvr>
                                        <p:cTn id="257" dur="1000"/>
                                        <p:tgtEl>
                                          <p:spTgt spid="48"/>
                                        </p:tgtEl>
                                        <p:attrNameLst>
                                          <p:attrName>ppt_h</p:attrName>
                                        </p:attrNameLst>
                                      </p:cBhvr>
                                      <p:tavLst>
                                        <p:tav tm="0">
                                          <p:val>
                                            <p:strVal val="ppt_h"/>
                                          </p:val>
                                        </p:tav>
                                        <p:tav tm="100000">
                                          <p:val>
                                            <p:fltVal val="0"/>
                                          </p:val>
                                        </p:tav>
                                      </p:tavLst>
                                    </p:anim>
                                    <p:anim calcmode="lin" valueType="num">
                                      <p:cBhvr>
                                        <p:cTn id="258" dur="1000"/>
                                        <p:tgtEl>
                                          <p:spTgt spid="48"/>
                                        </p:tgtEl>
                                        <p:attrNameLst>
                                          <p:attrName>style.rotation</p:attrName>
                                        </p:attrNameLst>
                                      </p:cBhvr>
                                      <p:tavLst>
                                        <p:tav tm="0">
                                          <p:val>
                                            <p:fltVal val="0"/>
                                          </p:val>
                                        </p:tav>
                                        <p:tav tm="100000">
                                          <p:val>
                                            <p:fltVal val="90"/>
                                          </p:val>
                                        </p:tav>
                                      </p:tavLst>
                                    </p:anim>
                                    <p:animEffect transition="out" filter="fade">
                                      <p:cBhvr>
                                        <p:cTn id="259" dur="1000"/>
                                        <p:tgtEl>
                                          <p:spTgt spid="48"/>
                                        </p:tgtEl>
                                      </p:cBhvr>
                                    </p:animEffect>
                                    <p:set>
                                      <p:cBhvr>
                                        <p:cTn id="260" dur="1" fill="hold">
                                          <p:stCondLst>
                                            <p:cond delay="999"/>
                                          </p:stCondLst>
                                        </p:cTn>
                                        <p:tgtEl>
                                          <p:spTgt spid="48"/>
                                        </p:tgtEl>
                                        <p:attrNameLst>
                                          <p:attrName>style.visibility</p:attrName>
                                        </p:attrNameLst>
                                      </p:cBhvr>
                                      <p:to>
                                        <p:strVal val="hidden"/>
                                      </p:to>
                                    </p:set>
                                  </p:childTnLst>
                                </p:cTn>
                              </p:par>
                            </p:childTnLst>
                          </p:cTn>
                        </p:par>
                      </p:childTnLst>
                    </p:cTn>
                  </p:par>
                  <p:par>
                    <p:cTn id="261" fill="hold">
                      <p:stCondLst>
                        <p:cond delay="indefinite"/>
                      </p:stCondLst>
                      <p:childTnLst>
                        <p:par>
                          <p:cTn id="262" fill="hold">
                            <p:stCondLst>
                              <p:cond delay="0"/>
                            </p:stCondLst>
                            <p:childTnLst>
                              <p:par>
                                <p:cTn id="263" presetID="31" presetClass="exit" presetSubtype="0" fill="hold" grpId="0" nodeType="clickEffect">
                                  <p:stCondLst>
                                    <p:cond delay="0"/>
                                  </p:stCondLst>
                                  <p:childTnLst>
                                    <p:anim calcmode="lin" valueType="num">
                                      <p:cBhvr>
                                        <p:cTn id="264" dur="1000"/>
                                        <p:tgtEl>
                                          <p:spTgt spid="47"/>
                                        </p:tgtEl>
                                        <p:attrNameLst>
                                          <p:attrName>ppt_w</p:attrName>
                                        </p:attrNameLst>
                                      </p:cBhvr>
                                      <p:tavLst>
                                        <p:tav tm="0">
                                          <p:val>
                                            <p:strVal val="ppt_w"/>
                                          </p:val>
                                        </p:tav>
                                        <p:tav tm="100000">
                                          <p:val>
                                            <p:fltVal val="0"/>
                                          </p:val>
                                        </p:tav>
                                      </p:tavLst>
                                    </p:anim>
                                    <p:anim calcmode="lin" valueType="num">
                                      <p:cBhvr>
                                        <p:cTn id="265" dur="1000"/>
                                        <p:tgtEl>
                                          <p:spTgt spid="47"/>
                                        </p:tgtEl>
                                        <p:attrNameLst>
                                          <p:attrName>ppt_h</p:attrName>
                                        </p:attrNameLst>
                                      </p:cBhvr>
                                      <p:tavLst>
                                        <p:tav tm="0">
                                          <p:val>
                                            <p:strVal val="ppt_h"/>
                                          </p:val>
                                        </p:tav>
                                        <p:tav tm="100000">
                                          <p:val>
                                            <p:fltVal val="0"/>
                                          </p:val>
                                        </p:tav>
                                      </p:tavLst>
                                    </p:anim>
                                    <p:anim calcmode="lin" valueType="num">
                                      <p:cBhvr>
                                        <p:cTn id="266" dur="1000"/>
                                        <p:tgtEl>
                                          <p:spTgt spid="47"/>
                                        </p:tgtEl>
                                        <p:attrNameLst>
                                          <p:attrName>style.rotation</p:attrName>
                                        </p:attrNameLst>
                                      </p:cBhvr>
                                      <p:tavLst>
                                        <p:tav tm="0">
                                          <p:val>
                                            <p:fltVal val="0"/>
                                          </p:val>
                                        </p:tav>
                                        <p:tav tm="100000">
                                          <p:val>
                                            <p:fltVal val="90"/>
                                          </p:val>
                                        </p:tav>
                                      </p:tavLst>
                                    </p:anim>
                                    <p:animEffect transition="out" filter="fade">
                                      <p:cBhvr>
                                        <p:cTn id="267" dur="1000"/>
                                        <p:tgtEl>
                                          <p:spTgt spid="47"/>
                                        </p:tgtEl>
                                      </p:cBhvr>
                                    </p:animEffect>
                                    <p:set>
                                      <p:cBhvr>
                                        <p:cTn id="268" dur="1" fill="hold">
                                          <p:stCondLst>
                                            <p:cond delay="999"/>
                                          </p:stCondLst>
                                        </p:cTn>
                                        <p:tgtEl>
                                          <p:spTgt spid="47"/>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31" presetClass="exit" presetSubtype="0" fill="hold" grpId="0" nodeType="clickEffect">
                                  <p:stCondLst>
                                    <p:cond delay="0"/>
                                  </p:stCondLst>
                                  <p:childTnLst>
                                    <p:anim calcmode="lin" valueType="num">
                                      <p:cBhvr>
                                        <p:cTn id="272" dur="1000"/>
                                        <p:tgtEl>
                                          <p:spTgt spid="96"/>
                                        </p:tgtEl>
                                        <p:attrNameLst>
                                          <p:attrName>ppt_w</p:attrName>
                                        </p:attrNameLst>
                                      </p:cBhvr>
                                      <p:tavLst>
                                        <p:tav tm="0">
                                          <p:val>
                                            <p:strVal val="ppt_w"/>
                                          </p:val>
                                        </p:tav>
                                        <p:tav tm="100000">
                                          <p:val>
                                            <p:fltVal val="0"/>
                                          </p:val>
                                        </p:tav>
                                      </p:tavLst>
                                    </p:anim>
                                    <p:anim calcmode="lin" valueType="num">
                                      <p:cBhvr>
                                        <p:cTn id="273" dur="1000"/>
                                        <p:tgtEl>
                                          <p:spTgt spid="96"/>
                                        </p:tgtEl>
                                        <p:attrNameLst>
                                          <p:attrName>ppt_h</p:attrName>
                                        </p:attrNameLst>
                                      </p:cBhvr>
                                      <p:tavLst>
                                        <p:tav tm="0">
                                          <p:val>
                                            <p:strVal val="ppt_h"/>
                                          </p:val>
                                        </p:tav>
                                        <p:tav tm="100000">
                                          <p:val>
                                            <p:fltVal val="0"/>
                                          </p:val>
                                        </p:tav>
                                      </p:tavLst>
                                    </p:anim>
                                    <p:anim calcmode="lin" valueType="num">
                                      <p:cBhvr>
                                        <p:cTn id="274" dur="1000"/>
                                        <p:tgtEl>
                                          <p:spTgt spid="96"/>
                                        </p:tgtEl>
                                        <p:attrNameLst>
                                          <p:attrName>style.rotation</p:attrName>
                                        </p:attrNameLst>
                                      </p:cBhvr>
                                      <p:tavLst>
                                        <p:tav tm="0">
                                          <p:val>
                                            <p:fltVal val="0"/>
                                          </p:val>
                                        </p:tav>
                                        <p:tav tm="100000">
                                          <p:val>
                                            <p:fltVal val="90"/>
                                          </p:val>
                                        </p:tav>
                                      </p:tavLst>
                                    </p:anim>
                                    <p:animEffect transition="out" filter="fade">
                                      <p:cBhvr>
                                        <p:cTn id="275" dur="1000"/>
                                        <p:tgtEl>
                                          <p:spTgt spid="96"/>
                                        </p:tgtEl>
                                      </p:cBhvr>
                                    </p:animEffect>
                                    <p:set>
                                      <p:cBhvr>
                                        <p:cTn id="276" dur="1" fill="hold">
                                          <p:stCondLst>
                                            <p:cond delay="999"/>
                                          </p:stCondLst>
                                        </p:cTn>
                                        <p:tgtEl>
                                          <p:spTgt spid="96"/>
                                        </p:tgtEl>
                                        <p:attrNameLst>
                                          <p:attrName>style.visibility</p:attrName>
                                        </p:attrNameLst>
                                      </p:cBhvr>
                                      <p:to>
                                        <p:strVal val="hidden"/>
                                      </p:to>
                                    </p:set>
                                  </p:childTnLst>
                                </p:cTn>
                              </p:par>
                            </p:childTnLst>
                          </p:cTn>
                        </p:par>
                      </p:childTnLst>
                    </p:cTn>
                  </p:par>
                  <p:par>
                    <p:cTn id="277" fill="hold">
                      <p:stCondLst>
                        <p:cond delay="indefinite"/>
                      </p:stCondLst>
                      <p:childTnLst>
                        <p:par>
                          <p:cTn id="278" fill="hold">
                            <p:stCondLst>
                              <p:cond delay="0"/>
                            </p:stCondLst>
                            <p:childTnLst>
                              <p:par>
                                <p:cTn id="279" presetID="31" presetClass="exit" presetSubtype="0" fill="hold" grpId="0" nodeType="clickEffect">
                                  <p:stCondLst>
                                    <p:cond delay="0"/>
                                  </p:stCondLst>
                                  <p:childTnLst>
                                    <p:anim calcmode="lin" valueType="num">
                                      <p:cBhvr>
                                        <p:cTn id="280" dur="1000"/>
                                        <p:tgtEl>
                                          <p:spTgt spid="97"/>
                                        </p:tgtEl>
                                        <p:attrNameLst>
                                          <p:attrName>ppt_w</p:attrName>
                                        </p:attrNameLst>
                                      </p:cBhvr>
                                      <p:tavLst>
                                        <p:tav tm="0">
                                          <p:val>
                                            <p:strVal val="ppt_w"/>
                                          </p:val>
                                        </p:tav>
                                        <p:tav tm="100000">
                                          <p:val>
                                            <p:fltVal val="0"/>
                                          </p:val>
                                        </p:tav>
                                      </p:tavLst>
                                    </p:anim>
                                    <p:anim calcmode="lin" valueType="num">
                                      <p:cBhvr>
                                        <p:cTn id="281" dur="1000"/>
                                        <p:tgtEl>
                                          <p:spTgt spid="97"/>
                                        </p:tgtEl>
                                        <p:attrNameLst>
                                          <p:attrName>ppt_h</p:attrName>
                                        </p:attrNameLst>
                                      </p:cBhvr>
                                      <p:tavLst>
                                        <p:tav tm="0">
                                          <p:val>
                                            <p:strVal val="ppt_h"/>
                                          </p:val>
                                        </p:tav>
                                        <p:tav tm="100000">
                                          <p:val>
                                            <p:fltVal val="0"/>
                                          </p:val>
                                        </p:tav>
                                      </p:tavLst>
                                    </p:anim>
                                    <p:anim calcmode="lin" valueType="num">
                                      <p:cBhvr>
                                        <p:cTn id="282" dur="1000"/>
                                        <p:tgtEl>
                                          <p:spTgt spid="97"/>
                                        </p:tgtEl>
                                        <p:attrNameLst>
                                          <p:attrName>style.rotation</p:attrName>
                                        </p:attrNameLst>
                                      </p:cBhvr>
                                      <p:tavLst>
                                        <p:tav tm="0">
                                          <p:val>
                                            <p:fltVal val="0"/>
                                          </p:val>
                                        </p:tav>
                                        <p:tav tm="100000">
                                          <p:val>
                                            <p:fltVal val="90"/>
                                          </p:val>
                                        </p:tav>
                                      </p:tavLst>
                                    </p:anim>
                                    <p:animEffect transition="out" filter="fade">
                                      <p:cBhvr>
                                        <p:cTn id="283" dur="1000"/>
                                        <p:tgtEl>
                                          <p:spTgt spid="97"/>
                                        </p:tgtEl>
                                      </p:cBhvr>
                                    </p:animEffect>
                                    <p:set>
                                      <p:cBhvr>
                                        <p:cTn id="284" dur="1" fill="hold">
                                          <p:stCondLst>
                                            <p:cond delay="999"/>
                                          </p:stCondLst>
                                        </p:cTn>
                                        <p:tgtEl>
                                          <p:spTgt spid="97"/>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31" presetClass="exit" presetSubtype="0" fill="hold" grpId="0" nodeType="clickEffect">
                                  <p:stCondLst>
                                    <p:cond delay="0"/>
                                  </p:stCondLst>
                                  <p:childTnLst>
                                    <p:anim calcmode="lin" valueType="num">
                                      <p:cBhvr>
                                        <p:cTn id="288" dur="1000"/>
                                        <p:tgtEl>
                                          <p:spTgt spid="98"/>
                                        </p:tgtEl>
                                        <p:attrNameLst>
                                          <p:attrName>ppt_w</p:attrName>
                                        </p:attrNameLst>
                                      </p:cBhvr>
                                      <p:tavLst>
                                        <p:tav tm="0">
                                          <p:val>
                                            <p:strVal val="ppt_w"/>
                                          </p:val>
                                        </p:tav>
                                        <p:tav tm="100000">
                                          <p:val>
                                            <p:fltVal val="0"/>
                                          </p:val>
                                        </p:tav>
                                      </p:tavLst>
                                    </p:anim>
                                    <p:anim calcmode="lin" valueType="num">
                                      <p:cBhvr>
                                        <p:cTn id="289" dur="1000"/>
                                        <p:tgtEl>
                                          <p:spTgt spid="98"/>
                                        </p:tgtEl>
                                        <p:attrNameLst>
                                          <p:attrName>ppt_h</p:attrName>
                                        </p:attrNameLst>
                                      </p:cBhvr>
                                      <p:tavLst>
                                        <p:tav tm="0">
                                          <p:val>
                                            <p:strVal val="ppt_h"/>
                                          </p:val>
                                        </p:tav>
                                        <p:tav tm="100000">
                                          <p:val>
                                            <p:fltVal val="0"/>
                                          </p:val>
                                        </p:tav>
                                      </p:tavLst>
                                    </p:anim>
                                    <p:anim calcmode="lin" valueType="num">
                                      <p:cBhvr>
                                        <p:cTn id="290" dur="1000"/>
                                        <p:tgtEl>
                                          <p:spTgt spid="98"/>
                                        </p:tgtEl>
                                        <p:attrNameLst>
                                          <p:attrName>style.rotation</p:attrName>
                                        </p:attrNameLst>
                                      </p:cBhvr>
                                      <p:tavLst>
                                        <p:tav tm="0">
                                          <p:val>
                                            <p:fltVal val="0"/>
                                          </p:val>
                                        </p:tav>
                                        <p:tav tm="100000">
                                          <p:val>
                                            <p:fltVal val="90"/>
                                          </p:val>
                                        </p:tav>
                                      </p:tavLst>
                                    </p:anim>
                                    <p:animEffect transition="out" filter="fade">
                                      <p:cBhvr>
                                        <p:cTn id="291" dur="1000"/>
                                        <p:tgtEl>
                                          <p:spTgt spid="98"/>
                                        </p:tgtEl>
                                      </p:cBhvr>
                                    </p:animEffect>
                                    <p:set>
                                      <p:cBhvr>
                                        <p:cTn id="292" dur="1" fill="hold">
                                          <p:stCondLst>
                                            <p:cond delay="999"/>
                                          </p:stCondLst>
                                        </p:cTn>
                                        <p:tgtEl>
                                          <p:spTgt spid="98"/>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31" presetClass="exit" presetSubtype="0" fill="hold" grpId="0" nodeType="clickEffect">
                                  <p:stCondLst>
                                    <p:cond delay="0"/>
                                  </p:stCondLst>
                                  <p:childTnLst>
                                    <p:anim calcmode="lin" valueType="num">
                                      <p:cBhvr>
                                        <p:cTn id="296" dur="1000"/>
                                        <p:tgtEl>
                                          <p:spTgt spid="46"/>
                                        </p:tgtEl>
                                        <p:attrNameLst>
                                          <p:attrName>ppt_w</p:attrName>
                                        </p:attrNameLst>
                                      </p:cBhvr>
                                      <p:tavLst>
                                        <p:tav tm="0">
                                          <p:val>
                                            <p:strVal val="ppt_w"/>
                                          </p:val>
                                        </p:tav>
                                        <p:tav tm="100000">
                                          <p:val>
                                            <p:fltVal val="0"/>
                                          </p:val>
                                        </p:tav>
                                      </p:tavLst>
                                    </p:anim>
                                    <p:anim calcmode="lin" valueType="num">
                                      <p:cBhvr>
                                        <p:cTn id="297" dur="1000"/>
                                        <p:tgtEl>
                                          <p:spTgt spid="46"/>
                                        </p:tgtEl>
                                        <p:attrNameLst>
                                          <p:attrName>ppt_h</p:attrName>
                                        </p:attrNameLst>
                                      </p:cBhvr>
                                      <p:tavLst>
                                        <p:tav tm="0">
                                          <p:val>
                                            <p:strVal val="ppt_h"/>
                                          </p:val>
                                        </p:tav>
                                        <p:tav tm="100000">
                                          <p:val>
                                            <p:fltVal val="0"/>
                                          </p:val>
                                        </p:tav>
                                      </p:tavLst>
                                    </p:anim>
                                    <p:anim calcmode="lin" valueType="num">
                                      <p:cBhvr>
                                        <p:cTn id="298" dur="1000"/>
                                        <p:tgtEl>
                                          <p:spTgt spid="46"/>
                                        </p:tgtEl>
                                        <p:attrNameLst>
                                          <p:attrName>style.rotation</p:attrName>
                                        </p:attrNameLst>
                                      </p:cBhvr>
                                      <p:tavLst>
                                        <p:tav tm="0">
                                          <p:val>
                                            <p:fltVal val="0"/>
                                          </p:val>
                                        </p:tav>
                                        <p:tav tm="100000">
                                          <p:val>
                                            <p:fltVal val="90"/>
                                          </p:val>
                                        </p:tav>
                                      </p:tavLst>
                                    </p:anim>
                                    <p:animEffect transition="out" filter="fade">
                                      <p:cBhvr>
                                        <p:cTn id="299" dur="1000"/>
                                        <p:tgtEl>
                                          <p:spTgt spid="46"/>
                                        </p:tgtEl>
                                      </p:cBhvr>
                                    </p:animEffect>
                                    <p:set>
                                      <p:cBhvr>
                                        <p:cTn id="300" dur="1" fill="hold">
                                          <p:stCondLst>
                                            <p:cond delay="999"/>
                                          </p:stCondLst>
                                        </p:cTn>
                                        <p:tgtEl>
                                          <p:spTgt spid="46"/>
                                        </p:tgtEl>
                                        <p:attrNameLst>
                                          <p:attrName>style.visibility</p:attrName>
                                        </p:attrNameLst>
                                      </p:cBhvr>
                                      <p:to>
                                        <p:strVal val="hidden"/>
                                      </p:to>
                                    </p:set>
                                  </p:childTnLst>
                                </p:cTn>
                              </p:par>
                            </p:childTnLst>
                          </p:cTn>
                        </p:par>
                      </p:childTnLst>
                    </p:cTn>
                  </p:par>
                  <p:par>
                    <p:cTn id="301" fill="hold">
                      <p:stCondLst>
                        <p:cond delay="indefinite"/>
                      </p:stCondLst>
                      <p:childTnLst>
                        <p:par>
                          <p:cTn id="302" fill="hold">
                            <p:stCondLst>
                              <p:cond delay="0"/>
                            </p:stCondLst>
                            <p:childTnLst>
                              <p:par>
                                <p:cTn id="303" presetID="31" presetClass="exit" presetSubtype="0" fill="hold" grpId="0" nodeType="clickEffect">
                                  <p:stCondLst>
                                    <p:cond delay="0"/>
                                  </p:stCondLst>
                                  <p:childTnLst>
                                    <p:anim calcmode="lin" valueType="num">
                                      <p:cBhvr>
                                        <p:cTn id="304" dur="1000"/>
                                        <p:tgtEl>
                                          <p:spTgt spid="99"/>
                                        </p:tgtEl>
                                        <p:attrNameLst>
                                          <p:attrName>ppt_w</p:attrName>
                                        </p:attrNameLst>
                                      </p:cBhvr>
                                      <p:tavLst>
                                        <p:tav tm="0">
                                          <p:val>
                                            <p:strVal val="ppt_w"/>
                                          </p:val>
                                        </p:tav>
                                        <p:tav tm="100000">
                                          <p:val>
                                            <p:fltVal val="0"/>
                                          </p:val>
                                        </p:tav>
                                      </p:tavLst>
                                    </p:anim>
                                    <p:anim calcmode="lin" valueType="num">
                                      <p:cBhvr>
                                        <p:cTn id="305" dur="1000"/>
                                        <p:tgtEl>
                                          <p:spTgt spid="99"/>
                                        </p:tgtEl>
                                        <p:attrNameLst>
                                          <p:attrName>ppt_h</p:attrName>
                                        </p:attrNameLst>
                                      </p:cBhvr>
                                      <p:tavLst>
                                        <p:tav tm="0">
                                          <p:val>
                                            <p:strVal val="ppt_h"/>
                                          </p:val>
                                        </p:tav>
                                        <p:tav tm="100000">
                                          <p:val>
                                            <p:fltVal val="0"/>
                                          </p:val>
                                        </p:tav>
                                      </p:tavLst>
                                    </p:anim>
                                    <p:anim calcmode="lin" valueType="num">
                                      <p:cBhvr>
                                        <p:cTn id="306" dur="1000"/>
                                        <p:tgtEl>
                                          <p:spTgt spid="99"/>
                                        </p:tgtEl>
                                        <p:attrNameLst>
                                          <p:attrName>style.rotation</p:attrName>
                                        </p:attrNameLst>
                                      </p:cBhvr>
                                      <p:tavLst>
                                        <p:tav tm="0">
                                          <p:val>
                                            <p:fltVal val="0"/>
                                          </p:val>
                                        </p:tav>
                                        <p:tav tm="100000">
                                          <p:val>
                                            <p:fltVal val="90"/>
                                          </p:val>
                                        </p:tav>
                                      </p:tavLst>
                                    </p:anim>
                                    <p:animEffect transition="out" filter="fade">
                                      <p:cBhvr>
                                        <p:cTn id="307" dur="1000"/>
                                        <p:tgtEl>
                                          <p:spTgt spid="99"/>
                                        </p:tgtEl>
                                      </p:cBhvr>
                                    </p:animEffect>
                                    <p:set>
                                      <p:cBhvr>
                                        <p:cTn id="308" dur="1" fill="hold">
                                          <p:stCondLst>
                                            <p:cond delay="999"/>
                                          </p:stCondLst>
                                        </p:cTn>
                                        <p:tgtEl>
                                          <p:spTgt spid="99"/>
                                        </p:tgtEl>
                                        <p:attrNameLst>
                                          <p:attrName>style.visibility</p:attrName>
                                        </p:attrNameLst>
                                      </p:cBhvr>
                                      <p:to>
                                        <p:strVal val="hidden"/>
                                      </p:to>
                                    </p:set>
                                  </p:childTnLst>
                                </p:cTn>
                              </p:par>
                            </p:childTnLst>
                          </p:cTn>
                        </p:par>
                      </p:childTnLst>
                    </p:cTn>
                  </p:par>
                  <p:par>
                    <p:cTn id="309" fill="hold">
                      <p:stCondLst>
                        <p:cond delay="indefinite"/>
                      </p:stCondLst>
                      <p:childTnLst>
                        <p:par>
                          <p:cTn id="310" fill="hold">
                            <p:stCondLst>
                              <p:cond delay="0"/>
                            </p:stCondLst>
                            <p:childTnLst>
                              <p:par>
                                <p:cTn id="311" presetID="31" presetClass="exit" presetSubtype="0" fill="hold" grpId="0" nodeType="clickEffect">
                                  <p:stCondLst>
                                    <p:cond delay="0"/>
                                  </p:stCondLst>
                                  <p:childTnLst>
                                    <p:anim calcmode="lin" valueType="num">
                                      <p:cBhvr>
                                        <p:cTn id="312" dur="1000"/>
                                        <p:tgtEl>
                                          <p:spTgt spid="111"/>
                                        </p:tgtEl>
                                        <p:attrNameLst>
                                          <p:attrName>ppt_w</p:attrName>
                                        </p:attrNameLst>
                                      </p:cBhvr>
                                      <p:tavLst>
                                        <p:tav tm="0">
                                          <p:val>
                                            <p:strVal val="ppt_w"/>
                                          </p:val>
                                        </p:tav>
                                        <p:tav tm="100000">
                                          <p:val>
                                            <p:fltVal val="0"/>
                                          </p:val>
                                        </p:tav>
                                      </p:tavLst>
                                    </p:anim>
                                    <p:anim calcmode="lin" valueType="num">
                                      <p:cBhvr>
                                        <p:cTn id="313" dur="1000"/>
                                        <p:tgtEl>
                                          <p:spTgt spid="111"/>
                                        </p:tgtEl>
                                        <p:attrNameLst>
                                          <p:attrName>ppt_h</p:attrName>
                                        </p:attrNameLst>
                                      </p:cBhvr>
                                      <p:tavLst>
                                        <p:tav tm="0">
                                          <p:val>
                                            <p:strVal val="ppt_h"/>
                                          </p:val>
                                        </p:tav>
                                        <p:tav tm="100000">
                                          <p:val>
                                            <p:fltVal val="0"/>
                                          </p:val>
                                        </p:tav>
                                      </p:tavLst>
                                    </p:anim>
                                    <p:anim calcmode="lin" valueType="num">
                                      <p:cBhvr>
                                        <p:cTn id="314" dur="1000"/>
                                        <p:tgtEl>
                                          <p:spTgt spid="111"/>
                                        </p:tgtEl>
                                        <p:attrNameLst>
                                          <p:attrName>style.rotation</p:attrName>
                                        </p:attrNameLst>
                                      </p:cBhvr>
                                      <p:tavLst>
                                        <p:tav tm="0">
                                          <p:val>
                                            <p:fltVal val="0"/>
                                          </p:val>
                                        </p:tav>
                                        <p:tav tm="100000">
                                          <p:val>
                                            <p:fltVal val="90"/>
                                          </p:val>
                                        </p:tav>
                                      </p:tavLst>
                                    </p:anim>
                                    <p:animEffect transition="out" filter="fade">
                                      <p:cBhvr>
                                        <p:cTn id="315" dur="1000"/>
                                        <p:tgtEl>
                                          <p:spTgt spid="111"/>
                                        </p:tgtEl>
                                      </p:cBhvr>
                                    </p:animEffect>
                                    <p:set>
                                      <p:cBhvr>
                                        <p:cTn id="316" dur="1" fill="hold">
                                          <p:stCondLst>
                                            <p:cond delay="999"/>
                                          </p:stCondLst>
                                        </p:cTn>
                                        <p:tgtEl>
                                          <p:spTgt spid="111"/>
                                        </p:tgtEl>
                                        <p:attrNameLst>
                                          <p:attrName>style.visibility</p:attrName>
                                        </p:attrNameLst>
                                      </p:cBhvr>
                                      <p:to>
                                        <p:strVal val="hidden"/>
                                      </p:to>
                                    </p:set>
                                  </p:childTnLst>
                                </p:cTn>
                              </p:par>
                            </p:childTnLst>
                          </p:cTn>
                        </p:par>
                      </p:childTnLst>
                    </p:cTn>
                  </p:par>
                  <p:par>
                    <p:cTn id="317" fill="hold">
                      <p:stCondLst>
                        <p:cond delay="indefinite"/>
                      </p:stCondLst>
                      <p:childTnLst>
                        <p:par>
                          <p:cTn id="318" fill="hold">
                            <p:stCondLst>
                              <p:cond delay="0"/>
                            </p:stCondLst>
                            <p:childTnLst>
                              <p:par>
                                <p:cTn id="319" presetID="31" presetClass="exit" presetSubtype="0" fill="hold" grpId="0" nodeType="clickEffect">
                                  <p:stCondLst>
                                    <p:cond delay="0"/>
                                  </p:stCondLst>
                                  <p:childTnLst>
                                    <p:anim calcmode="lin" valueType="num">
                                      <p:cBhvr>
                                        <p:cTn id="320" dur="1000"/>
                                        <p:tgtEl>
                                          <p:spTgt spid="112"/>
                                        </p:tgtEl>
                                        <p:attrNameLst>
                                          <p:attrName>ppt_w</p:attrName>
                                        </p:attrNameLst>
                                      </p:cBhvr>
                                      <p:tavLst>
                                        <p:tav tm="0">
                                          <p:val>
                                            <p:strVal val="ppt_w"/>
                                          </p:val>
                                        </p:tav>
                                        <p:tav tm="100000">
                                          <p:val>
                                            <p:fltVal val="0"/>
                                          </p:val>
                                        </p:tav>
                                      </p:tavLst>
                                    </p:anim>
                                    <p:anim calcmode="lin" valueType="num">
                                      <p:cBhvr>
                                        <p:cTn id="321" dur="1000"/>
                                        <p:tgtEl>
                                          <p:spTgt spid="112"/>
                                        </p:tgtEl>
                                        <p:attrNameLst>
                                          <p:attrName>ppt_h</p:attrName>
                                        </p:attrNameLst>
                                      </p:cBhvr>
                                      <p:tavLst>
                                        <p:tav tm="0">
                                          <p:val>
                                            <p:strVal val="ppt_h"/>
                                          </p:val>
                                        </p:tav>
                                        <p:tav tm="100000">
                                          <p:val>
                                            <p:fltVal val="0"/>
                                          </p:val>
                                        </p:tav>
                                      </p:tavLst>
                                    </p:anim>
                                    <p:anim calcmode="lin" valueType="num">
                                      <p:cBhvr>
                                        <p:cTn id="322" dur="1000"/>
                                        <p:tgtEl>
                                          <p:spTgt spid="112"/>
                                        </p:tgtEl>
                                        <p:attrNameLst>
                                          <p:attrName>style.rotation</p:attrName>
                                        </p:attrNameLst>
                                      </p:cBhvr>
                                      <p:tavLst>
                                        <p:tav tm="0">
                                          <p:val>
                                            <p:fltVal val="0"/>
                                          </p:val>
                                        </p:tav>
                                        <p:tav tm="100000">
                                          <p:val>
                                            <p:fltVal val="90"/>
                                          </p:val>
                                        </p:tav>
                                      </p:tavLst>
                                    </p:anim>
                                    <p:animEffect transition="out" filter="fade">
                                      <p:cBhvr>
                                        <p:cTn id="323" dur="1000"/>
                                        <p:tgtEl>
                                          <p:spTgt spid="112"/>
                                        </p:tgtEl>
                                      </p:cBhvr>
                                    </p:animEffect>
                                    <p:set>
                                      <p:cBhvr>
                                        <p:cTn id="324" dur="1" fill="hold">
                                          <p:stCondLst>
                                            <p:cond delay="999"/>
                                          </p:stCondLst>
                                        </p:cTn>
                                        <p:tgtEl>
                                          <p:spTgt spid="112"/>
                                        </p:tgtEl>
                                        <p:attrNameLst>
                                          <p:attrName>style.visibility</p:attrName>
                                        </p:attrNameLst>
                                      </p:cBhvr>
                                      <p:to>
                                        <p:strVal val="hidden"/>
                                      </p:to>
                                    </p:set>
                                  </p:childTnLst>
                                </p:cTn>
                              </p:par>
                            </p:childTnLst>
                          </p:cTn>
                        </p:par>
                      </p:childTnLst>
                    </p:cTn>
                  </p:par>
                  <p:par>
                    <p:cTn id="325" fill="hold">
                      <p:stCondLst>
                        <p:cond delay="indefinite"/>
                      </p:stCondLst>
                      <p:childTnLst>
                        <p:par>
                          <p:cTn id="326" fill="hold">
                            <p:stCondLst>
                              <p:cond delay="0"/>
                            </p:stCondLst>
                            <p:childTnLst>
                              <p:par>
                                <p:cTn id="327" presetID="31" presetClass="exit" presetSubtype="0" fill="hold" grpId="0" nodeType="clickEffect">
                                  <p:stCondLst>
                                    <p:cond delay="0"/>
                                  </p:stCondLst>
                                  <p:childTnLst>
                                    <p:anim calcmode="lin" valueType="num">
                                      <p:cBhvr>
                                        <p:cTn id="328" dur="1000"/>
                                        <p:tgtEl>
                                          <p:spTgt spid="115"/>
                                        </p:tgtEl>
                                        <p:attrNameLst>
                                          <p:attrName>ppt_w</p:attrName>
                                        </p:attrNameLst>
                                      </p:cBhvr>
                                      <p:tavLst>
                                        <p:tav tm="0">
                                          <p:val>
                                            <p:strVal val="ppt_w"/>
                                          </p:val>
                                        </p:tav>
                                        <p:tav tm="100000">
                                          <p:val>
                                            <p:fltVal val="0"/>
                                          </p:val>
                                        </p:tav>
                                      </p:tavLst>
                                    </p:anim>
                                    <p:anim calcmode="lin" valueType="num">
                                      <p:cBhvr>
                                        <p:cTn id="329" dur="1000"/>
                                        <p:tgtEl>
                                          <p:spTgt spid="115"/>
                                        </p:tgtEl>
                                        <p:attrNameLst>
                                          <p:attrName>ppt_h</p:attrName>
                                        </p:attrNameLst>
                                      </p:cBhvr>
                                      <p:tavLst>
                                        <p:tav tm="0">
                                          <p:val>
                                            <p:strVal val="ppt_h"/>
                                          </p:val>
                                        </p:tav>
                                        <p:tav tm="100000">
                                          <p:val>
                                            <p:fltVal val="0"/>
                                          </p:val>
                                        </p:tav>
                                      </p:tavLst>
                                    </p:anim>
                                    <p:anim calcmode="lin" valueType="num">
                                      <p:cBhvr>
                                        <p:cTn id="330" dur="1000"/>
                                        <p:tgtEl>
                                          <p:spTgt spid="115"/>
                                        </p:tgtEl>
                                        <p:attrNameLst>
                                          <p:attrName>style.rotation</p:attrName>
                                        </p:attrNameLst>
                                      </p:cBhvr>
                                      <p:tavLst>
                                        <p:tav tm="0">
                                          <p:val>
                                            <p:fltVal val="0"/>
                                          </p:val>
                                        </p:tav>
                                        <p:tav tm="100000">
                                          <p:val>
                                            <p:fltVal val="90"/>
                                          </p:val>
                                        </p:tav>
                                      </p:tavLst>
                                    </p:anim>
                                    <p:animEffect transition="out" filter="fade">
                                      <p:cBhvr>
                                        <p:cTn id="331" dur="1000"/>
                                        <p:tgtEl>
                                          <p:spTgt spid="115"/>
                                        </p:tgtEl>
                                      </p:cBhvr>
                                    </p:animEffect>
                                    <p:set>
                                      <p:cBhvr>
                                        <p:cTn id="332" dur="1" fill="hold">
                                          <p:stCondLst>
                                            <p:cond delay="999"/>
                                          </p:stCondLst>
                                        </p:cTn>
                                        <p:tgtEl>
                                          <p:spTgt spid="115"/>
                                        </p:tgtEl>
                                        <p:attrNameLst>
                                          <p:attrName>style.visibility</p:attrName>
                                        </p:attrNameLst>
                                      </p:cBhvr>
                                      <p:to>
                                        <p:strVal val="hidden"/>
                                      </p:to>
                                    </p:set>
                                  </p:childTnLst>
                                </p:cTn>
                              </p:par>
                            </p:childTnLst>
                          </p:cTn>
                        </p:par>
                      </p:childTnLst>
                    </p:cTn>
                  </p:par>
                  <p:par>
                    <p:cTn id="333" fill="hold">
                      <p:stCondLst>
                        <p:cond delay="indefinite"/>
                      </p:stCondLst>
                      <p:childTnLst>
                        <p:par>
                          <p:cTn id="334" fill="hold">
                            <p:stCondLst>
                              <p:cond delay="0"/>
                            </p:stCondLst>
                            <p:childTnLst>
                              <p:par>
                                <p:cTn id="335" presetID="31" presetClass="exit" presetSubtype="0" fill="hold" grpId="0" nodeType="clickEffect">
                                  <p:stCondLst>
                                    <p:cond delay="0"/>
                                  </p:stCondLst>
                                  <p:childTnLst>
                                    <p:anim calcmode="lin" valueType="num">
                                      <p:cBhvr>
                                        <p:cTn id="336" dur="1000"/>
                                        <p:tgtEl>
                                          <p:spTgt spid="100"/>
                                        </p:tgtEl>
                                        <p:attrNameLst>
                                          <p:attrName>ppt_w</p:attrName>
                                        </p:attrNameLst>
                                      </p:cBhvr>
                                      <p:tavLst>
                                        <p:tav tm="0">
                                          <p:val>
                                            <p:strVal val="ppt_w"/>
                                          </p:val>
                                        </p:tav>
                                        <p:tav tm="100000">
                                          <p:val>
                                            <p:fltVal val="0"/>
                                          </p:val>
                                        </p:tav>
                                      </p:tavLst>
                                    </p:anim>
                                    <p:anim calcmode="lin" valueType="num">
                                      <p:cBhvr>
                                        <p:cTn id="337" dur="1000"/>
                                        <p:tgtEl>
                                          <p:spTgt spid="100"/>
                                        </p:tgtEl>
                                        <p:attrNameLst>
                                          <p:attrName>ppt_h</p:attrName>
                                        </p:attrNameLst>
                                      </p:cBhvr>
                                      <p:tavLst>
                                        <p:tav tm="0">
                                          <p:val>
                                            <p:strVal val="ppt_h"/>
                                          </p:val>
                                        </p:tav>
                                        <p:tav tm="100000">
                                          <p:val>
                                            <p:fltVal val="0"/>
                                          </p:val>
                                        </p:tav>
                                      </p:tavLst>
                                    </p:anim>
                                    <p:anim calcmode="lin" valueType="num">
                                      <p:cBhvr>
                                        <p:cTn id="338" dur="1000"/>
                                        <p:tgtEl>
                                          <p:spTgt spid="100"/>
                                        </p:tgtEl>
                                        <p:attrNameLst>
                                          <p:attrName>style.rotation</p:attrName>
                                        </p:attrNameLst>
                                      </p:cBhvr>
                                      <p:tavLst>
                                        <p:tav tm="0">
                                          <p:val>
                                            <p:fltVal val="0"/>
                                          </p:val>
                                        </p:tav>
                                        <p:tav tm="100000">
                                          <p:val>
                                            <p:fltVal val="90"/>
                                          </p:val>
                                        </p:tav>
                                      </p:tavLst>
                                    </p:anim>
                                    <p:animEffect transition="out" filter="fade">
                                      <p:cBhvr>
                                        <p:cTn id="339" dur="1000"/>
                                        <p:tgtEl>
                                          <p:spTgt spid="100"/>
                                        </p:tgtEl>
                                      </p:cBhvr>
                                    </p:animEffect>
                                    <p:set>
                                      <p:cBhvr>
                                        <p:cTn id="340" dur="1" fill="hold">
                                          <p:stCondLst>
                                            <p:cond delay="999"/>
                                          </p:stCondLst>
                                        </p:cTn>
                                        <p:tgtEl>
                                          <p:spTgt spid="100"/>
                                        </p:tgtEl>
                                        <p:attrNameLst>
                                          <p:attrName>style.visibility</p:attrName>
                                        </p:attrNameLst>
                                      </p:cBhvr>
                                      <p:to>
                                        <p:strVal val="hidden"/>
                                      </p:to>
                                    </p:set>
                                  </p:childTnLst>
                                </p:cTn>
                              </p:par>
                            </p:childTnLst>
                          </p:cTn>
                        </p:par>
                      </p:childTnLst>
                    </p:cTn>
                  </p:par>
                  <p:par>
                    <p:cTn id="341" fill="hold">
                      <p:stCondLst>
                        <p:cond delay="indefinite"/>
                      </p:stCondLst>
                      <p:childTnLst>
                        <p:par>
                          <p:cTn id="342" fill="hold">
                            <p:stCondLst>
                              <p:cond delay="0"/>
                            </p:stCondLst>
                            <p:childTnLst>
                              <p:par>
                                <p:cTn id="343" presetID="31" presetClass="exit" presetSubtype="0" fill="hold" grpId="0" nodeType="clickEffect">
                                  <p:stCondLst>
                                    <p:cond delay="0"/>
                                  </p:stCondLst>
                                  <p:childTnLst>
                                    <p:anim calcmode="lin" valueType="num">
                                      <p:cBhvr>
                                        <p:cTn id="344" dur="1000"/>
                                        <p:tgtEl>
                                          <p:spTgt spid="110"/>
                                        </p:tgtEl>
                                        <p:attrNameLst>
                                          <p:attrName>ppt_w</p:attrName>
                                        </p:attrNameLst>
                                      </p:cBhvr>
                                      <p:tavLst>
                                        <p:tav tm="0">
                                          <p:val>
                                            <p:strVal val="ppt_w"/>
                                          </p:val>
                                        </p:tav>
                                        <p:tav tm="100000">
                                          <p:val>
                                            <p:fltVal val="0"/>
                                          </p:val>
                                        </p:tav>
                                      </p:tavLst>
                                    </p:anim>
                                    <p:anim calcmode="lin" valueType="num">
                                      <p:cBhvr>
                                        <p:cTn id="345" dur="1000"/>
                                        <p:tgtEl>
                                          <p:spTgt spid="110"/>
                                        </p:tgtEl>
                                        <p:attrNameLst>
                                          <p:attrName>ppt_h</p:attrName>
                                        </p:attrNameLst>
                                      </p:cBhvr>
                                      <p:tavLst>
                                        <p:tav tm="0">
                                          <p:val>
                                            <p:strVal val="ppt_h"/>
                                          </p:val>
                                        </p:tav>
                                        <p:tav tm="100000">
                                          <p:val>
                                            <p:fltVal val="0"/>
                                          </p:val>
                                        </p:tav>
                                      </p:tavLst>
                                    </p:anim>
                                    <p:anim calcmode="lin" valueType="num">
                                      <p:cBhvr>
                                        <p:cTn id="346" dur="1000"/>
                                        <p:tgtEl>
                                          <p:spTgt spid="110"/>
                                        </p:tgtEl>
                                        <p:attrNameLst>
                                          <p:attrName>style.rotation</p:attrName>
                                        </p:attrNameLst>
                                      </p:cBhvr>
                                      <p:tavLst>
                                        <p:tav tm="0">
                                          <p:val>
                                            <p:fltVal val="0"/>
                                          </p:val>
                                        </p:tav>
                                        <p:tav tm="100000">
                                          <p:val>
                                            <p:fltVal val="90"/>
                                          </p:val>
                                        </p:tav>
                                      </p:tavLst>
                                    </p:anim>
                                    <p:animEffect transition="out" filter="fade">
                                      <p:cBhvr>
                                        <p:cTn id="347" dur="1000"/>
                                        <p:tgtEl>
                                          <p:spTgt spid="110"/>
                                        </p:tgtEl>
                                      </p:cBhvr>
                                    </p:animEffect>
                                    <p:set>
                                      <p:cBhvr>
                                        <p:cTn id="348" dur="1" fill="hold">
                                          <p:stCondLst>
                                            <p:cond delay="999"/>
                                          </p:stCondLst>
                                        </p:cTn>
                                        <p:tgtEl>
                                          <p:spTgt spid="110"/>
                                        </p:tgtEl>
                                        <p:attrNameLst>
                                          <p:attrName>style.visibility</p:attrName>
                                        </p:attrNameLst>
                                      </p:cBhvr>
                                      <p:to>
                                        <p:strVal val="hidden"/>
                                      </p:to>
                                    </p:set>
                                  </p:childTnLst>
                                </p:cTn>
                              </p:par>
                            </p:childTnLst>
                          </p:cTn>
                        </p:par>
                      </p:childTnLst>
                    </p:cTn>
                  </p:par>
                  <p:par>
                    <p:cTn id="349" fill="hold">
                      <p:stCondLst>
                        <p:cond delay="indefinite"/>
                      </p:stCondLst>
                      <p:childTnLst>
                        <p:par>
                          <p:cTn id="350" fill="hold">
                            <p:stCondLst>
                              <p:cond delay="0"/>
                            </p:stCondLst>
                            <p:childTnLst>
                              <p:par>
                                <p:cTn id="351" presetID="31" presetClass="exit" presetSubtype="0" fill="hold" grpId="0" nodeType="clickEffect">
                                  <p:stCondLst>
                                    <p:cond delay="0"/>
                                  </p:stCondLst>
                                  <p:childTnLst>
                                    <p:anim calcmode="lin" valueType="num">
                                      <p:cBhvr>
                                        <p:cTn id="352" dur="1000"/>
                                        <p:tgtEl>
                                          <p:spTgt spid="116"/>
                                        </p:tgtEl>
                                        <p:attrNameLst>
                                          <p:attrName>ppt_w</p:attrName>
                                        </p:attrNameLst>
                                      </p:cBhvr>
                                      <p:tavLst>
                                        <p:tav tm="0">
                                          <p:val>
                                            <p:strVal val="ppt_w"/>
                                          </p:val>
                                        </p:tav>
                                        <p:tav tm="100000">
                                          <p:val>
                                            <p:fltVal val="0"/>
                                          </p:val>
                                        </p:tav>
                                      </p:tavLst>
                                    </p:anim>
                                    <p:anim calcmode="lin" valueType="num">
                                      <p:cBhvr>
                                        <p:cTn id="353" dur="1000"/>
                                        <p:tgtEl>
                                          <p:spTgt spid="116"/>
                                        </p:tgtEl>
                                        <p:attrNameLst>
                                          <p:attrName>ppt_h</p:attrName>
                                        </p:attrNameLst>
                                      </p:cBhvr>
                                      <p:tavLst>
                                        <p:tav tm="0">
                                          <p:val>
                                            <p:strVal val="ppt_h"/>
                                          </p:val>
                                        </p:tav>
                                        <p:tav tm="100000">
                                          <p:val>
                                            <p:fltVal val="0"/>
                                          </p:val>
                                        </p:tav>
                                      </p:tavLst>
                                    </p:anim>
                                    <p:anim calcmode="lin" valueType="num">
                                      <p:cBhvr>
                                        <p:cTn id="354" dur="1000"/>
                                        <p:tgtEl>
                                          <p:spTgt spid="116"/>
                                        </p:tgtEl>
                                        <p:attrNameLst>
                                          <p:attrName>style.rotation</p:attrName>
                                        </p:attrNameLst>
                                      </p:cBhvr>
                                      <p:tavLst>
                                        <p:tav tm="0">
                                          <p:val>
                                            <p:fltVal val="0"/>
                                          </p:val>
                                        </p:tav>
                                        <p:tav tm="100000">
                                          <p:val>
                                            <p:fltVal val="90"/>
                                          </p:val>
                                        </p:tav>
                                      </p:tavLst>
                                    </p:anim>
                                    <p:animEffect transition="out" filter="fade">
                                      <p:cBhvr>
                                        <p:cTn id="355" dur="1000"/>
                                        <p:tgtEl>
                                          <p:spTgt spid="116"/>
                                        </p:tgtEl>
                                      </p:cBhvr>
                                    </p:animEffect>
                                    <p:set>
                                      <p:cBhvr>
                                        <p:cTn id="356" dur="1" fill="hold">
                                          <p:stCondLst>
                                            <p:cond delay="999"/>
                                          </p:stCondLst>
                                        </p:cTn>
                                        <p:tgtEl>
                                          <p:spTgt spid="116"/>
                                        </p:tgtEl>
                                        <p:attrNameLst>
                                          <p:attrName>style.visibility</p:attrName>
                                        </p:attrNameLst>
                                      </p:cBhvr>
                                      <p:to>
                                        <p:strVal val="hidden"/>
                                      </p:to>
                                    </p:set>
                                  </p:childTnLst>
                                </p:cTn>
                              </p:par>
                            </p:childTnLst>
                          </p:cTn>
                        </p:par>
                      </p:childTnLst>
                    </p:cTn>
                  </p:par>
                  <p:par>
                    <p:cTn id="357" fill="hold">
                      <p:stCondLst>
                        <p:cond delay="indefinite"/>
                      </p:stCondLst>
                      <p:childTnLst>
                        <p:par>
                          <p:cTn id="358" fill="hold">
                            <p:stCondLst>
                              <p:cond delay="0"/>
                            </p:stCondLst>
                            <p:childTnLst>
                              <p:par>
                                <p:cTn id="359" presetID="31" presetClass="exit" presetSubtype="0" fill="hold" grpId="0" nodeType="clickEffect">
                                  <p:stCondLst>
                                    <p:cond delay="0"/>
                                  </p:stCondLst>
                                  <p:childTnLst>
                                    <p:anim calcmode="lin" valueType="num">
                                      <p:cBhvr>
                                        <p:cTn id="360" dur="1000"/>
                                        <p:tgtEl>
                                          <p:spTgt spid="117"/>
                                        </p:tgtEl>
                                        <p:attrNameLst>
                                          <p:attrName>ppt_w</p:attrName>
                                        </p:attrNameLst>
                                      </p:cBhvr>
                                      <p:tavLst>
                                        <p:tav tm="0">
                                          <p:val>
                                            <p:strVal val="ppt_w"/>
                                          </p:val>
                                        </p:tav>
                                        <p:tav tm="100000">
                                          <p:val>
                                            <p:fltVal val="0"/>
                                          </p:val>
                                        </p:tav>
                                      </p:tavLst>
                                    </p:anim>
                                    <p:anim calcmode="lin" valueType="num">
                                      <p:cBhvr>
                                        <p:cTn id="361" dur="1000"/>
                                        <p:tgtEl>
                                          <p:spTgt spid="117"/>
                                        </p:tgtEl>
                                        <p:attrNameLst>
                                          <p:attrName>ppt_h</p:attrName>
                                        </p:attrNameLst>
                                      </p:cBhvr>
                                      <p:tavLst>
                                        <p:tav tm="0">
                                          <p:val>
                                            <p:strVal val="ppt_h"/>
                                          </p:val>
                                        </p:tav>
                                        <p:tav tm="100000">
                                          <p:val>
                                            <p:fltVal val="0"/>
                                          </p:val>
                                        </p:tav>
                                      </p:tavLst>
                                    </p:anim>
                                    <p:anim calcmode="lin" valueType="num">
                                      <p:cBhvr>
                                        <p:cTn id="362" dur="1000"/>
                                        <p:tgtEl>
                                          <p:spTgt spid="117"/>
                                        </p:tgtEl>
                                        <p:attrNameLst>
                                          <p:attrName>style.rotation</p:attrName>
                                        </p:attrNameLst>
                                      </p:cBhvr>
                                      <p:tavLst>
                                        <p:tav tm="0">
                                          <p:val>
                                            <p:fltVal val="0"/>
                                          </p:val>
                                        </p:tav>
                                        <p:tav tm="100000">
                                          <p:val>
                                            <p:fltVal val="90"/>
                                          </p:val>
                                        </p:tav>
                                      </p:tavLst>
                                    </p:anim>
                                    <p:animEffect transition="out" filter="fade">
                                      <p:cBhvr>
                                        <p:cTn id="363" dur="1000"/>
                                        <p:tgtEl>
                                          <p:spTgt spid="117"/>
                                        </p:tgtEl>
                                      </p:cBhvr>
                                    </p:animEffect>
                                    <p:set>
                                      <p:cBhvr>
                                        <p:cTn id="364" dur="1" fill="hold">
                                          <p:stCondLst>
                                            <p:cond delay="999"/>
                                          </p:stCondLst>
                                        </p:cTn>
                                        <p:tgtEl>
                                          <p:spTgt spid="117"/>
                                        </p:tgtEl>
                                        <p:attrNameLst>
                                          <p:attrName>style.visibility</p:attrName>
                                        </p:attrNameLst>
                                      </p:cBhvr>
                                      <p:to>
                                        <p:strVal val="hidden"/>
                                      </p:to>
                                    </p:set>
                                  </p:childTnLst>
                                </p:cTn>
                              </p:par>
                            </p:childTnLst>
                          </p:cTn>
                        </p:par>
                      </p:childTnLst>
                    </p:cTn>
                  </p:par>
                  <p:par>
                    <p:cTn id="365" fill="hold">
                      <p:stCondLst>
                        <p:cond delay="indefinite"/>
                      </p:stCondLst>
                      <p:childTnLst>
                        <p:par>
                          <p:cTn id="366" fill="hold">
                            <p:stCondLst>
                              <p:cond delay="0"/>
                            </p:stCondLst>
                            <p:childTnLst>
                              <p:par>
                                <p:cTn id="367" presetID="31" presetClass="exit" presetSubtype="0" fill="hold" grpId="0" nodeType="clickEffect">
                                  <p:stCondLst>
                                    <p:cond delay="0"/>
                                  </p:stCondLst>
                                  <p:childTnLst>
                                    <p:anim calcmode="lin" valueType="num">
                                      <p:cBhvr>
                                        <p:cTn id="368" dur="1000"/>
                                        <p:tgtEl>
                                          <p:spTgt spid="118"/>
                                        </p:tgtEl>
                                        <p:attrNameLst>
                                          <p:attrName>ppt_w</p:attrName>
                                        </p:attrNameLst>
                                      </p:cBhvr>
                                      <p:tavLst>
                                        <p:tav tm="0">
                                          <p:val>
                                            <p:strVal val="ppt_w"/>
                                          </p:val>
                                        </p:tav>
                                        <p:tav tm="100000">
                                          <p:val>
                                            <p:fltVal val="0"/>
                                          </p:val>
                                        </p:tav>
                                      </p:tavLst>
                                    </p:anim>
                                    <p:anim calcmode="lin" valueType="num">
                                      <p:cBhvr>
                                        <p:cTn id="369" dur="1000"/>
                                        <p:tgtEl>
                                          <p:spTgt spid="118"/>
                                        </p:tgtEl>
                                        <p:attrNameLst>
                                          <p:attrName>ppt_h</p:attrName>
                                        </p:attrNameLst>
                                      </p:cBhvr>
                                      <p:tavLst>
                                        <p:tav tm="0">
                                          <p:val>
                                            <p:strVal val="ppt_h"/>
                                          </p:val>
                                        </p:tav>
                                        <p:tav tm="100000">
                                          <p:val>
                                            <p:fltVal val="0"/>
                                          </p:val>
                                        </p:tav>
                                      </p:tavLst>
                                    </p:anim>
                                    <p:anim calcmode="lin" valueType="num">
                                      <p:cBhvr>
                                        <p:cTn id="370" dur="1000"/>
                                        <p:tgtEl>
                                          <p:spTgt spid="118"/>
                                        </p:tgtEl>
                                        <p:attrNameLst>
                                          <p:attrName>style.rotation</p:attrName>
                                        </p:attrNameLst>
                                      </p:cBhvr>
                                      <p:tavLst>
                                        <p:tav tm="0">
                                          <p:val>
                                            <p:fltVal val="0"/>
                                          </p:val>
                                        </p:tav>
                                        <p:tav tm="100000">
                                          <p:val>
                                            <p:fltVal val="90"/>
                                          </p:val>
                                        </p:tav>
                                      </p:tavLst>
                                    </p:anim>
                                    <p:animEffect transition="out" filter="fade">
                                      <p:cBhvr>
                                        <p:cTn id="371" dur="1000"/>
                                        <p:tgtEl>
                                          <p:spTgt spid="118"/>
                                        </p:tgtEl>
                                      </p:cBhvr>
                                    </p:animEffect>
                                    <p:set>
                                      <p:cBhvr>
                                        <p:cTn id="372" dur="1" fill="hold">
                                          <p:stCondLst>
                                            <p:cond delay="999"/>
                                          </p:stCondLst>
                                        </p:cTn>
                                        <p:tgtEl>
                                          <p:spTgt spid="118"/>
                                        </p:tgtEl>
                                        <p:attrNameLst>
                                          <p:attrName>style.visibility</p:attrName>
                                        </p:attrNameLst>
                                      </p:cBhvr>
                                      <p:to>
                                        <p:strVal val="hidden"/>
                                      </p:to>
                                    </p:set>
                                  </p:childTnLst>
                                </p:cTn>
                              </p:par>
                            </p:childTnLst>
                          </p:cTn>
                        </p:par>
                      </p:childTnLst>
                    </p:cTn>
                  </p:par>
                  <p:par>
                    <p:cTn id="373" fill="hold">
                      <p:stCondLst>
                        <p:cond delay="indefinite"/>
                      </p:stCondLst>
                      <p:childTnLst>
                        <p:par>
                          <p:cTn id="374" fill="hold">
                            <p:stCondLst>
                              <p:cond delay="0"/>
                            </p:stCondLst>
                            <p:childTnLst>
                              <p:par>
                                <p:cTn id="375" presetID="31" presetClass="exit" presetSubtype="0" fill="hold" grpId="0" nodeType="clickEffect">
                                  <p:stCondLst>
                                    <p:cond delay="0"/>
                                  </p:stCondLst>
                                  <p:childTnLst>
                                    <p:anim calcmode="lin" valueType="num">
                                      <p:cBhvr>
                                        <p:cTn id="376" dur="1000"/>
                                        <p:tgtEl>
                                          <p:spTgt spid="119"/>
                                        </p:tgtEl>
                                        <p:attrNameLst>
                                          <p:attrName>ppt_w</p:attrName>
                                        </p:attrNameLst>
                                      </p:cBhvr>
                                      <p:tavLst>
                                        <p:tav tm="0">
                                          <p:val>
                                            <p:strVal val="ppt_w"/>
                                          </p:val>
                                        </p:tav>
                                        <p:tav tm="100000">
                                          <p:val>
                                            <p:fltVal val="0"/>
                                          </p:val>
                                        </p:tav>
                                      </p:tavLst>
                                    </p:anim>
                                    <p:anim calcmode="lin" valueType="num">
                                      <p:cBhvr>
                                        <p:cTn id="377" dur="1000"/>
                                        <p:tgtEl>
                                          <p:spTgt spid="119"/>
                                        </p:tgtEl>
                                        <p:attrNameLst>
                                          <p:attrName>ppt_h</p:attrName>
                                        </p:attrNameLst>
                                      </p:cBhvr>
                                      <p:tavLst>
                                        <p:tav tm="0">
                                          <p:val>
                                            <p:strVal val="ppt_h"/>
                                          </p:val>
                                        </p:tav>
                                        <p:tav tm="100000">
                                          <p:val>
                                            <p:fltVal val="0"/>
                                          </p:val>
                                        </p:tav>
                                      </p:tavLst>
                                    </p:anim>
                                    <p:anim calcmode="lin" valueType="num">
                                      <p:cBhvr>
                                        <p:cTn id="378" dur="1000"/>
                                        <p:tgtEl>
                                          <p:spTgt spid="119"/>
                                        </p:tgtEl>
                                        <p:attrNameLst>
                                          <p:attrName>style.rotation</p:attrName>
                                        </p:attrNameLst>
                                      </p:cBhvr>
                                      <p:tavLst>
                                        <p:tav tm="0">
                                          <p:val>
                                            <p:fltVal val="0"/>
                                          </p:val>
                                        </p:tav>
                                        <p:tav tm="100000">
                                          <p:val>
                                            <p:fltVal val="90"/>
                                          </p:val>
                                        </p:tav>
                                      </p:tavLst>
                                    </p:anim>
                                    <p:animEffect transition="out" filter="fade">
                                      <p:cBhvr>
                                        <p:cTn id="379" dur="1000"/>
                                        <p:tgtEl>
                                          <p:spTgt spid="119"/>
                                        </p:tgtEl>
                                      </p:cBhvr>
                                    </p:animEffect>
                                    <p:set>
                                      <p:cBhvr>
                                        <p:cTn id="380" dur="1" fill="hold">
                                          <p:stCondLst>
                                            <p:cond delay="999"/>
                                          </p:stCondLst>
                                        </p:cTn>
                                        <p:tgtEl>
                                          <p:spTgt spid="119"/>
                                        </p:tgtEl>
                                        <p:attrNameLst>
                                          <p:attrName>style.visibility</p:attrName>
                                        </p:attrNameLst>
                                      </p:cBhvr>
                                      <p:to>
                                        <p:strVal val="hidden"/>
                                      </p:to>
                                    </p:set>
                                  </p:childTnLst>
                                </p:cTn>
                              </p:par>
                            </p:childTnLst>
                          </p:cTn>
                        </p:par>
                      </p:childTnLst>
                    </p:cTn>
                  </p:par>
                  <p:par>
                    <p:cTn id="381" fill="hold">
                      <p:stCondLst>
                        <p:cond delay="indefinite"/>
                      </p:stCondLst>
                      <p:childTnLst>
                        <p:par>
                          <p:cTn id="382" fill="hold">
                            <p:stCondLst>
                              <p:cond delay="0"/>
                            </p:stCondLst>
                            <p:childTnLst>
                              <p:par>
                                <p:cTn id="383" presetID="2" presetClass="exit" presetSubtype="4" fill="hold" grpId="0" nodeType="clickEffect">
                                  <p:stCondLst>
                                    <p:cond delay="0"/>
                                  </p:stCondLst>
                                  <p:childTnLst>
                                    <p:anim calcmode="lin" valueType="num">
                                      <p:cBhvr additive="base">
                                        <p:cTn id="384" dur="500"/>
                                        <p:tgtEl>
                                          <p:spTgt spid="80"/>
                                        </p:tgtEl>
                                        <p:attrNameLst>
                                          <p:attrName>ppt_x</p:attrName>
                                        </p:attrNameLst>
                                      </p:cBhvr>
                                      <p:tavLst>
                                        <p:tav tm="0">
                                          <p:val>
                                            <p:strVal val="ppt_x"/>
                                          </p:val>
                                        </p:tav>
                                        <p:tav tm="100000">
                                          <p:val>
                                            <p:strVal val="ppt_x"/>
                                          </p:val>
                                        </p:tav>
                                      </p:tavLst>
                                    </p:anim>
                                    <p:anim calcmode="lin" valueType="num">
                                      <p:cBhvr additive="base">
                                        <p:cTn id="385" dur="500"/>
                                        <p:tgtEl>
                                          <p:spTgt spid="80"/>
                                        </p:tgtEl>
                                        <p:attrNameLst>
                                          <p:attrName>ppt_y</p:attrName>
                                        </p:attrNameLst>
                                      </p:cBhvr>
                                      <p:tavLst>
                                        <p:tav tm="0">
                                          <p:val>
                                            <p:strVal val="ppt_y"/>
                                          </p:val>
                                        </p:tav>
                                        <p:tav tm="100000">
                                          <p:val>
                                            <p:strVal val="1+ppt_h/2"/>
                                          </p:val>
                                        </p:tav>
                                      </p:tavLst>
                                    </p:anim>
                                    <p:set>
                                      <p:cBhvr>
                                        <p:cTn id="386" dur="1" fill="hold">
                                          <p:stCondLst>
                                            <p:cond delay="499"/>
                                          </p:stCondLst>
                                        </p:cTn>
                                        <p:tgtEl>
                                          <p:spTgt spid="80"/>
                                        </p:tgtEl>
                                        <p:attrNameLst>
                                          <p:attrName>style.visibility</p:attrName>
                                        </p:attrNameLst>
                                      </p:cBhvr>
                                      <p:to>
                                        <p:strVal val="hidden"/>
                                      </p:to>
                                    </p:set>
                                  </p:childTnLst>
                                </p:cTn>
                              </p:par>
                            </p:childTnLst>
                          </p:cTn>
                        </p:par>
                      </p:childTnLst>
                    </p:cTn>
                  </p:par>
                  <p:par>
                    <p:cTn id="387" fill="hold">
                      <p:stCondLst>
                        <p:cond delay="indefinite"/>
                      </p:stCondLst>
                      <p:childTnLst>
                        <p:par>
                          <p:cTn id="388" fill="hold">
                            <p:stCondLst>
                              <p:cond delay="0"/>
                            </p:stCondLst>
                            <p:childTnLst>
                              <p:par>
                                <p:cTn id="389" presetID="2" presetClass="exit" presetSubtype="4" fill="hold" grpId="0" nodeType="clickEffect">
                                  <p:stCondLst>
                                    <p:cond delay="0"/>
                                  </p:stCondLst>
                                  <p:childTnLst>
                                    <p:anim calcmode="lin" valueType="num">
                                      <p:cBhvr additive="base">
                                        <p:cTn id="390" dur="500"/>
                                        <p:tgtEl>
                                          <p:spTgt spid="90"/>
                                        </p:tgtEl>
                                        <p:attrNameLst>
                                          <p:attrName>ppt_x</p:attrName>
                                        </p:attrNameLst>
                                      </p:cBhvr>
                                      <p:tavLst>
                                        <p:tav tm="0">
                                          <p:val>
                                            <p:strVal val="ppt_x"/>
                                          </p:val>
                                        </p:tav>
                                        <p:tav tm="100000">
                                          <p:val>
                                            <p:strVal val="ppt_x"/>
                                          </p:val>
                                        </p:tav>
                                      </p:tavLst>
                                    </p:anim>
                                    <p:anim calcmode="lin" valueType="num">
                                      <p:cBhvr additive="base">
                                        <p:cTn id="391" dur="500"/>
                                        <p:tgtEl>
                                          <p:spTgt spid="90"/>
                                        </p:tgtEl>
                                        <p:attrNameLst>
                                          <p:attrName>ppt_y</p:attrName>
                                        </p:attrNameLst>
                                      </p:cBhvr>
                                      <p:tavLst>
                                        <p:tav tm="0">
                                          <p:val>
                                            <p:strVal val="ppt_y"/>
                                          </p:val>
                                        </p:tav>
                                        <p:tav tm="100000">
                                          <p:val>
                                            <p:strVal val="1+ppt_h/2"/>
                                          </p:val>
                                        </p:tav>
                                      </p:tavLst>
                                    </p:anim>
                                    <p:set>
                                      <p:cBhvr>
                                        <p:cTn id="392" dur="1" fill="hold">
                                          <p:stCondLst>
                                            <p:cond delay="499"/>
                                          </p:stCondLst>
                                        </p:cTn>
                                        <p:tgtEl>
                                          <p:spTgt spid="90"/>
                                        </p:tgtEl>
                                        <p:attrNameLst>
                                          <p:attrName>style.visibility</p:attrName>
                                        </p:attrNameLst>
                                      </p:cBhvr>
                                      <p:to>
                                        <p:strVal val="hidden"/>
                                      </p:to>
                                    </p:set>
                                  </p:childTnLst>
                                </p:cTn>
                              </p:par>
                            </p:childTnLst>
                          </p:cTn>
                        </p:par>
                      </p:childTnLst>
                    </p:cTn>
                  </p:par>
                  <p:par>
                    <p:cTn id="393" fill="hold">
                      <p:stCondLst>
                        <p:cond delay="indefinite"/>
                      </p:stCondLst>
                      <p:childTnLst>
                        <p:par>
                          <p:cTn id="394" fill="hold">
                            <p:stCondLst>
                              <p:cond delay="0"/>
                            </p:stCondLst>
                            <p:childTnLst>
                              <p:par>
                                <p:cTn id="395" presetID="2" presetClass="exit" presetSubtype="4" fill="hold" grpId="0" nodeType="clickEffect">
                                  <p:stCondLst>
                                    <p:cond delay="0"/>
                                  </p:stCondLst>
                                  <p:childTnLst>
                                    <p:anim calcmode="lin" valueType="num">
                                      <p:cBhvr additive="base">
                                        <p:cTn id="396" dur="500"/>
                                        <p:tgtEl>
                                          <p:spTgt spid="91"/>
                                        </p:tgtEl>
                                        <p:attrNameLst>
                                          <p:attrName>ppt_x</p:attrName>
                                        </p:attrNameLst>
                                      </p:cBhvr>
                                      <p:tavLst>
                                        <p:tav tm="0">
                                          <p:val>
                                            <p:strVal val="ppt_x"/>
                                          </p:val>
                                        </p:tav>
                                        <p:tav tm="100000">
                                          <p:val>
                                            <p:strVal val="ppt_x"/>
                                          </p:val>
                                        </p:tav>
                                      </p:tavLst>
                                    </p:anim>
                                    <p:anim calcmode="lin" valueType="num">
                                      <p:cBhvr additive="base">
                                        <p:cTn id="397" dur="500"/>
                                        <p:tgtEl>
                                          <p:spTgt spid="91"/>
                                        </p:tgtEl>
                                        <p:attrNameLst>
                                          <p:attrName>ppt_y</p:attrName>
                                        </p:attrNameLst>
                                      </p:cBhvr>
                                      <p:tavLst>
                                        <p:tav tm="0">
                                          <p:val>
                                            <p:strVal val="ppt_y"/>
                                          </p:val>
                                        </p:tav>
                                        <p:tav tm="100000">
                                          <p:val>
                                            <p:strVal val="1+ppt_h/2"/>
                                          </p:val>
                                        </p:tav>
                                      </p:tavLst>
                                    </p:anim>
                                    <p:set>
                                      <p:cBhvr>
                                        <p:cTn id="398" dur="1" fill="hold">
                                          <p:stCondLst>
                                            <p:cond delay="499"/>
                                          </p:stCondLst>
                                        </p:cTn>
                                        <p:tgtEl>
                                          <p:spTgt spid="91"/>
                                        </p:tgtEl>
                                        <p:attrNameLst>
                                          <p:attrName>style.visibility</p:attrName>
                                        </p:attrNameLst>
                                      </p:cBhvr>
                                      <p:to>
                                        <p:strVal val="hidden"/>
                                      </p:to>
                                    </p:set>
                                  </p:childTnLst>
                                </p:cTn>
                              </p:par>
                            </p:childTnLst>
                          </p:cTn>
                        </p:par>
                      </p:childTnLst>
                    </p:cTn>
                  </p:par>
                  <p:par>
                    <p:cTn id="399" fill="hold">
                      <p:stCondLst>
                        <p:cond delay="indefinite"/>
                      </p:stCondLst>
                      <p:childTnLst>
                        <p:par>
                          <p:cTn id="400" fill="hold">
                            <p:stCondLst>
                              <p:cond delay="0"/>
                            </p:stCondLst>
                            <p:childTnLst>
                              <p:par>
                                <p:cTn id="401" presetID="2" presetClass="exit" presetSubtype="4" fill="hold" grpId="0" nodeType="clickEffect">
                                  <p:stCondLst>
                                    <p:cond delay="0"/>
                                  </p:stCondLst>
                                  <p:childTnLst>
                                    <p:anim calcmode="lin" valueType="num">
                                      <p:cBhvr additive="base">
                                        <p:cTn id="402" dur="500"/>
                                        <p:tgtEl>
                                          <p:spTgt spid="92"/>
                                        </p:tgtEl>
                                        <p:attrNameLst>
                                          <p:attrName>ppt_x</p:attrName>
                                        </p:attrNameLst>
                                      </p:cBhvr>
                                      <p:tavLst>
                                        <p:tav tm="0">
                                          <p:val>
                                            <p:strVal val="ppt_x"/>
                                          </p:val>
                                        </p:tav>
                                        <p:tav tm="100000">
                                          <p:val>
                                            <p:strVal val="ppt_x"/>
                                          </p:val>
                                        </p:tav>
                                      </p:tavLst>
                                    </p:anim>
                                    <p:anim calcmode="lin" valueType="num">
                                      <p:cBhvr additive="base">
                                        <p:cTn id="403" dur="500"/>
                                        <p:tgtEl>
                                          <p:spTgt spid="92"/>
                                        </p:tgtEl>
                                        <p:attrNameLst>
                                          <p:attrName>ppt_y</p:attrName>
                                        </p:attrNameLst>
                                      </p:cBhvr>
                                      <p:tavLst>
                                        <p:tav tm="0">
                                          <p:val>
                                            <p:strVal val="ppt_y"/>
                                          </p:val>
                                        </p:tav>
                                        <p:tav tm="100000">
                                          <p:val>
                                            <p:strVal val="1+ppt_h/2"/>
                                          </p:val>
                                        </p:tav>
                                      </p:tavLst>
                                    </p:anim>
                                    <p:set>
                                      <p:cBhvr>
                                        <p:cTn id="404" dur="1" fill="hold">
                                          <p:stCondLst>
                                            <p:cond delay="499"/>
                                          </p:stCondLst>
                                        </p:cTn>
                                        <p:tgtEl>
                                          <p:spTgt spid="92"/>
                                        </p:tgtEl>
                                        <p:attrNameLst>
                                          <p:attrName>style.visibility</p:attrName>
                                        </p:attrNameLst>
                                      </p:cBhvr>
                                      <p:to>
                                        <p:strVal val="hidden"/>
                                      </p:to>
                                    </p:set>
                                  </p:childTnLst>
                                </p:cTn>
                              </p:par>
                            </p:childTnLst>
                          </p:cTn>
                        </p:par>
                      </p:childTnLst>
                    </p:cTn>
                  </p:par>
                  <p:par>
                    <p:cTn id="405" fill="hold">
                      <p:stCondLst>
                        <p:cond delay="indefinite"/>
                      </p:stCondLst>
                      <p:childTnLst>
                        <p:par>
                          <p:cTn id="406" fill="hold">
                            <p:stCondLst>
                              <p:cond delay="0"/>
                            </p:stCondLst>
                            <p:childTnLst>
                              <p:par>
                                <p:cTn id="407" presetID="2" presetClass="exit" presetSubtype="4" fill="hold" grpId="0" nodeType="clickEffect">
                                  <p:stCondLst>
                                    <p:cond delay="0"/>
                                  </p:stCondLst>
                                  <p:childTnLst>
                                    <p:anim calcmode="lin" valueType="num">
                                      <p:cBhvr additive="base">
                                        <p:cTn id="408" dur="500"/>
                                        <p:tgtEl>
                                          <p:spTgt spid="95"/>
                                        </p:tgtEl>
                                        <p:attrNameLst>
                                          <p:attrName>ppt_x</p:attrName>
                                        </p:attrNameLst>
                                      </p:cBhvr>
                                      <p:tavLst>
                                        <p:tav tm="0">
                                          <p:val>
                                            <p:strVal val="ppt_x"/>
                                          </p:val>
                                        </p:tav>
                                        <p:tav tm="100000">
                                          <p:val>
                                            <p:strVal val="ppt_x"/>
                                          </p:val>
                                        </p:tav>
                                      </p:tavLst>
                                    </p:anim>
                                    <p:anim calcmode="lin" valueType="num">
                                      <p:cBhvr additive="base">
                                        <p:cTn id="409" dur="500"/>
                                        <p:tgtEl>
                                          <p:spTgt spid="95"/>
                                        </p:tgtEl>
                                        <p:attrNameLst>
                                          <p:attrName>ppt_y</p:attrName>
                                        </p:attrNameLst>
                                      </p:cBhvr>
                                      <p:tavLst>
                                        <p:tav tm="0">
                                          <p:val>
                                            <p:strVal val="ppt_y"/>
                                          </p:val>
                                        </p:tav>
                                        <p:tav tm="100000">
                                          <p:val>
                                            <p:strVal val="1+ppt_h/2"/>
                                          </p:val>
                                        </p:tav>
                                      </p:tavLst>
                                    </p:anim>
                                    <p:set>
                                      <p:cBhvr>
                                        <p:cTn id="410" dur="1" fill="hold">
                                          <p:stCondLst>
                                            <p:cond delay="499"/>
                                          </p:stCondLst>
                                        </p:cTn>
                                        <p:tgtEl>
                                          <p:spTgt spid="95"/>
                                        </p:tgtEl>
                                        <p:attrNameLst>
                                          <p:attrName>style.visibility</p:attrName>
                                        </p:attrNameLst>
                                      </p:cBhvr>
                                      <p:to>
                                        <p:strVal val="hidden"/>
                                      </p:to>
                                    </p:set>
                                  </p:childTnLst>
                                </p:cTn>
                              </p:par>
                            </p:childTnLst>
                          </p:cTn>
                        </p:par>
                      </p:childTnLst>
                    </p:cTn>
                  </p:par>
                  <p:par>
                    <p:cTn id="411" fill="hold">
                      <p:stCondLst>
                        <p:cond delay="indefinite"/>
                      </p:stCondLst>
                      <p:childTnLst>
                        <p:par>
                          <p:cTn id="412" fill="hold">
                            <p:stCondLst>
                              <p:cond delay="0"/>
                            </p:stCondLst>
                            <p:childTnLst>
                              <p:par>
                                <p:cTn id="413" presetID="2" presetClass="exit" presetSubtype="4" fill="hold" grpId="0" nodeType="clickEffect">
                                  <p:stCondLst>
                                    <p:cond delay="0"/>
                                  </p:stCondLst>
                                  <p:childTnLst>
                                    <p:anim calcmode="lin" valueType="num">
                                      <p:cBhvr additive="base">
                                        <p:cTn id="414" dur="500"/>
                                        <p:tgtEl>
                                          <p:spTgt spid="113"/>
                                        </p:tgtEl>
                                        <p:attrNameLst>
                                          <p:attrName>ppt_x</p:attrName>
                                        </p:attrNameLst>
                                      </p:cBhvr>
                                      <p:tavLst>
                                        <p:tav tm="0">
                                          <p:val>
                                            <p:strVal val="ppt_x"/>
                                          </p:val>
                                        </p:tav>
                                        <p:tav tm="100000">
                                          <p:val>
                                            <p:strVal val="ppt_x"/>
                                          </p:val>
                                        </p:tav>
                                      </p:tavLst>
                                    </p:anim>
                                    <p:anim calcmode="lin" valueType="num">
                                      <p:cBhvr additive="base">
                                        <p:cTn id="415" dur="500"/>
                                        <p:tgtEl>
                                          <p:spTgt spid="113"/>
                                        </p:tgtEl>
                                        <p:attrNameLst>
                                          <p:attrName>ppt_y</p:attrName>
                                        </p:attrNameLst>
                                      </p:cBhvr>
                                      <p:tavLst>
                                        <p:tav tm="0">
                                          <p:val>
                                            <p:strVal val="ppt_y"/>
                                          </p:val>
                                        </p:tav>
                                        <p:tav tm="100000">
                                          <p:val>
                                            <p:strVal val="1+ppt_h/2"/>
                                          </p:val>
                                        </p:tav>
                                      </p:tavLst>
                                    </p:anim>
                                    <p:set>
                                      <p:cBhvr>
                                        <p:cTn id="416" dur="1" fill="hold">
                                          <p:stCondLst>
                                            <p:cond delay="499"/>
                                          </p:stCondLst>
                                        </p:cTn>
                                        <p:tgtEl>
                                          <p:spTgt spid="113"/>
                                        </p:tgtEl>
                                        <p:attrNameLst>
                                          <p:attrName>style.visibility</p:attrName>
                                        </p:attrNameLst>
                                      </p:cBhvr>
                                      <p:to>
                                        <p:strVal val="hidden"/>
                                      </p:to>
                                    </p:set>
                                  </p:childTnLst>
                                </p:cTn>
                              </p:par>
                            </p:childTnLst>
                          </p:cTn>
                        </p:par>
                      </p:childTnLst>
                    </p:cTn>
                  </p:par>
                  <p:par>
                    <p:cTn id="417" fill="hold">
                      <p:stCondLst>
                        <p:cond delay="indefinite"/>
                      </p:stCondLst>
                      <p:childTnLst>
                        <p:par>
                          <p:cTn id="418" fill="hold">
                            <p:stCondLst>
                              <p:cond delay="0"/>
                            </p:stCondLst>
                            <p:childTnLst>
                              <p:par>
                                <p:cTn id="419" presetID="2" presetClass="exit" presetSubtype="4" fill="hold" grpId="0" nodeType="clickEffect">
                                  <p:stCondLst>
                                    <p:cond delay="0"/>
                                  </p:stCondLst>
                                  <p:childTnLst>
                                    <p:anim calcmode="lin" valueType="num">
                                      <p:cBhvr additive="base">
                                        <p:cTn id="420" dur="500"/>
                                        <p:tgtEl>
                                          <p:spTgt spid="114"/>
                                        </p:tgtEl>
                                        <p:attrNameLst>
                                          <p:attrName>ppt_x</p:attrName>
                                        </p:attrNameLst>
                                      </p:cBhvr>
                                      <p:tavLst>
                                        <p:tav tm="0">
                                          <p:val>
                                            <p:strVal val="ppt_x"/>
                                          </p:val>
                                        </p:tav>
                                        <p:tav tm="100000">
                                          <p:val>
                                            <p:strVal val="ppt_x"/>
                                          </p:val>
                                        </p:tav>
                                      </p:tavLst>
                                    </p:anim>
                                    <p:anim calcmode="lin" valueType="num">
                                      <p:cBhvr additive="base">
                                        <p:cTn id="421" dur="500"/>
                                        <p:tgtEl>
                                          <p:spTgt spid="114"/>
                                        </p:tgtEl>
                                        <p:attrNameLst>
                                          <p:attrName>ppt_y</p:attrName>
                                        </p:attrNameLst>
                                      </p:cBhvr>
                                      <p:tavLst>
                                        <p:tav tm="0">
                                          <p:val>
                                            <p:strVal val="ppt_y"/>
                                          </p:val>
                                        </p:tav>
                                        <p:tav tm="100000">
                                          <p:val>
                                            <p:strVal val="1+ppt_h/2"/>
                                          </p:val>
                                        </p:tav>
                                      </p:tavLst>
                                    </p:anim>
                                    <p:set>
                                      <p:cBhvr>
                                        <p:cTn id="422" dur="1" fill="hold">
                                          <p:stCondLst>
                                            <p:cond delay="499"/>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51" grpId="0" animBg="1"/>
      <p:bldP spid="57" grpId="0" animBg="1"/>
      <p:bldP spid="68" grpId="0" animBg="1"/>
      <p:bldP spid="80" grpId="0" animBg="1"/>
      <p:bldP spid="32" grpId="0" animBg="1"/>
      <p:bldP spid="34" grpId="0" animBg="1"/>
      <p:bldP spid="35" grpId="0" animBg="1"/>
      <p:bldP spid="36" grpId="0" animBg="1"/>
      <p:bldP spid="37" grpId="0" animBg="1"/>
      <p:bldP spid="38" grpId="0" animBg="1"/>
      <p:bldP spid="39" grpId="0" animBg="1"/>
      <p:bldP spid="42" grpId="0" animBg="1"/>
      <p:bldP spid="43" grpId="0" animBg="1"/>
      <p:bldP spid="44" grpId="0" animBg="1"/>
      <p:bldP spid="46" grpId="0" animBg="1"/>
      <p:bldP spid="47" grpId="0" animBg="1"/>
      <p:bldP spid="48" grpId="0" animBg="1"/>
      <p:bldP spid="49" grpId="0" animBg="1"/>
      <p:bldP spid="56" grpId="0" animBg="1"/>
      <p:bldP spid="61" grpId="0" animBg="1"/>
      <p:bldP spid="62" grpId="0" animBg="1"/>
      <p:bldP spid="70" grpId="0" animBg="1"/>
      <p:bldP spid="71" grpId="0" animBg="1"/>
      <p:bldP spid="72" grpId="0" animBg="1"/>
      <p:bldP spid="74" grpId="0" animBg="1"/>
      <p:bldP spid="75" grpId="0" animBg="1"/>
      <p:bldP spid="76" grpId="0" animBg="1"/>
      <p:bldP spid="78" grpId="0" animBg="1"/>
      <p:bldP spid="79" grpId="0" animBg="1"/>
      <p:bldP spid="84" grpId="0" animBg="1"/>
      <p:bldP spid="85" grpId="0" animBg="1"/>
      <p:bldP spid="86" grpId="0" animBg="1"/>
      <p:bldP spid="94" grpId="0" animBg="1"/>
      <p:bldP spid="96" grpId="0" animBg="1"/>
      <p:bldP spid="97" grpId="0" animBg="1"/>
      <p:bldP spid="98" grpId="0" animBg="1"/>
      <p:bldP spid="99" grpId="0" animBg="1"/>
      <p:bldP spid="100" grpId="0" animBg="1"/>
      <p:bldP spid="110" grpId="0" animBg="1"/>
      <p:bldP spid="111" grpId="0" animBg="1"/>
      <p:bldP spid="112" grpId="0" animBg="1"/>
      <p:bldP spid="115" grpId="0" animBg="1"/>
      <p:bldP spid="116" grpId="0" animBg="1"/>
      <p:bldP spid="117" grpId="0" animBg="1"/>
      <p:bldP spid="118" grpId="0" animBg="1"/>
      <p:bldP spid="119" grpId="0" animBg="1"/>
      <p:bldP spid="122" grpId="0" animBg="1"/>
      <p:bldP spid="4" grpId="0" animBg="1"/>
      <p:bldP spid="90" grpId="0" animBg="1"/>
      <p:bldP spid="91" grpId="0" animBg="1"/>
      <p:bldP spid="92" grpId="0" animBg="1"/>
      <p:bldP spid="95" grpId="0" animBg="1"/>
      <p:bldP spid="113" grpId="0" animBg="1"/>
      <p:bldP spid="1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675E3E-6BAE-4A75-AC70-83999D154B7B}"/>
              </a:ext>
            </a:extLst>
          </p:cNvPr>
          <p:cNvSpPr>
            <a:spLocks noGrp="1"/>
          </p:cNvSpPr>
          <p:nvPr>
            <p:ph type="title"/>
          </p:nvPr>
        </p:nvSpPr>
        <p:spPr>
          <a:xfrm>
            <a:off x="0" y="213557"/>
            <a:ext cx="2800350" cy="647577"/>
          </a:xfrm>
        </p:spPr>
        <p:txBody>
          <a:bodyPr>
            <a:normAutofit/>
          </a:bodyPr>
          <a:lstStyle/>
          <a:p>
            <a:r>
              <a:rPr lang="en-GB" sz="2800" dirty="0"/>
              <a:t>Word pattern</a:t>
            </a:r>
          </a:p>
        </p:txBody>
      </p:sp>
      <p:sp>
        <p:nvSpPr>
          <p:cNvPr id="6" name="Rounded Rectangle 5">
            <a:extLst>
              <a:ext uri="{FF2B5EF4-FFF2-40B4-BE49-F238E27FC236}">
                <a16:creationId xmlns:a16="http://schemas.microsoft.com/office/drawing/2014/main" id="{1CC130CA-DF22-48E4-9F09-0F50CA47652F}"/>
              </a:ext>
            </a:extLst>
          </p:cNvPr>
          <p:cNvSpPr/>
          <p:nvPr/>
        </p:nvSpPr>
        <p:spPr>
          <a:xfrm>
            <a:off x="183941" y="1118973"/>
            <a:ext cx="4554649" cy="1058997"/>
          </a:xfrm>
          <a:prstGeom prst="roundRect">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He likes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swim / swimming</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Swimming</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is easy.</a:t>
            </a:r>
          </a:p>
        </p:txBody>
      </p:sp>
      <p:sp>
        <p:nvSpPr>
          <p:cNvPr id="7" name="Rounded Rectangle 6">
            <a:extLst>
              <a:ext uri="{FF2B5EF4-FFF2-40B4-BE49-F238E27FC236}">
                <a16:creationId xmlns:a16="http://schemas.microsoft.com/office/drawing/2014/main" id="{5FA9841E-1243-44C7-B2AD-DC1015522AB6}"/>
              </a:ext>
            </a:extLst>
          </p:cNvPr>
          <p:cNvSpPr/>
          <p:nvPr/>
        </p:nvSpPr>
        <p:spPr>
          <a:xfrm>
            <a:off x="6733732" y="1102688"/>
            <a:ext cx="5006975" cy="1012523"/>
          </a:xfrm>
          <a:prstGeom prst="roundRect">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Er</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mag </a:t>
            </a: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schwimmen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b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b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Schwimmen</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leicht</a:t>
            </a: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p>
        </p:txBody>
      </p:sp>
      <p:sp>
        <p:nvSpPr>
          <p:cNvPr id="8" name="Right Arrow 7">
            <a:extLst>
              <a:ext uri="{FF2B5EF4-FFF2-40B4-BE49-F238E27FC236}">
                <a16:creationId xmlns:a16="http://schemas.microsoft.com/office/drawing/2014/main" id="{4255FF53-505B-4019-92DA-B608D62606B0}"/>
              </a:ext>
            </a:extLst>
          </p:cNvPr>
          <p:cNvSpPr/>
          <p:nvPr/>
        </p:nvSpPr>
        <p:spPr>
          <a:xfrm>
            <a:off x="4920465" y="1165447"/>
            <a:ext cx="1365934" cy="544389"/>
          </a:xfrm>
          <a:prstGeom prst="rightArrow">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 name="Rounded Rectangle 9">
            <a:extLst>
              <a:ext uri="{FF2B5EF4-FFF2-40B4-BE49-F238E27FC236}">
                <a16:creationId xmlns:a16="http://schemas.microsoft.com/office/drawing/2014/main" id="{5160FA49-9BF5-4A2E-8813-406A477755C0}"/>
              </a:ext>
            </a:extLst>
          </p:cNvPr>
          <p:cNvSpPr/>
          <p:nvPr/>
        </p:nvSpPr>
        <p:spPr>
          <a:xfrm>
            <a:off x="183941" y="2634834"/>
            <a:ext cx="5005441" cy="18444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 </a:t>
            </a:r>
            <a:r>
              <a:rPr lang="de-DE" sz="2800" dirty="0">
                <a:solidFill>
                  <a:schemeClr val="tx1"/>
                </a:solidFill>
                <a:latin typeface="Century Gothic" panose="020B0502020202020204" pitchFamily="34" charset="0"/>
              </a:rPr>
              <a:t>Tanzen</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rPr>
              <a:t> </a:t>
            </a:r>
            <a:r>
              <a:rPr lang="de-DE" sz="2800" dirty="0">
                <a:solidFill>
                  <a:schemeClr val="tx1"/>
                </a:solidFill>
                <a:latin typeface="Century Gothic" panose="020B0502020202020204" pitchFamily="34" charset="0"/>
              </a:rPr>
              <a:t>macht</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rPr>
              <a:t> </a:t>
            </a:r>
            <a:r>
              <a:rPr lang="de-DE" sz="2800" dirty="0">
                <a:solidFill>
                  <a:schemeClr val="tx1"/>
                </a:solidFill>
                <a:latin typeface="Century Gothic" panose="020B0502020202020204" pitchFamily="34" charset="0"/>
              </a:rPr>
              <a:t>Spaß</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 </a:t>
            </a:r>
            <a:r>
              <a:rPr lang="en-GB" sz="2800" dirty="0">
                <a:solidFill>
                  <a:schemeClr val="tx1"/>
                </a:solidFill>
                <a:latin typeface="Century Gothic" panose="020B0502020202020204" pitchFamily="34" charset="0"/>
              </a:rPr>
              <a:t>Travelling</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is my favourite </a:t>
            </a:r>
            <a:r>
              <a:rPr lang="en-GB" sz="2800" dirty="0">
                <a:solidFill>
                  <a:schemeClr val="tx1"/>
                </a:solidFill>
                <a:latin typeface="Century Gothic" panose="020B0502020202020204" pitchFamily="34" charset="0"/>
              </a:rPr>
              <a:t>activity</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10" name="Rounded Rectangle 10">
            <a:extLst>
              <a:ext uri="{FF2B5EF4-FFF2-40B4-BE49-F238E27FC236}">
                <a16:creationId xmlns:a16="http://schemas.microsoft.com/office/drawing/2014/main" id="{46EA3C06-0E42-459B-B02B-6573260299C5}"/>
              </a:ext>
            </a:extLst>
          </p:cNvPr>
          <p:cNvSpPr/>
          <p:nvPr/>
        </p:nvSpPr>
        <p:spPr>
          <a:xfrm>
            <a:off x="6367791" y="3179273"/>
            <a:ext cx="5728875" cy="2994561"/>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tx1"/>
                </a:solidFill>
                <a:latin typeface="Century Gothic" panose="020B0502020202020204" pitchFamily="34" charset="0"/>
              </a:rPr>
              <a:t>reading</a:t>
            </a:r>
            <a:endPar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Century Gothic" panose="020B0502020202020204" pitchFamily="34" charset="0"/>
              </a:rPr>
              <a:t>winning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giving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Choose one and write a sentence in German.</a:t>
            </a:r>
          </a:p>
        </p:txBody>
      </p:sp>
      <p:pic>
        <p:nvPicPr>
          <p:cNvPr id="11" name="Picture 10">
            <a:extLst>
              <a:ext uri="{FF2B5EF4-FFF2-40B4-BE49-F238E27FC236}">
                <a16:creationId xmlns:a16="http://schemas.microsoft.com/office/drawing/2014/main" id="{9A65DEA0-6C6C-4FA6-9A5A-BB5DC6694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352584"/>
            <a:ext cx="731881" cy="746394"/>
          </a:xfrm>
          <a:prstGeom prst="rect">
            <a:avLst/>
          </a:prstGeom>
        </p:spPr>
      </p:pic>
      <p:pic>
        <p:nvPicPr>
          <p:cNvPr id="12" name="Picture 11">
            <a:extLst>
              <a:ext uri="{FF2B5EF4-FFF2-40B4-BE49-F238E27FC236}">
                <a16:creationId xmlns:a16="http://schemas.microsoft.com/office/drawing/2014/main" id="{A5354524-ED9C-4F13-B5A8-74DC6A1B1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788" y="1667436"/>
            <a:ext cx="1139212" cy="1158521"/>
          </a:xfrm>
          <a:prstGeom prst="rect">
            <a:avLst/>
          </a:prstGeom>
        </p:spPr>
      </p:pic>
      <p:sp>
        <p:nvSpPr>
          <p:cNvPr id="13" name="Title 1">
            <a:extLst>
              <a:ext uri="{FF2B5EF4-FFF2-40B4-BE49-F238E27FC236}">
                <a16:creationId xmlns:a16="http://schemas.microsoft.com/office/drawing/2014/main" id="{342CADC8-C347-479B-B353-94446C49C9E7}"/>
              </a:ext>
            </a:extLst>
          </p:cNvPr>
          <p:cNvSpPr txBox="1">
            <a:spLocks/>
          </p:cNvSpPr>
          <p:nvPr/>
        </p:nvSpPr>
        <p:spPr>
          <a:xfrm>
            <a:off x="2985025" y="187080"/>
            <a:ext cx="8461201" cy="544985"/>
          </a:xfrm>
          <a:prstGeom prst="rect">
            <a:avLst/>
          </a:prstGeom>
          <a:solidFill>
            <a:schemeClr val="accent1">
              <a:lumMod val="60000"/>
              <a:lumOff val="40000"/>
            </a:schemeClr>
          </a:solidFill>
          <a:ln>
            <a:solidFill>
              <a:srgbClr val="FFCC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j-ea"/>
                <a:cs typeface="+mj-cs"/>
              </a:rPr>
              <a:t>You can often make nouns from the infinitive of verbs.</a:t>
            </a:r>
            <a:endParaRPr kumimoji="0" lang="en-GB" sz="2400" b="1"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14" name="Speech Bubble: Rectangle with Corners Rounded 13">
            <a:extLst>
              <a:ext uri="{FF2B5EF4-FFF2-40B4-BE49-F238E27FC236}">
                <a16:creationId xmlns:a16="http://schemas.microsoft.com/office/drawing/2014/main" id="{CFA94AFE-4E9C-41E3-B36C-EA7C2AF191F2}"/>
              </a:ext>
            </a:extLst>
          </p:cNvPr>
          <p:cNvSpPr/>
          <p:nvPr/>
        </p:nvSpPr>
        <p:spPr>
          <a:xfrm>
            <a:off x="183941" y="4796852"/>
            <a:ext cx="5640269" cy="1302126"/>
          </a:xfrm>
          <a:prstGeom prst="wedgeRoundRectCallou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All nouns made from infinitive verbs are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das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However, they are usually used without the indefinite article, as in English.</a:t>
            </a:r>
          </a:p>
        </p:txBody>
      </p:sp>
    </p:spTree>
    <p:extLst>
      <p:ext uri="{BB962C8B-B14F-4D97-AF65-F5344CB8AC3E}">
        <p14:creationId xmlns:p14="http://schemas.microsoft.com/office/powerpoint/2010/main" val="378422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67CB76E-FAF5-438A-94F9-2648A2156240}"/>
              </a:ext>
            </a:extLst>
          </p:cNvPr>
          <p:cNvSpPr/>
          <p:nvPr/>
        </p:nvSpPr>
        <p:spPr>
          <a:xfrm>
            <a:off x="2641222" y="2993109"/>
            <a:ext cx="2399137" cy="213532"/>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D37B5DF-A407-418D-8EE6-2019146C0D65}"/>
              </a:ext>
            </a:extLst>
          </p:cNvPr>
          <p:cNvSpPr txBox="1"/>
          <p:nvPr/>
        </p:nvSpPr>
        <p:spPr>
          <a:xfrm>
            <a:off x="64665" y="1179131"/>
            <a:ext cx="7143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Hör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zu</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Schreib</a:t>
            </a:r>
            <a:r>
              <a:rPr kumimoji="0" lang="en-GB" sz="2000" b="0" i="0" u="none" strike="noStrike" kern="1200" cap="none" spc="0" normalizeH="0" baseline="0" noProof="0" dirty="0">
                <a:ln>
                  <a:noFill/>
                </a:ln>
                <a:effectLst/>
                <a:uLnTx/>
                <a:uFillTx/>
                <a:latin typeface="Century Gothic" panose="020F0302020204030204"/>
                <a:ea typeface="+mn-ea"/>
                <a:cs typeface="+mn-cs"/>
              </a:rPr>
              <a:t> 1-6 und A, B, C… </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5" name="Title 3"/>
          <p:cNvSpPr>
            <a:spLocks noGrp="1"/>
          </p:cNvSpPr>
          <p:nvPr>
            <p:ph type="title"/>
          </p:nvPr>
        </p:nvSpPr>
        <p:spPr>
          <a:xfrm>
            <a:off x="0" y="213557"/>
            <a:ext cx="7826956" cy="647577"/>
          </a:xfrm>
        </p:spPr>
        <p:txBody>
          <a:bodyPr>
            <a:noAutofit/>
          </a:bodyPr>
          <a:lstStyle/>
          <a:p>
            <a:r>
              <a:rPr lang="en-GB" sz="2800" b="1" dirty="0" err="1">
                <a:solidFill>
                  <a:schemeClr val="bg1"/>
                </a:solidFill>
              </a:rPr>
              <a:t>Welcher</a:t>
            </a:r>
            <a:r>
              <a:rPr lang="en-GB" sz="2800" b="1" dirty="0">
                <a:solidFill>
                  <a:schemeClr val="bg1"/>
                </a:solidFill>
              </a:rPr>
              <a:t> </a:t>
            </a:r>
            <a:r>
              <a:rPr lang="en-GB" sz="2800" b="1" dirty="0" err="1">
                <a:solidFill>
                  <a:schemeClr val="bg1"/>
                </a:solidFill>
              </a:rPr>
              <a:t>Buchstabe</a:t>
            </a:r>
            <a:r>
              <a:rPr lang="en-GB" sz="2800" b="1" dirty="0">
                <a:solidFill>
                  <a:schemeClr val="bg1"/>
                </a:solidFill>
              </a:rPr>
              <a:t> </a:t>
            </a:r>
            <a:r>
              <a:rPr lang="en-GB" sz="2800" b="1" dirty="0" err="1">
                <a:solidFill>
                  <a:schemeClr val="bg1"/>
                </a:solidFill>
              </a:rPr>
              <a:t>ist</a:t>
            </a:r>
            <a:r>
              <a:rPr lang="en-GB" sz="2800" b="1" dirty="0">
                <a:solidFill>
                  <a:schemeClr val="bg1"/>
                </a:solidFill>
              </a:rPr>
              <a:t> das? A, B, C…?</a:t>
            </a:r>
          </a:p>
        </p:txBody>
      </p:sp>
      <p:sp>
        <p:nvSpPr>
          <p:cNvPr id="18" name="Action Button: Custom 16">
            <a:hlinkClick r:id="" action="ppaction://noaction" highlightClick="1">
              <a:snd r:embed="rId3" name="9. 1.wav"/>
            </a:hlinkClick>
            <a:extLst>
              <a:ext uri="{FF2B5EF4-FFF2-40B4-BE49-F238E27FC236}">
                <a16:creationId xmlns:a16="http://schemas.microsoft.com/office/drawing/2014/main" id="{0416BFB3-1766-4E1C-825B-530B75CD311D}"/>
              </a:ext>
            </a:extLst>
          </p:cNvPr>
          <p:cNvSpPr/>
          <p:nvPr/>
        </p:nvSpPr>
        <p:spPr>
          <a:xfrm>
            <a:off x="531743" y="215444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4" name="9. 2.wav"/>
            </a:hlinkClick>
            <a:extLst>
              <a:ext uri="{FF2B5EF4-FFF2-40B4-BE49-F238E27FC236}">
                <a16:creationId xmlns:a16="http://schemas.microsoft.com/office/drawing/2014/main" id="{246FFF31-DD98-49D3-959A-02BCFBB5C59D}"/>
              </a:ext>
            </a:extLst>
          </p:cNvPr>
          <p:cNvSpPr/>
          <p:nvPr/>
        </p:nvSpPr>
        <p:spPr>
          <a:xfrm>
            <a:off x="531743" y="262707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5" name="9. 3.wav"/>
            </a:hlinkClick>
            <a:extLst>
              <a:ext uri="{FF2B5EF4-FFF2-40B4-BE49-F238E27FC236}">
                <a16:creationId xmlns:a16="http://schemas.microsoft.com/office/drawing/2014/main" id="{A1B372DD-C6AD-4E39-949C-3C9457534E7F}"/>
              </a:ext>
            </a:extLst>
          </p:cNvPr>
          <p:cNvSpPr/>
          <p:nvPr/>
        </p:nvSpPr>
        <p:spPr>
          <a:xfrm>
            <a:off x="529665" y="313776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6" name="9. 4.wav"/>
            </a:hlinkClick>
            <a:extLst>
              <a:ext uri="{FF2B5EF4-FFF2-40B4-BE49-F238E27FC236}">
                <a16:creationId xmlns:a16="http://schemas.microsoft.com/office/drawing/2014/main" id="{1633AC65-56BF-4C0B-BFA1-28BFF3ABE908}"/>
              </a:ext>
            </a:extLst>
          </p:cNvPr>
          <p:cNvSpPr/>
          <p:nvPr/>
        </p:nvSpPr>
        <p:spPr>
          <a:xfrm>
            <a:off x="529665" y="361993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7" name="9. 5.wav"/>
            </a:hlinkClick>
            <a:extLst>
              <a:ext uri="{FF2B5EF4-FFF2-40B4-BE49-F238E27FC236}">
                <a16:creationId xmlns:a16="http://schemas.microsoft.com/office/drawing/2014/main" id="{C395734F-318A-4B27-995F-FDA9D2A9EC77}"/>
              </a:ext>
            </a:extLst>
          </p:cNvPr>
          <p:cNvSpPr/>
          <p:nvPr/>
        </p:nvSpPr>
        <p:spPr>
          <a:xfrm>
            <a:off x="529665" y="413747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8" name="9. 6.wav"/>
            </a:hlinkClick>
            <a:extLst>
              <a:ext uri="{FF2B5EF4-FFF2-40B4-BE49-F238E27FC236}">
                <a16:creationId xmlns:a16="http://schemas.microsoft.com/office/drawing/2014/main" id="{2B3B22E6-048C-42D5-AB4C-70993CEB1021}"/>
              </a:ext>
            </a:extLst>
          </p:cNvPr>
          <p:cNvSpPr/>
          <p:nvPr/>
        </p:nvSpPr>
        <p:spPr>
          <a:xfrm>
            <a:off x="534459" y="462339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41" name="TextBox 40">
            <a:extLst>
              <a:ext uri="{FF2B5EF4-FFF2-40B4-BE49-F238E27FC236}">
                <a16:creationId xmlns:a16="http://schemas.microsoft.com/office/drawing/2014/main" id="{8C3BDF2D-D63C-415A-9773-75EE9369D5D2}"/>
              </a:ext>
            </a:extLst>
          </p:cNvPr>
          <p:cNvSpPr txBox="1"/>
          <p:nvPr/>
        </p:nvSpPr>
        <p:spPr>
          <a:xfrm>
            <a:off x="4371534" y="5925269"/>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1</a:t>
            </a:r>
          </a:p>
        </p:txBody>
      </p:sp>
      <p:sp>
        <p:nvSpPr>
          <p:cNvPr id="42" name="TextBox 41">
            <a:extLst>
              <a:ext uri="{FF2B5EF4-FFF2-40B4-BE49-F238E27FC236}">
                <a16:creationId xmlns:a16="http://schemas.microsoft.com/office/drawing/2014/main" id="{69299252-2F60-4233-9E3C-1E641DB8116C}"/>
              </a:ext>
            </a:extLst>
          </p:cNvPr>
          <p:cNvSpPr txBox="1"/>
          <p:nvPr/>
        </p:nvSpPr>
        <p:spPr>
          <a:xfrm>
            <a:off x="1764745" y="591595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656F4803-169F-4539-88BF-C740691B68F7}"/>
              </a:ext>
            </a:extLst>
          </p:cNvPr>
          <p:cNvSpPr txBox="1"/>
          <p:nvPr/>
        </p:nvSpPr>
        <p:spPr>
          <a:xfrm>
            <a:off x="8580549" y="596597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2</a:t>
            </a:r>
          </a:p>
        </p:txBody>
      </p:sp>
      <p:sp>
        <p:nvSpPr>
          <p:cNvPr id="44" name="TextBox 43">
            <a:extLst>
              <a:ext uri="{FF2B5EF4-FFF2-40B4-BE49-F238E27FC236}">
                <a16:creationId xmlns:a16="http://schemas.microsoft.com/office/drawing/2014/main" id="{1C1F5B41-C486-4A90-8B14-E901879F12D8}"/>
              </a:ext>
            </a:extLst>
          </p:cNvPr>
          <p:cNvSpPr txBox="1"/>
          <p:nvPr/>
        </p:nvSpPr>
        <p:spPr>
          <a:xfrm>
            <a:off x="9818267" y="5946174"/>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3</a:t>
            </a:r>
          </a:p>
        </p:txBody>
      </p:sp>
      <p:sp>
        <p:nvSpPr>
          <p:cNvPr id="45" name="TextBox 44">
            <a:extLst>
              <a:ext uri="{FF2B5EF4-FFF2-40B4-BE49-F238E27FC236}">
                <a16:creationId xmlns:a16="http://schemas.microsoft.com/office/drawing/2014/main" id="{0795A0B9-2978-48C2-8A6D-62F82D5BE51C}"/>
              </a:ext>
            </a:extLst>
          </p:cNvPr>
          <p:cNvSpPr txBox="1"/>
          <p:nvPr/>
        </p:nvSpPr>
        <p:spPr>
          <a:xfrm>
            <a:off x="6999353" y="5955393"/>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5</a:t>
            </a:r>
          </a:p>
        </p:txBody>
      </p:sp>
      <p:sp>
        <p:nvSpPr>
          <p:cNvPr id="46" name="TextBox 45">
            <a:extLst>
              <a:ext uri="{FF2B5EF4-FFF2-40B4-BE49-F238E27FC236}">
                <a16:creationId xmlns:a16="http://schemas.microsoft.com/office/drawing/2014/main" id="{3CF35687-1B36-47AB-89CA-EDBF668B876A}"/>
              </a:ext>
            </a:extLst>
          </p:cNvPr>
          <p:cNvSpPr txBox="1"/>
          <p:nvPr/>
        </p:nvSpPr>
        <p:spPr>
          <a:xfrm>
            <a:off x="-6982" y="5886073"/>
            <a:ext cx="1786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Antworten</a:t>
            </a: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a:t>
            </a:r>
          </a:p>
        </p:txBody>
      </p:sp>
      <p:cxnSp>
        <p:nvCxnSpPr>
          <p:cNvPr id="47" name="Straight Connector 46">
            <a:extLst>
              <a:ext uri="{FF2B5EF4-FFF2-40B4-BE49-F238E27FC236}">
                <a16:creationId xmlns:a16="http://schemas.microsoft.com/office/drawing/2014/main" id="{D8406AEF-66B5-4682-BE76-FC7370849EEF}"/>
              </a:ext>
            </a:extLst>
          </p:cNvPr>
          <p:cNvCxnSpPr>
            <a:cxnSpLocks/>
          </p:cNvCxnSpPr>
          <p:nvPr/>
        </p:nvCxnSpPr>
        <p:spPr>
          <a:xfrm>
            <a:off x="9136457" y="27986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73BD4F7-B550-47FA-8912-2C04737F6A0D}"/>
              </a:ext>
            </a:extLst>
          </p:cNvPr>
          <p:cNvSpPr/>
          <p:nvPr/>
        </p:nvSpPr>
        <p:spPr>
          <a:xfrm>
            <a:off x="3787507" y="1813331"/>
            <a:ext cx="5308619" cy="187237"/>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69E887EC-2A27-4E76-B8D6-B06ADAFE7948}"/>
              </a:ext>
            </a:extLst>
          </p:cNvPr>
          <p:cNvSpPr/>
          <p:nvPr/>
        </p:nvSpPr>
        <p:spPr>
          <a:xfrm>
            <a:off x="4577079" y="1918656"/>
            <a:ext cx="3788999" cy="10146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433CBDD0-F965-4D2C-A78B-8D8173704EF9}"/>
              </a:ext>
            </a:extLst>
          </p:cNvPr>
          <p:cNvSpPr/>
          <p:nvPr/>
        </p:nvSpPr>
        <p:spPr>
          <a:xfrm>
            <a:off x="7826956" y="3005597"/>
            <a:ext cx="2407095" cy="228294"/>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B150A0C1-196A-419C-B476-A3DF43368CA2}"/>
              </a:ext>
            </a:extLst>
          </p:cNvPr>
          <p:cNvSpPr/>
          <p:nvPr/>
        </p:nvSpPr>
        <p:spPr>
          <a:xfrm>
            <a:off x="8279926" y="3175979"/>
            <a:ext cx="1681984" cy="10146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52" name="Straight Connector 51">
            <a:extLst>
              <a:ext uri="{FF2B5EF4-FFF2-40B4-BE49-F238E27FC236}">
                <a16:creationId xmlns:a16="http://schemas.microsoft.com/office/drawing/2014/main" id="{1D2E46A9-9444-475E-AAE5-B1D422286578}"/>
              </a:ext>
            </a:extLst>
          </p:cNvPr>
          <p:cNvCxnSpPr>
            <a:cxnSpLocks/>
            <a:endCxn id="53" idx="0"/>
          </p:cNvCxnSpPr>
          <p:nvPr/>
        </p:nvCxnSpPr>
        <p:spPr>
          <a:xfrm>
            <a:off x="3840791" y="2806789"/>
            <a:ext cx="0" cy="18632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98DC347-4EA1-4CFA-859F-05207AC90926}"/>
              </a:ext>
            </a:extLst>
          </p:cNvPr>
          <p:cNvSpPr/>
          <p:nvPr/>
        </p:nvSpPr>
        <p:spPr>
          <a:xfrm>
            <a:off x="3311906" y="3161968"/>
            <a:ext cx="1681984" cy="10146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55" name="Straight Connector 54">
            <a:extLst>
              <a:ext uri="{FF2B5EF4-FFF2-40B4-BE49-F238E27FC236}">
                <a16:creationId xmlns:a16="http://schemas.microsoft.com/office/drawing/2014/main" id="{B44389A6-1FAC-411B-B760-FCBD8FA253CF}"/>
              </a:ext>
            </a:extLst>
          </p:cNvPr>
          <p:cNvCxnSpPr>
            <a:cxnSpLocks/>
          </p:cNvCxnSpPr>
          <p:nvPr/>
        </p:nvCxnSpPr>
        <p:spPr>
          <a:xfrm>
            <a:off x="2655736" y="4048293"/>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C5E5C093-4582-4311-884D-51581757355B}"/>
              </a:ext>
            </a:extLst>
          </p:cNvPr>
          <p:cNvSpPr/>
          <p:nvPr/>
        </p:nvSpPr>
        <p:spPr>
          <a:xfrm>
            <a:off x="2271947" y="4259346"/>
            <a:ext cx="864155" cy="139664"/>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3FAB822A-6FEA-45EE-AB76-7693EBFA89B8}"/>
              </a:ext>
            </a:extLst>
          </p:cNvPr>
          <p:cNvSpPr/>
          <p:nvPr/>
        </p:nvSpPr>
        <p:spPr>
          <a:xfrm>
            <a:off x="2254046" y="4376043"/>
            <a:ext cx="871540" cy="15703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59" name="Straight Connector 58">
            <a:extLst>
              <a:ext uri="{FF2B5EF4-FFF2-40B4-BE49-F238E27FC236}">
                <a16:creationId xmlns:a16="http://schemas.microsoft.com/office/drawing/2014/main" id="{1CF91166-4D7A-47F1-80D5-5D80D1B32FD3}"/>
              </a:ext>
            </a:extLst>
          </p:cNvPr>
          <p:cNvCxnSpPr>
            <a:cxnSpLocks/>
          </p:cNvCxnSpPr>
          <p:nvPr/>
        </p:nvCxnSpPr>
        <p:spPr>
          <a:xfrm>
            <a:off x="5059073" y="4015932"/>
            <a:ext cx="0" cy="271818"/>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B36E9F1-D9D5-41B7-823F-216EC2CF7D38}"/>
              </a:ext>
            </a:extLst>
          </p:cNvPr>
          <p:cNvSpPr/>
          <p:nvPr/>
        </p:nvSpPr>
        <p:spPr>
          <a:xfrm>
            <a:off x="4613064" y="4287750"/>
            <a:ext cx="864155" cy="139664"/>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6C629C6E-0F24-4FCB-A51C-792A0FD72D00}"/>
              </a:ext>
            </a:extLst>
          </p:cNvPr>
          <p:cNvSpPr/>
          <p:nvPr/>
        </p:nvSpPr>
        <p:spPr>
          <a:xfrm>
            <a:off x="5030806" y="4427414"/>
            <a:ext cx="939019" cy="18831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cxnSp>
        <p:nvCxnSpPr>
          <p:cNvPr id="62" name="Straight Connector 61">
            <a:extLst>
              <a:ext uri="{FF2B5EF4-FFF2-40B4-BE49-F238E27FC236}">
                <a16:creationId xmlns:a16="http://schemas.microsoft.com/office/drawing/2014/main" id="{09F9AD05-33C3-475D-A4A8-4F03F105683B}"/>
              </a:ext>
            </a:extLst>
          </p:cNvPr>
          <p:cNvCxnSpPr>
            <a:cxnSpLocks/>
          </p:cNvCxnSpPr>
          <p:nvPr/>
        </p:nvCxnSpPr>
        <p:spPr>
          <a:xfrm>
            <a:off x="7917069" y="405579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C8D191C-7430-4A4A-BE4D-5F3B0503E702}"/>
              </a:ext>
            </a:extLst>
          </p:cNvPr>
          <p:cNvSpPr/>
          <p:nvPr/>
        </p:nvSpPr>
        <p:spPr>
          <a:xfrm>
            <a:off x="7484992" y="4256332"/>
            <a:ext cx="864155" cy="139664"/>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B074A1D1-C618-4EB3-8AB4-36A3F9717129}"/>
              </a:ext>
            </a:extLst>
          </p:cNvPr>
          <p:cNvSpPr/>
          <p:nvPr/>
        </p:nvSpPr>
        <p:spPr>
          <a:xfrm>
            <a:off x="7979827" y="4398188"/>
            <a:ext cx="931889" cy="108575"/>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cxnSp>
        <p:nvCxnSpPr>
          <p:cNvPr id="67" name="Straight Connector 66">
            <a:extLst>
              <a:ext uri="{FF2B5EF4-FFF2-40B4-BE49-F238E27FC236}">
                <a16:creationId xmlns:a16="http://schemas.microsoft.com/office/drawing/2014/main" id="{A3A16A6B-F434-4D6A-93DB-FF8E1F68B1D3}"/>
              </a:ext>
            </a:extLst>
          </p:cNvPr>
          <p:cNvCxnSpPr>
            <a:cxnSpLocks/>
          </p:cNvCxnSpPr>
          <p:nvPr/>
        </p:nvCxnSpPr>
        <p:spPr>
          <a:xfrm>
            <a:off x="10237526" y="4034969"/>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FDDBC56-E7AA-4D41-A8AF-00CBF11D4F0D}"/>
              </a:ext>
            </a:extLst>
          </p:cNvPr>
          <p:cNvSpPr/>
          <p:nvPr/>
        </p:nvSpPr>
        <p:spPr>
          <a:xfrm>
            <a:off x="9811969" y="4253400"/>
            <a:ext cx="1279751" cy="165699"/>
          </a:xfrm>
          <a:prstGeom prst="rect">
            <a:avLst/>
          </a:prstGeom>
          <a:solidFill>
            <a:schemeClr val="bg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F0B8EA47-A6DF-46DE-ABE1-9F9627682696}"/>
              </a:ext>
            </a:extLst>
          </p:cNvPr>
          <p:cNvSpPr/>
          <p:nvPr/>
        </p:nvSpPr>
        <p:spPr>
          <a:xfrm>
            <a:off x="9877513" y="4390911"/>
            <a:ext cx="871540" cy="10146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77943FA1-8095-44D8-A40A-CE9D251E8DF0}"/>
              </a:ext>
            </a:extLst>
          </p:cNvPr>
          <p:cNvSpPr txBox="1"/>
          <p:nvPr/>
        </p:nvSpPr>
        <p:spPr>
          <a:xfrm>
            <a:off x="1764745"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a:t>
            </a:r>
          </a:p>
        </p:txBody>
      </p:sp>
      <p:cxnSp>
        <p:nvCxnSpPr>
          <p:cNvPr id="71" name="Straight Connector 70">
            <a:extLst>
              <a:ext uri="{FF2B5EF4-FFF2-40B4-BE49-F238E27FC236}">
                <a16:creationId xmlns:a16="http://schemas.microsoft.com/office/drawing/2014/main" id="{844019FC-D230-4425-9BE6-B360B5B2496E}"/>
              </a:ext>
            </a:extLst>
          </p:cNvPr>
          <p:cNvCxnSpPr>
            <a:cxnSpLocks/>
          </p:cNvCxnSpPr>
          <p:nvPr/>
        </p:nvCxnSpPr>
        <p:spPr>
          <a:xfrm>
            <a:off x="1977489"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96D8D51-F617-4521-8A0F-8AEA357A865F}"/>
              </a:ext>
            </a:extLst>
          </p:cNvPr>
          <p:cNvSpPr txBox="1"/>
          <p:nvPr/>
        </p:nvSpPr>
        <p:spPr>
          <a:xfrm>
            <a:off x="3141446"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B</a:t>
            </a:r>
          </a:p>
        </p:txBody>
      </p:sp>
      <p:cxnSp>
        <p:nvCxnSpPr>
          <p:cNvPr id="73" name="Straight Connector 72">
            <a:extLst>
              <a:ext uri="{FF2B5EF4-FFF2-40B4-BE49-F238E27FC236}">
                <a16:creationId xmlns:a16="http://schemas.microsoft.com/office/drawing/2014/main" id="{089364B8-9DF6-40A9-81F9-3B8CB25065E8}"/>
              </a:ext>
            </a:extLst>
          </p:cNvPr>
          <p:cNvCxnSpPr>
            <a:cxnSpLocks/>
          </p:cNvCxnSpPr>
          <p:nvPr/>
        </p:nvCxnSpPr>
        <p:spPr>
          <a:xfrm>
            <a:off x="3352763"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96DFE7D-2DBB-4B22-9B7B-EA4636996485}"/>
              </a:ext>
            </a:extLst>
          </p:cNvPr>
          <p:cNvSpPr txBox="1"/>
          <p:nvPr/>
        </p:nvSpPr>
        <p:spPr>
          <a:xfrm>
            <a:off x="4354423" y="541380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C</a:t>
            </a:r>
          </a:p>
        </p:txBody>
      </p:sp>
      <p:cxnSp>
        <p:nvCxnSpPr>
          <p:cNvPr id="75" name="Straight Connector 74">
            <a:extLst>
              <a:ext uri="{FF2B5EF4-FFF2-40B4-BE49-F238E27FC236}">
                <a16:creationId xmlns:a16="http://schemas.microsoft.com/office/drawing/2014/main" id="{2F424F30-7960-44FA-83B8-07420E5DB080}"/>
              </a:ext>
            </a:extLst>
          </p:cNvPr>
          <p:cNvCxnSpPr>
            <a:cxnSpLocks/>
          </p:cNvCxnSpPr>
          <p:nvPr/>
        </p:nvCxnSpPr>
        <p:spPr>
          <a:xfrm>
            <a:off x="4533391" y="518971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80104B0-6F96-4FCD-AC1B-9C116D6FE9CE}"/>
              </a:ext>
            </a:extLst>
          </p:cNvPr>
          <p:cNvSpPr txBox="1"/>
          <p:nvPr/>
        </p:nvSpPr>
        <p:spPr>
          <a:xfrm>
            <a:off x="553189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a:t>
            </a:r>
          </a:p>
        </p:txBody>
      </p:sp>
      <p:cxnSp>
        <p:nvCxnSpPr>
          <p:cNvPr id="77" name="Straight Connector 76">
            <a:extLst>
              <a:ext uri="{FF2B5EF4-FFF2-40B4-BE49-F238E27FC236}">
                <a16:creationId xmlns:a16="http://schemas.microsoft.com/office/drawing/2014/main" id="{5338C008-55C5-483B-8557-C6629FD90E5B}"/>
              </a:ext>
            </a:extLst>
          </p:cNvPr>
          <p:cNvCxnSpPr>
            <a:cxnSpLocks/>
          </p:cNvCxnSpPr>
          <p:nvPr/>
        </p:nvCxnSpPr>
        <p:spPr>
          <a:xfrm>
            <a:off x="5743795"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1FBA680-8BD2-4EBF-9F97-FBA44416FBE6}"/>
              </a:ext>
            </a:extLst>
          </p:cNvPr>
          <p:cNvSpPr txBox="1"/>
          <p:nvPr/>
        </p:nvSpPr>
        <p:spPr>
          <a:xfrm>
            <a:off x="709763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a:t>
            </a:r>
          </a:p>
        </p:txBody>
      </p:sp>
      <p:cxnSp>
        <p:nvCxnSpPr>
          <p:cNvPr id="79" name="Straight Connector 78">
            <a:extLst>
              <a:ext uri="{FF2B5EF4-FFF2-40B4-BE49-F238E27FC236}">
                <a16:creationId xmlns:a16="http://schemas.microsoft.com/office/drawing/2014/main" id="{1A1F028D-4411-443C-8742-287A2D13C7E1}"/>
              </a:ext>
            </a:extLst>
          </p:cNvPr>
          <p:cNvCxnSpPr>
            <a:cxnSpLocks/>
          </p:cNvCxnSpPr>
          <p:nvPr/>
        </p:nvCxnSpPr>
        <p:spPr>
          <a:xfrm>
            <a:off x="7309383"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D9092B3-BCB3-499F-A0F0-DE2F97737DC6}"/>
              </a:ext>
            </a:extLst>
          </p:cNvPr>
          <p:cNvSpPr txBox="1"/>
          <p:nvPr/>
        </p:nvSpPr>
        <p:spPr>
          <a:xfrm>
            <a:off x="8570455" y="5412132"/>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F</a:t>
            </a:r>
          </a:p>
        </p:txBody>
      </p:sp>
      <p:cxnSp>
        <p:nvCxnSpPr>
          <p:cNvPr id="81" name="Straight Connector 80">
            <a:extLst>
              <a:ext uri="{FF2B5EF4-FFF2-40B4-BE49-F238E27FC236}">
                <a16:creationId xmlns:a16="http://schemas.microsoft.com/office/drawing/2014/main" id="{3B166EBE-383C-426F-8AEF-53D28B367375}"/>
              </a:ext>
            </a:extLst>
          </p:cNvPr>
          <p:cNvCxnSpPr>
            <a:cxnSpLocks/>
          </p:cNvCxnSpPr>
          <p:nvPr/>
        </p:nvCxnSpPr>
        <p:spPr>
          <a:xfrm>
            <a:off x="8781772" y="51962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C7DDD427-A4C0-4FA7-8E74-E8589E3483F8}"/>
              </a:ext>
            </a:extLst>
          </p:cNvPr>
          <p:cNvSpPr txBox="1"/>
          <p:nvPr/>
        </p:nvSpPr>
        <p:spPr>
          <a:xfrm>
            <a:off x="9816760" y="5397351"/>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G</a:t>
            </a:r>
          </a:p>
        </p:txBody>
      </p:sp>
      <p:cxnSp>
        <p:nvCxnSpPr>
          <p:cNvPr id="83" name="Straight Connector 82">
            <a:extLst>
              <a:ext uri="{FF2B5EF4-FFF2-40B4-BE49-F238E27FC236}">
                <a16:creationId xmlns:a16="http://schemas.microsoft.com/office/drawing/2014/main" id="{F0011F32-1A8D-442B-B56A-A12598371C08}"/>
              </a:ext>
            </a:extLst>
          </p:cNvPr>
          <p:cNvCxnSpPr>
            <a:cxnSpLocks/>
          </p:cNvCxnSpPr>
          <p:nvPr/>
        </p:nvCxnSpPr>
        <p:spPr>
          <a:xfrm>
            <a:off x="10028077" y="5195666"/>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0D6498B-3CE1-4B4C-9FCC-B07CBAC56DB3}"/>
              </a:ext>
            </a:extLst>
          </p:cNvPr>
          <p:cNvSpPr txBox="1"/>
          <p:nvPr/>
        </p:nvSpPr>
        <p:spPr>
          <a:xfrm>
            <a:off x="11097068" y="5389386"/>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H</a:t>
            </a:r>
          </a:p>
        </p:txBody>
      </p:sp>
      <p:cxnSp>
        <p:nvCxnSpPr>
          <p:cNvPr id="85" name="Straight Connector 84">
            <a:extLst>
              <a:ext uri="{FF2B5EF4-FFF2-40B4-BE49-F238E27FC236}">
                <a16:creationId xmlns:a16="http://schemas.microsoft.com/office/drawing/2014/main" id="{8E0782F4-5F3B-4D02-ACB7-D95246F39A88}"/>
              </a:ext>
            </a:extLst>
          </p:cNvPr>
          <p:cNvCxnSpPr>
            <a:cxnSpLocks/>
          </p:cNvCxnSpPr>
          <p:nvPr/>
        </p:nvCxnSpPr>
        <p:spPr>
          <a:xfrm>
            <a:off x="11305983" y="518404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6932E7F-26B0-447B-AE25-1F09484053F3}"/>
              </a:ext>
            </a:extLst>
          </p:cNvPr>
          <p:cNvSpPr txBox="1"/>
          <p:nvPr/>
        </p:nvSpPr>
        <p:spPr>
          <a:xfrm>
            <a:off x="3966105" y="4398742"/>
            <a:ext cx="1123884" cy="830997"/>
          </a:xfrm>
          <a:prstGeom prst="rect">
            <a:avLst/>
          </a:prstGeom>
          <a:solidFill>
            <a:schemeClr val="bg2"/>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hieß</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508D5A64-E27E-48ED-BCED-79BB2926E3A4}"/>
              </a:ext>
            </a:extLst>
          </p:cNvPr>
          <p:cNvSpPr txBox="1"/>
          <p:nvPr/>
        </p:nvSpPr>
        <p:spPr>
          <a:xfrm>
            <a:off x="4258410" y="3196597"/>
            <a:ext cx="1581065" cy="830997"/>
          </a:xfrm>
          <a:prstGeom prst="rect">
            <a:avLst/>
          </a:prstGeom>
          <a:solidFill>
            <a:schemeClr val="bg2"/>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Weise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grpSp>
        <p:nvGrpSpPr>
          <p:cNvPr id="102" name="Group 101">
            <a:extLst>
              <a:ext uri="{FF2B5EF4-FFF2-40B4-BE49-F238E27FC236}">
                <a16:creationId xmlns:a16="http://schemas.microsoft.com/office/drawing/2014/main" id="{7A5F1E0E-1347-8F47-A966-1568A5F17C7C}"/>
              </a:ext>
            </a:extLst>
          </p:cNvPr>
          <p:cNvGrpSpPr/>
          <p:nvPr/>
        </p:nvGrpSpPr>
        <p:grpSpPr>
          <a:xfrm>
            <a:off x="8317685" y="1982036"/>
            <a:ext cx="1556882" cy="830997"/>
            <a:chOff x="9350500" y="1452873"/>
            <a:chExt cx="1556882" cy="830997"/>
          </a:xfrm>
          <a:solidFill>
            <a:schemeClr val="bg2"/>
          </a:solidFill>
        </p:grpSpPr>
        <p:sp>
          <p:nvSpPr>
            <p:cNvPr id="93" name="TextBox 92">
              <a:extLst>
                <a:ext uri="{FF2B5EF4-FFF2-40B4-BE49-F238E27FC236}">
                  <a16:creationId xmlns:a16="http://schemas.microsoft.com/office/drawing/2014/main" id="{D5AC6C53-97D1-47CD-AE93-88CD0D01272C}"/>
                </a:ext>
              </a:extLst>
            </p:cNvPr>
            <p:cNvSpPr txBox="1"/>
            <p:nvPr/>
          </p:nvSpPr>
          <p:spPr>
            <a:xfrm>
              <a:off x="9350500" y="1452873"/>
              <a:ext cx="1556882" cy="830997"/>
            </a:xfrm>
            <a:prstGeom prst="rect">
              <a:avLst/>
            </a:prstGeom>
            <a:grpFill/>
            <a:ln w="19050">
              <a:solidFill>
                <a:srgbClr val="115076"/>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Beine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4" name="Picture 3" descr="A picture containing building&#10;&#10;Description automatically generated">
              <a:extLst>
                <a:ext uri="{FF2B5EF4-FFF2-40B4-BE49-F238E27FC236}">
                  <a16:creationId xmlns:a16="http://schemas.microsoft.com/office/drawing/2014/main" id="{F89AEF97-3F57-A341-B2E5-BD028FFF5B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282916" y="1547552"/>
              <a:ext cx="577960" cy="707255"/>
            </a:xfrm>
            <a:prstGeom prst="rect">
              <a:avLst/>
            </a:prstGeom>
            <a:grpFill/>
          </p:spPr>
        </p:pic>
      </p:grpSp>
      <p:sp>
        <p:nvSpPr>
          <p:cNvPr id="8" name="TextBox 7">
            <a:extLst>
              <a:ext uri="{FF2B5EF4-FFF2-40B4-BE49-F238E27FC236}">
                <a16:creationId xmlns:a16="http://schemas.microsoft.com/office/drawing/2014/main" id="{D445295C-CAE0-244D-984D-070D69DD1028}"/>
              </a:ext>
            </a:extLst>
          </p:cNvPr>
          <p:cNvSpPr txBox="1"/>
          <p:nvPr/>
        </p:nvSpPr>
        <p:spPr>
          <a:xfrm>
            <a:off x="1080863" y="4597869"/>
            <a:ext cx="184731" cy="461665"/>
          </a:xfrm>
          <a:prstGeom prst="rect">
            <a:avLst/>
          </a:prstGeom>
          <a:noFill/>
        </p:spPr>
        <p:txBody>
          <a:bodyPr wrap="none" rtlCol="0">
            <a:spAutoFit/>
          </a:bodyPr>
          <a:lstStyle/>
          <a:p>
            <a:pPr algn="l"/>
            <a:endParaRPr lang="en-US" sz="2400" dirty="0"/>
          </a:p>
        </p:txBody>
      </p:sp>
      <p:grpSp>
        <p:nvGrpSpPr>
          <p:cNvPr id="103" name="Group 102">
            <a:extLst>
              <a:ext uri="{FF2B5EF4-FFF2-40B4-BE49-F238E27FC236}">
                <a16:creationId xmlns:a16="http://schemas.microsoft.com/office/drawing/2014/main" id="{14910D21-961C-F54A-AF42-C19B745BA1D1}"/>
              </a:ext>
            </a:extLst>
          </p:cNvPr>
          <p:cNvGrpSpPr/>
          <p:nvPr/>
        </p:nvGrpSpPr>
        <p:grpSpPr>
          <a:xfrm>
            <a:off x="3109689" y="1987887"/>
            <a:ext cx="1556882" cy="830997"/>
            <a:chOff x="4303330" y="1467125"/>
            <a:chExt cx="1556882" cy="830997"/>
          </a:xfrm>
          <a:solidFill>
            <a:schemeClr val="bg2"/>
          </a:solidFill>
        </p:grpSpPr>
        <p:sp>
          <p:nvSpPr>
            <p:cNvPr id="91" name="TextBox 90">
              <a:extLst>
                <a:ext uri="{FF2B5EF4-FFF2-40B4-BE49-F238E27FC236}">
                  <a16:creationId xmlns:a16="http://schemas.microsoft.com/office/drawing/2014/main" id="{DCDE8BA9-FB7A-46AC-8B35-E8F922C8F187}"/>
                </a:ext>
              </a:extLst>
            </p:cNvPr>
            <p:cNvSpPr txBox="1"/>
            <p:nvPr/>
          </p:nvSpPr>
          <p:spPr>
            <a:xfrm>
              <a:off x="4303330" y="1467125"/>
              <a:ext cx="1556882" cy="830997"/>
            </a:xfrm>
            <a:prstGeom prst="rect">
              <a:avLst/>
            </a:prstGeom>
            <a:grpFill/>
            <a:ln w="19050">
              <a:solidFill>
                <a:srgbClr val="115076"/>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Biene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22B1DA79-AAB4-8F47-9D5A-FCF6D33F3C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0414" y="1684066"/>
              <a:ext cx="572878" cy="599088"/>
            </a:xfrm>
            <a:prstGeom prst="rect">
              <a:avLst/>
            </a:prstGeom>
            <a:grpFill/>
          </p:spPr>
        </p:pic>
      </p:grpSp>
      <p:grpSp>
        <p:nvGrpSpPr>
          <p:cNvPr id="98" name="Group 97">
            <a:extLst>
              <a:ext uri="{FF2B5EF4-FFF2-40B4-BE49-F238E27FC236}">
                <a16:creationId xmlns:a16="http://schemas.microsoft.com/office/drawing/2014/main" id="{DB968F3A-A75D-0842-A252-87D3E1B0E6C1}"/>
              </a:ext>
            </a:extLst>
          </p:cNvPr>
          <p:cNvGrpSpPr/>
          <p:nvPr/>
        </p:nvGrpSpPr>
        <p:grpSpPr>
          <a:xfrm>
            <a:off x="1878230" y="3196597"/>
            <a:ext cx="1581065" cy="830997"/>
            <a:chOff x="2731671" y="2748519"/>
            <a:chExt cx="1581065" cy="830997"/>
          </a:xfrm>
          <a:solidFill>
            <a:schemeClr val="bg2"/>
          </a:solidFill>
        </p:grpSpPr>
        <p:sp>
          <p:nvSpPr>
            <p:cNvPr id="90" name="TextBox 89">
              <a:extLst>
                <a:ext uri="{FF2B5EF4-FFF2-40B4-BE49-F238E27FC236}">
                  <a16:creationId xmlns:a16="http://schemas.microsoft.com/office/drawing/2014/main" id="{F122644A-4BAD-4032-8BB9-468787B77128}"/>
                </a:ext>
              </a:extLst>
            </p:cNvPr>
            <p:cNvSpPr txBox="1"/>
            <p:nvPr/>
          </p:nvSpPr>
          <p:spPr>
            <a:xfrm>
              <a:off x="2731671" y="2748519"/>
              <a:ext cx="1581065"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Wiese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95B24E0C-8576-0F47-A040-40D42EAD95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1195" y="3082899"/>
              <a:ext cx="546933" cy="422164"/>
            </a:xfrm>
            <a:prstGeom prst="rect">
              <a:avLst/>
            </a:prstGeom>
            <a:grpFill/>
          </p:spPr>
        </p:pic>
      </p:grpSp>
      <p:grpSp>
        <p:nvGrpSpPr>
          <p:cNvPr id="105" name="Group 104">
            <a:extLst>
              <a:ext uri="{FF2B5EF4-FFF2-40B4-BE49-F238E27FC236}">
                <a16:creationId xmlns:a16="http://schemas.microsoft.com/office/drawing/2014/main" id="{7A1E9B21-FD60-5348-AFC7-50613F54025F}"/>
              </a:ext>
            </a:extLst>
          </p:cNvPr>
          <p:cNvGrpSpPr/>
          <p:nvPr/>
        </p:nvGrpSpPr>
        <p:grpSpPr>
          <a:xfrm>
            <a:off x="9432997" y="3198954"/>
            <a:ext cx="1556882" cy="830997"/>
            <a:chOff x="10477872" y="2688193"/>
            <a:chExt cx="1556882" cy="830997"/>
          </a:xfrm>
          <a:solidFill>
            <a:schemeClr val="bg2"/>
          </a:solidFill>
        </p:grpSpPr>
        <p:sp>
          <p:nvSpPr>
            <p:cNvPr id="109" name="TextBox 108">
              <a:extLst>
                <a:ext uri="{FF2B5EF4-FFF2-40B4-BE49-F238E27FC236}">
                  <a16:creationId xmlns:a16="http://schemas.microsoft.com/office/drawing/2014/main" id="{58AA835D-5440-400C-9D34-FE4F8235FDF7}"/>
                </a:ext>
              </a:extLst>
            </p:cNvPr>
            <p:cNvSpPr txBox="1"/>
            <p:nvPr/>
          </p:nvSpPr>
          <p:spPr>
            <a:xfrm>
              <a:off x="10477872" y="2688193"/>
              <a:ext cx="1556882"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Wien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13" name="Picture 12">
              <a:extLst>
                <a:ext uri="{FF2B5EF4-FFF2-40B4-BE49-F238E27FC236}">
                  <a16:creationId xmlns:a16="http://schemas.microsoft.com/office/drawing/2014/main" id="{EC1010D8-4B88-314E-90CA-A4494C75D8A3}"/>
                </a:ext>
              </a:extLst>
            </p:cNvPr>
            <p:cNvPicPr>
              <a:picLocks noChangeAspect="1"/>
            </p:cNvPicPr>
            <p:nvPr/>
          </p:nvPicPr>
          <p:blipFill>
            <a:blip r:embed="rId1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887333" y="3034723"/>
              <a:ext cx="910273" cy="469359"/>
            </a:xfrm>
            <a:prstGeom prst="rect">
              <a:avLst/>
            </a:prstGeom>
            <a:grpFill/>
          </p:spPr>
        </p:pic>
      </p:grpSp>
      <p:grpSp>
        <p:nvGrpSpPr>
          <p:cNvPr id="104" name="Group 103">
            <a:extLst>
              <a:ext uri="{FF2B5EF4-FFF2-40B4-BE49-F238E27FC236}">
                <a16:creationId xmlns:a16="http://schemas.microsoft.com/office/drawing/2014/main" id="{A4E0C11F-D176-3249-A508-FD6AEEE293A2}"/>
              </a:ext>
            </a:extLst>
          </p:cNvPr>
          <p:cNvGrpSpPr/>
          <p:nvPr/>
        </p:nvGrpSpPr>
        <p:grpSpPr>
          <a:xfrm>
            <a:off x="7136618" y="3212202"/>
            <a:ext cx="1556882" cy="830997"/>
            <a:chOff x="8018701" y="2720659"/>
            <a:chExt cx="1556882" cy="830997"/>
          </a:xfrm>
          <a:solidFill>
            <a:schemeClr val="bg2"/>
          </a:solidFill>
        </p:grpSpPr>
        <p:sp>
          <p:nvSpPr>
            <p:cNvPr id="143" name="TextBox 142">
              <a:extLst>
                <a:ext uri="{FF2B5EF4-FFF2-40B4-BE49-F238E27FC236}">
                  <a16:creationId xmlns:a16="http://schemas.microsoft.com/office/drawing/2014/main" id="{967A03F9-A950-4F39-A5B5-E7859EDF3874}"/>
                </a:ext>
              </a:extLst>
            </p:cNvPr>
            <p:cNvSpPr txBox="1"/>
            <p:nvPr/>
          </p:nvSpPr>
          <p:spPr>
            <a:xfrm>
              <a:off x="8018701" y="2720659"/>
              <a:ext cx="1556882"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Wein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1" name="Picture 20" descr="A picture containing glass, table, sitting, food&#10;&#10;Description automatically generated">
              <a:extLst>
                <a:ext uri="{FF2B5EF4-FFF2-40B4-BE49-F238E27FC236}">
                  <a16:creationId xmlns:a16="http://schemas.microsoft.com/office/drawing/2014/main" id="{856ABFE1-D5BF-2044-B8FD-DCFC403A1C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71794" y="2882831"/>
              <a:ext cx="288010" cy="576019"/>
            </a:xfrm>
            <a:prstGeom prst="rect">
              <a:avLst/>
            </a:prstGeom>
            <a:grpFill/>
          </p:spPr>
        </p:pic>
      </p:grpSp>
      <p:grpSp>
        <p:nvGrpSpPr>
          <p:cNvPr id="99" name="Group 98">
            <a:extLst>
              <a:ext uri="{FF2B5EF4-FFF2-40B4-BE49-F238E27FC236}">
                <a16:creationId xmlns:a16="http://schemas.microsoft.com/office/drawing/2014/main" id="{814035D3-B3B8-2C43-ACE6-64D807635B9E}"/>
              </a:ext>
            </a:extLst>
          </p:cNvPr>
          <p:cNvGrpSpPr/>
          <p:nvPr/>
        </p:nvGrpSpPr>
        <p:grpSpPr>
          <a:xfrm>
            <a:off x="1327590" y="4403085"/>
            <a:ext cx="1286258" cy="830997"/>
            <a:chOff x="2030413" y="3966561"/>
            <a:chExt cx="1286258" cy="830997"/>
          </a:xfrm>
          <a:solidFill>
            <a:schemeClr val="bg2"/>
          </a:solidFill>
        </p:grpSpPr>
        <p:sp>
          <p:nvSpPr>
            <p:cNvPr id="97" name="TextBox 96">
              <a:extLst>
                <a:ext uri="{FF2B5EF4-FFF2-40B4-BE49-F238E27FC236}">
                  <a16:creationId xmlns:a16="http://schemas.microsoft.com/office/drawing/2014/main" id="{2651357D-4746-4C78-A5D5-B875A6D6F409}"/>
                </a:ext>
              </a:extLst>
            </p:cNvPr>
            <p:cNvSpPr txBox="1"/>
            <p:nvPr/>
          </p:nvSpPr>
          <p:spPr>
            <a:xfrm>
              <a:off x="2030413" y="3966561"/>
              <a:ext cx="1286258"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Leib</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3" name="Picture 22" descr="A picture containing dress, player, shirt, baseball&#10;&#10;Description automatically generated">
              <a:extLst>
                <a:ext uri="{FF2B5EF4-FFF2-40B4-BE49-F238E27FC236}">
                  <a16:creationId xmlns:a16="http://schemas.microsoft.com/office/drawing/2014/main" id="{98BA321C-CBE6-3A44-9042-C07D3626B2A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05546" y="4002039"/>
              <a:ext cx="366817" cy="733634"/>
            </a:xfrm>
            <a:prstGeom prst="rect">
              <a:avLst/>
            </a:prstGeom>
            <a:grpFill/>
          </p:spPr>
        </p:pic>
      </p:grpSp>
      <p:grpSp>
        <p:nvGrpSpPr>
          <p:cNvPr id="100" name="Group 99">
            <a:extLst>
              <a:ext uri="{FF2B5EF4-FFF2-40B4-BE49-F238E27FC236}">
                <a16:creationId xmlns:a16="http://schemas.microsoft.com/office/drawing/2014/main" id="{F4AB6568-7E70-6645-8B63-DFF5255F8CDC}"/>
              </a:ext>
            </a:extLst>
          </p:cNvPr>
          <p:cNvGrpSpPr/>
          <p:nvPr/>
        </p:nvGrpSpPr>
        <p:grpSpPr>
          <a:xfrm>
            <a:off x="2716403" y="4402016"/>
            <a:ext cx="1198337" cy="843168"/>
            <a:chOff x="3686314" y="3966561"/>
            <a:chExt cx="1198337" cy="843168"/>
          </a:xfrm>
          <a:solidFill>
            <a:schemeClr val="bg2"/>
          </a:solidFill>
        </p:grpSpPr>
        <p:sp>
          <p:nvSpPr>
            <p:cNvPr id="58" name="TextBox 57">
              <a:extLst>
                <a:ext uri="{FF2B5EF4-FFF2-40B4-BE49-F238E27FC236}">
                  <a16:creationId xmlns:a16="http://schemas.microsoft.com/office/drawing/2014/main" id="{0E8A07D4-A389-460E-9B30-A22FABCB0066}"/>
                </a:ext>
              </a:extLst>
            </p:cNvPr>
            <p:cNvSpPr txBox="1"/>
            <p:nvPr/>
          </p:nvSpPr>
          <p:spPr>
            <a:xfrm>
              <a:off x="3686314" y="3966561"/>
              <a:ext cx="1198337"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l</a:t>
              </a:r>
              <a:r>
                <a:rPr kumimoji="0" lang="en-GB" sz="2400" b="0" i="0" u="none" strike="noStrike" kern="1200" cap="none" spc="0" normalizeH="0" baseline="0" noProof="0" dirty="0" err="1">
                  <a:ln>
                    <a:noFill/>
                  </a:ln>
                  <a:effectLst/>
                  <a:uLnTx/>
                  <a:uFillTx/>
                  <a:latin typeface="Century Gothic" panose="020F0302020204030204"/>
                  <a:ea typeface="+mn-ea"/>
                  <a:cs typeface="+mn-cs"/>
                </a:rPr>
                <a:t>ieb</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5" name="Graphic 24" descr="Two Hearts">
              <a:extLst>
                <a:ext uri="{FF2B5EF4-FFF2-40B4-BE49-F238E27FC236}">
                  <a16:creationId xmlns:a16="http://schemas.microsoft.com/office/drawing/2014/main" id="{E514A101-C135-5248-ABB3-901A8528CA1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91804" y="4244115"/>
              <a:ext cx="565614" cy="565614"/>
            </a:xfrm>
            <a:prstGeom prst="rect">
              <a:avLst/>
            </a:prstGeom>
          </p:spPr>
        </p:pic>
      </p:grpSp>
      <p:grpSp>
        <p:nvGrpSpPr>
          <p:cNvPr id="101" name="Group 100">
            <a:extLst>
              <a:ext uri="{FF2B5EF4-FFF2-40B4-BE49-F238E27FC236}">
                <a16:creationId xmlns:a16="http://schemas.microsoft.com/office/drawing/2014/main" id="{C79D779C-D8E9-9C43-9CEE-87584974E812}"/>
              </a:ext>
            </a:extLst>
          </p:cNvPr>
          <p:cNvGrpSpPr/>
          <p:nvPr/>
        </p:nvGrpSpPr>
        <p:grpSpPr>
          <a:xfrm>
            <a:off x="5154834" y="4400077"/>
            <a:ext cx="1167565" cy="830997"/>
            <a:chOff x="6484731" y="3981173"/>
            <a:chExt cx="1167565" cy="830997"/>
          </a:xfrm>
          <a:solidFill>
            <a:schemeClr val="bg2"/>
          </a:solidFill>
        </p:grpSpPr>
        <p:sp>
          <p:nvSpPr>
            <p:cNvPr id="86" name="TextBox 85">
              <a:extLst>
                <a:ext uri="{FF2B5EF4-FFF2-40B4-BE49-F238E27FC236}">
                  <a16:creationId xmlns:a16="http://schemas.microsoft.com/office/drawing/2014/main" id="{482E46AA-AF35-44AB-B154-EBE2DC63477F}"/>
                </a:ext>
              </a:extLst>
            </p:cNvPr>
            <p:cNvSpPr txBox="1"/>
            <p:nvPr/>
          </p:nvSpPr>
          <p:spPr>
            <a:xfrm>
              <a:off x="6484731" y="3981173"/>
              <a:ext cx="1167565"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heiß</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7" name="Picture 26" descr="A picture containing bottle, drawing&#10;&#10;Description automatically generated">
              <a:extLst>
                <a:ext uri="{FF2B5EF4-FFF2-40B4-BE49-F238E27FC236}">
                  <a16:creationId xmlns:a16="http://schemas.microsoft.com/office/drawing/2014/main" id="{FA2B16B2-705D-0F43-B281-09F4DBFCA41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83152" y="4055683"/>
              <a:ext cx="347817" cy="695634"/>
            </a:xfrm>
            <a:prstGeom prst="rect">
              <a:avLst/>
            </a:prstGeom>
            <a:grpFill/>
          </p:spPr>
        </p:pic>
      </p:grpSp>
      <p:grpSp>
        <p:nvGrpSpPr>
          <p:cNvPr id="112" name="Group 111">
            <a:extLst>
              <a:ext uri="{FF2B5EF4-FFF2-40B4-BE49-F238E27FC236}">
                <a16:creationId xmlns:a16="http://schemas.microsoft.com/office/drawing/2014/main" id="{836BFA7D-AFB3-2A42-A847-37FD2B76C23A}"/>
              </a:ext>
            </a:extLst>
          </p:cNvPr>
          <p:cNvGrpSpPr/>
          <p:nvPr/>
        </p:nvGrpSpPr>
        <p:grpSpPr>
          <a:xfrm>
            <a:off x="8039681" y="4388143"/>
            <a:ext cx="1260728" cy="830997"/>
            <a:chOff x="8039681" y="4208428"/>
            <a:chExt cx="1260728" cy="830997"/>
          </a:xfrm>
          <a:solidFill>
            <a:schemeClr val="bg2"/>
          </a:solidFill>
        </p:grpSpPr>
        <p:sp>
          <p:nvSpPr>
            <p:cNvPr id="65" name="TextBox 64">
              <a:extLst>
                <a:ext uri="{FF2B5EF4-FFF2-40B4-BE49-F238E27FC236}">
                  <a16:creationId xmlns:a16="http://schemas.microsoft.com/office/drawing/2014/main" id="{AE39E2B9-57B0-4EC6-9EED-474A6A15A975}"/>
                </a:ext>
              </a:extLst>
            </p:cNvPr>
            <p:cNvSpPr txBox="1"/>
            <p:nvPr/>
          </p:nvSpPr>
          <p:spPr>
            <a:xfrm>
              <a:off x="8039681" y="4208428"/>
              <a:ext cx="1260728"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schien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9" name="Picture 28" descr="A picture containing computer, drawing&#10;&#10;Description automatically generated">
              <a:extLst>
                <a:ext uri="{FF2B5EF4-FFF2-40B4-BE49-F238E27FC236}">
                  <a16:creationId xmlns:a16="http://schemas.microsoft.com/office/drawing/2014/main" id="{7B26FF7C-743C-F54E-BD75-55A41B5893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82757" y="4615724"/>
              <a:ext cx="548144" cy="411108"/>
            </a:xfrm>
            <a:prstGeom prst="rect">
              <a:avLst/>
            </a:prstGeom>
            <a:grpFill/>
          </p:spPr>
        </p:pic>
      </p:grpSp>
      <p:grpSp>
        <p:nvGrpSpPr>
          <p:cNvPr id="106" name="Group 105">
            <a:extLst>
              <a:ext uri="{FF2B5EF4-FFF2-40B4-BE49-F238E27FC236}">
                <a16:creationId xmlns:a16="http://schemas.microsoft.com/office/drawing/2014/main" id="{14289C3E-5742-BA48-9A97-4FC18DE6B44B}"/>
              </a:ext>
            </a:extLst>
          </p:cNvPr>
          <p:cNvGrpSpPr/>
          <p:nvPr/>
        </p:nvGrpSpPr>
        <p:grpSpPr>
          <a:xfrm>
            <a:off x="6670779" y="4398188"/>
            <a:ext cx="1260729" cy="830997"/>
            <a:chOff x="7715728" y="3981173"/>
            <a:chExt cx="1260729" cy="830997"/>
          </a:xfrm>
          <a:solidFill>
            <a:schemeClr val="bg2"/>
          </a:solidFill>
        </p:grpSpPr>
        <p:sp>
          <p:nvSpPr>
            <p:cNvPr id="66" name="TextBox 65">
              <a:extLst>
                <a:ext uri="{FF2B5EF4-FFF2-40B4-BE49-F238E27FC236}">
                  <a16:creationId xmlns:a16="http://schemas.microsoft.com/office/drawing/2014/main" id="{5BAB82F7-D4B9-48DF-A78C-B5A85ADED6B7}"/>
                </a:ext>
              </a:extLst>
            </p:cNvPr>
            <p:cNvSpPr txBox="1"/>
            <p:nvPr/>
          </p:nvSpPr>
          <p:spPr>
            <a:xfrm>
              <a:off x="7715728" y="3981173"/>
              <a:ext cx="1260729"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Schein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31" name="Picture 30" descr="A picture containing sitting, holding, reading, looking&#10;&#10;Description automatically generated">
              <a:extLst>
                <a:ext uri="{FF2B5EF4-FFF2-40B4-BE49-F238E27FC236}">
                  <a16:creationId xmlns:a16="http://schemas.microsoft.com/office/drawing/2014/main" id="{FFD600E4-C4DD-5546-A4A5-239050E59C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13236" y="4404970"/>
              <a:ext cx="722503" cy="361252"/>
            </a:xfrm>
            <a:prstGeom prst="rect">
              <a:avLst/>
            </a:prstGeom>
            <a:grpFill/>
          </p:spPr>
        </p:pic>
      </p:grpSp>
      <p:sp>
        <p:nvSpPr>
          <p:cNvPr id="88" name="TextBox 87">
            <a:extLst>
              <a:ext uri="{FF2B5EF4-FFF2-40B4-BE49-F238E27FC236}">
                <a16:creationId xmlns:a16="http://schemas.microsoft.com/office/drawing/2014/main" id="{E7D6AD9B-ED12-4377-9724-B4FC685E865D}"/>
              </a:ext>
            </a:extLst>
          </p:cNvPr>
          <p:cNvSpPr txBox="1"/>
          <p:nvPr/>
        </p:nvSpPr>
        <p:spPr>
          <a:xfrm>
            <a:off x="10661686" y="4369293"/>
            <a:ext cx="1154525" cy="830997"/>
          </a:xfrm>
          <a:prstGeom prst="rect">
            <a:avLst/>
          </a:prstGeom>
          <a:solidFill>
            <a:schemeClr val="bg2"/>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rief</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39" name="Picture 38" descr="A close up of a logo&#10;&#10;Description automatically generated">
            <a:extLst>
              <a:ext uri="{FF2B5EF4-FFF2-40B4-BE49-F238E27FC236}">
                <a16:creationId xmlns:a16="http://schemas.microsoft.com/office/drawing/2014/main" id="{017B3364-6459-E145-AEB8-F48C1E4F5E2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1198212" y="4688543"/>
            <a:ext cx="615691" cy="481677"/>
          </a:xfrm>
          <a:prstGeom prst="rect">
            <a:avLst/>
          </a:prstGeom>
          <a:solidFill>
            <a:schemeClr val="bg2"/>
          </a:solidFill>
        </p:spPr>
      </p:pic>
      <p:grpSp>
        <p:nvGrpSpPr>
          <p:cNvPr id="116" name="Group 115">
            <a:extLst>
              <a:ext uri="{FF2B5EF4-FFF2-40B4-BE49-F238E27FC236}">
                <a16:creationId xmlns:a16="http://schemas.microsoft.com/office/drawing/2014/main" id="{D784E900-D8E3-2844-8AFE-077B0C580B49}"/>
              </a:ext>
            </a:extLst>
          </p:cNvPr>
          <p:cNvGrpSpPr/>
          <p:nvPr/>
        </p:nvGrpSpPr>
        <p:grpSpPr>
          <a:xfrm>
            <a:off x="9416305" y="4375821"/>
            <a:ext cx="1091211" cy="830997"/>
            <a:chOff x="9416305" y="4196106"/>
            <a:chExt cx="1091211" cy="830997"/>
          </a:xfrm>
          <a:solidFill>
            <a:schemeClr val="bg2"/>
          </a:solidFill>
        </p:grpSpPr>
        <p:sp>
          <p:nvSpPr>
            <p:cNvPr id="107" name="TextBox 106">
              <a:hlinkClick r:id="" action="ppaction://noaction">
                <a:snd r:embed="rId21" name="5. serveuse.wav"/>
              </a:hlinkClick>
              <a:extLst>
                <a:ext uri="{FF2B5EF4-FFF2-40B4-BE49-F238E27FC236}">
                  <a16:creationId xmlns:a16="http://schemas.microsoft.com/office/drawing/2014/main" id="{6478306C-4A60-49BE-A276-7DC56B977531}"/>
                </a:ext>
              </a:extLst>
            </p:cNvPr>
            <p:cNvSpPr txBox="1"/>
            <p:nvPr/>
          </p:nvSpPr>
          <p:spPr>
            <a:xfrm>
              <a:off x="9416305" y="4196106"/>
              <a:ext cx="1091211" cy="830997"/>
            </a:xfrm>
            <a:prstGeom prst="rect">
              <a:avLst/>
            </a:prstGeom>
            <a:grp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reif</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94" name="Picture 93" descr="A close up of a logo&#10;&#10;Description automatically generated">
              <a:extLst>
                <a:ext uri="{FF2B5EF4-FFF2-40B4-BE49-F238E27FC236}">
                  <a16:creationId xmlns:a16="http://schemas.microsoft.com/office/drawing/2014/main" id="{FA75BE7B-33C1-7B4E-9E97-E5424E88BD7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32997" y="4591725"/>
              <a:ext cx="515577" cy="431796"/>
            </a:xfrm>
            <a:prstGeom prst="rect">
              <a:avLst/>
            </a:prstGeom>
            <a:grpFill/>
          </p:spPr>
        </p:pic>
        <p:pic>
          <p:nvPicPr>
            <p:cNvPr id="96" name="Picture 95" descr="A picture containing flower, light&#10;&#10;Description automatically generated">
              <a:extLst>
                <a:ext uri="{FF2B5EF4-FFF2-40B4-BE49-F238E27FC236}">
                  <a16:creationId xmlns:a16="http://schemas.microsoft.com/office/drawing/2014/main" id="{8FFDD2C6-72E3-9D49-8462-87042B0044F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61910" y="4569460"/>
              <a:ext cx="518209" cy="421045"/>
            </a:xfrm>
            <a:prstGeom prst="rect">
              <a:avLst/>
            </a:prstGeom>
            <a:grpFill/>
          </p:spPr>
        </p:pic>
        <p:sp>
          <p:nvSpPr>
            <p:cNvPr id="115" name="Down Arrow 114">
              <a:extLst>
                <a:ext uri="{FF2B5EF4-FFF2-40B4-BE49-F238E27FC236}">
                  <a16:creationId xmlns:a16="http://schemas.microsoft.com/office/drawing/2014/main" id="{3F39371A-03B8-1545-BA24-990E7A26D7AC}"/>
                </a:ext>
              </a:extLst>
            </p:cNvPr>
            <p:cNvSpPr/>
            <p:nvPr/>
          </p:nvSpPr>
          <p:spPr>
            <a:xfrm>
              <a:off x="10159519" y="4340577"/>
              <a:ext cx="208048" cy="351303"/>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18" name="TextBox 117">
            <a:extLst>
              <a:ext uri="{FF2B5EF4-FFF2-40B4-BE49-F238E27FC236}">
                <a16:creationId xmlns:a16="http://schemas.microsoft.com/office/drawing/2014/main" id="{13770043-CF8F-B146-B830-30BBE15F00B7}"/>
              </a:ext>
            </a:extLst>
          </p:cNvPr>
          <p:cNvSpPr txBox="1"/>
          <p:nvPr/>
        </p:nvSpPr>
        <p:spPr>
          <a:xfrm>
            <a:off x="3092750" y="5926811"/>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6</a:t>
            </a:r>
          </a:p>
        </p:txBody>
      </p:sp>
      <p:cxnSp>
        <p:nvCxnSpPr>
          <p:cNvPr id="110" name="Straight Connector 109">
            <a:extLst>
              <a:ext uri="{FF2B5EF4-FFF2-40B4-BE49-F238E27FC236}">
                <a16:creationId xmlns:a16="http://schemas.microsoft.com/office/drawing/2014/main" id="{1D2E46A9-9444-475E-AAE5-B1D422286578}"/>
              </a:ext>
            </a:extLst>
          </p:cNvPr>
          <p:cNvCxnSpPr>
            <a:cxnSpLocks/>
          </p:cNvCxnSpPr>
          <p:nvPr/>
        </p:nvCxnSpPr>
        <p:spPr>
          <a:xfrm>
            <a:off x="6496361" y="1268730"/>
            <a:ext cx="0" cy="544601"/>
          </a:xfrm>
          <a:prstGeom prst="line">
            <a:avLst/>
          </a:prstGeom>
          <a:ln w="19050">
            <a:solidFill>
              <a:srgbClr val="115076"/>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8" name="Graphic 107" descr="Marker">
            <a:extLst>
              <a:ext uri="{FF2B5EF4-FFF2-40B4-BE49-F238E27FC236}">
                <a16:creationId xmlns:a16="http://schemas.microsoft.com/office/drawing/2014/main" id="{93017FA3-24E5-47C9-8555-FF50E14F01E2}"/>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336756" y="3294989"/>
            <a:ext cx="474103" cy="474103"/>
          </a:xfrm>
          <a:prstGeom prst="rect">
            <a:avLst/>
          </a:prstGeom>
        </p:spPr>
      </p:pic>
    </p:spTree>
    <p:extLst>
      <p:ext uri="{BB962C8B-B14F-4D97-AF65-F5344CB8AC3E}">
        <p14:creationId xmlns:p14="http://schemas.microsoft.com/office/powerpoint/2010/main" val="106996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1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B917-F14C-4DE6-B77F-7791708EBDEC}"/>
              </a:ext>
            </a:extLst>
          </p:cNvPr>
          <p:cNvSpPr>
            <a:spLocks noGrp="1"/>
          </p:cNvSpPr>
          <p:nvPr>
            <p:ph type="title"/>
          </p:nvPr>
        </p:nvSpPr>
        <p:spPr>
          <a:xfrm>
            <a:off x="0" y="213557"/>
            <a:ext cx="2362200" cy="647577"/>
          </a:xfrm>
        </p:spPr>
        <p:txBody>
          <a:bodyPr>
            <a:normAutofit/>
          </a:bodyPr>
          <a:lstStyle/>
          <a:p>
            <a:r>
              <a:rPr lang="en-GB" sz="2800" dirty="0" err="1"/>
              <a:t>Antworten</a:t>
            </a:r>
            <a:endParaRPr lang="en-GB" sz="2800" dirty="0"/>
          </a:p>
        </p:txBody>
      </p:sp>
      <p:sp>
        <p:nvSpPr>
          <p:cNvPr id="4" name="Content Placeholder 2">
            <a:extLst>
              <a:ext uri="{FF2B5EF4-FFF2-40B4-BE49-F238E27FC236}">
                <a16:creationId xmlns:a16="http://schemas.microsoft.com/office/drawing/2014/main" id="{6D87EA95-ABCF-4E84-909C-7E3D047B09B3}"/>
              </a:ext>
            </a:extLst>
          </p:cNvPr>
          <p:cNvSpPr txBox="1">
            <a:spLocks/>
          </p:cNvSpPr>
          <p:nvPr/>
        </p:nvSpPr>
        <p:spPr>
          <a:xfrm>
            <a:off x="776853" y="1253331"/>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Tanzen macht Spaß.</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Travelling</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is my </a:t>
            </a: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favourite</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lang="de-DE" dirty="0" err="1">
                <a:solidFill>
                  <a:schemeClr val="tx1"/>
                </a:solidFill>
              </a:rPr>
              <a:t>activity</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reading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winning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err="1">
                <a:solidFill>
                  <a:schemeClr val="tx1"/>
                </a:solidFill>
              </a:rPr>
              <a:t>giv</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ing</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Content Placeholder 3">
            <a:extLst>
              <a:ext uri="{FF2B5EF4-FFF2-40B4-BE49-F238E27FC236}">
                <a16:creationId xmlns:a16="http://schemas.microsoft.com/office/drawing/2014/main" id="{42853FE2-9D80-47CD-8119-C20C43436CEA}"/>
              </a:ext>
            </a:extLst>
          </p:cNvPr>
          <p:cNvSpPr txBox="1">
            <a:spLocks/>
          </p:cNvSpPr>
          <p:nvPr/>
        </p:nvSpPr>
        <p:spPr>
          <a:xfrm>
            <a:off x="5957820" y="1253331"/>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Dancing is fun.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a:solidFill>
                  <a:schemeClr val="tx1"/>
                </a:solidFill>
              </a:rPr>
              <a:t>Reisen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meine</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Lieblingsaktivität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lang="en-GB" dirty="0" err="1">
                <a:solidFill>
                  <a:schemeClr val="tx1"/>
                </a:solidFill>
              </a:rPr>
              <a:t>Gewinnen</a:t>
            </a:r>
            <a:endParaRPr kumimoji="0" lang="en-GB" sz="2800" b="0" i="0" u="none" strike="noStrike" kern="1200" cap="none" spc="0" normalizeH="0" baseline="0" noProof="0" dirty="0">
              <a:ln>
                <a:noFill/>
              </a:ln>
              <a:solidFill>
                <a:schemeClr val="tx1"/>
              </a:solidFill>
              <a:effectLst/>
              <a:uLnTx/>
              <a:uFillTx/>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lang="en-GB" dirty="0" err="1">
                <a:solidFill>
                  <a:schemeClr val="tx1"/>
                </a:solidFill>
              </a:rPr>
              <a:t>Schenken</a:t>
            </a:r>
            <a:endParaRPr kumimoji="0" lang="en-GB" sz="2800" b="0" i="0" u="none" strike="noStrike" kern="1200" cap="none" spc="0" normalizeH="0" baseline="0" noProof="0" dirty="0">
              <a:ln>
                <a:noFill/>
              </a:ln>
              <a:solidFill>
                <a:schemeClr val="tx1"/>
              </a:solidFill>
              <a:effectLst/>
              <a:uLnTx/>
              <a:uFillTx/>
            </a:endParaRPr>
          </a:p>
        </p:txBody>
      </p:sp>
      <p:sp>
        <p:nvSpPr>
          <p:cNvPr id="6" name="TextBox 5">
            <a:extLst>
              <a:ext uri="{FF2B5EF4-FFF2-40B4-BE49-F238E27FC236}">
                <a16:creationId xmlns:a16="http://schemas.microsoft.com/office/drawing/2014/main" id="{E5881AE2-7CA7-445E-9DDD-98C179421F52}"/>
              </a:ext>
            </a:extLst>
          </p:cNvPr>
          <p:cNvSpPr txBox="1"/>
          <p:nvPr/>
        </p:nvSpPr>
        <p:spPr>
          <a:xfrm>
            <a:off x="204358" y="4430677"/>
            <a:ext cx="7985728" cy="430887"/>
          </a:xfrm>
          <a:prstGeom prst="rect">
            <a:avLst/>
          </a:prstGeom>
          <a:solidFill>
            <a:schemeClr val="accent1">
              <a:lumMod val="60000"/>
              <a:lumOff val="40000"/>
            </a:schemeClr>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What is the </a:t>
            </a:r>
            <a:r>
              <a:rPr kumimoji="0" lang="en-GB" sz="2200" b="1" i="0" u="sng" strike="noStrike" kern="1200" cap="none" spc="0" normalizeH="0" baseline="0" noProof="0" dirty="0">
                <a:ln>
                  <a:noFill/>
                </a:ln>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of these new nouns?</a:t>
            </a:r>
          </a:p>
        </p:txBody>
      </p:sp>
      <p:sp>
        <p:nvSpPr>
          <p:cNvPr id="7" name="TextBox 6">
            <a:extLst>
              <a:ext uri="{FF2B5EF4-FFF2-40B4-BE49-F238E27FC236}">
                <a16:creationId xmlns:a16="http://schemas.microsoft.com/office/drawing/2014/main" id="{C8E8C79B-B009-48A2-B24C-5890E3756982}"/>
              </a:ext>
            </a:extLst>
          </p:cNvPr>
          <p:cNvSpPr txBox="1"/>
          <p:nvPr/>
        </p:nvSpPr>
        <p:spPr>
          <a:xfrm>
            <a:off x="216538" y="4956693"/>
            <a:ext cx="5879461" cy="769441"/>
          </a:xfrm>
          <a:prstGeom prst="rect">
            <a:avLst/>
          </a:prstGeom>
          <a:solidFill>
            <a:schemeClr val="accent1">
              <a:lumMod val="60000"/>
              <a:lumOff val="40000"/>
            </a:schemeClr>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to forget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forgetting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vergessen</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Vergessen</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normal!)</a:t>
            </a:r>
          </a:p>
        </p:txBody>
      </p:sp>
      <p:sp>
        <p:nvSpPr>
          <p:cNvPr id="8" name="TextBox 7">
            <a:extLst>
              <a:ext uri="{FF2B5EF4-FFF2-40B4-BE49-F238E27FC236}">
                <a16:creationId xmlns:a16="http://schemas.microsoft.com/office/drawing/2014/main" id="{629E3853-A411-45F8-A0C5-7670D04A72EC}"/>
              </a:ext>
            </a:extLst>
          </p:cNvPr>
          <p:cNvSpPr txBox="1"/>
          <p:nvPr/>
        </p:nvSpPr>
        <p:spPr>
          <a:xfrm>
            <a:off x="6573831" y="5204559"/>
            <a:ext cx="5097111"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Don’t forget to pronounce the words. </a:t>
            </a:r>
          </a:p>
        </p:txBody>
      </p:sp>
      <p:sp>
        <p:nvSpPr>
          <p:cNvPr id="9" name="TextBox 8">
            <a:extLst>
              <a:ext uri="{FF2B5EF4-FFF2-40B4-BE49-F238E27FC236}">
                <a16:creationId xmlns:a16="http://schemas.microsoft.com/office/drawing/2014/main" id="{788BAFDF-4612-4CDB-920A-D0DE974F6ABB}"/>
              </a:ext>
            </a:extLst>
          </p:cNvPr>
          <p:cNvSpPr txBox="1"/>
          <p:nvPr/>
        </p:nvSpPr>
        <p:spPr>
          <a:xfrm>
            <a:off x="3031801" y="3097951"/>
            <a:ext cx="2330842" cy="1015663"/>
          </a:xfrm>
          <a:prstGeom prst="rect">
            <a:avLst/>
          </a:prstGeom>
          <a:solidFill>
            <a:schemeClr val="accent1">
              <a:lumMod val="60000"/>
              <a:lumOff val="40000"/>
            </a:schemeClr>
          </a:solidFill>
          <a:ln w="38100">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These words often end in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ing</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in English…</a:t>
            </a:r>
          </a:p>
        </p:txBody>
      </p:sp>
      <p:sp>
        <p:nvSpPr>
          <p:cNvPr id="10" name="TextBox 9">
            <a:extLst>
              <a:ext uri="{FF2B5EF4-FFF2-40B4-BE49-F238E27FC236}">
                <a16:creationId xmlns:a16="http://schemas.microsoft.com/office/drawing/2014/main" id="{2B1D9DEF-F539-4AAF-8749-CAA3374BB23C}"/>
              </a:ext>
            </a:extLst>
          </p:cNvPr>
          <p:cNvSpPr txBox="1"/>
          <p:nvPr/>
        </p:nvSpPr>
        <p:spPr>
          <a:xfrm>
            <a:off x="9483738" y="2756914"/>
            <a:ext cx="2454913" cy="1938992"/>
          </a:xfrm>
          <a:prstGeom prst="rect">
            <a:avLst/>
          </a:prstGeom>
          <a:solidFill>
            <a:schemeClr val="accent1">
              <a:lumMod val="60000"/>
              <a:lumOff val="40000"/>
            </a:schemeClr>
          </a:solidFill>
          <a:ln w="38100">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…but some don’t. What do these mean?</a:t>
            </a:r>
            <a:b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Leben</a:t>
            </a:r>
            <a:b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Wissen</a:t>
            </a:r>
            <a:b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das Essen</a:t>
            </a:r>
          </a:p>
        </p:txBody>
      </p:sp>
    </p:spTree>
    <p:extLst>
      <p:ext uri="{BB962C8B-B14F-4D97-AF65-F5344CB8AC3E}">
        <p14:creationId xmlns:p14="http://schemas.microsoft.com/office/powerpoint/2010/main" val="310692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D76F78-96CE-0B43-AB66-B64A1E76CA07}"/>
              </a:ext>
            </a:extLst>
          </p:cNvPr>
          <p:cNvSpPr txBox="1"/>
          <p:nvPr/>
        </p:nvSpPr>
        <p:spPr>
          <a:xfrm>
            <a:off x="280736" y="2684360"/>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 </a:t>
            </a:r>
            <a:r>
              <a:rPr kumimoji="0" lang="en-US" sz="2400" b="0" i="0" u="none" strike="noStrike" kern="1200" cap="none" spc="0" normalizeH="0" baseline="0" noProof="0" dirty="0" err="1">
                <a:ln>
                  <a:noFill/>
                </a:ln>
                <a:effectLst/>
                <a:uLnTx/>
                <a:uFillTx/>
                <a:latin typeface="Century Gothic" panose="020F0302020204030204"/>
                <a:ea typeface="+mn-ea"/>
                <a:cs typeface="+mn-cs"/>
              </a:rPr>
              <a:t>denke</a:t>
            </a:r>
            <a:r>
              <a:rPr kumimoji="0" lang="en-US" sz="2400" b="0" i="0" u="none" strike="noStrike" kern="1200" cap="none" spc="0" normalizeH="0" baseline="0" noProof="0" dirty="0">
                <a:ln>
                  <a:noFill/>
                </a:ln>
                <a:effectLst/>
                <a:uLnTx/>
                <a:uFillTx/>
                <a:latin typeface="Century Gothic" panose="020F0302020204030204"/>
                <a:ea typeface="+mn-ea"/>
                <a:cs typeface="+mn-cs"/>
              </a:rPr>
              <a:t>, Sport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lustig</a:t>
            </a:r>
            <a:r>
              <a:rPr kumimoji="0" lang="en-US" sz="2400" b="0" i="0" u="none" strike="noStrike" kern="1200" cap="none" spc="0" normalizeH="0" baseline="0" noProof="0" dirty="0">
                <a:ln>
                  <a:noFill/>
                </a:ln>
                <a:effectLst/>
                <a:uLnTx/>
                <a:uFillTx/>
                <a:latin typeface="Century Gothic" panose="020F0302020204030204"/>
                <a:ea typeface="+mn-ea"/>
                <a:cs typeface="+mn-cs"/>
              </a:rPr>
              <a:t>. </a:t>
            </a:r>
          </a:p>
        </p:txBody>
      </p:sp>
      <p:sp>
        <p:nvSpPr>
          <p:cNvPr id="15" name="Oval 14"/>
          <p:cNvSpPr/>
          <p:nvPr/>
        </p:nvSpPr>
        <p:spPr>
          <a:xfrm>
            <a:off x="1763791" y="2808606"/>
            <a:ext cx="331567" cy="345046"/>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p:txBody>
          <a:bodyPr>
            <a:normAutofit/>
          </a:bodyPr>
          <a:lstStyle/>
          <a:p>
            <a:r>
              <a:rPr lang="en-GB" sz="2800" dirty="0" err="1">
                <a:solidFill>
                  <a:schemeClr val="bg1"/>
                </a:solidFill>
              </a:rPr>
              <a:t>Meinungen</a:t>
            </a:r>
            <a:r>
              <a:rPr lang="en-GB" sz="2800" dirty="0">
                <a:solidFill>
                  <a:schemeClr val="bg1"/>
                </a:solidFill>
              </a:rPr>
              <a:t> </a:t>
            </a:r>
            <a:r>
              <a:rPr lang="en-GB" sz="2800" dirty="0" err="1">
                <a:solidFill>
                  <a:schemeClr val="bg1"/>
                </a:solidFill>
              </a:rPr>
              <a:t>mit</a:t>
            </a:r>
            <a:r>
              <a:rPr lang="en-GB" sz="2800" dirty="0">
                <a:solidFill>
                  <a:schemeClr val="bg1"/>
                </a:solidFill>
              </a:rPr>
              <a:t> </a:t>
            </a:r>
            <a:r>
              <a:rPr lang="en-GB" sz="2800" b="1" i="1" dirty="0" err="1">
                <a:solidFill>
                  <a:schemeClr val="bg1"/>
                </a:solidFill>
              </a:rPr>
              <a:t>dass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6801" y="1105478"/>
            <a:ext cx="11630527" cy="830997"/>
          </a:xfrm>
          <a:prstGeom prst="rect">
            <a:avLst/>
          </a:prstGeom>
          <a:noFill/>
        </p:spPr>
        <p:txBody>
          <a:bodyPr wrap="square" rtlCol="0">
            <a:spAutoFit/>
          </a:bodyPr>
          <a:lstStyle/>
          <a:p>
            <a:pPr lvl="0">
              <a:defRPr/>
            </a:pPr>
            <a:r>
              <a:rPr lang="en-US" sz="2400" dirty="0"/>
              <a:t>The verbs </a:t>
            </a:r>
            <a:r>
              <a:rPr lang="en-US" sz="2400" b="1" dirty="0" err="1"/>
              <a:t>denken</a:t>
            </a:r>
            <a:r>
              <a:rPr lang="en-US" sz="2400" dirty="0"/>
              <a:t> (</a:t>
            </a:r>
            <a:r>
              <a:rPr lang="en-US" sz="2400" i="1" dirty="0"/>
              <a:t>think</a:t>
            </a:r>
            <a:r>
              <a:rPr lang="en-US" sz="2400" dirty="0"/>
              <a:t>), </a:t>
            </a:r>
            <a:r>
              <a:rPr lang="en-US" sz="2400" b="1" dirty="0" err="1"/>
              <a:t>glauben</a:t>
            </a:r>
            <a:r>
              <a:rPr lang="en-US" sz="2400" dirty="0"/>
              <a:t> (</a:t>
            </a:r>
            <a:r>
              <a:rPr lang="en-US" sz="2400" i="1" dirty="0"/>
              <a:t>believe</a:t>
            </a:r>
            <a:r>
              <a:rPr lang="en-US" sz="2400" dirty="0"/>
              <a:t>) and </a:t>
            </a:r>
            <a:r>
              <a:rPr lang="en-US" sz="2400" b="1" dirty="0" err="1"/>
              <a:t>meinen</a:t>
            </a:r>
            <a:r>
              <a:rPr lang="en-US" sz="2400" dirty="0"/>
              <a:t> (</a:t>
            </a:r>
            <a:r>
              <a:rPr lang="en-US" sz="2400" i="1" dirty="0"/>
              <a:t>have the opinion</a:t>
            </a:r>
            <a:r>
              <a:rPr lang="en-US" sz="2400" dirty="0"/>
              <a:t>) can all be used to say what you think:</a:t>
            </a:r>
            <a:endParaRPr kumimoji="0" lang="en-US" sz="2400" u="none" strike="noStrike" kern="1200" cap="none" spc="0" normalizeH="0" baseline="0" noProof="0" dirty="0">
              <a:ln>
                <a:noFill/>
              </a:ln>
              <a:effectLst/>
              <a:uLnTx/>
              <a:uFillTx/>
              <a:latin typeface="Century Gothic" panose="020F0302020204030204"/>
            </a:endParaRPr>
          </a:p>
        </p:txBody>
      </p:sp>
      <p:sp>
        <p:nvSpPr>
          <p:cNvPr id="6" name="TextBox 5">
            <a:extLst>
              <a:ext uri="{FF2B5EF4-FFF2-40B4-BE49-F238E27FC236}">
                <a16:creationId xmlns:a16="http://schemas.microsoft.com/office/drawing/2014/main" id="{E7D76F78-96CE-0B43-AB66-B64A1E76CA07}"/>
              </a:ext>
            </a:extLst>
          </p:cNvPr>
          <p:cNvSpPr txBox="1"/>
          <p:nvPr/>
        </p:nvSpPr>
        <p:spPr>
          <a:xfrm>
            <a:off x="326800" y="1994380"/>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effectLst/>
                <a:uLnTx/>
                <a:uFillTx/>
                <a:latin typeface="Century Gothic" panose="020F0302020204030204"/>
                <a:ea typeface="+mn-ea"/>
                <a:cs typeface="+mn-cs"/>
              </a:rPr>
              <a:t>Use a comma and follow with </a:t>
            </a:r>
            <a:r>
              <a:rPr kumimoji="0" lang="en-US" sz="2400" b="0" i="0" u="none" strike="noStrike" kern="1200" cap="none" spc="0" normalizeH="0" baseline="0" noProof="0" dirty="0">
                <a:ln>
                  <a:noFill/>
                </a:ln>
                <a:effectLst/>
                <a:uLnTx/>
                <a:uFillTx/>
                <a:latin typeface="Century Gothic" panose="020F0302020204030204"/>
                <a:ea typeface="+mn-ea"/>
                <a:cs typeface="+mn-cs"/>
              </a:rPr>
              <a:t>Word Order 1:</a:t>
            </a:r>
          </a:p>
        </p:txBody>
      </p:sp>
      <p:sp>
        <p:nvSpPr>
          <p:cNvPr id="9" name="TextBox 8">
            <a:extLst>
              <a:ext uri="{FF2B5EF4-FFF2-40B4-BE49-F238E27FC236}">
                <a16:creationId xmlns:a16="http://schemas.microsoft.com/office/drawing/2014/main" id="{E7D76F78-96CE-0B43-AB66-B64A1E76CA07}"/>
              </a:ext>
            </a:extLst>
          </p:cNvPr>
          <p:cNvSpPr txBox="1"/>
          <p:nvPr/>
        </p:nvSpPr>
        <p:spPr>
          <a:xfrm>
            <a:off x="326799" y="3588723"/>
            <a:ext cx="10697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effectLst/>
                <a:uLnTx/>
                <a:uFillTx/>
                <a:latin typeface="Century Gothic" panose="020F0302020204030204"/>
                <a:ea typeface="+mn-ea"/>
                <a:cs typeface="+mn-cs"/>
              </a:rPr>
              <a:t>Use the conjunction </a:t>
            </a:r>
            <a:r>
              <a:rPr kumimoji="0" lang="en-US" sz="2400" b="1" i="1" u="none" strike="noStrike" kern="1200" cap="none" spc="0" normalizeH="0" baseline="0" noProof="0" dirty="0" err="1">
                <a:ln>
                  <a:noFill/>
                </a:ln>
                <a:effectLst/>
                <a:uLnTx/>
                <a:uFillTx/>
                <a:latin typeface="Century Gothic" panose="020F0302020204030204"/>
                <a:ea typeface="+mn-ea"/>
                <a:cs typeface="+mn-cs"/>
              </a:rPr>
              <a:t>dass</a:t>
            </a:r>
            <a:r>
              <a:rPr kumimoji="0" lang="en-US" sz="2400" b="1" i="1" u="none" strike="noStrike" kern="1200" cap="none" spc="0" normalizeH="0" baseline="0" noProof="0" dirty="0">
                <a:ln>
                  <a:noFill/>
                </a:ln>
                <a:effectLst/>
                <a:uLnTx/>
                <a:uFillTx/>
                <a:latin typeface="Century Gothic" panose="020F0302020204030204"/>
                <a:ea typeface="+mn-ea"/>
                <a:cs typeface="+mn-cs"/>
              </a:rPr>
              <a:t> </a:t>
            </a:r>
            <a:r>
              <a:rPr kumimoji="0" lang="en-US" sz="2400" u="none" strike="noStrike" kern="1200" cap="none" spc="0" normalizeH="0" baseline="0" noProof="0" dirty="0">
                <a:ln>
                  <a:noFill/>
                </a:ln>
                <a:effectLst/>
                <a:uLnTx/>
                <a:uFillTx/>
                <a:latin typeface="Century Gothic" panose="020F0302020204030204"/>
                <a:ea typeface="+mn-ea"/>
                <a:cs typeface="+mn-cs"/>
              </a:rPr>
              <a:t>and follow with </a:t>
            </a:r>
            <a:r>
              <a:rPr kumimoji="0" lang="en-US" sz="2400" b="0" i="0" u="none" strike="noStrike" kern="1200" cap="none" spc="0" normalizeH="0" baseline="0" noProof="0" dirty="0">
                <a:ln>
                  <a:noFill/>
                </a:ln>
                <a:effectLst/>
                <a:uLnTx/>
                <a:uFillTx/>
                <a:latin typeface="Century Gothic" panose="020F0302020204030204"/>
                <a:ea typeface="+mn-ea"/>
                <a:cs typeface="+mn-cs"/>
              </a:rPr>
              <a:t>Word Order 3:</a:t>
            </a:r>
          </a:p>
        </p:txBody>
      </p:sp>
      <p:sp>
        <p:nvSpPr>
          <p:cNvPr id="10" name="TextBox 9">
            <a:extLst>
              <a:ext uri="{FF2B5EF4-FFF2-40B4-BE49-F238E27FC236}">
                <a16:creationId xmlns:a16="http://schemas.microsoft.com/office/drawing/2014/main" id="{E7D76F78-96CE-0B43-AB66-B64A1E76CA07}"/>
              </a:ext>
            </a:extLst>
          </p:cNvPr>
          <p:cNvSpPr txBox="1"/>
          <p:nvPr/>
        </p:nvSpPr>
        <p:spPr>
          <a:xfrm>
            <a:off x="326799" y="4442443"/>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 </a:t>
            </a:r>
            <a:r>
              <a:rPr kumimoji="0" lang="en-US" sz="2400" b="0" i="0" u="none" strike="noStrike" kern="1200" cap="none" spc="0" normalizeH="0" baseline="0" noProof="0" dirty="0" err="1">
                <a:ln>
                  <a:noFill/>
                </a:ln>
                <a:effectLst/>
                <a:uLnTx/>
                <a:uFillTx/>
                <a:latin typeface="Century Gothic" panose="020F0302020204030204"/>
                <a:ea typeface="+mn-ea"/>
                <a:cs typeface="+mn-cs"/>
              </a:rPr>
              <a:t>denke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dass</a:t>
            </a:r>
            <a:r>
              <a:rPr kumimoji="0" lang="en-US" sz="2400" b="0" i="0" u="none" strike="noStrike" kern="1200" cap="none" spc="0" normalizeH="0" baseline="0" noProof="0" dirty="0">
                <a:ln>
                  <a:noFill/>
                </a:ln>
                <a:effectLst/>
                <a:uLnTx/>
                <a:uFillTx/>
                <a:latin typeface="Century Gothic" panose="020F0302020204030204"/>
                <a:ea typeface="+mn-ea"/>
                <a:cs typeface="+mn-cs"/>
              </a:rPr>
              <a:t> Sport </a:t>
            </a:r>
            <a:r>
              <a:rPr kumimoji="0" lang="en-US" sz="2400" b="0" i="0" u="none" strike="noStrike" kern="1200" cap="none" spc="0" normalizeH="0" baseline="0" noProof="0" dirty="0" err="1">
                <a:ln>
                  <a:noFill/>
                </a:ln>
                <a:effectLst/>
                <a:uLnTx/>
                <a:uFillTx/>
                <a:latin typeface="Century Gothic" panose="020F0302020204030204"/>
                <a:ea typeface="+mn-ea"/>
                <a:cs typeface="+mn-cs"/>
              </a:rPr>
              <a:t>lustig</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E7D76F78-96CE-0B43-AB66-B64A1E76CA07}"/>
              </a:ext>
            </a:extLst>
          </p:cNvPr>
          <p:cNvSpPr txBox="1"/>
          <p:nvPr/>
        </p:nvSpPr>
        <p:spPr>
          <a:xfrm>
            <a:off x="4472848" y="2700334"/>
            <a:ext cx="3756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I </a:t>
            </a:r>
            <a:r>
              <a:rPr lang="en-US" sz="2400" i="1" dirty="0">
                <a:solidFill>
                  <a:srgbClr val="4472C4">
                    <a:lumMod val="50000"/>
                  </a:srgbClr>
                </a:solidFill>
                <a:latin typeface="Century Gothic" panose="020F0302020204030204"/>
              </a:rPr>
              <a:t>think</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rPr>
              <a:t> sport is enjoyable.</a:t>
            </a:r>
          </a:p>
        </p:txBody>
      </p:sp>
      <p:sp>
        <p:nvSpPr>
          <p:cNvPr id="16" name="Oval 15"/>
          <p:cNvSpPr/>
          <p:nvPr/>
        </p:nvSpPr>
        <p:spPr>
          <a:xfrm>
            <a:off x="1772409" y="4556632"/>
            <a:ext cx="331567" cy="345046"/>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DC00E3C8-C571-418E-A388-8A1495F12034}"/>
              </a:ext>
            </a:extLst>
          </p:cNvPr>
          <p:cNvSpPr/>
          <p:nvPr/>
        </p:nvSpPr>
        <p:spPr>
          <a:xfrm>
            <a:off x="341936" y="5183066"/>
            <a:ext cx="662873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Weil </a:t>
            </a:r>
            <a:r>
              <a:rPr kumimoji="0" lang="en-GB" sz="2400" b="0" i="0" u="none" strike="noStrike" kern="1200" cap="none" spc="0" normalizeH="0" baseline="0" noProof="0" dirty="0">
                <a:ln>
                  <a:noFill/>
                </a:ln>
                <a:effectLst/>
                <a:uLnTx/>
                <a:uFillTx/>
                <a:latin typeface="Century Gothic" panose="020F0302020204030204"/>
                <a:ea typeface="+mn-ea"/>
                <a:cs typeface="+mn-cs"/>
              </a:rPr>
              <a:t>is another WO3 conjunction you know:</a:t>
            </a:r>
          </a:p>
        </p:txBody>
      </p:sp>
      <p:sp>
        <p:nvSpPr>
          <p:cNvPr id="19" name="Oval 18">
            <a:extLst>
              <a:ext uri="{FF2B5EF4-FFF2-40B4-BE49-F238E27FC236}">
                <a16:creationId xmlns:a16="http://schemas.microsoft.com/office/drawing/2014/main" id="{9C2C874F-EC7C-4991-A583-F9A3FAD446B1}"/>
              </a:ext>
            </a:extLst>
          </p:cNvPr>
          <p:cNvSpPr/>
          <p:nvPr/>
        </p:nvSpPr>
        <p:spPr>
          <a:xfrm>
            <a:off x="4395574" y="4442443"/>
            <a:ext cx="499729" cy="433539"/>
          </a:xfrm>
          <a:prstGeom prst="ellipse">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370CD0AD-12AF-4B5F-8693-48C528D62BFB}"/>
              </a:ext>
            </a:extLst>
          </p:cNvPr>
          <p:cNvSpPr txBox="1"/>
          <p:nvPr/>
        </p:nvSpPr>
        <p:spPr>
          <a:xfrm>
            <a:off x="5105004" y="4440013"/>
            <a:ext cx="44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rPr>
              <a:t>I </a:t>
            </a:r>
            <a:r>
              <a:rPr lang="en-US" sz="2400" i="1" dirty="0">
                <a:latin typeface="Century Gothic" panose="020F0302020204030204"/>
              </a:rPr>
              <a:t>think</a:t>
            </a:r>
            <a:r>
              <a:rPr kumimoji="0" lang="en-US" sz="2400" b="0" i="1" u="none" strike="noStrike" kern="1200" cap="none" spc="0" normalizeH="0" baseline="0" noProof="0" dirty="0">
                <a:ln>
                  <a:noFill/>
                </a:ln>
                <a:effectLst/>
                <a:uLnTx/>
                <a:uFillTx/>
                <a:latin typeface="Century Gothic" panose="020F0302020204030204"/>
              </a:rPr>
              <a:t> </a:t>
            </a:r>
            <a:r>
              <a:rPr kumimoji="0" lang="en-US" sz="2400" b="1" i="1" u="none" strike="noStrike" kern="1200" cap="none" spc="0" normalizeH="0" baseline="0" noProof="0" dirty="0">
                <a:ln>
                  <a:noFill/>
                </a:ln>
                <a:effectLst/>
                <a:uLnTx/>
                <a:uFillTx/>
                <a:latin typeface="Century Gothic" panose="020F0302020204030204"/>
              </a:rPr>
              <a:t>that</a:t>
            </a:r>
            <a:r>
              <a:rPr kumimoji="0" lang="en-US" sz="2400" b="0" i="1" u="none" strike="noStrike" kern="1200" cap="none" spc="0" normalizeH="0" baseline="0" noProof="0" dirty="0">
                <a:ln>
                  <a:noFill/>
                </a:ln>
                <a:effectLst/>
                <a:uLnTx/>
                <a:uFillTx/>
                <a:latin typeface="Century Gothic" panose="020F0302020204030204"/>
              </a:rPr>
              <a:t> sport is enjoyable.</a:t>
            </a:r>
          </a:p>
        </p:txBody>
      </p:sp>
      <p:sp>
        <p:nvSpPr>
          <p:cNvPr id="21" name="Rounded Rectangular Callout 1">
            <a:extLst>
              <a:ext uri="{FF2B5EF4-FFF2-40B4-BE49-F238E27FC236}">
                <a16:creationId xmlns:a16="http://schemas.microsoft.com/office/drawing/2014/main" id="{4A72C9EA-ED4E-4F02-878A-2322DF6882E5}"/>
              </a:ext>
            </a:extLst>
          </p:cNvPr>
          <p:cNvSpPr/>
          <p:nvPr/>
        </p:nvSpPr>
        <p:spPr>
          <a:xfrm>
            <a:off x="8928095" y="2850235"/>
            <a:ext cx="3094075" cy="1744140"/>
          </a:xfrm>
          <a:prstGeom prst="wedgeRoundRectCallout">
            <a:avLst>
              <a:gd name="adj1" fmla="val -272025"/>
              <a:gd name="adj2" fmla="val -3394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Unlike the English example here, in German there is </a:t>
            </a:r>
            <a:r>
              <a:rPr kumimoji="0" lang="en-GB" sz="2000" b="0" i="0" u="sng" strike="noStrike" kern="1200" cap="none" spc="0" normalizeH="0" baseline="0" noProof="0" dirty="0">
                <a:ln>
                  <a:noFill/>
                </a:ln>
                <a:solidFill>
                  <a:schemeClr val="tx1"/>
                </a:solidFill>
                <a:effectLst/>
                <a:uLnTx/>
                <a:uFillTx/>
                <a:latin typeface="Century Gothic" panose="020F0302020204030204"/>
                <a:ea typeface="+mn-ea"/>
                <a:cs typeface="+mn-cs"/>
              </a:rPr>
              <a:t>always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comma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after an opinion verb.</a:t>
            </a:r>
          </a:p>
        </p:txBody>
      </p:sp>
      <p:sp>
        <p:nvSpPr>
          <p:cNvPr id="22" name="Rounded Rectangular Callout 1">
            <a:extLst>
              <a:ext uri="{FF2B5EF4-FFF2-40B4-BE49-F238E27FC236}">
                <a16:creationId xmlns:a16="http://schemas.microsoft.com/office/drawing/2014/main" id="{3D8CFAFE-D974-443C-A98B-0AED93DB1B43}"/>
              </a:ext>
            </a:extLst>
          </p:cNvPr>
          <p:cNvSpPr/>
          <p:nvPr/>
        </p:nvSpPr>
        <p:spPr>
          <a:xfrm>
            <a:off x="6346697" y="34491"/>
            <a:ext cx="3963495" cy="1013626"/>
          </a:xfrm>
          <a:prstGeom prst="wedgeRoundRectCallout">
            <a:avLst>
              <a:gd name="adj1" fmla="val -89246"/>
              <a:gd name="adj2" fmla="val 388267"/>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The essential meaning is the same, but after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dass</a:t>
            </a:r>
            <a:r>
              <a:rPr lang="en-GB" sz="2000" dirty="0">
                <a:solidFill>
                  <a:schemeClr val="tx1"/>
                </a:solidFill>
                <a:latin typeface="Century Gothic" panose="020F0302020204030204"/>
              </a:rPr>
              <a:t> the verb must go to the end (WO3).</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67B3600D-D03E-4E3D-B10A-91D2D1E5F778}"/>
              </a:ext>
            </a:extLst>
          </p:cNvPr>
          <p:cNvSpPr txBox="1"/>
          <p:nvPr/>
        </p:nvSpPr>
        <p:spPr>
          <a:xfrm>
            <a:off x="326799" y="5550780"/>
            <a:ext cx="7902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 </a:t>
            </a:r>
            <a:r>
              <a:rPr kumimoji="0" lang="en-US" sz="2400" b="0" i="0" u="none" strike="noStrike" kern="1200" cap="none" spc="0" normalizeH="0" baseline="0" noProof="0" dirty="0" err="1">
                <a:ln>
                  <a:noFill/>
                </a:ln>
                <a:effectLst/>
                <a:uLnTx/>
                <a:uFillTx/>
                <a:latin typeface="Century Gothic" panose="020F0302020204030204"/>
                <a:ea typeface="+mn-ea"/>
                <a:cs typeface="+mn-cs"/>
              </a:rPr>
              <a:t>denke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dass</a:t>
            </a:r>
            <a:r>
              <a:rPr kumimoji="0" lang="en-US" sz="2400" b="0" i="0" u="none" strike="noStrike" kern="1200" cap="none" spc="0" normalizeH="0" baseline="0" noProof="0" dirty="0">
                <a:ln>
                  <a:noFill/>
                </a:ln>
                <a:effectLst/>
                <a:uLnTx/>
                <a:uFillTx/>
                <a:latin typeface="Century Gothic" panose="020F0302020204030204"/>
                <a:ea typeface="+mn-ea"/>
                <a:cs typeface="+mn-cs"/>
              </a:rPr>
              <a:t> Sport </a:t>
            </a:r>
            <a:r>
              <a:rPr kumimoji="0" lang="en-US" sz="2400" b="0" i="0" u="none" strike="noStrike" kern="1200" cap="none" spc="0" normalizeH="0" baseline="0" noProof="0" dirty="0" err="1">
                <a:ln>
                  <a:noFill/>
                </a:ln>
                <a:effectLst/>
                <a:uLnTx/>
                <a:uFillTx/>
                <a:latin typeface="Century Gothic" panose="020F0302020204030204"/>
                <a:ea typeface="+mn-ea"/>
                <a:cs typeface="+mn-cs"/>
              </a:rPr>
              <a:t>lustig</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ist</a:t>
            </a:r>
            <a:r>
              <a:rPr lang="en-US" sz="2400" dirty="0">
                <a:latin typeface="Century Gothic" panose="020F0302020204030204"/>
              </a:rPr>
              <a:t>, </a:t>
            </a:r>
            <a:r>
              <a:rPr lang="en-US" sz="2400" b="1" dirty="0" err="1">
                <a:latin typeface="Century Gothic" panose="020F0302020204030204"/>
              </a:rPr>
              <a:t>weil</a:t>
            </a:r>
            <a:r>
              <a:rPr lang="en-US" sz="2400" b="1" dirty="0">
                <a:latin typeface="Century Gothic" panose="020F0302020204030204"/>
              </a:rPr>
              <a:t> </a:t>
            </a:r>
            <a:r>
              <a:rPr lang="en-US" sz="2400" dirty="0">
                <a:latin typeface="Century Gothic" panose="020F0302020204030204"/>
              </a:rPr>
              <a:t>es fit </a:t>
            </a:r>
            <a:r>
              <a:rPr lang="en-US" sz="2400" b="1" dirty="0" err="1">
                <a:latin typeface="Century Gothic" panose="020F0302020204030204"/>
              </a:rPr>
              <a:t>macht</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4" name="TextBox 23">
            <a:extLst>
              <a:ext uri="{FF2B5EF4-FFF2-40B4-BE49-F238E27FC236}">
                <a16:creationId xmlns:a16="http://schemas.microsoft.com/office/drawing/2014/main" id="{93EEB8BC-FE19-45C2-9160-89C9A58B9534}"/>
              </a:ext>
            </a:extLst>
          </p:cNvPr>
          <p:cNvSpPr txBox="1"/>
          <p:nvPr/>
        </p:nvSpPr>
        <p:spPr>
          <a:xfrm>
            <a:off x="341935" y="5935566"/>
            <a:ext cx="97228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rPr>
              <a:t>I </a:t>
            </a:r>
            <a:r>
              <a:rPr lang="en-US" sz="2400" i="1" dirty="0">
                <a:latin typeface="Century Gothic" panose="020F0302020204030204"/>
              </a:rPr>
              <a:t>think</a:t>
            </a:r>
            <a:r>
              <a:rPr kumimoji="0" lang="en-US" sz="2400" b="0" i="1" u="none" strike="noStrike" kern="1200" cap="none" spc="0" normalizeH="0" baseline="0" noProof="0" dirty="0">
                <a:ln>
                  <a:noFill/>
                </a:ln>
                <a:effectLst/>
                <a:uLnTx/>
                <a:uFillTx/>
                <a:latin typeface="Century Gothic" panose="020F0302020204030204"/>
              </a:rPr>
              <a:t> </a:t>
            </a:r>
            <a:r>
              <a:rPr kumimoji="0" lang="en-US" sz="2400" b="1" i="1" u="none" strike="noStrike" kern="1200" cap="none" spc="0" normalizeH="0" baseline="0" noProof="0" dirty="0">
                <a:ln>
                  <a:noFill/>
                </a:ln>
                <a:effectLst/>
                <a:uLnTx/>
                <a:uFillTx/>
                <a:latin typeface="Century Gothic" panose="020F0302020204030204"/>
              </a:rPr>
              <a:t>that</a:t>
            </a:r>
            <a:r>
              <a:rPr kumimoji="0" lang="en-US" sz="2400" b="0" i="1" u="none" strike="noStrike" kern="1200" cap="none" spc="0" normalizeH="0" baseline="0" noProof="0" dirty="0">
                <a:ln>
                  <a:noFill/>
                </a:ln>
                <a:effectLst/>
                <a:uLnTx/>
                <a:uFillTx/>
                <a:latin typeface="Century Gothic" panose="020F0302020204030204"/>
              </a:rPr>
              <a:t> sport is enjoyable </a:t>
            </a:r>
            <a:r>
              <a:rPr kumimoji="0" lang="en-US" sz="2400" b="1" i="1" u="none" strike="noStrike" kern="1200" cap="none" spc="0" normalizeH="0" baseline="0" noProof="0" dirty="0">
                <a:ln>
                  <a:noFill/>
                </a:ln>
                <a:effectLst/>
                <a:uLnTx/>
                <a:uFillTx/>
                <a:latin typeface="Century Gothic" panose="020F0302020204030204"/>
              </a:rPr>
              <a:t>because</a:t>
            </a:r>
            <a:r>
              <a:rPr kumimoji="0" lang="en-US" sz="2400" b="0" i="1" u="none" strike="noStrike" kern="1200" cap="none" spc="0" normalizeH="0" baseline="0" noProof="0" dirty="0">
                <a:ln>
                  <a:noFill/>
                </a:ln>
                <a:effectLst/>
                <a:uLnTx/>
                <a:uFillTx/>
                <a:latin typeface="Century Gothic" panose="020F0302020204030204"/>
              </a:rPr>
              <a:t> it makes (you)</a:t>
            </a:r>
            <a:r>
              <a:rPr kumimoji="0" lang="en-US" sz="2400" b="0" i="1" u="none" strike="noStrike" kern="1200" cap="none" spc="0" normalizeH="0" noProof="0" dirty="0">
                <a:ln>
                  <a:noFill/>
                </a:ln>
                <a:effectLst/>
                <a:uLnTx/>
                <a:uFillTx/>
                <a:latin typeface="Century Gothic" panose="020F0302020204030204"/>
              </a:rPr>
              <a:t> fit</a:t>
            </a:r>
            <a:r>
              <a:rPr kumimoji="0" lang="en-US" sz="2400" b="0" i="1" u="none" strike="noStrike" kern="1200" cap="none" spc="0" normalizeH="0" baseline="0" noProof="0" dirty="0">
                <a:ln>
                  <a:noFill/>
                </a:ln>
                <a:effectLst/>
                <a:uLnTx/>
                <a:uFillTx/>
                <a:latin typeface="Century Gothic" panose="020F0302020204030204"/>
              </a:rPr>
              <a:t>.</a:t>
            </a:r>
          </a:p>
        </p:txBody>
      </p:sp>
    </p:spTree>
    <p:extLst>
      <p:ext uri="{BB962C8B-B14F-4D97-AF65-F5344CB8AC3E}">
        <p14:creationId xmlns:p14="http://schemas.microsoft.com/office/powerpoint/2010/main" val="27676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7" grpId="0"/>
      <p:bldP spid="6" grpId="0"/>
      <p:bldP spid="9" grpId="0"/>
      <p:bldP spid="10" grpId="0"/>
      <p:bldP spid="11" grpId="0"/>
      <p:bldP spid="16" grpId="0" animBg="1"/>
      <p:bldP spid="17" grpId="0"/>
      <p:bldP spid="19" grpId="0" animBg="1"/>
      <p:bldP spid="20" grpId="0"/>
      <p:bldP spid="21" grpId="0" animBg="1"/>
      <p:bldP spid="22" grpId="0" animBg="1"/>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33918" cy="647577"/>
          </a:xfrm>
        </p:spPr>
        <p:txBody>
          <a:bodyPr>
            <a:normAutofit/>
          </a:bodyPr>
          <a:lstStyle/>
          <a:p>
            <a:r>
              <a:rPr lang="en-GB" sz="2800" b="1" dirty="0" err="1">
                <a:solidFill>
                  <a:schemeClr val="bg1"/>
                </a:solidFill>
              </a:rPr>
              <a:t>Meinungen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7171" y="1191991"/>
            <a:ext cx="13072361" cy="400110"/>
          </a:xfrm>
          <a:prstGeom prst="rect">
            <a:avLst/>
          </a:prstGeom>
          <a:noFill/>
        </p:spPr>
        <p:txBody>
          <a:bodyPr wrap="square" rtlCol="0">
            <a:spAutoFit/>
          </a:bodyPr>
          <a:lstStyle/>
          <a:p>
            <a:r>
              <a:rPr lang="de-DE" sz="2000" dirty="0"/>
              <a:t>Mia redet mit Wolfgang. Hör zu. Passt </a:t>
            </a:r>
            <a:r>
              <a:rPr lang="de-DE" sz="2000" i="1" dirty="0"/>
              <a:t>dass</a:t>
            </a:r>
            <a:r>
              <a:rPr lang="de-DE" sz="2000" dirty="0"/>
              <a:t> oder --?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305637173"/>
              </p:ext>
            </p:extLst>
          </p:nvPr>
        </p:nvGraphicFramePr>
        <p:xfrm>
          <a:off x="1028700" y="1602341"/>
          <a:ext cx="10881220" cy="4473603"/>
        </p:xfrm>
        <a:graphic>
          <a:graphicData uri="http://schemas.openxmlformats.org/drawingml/2006/table">
            <a:tbl>
              <a:tblPr firstRow="1" bandRow="1">
                <a:tableStyleId>{00A15C55-8517-42AA-B614-E9B94910E393}</a:tableStyleId>
              </a:tblPr>
              <a:tblGrid>
                <a:gridCol w="704850">
                  <a:extLst>
                    <a:ext uri="{9D8B030D-6E8A-4147-A177-3AD203B41FA5}">
                      <a16:colId xmlns:a16="http://schemas.microsoft.com/office/drawing/2014/main" val="2607353726"/>
                    </a:ext>
                  </a:extLst>
                </a:gridCol>
                <a:gridCol w="6047324">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lnL w="9525" cap="flat" cmpd="sng" algn="ctr">
                      <a:noFill/>
                      <a:prstDash val="sysDashDot"/>
                      <a:round/>
                      <a:headEnd type="none" w="med" len="med"/>
                      <a:tailEnd type="none" w="med" len="med"/>
                    </a:lnL>
                    <a:lnR w="9525" cap="flat" cmpd="sng" algn="ctr">
                      <a:noFill/>
                      <a:prstDash val="sysDashDot"/>
                      <a:round/>
                      <a:headEnd type="none" w="med" len="med"/>
                      <a:tailEnd type="none" w="med" len="med"/>
                    </a:lnR>
                    <a:lnT w="9525" cap="flat" cmpd="sng" algn="ctr">
                      <a:no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tc>
                  <a:txBody>
                    <a:bodyPr/>
                    <a:lstStyle/>
                    <a:p>
                      <a:endParaRPr lang="en-GB" b="1" dirty="0"/>
                    </a:p>
                  </a:txBody>
                  <a:tcPr>
                    <a:lnL w="9525" cap="flat" cmpd="sng" algn="ctr">
                      <a:no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noFill/>
                      <a:prstDash val="sysDashDot"/>
                      <a:round/>
                      <a:headEnd type="none" w="med" len="med"/>
                      <a:tailEnd type="none" w="med" len="med"/>
                    </a:lnT>
                    <a:lnB w="9525"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effectLst/>
                          <a:uLnTx/>
                          <a:uFillTx/>
                        </a:rPr>
                        <a:t>dass</a:t>
                      </a:r>
                      <a:endParaRPr lang="en-GB" sz="2000" b="1" dirty="0"/>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r>
                        <a:rPr lang="en-GB" sz="2000" dirty="0" err="1">
                          <a:solidFill>
                            <a:schemeClr val="tx1"/>
                          </a:solidFill>
                        </a:rPr>
                        <a:t>Meinst</a:t>
                      </a:r>
                      <a:r>
                        <a:rPr lang="en-GB" sz="2000" dirty="0">
                          <a:solidFill>
                            <a:schemeClr val="tx1"/>
                          </a:solidFill>
                        </a:rPr>
                        <a:t> du, </a:t>
                      </a:r>
                      <a:r>
                        <a:rPr lang="en-GB" sz="2000" dirty="0" err="1">
                          <a:solidFill>
                            <a:schemeClr val="tx1"/>
                          </a:solidFill>
                        </a:rPr>
                        <a:t>meine</a:t>
                      </a:r>
                      <a:r>
                        <a:rPr lang="en-GB" sz="2000" dirty="0">
                          <a:solidFill>
                            <a:schemeClr val="tx1"/>
                          </a:solidFill>
                        </a:rPr>
                        <a:t> </a:t>
                      </a:r>
                      <a:r>
                        <a:rPr lang="en-GB" sz="2000" dirty="0" err="1">
                          <a:solidFill>
                            <a:schemeClr val="tx1"/>
                          </a:solidFill>
                        </a:rPr>
                        <a:t>Nase</a:t>
                      </a:r>
                      <a:r>
                        <a:rPr lang="en-GB" sz="2000" dirty="0">
                          <a:solidFill>
                            <a:schemeClr val="tx1"/>
                          </a:solidFill>
                        </a:rPr>
                        <a:t> </a:t>
                      </a:r>
                      <a:r>
                        <a:rPr lang="en-GB" sz="2000" dirty="0" err="1">
                          <a:solidFill>
                            <a:schemeClr val="tx1"/>
                          </a:solidFill>
                        </a:rPr>
                        <a:t>ist</a:t>
                      </a:r>
                      <a:r>
                        <a:rPr lang="en-GB" sz="2000" dirty="0">
                          <a:solidFill>
                            <a:schemeClr val="tx1"/>
                          </a:solidFill>
                        </a:rPr>
                        <a:t> </a:t>
                      </a:r>
                      <a:r>
                        <a:rPr lang="en-GB" sz="2000" dirty="0" err="1">
                          <a:solidFill>
                            <a:schemeClr val="tx1"/>
                          </a:solidFill>
                        </a:rPr>
                        <a:t>zu</a:t>
                      </a:r>
                      <a:r>
                        <a:rPr lang="en-GB" sz="2000" dirty="0">
                          <a:solidFill>
                            <a:schemeClr val="tx1"/>
                          </a:solidFill>
                        </a:rPr>
                        <a:t> </a:t>
                      </a:r>
                      <a:r>
                        <a:rPr lang="en-GB" sz="2000" dirty="0" err="1">
                          <a:solidFill>
                            <a:schemeClr val="tx1"/>
                          </a:solidFill>
                        </a:rPr>
                        <a:t>dünn</a:t>
                      </a:r>
                      <a:r>
                        <a:rPr lang="en-GB" sz="2000" dirty="0">
                          <a:solidFill>
                            <a:schemeClr val="tx1"/>
                          </a:solidFill>
                        </a:rPr>
                        <a: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r>
                        <a:rPr lang="en-GB" sz="2000" dirty="0">
                          <a:solidFill>
                            <a:schemeClr val="tx1"/>
                          </a:solidFill>
                        </a:rPr>
                        <a:t>Ich </a:t>
                      </a:r>
                      <a:r>
                        <a:rPr lang="en-GB" sz="2000" dirty="0" err="1">
                          <a:solidFill>
                            <a:schemeClr val="tx1"/>
                          </a:solidFill>
                        </a:rPr>
                        <a:t>glaube</a:t>
                      </a:r>
                      <a:r>
                        <a:rPr lang="en-GB" sz="2000" dirty="0">
                          <a:solidFill>
                            <a:schemeClr val="tx1"/>
                          </a:solidFill>
                        </a:rPr>
                        <a:t>, </a:t>
                      </a:r>
                      <a:r>
                        <a:rPr lang="en-GB" sz="2000" dirty="0" err="1">
                          <a:solidFill>
                            <a:schemeClr val="tx1"/>
                          </a:solidFill>
                        </a:rPr>
                        <a:t>dass</a:t>
                      </a:r>
                      <a:r>
                        <a:rPr lang="en-GB" sz="2000" dirty="0">
                          <a:solidFill>
                            <a:schemeClr val="tx1"/>
                          </a:solidFill>
                        </a:rPr>
                        <a:t> </a:t>
                      </a:r>
                      <a:r>
                        <a:rPr lang="en-GB" sz="2000" dirty="0" err="1">
                          <a:solidFill>
                            <a:schemeClr val="tx1"/>
                          </a:solidFill>
                        </a:rPr>
                        <a:t>Heidis</a:t>
                      </a:r>
                      <a:r>
                        <a:rPr lang="en-GB" sz="2000" dirty="0">
                          <a:solidFill>
                            <a:schemeClr val="tx1"/>
                          </a:solidFill>
                        </a:rPr>
                        <a:t> </a:t>
                      </a:r>
                      <a:r>
                        <a:rPr lang="en-GB" sz="2000" dirty="0" err="1">
                          <a:solidFill>
                            <a:schemeClr val="tx1"/>
                          </a:solidFill>
                        </a:rPr>
                        <a:t>Nase</a:t>
                      </a:r>
                      <a:r>
                        <a:rPr lang="en-GB" sz="2000" dirty="0">
                          <a:solidFill>
                            <a:schemeClr val="tx1"/>
                          </a:solidFill>
                        </a:rPr>
                        <a:t> </a:t>
                      </a:r>
                      <a:r>
                        <a:rPr lang="en-GB" sz="2000" dirty="0" err="1">
                          <a:solidFill>
                            <a:schemeClr val="tx1"/>
                          </a:solidFill>
                        </a:rPr>
                        <a:t>perfekt</a:t>
                      </a:r>
                      <a:r>
                        <a:rPr lang="en-GB" sz="2000" dirty="0">
                          <a:solidFill>
                            <a:schemeClr val="tx1"/>
                          </a:solidFill>
                        </a:rPr>
                        <a:t> </a:t>
                      </a:r>
                      <a:r>
                        <a:rPr lang="en-GB" sz="2000" dirty="0" err="1">
                          <a:solidFill>
                            <a:schemeClr val="tx1"/>
                          </a:solidFill>
                        </a:rPr>
                        <a:t>ist</a:t>
                      </a:r>
                      <a:r>
                        <a:rPr lang="en-GB" sz="2000" dirty="0">
                          <a:solidFill>
                            <a:schemeClr val="tx1"/>
                          </a:solidFill>
                        </a:rPr>
                        <a: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r>
                        <a:rPr lang="en-GB" sz="2000" dirty="0">
                          <a:solidFill>
                            <a:schemeClr val="tx1"/>
                          </a:solidFill>
                        </a:rPr>
                        <a:t>Ich </a:t>
                      </a:r>
                      <a:r>
                        <a:rPr lang="en-GB" sz="2000" dirty="0" err="1">
                          <a:solidFill>
                            <a:schemeClr val="tx1"/>
                          </a:solidFill>
                        </a:rPr>
                        <a:t>denke</a:t>
                      </a:r>
                      <a:r>
                        <a:rPr lang="en-GB" sz="2000" dirty="0">
                          <a:solidFill>
                            <a:schemeClr val="tx1"/>
                          </a:solidFill>
                        </a:rPr>
                        <a:t>, </a:t>
                      </a:r>
                      <a:r>
                        <a:rPr lang="en-GB" sz="2000" dirty="0" err="1">
                          <a:solidFill>
                            <a:schemeClr val="tx1"/>
                          </a:solidFill>
                        </a:rPr>
                        <a:t>dein</a:t>
                      </a:r>
                      <a:r>
                        <a:rPr lang="en-GB" sz="2000" dirty="0">
                          <a:solidFill>
                            <a:schemeClr val="tx1"/>
                          </a:solidFill>
                        </a:rPr>
                        <a:t> </a:t>
                      </a:r>
                      <a:r>
                        <a:rPr lang="en-GB" sz="2000" dirty="0" err="1">
                          <a:solidFill>
                            <a:schemeClr val="tx1"/>
                          </a:solidFill>
                        </a:rPr>
                        <a:t>Haar</a:t>
                      </a:r>
                      <a:r>
                        <a:rPr lang="en-GB" sz="2000" dirty="0">
                          <a:solidFill>
                            <a:schemeClr val="tx1"/>
                          </a:solidFill>
                        </a:rPr>
                        <a:t> </a:t>
                      </a:r>
                      <a:r>
                        <a:rPr lang="en-GB" sz="2000" dirty="0" err="1">
                          <a:solidFill>
                            <a:schemeClr val="tx1"/>
                          </a:solidFill>
                        </a:rPr>
                        <a:t>ist</a:t>
                      </a:r>
                      <a:r>
                        <a:rPr lang="en-GB" sz="2000" dirty="0">
                          <a:solidFill>
                            <a:schemeClr val="tx1"/>
                          </a:solidFill>
                        </a:rPr>
                        <a:t> </a:t>
                      </a:r>
                      <a:r>
                        <a:rPr lang="en-GB" sz="2000" dirty="0" err="1">
                          <a:solidFill>
                            <a:schemeClr val="tx1"/>
                          </a:solidFill>
                        </a:rPr>
                        <a:t>schön</a:t>
                      </a:r>
                      <a:r>
                        <a:rPr lang="en-GB" sz="2000" dirty="0">
                          <a:solidFill>
                            <a:schemeClr val="tx1"/>
                          </a:solidFill>
                        </a:rPr>
                        <a:t> </a:t>
                      </a:r>
                      <a:r>
                        <a:rPr lang="en-GB" sz="2000" dirty="0" err="1">
                          <a:solidFill>
                            <a:schemeClr val="tx1"/>
                          </a:solidFill>
                        </a:rPr>
                        <a:t>heute</a:t>
                      </a:r>
                      <a:r>
                        <a:rPr lang="en-GB" sz="2000" dirty="0">
                          <a:solidFill>
                            <a:schemeClr val="tx1"/>
                          </a:solidFill>
                        </a:rPr>
                        <a: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r>
                        <a:rPr lang="en-GB" sz="2000" dirty="0" err="1">
                          <a:solidFill>
                            <a:schemeClr val="tx1"/>
                          </a:solidFill>
                        </a:rPr>
                        <a:t>Glaubst</a:t>
                      </a:r>
                      <a:r>
                        <a:rPr lang="en-GB" sz="2000" dirty="0">
                          <a:solidFill>
                            <a:schemeClr val="tx1"/>
                          </a:solidFill>
                        </a:rPr>
                        <a:t> du, </a:t>
                      </a:r>
                      <a:r>
                        <a:rPr lang="en-GB" sz="2000" dirty="0" err="1">
                          <a:solidFill>
                            <a:schemeClr val="tx1"/>
                          </a:solidFill>
                        </a:rPr>
                        <a:t>meine</a:t>
                      </a:r>
                      <a:r>
                        <a:rPr lang="en-GB" sz="2000" dirty="0">
                          <a:solidFill>
                            <a:schemeClr val="tx1"/>
                          </a:solidFill>
                        </a:rPr>
                        <a:t> </a:t>
                      </a:r>
                      <a:r>
                        <a:rPr lang="en-GB" sz="2000" dirty="0" err="1">
                          <a:solidFill>
                            <a:schemeClr val="tx1"/>
                          </a:solidFill>
                        </a:rPr>
                        <a:t>Augen</a:t>
                      </a:r>
                      <a:r>
                        <a:rPr lang="en-GB" sz="2000" dirty="0">
                          <a:solidFill>
                            <a:schemeClr val="tx1"/>
                          </a:solidFill>
                        </a:rPr>
                        <a:t> </a:t>
                      </a:r>
                      <a:r>
                        <a:rPr lang="en-GB" sz="2000" dirty="0" err="1">
                          <a:solidFill>
                            <a:schemeClr val="tx1"/>
                          </a:solidFill>
                        </a:rPr>
                        <a:t>sind</a:t>
                      </a:r>
                      <a:r>
                        <a:rPr lang="en-GB" sz="2000" dirty="0">
                          <a:solidFill>
                            <a:schemeClr val="tx1"/>
                          </a:solidFill>
                        </a:rPr>
                        <a:t> </a:t>
                      </a:r>
                      <a:r>
                        <a:rPr lang="en-GB" sz="2000" dirty="0" err="1">
                          <a:solidFill>
                            <a:schemeClr val="tx1"/>
                          </a:solidFill>
                        </a:rPr>
                        <a:t>grün</a:t>
                      </a:r>
                      <a:r>
                        <a:rPr lang="en-GB" sz="2000" dirty="0">
                          <a:solidFill>
                            <a:schemeClr val="tx1"/>
                          </a:solidFill>
                        </a:rPr>
                        <a:t> </a:t>
                      </a:r>
                      <a:r>
                        <a:rPr lang="en-GB" sz="2000" dirty="0" err="1">
                          <a:solidFill>
                            <a:schemeClr val="tx1"/>
                          </a:solidFill>
                        </a:rPr>
                        <a:t>oder</a:t>
                      </a:r>
                      <a:r>
                        <a:rPr lang="en-GB" sz="2000" dirty="0">
                          <a:solidFill>
                            <a:schemeClr val="tx1"/>
                          </a:solidFill>
                        </a:rPr>
                        <a:t> </a:t>
                      </a:r>
                      <a:r>
                        <a:rPr lang="en-GB" sz="2000" dirty="0" err="1">
                          <a:solidFill>
                            <a:schemeClr val="tx1"/>
                          </a:solidFill>
                        </a:rPr>
                        <a:t>blau</a:t>
                      </a:r>
                      <a:r>
                        <a:rPr lang="en-GB" sz="2000" dirty="0">
                          <a:solidFill>
                            <a:schemeClr val="tx1"/>
                          </a:solidFill>
                        </a:rPr>
                        <a: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r>
                        <a:rPr lang="en-GB" sz="2000" dirty="0">
                          <a:solidFill>
                            <a:schemeClr val="tx1"/>
                          </a:solidFill>
                        </a:rPr>
                        <a:t>Ich </a:t>
                      </a:r>
                      <a:r>
                        <a:rPr lang="en-GB" sz="2000" dirty="0" err="1">
                          <a:solidFill>
                            <a:schemeClr val="tx1"/>
                          </a:solidFill>
                        </a:rPr>
                        <a:t>meine</a:t>
                      </a:r>
                      <a:r>
                        <a:rPr lang="en-GB" sz="2000" dirty="0">
                          <a:solidFill>
                            <a:schemeClr val="tx1"/>
                          </a:solidFill>
                        </a:rPr>
                        <a:t>, </a:t>
                      </a:r>
                      <a:r>
                        <a:rPr lang="en-GB" sz="2000" dirty="0" err="1">
                          <a:solidFill>
                            <a:schemeClr val="tx1"/>
                          </a:solidFill>
                        </a:rPr>
                        <a:t>dass</a:t>
                      </a:r>
                      <a:r>
                        <a:rPr lang="en-GB" sz="2000" dirty="0">
                          <a:solidFill>
                            <a:schemeClr val="tx1"/>
                          </a:solidFill>
                        </a:rPr>
                        <a:t> </a:t>
                      </a:r>
                      <a:r>
                        <a:rPr lang="en-GB" sz="2000" dirty="0" err="1">
                          <a:solidFill>
                            <a:schemeClr val="tx1"/>
                          </a:solidFill>
                        </a:rPr>
                        <a:t>meine</a:t>
                      </a:r>
                      <a:r>
                        <a:rPr lang="en-GB" sz="2000" dirty="0">
                          <a:solidFill>
                            <a:schemeClr val="tx1"/>
                          </a:solidFill>
                        </a:rPr>
                        <a:t> </a:t>
                      </a:r>
                      <a:r>
                        <a:rPr lang="en-GB" sz="2000" dirty="0" err="1">
                          <a:solidFill>
                            <a:schemeClr val="tx1"/>
                          </a:solidFill>
                        </a:rPr>
                        <a:t>Augen</a:t>
                      </a:r>
                      <a:r>
                        <a:rPr lang="en-GB" sz="2000" dirty="0">
                          <a:solidFill>
                            <a:schemeClr val="tx1"/>
                          </a:solidFill>
                        </a:rPr>
                        <a:t> </a:t>
                      </a:r>
                      <a:r>
                        <a:rPr lang="en-GB" sz="2000" dirty="0" err="1">
                          <a:solidFill>
                            <a:schemeClr val="tx1"/>
                          </a:solidFill>
                        </a:rPr>
                        <a:t>blau</a:t>
                      </a:r>
                      <a:r>
                        <a:rPr lang="en-GB" sz="2000" dirty="0">
                          <a:solidFill>
                            <a:schemeClr val="tx1"/>
                          </a:solidFill>
                        </a:rPr>
                        <a:t> </a:t>
                      </a:r>
                      <a:r>
                        <a:rPr lang="en-GB" sz="2000" dirty="0" err="1">
                          <a:solidFill>
                            <a:schemeClr val="tx1"/>
                          </a:solidFill>
                        </a:rPr>
                        <a:t>sind</a:t>
                      </a:r>
                      <a:r>
                        <a:rPr lang="en-GB" sz="2000" dirty="0">
                          <a:solidFill>
                            <a:schemeClr val="tx1"/>
                          </a:solidFill>
                        </a:rPr>
                        <a: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a:t>
                      </a:r>
                      <a:r>
                        <a:rPr lang="en-GB" sz="2000" dirty="0" err="1">
                          <a:solidFill>
                            <a:schemeClr val="tx1"/>
                          </a:solidFill>
                        </a:rPr>
                        <a:t>glaube</a:t>
                      </a:r>
                      <a:r>
                        <a:rPr lang="en-GB" sz="2000" dirty="0">
                          <a:solidFill>
                            <a:schemeClr val="tx1"/>
                          </a:solidFill>
                        </a:rPr>
                        <a:t>, </a:t>
                      </a:r>
                      <a:r>
                        <a:rPr lang="en-GB" sz="2000" dirty="0" err="1">
                          <a:solidFill>
                            <a:schemeClr val="tx1"/>
                          </a:solidFill>
                        </a:rPr>
                        <a:t>Chemie</a:t>
                      </a:r>
                      <a:r>
                        <a:rPr lang="en-GB" sz="2000" dirty="0">
                          <a:solidFill>
                            <a:schemeClr val="tx1"/>
                          </a:solidFill>
                        </a:rPr>
                        <a:t> </a:t>
                      </a:r>
                      <a:r>
                        <a:rPr lang="en-GB" sz="2000" dirty="0" err="1">
                          <a:solidFill>
                            <a:schemeClr val="tx1"/>
                          </a:solidFill>
                        </a:rPr>
                        <a:t>fällt</a:t>
                      </a:r>
                      <a:r>
                        <a:rPr lang="en-GB" sz="2000" dirty="0">
                          <a:solidFill>
                            <a:schemeClr val="tx1"/>
                          </a:solidFill>
                        </a:rPr>
                        <a:t> Katja </a:t>
                      </a:r>
                      <a:r>
                        <a:rPr lang="en-GB" sz="2000" dirty="0" err="1">
                          <a:solidFill>
                            <a:schemeClr val="tx1"/>
                          </a:solidFill>
                        </a:rPr>
                        <a:t>sehr</a:t>
                      </a:r>
                      <a:r>
                        <a:rPr lang="en-GB" sz="2000" dirty="0">
                          <a:solidFill>
                            <a:schemeClr val="tx1"/>
                          </a:solidFill>
                        </a:rPr>
                        <a:t> </a:t>
                      </a:r>
                      <a:r>
                        <a:rPr lang="en-GB" sz="2000" dirty="0" err="1">
                          <a:solidFill>
                            <a:schemeClr val="tx1"/>
                          </a:solidFill>
                        </a:rPr>
                        <a:t>schwer</a:t>
                      </a:r>
                      <a:r>
                        <a:rPr lang="en-GB" sz="2000" dirty="0">
                          <a:solidFill>
                            <a:schemeClr val="tx1"/>
                          </a:solidFill>
                        </a:rPr>
                        <a: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Denkst</a:t>
                      </a:r>
                      <a:r>
                        <a:rPr lang="en-GB" sz="2000" dirty="0">
                          <a:solidFill>
                            <a:schemeClr val="tx1"/>
                          </a:solidFill>
                        </a:rPr>
                        <a:t> du, </a:t>
                      </a:r>
                      <a:r>
                        <a:rPr lang="en-GB" sz="2000" dirty="0" err="1">
                          <a:solidFill>
                            <a:schemeClr val="tx1"/>
                          </a:solidFill>
                        </a:rPr>
                        <a:t>dass</a:t>
                      </a:r>
                      <a:r>
                        <a:rPr lang="en-GB" sz="2000" dirty="0">
                          <a:solidFill>
                            <a:schemeClr val="tx1"/>
                          </a:solidFill>
                        </a:rPr>
                        <a:t> </a:t>
                      </a:r>
                      <a:r>
                        <a:rPr lang="en-GB" sz="2000" dirty="0" err="1">
                          <a:solidFill>
                            <a:schemeClr val="tx1"/>
                          </a:solidFill>
                        </a:rPr>
                        <a:t>Chemie</a:t>
                      </a:r>
                      <a:r>
                        <a:rPr lang="en-GB" sz="2000" dirty="0">
                          <a:solidFill>
                            <a:schemeClr val="tx1"/>
                          </a:solidFill>
                        </a:rPr>
                        <a:t> </a:t>
                      </a:r>
                      <a:r>
                        <a:rPr lang="en-GB" sz="2000" dirty="0" err="1">
                          <a:solidFill>
                            <a:schemeClr val="tx1"/>
                          </a:solidFill>
                        </a:rPr>
                        <a:t>schwer</a:t>
                      </a:r>
                      <a:r>
                        <a:rPr lang="en-GB" sz="2000" dirty="0">
                          <a:solidFill>
                            <a:schemeClr val="tx1"/>
                          </a:solidFill>
                        </a:rPr>
                        <a:t> </a:t>
                      </a:r>
                      <a:r>
                        <a:rPr lang="en-GB" sz="2000" dirty="0" err="1">
                          <a:solidFill>
                            <a:schemeClr val="tx1"/>
                          </a:solidFill>
                        </a:rPr>
                        <a:t>ist</a:t>
                      </a:r>
                      <a:r>
                        <a:rPr lang="en-GB" sz="2000" dirty="0">
                          <a:solidFill>
                            <a:schemeClr val="tx1"/>
                          </a:solidFill>
                        </a:rPr>
                        <a: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r>
                        <a:rPr lang="en-GB" sz="2000" dirty="0" err="1">
                          <a:solidFill>
                            <a:schemeClr val="tx1"/>
                          </a:solidFill>
                        </a:rPr>
                        <a:t>Meinst</a:t>
                      </a:r>
                      <a:r>
                        <a:rPr lang="en-GB" sz="2000" dirty="0">
                          <a:solidFill>
                            <a:schemeClr val="tx1"/>
                          </a:solidFill>
                        </a:rPr>
                        <a:t> du, </a:t>
                      </a:r>
                      <a:r>
                        <a:rPr lang="en-GB" sz="2000" dirty="0" err="1">
                          <a:solidFill>
                            <a:schemeClr val="tx1"/>
                          </a:solidFill>
                        </a:rPr>
                        <a:t>dass</a:t>
                      </a:r>
                      <a:r>
                        <a:rPr lang="en-GB" sz="2000" dirty="0">
                          <a:solidFill>
                            <a:schemeClr val="tx1"/>
                          </a:solidFill>
                        </a:rPr>
                        <a:t> </a:t>
                      </a:r>
                      <a:r>
                        <a:rPr lang="en-GB" sz="2000" dirty="0" err="1">
                          <a:solidFill>
                            <a:schemeClr val="tx1"/>
                          </a:solidFill>
                        </a:rPr>
                        <a:t>Musik</a:t>
                      </a:r>
                      <a:r>
                        <a:rPr lang="en-GB" sz="2000" dirty="0">
                          <a:solidFill>
                            <a:schemeClr val="tx1"/>
                          </a:solidFill>
                        </a:rPr>
                        <a:t> </a:t>
                      </a:r>
                      <a:r>
                        <a:rPr lang="en-GB" sz="2000" dirty="0" err="1">
                          <a:solidFill>
                            <a:schemeClr val="tx1"/>
                          </a:solidFill>
                        </a:rPr>
                        <a:t>Spaß</a:t>
                      </a:r>
                      <a:r>
                        <a:rPr lang="en-GB" sz="2000" dirty="0">
                          <a:solidFill>
                            <a:schemeClr val="tx1"/>
                          </a:solidFill>
                        </a:rPr>
                        <a:t> </a:t>
                      </a:r>
                      <a:r>
                        <a:rPr lang="en-GB" sz="2000" dirty="0" err="1">
                          <a:solidFill>
                            <a:schemeClr val="tx1"/>
                          </a:solidFill>
                        </a:rPr>
                        <a:t>macht</a:t>
                      </a:r>
                      <a:r>
                        <a:rPr lang="en-GB" sz="2000" dirty="0">
                          <a:solidFill>
                            <a:schemeClr val="tx1"/>
                          </a:solidFill>
                        </a:rPr>
                        <a:t>?</a:t>
                      </a:r>
                    </a:p>
                  </a:txBody>
                  <a:tcPr anchor="ct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tx1"/>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tc>
                  <a:txBody>
                    <a:bodyPr/>
                    <a:lstStyle/>
                    <a:p>
                      <a:endParaRPr lang="en-GB" sz="2000" dirty="0">
                        <a:solidFill>
                          <a:schemeClr val="accent1">
                            <a:lumMod val="50000"/>
                          </a:schemeClr>
                        </a:solidFill>
                      </a:endParaRPr>
                    </a:p>
                  </a:txBody>
                  <a:tcPr>
                    <a:lnL w="9525" cap="flat" cmpd="sng" algn="ctr">
                      <a:solidFill>
                        <a:schemeClr val="tx1"/>
                      </a:solidFill>
                      <a:prstDash val="sysDashDot"/>
                      <a:round/>
                      <a:headEnd type="none" w="med" len="med"/>
                      <a:tailEnd type="none" w="med" len="med"/>
                    </a:lnL>
                    <a:lnR w="9525" cap="flat" cmpd="sng" algn="ctr">
                      <a:solidFill>
                        <a:schemeClr val="tx1"/>
                      </a:solidFill>
                      <a:prstDash val="sysDashDot"/>
                      <a:round/>
                      <a:headEnd type="none" w="med" len="med"/>
                      <a:tailEnd type="none" w="med" len="med"/>
                    </a:lnR>
                    <a:lnT w="9525" cap="flat" cmpd="sng" algn="ctr">
                      <a:solidFill>
                        <a:schemeClr val="tx1"/>
                      </a:solidFill>
                      <a:prstDash val="sysDashDot"/>
                      <a:round/>
                      <a:headEnd type="none" w="med" len="med"/>
                      <a:tailEnd type="none" w="med" len="med"/>
                    </a:lnT>
                    <a:lnB w="9525"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3" name="33. 1.wav"/>
            </a:hlinkClick>
            <a:extLst>
              <a:ext uri="{FF2B5EF4-FFF2-40B4-BE49-F238E27FC236}">
                <a16:creationId xmlns:a16="http://schemas.microsoft.com/office/drawing/2014/main" id="{3B418770-1E72-B240-9307-3BBF955557C6}"/>
              </a:ext>
            </a:extLst>
          </p:cNvPr>
          <p:cNvSpPr/>
          <p:nvPr/>
        </p:nvSpPr>
        <p:spPr>
          <a:xfrm>
            <a:off x="1259457" y="2122617"/>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749308" y="2200316"/>
            <a:ext cx="4605271" cy="27571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942" y="2181736"/>
            <a:ext cx="282522" cy="294294"/>
          </a:xfrm>
          <a:prstGeom prst="rect">
            <a:avLst/>
          </a:prstGeom>
        </p:spPr>
      </p:pic>
      <p:sp>
        <p:nvSpPr>
          <p:cNvPr id="11" name="Action Button: Custom 16">
            <a:hlinkClick r:id="" action="ppaction://noaction" highlightClick="1">
              <a:snd r:embed="rId5" name="33. 2.wav"/>
            </a:hlinkClick>
            <a:extLst>
              <a:ext uri="{FF2B5EF4-FFF2-40B4-BE49-F238E27FC236}">
                <a16:creationId xmlns:a16="http://schemas.microsoft.com/office/drawing/2014/main" id="{F18D09F0-0D24-5B4F-A26E-132DCCD8073A}"/>
              </a:ext>
            </a:extLst>
          </p:cNvPr>
          <p:cNvSpPr/>
          <p:nvPr/>
        </p:nvSpPr>
        <p:spPr>
          <a:xfrm>
            <a:off x="1259457" y="259525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818981" y="2695464"/>
            <a:ext cx="5081522" cy="29429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2986" y="2687226"/>
            <a:ext cx="282522" cy="294294"/>
          </a:xfrm>
          <a:prstGeom prst="rect">
            <a:avLst/>
          </a:prstGeom>
        </p:spPr>
      </p:pic>
      <p:sp>
        <p:nvSpPr>
          <p:cNvPr id="14" name="Action Button: Custom 16">
            <a:hlinkClick r:id="" action="ppaction://noaction" highlightClick="1">
              <a:snd r:embed="rId6" name="33. 3.wav"/>
            </a:hlinkClick>
            <a:extLst>
              <a:ext uri="{FF2B5EF4-FFF2-40B4-BE49-F238E27FC236}">
                <a16:creationId xmlns:a16="http://schemas.microsoft.com/office/drawing/2014/main" id="{747EFDEF-0DCF-DB44-BBF0-27990DDE521B}"/>
              </a:ext>
            </a:extLst>
          </p:cNvPr>
          <p:cNvSpPr/>
          <p:nvPr/>
        </p:nvSpPr>
        <p:spPr>
          <a:xfrm>
            <a:off x="1257379" y="310594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748389" y="3244442"/>
            <a:ext cx="4947243" cy="24391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942" y="3188622"/>
            <a:ext cx="282522" cy="294294"/>
          </a:xfrm>
          <a:prstGeom prst="rect">
            <a:avLst/>
          </a:prstGeom>
        </p:spPr>
      </p:pic>
      <p:sp>
        <p:nvSpPr>
          <p:cNvPr id="17" name="Action Button: Custom 16">
            <a:hlinkClick r:id="" action="ppaction://noaction" highlightClick="1">
              <a:snd r:embed="rId7" name="33. 4.wav"/>
            </a:hlinkClick>
            <a:extLst>
              <a:ext uri="{FF2B5EF4-FFF2-40B4-BE49-F238E27FC236}">
                <a16:creationId xmlns:a16="http://schemas.microsoft.com/office/drawing/2014/main" id="{408DED6B-8D00-7843-820C-3A35CED50594}"/>
              </a:ext>
            </a:extLst>
          </p:cNvPr>
          <p:cNvSpPr/>
          <p:nvPr/>
        </p:nvSpPr>
        <p:spPr>
          <a:xfrm>
            <a:off x="1257379" y="358810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748389" y="3741614"/>
            <a:ext cx="5954096" cy="24391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942" y="3696307"/>
            <a:ext cx="282522" cy="294294"/>
          </a:xfrm>
          <a:prstGeom prst="rect">
            <a:avLst/>
          </a:prstGeom>
        </p:spPr>
      </p:pic>
      <p:sp>
        <p:nvSpPr>
          <p:cNvPr id="20" name="Action Button: Custom 16">
            <a:hlinkClick r:id="" action="ppaction://noaction" highlightClick="1">
              <a:snd r:embed="rId8" name="33. 5.wav"/>
            </a:hlinkClick>
            <a:extLst>
              <a:ext uri="{FF2B5EF4-FFF2-40B4-BE49-F238E27FC236}">
                <a16:creationId xmlns:a16="http://schemas.microsoft.com/office/drawing/2014/main" id="{25121CCC-82F7-F14F-B30E-8A5AD31BE634}"/>
              </a:ext>
            </a:extLst>
          </p:cNvPr>
          <p:cNvSpPr/>
          <p:nvPr/>
        </p:nvSpPr>
        <p:spPr>
          <a:xfrm>
            <a:off x="1257379" y="410564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751013" y="4196876"/>
            <a:ext cx="5219065" cy="29429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8155" y="4132950"/>
            <a:ext cx="282522" cy="294294"/>
          </a:xfrm>
          <a:prstGeom prst="rect">
            <a:avLst/>
          </a:prstGeom>
        </p:spPr>
      </p:pic>
      <p:sp>
        <p:nvSpPr>
          <p:cNvPr id="23" name="Action Button: Custom 16">
            <a:hlinkClick r:id="" action="ppaction://noaction" highlightClick="1">
              <a:snd r:embed="rId9" name="33. 6.wav"/>
            </a:hlinkClick>
            <a:extLst>
              <a:ext uri="{FF2B5EF4-FFF2-40B4-BE49-F238E27FC236}">
                <a16:creationId xmlns:a16="http://schemas.microsoft.com/office/drawing/2014/main" id="{DA5FAA28-0FFE-FD44-82BD-8BEA8CA05A2D}"/>
              </a:ext>
            </a:extLst>
          </p:cNvPr>
          <p:cNvSpPr/>
          <p:nvPr/>
        </p:nvSpPr>
        <p:spPr>
          <a:xfrm>
            <a:off x="1262173" y="459157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753234" y="4718688"/>
            <a:ext cx="5463084" cy="34596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580" y="4618748"/>
            <a:ext cx="282522" cy="294294"/>
          </a:xfrm>
          <a:prstGeom prst="rect">
            <a:avLst/>
          </a:prstGeom>
        </p:spPr>
      </p:pic>
      <p:sp>
        <p:nvSpPr>
          <p:cNvPr id="26" name="Action Button: Custom 16">
            <a:hlinkClick r:id="" action="ppaction://noaction" highlightClick="1">
              <a:snd r:embed="rId10" name="33. 7.wav"/>
            </a:hlinkClick>
            <a:extLst>
              <a:ext uri="{FF2B5EF4-FFF2-40B4-BE49-F238E27FC236}">
                <a16:creationId xmlns:a16="http://schemas.microsoft.com/office/drawing/2014/main" id="{B941CF18-9FF3-084E-9E12-F82721CE7509}"/>
              </a:ext>
            </a:extLst>
          </p:cNvPr>
          <p:cNvSpPr/>
          <p:nvPr/>
        </p:nvSpPr>
        <p:spPr>
          <a:xfrm>
            <a:off x="1267573" y="509794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818981" y="5232071"/>
            <a:ext cx="4505617" cy="261869"/>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6417" y="5129763"/>
            <a:ext cx="282522" cy="294294"/>
          </a:xfrm>
          <a:prstGeom prst="rect">
            <a:avLst/>
          </a:prstGeom>
        </p:spPr>
      </p:pic>
      <p:sp>
        <p:nvSpPr>
          <p:cNvPr id="29" name="Action Button: Custom 16">
            <a:hlinkClick r:id="" action="ppaction://noaction" highlightClick="1">
              <a:snd r:embed="rId11" name="33. 8.wav"/>
            </a:hlinkClick>
            <a:extLst>
              <a:ext uri="{FF2B5EF4-FFF2-40B4-BE49-F238E27FC236}">
                <a16:creationId xmlns:a16="http://schemas.microsoft.com/office/drawing/2014/main" id="{13F9AB66-2DAB-A849-89C4-7AF59987F5A8}"/>
              </a:ext>
            </a:extLst>
          </p:cNvPr>
          <p:cNvSpPr/>
          <p:nvPr/>
        </p:nvSpPr>
        <p:spPr>
          <a:xfrm>
            <a:off x="1257379" y="558507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818982" y="5675998"/>
            <a:ext cx="4505616" cy="29429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2986" y="5683796"/>
            <a:ext cx="282522" cy="294294"/>
          </a:xfrm>
          <a:prstGeom prst="rect">
            <a:avLst/>
          </a:prstGeom>
        </p:spPr>
      </p:pic>
      <p:pic>
        <p:nvPicPr>
          <p:cNvPr id="39" name="Picture 38" descr="A screen shot of a computer&#10;&#10;Description automatically generated">
            <a:extLst>
              <a:ext uri="{FF2B5EF4-FFF2-40B4-BE49-F238E27FC236}">
                <a16:creationId xmlns:a16="http://schemas.microsoft.com/office/drawing/2014/main" id="{AF88750D-849E-4590-BEE0-6471C6D7B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267712">
            <a:off x="8654927" y="373694"/>
            <a:ext cx="1082927" cy="1082927"/>
          </a:xfrm>
          <a:prstGeom prst="rect">
            <a:avLst/>
          </a:prstGeom>
        </p:spPr>
      </p:pic>
      <p:pic>
        <p:nvPicPr>
          <p:cNvPr id="32" name="Picture 31" descr="A close up of a logo&#10;&#10;Description automatically generated">
            <a:extLst>
              <a:ext uri="{FF2B5EF4-FFF2-40B4-BE49-F238E27FC236}">
                <a16:creationId xmlns:a16="http://schemas.microsoft.com/office/drawing/2014/main" id="{3CA1A821-513E-A848-BA8D-091FCC2E9B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16318" y="115999"/>
            <a:ext cx="1371368" cy="1397489"/>
          </a:xfrm>
          <a:prstGeom prst="rect">
            <a:avLst/>
          </a:prstGeom>
        </p:spPr>
      </p:pic>
      <p:pic>
        <p:nvPicPr>
          <p:cNvPr id="34" name="Picture 33" descr="A close up of a logo&#10;&#10;Description automatically generated">
            <a:extLst>
              <a:ext uri="{FF2B5EF4-FFF2-40B4-BE49-F238E27FC236}">
                <a16:creationId xmlns:a16="http://schemas.microsoft.com/office/drawing/2014/main" id="{BEADD95C-CBC6-F94B-95B3-9AA7802D9E6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09885" y="44945"/>
            <a:ext cx="1598084" cy="1537692"/>
          </a:xfrm>
          <a:prstGeom prst="rect">
            <a:avLst/>
          </a:prstGeom>
        </p:spPr>
      </p:pic>
      <p:sp>
        <p:nvSpPr>
          <p:cNvPr id="35" name="Action Button: Custom 16">
            <a:hlinkClick r:id="" action="ppaction://noaction" highlightClick="1">
              <a:snd r:embed="rId15" name="33.ans.1.wav"/>
            </a:hlinkClick>
            <a:extLst>
              <a:ext uri="{FF2B5EF4-FFF2-40B4-BE49-F238E27FC236}">
                <a16:creationId xmlns:a16="http://schemas.microsoft.com/office/drawing/2014/main" id="{3B418770-1E72-B240-9307-3BBF955557C6}"/>
              </a:ext>
            </a:extLst>
          </p:cNvPr>
          <p:cNvSpPr/>
          <p:nvPr/>
        </p:nvSpPr>
        <p:spPr>
          <a:xfrm>
            <a:off x="548441" y="2119628"/>
            <a:ext cx="393922" cy="357939"/>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16" name="33.ans.2.wav"/>
            </a:hlinkClick>
            <a:extLst>
              <a:ext uri="{FF2B5EF4-FFF2-40B4-BE49-F238E27FC236}">
                <a16:creationId xmlns:a16="http://schemas.microsoft.com/office/drawing/2014/main" id="{F18D09F0-0D24-5B4F-A26E-132DCCD8073A}"/>
              </a:ext>
            </a:extLst>
          </p:cNvPr>
          <p:cNvSpPr/>
          <p:nvPr/>
        </p:nvSpPr>
        <p:spPr>
          <a:xfrm>
            <a:off x="548441" y="2592262"/>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17" name="33.ans.3.wav"/>
            </a:hlinkClick>
            <a:extLst>
              <a:ext uri="{FF2B5EF4-FFF2-40B4-BE49-F238E27FC236}">
                <a16:creationId xmlns:a16="http://schemas.microsoft.com/office/drawing/2014/main" id="{747EFDEF-0DCF-DB44-BBF0-27990DDE521B}"/>
              </a:ext>
            </a:extLst>
          </p:cNvPr>
          <p:cNvSpPr/>
          <p:nvPr/>
        </p:nvSpPr>
        <p:spPr>
          <a:xfrm>
            <a:off x="546363" y="3102957"/>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3</a:t>
            </a:r>
          </a:p>
        </p:txBody>
      </p:sp>
      <p:sp>
        <p:nvSpPr>
          <p:cNvPr id="38" name="Action Button: Custom 37">
            <a:hlinkClick r:id="" action="ppaction://noaction" highlightClick="1">
              <a:snd r:embed="rId18" name="33.ans.4.wav"/>
            </a:hlinkClick>
            <a:extLst>
              <a:ext uri="{FF2B5EF4-FFF2-40B4-BE49-F238E27FC236}">
                <a16:creationId xmlns:a16="http://schemas.microsoft.com/office/drawing/2014/main" id="{408DED6B-8D00-7843-820C-3A35CED50594}"/>
              </a:ext>
            </a:extLst>
          </p:cNvPr>
          <p:cNvSpPr/>
          <p:nvPr/>
        </p:nvSpPr>
        <p:spPr>
          <a:xfrm>
            <a:off x="546363" y="3585120"/>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19" name="33.ans.5.wav"/>
            </a:hlinkClick>
            <a:extLst>
              <a:ext uri="{FF2B5EF4-FFF2-40B4-BE49-F238E27FC236}">
                <a16:creationId xmlns:a16="http://schemas.microsoft.com/office/drawing/2014/main" id="{25121CCC-82F7-F14F-B30E-8A5AD31BE634}"/>
              </a:ext>
            </a:extLst>
          </p:cNvPr>
          <p:cNvSpPr/>
          <p:nvPr/>
        </p:nvSpPr>
        <p:spPr>
          <a:xfrm>
            <a:off x="546363" y="4102658"/>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20" name="33.ans.6.wav"/>
            </a:hlinkClick>
            <a:extLst>
              <a:ext uri="{FF2B5EF4-FFF2-40B4-BE49-F238E27FC236}">
                <a16:creationId xmlns:a16="http://schemas.microsoft.com/office/drawing/2014/main" id="{DA5FAA28-0FFE-FD44-82BD-8BEA8CA05A2D}"/>
              </a:ext>
            </a:extLst>
          </p:cNvPr>
          <p:cNvSpPr/>
          <p:nvPr/>
        </p:nvSpPr>
        <p:spPr>
          <a:xfrm>
            <a:off x="551157" y="4588584"/>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21" name="33.ans.7.wav"/>
            </a:hlinkClick>
            <a:extLst>
              <a:ext uri="{FF2B5EF4-FFF2-40B4-BE49-F238E27FC236}">
                <a16:creationId xmlns:a16="http://schemas.microsoft.com/office/drawing/2014/main" id="{B941CF18-9FF3-084E-9E12-F82721CE7509}"/>
              </a:ext>
            </a:extLst>
          </p:cNvPr>
          <p:cNvSpPr/>
          <p:nvPr/>
        </p:nvSpPr>
        <p:spPr>
          <a:xfrm>
            <a:off x="556557" y="5094951"/>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22" name="33.ans.8.wav"/>
            </a:hlinkClick>
            <a:extLst>
              <a:ext uri="{FF2B5EF4-FFF2-40B4-BE49-F238E27FC236}">
                <a16:creationId xmlns:a16="http://schemas.microsoft.com/office/drawing/2014/main" id="{13F9AB66-2DAB-A849-89C4-7AF59987F5A8}"/>
              </a:ext>
            </a:extLst>
          </p:cNvPr>
          <p:cNvSpPr/>
          <p:nvPr/>
        </p:nvSpPr>
        <p:spPr>
          <a:xfrm>
            <a:off x="546363" y="5582090"/>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5414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5" grpId="0" animBg="1"/>
      <p:bldP spid="36" grpId="0" animBg="1"/>
      <p:bldP spid="37" grpId="0" animBg="1"/>
      <p:bldP spid="38" grpId="0" animBg="1"/>
      <p:bldP spid="40" grpId="0" animBg="1"/>
      <p:bldP spid="41" grpId="0" animBg="1"/>
      <p:bldP spid="42"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2BB3C42-F7AD-4C5D-81D7-4AE17483E3BD}"/>
              </a:ext>
            </a:extLst>
          </p:cNvPr>
          <p:cNvSpPr/>
          <p:nvPr/>
        </p:nvSpPr>
        <p:spPr>
          <a:xfrm>
            <a:off x="138956" y="1072049"/>
            <a:ext cx="11212643" cy="5066147"/>
          </a:xfrm>
          <a:prstGeom prst="round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normAutofit/>
          </a:bodyPr>
          <a:lstStyle/>
          <a:p>
            <a:r>
              <a:rPr lang="en-GB" sz="2800" b="1" i="1" dirty="0" err="1">
                <a:solidFill>
                  <a:schemeClr val="bg1"/>
                </a:solidFill>
              </a:rPr>
              <a:t>Virtueller</a:t>
            </a:r>
            <a:r>
              <a:rPr lang="en-GB" sz="2800" b="1" i="1" dirty="0">
                <a:solidFill>
                  <a:schemeClr val="bg1"/>
                </a:solidFill>
              </a:rPr>
              <a:t> </a:t>
            </a:r>
            <a:r>
              <a:rPr lang="en-GB" sz="2800" b="1" i="1" dirty="0" err="1">
                <a:solidFill>
                  <a:schemeClr val="bg1"/>
                </a:solidFill>
              </a:rPr>
              <a:t>Austausch</a:t>
            </a:r>
            <a:r>
              <a:rPr lang="en-GB" sz="2800" b="1" i="1" dirty="0">
                <a:solidFill>
                  <a:schemeClr val="bg1"/>
                </a:solidFill>
              </a:rPr>
              <a: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228986" y="219057"/>
            <a:ext cx="121624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latin typeface="Century Gothic" panose="020F0302020204030204"/>
              </a:rPr>
              <a:t>Mia</a:t>
            </a:r>
            <a:r>
              <a:rPr kumimoji="0" lang="en-US" sz="2200" b="0" i="0" u="none" strike="noStrike" kern="1200" cap="none" spc="0" normalizeH="0" baseline="0" noProof="0" dirty="0">
                <a:ln>
                  <a:noFill/>
                </a:ln>
                <a:effectLst/>
                <a:uLnTx/>
                <a:uFillTx/>
                <a:latin typeface="Century Gothic" panose="020F0302020204030204"/>
                <a:ea typeface="+mn-ea"/>
                <a:cs typeface="+mn-cs"/>
              </a:rPr>
              <a:t>s </a:t>
            </a:r>
            <a:r>
              <a:rPr kumimoji="0" lang="en-US" sz="2200" b="0" i="0" u="none" strike="noStrike" kern="1200" cap="none" spc="0" normalizeH="0" baseline="0" noProof="0" dirty="0" err="1">
                <a:ln>
                  <a:noFill/>
                </a:ln>
                <a:effectLst/>
                <a:uLnTx/>
                <a:uFillTx/>
                <a:latin typeface="Century Gothic" panose="020F0302020204030204"/>
                <a:ea typeface="+mn-ea"/>
                <a:cs typeface="+mn-cs"/>
              </a:rPr>
              <a:t>Klasse</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hilft</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lang="en-US" sz="2200" dirty="0">
                <a:latin typeface="Century Gothic" panose="020F0302020204030204"/>
              </a:rPr>
              <a:t>Andreas</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Klasse</a:t>
            </a:r>
            <a:r>
              <a:rPr kumimoji="0" lang="en-US" sz="2200" b="0" i="0" u="none" strike="noStrike" kern="1200" cap="none" spc="0" normalizeH="0" baseline="0" noProof="0" dirty="0">
                <a:ln>
                  <a:noFill/>
                </a:ln>
                <a:effectLst/>
                <a:uLnTx/>
                <a:uFillTx/>
                <a:latin typeface="Century Gothic" panose="020F0302020204030204"/>
                <a:ea typeface="+mn-ea"/>
                <a:cs typeface="+mn-cs"/>
              </a:rPr>
              <a:t> online.  </a:t>
            </a:r>
            <a:br>
              <a:rPr kumimoji="0" lang="en-US" sz="2200" b="0" i="0" u="none" strike="noStrike" kern="1200" cap="none" spc="0" normalizeH="0" baseline="0" noProof="0" dirty="0">
                <a:ln>
                  <a:noFill/>
                </a:ln>
                <a:effectLst/>
                <a:uLnTx/>
                <a:uFillTx/>
                <a:latin typeface="Century Gothic" panose="020F0302020204030204"/>
                <a:ea typeface="+mn-ea"/>
                <a:cs typeface="+mn-cs"/>
              </a:rPr>
            </a:br>
            <a:r>
              <a:rPr kumimoji="0" lang="en-US" sz="2200" b="0" i="0" u="none" strike="noStrike" kern="1200" cap="none" spc="0" normalizeH="0" baseline="0" noProof="0" dirty="0" err="1">
                <a:ln>
                  <a:noFill/>
                </a:ln>
                <a:effectLst/>
                <a:uLnTx/>
                <a:uFillTx/>
                <a:latin typeface="Century Gothic" panose="020F0302020204030204"/>
                <a:ea typeface="+mn-ea"/>
                <a:cs typeface="+mn-cs"/>
              </a:rPr>
              <a:t>Schreib</a:t>
            </a:r>
            <a:r>
              <a:rPr kumimoji="0" lang="en-US" sz="2200" b="0" i="0" u="none" strike="noStrike" kern="1200" cap="none" spc="0" normalizeH="0" baseline="0" noProof="0" dirty="0">
                <a:ln>
                  <a:noFill/>
                </a:ln>
                <a:effectLst/>
                <a:uLnTx/>
                <a:uFillTx/>
                <a:latin typeface="Century Gothic" panose="020F0302020204030204"/>
                <a:ea typeface="+mn-ea"/>
                <a:cs typeface="+mn-cs"/>
              </a:rPr>
              <a:t> 1-8 und ‘</a:t>
            </a:r>
            <a:r>
              <a:rPr kumimoji="0" lang="en-US" sz="2200" b="1" i="0" u="none" strike="noStrike" kern="1200" cap="none" spc="0" normalizeH="0" baseline="0" noProof="0" dirty="0" err="1">
                <a:ln>
                  <a:noFill/>
                </a:ln>
                <a:effectLst/>
                <a:uLnTx/>
                <a:uFillTx/>
                <a:latin typeface="Century Gothic" panose="020F0302020204030204"/>
                <a:ea typeface="+mn-ea"/>
                <a:cs typeface="+mn-cs"/>
              </a:rPr>
              <a:t>dass</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oder</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lang="en-US" sz="2200" b="1" dirty="0">
                <a:latin typeface="Century Gothic" panose="020F0302020204030204"/>
              </a:rPr>
              <a:t>--</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2" name="Rounded Rectangular Callout 1"/>
          <p:cNvSpPr/>
          <p:nvPr/>
        </p:nvSpPr>
        <p:spPr>
          <a:xfrm>
            <a:off x="431002" y="3021761"/>
            <a:ext cx="2781300" cy="1168400"/>
          </a:xfrm>
          <a:prstGeom prst="wedgeRoundRectCallou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3)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Musik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lustig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SW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8" name="Rounded Rectangular Callout 7"/>
          <p:cNvSpPr/>
          <p:nvPr/>
        </p:nvSpPr>
        <p:spPr>
          <a:xfrm>
            <a:off x="415866" y="4508441"/>
            <a:ext cx="2781300" cy="1333500"/>
          </a:xfrm>
          <a:prstGeom prst="wedgeRoundRectCallou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6)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Denkst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du, ______ </a:t>
            </a:r>
            <a:r>
              <a:rPr lang="en-GB" sz="2000" dirty="0" err="1">
                <a:solidFill>
                  <a:prstClr val="white"/>
                </a:solidFill>
                <a:latin typeface="Century Gothic" panose="020F0302020204030204"/>
              </a:rPr>
              <a:t>ihre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Klasse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uns</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nochmal</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besucht</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SG</a:t>
            </a:r>
          </a:p>
        </p:txBody>
      </p:sp>
      <p:sp>
        <p:nvSpPr>
          <p:cNvPr id="9" name="Rounded Rectangular Callout 8"/>
          <p:cNvSpPr/>
          <p:nvPr/>
        </p:nvSpPr>
        <p:spPr>
          <a:xfrm>
            <a:off x="3926796" y="2826021"/>
            <a:ext cx="3378826" cy="1363447"/>
          </a:xfrm>
          <a:prstGeom prst="wedgeRoundRectCallou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4)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denke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lang="en-GB" sz="2000" dirty="0" err="1">
                <a:solidFill>
                  <a:prstClr val="white"/>
                </a:solidFill>
                <a:latin typeface="Century Gothic" panose="020F0302020204030204"/>
              </a:rPr>
              <a:t>Katjas</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Haar</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wunderbar! </a:t>
            </a:r>
            <a:r>
              <a:rPr lang="en-GB" sz="2000" dirty="0">
                <a:solidFill>
                  <a:prstClr val="white"/>
                </a:solidFill>
              </a:rPr>
              <a:t>(</a:t>
            </a:r>
            <a:r>
              <a:rPr lang="en-GB" sz="2000" dirty="0" err="1">
                <a:solidFill>
                  <a:prstClr val="white"/>
                </a:solidFill>
              </a:rPr>
              <a:t>dass</a:t>
            </a:r>
            <a:r>
              <a:rPr lang="en-GB" sz="2000" dirty="0">
                <a:solidFill>
                  <a:prstClr val="white"/>
                </a:solidFill>
              </a:rPr>
              <a:t>/--) </a:t>
            </a:r>
            <a:r>
              <a:rPr lang="en-GB" sz="2000" b="1" i="1" dirty="0">
                <a:solidFill>
                  <a:prstClr val="white"/>
                </a:solidFill>
                <a:latin typeface="Century Gothic" panose="020F0302020204030204"/>
              </a:rPr>
              <a:t>M</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0" name="Rounded Rectangular Callout 9"/>
          <p:cNvSpPr/>
          <p:nvPr/>
        </p:nvSpPr>
        <p:spPr>
          <a:xfrm>
            <a:off x="3911522" y="4391769"/>
            <a:ext cx="3210472" cy="1498600"/>
          </a:xfrm>
          <a:prstGeom prst="wedgeRoundRectCallou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7)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Cousine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glaubt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lang="en-GB" sz="2000" dirty="0" err="1">
                <a:solidFill>
                  <a:prstClr val="white"/>
                </a:solidFill>
                <a:latin typeface="Century Gothic" panose="020F0302020204030204"/>
              </a:rPr>
              <a:t>ihre</a:t>
            </a:r>
            <a:r>
              <a:rPr lang="en-GB" sz="2000" dirty="0">
                <a:solidFill>
                  <a:prstClr val="white"/>
                </a:solidFill>
                <a:latin typeface="Century Gothic" panose="020F0302020204030204"/>
              </a:rPr>
              <a:t> Vespa</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ganz</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schnell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KL</a:t>
            </a:r>
          </a:p>
        </p:txBody>
      </p:sp>
      <p:sp>
        <p:nvSpPr>
          <p:cNvPr id="11" name="Rounded Rectangular Callout 10"/>
          <p:cNvSpPr/>
          <p:nvPr/>
        </p:nvSpPr>
        <p:spPr>
          <a:xfrm>
            <a:off x="415866" y="1221413"/>
            <a:ext cx="2968734" cy="1463371"/>
          </a:xfrm>
          <a:prstGeom prst="wedgeRoundRectCallou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denke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Englisch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unmöglich</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err="1">
                <a:solidFill>
                  <a:prstClr val="white"/>
                </a:solidFill>
                <a:latin typeface="Century Gothic" panose="020F0302020204030204"/>
              </a:rPr>
              <a:t>dass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DH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12" name="Rounded Rectangular Callout 11"/>
          <p:cNvSpPr/>
          <p:nvPr/>
        </p:nvSpPr>
        <p:spPr>
          <a:xfrm>
            <a:off x="3926796" y="1203303"/>
            <a:ext cx="3195198" cy="1236322"/>
          </a:xfrm>
          <a:prstGeom prst="wedgeRoundRectCallou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2) </a:t>
            </a:r>
            <a:r>
              <a:rPr lang="de-DE" sz="2000" dirty="0">
                <a:solidFill>
                  <a:prstClr val="white"/>
                </a:solidFill>
                <a:latin typeface="Century Gothic" panose="020F0302020204030204"/>
              </a:rPr>
              <a:t>Glaubst du</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Berlin interessant ist?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JS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ounded Rectangular Callout 12"/>
          <p:cNvSpPr/>
          <p:nvPr/>
        </p:nvSpPr>
        <p:spPr>
          <a:xfrm>
            <a:off x="7804598" y="2736467"/>
            <a:ext cx="3020392" cy="1363446"/>
          </a:xfrm>
          <a:prstGeom prst="wedgeRoundRectCallou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5) Mein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O</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pa</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glaubt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es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regnet</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immer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in England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lang="en-GB" sz="2000" b="1" i="1" dirty="0">
                <a:solidFill>
                  <a:prstClr val="white"/>
                </a:solidFill>
                <a:latin typeface="Century Gothic" panose="020F0302020204030204"/>
              </a:rPr>
              <a:t>W</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4" name="Rounded Rectangular Callout 13"/>
          <p:cNvSpPr/>
          <p:nvPr/>
        </p:nvSpPr>
        <p:spPr>
          <a:xfrm>
            <a:off x="7836350" y="4456386"/>
            <a:ext cx="2988640" cy="1387366"/>
          </a:xfrm>
          <a:prstGeom prst="wedgeRoundRectCallout">
            <a:avLst/>
          </a:prstGeom>
          <a:solidFill>
            <a:schemeClr val="tx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8) </a:t>
            </a:r>
            <a:r>
              <a:rPr lang="en-GB" sz="2000" dirty="0" err="1">
                <a:solidFill>
                  <a:prstClr val="white"/>
                </a:solidFill>
                <a:latin typeface="Century Gothic" panose="020F0302020204030204"/>
              </a:rPr>
              <a:t>Meine</a:t>
            </a:r>
            <a:r>
              <a:rPr lang="en-GB" sz="2000" dirty="0">
                <a:solidFill>
                  <a:prstClr val="white"/>
                </a:solidFill>
                <a:latin typeface="Century Gothic" panose="020F0302020204030204"/>
              </a:rPr>
              <a:t> Mutter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meint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a:t>
            </a:r>
            <a:r>
              <a:rPr lang="en-GB" sz="2000" noProof="0" dirty="0">
                <a:solidFill>
                  <a:prstClr val="white"/>
                </a:solidFill>
                <a:latin typeface="Century Gothic" panose="020F0302020204030204"/>
              </a:rPr>
              <a:t>Cambridge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err="1">
                <a:solidFill>
                  <a:prstClr val="white"/>
                </a:solidFill>
                <a:latin typeface="Century Gothic" panose="020F0302020204030204"/>
              </a:rPr>
              <a:t>ganz</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schön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dass</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HZ</a:t>
            </a:r>
          </a:p>
        </p:txBody>
      </p:sp>
      <p:sp>
        <p:nvSpPr>
          <p:cNvPr id="15" name="TextBox 14"/>
          <p:cNvSpPr txBox="1"/>
          <p:nvPr/>
        </p:nvSpPr>
        <p:spPr>
          <a:xfrm>
            <a:off x="5949706" y="1241385"/>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dass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6" name="TextBox 5"/>
          <p:cNvSpPr txBox="1"/>
          <p:nvPr/>
        </p:nvSpPr>
        <p:spPr>
          <a:xfrm>
            <a:off x="2114902" y="3051154"/>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6" name="TextBox 15"/>
          <p:cNvSpPr txBox="1"/>
          <p:nvPr/>
        </p:nvSpPr>
        <p:spPr>
          <a:xfrm>
            <a:off x="8240389" y="3000641"/>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7" name="TextBox 16"/>
          <p:cNvSpPr txBox="1"/>
          <p:nvPr/>
        </p:nvSpPr>
        <p:spPr>
          <a:xfrm>
            <a:off x="5955478" y="2911915"/>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8" name="TextBox 17"/>
          <p:cNvSpPr txBox="1"/>
          <p:nvPr/>
        </p:nvSpPr>
        <p:spPr>
          <a:xfrm>
            <a:off x="9292525" y="4741000"/>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DAA520"/>
                </a:solidFill>
                <a:latin typeface="Century Gothic" panose="020F0302020204030204"/>
              </a:rPr>
              <a:t>--</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2" name="TextBox 21"/>
          <p:cNvSpPr txBox="1"/>
          <p:nvPr/>
        </p:nvSpPr>
        <p:spPr>
          <a:xfrm>
            <a:off x="2272439" y="1359799"/>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dass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3" name="TextBox 22"/>
          <p:cNvSpPr txBox="1"/>
          <p:nvPr/>
        </p:nvSpPr>
        <p:spPr>
          <a:xfrm>
            <a:off x="2179405" y="4399416"/>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dass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4" name="TextBox 23"/>
          <p:cNvSpPr txBox="1"/>
          <p:nvPr/>
        </p:nvSpPr>
        <p:spPr>
          <a:xfrm>
            <a:off x="5284192" y="4731747"/>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dass</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517ECA49-A0D9-4482-8358-FF0D9DC675BC}"/>
              </a:ext>
            </a:extLst>
          </p:cNvPr>
          <p:cNvSpPr txBox="1"/>
          <p:nvPr/>
        </p:nvSpPr>
        <p:spPr>
          <a:xfrm>
            <a:off x="1144850" y="635136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*der </a:t>
            </a:r>
            <a:r>
              <a:rPr kumimoji="0" lang="en-US" sz="2400" b="0" i="0" u="none" strike="noStrike" kern="1200" cap="none" spc="0" normalizeH="0" baseline="0" noProof="0" dirty="0" err="1">
                <a:ln>
                  <a:noFill/>
                </a:ln>
                <a:effectLst/>
                <a:uLnTx/>
                <a:uFillTx/>
                <a:latin typeface="Century Gothic" panose="020F0302020204030204"/>
                <a:ea typeface="+mn-ea"/>
                <a:cs typeface="+mn-cs"/>
              </a:rPr>
              <a:t>Austausch</a:t>
            </a:r>
            <a:r>
              <a:rPr kumimoji="0" lang="en-US" sz="2400" b="0" i="0" u="none" strike="noStrike" kern="1200" cap="none" spc="0" normalizeH="0" baseline="0" noProof="0" dirty="0">
                <a:ln>
                  <a:noFill/>
                </a:ln>
                <a:effectLst/>
                <a:uLnTx/>
                <a:uFillTx/>
                <a:latin typeface="Century Gothic" panose="020F0302020204030204"/>
                <a:ea typeface="+mn-ea"/>
                <a:cs typeface="+mn-cs"/>
              </a:rPr>
              <a:t> - exchange</a:t>
            </a:r>
          </a:p>
        </p:txBody>
      </p:sp>
      <p:pic>
        <p:nvPicPr>
          <p:cNvPr id="27" name="Picture 26" descr="A close up of a logo&#10;&#10;Description automatically generated">
            <a:extLst>
              <a:ext uri="{FF2B5EF4-FFF2-40B4-BE49-F238E27FC236}">
                <a16:creationId xmlns:a16="http://schemas.microsoft.com/office/drawing/2014/main" id="{5DA6DB6D-A24E-0B4A-AF09-FDA43EFC3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8367" y="1192127"/>
            <a:ext cx="1066537" cy="1086852"/>
          </a:xfrm>
          <a:prstGeom prst="ellipse">
            <a:avLst/>
          </a:prstGeom>
        </p:spPr>
      </p:pic>
      <p:pic>
        <p:nvPicPr>
          <p:cNvPr id="28" name="Picture 27" descr="A picture containing toy, doll&#10;&#10;Description automatically generated">
            <a:extLst>
              <a:ext uri="{FF2B5EF4-FFF2-40B4-BE49-F238E27FC236}">
                <a16:creationId xmlns:a16="http://schemas.microsoft.com/office/drawing/2014/main" id="{AB7BA9CC-5746-A84C-B547-6DE233F017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998"/>
          <a:stretch/>
        </p:blipFill>
        <p:spPr>
          <a:xfrm>
            <a:off x="8894789" y="1119764"/>
            <a:ext cx="1216827" cy="1166572"/>
          </a:xfrm>
          <a:prstGeom prst="ellipse">
            <a:avLst/>
          </a:prstGeom>
        </p:spPr>
      </p:pic>
    </p:spTree>
    <p:extLst>
      <p:ext uri="{BB962C8B-B14F-4D97-AF65-F5344CB8AC3E}">
        <p14:creationId xmlns:p14="http://schemas.microsoft.com/office/powerpoint/2010/main" val="5027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6" grpId="0"/>
      <p:bldP spid="17" grpId="0"/>
      <p:bldP spid="18"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07895" cy="647577"/>
          </a:xfrm>
        </p:spPr>
        <p:txBody>
          <a:bodyPr>
            <a:normAutofit/>
          </a:bodyPr>
          <a:lstStyle/>
          <a:p>
            <a:r>
              <a:rPr lang="en-GB" sz="2800" b="1" dirty="0">
                <a:solidFill>
                  <a:schemeClr val="bg1"/>
                </a:solidFill>
              </a:rPr>
              <a:t>Was </a:t>
            </a:r>
            <a:r>
              <a:rPr lang="en-GB" sz="2800" b="1" dirty="0" err="1">
                <a:solidFill>
                  <a:schemeClr val="bg1"/>
                </a:solidFill>
              </a:rPr>
              <a:t>meinst</a:t>
            </a:r>
            <a:r>
              <a:rPr lang="en-GB" sz="28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EB72A4A-A531-014E-8398-AE78D6301092}"/>
              </a:ext>
            </a:extLst>
          </p:cNvPr>
          <p:cNvSpPr txBox="1"/>
          <p:nvPr/>
        </p:nvSpPr>
        <p:spPr>
          <a:xfrm>
            <a:off x="5325035" y="6333126"/>
            <a:ext cx="3472425" cy="461665"/>
          </a:xfrm>
          <a:prstGeom prst="rect">
            <a:avLst/>
          </a:prstGeom>
          <a:noFill/>
        </p:spPr>
        <p:txBody>
          <a:bodyPr wrap="none" rtlCol="0">
            <a:spAutoFit/>
          </a:bodyPr>
          <a:lstStyle/>
          <a:p>
            <a:pPr algn="l"/>
            <a:r>
              <a:rPr lang="en-US" sz="2400" dirty="0"/>
              <a:t>*</a:t>
            </a:r>
            <a:r>
              <a:rPr lang="en-US" sz="2400" dirty="0" err="1"/>
              <a:t>Klammern</a:t>
            </a:r>
            <a:r>
              <a:rPr lang="en-US" sz="2400" dirty="0"/>
              <a:t> = brackets</a:t>
            </a:r>
          </a:p>
        </p:txBody>
      </p:sp>
      <p:sp>
        <p:nvSpPr>
          <p:cNvPr id="6" name="TextBox 5">
            <a:extLst>
              <a:ext uri="{FF2B5EF4-FFF2-40B4-BE49-F238E27FC236}">
                <a16:creationId xmlns:a16="http://schemas.microsoft.com/office/drawing/2014/main" id="{81B6450E-2402-DF43-A52F-507ED76516EF}"/>
              </a:ext>
            </a:extLst>
          </p:cNvPr>
          <p:cNvSpPr txBox="1"/>
          <p:nvPr/>
        </p:nvSpPr>
        <p:spPr>
          <a:xfrm>
            <a:off x="179294" y="1288623"/>
            <a:ext cx="8597225" cy="461665"/>
          </a:xfrm>
          <a:prstGeom prst="rect">
            <a:avLst/>
          </a:prstGeom>
          <a:noFill/>
        </p:spPr>
        <p:txBody>
          <a:bodyPr wrap="none" rtlCol="0">
            <a:spAutoFit/>
          </a:bodyPr>
          <a:lstStyle/>
          <a:p>
            <a:r>
              <a:rPr lang="en-US" sz="2400" dirty="0" err="1"/>
              <a:t>Schreib</a:t>
            </a:r>
            <a:r>
              <a:rPr lang="en-US" sz="2400" dirty="0"/>
              <a:t> die </a:t>
            </a:r>
            <a:r>
              <a:rPr lang="en-US" sz="2400" dirty="0" err="1"/>
              <a:t>Antworten</a:t>
            </a:r>
            <a:r>
              <a:rPr lang="en-US" sz="2400" dirty="0"/>
              <a:t>.  </a:t>
            </a:r>
            <a:r>
              <a:rPr lang="en-US" sz="2400" dirty="0" err="1"/>
              <a:t>Benutz</a:t>
            </a:r>
            <a:r>
              <a:rPr lang="en-US" sz="2400" dirty="0"/>
              <a:t> die </a:t>
            </a:r>
            <a:r>
              <a:rPr lang="en-US" sz="2400" dirty="0" err="1"/>
              <a:t>Wörter</a:t>
            </a:r>
            <a:r>
              <a:rPr lang="en-US" sz="2400" dirty="0"/>
              <a:t> in </a:t>
            </a:r>
            <a:r>
              <a:rPr lang="en-US" sz="2400" dirty="0" err="1"/>
              <a:t>Klammern</a:t>
            </a:r>
            <a:r>
              <a:rPr lang="en-US" sz="2400" dirty="0"/>
              <a:t>*. </a:t>
            </a:r>
          </a:p>
        </p:txBody>
      </p:sp>
      <p:sp>
        <p:nvSpPr>
          <p:cNvPr id="8" name="TextBox 7">
            <a:extLst>
              <a:ext uri="{FF2B5EF4-FFF2-40B4-BE49-F238E27FC236}">
                <a16:creationId xmlns:a16="http://schemas.microsoft.com/office/drawing/2014/main" id="{911BC4C5-6D9F-9C47-BE43-76B7B11661A2}"/>
              </a:ext>
            </a:extLst>
          </p:cNvPr>
          <p:cNvSpPr txBox="1"/>
          <p:nvPr/>
        </p:nvSpPr>
        <p:spPr>
          <a:xfrm>
            <a:off x="358588" y="1874920"/>
            <a:ext cx="7170553" cy="461665"/>
          </a:xfrm>
          <a:prstGeom prst="rect">
            <a:avLst/>
          </a:prstGeom>
          <a:noFill/>
        </p:spPr>
        <p:txBody>
          <a:bodyPr wrap="none" rtlCol="0">
            <a:spAutoFit/>
          </a:bodyPr>
          <a:lstStyle/>
          <a:p>
            <a:r>
              <a:rPr lang="en-US" sz="2400" dirty="0"/>
              <a:t>1. Wie </a:t>
            </a:r>
            <a:r>
              <a:rPr lang="en-US" sz="2400" dirty="0" err="1"/>
              <a:t>findest</a:t>
            </a:r>
            <a:r>
              <a:rPr lang="en-US" sz="2400" dirty="0"/>
              <a:t> du </a:t>
            </a:r>
            <a:r>
              <a:rPr lang="en-US" sz="2400" dirty="0" err="1"/>
              <a:t>Mathe</a:t>
            </a:r>
            <a:r>
              <a:rPr lang="en-US" sz="2400" dirty="0"/>
              <a:t>?  [</a:t>
            </a:r>
            <a:r>
              <a:rPr lang="en-US" sz="2400" dirty="0" err="1"/>
              <a:t>leicht</a:t>
            </a:r>
            <a:r>
              <a:rPr lang="en-US" sz="2400" dirty="0"/>
              <a:t>/</a:t>
            </a:r>
            <a:r>
              <a:rPr lang="en-US" sz="2400" dirty="0" err="1"/>
              <a:t>schwer</a:t>
            </a:r>
            <a:r>
              <a:rPr lang="en-US" sz="2400" dirty="0"/>
              <a:t> fallen]</a:t>
            </a:r>
          </a:p>
        </p:txBody>
      </p:sp>
      <p:sp>
        <p:nvSpPr>
          <p:cNvPr id="10" name="TextBox 9">
            <a:extLst>
              <a:ext uri="{FF2B5EF4-FFF2-40B4-BE49-F238E27FC236}">
                <a16:creationId xmlns:a16="http://schemas.microsoft.com/office/drawing/2014/main" id="{6EB60AD2-9E3D-4044-81F9-A92CA213D4AF}"/>
              </a:ext>
            </a:extLst>
          </p:cNvPr>
          <p:cNvSpPr txBox="1"/>
          <p:nvPr/>
        </p:nvSpPr>
        <p:spPr>
          <a:xfrm>
            <a:off x="348175" y="2387131"/>
            <a:ext cx="9227206" cy="461665"/>
          </a:xfrm>
          <a:prstGeom prst="rect">
            <a:avLst/>
          </a:prstGeom>
          <a:noFill/>
        </p:spPr>
        <p:txBody>
          <a:bodyPr wrap="none" rtlCol="0">
            <a:spAutoFit/>
          </a:bodyPr>
          <a:lstStyle/>
          <a:p>
            <a:r>
              <a:rPr lang="en-US" sz="2400" dirty="0"/>
              <a:t>2. </a:t>
            </a:r>
            <a:r>
              <a:rPr lang="en-US" sz="2400" dirty="0" err="1"/>
              <a:t>Meinst</a:t>
            </a:r>
            <a:r>
              <a:rPr lang="en-US" sz="2400" dirty="0"/>
              <a:t> du, </a:t>
            </a:r>
            <a:r>
              <a:rPr lang="en-US" sz="2400" dirty="0" err="1"/>
              <a:t>dass</a:t>
            </a:r>
            <a:r>
              <a:rPr lang="en-US" sz="2400" dirty="0"/>
              <a:t> </a:t>
            </a:r>
            <a:r>
              <a:rPr lang="en-US" sz="2400" dirty="0" err="1"/>
              <a:t>Musik</a:t>
            </a:r>
            <a:r>
              <a:rPr lang="en-US" sz="2400" dirty="0"/>
              <a:t> </a:t>
            </a:r>
            <a:r>
              <a:rPr lang="en-US" sz="2400" dirty="0" err="1"/>
              <a:t>ein</a:t>
            </a:r>
            <a:r>
              <a:rPr lang="en-US" sz="2400" dirty="0"/>
              <a:t> </a:t>
            </a:r>
            <a:r>
              <a:rPr lang="en-US" sz="2400" dirty="0" err="1"/>
              <a:t>lustiges</a:t>
            </a:r>
            <a:r>
              <a:rPr lang="en-US" sz="2400" dirty="0"/>
              <a:t> </a:t>
            </a:r>
            <a:r>
              <a:rPr lang="en-US" sz="2400" dirty="0" err="1"/>
              <a:t>Fach</a:t>
            </a:r>
            <a:r>
              <a:rPr lang="en-US" sz="2400" dirty="0"/>
              <a:t> </a:t>
            </a:r>
            <a:r>
              <a:rPr lang="en-US" sz="2400" dirty="0" err="1"/>
              <a:t>ist</a:t>
            </a:r>
            <a:r>
              <a:rPr lang="en-US" sz="2400" dirty="0"/>
              <a:t>?  [</a:t>
            </a:r>
            <a:r>
              <a:rPr lang="en-US" sz="2400" dirty="0" err="1"/>
              <a:t>glauben</a:t>
            </a:r>
            <a:r>
              <a:rPr lang="en-US" sz="2400" dirty="0"/>
              <a:t>, </a:t>
            </a:r>
            <a:r>
              <a:rPr lang="en-US" sz="2400" dirty="0" err="1"/>
              <a:t>dass</a:t>
            </a:r>
            <a:r>
              <a:rPr lang="en-US" sz="2400" dirty="0"/>
              <a:t>]</a:t>
            </a:r>
          </a:p>
        </p:txBody>
      </p:sp>
      <p:sp>
        <p:nvSpPr>
          <p:cNvPr id="11" name="TextBox 10">
            <a:extLst>
              <a:ext uri="{FF2B5EF4-FFF2-40B4-BE49-F238E27FC236}">
                <a16:creationId xmlns:a16="http://schemas.microsoft.com/office/drawing/2014/main" id="{85C55D41-4656-8340-B3CF-4DC83820FAAA}"/>
              </a:ext>
            </a:extLst>
          </p:cNvPr>
          <p:cNvSpPr txBox="1"/>
          <p:nvPr/>
        </p:nvSpPr>
        <p:spPr>
          <a:xfrm>
            <a:off x="348175" y="2894925"/>
            <a:ext cx="10160154" cy="461665"/>
          </a:xfrm>
          <a:prstGeom prst="rect">
            <a:avLst/>
          </a:prstGeom>
          <a:noFill/>
        </p:spPr>
        <p:txBody>
          <a:bodyPr wrap="none" rtlCol="0">
            <a:spAutoFit/>
          </a:bodyPr>
          <a:lstStyle/>
          <a:p>
            <a:r>
              <a:rPr lang="en-US" sz="2400" dirty="0"/>
              <a:t>3. </a:t>
            </a:r>
            <a:r>
              <a:rPr lang="en-US" sz="2400" dirty="0" err="1"/>
              <a:t>Glaubst</a:t>
            </a:r>
            <a:r>
              <a:rPr lang="en-US" sz="2400" dirty="0"/>
              <a:t> du, du </a:t>
            </a:r>
            <a:r>
              <a:rPr lang="en-US" sz="2400" dirty="0" err="1"/>
              <a:t>kriegst</a:t>
            </a:r>
            <a:r>
              <a:rPr lang="en-US" sz="2400" dirty="0"/>
              <a:t> </a:t>
            </a:r>
            <a:r>
              <a:rPr lang="en-US" sz="2400" dirty="0" err="1"/>
              <a:t>zu</a:t>
            </a:r>
            <a:r>
              <a:rPr lang="en-US" sz="2400" dirty="0"/>
              <a:t> </a:t>
            </a:r>
            <a:r>
              <a:rPr lang="en-US" sz="2400" dirty="0" err="1"/>
              <a:t>viele</a:t>
            </a:r>
            <a:r>
              <a:rPr lang="en-US" sz="2400" dirty="0"/>
              <a:t> </a:t>
            </a:r>
            <a:r>
              <a:rPr lang="en-US" sz="2400" dirty="0" err="1"/>
              <a:t>Hausaufgaben</a:t>
            </a:r>
            <a:r>
              <a:rPr lang="en-US" sz="2400" dirty="0"/>
              <a:t>? [</a:t>
            </a:r>
            <a:r>
              <a:rPr lang="en-US" sz="2400" dirty="0" err="1"/>
              <a:t>denken</a:t>
            </a:r>
            <a:r>
              <a:rPr lang="en-US" sz="2400" dirty="0"/>
              <a:t>, </a:t>
            </a:r>
            <a:r>
              <a:rPr lang="en-US" sz="2400" dirty="0" err="1"/>
              <a:t>kriegen</a:t>
            </a:r>
            <a:r>
              <a:rPr lang="en-US" sz="2400" dirty="0"/>
              <a:t>]</a:t>
            </a:r>
          </a:p>
        </p:txBody>
      </p:sp>
      <p:sp>
        <p:nvSpPr>
          <p:cNvPr id="12" name="TextBox 11">
            <a:extLst>
              <a:ext uri="{FF2B5EF4-FFF2-40B4-BE49-F238E27FC236}">
                <a16:creationId xmlns:a16="http://schemas.microsoft.com/office/drawing/2014/main" id="{1F4FF7AF-771F-CD41-A250-459794D61484}"/>
              </a:ext>
            </a:extLst>
          </p:cNvPr>
          <p:cNvSpPr txBox="1"/>
          <p:nvPr/>
        </p:nvSpPr>
        <p:spPr>
          <a:xfrm>
            <a:off x="348175" y="3402719"/>
            <a:ext cx="9289723" cy="461665"/>
          </a:xfrm>
          <a:prstGeom prst="rect">
            <a:avLst/>
          </a:prstGeom>
          <a:noFill/>
        </p:spPr>
        <p:txBody>
          <a:bodyPr wrap="none" rtlCol="0">
            <a:spAutoFit/>
          </a:bodyPr>
          <a:lstStyle/>
          <a:p>
            <a:r>
              <a:rPr lang="en-US" sz="2400" dirty="0"/>
              <a:t>4. </a:t>
            </a:r>
            <a:r>
              <a:rPr lang="en-US" sz="2400" dirty="0" err="1"/>
              <a:t>Gefällt</a:t>
            </a:r>
            <a:r>
              <a:rPr lang="en-US" sz="2400" dirty="0"/>
              <a:t> </a:t>
            </a:r>
            <a:r>
              <a:rPr lang="en-US" sz="2400" dirty="0" err="1"/>
              <a:t>dir</a:t>
            </a:r>
            <a:r>
              <a:rPr lang="en-US" sz="2400" dirty="0"/>
              <a:t> </a:t>
            </a:r>
            <a:r>
              <a:rPr lang="en-US" sz="2400" dirty="0" err="1"/>
              <a:t>Englisch</a:t>
            </a:r>
            <a:r>
              <a:rPr lang="en-US" sz="2400" dirty="0"/>
              <a:t>?  </a:t>
            </a:r>
            <a:r>
              <a:rPr lang="en-US" sz="2400" dirty="0" err="1"/>
              <a:t>Warum</a:t>
            </a:r>
            <a:r>
              <a:rPr lang="en-US" sz="2400" dirty="0"/>
              <a:t> / </a:t>
            </a:r>
            <a:r>
              <a:rPr lang="en-US" sz="2400" dirty="0" err="1"/>
              <a:t>warum</a:t>
            </a:r>
            <a:r>
              <a:rPr lang="en-US" sz="2400" dirty="0"/>
              <a:t> </a:t>
            </a:r>
            <a:r>
              <a:rPr lang="en-US" sz="2400" dirty="0" err="1"/>
              <a:t>nicht</a:t>
            </a:r>
            <a:r>
              <a:rPr lang="en-US" sz="2400" dirty="0"/>
              <a:t>? [</a:t>
            </a:r>
            <a:r>
              <a:rPr lang="en-US" sz="2400" dirty="0" err="1"/>
              <a:t>gefallen</a:t>
            </a:r>
            <a:r>
              <a:rPr lang="en-US" sz="2400" dirty="0"/>
              <a:t>, </a:t>
            </a:r>
            <a:r>
              <a:rPr lang="en-US" sz="2400" dirty="0" err="1"/>
              <a:t>weil</a:t>
            </a:r>
            <a:r>
              <a:rPr lang="en-US" sz="2400" dirty="0"/>
              <a:t>]</a:t>
            </a:r>
          </a:p>
        </p:txBody>
      </p:sp>
      <p:sp>
        <p:nvSpPr>
          <p:cNvPr id="13" name="TextBox 12">
            <a:extLst>
              <a:ext uri="{FF2B5EF4-FFF2-40B4-BE49-F238E27FC236}">
                <a16:creationId xmlns:a16="http://schemas.microsoft.com/office/drawing/2014/main" id="{10A991EB-0334-6248-B79B-C1DEC2295658}"/>
              </a:ext>
            </a:extLst>
          </p:cNvPr>
          <p:cNvSpPr txBox="1"/>
          <p:nvPr/>
        </p:nvSpPr>
        <p:spPr>
          <a:xfrm>
            <a:off x="348819" y="3910513"/>
            <a:ext cx="6487673" cy="461665"/>
          </a:xfrm>
          <a:prstGeom prst="rect">
            <a:avLst/>
          </a:prstGeom>
          <a:noFill/>
        </p:spPr>
        <p:txBody>
          <a:bodyPr wrap="none" rtlCol="0">
            <a:spAutoFit/>
          </a:bodyPr>
          <a:lstStyle/>
          <a:p>
            <a:pPr algn="l"/>
            <a:r>
              <a:rPr lang="en-US" sz="2400" dirty="0"/>
              <a:t>5. Was </a:t>
            </a:r>
            <a:r>
              <a:rPr lang="en-US" sz="2400" dirty="0" err="1"/>
              <a:t>fehlt</a:t>
            </a:r>
            <a:r>
              <a:rPr lang="en-US" sz="2400" dirty="0"/>
              <a:t> </a:t>
            </a:r>
            <a:r>
              <a:rPr lang="en-US" sz="2400" dirty="0" err="1"/>
              <a:t>dir</a:t>
            </a:r>
            <a:r>
              <a:rPr lang="en-US" sz="2400" dirty="0"/>
              <a:t> am </a:t>
            </a:r>
            <a:r>
              <a:rPr lang="en-US" sz="2400" dirty="0" err="1"/>
              <a:t>Wochenende</a:t>
            </a:r>
            <a:r>
              <a:rPr lang="en-US" sz="2400" dirty="0"/>
              <a:t>? [</a:t>
            </a:r>
            <a:r>
              <a:rPr lang="en-US" sz="2400" dirty="0" err="1"/>
              <a:t>fehlen</a:t>
            </a:r>
            <a:r>
              <a:rPr lang="en-US" sz="2400" dirty="0"/>
              <a:t>]</a:t>
            </a:r>
          </a:p>
        </p:txBody>
      </p:sp>
      <p:sp>
        <p:nvSpPr>
          <p:cNvPr id="14" name="TextBox 13">
            <a:extLst>
              <a:ext uri="{FF2B5EF4-FFF2-40B4-BE49-F238E27FC236}">
                <a16:creationId xmlns:a16="http://schemas.microsoft.com/office/drawing/2014/main" id="{3AF225BD-6B6D-064F-A28C-2C911471CD41}"/>
              </a:ext>
            </a:extLst>
          </p:cNvPr>
          <p:cNvSpPr txBox="1"/>
          <p:nvPr/>
        </p:nvSpPr>
        <p:spPr>
          <a:xfrm>
            <a:off x="348175" y="4418307"/>
            <a:ext cx="7276351" cy="461665"/>
          </a:xfrm>
          <a:prstGeom prst="rect">
            <a:avLst/>
          </a:prstGeom>
          <a:noFill/>
        </p:spPr>
        <p:txBody>
          <a:bodyPr wrap="none" rtlCol="0">
            <a:spAutoFit/>
          </a:bodyPr>
          <a:lstStyle/>
          <a:p>
            <a:pPr algn="l"/>
            <a:r>
              <a:rPr lang="en-US" sz="2400" dirty="0"/>
              <a:t>6. </a:t>
            </a:r>
            <a:r>
              <a:rPr lang="en-US" sz="2400" dirty="0" err="1"/>
              <a:t>Glaubst</a:t>
            </a:r>
            <a:r>
              <a:rPr lang="en-US" sz="2400" dirty="0"/>
              <a:t> du, Sport </a:t>
            </a:r>
            <a:r>
              <a:rPr lang="en-US" sz="2400" dirty="0" err="1"/>
              <a:t>ist</a:t>
            </a:r>
            <a:r>
              <a:rPr lang="en-US" sz="2400" dirty="0"/>
              <a:t> </a:t>
            </a:r>
            <a:r>
              <a:rPr lang="en-US" sz="2400" dirty="0" err="1"/>
              <a:t>wichtig</a:t>
            </a:r>
            <a:r>
              <a:rPr lang="en-US" sz="2400" dirty="0"/>
              <a:t>? [</a:t>
            </a:r>
            <a:r>
              <a:rPr lang="en-US" sz="2400" dirty="0" err="1"/>
              <a:t>glauben</a:t>
            </a:r>
            <a:r>
              <a:rPr lang="en-US" sz="2400" dirty="0"/>
              <a:t>, </a:t>
            </a:r>
            <a:r>
              <a:rPr lang="en-US" sz="2400" dirty="0" err="1"/>
              <a:t>denn</a:t>
            </a:r>
            <a:r>
              <a:rPr lang="en-US" sz="2400" dirty="0"/>
              <a:t>]</a:t>
            </a:r>
          </a:p>
        </p:txBody>
      </p:sp>
      <p:sp>
        <p:nvSpPr>
          <p:cNvPr id="15" name="TextBox 14">
            <a:extLst>
              <a:ext uri="{FF2B5EF4-FFF2-40B4-BE49-F238E27FC236}">
                <a16:creationId xmlns:a16="http://schemas.microsoft.com/office/drawing/2014/main" id="{8ABAF14D-D416-564F-A0BF-96A43533B29A}"/>
              </a:ext>
            </a:extLst>
          </p:cNvPr>
          <p:cNvSpPr txBox="1"/>
          <p:nvPr/>
        </p:nvSpPr>
        <p:spPr>
          <a:xfrm>
            <a:off x="348175" y="4919874"/>
            <a:ext cx="8624477" cy="461665"/>
          </a:xfrm>
          <a:prstGeom prst="rect">
            <a:avLst/>
          </a:prstGeom>
          <a:noFill/>
        </p:spPr>
        <p:txBody>
          <a:bodyPr wrap="none" rtlCol="0">
            <a:spAutoFit/>
          </a:bodyPr>
          <a:lstStyle/>
          <a:p>
            <a:pPr algn="l"/>
            <a:r>
              <a:rPr lang="en-US" sz="2400" dirty="0"/>
              <a:t>7. </a:t>
            </a:r>
            <a:r>
              <a:rPr lang="en-US" sz="2400" dirty="0" err="1"/>
              <a:t>Denkst</a:t>
            </a:r>
            <a:r>
              <a:rPr lang="en-US" sz="2400" dirty="0"/>
              <a:t> du, </a:t>
            </a:r>
            <a:r>
              <a:rPr lang="en-US" sz="2400" dirty="0" err="1"/>
              <a:t>dass</a:t>
            </a:r>
            <a:r>
              <a:rPr lang="en-US" sz="2400" dirty="0"/>
              <a:t> du </a:t>
            </a:r>
            <a:r>
              <a:rPr lang="en-US" sz="2400" dirty="0" err="1"/>
              <a:t>genug</a:t>
            </a:r>
            <a:r>
              <a:rPr lang="en-US" sz="2400" dirty="0"/>
              <a:t> </a:t>
            </a:r>
            <a:r>
              <a:rPr lang="en-US" sz="2400" dirty="0" err="1"/>
              <a:t>Freizeit</a:t>
            </a:r>
            <a:r>
              <a:rPr lang="en-US" sz="2400" dirty="0"/>
              <a:t> hast? [</a:t>
            </a:r>
            <a:r>
              <a:rPr lang="en-US" sz="2400" dirty="0" err="1"/>
              <a:t>meinen</a:t>
            </a:r>
            <a:r>
              <a:rPr lang="en-US" sz="2400" dirty="0"/>
              <a:t>, </a:t>
            </a:r>
            <a:r>
              <a:rPr lang="en-US" sz="2400" dirty="0" err="1"/>
              <a:t>dass</a:t>
            </a:r>
            <a:r>
              <a:rPr lang="en-US" sz="2400" dirty="0"/>
              <a:t>]</a:t>
            </a:r>
          </a:p>
        </p:txBody>
      </p:sp>
      <p:sp>
        <p:nvSpPr>
          <p:cNvPr id="16" name="TextBox 15">
            <a:extLst>
              <a:ext uri="{FF2B5EF4-FFF2-40B4-BE49-F238E27FC236}">
                <a16:creationId xmlns:a16="http://schemas.microsoft.com/office/drawing/2014/main" id="{178A44A8-F72B-9142-AFA2-D46031FF7794}"/>
              </a:ext>
            </a:extLst>
          </p:cNvPr>
          <p:cNvSpPr txBox="1"/>
          <p:nvPr/>
        </p:nvSpPr>
        <p:spPr>
          <a:xfrm>
            <a:off x="348174" y="5433895"/>
            <a:ext cx="6340197" cy="461665"/>
          </a:xfrm>
          <a:prstGeom prst="rect">
            <a:avLst/>
          </a:prstGeom>
          <a:noFill/>
        </p:spPr>
        <p:txBody>
          <a:bodyPr wrap="none" rtlCol="0">
            <a:spAutoFit/>
          </a:bodyPr>
          <a:lstStyle/>
          <a:p>
            <a:pPr algn="l"/>
            <a:r>
              <a:rPr lang="en-US" sz="2400" dirty="0"/>
              <a:t>8. </a:t>
            </a:r>
            <a:r>
              <a:rPr lang="en-US" sz="2400" dirty="0" err="1"/>
              <a:t>Welche</a:t>
            </a:r>
            <a:r>
              <a:rPr lang="en-US" sz="2400" dirty="0"/>
              <a:t> </a:t>
            </a:r>
            <a:r>
              <a:rPr lang="en-US" sz="2400" dirty="0" err="1"/>
              <a:t>Aktivität</a:t>
            </a:r>
            <a:r>
              <a:rPr lang="en-US" sz="2400" dirty="0"/>
              <a:t> </a:t>
            </a:r>
            <a:r>
              <a:rPr lang="en-US" sz="2400" dirty="0" err="1"/>
              <a:t>gefällt</a:t>
            </a:r>
            <a:r>
              <a:rPr lang="en-US" sz="2400" dirty="0"/>
              <a:t> </a:t>
            </a:r>
            <a:r>
              <a:rPr lang="en-US" sz="2400" dirty="0" err="1"/>
              <a:t>dir</a:t>
            </a:r>
            <a:r>
              <a:rPr lang="en-US" sz="2400" dirty="0"/>
              <a:t>? [</a:t>
            </a:r>
            <a:r>
              <a:rPr lang="en-US" sz="2400" dirty="0" err="1"/>
              <a:t>gern</a:t>
            </a:r>
            <a:r>
              <a:rPr lang="en-US" sz="2400" dirty="0"/>
              <a:t>, </a:t>
            </a:r>
            <a:r>
              <a:rPr lang="en-US" sz="2400" dirty="0" err="1"/>
              <a:t>weil</a:t>
            </a:r>
            <a:r>
              <a:rPr lang="en-US" sz="2400" dirty="0"/>
              <a:t>]</a:t>
            </a:r>
          </a:p>
        </p:txBody>
      </p:sp>
    </p:spTree>
    <p:extLst>
      <p:ext uri="{BB962C8B-B14F-4D97-AF65-F5344CB8AC3E}">
        <p14:creationId xmlns:p14="http://schemas.microsoft.com/office/powerpoint/2010/main" val="4254766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92905" cy="647577"/>
          </a:xfrm>
        </p:spPr>
        <p:txBody>
          <a:bodyPr>
            <a:normAutofit/>
          </a:bodyPr>
          <a:lstStyle/>
          <a:p>
            <a:r>
              <a:rPr lang="en-GB" sz="2800" b="1" dirty="0" err="1">
                <a:solidFill>
                  <a:schemeClr val="bg1"/>
                </a:solidFill>
              </a:rPr>
              <a:t>Antworten</a:t>
            </a:r>
            <a:r>
              <a:rPr lang="en-GB" sz="2800" b="1" dirty="0">
                <a:solidFill>
                  <a:schemeClr val="bg1"/>
                </a:solidFill>
              </a:rPr>
              <a:t> </a:t>
            </a:r>
            <a:r>
              <a:rPr lang="en-GB" sz="2800" b="0" dirty="0">
                <a:solidFill>
                  <a:schemeClr val="bg1"/>
                </a:solidFill>
              </a:rPr>
              <a:t>(1/2)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11BC4C5-6D9F-9C47-BE43-76B7B11661A2}"/>
              </a:ext>
            </a:extLst>
          </p:cNvPr>
          <p:cNvSpPr txBox="1"/>
          <p:nvPr/>
        </p:nvSpPr>
        <p:spPr>
          <a:xfrm>
            <a:off x="401073" y="1218840"/>
            <a:ext cx="7170553" cy="461665"/>
          </a:xfrm>
          <a:prstGeom prst="rect">
            <a:avLst/>
          </a:prstGeom>
          <a:noFill/>
        </p:spPr>
        <p:txBody>
          <a:bodyPr wrap="none" rtlCol="0">
            <a:spAutoFit/>
          </a:bodyPr>
          <a:lstStyle/>
          <a:p>
            <a:r>
              <a:rPr lang="en-US" sz="2400" dirty="0"/>
              <a:t>1. Wie </a:t>
            </a:r>
            <a:r>
              <a:rPr lang="en-US" sz="2400" dirty="0" err="1"/>
              <a:t>findest</a:t>
            </a:r>
            <a:r>
              <a:rPr lang="en-US" sz="2400" dirty="0"/>
              <a:t> du </a:t>
            </a:r>
            <a:r>
              <a:rPr lang="en-US" sz="2400" dirty="0" err="1"/>
              <a:t>Mathe</a:t>
            </a:r>
            <a:r>
              <a:rPr lang="en-US" sz="2400" dirty="0"/>
              <a:t>?  [</a:t>
            </a:r>
            <a:r>
              <a:rPr lang="en-US" sz="2400" dirty="0" err="1"/>
              <a:t>leicht</a:t>
            </a:r>
            <a:r>
              <a:rPr lang="en-US" sz="2400" dirty="0"/>
              <a:t>/</a:t>
            </a:r>
            <a:r>
              <a:rPr lang="en-US" sz="2400" dirty="0" err="1"/>
              <a:t>schwer</a:t>
            </a:r>
            <a:r>
              <a:rPr lang="en-US" sz="2400" dirty="0"/>
              <a:t> fallen]</a:t>
            </a:r>
          </a:p>
        </p:txBody>
      </p:sp>
      <p:sp>
        <p:nvSpPr>
          <p:cNvPr id="10" name="TextBox 9">
            <a:extLst>
              <a:ext uri="{FF2B5EF4-FFF2-40B4-BE49-F238E27FC236}">
                <a16:creationId xmlns:a16="http://schemas.microsoft.com/office/drawing/2014/main" id="{6EB60AD2-9E3D-4044-81F9-A92CA213D4AF}"/>
              </a:ext>
            </a:extLst>
          </p:cNvPr>
          <p:cNvSpPr txBox="1"/>
          <p:nvPr/>
        </p:nvSpPr>
        <p:spPr>
          <a:xfrm>
            <a:off x="348175" y="2387131"/>
            <a:ext cx="9227206" cy="461665"/>
          </a:xfrm>
          <a:prstGeom prst="rect">
            <a:avLst/>
          </a:prstGeom>
          <a:noFill/>
        </p:spPr>
        <p:txBody>
          <a:bodyPr wrap="none" rtlCol="0">
            <a:spAutoFit/>
          </a:bodyPr>
          <a:lstStyle/>
          <a:p>
            <a:r>
              <a:rPr lang="en-US" sz="2400" dirty="0"/>
              <a:t>2. </a:t>
            </a:r>
            <a:r>
              <a:rPr lang="en-US" sz="2400" dirty="0" err="1"/>
              <a:t>Meinst</a:t>
            </a:r>
            <a:r>
              <a:rPr lang="en-US" sz="2400" dirty="0"/>
              <a:t> du, </a:t>
            </a:r>
            <a:r>
              <a:rPr lang="en-US" sz="2400" dirty="0" err="1"/>
              <a:t>dass</a:t>
            </a:r>
            <a:r>
              <a:rPr lang="en-US" sz="2400" dirty="0"/>
              <a:t> </a:t>
            </a:r>
            <a:r>
              <a:rPr lang="en-US" sz="2400" dirty="0" err="1"/>
              <a:t>Musik</a:t>
            </a:r>
            <a:r>
              <a:rPr lang="en-US" sz="2400" dirty="0"/>
              <a:t> </a:t>
            </a:r>
            <a:r>
              <a:rPr lang="en-US" sz="2400" dirty="0" err="1"/>
              <a:t>ein</a:t>
            </a:r>
            <a:r>
              <a:rPr lang="en-US" sz="2400" dirty="0"/>
              <a:t> </a:t>
            </a:r>
            <a:r>
              <a:rPr lang="en-US" sz="2400" dirty="0" err="1"/>
              <a:t>lustiges</a:t>
            </a:r>
            <a:r>
              <a:rPr lang="en-US" sz="2400" dirty="0"/>
              <a:t> </a:t>
            </a:r>
            <a:r>
              <a:rPr lang="en-US" sz="2400" dirty="0" err="1"/>
              <a:t>Fach</a:t>
            </a:r>
            <a:r>
              <a:rPr lang="en-US" sz="2400" dirty="0"/>
              <a:t> </a:t>
            </a:r>
            <a:r>
              <a:rPr lang="en-US" sz="2400" dirty="0" err="1"/>
              <a:t>ist</a:t>
            </a:r>
            <a:r>
              <a:rPr lang="en-US" sz="2400" dirty="0"/>
              <a:t>?  [</a:t>
            </a:r>
            <a:r>
              <a:rPr lang="en-US" sz="2400" dirty="0" err="1"/>
              <a:t>glauben</a:t>
            </a:r>
            <a:r>
              <a:rPr lang="en-US" sz="2400" dirty="0"/>
              <a:t>, </a:t>
            </a:r>
            <a:r>
              <a:rPr lang="en-US" sz="2400" dirty="0" err="1"/>
              <a:t>dass</a:t>
            </a:r>
            <a:r>
              <a:rPr lang="en-US" sz="2400" dirty="0"/>
              <a:t>]</a:t>
            </a:r>
          </a:p>
        </p:txBody>
      </p:sp>
      <p:sp>
        <p:nvSpPr>
          <p:cNvPr id="11" name="TextBox 10">
            <a:extLst>
              <a:ext uri="{FF2B5EF4-FFF2-40B4-BE49-F238E27FC236}">
                <a16:creationId xmlns:a16="http://schemas.microsoft.com/office/drawing/2014/main" id="{85C55D41-4656-8340-B3CF-4DC83820FAAA}"/>
              </a:ext>
            </a:extLst>
          </p:cNvPr>
          <p:cNvSpPr txBox="1"/>
          <p:nvPr/>
        </p:nvSpPr>
        <p:spPr>
          <a:xfrm>
            <a:off x="401073" y="3562443"/>
            <a:ext cx="10160154" cy="461665"/>
          </a:xfrm>
          <a:prstGeom prst="rect">
            <a:avLst/>
          </a:prstGeom>
          <a:noFill/>
        </p:spPr>
        <p:txBody>
          <a:bodyPr wrap="none" rtlCol="0">
            <a:spAutoFit/>
          </a:bodyPr>
          <a:lstStyle/>
          <a:p>
            <a:r>
              <a:rPr lang="en-US" sz="2400" dirty="0"/>
              <a:t>3. </a:t>
            </a:r>
            <a:r>
              <a:rPr lang="en-US" sz="2400" dirty="0" err="1"/>
              <a:t>Glaubst</a:t>
            </a:r>
            <a:r>
              <a:rPr lang="en-US" sz="2400" dirty="0"/>
              <a:t> du, du </a:t>
            </a:r>
            <a:r>
              <a:rPr lang="en-US" sz="2400" dirty="0" err="1"/>
              <a:t>kriegst</a:t>
            </a:r>
            <a:r>
              <a:rPr lang="en-US" sz="2400" dirty="0"/>
              <a:t> </a:t>
            </a:r>
            <a:r>
              <a:rPr lang="en-US" sz="2400" dirty="0" err="1"/>
              <a:t>zu</a:t>
            </a:r>
            <a:r>
              <a:rPr lang="en-US" sz="2400" dirty="0"/>
              <a:t> </a:t>
            </a:r>
            <a:r>
              <a:rPr lang="en-US" sz="2400" dirty="0" err="1"/>
              <a:t>viele</a:t>
            </a:r>
            <a:r>
              <a:rPr lang="en-US" sz="2400" dirty="0"/>
              <a:t> </a:t>
            </a:r>
            <a:r>
              <a:rPr lang="en-US" sz="2400" dirty="0" err="1"/>
              <a:t>Hausaufgaben</a:t>
            </a:r>
            <a:r>
              <a:rPr lang="en-US" sz="2400" dirty="0"/>
              <a:t>? [</a:t>
            </a:r>
            <a:r>
              <a:rPr lang="en-US" sz="2400" dirty="0" err="1"/>
              <a:t>denken</a:t>
            </a:r>
            <a:r>
              <a:rPr lang="en-US" sz="2400" dirty="0"/>
              <a:t>, </a:t>
            </a:r>
            <a:r>
              <a:rPr lang="en-US" sz="2400" dirty="0" err="1"/>
              <a:t>kriegen</a:t>
            </a:r>
            <a:r>
              <a:rPr lang="en-US" sz="2400" dirty="0"/>
              <a:t>]</a:t>
            </a:r>
          </a:p>
        </p:txBody>
      </p:sp>
      <p:sp>
        <p:nvSpPr>
          <p:cNvPr id="12" name="TextBox 11">
            <a:extLst>
              <a:ext uri="{FF2B5EF4-FFF2-40B4-BE49-F238E27FC236}">
                <a16:creationId xmlns:a16="http://schemas.microsoft.com/office/drawing/2014/main" id="{1F4FF7AF-771F-CD41-A250-459794D61484}"/>
              </a:ext>
            </a:extLst>
          </p:cNvPr>
          <p:cNvSpPr txBox="1"/>
          <p:nvPr/>
        </p:nvSpPr>
        <p:spPr>
          <a:xfrm>
            <a:off x="348175" y="4829023"/>
            <a:ext cx="9289723" cy="461665"/>
          </a:xfrm>
          <a:prstGeom prst="rect">
            <a:avLst/>
          </a:prstGeom>
          <a:noFill/>
        </p:spPr>
        <p:txBody>
          <a:bodyPr wrap="none" rtlCol="0">
            <a:spAutoFit/>
          </a:bodyPr>
          <a:lstStyle/>
          <a:p>
            <a:r>
              <a:rPr lang="en-US" sz="2400" dirty="0"/>
              <a:t>4. </a:t>
            </a:r>
            <a:r>
              <a:rPr lang="en-US" sz="2400" dirty="0" err="1"/>
              <a:t>Gefällt</a:t>
            </a:r>
            <a:r>
              <a:rPr lang="en-US" sz="2400" dirty="0"/>
              <a:t> </a:t>
            </a:r>
            <a:r>
              <a:rPr lang="en-US" sz="2400" dirty="0" err="1"/>
              <a:t>dir</a:t>
            </a:r>
            <a:r>
              <a:rPr lang="en-US" sz="2400" dirty="0"/>
              <a:t> </a:t>
            </a:r>
            <a:r>
              <a:rPr lang="en-US" sz="2400" dirty="0" err="1"/>
              <a:t>Englisch</a:t>
            </a:r>
            <a:r>
              <a:rPr lang="en-US" sz="2400" dirty="0"/>
              <a:t>?  </a:t>
            </a:r>
            <a:r>
              <a:rPr lang="en-US" sz="2400" dirty="0" err="1"/>
              <a:t>Warum</a:t>
            </a:r>
            <a:r>
              <a:rPr lang="en-US" sz="2400" dirty="0"/>
              <a:t> / </a:t>
            </a:r>
            <a:r>
              <a:rPr lang="en-US" sz="2400" dirty="0" err="1"/>
              <a:t>warum</a:t>
            </a:r>
            <a:r>
              <a:rPr lang="en-US" sz="2400" dirty="0"/>
              <a:t> </a:t>
            </a:r>
            <a:r>
              <a:rPr lang="en-US" sz="2400" dirty="0" err="1"/>
              <a:t>nicht</a:t>
            </a:r>
            <a:r>
              <a:rPr lang="en-US" sz="2400" dirty="0"/>
              <a:t>? [</a:t>
            </a:r>
            <a:r>
              <a:rPr lang="en-US" sz="2400" dirty="0" err="1"/>
              <a:t>gefallen</a:t>
            </a:r>
            <a:r>
              <a:rPr lang="en-US" sz="2400" dirty="0"/>
              <a:t>, </a:t>
            </a:r>
            <a:r>
              <a:rPr lang="en-US" sz="2400" dirty="0" err="1"/>
              <a:t>weil</a:t>
            </a:r>
            <a:r>
              <a:rPr lang="en-US" sz="2400" dirty="0"/>
              <a:t>]</a:t>
            </a:r>
          </a:p>
        </p:txBody>
      </p:sp>
      <p:sp>
        <p:nvSpPr>
          <p:cNvPr id="17" name="TextBox 16">
            <a:extLst>
              <a:ext uri="{FF2B5EF4-FFF2-40B4-BE49-F238E27FC236}">
                <a16:creationId xmlns:a16="http://schemas.microsoft.com/office/drawing/2014/main" id="{CB0B6634-C398-479C-A408-9E0B383371E7}"/>
              </a:ext>
            </a:extLst>
          </p:cNvPr>
          <p:cNvSpPr txBox="1"/>
          <p:nvPr/>
        </p:nvSpPr>
        <p:spPr>
          <a:xfrm>
            <a:off x="736962" y="1630044"/>
            <a:ext cx="2706190" cy="461665"/>
          </a:xfrm>
          <a:prstGeom prst="rect">
            <a:avLst/>
          </a:prstGeom>
          <a:noFill/>
        </p:spPr>
        <p:txBody>
          <a:bodyPr wrap="none" rtlCol="0">
            <a:spAutoFit/>
          </a:bodyPr>
          <a:lstStyle/>
          <a:p>
            <a:r>
              <a:rPr lang="en-US" sz="2400" b="1" dirty="0" err="1"/>
              <a:t>Mathe</a:t>
            </a:r>
            <a:r>
              <a:rPr lang="en-US" sz="2400" b="1" dirty="0"/>
              <a:t> </a:t>
            </a:r>
            <a:r>
              <a:rPr lang="en-US" sz="2400" b="1" dirty="0" err="1"/>
              <a:t>fällt</a:t>
            </a:r>
            <a:r>
              <a:rPr lang="en-US" sz="2400" b="1" dirty="0"/>
              <a:t> </a:t>
            </a:r>
            <a:r>
              <a:rPr lang="en-US" sz="2400" b="1" dirty="0" err="1"/>
              <a:t>mir</a:t>
            </a:r>
            <a:r>
              <a:rPr lang="en-US" sz="2400" b="1" dirty="0"/>
              <a:t> …</a:t>
            </a:r>
          </a:p>
        </p:txBody>
      </p:sp>
      <p:sp>
        <p:nvSpPr>
          <p:cNvPr id="18" name="TextBox 17">
            <a:extLst>
              <a:ext uri="{FF2B5EF4-FFF2-40B4-BE49-F238E27FC236}">
                <a16:creationId xmlns:a16="http://schemas.microsoft.com/office/drawing/2014/main" id="{AAC496E0-6686-40DA-A53E-9C1B6A8E050C}"/>
              </a:ext>
            </a:extLst>
          </p:cNvPr>
          <p:cNvSpPr txBox="1"/>
          <p:nvPr/>
        </p:nvSpPr>
        <p:spPr>
          <a:xfrm>
            <a:off x="653544" y="2848796"/>
            <a:ext cx="6582251" cy="461665"/>
          </a:xfrm>
          <a:prstGeom prst="rect">
            <a:avLst/>
          </a:prstGeom>
          <a:noFill/>
        </p:spPr>
        <p:txBody>
          <a:bodyPr wrap="none" rtlCol="0">
            <a:spAutoFit/>
          </a:bodyPr>
          <a:lstStyle/>
          <a:p>
            <a:r>
              <a:rPr lang="en-US" sz="2400" b="1" dirty="0"/>
              <a:t>Ja/</a:t>
            </a:r>
            <a:r>
              <a:rPr lang="en-US" sz="2400" b="1" dirty="0" err="1"/>
              <a:t>Nein</a:t>
            </a:r>
            <a:r>
              <a:rPr lang="en-US" sz="2400" b="1" dirty="0"/>
              <a:t>, ich </a:t>
            </a:r>
            <a:r>
              <a:rPr lang="en-US" sz="2400" b="1" dirty="0" err="1"/>
              <a:t>glaube</a:t>
            </a:r>
            <a:r>
              <a:rPr lang="en-US" sz="2400" b="1" dirty="0"/>
              <a:t>, </a:t>
            </a:r>
            <a:r>
              <a:rPr lang="en-US" sz="2400" b="1" dirty="0" err="1"/>
              <a:t>dass</a:t>
            </a:r>
            <a:r>
              <a:rPr lang="en-US" sz="2400" b="1" dirty="0"/>
              <a:t> </a:t>
            </a:r>
            <a:r>
              <a:rPr lang="en-US" sz="2400" b="1" dirty="0" err="1"/>
              <a:t>Musik</a:t>
            </a:r>
            <a:r>
              <a:rPr lang="en-US" sz="2400" b="1" dirty="0"/>
              <a:t> ……….. </a:t>
            </a:r>
            <a:r>
              <a:rPr lang="en-US" sz="2400" b="1" dirty="0" err="1"/>
              <a:t>ist</a:t>
            </a:r>
            <a:r>
              <a:rPr lang="en-US" sz="2400" b="1" dirty="0"/>
              <a:t>.</a:t>
            </a:r>
          </a:p>
        </p:txBody>
      </p:sp>
      <p:sp>
        <p:nvSpPr>
          <p:cNvPr id="19" name="TextBox 18">
            <a:extLst>
              <a:ext uri="{FF2B5EF4-FFF2-40B4-BE49-F238E27FC236}">
                <a16:creationId xmlns:a16="http://schemas.microsoft.com/office/drawing/2014/main" id="{125E43A4-47FD-487C-88D9-6D47D34477F2}"/>
              </a:ext>
            </a:extLst>
          </p:cNvPr>
          <p:cNvSpPr txBox="1"/>
          <p:nvPr/>
        </p:nvSpPr>
        <p:spPr>
          <a:xfrm>
            <a:off x="653544" y="4071936"/>
            <a:ext cx="5178021" cy="461665"/>
          </a:xfrm>
          <a:prstGeom prst="rect">
            <a:avLst/>
          </a:prstGeom>
          <a:noFill/>
        </p:spPr>
        <p:txBody>
          <a:bodyPr wrap="none" rtlCol="0">
            <a:spAutoFit/>
          </a:bodyPr>
          <a:lstStyle/>
          <a:p>
            <a:r>
              <a:rPr lang="en-US" sz="2400" b="1" dirty="0"/>
              <a:t>Ja/</a:t>
            </a:r>
            <a:r>
              <a:rPr lang="en-US" sz="2400" b="1" dirty="0" err="1"/>
              <a:t>Nein</a:t>
            </a:r>
            <a:r>
              <a:rPr lang="en-US" sz="2400" b="1" dirty="0"/>
              <a:t>, ich </a:t>
            </a:r>
            <a:r>
              <a:rPr lang="en-US" sz="2400" b="1" dirty="0" err="1"/>
              <a:t>denke</a:t>
            </a:r>
            <a:r>
              <a:rPr lang="en-US" sz="2400" b="1" dirty="0"/>
              <a:t>, ich </a:t>
            </a:r>
            <a:r>
              <a:rPr lang="en-US" sz="2400" b="1" dirty="0" err="1"/>
              <a:t>kriege</a:t>
            </a:r>
            <a:r>
              <a:rPr lang="en-US" sz="2400" b="1" dirty="0"/>
              <a:t>…..</a:t>
            </a:r>
          </a:p>
        </p:txBody>
      </p:sp>
      <p:sp>
        <p:nvSpPr>
          <p:cNvPr id="20" name="TextBox 19">
            <a:extLst>
              <a:ext uri="{FF2B5EF4-FFF2-40B4-BE49-F238E27FC236}">
                <a16:creationId xmlns:a16="http://schemas.microsoft.com/office/drawing/2014/main" id="{55799219-A42A-4955-8368-730E3D443B7B}"/>
              </a:ext>
            </a:extLst>
          </p:cNvPr>
          <p:cNvSpPr txBox="1"/>
          <p:nvPr/>
        </p:nvSpPr>
        <p:spPr>
          <a:xfrm>
            <a:off x="653544" y="5290688"/>
            <a:ext cx="7297190" cy="461665"/>
          </a:xfrm>
          <a:prstGeom prst="rect">
            <a:avLst/>
          </a:prstGeom>
          <a:noFill/>
        </p:spPr>
        <p:txBody>
          <a:bodyPr wrap="none" rtlCol="0">
            <a:spAutoFit/>
          </a:bodyPr>
          <a:lstStyle/>
          <a:p>
            <a:r>
              <a:rPr lang="en-US" sz="2400" b="1" dirty="0"/>
              <a:t>Ja/</a:t>
            </a:r>
            <a:r>
              <a:rPr lang="en-US" sz="2400" b="1" dirty="0" err="1"/>
              <a:t>Nein</a:t>
            </a:r>
            <a:r>
              <a:rPr lang="en-US" sz="2400" b="1" dirty="0"/>
              <a:t>, </a:t>
            </a:r>
            <a:r>
              <a:rPr lang="en-US" sz="2400" b="1" dirty="0" err="1"/>
              <a:t>Englisch</a:t>
            </a:r>
            <a:r>
              <a:rPr lang="en-US" sz="2400" b="1" dirty="0"/>
              <a:t> </a:t>
            </a:r>
            <a:r>
              <a:rPr lang="en-US" sz="2400" b="1" dirty="0" err="1"/>
              <a:t>gefällt</a:t>
            </a:r>
            <a:r>
              <a:rPr lang="en-US" sz="2400" b="1" dirty="0"/>
              <a:t> </a:t>
            </a:r>
            <a:r>
              <a:rPr lang="en-US" sz="2400" b="1" dirty="0" err="1"/>
              <a:t>mir</a:t>
            </a:r>
            <a:r>
              <a:rPr lang="en-US" sz="2400" b="1" dirty="0"/>
              <a:t> (</a:t>
            </a:r>
            <a:r>
              <a:rPr lang="en-US" sz="2400" b="1" dirty="0" err="1"/>
              <a:t>nicht</a:t>
            </a:r>
            <a:r>
              <a:rPr lang="en-US" sz="2400" b="1" dirty="0"/>
              <a:t>), </a:t>
            </a:r>
            <a:r>
              <a:rPr lang="en-US" sz="2400" b="1" dirty="0" err="1"/>
              <a:t>weil</a:t>
            </a:r>
            <a:r>
              <a:rPr lang="en-US" sz="2400" b="1" dirty="0"/>
              <a:t>/</a:t>
            </a:r>
            <a:r>
              <a:rPr lang="en-US" sz="2400" b="1" dirty="0" err="1"/>
              <a:t>denn</a:t>
            </a:r>
            <a:r>
              <a:rPr lang="en-US" sz="2400" b="1" dirty="0"/>
              <a:t>...</a:t>
            </a:r>
          </a:p>
        </p:txBody>
      </p:sp>
    </p:spTree>
    <p:extLst>
      <p:ext uri="{BB962C8B-B14F-4D97-AF65-F5344CB8AC3E}">
        <p14:creationId xmlns:p14="http://schemas.microsoft.com/office/powerpoint/2010/main" val="799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32944" cy="647577"/>
          </a:xfrm>
        </p:spPr>
        <p:txBody>
          <a:bodyPr>
            <a:normAutofit/>
          </a:bodyPr>
          <a:lstStyle/>
          <a:p>
            <a:r>
              <a:rPr lang="en-GB" sz="2800" b="1" dirty="0" err="1">
                <a:solidFill>
                  <a:schemeClr val="bg1"/>
                </a:solidFill>
              </a:rPr>
              <a:t>Antworten</a:t>
            </a:r>
            <a:r>
              <a:rPr lang="en-GB" sz="2800" b="1" dirty="0">
                <a:solidFill>
                  <a:schemeClr val="bg1"/>
                </a:solidFill>
              </a:rPr>
              <a:t> </a:t>
            </a:r>
            <a:r>
              <a:rPr lang="en-GB" sz="2800" b="0" dirty="0">
                <a:solidFill>
                  <a:schemeClr val="bg1"/>
                </a:solidFill>
              </a:rPr>
              <a:t>(1/2)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EB72A4A-A531-014E-8398-AE78D6301092}"/>
              </a:ext>
            </a:extLst>
          </p:cNvPr>
          <p:cNvSpPr txBox="1"/>
          <p:nvPr/>
        </p:nvSpPr>
        <p:spPr>
          <a:xfrm>
            <a:off x="5325035" y="6333126"/>
            <a:ext cx="3472425" cy="461665"/>
          </a:xfrm>
          <a:prstGeom prst="rect">
            <a:avLst/>
          </a:prstGeom>
          <a:noFill/>
        </p:spPr>
        <p:txBody>
          <a:bodyPr wrap="none" rtlCol="0">
            <a:spAutoFit/>
          </a:bodyPr>
          <a:lstStyle/>
          <a:p>
            <a:pPr algn="l"/>
            <a:r>
              <a:rPr lang="en-US" sz="2400" dirty="0"/>
              <a:t>*</a:t>
            </a:r>
            <a:r>
              <a:rPr lang="en-US" sz="2400" dirty="0" err="1"/>
              <a:t>Klammern</a:t>
            </a:r>
            <a:r>
              <a:rPr lang="en-US" sz="2400" dirty="0"/>
              <a:t> = brackets</a:t>
            </a:r>
          </a:p>
        </p:txBody>
      </p:sp>
      <p:sp>
        <p:nvSpPr>
          <p:cNvPr id="13" name="TextBox 12">
            <a:extLst>
              <a:ext uri="{FF2B5EF4-FFF2-40B4-BE49-F238E27FC236}">
                <a16:creationId xmlns:a16="http://schemas.microsoft.com/office/drawing/2014/main" id="{10A991EB-0334-6248-B79B-C1DEC2295658}"/>
              </a:ext>
            </a:extLst>
          </p:cNvPr>
          <p:cNvSpPr txBox="1"/>
          <p:nvPr/>
        </p:nvSpPr>
        <p:spPr>
          <a:xfrm>
            <a:off x="348174" y="1324980"/>
            <a:ext cx="6657592" cy="461665"/>
          </a:xfrm>
          <a:prstGeom prst="rect">
            <a:avLst/>
          </a:prstGeom>
          <a:noFill/>
        </p:spPr>
        <p:txBody>
          <a:bodyPr wrap="none" rtlCol="0">
            <a:spAutoFit/>
          </a:bodyPr>
          <a:lstStyle/>
          <a:p>
            <a:pPr algn="l"/>
            <a:r>
              <a:rPr lang="en-US" sz="2400" dirty="0"/>
              <a:t>5. Was </a:t>
            </a:r>
            <a:r>
              <a:rPr lang="en-US" sz="2400" dirty="0" err="1"/>
              <a:t>fehlt</a:t>
            </a:r>
            <a:r>
              <a:rPr lang="en-US" sz="2400" dirty="0"/>
              <a:t> </a:t>
            </a:r>
            <a:r>
              <a:rPr lang="en-US" sz="2400" dirty="0" err="1"/>
              <a:t>dir</a:t>
            </a:r>
            <a:r>
              <a:rPr lang="en-US" sz="2400" dirty="0"/>
              <a:t> am </a:t>
            </a:r>
            <a:r>
              <a:rPr lang="en-US" sz="2400" dirty="0" err="1"/>
              <a:t>Wochenende</a:t>
            </a:r>
            <a:r>
              <a:rPr lang="en-US" sz="2400" dirty="0"/>
              <a:t>? [</a:t>
            </a:r>
            <a:r>
              <a:rPr lang="en-US" sz="2400" dirty="0" err="1"/>
              <a:t>fehlen</a:t>
            </a:r>
            <a:r>
              <a:rPr lang="en-US" sz="2400" dirty="0"/>
              <a:t>]</a:t>
            </a:r>
          </a:p>
        </p:txBody>
      </p:sp>
      <p:sp>
        <p:nvSpPr>
          <p:cNvPr id="14" name="TextBox 13">
            <a:extLst>
              <a:ext uri="{FF2B5EF4-FFF2-40B4-BE49-F238E27FC236}">
                <a16:creationId xmlns:a16="http://schemas.microsoft.com/office/drawing/2014/main" id="{3AF225BD-6B6D-064F-A28C-2C911471CD41}"/>
              </a:ext>
            </a:extLst>
          </p:cNvPr>
          <p:cNvSpPr txBox="1"/>
          <p:nvPr/>
        </p:nvSpPr>
        <p:spPr>
          <a:xfrm>
            <a:off x="348174" y="2580267"/>
            <a:ext cx="7276351" cy="461665"/>
          </a:xfrm>
          <a:prstGeom prst="rect">
            <a:avLst/>
          </a:prstGeom>
          <a:noFill/>
        </p:spPr>
        <p:txBody>
          <a:bodyPr wrap="none" rtlCol="0">
            <a:spAutoFit/>
          </a:bodyPr>
          <a:lstStyle/>
          <a:p>
            <a:pPr algn="l"/>
            <a:r>
              <a:rPr lang="en-US" sz="2400" dirty="0"/>
              <a:t>6. </a:t>
            </a:r>
            <a:r>
              <a:rPr lang="en-US" sz="2400" dirty="0" err="1"/>
              <a:t>Glaubst</a:t>
            </a:r>
            <a:r>
              <a:rPr lang="en-US" sz="2400" dirty="0"/>
              <a:t> du, Sport </a:t>
            </a:r>
            <a:r>
              <a:rPr lang="en-US" sz="2400" dirty="0" err="1"/>
              <a:t>ist</a:t>
            </a:r>
            <a:r>
              <a:rPr lang="en-US" sz="2400" dirty="0"/>
              <a:t> </a:t>
            </a:r>
            <a:r>
              <a:rPr lang="en-US" sz="2400" dirty="0" err="1"/>
              <a:t>wichtig</a:t>
            </a:r>
            <a:r>
              <a:rPr lang="en-US" sz="2400" dirty="0"/>
              <a:t>? [</a:t>
            </a:r>
            <a:r>
              <a:rPr lang="en-US" sz="2400" dirty="0" err="1"/>
              <a:t>glauben</a:t>
            </a:r>
            <a:r>
              <a:rPr lang="en-US" sz="2400" dirty="0"/>
              <a:t>, </a:t>
            </a:r>
            <a:r>
              <a:rPr lang="en-US" sz="2400" dirty="0" err="1"/>
              <a:t>denn</a:t>
            </a:r>
            <a:r>
              <a:rPr lang="en-US" sz="2400" dirty="0"/>
              <a:t>]</a:t>
            </a:r>
          </a:p>
        </p:txBody>
      </p:sp>
      <p:sp>
        <p:nvSpPr>
          <p:cNvPr id="15" name="TextBox 14">
            <a:extLst>
              <a:ext uri="{FF2B5EF4-FFF2-40B4-BE49-F238E27FC236}">
                <a16:creationId xmlns:a16="http://schemas.microsoft.com/office/drawing/2014/main" id="{8ABAF14D-D416-564F-A0BF-96A43533B29A}"/>
              </a:ext>
            </a:extLst>
          </p:cNvPr>
          <p:cNvSpPr txBox="1"/>
          <p:nvPr/>
        </p:nvSpPr>
        <p:spPr>
          <a:xfrm>
            <a:off x="348174" y="4079229"/>
            <a:ext cx="8624477" cy="461665"/>
          </a:xfrm>
          <a:prstGeom prst="rect">
            <a:avLst/>
          </a:prstGeom>
          <a:noFill/>
        </p:spPr>
        <p:txBody>
          <a:bodyPr wrap="none" rtlCol="0">
            <a:spAutoFit/>
          </a:bodyPr>
          <a:lstStyle/>
          <a:p>
            <a:pPr algn="l"/>
            <a:r>
              <a:rPr lang="en-US" sz="2400" dirty="0"/>
              <a:t>7. </a:t>
            </a:r>
            <a:r>
              <a:rPr lang="en-US" sz="2400" dirty="0" err="1"/>
              <a:t>Denkst</a:t>
            </a:r>
            <a:r>
              <a:rPr lang="en-US" sz="2400" dirty="0"/>
              <a:t> du, </a:t>
            </a:r>
            <a:r>
              <a:rPr lang="en-US" sz="2400" dirty="0" err="1"/>
              <a:t>dass</a:t>
            </a:r>
            <a:r>
              <a:rPr lang="en-US" sz="2400" dirty="0"/>
              <a:t> du </a:t>
            </a:r>
            <a:r>
              <a:rPr lang="en-US" sz="2400" dirty="0" err="1"/>
              <a:t>genug</a:t>
            </a:r>
            <a:r>
              <a:rPr lang="en-US" sz="2400" dirty="0"/>
              <a:t> </a:t>
            </a:r>
            <a:r>
              <a:rPr lang="en-US" sz="2400" dirty="0" err="1"/>
              <a:t>Freizeit</a:t>
            </a:r>
            <a:r>
              <a:rPr lang="en-US" sz="2400" dirty="0"/>
              <a:t> hast? [</a:t>
            </a:r>
            <a:r>
              <a:rPr lang="en-US" sz="2400" dirty="0" err="1"/>
              <a:t>meinen</a:t>
            </a:r>
            <a:r>
              <a:rPr lang="en-US" sz="2400" dirty="0"/>
              <a:t>, </a:t>
            </a:r>
            <a:r>
              <a:rPr lang="en-US" sz="2400" dirty="0" err="1"/>
              <a:t>dass</a:t>
            </a:r>
            <a:r>
              <a:rPr lang="en-US" sz="2400" dirty="0"/>
              <a:t>]</a:t>
            </a:r>
          </a:p>
        </p:txBody>
      </p:sp>
      <p:sp>
        <p:nvSpPr>
          <p:cNvPr id="16" name="TextBox 15">
            <a:extLst>
              <a:ext uri="{FF2B5EF4-FFF2-40B4-BE49-F238E27FC236}">
                <a16:creationId xmlns:a16="http://schemas.microsoft.com/office/drawing/2014/main" id="{178A44A8-F72B-9142-AFA2-D46031FF7794}"/>
              </a:ext>
            </a:extLst>
          </p:cNvPr>
          <p:cNvSpPr txBox="1"/>
          <p:nvPr/>
        </p:nvSpPr>
        <p:spPr>
          <a:xfrm>
            <a:off x="348174" y="5433895"/>
            <a:ext cx="6340197" cy="461665"/>
          </a:xfrm>
          <a:prstGeom prst="rect">
            <a:avLst/>
          </a:prstGeom>
          <a:noFill/>
        </p:spPr>
        <p:txBody>
          <a:bodyPr wrap="none" rtlCol="0">
            <a:spAutoFit/>
          </a:bodyPr>
          <a:lstStyle/>
          <a:p>
            <a:pPr algn="l"/>
            <a:r>
              <a:rPr lang="en-US" sz="2400" dirty="0"/>
              <a:t>8. </a:t>
            </a:r>
            <a:r>
              <a:rPr lang="en-US" sz="2400" dirty="0" err="1"/>
              <a:t>Welche</a:t>
            </a:r>
            <a:r>
              <a:rPr lang="en-US" sz="2400" dirty="0"/>
              <a:t> </a:t>
            </a:r>
            <a:r>
              <a:rPr lang="en-US" sz="2400" dirty="0" err="1"/>
              <a:t>Aktivität</a:t>
            </a:r>
            <a:r>
              <a:rPr lang="en-US" sz="2400" dirty="0"/>
              <a:t> </a:t>
            </a:r>
            <a:r>
              <a:rPr lang="en-US" sz="2400" dirty="0" err="1"/>
              <a:t>gefällt</a:t>
            </a:r>
            <a:r>
              <a:rPr lang="en-US" sz="2400" dirty="0"/>
              <a:t> </a:t>
            </a:r>
            <a:r>
              <a:rPr lang="en-US" sz="2400" dirty="0" err="1"/>
              <a:t>dir</a:t>
            </a:r>
            <a:r>
              <a:rPr lang="en-US" sz="2400" dirty="0"/>
              <a:t>? [</a:t>
            </a:r>
            <a:r>
              <a:rPr lang="en-US" sz="2400" dirty="0" err="1"/>
              <a:t>gern</a:t>
            </a:r>
            <a:r>
              <a:rPr lang="en-US" sz="2400" dirty="0"/>
              <a:t>, </a:t>
            </a:r>
            <a:r>
              <a:rPr lang="en-US" sz="2400" dirty="0" err="1"/>
              <a:t>weil</a:t>
            </a:r>
            <a:r>
              <a:rPr lang="en-US" sz="2400" dirty="0"/>
              <a:t>]</a:t>
            </a:r>
          </a:p>
        </p:txBody>
      </p:sp>
      <p:sp>
        <p:nvSpPr>
          <p:cNvPr id="17" name="TextBox 16">
            <a:extLst>
              <a:ext uri="{FF2B5EF4-FFF2-40B4-BE49-F238E27FC236}">
                <a16:creationId xmlns:a16="http://schemas.microsoft.com/office/drawing/2014/main" id="{CB0B6634-C398-479C-A408-9E0B383371E7}"/>
              </a:ext>
            </a:extLst>
          </p:cNvPr>
          <p:cNvSpPr txBox="1"/>
          <p:nvPr/>
        </p:nvSpPr>
        <p:spPr>
          <a:xfrm>
            <a:off x="736962" y="1771480"/>
            <a:ext cx="5889754" cy="461665"/>
          </a:xfrm>
          <a:prstGeom prst="rect">
            <a:avLst/>
          </a:prstGeom>
          <a:noFill/>
        </p:spPr>
        <p:txBody>
          <a:bodyPr wrap="none" rtlCol="0">
            <a:spAutoFit/>
          </a:bodyPr>
          <a:lstStyle/>
          <a:p>
            <a:r>
              <a:rPr lang="en-US" sz="2400" b="1" dirty="0"/>
              <a:t>…</a:t>
            </a:r>
            <a:r>
              <a:rPr lang="en-US" sz="2400" b="1" dirty="0" err="1"/>
              <a:t>fehlt</a:t>
            </a:r>
            <a:r>
              <a:rPr lang="en-US" sz="2400" b="1" dirty="0"/>
              <a:t>/</a:t>
            </a:r>
            <a:r>
              <a:rPr lang="en-US" sz="2400" b="1" dirty="0" err="1"/>
              <a:t>fehlen</a:t>
            </a:r>
            <a:r>
              <a:rPr lang="en-US" sz="2400" b="1" dirty="0"/>
              <a:t> </a:t>
            </a:r>
            <a:r>
              <a:rPr lang="en-US" sz="2400" b="1" dirty="0" err="1"/>
              <a:t>mir</a:t>
            </a:r>
            <a:r>
              <a:rPr lang="en-US" sz="2400" b="1" dirty="0"/>
              <a:t> </a:t>
            </a:r>
            <a:r>
              <a:rPr lang="en-US" sz="2400" b="1" u="sng" dirty="0"/>
              <a:t>OR</a:t>
            </a:r>
            <a:r>
              <a:rPr lang="en-US" sz="2400" b="1" dirty="0"/>
              <a:t> Mir </a:t>
            </a:r>
            <a:r>
              <a:rPr lang="en-US" sz="2400" b="1" dirty="0" err="1"/>
              <a:t>fehlt</a:t>
            </a:r>
            <a:r>
              <a:rPr lang="en-US" sz="2400" b="1" dirty="0"/>
              <a:t>/</a:t>
            </a:r>
            <a:r>
              <a:rPr lang="en-US" sz="2400" b="1" dirty="0" err="1"/>
              <a:t>fehlen</a:t>
            </a:r>
            <a:r>
              <a:rPr lang="en-US" sz="2400" b="1" dirty="0"/>
              <a:t>…</a:t>
            </a:r>
          </a:p>
        </p:txBody>
      </p:sp>
      <p:sp>
        <p:nvSpPr>
          <p:cNvPr id="18" name="TextBox 17">
            <a:extLst>
              <a:ext uri="{FF2B5EF4-FFF2-40B4-BE49-F238E27FC236}">
                <a16:creationId xmlns:a16="http://schemas.microsoft.com/office/drawing/2014/main" id="{DC933B9B-66F4-424B-AD31-C230BBA7D3F2}"/>
              </a:ext>
            </a:extLst>
          </p:cNvPr>
          <p:cNvSpPr txBox="1"/>
          <p:nvPr/>
        </p:nvSpPr>
        <p:spPr>
          <a:xfrm>
            <a:off x="724634" y="3026767"/>
            <a:ext cx="7915950" cy="461665"/>
          </a:xfrm>
          <a:prstGeom prst="rect">
            <a:avLst/>
          </a:prstGeom>
          <a:noFill/>
        </p:spPr>
        <p:txBody>
          <a:bodyPr wrap="none" rtlCol="0">
            <a:spAutoFit/>
          </a:bodyPr>
          <a:lstStyle/>
          <a:p>
            <a:r>
              <a:rPr lang="en-US" sz="2400" b="1" dirty="0"/>
              <a:t>Ja/</a:t>
            </a:r>
            <a:r>
              <a:rPr lang="en-US" sz="2400" b="1" dirty="0" err="1"/>
              <a:t>Nein</a:t>
            </a:r>
            <a:r>
              <a:rPr lang="en-US" sz="2400" b="1" dirty="0"/>
              <a:t>, ich </a:t>
            </a:r>
            <a:r>
              <a:rPr lang="en-US" sz="2400" b="1" dirty="0" err="1"/>
              <a:t>glaube</a:t>
            </a:r>
            <a:r>
              <a:rPr lang="en-US" sz="2400" b="1" dirty="0"/>
              <a:t>, Sport </a:t>
            </a:r>
            <a:r>
              <a:rPr lang="en-US" sz="2400" b="1" dirty="0" err="1"/>
              <a:t>ist</a:t>
            </a:r>
            <a:r>
              <a:rPr lang="en-US" sz="2400" b="1" dirty="0"/>
              <a:t> (</a:t>
            </a:r>
            <a:r>
              <a:rPr lang="en-US" sz="2400" b="1" dirty="0" err="1"/>
              <a:t>nicht</a:t>
            </a:r>
            <a:r>
              <a:rPr lang="en-US" sz="2400" b="1" dirty="0"/>
              <a:t>) </a:t>
            </a:r>
            <a:r>
              <a:rPr lang="en-US" sz="2400" b="1" dirty="0" err="1"/>
              <a:t>wichtig</a:t>
            </a:r>
            <a:r>
              <a:rPr lang="en-US" sz="2400" b="1" dirty="0"/>
              <a:t>, </a:t>
            </a:r>
            <a:r>
              <a:rPr lang="en-US" sz="2400" b="1" dirty="0" err="1"/>
              <a:t>denn</a:t>
            </a:r>
            <a:r>
              <a:rPr lang="en-US" sz="2400" b="1" dirty="0"/>
              <a:t>…</a:t>
            </a:r>
          </a:p>
        </p:txBody>
      </p:sp>
      <p:sp>
        <p:nvSpPr>
          <p:cNvPr id="19" name="TextBox 18">
            <a:extLst>
              <a:ext uri="{FF2B5EF4-FFF2-40B4-BE49-F238E27FC236}">
                <a16:creationId xmlns:a16="http://schemas.microsoft.com/office/drawing/2014/main" id="{B9B9064F-40E4-47B8-B647-AE34F55A180A}"/>
              </a:ext>
            </a:extLst>
          </p:cNvPr>
          <p:cNvSpPr txBox="1"/>
          <p:nvPr/>
        </p:nvSpPr>
        <p:spPr>
          <a:xfrm>
            <a:off x="736962" y="4516795"/>
            <a:ext cx="8896987" cy="461665"/>
          </a:xfrm>
          <a:prstGeom prst="rect">
            <a:avLst/>
          </a:prstGeom>
          <a:noFill/>
        </p:spPr>
        <p:txBody>
          <a:bodyPr wrap="none" rtlCol="0">
            <a:spAutoFit/>
          </a:bodyPr>
          <a:lstStyle/>
          <a:p>
            <a:r>
              <a:rPr lang="en-US" sz="2400" b="1" dirty="0"/>
              <a:t>Ja/</a:t>
            </a:r>
            <a:r>
              <a:rPr lang="en-US" sz="2400" b="1" dirty="0" err="1"/>
              <a:t>Nein</a:t>
            </a:r>
            <a:r>
              <a:rPr lang="en-US" sz="2400" b="1" dirty="0"/>
              <a:t>, ich </a:t>
            </a:r>
            <a:r>
              <a:rPr lang="en-US" sz="2400" b="1" dirty="0" err="1"/>
              <a:t>meine</a:t>
            </a:r>
            <a:r>
              <a:rPr lang="en-US" sz="2400" b="1" dirty="0"/>
              <a:t>, </a:t>
            </a:r>
            <a:r>
              <a:rPr lang="en-US" sz="2400" b="1" dirty="0" err="1"/>
              <a:t>dass</a:t>
            </a:r>
            <a:r>
              <a:rPr lang="en-US" sz="2400" b="1" dirty="0"/>
              <a:t> ich (</a:t>
            </a:r>
            <a:r>
              <a:rPr lang="en-US" sz="2400" b="1" dirty="0" err="1"/>
              <a:t>nicht</a:t>
            </a:r>
            <a:r>
              <a:rPr lang="en-US" sz="2400" b="1" dirty="0"/>
              <a:t>) </a:t>
            </a:r>
            <a:r>
              <a:rPr lang="en-US" sz="2400" b="1" dirty="0" err="1"/>
              <a:t>genug</a:t>
            </a:r>
            <a:r>
              <a:rPr lang="en-US" sz="2400" b="1" dirty="0"/>
              <a:t> </a:t>
            </a:r>
            <a:r>
              <a:rPr lang="en-US" sz="2400" b="1" dirty="0" err="1"/>
              <a:t>Freizeit</a:t>
            </a:r>
            <a:r>
              <a:rPr lang="en-US" sz="2400" b="1" dirty="0"/>
              <a:t> </a:t>
            </a:r>
            <a:r>
              <a:rPr lang="en-US" sz="2400" b="1" dirty="0" err="1"/>
              <a:t>habe</a:t>
            </a:r>
            <a:r>
              <a:rPr lang="en-US" sz="2400" b="1" dirty="0"/>
              <a:t>.</a:t>
            </a:r>
          </a:p>
        </p:txBody>
      </p:sp>
      <p:sp>
        <p:nvSpPr>
          <p:cNvPr id="20" name="TextBox 19">
            <a:extLst>
              <a:ext uri="{FF2B5EF4-FFF2-40B4-BE49-F238E27FC236}">
                <a16:creationId xmlns:a16="http://schemas.microsoft.com/office/drawing/2014/main" id="{D9FB1D5E-1759-4C70-AF1B-4B994DB256BE}"/>
              </a:ext>
            </a:extLst>
          </p:cNvPr>
          <p:cNvSpPr txBox="1"/>
          <p:nvPr/>
        </p:nvSpPr>
        <p:spPr>
          <a:xfrm>
            <a:off x="736962" y="5871290"/>
            <a:ext cx="4378122" cy="461665"/>
          </a:xfrm>
          <a:prstGeom prst="rect">
            <a:avLst/>
          </a:prstGeom>
          <a:noFill/>
        </p:spPr>
        <p:txBody>
          <a:bodyPr wrap="none" rtlCol="0">
            <a:spAutoFit/>
          </a:bodyPr>
          <a:lstStyle/>
          <a:p>
            <a:r>
              <a:rPr lang="en-US" sz="2400" b="1" dirty="0"/>
              <a:t>Ich (</a:t>
            </a:r>
            <a:r>
              <a:rPr lang="en-US" sz="2400" b="1" dirty="0" err="1"/>
              <a:t>schwimme</a:t>
            </a:r>
            <a:r>
              <a:rPr lang="en-US" sz="2400" b="1" dirty="0"/>
              <a:t>) </a:t>
            </a:r>
            <a:r>
              <a:rPr lang="en-US" sz="2400" b="1" dirty="0" err="1"/>
              <a:t>gern</a:t>
            </a:r>
            <a:r>
              <a:rPr lang="en-US" sz="2400" b="1" dirty="0"/>
              <a:t>, </a:t>
            </a:r>
            <a:r>
              <a:rPr lang="en-US" sz="2400" b="1" dirty="0" err="1"/>
              <a:t>weil</a:t>
            </a:r>
            <a:r>
              <a:rPr lang="en-US" sz="2400" b="1" dirty="0"/>
              <a:t>...</a:t>
            </a:r>
          </a:p>
        </p:txBody>
      </p:sp>
    </p:spTree>
    <p:extLst>
      <p:ext uri="{BB962C8B-B14F-4D97-AF65-F5344CB8AC3E}">
        <p14:creationId xmlns:p14="http://schemas.microsoft.com/office/powerpoint/2010/main" val="302688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10" name="TextBox 9">
            <a:extLst>
              <a:ext uri="{FF2B5EF4-FFF2-40B4-BE49-F238E27FC236}">
                <a16:creationId xmlns:a16="http://schemas.microsoft.com/office/drawing/2014/main" id="{71E7C9C1-6005-418E-BFD1-DCD683AA9C81}"/>
              </a:ext>
            </a:extLst>
          </p:cNvPr>
          <p:cNvSpPr txBox="1"/>
          <p:nvPr/>
        </p:nvSpPr>
        <p:spPr>
          <a:xfrm>
            <a:off x="92597" y="2146343"/>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This week’s homework is Y7 Revision Mashup 3.</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25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83603"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1203" y="247046"/>
            <a:ext cx="2356124"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5332" y="1321458"/>
            <a:ext cx="24147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pSp>
        <p:nvGrpSpPr>
          <p:cNvPr id="19" name="Group 18">
            <a:extLst>
              <a:ext uri="{FF2B5EF4-FFF2-40B4-BE49-F238E27FC236}">
                <a16:creationId xmlns:a16="http://schemas.microsoft.com/office/drawing/2014/main" id="{A763FA47-DA53-47E3-B370-227B73F681BA}"/>
              </a:ext>
            </a:extLst>
          </p:cNvPr>
          <p:cNvGrpSpPr/>
          <p:nvPr/>
        </p:nvGrpSpPr>
        <p:grpSpPr>
          <a:xfrm>
            <a:off x="262897" y="3452054"/>
            <a:ext cx="1842935" cy="678796"/>
            <a:chOff x="6807200" y="1332884"/>
            <a:chExt cx="1842935" cy="678796"/>
          </a:xfrm>
        </p:grpSpPr>
        <p:sp>
          <p:nvSpPr>
            <p:cNvPr id="16" name="Rounded Rectangle 4">
              <a:extLst>
                <a:ext uri="{FF2B5EF4-FFF2-40B4-BE49-F238E27FC236}">
                  <a16:creationId xmlns:a16="http://schemas.microsoft.com/office/drawing/2014/main" id="{2AE8291E-95BF-45E8-B60D-98A03BEE226E}"/>
                </a:ext>
              </a:extLst>
            </p:cNvPr>
            <p:cNvSpPr/>
            <p:nvPr/>
          </p:nvSpPr>
          <p:spPr>
            <a:xfrm>
              <a:off x="6807200"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t>Leiter</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[ladder]</a:t>
              </a:r>
            </a:p>
          </p:txBody>
        </p:sp>
        <p:pic>
          <p:nvPicPr>
            <p:cNvPr id="18" name="Picture 17" descr="A close up of a logo&#10;&#10;Description automatically generated">
              <a:extLst>
                <a:ext uri="{FF2B5EF4-FFF2-40B4-BE49-F238E27FC236}">
                  <a16:creationId xmlns:a16="http://schemas.microsoft.com/office/drawing/2014/main" id="{69EBDE7D-3A5F-4BA7-BAD2-36D186251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241197" y="1332884"/>
              <a:ext cx="327911" cy="655822"/>
            </a:xfrm>
            <a:prstGeom prst="rect">
              <a:avLst/>
            </a:prstGeom>
          </p:spPr>
        </p:pic>
      </p:grpSp>
      <p:sp>
        <p:nvSpPr>
          <p:cNvPr id="60" name="Rounded Rectangle 4">
            <a:extLst>
              <a:ext uri="{FF2B5EF4-FFF2-40B4-BE49-F238E27FC236}">
                <a16:creationId xmlns:a16="http://schemas.microsoft.com/office/drawing/2014/main" id="{339E3211-6633-6F4D-802C-50AAE5D0DFBA}"/>
              </a:ext>
            </a:extLst>
          </p:cNvPr>
          <p:cNvSpPr/>
          <p:nvPr/>
        </p:nvSpPr>
        <p:spPr>
          <a:xfrm>
            <a:off x="6807199"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biegen</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bend</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grpSp>
        <p:nvGrpSpPr>
          <p:cNvPr id="106" name="Group 105">
            <a:extLst>
              <a:ext uri="{FF2B5EF4-FFF2-40B4-BE49-F238E27FC236}">
                <a16:creationId xmlns:a16="http://schemas.microsoft.com/office/drawing/2014/main" id="{5D902DD1-335B-9146-9AC1-9DED306D8705}"/>
              </a:ext>
            </a:extLst>
          </p:cNvPr>
          <p:cNvGrpSpPr/>
          <p:nvPr/>
        </p:nvGrpSpPr>
        <p:grpSpPr>
          <a:xfrm>
            <a:off x="6807200" y="4521797"/>
            <a:ext cx="1842935" cy="678796"/>
            <a:chOff x="6807200" y="4521797"/>
            <a:chExt cx="1842935" cy="678796"/>
          </a:xfrm>
        </p:grpSpPr>
        <p:sp>
          <p:nvSpPr>
            <p:cNvPr id="63" name="Rounded Rectangle 4">
              <a:extLst>
                <a:ext uri="{FF2B5EF4-FFF2-40B4-BE49-F238E27FC236}">
                  <a16:creationId xmlns:a16="http://schemas.microsoft.com/office/drawing/2014/main" id="{DE5D24D4-FEFA-FF4E-B1D2-8DBBC446E3CA}"/>
                </a:ext>
              </a:extLst>
            </p:cNvPr>
            <p:cNvSpPr/>
            <p:nvPr/>
          </p:nvSpPr>
          <p:spPr>
            <a:xfrm>
              <a:off x="6807200" y="4521797"/>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Fliege</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fly</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65" name="Picture 64" descr="A close up of a logo&#10;&#10;Description automatically generated">
              <a:extLst>
                <a:ext uri="{FF2B5EF4-FFF2-40B4-BE49-F238E27FC236}">
                  <a16:creationId xmlns:a16="http://schemas.microsoft.com/office/drawing/2014/main" id="{88EE5BE1-58D3-4643-A58A-455AC75EB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683" y="4588586"/>
              <a:ext cx="680979" cy="568192"/>
            </a:xfrm>
            <a:prstGeom prst="rect">
              <a:avLst/>
            </a:prstGeom>
          </p:spPr>
        </p:pic>
      </p:grpSp>
      <p:grpSp>
        <p:nvGrpSpPr>
          <p:cNvPr id="104" name="Group 103">
            <a:extLst>
              <a:ext uri="{FF2B5EF4-FFF2-40B4-BE49-F238E27FC236}">
                <a16:creationId xmlns:a16="http://schemas.microsoft.com/office/drawing/2014/main" id="{81744684-29B8-114C-AA82-662098B475CA}"/>
              </a:ext>
            </a:extLst>
          </p:cNvPr>
          <p:cNvGrpSpPr/>
          <p:nvPr/>
        </p:nvGrpSpPr>
        <p:grpSpPr>
          <a:xfrm>
            <a:off x="4565328" y="3466484"/>
            <a:ext cx="1842935" cy="678796"/>
            <a:chOff x="4565328" y="3466484"/>
            <a:chExt cx="1842935" cy="678796"/>
          </a:xfrm>
        </p:grpSpPr>
        <p:sp>
          <p:nvSpPr>
            <p:cNvPr id="21" name="Rounded Rectangle 4">
              <a:extLst>
                <a:ext uri="{FF2B5EF4-FFF2-40B4-BE49-F238E27FC236}">
                  <a16:creationId xmlns:a16="http://schemas.microsoft.com/office/drawing/2014/main" id="{A26B6810-2DE8-8049-9FC7-880810D263FC}"/>
                </a:ext>
              </a:extLst>
            </p:cNvPr>
            <p:cNvSpPr/>
            <p:nvPr/>
          </p:nvSpPr>
          <p:spPr>
            <a:xfrm>
              <a:off x="4565328"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err="1">
                  <a:solidFill>
                    <a:schemeClr val="tx1"/>
                  </a:solidFill>
                </a:rPr>
                <a:t>beißen</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to bite</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67" name="Picture 66" descr="A picture containing food, light&#10;&#10;Description automatically generated">
              <a:extLst>
                <a:ext uri="{FF2B5EF4-FFF2-40B4-BE49-F238E27FC236}">
                  <a16:creationId xmlns:a16="http://schemas.microsoft.com/office/drawing/2014/main" id="{F64DF8CD-C97D-0043-9F31-44497430F9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162" y="3663205"/>
              <a:ext cx="380749" cy="444671"/>
            </a:xfrm>
            <a:prstGeom prst="rect">
              <a:avLst/>
            </a:prstGeom>
          </p:spPr>
        </p:pic>
      </p:grpSp>
      <p:grpSp>
        <p:nvGrpSpPr>
          <p:cNvPr id="107" name="Group 106">
            <a:extLst>
              <a:ext uri="{FF2B5EF4-FFF2-40B4-BE49-F238E27FC236}">
                <a16:creationId xmlns:a16="http://schemas.microsoft.com/office/drawing/2014/main" id="{C13B47D3-947C-FA47-ACE3-589F85C4250E}"/>
              </a:ext>
            </a:extLst>
          </p:cNvPr>
          <p:cNvGrpSpPr/>
          <p:nvPr/>
        </p:nvGrpSpPr>
        <p:grpSpPr>
          <a:xfrm>
            <a:off x="2409065" y="4533284"/>
            <a:ext cx="1842935" cy="678796"/>
            <a:chOff x="2409065" y="4533284"/>
            <a:chExt cx="1842935" cy="678796"/>
          </a:xfrm>
        </p:grpSpPr>
        <p:sp>
          <p:nvSpPr>
            <p:cNvPr id="57" name="Rounded Rectangle 4">
              <a:extLst>
                <a:ext uri="{FF2B5EF4-FFF2-40B4-BE49-F238E27FC236}">
                  <a16:creationId xmlns:a16="http://schemas.microsoft.com/office/drawing/2014/main" id="{21C8751F-9EF4-FE41-BDC5-8E636FDA140D}"/>
                </a:ext>
              </a:extLst>
            </p:cNvPr>
            <p:cNvSpPr/>
            <p:nvPr/>
          </p:nvSpPr>
          <p:spPr>
            <a:xfrm>
              <a:off x="2409065"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Sieg</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victory</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69" name="Picture 68" descr="A close up of a logo&#10;&#10;Description automatically generated">
              <a:extLst>
                <a:ext uri="{FF2B5EF4-FFF2-40B4-BE49-F238E27FC236}">
                  <a16:creationId xmlns:a16="http://schemas.microsoft.com/office/drawing/2014/main" id="{54BF8D16-F807-A64E-899A-05145949B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053" y="4653264"/>
              <a:ext cx="497329" cy="535843"/>
            </a:xfrm>
            <a:prstGeom prst="rect">
              <a:avLst/>
            </a:prstGeom>
          </p:spPr>
        </p:pic>
      </p:grpSp>
      <p:grpSp>
        <p:nvGrpSpPr>
          <p:cNvPr id="102" name="Group 101">
            <a:extLst>
              <a:ext uri="{FF2B5EF4-FFF2-40B4-BE49-F238E27FC236}">
                <a16:creationId xmlns:a16="http://schemas.microsoft.com/office/drawing/2014/main" id="{864CC639-CB1D-724E-B074-0AC81D524B61}"/>
              </a:ext>
            </a:extLst>
          </p:cNvPr>
          <p:cNvGrpSpPr/>
          <p:nvPr/>
        </p:nvGrpSpPr>
        <p:grpSpPr>
          <a:xfrm>
            <a:off x="6807200" y="2399684"/>
            <a:ext cx="1842935" cy="742612"/>
            <a:chOff x="6807200" y="2399684"/>
            <a:chExt cx="1842935" cy="742612"/>
          </a:xfrm>
        </p:grpSpPr>
        <p:sp>
          <p:nvSpPr>
            <p:cNvPr id="39" name="Rounded Rectangle 4">
              <a:extLst>
                <a:ext uri="{FF2B5EF4-FFF2-40B4-BE49-F238E27FC236}">
                  <a16:creationId xmlns:a16="http://schemas.microsoft.com/office/drawing/2014/main" id="{1C357640-B4DF-A047-BF0A-13472F317A9F}"/>
                </a:ext>
              </a:extLst>
            </p:cNvPr>
            <p:cNvSpPr/>
            <p:nvPr/>
          </p:nvSpPr>
          <p:spPr>
            <a:xfrm>
              <a:off x="6807200"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schleichen</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slink</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71" name="Picture 70" descr="A close up of a logo&#10;&#10;Description automatically generated">
              <a:extLst>
                <a:ext uri="{FF2B5EF4-FFF2-40B4-BE49-F238E27FC236}">
                  <a16:creationId xmlns:a16="http://schemas.microsoft.com/office/drawing/2014/main" id="{0F618883-6BD1-544A-B10D-21EB58D29C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0208" y="2694332"/>
              <a:ext cx="895927" cy="447964"/>
            </a:xfrm>
            <a:prstGeom prst="rect">
              <a:avLst/>
            </a:prstGeom>
          </p:spPr>
        </p:pic>
      </p:grpSp>
      <p:grpSp>
        <p:nvGrpSpPr>
          <p:cNvPr id="100" name="Group 99">
            <a:extLst>
              <a:ext uri="{FF2B5EF4-FFF2-40B4-BE49-F238E27FC236}">
                <a16:creationId xmlns:a16="http://schemas.microsoft.com/office/drawing/2014/main" id="{745AF4F4-C074-714B-8F1B-0A168577DFF8}"/>
              </a:ext>
            </a:extLst>
          </p:cNvPr>
          <p:cNvGrpSpPr/>
          <p:nvPr/>
        </p:nvGrpSpPr>
        <p:grpSpPr>
          <a:xfrm>
            <a:off x="2409064" y="2376710"/>
            <a:ext cx="1842935" cy="678796"/>
            <a:chOff x="2409064" y="2376710"/>
            <a:chExt cx="1842935" cy="678796"/>
          </a:xfrm>
        </p:grpSpPr>
        <p:sp>
          <p:nvSpPr>
            <p:cNvPr id="42" name="Rounded Rectangle 4">
              <a:extLst>
                <a:ext uri="{FF2B5EF4-FFF2-40B4-BE49-F238E27FC236}">
                  <a16:creationId xmlns:a16="http://schemas.microsoft.com/office/drawing/2014/main" id="{72D5242D-8229-5D42-AB0C-E18FD60440D6}"/>
                </a:ext>
              </a:extLst>
            </p:cNvPr>
            <p:cNvSpPr/>
            <p:nvPr/>
          </p:nvSpPr>
          <p:spPr>
            <a:xfrm>
              <a:off x="2409064" y="237671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fliehen</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to flee</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73" name="Picture 72" descr="A close up of a mans face&#10;&#10;Description automatically generated">
              <a:extLst>
                <a:ext uri="{FF2B5EF4-FFF2-40B4-BE49-F238E27FC236}">
                  <a16:creationId xmlns:a16="http://schemas.microsoft.com/office/drawing/2014/main" id="{37B68BFF-EA7D-1644-A24F-BF8FC9EAA2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7045" y="2458509"/>
              <a:ext cx="640413" cy="550355"/>
            </a:xfrm>
            <a:prstGeom prst="rect">
              <a:avLst/>
            </a:prstGeom>
          </p:spPr>
        </p:pic>
      </p:grpSp>
      <p:grpSp>
        <p:nvGrpSpPr>
          <p:cNvPr id="105" name="Group 104">
            <a:extLst>
              <a:ext uri="{FF2B5EF4-FFF2-40B4-BE49-F238E27FC236}">
                <a16:creationId xmlns:a16="http://schemas.microsoft.com/office/drawing/2014/main" id="{7712556C-D07A-5D4D-AAD4-E26AF52822A0}"/>
              </a:ext>
            </a:extLst>
          </p:cNvPr>
          <p:cNvGrpSpPr/>
          <p:nvPr/>
        </p:nvGrpSpPr>
        <p:grpSpPr>
          <a:xfrm>
            <a:off x="6791968" y="3460740"/>
            <a:ext cx="1842935" cy="678796"/>
            <a:chOff x="6791968" y="3460740"/>
            <a:chExt cx="1842935" cy="678796"/>
          </a:xfrm>
        </p:grpSpPr>
        <p:sp>
          <p:nvSpPr>
            <p:cNvPr id="51" name="Rounded Rectangle 4">
              <a:extLst>
                <a:ext uri="{FF2B5EF4-FFF2-40B4-BE49-F238E27FC236}">
                  <a16:creationId xmlns:a16="http://schemas.microsoft.com/office/drawing/2014/main" id="{2E6057B7-AA10-EE4C-96BB-98F6D4FF4F53}"/>
                </a:ext>
              </a:extLst>
            </p:cNvPr>
            <p:cNvSpPr/>
            <p:nvPr/>
          </p:nvSpPr>
          <p:spPr>
            <a:xfrm>
              <a:off x="6791968" y="346074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Wiege</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crib</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75" name="Picture 74" descr="A picture containing table&#10;&#10;Description automatically generated">
              <a:extLst>
                <a:ext uri="{FF2B5EF4-FFF2-40B4-BE49-F238E27FC236}">
                  <a16:creationId xmlns:a16="http://schemas.microsoft.com/office/drawing/2014/main" id="{267DAFB3-0319-544D-BCA5-DF498B7A46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3274" y="3506768"/>
              <a:ext cx="812800" cy="586740"/>
            </a:xfrm>
            <a:prstGeom prst="rect">
              <a:avLst/>
            </a:prstGeom>
          </p:spPr>
        </p:pic>
      </p:grpSp>
      <p:grpSp>
        <p:nvGrpSpPr>
          <p:cNvPr id="103" name="Group 102">
            <a:extLst>
              <a:ext uri="{FF2B5EF4-FFF2-40B4-BE49-F238E27FC236}">
                <a16:creationId xmlns:a16="http://schemas.microsoft.com/office/drawing/2014/main" id="{1AEE8F14-3473-4B45-933F-B77D7BB9B302}"/>
              </a:ext>
            </a:extLst>
          </p:cNvPr>
          <p:cNvGrpSpPr/>
          <p:nvPr/>
        </p:nvGrpSpPr>
        <p:grpSpPr>
          <a:xfrm>
            <a:off x="2409066" y="3466484"/>
            <a:ext cx="1842935" cy="678796"/>
            <a:chOff x="2409066" y="3466484"/>
            <a:chExt cx="1842935" cy="678796"/>
          </a:xfrm>
        </p:grpSpPr>
        <p:sp>
          <p:nvSpPr>
            <p:cNvPr id="45" name="Rounded Rectangle 4">
              <a:extLst>
                <a:ext uri="{FF2B5EF4-FFF2-40B4-BE49-F238E27FC236}">
                  <a16:creationId xmlns:a16="http://schemas.microsoft.com/office/drawing/2014/main" id="{50EDF244-E000-A642-A09A-C9176A6618CD}"/>
                </a:ext>
              </a:extLst>
            </p:cNvPr>
            <p:cNvSpPr/>
            <p:nvPr/>
          </p:nvSpPr>
          <p:spPr>
            <a:xfrm>
              <a:off x="2409066"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Frieden</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peace</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88" name="Picture 87" descr="A close up of a logo&#10;&#10;Description automatically generated">
              <a:extLst>
                <a:ext uri="{FF2B5EF4-FFF2-40B4-BE49-F238E27FC236}">
                  <a16:creationId xmlns:a16="http://schemas.microsoft.com/office/drawing/2014/main" id="{8F0E2D20-23A1-894B-AE73-D961DE4C9A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84263" y="3622389"/>
              <a:ext cx="743328" cy="356252"/>
            </a:xfrm>
            <a:prstGeom prst="rect">
              <a:avLst/>
            </a:prstGeom>
          </p:spPr>
        </p:pic>
      </p:grpSp>
      <p:grpSp>
        <p:nvGrpSpPr>
          <p:cNvPr id="99" name="Group 98">
            <a:extLst>
              <a:ext uri="{FF2B5EF4-FFF2-40B4-BE49-F238E27FC236}">
                <a16:creationId xmlns:a16="http://schemas.microsoft.com/office/drawing/2014/main" id="{5660F7B8-46DB-264C-A81A-086346E422F1}"/>
              </a:ext>
            </a:extLst>
          </p:cNvPr>
          <p:cNvGrpSpPr/>
          <p:nvPr/>
        </p:nvGrpSpPr>
        <p:grpSpPr>
          <a:xfrm>
            <a:off x="309418" y="2399684"/>
            <a:ext cx="1842935" cy="678796"/>
            <a:chOff x="309418" y="2399684"/>
            <a:chExt cx="1842935" cy="678796"/>
          </a:xfrm>
        </p:grpSpPr>
        <p:sp>
          <p:nvSpPr>
            <p:cNvPr id="30" name="Rounded Rectangle 4">
              <a:extLst>
                <a:ext uri="{FF2B5EF4-FFF2-40B4-BE49-F238E27FC236}">
                  <a16:creationId xmlns:a16="http://schemas.microsoft.com/office/drawing/2014/main" id="{1E839625-C501-D246-B935-5D435BE7191B}"/>
                </a:ext>
              </a:extLst>
            </p:cNvPr>
            <p:cNvSpPr/>
            <p:nvPr/>
          </p:nvSpPr>
          <p:spPr>
            <a:xfrm>
              <a:off x="309418"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Teich</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pond</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90" name="Picture 89">
              <a:extLst>
                <a:ext uri="{FF2B5EF4-FFF2-40B4-BE49-F238E27FC236}">
                  <a16:creationId xmlns:a16="http://schemas.microsoft.com/office/drawing/2014/main" id="{58EA96DF-4A08-0D4D-970C-4F771922E7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4037" y="2454289"/>
              <a:ext cx="655248" cy="520103"/>
            </a:xfrm>
            <a:prstGeom prst="rect">
              <a:avLst/>
            </a:prstGeom>
          </p:spPr>
        </p:pic>
      </p:grpSp>
      <p:grpSp>
        <p:nvGrpSpPr>
          <p:cNvPr id="101" name="Group 100">
            <a:extLst>
              <a:ext uri="{FF2B5EF4-FFF2-40B4-BE49-F238E27FC236}">
                <a16:creationId xmlns:a16="http://schemas.microsoft.com/office/drawing/2014/main" id="{781BCD7C-7FA6-644B-9ECA-09AF17F7AE2C}"/>
              </a:ext>
            </a:extLst>
          </p:cNvPr>
          <p:cNvGrpSpPr/>
          <p:nvPr/>
        </p:nvGrpSpPr>
        <p:grpSpPr>
          <a:xfrm>
            <a:off x="4559875" y="2402532"/>
            <a:ext cx="1842935" cy="678796"/>
            <a:chOff x="4559875" y="2402532"/>
            <a:chExt cx="1842935" cy="678796"/>
          </a:xfrm>
        </p:grpSpPr>
        <p:sp>
          <p:nvSpPr>
            <p:cNvPr id="36" name="Rounded Rectangle 4">
              <a:extLst>
                <a:ext uri="{FF2B5EF4-FFF2-40B4-BE49-F238E27FC236}">
                  <a16:creationId xmlns:a16="http://schemas.microsoft.com/office/drawing/2014/main" id="{4E3B6457-4CEF-A84E-9B33-1E21FD289305}"/>
                </a:ext>
              </a:extLst>
            </p:cNvPr>
            <p:cNvSpPr/>
            <p:nvPr/>
          </p:nvSpPr>
          <p:spPr>
            <a:xfrm>
              <a:off x="4559875" y="2402532"/>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Reis</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rice</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92" name="Picture 91" descr="A picture containing clock&#10;&#10;Description automatically generated">
              <a:extLst>
                <a:ext uri="{FF2B5EF4-FFF2-40B4-BE49-F238E27FC236}">
                  <a16:creationId xmlns:a16="http://schemas.microsoft.com/office/drawing/2014/main" id="{2DA11267-E67A-FC46-BF4B-1D46774741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2770" y="2424914"/>
              <a:ext cx="697980" cy="564928"/>
            </a:xfrm>
            <a:prstGeom prst="rect">
              <a:avLst/>
            </a:prstGeom>
          </p:spPr>
        </p:pic>
      </p:grpSp>
      <p:grpSp>
        <p:nvGrpSpPr>
          <p:cNvPr id="98" name="Group 97">
            <a:extLst>
              <a:ext uri="{FF2B5EF4-FFF2-40B4-BE49-F238E27FC236}">
                <a16:creationId xmlns:a16="http://schemas.microsoft.com/office/drawing/2014/main" id="{520729DA-05FE-A446-B6BA-05F596DFFC08}"/>
              </a:ext>
            </a:extLst>
          </p:cNvPr>
          <p:cNvGrpSpPr/>
          <p:nvPr/>
        </p:nvGrpSpPr>
        <p:grpSpPr>
          <a:xfrm>
            <a:off x="4559875" y="1332884"/>
            <a:ext cx="1852092" cy="678796"/>
            <a:chOff x="4559875" y="1332884"/>
            <a:chExt cx="1852092" cy="678796"/>
          </a:xfrm>
        </p:grpSpPr>
        <p:sp>
          <p:nvSpPr>
            <p:cNvPr id="27" name="Rounded Rectangle 4">
              <a:extLst>
                <a:ext uri="{FF2B5EF4-FFF2-40B4-BE49-F238E27FC236}">
                  <a16:creationId xmlns:a16="http://schemas.microsoft.com/office/drawing/2014/main" id="{DB4C54F0-1265-F749-99D3-BED4436E2E0E}"/>
                </a:ext>
              </a:extLst>
            </p:cNvPr>
            <p:cNvSpPr/>
            <p:nvPr/>
          </p:nvSpPr>
          <p:spPr>
            <a:xfrm>
              <a:off x="4559875"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Stein</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stone</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94" name="Picture 93" descr="A picture containing computer&#10;&#10;Description automatically generated">
              <a:extLst>
                <a:ext uri="{FF2B5EF4-FFF2-40B4-BE49-F238E27FC236}">
                  <a16:creationId xmlns:a16="http://schemas.microsoft.com/office/drawing/2014/main" id="{D5C6D38D-160B-2F43-9D96-27F691D7A5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83105" y="1423733"/>
              <a:ext cx="828862" cy="466235"/>
            </a:xfrm>
            <a:prstGeom prst="rect">
              <a:avLst/>
            </a:prstGeom>
          </p:spPr>
        </p:pic>
      </p:grpSp>
      <p:grpSp>
        <p:nvGrpSpPr>
          <p:cNvPr id="108" name="Group 107">
            <a:extLst>
              <a:ext uri="{FF2B5EF4-FFF2-40B4-BE49-F238E27FC236}">
                <a16:creationId xmlns:a16="http://schemas.microsoft.com/office/drawing/2014/main" id="{346D44C1-33AC-C844-A2B0-28038045C9DB}"/>
              </a:ext>
            </a:extLst>
          </p:cNvPr>
          <p:cNvGrpSpPr/>
          <p:nvPr/>
        </p:nvGrpSpPr>
        <p:grpSpPr>
          <a:xfrm>
            <a:off x="309418" y="4533284"/>
            <a:ext cx="1842935" cy="678796"/>
            <a:chOff x="309418" y="4533284"/>
            <a:chExt cx="1842935" cy="678796"/>
          </a:xfrm>
        </p:grpSpPr>
        <p:sp>
          <p:nvSpPr>
            <p:cNvPr id="54" name="Rounded Rectangle 4">
              <a:extLst>
                <a:ext uri="{FF2B5EF4-FFF2-40B4-BE49-F238E27FC236}">
                  <a16:creationId xmlns:a16="http://schemas.microsoft.com/office/drawing/2014/main" id="{CD7598AC-F89F-BF49-B1F2-40863417ADB9}"/>
                </a:ext>
              </a:extLst>
            </p:cNvPr>
            <p:cNvSpPr/>
            <p:nvPr/>
          </p:nvSpPr>
          <p:spPr>
            <a:xfrm>
              <a:off x="30941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Kiesel</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pebble</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96" name="Picture 95" descr="A close up of a rock&#10;&#10;Description automatically generated">
              <a:extLst>
                <a:ext uri="{FF2B5EF4-FFF2-40B4-BE49-F238E27FC236}">
                  <a16:creationId xmlns:a16="http://schemas.microsoft.com/office/drawing/2014/main" id="{6282A7E0-14A7-3944-BC54-1F9C057B93C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4278"/>
            <a:stretch/>
          </p:blipFill>
          <p:spPr>
            <a:xfrm>
              <a:off x="1512674" y="4577641"/>
              <a:ext cx="570929" cy="579137"/>
            </a:xfrm>
            <a:prstGeom prst="rect">
              <a:avLst/>
            </a:prstGeom>
          </p:spPr>
        </p:pic>
      </p:grpSp>
      <p:grpSp>
        <p:nvGrpSpPr>
          <p:cNvPr id="112" name="Group 111">
            <a:extLst>
              <a:ext uri="{FF2B5EF4-FFF2-40B4-BE49-F238E27FC236}">
                <a16:creationId xmlns:a16="http://schemas.microsoft.com/office/drawing/2014/main" id="{A27E7C42-8FE8-C745-9086-828E87A4F96A}"/>
              </a:ext>
            </a:extLst>
          </p:cNvPr>
          <p:cNvGrpSpPr/>
          <p:nvPr/>
        </p:nvGrpSpPr>
        <p:grpSpPr>
          <a:xfrm>
            <a:off x="4565328" y="4533284"/>
            <a:ext cx="1842935" cy="678796"/>
            <a:chOff x="4565328" y="4533284"/>
            <a:chExt cx="1842935" cy="678796"/>
          </a:xfrm>
        </p:grpSpPr>
        <p:sp>
          <p:nvSpPr>
            <p:cNvPr id="33" name="Rounded Rectangle 4">
              <a:extLst>
                <a:ext uri="{FF2B5EF4-FFF2-40B4-BE49-F238E27FC236}">
                  <a16:creationId xmlns:a16="http://schemas.microsoft.com/office/drawing/2014/main" id="{B614EFAD-896A-334A-BE7B-6638657C88BE}"/>
                </a:ext>
              </a:extLst>
            </p:cNvPr>
            <p:cNvSpPr/>
            <p:nvPr/>
          </p:nvSpPr>
          <p:spPr>
            <a:xfrm>
              <a:off x="456532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Scheitel</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parting</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110" name="Picture 109" descr="A picture containing shirt&#10;&#10;Description automatically generated">
              <a:extLst>
                <a:ext uri="{FF2B5EF4-FFF2-40B4-BE49-F238E27FC236}">
                  <a16:creationId xmlns:a16="http://schemas.microsoft.com/office/drawing/2014/main" id="{BEEF0756-3F51-D540-8540-AE921DFF12B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86235" y="4746061"/>
              <a:ext cx="408433" cy="443046"/>
            </a:xfrm>
            <a:prstGeom prst="rect">
              <a:avLst/>
            </a:prstGeom>
          </p:spPr>
        </p:pic>
        <p:sp>
          <p:nvSpPr>
            <p:cNvPr id="111" name="Down Arrow 110">
              <a:extLst>
                <a:ext uri="{FF2B5EF4-FFF2-40B4-BE49-F238E27FC236}">
                  <a16:creationId xmlns:a16="http://schemas.microsoft.com/office/drawing/2014/main" id="{88BEBEC2-B278-C94E-BD3E-624B5CC139DC}"/>
                </a:ext>
              </a:extLst>
            </p:cNvPr>
            <p:cNvSpPr/>
            <p:nvPr/>
          </p:nvSpPr>
          <p:spPr>
            <a:xfrm>
              <a:off x="6014835" y="4562855"/>
              <a:ext cx="116137" cy="18391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 name="Group 1"/>
          <p:cNvGrpSpPr/>
          <p:nvPr/>
        </p:nvGrpSpPr>
        <p:grpSpPr>
          <a:xfrm>
            <a:off x="309417" y="1347314"/>
            <a:ext cx="1842935" cy="678796"/>
            <a:chOff x="309417" y="1347314"/>
            <a:chExt cx="1842935" cy="678796"/>
          </a:xfrm>
        </p:grpSpPr>
        <p:sp>
          <p:nvSpPr>
            <p:cNvPr id="48" name="Rounded Rectangle 4">
              <a:extLst>
                <a:ext uri="{FF2B5EF4-FFF2-40B4-BE49-F238E27FC236}">
                  <a16:creationId xmlns:a16="http://schemas.microsoft.com/office/drawing/2014/main" id="{1EF1B61B-BB0E-BC4E-AA01-D9E4166E109C}"/>
                </a:ext>
              </a:extLst>
            </p:cNvPr>
            <p:cNvSpPr/>
            <p:nvPr/>
          </p:nvSpPr>
          <p:spPr>
            <a:xfrm>
              <a:off x="309417" y="134731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Schiene</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rail</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61" name="Picture 60"/>
            <p:cNvPicPr>
              <a:picLocks noChangeAspect="1"/>
            </p:cNvPicPr>
            <p:nvPr/>
          </p:nvPicPr>
          <p:blipFill>
            <a:blip r:embed="rId16"/>
            <a:stretch>
              <a:fillRect/>
            </a:stretch>
          </p:blipFill>
          <p:spPr>
            <a:xfrm>
              <a:off x="1485443" y="1566425"/>
              <a:ext cx="598160" cy="398773"/>
            </a:xfrm>
            <a:prstGeom prst="rect">
              <a:avLst/>
            </a:prstGeom>
          </p:spPr>
        </p:pic>
      </p:grpSp>
      <p:grpSp>
        <p:nvGrpSpPr>
          <p:cNvPr id="17" name="Group 16"/>
          <p:cNvGrpSpPr/>
          <p:nvPr/>
        </p:nvGrpSpPr>
        <p:grpSpPr>
          <a:xfrm>
            <a:off x="2414678" y="1332884"/>
            <a:ext cx="1842935" cy="678796"/>
            <a:chOff x="2414678" y="1332884"/>
            <a:chExt cx="1842935" cy="678796"/>
          </a:xfrm>
        </p:grpSpPr>
        <p:sp>
          <p:nvSpPr>
            <p:cNvPr id="24" name="Rounded Rectangle 4">
              <a:extLst>
                <a:ext uri="{FF2B5EF4-FFF2-40B4-BE49-F238E27FC236}">
                  <a16:creationId xmlns:a16="http://schemas.microsoft.com/office/drawing/2014/main" id="{D1832BFF-532B-BF42-BB82-7CE6A461603B}"/>
                </a:ext>
              </a:extLst>
            </p:cNvPr>
            <p:cNvSpPr/>
            <p:nvPr/>
          </p:nvSpPr>
          <p:spPr>
            <a:xfrm>
              <a:off x="2414678"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weich</a:t>
              </a:r>
              <a:b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lang="en-US" sz="2000" dirty="0">
                  <a:solidFill>
                    <a:schemeClr val="tx1"/>
                  </a:solidFill>
                  <a:latin typeface="Century Gothic" panose="020F0302020204030204"/>
                </a:rPr>
                <a:t>soft</a:t>
              </a:r>
              <a:r>
                <a:rPr kumimoji="0" lang="en-US" sz="200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62" name="Picture 61"/>
            <p:cNvPicPr>
              <a:picLocks noChangeAspect="1"/>
            </p:cNvPicPr>
            <p:nvPr/>
          </p:nvPicPr>
          <p:blipFill rotWithShape="1">
            <a:blip r:embed="rId17"/>
            <a:srcRect l="8014" t="15882" r="16579" b="15119"/>
            <a:stretch/>
          </p:blipFill>
          <p:spPr>
            <a:xfrm>
              <a:off x="3351853" y="1389900"/>
              <a:ext cx="803633" cy="551513"/>
            </a:xfrm>
            <a:prstGeom prst="rect">
              <a:avLst/>
            </a:prstGeom>
          </p:spPr>
        </p:pic>
      </p:grpSp>
      <p:sp>
        <p:nvSpPr>
          <p:cNvPr id="20" name="Arrow: Bent 19">
            <a:extLst>
              <a:ext uri="{FF2B5EF4-FFF2-40B4-BE49-F238E27FC236}">
                <a16:creationId xmlns:a16="http://schemas.microsoft.com/office/drawing/2014/main" id="{85271D2C-E6FB-4FA8-A331-9CCB33948C4B}"/>
              </a:ext>
            </a:extLst>
          </p:cNvPr>
          <p:cNvSpPr/>
          <p:nvPr/>
        </p:nvSpPr>
        <p:spPr>
          <a:xfrm>
            <a:off x="8103476" y="1502161"/>
            <a:ext cx="383748" cy="3878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524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19"/>
                                        </p:tgtEl>
                                      </p:cBhvr>
                                    </p:animEffect>
                                    <p:animScale>
                                      <p:cBhvr>
                                        <p:cTn id="7" dur="150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98"/>
                                        </p:tgtEl>
                                      </p:cBhvr>
                                    </p:animEffect>
                                    <p:animScale>
                                      <p:cBhvr>
                                        <p:cTn id="17" dur="250" autoRev="1" fill="hold"/>
                                        <p:tgtEl>
                                          <p:spTgt spid="9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03"/>
                                        </p:tgtEl>
                                      </p:cBhvr>
                                    </p:animEffect>
                                    <p:animScale>
                                      <p:cBhvr>
                                        <p:cTn id="26" dur="250" autoRev="1" fill="hold"/>
                                        <p:tgtEl>
                                          <p:spTgt spid="103"/>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01"/>
                                        </p:tgtEl>
                                      </p:cBhvr>
                                    </p:animEffect>
                                    <p:animScale>
                                      <p:cBhvr>
                                        <p:cTn id="35" dur="250" autoRev="1" fill="hold"/>
                                        <p:tgtEl>
                                          <p:spTgt spid="10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0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05"/>
                                        </p:tgtEl>
                                      </p:cBhvr>
                                    </p:animEffect>
                                    <p:animScale>
                                      <p:cBhvr>
                                        <p:cTn id="44" dur="250" autoRev="1" fill="hold"/>
                                        <p:tgtEl>
                                          <p:spTgt spid="105"/>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07"/>
                                        </p:tgtEl>
                                      </p:cBhvr>
                                    </p:animEffect>
                                    <p:animScale>
                                      <p:cBhvr>
                                        <p:cTn id="53" dur="250" autoRev="1" fill="hold"/>
                                        <p:tgtEl>
                                          <p:spTgt spid="107"/>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06"/>
                                        </p:tgtEl>
                                      </p:cBhvr>
                                    </p:animEffect>
                                    <p:animScale>
                                      <p:cBhvr>
                                        <p:cTn id="62" dur="250" autoRev="1" fill="hold"/>
                                        <p:tgtEl>
                                          <p:spTgt spid="106"/>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08"/>
                                        </p:tgtEl>
                                      </p:cBhvr>
                                    </p:animEffect>
                                    <p:animScale>
                                      <p:cBhvr>
                                        <p:cTn id="71" dur="250" autoRev="1" fill="hold"/>
                                        <p:tgtEl>
                                          <p:spTgt spid="10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7"/>
                                        </p:tgtEl>
                                      </p:cBhvr>
                                    </p:animEffect>
                                    <p:animScale>
                                      <p:cBhvr>
                                        <p:cTn id="80" dur="250" autoRev="1" fill="hold"/>
                                        <p:tgtEl>
                                          <p:spTgt spid="17"/>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99"/>
                                        </p:tgtEl>
                                      </p:cBhvr>
                                    </p:animEffect>
                                    <p:animScale>
                                      <p:cBhvr>
                                        <p:cTn id="89" dur="250" autoRev="1" fill="hold"/>
                                        <p:tgtEl>
                                          <p:spTgt spid="99"/>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9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2"/>
                                        </p:tgtEl>
                                      </p:cBhvr>
                                    </p:animEffect>
                                    <p:animScale>
                                      <p:cBhvr>
                                        <p:cTn id="98" dur="250" autoRev="1" fill="hold"/>
                                        <p:tgtEl>
                                          <p:spTgt spid="112"/>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60"/>
                                        </p:tgtEl>
                                      </p:cBhvr>
                                    </p:animEffect>
                                    <p:animScale>
                                      <p:cBhvr>
                                        <p:cTn id="107" dur="250" autoRev="1" fill="hold"/>
                                        <p:tgtEl>
                                          <p:spTgt spid="60"/>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60"/>
                                        </p:tgtEl>
                                        <p:attrNameLst>
                                          <p:attrName>style.visibility</p:attrName>
                                        </p:attrNameLst>
                                      </p:cBhvr>
                                      <p:to>
                                        <p:strVal val="hidden"/>
                                      </p:to>
                                    </p:set>
                                  </p:childTnLst>
                                </p:cTn>
                              </p:par>
                              <p:par>
                                <p:cTn id="112" presetID="1" presetClass="exit"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00"/>
                                        </p:tgtEl>
                                      </p:cBhvr>
                                    </p:animEffect>
                                    <p:animScale>
                                      <p:cBhvr>
                                        <p:cTn id="118" dur="250" autoRev="1" fill="hold"/>
                                        <p:tgtEl>
                                          <p:spTgt spid="100"/>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0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104"/>
                                        </p:tgtEl>
                                      </p:cBhvr>
                                    </p:animEffect>
                                    <p:animScale>
                                      <p:cBhvr>
                                        <p:cTn id="127" dur="250" autoRev="1" fill="hold"/>
                                        <p:tgtEl>
                                          <p:spTgt spid="104"/>
                                        </p:tgtEl>
                                      </p:cBhvr>
                                      <p:by x="105000" y="105000"/>
                                    </p:animScale>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04"/>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102"/>
                                        </p:tgtEl>
                                      </p:cBhvr>
                                    </p:animEffect>
                                    <p:animScale>
                                      <p:cBhvr>
                                        <p:cTn id="136" dur="250" autoRev="1" fill="hold"/>
                                        <p:tgtEl>
                                          <p:spTgt spid="102"/>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0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2"/>
                                        </p:tgtEl>
                                      </p:cBhvr>
                                    </p:animEffect>
                                    <p:animScale>
                                      <p:cBhvr>
                                        <p:cTn id="145" dur="250" autoRev="1" fill="hold"/>
                                        <p:tgtEl>
                                          <p:spTgt spid="2"/>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nodeType="clickEffect">
                                  <p:stCondLst>
                                    <p:cond delay="0"/>
                                  </p:stCondLst>
                                  <p:childTnLst>
                                    <p:set>
                                      <p:cBhvr>
                                        <p:cTn id="14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0" restart="whenNotActive" fill="hold" evtFilter="cancelBubble" nodeType="interactiveSeq">
                <p:stCondLst>
                  <p:cond evt="onClick" delay="0">
                    <p:tgtEl>
                      <p:spTgt spid="15"/>
                    </p:tgtEl>
                  </p:cond>
                </p:stCondLst>
                <p:endSync evt="end" delay="0">
                  <p:rtn val="all"/>
                </p:endSync>
                <p:childTnLst>
                  <p:par>
                    <p:cTn id="151" fill="hold">
                      <p:stCondLst>
                        <p:cond delay="0"/>
                      </p:stCondLst>
                      <p:childTnLst>
                        <p:par>
                          <p:cTn id="152" fill="hold">
                            <p:stCondLst>
                              <p:cond delay="0"/>
                            </p:stCondLst>
                            <p:childTnLst>
                              <p:par>
                                <p:cTn id="153" presetID="12" presetClass="exit" presetSubtype="4" fill="remove" nodeType="afterEffect">
                                  <p:stCondLst>
                                    <p:cond delay="0"/>
                                  </p:stCondLst>
                                  <p:childTnLst>
                                    <p:animEffect transition="out" filter="slide(fromBottom)">
                                      <p:cBhvr>
                                        <p:cTn id="154" dur="59000"/>
                                        <p:tgtEl>
                                          <p:spTgt spid="7"/>
                                        </p:tgtEl>
                                      </p:cBhvr>
                                    </p:animEffect>
                                    <p:set>
                                      <p:cBhvr>
                                        <p:cTn id="155"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0" grpId="0" animBg="1"/>
      <p:bldP spid="60" grpId="1"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891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10718799" y="178811"/>
            <a:ext cx="1049905" cy="32461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10640785" y="199395"/>
            <a:ext cx="1242219" cy="304030"/>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Auge</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Zeit</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gern</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26486" y="2503714"/>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langsam</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69" name="Rounded Rectangle 68">
            <a:extLst>
              <a:ext uri="{FF2B5EF4-FFF2-40B4-BE49-F238E27FC236}">
                <a16:creationId xmlns:a16="http://schemas.microsoft.com/office/drawing/2014/main" id="{3ABA7840-0B96-414D-A3DF-47FD509E1F2C}"/>
              </a:ext>
            </a:extLst>
          </p:cNvPr>
          <p:cNvSpPr/>
          <p:nvPr/>
        </p:nvSpPr>
        <p:spPr>
          <a:xfrm>
            <a:off x="5050972" y="3946461"/>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schnell</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gefallen</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Schüler</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1727906"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verbringen</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73" name="Rounded Rectangle 72">
            <a:extLst>
              <a:ext uri="{FF2B5EF4-FFF2-40B4-BE49-F238E27FC236}">
                <a16:creationId xmlns:a16="http://schemas.microsoft.com/office/drawing/2014/main" id="{6AEA5449-20F6-5448-AE47-5336BE97E2F8}"/>
              </a:ext>
            </a:extLst>
          </p:cNvPr>
          <p:cNvSpPr/>
          <p:nvPr/>
        </p:nvSpPr>
        <p:spPr>
          <a:xfrm>
            <a:off x="3403600" y="5291235"/>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breit</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dünn</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5" name="Rounded Rectangle 74">
            <a:extLst>
              <a:ext uri="{FF2B5EF4-FFF2-40B4-BE49-F238E27FC236}">
                <a16:creationId xmlns:a16="http://schemas.microsoft.com/office/drawing/2014/main" id="{D24E713B-39CA-3C42-9837-431D22ACFB1F}"/>
              </a:ext>
            </a:extLst>
          </p:cNvPr>
          <p:cNvSpPr/>
          <p:nvPr/>
        </p:nvSpPr>
        <p:spPr>
          <a:xfrm>
            <a:off x="6466114" y="2808514"/>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rund</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als</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7" name="Rounded Rectangle 76">
            <a:extLst>
              <a:ext uri="{FF2B5EF4-FFF2-40B4-BE49-F238E27FC236}">
                <a16:creationId xmlns:a16="http://schemas.microsoft.com/office/drawing/2014/main" id="{84F662EB-FCD8-5D48-AC26-6EBE4C03E0BE}"/>
              </a:ext>
            </a:extLst>
          </p:cNvPr>
          <p:cNvSpPr/>
          <p:nvPr/>
        </p:nvSpPr>
        <p:spPr>
          <a:xfrm>
            <a:off x="9590113" y="4479483"/>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fehlen</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78" name="Rounded Rectangle 77">
            <a:extLst>
              <a:ext uri="{FF2B5EF4-FFF2-40B4-BE49-F238E27FC236}">
                <a16:creationId xmlns:a16="http://schemas.microsoft.com/office/drawing/2014/main" id="{173B918A-325C-EB49-8F54-855089AAFCA5}"/>
              </a:ext>
            </a:extLst>
          </p:cNvPr>
          <p:cNvSpPr/>
          <p:nvPr/>
        </p:nvSpPr>
        <p:spPr>
          <a:xfrm>
            <a:off x="525358" y="5529942"/>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neu</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79" name="Rounded Rectangle 78">
            <a:extLst>
              <a:ext uri="{FF2B5EF4-FFF2-40B4-BE49-F238E27FC236}">
                <a16:creationId xmlns:a16="http://schemas.microsoft.com/office/drawing/2014/main" id="{53E25876-6625-134E-8374-69A8AE05746B}"/>
              </a:ext>
            </a:extLst>
          </p:cNvPr>
          <p:cNvSpPr/>
          <p:nvPr/>
        </p:nvSpPr>
        <p:spPr>
          <a:xfrm>
            <a:off x="8546218" y="2128145"/>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gehören</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80" name="Rounded Rectangle 79">
            <a:extLst>
              <a:ext uri="{FF2B5EF4-FFF2-40B4-BE49-F238E27FC236}">
                <a16:creationId xmlns:a16="http://schemas.microsoft.com/office/drawing/2014/main" id="{30194E82-407E-F74D-9E86-77F599585A5F}"/>
              </a:ext>
            </a:extLst>
          </p:cNvPr>
          <p:cNvSpPr/>
          <p:nvPr/>
        </p:nvSpPr>
        <p:spPr>
          <a:xfrm>
            <a:off x="10251500" y="5529942"/>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rPr>
              <a:t>normal</a:t>
            </a:r>
          </a:p>
        </p:txBody>
      </p:sp>
      <p:sp>
        <p:nvSpPr>
          <p:cNvPr id="81" name="Rounded Rectangle 80">
            <a:extLst>
              <a:ext uri="{FF2B5EF4-FFF2-40B4-BE49-F238E27FC236}">
                <a16:creationId xmlns:a16="http://schemas.microsoft.com/office/drawing/2014/main" id="{E1BA15A3-3E37-C14D-B358-FAE34D987733}"/>
              </a:ext>
            </a:extLst>
          </p:cNvPr>
          <p:cNvSpPr/>
          <p:nvPr/>
        </p:nvSpPr>
        <p:spPr>
          <a:xfrm>
            <a:off x="4615543" y="1790309"/>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tun</a:t>
            </a:r>
            <a:endParaRPr kumimoji="0" lang="en-US" sz="2000" b="1"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66944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1" nodeType="afterEffect">
                                  <p:stCondLst>
                                    <p:cond delay="0"/>
                                  </p:stCondLst>
                                  <p:childTnLst>
                                    <p:animEffect transition="out" filter="fade">
                                      <p:cBhvr>
                                        <p:cTn id="9" dur="3000"/>
                                        <p:tgtEl>
                                          <p:spTgt spid="5"/>
                                        </p:tgtEl>
                                      </p:cBhvr>
                                    </p:animEffect>
                                    <p:set>
                                      <p:cBhvr>
                                        <p:cTn id="10" dur="1" fill="hold">
                                          <p:stCondLst>
                                            <p:cond delay="2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grpId="1" nodeType="afterEffect">
                                  <p:stCondLst>
                                    <p:cond delay="0"/>
                                  </p:stCondLst>
                                  <p:childTnLst>
                                    <p:animEffect transition="out" filter="fade">
                                      <p:cBhvr>
                                        <p:cTn id="17" dur="3000"/>
                                        <p:tgtEl>
                                          <p:spTgt spid="61"/>
                                        </p:tgtEl>
                                      </p:cBhvr>
                                    </p:animEffect>
                                    <p:set>
                                      <p:cBhvr>
                                        <p:cTn id="18" dur="1" fill="hold">
                                          <p:stCondLst>
                                            <p:cond delay="2999"/>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par>
                          <p:cTn id="23" fill="hold">
                            <p:stCondLst>
                              <p:cond delay="0"/>
                            </p:stCondLst>
                            <p:childTnLst>
                              <p:par>
                                <p:cTn id="24" presetID="10" presetClass="exit" presetSubtype="0" fill="hold" grpId="1" nodeType="afterEffect">
                                  <p:stCondLst>
                                    <p:cond delay="0"/>
                                  </p:stCondLst>
                                  <p:childTnLst>
                                    <p:animEffect transition="out" filter="fade">
                                      <p:cBhvr>
                                        <p:cTn id="25" dur="3000"/>
                                        <p:tgtEl>
                                          <p:spTgt spid="63"/>
                                        </p:tgtEl>
                                      </p:cBhvr>
                                    </p:animEffect>
                                    <p:set>
                                      <p:cBhvr>
                                        <p:cTn id="26" dur="1" fill="hold">
                                          <p:stCondLst>
                                            <p:cond delay="2999"/>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par>
                          <p:cTn id="31" fill="hold">
                            <p:stCondLst>
                              <p:cond delay="0"/>
                            </p:stCondLst>
                            <p:childTnLst>
                              <p:par>
                                <p:cTn id="32" presetID="10" presetClass="exit" presetSubtype="0" fill="hold" grpId="1" nodeType="afterEffect">
                                  <p:stCondLst>
                                    <p:cond delay="0"/>
                                  </p:stCondLst>
                                  <p:childTnLst>
                                    <p:animEffect transition="out" filter="fade">
                                      <p:cBhvr>
                                        <p:cTn id="33" dur="3000"/>
                                        <p:tgtEl>
                                          <p:spTgt spid="68"/>
                                        </p:tgtEl>
                                      </p:cBhvr>
                                    </p:animEffect>
                                    <p:set>
                                      <p:cBhvr>
                                        <p:cTn id="34" dur="1" fill="hold">
                                          <p:stCondLst>
                                            <p:cond delay="2999"/>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grpId="1" nodeType="afterEffect">
                                  <p:stCondLst>
                                    <p:cond delay="0"/>
                                  </p:stCondLst>
                                  <p:childTnLst>
                                    <p:animEffect transition="out" filter="fade">
                                      <p:cBhvr>
                                        <p:cTn id="41" dur="3000"/>
                                        <p:tgtEl>
                                          <p:spTgt spid="69"/>
                                        </p:tgtEl>
                                      </p:cBhvr>
                                    </p:animEffect>
                                    <p:set>
                                      <p:cBhvr>
                                        <p:cTn id="42" dur="1" fill="hold">
                                          <p:stCondLst>
                                            <p:cond delay="2999"/>
                                          </p:stCondLst>
                                        </p:cTn>
                                        <p:tgtEl>
                                          <p:spTgt spid="6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par>
                          <p:cTn id="47" fill="hold">
                            <p:stCondLst>
                              <p:cond delay="0"/>
                            </p:stCondLst>
                            <p:childTnLst>
                              <p:par>
                                <p:cTn id="48" presetID="10" presetClass="exit" presetSubtype="0" fill="hold" grpId="1" nodeType="afterEffect">
                                  <p:stCondLst>
                                    <p:cond delay="0"/>
                                  </p:stCondLst>
                                  <p:childTnLst>
                                    <p:animEffect transition="out" filter="fade">
                                      <p:cBhvr>
                                        <p:cTn id="49" dur="3000"/>
                                        <p:tgtEl>
                                          <p:spTgt spid="70"/>
                                        </p:tgtEl>
                                      </p:cBhvr>
                                    </p:animEffect>
                                    <p:set>
                                      <p:cBhvr>
                                        <p:cTn id="50" dur="1" fill="hold">
                                          <p:stCondLst>
                                            <p:cond delay="2999"/>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par>
                          <p:cTn id="55" fill="hold">
                            <p:stCondLst>
                              <p:cond delay="0"/>
                            </p:stCondLst>
                            <p:childTnLst>
                              <p:par>
                                <p:cTn id="56" presetID="10" presetClass="exit" presetSubtype="0" fill="hold" grpId="1" nodeType="afterEffect">
                                  <p:stCondLst>
                                    <p:cond delay="0"/>
                                  </p:stCondLst>
                                  <p:childTnLst>
                                    <p:animEffect transition="out" filter="fade">
                                      <p:cBhvr>
                                        <p:cTn id="57" dur="3000"/>
                                        <p:tgtEl>
                                          <p:spTgt spid="71"/>
                                        </p:tgtEl>
                                      </p:cBhvr>
                                    </p:animEffect>
                                    <p:set>
                                      <p:cBhvr>
                                        <p:cTn id="58" dur="1" fill="hold">
                                          <p:stCondLst>
                                            <p:cond delay="2999"/>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par>
                          <p:cTn id="63" fill="hold">
                            <p:stCondLst>
                              <p:cond delay="0"/>
                            </p:stCondLst>
                            <p:childTnLst>
                              <p:par>
                                <p:cTn id="64" presetID="10" presetClass="exit" presetSubtype="0" fill="hold" grpId="1" nodeType="afterEffect">
                                  <p:stCondLst>
                                    <p:cond delay="0"/>
                                  </p:stCondLst>
                                  <p:childTnLst>
                                    <p:animEffect transition="out" filter="fade">
                                      <p:cBhvr>
                                        <p:cTn id="65" dur="3000"/>
                                        <p:tgtEl>
                                          <p:spTgt spid="72"/>
                                        </p:tgtEl>
                                      </p:cBhvr>
                                    </p:animEffect>
                                    <p:set>
                                      <p:cBhvr>
                                        <p:cTn id="66" dur="1" fill="hold">
                                          <p:stCondLst>
                                            <p:cond delay="2999"/>
                                          </p:stCondLst>
                                        </p:cTn>
                                        <p:tgtEl>
                                          <p:spTgt spid="7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par>
                          <p:cTn id="71" fill="hold">
                            <p:stCondLst>
                              <p:cond delay="0"/>
                            </p:stCondLst>
                            <p:childTnLst>
                              <p:par>
                                <p:cTn id="72" presetID="10" presetClass="exit" presetSubtype="0" fill="hold" grpId="1" nodeType="afterEffect">
                                  <p:stCondLst>
                                    <p:cond delay="0"/>
                                  </p:stCondLst>
                                  <p:childTnLst>
                                    <p:animEffect transition="out" filter="fade">
                                      <p:cBhvr>
                                        <p:cTn id="73" dur="3000"/>
                                        <p:tgtEl>
                                          <p:spTgt spid="73"/>
                                        </p:tgtEl>
                                      </p:cBhvr>
                                    </p:animEffect>
                                    <p:set>
                                      <p:cBhvr>
                                        <p:cTn id="74" dur="1" fill="hold">
                                          <p:stCondLst>
                                            <p:cond delay="2999"/>
                                          </p:stCondLst>
                                        </p:cTn>
                                        <p:tgtEl>
                                          <p:spTgt spid="7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par>
                          <p:cTn id="79" fill="hold">
                            <p:stCondLst>
                              <p:cond delay="0"/>
                            </p:stCondLst>
                            <p:childTnLst>
                              <p:par>
                                <p:cTn id="80" presetID="10" presetClass="exit" presetSubtype="0" fill="hold" grpId="1" nodeType="afterEffect">
                                  <p:stCondLst>
                                    <p:cond delay="0"/>
                                  </p:stCondLst>
                                  <p:childTnLst>
                                    <p:animEffect transition="out" filter="fade">
                                      <p:cBhvr>
                                        <p:cTn id="81" dur="3000"/>
                                        <p:tgtEl>
                                          <p:spTgt spid="74"/>
                                        </p:tgtEl>
                                      </p:cBhvr>
                                    </p:animEffect>
                                    <p:set>
                                      <p:cBhvr>
                                        <p:cTn id="82" dur="1" fill="hold">
                                          <p:stCondLst>
                                            <p:cond delay="2999"/>
                                          </p:stCondLst>
                                        </p:cTn>
                                        <p:tgtEl>
                                          <p:spTgt spid="7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par>
                          <p:cTn id="87" fill="hold">
                            <p:stCondLst>
                              <p:cond delay="0"/>
                            </p:stCondLst>
                            <p:childTnLst>
                              <p:par>
                                <p:cTn id="88" presetID="10" presetClass="exit" presetSubtype="0" fill="hold" grpId="1" nodeType="afterEffect">
                                  <p:stCondLst>
                                    <p:cond delay="0"/>
                                  </p:stCondLst>
                                  <p:childTnLst>
                                    <p:animEffect transition="out" filter="fade">
                                      <p:cBhvr>
                                        <p:cTn id="89" dur="3000"/>
                                        <p:tgtEl>
                                          <p:spTgt spid="75"/>
                                        </p:tgtEl>
                                      </p:cBhvr>
                                    </p:animEffect>
                                    <p:set>
                                      <p:cBhvr>
                                        <p:cTn id="90" dur="1" fill="hold">
                                          <p:stCondLst>
                                            <p:cond delay="2999"/>
                                          </p:stCondLst>
                                        </p:cTn>
                                        <p:tgtEl>
                                          <p:spTgt spid="7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par>
                          <p:cTn id="95" fill="hold">
                            <p:stCondLst>
                              <p:cond delay="0"/>
                            </p:stCondLst>
                            <p:childTnLst>
                              <p:par>
                                <p:cTn id="96" presetID="10" presetClass="exit" presetSubtype="0" fill="hold" grpId="1" nodeType="afterEffect">
                                  <p:stCondLst>
                                    <p:cond delay="0"/>
                                  </p:stCondLst>
                                  <p:childTnLst>
                                    <p:animEffect transition="out" filter="fade">
                                      <p:cBhvr>
                                        <p:cTn id="97" dur="3000"/>
                                        <p:tgtEl>
                                          <p:spTgt spid="76"/>
                                        </p:tgtEl>
                                      </p:cBhvr>
                                    </p:animEffect>
                                    <p:set>
                                      <p:cBhvr>
                                        <p:cTn id="98" dur="1" fill="hold">
                                          <p:stCondLst>
                                            <p:cond delay="2999"/>
                                          </p:stCondLst>
                                        </p:cTn>
                                        <p:tgtEl>
                                          <p:spTgt spid="7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par>
                          <p:cTn id="103" fill="hold">
                            <p:stCondLst>
                              <p:cond delay="0"/>
                            </p:stCondLst>
                            <p:childTnLst>
                              <p:par>
                                <p:cTn id="104" presetID="10" presetClass="exit" presetSubtype="0" fill="hold" grpId="1" nodeType="afterEffect">
                                  <p:stCondLst>
                                    <p:cond delay="0"/>
                                  </p:stCondLst>
                                  <p:childTnLst>
                                    <p:animEffect transition="out" filter="fade">
                                      <p:cBhvr>
                                        <p:cTn id="105" dur="3000"/>
                                        <p:tgtEl>
                                          <p:spTgt spid="77"/>
                                        </p:tgtEl>
                                      </p:cBhvr>
                                    </p:animEffect>
                                    <p:set>
                                      <p:cBhvr>
                                        <p:cTn id="106" dur="1" fill="hold">
                                          <p:stCondLst>
                                            <p:cond delay="2999"/>
                                          </p:stCondLst>
                                        </p:cTn>
                                        <p:tgtEl>
                                          <p:spTgt spid="7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par>
                          <p:cTn id="111" fill="hold">
                            <p:stCondLst>
                              <p:cond delay="0"/>
                            </p:stCondLst>
                            <p:childTnLst>
                              <p:par>
                                <p:cTn id="112" presetID="10" presetClass="exit" presetSubtype="0" fill="hold" grpId="1" nodeType="afterEffect">
                                  <p:stCondLst>
                                    <p:cond delay="0"/>
                                  </p:stCondLst>
                                  <p:childTnLst>
                                    <p:animEffect transition="out" filter="fade">
                                      <p:cBhvr>
                                        <p:cTn id="113" dur="3000"/>
                                        <p:tgtEl>
                                          <p:spTgt spid="78"/>
                                        </p:tgtEl>
                                      </p:cBhvr>
                                    </p:animEffect>
                                    <p:set>
                                      <p:cBhvr>
                                        <p:cTn id="114" dur="1" fill="hold">
                                          <p:stCondLst>
                                            <p:cond delay="2999"/>
                                          </p:stCondLst>
                                        </p:cTn>
                                        <p:tgtEl>
                                          <p:spTgt spid="7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9"/>
                                        </p:tgtEl>
                                        <p:attrNameLst>
                                          <p:attrName>style.visibility</p:attrName>
                                        </p:attrNameLst>
                                      </p:cBhvr>
                                      <p:to>
                                        <p:strVal val="visible"/>
                                      </p:to>
                                    </p:set>
                                  </p:childTnLst>
                                </p:cTn>
                              </p:par>
                            </p:childTnLst>
                          </p:cTn>
                        </p:par>
                        <p:par>
                          <p:cTn id="119" fill="hold">
                            <p:stCondLst>
                              <p:cond delay="0"/>
                            </p:stCondLst>
                            <p:childTnLst>
                              <p:par>
                                <p:cTn id="120" presetID="10" presetClass="exit" presetSubtype="0" fill="hold" grpId="1" nodeType="afterEffect">
                                  <p:stCondLst>
                                    <p:cond delay="0"/>
                                  </p:stCondLst>
                                  <p:childTnLst>
                                    <p:animEffect transition="out" filter="fade">
                                      <p:cBhvr>
                                        <p:cTn id="121" dur="3000"/>
                                        <p:tgtEl>
                                          <p:spTgt spid="79"/>
                                        </p:tgtEl>
                                      </p:cBhvr>
                                    </p:animEffect>
                                    <p:set>
                                      <p:cBhvr>
                                        <p:cTn id="122" dur="1" fill="hold">
                                          <p:stCondLst>
                                            <p:cond delay="2999"/>
                                          </p:stCondLst>
                                        </p:cTn>
                                        <p:tgtEl>
                                          <p:spTgt spid="7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par>
                          <p:cTn id="127" fill="hold">
                            <p:stCondLst>
                              <p:cond delay="0"/>
                            </p:stCondLst>
                            <p:childTnLst>
                              <p:par>
                                <p:cTn id="128" presetID="10" presetClass="exit" presetSubtype="0" fill="hold" grpId="1" nodeType="afterEffect">
                                  <p:stCondLst>
                                    <p:cond delay="0"/>
                                  </p:stCondLst>
                                  <p:childTnLst>
                                    <p:animEffect transition="out" filter="fade">
                                      <p:cBhvr>
                                        <p:cTn id="129" dur="3000"/>
                                        <p:tgtEl>
                                          <p:spTgt spid="80"/>
                                        </p:tgtEl>
                                      </p:cBhvr>
                                    </p:animEffect>
                                    <p:set>
                                      <p:cBhvr>
                                        <p:cTn id="130" dur="1" fill="hold">
                                          <p:stCondLst>
                                            <p:cond delay="2999"/>
                                          </p:stCondLst>
                                        </p:cTn>
                                        <p:tgtEl>
                                          <p:spTgt spid="8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1"/>
                                        </p:tgtEl>
                                        <p:attrNameLst>
                                          <p:attrName>style.visibility</p:attrName>
                                        </p:attrNameLst>
                                      </p:cBhvr>
                                      <p:to>
                                        <p:strVal val="visible"/>
                                      </p:to>
                                    </p:set>
                                  </p:childTnLst>
                                </p:cTn>
                              </p:par>
                            </p:childTnLst>
                          </p:cTn>
                        </p:par>
                        <p:par>
                          <p:cTn id="135" fill="hold">
                            <p:stCondLst>
                              <p:cond delay="0"/>
                            </p:stCondLst>
                            <p:childTnLst>
                              <p:par>
                                <p:cTn id="136" presetID="10" presetClass="exit" presetSubtype="0" fill="hold" grpId="1" nodeType="afterEffect">
                                  <p:stCondLst>
                                    <p:cond delay="0"/>
                                  </p:stCondLst>
                                  <p:childTnLst>
                                    <p:animEffect transition="out" filter="fade">
                                      <p:cBhvr>
                                        <p:cTn id="137" dur="3000"/>
                                        <p:tgtEl>
                                          <p:spTgt spid="81"/>
                                        </p:tgtEl>
                                      </p:cBhvr>
                                    </p:animEffect>
                                    <p:set>
                                      <p:cBhvr>
                                        <p:cTn id="138" dur="1" fill="hold">
                                          <p:stCondLst>
                                            <p:cond delay="29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1" grpId="0" animBg="1"/>
      <p:bldP spid="61" grpId="1" animBg="1"/>
      <p:bldP spid="63" grpId="0" animBg="1"/>
      <p:bldP spid="63"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09217"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10718799" y="178811"/>
            <a:ext cx="1049905" cy="32461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1986642"/>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Auge</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Zeit</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gern</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82089" y="3203270"/>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langsam</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9" name="Rounded Rectangle 68">
            <a:extLst>
              <a:ext uri="{FF2B5EF4-FFF2-40B4-BE49-F238E27FC236}">
                <a16:creationId xmlns:a16="http://schemas.microsoft.com/office/drawing/2014/main" id="{3ABA7840-0B96-414D-A3DF-47FD509E1F2C}"/>
              </a:ext>
            </a:extLst>
          </p:cNvPr>
          <p:cNvSpPr/>
          <p:nvPr/>
        </p:nvSpPr>
        <p:spPr>
          <a:xfrm>
            <a:off x="4842441" y="4146327"/>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schnell</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2737369"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gefallen</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Schüler</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2136036"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verbringen</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3" name="Rounded Rectangle 72">
            <a:extLst>
              <a:ext uri="{FF2B5EF4-FFF2-40B4-BE49-F238E27FC236}">
                <a16:creationId xmlns:a16="http://schemas.microsoft.com/office/drawing/2014/main" id="{6AEA5449-20F6-5448-AE47-5336BE97E2F8}"/>
              </a:ext>
            </a:extLst>
          </p:cNvPr>
          <p:cNvSpPr/>
          <p:nvPr/>
        </p:nvSpPr>
        <p:spPr>
          <a:xfrm>
            <a:off x="4008580" y="5794089"/>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breit</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dünn</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5" name="Rounded Rectangle 74">
            <a:extLst>
              <a:ext uri="{FF2B5EF4-FFF2-40B4-BE49-F238E27FC236}">
                <a16:creationId xmlns:a16="http://schemas.microsoft.com/office/drawing/2014/main" id="{D24E713B-39CA-3C42-9837-431D22ACFB1F}"/>
              </a:ext>
            </a:extLst>
          </p:cNvPr>
          <p:cNvSpPr/>
          <p:nvPr/>
        </p:nvSpPr>
        <p:spPr>
          <a:xfrm>
            <a:off x="5780315" y="2962875"/>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rund</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als</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7" name="Rounded Rectangle 76">
            <a:extLst>
              <a:ext uri="{FF2B5EF4-FFF2-40B4-BE49-F238E27FC236}">
                <a16:creationId xmlns:a16="http://schemas.microsoft.com/office/drawing/2014/main" id="{84F662EB-FCD8-5D48-AC26-6EBE4C03E0BE}"/>
              </a:ext>
            </a:extLst>
          </p:cNvPr>
          <p:cNvSpPr/>
          <p:nvPr/>
        </p:nvSpPr>
        <p:spPr>
          <a:xfrm>
            <a:off x="9356311" y="4507466"/>
            <a:ext cx="254040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Century Gothic" panose="020F0302020204030204"/>
              </a:rPr>
              <a:t>fehlen</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8" name="Rounded Rectangle 77">
            <a:extLst>
              <a:ext uri="{FF2B5EF4-FFF2-40B4-BE49-F238E27FC236}">
                <a16:creationId xmlns:a16="http://schemas.microsoft.com/office/drawing/2014/main" id="{173B918A-325C-EB49-8F54-855089AAFCA5}"/>
              </a:ext>
            </a:extLst>
          </p:cNvPr>
          <p:cNvSpPr/>
          <p:nvPr/>
        </p:nvSpPr>
        <p:spPr>
          <a:xfrm>
            <a:off x="333912" y="5615702"/>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neu</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9" name="Rounded Rectangle 78">
            <a:extLst>
              <a:ext uri="{FF2B5EF4-FFF2-40B4-BE49-F238E27FC236}">
                <a16:creationId xmlns:a16="http://schemas.microsoft.com/office/drawing/2014/main" id="{53E25876-6625-134E-8374-69A8AE05746B}"/>
              </a:ext>
            </a:extLst>
          </p:cNvPr>
          <p:cNvSpPr/>
          <p:nvPr/>
        </p:nvSpPr>
        <p:spPr>
          <a:xfrm>
            <a:off x="7613559" y="2300201"/>
            <a:ext cx="2908488"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gehören</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0" name="Rounded Rectangle 79">
            <a:extLst>
              <a:ext uri="{FF2B5EF4-FFF2-40B4-BE49-F238E27FC236}">
                <a16:creationId xmlns:a16="http://schemas.microsoft.com/office/drawing/2014/main" id="{30194E82-407E-F74D-9E86-77F599585A5F}"/>
              </a:ext>
            </a:extLst>
          </p:cNvPr>
          <p:cNvSpPr/>
          <p:nvPr/>
        </p:nvSpPr>
        <p:spPr>
          <a:xfrm>
            <a:off x="10424319" y="5700188"/>
            <a:ext cx="1458685"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normal</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1" name="Rounded Rectangle 80">
            <a:extLst>
              <a:ext uri="{FF2B5EF4-FFF2-40B4-BE49-F238E27FC236}">
                <a16:creationId xmlns:a16="http://schemas.microsoft.com/office/drawing/2014/main" id="{E1BA15A3-3E37-C14D-B358-FAE34D987733}"/>
              </a:ext>
            </a:extLst>
          </p:cNvPr>
          <p:cNvSpPr/>
          <p:nvPr/>
        </p:nvSpPr>
        <p:spPr>
          <a:xfrm>
            <a:off x="4132943" y="1790309"/>
            <a:ext cx="1941286" cy="500743"/>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entury Gothic" panose="020F0302020204030204"/>
              </a:rPr>
              <a:t>tun</a:t>
            </a:r>
            <a:endParaRPr kumimoji="0" lang="en-US"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3" name="Rounded Rectangle 4">
            <a:extLst>
              <a:ext uri="{FF2B5EF4-FFF2-40B4-BE49-F238E27FC236}">
                <a16:creationId xmlns:a16="http://schemas.microsoft.com/office/drawing/2014/main" id="{BAE3B15A-B863-4061-868C-3905C13CF19D}"/>
              </a:ext>
            </a:extLst>
          </p:cNvPr>
          <p:cNvSpPr/>
          <p:nvPr/>
        </p:nvSpPr>
        <p:spPr>
          <a:xfrm>
            <a:off x="750532" y="1477742"/>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eye</a:t>
            </a:r>
          </a:p>
        </p:txBody>
      </p:sp>
      <p:sp>
        <p:nvSpPr>
          <p:cNvPr id="24" name="Rounded Rectangle 4">
            <a:extLst>
              <a:ext uri="{FF2B5EF4-FFF2-40B4-BE49-F238E27FC236}">
                <a16:creationId xmlns:a16="http://schemas.microsoft.com/office/drawing/2014/main" id="{50CDBEEC-73DE-493F-A4BB-061DBEB33FAE}"/>
              </a:ext>
            </a:extLst>
          </p:cNvPr>
          <p:cNvSpPr/>
          <p:nvPr/>
        </p:nvSpPr>
        <p:spPr>
          <a:xfrm>
            <a:off x="4132942" y="1282606"/>
            <a:ext cx="1963059"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to do, doing</a:t>
            </a:r>
          </a:p>
        </p:txBody>
      </p:sp>
      <p:sp>
        <p:nvSpPr>
          <p:cNvPr id="25" name="Rounded Rectangle 4">
            <a:extLst>
              <a:ext uri="{FF2B5EF4-FFF2-40B4-BE49-F238E27FC236}">
                <a16:creationId xmlns:a16="http://schemas.microsoft.com/office/drawing/2014/main" id="{B13EEAB6-EB48-A648-8D07-6F78487F6D9A}"/>
              </a:ext>
            </a:extLst>
          </p:cNvPr>
          <p:cNvSpPr/>
          <p:nvPr/>
        </p:nvSpPr>
        <p:spPr>
          <a:xfrm>
            <a:off x="7106719" y="593260"/>
            <a:ext cx="2737369"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to please, pleasing</a:t>
            </a:r>
          </a:p>
        </p:txBody>
      </p:sp>
      <p:sp>
        <p:nvSpPr>
          <p:cNvPr id="26" name="Rounded Rectangle 4">
            <a:extLst>
              <a:ext uri="{FF2B5EF4-FFF2-40B4-BE49-F238E27FC236}">
                <a16:creationId xmlns:a16="http://schemas.microsoft.com/office/drawing/2014/main" id="{1DDF8B6F-DE09-2E48-8E64-141EFA682501}"/>
              </a:ext>
            </a:extLst>
          </p:cNvPr>
          <p:cNvSpPr/>
          <p:nvPr/>
        </p:nvSpPr>
        <p:spPr>
          <a:xfrm>
            <a:off x="10186184" y="639993"/>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pupil</a:t>
            </a:r>
          </a:p>
        </p:txBody>
      </p:sp>
      <p:sp>
        <p:nvSpPr>
          <p:cNvPr id="27" name="Rounded Rectangle 4">
            <a:extLst>
              <a:ext uri="{FF2B5EF4-FFF2-40B4-BE49-F238E27FC236}">
                <a16:creationId xmlns:a16="http://schemas.microsoft.com/office/drawing/2014/main" id="{C90071AE-A381-BA4F-A43F-832EC76F125B}"/>
              </a:ext>
            </a:extLst>
          </p:cNvPr>
          <p:cNvSpPr/>
          <p:nvPr/>
        </p:nvSpPr>
        <p:spPr>
          <a:xfrm>
            <a:off x="2674257" y="2646008"/>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time</a:t>
            </a:r>
          </a:p>
        </p:txBody>
      </p:sp>
      <p:sp>
        <p:nvSpPr>
          <p:cNvPr id="28" name="Rounded Rectangle 4">
            <a:extLst>
              <a:ext uri="{FF2B5EF4-FFF2-40B4-BE49-F238E27FC236}">
                <a16:creationId xmlns:a16="http://schemas.microsoft.com/office/drawing/2014/main" id="{DD51B2D2-4C0E-6D47-84F0-E9FBABAC5DE1}"/>
              </a:ext>
            </a:extLst>
          </p:cNvPr>
          <p:cNvSpPr/>
          <p:nvPr/>
        </p:nvSpPr>
        <p:spPr>
          <a:xfrm>
            <a:off x="5780314" y="2473018"/>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round</a:t>
            </a:r>
          </a:p>
        </p:txBody>
      </p:sp>
      <p:sp>
        <p:nvSpPr>
          <p:cNvPr id="29" name="Rounded Rectangle 4">
            <a:extLst>
              <a:ext uri="{FF2B5EF4-FFF2-40B4-BE49-F238E27FC236}">
                <a16:creationId xmlns:a16="http://schemas.microsoft.com/office/drawing/2014/main" id="{9AB2A924-593D-5045-8308-B43AE2CB0643}"/>
              </a:ext>
            </a:extLst>
          </p:cNvPr>
          <p:cNvSpPr/>
          <p:nvPr/>
        </p:nvSpPr>
        <p:spPr>
          <a:xfrm>
            <a:off x="7613559" y="1803914"/>
            <a:ext cx="2908488"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to belong, belonging</a:t>
            </a:r>
          </a:p>
        </p:txBody>
      </p:sp>
      <p:sp>
        <p:nvSpPr>
          <p:cNvPr id="30" name="Rounded Rectangle 4">
            <a:extLst>
              <a:ext uri="{FF2B5EF4-FFF2-40B4-BE49-F238E27FC236}">
                <a16:creationId xmlns:a16="http://schemas.microsoft.com/office/drawing/2014/main" id="{E2E9A7F0-C8A5-A54F-93FA-C0A62B9495D1}"/>
              </a:ext>
            </a:extLst>
          </p:cNvPr>
          <p:cNvSpPr/>
          <p:nvPr/>
        </p:nvSpPr>
        <p:spPr>
          <a:xfrm>
            <a:off x="10582089" y="2700605"/>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slow</a:t>
            </a:r>
          </a:p>
        </p:txBody>
      </p:sp>
      <p:sp>
        <p:nvSpPr>
          <p:cNvPr id="31" name="Rounded Rectangle 4">
            <a:extLst>
              <a:ext uri="{FF2B5EF4-FFF2-40B4-BE49-F238E27FC236}">
                <a16:creationId xmlns:a16="http://schemas.microsoft.com/office/drawing/2014/main" id="{42B75D85-375C-7249-A6F1-BE4FDC7A178E}"/>
              </a:ext>
            </a:extLst>
          </p:cNvPr>
          <p:cNvSpPr/>
          <p:nvPr/>
        </p:nvSpPr>
        <p:spPr>
          <a:xfrm>
            <a:off x="163285" y="3201348"/>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g</a:t>
            </a:r>
            <a:r>
              <a:rPr lang="en-US" sz="2000" b="1" dirty="0" err="1">
                <a:solidFill>
                  <a:schemeClr val="accent1">
                    <a:lumMod val="60000"/>
                    <a:lumOff val="40000"/>
                  </a:schemeClr>
                </a:solidFill>
                <a:latin typeface="Century Gothic" panose="020F0302020204030204"/>
              </a:rPr>
              <a:t>ladly</a:t>
            </a:r>
            <a:endPar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endParaRPr>
          </a:p>
        </p:txBody>
      </p:sp>
      <p:sp>
        <p:nvSpPr>
          <p:cNvPr id="32" name="Rounded Rectangle 4">
            <a:extLst>
              <a:ext uri="{FF2B5EF4-FFF2-40B4-BE49-F238E27FC236}">
                <a16:creationId xmlns:a16="http://schemas.microsoft.com/office/drawing/2014/main" id="{E68F2159-3029-0A42-BCF2-7B16B2888A78}"/>
              </a:ext>
            </a:extLst>
          </p:cNvPr>
          <p:cNvSpPr/>
          <p:nvPr/>
        </p:nvSpPr>
        <p:spPr>
          <a:xfrm>
            <a:off x="1858273" y="3978740"/>
            <a:ext cx="215651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to spend (time)</a:t>
            </a:r>
          </a:p>
        </p:txBody>
      </p:sp>
      <p:sp>
        <p:nvSpPr>
          <p:cNvPr id="33" name="Rounded Rectangle 4">
            <a:extLst>
              <a:ext uri="{FF2B5EF4-FFF2-40B4-BE49-F238E27FC236}">
                <a16:creationId xmlns:a16="http://schemas.microsoft.com/office/drawing/2014/main" id="{E65BC87D-2D30-794D-8517-831BE98011AD}"/>
              </a:ext>
            </a:extLst>
          </p:cNvPr>
          <p:cNvSpPr/>
          <p:nvPr/>
        </p:nvSpPr>
        <p:spPr>
          <a:xfrm>
            <a:off x="4827156" y="3645584"/>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60000"/>
                    <a:lumOff val="40000"/>
                  </a:schemeClr>
                </a:solidFill>
                <a:latin typeface="Century Gothic" panose="020F0302020204030204"/>
              </a:rPr>
              <a:t>fast</a:t>
            </a:r>
            <a:endPar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endParaRPr>
          </a:p>
        </p:txBody>
      </p:sp>
      <p:sp>
        <p:nvSpPr>
          <p:cNvPr id="34" name="Rounded Rectangle 4">
            <a:extLst>
              <a:ext uri="{FF2B5EF4-FFF2-40B4-BE49-F238E27FC236}">
                <a16:creationId xmlns:a16="http://schemas.microsoft.com/office/drawing/2014/main" id="{5C1C9863-EA1B-BF4D-9DB8-8241AEB7A830}"/>
              </a:ext>
            </a:extLst>
          </p:cNvPr>
          <p:cNvSpPr/>
          <p:nvPr/>
        </p:nvSpPr>
        <p:spPr>
          <a:xfrm>
            <a:off x="7397117" y="3494691"/>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thin</a:t>
            </a:r>
          </a:p>
        </p:txBody>
      </p:sp>
      <p:sp>
        <p:nvSpPr>
          <p:cNvPr id="35" name="Rounded Rectangle 4">
            <a:extLst>
              <a:ext uri="{FF2B5EF4-FFF2-40B4-BE49-F238E27FC236}">
                <a16:creationId xmlns:a16="http://schemas.microsoft.com/office/drawing/2014/main" id="{2D45F089-33EF-6343-A068-F13CCC3F1AD8}"/>
              </a:ext>
            </a:extLst>
          </p:cNvPr>
          <p:cNvSpPr/>
          <p:nvPr/>
        </p:nvSpPr>
        <p:spPr>
          <a:xfrm>
            <a:off x="9370582" y="4006722"/>
            <a:ext cx="254040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to lack, be missing</a:t>
            </a:r>
          </a:p>
        </p:txBody>
      </p:sp>
      <p:sp>
        <p:nvSpPr>
          <p:cNvPr id="36" name="Rounded Rectangle 4">
            <a:extLst>
              <a:ext uri="{FF2B5EF4-FFF2-40B4-BE49-F238E27FC236}">
                <a16:creationId xmlns:a16="http://schemas.microsoft.com/office/drawing/2014/main" id="{280A7520-38B4-184A-8233-4A602438FA39}"/>
              </a:ext>
            </a:extLst>
          </p:cNvPr>
          <p:cNvSpPr/>
          <p:nvPr/>
        </p:nvSpPr>
        <p:spPr>
          <a:xfrm>
            <a:off x="4014788" y="5286386"/>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wide</a:t>
            </a:r>
          </a:p>
        </p:txBody>
      </p:sp>
      <p:sp>
        <p:nvSpPr>
          <p:cNvPr id="37" name="Rounded Rectangle 4">
            <a:extLst>
              <a:ext uri="{FF2B5EF4-FFF2-40B4-BE49-F238E27FC236}">
                <a16:creationId xmlns:a16="http://schemas.microsoft.com/office/drawing/2014/main" id="{D07C348F-4231-6B4F-BF7D-9D03B822ABDB}"/>
              </a:ext>
            </a:extLst>
          </p:cNvPr>
          <p:cNvSpPr/>
          <p:nvPr/>
        </p:nvSpPr>
        <p:spPr>
          <a:xfrm>
            <a:off x="333911" y="5029213"/>
            <a:ext cx="1458685" cy="584059"/>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60000"/>
                    <a:lumOff val="40000"/>
                  </a:schemeClr>
                </a:solidFill>
                <a:latin typeface="Century Gothic" panose="020F0302020204030204"/>
              </a:rPr>
              <a:t>new</a:t>
            </a:r>
            <a:endPar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endParaRPr>
          </a:p>
        </p:txBody>
      </p:sp>
      <p:sp>
        <p:nvSpPr>
          <p:cNvPr id="38" name="Rounded Rectangle 4">
            <a:extLst>
              <a:ext uri="{FF2B5EF4-FFF2-40B4-BE49-F238E27FC236}">
                <a16:creationId xmlns:a16="http://schemas.microsoft.com/office/drawing/2014/main" id="{83696CE9-0F52-A140-98D3-E7F4EB675B36}"/>
              </a:ext>
            </a:extLst>
          </p:cNvPr>
          <p:cNvSpPr/>
          <p:nvPr/>
        </p:nvSpPr>
        <p:spPr>
          <a:xfrm>
            <a:off x="6494372" y="5063542"/>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as</a:t>
            </a:r>
          </a:p>
        </p:txBody>
      </p:sp>
      <p:sp>
        <p:nvSpPr>
          <p:cNvPr id="39" name="Rounded Rectangle 4">
            <a:extLst>
              <a:ext uri="{FF2B5EF4-FFF2-40B4-BE49-F238E27FC236}">
                <a16:creationId xmlns:a16="http://schemas.microsoft.com/office/drawing/2014/main" id="{4DB8C314-7722-9447-8B65-B08C121B69BF}"/>
              </a:ext>
            </a:extLst>
          </p:cNvPr>
          <p:cNvSpPr/>
          <p:nvPr/>
        </p:nvSpPr>
        <p:spPr>
          <a:xfrm>
            <a:off x="10424319" y="5197523"/>
            <a:ext cx="1458685" cy="500743"/>
          </a:xfrm>
          <a:prstGeom prst="roundRect">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normal</a:t>
            </a:r>
          </a:p>
        </p:txBody>
      </p:sp>
    </p:spTree>
    <p:extLst>
      <p:ext uri="{BB962C8B-B14F-4D97-AF65-F5344CB8AC3E}">
        <p14:creationId xmlns:p14="http://schemas.microsoft.com/office/powerpoint/2010/main" val="544411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55371"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490D5808-10AC-486F-B881-A2A72DAD2277}"/>
              </a:ext>
            </a:extLst>
          </p:cNvPr>
          <p:cNvSpPr/>
          <p:nvPr/>
        </p:nvSpPr>
        <p:spPr>
          <a:xfrm>
            <a:off x="80010" y="1341437"/>
            <a:ext cx="239081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Century Gothic" panose="020F0302020204030204"/>
              </a:rPr>
              <a:t>anderer</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 name="Rectangle: Rounded Corners 10">
            <a:extLst>
              <a:ext uri="{FF2B5EF4-FFF2-40B4-BE49-F238E27FC236}">
                <a16:creationId xmlns:a16="http://schemas.microsoft.com/office/drawing/2014/main" id="{F4B96DCA-4409-446A-B21E-278699C6911D}"/>
              </a:ext>
            </a:extLst>
          </p:cNvPr>
          <p:cNvSpPr/>
          <p:nvPr/>
        </p:nvSpPr>
        <p:spPr>
          <a:xfrm>
            <a:off x="2675046" y="1356721"/>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latin typeface="Century Gothic" panose="020F0302020204030204"/>
              </a:rPr>
              <a:t>schnell</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2" name="Rectangle: Rounded Corners 11">
            <a:extLst>
              <a:ext uri="{FF2B5EF4-FFF2-40B4-BE49-F238E27FC236}">
                <a16:creationId xmlns:a16="http://schemas.microsoft.com/office/drawing/2014/main" id="{46B75E29-9FD0-489F-BADC-0D96B6EED5D3}"/>
              </a:ext>
            </a:extLst>
          </p:cNvPr>
          <p:cNvSpPr/>
          <p:nvPr/>
        </p:nvSpPr>
        <p:spPr>
          <a:xfrm>
            <a:off x="5019352" y="1356721"/>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Zeit</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8411BA-4AC2-437B-BFEE-919CA08A56EE}"/>
              </a:ext>
            </a:extLst>
          </p:cNvPr>
          <p:cNvSpPr/>
          <p:nvPr/>
        </p:nvSpPr>
        <p:spPr>
          <a:xfrm>
            <a:off x="7363658" y="1356720"/>
            <a:ext cx="2140086" cy="869951"/>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err="1">
                <a:solidFill>
                  <a:schemeClr val="tx1"/>
                </a:solidFill>
                <a:latin typeface="Century Gothic" panose="020F0302020204030204"/>
              </a:rPr>
              <a:t>Leid</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4" name="Rectangle: Rounded Corners 13">
            <a:extLst>
              <a:ext uri="{FF2B5EF4-FFF2-40B4-BE49-F238E27FC236}">
                <a16:creationId xmlns:a16="http://schemas.microsoft.com/office/drawing/2014/main" id="{A8DB7C67-0A9D-4C56-A05B-96AC77C94845}"/>
              </a:ext>
            </a:extLst>
          </p:cNvPr>
          <p:cNvSpPr/>
          <p:nvPr/>
        </p:nvSpPr>
        <p:spPr>
          <a:xfrm>
            <a:off x="9707964" y="1356721"/>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Century Gothic" panose="020F0302020204030204"/>
              </a:rPr>
              <a:t>gehören</a:t>
            </a:r>
            <a:endParaRPr kumimoji="0" lang="en-GB" sz="2800" b="0" i="0" u="none" strike="noStrike" kern="1200" cap="none" spc="0" normalizeH="0" baseline="0" noProof="0" dirty="0">
              <a:ln>
                <a:noFill/>
              </a:ln>
              <a:solidFill>
                <a:schemeClr val="tx1"/>
              </a:solidFill>
              <a:effectLst/>
              <a:uLnTx/>
              <a:uFillTx/>
              <a:latin typeface="Century Gothic" panose="020F0302020204030204"/>
            </a:endParaRPr>
          </a:p>
        </p:txBody>
      </p:sp>
      <p:sp>
        <p:nvSpPr>
          <p:cNvPr id="15" name="Rectangle: Rounded Corners 14">
            <a:extLst>
              <a:ext uri="{FF2B5EF4-FFF2-40B4-BE49-F238E27FC236}">
                <a16:creationId xmlns:a16="http://schemas.microsoft.com/office/drawing/2014/main" id="{51C0E9A9-7089-4C92-AC1C-118BC6964F2A}"/>
              </a:ext>
            </a:extLst>
          </p:cNvPr>
          <p:cNvSpPr/>
          <p:nvPr/>
        </p:nvSpPr>
        <p:spPr>
          <a:xfrm>
            <a:off x="80010" y="2668965"/>
            <a:ext cx="239081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tx1"/>
                </a:solidFill>
                <a:effectLst/>
                <a:uLnTx/>
                <a:uFillTx/>
                <a:latin typeface="Century Gothic" panose="020F0302020204030204"/>
                <a:ea typeface="+mn-ea"/>
                <a:cs typeface="+mn-cs"/>
              </a:rPr>
              <a:t>breit</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43B6CF8-9E64-4058-8793-AF69E135136A}"/>
              </a:ext>
            </a:extLst>
          </p:cNvPr>
          <p:cNvSpPr/>
          <p:nvPr/>
        </p:nvSpPr>
        <p:spPr>
          <a:xfrm>
            <a:off x="80010" y="3977814"/>
            <a:ext cx="2448101"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Century Gothic" panose="020F0302020204030204"/>
              </a:rPr>
              <a:t>verbringen</a:t>
            </a:r>
            <a:endParaRPr kumimoji="0" lang="en-GB" sz="2800" b="0" i="0" u="none" strike="noStrike" kern="1200" cap="none" spc="0" normalizeH="0" baseline="0" noProof="0" dirty="0">
              <a:ln>
                <a:noFill/>
              </a:ln>
              <a:solidFill>
                <a:schemeClr val="tx1"/>
              </a:solidFill>
              <a:effectLst/>
              <a:uLnTx/>
              <a:uFillTx/>
              <a:latin typeface="Century Gothic" panose="020F0302020204030204"/>
            </a:endParaRPr>
          </a:p>
        </p:txBody>
      </p:sp>
      <p:sp>
        <p:nvSpPr>
          <p:cNvPr id="17" name="Rectangle: Rounded Corners 16">
            <a:extLst>
              <a:ext uri="{FF2B5EF4-FFF2-40B4-BE49-F238E27FC236}">
                <a16:creationId xmlns:a16="http://schemas.microsoft.com/office/drawing/2014/main" id="{D67CD551-0C3B-41AD-A5BD-EE80A616F38D}"/>
              </a:ext>
            </a:extLst>
          </p:cNvPr>
          <p:cNvSpPr/>
          <p:nvPr/>
        </p:nvSpPr>
        <p:spPr>
          <a:xfrm>
            <a:off x="80010" y="5286664"/>
            <a:ext cx="2448101"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Century Gothic" panose="020F0302020204030204"/>
              </a:rPr>
              <a:t>gefallen</a:t>
            </a:r>
            <a:endParaRPr kumimoji="0" lang="en-GB" sz="2800" b="0" i="0" u="none" strike="noStrike" kern="1200" cap="none" spc="0" normalizeH="0" baseline="0" noProof="0" dirty="0">
              <a:ln>
                <a:noFill/>
              </a:ln>
              <a:solidFill>
                <a:schemeClr val="tx1"/>
              </a:solidFill>
              <a:effectLst/>
              <a:uLnTx/>
              <a:uFillTx/>
              <a:latin typeface="Century Gothic" panose="020F0302020204030204"/>
            </a:endParaRPr>
          </a:p>
        </p:txBody>
      </p:sp>
      <p:sp>
        <p:nvSpPr>
          <p:cNvPr id="18" name="Rectangle: Rounded Corners 17">
            <a:extLst>
              <a:ext uri="{FF2B5EF4-FFF2-40B4-BE49-F238E27FC236}">
                <a16:creationId xmlns:a16="http://schemas.microsoft.com/office/drawing/2014/main" id="{D86A6AEC-C6E0-4898-8F1E-04662A830998}"/>
              </a:ext>
            </a:extLst>
          </p:cNvPr>
          <p:cNvSpPr/>
          <p:nvPr/>
        </p:nvSpPr>
        <p:spPr>
          <a:xfrm>
            <a:off x="9707964" y="2662754"/>
            <a:ext cx="2140086" cy="962416"/>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Century Gothic" panose="020F0302020204030204"/>
              </a:rPr>
              <a:t>schwer</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19" name="Rectangle: Rounded Corners 18">
            <a:extLst>
              <a:ext uri="{FF2B5EF4-FFF2-40B4-BE49-F238E27FC236}">
                <a16:creationId xmlns:a16="http://schemas.microsoft.com/office/drawing/2014/main" id="{FEC98938-7626-40F2-8B20-B2540CFB67D8}"/>
              </a:ext>
            </a:extLst>
          </p:cNvPr>
          <p:cNvSpPr/>
          <p:nvPr/>
        </p:nvSpPr>
        <p:spPr>
          <a:xfrm>
            <a:off x="9707964" y="4020942"/>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Century Gothic" panose="020F0302020204030204"/>
              </a:rPr>
              <a:t>gern</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20" name="Rectangle: Rounded Corners 19">
            <a:extLst>
              <a:ext uri="{FF2B5EF4-FFF2-40B4-BE49-F238E27FC236}">
                <a16:creationId xmlns:a16="http://schemas.microsoft.com/office/drawing/2014/main" id="{EC617000-B15E-499C-9A4C-53B837F3CFC6}"/>
              </a:ext>
            </a:extLst>
          </p:cNvPr>
          <p:cNvSpPr/>
          <p:nvPr/>
        </p:nvSpPr>
        <p:spPr>
          <a:xfrm>
            <a:off x="9707964" y="528666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tun</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B20D0C1-980F-4ED4-93FB-627666785434}"/>
              </a:ext>
            </a:extLst>
          </p:cNvPr>
          <p:cNvSpPr/>
          <p:nvPr/>
        </p:nvSpPr>
        <p:spPr>
          <a:xfrm>
            <a:off x="2675046" y="528666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Century Gothic" panose="020F0302020204030204"/>
              </a:rPr>
              <a:t>langsam</a:t>
            </a:r>
            <a:endParaRPr kumimoji="0" lang="en-GB" sz="2800" b="0" i="0" u="none" strike="noStrike" kern="1200" cap="none" spc="0" normalizeH="0" baseline="0" noProof="0" dirty="0">
              <a:ln>
                <a:noFill/>
              </a:ln>
              <a:solidFill>
                <a:schemeClr val="tx1"/>
              </a:solidFill>
              <a:effectLst/>
              <a:uLnTx/>
              <a:uFillTx/>
              <a:latin typeface="Century Gothic" panose="020F0302020204030204"/>
            </a:endParaRPr>
          </a:p>
        </p:txBody>
      </p:sp>
      <p:sp>
        <p:nvSpPr>
          <p:cNvPr id="22" name="Rectangle: Rounded Corners 21">
            <a:extLst>
              <a:ext uri="{FF2B5EF4-FFF2-40B4-BE49-F238E27FC236}">
                <a16:creationId xmlns:a16="http://schemas.microsoft.com/office/drawing/2014/main" id="{82AED56D-91AC-4D40-AF47-54411E6FE83C}"/>
              </a:ext>
            </a:extLst>
          </p:cNvPr>
          <p:cNvSpPr/>
          <p:nvPr/>
        </p:nvSpPr>
        <p:spPr>
          <a:xfrm>
            <a:off x="4951079" y="5280453"/>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Century Gothic" panose="020F0302020204030204"/>
              </a:rPr>
              <a:t>fehlen</a:t>
            </a:r>
            <a:endParaRPr kumimoji="0" lang="en-GB" sz="2800" b="0" i="0" u="none" strike="noStrike" kern="1200" cap="none" spc="0" normalizeH="0" baseline="0" noProof="0" dirty="0">
              <a:ln>
                <a:noFill/>
              </a:ln>
              <a:solidFill>
                <a:schemeClr val="tx1"/>
              </a:solidFill>
              <a:effectLst/>
              <a:uLnTx/>
              <a:uFillTx/>
              <a:latin typeface="Century Gothic" panose="020F0302020204030204"/>
            </a:endParaRPr>
          </a:p>
        </p:txBody>
      </p:sp>
      <p:sp>
        <p:nvSpPr>
          <p:cNvPr id="23" name="Rectangle: Rounded Corners 22">
            <a:extLst>
              <a:ext uri="{FF2B5EF4-FFF2-40B4-BE49-F238E27FC236}">
                <a16:creationId xmlns:a16="http://schemas.microsoft.com/office/drawing/2014/main" id="{F711BE98-0451-4BC4-AAC2-68644A074F35}"/>
              </a:ext>
            </a:extLst>
          </p:cNvPr>
          <p:cNvSpPr/>
          <p:nvPr/>
        </p:nvSpPr>
        <p:spPr>
          <a:xfrm>
            <a:off x="7329521" y="5280453"/>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err="1">
                <a:solidFill>
                  <a:schemeClr val="tx1"/>
                </a:solidFill>
                <a:latin typeface="Century Gothic" panose="020F0302020204030204"/>
              </a:rPr>
              <a:t>weh</a:t>
            </a:r>
            <a:endParaRPr kumimoji="0" lang="en-GB" sz="2800" b="0" i="0" u="none" strike="noStrike" kern="1200" cap="none" spc="0" normalizeH="0" baseline="0" noProof="0" dirty="0">
              <a:ln>
                <a:noFill/>
              </a:ln>
              <a:solidFill>
                <a:schemeClr val="tx1"/>
              </a:solidFill>
              <a:effectLst/>
              <a:uLnTx/>
              <a:uFillTx/>
              <a:latin typeface="Century Gothic" panose="020F0302020204030204"/>
            </a:endParaRPr>
          </a:p>
        </p:txBody>
      </p:sp>
      <p:sp>
        <p:nvSpPr>
          <p:cNvPr id="25" name="Rectangle: Rounded Corners 24">
            <a:extLst>
              <a:ext uri="{FF2B5EF4-FFF2-40B4-BE49-F238E27FC236}">
                <a16:creationId xmlns:a16="http://schemas.microsoft.com/office/drawing/2014/main" id="{EE38EA05-49DA-45CE-A33B-490063ECA080}"/>
              </a:ext>
            </a:extLst>
          </p:cNvPr>
          <p:cNvSpPr/>
          <p:nvPr/>
        </p:nvSpPr>
        <p:spPr>
          <a:xfrm rot="20827266">
            <a:off x="4718359" y="2957067"/>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solidFill>
                  <a:schemeClr val="tx1"/>
                </a:solidFill>
                <a:latin typeface="Century Gothic" panose="020F0302020204030204"/>
              </a:rPr>
              <a:t>sorrow, grief</a:t>
            </a:r>
            <a:endParaRPr kumimoji="0" lang="en-GB" sz="4000" b="0" i="0" u="none" strike="noStrike" kern="1200" cap="none" spc="0" normalizeH="0" baseline="0" noProof="0" dirty="0">
              <a:ln>
                <a:noFill/>
              </a:ln>
              <a:solidFill>
                <a:schemeClr val="tx1"/>
              </a:solidFill>
              <a:effectLst/>
              <a:uLnTx/>
              <a:uFillTx/>
              <a:latin typeface="Century Gothic" panose="020F0302020204030204"/>
            </a:endParaRPr>
          </a:p>
        </p:txBody>
      </p:sp>
      <p:sp>
        <p:nvSpPr>
          <p:cNvPr id="26" name="Rectangle: Rounded Corners 25">
            <a:extLst>
              <a:ext uri="{FF2B5EF4-FFF2-40B4-BE49-F238E27FC236}">
                <a16:creationId xmlns:a16="http://schemas.microsoft.com/office/drawing/2014/main" id="{8CA8DFBB-A589-4136-9469-7963D71276A4}"/>
              </a:ext>
            </a:extLst>
          </p:cNvPr>
          <p:cNvSpPr/>
          <p:nvPr/>
        </p:nvSpPr>
        <p:spPr>
          <a:xfrm rot="20827266">
            <a:off x="4718358" y="2957067"/>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a:solidFill>
                  <a:schemeClr val="tx1"/>
                </a:solidFill>
                <a:latin typeface="Century Gothic" panose="020F0302020204030204"/>
              </a:rPr>
              <a:t>sore, hurt</a:t>
            </a:r>
            <a:endParaRPr kumimoji="0" lang="en-GB" sz="4000" b="0" i="0" u="none" strike="noStrike" kern="1200" cap="none" spc="0" normalizeH="0" baseline="0" noProof="0" dirty="0">
              <a:ln>
                <a:noFill/>
              </a:ln>
              <a:solidFill>
                <a:schemeClr val="tx1"/>
              </a:solidFill>
              <a:effectLst/>
              <a:uLnTx/>
              <a:uFillTx/>
              <a:latin typeface="Century Gothic" panose="020F0302020204030204"/>
            </a:endParaRPr>
          </a:p>
        </p:txBody>
      </p:sp>
      <p:sp>
        <p:nvSpPr>
          <p:cNvPr id="27" name="Rectangle: Rounded Corners 26">
            <a:extLst>
              <a:ext uri="{FF2B5EF4-FFF2-40B4-BE49-F238E27FC236}">
                <a16:creationId xmlns:a16="http://schemas.microsoft.com/office/drawing/2014/main" id="{6BA447C9-92C5-4FEE-AE72-FBB3F0145525}"/>
              </a:ext>
            </a:extLst>
          </p:cNvPr>
          <p:cNvSpPr/>
          <p:nvPr/>
        </p:nvSpPr>
        <p:spPr>
          <a:xfrm rot="20827266">
            <a:off x="4725818" y="2957068"/>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chemeClr val="tx1"/>
                </a:solidFill>
                <a:latin typeface="Century Gothic" panose="020F0302020204030204"/>
              </a:rPr>
              <a:t>difficult</a:t>
            </a:r>
            <a:endParaRPr kumimoji="0" lang="en-GB" sz="4000" b="0" i="0" u="none" strike="noStrike" kern="1200" cap="none" spc="0" normalizeH="0" baseline="0" noProof="0" dirty="0">
              <a:ln>
                <a:noFill/>
              </a:ln>
              <a:solidFill>
                <a:schemeClr val="tx1"/>
              </a:solidFill>
              <a:effectLst/>
              <a:uLnTx/>
              <a:uFillTx/>
              <a:latin typeface="Century Gothic" panose="020F0302020204030204"/>
            </a:endParaRPr>
          </a:p>
        </p:txBody>
      </p:sp>
      <p:sp>
        <p:nvSpPr>
          <p:cNvPr id="28" name="Rectangle: Rounded Corners 27">
            <a:extLst>
              <a:ext uri="{FF2B5EF4-FFF2-40B4-BE49-F238E27FC236}">
                <a16:creationId xmlns:a16="http://schemas.microsoft.com/office/drawing/2014/main" id="{79F46397-0BBB-4F7B-9556-440D17495ED1}"/>
              </a:ext>
            </a:extLst>
          </p:cNvPr>
          <p:cNvSpPr/>
          <p:nvPr/>
        </p:nvSpPr>
        <p:spPr>
          <a:xfrm rot="20827266">
            <a:off x="4733278" y="2956128"/>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other, another</a:t>
            </a:r>
          </a:p>
        </p:txBody>
      </p:sp>
      <p:sp>
        <p:nvSpPr>
          <p:cNvPr id="29" name="Rectangle: Rounded Corners 28">
            <a:extLst>
              <a:ext uri="{FF2B5EF4-FFF2-40B4-BE49-F238E27FC236}">
                <a16:creationId xmlns:a16="http://schemas.microsoft.com/office/drawing/2014/main" id="{C6D2BC5A-9076-4CF6-82F9-7AD2B7432312}"/>
              </a:ext>
            </a:extLst>
          </p:cNvPr>
          <p:cNvSpPr/>
          <p:nvPr/>
        </p:nvSpPr>
        <p:spPr>
          <a:xfrm rot="20827266">
            <a:off x="4703437" y="2955188"/>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to lack, be missing</a:t>
            </a:r>
          </a:p>
        </p:txBody>
      </p:sp>
      <p:sp>
        <p:nvSpPr>
          <p:cNvPr id="38" name="Rectangle: Rounded Corners 37">
            <a:extLst>
              <a:ext uri="{FF2B5EF4-FFF2-40B4-BE49-F238E27FC236}">
                <a16:creationId xmlns:a16="http://schemas.microsoft.com/office/drawing/2014/main" id="{056378E4-AC29-460F-864F-287A7D1DE853}"/>
              </a:ext>
            </a:extLst>
          </p:cNvPr>
          <p:cNvSpPr/>
          <p:nvPr/>
        </p:nvSpPr>
        <p:spPr>
          <a:xfrm rot="20827266">
            <a:off x="4722089" y="2955189"/>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rPr>
              <a:t>to please, pleasing</a:t>
            </a:r>
          </a:p>
        </p:txBody>
      </p:sp>
      <p:sp>
        <p:nvSpPr>
          <p:cNvPr id="30" name="Rectangle: Rounded Corners 29">
            <a:extLst>
              <a:ext uri="{FF2B5EF4-FFF2-40B4-BE49-F238E27FC236}">
                <a16:creationId xmlns:a16="http://schemas.microsoft.com/office/drawing/2014/main" id="{B6681387-2BE2-4B04-9B7B-77F11D058FC6}"/>
              </a:ext>
            </a:extLst>
          </p:cNvPr>
          <p:cNvSpPr/>
          <p:nvPr/>
        </p:nvSpPr>
        <p:spPr>
          <a:xfrm rot="20827266">
            <a:off x="4760721" y="2953309"/>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to belong, belonging</a:t>
            </a:r>
          </a:p>
        </p:txBody>
      </p:sp>
      <p:sp>
        <p:nvSpPr>
          <p:cNvPr id="31" name="Rectangle: Rounded Corners 30">
            <a:extLst>
              <a:ext uri="{FF2B5EF4-FFF2-40B4-BE49-F238E27FC236}">
                <a16:creationId xmlns:a16="http://schemas.microsoft.com/office/drawing/2014/main" id="{168B2E95-EAE7-4525-82A7-DF9EF35E5C0E}"/>
              </a:ext>
            </a:extLst>
          </p:cNvPr>
          <p:cNvSpPr/>
          <p:nvPr/>
        </p:nvSpPr>
        <p:spPr>
          <a:xfrm rot="20827266">
            <a:off x="4725818" y="2957065"/>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to do, doing</a:t>
            </a:r>
          </a:p>
        </p:txBody>
      </p:sp>
      <p:sp>
        <p:nvSpPr>
          <p:cNvPr id="32" name="Rectangle: Rounded Corners 31">
            <a:extLst>
              <a:ext uri="{FF2B5EF4-FFF2-40B4-BE49-F238E27FC236}">
                <a16:creationId xmlns:a16="http://schemas.microsoft.com/office/drawing/2014/main" id="{CAFDFA81-D677-4D3E-88F4-94CC2B2B9476}"/>
              </a:ext>
            </a:extLst>
          </p:cNvPr>
          <p:cNvSpPr/>
          <p:nvPr/>
        </p:nvSpPr>
        <p:spPr>
          <a:xfrm rot="20827266">
            <a:off x="4753867" y="2957063"/>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slow</a:t>
            </a:r>
          </a:p>
        </p:txBody>
      </p:sp>
      <p:sp>
        <p:nvSpPr>
          <p:cNvPr id="33" name="Rectangle: Rounded Corners 32">
            <a:extLst>
              <a:ext uri="{FF2B5EF4-FFF2-40B4-BE49-F238E27FC236}">
                <a16:creationId xmlns:a16="http://schemas.microsoft.com/office/drawing/2014/main" id="{2EB922E3-C2CC-45CA-B58D-5C4A6CD490A8}"/>
              </a:ext>
            </a:extLst>
          </p:cNvPr>
          <p:cNvSpPr/>
          <p:nvPr/>
        </p:nvSpPr>
        <p:spPr>
          <a:xfrm rot="20827266">
            <a:off x="4760720" y="295988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latin typeface="Century Gothic" panose="020F0302020204030204"/>
              </a:rPr>
              <a:t>fast</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860DFFC3-2CC8-4628-A665-4D9A5B9583C3}"/>
              </a:ext>
            </a:extLst>
          </p:cNvPr>
          <p:cNvSpPr/>
          <p:nvPr/>
        </p:nvSpPr>
        <p:spPr>
          <a:xfrm rot="20827266">
            <a:off x="4773065" y="2966456"/>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gladly</a:t>
            </a:r>
          </a:p>
        </p:txBody>
      </p:sp>
      <p:sp>
        <p:nvSpPr>
          <p:cNvPr id="35" name="Rectangle: Rounded Corners 34">
            <a:extLst>
              <a:ext uri="{FF2B5EF4-FFF2-40B4-BE49-F238E27FC236}">
                <a16:creationId xmlns:a16="http://schemas.microsoft.com/office/drawing/2014/main" id="{AB54062E-2948-4AB1-9902-0B015A4A9DFF}"/>
              </a:ext>
            </a:extLst>
          </p:cNvPr>
          <p:cNvSpPr/>
          <p:nvPr/>
        </p:nvSpPr>
        <p:spPr>
          <a:xfrm rot="20827266">
            <a:off x="4779373" y="2966455"/>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rPr>
              <a:t>to spend (time)</a:t>
            </a:r>
          </a:p>
        </p:txBody>
      </p:sp>
      <p:sp>
        <p:nvSpPr>
          <p:cNvPr id="36" name="Rectangle: Rounded Corners 35">
            <a:extLst>
              <a:ext uri="{FF2B5EF4-FFF2-40B4-BE49-F238E27FC236}">
                <a16:creationId xmlns:a16="http://schemas.microsoft.com/office/drawing/2014/main" id="{A17D1E94-986A-4C14-834B-50E32A75371C}"/>
              </a:ext>
            </a:extLst>
          </p:cNvPr>
          <p:cNvSpPr/>
          <p:nvPr/>
        </p:nvSpPr>
        <p:spPr>
          <a:xfrm rot="20827266">
            <a:off x="4767030" y="2966455"/>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latin typeface="Century Gothic" panose="020F0302020204030204"/>
              </a:rPr>
              <a:t>time</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
        <p:nvSpPr>
          <p:cNvPr id="37" name="Rectangle: Rounded Corners 36">
            <a:extLst>
              <a:ext uri="{FF2B5EF4-FFF2-40B4-BE49-F238E27FC236}">
                <a16:creationId xmlns:a16="http://schemas.microsoft.com/office/drawing/2014/main" id="{FEB81550-1D00-4BF9-9756-A95DFA6A846C}"/>
              </a:ext>
            </a:extLst>
          </p:cNvPr>
          <p:cNvSpPr/>
          <p:nvPr/>
        </p:nvSpPr>
        <p:spPr>
          <a:xfrm rot="20827266">
            <a:off x="4753867" y="2956778"/>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latin typeface="Century Gothic" panose="020F0302020204030204"/>
              </a:rPr>
              <a:t>wide</a:t>
            </a:r>
            <a:endParaRPr kumimoji="0" lang="en-GB" sz="3200" b="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213972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CCF28"/>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FCCF28"/>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FCCF28"/>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2"/>
                                        </p:tgtEl>
                                        <p:attrNameLst>
                                          <p:attrName>fillcolor</p:attrName>
                                        </p:attrNameLst>
                                      </p:cBhvr>
                                      <p:to>
                                        <a:srgbClr val="FCCF28"/>
                                      </p:to>
                                    </p:animClr>
                                    <p:set>
                                      <p:cBhvr>
                                        <p:cTn id="41" dur="2000" fill="hold"/>
                                        <p:tgtEl>
                                          <p:spTgt spid="2"/>
                                        </p:tgtEl>
                                        <p:attrNameLst>
                                          <p:attrName>fill.type</p:attrName>
                                        </p:attrNameLst>
                                      </p:cBhvr>
                                      <p:to>
                                        <p:strVal val="solid"/>
                                      </p:to>
                                    </p:set>
                                    <p:set>
                                      <p:cBhvr>
                                        <p:cTn id="42" dur="2000" fill="hold"/>
                                        <p:tgtEl>
                                          <p:spTgt spid="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2"/>
                                        </p:tgtEl>
                                        <p:attrNameLst>
                                          <p:attrName>fillcolor</p:attrName>
                                        </p:attrNameLst>
                                      </p:cBhvr>
                                      <p:to>
                                        <a:srgbClr val="FCCF28"/>
                                      </p:to>
                                    </p:animClr>
                                    <p:set>
                                      <p:cBhvr>
                                        <p:cTn id="51" dur="2000" fill="hold"/>
                                        <p:tgtEl>
                                          <p:spTgt spid="22"/>
                                        </p:tgtEl>
                                        <p:attrNameLst>
                                          <p:attrName>fill.type</p:attrName>
                                        </p:attrNameLst>
                                      </p:cBhvr>
                                      <p:to>
                                        <p:strVal val="solid"/>
                                      </p:to>
                                    </p:set>
                                    <p:set>
                                      <p:cBhvr>
                                        <p:cTn id="52" dur="2000" fill="hold"/>
                                        <p:tgtEl>
                                          <p:spTgt spid="22"/>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7"/>
                                        </p:tgtEl>
                                        <p:attrNameLst>
                                          <p:attrName>fillcolor</p:attrName>
                                        </p:attrNameLst>
                                      </p:cBhvr>
                                      <p:to>
                                        <a:srgbClr val="FCCF28"/>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4"/>
                                        </p:tgtEl>
                                        <p:attrNameLst>
                                          <p:attrName>fillcolor</p:attrName>
                                        </p:attrNameLst>
                                      </p:cBhvr>
                                      <p:to>
                                        <a:srgbClr val="FCCF28"/>
                                      </p:to>
                                    </p:animClr>
                                    <p:set>
                                      <p:cBhvr>
                                        <p:cTn id="71" dur="2000" fill="hold"/>
                                        <p:tgtEl>
                                          <p:spTgt spid="14"/>
                                        </p:tgtEl>
                                        <p:attrNameLst>
                                          <p:attrName>fill.type</p:attrName>
                                        </p:attrNameLst>
                                      </p:cBhvr>
                                      <p:to>
                                        <p:strVal val="solid"/>
                                      </p:to>
                                    </p:set>
                                    <p:set>
                                      <p:cBhvr>
                                        <p:cTn id="72" dur="2000" fill="hold"/>
                                        <p:tgtEl>
                                          <p:spTgt spid="14"/>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0"/>
                                        </p:tgtEl>
                                        <p:attrNameLst>
                                          <p:attrName>fillcolor</p:attrName>
                                        </p:attrNameLst>
                                      </p:cBhvr>
                                      <p:to>
                                        <a:srgbClr val="FCCF28"/>
                                      </p:to>
                                    </p:animClr>
                                    <p:set>
                                      <p:cBhvr>
                                        <p:cTn id="81" dur="2000" fill="hold"/>
                                        <p:tgtEl>
                                          <p:spTgt spid="20"/>
                                        </p:tgtEl>
                                        <p:attrNameLst>
                                          <p:attrName>fill.type</p:attrName>
                                        </p:attrNameLst>
                                      </p:cBhvr>
                                      <p:to>
                                        <p:strVal val="solid"/>
                                      </p:to>
                                    </p:set>
                                    <p:set>
                                      <p:cBhvr>
                                        <p:cTn id="82" dur="2000" fill="hold"/>
                                        <p:tgtEl>
                                          <p:spTgt spid="20"/>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1"/>
                                        </p:tgtEl>
                                        <p:attrNameLst>
                                          <p:attrName>fillcolor</p:attrName>
                                        </p:attrNameLst>
                                      </p:cBhvr>
                                      <p:to>
                                        <a:srgbClr val="FCCF28"/>
                                      </p:to>
                                    </p:animClr>
                                    <p:set>
                                      <p:cBhvr>
                                        <p:cTn id="91" dur="2000" fill="hold"/>
                                        <p:tgtEl>
                                          <p:spTgt spid="21"/>
                                        </p:tgtEl>
                                        <p:attrNameLst>
                                          <p:attrName>fill.type</p:attrName>
                                        </p:attrNameLst>
                                      </p:cBhvr>
                                      <p:to>
                                        <p:strVal val="solid"/>
                                      </p:to>
                                    </p:set>
                                    <p:set>
                                      <p:cBhvr>
                                        <p:cTn id="92" dur="2000" fill="hold"/>
                                        <p:tgtEl>
                                          <p:spTgt spid="21"/>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1"/>
                                        </p:tgtEl>
                                        <p:attrNameLst>
                                          <p:attrName>fillcolor</p:attrName>
                                        </p:attrNameLst>
                                      </p:cBhvr>
                                      <p:to>
                                        <a:srgbClr val="FCCF28"/>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9"/>
                                        </p:tgtEl>
                                        <p:attrNameLst>
                                          <p:attrName>fillcolor</p:attrName>
                                        </p:attrNameLst>
                                      </p:cBhvr>
                                      <p:to>
                                        <a:srgbClr val="FCCF28"/>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6"/>
                                        </p:tgtEl>
                                        <p:attrNameLst>
                                          <p:attrName>fillcolor</p:attrName>
                                        </p:attrNameLst>
                                      </p:cBhvr>
                                      <p:to>
                                        <a:srgbClr val="FCCF28"/>
                                      </p:to>
                                    </p:animClr>
                                    <p:set>
                                      <p:cBhvr>
                                        <p:cTn id="121" dur="2000" fill="hold"/>
                                        <p:tgtEl>
                                          <p:spTgt spid="16"/>
                                        </p:tgtEl>
                                        <p:attrNameLst>
                                          <p:attrName>fill.type</p:attrName>
                                        </p:attrNameLst>
                                      </p:cBhvr>
                                      <p:to>
                                        <p:strVal val="solid"/>
                                      </p:to>
                                    </p:set>
                                    <p:set>
                                      <p:cBhvr>
                                        <p:cTn id="122" dur="2000" fill="hold"/>
                                        <p:tgtEl>
                                          <p:spTgt spid="1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2"/>
                                        </p:tgtEl>
                                        <p:attrNameLst>
                                          <p:attrName>fillcolor</p:attrName>
                                        </p:attrNameLst>
                                      </p:cBhvr>
                                      <p:to>
                                        <a:srgbClr val="FCCF28"/>
                                      </p:to>
                                    </p:animClr>
                                    <p:set>
                                      <p:cBhvr>
                                        <p:cTn id="131" dur="2000" fill="hold"/>
                                        <p:tgtEl>
                                          <p:spTgt spid="12"/>
                                        </p:tgtEl>
                                        <p:attrNameLst>
                                          <p:attrName>fill.type</p:attrName>
                                        </p:attrNameLst>
                                      </p:cBhvr>
                                      <p:to>
                                        <p:strVal val="solid"/>
                                      </p:to>
                                    </p:set>
                                    <p:set>
                                      <p:cBhvr>
                                        <p:cTn id="132" dur="2000" fill="hold"/>
                                        <p:tgtEl>
                                          <p:spTgt spid="1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5"/>
                                        </p:tgtEl>
                                        <p:attrNameLst>
                                          <p:attrName>fillcolor</p:attrName>
                                        </p:attrNameLst>
                                      </p:cBhvr>
                                      <p:to>
                                        <a:srgbClr val="FCCF28"/>
                                      </p:to>
                                    </p:animClr>
                                    <p:set>
                                      <p:cBhvr>
                                        <p:cTn id="141" dur="2000" fill="hold"/>
                                        <p:tgtEl>
                                          <p:spTgt spid="15"/>
                                        </p:tgtEl>
                                        <p:attrNameLst>
                                          <p:attrName>fill.type</p:attrName>
                                        </p:attrNameLst>
                                      </p:cBhvr>
                                      <p:to>
                                        <p:strVal val="solid"/>
                                      </p:to>
                                    </p:set>
                                    <p:set>
                                      <p:cBhvr>
                                        <p:cTn id="14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968607" cy="647577"/>
          </a:xfrm>
        </p:spPr>
        <p:txBody>
          <a:bodyPr>
            <a:noAutofit/>
          </a:bodyPr>
          <a:lstStyle/>
          <a:p>
            <a:r>
              <a:rPr lang="en-GB" sz="2400" b="1" dirty="0">
                <a:solidFill>
                  <a:schemeClr val="bg1"/>
                </a:solidFill>
              </a:rPr>
              <a:t>Verbs with indirect objects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6" name="Rectangle 5">
            <a:extLst>
              <a:ext uri="{FF2B5EF4-FFF2-40B4-BE49-F238E27FC236}">
                <a16:creationId xmlns:a16="http://schemas.microsoft.com/office/drawing/2014/main" id="{FBAF1E3E-4D02-421B-AE43-E3E286AEDD6D}"/>
              </a:ext>
            </a:extLst>
          </p:cNvPr>
          <p:cNvSpPr/>
          <p:nvPr/>
        </p:nvSpPr>
        <p:spPr>
          <a:xfrm>
            <a:off x="257900" y="160010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96EAAC59-D041-49E3-AD59-FE1DB6355751}"/>
              </a:ext>
            </a:extLst>
          </p:cNvPr>
          <p:cNvSpPr txBox="1"/>
          <p:nvPr/>
        </p:nvSpPr>
        <p:spPr>
          <a:xfrm>
            <a:off x="243456" y="1589574"/>
            <a:ext cx="1866364" cy="400110"/>
          </a:xfrm>
          <a:prstGeom prst="rect">
            <a:avLst/>
          </a:prstGeom>
          <a:noFill/>
        </p:spPr>
        <p:txBody>
          <a:bodyPr wrap="square" rtlCol="0">
            <a:spAutoFit/>
          </a:bodyPr>
          <a:lstStyle/>
          <a:p>
            <a:pPr algn="ctr"/>
            <a:r>
              <a:rPr lang="en-GB" sz="2000" dirty="0"/>
              <a:t>Das Buch</a:t>
            </a:r>
          </a:p>
        </p:txBody>
      </p:sp>
      <p:sp>
        <p:nvSpPr>
          <p:cNvPr id="12" name="TextBox 11">
            <a:extLst>
              <a:ext uri="{FF2B5EF4-FFF2-40B4-BE49-F238E27FC236}">
                <a16:creationId xmlns:a16="http://schemas.microsoft.com/office/drawing/2014/main" id="{AD455402-72BD-48F1-A72E-3976072F892A}"/>
              </a:ext>
            </a:extLst>
          </p:cNvPr>
          <p:cNvSpPr txBox="1"/>
          <p:nvPr/>
        </p:nvSpPr>
        <p:spPr>
          <a:xfrm>
            <a:off x="2533726" y="1589174"/>
            <a:ext cx="1866364" cy="400110"/>
          </a:xfrm>
          <a:prstGeom prst="rect">
            <a:avLst/>
          </a:prstGeom>
          <a:noFill/>
        </p:spPr>
        <p:txBody>
          <a:bodyPr wrap="square" rtlCol="0">
            <a:spAutoFit/>
          </a:bodyPr>
          <a:lstStyle/>
          <a:p>
            <a:pPr algn="ctr"/>
            <a:r>
              <a:rPr lang="en-GB" sz="2000" dirty="0" err="1"/>
              <a:t>hilft</a:t>
            </a:r>
            <a:endParaRPr lang="en-GB" sz="2000" dirty="0"/>
          </a:p>
        </p:txBody>
      </p:sp>
      <p:sp>
        <p:nvSpPr>
          <p:cNvPr id="13" name="TextBox 12">
            <a:extLst>
              <a:ext uri="{FF2B5EF4-FFF2-40B4-BE49-F238E27FC236}">
                <a16:creationId xmlns:a16="http://schemas.microsoft.com/office/drawing/2014/main" id="{444B86E3-6B4E-4289-B5A3-7B8FDF93B3A5}"/>
              </a:ext>
            </a:extLst>
          </p:cNvPr>
          <p:cNvSpPr txBox="1"/>
          <p:nvPr/>
        </p:nvSpPr>
        <p:spPr>
          <a:xfrm>
            <a:off x="4597599" y="1600101"/>
            <a:ext cx="2275826" cy="400110"/>
          </a:xfrm>
          <a:prstGeom prst="rect">
            <a:avLst/>
          </a:prstGeom>
          <a:noFill/>
        </p:spPr>
        <p:txBody>
          <a:bodyPr wrap="square" rtlCol="0">
            <a:spAutoFit/>
          </a:bodyPr>
          <a:lstStyle/>
          <a:p>
            <a:pPr algn="ctr"/>
            <a:r>
              <a:rPr lang="en-GB" sz="2000" b="1" dirty="0"/>
              <a:t>mir.</a:t>
            </a:r>
          </a:p>
        </p:txBody>
      </p:sp>
      <p:sp>
        <p:nvSpPr>
          <p:cNvPr id="14" name="TextBox 13">
            <a:extLst>
              <a:ext uri="{FF2B5EF4-FFF2-40B4-BE49-F238E27FC236}">
                <a16:creationId xmlns:a16="http://schemas.microsoft.com/office/drawing/2014/main" id="{34F2AEEC-F63B-4E7A-AB7B-651F7F00760D}"/>
              </a:ext>
            </a:extLst>
          </p:cNvPr>
          <p:cNvSpPr txBox="1"/>
          <p:nvPr/>
        </p:nvSpPr>
        <p:spPr>
          <a:xfrm>
            <a:off x="7287313" y="1589174"/>
            <a:ext cx="4625190" cy="400110"/>
          </a:xfrm>
          <a:prstGeom prst="rect">
            <a:avLst/>
          </a:prstGeom>
          <a:noFill/>
        </p:spPr>
        <p:txBody>
          <a:bodyPr wrap="square" rtlCol="0">
            <a:spAutoFit/>
          </a:bodyPr>
          <a:lstStyle/>
          <a:p>
            <a:r>
              <a:rPr lang="en-GB" sz="2000" i="1" dirty="0"/>
              <a:t>The book helps </a:t>
            </a:r>
            <a:r>
              <a:rPr lang="en-GB" sz="2000" b="1" i="1" dirty="0"/>
              <a:t>me</a:t>
            </a:r>
            <a:r>
              <a:rPr lang="en-GB" sz="2000" i="1" dirty="0"/>
              <a:t>.</a:t>
            </a:r>
          </a:p>
        </p:txBody>
      </p:sp>
      <p:sp>
        <p:nvSpPr>
          <p:cNvPr id="2" name="TextBox 1">
            <a:extLst>
              <a:ext uri="{FF2B5EF4-FFF2-40B4-BE49-F238E27FC236}">
                <a16:creationId xmlns:a16="http://schemas.microsoft.com/office/drawing/2014/main" id="{C07726CA-06B1-7542-A83F-A684F755F059}"/>
              </a:ext>
            </a:extLst>
          </p:cNvPr>
          <p:cNvSpPr txBox="1"/>
          <p:nvPr/>
        </p:nvSpPr>
        <p:spPr>
          <a:xfrm>
            <a:off x="162787" y="1107466"/>
            <a:ext cx="10709983" cy="461665"/>
          </a:xfrm>
          <a:prstGeom prst="rect">
            <a:avLst/>
          </a:prstGeom>
          <a:noFill/>
        </p:spPr>
        <p:txBody>
          <a:bodyPr wrap="none" rtlCol="0">
            <a:spAutoFit/>
          </a:bodyPr>
          <a:lstStyle/>
          <a:p>
            <a:r>
              <a:rPr lang="en-GB" sz="2400" dirty="0"/>
              <a:t>Remember that certain verbs use indirect object (R3-dative) pronouns:</a:t>
            </a:r>
            <a:endParaRPr lang="en-US" sz="2400" dirty="0"/>
          </a:p>
        </p:txBody>
      </p:sp>
      <p:sp>
        <p:nvSpPr>
          <p:cNvPr id="15" name="Rectangle 14">
            <a:extLst>
              <a:ext uri="{FF2B5EF4-FFF2-40B4-BE49-F238E27FC236}">
                <a16:creationId xmlns:a16="http://schemas.microsoft.com/office/drawing/2014/main" id="{2829A734-BF2D-5E45-889A-B6ED1B675D11}"/>
              </a:ext>
            </a:extLst>
          </p:cNvPr>
          <p:cNvSpPr/>
          <p:nvPr/>
        </p:nvSpPr>
        <p:spPr>
          <a:xfrm>
            <a:off x="272344" y="208111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45A9CC3A-1CB6-794B-8FD6-457C7EB4ED5D}"/>
              </a:ext>
            </a:extLst>
          </p:cNvPr>
          <p:cNvSpPr txBox="1"/>
          <p:nvPr/>
        </p:nvSpPr>
        <p:spPr>
          <a:xfrm>
            <a:off x="257729" y="2070584"/>
            <a:ext cx="1866535" cy="400110"/>
          </a:xfrm>
          <a:prstGeom prst="rect">
            <a:avLst/>
          </a:prstGeom>
          <a:noFill/>
        </p:spPr>
        <p:txBody>
          <a:bodyPr wrap="square" rtlCol="0">
            <a:spAutoFit/>
          </a:bodyPr>
          <a:lstStyle/>
          <a:p>
            <a:pPr algn="ctr"/>
            <a:r>
              <a:rPr lang="en-GB" sz="2000" dirty="0"/>
              <a:t>Das Buch</a:t>
            </a:r>
          </a:p>
        </p:txBody>
      </p:sp>
      <p:sp>
        <p:nvSpPr>
          <p:cNvPr id="17" name="TextBox 16">
            <a:extLst>
              <a:ext uri="{FF2B5EF4-FFF2-40B4-BE49-F238E27FC236}">
                <a16:creationId xmlns:a16="http://schemas.microsoft.com/office/drawing/2014/main" id="{D7C456E0-B85B-DF4D-B359-835475F6D263}"/>
              </a:ext>
            </a:extLst>
          </p:cNvPr>
          <p:cNvSpPr txBox="1"/>
          <p:nvPr/>
        </p:nvSpPr>
        <p:spPr>
          <a:xfrm>
            <a:off x="2548170" y="2070184"/>
            <a:ext cx="1866364" cy="400110"/>
          </a:xfrm>
          <a:prstGeom prst="rect">
            <a:avLst/>
          </a:prstGeom>
          <a:noFill/>
        </p:spPr>
        <p:txBody>
          <a:bodyPr wrap="square" rtlCol="0">
            <a:spAutoFit/>
          </a:bodyPr>
          <a:lstStyle/>
          <a:p>
            <a:pPr algn="ctr"/>
            <a:r>
              <a:rPr lang="en-GB" sz="2000" dirty="0" err="1"/>
              <a:t>gehört</a:t>
            </a:r>
            <a:endParaRPr lang="en-GB" sz="2000" dirty="0"/>
          </a:p>
        </p:txBody>
      </p:sp>
      <p:sp>
        <p:nvSpPr>
          <p:cNvPr id="18" name="TextBox 17">
            <a:extLst>
              <a:ext uri="{FF2B5EF4-FFF2-40B4-BE49-F238E27FC236}">
                <a16:creationId xmlns:a16="http://schemas.microsoft.com/office/drawing/2014/main" id="{CDF7A9BD-C8B5-8847-A9A2-4F3B55A1773E}"/>
              </a:ext>
            </a:extLst>
          </p:cNvPr>
          <p:cNvSpPr txBox="1"/>
          <p:nvPr/>
        </p:nvSpPr>
        <p:spPr>
          <a:xfrm>
            <a:off x="4612043" y="2081111"/>
            <a:ext cx="2275826" cy="400110"/>
          </a:xfrm>
          <a:prstGeom prst="rect">
            <a:avLst/>
          </a:prstGeom>
          <a:noFill/>
        </p:spPr>
        <p:txBody>
          <a:bodyPr wrap="square" rtlCol="0">
            <a:spAutoFit/>
          </a:bodyPr>
          <a:lstStyle/>
          <a:p>
            <a:pPr algn="ctr"/>
            <a:r>
              <a:rPr lang="en-GB" sz="2000" b="1" dirty="0"/>
              <a:t>mir.</a:t>
            </a:r>
          </a:p>
        </p:txBody>
      </p:sp>
      <p:sp>
        <p:nvSpPr>
          <p:cNvPr id="19" name="TextBox 18">
            <a:extLst>
              <a:ext uri="{FF2B5EF4-FFF2-40B4-BE49-F238E27FC236}">
                <a16:creationId xmlns:a16="http://schemas.microsoft.com/office/drawing/2014/main" id="{F3F4C1C4-FCA3-DA43-9263-6D0090560AAF}"/>
              </a:ext>
            </a:extLst>
          </p:cNvPr>
          <p:cNvSpPr txBox="1"/>
          <p:nvPr/>
        </p:nvSpPr>
        <p:spPr>
          <a:xfrm>
            <a:off x="7301757" y="2070184"/>
            <a:ext cx="4625190" cy="400110"/>
          </a:xfrm>
          <a:prstGeom prst="rect">
            <a:avLst/>
          </a:prstGeom>
          <a:noFill/>
        </p:spPr>
        <p:txBody>
          <a:bodyPr wrap="square" rtlCol="0">
            <a:spAutoFit/>
          </a:bodyPr>
          <a:lstStyle/>
          <a:p>
            <a:r>
              <a:rPr lang="en-GB" sz="2000" i="1" dirty="0"/>
              <a:t>The book belongs </a:t>
            </a:r>
            <a:r>
              <a:rPr lang="en-GB" sz="2000" b="1" i="1" dirty="0"/>
              <a:t>to</a:t>
            </a:r>
            <a:r>
              <a:rPr lang="en-GB" sz="2000" i="1" dirty="0"/>
              <a:t> </a:t>
            </a:r>
            <a:r>
              <a:rPr lang="en-GB" sz="2000" b="1" i="1" dirty="0"/>
              <a:t>me</a:t>
            </a:r>
            <a:r>
              <a:rPr lang="en-GB" sz="2000" i="1" dirty="0"/>
              <a:t>.</a:t>
            </a:r>
          </a:p>
        </p:txBody>
      </p:sp>
      <p:sp>
        <p:nvSpPr>
          <p:cNvPr id="20" name="TextBox 19">
            <a:extLst>
              <a:ext uri="{FF2B5EF4-FFF2-40B4-BE49-F238E27FC236}">
                <a16:creationId xmlns:a16="http://schemas.microsoft.com/office/drawing/2014/main" id="{C2F7DAC9-8E19-7B4F-8A46-31B74CCDB87D}"/>
              </a:ext>
            </a:extLst>
          </p:cNvPr>
          <p:cNvSpPr txBox="1"/>
          <p:nvPr/>
        </p:nvSpPr>
        <p:spPr>
          <a:xfrm>
            <a:off x="162787" y="2568915"/>
            <a:ext cx="1723549" cy="461665"/>
          </a:xfrm>
          <a:prstGeom prst="rect">
            <a:avLst/>
          </a:prstGeom>
          <a:noFill/>
        </p:spPr>
        <p:txBody>
          <a:bodyPr wrap="none" rtlCol="0">
            <a:spAutoFit/>
          </a:bodyPr>
          <a:lstStyle/>
          <a:p>
            <a:r>
              <a:rPr lang="en-GB" sz="2400" dirty="0"/>
              <a:t>Compare:</a:t>
            </a:r>
            <a:endParaRPr lang="en-US" sz="2400" dirty="0"/>
          </a:p>
        </p:txBody>
      </p:sp>
      <p:sp>
        <p:nvSpPr>
          <p:cNvPr id="21" name="Rectangle 20">
            <a:extLst>
              <a:ext uri="{FF2B5EF4-FFF2-40B4-BE49-F238E27FC236}">
                <a16:creationId xmlns:a16="http://schemas.microsoft.com/office/drawing/2014/main" id="{C22A55F7-56CA-D945-AE29-36F9BB7664DB}"/>
              </a:ext>
            </a:extLst>
          </p:cNvPr>
          <p:cNvSpPr/>
          <p:nvPr/>
        </p:nvSpPr>
        <p:spPr>
          <a:xfrm>
            <a:off x="272343" y="3483421"/>
            <a:ext cx="606406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00AEC8B6-E311-3947-A29F-CAE45E1C7281}"/>
              </a:ext>
            </a:extLst>
          </p:cNvPr>
          <p:cNvSpPr txBox="1"/>
          <p:nvPr/>
        </p:nvSpPr>
        <p:spPr>
          <a:xfrm>
            <a:off x="272344" y="3030580"/>
            <a:ext cx="1865065" cy="400110"/>
          </a:xfrm>
          <a:prstGeom prst="rect">
            <a:avLst/>
          </a:prstGeom>
          <a:solidFill>
            <a:srgbClr val="FFCC00"/>
          </a:solidFill>
          <a:ln w="19050">
            <a:solidFill>
              <a:schemeClr val="tx1"/>
            </a:solidFill>
          </a:ln>
        </p:spPr>
        <p:txBody>
          <a:bodyPr wrap="square" rtlCol="0">
            <a:spAutoFit/>
          </a:bodyPr>
          <a:lstStyle/>
          <a:p>
            <a:pPr algn="ctr"/>
            <a:r>
              <a:rPr lang="en-GB" sz="2000" b="1" dirty="0"/>
              <a:t>SUBJECT</a:t>
            </a:r>
          </a:p>
        </p:txBody>
      </p:sp>
      <p:sp>
        <p:nvSpPr>
          <p:cNvPr id="23" name="TextBox 22">
            <a:extLst>
              <a:ext uri="{FF2B5EF4-FFF2-40B4-BE49-F238E27FC236}">
                <a16:creationId xmlns:a16="http://schemas.microsoft.com/office/drawing/2014/main" id="{B95DABB0-55ED-B141-8943-EF89BAB2AF35}"/>
              </a:ext>
            </a:extLst>
          </p:cNvPr>
          <p:cNvSpPr txBox="1"/>
          <p:nvPr/>
        </p:nvSpPr>
        <p:spPr>
          <a:xfrm>
            <a:off x="2416405" y="3030180"/>
            <a:ext cx="1851920" cy="400110"/>
          </a:xfrm>
          <a:prstGeom prst="rect">
            <a:avLst/>
          </a:prstGeom>
          <a:solidFill>
            <a:srgbClr val="4FD1FF"/>
          </a:solidFill>
          <a:ln w="19050">
            <a:solidFill>
              <a:schemeClr val="tx1"/>
            </a:solidFill>
          </a:ln>
        </p:spPr>
        <p:txBody>
          <a:bodyPr wrap="square" rtlCol="0">
            <a:spAutoFit/>
          </a:bodyPr>
          <a:lstStyle/>
          <a:p>
            <a:pPr algn="ctr"/>
            <a:r>
              <a:rPr lang="en-GB" sz="2000" b="1" dirty="0"/>
              <a:t>VERB</a:t>
            </a:r>
          </a:p>
        </p:txBody>
      </p:sp>
      <p:sp>
        <p:nvSpPr>
          <p:cNvPr id="24" name="TextBox 23">
            <a:extLst>
              <a:ext uri="{FF2B5EF4-FFF2-40B4-BE49-F238E27FC236}">
                <a16:creationId xmlns:a16="http://schemas.microsoft.com/office/drawing/2014/main" id="{DB021AA3-A148-4C47-A595-EDFA6890E14F}"/>
              </a:ext>
            </a:extLst>
          </p:cNvPr>
          <p:cNvSpPr txBox="1"/>
          <p:nvPr/>
        </p:nvSpPr>
        <p:spPr>
          <a:xfrm>
            <a:off x="4477429" y="3028890"/>
            <a:ext cx="1858976" cy="400110"/>
          </a:xfrm>
          <a:prstGeom prst="rect">
            <a:avLst/>
          </a:prstGeom>
          <a:solidFill>
            <a:srgbClr val="FF66CC"/>
          </a:solidFill>
          <a:ln w="19050">
            <a:solidFill>
              <a:schemeClr val="tx1"/>
            </a:solidFill>
          </a:ln>
        </p:spPr>
        <p:txBody>
          <a:bodyPr wrap="square" rtlCol="0">
            <a:spAutoFit/>
          </a:bodyPr>
          <a:lstStyle/>
          <a:p>
            <a:pPr algn="ctr"/>
            <a:r>
              <a:rPr lang="en-GB" sz="2000" b="1" dirty="0"/>
              <a:t>OBJECT</a:t>
            </a:r>
          </a:p>
        </p:txBody>
      </p:sp>
      <p:sp>
        <p:nvSpPr>
          <p:cNvPr id="25" name="TextBox 24">
            <a:extLst>
              <a:ext uri="{FF2B5EF4-FFF2-40B4-BE49-F238E27FC236}">
                <a16:creationId xmlns:a16="http://schemas.microsoft.com/office/drawing/2014/main" id="{AC3FCBAA-A4E9-0F43-9DB6-49F3ACBF0548}"/>
              </a:ext>
            </a:extLst>
          </p:cNvPr>
          <p:cNvSpPr txBox="1"/>
          <p:nvPr/>
        </p:nvSpPr>
        <p:spPr>
          <a:xfrm>
            <a:off x="272343" y="3472894"/>
            <a:ext cx="1822861" cy="400110"/>
          </a:xfrm>
          <a:prstGeom prst="rect">
            <a:avLst/>
          </a:prstGeom>
          <a:noFill/>
        </p:spPr>
        <p:txBody>
          <a:bodyPr wrap="square" rtlCol="0">
            <a:spAutoFit/>
          </a:bodyPr>
          <a:lstStyle/>
          <a:p>
            <a:pPr algn="ctr"/>
            <a:r>
              <a:rPr lang="en-GB" sz="2000" dirty="0"/>
              <a:t>Das Buch</a:t>
            </a:r>
          </a:p>
        </p:txBody>
      </p:sp>
      <p:sp>
        <p:nvSpPr>
          <p:cNvPr id="26" name="TextBox 25">
            <a:extLst>
              <a:ext uri="{FF2B5EF4-FFF2-40B4-BE49-F238E27FC236}">
                <a16:creationId xmlns:a16="http://schemas.microsoft.com/office/drawing/2014/main" id="{26CFE21C-3FBE-994C-84F7-262F46A2478D}"/>
              </a:ext>
            </a:extLst>
          </p:cNvPr>
          <p:cNvSpPr txBox="1"/>
          <p:nvPr/>
        </p:nvSpPr>
        <p:spPr>
          <a:xfrm>
            <a:off x="2400358" y="3504323"/>
            <a:ext cx="1866364" cy="400110"/>
          </a:xfrm>
          <a:prstGeom prst="rect">
            <a:avLst/>
          </a:prstGeom>
          <a:noFill/>
        </p:spPr>
        <p:txBody>
          <a:bodyPr wrap="square" rtlCol="0">
            <a:spAutoFit/>
          </a:bodyPr>
          <a:lstStyle/>
          <a:p>
            <a:pPr algn="ctr"/>
            <a:r>
              <a:rPr lang="en-GB" sz="2000" dirty="0" err="1"/>
              <a:t>gefällt</a:t>
            </a:r>
            <a:endParaRPr lang="en-GB" sz="2000" dirty="0"/>
          </a:p>
        </p:txBody>
      </p:sp>
      <p:sp>
        <p:nvSpPr>
          <p:cNvPr id="27" name="TextBox 26">
            <a:extLst>
              <a:ext uri="{FF2B5EF4-FFF2-40B4-BE49-F238E27FC236}">
                <a16:creationId xmlns:a16="http://schemas.microsoft.com/office/drawing/2014/main" id="{AA1B7B37-C760-E247-A2DC-8FCFC4B9B778}"/>
              </a:ext>
            </a:extLst>
          </p:cNvPr>
          <p:cNvSpPr txBox="1"/>
          <p:nvPr/>
        </p:nvSpPr>
        <p:spPr>
          <a:xfrm>
            <a:off x="4582984" y="3483421"/>
            <a:ext cx="1866364" cy="400110"/>
          </a:xfrm>
          <a:prstGeom prst="rect">
            <a:avLst/>
          </a:prstGeom>
          <a:noFill/>
        </p:spPr>
        <p:txBody>
          <a:bodyPr wrap="square" rtlCol="0">
            <a:spAutoFit/>
          </a:bodyPr>
          <a:lstStyle/>
          <a:p>
            <a:pPr algn="ctr"/>
            <a:r>
              <a:rPr lang="en-GB" sz="2000" b="1" dirty="0"/>
              <a:t>mir.</a:t>
            </a:r>
          </a:p>
        </p:txBody>
      </p:sp>
      <p:sp>
        <p:nvSpPr>
          <p:cNvPr id="28" name="Rectangle 27">
            <a:extLst>
              <a:ext uri="{FF2B5EF4-FFF2-40B4-BE49-F238E27FC236}">
                <a16:creationId xmlns:a16="http://schemas.microsoft.com/office/drawing/2014/main" id="{ACDDA5C6-EB95-884B-9976-7816293BF04B}"/>
              </a:ext>
            </a:extLst>
          </p:cNvPr>
          <p:cNvSpPr/>
          <p:nvPr/>
        </p:nvSpPr>
        <p:spPr>
          <a:xfrm>
            <a:off x="272343" y="3964431"/>
            <a:ext cx="6078507"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CA66D57B-52AC-B64D-99B0-24DBBD28B549}"/>
              </a:ext>
            </a:extLst>
          </p:cNvPr>
          <p:cNvSpPr txBox="1"/>
          <p:nvPr/>
        </p:nvSpPr>
        <p:spPr>
          <a:xfrm>
            <a:off x="272343" y="3953904"/>
            <a:ext cx="1837306" cy="400110"/>
          </a:xfrm>
          <a:prstGeom prst="rect">
            <a:avLst/>
          </a:prstGeom>
          <a:noFill/>
        </p:spPr>
        <p:txBody>
          <a:bodyPr wrap="square" rtlCol="0">
            <a:spAutoFit/>
          </a:bodyPr>
          <a:lstStyle/>
          <a:p>
            <a:pPr algn="ctr"/>
            <a:r>
              <a:rPr lang="en-GB" sz="2000" b="1" dirty="0"/>
              <a:t>Ich</a:t>
            </a:r>
          </a:p>
        </p:txBody>
      </p:sp>
      <p:sp>
        <p:nvSpPr>
          <p:cNvPr id="30" name="TextBox 29">
            <a:extLst>
              <a:ext uri="{FF2B5EF4-FFF2-40B4-BE49-F238E27FC236}">
                <a16:creationId xmlns:a16="http://schemas.microsoft.com/office/drawing/2014/main" id="{6E5AB7FF-F89A-A147-824C-E34DB9AD4269}"/>
              </a:ext>
            </a:extLst>
          </p:cNvPr>
          <p:cNvSpPr txBox="1"/>
          <p:nvPr/>
        </p:nvSpPr>
        <p:spPr>
          <a:xfrm>
            <a:off x="2400358" y="3925335"/>
            <a:ext cx="1866364" cy="400110"/>
          </a:xfrm>
          <a:prstGeom prst="rect">
            <a:avLst/>
          </a:prstGeom>
          <a:noFill/>
        </p:spPr>
        <p:txBody>
          <a:bodyPr wrap="square" rtlCol="0">
            <a:spAutoFit/>
          </a:bodyPr>
          <a:lstStyle/>
          <a:p>
            <a:pPr algn="ctr"/>
            <a:r>
              <a:rPr lang="en-GB" sz="2000" dirty="0"/>
              <a:t>mag</a:t>
            </a:r>
          </a:p>
        </p:txBody>
      </p:sp>
      <p:sp>
        <p:nvSpPr>
          <p:cNvPr id="31" name="TextBox 30">
            <a:extLst>
              <a:ext uri="{FF2B5EF4-FFF2-40B4-BE49-F238E27FC236}">
                <a16:creationId xmlns:a16="http://schemas.microsoft.com/office/drawing/2014/main" id="{83648ED7-7FA3-3F44-B42B-F432D452A77E}"/>
              </a:ext>
            </a:extLst>
          </p:cNvPr>
          <p:cNvSpPr txBox="1"/>
          <p:nvPr/>
        </p:nvSpPr>
        <p:spPr>
          <a:xfrm>
            <a:off x="4597428" y="3964431"/>
            <a:ext cx="1738978" cy="400110"/>
          </a:xfrm>
          <a:prstGeom prst="rect">
            <a:avLst/>
          </a:prstGeom>
          <a:noFill/>
        </p:spPr>
        <p:txBody>
          <a:bodyPr wrap="square" rtlCol="0">
            <a:spAutoFit/>
          </a:bodyPr>
          <a:lstStyle/>
          <a:p>
            <a:pPr algn="ctr"/>
            <a:r>
              <a:rPr lang="en-GB" sz="2000" dirty="0"/>
              <a:t>das Buch.</a:t>
            </a:r>
          </a:p>
        </p:txBody>
      </p:sp>
      <p:sp>
        <p:nvSpPr>
          <p:cNvPr id="32" name="TextBox 31">
            <a:extLst>
              <a:ext uri="{FF2B5EF4-FFF2-40B4-BE49-F238E27FC236}">
                <a16:creationId xmlns:a16="http://schemas.microsoft.com/office/drawing/2014/main" id="{B24BB30C-41D4-3E4C-AA77-2634F679EA1C}"/>
              </a:ext>
            </a:extLst>
          </p:cNvPr>
          <p:cNvSpPr txBox="1"/>
          <p:nvPr/>
        </p:nvSpPr>
        <p:spPr>
          <a:xfrm>
            <a:off x="6449348" y="3472494"/>
            <a:ext cx="4625190" cy="400110"/>
          </a:xfrm>
          <a:prstGeom prst="rect">
            <a:avLst/>
          </a:prstGeom>
          <a:noFill/>
        </p:spPr>
        <p:txBody>
          <a:bodyPr wrap="square" rtlCol="0">
            <a:spAutoFit/>
          </a:bodyPr>
          <a:lstStyle/>
          <a:p>
            <a:r>
              <a:rPr lang="en-GB" sz="2000" i="1" dirty="0"/>
              <a:t>The book is pleasing </a:t>
            </a:r>
            <a:r>
              <a:rPr lang="en-GB" sz="2000" b="1" i="1" dirty="0"/>
              <a:t>to</a:t>
            </a:r>
            <a:r>
              <a:rPr lang="en-GB" sz="2000" i="1" dirty="0"/>
              <a:t> </a:t>
            </a:r>
            <a:r>
              <a:rPr lang="en-GB" sz="2000" b="1" i="1" dirty="0"/>
              <a:t>me</a:t>
            </a:r>
            <a:r>
              <a:rPr lang="en-GB" sz="2000" i="1" dirty="0"/>
              <a:t>.</a:t>
            </a:r>
          </a:p>
        </p:txBody>
      </p:sp>
      <p:sp>
        <p:nvSpPr>
          <p:cNvPr id="33" name="TextBox 32">
            <a:extLst>
              <a:ext uri="{FF2B5EF4-FFF2-40B4-BE49-F238E27FC236}">
                <a16:creationId xmlns:a16="http://schemas.microsoft.com/office/drawing/2014/main" id="{DAFDDA72-1160-784C-821A-30C4AFE4DD12}"/>
              </a:ext>
            </a:extLst>
          </p:cNvPr>
          <p:cNvSpPr txBox="1"/>
          <p:nvPr/>
        </p:nvSpPr>
        <p:spPr>
          <a:xfrm>
            <a:off x="10310192" y="3483421"/>
            <a:ext cx="2051033" cy="400110"/>
          </a:xfrm>
          <a:prstGeom prst="rect">
            <a:avLst/>
          </a:prstGeom>
          <a:noFill/>
        </p:spPr>
        <p:txBody>
          <a:bodyPr wrap="square" rtlCol="0">
            <a:spAutoFit/>
          </a:bodyPr>
          <a:lstStyle/>
          <a:p>
            <a:r>
              <a:rPr lang="en-GB" sz="2000" b="1" i="1" dirty="0"/>
              <a:t>I </a:t>
            </a:r>
            <a:r>
              <a:rPr lang="en-GB" sz="2000" i="1" dirty="0"/>
              <a:t>like the book.</a:t>
            </a:r>
          </a:p>
        </p:txBody>
      </p:sp>
      <p:sp>
        <p:nvSpPr>
          <p:cNvPr id="46" name="TextBox 45">
            <a:extLst>
              <a:ext uri="{FF2B5EF4-FFF2-40B4-BE49-F238E27FC236}">
                <a16:creationId xmlns:a16="http://schemas.microsoft.com/office/drawing/2014/main" id="{91F90169-1AEE-2144-835B-A0F2FA20A619}"/>
              </a:ext>
            </a:extLst>
          </p:cNvPr>
          <p:cNvSpPr txBox="1"/>
          <p:nvPr/>
        </p:nvSpPr>
        <p:spPr>
          <a:xfrm>
            <a:off x="162787" y="4463162"/>
            <a:ext cx="11410496" cy="461665"/>
          </a:xfrm>
          <a:prstGeom prst="rect">
            <a:avLst/>
          </a:prstGeom>
          <a:noFill/>
        </p:spPr>
        <p:txBody>
          <a:bodyPr wrap="none" rtlCol="0">
            <a:spAutoFit/>
          </a:bodyPr>
          <a:lstStyle/>
          <a:p>
            <a:r>
              <a:rPr lang="en-GB" sz="2400" dirty="0"/>
              <a:t>With </a:t>
            </a:r>
            <a:r>
              <a:rPr lang="en-GB" sz="2400" dirty="0" err="1"/>
              <a:t>gefallen</a:t>
            </a:r>
            <a:r>
              <a:rPr lang="en-GB" sz="2400" dirty="0"/>
              <a:t>, and other similar R3 (dative) verbs, this word order also works:</a:t>
            </a:r>
            <a:endParaRPr lang="en-US" sz="2400" dirty="0"/>
          </a:p>
        </p:txBody>
      </p:sp>
      <p:sp>
        <p:nvSpPr>
          <p:cNvPr id="47" name="Rectangle 46">
            <a:extLst>
              <a:ext uri="{FF2B5EF4-FFF2-40B4-BE49-F238E27FC236}">
                <a16:creationId xmlns:a16="http://schemas.microsoft.com/office/drawing/2014/main" id="{A02D1EA9-806F-CD4E-A57B-DFF70E03A01B}"/>
              </a:ext>
            </a:extLst>
          </p:cNvPr>
          <p:cNvSpPr/>
          <p:nvPr/>
        </p:nvSpPr>
        <p:spPr>
          <a:xfrm>
            <a:off x="272343" y="5377668"/>
            <a:ext cx="60640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TextBox 47">
            <a:extLst>
              <a:ext uri="{FF2B5EF4-FFF2-40B4-BE49-F238E27FC236}">
                <a16:creationId xmlns:a16="http://schemas.microsoft.com/office/drawing/2014/main" id="{7CD0E65E-01B0-0442-A7D3-54AEE41303B7}"/>
              </a:ext>
            </a:extLst>
          </p:cNvPr>
          <p:cNvSpPr txBox="1"/>
          <p:nvPr/>
        </p:nvSpPr>
        <p:spPr>
          <a:xfrm>
            <a:off x="4477429" y="4896258"/>
            <a:ext cx="1858976" cy="400110"/>
          </a:xfrm>
          <a:prstGeom prst="rect">
            <a:avLst/>
          </a:prstGeom>
          <a:solidFill>
            <a:srgbClr val="FFCC00"/>
          </a:solidFill>
          <a:ln w="19050">
            <a:solidFill>
              <a:schemeClr val="tx1"/>
            </a:solidFill>
          </a:ln>
        </p:spPr>
        <p:txBody>
          <a:bodyPr wrap="square" rtlCol="0">
            <a:spAutoFit/>
          </a:bodyPr>
          <a:lstStyle/>
          <a:p>
            <a:pPr algn="ctr"/>
            <a:r>
              <a:rPr lang="en-GB" sz="2000" b="1" dirty="0"/>
              <a:t>SUBJECT</a:t>
            </a:r>
          </a:p>
        </p:txBody>
      </p:sp>
      <p:sp>
        <p:nvSpPr>
          <p:cNvPr id="49" name="TextBox 48">
            <a:extLst>
              <a:ext uri="{FF2B5EF4-FFF2-40B4-BE49-F238E27FC236}">
                <a16:creationId xmlns:a16="http://schemas.microsoft.com/office/drawing/2014/main" id="{88F195B7-2292-5C4C-A28A-3ED72AEEE30D}"/>
              </a:ext>
            </a:extLst>
          </p:cNvPr>
          <p:cNvSpPr txBox="1"/>
          <p:nvPr/>
        </p:nvSpPr>
        <p:spPr>
          <a:xfrm>
            <a:off x="2416405" y="4910872"/>
            <a:ext cx="1851920" cy="400110"/>
          </a:xfrm>
          <a:prstGeom prst="rect">
            <a:avLst/>
          </a:prstGeom>
          <a:solidFill>
            <a:srgbClr val="4FD1FF"/>
          </a:solidFill>
          <a:ln w="19050">
            <a:solidFill>
              <a:schemeClr val="tx1"/>
            </a:solidFill>
          </a:ln>
        </p:spPr>
        <p:txBody>
          <a:bodyPr wrap="square" rtlCol="0">
            <a:spAutoFit/>
          </a:bodyPr>
          <a:lstStyle/>
          <a:p>
            <a:pPr algn="ctr"/>
            <a:r>
              <a:rPr lang="en-GB" sz="2000" b="1" dirty="0"/>
              <a:t>VERB</a:t>
            </a:r>
          </a:p>
        </p:txBody>
      </p:sp>
      <p:sp>
        <p:nvSpPr>
          <p:cNvPr id="50" name="TextBox 49">
            <a:extLst>
              <a:ext uri="{FF2B5EF4-FFF2-40B4-BE49-F238E27FC236}">
                <a16:creationId xmlns:a16="http://schemas.microsoft.com/office/drawing/2014/main" id="{B096F3E8-A712-6C42-94F9-C78562EF08F2}"/>
              </a:ext>
            </a:extLst>
          </p:cNvPr>
          <p:cNvSpPr txBox="1"/>
          <p:nvPr/>
        </p:nvSpPr>
        <p:spPr>
          <a:xfrm>
            <a:off x="272343" y="4910872"/>
            <a:ext cx="1873344" cy="400110"/>
          </a:xfrm>
          <a:prstGeom prst="rect">
            <a:avLst/>
          </a:prstGeom>
          <a:solidFill>
            <a:srgbClr val="FF66CC"/>
          </a:solidFill>
          <a:ln w="19050">
            <a:solidFill>
              <a:schemeClr val="tx1"/>
            </a:solidFill>
          </a:ln>
        </p:spPr>
        <p:txBody>
          <a:bodyPr wrap="square" rtlCol="0">
            <a:spAutoFit/>
          </a:bodyPr>
          <a:lstStyle/>
          <a:p>
            <a:pPr algn="ctr"/>
            <a:r>
              <a:rPr lang="en-GB" sz="2000" b="1" dirty="0"/>
              <a:t>OBJECT</a:t>
            </a:r>
          </a:p>
        </p:txBody>
      </p:sp>
      <p:sp>
        <p:nvSpPr>
          <p:cNvPr id="51" name="TextBox 50">
            <a:extLst>
              <a:ext uri="{FF2B5EF4-FFF2-40B4-BE49-F238E27FC236}">
                <a16:creationId xmlns:a16="http://schemas.microsoft.com/office/drawing/2014/main" id="{BF89DDBC-B49B-DD41-A1A8-69656B65DDAF}"/>
              </a:ext>
            </a:extLst>
          </p:cNvPr>
          <p:cNvSpPr txBox="1"/>
          <p:nvPr/>
        </p:nvSpPr>
        <p:spPr>
          <a:xfrm>
            <a:off x="272343" y="5367141"/>
            <a:ext cx="1822862" cy="400110"/>
          </a:xfrm>
          <a:prstGeom prst="rect">
            <a:avLst/>
          </a:prstGeom>
          <a:noFill/>
        </p:spPr>
        <p:txBody>
          <a:bodyPr wrap="square" rtlCol="0">
            <a:spAutoFit/>
          </a:bodyPr>
          <a:lstStyle/>
          <a:p>
            <a:pPr algn="ctr"/>
            <a:r>
              <a:rPr lang="en-GB" sz="2000" b="1" dirty="0"/>
              <a:t>Mir</a:t>
            </a:r>
          </a:p>
        </p:txBody>
      </p:sp>
      <p:sp>
        <p:nvSpPr>
          <p:cNvPr id="52" name="TextBox 51">
            <a:extLst>
              <a:ext uri="{FF2B5EF4-FFF2-40B4-BE49-F238E27FC236}">
                <a16:creationId xmlns:a16="http://schemas.microsoft.com/office/drawing/2014/main" id="{8A0DB2ED-66AE-E744-A289-C70371D06274}"/>
              </a:ext>
            </a:extLst>
          </p:cNvPr>
          <p:cNvSpPr txBox="1"/>
          <p:nvPr/>
        </p:nvSpPr>
        <p:spPr>
          <a:xfrm>
            <a:off x="2519111" y="5366741"/>
            <a:ext cx="1866364" cy="400110"/>
          </a:xfrm>
          <a:prstGeom prst="rect">
            <a:avLst/>
          </a:prstGeom>
          <a:noFill/>
        </p:spPr>
        <p:txBody>
          <a:bodyPr wrap="square" rtlCol="0">
            <a:spAutoFit/>
          </a:bodyPr>
          <a:lstStyle/>
          <a:p>
            <a:pPr algn="ctr"/>
            <a:r>
              <a:rPr lang="en-GB" sz="2000" dirty="0" err="1"/>
              <a:t>gefällt</a:t>
            </a:r>
            <a:endParaRPr lang="en-GB" sz="2000" dirty="0"/>
          </a:p>
        </p:txBody>
      </p:sp>
      <p:sp>
        <p:nvSpPr>
          <p:cNvPr id="53" name="TextBox 52">
            <a:extLst>
              <a:ext uri="{FF2B5EF4-FFF2-40B4-BE49-F238E27FC236}">
                <a16:creationId xmlns:a16="http://schemas.microsoft.com/office/drawing/2014/main" id="{CA190D48-871C-4843-9A12-F12D389082EE}"/>
              </a:ext>
            </a:extLst>
          </p:cNvPr>
          <p:cNvSpPr txBox="1"/>
          <p:nvPr/>
        </p:nvSpPr>
        <p:spPr>
          <a:xfrm>
            <a:off x="4484485" y="5349099"/>
            <a:ext cx="1716493" cy="400110"/>
          </a:xfrm>
          <a:prstGeom prst="rect">
            <a:avLst/>
          </a:prstGeom>
          <a:noFill/>
        </p:spPr>
        <p:txBody>
          <a:bodyPr wrap="square" rtlCol="0">
            <a:spAutoFit/>
          </a:bodyPr>
          <a:lstStyle/>
          <a:p>
            <a:pPr algn="ctr"/>
            <a:r>
              <a:rPr lang="en-GB" sz="2000" dirty="0"/>
              <a:t>das Buch.</a:t>
            </a:r>
          </a:p>
        </p:txBody>
      </p:sp>
      <p:sp>
        <p:nvSpPr>
          <p:cNvPr id="54" name="Rectangle 53">
            <a:extLst>
              <a:ext uri="{FF2B5EF4-FFF2-40B4-BE49-F238E27FC236}">
                <a16:creationId xmlns:a16="http://schemas.microsoft.com/office/drawing/2014/main" id="{CD664C6E-3727-1B4D-8819-6AA445F92FC6}"/>
              </a:ext>
            </a:extLst>
          </p:cNvPr>
          <p:cNvSpPr/>
          <p:nvPr/>
        </p:nvSpPr>
        <p:spPr>
          <a:xfrm>
            <a:off x="272343" y="5858678"/>
            <a:ext cx="6064062"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TextBox 54">
            <a:extLst>
              <a:ext uri="{FF2B5EF4-FFF2-40B4-BE49-F238E27FC236}">
                <a16:creationId xmlns:a16="http://schemas.microsoft.com/office/drawing/2014/main" id="{58C711BD-2D4B-2B44-971B-171C02F514A5}"/>
              </a:ext>
            </a:extLst>
          </p:cNvPr>
          <p:cNvSpPr txBox="1"/>
          <p:nvPr/>
        </p:nvSpPr>
        <p:spPr>
          <a:xfrm>
            <a:off x="292893" y="5848151"/>
            <a:ext cx="1816755" cy="400110"/>
          </a:xfrm>
          <a:prstGeom prst="rect">
            <a:avLst/>
          </a:prstGeom>
          <a:noFill/>
        </p:spPr>
        <p:txBody>
          <a:bodyPr wrap="square" rtlCol="0">
            <a:spAutoFit/>
          </a:bodyPr>
          <a:lstStyle/>
          <a:p>
            <a:pPr algn="ctr"/>
            <a:r>
              <a:rPr lang="en-GB" sz="2000" b="1" dirty="0"/>
              <a:t>Mir</a:t>
            </a:r>
          </a:p>
        </p:txBody>
      </p:sp>
      <p:sp>
        <p:nvSpPr>
          <p:cNvPr id="56" name="TextBox 55">
            <a:extLst>
              <a:ext uri="{FF2B5EF4-FFF2-40B4-BE49-F238E27FC236}">
                <a16:creationId xmlns:a16="http://schemas.microsoft.com/office/drawing/2014/main" id="{6EAD7738-BCEE-3D49-8922-107E07A6CE69}"/>
              </a:ext>
            </a:extLst>
          </p:cNvPr>
          <p:cNvSpPr txBox="1"/>
          <p:nvPr/>
        </p:nvSpPr>
        <p:spPr>
          <a:xfrm>
            <a:off x="2533555" y="5847751"/>
            <a:ext cx="1866364" cy="400110"/>
          </a:xfrm>
          <a:prstGeom prst="rect">
            <a:avLst/>
          </a:prstGeom>
          <a:noFill/>
        </p:spPr>
        <p:txBody>
          <a:bodyPr wrap="square" rtlCol="0">
            <a:spAutoFit/>
          </a:bodyPr>
          <a:lstStyle/>
          <a:p>
            <a:pPr algn="ctr"/>
            <a:r>
              <a:rPr lang="en-GB" sz="2000" dirty="0" err="1"/>
              <a:t>gefallen</a:t>
            </a:r>
            <a:endParaRPr lang="en-GB" sz="2000" dirty="0"/>
          </a:p>
        </p:txBody>
      </p:sp>
      <p:sp>
        <p:nvSpPr>
          <p:cNvPr id="57" name="TextBox 56">
            <a:extLst>
              <a:ext uri="{FF2B5EF4-FFF2-40B4-BE49-F238E27FC236}">
                <a16:creationId xmlns:a16="http://schemas.microsoft.com/office/drawing/2014/main" id="{49709F97-EACC-234F-B7DB-9AEF97CAAFFF}"/>
              </a:ext>
            </a:extLst>
          </p:cNvPr>
          <p:cNvSpPr txBox="1"/>
          <p:nvPr/>
        </p:nvSpPr>
        <p:spPr>
          <a:xfrm>
            <a:off x="4657919" y="5887223"/>
            <a:ext cx="1617995" cy="400110"/>
          </a:xfrm>
          <a:prstGeom prst="rect">
            <a:avLst/>
          </a:prstGeom>
          <a:noFill/>
        </p:spPr>
        <p:txBody>
          <a:bodyPr wrap="square" rtlCol="0">
            <a:spAutoFit/>
          </a:bodyPr>
          <a:lstStyle/>
          <a:p>
            <a:pPr algn="ctr"/>
            <a:r>
              <a:rPr lang="en-GB" sz="2000" dirty="0"/>
              <a:t>die </a:t>
            </a:r>
            <a:r>
              <a:rPr lang="en-GB" sz="2000" dirty="0" err="1"/>
              <a:t>Bücher</a:t>
            </a:r>
            <a:r>
              <a:rPr lang="en-GB" sz="2000" dirty="0"/>
              <a:t>.</a:t>
            </a:r>
          </a:p>
        </p:txBody>
      </p:sp>
      <p:sp>
        <p:nvSpPr>
          <p:cNvPr id="58" name="TextBox 57">
            <a:extLst>
              <a:ext uri="{FF2B5EF4-FFF2-40B4-BE49-F238E27FC236}">
                <a16:creationId xmlns:a16="http://schemas.microsoft.com/office/drawing/2014/main" id="{62E77D87-B24E-EA44-97E4-6AC80013F7CD}"/>
              </a:ext>
            </a:extLst>
          </p:cNvPr>
          <p:cNvSpPr txBox="1"/>
          <p:nvPr/>
        </p:nvSpPr>
        <p:spPr>
          <a:xfrm>
            <a:off x="6336405" y="5390205"/>
            <a:ext cx="5855595" cy="400110"/>
          </a:xfrm>
          <a:prstGeom prst="rect">
            <a:avLst/>
          </a:prstGeom>
          <a:noFill/>
        </p:spPr>
        <p:txBody>
          <a:bodyPr wrap="square" rtlCol="0">
            <a:spAutoFit/>
          </a:bodyPr>
          <a:lstStyle/>
          <a:p>
            <a:r>
              <a:rPr lang="en-GB" sz="2000" b="1" i="1" dirty="0"/>
              <a:t>To</a:t>
            </a:r>
            <a:r>
              <a:rPr lang="en-GB" sz="2000" i="1" dirty="0"/>
              <a:t> </a:t>
            </a:r>
            <a:r>
              <a:rPr lang="en-GB" sz="2000" b="1" i="1" dirty="0"/>
              <a:t>me </a:t>
            </a:r>
            <a:r>
              <a:rPr lang="en-GB" sz="2000" i="1" dirty="0"/>
              <a:t>is pleasing the book.       I like the book.</a:t>
            </a:r>
          </a:p>
        </p:txBody>
      </p:sp>
      <p:sp>
        <p:nvSpPr>
          <p:cNvPr id="59" name="TextBox 58">
            <a:extLst>
              <a:ext uri="{FF2B5EF4-FFF2-40B4-BE49-F238E27FC236}">
                <a16:creationId xmlns:a16="http://schemas.microsoft.com/office/drawing/2014/main" id="{A7E6A459-C578-6140-B0F3-133E19108E2E}"/>
              </a:ext>
            </a:extLst>
          </p:cNvPr>
          <p:cNvSpPr txBox="1"/>
          <p:nvPr/>
        </p:nvSpPr>
        <p:spPr>
          <a:xfrm>
            <a:off x="6285075" y="5855095"/>
            <a:ext cx="6076150" cy="400110"/>
          </a:xfrm>
          <a:prstGeom prst="rect">
            <a:avLst/>
          </a:prstGeom>
          <a:noFill/>
        </p:spPr>
        <p:txBody>
          <a:bodyPr wrap="square" rtlCol="0">
            <a:spAutoFit/>
          </a:bodyPr>
          <a:lstStyle/>
          <a:p>
            <a:r>
              <a:rPr lang="en-GB" sz="2000" b="1" i="1" dirty="0"/>
              <a:t>To me </a:t>
            </a:r>
            <a:r>
              <a:rPr lang="en-GB" sz="2000" i="1" dirty="0"/>
              <a:t>are pleasing the books.</a:t>
            </a:r>
            <a:r>
              <a:rPr lang="en-GB" sz="2000" b="1" i="1" dirty="0"/>
              <a:t>   </a:t>
            </a:r>
            <a:r>
              <a:rPr lang="en-GB" sz="2000" b="1" dirty="0"/>
              <a:t> </a:t>
            </a:r>
            <a:r>
              <a:rPr lang="en-GB" sz="2000" b="1" i="1" dirty="0"/>
              <a:t>I </a:t>
            </a:r>
            <a:r>
              <a:rPr lang="en-GB" sz="2000" i="1" dirty="0"/>
              <a:t>like the books.</a:t>
            </a:r>
            <a:endParaRPr lang="en-US" sz="2000" dirty="0"/>
          </a:p>
        </p:txBody>
      </p:sp>
      <p:sp>
        <p:nvSpPr>
          <p:cNvPr id="62" name="TextBox 61">
            <a:extLst>
              <a:ext uri="{FF2B5EF4-FFF2-40B4-BE49-F238E27FC236}">
                <a16:creationId xmlns:a16="http://schemas.microsoft.com/office/drawing/2014/main" id="{C3C4BA0E-E598-304E-92E5-55B45562D29A}"/>
              </a:ext>
            </a:extLst>
          </p:cNvPr>
          <p:cNvSpPr txBox="1"/>
          <p:nvPr/>
        </p:nvSpPr>
        <p:spPr>
          <a:xfrm>
            <a:off x="6449348" y="3981752"/>
            <a:ext cx="3494752" cy="400110"/>
          </a:xfrm>
          <a:prstGeom prst="rect">
            <a:avLst/>
          </a:prstGeom>
          <a:noFill/>
        </p:spPr>
        <p:txBody>
          <a:bodyPr wrap="square" rtlCol="0">
            <a:spAutoFit/>
          </a:bodyPr>
          <a:lstStyle/>
          <a:p>
            <a:r>
              <a:rPr lang="en-GB" sz="2000" b="1" i="1" dirty="0"/>
              <a:t>I </a:t>
            </a:r>
            <a:r>
              <a:rPr lang="en-GB" sz="2000" i="1" dirty="0"/>
              <a:t>like the book.</a:t>
            </a:r>
          </a:p>
        </p:txBody>
      </p:sp>
      <p:sp>
        <p:nvSpPr>
          <p:cNvPr id="63" name="Right Arrow 62">
            <a:extLst>
              <a:ext uri="{FF2B5EF4-FFF2-40B4-BE49-F238E27FC236}">
                <a16:creationId xmlns:a16="http://schemas.microsoft.com/office/drawing/2014/main" id="{AC9DFBE7-A1D2-7448-AA11-A7BBD9E12BDF}"/>
              </a:ext>
            </a:extLst>
          </p:cNvPr>
          <p:cNvSpPr/>
          <p:nvPr/>
        </p:nvSpPr>
        <p:spPr>
          <a:xfrm>
            <a:off x="9973354" y="3560738"/>
            <a:ext cx="280367" cy="223621"/>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ular Callout 6"/>
          <p:cNvSpPr/>
          <p:nvPr/>
        </p:nvSpPr>
        <p:spPr>
          <a:xfrm>
            <a:off x="5831767" y="21618"/>
            <a:ext cx="4584032" cy="783545"/>
          </a:xfrm>
          <a:prstGeom prst="wedgeRoundRectCallout">
            <a:avLst>
              <a:gd name="adj1" fmla="val 31068"/>
              <a:gd name="adj2" fmla="val 154081"/>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Sometimes the ‘</a:t>
            </a:r>
            <a:r>
              <a:rPr lang="en-GB" dirty="0" err="1">
                <a:solidFill>
                  <a:schemeClr val="tx1"/>
                </a:solidFill>
              </a:rPr>
              <a:t>mir</a:t>
            </a:r>
            <a:r>
              <a:rPr lang="en-GB" dirty="0">
                <a:solidFill>
                  <a:schemeClr val="tx1"/>
                </a:solidFill>
              </a:rPr>
              <a:t>’ equates to English ‘me’ and sometimes to ‘to me’.</a:t>
            </a:r>
          </a:p>
        </p:txBody>
      </p:sp>
      <p:sp>
        <p:nvSpPr>
          <p:cNvPr id="61" name="Rounded Rectangular Callout 60"/>
          <p:cNvSpPr/>
          <p:nvPr/>
        </p:nvSpPr>
        <p:spPr>
          <a:xfrm>
            <a:off x="4266722" y="2419885"/>
            <a:ext cx="7806524" cy="783545"/>
          </a:xfrm>
          <a:prstGeom prst="wedgeRoundRectCallout">
            <a:avLst>
              <a:gd name="adj1" fmla="val 29198"/>
              <a:gd name="adj2" fmla="val 85340"/>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Some verbs translate differently. Here, to make it sound right, the German indirect object translates as the English subject.</a:t>
            </a:r>
          </a:p>
        </p:txBody>
      </p:sp>
      <p:sp>
        <p:nvSpPr>
          <p:cNvPr id="64" name="Rounded Rectangular Callout 63"/>
          <p:cNvSpPr/>
          <p:nvPr/>
        </p:nvSpPr>
        <p:spPr>
          <a:xfrm>
            <a:off x="6449348" y="4341823"/>
            <a:ext cx="4112712" cy="848635"/>
          </a:xfrm>
          <a:prstGeom prst="wedgeRoundRectCallout">
            <a:avLst>
              <a:gd name="adj1" fmla="val -55106"/>
              <a:gd name="adj2" fmla="val 138729"/>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Note – the subject (books) is plural so the verb must also be plural.</a:t>
            </a:r>
          </a:p>
        </p:txBody>
      </p:sp>
      <p:sp>
        <p:nvSpPr>
          <p:cNvPr id="67" name="Right Arrow 66">
            <a:extLst>
              <a:ext uri="{FF2B5EF4-FFF2-40B4-BE49-F238E27FC236}">
                <a16:creationId xmlns:a16="http://schemas.microsoft.com/office/drawing/2014/main" id="{AC9DFBE7-A1D2-7448-AA11-A7BBD9E12BDF}"/>
              </a:ext>
            </a:extLst>
          </p:cNvPr>
          <p:cNvSpPr/>
          <p:nvPr/>
        </p:nvSpPr>
        <p:spPr>
          <a:xfrm>
            <a:off x="9742054" y="5487274"/>
            <a:ext cx="280367" cy="223621"/>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ight Arrow 67">
            <a:extLst>
              <a:ext uri="{FF2B5EF4-FFF2-40B4-BE49-F238E27FC236}">
                <a16:creationId xmlns:a16="http://schemas.microsoft.com/office/drawing/2014/main" id="{AC9DFBE7-A1D2-7448-AA11-A7BBD9E12BDF}"/>
              </a:ext>
            </a:extLst>
          </p:cNvPr>
          <p:cNvSpPr/>
          <p:nvPr/>
        </p:nvSpPr>
        <p:spPr>
          <a:xfrm>
            <a:off x="10022421" y="5957299"/>
            <a:ext cx="280367" cy="223621"/>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2" grpId="0"/>
      <p:bldP spid="15" grpId="0" animBg="1"/>
      <p:bldP spid="16" grpId="0"/>
      <p:bldP spid="17" grpId="0"/>
      <p:bldP spid="18" grpId="0"/>
      <p:bldP spid="19" grpId="0"/>
      <p:bldP spid="20" grpId="0"/>
      <p:bldP spid="21" grpId="0" animBg="1"/>
      <p:bldP spid="22" grpId="0" animBg="1"/>
      <p:bldP spid="23" grpId="0" animBg="1"/>
      <p:bldP spid="24" grpId="0" animBg="1"/>
      <p:bldP spid="25" grpId="0"/>
      <p:bldP spid="26" grpId="0"/>
      <p:bldP spid="27" grpId="0"/>
      <p:bldP spid="28" grpId="0" animBg="1"/>
      <p:bldP spid="29" grpId="0"/>
      <p:bldP spid="30" grpId="0"/>
      <p:bldP spid="31" grpId="0"/>
      <p:bldP spid="32" grpId="0"/>
      <p:bldP spid="33" grpId="0"/>
      <p:bldP spid="46" grpId="0"/>
      <p:bldP spid="47" grpId="0" animBg="1"/>
      <p:bldP spid="48" grpId="0" animBg="1"/>
      <p:bldP spid="49" grpId="0" animBg="1"/>
      <p:bldP spid="50" grpId="0" animBg="1"/>
      <p:bldP spid="51" grpId="0"/>
      <p:bldP spid="52" grpId="0"/>
      <p:bldP spid="53" grpId="0"/>
      <p:bldP spid="54" grpId="0" animBg="1"/>
      <p:bldP spid="55" grpId="0"/>
      <p:bldP spid="56" grpId="0"/>
      <p:bldP spid="57" grpId="0"/>
      <p:bldP spid="58" grpId="0"/>
      <p:bldP spid="59" grpId="0"/>
      <p:bldP spid="62" grpId="0"/>
      <p:bldP spid="63" grpId="0" animBg="1"/>
      <p:bldP spid="7" grpId="0" animBg="1"/>
      <p:bldP spid="61" grpId="0" animBg="1"/>
      <p:bldP spid="64" grpId="0" animBg="1"/>
      <p:bldP spid="67" grpId="0" animBg="1"/>
      <p:bldP spid="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48289" cy="647577"/>
          </a:xfrm>
        </p:spPr>
        <p:txBody>
          <a:bodyPr>
            <a:normAutofit/>
          </a:bodyPr>
          <a:lstStyle/>
          <a:p>
            <a:r>
              <a:rPr lang="en-GB" sz="2800" b="1" dirty="0">
                <a:solidFill>
                  <a:schemeClr val="bg1"/>
                </a:solidFill>
              </a:rPr>
              <a:t>Was </a:t>
            </a:r>
            <a:r>
              <a:rPr lang="en-GB" sz="2800" b="1" dirty="0" err="1">
                <a:solidFill>
                  <a:schemeClr val="bg1"/>
                </a:solidFill>
              </a:rPr>
              <a:t>fehlt</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2234413" y="302494"/>
            <a:ext cx="12415538" cy="461665"/>
          </a:xfrm>
          <a:prstGeom prst="rect">
            <a:avLst/>
          </a:prstGeom>
          <a:noFill/>
        </p:spPr>
        <p:txBody>
          <a:bodyPr wrap="square" rtlCol="0">
            <a:spAutoFit/>
          </a:bodyPr>
          <a:lstStyle/>
          <a:p>
            <a:r>
              <a:rPr lang="de-DE" sz="2400" b="1" dirty="0"/>
              <a:t>Ich</a:t>
            </a:r>
            <a:r>
              <a:rPr lang="de-DE" sz="2400" dirty="0"/>
              <a:t> oder </a:t>
            </a:r>
            <a:r>
              <a:rPr lang="de-DE" sz="2400" b="1" dirty="0"/>
              <a:t>mir</a:t>
            </a:r>
            <a:r>
              <a:rPr lang="de-DE" sz="2400" dirty="0"/>
              <a:t>? </a:t>
            </a:r>
            <a:r>
              <a:rPr lang="de-DE" sz="2400" b="1" dirty="0"/>
              <a:t>Du </a:t>
            </a:r>
            <a:r>
              <a:rPr lang="de-DE" sz="2400" dirty="0"/>
              <a:t>oder </a:t>
            </a:r>
            <a:r>
              <a:rPr lang="de-DE" sz="2400" b="1" dirty="0"/>
              <a:t>dir</a:t>
            </a:r>
            <a:r>
              <a:rPr lang="de-DE" sz="2400" dirty="0"/>
              <a:t>?  </a:t>
            </a:r>
            <a:r>
              <a:rPr lang="de-DE" sz="2400" b="1" dirty="0"/>
              <a:t>Er </a:t>
            </a:r>
            <a:r>
              <a:rPr lang="de-DE" sz="2400" dirty="0"/>
              <a:t>oder </a:t>
            </a:r>
            <a:r>
              <a:rPr lang="de-DE" sz="2400" b="1" dirty="0"/>
              <a:t>ihm</a:t>
            </a:r>
            <a:r>
              <a:rPr lang="de-DE" sz="2400" dirty="0"/>
              <a:t>?  </a:t>
            </a:r>
            <a:r>
              <a:rPr lang="de-DE" sz="2400" b="1" dirty="0"/>
              <a:t>Sie</a:t>
            </a:r>
            <a:r>
              <a:rPr lang="de-DE" sz="2400" dirty="0"/>
              <a:t> oder </a:t>
            </a:r>
            <a:r>
              <a:rPr lang="de-DE" sz="2400" b="1" dirty="0"/>
              <a:t>ihr</a:t>
            </a:r>
            <a:r>
              <a:rPr lang="de-DE" sz="2400" dirty="0"/>
              <a:t>?</a:t>
            </a:r>
            <a:endParaRPr lang="en-US" sz="2400" dirty="0"/>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2683748485"/>
              </p:ext>
            </p:extLst>
          </p:nvPr>
        </p:nvGraphicFramePr>
        <p:xfrm>
          <a:off x="503716" y="2159247"/>
          <a:ext cx="11406204" cy="3870960"/>
        </p:xfrm>
        <a:graphic>
          <a:graphicData uri="http://schemas.openxmlformats.org/drawingml/2006/table">
            <a:tbl>
              <a:tblPr firstRow="1" bandRow="1">
                <a:tableStyleId>{00A15C55-8517-42AA-B614-E9B94910E393}</a:tableStyleId>
              </a:tblPr>
              <a:tblGrid>
                <a:gridCol w="589369">
                  <a:extLst>
                    <a:ext uri="{9D8B030D-6E8A-4147-A177-3AD203B41FA5}">
                      <a16:colId xmlns:a16="http://schemas.microsoft.com/office/drawing/2014/main" val="2607353726"/>
                    </a:ext>
                  </a:extLst>
                </a:gridCol>
                <a:gridCol w="5494733">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Who?</a:t>
                      </a:r>
                      <a:endParaRPr lang="en-GB" sz="2000" b="1"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likes?</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rPr>
                        <a:t>What?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kern="1200" dirty="0">
                        <a:solidFill>
                          <a:schemeClr val="tx1"/>
                        </a:solidFill>
                        <a:effectLst/>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370840">
                <a:tc>
                  <a:txBody>
                    <a:bodyPr/>
                    <a:lstStyle/>
                    <a:p>
                      <a:pPr algn="ctr"/>
                      <a:r>
                        <a:rPr lang="en-GB" sz="2000" dirty="0">
                          <a:solidFill>
                            <a:schemeClr val="tx1"/>
                          </a:solidFill>
                        </a:rPr>
                        <a:t>1.</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rPr>
                        <a:t>Mir</a:t>
                      </a:r>
                      <a:r>
                        <a:rPr lang="en-GB" sz="2000" dirty="0">
                          <a:solidFill>
                            <a:schemeClr val="tx1"/>
                          </a:solidFill>
                        </a:rPr>
                        <a:t>    </a:t>
                      </a:r>
                      <a:r>
                        <a:rPr lang="en-GB" sz="2000" dirty="0" err="1">
                          <a:solidFill>
                            <a:schemeClr val="tx1"/>
                          </a:solidFill>
                        </a:rPr>
                        <a:t>gefällt</a:t>
                      </a:r>
                      <a:r>
                        <a:rPr lang="en-GB" sz="2000" dirty="0">
                          <a:solidFill>
                            <a:schemeClr val="tx1"/>
                          </a:solidFill>
                        </a:rPr>
                        <a:t> die </a:t>
                      </a:r>
                      <a:r>
                        <a:rPr lang="en-GB" sz="2000" dirty="0" err="1">
                          <a:solidFill>
                            <a:schemeClr val="tx1"/>
                          </a:solidFill>
                        </a:rPr>
                        <a:t>Aktivität</a:t>
                      </a:r>
                      <a:r>
                        <a:rPr lang="en-GB" sz="2000" dirty="0">
                          <a:solidFill>
                            <a:schemeClr val="tx1"/>
                          </a:solidFill>
                        </a:rPr>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ich / mir</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the activity</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370840">
                <a:tc>
                  <a:txBody>
                    <a:bodyPr/>
                    <a:lstStyle/>
                    <a:p>
                      <a:pPr algn="ctr"/>
                      <a:r>
                        <a:rPr lang="en-GB" sz="2000">
                          <a:solidFill>
                            <a:schemeClr val="tx1"/>
                          </a:solidFill>
                        </a:rPr>
                        <a:t>2.</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Er</a:t>
                      </a:r>
                      <a:r>
                        <a:rPr lang="en-GB" sz="2000" dirty="0">
                          <a:solidFill>
                            <a:schemeClr val="tx1"/>
                          </a:solidFill>
                        </a:rPr>
                        <a:t>      mag das Schloss </a:t>
                      </a:r>
                      <a:r>
                        <a:rPr lang="en-GB" sz="2000" dirty="0" err="1">
                          <a:solidFill>
                            <a:schemeClr val="tx1"/>
                          </a:solidFill>
                        </a:rPr>
                        <a:t>nicht</a:t>
                      </a:r>
                      <a:r>
                        <a:rPr lang="en-GB" sz="2000" dirty="0">
                          <a:solidFill>
                            <a:schemeClr val="tx1"/>
                          </a:solidFill>
                        </a:rPr>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rPr>
                        <a:t>ihm</a:t>
                      </a:r>
                      <a:r>
                        <a:rPr lang="en-GB" sz="2000" dirty="0">
                          <a:solidFill>
                            <a:schemeClr val="tx1"/>
                          </a:solidFill>
                        </a:rPr>
                        <a:t> / er</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the castle</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370840">
                <a:tc>
                  <a:txBody>
                    <a:bodyPr/>
                    <a:lstStyle/>
                    <a:p>
                      <a:pPr algn="ctr"/>
                      <a:r>
                        <a:rPr lang="en-GB" sz="2000">
                          <a:solidFill>
                            <a:schemeClr val="tx1"/>
                          </a:solidFill>
                        </a:rPr>
                        <a:t>3.</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Sie</a:t>
                      </a:r>
                      <a:r>
                        <a:rPr lang="en-GB" sz="2000" dirty="0">
                          <a:solidFill>
                            <a:schemeClr val="tx1"/>
                          </a:solidFill>
                        </a:rPr>
                        <a:t>    mag </a:t>
                      </a:r>
                      <a:r>
                        <a:rPr lang="en-GB" sz="2000" dirty="0" err="1">
                          <a:solidFill>
                            <a:schemeClr val="tx1"/>
                          </a:solidFill>
                        </a:rPr>
                        <a:t>dein</a:t>
                      </a:r>
                      <a:r>
                        <a:rPr lang="en-GB" sz="2000" dirty="0">
                          <a:solidFill>
                            <a:schemeClr val="tx1"/>
                          </a:solidFill>
                        </a:rPr>
                        <a:t> </a:t>
                      </a:r>
                      <a:r>
                        <a:rPr lang="en-GB" sz="2000" dirty="0" err="1">
                          <a:solidFill>
                            <a:schemeClr val="tx1"/>
                          </a:solidFill>
                        </a:rPr>
                        <a:t>Gesicht</a:t>
                      </a:r>
                      <a:r>
                        <a:rPr lang="en-GB" sz="2000" dirty="0">
                          <a:solidFill>
                            <a:schemeClr val="tx1"/>
                          </a:solidFill>
                        </a:rPr>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rPr>
                        <a:t>sie</a:t>
                      </a:r>
                      <a:r>
                        <a:rPr lang="en-GB" sz="2000" dirty="0">
                          <a:solidFill>
                            <a:schemeClr val="tx1"/>
                          </a:solidFill>
                        </a:rPr>
                        <a:t> / </a:t>
                      </a:r>
                      <a:r>
                        <a:rPr lang="en-GB" sz="2000" dirty="0" err="1">
                          <a:solidFill>
                            <a:schemeClr val="tx1"/>
                          </a:solidFill>
                        </a:rPr>
                        <a:t>ihr</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your face</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370840">
                <a:tc>
                  <a:txBody>
                    <a:bodyPr/>
                    <a:lstStyle/>
                    <a:p>
                      <a:pPr algn="ctr"/>
                      <a:r>
                        <a:rPr lang="en-GB" sz="2000" dirty="0">
                          <a:solidFill>
                            <a:schemeClr val="tx1"/>
                          </a:solidFill>
                        </a:rPr>
                        <a:t>4.</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b="1" dirty="0">
                          <a:solidFill>
                            <a:schemeClr val="tx1"/>
                          </a:solidFill>
                        </a:rPr>
                        <a:t>Dir </a:t>
                      </a:r>
                      <a:r>
                        <a:rPr lang="en-GB" sz="2000" dirty="0">
                          <a:solidFill>
                            <a:schemeClr val="tx1"/>
                          </a:solidFill>
                        </a:rPr>
                        <a:t>   </a:t>
                      </a:r>
                      <a:r>
                        <a:rPr lang="en-GB" sz="2000" dirty="0" err="1">
                          <a:solidFill>
                            <a:schemeClr val="tx1"/>
                          </a:solidFill>
                        </a:rPr>
                        <a:t>gefällt</a:t>
                      </a:r>
                      <a:r>
                        <a:rPr lang="en-GB" sz="2000" dirty="0">
                          <a:solidFill>
                            <a:schemeClr val="tx1"/>
                          </a:solidFill>
                        </a:rPr>
                        <a:t> </a:t>
                      </a:r>
                      <a:r>
                        <a:rPr lang="en-GB" sz="2000" dirty="0" err="1">
                          <a:solidFill>
                            <a:schemeClr val="tx1"/>
                          </a:solidFill>
                        </a:rPr>
                        <a:t>ihre</a:t>
                      </a:r>
                      <a:r>
                        <a:rPr lang="en-GB" sz="2000" dirty="0">
                          <a:solidFill>
                            <a:schemeClr val="tx1"/>
                          </a:solidFill>
                        </a:rPr>
                        <a:t> </a:t>
                      </a:r>
                      <a:r>
                        <a:rPr lang="en-GB" sz="2000" dirty="0" err="1">
                          <a:solidFill>
                            <a:schemeClr val="tx1"/>
                          </a:solidFill>
                        </a:rPr>
                        <a:t>Nase</a:t>
                      </a:r>
                      <a:r>
                        <a:rPr lang="en-GB" sz="2000" dirty="0">
                          <a:solidFill>
                            <a:schemeClr val="tx1"/>
                          </a:solidFill>
                        </a:rPr>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du / </a:t>
                      </a:r>
                      <a:r>
                        <a:rPr lang="en-GB" sz="2000" dirty="0" err="1">
                          <a:solidFill>
                            <a:schemeClr val="tx1"/>
                          </a:solidFill>
                        </a:rPr>
                        <a:t>dir</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her nose</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197191"/>
                  </a:ext>
                </a:extLst>
              </a:tr>
              <a:tr h="370840">
                <a:tc>
                  <a:txBody>
                    <a:bodyPr/>
                    <a:lstStyle/>
                    <a:p>
                      <a:pPr algn="ctr"/>
                      <a:r>
                        <a:rPr lang="en-GB" sz="2000">
                          <a:solidFill>
                            <a:schemeClr val="tx1"/>
                          </a:solidFill>
                        </a:rPr>
                        <a:t>5.</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Mir</a:t>
                      </a:r>
                      <a:r>
                        <a:rPr lang="en-GB" sz="2000" dirty="0">
                          <a:solidFill>
                            <a:schemeClr val="tx1"/>
                          </a:solidFill>
                        </a:rPr>
                        <a:t>    </a:t>
                      </a:r>
                      <a:r>
                        <a:rPr lang="en-GB" sz="2000" dirty="0" err="1">
                          <a:solidFill>
                            <a:schemeClr val="tx1"/>
                          </a:solidFill>
                        </a:rPr>
                        <a:t>gefällt</a:t>
                      </a:r>
                      <a:r>
                        <a:rPr lang="en-GB" sz="2000" dirty="0">
                          <a:solidFill>
                            <a:schemeClr val="tx1"/>
                          </a:solidFill>
                        </a:rPr>
                        <a:t> das Hobby </a:t>
                      </a:r>
                      <a:r>
                        <a:rPr lang="en-GB" sz="2000" dirty="0" err="1">
                          <a:solidFill>
                            <a:schemeClr val="tx1"/>
                          </a:solidFill>
                        </a:rPr>
                        <a:t>nicht</a:t>
                      </a:r>
                      <a:r>
                        <a:rPr lang="en-GB" sz="2000" dirty="0">
                          <a:solidFill>
                            <a:schemeClr val="tx1"/>
                          </a:solidFill>
                        </a:rPr>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mir / ich</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the hobby</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2389626"/>
                  </a:ext>
                </a:extLst>
              </a:tr>
              <a:tr h="370840">
                <a:tc>
                  <a:txBody>
                    <a:bodyPr/>
                    <a:lstStyle/>
                    <a:p>
                      <a:pPr algn="ctr"/>
                      <a:r>
                        <a:rPr lang="en-GB" sz="2000">
                          <a:solidFill>
                            <a:schemeClr val="tx1"/>
                          </a:solidFill>
                        </a:rPr>
                        <a:t>6.</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Ihr</a:t>
                      </a:r>
                      <a:r>
                        <a:rPr lang="en-GB" sz="2000" dirty="0">
                          <a:solidFill>
                            <a:schemeClr val="tx1"/>
                          </a:solidFill>
                        </a:rPr>
                        <a:t>     </a:t>
                      </a:r>
                      <a:r>
                        <a:rPr lang="en-GB" sz="2000" dirty="0" err="1">
                          <a:solidFill>
                            <a:schemeClr val="tx1"/>
                          </a:solidFill>
                        </a:rPr>
                        <a:t>gefallen</a:t>
                      </a:r>
                      <a:r>
                        <a:rPr lang="en-GB" sz="2000" dirty="0">
                          <a:solidFill>
                            <a:schemeClr val="tx1"/>
                          </a:solidFill>
                        </a:rPr>
                        <a:t> seine </a:t>
                      </a:r>
                      <a:r>
                        <a:rPr lang="en-GB" sz="2000" dirty="0" err="1">
                          <a:solidFill>
                            <a:schemeClr val="tx1"/>
                          </a:solidFill>
                        </a:rPr>
                        <a:t>Augen</a:t>
                      </a:r>
                      <a:r>
                        <a:rPr lang="en-GB" sz="2000" dirty="0">
                          <a:solidFill>
                            <a:schemeClr val="tx1"/>
                          </a:solidFill>
                        </a:rPr>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rPr>
                        <a:t>ihr</a:t>
                      </a:r>
                      <a:r>
                        <a:rPr lang="en-GB" sz="2000" dirty="0">
                          <a:solidFill>
                            <a:schemeClr val="tx1"/>
                          </a:solidFill>
                        </a:rPr>
                        <a:t> / </a:t>
                      </a:r>
                      <a:r>
                        <a:rPr lang="en-GB" sz="2000" dirty="0" err="1">
                          <a:solidFill>
                            <a:schemeClr val="tx1"/>
                          </a:solidFill>
                        </a:rPr>
                        <a:t>sie</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his eyes</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4931564"/>
                  </a:ext>
                </a:extLst>
              </a:tr>
              <a:tr h="370840">
                <a:tc>
                  <a:txBody>
                    <a:bodyPr/>
                    <a:lstStyle/>
                    <a:p>
                      <a:pPr algn="ctr"/>
                      <a:r>
                        <a:rPr lang="en-GB" sz="2000">
                          <a:solidFill>
                            <a:schemeClr val="tx1"/>
                          </a:solidFill>
                        </a:rPr>
                        <a:t>7.</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Mir</a:t>
                      </a:r>
                      <a:r>
                        <a:rPr lang="en-GB" sz="2000" dirty="0">
                          <a:solidFill>
                            <a:schemeClr val="tx1"/>
                          </a:solidFill>
                        </a:rPr>
                        <a:t>    </a:t>
                      </a:r>
                      <a:r>
                        <a:rPr lang="en-GB" sz="2000" dirty="0" err="1">
                          <a:solidFill>
                            <a:schemeClr val="tx1"/>
                          </a:solidFill>
                        </a:rPr>
                        <a:t>gefallen</a:t>
                      </a:r>
                      <a:r>
                        <a:rPr lang="en-GB" sz="2000" dirty="0">
                          <a:solidFill>
                            <a:schemeClr val="tx1"/>
                          </a:solidFill>
                        </a:rPr>
                        <a:t> </a:t>
                      </a:r>
                      <a:r>
                        <a:rPr lang="en-GB" sz="2000" dirty="0" err="1">
                          <a:solidFill>
                            <a:schemeClr val="tx1"/>
                          </a:solidFill>
                        </a:rPr>
                        <a:t>meine</a:t>
                      </a:r>
                      <a:r>
                        <a:rPr lang="en-GB" sz="2000" dirty="0">
                          <a:solidFill>
                            <a:schemeClr val="tx1"/>
                          </a:solidFill>
                        </a:rPr>
                        <a:t> </a:t>
                      </a:r>
                      <a:r>
                        <a:rPr lang="en-GB" sz="2000" dirty="0" err="1">
                          <a:solidFill>
                            <a:schemeClr val="tx1"/>
                          </a:solidFill>
                        </a:rPr>
                        <a:t>Haare</a:t>
                      </a:r>
                      <a:r>
                        <a:rPr lang="en-GB" sz="2000" dirty="0">
                          <a:solidFill>
                            <a:schemeClr val="tx1"/>
                          </a:solidFill>
                        </a:rPr>
                        <a:t> </a:t>
                      </a:r>
                      <a:r>
                        <a:rPr lang="en-GB" sz="2000" dirty="0" err="1">
                          <a:solidFill>
                            <a:schemeClr val="tx1"/>
                          </a:solidFill>
                        </a:rPr>
                        <a:t>nicht</a:t>
                      </a:r>
                      <a:r>
                        <a:rPr lang="en-GB" sz="2000" dirty="0">
                          <a:solidFill>
                            <a:schemeClr val="tx1"/>
                          </a:solidFill>
                        </a:rPr>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ich / mir</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my hair</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1851735"/>
                  </a:ext>
                </a:extLst>
              </a:tr>
              <a:tr h="0">
                <a:tc>
                  <a:txBody>
                    <a:bodyPr/>
                    <a:lstStyle/>
                    <a:p>
                      <a:pPr algn="ctr"/>
                      <a:r>
                        <a:rPr lang="en-GB" sz="2000" dirty="0">
                          <a:solidFill>
                            <a:schemeClr val="tx1"/>
                          </a:solidFill>
                        </a:rPr>
                        <a:t>8.</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chemeClr val="tx1"/>
                          </a:solidFill>
                        </a:rPr>
                        <a:t>Er</a:t>
                      </a:r>
                      <a:r>
                        <a:rPr lang="en-GB" sz="2000" u="none" dirty="0">
                          <a:solidFill>
                            <a:schemeClr val="tx1"/>
                          </a:solidFill>
                        </a:rPr>
                        <a:t>      mag sein </a:t>
                      </a:r>
                      <a:r>
                        <a:rPr lang="en-GB" sz="2000" u="none" dirty="0" err="1">
                          <a:solidFill>
                            <a:schemeClr val="tx1"/>
                          </a:solidFill>
                        </a:rPr>
                        <a:t>Telefon</a:t>
                      </a:r>
                      <a:r>
                        <a:rPr lang="en-GB" sz="2000" u="none" dirty="0">
                          <a:solidFill>
                            <a:schemeClr val="tx1"/>
                          </a:solidFill>
                        </a:rPr>
                        <a: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er / </a:t>
                      </a:r>
                      <a:r>
                        <a:rPr lang="en-GB" sz="2000" dirty="0" err="1">
                          <a:solidFill>
                            <a:schemeClr val="tx1"/>
                          </a:solidFill>
                        </a:rPr>
                        <a:t>ihm</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his phone</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1106038" y="2903517"/>
            <a:ext cx="594175" cy="307777"/>
          </a:xfrm>
          <a:prstGeom prst="rect">
            <a:avLst/>
          </a:prstGeom>
          <a:solidFill>
            <a:srgbClr val="FFF5DE"/>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593" y="2903517"/>
            <a:ext cx="282522" cy="294294"/>
          </a:xfrm>
          <a:prstGeom prst="rect">
            <a:avLst/>
          </a:prstGeom>
        </p:spPr>
      </p:pic>
      <p:sp>
        <p:nvSpPr>
          <p:cNvPr id="10" name="TextBox 9">
            <a:extLst>
              <a:ext uri="{FF2B5EF4-FFF2-40B4-BE49-F238E27FC236}">
                <a16:creationId xmlns:a16="http://schemas.microsoft.com/office/drawing/2014/main" id="{D65AF10B-C8C7-1742-AEAF-0C4ABCD583B5}"/>
              </a:ext>
            </a:extLst>
          </p:cNvPr>
          <p:cNvSpPr txBox="1"/>
          <p:nvPr/>
        </p:nvSpPr>
        <p:spPr>
          <a:xfrm>
            <a:off x="1106039" y="3317169"/>
            <a:ext cx="594174" cy="307777"/>
          </a:xfrm>
          <a:prstGeom prst="rect">
            <a:avLst/>
          </a:prstGeom>
          <a:solidFill>
            <a:srgbClr val="FFFAEF"/>
          </a:solidFill>
        </p:spPr>
        <p:txBody>
          <a:bodyPr wrap="square" lIns="0" tIns="0" rIns="0" bIns="0" rtlCol="0">
            <a:spAutoFit/>
          </a:bodyPr>
          <a:lstStyle/>
          <a:p>
            <a:pPr algn="ctr"/>
            <a:r>
              <a:rPr lang="en-GB" sz="2000" dirty="0">
                <a:solidFill>
                  <a:schemeClr val="accent1">
                    <a:lumMod val="50000"/>
                  </a:schemeClr>
                </a:solidFill>
              </a:rPr>
              <a:t>____</a:t>
            </a:r>
          </a:p>
        </p:txBody>
      </p:sp>
      <p:sp>
        <p:nvSpPr>
          <p:cNvPr id="12" name="TextBox 11">
            <a:extLst>
              <a:ext uri="{FF2B5EF4-FFF2-40B4-BE49-F238E27FC236}">
                <a16:creationId xmlns:a16="http://schemas.microsoft.com/office/drawing/2014/main" id="{89D20417-3880-8B47-9106-D0FBC70FD073}"/>
              </a:ext>
            </a:extLst>
          </p:cNvPr>
          <p:cNvSpPr txBox="1"/>
          <p:nvPr/>
        </p:nvSpPr>
        <p:spPr>
          <a:xfrm>
            <a:off x="1106038" y="3659320"/>
            <a:ext cx="662253" cy="307777"/>
          </a:xfrm>
          <a:prstGeom prst="rect">
            <a:avLst/>
          </a:prstGeom>
          <a:solidFill>
            <a:srgbClr val="FFF5DE"/>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593" y="3694945"/>
            <a:ext cx="282522" cy="294294"/>
          </a:xfrm>
          <a:prstGeom prst="rect">
            <a:avLst/>
          </a:prstGeom>
        </p:spPr>
      </p:pic>
      <p:sp>
        <p:nvSpPr>
          <p:cNvPr id="14" name="TextBox 13">
            <a:extLst>
              <a:ext uri="{FF2B5EF4-FFF2-40B4-BE49-F238E27FC236}">
                <a16:creationId xmlns:a16="http://schemas.microsoft.com/office/drawing/2014/main" id="{811CCD47-9317-7845-85BE-339B7B349857}"/>
              </a:ext>
            </a:extLst>
          </p:cNvPr>
          <p:cNvSpPr txBox="1"/>
          <p:nvPr/>
        </p:nvSpPr>
        <p:spPr>
          <a:xfrm>
            <a:off x="1101319" y="4105166"/>
            <a:ext cx="666972" cy="307777"/>
          </a:xfrm>
          <a:prstGeom prst="rect">
            <a:avLst/>
          </a:prstGeom>
          <a:solidFill>
            <a:srgbClr val="FFFAEF"/>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593" y="4093168"/>
            <a:ext cx="282522" cy="294294"/>
          </a:xfrm>
          <a:prstGeom prst="rect">
            <a:avLst/>
          </a:prstGeom>
        </p:spPr>
      </p:pic>
      <p:sp>
        <p:nvSpPr>
          <p:cNvPr id="16" name="TextBox 15">
            <a:extLst>
              <a:ext uri="{FF2B5EF4-FFF2-40B4-BE49-F238E27FC236}">
                <a16:creationId xmlns:a16="http://schemas.microsoft.com/office/drawing/2014/main" id="{33FA9EEC-8DB7-214F-8654-ACE8246EA402}"/>
              </a:ext>
            </a:extLst>
          </p:cNvPr>
          <p:cNvSpPr txBox="1"/>
          <p:nvPr/>
        </p:nvSpPr>
        <p:spPr>
          <a:xfrm>
            <a:off x="1160829" y="4518818"/>
            <a:ext cx="547952" cy="307777"/>
          </a:xfrm>
          <a:prstGeom prst="rect">
            <a:avLst/>
          </a:prstGeom>
          <a:solidFill>
            <a:srgbClr val="FFF5DE"/>
          </a:solidFill>
        </p:spPr>
        <p:txBody>
          <a:bodyPr wrap="square" lIns="0" tIns="0" rIns="0" bIns="0" rtlCol="0">
            <a:spAutoFit/>
          </a:bodyPr>
          <a:lstStyle/>
          <a:p>
            <a:pPr algn="ctr"/>
            <a:r>
              <a:rPr lang="en-GB" sz="2000" dirty="0">
                <a:solidFill>
                  <a:schemeClr val="accent1">
                    <a:lumMod val="50000"/>
                  </a:schemeClr>
                </a:solidFill>
              </a:rPr>
              <a:t>____</a:t>
            </a:r>
          </a:p>
        </p:txBody>
      </p:sp>
      <p:sp>
        <p:nvSpPr>
          <p:cNvPr id="18" name="TextBox 17">
            <a:extLst>
              <a:ext uri="{FF2B5EF4-FFF2-40B4-BE49-F238E27FC236}">
                <a16:creationId xmlns:a16="http://schemas.microsoft.com/office/drawing/2014/main" id="{7AEDC32A-6F89-FC41-9B31-8868B4D0E6DD}"/>
              </a:ext>
            </a:extLst>
          </p:cNvPr>
          <p:cNvSpPr txBox="1"/>
          <p:nvPr/>
        </p:nvSpPr>
        <p:spPr>
          <a:xfrm>
            <a:off x="1132254" y="4898355"/>
            <a:ext cx="605102" cy="307777"/>
          </a:xfrm>
          <a:prstGeom prst="rect">
            <a:avLst/>
          </a:prstGeom>
          <a:solidFill>
            <a:srgbClr val="FFFAEF"/>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593" y="4886504"/>
            <a:ext cx="282522" cy="294294"/>
          </a:xfrm>
          <a:prstGeom prst="rect">
            <a:avLst/>
          </a:prstGeom>
        </p:spPr>
      </p:pic>
      <p:sp>
        <p:nvSpPr>
          <p:cNvPr id="20" name="TextBox 19">
            <a:extLst>
              <a:ext uri="{FF2B5EF4-FFF2-40B4-BE49-F238E27FC236}">
                <a16:creationId xmlns:a16="http://schemas.microsoft.com/office/drawing/2014/main" id="{37820058-9630-5D4E-AB5F-384B4BC2E448}"/>
              </a:ext>
            </a:extLst>
          </p:cNvPr>
          <p:cNvSpPr txBox="1"/>
          <p:nvPr/>
        </p:nvSpPr>
        <p:spPr>
          <a:xfrm>
            <a:off x="1105224" y="5265716"/>
            <a:ext cx="632132" cy="307777"/>
          </a:xfrm>
          <a:prstGeom prst="rect">
            <a:avLst/>
          </a:prstGeom>
          <a:solidFill>
            <a:srgbClr val="FFF5DE"/>
          </a:solidFill>
        </p:spPr>
        <p:txBody>
          <a:bodyPr wrap="square" lIns="0" tIns="0" rIns="0" bIns="0" rtlCol="0">
            <a:spAutoFit/>
          </a:bodyPr>
          <a:lstStyle/>
          <a:p>
            <a:pPr algn="ctr"/>
            <a:r>
              <a:rPr lang="en-GB" sz="2000" dirty="0">
                <a:solidFill>
                  <a:schemeClr val="accent1">
                    <a:lumMod val="50000"/>
                  </a:schemeClr>
                </a:solidFill>
              </a:rPr>
              <a:t>____</a:t>
            </a:r>
          </a:p>
        </p:txBody>
      </p:sp>
      <p:sp>
        <p:nvSpPr>
          <p:cNvPr id="22" name="TextBox 21">
            <a:extLst>
              <a:ext uri="{FF2B5EF4-FFF2-40B4-BE49-F238E27FC236}">
                <a16:creationId xmlns:a16="http://schemas.microsoft.com/office/drawing/2014/main" id="{2FBBE658-F1AE-4D43-B821-127A5C85D89C}"/>
              </a:ext>
            </a:extLst>
          </p:cNvPr>
          <p:cNvSpPr txBox="1"/>
          <p:nvPr/>
        </p:nvSpPr>
        <p:spPr>
          <a:xfrm>
            <a:off x="1061588" y="5647292"/>
            <a:ext cx="719403" cy="307777"/>
          </a:xfrm>
          <a:prstGeom prst="rect">
            <a:avLst/>
          </a:prstGeom>
          <a:solidFill>
            <a:srgbClr val="FFFAEF"/>
          </a:solidFill>
        </p:spPr>
        <p:txBody>
          <a:bodyPr wrap="square" lIns="0" tIns="0" rIns="0" bIns="0" rtlCol="0">
            <a:spAutoFit/>
          </a:bodyPr>
          <a:lstStyle/>
          <a:p>
            <a:pPr algn="ctr"/>
            <a:r>
              <a:rPr lang="en-GB" sz="2000" dirty="0">
                <a:solidFill>
                  <a:schemeClr val="accent1">
                    <a:lumMod val="50000"/>
                  </a:schemeClr>
                </a:solidFill>
              </a:rPr>
              <a:t>____</a:t>
            </a:r>
          </a:p>
        </p:txBody>
      </p:sp>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593" y="5660775"/>
            <a:ext cx="282522" cy="294294"/>
          </a:xfrm>
          <a:prstGeom prst="rect">
            <a:avLst/>
          </a:prstGeom>
        </p:spPr>
      </p:pic>
      <p:pic>
        <p:nvPicPr>
          <p:cNvPr id="25" name="Graphic 24" descr="Close">
            <a:extLst>
              <a:ext uri="{FF2B5EF4-FFF2-40B4-BE49-F238E27FC236}">
                <a16:creationId xmlns:a16="http://schemas.microsoft.com/office/drawing/2014/main" id="{38219910-620E-0C43-AE15-1EDE4EC2FC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82338" y="3320800"/>
            <a:ext cx="307777" cy="307777"/>
          </a:xfrm>
          <a:prstGeom prst="rect">
            <a:avLst/>
          </a:prstGeom>
        </p:spPr>
      </p:pic>
      <p:pic>
        <p:nvPicPr>
          <p:cNvPr id="26" name="Graphic 25" descr="Close">
            <a:extLst>
              <a:ext uri="{FF2B5EF4-FFF2-40B4-BE49-F238E27FC236}">
                <a16:creationId xmlns:a16="http://schemas.microsoft.com/office/drawing/2014/main" id="{938CD1CD-7296-7548-B9A4-90D81AC146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0848" y="4518812"/>
            <a:ext cx="307777" cy="307777"/>
          </a:xfrm>
          <a:prstGeom prst="rect">
            <a:avLst/>
          </a:prstGeom>
        </p:spPr>
      </p:pic>
      <p:pic>
        <p:nvPicPr>
          <p:cNvPr id="27" name="Graphic 26" descr="Close">
            <a:extLst>
              <a:ext uri="{FF2B5EF4-FFF2-40B4-BE49-F238E27FC236}">
                <a16:creationId xmlns:a16="http://schemas.microsoft.com/office/drawing/2014/main" id="{52D6E3E5-3CDA-AF4F-8523-D61B5CE659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0849" y="5265716"/>
            <a:ext cx="307777" cy="307777"/>
          </a:xfrm>
          <a:prstGeom prst="rect">
            <a:avLst/>
          </a:prstGeom>
        </p:spPr>
      </p:pic>
      <p:cxnSp>
        <p:nvCxnSpPr>
          <p:cNvPr id="29" name="Straight Connector 28">
            <a:extLst>
              <a:ext uri="{FF2B5EF4-FFF2-40B4-BE49-F238E27FC236}">
                <a16:creationId xmlns:a16="http://schemas.microsoft.com/office/drawing/2014/main" id="{D55A92AF-A71D-9941-B6EF-6BBA4C7DA96D}"/>
              </a:ext>
            </a:extLst>
          </p:cNvPr>
          <p:cNvCxnSpPr/>
          <p:nvPr/>
        </p:nvCxnSpPr>
        <p:spPr>
          <a:xfrm>
            <a:off x="6657976" y="3057405"/>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C728848-704E-0D4F-B718-3614878327B5}"/>
              </a:ext>
            </a:extLst>
          </p:cNvPr>
          <p:cNvCxnSpPr/>
          <p:nvPr/>
        </p:nvCxnSpPr>
        <p:spPr>
          <a:xfrm>
            <a:off x="6667502" y="3480462"/>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206CC49-5ED1-3E41-A08A-5048B0A9066C}"/>
              </a:ext>
            </a:extLst>
          </p:cNvPr>
          <p:cNvCxnSpPr/>
          <p:nvPr/>
        </p:nvCxnSpPr>
        <p:spPr>
          <a:xfrm>
            <a:off x="7124702" y="3889597"/>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87DDF9-3D70-1F40-B2CD-C41078306B9E}"/>
              </a:ext>
            </a:extLst>
          </p:cNvPr>
          <p:cNvCxnSpPr/>
          <p:nvPr/>
        </p:nvCxnSpPr>
        <p:spPr>
          <a:xfrm>
            <a:off x="6653214" y="4259054"/>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85BE8D7-1719-C74F-B869-628BCB69E55E}"/>
              </a:ext>
            </a:extLst>
          </p:cNvPr>
          <p:cNvCxnSpPr/>
          <p:nvPr/>
        </p:nvCxnSpPr>
        <p:spPr>
          <a:xfrm>
            <a:off x="7267576" y="4672700"/>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941796-C744-3E44-B7A3-999E02C1F722}"/>
              </a:ext>
            </a:extLst>
          </p:cNvPr>
          <p:cNvCxnSpPr/>
          <p:nvPr/>
        </p:nvCxnSpPr>
        <p:spPr>
          <a:xfrm>
            <a:off x="7158039" y="5052243"/>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8AEE5F-F758-8F42-9926-3E506468068E}"/>
              </a:ext>
            </a:extLst>
          </p:cNvPr>
          <p:cNvCxnSpPr/>
          <p:nvPr/>
        </p:nvCxnSpPr>
        <p:spPr>
          <a:xfrm>
            <a:off x="6653214" y="5433771"/>
            <a:ext cx="457200" cy="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6426035-724E-A44F-899E-47C9991A2576}"/>
              </a:ext>
            </a:extLst>
          </p:cNvPr>
          <p:cNvCxnSpPr>
            <a:cxnSpLocks/>
          </p:cNvCxnSpPr>
          <p:nvPr/>
        </p:nvCxnSpPr>
        <p:spPr>
          <a:xfrm flipV="1">
            <a:off x="7124702" y="5801180"/>
            <a:ext cx="523874" cy="16147"/>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E5282CC-0474-5744-B514-A5563AD59F7B}"/>
              </a:ext>
            </a:extLst>
          </p:cNvPr>
          <p:cNvSpPr txBox="1"/>
          <p:nvPr/>
        </p:nvSpPr>
        <p:spPr>
          <a:xfrm>
            <a:off x="10148444" y="2872591"/>
            <a:ext cx="1539839" cy="369917"/>
          </a:xfrm>
          <a:prstGeom prst="rect">
            <a:avLst/>
          </a:prstGeom>
          <a:solidFill>
            <a:srgbClr val="FFF5DE"/>
          </a:solidFill>
        </p:spPr>
        <p:txBody>
          <a:bodyPr wrap="square" lIns="0" tIns="0" rIns="0" bIns="0" rtlCol="0">
            <a:spAutoFit/>
          </a:bodyPr>
          <a:lstStyle/>
          <a:p>
            <a:pPr algn="ctr"/>
            <a:endParaRPr lang="en-GB" sz="2000" dirty="0">
              <a:solidFill>
                <a:schemeClr val="accent1">
                  <a:lumMod val="50000"/>
                </a:schemeClr>
              </a:solidFill>
            </a:endParaRPr>
          </a:p>
        </p:txBody>
      </p:sp>
      <p:sp>
        <p:nvSpPr>
          <p:cNvPr id="39" name="TextBox 38">
            <a:extLst>
              <a:ext uri="{FF2B5EF4-FFF2-40B4-BE49-F238E27FC236}">
                <a16:creationId xmlns:a16="http://schemas.microsoft.com/office/drawing/2014/main" id="{D29D2142-0F10-D24B-93EE-7E1BE82DA00E}"/>
              </a:ext>
            </a:extLst>
          </p:cNvPr>
          <p:cNvSpPr txBox="1"/>
          <p:nvPr/>
        </p:nvSpPr>
        <p:spPr>
          <a:xfrm>
            <a:off x="10148444" y="3685306"/>
            <a:ext cx="1539839" cy="369917"/>
          </a:xfrm>
          <a:prstGeom prst="rect">
            <a:avLst/>
          </a:prstGeom>
          <a:solidFill>
            <a:srgbClr val="FFF5DE"/>
          </a:solidFill>
        </p:spPr>
        <p:txBody>
          <a:bodyPr wrap="square" lIns="0" tIns="0" rIns="0" bIns="0" rtlCol="0">
            <a:spAutoFit/>
          </a:bodyPr>
          <a:lstStyle/>
          <a:p>
            <a:pPr algn="ctr"/>
            <a:endParaRPr lang="en-GB" sz="2000" dirty="0">
              <a:solidFill>
                <a:schemeClr val="accent1">
                  <a:lumMod val="50000"/>
                </a:schemeClr>
              </a:solidFill>
            </a:endParaRPr>
          </a:p>
        </p:txBody>
      </p:sp>
      <p:sp>
        <p:nvSpPr>
          <p:cNvPr id="40" name="TextBox 39">
            <a:extLst>
              <a:ext uri="{FF2B5EF4-FFF2-40B4-BE49-F238E27FC236}">
                <a16:creationId xmlns:a16="http://schemas.microsoft.com/office/drawing/2014/main" id="{12715F66-881E-BD48-B7FB-4D22151D9441}"/>
              </a:ext>
            </a:extLst>
          </p:cNvPr>
          <p:cNvSpPr txBox="1"/>
          <p:nvPr/>
        </p:nvSpPr>
        <p:spPr>
          <a:xfrm>
            <a:off x="10149110" y="4457541"/>
            <a:ext cx="1539839" cy="369917"/>
          </a:xfrm>
          <a:prstGeom prst="rect">
            <a:avLst/>
          </a:prstGeom>
          <a:solidFill>
            <a:srgbClr val="FFF5DE"/>
          </a:solidFill>
        </p:spPr>
        <p:txBody>
          <a:bodyPr wrap="square" lIns="0" tIns="0" rIns="0" bIns="0" rtlCol="0">
            <a:spAutoFit/>
          </a:bodyPr>
          <a:lstStyle/>
          <a:p>
            <a:pPr algn="ctr"/>
            <a:endParaRPr lang="en-GB" sz="2000" dirty="0">
              <a:solidFill>
                <a:schemeClr val="accent1">
                  <a:lumMod val="50000"/>
                </a:schemeClr>
              </a:solidFill>
            </a:endParaRPr>
          </a:p>
        </p:txBody>
      </p:sp>
      <p:sp>
        <p:nvSpPr>
          <p:cNvPr id="41" name="TextBox 40">
            <a:extLst>
              <a:ext uri="{FF2B5EF4-FFF2-40B4-BE49-F238E27FC236}">
                <a16:creationId xmlns:a16="http://schemas.microsoft.com/office/drawing/2014/main" id="{00FD032D-7E76-E64A-9017-719F42287413}"/>
              </a:ext>
            </a:extLst>
          </p:cNvPr>
          <p:cNvSpPr txBox="1"/>
          <p:nvPr/>
        </p:nvSpPr>
        <p:spPr>
          <a:xfrm>
            <a:off x="10148444" y="5248812"/>
            <a:ext cx="1539839" cy="369917"/>
          </a:xfrm>
          <a:prstGeom prst="rect">
            <a:avLst/>
          </a:prstGeom>
          <a:solidFill>
            <a:srgbClr val="FFF5DE"/>
          </a:solidFill>
        </p:spPr>
        <p:txBody>
          <a:bodyPr wrap="square" lIns="0" tIns="0" rIns="0" bIns="0" rtlCol="0">
            <a:spAutoFit/>
          </a:bodyPr>
          <a:lstStyle/>
          <a:p>
            <a:pPr algn="ctr"/>
            <a:endParaRPr lang="en-GB" sz="2000" dirty="0">
              <a:solidFill>
                <a:schemeClr val="accent1">
                  <a:lumMod val="50000"/>
                </a:schemeClr>
              </a:solidFill>
            </a:endParaRPr>
          </a:p>
        </p:txBody>
      </p:sp>
      <p:sp>
        <p:nvSpPr>
          <p:cNvPr id="42" name="TextBox 41">
            <a:extLst>
              <a:ext uri="{FF2B5EF4-FFF2-40B4-BE49-F238E27FC236}">
                <a16:creationId xmlns:a16="http://schemas.microsoft.com/office/drawing/2014/main" id="{169F62DD-436A-424B-8657-7C1F9191B80E}"/>
              </a:ext>
            </a:extLst>
          </p:cNvPr>
          <p:cNvSpPr txBox="1"/>
          <p:nvPr/>
        </p:nvSpPr>
        <p:spPr>
          <a:xfrm>
            <a:off x="10146416" y="3266694"/>
            <a:ext cx="1539839" cy="348799"/>
          </a:xfrm>
          <a:prstGeom prst="rect">
            <a:avLst/>
          </a:prstGeom>
          <a:solidFill>
            <a:srgbClr val="FFFAEF"/>
          </a:solidFill>
        </p:spPr>
        <p:txBody>
          <a:bodyPr wrap="square" lIns="0" tIns="0" rIns="0" bIns="0" rtlCol="0">
            <a:spAutoFit/>
          </a:bodyPr>
          <a:lstStyle/>
          <a:p>
            <a:pPr algn="ctr"/>
            <a:endParaRPr lang="en-GB" sz="2000" dirty="0">
              <a:solidFill>
                <a:schemeClr val="accent1">
                  <a:lumMod val="50000"/>
                </a:schemeClr>
              </a:solidFill>
            </a:endParaRPr>
          </a:p>
        </p:txBody>
      </p:sp>
      <p:sp>
        <p:nvSpPr>
          <p:cNvPr id="43" name="TextBox 42">
            <a:extLst>
              <a:ext uri="{FF2B5EF4-FFF2-40B4-BE49-F238E27FC236}">
                <a16:creationId xmlns:a16="http://schemas.microsoft.com/office/drawing/2014/main" id="{846B0BE8-1161-584E-B589-DA4DEE459F6F}"/>
              </a:ext>
            </a:extLst>
          </p:cNvPr>
          <p:cNvSpPr txBox="1"/>
          <p:nvPr/>
        </p:nvSpPr>
        <p:spPr>
          <a:xfrm>
            <a:off x="10160038" y="4086793"/>
            <a:ext cx="1539839" cy="348799"/>
          </a:xfrm>
          <a:prstGeom prst="rect">
            <a:avLst/>
          </a:prstGeom>
          <a:solidFill>
            <a:srgbClr val="FFFAEF"/>
          </a:solidFill>
        </p:spPr>
        <p:txBody>
          <a:bodyPr wrap="square" lIns="0" tIns="0" rIns="0" bIns="0" rtlCol="0">
            <a:spAutoFit/>
          </a:bodyPr>
          <a:lstStyle/>
          <a:p>
            <a:pPr algn="ctr"/>
            <a:endParaRPr lang="en-GB" sz="2000" dirty="0">
              <a:solidFill>
                <a:schemeClr val="accent1">
                  <a:lumMod val="50000"/>
                </a:schemeClr>
              </a:solidFill>
            </a:endParaRPr>
          </a:p>
        </p:txBody>
      </p:sp>
      <p:sp>
        <p:nvSpPr>
          <p:cNvPr id="44" name="TextBox 43">
            <a:extLst>
              <a:ext uri="{FF2B5EF4-FFF2-40B4-BE49-F238E27FC236}">
                <a16:creationId xmlns:a16="http://schemas.microsoft.com/office/drawing/2014/main" id="{18755AA8-9822-034E-B888-7BA199A4C8DD}"/>
              </a:ext>
            </a:extLst>
          </p:cNvPr>
          <p:cNvSpPr txBox="1"/>
          <p:nvPr/>
        </p:nvSpPr>
        <p:spPr>
          <a:xfrm>
            <a:off x="10146416" y="4878064"/>
            <a:ext cx="1539839" cy="348799"/>
          </a:xfrm>
          <a:prstGeom prst="rect">
            <a:avLst/>
          </a:prstGeom>
          <a:solidFill>
            <a:srgbClr val="FFFAEF"/>
          </a:solidFill>
        </p:spPr>
        <p:txBody>
          <a:bodyPr wrap="square" lIns="0" tIns="0" rIns="0" bIns="0" rtlCol="0">
            <a:spAutoFit/>
          </a:bodyPr>
          <a:lstStyle/>
          <a:p>
            <a:pPr algn="ctr"/>
            <a:endParaRPr lang="en-GB" sz="2000" dirty="0">
              <a:solidFill>
                <a:schemeClr val="accent1">
                  <a:lumMod val="50000"/>
                </a:schemeClr>
              </a:solidFill>
            </a:endParaRPr>
          </a:p>
        </p:txBody>
      </p:sp>
      <p:sp>
        <p:nvSpPr>
          <p:cNvPr id="45" name="TextBox 44">
            <a:extLst>
              <a:ext uri="{FF2B5EF4-FFF2-40B4-BE49-F238E27FC236}">
                <a16:creationId xmlns:a16="http://schemas.microsoft.com/office/drawing/2014/main" id="{8212E4FA-ADFB-7847-87ED-E1CF74C870EB}"/>
              </a:ext>
            </a:extLst>
          </p:cNvPr>
          <p:cNvSpPr txBox="1"/>
          <p:nvPr/>
        </p:nvSpPr>
        <p:spPr>
          <a:xfrm>
            <a:off x="10160038" y="5649528"/>
            <a:ext cx="1539839" cy="348799"/>
          </a:xfrm>
          <a:prstGeom prst="rect">
            <a:avLst/>
          </a:prstGeom>
          <a:solidFill>
            <a:srgbClr val="FFFAEF"/>
          </a:solidFill>
        </p:spPr>
        <p:txBody>
          <a:bodyPr wrap="square" lIns="0" tIns="0" rIns="0" bIns="0" rtlCol="0">
            <a:spAutoFit/>
          </a:bodyPr>
          <a:lstStyle/>
          <a:p>
            <a:pPr algn="ctr"/>
            <a:endParaRPr lang="en-GB" sz="2000" dirty="0">
              <a:solidFill>
                <a:schemeClr val="accent1">
                  <a:lumMod val="50000"/>
                </a:schemeClr>
              </a:solidFill>
            </a:endParaRPr>
          </a:p>
        </p:txBody>
      </p:sp>
      <p:pic>
        <p:nvPicPr>
          <p:cNvPr id="46" name="Picture 45" descr="green checkmark">
            <a:extLst>
              <a:ext uri="{FF2B5EF4-FFF2-40B4-BE49-F238E27FC236}">
                <a16:creationId xmlns:a16="http://schemas.microsoft.com/office/drawing/2014/main" id="{E29BDD08-11A6-403E-95D8-8560B21A2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2427" y="2159247"/>
            <a:ext cx="282522" cy="294294"/>
          </a:xfrm>
          <a:prstGeom prst="rect">
            <a:avLst/>
          </a:prstGeom>
        </p:spPr>
      </p:pic>
      <p:pic>
        <p:nvPicPr>
          <p:cNvPr id="47" name="Graphic 46" descr="Close">
            <a:extLst>
              <a:ext uri="{FF2B5EF4-FFF2-40B4-BE49-F238E27FC236}">
                <a16:creationId xmlns:a16="http://schemas.microsoft.com/office/drawing/2014/main" id="{E78BA914-91A3-4E4B-9BA0-B303EBBB932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5546" y="2453541"/>
            <a:ext cx="307777" cy="307777"/>
          </a:xfrm>
          <a:prstGeom prst="rect">
            <a:avLst/>
          </a:prstGeom>
        </p:spPr>
      </p:pic>
      <p:pic>
        <p:nvPicPr>
          <p:cNvPr id="17" name="Picture 16" descr="A cartoon of a person&#10;&#10;Description automatically generated">
            <a:extLst>
              <a:ext uri="{FF2B5EF4-FFF2-40B4-BE49-F238E27FC236}">
                <a16:creationId xmlns:a16="http://schemas.microsoft.com/office/drawing/2014/main" id="{6F8DDFAC-43B7-4A5A-A57E-83C8B8C91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24" y="1044079"/>
            <a:ext cx="1117928" cy="1758032"/>
          </a:xfrm>
          <a:prstGeom prst="rect">
            <a:avLst/>
          </a:prstGeom>
        </p:spPr>
      </p:pic>
      <p:pic>
        <p:nvPicPr>
          <p:cNvPr id="24" name="Picture 23" descr="A cartoon of a child with a book&#10;&#10;Description automatically generated">
            <a:extLst>
              <a:ext uri="{FF2B5EF4-FFF2-40B4-BE49-F238E27FC236}">
                <a16:creationId xmlns:a16="http://schemas.microsoft.com/office/drawing/2014/main" id="{2680166C-3D10-47B4-BD83-6A22319B5D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0552" y="1050351"/>
            <a:ext cx="1537481" cy="1569207"/>
          </a:xfrm>
          <a:prstGeom prst="ellipse">
            <a:avLst/>
          </a:prstGeom>
        </p:spPr>
      </p:pic>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P spid="38" grpId="0" animBg="1"/>
      <p:bldP spid="39" grpId="0" animBg="1"/>
      <p:bldP spid="40" grpId="0" animBg="1"/>
      <p:bldP spid="41" grpId="0" animBg="1"/>
      <p:bldP spid="42" grpId="0" animBg="1"/>
      <p:bldP spid="43" grpId="0" animBg="1"/>
      <p:bldP spid="44" grpId="0" animBg="1"/>
      <p:bldP spid="45"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1412</TotalTime>
  <Words>7158</Words>
  <Application>Microsoft Office PowerPoint</Application>
  <PresentationFormat>Widescreen</PresentationFormat>
  <Paragraphs>914</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Century Gothic</vt:lpstr>
      <vt:lpstr>Segoe UI Semilight</vt:lpstr>
      <vt:lpstr>Tw Cen MT</vt:lpstr>
      <vt:lpstr>1_NCELP_German_2022</vt:lpstr>
      <vt:lpstr>PowerPoint Presentation</vt:lpstr>
      <vt:lpstr>Phonetik</vt:lpstr>
      <vt:lpstr>Welcher Buchstabe ist das? A, B, C…?</vt:lpstr>
      <vt:lpstr>Phonetik</vt:lpstr>
      <vt:lpstr>Vokabeln</vt:lpstr>
      <vt:lpstr>Vokabeln</vt:lpstr>
      <vt:lpstr>Vokabeln</vt:lpstr>
      <vt:lpstr>Verbs with indirect objects</vt:lpstr>
      <vt:lpstr>Was fehlt?</vt:lpstr>
      <vt:lpstr>Verbs with indirect objects (2)</vt:lpstr>
      <vt:lpstr>Meinungen</vt:lpstr>
      <vt:lpstr>Verbs with indirect objects (3)</vt:lpstr>
      <vt:lpstr>Wie heißt das auf Englisch? (1/8)</vt:lpstr>
      <vt:lpstr>Wie heißt das auf Englisch? (2/8)</vt:lpstr>
      <vt:lpstr>Wie heißt das auf Englisch? (3/8)</vt:lpstr>
      <vt:lpstr>Wie heißt das auf Englisch? (4/8)</vt:lpstr>
      <vt:lpstr>Wie heißt das auf Englisch? (5/8)</vt:lpstr>
      <vt:lpstr>Wie heißt das auf Englisch? (6/8)</vt:lpstr>
      <vt:lpstr>Wie heißt das auf Englisch? (7/8)</vt:lpstr>
      <vt:lpstr>Wie heißt das auf Englisch? (8/8)</vt:lpstr>
      <vt:lpstr>Antworten</vt:lpstr>
      <vt:lpstr>PowerPoint Presentation</vt:lpstr>
      <vt:lpstr>Phonetik</vt:lpstr>
      <vt:lpstr>Phonetik (1/2)</vt:lpstr>
      <vt:lpstr>Antworten</vt:lpstr>
      <vt:lpstr>Phonetik (2/2)</vt:lpstr>
      <vt:lpstr>Antworten</vt:lpstr>
      <vt:lpstr>Vokabeln</vt:lpstr>
      <vt:lpstr>Word pattern</vt:lpstr>
      <vt:lpstr>Antworten</vt:lpstr>
      <vt:lpstr>Meinungen mit dass</vt:lpstr>
      <vt:lpstr>Meinungen</vt:lpstr>
      <vt:lpstr>Virtueller Austausch*</vt:lpstr>
      <vt:lpstr>Was meinst du?</vt:lpstr>
      <vt:lpstr>Antworten (1/2)</vt:lpstr>
      <vt:lpstr>Antworten (1/2)</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19</cp:revision>
  <dcterms:created xsi:type="dcterms:W3CDTF">2024-02-11T05:07:37Z</dcterms:created>
  <dcterms:modified xsi:type="dcterms:W3CDTF">2024-02-12T04:40:08Z</dcterms:modified>
</cp:coreProperties>
</file>