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2"/>
  </p:notesMasterIdLst>
  <p:sldIdLst>
    <p:sldId id="788" r:id="rId3"/>
    <p:sldId id="627" r:id="rId4"/>
    <p:sldId id="633" r:id="rId5"/>
    <p:sldId id="601" r:id="rId6"/>
    <p:sldId id="274" r:id="rId7"/>
    <p:sldId id="273" r:id="rId8"/>
    <p:sldId id="282" r:id="rId9"/>
    <p:sldId id="602" r:id="rId10"/>
    <p:sldId id="312" r:id="rId11"/>
    <p:sldId id="279" r:id="rId12"/>
    <p:sldId id="616" r:id="rId13"/>
    <p:sldId id="281" r:id="rId14"/>
    <p:sldId id="814" r:id="rId15"/>
    <p:sldId id="605" r:id="rId16"/>
    <p:sldId id="606" r:id="rId17"/>
    <p:sldId id="815" r:id="rId18"/>
    <p:sldId id="639" r:id="rId19"/>
    <p:sldId id="816" r:id="rId20"/>
    <p:sldId id="610" r:id="rId21"/>
    <p:sldId id="619" r:id="rId22"/>
    <p:sldId id="622" r:id="rId23"/>
    <p:sldId id="276" r:id="rId24"/>
    <p:sldId id="320" r:id="rId25"/>
    <p:sldId id="620" r:id="rId26"/>
    <p:sldId id="280" r:id="rId27"/>
    <p:sldId id="615" r:id="rId28"/>
    <p:sldId id="614" r:id="rId29"/>
    <p:sldId id="621" r:id="rId30"/>
    <p:sldId id="8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a:srgbClr val="E87D1E"/>
    <a:srgbClr val="21C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44771" autoAdjust="0"/>
  </p:normalViewPr>
  <p:slideViewPr>
    <p:cSldViewPr snapToGrid="0">
      <p:cViewPr>
        <p:scale>
          <a:sx n="50" d="100"/>
          <a:sy n="50" d="100"/>
        </p:scale>
        <p:origin x="2718"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25CA9-AABF-4CA4-9786-693533770A42}"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48A38-B743-4C34-B360-C733EBA15150}" type="slidenum">
              <a:rPr lang="en-GB" smtClean="0"/>
              <a:t>‹#›</a:t>
            </a:fld>
            <a:endParaRPr lang="en-GB"/>
          </a:p>
        </p:txBody>
      </p:sp>
    </p:spTree>
    <p:extLst>
      <p:ext uri="{BB962C8B-B14F-4D97-AF65-F5344CB8AC3E}">
        <p14:creationId xmlns:p14="http://schemas.microsoft.com/office/powerpoint/2010/main" val="271495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sz="1200" b="1" u="sng" baseline="0" dirty="0" err="1"/>
              <a:t>küssen</a:t>
            </a:r>
            <a:r>
              <a:rPr lang="en-GB" sz="1200" b="1" u="sng" baseline="0" dirty="0"/>
              <a:t>.</a:t>
            </a:r>
            <a:br>
              <a:rPr lang="en-GB" sz="1200" b="1" baseline="0" dirty="0"/>
            </a:br>
            <a:r>
              <a:rPr lang="en-GB" sz="1200" b="1" baseline="0" dirty="0"/>
              <a:t>ii) Edexcel list does not have </a:t>
            </a:r>
            <a:r>
              <a:rPr lang="en-GB" sz="1200" b="1" u="sng" baseline="0" dirty="0"/>
              <a:t>ach,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sz="1200" b="1" u="sng" baseline="0" dirty="0" err="1"/>
              <a:t>klettern</a:t>
            </a:r>
            <a:r>
              <a:rPr lang="en-GB" sz="1200" b="1" u="sng" baseline="0" dirty="0"/>
              <a:t>, </a:t>
            </a:r>
            <a:r>
              <a:rPr lang="en-GB" sz="1200" b="1" u="sng" baseline="0" dirty="0" err="1"/>
              <a:t>küssen</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short and long </a:t>
            </a:r>
            <a:r>
              <a:rPr lang="en-GB" sz="1200" b="1" dirty="0"/>
              <a:t>[i] </a:t>
            </a:r>
            <a:r>
              <a:rPr lang="en-GB" sz="1200" b="0" dirty="0"/>
              <a:t>and</a:t>
            </a:r>
            <a:r>
              <a:rPr lang="en-GB" sz="1200" b="1" dirty="0"/>
              <a:t>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verbs that take indirect objects (e.g. </a:t>
            </a:r>
            <a:r>
              <a:rPr lang="en-GB" sz="1200" b="0" baseline="0" dirty="0" err="1"/>
              <a:t>helfen</a:t>
            </a:r>
            <a:r>
              <a:rPr lang="en-GB" sz="1200" b="0" baseline="0" dirty="0"/>
              <a:t>, </a:t>
            </a:r>
            <a:r>
              <a:rPr lang="en-GB" sz="1200" b="0" baseline="0" dirty="0" err="1"/>
              <a:t>glauben</a:t>
            </a:r>
            <a:r>
              <a:rPr lang="en-GB" sz="1200" b="0" baseline="0" dirty="0"/>
              <a:t>, </a:t>
            </a:r>
            <a:r>
              <a:rPr lang="en-GB" sz="1200" b="0" baseline="0" dirty="0" err="1"/>
              <a:t>antworten</a:t>
            </a:r>
            <a:r>
              <a:rPr lang="en-GB" sz="1200" b="0" baseline="0" dirty="0"/>
              <a:t>, </a:t>
            </a:r>
            <a:r>
              <a:rPr lang="en-GB" sz="1200" b="0" baseline="0" dirty="0" err="1"/>
              <a:t>danken</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erfahren [690] geblieben [113] geschwommen [1863] gestiegen [325] klettern [2601] küssen [2644] steigen [325] wandern [1803] Berg [934] Erfahrung [619] Fahrt [1569] Luft [487] Wald [1028] frisch [1260] durch [55] ach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practise</a:t>
            </a:r>
            <a:r>
              <a:rPr lang="en-GB" b="1" baseline="0" dirty="0"/>
              <a:t> recognising the use of the Row 3 pronoun, as opposed to Row 2</a:t>
            </a:r>
            <a:endParaRPr lang="en-GB" sz="1200" dirty="0">
              <a:solidFill>
                <a:srgbClr val="115076"/>
              </a:solidFill>
              <a:latin typeface="Century Gothic" panose="020B0502020202020204" pitchFamily="34" charset="0"/>
            </a:endParaRPr>
          </a:p>
          <a:p>
            <a:br>
              <a:rPr lang="en-GB" dirty="0"/>
            </a:br>
            <a:r>
              <a:rPr lang="en-GB" b="1" dirty="0"/>
              <a:t>Procedure:</a:t>
            </a:r>
            <a:br>
              <a:rPr lang="en-GB" dirty="0"/>
            </a:br>
            <a:r>
              <a:rPr lang="en-GB" dirty="0"/>
              <a:t>1. Students read the sentences.</a:t>
            </a:r>
          </a:p>
          <a:p>
            <a:r>
              <a:rPr lang="en-GB" dirty="0"/>
              <a:t>2. For each, they decide whether the Row 2</a:t>
            </a:r>
            <a:r>
              <a:rPr lang="en-GB" baseline="0" dirty="0"/>
              <a:t> or the Row 3 pronoun is used, ticking the appropriate column.</a:t>
            </a:r>
            <a:endParaRPr lang="en-GB" dirty="0"/>
          </a:p>
          <a:p>
            <a:r>
              <a:rPr lang="en-GB" dirty="0"/>
              <a:t>3. Click to animate</a:t>
            </a:r>
            <a:r>
              <a:rPr lang="en-GB" baseline="0" dirty="0"/>
              <a:t> the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baseline="0" dirty="0"/>
              <a:t>Word frequency (1 is the most frequent word in German): </a:t>
            </a:r>
            <a:br>
              <a:rPr lang="en-GB" baseline="0" dirty="0"/>
            </a:br>
            <a:r>
              <a:rPr lang="en-GB" sz="1200" b="0" i="0" u="none" strike="noStrike" kern="1200" cap="none" dirty="0">
                <a:solidFill>
                  <a:schemeClr val="tx1"/>
                </a:solidFill>
                <a:effectLst/>
                <a:latin typeface="+mn-lt"/>
                <a:ea typeface="Calibri"/>
                <a:cs typeface="Calibri"/>
                <a:sym typeface="Calibri"/>
              </a:rPr>
              <a:t>8.2.1.1</a:t>
            </a:r>
            <a:r>
              <a:rPr lang="en-GB" sz="1200" b="0" i="0" u="none" strike="noStrike" kern="1200" cap="none" baseline="0" dirty="0">
                <a:solidFill>
                  <a:schemeClr val="tx1"/>
                </a:solidFill>
                <a:effectLst/>
                <a:latin typeface="+mn-lt"/>
                <a:ea typeface="Calibri"/>
                <a:cs typeface="Calibri"/>
                <a:sym typeface="Calibri"/>
              </a:rPr>
              <a:t> (introduce) </a:t>
            </a:r>
            <a:r>
              <a:rPr lang="de-DE" sz="1200" b="1" i="0" u="none" strike="noStrike" kern="1200" cap="none" dirty="0">
                <a:solidFill>
                  <a:schemeClr val="tx1"/>
                </a:solidFill>
                <a:effectLst/>
                <a:latin typeface="+mn-lt"/>
                <a:ea typeface="Calibri"/>
                <a:cs typeface="Calibri"/>
                <a:sym typeface="Calibri"/>
              </a:rPr>
              <a:t>schenken</a:t>
            </a:r>
            <a:r>
              <a:rPr lang="de-DE" sz="1200" b="0" i="0" u="none" strike="noStrike" kern="1200" cap="none" dirty="0">
                <a:solidFill>
                  <a:schemeClr val="tx1"/>
                </a:solidFill>
                <a:effectLst/>
                <a:latin typeface="+mn-lt"/>
                <a:ea typeface="Calibri"/>
                <a:cs typeface="Calibri"/>
                <a:sym typeface="Calibri"/>
              </a:rPr>
              <a:t> [1614] </a:t>
            </a:r>
            <a:r>
              <a:rPr lang="de-DE" sz="1200" b="1" i="0" u="none" strike="noStrike" kern="1200" cap="none" dirty="0">
                <a:solidFill>
                  <a:schemeClr val="tx1"/>
                </a:solidFill>
                <a:effectLst/>
                <a:latin typeface="+mn-lt"/>
                <a:ea typeface="Calibri"/>
                <a:cs typeface="Calibri"/>
                <a:sym typeface="Calibri"/>
              </a:rPr>
              <a:t>dir</a:t>
            </a:r>
            <a:r>
              <a:rPr lang="de-DE" sz="1200" b="0" i="0" u="none" strike="noStrike" kern="1200" cap="none" dirty="0">
                <a:solidFill>
                  <a:schemeClr val="tx1"/>
                </a:solidFill>
                <a:effectLst/>
                <a:latin typeface="+mn-lt"/>
                <a:ea typeface="Calibri"/>
                <a:cs typeface="Calibri"/>
                <a:sym typeface="Calibri"/>
              </a:rPr>
              <a:t> [244] </a:t>
            </a:r>
            <a:r>
              <a:rPr lang="de-DE" sz="1200" b="1" i="0" u="none" strike="noStrike" kern="1200" cap="none" dirty="0">
                <a:solidFill>
                  <a:schemeClr val="tx1"/>
                </a:solidFill>
                <a:effectLst/>
                <a:latin typeface="+mn-lt"/>
                <a:ea typeface="Calibri"/>
                <a:cs typeface="Calibri"/>
                <a:sym typeface="Calibri"/>
              </a:rPr>
              <a:t>ihm</a:t>
            </a:r>
            <a:r>
              <a:rPr lang="de-DE" sz="1200" b="0" i="0" u="none" strike="noStrike" kern="1200" cap="none" dirty="0">
                <a:solidFill>
                  <a:schemeClr val="tx1"/>
                </a:solidFill>
                <a:effectLst/>
                <a:latin typeface="+mn-lt"/>
                <a:ea typeface="Calibri"/>
                <a:cs typeface="Calibri"/>
                <a:sym typeface="Calibri"/>
              </a:rPr>
              <a:t> [91] </a:t>
            </a:r>
            <a:r>
              <a:rPr lang="de-DE" sz="1200" b="1" i="0" u="none" strike="noStrike" kern="1200" cap="none" dirty="0">
                <a:solidFill>
                  <a:schemeClr val="tx1"/>
                </a:solidFill>
                <a:effectLst/>
                <a:latin typeface="+mn-lt"/>
                <a:ea typeface="Calibri"/>
                <a:cs typeface="Calibri"/>
                <a:sym typeface="Calibri"/>
              </a:rPr>
              <a:t>ihr</a:t>
            </a:r>
            <a:r>
              <a:rPr lang="de-DE" sz="1200" b="0" i="0" u="none" strike="noStrike" kern="1200" cap="none" dirty="0">
                <a:solidFill>
                  <a:schemeClr val="tx1"/>
                </a:solidFill>
                <a:effectLst/>
                <a:latin typeface="+mn-lt"/>
                <a:ea typeface="Calibri"/>
                <a:cs typeface="Calibri"/>
                <a:sym typeface="Calibri"/>
              </a:rPr>
              <a:t> [27]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küssen </a:t>
            </a:r>
            <a:r>
              <a:rPr lang="de-DE" sz="1200" b="0" i="0" u="none" strike="noStrike" kern="1200" cap="none" baseline="0" dirty="0">
                <a:solidFill>
                  <a:schemeClr val="tx1"/>
                </a:solidFill>
                <a:effectLst/>
                <a:latin typeface="+mn-lt"/>
                <a:ea typeface="Calibri"/>
                <a:cs typeface="Calibri"/>
                <a:sym typeface="Calibri"/>
              </a:rPr>
              <a:t>[2644] </a:t>
            </a:r>
            <a:r>
              <a:rPr lang="de-DE" sz="1200" b="1" i="0" u="none" strike="noStrike" kern="1200" cap="none" baseline="0" dirty="0">
                <a:solidFill>
                  <a:schemeClr val="tx1"/>
                </a:solidFill>
                <a:effectLst/>
                <a:latin typeface="+mn-lt"/>
                <a:ea typeface="Calibri"/>
                <a:cs typeface="Calibri"/>
                <a:sym typeface="Calibri"/>
              </a:rPr>
              <a:t>ach</a:t>
            </a:r>
            <a:r>
              <a:rPr lang="de-DE" sz="1200" b="0" i="0" u="none" strike="noStrike" kern="1200" cap="none" baseline="0" dirty="0">
                <a:solidFill>
                  <a:schemeClr val="tx1"/>
                </a:solidFill>
                <a:effectLst/>
                <a:latin typeface="+mn-lt"/>
                <a:ea typeface="Calibri"/>
                <a:cs typeface="Calibri"/>
                <a:sym typeface="Calibri"/>
              </a:rPr>
              <a:t>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8.1.1.5 </a:t>
            </a:r>
            <a:r>
              <a:rPr lang="de-DE" sz="1200" b="1" i="0" u="none" strike="noStrike" kern="1200" cap="none" baseline="0" dirty="0">
                <a:solidFill>
                  <a:schemeClr val="tx1"/>
                </a:solidFill>
                <a:effectLst/>
                <a:latin typeface="+mn-lt"/>
                <a:ea typeface="Calibri"/>
                <a:cs typeface="Calibri"/>
                <a:sym typeface="Calibri"/>
              </a:rPr>
              <a:t>freundlich</a:t>
            </a:r>
            <a:r>
              <a:rPr lang="de-DE" sz="1200" b="0" i="0" u="none" strike="noStrike" kern="1200" cap="none" baseline="0" dirty="0">
                <a:solidFill>
                  <a:schemeClr val="tx1"/>
                </a:solidFill>
                <a:effectLst/>
                <a:latin typeface="+mn-lt"/>
                <a:ea typeface="Calibri"/>
                <a:cs typeface="Calibri"/>
                <a:sym typeface="Calibri"/>
              </a:rPr>
              <a:t> [1566]  </a:t>
            </a:r>
            <a:r>
              <a:rPr lang="de-DE" sz="1200" b="1" i="0" u="none" strike="noStrike" kern="1200" cap="none" baseline="0" dirty="0">
                <a:solidFill>
                  <a:schemeClr val="tx1"/>
                </a:solidFill>
                <a:effectLst/>
                <a:latin typeface="+mn-lt"/>
                <a:ea typeface="Calibri"/>
                <a:cs typeface="Calibri"/>
                <a:sym typeface="Calibri"/>
              </a:rPr>
              <a:t>wieder</a:t>
            </a:r>
            <a:r>
              <a:rPr lang="de-DE" sz="1200" b="0" i="0" u="none" strike="noStrike" kern="1200" cap="none" baseline="0" dirty="0">
                <a:solidFill>
                  <a:schemeClr val="tx1"/>
                </a:solidFill>
                <a:effectLst/>
                <a:latin typeface="+mn-lt"/>
                <a:ea typeface="Calibri"/>
                <a:cs typeface="Calibri"/>
                <a:sym typeface="Calibri"/>
              </a:rPr>
              <a:t>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To practise</a:t>
            </a:r>
            <a:r>
              <a:rPr lang="en-GB" b="1" baseline="0" dirty="0"/>
              <a:t> translating from the German into English</a:t>
            </a:r>
            <a:endParaRPr lang="en-GB" sz="1200" dirty="0">
              <a:solidFill>
                <a:srgbClr val="115076"/>
              </a:solidFill>
              <a:latin typeface="Century Gothic" panose="020B0502020202020204" pitchFamily="34" charset="0"/>
            </a:endParaRPr>
          </a:p>
          <a:p>
            <a:br>
              <a:rPr lang="en-GB" dirty="0"/>
            </a:br>
            <a:r>
              <a:rPr lang="en-GB" b="1" dirty="0"/>
              <a:t>Procedure:</a:t>
            </a:r>
            <a:br>
              <a:rPr lang="en-GB" dirty="0"/>
            </a:br>
            <a:r>
              <a:rPr lang="en-GB" dirty="0"/>
              <a:t>1. Students translate the sentences</a:t>
            </a:r>
            <a:r>
              <a:rPr lang="en-GB" baseline="0" dirty="0"/>
              <a:t> into English.</a:t>
            </a:r>
            <a:endParaRPr lang="en-GB" dirty="0"/>
          </a:p>
          <a:p>
            <a:r>
              <a:rPr lang="en-GB" dirty="0"/>
              <a:t>2. Click to bring up</a:t>
            </a:r>
            <a:r>
              <a:rPr lang="en-GB" baseline="0" dirty="0"/>
              <a:t> the English sentences, one/two at a time, for checking.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baseline="0" dirty="0"/>
              <a:t>Word frequency (1 is the most frequent word in German): </a:t>
            </a:r>
            <a:br>
              <a:rPr lang="en-GB" baseline="0" dirty="0"/>
            </a:br>
            <a:r>
              <a:rPr lang="en-GB" sz="1200" b="0" i="0" u="none" strike="noStrike" kern="1200" cap="none" dirty="0">
                <a:solidFill>
                  <a:schemeClr val="tx1"/>
                </a:solidFill>
                <a:effectLst/>
                <a:latin typeface="+mn-lt"/>
                <a:ea typeface="Calibri"/>
                <a:cs typeface="Calibri"/>
                <a:sym typeface="Calibri"/>
              </a:rPr>
              <a:t>8.2.1.1</a:t>
            </a:r>
            <a:r>
              <a:rPr lang="en-GB" sz="1200" b="0" i="0" u="none" strike="noStrike" kern="1200" cap="none" baseline="0" dirty="0">
                <a:solidFill>
                  <a:schemeClr val="tx1"/>
                </a:solidFill>
                <a:effectLst/>
                <a:latin typeface="+mn-lt"/>
                <a:ea typeface="Calibri"/>
                <a:cs typeface="Calibri"/>
                <a:sym typeface="Calibri"/>
              </a:rPr>
              <a:t> (introduce) </a:t>
            </a:r>
            <a:r>
              <a:rPr lang="de-DE" sz="1200" b="1" i="0" u="none" strike="noStrike" kern="1200" cap="none" dirty="0">
                <a:solidFill>
                  <a:schemeClr val="tx1"/>
                </a:solidFill>
                <a:effectLst/>
                <a:latin typeface="+mn-lt"/>
                <a:ea typeface="Calibri"/>
                <a:cs typeface="Calibri"/>
                <a:sym typeface="Calibri"/>
              </a:rPr>
              <a:t>schenken</a:t>
            </a:r>
            <a:r>
              <a:rPr lang="de-DE" sz="1200" b="0" i="0" u="none" strike="noStrike" kern="1200" cap="none" dirty="0">
                <a:solidFill>
                  <a:schemeClr val="tx1"/>
                </a:solidFill>
                <a:effectLst/>
                <a:latin typeface="+mn-lt"/>
                <a:ea typeface="Calibri"/>
                <a:cs typeface="Calibri"/>
                <a:sym typeface="Calibri"/>
              </a:rPr>
              <a:t> [1614] </a:t>
            </a:r>
            <a:r>
              <a:rPr lang="de-DE" sz="1200" b="1" i="0" u="none" strike="noStrike" kern="1200" cap="none" dirty="0">
                <a:solidFill>
                  <a:schemeClr val="tx1"/>
                </a:solidFill>
                <a:effectLst/>
                <a:latin typeface="+mn-lt"/>
                <a:ea typeface="Calibri"/>
                <a:cs typeface="Calibri"/>
                <a:sym typeface="Calibri"/>
              </a:rPr>
              <a:t>dir</a:t>
            </a:r>
            <a:r>
              <a:rPr lang="de-DE" sz="1200" b="0" i="0" u="none" strike="noStrike" kern="1200" cap="none" dirty="0">
                <a:solidFill>
                  <a:schemeClr val="tx1"/>
                </a:solidFill>
                <a:effectLst/>
                <a:latin typeface="+mn-lt"/>
                <a:ea typeface="Calibri"/>
                <a:cs typeface="Calibri"/>
                <a:sym typeface="Calibri"/>
              </a:rPr>
              <a:t> [244] </a:t>
            </a:r>
            <a:r>
              <a:rPr lang="de-DE" sz="1200" b="1" i="0" u="none" strike="noStrike" kern="1200" cap="none" dirty="0">
                <a:solidFill>
                  <a:schemeClr val="tx1"/>
                </a:solidFill>
                <a:effectLst/>
                <a:latin typeface="+mn-lt"/>
                <a:ea typeface="Calibri"/>
                <a:cs typeface="Calibri"/>
                <a:sym typeface="Calibri"/>
              </a:rPr>
              <a:t>ihm</a:t>
            </a:r>
            <a:r>
              <a:rPr lang="de-DE" sz="1200" b="0" i="0" u="none" strike="noStrike" kern="1200" cap="none" dirty="0">
                <a:solidFill>
                  <a:schemeClr val="tx1"/>
                </a:solidFill>
                <a:effectLst/>
                <a:latin typeface="+mn-lt"/>
                <a:ea typeface="Calibri"/>
                <a:cs typeface="Calibri"/>
                <a:sym typeface="Calibri"/>
              </a:rPr>
              <a:t> [91] </a:t>
            </a:r>
            <a:r>
              <a:rPr lang="de-DE" sz="1200" b="1" i="0" u="none" strike="noStrike" kern="1200" cap="none" dirty="0">
                <a:solidFill>
                  <a:schemeClr val="tx1"/>
                </a:solidFill>
                <a:effectLst/>
                <a:latin typeface="+mn-lt"/>
                <a:ea typeface="Calibri"/>
                <a:cs typeface="Calibri"/>
                <a:sym typeface="Calibri"/>
              </a:rPr>
              <a:t>ihr</a:t>
            </a:r>
            <a:r>
              <a:rPr lang="de-DE" sz="1200" b="0" i="0" u="none" strike="noStrike" kern="1200" cap="none" dirty="0">
                <a:solidFill>
                  <a:schemeClr val="tx1"/>
                </a:solidFill>
                <a:effectLst/>
                <a:latin typeface="+mn-lt"/>
                <a:ea typeface="Calibri"/>
                <a:cs typeface="Calibri"/>
                <a:sym typeface="Calibri"/>
              </a:rPr>
              <a:t> [27]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küssen </a:t>
            </a:r>
            <a:r>
              <a:rPr lang="de-DE" sz="1200" b="0" i="0" u="none" strike="noStrike" kern="1200" cap="none" baseline="0" dirty="0">
                <a:solidFill>
                  <a:schemeClr val="tx1"/>
                </a:solidFill>
                <a:effectLst/>
                <a:latin typeface="+mn-lt"/>
                <a:ea typeface="Calibri"/>
                <a:cs typeface="Calibri"/>
                <a:sym typeface="Calibri"/>
              </a:rPr>
              <a:t>[2644] </a:t>
            </a:r>
            <a:r>
              <a:rPr lang="de-DE" sz="1200" b="1" i="0" u="none" strike="noStrike" kern="1200" cap="none" baseline="0" dirty="0">
                <a:solidFill>
                  <a:schemeClr val="tx1"/>
                </a:solidFill>
                <a:effectLst/>
                <a:latin typeface="+mn-lt"/>
                <a:ea typeface="Calibri"/>
                <a:cs typeface="Calibri"/>
                <a:sym typeface="Calibri"/>
              </a:rPr>
              <a:t>ach</a:t>
            </a:r>
            <a:r>
              <a:rPr lang="de-DE" sz="1200" b="0" i="0" u="none" strike="noStrike" kern="1200" cap="none" baseline="0" dirty="0">
                <a:solidFill>
                  <a:schemeClr val="tx1"/>
                </a:solidFill>
                <a:effectLst/>
                <a:latin typeface="+mn-lt"/>
                <a:ea typeface="Calibri"/>
                <a:cs typeface="Calibri"/>
                <a:sym typeface="Calibri"/>
              </a:rPr>
              <a:t>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a:solidFill>
                  <a:schemeClr val="tx1"/>
                </a:solidFill>
                <a:effectLst/>
                <a:latin typeface="+mn-lt"/>
                <a:ea typeface="Calibri"/>
                <a:cs typeface="Calibri"/>
                <a:sym typeface="Calibri"/>
              </a:rPr>
              <a:t>8.1.1.5 </a:t>
            </a:r>
            <a:r>
              <a:rPr lang="de-DE" sz="1200" b="1" i="0" u="none" strike="noStrike" kern="1200" cap="none" baseline="0" dirty="0">
                <a:solidFill>
                  <a:schemeClr val="tx1"/>
                </a:solidFill>
                <a:effectLst/>
                <a:latin typeface="+mn-lt"/>
                <a:ea typeface="Calibri"/>
                <a:cs typeface="Calibri"/>
                <a:sym typeface="Calibri"/>
              </a:rPr>
              <a:t>freundlich</a:t>
            </a:r>
            <a:r>
              <a:rPr lang="de-DE" sz="1200" b="0" i="0" u="none" strike="noStrike" kern="1200" cap="none" baseline="0" dirty="0">
                <a:solidFill>
                  <a:schemeClr val="tx1"/>
                </a:solidFill>
                <a:effectLst/>
                <a:latin typeface="+mn-lt"/>
                <a:ea typeface="Calibri"/>
                <a:cs typeface="Calibri"/>
                <a:sym typeface="Calibri"/>
              </a:rPr>
              <a:t> [1566]  </a:t>
            </a:r>
            <a:r>
              <a:rPr lang="de-DE" sz="1200" b="1" i="0" u="none" strike="noStrike" kern="1200" cap="none" baseline="0" dirty="0">
                <a:solidFill>
                  <a:schemeClr val="tx1"/>
                </a:solidFill>
                <a:effectLst/>
                <a:latin typeface="+mn-lt"/>
                <a:ea typeface="Calibri"/>
                <a:cs typeface="Calibri"/>
                <a:sym typeface="Calibri"/>
              </a:rPr>
              <a:t>wieder</a:t>
            </a:r>
            <a:r>
              <a:rPr lang="de-DE" sz="1200" b="0" i="0" u="none" strike="noStrike" kern="1200" cap="none" baseline="0" dirty="0">
                <a:solidFill>
                  <a:schemeClr val="tx1"/>
                </a:solidFill>
                <a:effectLst/>
                <a:latin typeface="+mn-lt"/>
                <a:ea typeface="Calibri"/>
                <a:cs typeface="Calibri"/>
                <a:sym typeface="Calibri"/>
              </a:rPr>
              <a:t>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5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TO MODEL THE ACTIVITY</a:t>
            </a:r>
            <a:br>
              <a:rPr lang="en-GB" b="1" dirty="0"/>
            </a:br>
            <a:r>
              <a:rPr lang="en-GB" b="1" dirty="0"/>
              <a:t>STUDENTS WILL NEED THE SEPARATE HANDOUT TO COMPLETE THE TASK.  See next slide.  Answers are on the following slides.</a:t>
            </a:r>
          </a:p>
          <a:p>
            <a:r>
              <a:rPr lang="en-GB" b="1" dirty="0"/>
              <a:t>Timing: 5 minutes</a:t>
            </a:r>
            <a:br>
              <a:rPr lang="en-GB" dirty="0"/>
            </a:br>
            <a:br>
              <a:rPr lang="en-GB" b="1" dirty="0"/>
            </a:br>
            <a:r>
              <a:rPr lang="en-GB" b="1" dirty="0"/>
              <a:t>Aim: To practise using verbs with correct R2 (accusative) and R3 (dative) pronouns in spoken and written modalities.</a:t>
            </a:r>
            <a:br>
              <a:rPr lang="en-GB" dirty="0"/>
            </a:br>
            <a:br>
              <a:rPr lang="en-GB" dirty="0"/>
            </a:br>
            <a:r>
              <a:rPr lang="en-GB" b="1" dirty="0"/>
              <a:t>Procedure:</a:t>
            </a:r>
            <a:br>
              <a:rPr lang="en-GB" dirty="0"/>
            </a:br>
            <a:r>
              <a:rPr lang="en-GB" dirty="0"/>
              <a:t>1. Partner A has four sentence starters.  She/he says the first part of his first sentence.  Partner B listens and completes the sentence with the correct verb.</a:t>
            </a:r>
          </a:p>
          <a:p>
            <a:r>
              <a:rPr lang="en-GB" dirty="0"/>
              <a:t>2. Partner A writes the missing verb and the full sentence in English.</a:t>
            </a:r>
          </a:p>
          <a:p>
            <a:r>
              <a:rPr lang="en-GB" dirty="0"/>
              <a:t>3. Partner A then says the sentence in English. Partner B says it (translates it orally) into German.</a:t>
            </a:r>
          </a:p>
          <a:p>
            <a:r>
              <a:rPr lang="en-GB" dirty="0"/>
              <a:t>4. Repeat for items 2-4.</a:t>
            </a:r>
          </a:p>
          <a:p>
            <a:r>
              <a:rPr lang="en-GB" dirty="0"/>
              <a:t>5. Then swap roles for Partner B’s four sentences.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UNTIL CLASS FEEDBACK STAGE</a:t>
            </a:r>
          </a:p>
          <a:p>
            <a:r>
              <a:rPr lang="en-GB" b="1" dirty="0"/>
              <a:t>Timing: 5 minutes (both</a:t>
            </a:r>
            <a:r>
              <a:rPr lang="en-GB" b="1" baseline="0" dirty="0"/>
              <a:t> slides)</a:t>
            </a:r>
            <a:br>
              <a:rPr lang="en-GB" dirty="0"/>
            </a:br>
            <a:br>
              <a:rPr lang="en-GB" b="1" dirty="0"/>
            </a:br>
            <a:r>
              <a:rPr lang="en-GB" b="1" dirty="0"/>
              <a:t>Aim: To practise using verbs with correct R2 (accusative) and R3 (dative) pronouns in spoken and written modalities.</a:t>
            </a:r>
            <a:br>
              <a:rPr lang="en-GB" dirty="0"/>
            </a:br>
            <a:br>
              <a:rPr lang="en-GB" dirty="0"/>
            </a:br>
            <a:r>
              <a:rPr lang="en-GB" b="1" dirty="0"/>
              <a:t>Procedure:</a:t>
            </a:r>
            <a:br>
              <a:rPr lang="en-GB" dirty="0"/>
            </a:br>
            <a:r>
              <a:rPr lang="en-GB" dirty="0"/>
              <a:t>1. Partner A has four sentence starters.  S/he says the first part of his/her first sentence. Partner B listens and completes the sentence with the correct verb.</a:t>
            </a:r>
          </a:p>
          <a:p>
            <a:r>
              <a:rPr lang="en-GB" dirty="0"/>
              <a:t>2. Partner A writes the missing verb and the full sentence in English.</a:t>
            </a:r>
          </a:p>
          <a:p>
            <a:r>
              <a:rPr lang="en-GB" dirty="0"/>
              <a:t>3. Partner A then says the sentence in English. Partner B says it (translates it orally) into German.</a:t>
            </a:r>
          </a:p>
          <a:p>
            <a:r>
              <a:rPr lang="en-GB" dirty="0"/>
              <a:t>4. Repeat for items 2-4.</a:t>
            </a:r>
          </a:p>
          <a:p>
            <a:r>
              <a:rPr lang="en-GB" dirty="0"/>
              <a:t>5. Then swap roles for Partner B’s four sentences.</a:t>
            </a:r>
          </a:p>
          <a:p>
            <a:pPr lvl="0"/>
            <a:endParaRPr lang="en-GB" sz="1200" dirty="0">
              <a:solidFill>
                <a:srgbClr val="115076"/>
              </a:solidFill>
              <a:latin typeface="Century Gothic" panose="020B0502020202020204" pitchFamily="34" charset="0"/>
            </a:endParaRPr>
          </a:p>
          <a:p>
            <a:pPr lvl="0"/>
            <a:r>
              <a:rPr lang="en-GB" b="1" baseline="0" dirty="0"/>
              <a:t>Word frequency (1 is the most frequent word in German): </a:t>
            </a:r>
            <a:br>
              <a:rPr lang="en-GB" baseline="0" dirty="0"/>
            </a:br>
            <a:r>
              <a:rPr lang="en-GB" baseline="0" dirty="0" err="1"/>
              <a:t>orgaisieren</a:t>
            </a:r>
            <a:r>
              <a:rPr lang="en-GB" baseline="0" dirty="0"/>
              <a:t> [1295] </a:t>
            </a:r>
            <a:r>
              <a:rPr lang="en-GB" baseline="0" dirty="0" err="1"/>
              <a:t>wünschen</a:t>
            </a:r>
            <a:r>
              <a:rPr lang="en-GB" baseline="0" dirty="0"/>
              <a:t> [630]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18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UNTIL CLASS FEEDBACK STAGE</a:t>
            </a:r>
            <a:br>
              <a:rPr lang="en-GB" b="1" dirty="0"/>
            </a:br>
            <a:r>
              <a:rPr lang="en-GB" b="1" dirty="0"/>
              <a:t>This is the continuation of the activity</a:t>
            </a:r>
            <a:r>
              <a:rPr lang="en-GB" b="1" baseline="0" dirty="0"/>
              <a:t> of the previous slide, students now having swapped roles.</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39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sz="1200" b="1" u="sng" baseline="0" dirty="0" err="1"/>
              <a:t>küssen</a:t>
            </a:r>
            <a:r>
              <a:rPr lang="en-GB" sz="1200" b="1" u="sng" baseline="0" dirty="0"/>
              <a:t>.</a:t>
            </a:r>
            <a:br>
              <a:rPr lang="en-GB" sz="1200" b="1" baseline="0" dirty="0"/>
            </a:br>
            <a:r>
              <a:rPr lang="en-GB" sz="1200" b="1" baseline="0" dirty="0"/>
              <a:t>ii) Edexcel list does not have </a:t>
            </a:r>
            <a:r>
              <a:rPr lang="en-GB" sz="1200" b="1" u="sng" baseline="0" dirty="0"/>
              <a:t>ach,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 </a:t>
            </a:r>
            <a:r>
              <a:rPr lang="en-GB" sz="1200" b="1" u="sng" baseline="0" dirty="0" err="1"/>
              <a:t>klettern</a:t>
            </a:r>
            <a:r>
              <a:rPr lang="en-GB" sz="1200" b="1" u="sng" baseline="0" dirty="0"/>
              <a:t>, </a:t>
            </a:r>
            <a:r>
              <a:rPr lang="en-GB" sz="1200" b="1" u="sng" baseline="0" dirty="0" err="1"/>
              <a:t>küssen</a:t>
            </a:r>
            <a:r>
              <a:rPr lang="en-GB" sz="1200" b="1" u="sng"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begreifen</a:t>
            </a:r>
            <a:r>
              <a:rPr lang="en-GB" sz="1200" b="1" u="sng" baseline="0" dirty="0"/>
              <a:t>, </a:t>
            </a:r>
            <a:r>
              <a:rPr lang="en-GB" sz="1200" b="1" u="sng" baseline="0" dirty="0" err="1"/>
              <a:t>duschen</a:t>
            </a:r>
            <a:r>
              <a:rPr lang="en-GB" sz="1200" b="1" u="sng" baseline="0" dirty="0"/>
              <a:t>, </a:t>
            </a:r>
            <a:r>
              <a:rPr lang="en-GB" sz="1200" b="1" u="sng" baseline="0" dirty="0" err="1"/>
              <a:t>Jahreszeit</a:t>
            </a:r>
            <a:r>
              <a:rPr lang="en-GB" sz="1200" b="1" u="sng" baseline="0" dirty="0"/>
              <a:t>.</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short and long </a:t>
            </a:r>
            <a:r>
              <a:rPr lang="en-GB" sz="1200" b="1" dirty="0"/>
              <a:t>[i] </a:t>
            </a:r>
            <a:r>
              <a:rPr lang="en-GB" sz="1200" b="0" dirty="0"/>
              <a:t>and</a:t>
            </a:r>
            <a:r>
              <a:rPr lang="en-GB" sz="1200" b="1" dirty="0"/>
              <a:t> [</a:t>
            </a:r>
            <a:r>
              <a:rPr lang="en-GB" sz="1200" b="1" dirty="0" err="1"/>
              <a:t>ie</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prepositions </a:t>
            </a:r>
            <a:r>
              <a:rPr lang="en-GB" sz="1200" b="1" baseline="0" dirty="0"/>
              <a:t>von</a:t>
            </a:r>
            <a:r>
              <a:rPr lang="en-GB" sz="1200" b="0" baseline="0" dirty="0"/>
              <a:t> and </a:t>
            </a:r>
            <a:r>
              <a:rPr lang="en-GB" sz="1200" b="1" baseline="0" dirty="0" err="1"/>
              <a:t>für</a:t>
            </a:r>
            <a:r>
              <a:rPr lang="en-GB" sz="1200" b="0" baseline="0" dirty="0"/>
              <a:t> with possessive adjectives (</a:t>
            </a:r>
            <a:r>
              <a:rPr lang="en-GB" sz="1200" b="0" baseline="0" dirty="0" err="1"/>
              <a:t>mein</a:t>
            </a:r>
            <a:r>
              <a:rPr lang="en-GB" sz="1200" b="0" baseline="0" dirty="0"/>
              <a:t>, </a:t>
            </a:r>
            <a:r>
              <a:rPr lang="en-GB" sz="1200" b="0" baseline="0" dirty="0" err="1"/>
              <a:t>dein</a:t>
            </a:r>
            <a:r>
              <a:rPr lang="en-GB" sz="1200" b="0" baseline="0" dirty="0"/>
              <a:t>, sein, </a:t>
            </a:r>
            <a:r>
              <a:rPr lang="en-GB" sz="1200" b="0" baseline="0" dirty="0" err="1"/>
              <a:t>ihr</a:t>
            </a:r>
            <a:r>
              <a:rPr lang="en-GB" sz="1200" b="0" baseline="0" dirty="0"/>
              <a:t>) and with pronouns (</a:t>
            </a:r>
            <a:r>
              <a:rPr lang="en-GB" sz="1200" b="0" baseline="0" dirty="0" err="1"/>
              <a:t>mich</a:t>
            </a:r>
            <a:r>
              <a:rPr lang="en-GB" sz="1200" b="0" baseline="0" dirty="0"/>
              <a:t>, dich, </a:t>
            </a:r>
            <a:r>
              <a:rPr lang="en-GB" sz="1200" b="0" baseline="0" dirty="0" err="1"/>
              <a:t>ihn</a:t>
            </a:r>
            <a:r>
              <a:rPr lang="en-GB" sz="1200" b="0" baseline="0" dirty="0"/>
              <a:t>, </a:t>
            </a:r>
            <a:r>
              <a:rPr lang="en-GB" sz="1200" b="0" baseline="0" dirty="0" err="1"/>
              <a:t>sie</a:t>
            </a:r>
            <a:r>
              <a:rPr lang="en-GB" sz="1200" b="0" baseline="0" dirty="0"/>
              <a:t> vs mir, </a:t>
            </a:r>
            <a:r>
              <a:rPr lang="en-GB" sz="1200" b="0" baseline="0" dirty="0" err="1"/>
              <a:t>dir</a:t>
            </a:r>
            <a:r>
              <a:rPr lang="en-GB" sz="1200" b="0" baseline="0" dirty="0"/>
              <a:t>, </a:t>
            </a:r>
            <a:r>
              <a:rPr lang="en-GB" sz="1200" b="0" baseline="0" dirty="0" err="1"/>
              <a:t>ihm</a:t>
            </a:r>
            <a:r>
              <a:rPr lang="en-GB" sz="1200" b="0" baseline="0" dirty="0"/>
              <a:t>, </a:t>
            </a:r>
            <a:r>
              <a:rPr lang="en-GB" sz="1200" b="0" baseline="0" dirty="0" err="1"/>
              <a:t>ihr</a:t>
            </a:r>
            <a:r>
              <a:rPr lang="en-GB" sz="1200" b="0" baseline="0" dirty="0"/>
              <a:t>)</a:t>
            </a:r>
            <a:br>
              <a:rPr lang="en-GB" sz="1200" b="0" baseline="0" dirty="0"/>
            </a:br>
            <a:r>
              <a:rPr lang="en-GB" sz="1200" b="0" baseline="0" dirty="0"/>
              <a:t>Introduction to variants of </a:t>
            </a:r>
            <a:r>
              <a:rPr lang="en-GB" sz="1200" b="1" baseline="0" dirty="0" err="1"/>
              <a:t>wer</a:t>
            </a:r>
            <a:r>
              <a:rPr lang="en-GB" sz="1200" b="0" baseline="0" dirty="0"/>
              <a:t> (</a:t>
            </a:r>
            <a:r>
              <a:rPr lang="en-GB" sz="1200" b="0" baseline="0" dirty="0" err="1"/>
              <a:t>für</a:t>
            </a:r>
            <a:r>
              <a:rPr lang="en-GB" sz="1200" b="0" baseline="0" dirty="0"/>
              <a:t> wen, von </a:t>
            </a:r>
            <a:r>
              <a:rPr lang="en-GB" sz="1200" b="0" baseline="0" dirty="0" err="1"/>
              <a:t>wem</a:t>
            </a:r>
            <a:r>
              <a:rPr lang="en-GB" sz="1200" b="0" baseline="0" dirty="0"/>
              <a: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danken [1276] kriegen [724]  schenken [1614] dir [244] ihm [91] ihr [27] Uhr</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[348] eigen [166] für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erfahren [690] geblieben [113] geschwommen [1863] gestiegen [325] klettern [2601] küssen [2644] steigen [325] wandern [1803] Berg [934] Erfahrung [619] Fahrt [1569] Luft [487] Wald [1028] frisch [1260] durch [55] ach [587]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begreifen [1346] duschen [&gt;5009] Blick [306] Dezember [1527] Jahreszeit [4818] Mal [82] März [987] Pflanze [1667] Schuh [1678] Wechsel [2525]  bequem [3369] freundlich [1566]  wieder [74]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6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ie</a:t>
            </a:r>
            <a:r>
              <a:rPr lang="en-GB" b="1" baseline="0" dirty="0"/>
              <a:t>] </a:t>
            </a:r>
            <a:r>
              <a:rPr lang="en-GB" baseline="0" dirty="0"/>
              <a:t>and then the </a:t>
            </a:r>
            <a:r>
              <a:rPr lang="en-GB" b="1" baseline="0" dirty="0"/>
              <a:t>source</a:t>
            </a:r>
            <a:r>
              <a:rPr lang="en-GB" baseline="0" dirty="0"/>
              <a:t> word again ‘</a:t>
            </a:r>
            <a:r>
              <a:rPr lang="en-GB" b="1" baseline="0" dirty="0"/>
              <a:t>Liebe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Liebe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31854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Aim: </a:t>
            </a:r>
            <a:r>
              <a:rPr lang="en-US" b="0" dirty="0"/>
              <a:t>Aural differentiation between SSC [</a:t>
            </a:r>
            <a:r>
              <a:rPr lang="en-US" b="0" dirty="0" err="1"/>
              <a:t>ie</a:t>
            </a:r>
            <a:r>
              <a:rPr lang="en-US" b="0" dirty="0"/>
              <a:t>] and short [</a:t>
            </a:r>
            <a:r>
              <a:rPr lang="en-US" b="0" dirty="0" err="1"/>
              <a:t>i</a:t>
            </a:r>
            <a:r>
              <a:rPr lang="en-US" b="0" dirty="0"/>
              <a:t>] in minimal pairs. </a:t>
            </a:r>
            <a:br>
              <a:rPr lang="en-US" b="0" dirty="0"/>
            </a:br>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decide which word contains [</a:t>
            </a:r>
            <a:r>
              <a:rPr lang="en-US" b="0" dirty="0" err="1"/>
              <a:t>ie</a:t>
            </a:r>
            <a:r>
              <a:rPr lang="en-US" b="0" dirty="0"/>
              <a:t>],</a:t>
            </a:r>
            <a:r>
              <a:rPr lang="en-US" b="0" baseline="0" dirty="0"/>
              <a:t> and write down a) or b).  If they wish, they can write down both words in full.</a:t>
            </a:r>
            <a:endParaRPr lang="en-US" b="0" dirty="0"/>
          </a:p>
          <a:p>
            <a:r>
              <a:rPr lang="en-US" b="0" dirty="0"/>
              <a:t>3. Click to reveal the answers. </a:t>
            </a:r>
          </a:p>
          <a:p>
            <a:r>
              <a:rPr lang="en-US" b="0" dirty="0"/>
              <a:t>4. Students sound out the pairs of words.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bitten b) </a:t>
            </a:r>
            <a:r>
              <a:rPr lang="en-GB" sz="1200" b="0" i="0" u="none" strike="noStrike" kern="1200" dirty="0" err="1">
                <a:solidFill>
                  <a:schemeClr val="tx1"/>
                </a:solidFill>
                <a:effectLst/>
                <a:latin typeface="+mn-lt"/>
                <a:ea typeface="+mn-ea"/>
                <a:cs typeface="+mn-cs"/>
              </a:rPr>
              <a:t>bieten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schief</a:t>
            </a:r>
            <a:r>
              <a:rPr lang="en-GB" sz="1200" b="0" i="0" u="none" strike="noStrike" kern="1200" dirty="0">
                <a:solidFill>
                  <a:schemeClr val="tx1"/>
                </a:solidFill>
                <a:effectLst/>
                <a:latin typeface="+mn-lt"/>
                <a:ea typeface="+mn-ea"/>
                <a:cs typeface="+mn-cs"/>
              </a:rPr>
              <a:t>  b) Schiff</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Miete</a:t>
            </a:r>
            <a:r>
              <a:rPr lang="en-GB" sz="1200" b="0" i="0" u="none" strike="noStrike" kern="1200" dirty="0">
                <a:solidFill>
                  <a:schemeClr val="tx1"/>
                </a:solidFill>
                <a:effectLst/>
                <a:latin typeface="+mn-lt"/>
                <a:ea typeface="+mn-ea"/>
                <a:cs typeface="+mn-cs"/>
              </a:rPr>
              <a:t>  b) Mitte</a:t>
            </a: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Stille</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Stiele</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bitten [491] </a:t>
            </a:r>
            <a:r>
              <a:rPr lang="en-GB" baseline="0" dirty="0" err="1"/>
              <a:t>bieten</a:t>
            </a:r>
            <a:r>
              <a:rPr lang="en-GB" baseline="0" dirty="0"/>
              <a:t> [531] </a:t>
            </a:r>
            <a:r>
              <a:rPr lang="en-GB" baseline="0" dirty="0" err="1"/>
              <a:t>schief</a:t>
            </a:r>
            <a:r>
              <a:rPr lang="en-GB" baseline="0" dirty="0"/>
              <a:t> [3021] Schiff [1176] </a:t>
            </a:r>
            <a:r>
              <a:rPr lang="en-GB" baseline="0" dirty="0" err="1"/>
              <a:t>Miete</a:t>
            </a:r>
            <a:r>
              <a:rPr lang="en-GB" baseline="0" dirty="0"/>
              <a:t> [3488] </a:t>
            </a:r>
            <a:r>
              <a:rPr lang="en-GB" baseline="0" dirty="0" err="1"/>
              <a:t>Mitte</a:t>
            </a:r>
            <a:r>
              <a:rPr lang="en-GB" baseline="0" dirty="0"/>
              <a:t> [711] </a:t>
            </a:r>
            <a:r>
              <a:rPr lang="en-GB" baseline="0" dirty="0" err="1"/>
              <a:t>Stille</a:t>
            </a:r>
            <a:r>
              <a:rPr lang="en-GB" baseline="0" dirty="0"/>
              <a:t> [2753] </a:t>
            </a:r>
            <a:r>
              <a:rPr lang="en-GB" baseline="0" dirty="0" err="1"/>
              <a:t>Stiele</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To practise productive recall of some of this week’s new and revisited vocabulary in the spoken modality</a:t>
            </a:r>
            <a:br>
              <a:rPr lang="en-GB" b="0" dirty="0"/>
            </a:br>
            <a:br>
              <a:rPr lang="en-GB" b="0" dirty="0"/>
            </a:br>
            <a:r>
              <a:rPr lang="en-GB" b="1" dirty="0"/>
              <a:t>Procedure:</a:t>
            </a:r>
            <a:br>
              <a:rPr lang="en-GB" dirty="0"/>
            </a:br>
            <a:r>
              <a:rPr lang="en-GB" dirty="0"/>
              <a:t>1. Click to animate the slide. </a:t>
            </a:r>
            <a:r>
              <a:rPr lang="en-US" dirty="0">
                <a:solidFill>
                  <a:srgbClr val="4472C4">
                    <a:lumMod val="50000"/>
                  </a:srgbClr>
                </a:solidFill>
              </a:rPr>
              <a:t>One by one, English words flash on the screen.</a:t>
            </a:r>
          </a:p>
          <a:p>
            <a:r>
              <a:rPr lang="en-US" dirty="0">
                <a:solidFill>
                  <a:srgbClr val="4472C4">
                    <a:lumMod val="50000"/>
                  </a:srgbClr>
                </a:solidFill>
              </a:rPr>
              <a:t>2. Partner A faces the screen and says each word aloud </a:t>
            </a:r>
            <a:r>
              <a:rPr lang="en-US" b="1" dirty="0">
                <a:solidFill>
                  <a:srgbClr val="4472C4">
                    <a:lumMod val="50000"/>
                  </a:srgbClr>
                </a:solidFill>
              </a:rPr>
              <a:t>in German</a:t>
            </a:r>
            <a:r>
              <a:rPr lang="en-US" dirty="0">
                <a:solidFill>
                  <a:srgbClr val="4472C4">
                    <a:lumMod val="50000"/>
                  </a:srgbClr>
                </a:solidFill>
              </a:rPr>
              <a:t>.</a:t>
            </a:r>
          </a:p>
          <a:p>
            <a:r>
              <a:rPr lang="en-US" dirty="0">
                <a:solidFill>
                  <a:srgbClr val="4472C4">
                    <a:lumMod val="50000"/>
                  </a:srgbClr>
                </a:solidFill>
              </a:rPr>
              <a:t>3. Partner B writes down what they hear. </a:t>
            </a:r>
          </a:p>
          <a:p>
            <a:r>
              <a:rPr lang="en-US" dirty="0">
                <a:solidFill>
                  <a:srgbClr val="4472C4">
                    <a:lumMod val="50000"/>
                  </a:srgbClr>
                </a:solidFill>
              </a:rPr>
              <a:t>4. Click to reveal the German so they can check answers.</a:t>
            </a:r>
          </a:p>
          <a:p>
            <a:r>
              <a:rPr lang="en-US" dirty="0">
                <a:solidFill>
                  <a:srgbClr val="4472C4">
                    <a:lumMod val="50000"/>
                  </a:srgbClr>
                </a:solidFill>
              </a:rPr>
              <a:t>5. Swap roles</a:t>
            </a:r>
            <a:r>
              <a:rPr lang="en-US" baseline="0" dirty="0">
                <a:solidFill>
                  <a:srgbClr val="4472C4">
                    <a:lumMod val="50000"/>
                  </a:srgbClr>
                </a:solidFill>
              </a:rPr>
              <a:t> using the next slide.</a:t>
            </a:r>
            <a:endParaRPr lang="en-US" dirty="0">
              <a:solidFill>
                <a:srgbClr val="4472C4">
                  <a:lumMod val="50000"/>
                </a:srgbClr>
              </a:solidFill>
            </a:endParaRPr>
          </a:p>
          <a:p>
            <a:endParaRPr lang="en-US" dirty="0">
              <a:solidFill>
                <a:srgbClr val="4472C4">
                  <a:lumMod val="50000"/>
                </a:srgbClr>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53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the continuation of the activity on the previous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3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wir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453753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 </a:t>
            </a:r>
            <a:r>
              <a:rPr lang="en-GB" b="1" dirty="0"/>
              <a:t>Students don’t write until the 3</a:t>
            </a:r>
            <a:r>
              <a:rPr lang="en-GB" b="1" baseline="30000" dirty="0"/>
              <a:t>rd</a:t>
            </a:r>
            <a:r>
              <a:rPr lang="en-GB" b="1" dirty="0"/>
              <a:t> word has disappeared.</a:t>
            </a:r>
          </a:p>
          <a:p>
            <a:r>
              <a:rPr lang="en-GB" b="0"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endParaRPr lang="en-GB" dirty="0"/>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introduce the Row 2 (accusative) </a:t>
            </a:r>
            <a:r>
              <a:rPr lang="en-GB" b="1" dirty="0" err="1"/>
              <a:t>possesive</a:t>
            </a:r>
            <a:r>
              <a:rPr lang="en-GB" b="1" dirty="0"/>
              <a:t> adjective forms</a:t>
            </a:r>
            <a:r>
              <a:rPr lang="en-GB" b="1" baseline="0" dirty="0"/>
              <a:t> (using </a:t>
            </a:r>
            <a:r>
              <a:rPr lang="en-GB" b="1" i="1" baseline="0" dirty="0" err="1"/>
              <a:t>mein</a:t>
            </a:r>
            <a:r>
              <a:rPr lang="en-GB" b="1" i="0" baseline="0" dirty="0"/>
              <a:t> as an example)</a:t>
            </a:r>
            <a:br>
              <a:rPr lang="en-GB" dirty="0"/>
            </a:br>
            <a:endParaRPr lang="en-GB" dirty="0"/>
          </a:p>
          <a:p>
            <a:r>
              <a:rPr lang="en-GB" b="1" dirty="0"/>
              <a:t>Procedure:</a:t>
            </a:r>
            <a:br>
              <a:rPr lang="en-GB" dirty="0"/>
            </a:br>
            <a:r>
              <a:rPr lang="en-GB" dirty="0"/>
              <a:t>1. Click to animate</a:t>
            </a:r>
            <a:r>
              <a:rPr lang="en-GB" baseline="0" dirty="0"/>
              <a:t> the explanation. Remind students that they have already learnt this pattern with </a:t>
            </a:r>
            <a:r>
              <a:rPr lang="en-GB" i="1" baseline="0" dirty="0" err="1"/>
              <a:t>ein</a:t>
            </a:r>
            <a:r>
              <a:rPr lang="en-GB" i="1" baseline="0" dirty="0"/>
              <a:t>.</a:t>
            </a:r>
            <a:endParaRPr lang="en-GB" dirty="0"/>
          </a:p>
          <a:p>
            <a:r>
              <a:rPr lang="en-GB" dirty="0"/>
              <a:t>2. Ensure students’ understanding at each stage.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0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br>
              <a:rPr lang="en-GB"/>
            </a:br>
            <a:br>
              <a:rPr lang="en-GB" b="1"/>
            </a:br>
            <a:r>
              <a:rPr lang="en-GB" b="1"/>
              <a:t>Aim: To introduce the Row 3 (dative) possessive</a:t>
            </a:r>
            <a:r>
              <a:rPr lang="en-GB" b="1" baseline="0"/>
              <a:t> adjective forms, using </a:t>
            </a:r>
            <a:r>
              <a:rPr lang="en-GB" b="1" i="1" baseline="0"/>
              <a:t>mein</a:t>
            </a:r>
            <a:r>
              <a:rPr lang="en-GB" b="1" i="0" baseline="0"/>
              <a:t> as an example</a:t>
            </a:r>
          </a:p>
          <a:p>
            <a:br>
              <a:rPr lang="en-GB"/>
            </a:br>
            <a:r>
              <a:rPr lang="en-GB" b="1"/>
              <a:t>Procedure:</a:t>
            </a:r>
            <a:br>
              <a:rPr lang="en-GB"/>
            </a:br>
            <a:r>
              <a:rPr lang="en-GB"/>
              <a:t>1. Click to animate</a:t>
            </a:r>
            <a:r>
              <a:rPr lang="en-GB" baseline="0"/>
              <a:t> the explanation. First draw out the difference between the first two examples.</a:t>
            </a:r>
            <a:endParaRPr lang="en-GB"/>
          </a:p>
          <a:p>
            <a:r>
              <a:rPr lang="en-GB"/>
              <a:t>2. Ensure students’ understanding at each stage.</a:t>
            </a:r>
            <a:br>
              <a:rPr lang="en-GB" sz="1200">
                <a:solidFill>
                  <a:srgbClr val="115076"/>
                </a:solidFill>
                <a:latin typeface="Century Gothic" panose="020B0502020202020204" pitchFamily="34" charset="0"/>
              </a:rPr>
            </a:br>
            <a:br>
              <a:rPr lang="en-GB" sz="1200">
                <a:solidFill>
                  <a:srgbClr val="115076"/>
                </a:solidFill>
                <a:latin typeface="Century Gothic" panose="020B0502020202020204" pitchFamily="34" charset="0"/>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0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practise recognition of the Row</a:t>
            </a:r>
            <a:r>
              <a:rPr lang="en-GB" b="1" baseline="0" dirty="0"/>
              <a:t> 2 and Row 3 pronouns and possessive adjective forms (reading)</a:t>
            </a:r>
            <a:br>
              <a:rPr lang="en-GB" dirty="0"/>
            </a:br>
            <a:br>
              <a:rPr lang="en-GB" dirty="0"/>
            </a:br>
            <a:r>
              <a:rPr lang="en-GB" b="1" dirty="0"/>
              <a:t>Procedure:</a:t>
            </a:r>
            <a:br>
              <a:rPr lang="en-GB" dirty="0"/>
            </a:br>
            <a:r>
              <a:rPr lang="en-GB" dirty="0"/>
              <a:t>1. Elicit the meanings of the two</a:t>
            </a:r>
            <a:r>
              <a:rPr lang="en-GB" baseline="0" dirty="0"/>
              <a:t> questions in the title of this slide from students</a:t>
            </a:r>
            <a:r>
              <a:rPr lang="en-GB" b="0" i="0" baseline="0" dirty="0"/>
              <a:t>, </a:t>
            </a:r>
            <a:r>
              <a:rPr lang="en-GB" sz="1200" b="0" i="0" dirty="0">
                <a:solidFill>
                  <a:srgbClr val="115076"/>
                </a:solidFill>
                <a:latin typeface="Century Gothic" panose="020B0502020202020204" pitchFamily="34" charset="0"/>
              </a:rPr>
              <a:t>to consolidate their understanding of R2 and R3 versions of </a:t>
            </a:r>
            <a:r>
              <a:rPr lang="en-GB" sz="1200" b="1" i="0" dirty="0" err="1">
                <a:solidFill>
                  <a:srgbClr val="115076"/>
                </a:solidFill>
                <a:latin typeface="Century Gothic" panose="020B0502020202020204" pitchFamily="34" charset="0"/>
              </a:rPr>
              <a:t>wer</a:t>
            </a:r>
            <a:r>
              <a:rPr lang="en-GB" sz="1200" b="0" i="0" dirty="0">
                <a:solidFill>
                  <a:srgbClr val="115076"/>
                </a:solidFill>
                <a:latin typeface="Century Gothic" panose="020B0502020202020204" pitchFamily="34" charset="0"/>
              </a:rPr>
              <a:t>.</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the sentences and decide </a:t>
            </a:r>
            <a:r>
              <a:rPr lang="en-GB"/>
              <a:t>from the </a:t>
            </a:r>
            <a:r>
              <a:rPr lang="en-GB" dirty="0"/>
              <a:t>pronoun/possessive</a:t>
            </a:r>
            <a:r>
              <a:rPr lang="en-GB" baseline="0" dirty="0"/>
              <a:t> which word must be missing, </a:t>
            </a:r>
            <a:r>
              <a:rPr lang="en-GB" sz="1200" b="1" dirty="0" err="1"/>
              <a:t>für</a:t>
            </a:r>
            <a:r>
              <a:rPr lang="en-GB" sz="1200" dirty="0"/>
              <a:t> or </a:t>
            </a:r>
            <a:r>
              <a:rPr lang="en-GB" sz="1200" b="1" dirty="0"/>
              <a:t>von</a:t>
            </a:r>
            <a:r>
              <a:rPr lang="en-GB" sz="1200" dirty="0"/>
              <a:t>.</a:t>
            </a:r>
            <a:endParaRPr lang="en-GB" dirty="0"/>
          </a:p>
          <a:p>
            <a:r>
              <a:rPr lang="en-GB" dirty="0"/>
              <a:t>3.</a:t>
            </a:r>
            <a:r>
              <a:rPr lang="en-GB" baseline="0" dirty="0"/>
              <a:t> </a:t>
            </a:r>
            <a:r>
              <a:rPr lang="en-GB" dirty="0"/>
              <a:t>To practise vocabulary recall, students that write</a:t>
            </a:r>
            <a:r>
              <a:rPr lang="en-GB" baseline="0" dirty="0"/>
              <a:t> down what was given, and to/from whom.</a:t>
            </a:r>
            <a:endParaRPr lang="en-GB" dirty="0"/>
          </a:p>
          <a:p>
            <a:r>
              <a:rPr lang="en-GB" dirty="0"/>
              <a:t>4. Click to reveal the answers one by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this activity combines the Row 3 verbs from lesson 1 and the possessive adjectives from lesson 2.  This grammar will be recapped at the start of Y9, so this activity could be omitted here, depending on time available and the needs of the class.</a:t>
            </a:r>
            <a:br>
              <a:rPr lang="en-GB" b="1" dirty="0"/>
            </a:br>
            <a:br>
              <a:rPr lang="en-GB" b="1" dirty="0"/>
            </a:br>
            <a:r>
              <a:rPr lang="en-GB" b="1" dirty="0"/>
              <a:t>Timing: 5 minutes</a:t>
            </a:r>
            <a:br>
              <a:rPr lang="en-GB" dirty="0"/>
            </a:br>
            <a:br>
              <a:rPr lang="en-GB" b="1" dirty="0"/>
            </a:br>
            <a:r>
              <a:rPr lang="en-GB" b="1" dirty="0"/>
              <a:t>Aim: To practise recognition of the Row 2 and Row 3 forms of possessive</a:t>
            </a:r>
            <a:r>
              <a:rPr lang="en-GB" b="1" baseline="0" dirty="0"/>
              <a:t> adjectives and object pronouns (listening)</a:t>
            </a:r>
            <a:br>
              <a:rPr lang="en-GB" dirty="0"/>
            </a:br>
            <a:br>
              <a:rPr lang="en-GB" dirty="0"/>
            </a:br>
            <a:r>
              <a:rPr lang="en-GB" b="1" dirty="0"/>
              <a:t>Procedure:</a:t>
            </a:r>
            <a:br>
              <a:rPr lang="en-GB" dirty="0"/>
            </a:br>
            <a:r>
              <a:rPr lang="en-GB" dirty="0"/>
              <a:t>1. Students read the sentences and decide from the pronoun/possessive</a:t>
            </a:r>
            <a:r>
              <a:rPr lang="en-GB" baseline="0" dirty="0"/>
              <a:t> form heard which verb must be missing from the choice presented</a:t>
            </a:r>
            <a:r>
              <a:rPr lang="en-GB" sz="1200" dirty="0"/>
              <a:t>.</a:t>
            </a:r>
            <a:endParaRPr lang="en-GB" dirty="0"/>
          </a:p>
          <a:p>
            <a:r>
              <a:rPr lang="en-GB" dirty="0"/>
              <a:t>2. Click to reveal the answers, followed by the written form of the sentences, one by one.</a:t>
            </a:r>
            <a:br>
              <a:rPr lang="en-GB" dirty="0"/>
            </a:br>
            <a:r>
              <a:rPr lang="en-GB" dirty="0"/>
              <a:t>3. Finally, click for a 2</a:t>
            </a:r>
            <a:r>
              <a:rPr lang="en-GB" baseline="30000" dirty="0"/>
              <a:t>nd</a:t>
            </a:r>
            <a:r>
              <a:rPr lang="en-GB" dirty="0"/>
              <a:t> set of audio buttons, which contain the full sentence audio, for reinforcement, as desired.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(words in brackets are obscured):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Ich [</a:t>
            </a:r>
            <a:r>
              <a:rPr lang="en-GB" dirty="0" err="1"/>
              <a:t>besuche</a:t>
            </a:r>
            <a:r>
              <a:rPr lang="en-GB" dirty="0"/>
              <a:t>] </a:t>
            </a:r>
            <a:r>
              <a:rPr lang="en-GB" dirty="0" err="1"/>
              <a:t>meine</a:t>
            </a:r>
            <a:r>
              <a:rPr lang="en-GB" dirty="0"/>
              <a:t> Mutter</a:t>
            </a:r>
            <a:br>
              <a:rPr lang="en-GB" dirty="0"/>
            </a:br>
            <a:r>
              <a:rPr lang="en-GB" dirty="0"/>
              <a:t>2. Du [</a:t>
            </a:r>
            <a:r>
              <a:rPr lang="en-GB" dirty="0" err="1"/>
              <a:t>gratulierst</a:t>
            </a:r>
            <a:r>
              <a:rPr lang="en-GB" dirty="0"/>
              <a:t>] </a:t>
            </a:r>
            <a:r>
              <a:rPr lang="en-GB" dirty="0" err="1"/>
              <a:t>deinem</a:t>
            </a:r>
            <a:r>
              <a:rPr lang="en-GB" dirty="0"/>
              <a:t> </a:t>
            </a:r>
            <a:r>
              <a:rPr lang="en-GB" dirty="0" err="1"/>
              <a:t>Vater</a:t>
            </a:r>
            <a:r>
              <a:rPr lang="en-GB" dirty="0"/>
              <a:t>.</a:t>
            </a:r>
            <a:br>
              <a:rPr lang="en-GB" dirty="0"/>
            </a:br>
            <a:r>
              <a:rPr lang="en-GB" dirty="0"/>
              <a:t>3. </a:t>
            </a:r>
            <a:r>
              <a:rPr lang="en-GB" dirty="0" err="1"/>
              <a:t>Er</a:t>
            </a:r>
            <a:r>
              <a:rPr lang="en-GB" dirty="0"/>
              <a:t> [</a:t>
            </a:r>
            <a:r>
              <a:rPr lang="en-GB" dirty="0" err="1"/>
              <a:t>antwortet</a:t>
            </a:r>
            <a:r>
              <a:rPr lang="en-GB" dirty="0"/>
              <a:t>] </a:t>
            </a:r>
            <a:r>
              <a:rPr lang="en-GB" dirty="0" err="1"/>
              <a:t>seinem</a:t>
            </a:r>
            <a:r>
              <a:rPr lang="en-GB" dirty="0"/>
              <a:t> </a:t>
            </a:r>
            <a:r>
              <a:rPr lang="en-GB" dirty="0" err="1"/>
              <a:t>Bruder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Sie</a:t>
            </a:r>
            <a:r>
              <a:rPr lang="en-GB" baseline="0" dirty="0"/>
              <a:t> [</a:t>
            </a:r>
            <a:r>
              <a:rPr lang="en-GB" baseline="0" dirty="0" err="1"/>
              <a:t>fragt</a:t>
            </a:r>
            <a:r>
              <a:rPr lang="en-GB" baseline="0" dirty="0"/>
              <a:t>] </a:t>
            </a:r>
            <a:r>
              <a:rPr lang="en-GB" baseline="0" dirty="0" err="1"/>
              <a:t>ihre</a:t>
            </a:r>
            <a:r>
              <a:rPr lang="en-GB" baseline="0" dirty="0"/>
              <a:t> Mutter.</a:t>
            </a:r>
            <a:br>
              <a:rPr lang="en-GB" dirty="0"/>
            </a:br>
            <a:r>
              <a:rPr lang="en-GB" dirty="0"/>
              <a:t>5. Ich [</a:t>
            </a:r>
            <a:r>
              <a:rPr lang="en-GB" dirty="0" err="1"/>
              <a:t>helfe</a:t>
            </a:r>
            <a:r>
              <a:rPr lang="en-GB" dirty="0"/>
              <a:t>] </a:t>
            </a:r>
            <a:r>
              <a:rPr lang="en-GB" dirty="0" err="1"/>
              <a:t>meinem</a:t>
            </a:r>
            <a:r>
              <a:rPr lang="en-GB" dirty="0"/>
              <a:t> Freund.</a:t>
            </a:r>
            <a:br>
              <a:rPr lang="en-GB" dirty="0"/>
            </a:br>
            <a:r>
              <a:rPr lang="en-GB" dirty="0"/>
              <a:t>6. Du [</a:t>
            </a:r>
            <a:r>
              <a:rPr lang="en-GB" dirty="0" err="1"/>
              <a:t>magst</a:t>
            </a:r>
            <a:r>
              <a:rPr lang="en-GB" dirty="0"/>
              <a:t>] </a:t>
            </a:r>
            <a:r>
              <a:rPr lang="en-GB" dirty="0" err="1"/>
              <a:t>meinen</a:t>
            </a:r>
            <a:r>
              <a:rPr lang="en-GB" dirty="0"/>
              <a:t> Hund.</a:t>
            </a:r>
            <a:br>
              <a:rPr lang="en-GB" dirty="0"/>
            </a:br>
            <a:endParaRPr lang="en-GB" sz="1050" b="1" i="1" dirty="0">
              <a:solidFill>
                <a:srgbClr val="115076"/>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80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13 minutes (two slides)</a:t>
            </a:r>
            <a:br>
              <a:rPr lang="en-GB" dirty="0"/>
            </a:br>
            <a:br>
              <a:rPr lang="en-GB" b="1" dirty="0"/>
            </a:br>
            <a:r>
              <a:rPr lang="en-GB" b="1" dirty="0"/>
              <a:t>Aim: To practise written production of the Row 2 and Row 3 pronoun and possessive adjective forms in sentences as required</a:t>
            </a:r>
            <a:br>
              <a:rPr lang="en-GB" dirty="0"/>
            </a:br>
            <a:br>
              <a:rPr lang="en-GB" dirty="0"/>
            </a:br>
            <a:r>
              <a:rPr lang="en-GB" b="1" dirty="0"/>
              <a:t>Procedure:</a:t>
            </a:r>
            <a:br>
              <a:rPr lang="en-GB" dirty="0"/>
            </a:br>
            <a:r>
              <a:rPr lang="en-GB" dirty="0"/>
              <a:t>1. Students translate sentences 1-6 into German. Click</a:t>
            </a:r>
            <a:r>
              <a:rPr lang="en-GB" baseline="0" dirty="0"/>
              <a:t> to bring up the four reminder bubbles, and go through these before they start, leaving them on the screen during the exercise.</a:t>
            </a:r>
            <a:endParaRPr lang="en-GB" dirty="0"/>
          </a:p>
          <a:p>
            <a:r>
              <a:rPr lang="en-GB" dirty="0"/>
              <a:t>2. The answers are animated on the next slide.</a:t>
            </a:r>
          </a:p>
          <a:p>
            <a:endParaRPr lang="en-GB" dirty="0"/>
          </a:p>
          <a:p>
            <a:r>
              <a:rPr lang="en-GB" b="1" dirty="0"/>
              <a:t>Adaptive teaching:</a:t>
            </a:r>
          </a:p>
          <a:p>
            <a:pPr marL="228600" indent="-228600">
              <a:buAutoNum type="arabicPeriod"/>
            </a:pPr>
            <a:r>
              <a:rPr lang="en-GB" b="0" dirty="0"/>
              <a:t>Gap-fill the slide, providing the verb phrases.</a:t>
            </a:r>
          </a:p>
          <a:p>
            <a:pPr marL="228600" indent="-228600">
              <a:buAutoNum type="arabicPeriod"/>
            </a:pPr>
            <a:r>
              <a:rPr lang="en-GB" b="0" dirty="0"/>
              <a:t>Provide a word pool – either per sentence or for all six sentences to increase the challenge.</a:t>
            </a:r>
          </a:p>
          <a:p>
            <a:pPr marL="228600" indent="-228600">
              <a:buAutoNum type="arabicPeriod"/>
            </a:pPr>
            <a:r>
              <a:rPr lang="en-GB" b="0" dirty="0"/>
              <a:t>Provide the first letter of each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80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To provide the answers to the activity on the previous slide</a:t>
            </a:r>
            <a:br>
              <a:rPr lang="en-GB" dirty="0"/>
            </a:br>
            <a:br>
              <a:rPr lang="en-GB" dirty="0"/>
            </a:br>
            <a:r>
              <a:rPr lang="en-GB" b="1" dirty="0"/>
              <a:t>Procedure:</a:t>
            </a:r>
            <a:br>
              <a:rPr lang="en-GB" dirty="0"/>
            </a:br>
            <a:r>
              <a:rPr lang="en-GB" dirty="0"/>
              <a:t>Click to bring up the suggested answers one by 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7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https://rachelhawkes.com/LDPresources/Yr8German/German_Y8_Term2i_Wk2_audio_HW_sheet_answers.docx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 Verb agreement (present), Verb agreement (past)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err="1"/>
              <a:t>finden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0528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br>
              <a:rPr lang="en-GB" b="1" dirty="0"/>
            </a:br>
            <a:r>
              <a:rPr lang="en-GB" b="1" dirty="0"/>
              <a:t>Aim: </a:t>
            </a:r>
            <a:r>
              <a:rPr lang="en-GB" dirty="0"/>
              <a:t>This activity highlights similarities and differences in the English and German pronunciation of the SSC [</a:t>
            </a:r>
            <a:r>
              <a:rPr lang="en-GB" dirty="0" err="1"/>
              <a:t>i</a:t>
            </a:r>
            <a:r>
              <a:rPr lang="en-GB" dirty="0"/>
              <a:t>], using cognates and near-cognates (most of which have not been previously taught). </a:t>
            </a:r>
            <a:br>
              <a:rPr lang="en-GB" dirty="0"/>
            </a:br>
            <a:r>
              <a:rPr lang="en-GB" dirty="0"/>
              <a:t>Students apply the rule about long and short [</a:t>
            </a:r>
            <a:r>
              <a:rPr lang="en-GB" dirty="0" err="1"/>
              <a:t>i</a:t>
            </a:r>
            <a:r>
              <a:rPr lang="en-GB" dirty="0"/>
              <a:t>] to recognise when the German and English pronunciations of [</a:t>
            </a:r>
            <a:r>
              <a:rPr lang="en-GB" dirty="0" err="1"/>
              <a:t>i</a:t>
            </a:r>
            <a:r>
              <a:rPr lang="en-GB" dirty="0"/>
              <a:t>] are the same and different.</a:t>
            </a:r>
            <a:br>
              <a:rPr lang="en-GB" dirty="0"/>
            </a:br>
            <a:br>
              <a:rPr lang="en-GB" dirty="0"/>
            </a:br>
            <a:r>
              <a:rPr lang="en-GB" b="1" dirty="0"/>
              <a:t>Procedure:</a:t>
            </a:r>
            <a:br>
              <a:rPr lang="en-GB" dirty="0"/>
            </a:br>
            <a:r>
              <a:rPr lang="en-GB" dirty="0"/>
              <a:t>1. Students say the words aloud in German, (following the rule that German v</a:t>
            </a:r>
            <a:r>
              <a:rPr lang="en-GB" sz="1200" dirty="0">
                <a:solidFill>
                  <a:srgbClr val="115076"/>
                </a:solidFill>
                <a:latin typeface="Century Gothic" panose="020B0502020202020204" pitchFamily="34" charset="0"/>
              </a:rPr>
              <a:t>owels followed by </a:t>
            </a:r>
            <a:r>
              <a:rPr lang="en-GB" sz="1200" b="1" dirty="0">
                <a:solidFill>
                  <a:srgbClr val="115076"/>
                </a:solidFill>
                <a:latin typeface="Century Gothic" panose="020B0502020202020204" pitchFamily="34" charset="0"/>
              </a:rPr>
              <a:t>more than one consonant </a:t>
            </a:r>
            <a:r>
              <a:rPr lang="en-GB" sz="1200" dirty="0">
                <a:solidFill>
                  <a:srgbClr val="115076"/>
                </a:solidFill>
                <a:latin typeface="Century Gothic" panose="020B0502020202020204" pitchFamily="34" charset="0"/>
              </a:rPr>
              <a:t>are </a:t>
            </a:r>
            <a:r>
              <a:rPr lang="en-GB" sz="1200" b="1" dirty="0">
                <a:solidFill>
                  <a:srgbClr val="115076"/>
                </a:solidFill>
                <a:latin typeface="Century Gothic" panose="020B0502020202020204" pitchFamily="34" charset="0"/>
              </a:rPr>
              <a:t>short. </a:t>
            </a:r>
            <a:r>
              <a:rPr lang="en-GB" sz="1200" dirty="0">
                <a:solidFill>
                  <a:srgbClr val="115076"/>
                </a:solidFill>
                <a:latin typeface="Century Gothic" panose="020B0502020202020204" pitchFamily="34" charset="0"/>
              </a:rPr>
              <a:t>Other vowels are </a:t>
            </a:r>
            <a:r>
              <a:rPr lang="en-GB" sz="1200" b="1" dirty="0">
                <a:solidFill>
                  <a:srgbClr val="115076"/>
                </a:solidFill>
                <a:latin typeface="Century Gothic" panose="020B0502020202020204" pitchFamily="34" charset="0"/>
              </a:rPr>
              <a:t>long.</a:t>
            </a:r>
            <a:r>
              <a:rPr lang="en-GB" sz="1200" b="0" dirty="0">
                <a:solidFill>
                  <a:srgbClr val="115076"/>
                </a:solidFill>
                <a:latin typeface="Century Gothic" panose="020B0502020202020204" pitchFamily="34" charset="0"/>
              </a:rPr>
              <a:t>)</a:t>
            </a:r>
          </a:p>
          <a:p>
            <a:r>
              <a:rPr lang="en-GB" dirty="0"/>
              <a:t>2. They compare how the words sound with the pronunciation of their English equivalents.</a:t>
            </a:r>
          </a:p>
          <a:p>
            <a:r>
              <a:rPr lang="en-GB" dirty="0"/>
              <a:t>3. They note down for each whether the [</a:t>
            </a:r>
            <a:r>
              <a:rPr lang="en-GB" dirty="0" err="1"/>
              <a:t>i</a:t>
            </a:r>
            <a:r>
              <a:rPr lang="en-GB" dirty="0"/>
              <a:t>] sound is the same as in English or different.</a:t>
            </a:r>
          </a:p>
          <a:p>
            <a:r>
              <a:rPr lang="en-GB" dirty="0"/>
              <a:t>4. Click to listen and check the German pronunciation.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Finger</a:t>
            </a:r>
            <a:br>
              <a:rPr lang="en-GB" dirty="0"/>
            </a:br>
            <a:r>
              <a:rPr lang="en-GB" dirty="0"/>
              <a:t>2. </a:t>
            </a:r>
            <a:r>
              <a:rPr lang="en-GB" dirty="0" err="1"/>
              <a:t>britisch</a:t>
            </a:r>
            <a:br>
              <a:rPr lang="en-GB" dirty="0"/>
            </a:br>
            <a:r>
              <a:rPr lang="en-GB" dirty="0"/>
              <a:t>3. </a:t>
            </a:r>
            <a:r>
              <a:rPr lang="en-GB" dirty="0" err="1"/>
              <a:t>Kilogramm</a:t>
            </a:r>
            <a:br>
              <a:rPr lang="en-GB" dirty="0"/>
            </a:br>
            <a:r>
              <a:rPr lang="en-GB" dirty="0"/>
              <a:t>4. Ticket</a:t>
            </a:r>
            <a:br>
              <a:rPr lang="en-GB" dirty="0"/>
            </a:br>
            <a:r>
              <a:rPr lang="en-GB" dirty="0"/>
              <a:t>5. </a:t>
            </a:r>
            <a:r>
              <a:rPr lang="en-GB" dirty="0" err="1"/>
              <a:t>Familie</a:t>
            </a:r>
            <a:br>
              <a:rPr lang="en-GB" dirty="0"/>
            </a:br>
            <a:r>
              <a:rPr lang="en-GB" dirty="0"/>
              <a:t>6. Instrument</a:t>
            </a:r>
            <a:br>
              <a:rPr lang="en-GB" dirty="0"/>
            </a:br>
            <a:r>
              <a:rPr lang="en-GB" dirty="0"/>
              <a:t>7. </a:t>
            </a:r>
            <a:r>
              <a:rPr lang="en-GB" dirty="0" err="1"/>
              <a:t>Musik</a:t>
            </a:r>
            <a:br>
              <a:rPr lang="en-GB" dirty="0"/>
            </a:br>
            <a:r>
              <a:rPr lang="en-GB" dirty="0"/>
              <a:t>8. </a:t>
            </a:r>
            <a:r>
              <a:rPr lang="en-GB" dirty="0" err="1"/>
              <a:t>Maschine</a:t>
            </a:r>
            <a:br>
              <a:rPr lang="en-GB" dirty="0"/>
            </a:br>
            <a:br>
              <a:rPr lang="en-GB" dirty="0"/>
            </a:br>
            <a:r>
              <a:rPr lang="en-GB" b="1" baseline="0" dirty="0"/>
              <a:t>Word frequency (1 is the most frequent word in German): </a:t>
            </a:r>
            <a:br>
              <a:rPr lang="en-GB" b="1" baseline="0" dirty="0"/>
            </a:br>
            <a:r>
              <a:rPr lang="en-GB" b="0" baseline="0" dirty="0"/>
              <a:t>Finger [1019] </a:t>
            </a:r>
            <a:r>
              <a:rPr lang="en-GB" b="0" baseline="0" dirty="0" err="1"/>
              <a:t>britisch</a:t>
            </a:r>
            <a:r>
              <a:rPr lang="en-GB" b="0" baseline="0" dirty="0"/>
              <a:t> [1419] </a:t>
            </a:r>
            <a:r>
              <a:rPr lang="en-GB" b="0" baseline="0" dirty="0" err="1"/>
              <a:t>Kilogramm</a:t>
            </a:r>
            <a:r>
              <a:rPr lang="en-GB" b="0" baseline="0" dirty="0"/>
              <a:t> [1280] Ticket [4769] </a:t>
            </a:r>
            <a:r>
              <a:rPr lang="en-GB" b="0" baseline="0" dirty="0" err="1"/>
              <a:t>Familie</a:t>
            </a:r>
            <a:r>
              <a:rPr lang="en-GB" b="0" baseline="0" dirty="0"/>
              <a:t> [329] Instrument [1572] </a:t>
            </a:r>
            <a:r>
              <a:rPr lang="en-GB" b="0" baseline="0" dirty="0" err="1"/>
              <a:t>Musik</a:t>
            </a:r>
            <a:r>
              <a:rPr lang="en-GB" b="0" baseline="0" dirty="0"/>
              <a:t> [509] Radio [2575]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receptive recall of some of this week’s vocabulary in the written modality.</a:t>
            </a:r>
            <a:br>
              <a:rPr lang="en-GB" dirty="0"/>
            </a:br>
            <a:br>
              <a:rPr lang="en-GB" dirty="0"/>
            </a:br>
            <a:r>
              <a:rPr lang="en-GB" b="1" dirty="0"/>
              <a:t>Procedure:</a:t>
            </a:r>
            <a:br>
              <a:rPr lang="en-GB" dirty="0"/>
            </a:br>
            <a:r>
              <a:rPr lang="en-GB" dirty="0"/>
              <a:t>1. Elicit meaning of the title MeineErlebnisgeschenke.de – clarify that it is a website and -.de stands for Deutschland. ‘</a:t>
            </a:r>
            <a:r>
              <a:rPr lang="en-GB" dirty="0" err="1"/>
              <a:t>Erlebnis</a:t>
            </a:r>
            <a:r>
              <a:rPr lang="en-GB" dirty="0"/>
              <a:t>’</a:t>
            </a:r>
            <a:r>
              <a:rPr lang="en-GB" baseline="0" dirty="0"/>
              <a:t> </a:t>
            </a:r>
            <a:r>
              <a:rPr lang="en-GB" dirty="0"/>
              <a:t>– they have previously learnt ‘</a:t>
            </a:r>
            <a:r>
              <a:rPr lang="en-GB" dirty="0" err="1"/>
              <a:t>erleben</a:t>
            </a:r>
            <a:r>
              <a:rPr lang="en-GB" dirty="0"/>
              <a:t>’ so encourage them to make the link.  </a:t>
            </a:r>
            <a:r>
              <a:rPr lang="en-GB" dirty="0" err="1"/>
              <a:t>Erlebnisgeschenke</a:t>
            </a:r>
            <a:r>
              <a:rPr lang="en-GB" dirty="0"/>
              <a:t>  - concept of ‘gift experiences’ may or may not be familiar to them, so ensure it is understood.</a:t>
            </a:r>
          </a:p>
          <a:p>
            <a:r>
              <a:rPr lang="en-GB" dirty="0"/>
              <a:t>2.</a:t>
            </a:r>
            <a:r>
              <a:rPr lang="en-GB" baseline="0" dirty="0"/>
              <a:t> Students read A-H and match to pictures 1-8.</a:t>
            </a:r>
            <a:endParaRPr lang="en-GB" dirty="0"/>
          </a:p>
          <a:p>
            <a:r>
              <a:rPr lang="en-GB" dirty="0"/>
              <a:t>3. Click to reveal</a:t>
            </a:r>
            <a:r>
              <a:rPr lang="en-GB" baseline="0" dirty="0"/>
              <a:t> answers in numerical order.</a:t>
            </a:r>
            <a:endParaRPr lang="en-GB" dirty="0"/>
          </a:p>
          <a:p>
            <a:br>
              <a:rPr lang="en-GB" dirty="0"/>
            </a:br>
            <a:r>
              <a:rPr lang="en-GB" b="1" baseline="0" dirty="0"/>
              <a:t>Word frequency (1 is the most frequent word in German): </a:t>
            </a:r>
            <a:br>
              <a:rPr lang="en-GB" b="1" baseline="0" dirty="0"/>
            </a:b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 </a:t>
            </a:r>
            <a:r>
              <a:rPr lang="de-DE" sz="1200" b="0" i="0" u="none" strike="noStrike" kern="1200" cap="none" dirty="0">
                <a:solidFill>
                  <a:schemeClr val="tx1"/>
                </a:solidFill>
                <a:effectLst/>
                <a:latin typeface="+mn-lt"/>
                <a:ea typeface="Calibri"/>
                <a:cs typeface="Calibri"/>
                <a:sym typeface="Calibri"/>
              </a:rPr>
              <a:t>schenken [1614]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klettern [2601] steigen [325] wandern [1803] Berg [934] Fahrt [1569] Luft [487] Wald [1028] Erfahrung [619] (NB: verb ‚erfahren‘ used but students have also previously learnt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Pflanze [1667] Schuh [1678] bequem [3369] </a:t>
            </a:r>
            <a:br>
              <a:rPr lang="en-GB" b="0"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a:t>
            </a:r>
            <a:r>
              <a:rPr lang="en-GB" b="0" baseline="0" dirty="0"/>
              <a:t> transcribing and recalling the meaning of this week’s new vocabulary.</a:t>
            </a:r>
            <a:br>
              <a:rPr lang="en-GB" dirty="0"/>
            </a:br>
            <a:br>
              <a:rPr lang="en-GB" dirty="0"/>
            </a:br>
            <a:r>
              <a:rPr lang="en-GB" b="1" dirty="0"/>
              <a:t>Procedure:</a:t>
            </a:r>
            <a:br>
              <a:rPr lang="en-GB" dirty="0"/>
            </a:br>
            <a:r>
              <a:rPr lang="en-GB" dirty="0"/>
              <a:t>1. Click on the numbered buttons to play</a:t>
            </a:r>
            <a:r>
              <a:rPr lang="en-GB" baseline="0" dirty="0"/>
              <a:t> the audio.</a:t>
            </a:r>
            <a:endParaRPr lang="en-GB" dirty="0"/>
          </a:p>
          <a:p>
            <a:r>
              <a:rPr lang="en-GB" dirty="0"/>
              <a:t>2. Students listen and transcribe the German words.</a:t>
            </a:r>
          </a:p>
          <a:p>
            <a:r>
              <a:rPr lang="en-GB" dirty="0"/>
              <a:t>3. They then</a:t>
            </a:r>
            <a:r>
              <a:rPr lang="en-GB" baseline="0" dirty="0"/>
              <a:t> write the English meaning next to each.</a:t>
            </a:r>
            <a:endParaRPr lang="en-GB" dirty="0"/>
          </a:p>
          <a:p>
            <a:r>
              <a:rPr lang="en-GB" dirty="0"/>
              <a:t>4. Click to reveal</a:t>
            </a:r>
            <a:r>
              <a:rPr lang="en-GB" baseline="0" dirty="0"/>
              <a:t> the spelling of the German words in one block, and again to reveal the English meanings.</a:t>
            </a:r>
            <a:endParaRPr lang="en-GB" dirty="0"/>
          </a:p>
          <a:p>
            <a:endParaRPr lang="en-GB" dirty="0"/>
          </a:p>
          <a:p>
            <a:pPr rtl="0" eaLnBrk="1" fontAlgn="ctr" latinLnBrk="0" hangingPunct="1"/>
            <a:r>
              <a:rPr lang="en-GB" b="1" dirty="0"/>
              <a:t>Transcript:</a:t>
            </a:r>
            <a:br>
              <a:rPr lang="en-GB" dirty="0"/>
            </a:br>
            <a:r>
              <a:rPr lang="en-GB" dirty="0"/>
              <a:t>1. </a:t>
            </a:r>
            <a:r>
              <a:rPr lang="en-GB" sz="1200" b="0" i="0" u="none" strike="noStrike" kern="1200" dirty="0" err="1">
                <a:solidFill>
                  <a:schemeClr val="tx1"/>
                </a:solidFill>
                <a:effectLst/>
                <a:latin typeface="+mn-lt"/>
                <a:ea typeface="+mn-ea"/>
                <a:cs typeface="+mn-cs"/>
              </a:rPr>
              <a:t>danken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dir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schenken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ihm</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eigen</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ihr</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antworten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kriegen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für</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revisit grammar knowledge previously taught, in preparation for the introduction of Row 3 (dative) pronouns</a:t>
            </a:r>
            <a:br>
              <a:rPr lang="en-GB" dirty="0"/>
            </a:br>
            <a:br>
              <a:rPr lang="en-GB"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introduce the Row 3 (dative) pronouns </a:t>
            </a:r>
            <a:r>
              <a:rPr lang="en-GB" b="1" i="1" dirty="0" err="1"/>
              <a:t>dir</a:t>
            </a:r>
            <a:r>
              <a:rPr lang="en-GB" b="1" i="0" dirty="0"/>
              <a:t>,</a:t>
            </a:r>
            <a:r>
              <a:rPr lang="en-GB" b="1" i="0" baseline="0" dirty="0"/>
              <a:t> </a:t>
            </a:r>
            <a:r>
              <a:rPr lang="en-GB" b="1" i="1" baseline="0" dirty="0" err="1"/>
              <a:t>ihm</a:t>
            </a:r>
            <a:r>
              <a:rPr lang="en-GB" b="1" i="0" baseline="0" dirty="0"/>
              <a:t>, and </a:t>
            </a:r>
            <a:r>
              <a:rPr lang="en-GB" b="1" i="1" baseline="0" dirty="0" err="1"/>
              <a:t>ihr</a:t>
            </a:r>
            <a:r>
              <a:rPr lang="en-GB" b="1" i="0" baseline="0" dirty="0"/>
              <a:t>.</a:t>
            </a:r>
            <a:br>
              <a:rPr lang="en-GB" dirty="0"/>
            </a:br>
            <a:br>
              <a:rPr lang="en-GB" dirty="0"/>
            </a:br>
            <a:r>
              <a:rPr lang="en-GB" b="1" dirty="0"/>
              <a:t>Procedure:</a:t>
            </a:r>
            <a:br>
              <a:rPr lang="en-GB" dirty="0"/>
            </a:br>
            <a:r>
              <a:rPr lang="en-GB" dirty="0"/>
              <a:t>1. Click to animate</a:t>
            </a:r>
            <a:r>
              <a:rPr lang="en-GB" baseline="0" dirty="0"/>
              <a:t> the explanation. First draw out the difference between the first two examples.</a:t>
            </a:r>
            <a:endParaRPr lang="en-GB" dirty="0"/>
          </a:p>
          <a:p>
            <a:r>
              <a:rPr lang="en-GB" dirty="0"/>
              <a:t>2. Ensure students’ understanding at each stage.</a:t>
            </a:r>
          </a:p>
          <a:p>
            <a:endParaRPr lang="en-GB" dirty="0"/>
          </a:p>
          <a:p>
            <a:r>
              <a:rPr lang="en-GB" b="1" dirty="0"/>
              <a:t>Transcript:</a:t>
            </a:r>
          </a:p>
          <a:p>
            <a:r>
              <a:rPr lang="en-GB" dirty="0"/>
              <a:t>-Mia,</a:t>
            </a:r>
            <a:r>
              <a:rPr lang="en-GB" baseline="0" dirty="0"/>
              <a:t> </a:t>
            </a:r>
            <a:r>
              <a:rPr lang="en-GB" baseline="0" dirty="0" err="1"/>
              <a:t>ich</a:t>
            </a:r>
            <a:r>
              <a:rPr lang="en-GB" baseline="0" dirty="0"/>
              <a:t> </a:t>
            </a:r>
            <a:r>
              <a:rPr lang="en-GB" baseline="0" dirty="0" err="1"/>
              <a:t>frage</a:t>
            </a:r>
            <a:r>
              <a:rPr lang="en-GB" baseline="0" dirty="0"/>
              <a:t> dich!</a:t>
            </a:r>
          </a:p>
          <a:p>
            <a:r>
              <a:rPr lang="en-GB" baseline="0" dirty="0"/>
              <a:t>-</a:t>
            </a:r>
            <a:r>
              <a:rPr lang="en-GB" baseline="0" dirty="0" err="1"/>
              <a:t>Ja</a:t>
            </a:r>
            <a:r>
              <a:rPr lang="en-GB" baseline="0" dirty="0"/>
              <a:t> Wolfgang, und </a:t>
            </a:r>
            <a:r>
              <a:rPr lang="en-GB" baseline="0" dirty="0" err="1"/>
              <a:t>ich</a:t>
            </a:r>
            <a:r>
              <a:rPr lang="en-GB" baseline="0" dirty="0"/>
              <a:t> </a:t>
            </a:r>
            <a:r>
              <a:rPr lang="en-GB" baseline="0" dirty="0" err="1"/>
              <a:t>anworte</a:t>
            </a:r>
            <a:r>
              <a:rPr lang="en-GB" baseline="0" dirty="0"/>
              <a:t> </a:t>
            </a:r>
            <a:r>
              <a:rPr lang="en-GB" baseline="0" dirty="0" err="1"/>
              <a:t>dir</a:t>
            </a:r>
            <a:r>
              <a:rPr lang="en-GB" baseline="0" dirty="0"/>
              <a:t>!</a:t>
            </a:r>
          </a:p>
          <a:p>
            <a:r>
              <a:rPr lang="en-GB" baseline="0" dirty="0"/>
              <a:t>-</a:t>
            </a:r>
            <a:r>
              <a:rPr lang="en-GB" baseline="0" dirty="0" err="1"/>
              <a:t>Mutti</a:t>
            </a:r>
            <a:r>
              <a:rPr lang="en-GB" baseline="0" dirty="0"/>
              <a:t>, </a:t>
            </a:r>
            <a:r>
              <a:rPr lang="en-GB" baseline="0" dirty="0" err="1"/>
              <a:t>ich</a:t>
            </a:r>
            <a:r>
              <a:rPr lang="en-GB" baseline="0" dirty="0"/>
              <a:t> </a:t>
            </a:r>
            <a:r>
              <a:rPr lang="en-GB" baseline="0" dirty="0" err="1"/>
              <a:t>frage</a:t>
            </a:r>
            <a:r>
              <a:rPr lang="en-GB" baseline="0" dirty="0"/>
              <a:t> </a:t>
            </a:r>
            <a:r>
              <a:rPr lang="en-GB" baseline="0" dirty="0" err="1"/>
              <a:t>sie</a:t>
            </a:r>
            <a:r>
              <a:rPr lang="en-GB" baseline="0" dirty="0"/>
              <a:t>!</a:t>
            </a:r>
          </a:p>
          <a:p>
            <a:r>
              <a:rPr lang="en-GB" baseline="0" dirty="0"/>
              <a:t>-</a:t>
            </a:r>
            <a:r>
              <a:rPr lang="en-GB" baseline="0" dirty="0" err="1"/>
              <a:t>Mutti</a:t>
            </a:r>
            <a:r>
              <a:rPr lang="en-GB" baseline="0" dirty="0"/>
              <a:t>, </a:t>
            </a:r>
            <a:r>
              <a:rPr lang="en-GB" baseline="0" dirty="0" err="1"/>
              <a:t>ich</a:t>
            </a:r>
            <a:r>
              <a:rPr lang="en-GB" baseline="0" dirty="0"/>
              <a:t> </a:t>
            </a:r>
            <a:r>
              <a:rPr lang="en-GB" baseline="0" dirty="0" err="1"/>
              <a:t>antworte</a:t>
            </a:r>
            <a:r>
              <a:rPr lang="en-GB" baseline="0" dirty="0"/>
              <a:t> </a:t>
            </a:r>
            <a:r>
              <a:rPr lang="en-GB" baseline="0" dirty="0" err="1"/>
              <a:t>ihm</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71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practise recognition of the Row 3 pronoun, as opposed</a:t>
            </a:r>
            <a:r>
              <a:rPr lang="en-GB" b="1" baseline="0" dirty="0"/>
              <a:t> to Row 2</a:t>
            </a:r>
            <a:br>
              <a:rPr lang="en-GB" dirty="0"/>
            </a:br>
            <a:br>
              <a:rPr lang="en-GB" dirty="0"/>
            </a:br>
            <a:r>
              <a:rPr lang="en-GB" b="1" dirty="0"/>
              <a:t>Procedure:</a:t>
            </a:r>
            <a:br>
              <a:rPr lang="en-GB" dirty="0"/>
            </a:br>
            <a:r>
              <a:rPr lang="en-GB" dirty="0"/>
              <a:t>1. Click on the numbered buttons to play the audio</a:t>
            </a:r>
            <a:r>
              <a:rPr lang="en-GB" baseline="0" dirty="0"/>
              <a:t> (the verb in each sentence is obscured).</a:t>
            </a:r>
            <a:endParaRPr lang="en-GB" dirty="0"/>
          </a:p>
          <a:p>
            <a:r>
              <a:rPr lang="en-GB" dirty="0"/>
              <a:t>2. Students listen and</a:t>
            </a:r>
            <a:r>
              <a:rPr lang="en-GB" baseline="0" dirty="0"/>
              <a:t> determine the correct verb, ‘</a:t>
            </a:r>
            <a:r>
              <a:rPr lang="en-GB" baseline="0" dirty="0" err="1"/>
              <a:t>fragen</a:t>
            </a:r>
            <a:r>
              <a:rPr lang="en-GB" baseline="0" dirty="0"/>
              <a:t>’ or ‘</a:t>
            </a:r>
            <a:r>
              <a:rPr lang="en-GB" baseline="0" dirty="0" err="1"/>
              <a:t>antworten</a:t>
            </a:r>
            <a:r>
              <a:rPr lang="en-GB" baseline="0" dirty="0"/>
              <a:t>’, based upon the object pronoun heard, ticking the appropriate column.</a:t>
            </a:r>
            <a:endParaRPr lang="en-GB" dirty="0"/>
          </a:p>
          <a:p>
            <a:r>
              <a:rPr lang="en-GB" dirty="0"/>
              <a:t>3. Students additionally write</a:t>
            </a:r>
            <a:r>
              <a:rPr lang="en-GB" baseline="0" dirty="0"/>
              <a:t> the correct form of the verb, based upon the subject pronoun heard.</a:t>
            </a:r>
            <a:endParaRPr lang="en-GB" dirty="0"/>
          </a:p>
          <a:p>
            <a:r>
              <a:rPr lang="en-GB" dirty="0"/>
              <a:t>4. Click to reveal first the correct tick, then</a:t>
            </a:r>
            <a:r>
              <a:rPr lang="en-GB" baseline="0" dirty="0"/>
              <a:t> the correct spelling of the verb, for each item.</a:t>
            </a:r>
            <a:br>
              <a:rPr lang="en-GB" baseline="0" dirty="0"/>
            </a:br>
            <a:r>
              <a:rPr lang="en-GB" baseline="0" dirty="0"/>
              <a:t>5. Finally, click for a 2</a:t>
            </a:r>
            <a:r>
              <a:rPr lang="en-GB" baseline="30000" dirty="0"/>
              <a:t>nd</a:t>
            </a:r>
            <a:r>
              <a:rPr lang="en-GB" baseline="0" dirty="0"/>
              <a:t> set of action buttons, which has the full audio for each utterance, for additional reinforcement.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Du [</a:t>
            </a:r>
            <a:r>
              <a:rPr lang="en-GB" b="0" dirty="0" err="1"/>
              <a:t>fragst</a:t>
            </a:r>
            <a:r>
              <a:rPr lang="en-GB" b="0" dirty="0"/>
              <a:t>] </a:t>
            </a:r>
            <a:r>
              <a:rPr lang="en-GB" b="0" dirty="0" err="1"/>
              <a:t>mich.</a:t>
            </a:r>
            <a:br>
              <a:rPr lang="en-GB" b="0" dirty="0"/>
            </a:br>
            <a:r>
              <a:rPr lang="en-GB" b="0" dirty="0"/>
              <a:t>2. </a:t>
            </a:r>
            <a:r>
              <a:rPr lang="en-GB" b="0" dirty="0" err="1"/>
              <a:t>Er</a:t>
            </a:r>
            <a:r>
              <a:rPr lang="en-GB" b="0" dirty="0"/>
              <a:t> [</a:t>
            </a:r>
            <a:r>
              <a:rPr lang="en-GB" b="0" dirty="0" err="1"/>
              <a:t>fragt</a:t>
            </a:r>
            <a:r>
              <a:rPr lang="en-GB" b="0" dirty="0"/>
              <a:t>] </a:t>
            </a:r>
            <a:r>
              <a:rPr lang="en-GB" b="0" dirty="0" err="1"/>
              <a:t>ihn</a:t>
            </a:r>
            <a:r>
              <a:rPr lang="en-GB" b="0" dirty="0"/>
              <a:t>.</a:t>
            </a:r>
            <a:br>
              <a:rPr lang="en-GB" b="0" dirty="0"/>
            </a:br>
            <a:r>
              <a:rPr lang="en-GB" b="0" dirty="0"/>
              <a:t>3. Ich [</a:t>
            </a:r>
            <a:r>
              <a:rPr lang="en-GB" b="0" dirty="0" err="1"/>
              <a:t>frage</a:t>
            </a:r>
            <a:r>
              <a:rPr lang="en-GB" b="0" dirty="0"/>
              <a:t>] </a:t>
            </a:r>
            <a:r>
              <a:rPr lang="en-GB" b="0" dirty="0" err="1"/>
              <a:t>sie</a:t>
            </a:r>
            <a:r>
              <a:rPr lang="en-GB" b="0" dirty="0"/>
              <a:t>.</a:t>
            </a:r>
            <a:br>
              <a:rPr lang="en-GB" b="0" dirty="0"/>
            </a:br>
            <a:r>
              <a:rPr lang="en-GB" b="0" dirty="0"/>
              <a:t>4. Sie [</a:t>
            </a:r>
            <a:r>
              <a:rPr lang="en-GB" b="0" dirty="0" err="1"/>
              <a:t>antwortet</a:t>
            </a:r>
            <a:r>
              <a:rPr lang="en-GB" b="0" dirty="0"/>
              <a:t>] </a:t>
            </a:r>
            <a:r>
              <a:rPr lang="en-GB" b="0" dirty="0" err="1"/>
              <a:t>mir</a:t>
            </a:r>
            <a:r>
              <a:rPr lang="en-GB" b="0" dirty="0"/>
              <a:t>.</a:t>
            </a:r>
            <a:br>
              <a:rPr lang="en-GB" b="0" dirty="0"/>
            </a:br>
            <a:r>
              <a:rPr lang="en-GB" b="0" dirty="0"/>
              <a:t>5. Man [</a:t>
            </a:r>
            <a:r>
              <a:rPr lang="en-GB" b="0" dirty="0" err="1"/>
              <a:t>fragt</a:t>
            </a:r>
            <a:r>
              <a:rPr lang="en-GB" b="0" dirty="0"/>
              <a:t>] dich.</a:t>
            </a:r>
            <a:br>
              <a:rPr lang="en-GB" b="0" dirty="0"/>
            </a:br>
            <a:r>
              <a:rPr lang="en-GB" b="0" dirty="0"/>
              <a:t>6. </a:t>
            </a:r>
            <a:r>
              <a:rPr lang="en-GB" b="0" dirty="0" err="1"/>
              <a:t>Er</a:t>
            </a:r>
            <a:r>
              <a:rPr lang="en-GB" b="0" dirty="0"/>
              <a:t> [</a:t>
            </a:r>
            <a:r>
              <a:rPr lang="en-GB" b="0" dirty="0" err="1"/>
              <a:t>antwortet</a:t>
            </a:r>
            <a:r>
              <a:rPr lang="en-GB" b="0" dirty="0"/>
              <a:t>] </a:t>
            </a:r>
            <a:r>
              <a:rPr lang="en-GB" b="0" dirty="0" err="1"/>
              <a:t>ihr</a:t>
            </a:r>
            <a:r>
              <a:rPr lang="en-GB" b="0" dirty="0"/>
              <a:t>.</a:t>
            </a:r>
            <a:br>
              <a:rPr lang="en-GB" b="0" dirty="0"/>
            </a:br>
            <a:r>
              <a:rPr lang="en-GB" b="0" dirty="0"/>
              <a:t>7. Du [</a:t>
            </a:r>
            <a:r>
              <a:rPr lang="en-GB" b="0" dirty="0" err="1"/>
              <a:t>antwortest</a:t>
            </a:r>
            <a:r>
              <a:rPr lang="en-GB" b="0" dirty="0"/>
              <a:t>] </a:t>
            </a:r>
            <a:r>
              <a:rPr lang="en-GB" b="0" dirty="0" err="1"/>
              <a:t>ihm</a:t>
            </a:r>
            <a:r>
              <a:rPr lang="en-GB" b="0" dirty="0"/>
              <a:t>.</a:t>
            </a:r>
            <a:br>
              <a:rPr lang="en-GB" b="0" dirty="0"/>
            </a:br>
            <a:r>
              <a:rPr lang="en-GB" b="0" dirty="0"/>
              <a:t>8. Sie [</a:t>
            </a:r>
            <a:r>
              <a:rPr lang="en-GB" b="0" dirty="0" err="1"/>
              <a:t>antwortet</a:t>
            </a:r>
            <a:r>
              <a:rPr lang="en-GB" b="0" dirty="0"/>
              <a:t>] dir.</a:t>
            </a:r>
            <a:br>
              <a:rPr lang="en-GB" dirty="0"/>
            </a:b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antworten [826] dir [244] ihm [91] ihr [27]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cs typeface="Calibri"/>
                <a:sym typeface="Calibri"/>
              </a:rPr>
              <a:t>fragen [153] mir [63] man [32] mich [65] dich [217] ihn [92] sie [7]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76938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0922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4144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0202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78182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66706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26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7732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0C3B8-DB8D-4329-860B-BD4BC4C6563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BA5C378-2CA5-4ACE-BA20-0A382B68C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D5BB586-8ED2-40AD-855C-2BC779840065}"/>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30400EAC-1D95-413B-86E5-1C047D1421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E15110-F6CD-4E93-93D5-4AC882AD5C68}"/>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198536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A94D-3FB0-4760-9B82-FB869AE4313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D186A1A-1071-4542-83DA-44D5829E5C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4DE204-1C8D-4DAD-A390-9BC4676215F3}"/>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96FE6931-4B96-480E-B7EE-8D72BDE1E1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508D65-6028-4BFC-9711-E284FEE5E4B4}"/>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3859449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3F59-6ED5-48A0-B324-1588E0D7D2F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474334F-4751-4248-A3FE-E811D1E16E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5AF093-171D-4B84-91EF-B61B3B2855FA}"/>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14C63D88-0F1C-475B-A98B-2F7B3A8B23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E4F06E-6034-428F-BBF4-2A05B7403290}"/>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418796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6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144A-D116-4258-86ED-1139905361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9894747-4C0F-44E8-BF9B-FBB39DF97ED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A22AF5F-7035-4BD0-9BC8-EE28338FA6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C8DE9FB-804E-4598-80F2-F7B196A0C3BF}"/>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6" name="Footer Placeholder 5">
            <a:extLst>
              <a:ext uri="{FF2B5EF4-FFF2-40B4-BE49-F238E27FC236}">
                <a16:creationId xmlns:a16="http://schemas.microsoft.com/office/drawing/2014/main" id="{E63054F6-BE9F-440E-9E85-A42541BAD5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6A9BDB-322C-49E1-9912-0542689E7243}"/>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2553537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8028-77EB-493C-B0C4-BFBE096B66B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19187AF-FF3F-484C-8D13-67D70DC99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9B9F7B-1954-47AB-9289-B3D748C8DF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A44C0AD-8B38-40AE-9448-9C869D0B2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269DDD-4F12-4D25-930E-E7059A95C0E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DDA51C5-ABBB-4209-B27C-B26F10D55154}"/>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8" name="Footer Placeholder 7">
            <a:extLst>
              <a:ext uri="{FF2B5EF4-FFF2-40B4-BE49-F238E27FC236}">
                <a16:creationId xmlns:a16="http://schemas.microsoft.com/office/drawing/2014/main" id="{51BE18A5-376A-416C-AEB9-57B958C7E9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D86171-B325-4BB0-9933-2137455EC0FE}"/>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4094282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9124-F269-489C-9B56-0DFC4315E86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39C3345-73A1-4987-A9D7-42C837D42ED9}"/>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4" name="Footer Placeholder 3">
            <a:extLst>
              <a:ext uri="{FF2B5EF4-FFF2-40B4-BE49-F238E27FC236}">
                <a16:creationId xmlns:a16="http://schemas.microsoft.com/office/drawing/2014/main" id="{CBC49AF6-FB32-4E77-9469-674887ED94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9D0527-FA7A-4BA1-BFA1-1E13B8216125}"/>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3945876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9CCCDF-2A31-44BF-814F-5A8ECAFF8660}"/>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3" name="Footer Placeholder 2">
            <a:extLst>
              <a:ext uri="{FF2B5EF4-FFF2-40B4-BE49-F238E27FC236}">
                <a16:creationId xmlns:a16="http://schemas.microsoft.com/office/drawing/2014/main" id="{75CB18A1-CFAA-4632-BA09-871AC78FB0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136173-1AEF-4356-9A3D-281A770BE1A5}"/>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2434489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3C2F-37BA-4572-B4BB-2B32F33B79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ADC27CD-92A5-495F-9F92-BB439ECB3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278B2C5-22E4-4830-89A4-1C65A6B10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D8E8BC-990F-4523-8D82-21AEE2EFFE37}"/>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6" name="Footer Placeholder 5">
            <a:extLst>
              <a:ext uri="{FF2B5EF4-FFF2-40B4-BE49-F238E27FC236}">
                <a16:creationId xmlns:a16="http://schemas.microsoft.com/office/drawing/2014/main" id="{1D451B12-DAE8-493E-B339-CA7DD87D5F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27F5EF-0A67-479D-92CA-6655F9E8369A}"/>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3987421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CA13-AC65-48C9-9ED4-D97A48C02C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33BAAA6-5FBB-477C-A665-7A0CAFC46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60D28D-E19A-43DB-86B4-845D848FA7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D236C0-7B90-48F3-931F-C1759D377174}"/>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6" name="Footer Placeholder 5">
            <a:extLst>
              <a:ext uri="{FF2B5EF4-FFF2-40B4-BE49-F238E27FC236}">
                <a16:creationId xmlns:a16="http://schemas.microsoft.com/office/drawing/2014/main" id="{7EEBDB5F-13F8-4AD8-A28D-08D755FDF2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5EC65F-03BF-4F77-8F82-FAE395F257D5}"/>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145648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40373-3C75-45BE-8E79-31FE7B610DE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F738AD4-1E3B-479A-A557-2106451ECC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69412F-3E3E-41EF-9426-720251764D5B}"/>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B5BB972F-8ECC-4288-9832-A01167BCF3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A33855-A5D2-423B-B890-D3740250EA93}"/>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3065915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FB6B-3F9E-4282-9AD5-830D90082CB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66386C9-FCED-4823-BA67-53E77E95F4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5392E9-1A89-4EEA-98C9-E6FDC17E8E93}"/>
              </a:ext>
            </a:extLst>
          </p:cNvPr>
          <p:cNvSpPr>
            <a:spLocks noGrp="1"/>
          </p:cNvSpPr>
          <p:nvPr>
            <p:ph type="dt" sz="half" idx="10"/>
          </p:nvPr>
        </p:nvSpPr>
        <p:spPr/>
        <p:txBody>
          <a:body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C62BEE7F-DCD2-4FAD-B201-A39F43CE64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E6A6C5-C2B9-4944-9347-183F9DFBB17D}"/>
              </a:ext>
            </a:extLst>
          </p:cNvPr>
          <p:cNvSpPr>
            <a:spLocks noGrp="1"/>
          </p:cNvSpPr>
          <p:nvPr>
            <p:ph type="sldNum" sz="quarter" idx="12"/>
          </p:nvPr>
        </p:nvSpPr>
        <p:spPr/>
        <p:txBody>
          <a:bodyPr/>
          <a:lstStyle/>
          <a:p>
            <a:fld id="{4EE3BA41-880F-4A48-B73E-0675DEF47AF3}" type="slidenum">
              <a:rPr lang="en-GB" smtClean="0"/>
              <a:t>‹#›</a:t>
            </a:fld>
            <a:endParaRPr lang="en-GB"/>
          </a:p>
        </p:txBody>
      </p:sp>
    </p:spTree>
    <p:extLst>
      <p:ext uri="{BB962C8B-B14F-4D97-AF65-F5344CB8AC3E}">
        <p14:creationId xmlns:p14="http://schemas.microsoft.com/office/powerpoint/2010/main" val="63904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446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7848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8112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6058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4039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828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57922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1674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0EDE5-0CDE-4578-AD36-BBA4F71E6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23844AB-F586-4B72-85CF-A733D8C47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313619-16B3-410D-B32F-CC9B55BD3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D12BD-D3F0-4DC2-AECE-D23E87AF6849}" type="datetimeFigureOut">
              <a:rPr lang="en-GB" smtClean="0"/>
              <a:t>10/02/2024</a:t>
            </a:fld>
            <a:endParaRPr lang="en-GB"/>
          </a:p>
        </p:txBody>
      </p:sp>
      <p:sp>
        <p:nvSpPr>
          <p:cNvPr id="5" name="Footer Placeholder 4">
            <a:extLst>
              <a:ext uri="{FF2B5EF4-FFF2-40B4-BE49-F238E27FC236}">
                <a16:creationId xmlns:a16="http://schemas.microsoft.com/office/drawing/2014/main" id="{30A72E7A-539C-4077-A7DD-434D6B52F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7F87A3-50FF-485C-84C3-B9E61D221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E3BA41-880F-4A48-B73E-0675DEF47AF3}" type="slidenum">
              <a:rPr lang="en-GB" smtClean="0"/>
              <a:t>‹#›</a:t>
            </a:fld>
            <a:endParaRPr lang="en-GB"/>
          </a:p>
        </p:txBody>
      </p:sp>
    </p:spTree>
    <p:extLst>
      <p:ext uri="{BB962C8B-B14F-4D97-AF65-F5344CB8AC3E}">
        <p14:creationId xmlns:p14="http://schemas.microsoft.com/office/powerpoint/2010/main" val="1995908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48.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audio" Target="../media/audio55.wav"/><Relationship Id="rId11" Type="http://schemas.openxmlformats.org/officeDocument/2006/relationships/image" Target="../media/image46.PNG"/><Relationship Id="rId5" Type="http://schemas.openxmlformats.org/officeDocument/2006/relationships/audio" Target="../media/audio54.wav"/><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audio" Target="../media/audio59.wav"/><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audio" Target="../media/audio62.wav"/><Relationship Id="rId11" Type="http://schemas.openxmlformats.org/officeDocument/2006/relationships/image" Target="../media/image55.png"/><Relationship Id="rId5" Type="http://schemas.openxmlformats.org/officeDocument/2006/relationships/audio" Target="../media/audio61.wav"/><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audio" Target="../media/audio60.wav"/><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4.gif"/><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3" Type="http://schemas.openxmlformats.org/officeDocument/2006/relationships/audio" Target="../media/audio63.wav"/><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rachelhawkes.com/LDPresources/Yr8German/German_Y8_Term2i_Wk2_audio.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www.rachelhawkes.com/LDPresources/Yr8German/German_Y8_Term2i_Wk2_audio_HW_sheet.docx"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23.png"/><Relationship Id="rId7" Type="http://schemas.openxmlformats.org/officeDocument/2006/relationships/audio" Target="../media/audio18.wav"/><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gif"/><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32.wav"/><Relationship Id="rId7" Type="http://schemas.openxmlformats.org/officeDocument/2006/relationships/image" Target="../media/image34.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 Id="rId9" Type="http://schemas.openxmlformats.org/officeDocument/2006/relationships/image" Target="../media/image36.gif"/></Relationships>
</file>

<file path=ppt/slides/_rels/slide9.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3" Type="http://schemas.openxmlformats.org/officeDocument/2006/relationships/audio" Target="../media/audio36.wav"/><Relationship Id="rId21" Type="http://schemas.openxmlformats.org/officeDocument/2006/relationships/image" Target="../media/image35.gif"/><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notesSlide" Target="../notesSlides/notesSlide9.xml"/><Relationship Id="rId16" Type="http://schemas.openxmlformats.org/officeDocument/2006/relationships/audio" Target="../media/audio48.wav"/><Relationship Id="rId20" Type="http://schemas.openxmlformats.org/officeDocument/2006/relationships/image" Target="../media/image34.gif"/><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5" Type="http://schemas.openxmlformats.org/officeDocument/2006/relationships/audio" Target="../media/audio47.wav"/><Relationship Id="rId10" Type="http://schemas.openxmlformats.org/officeDocument/2006/relationships/audio" Target="../media/audio42.wav"/><Relationship Id="rId19" Type="http://schemas.openxmlformats.org/officeDocument/2006/relationships/audio" Target="../media/audio51.wav"/><Relationship Id="rId4" Type="http://schemas.openxmlformats.org/officeDocument/2006/relationships/image" Target="../media/image24.png"/><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lant in a pot&#10;&#10;Description automatically generated">
            <a:extLst>
              <a:ext uri="{FF2B5EF4-FFF2-40B4-BE49-F238E27FC236}">
                <a16:creationId xmlns:a16="http://schemas.microsoft.com/office/drawing/2014/main" id="{0FF87E59-A19A-4791-85E5-700344E38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578" y="3867850"/>
            <a:ext cx="1888731" cy="2244037"/>
          </a:xfrm>
          <a:prstGeom prst="rect">
            <a:avLst/>
          </a:prstGeom>
        </p:spPr>
      </p:pic>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Familie</a:t>
            </a:r>
            <a:r>
              <a:rPr lang="en-GB" sz="4000" dirty="0"/>
              <a:t> und Freunde</a:t>
            </a:r>
            <a:br>
              <a:rPr lang="en-GB" sz="4000" dirty="0"/>
            </a:br>
            <a:r>
              <a:rPr lang="en-GB" sz="2800" b="0" dirty="0"/>
              <a:t>Talking about exchanging gifts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1 - Lesson 29</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Stephen Owen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Using verbs with indirect objects</a:t>
            </a:r>
          </a:p>
          <a:p>
            <a:pPr algn="l"/>
            <a:r>
              <a:rPr lang="en-GB" sz="2000" dirty="0">
                <a:solidFill>
                  <a:schemeClr val="tx1"/>
                </a:solidFill>
              </a:rPr>
              <a:t>SSC long and short [i], and [</a:t>
            </a:r>
            <a:r>
              <a:rPr lang="en-GB" sz="2000" dirty="0" err="1">
                <a:solidFill>
                  <a:schemeClr val="tx1"/>
                </a:solidFill>
              </a:rPr>
              <a:t>ie</a:t>
            </a:r>
            <a:r>
              <a:rPr lang="en-GB" sz="2000" dirty="0">
                <a:solidFill>
                  <a:schemeClr val="tx1"/>
                </a:solidFill>
              </a:rPr>
              <a:t>]</a:t>
            </a:r>
          </a:p>
          <a:p>
            <a:pPr algn="l"/>
            <a:endParaRPr lang="en-GB" sz="2000" dirty="0">
              <a:solidFill>
                <a:schemeClr val="tx1"/>
              </a:solidFill>
            </a:endParaRPr>
          </a:p>
        </p:txBody>
      </p:sp>
      <p:pic>
        <p:nvPicPr>
          <p:cNvPr id="8" name="Picture 7" descr="A cartoon of a person holding a cane&#10;&#10;Description automatically generated">
            <a:extLst>
              <a:ext uri="{FF2B5EF4-FFF2-40B4-BE49-F238E27FC236}">
                <a16:creationId xmlns:a16="http://schemas.microsoft.com/office/drawing/2014/main" id="{F08CB2A7-C3C2-4FDC-A3EB-38D588C20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09231" y="2750947"/>
            <a:ext cx="2727806" cy="4171754"/>
          </a:xfrm>
          <a:prstGeom prst="rect">
            <a:avLst/>
          </a:prstGeom>
        </p:spPr>
      </p:pic>
      <p:pic>
        <p:nvPicPr>
          <p:cNvPr id="10" name="Picture 9" descr="A cartoon of a person&#10;&#10;Description automatically generated">
            <a:extLst>
              <a:ext uri="{FF2B5EF4-FFF2-40B4-BE49-F238E27FC236}">
                <a16:creationId xmlns:a16="http://schemas.microsoft.com/office/drawing/2014/main" id="{0B8B2B6C-A8A2-4B68-9AF5-62E9C93F6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927" y="2750947"/>
            <a:ext cx="2388158" cy="4116890"/>
          </a:xfrm>
          <a:prstGeom prst="rect">
            <a:avLst/>
          </a:prstGeom>
        </p:spPr>
      </p:pic>
      <p:pic>
        <p:nvPicPr>
          <p:cNvPr id="16" name="Picture 15" descr="A close up of a watch&#10;&#10;Description automatically generated">
            <a:extLst>
              <a:ext uri="{FF2B5EF4-FFF2-40B4-BE49-F238E27FC236}">
                <a16:creationId xmlns:a16="http://schemas.microsoft.com/office/drawing/2014/main" id="{652D89B1-4EC3-48A9-86F4-1F73743CC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146" y="5203629"/>
            <a:ext cx="754546" cy="1141630"/>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91DB5296-8D47-4A0D-8F3D-C845778B362E}"/>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5618" r="53352"/>
          <a:stretch/>
        </p:blipFill>
        <p:spPr bwMode="auto">
          <a:xfrm>
            <a:off x="6417" y="1572853"/>
            <a:ext cx="8076750" cy="5162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283082609"/>
              </p:ext>
            </p:extLst>
          </p:nvPr>
        </p:nvGraphicFramePr>
        <p:xfrm>
          <a:off x="621791" y="1304820"/>
          <a:ext cx="11154547" cy="4932007"/>
        </p:xfrm>
        <a:graphic>
          <a:graphicData uri="http://schemas.openxmlformats.org/drawingml/2006/table">
            <a:tbl>
              <a:tblPr firstRow="1" bandRow="1">
                <a:tableStyleId>{00A15C55-8517-42AA-B614-E9B94910E393}</a:tableStyleId>
              </a:tblPr>
              <a:tblGrid>
                <a:gridCol w="674573">
                  <a:extLst>
                    <a:ext uri="{9D8B030D-6E8A-4147-A177-3AD203B41FA5}">
                      <a16:colId xmlns:a16="http://schemas.microsoft.com/office/drawing/2014/main" val="2607353726"/>
                    </a:ext>
                  </a:extLst>
                </a:gridCol>
                <a:gridCol w="6695492">
                  <a:extLst>
                    <a:ext uri="{9D8B030D-6E8A-4147-A177-3AD203B41FA5}">
                      <a16:colId xmlns:a16="http://schemas.microsoft.com/office/drawing/2014/main" val="1600817978"/>
                    </a:ext>
                  </a:extLst>
                </a:gridCol>
                <a:gridCol w="1961283">
                  <a:extLst>
                    <a:ext uri="{9D8B030D-6E8A-4147-A177-3AD203B41FA5}">
                      <a16:colId xmlns:a16="http://schemas.microsoft.com/office/drawing/2014/main" val="2609792770"/>
                    </a:ext>
                  </a:extLst>
                </a:gridCol>
                <a:gridCol w="1823199">
                  <a:extLst>
                    <a:ext uri="{9D8B030D-6E8A-4147-A177-3AD203B41FA5}">
                      <a16:colId xmlns:a16="http://schemas.microsoft.com/office/drawing/2014/main" val="1616836717"/>
                    </a:ext>
                  </a:extLst>
                </a:gridCol>
              </a:tblGrid>
              <a:tr h="810259">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Row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(accusative</a:t>
                      </a:r>
                      <a:r>
                        <a:rPr lang="en-GB" sz="2000" b="0" dirty="0">
                          <a:solidFill>
                            <a:schemeClr val="tx1"/>
                          </a:solidFill>
                        </a:rPr>
                        <a:t>)</a:t>
                      </a:r>
                    </a:p>
                  </a:txBody>
                  <a:tcPr anchor="ct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Row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(dative)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57972">
                <a:tc>
                  <a:txBody>
                    <a:bodyPr/>
                    <a:lstStyle/>
                    <a:p>
                      <a:pPr algn="ctr"/>
                      <a:r>
                        <a:rPr lang="en-GB" sz="2000" dirty="0">
                          <a:solidFill>
                            <a:schemeClr val="tx1"/>
                          </a:solidFill>
                        </a:rPr>
                        <a:t>1.</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tx1"/>
                          </a:solidFill>
                        </a:rPr>
                        <a:t>Wir</a:t>
                      </a:r>
                      <a:r>
                        <a:rPr lang="en-GB" sz="2000" b="0" dirty="0">
                          <a:solidFill>
                            <a:schemeClr val="tx1"/>
                          </a:solidFill>
                        </a:rPr>
                        <a:t> </a:t>
                      </a:r>
                      <a:r>
                        <a:rPr lang="en-GB" sz="2000" b="0" dirty="0" err="1">
                          <a:solidFill>
                            <a:schemeClr val="tx1"/>
                          </a:solidFill>
                        </a:rPr>
                        <a:t>schenken</a:t>
                      </a:r>
                      <a:r>
                        <a:rPr lang="en-GB" sz="2000" b="0" dirty="0">
                          <a:solidFill>
                            <a:schemeClr val="tx1"/>
                          </a:solidFill>
                        </a:rPr>
                        <a:t> </a:t>
                      </a:r>
                      <a:r>
                        <a:rPr lang="en-GB" sz="2000" b="1" dirty="0" err="1">
                          <a:solidFill>
                            <a:schemeClr val="tx1"/>
                          </a:solidFill>
                        </a:rPr>
                        <a:t>ihm</a:t>
                      </a:r>
                      <a:r>
                        <a:rPr lang="en-GB" sz="2000" b="0" dirty="0">
                          <a:solidFill>
                            <a:schemeClr val="tx1"/>
                          </a:solidFill>
                        </a:rPr>
                        <a:t> eine </a:t>
                      </a:r>
                      <a:r>
                        <a:rPr lang="en-GB" sz="2000" b="0" dirty="0" err="1">
                          <a:solidFill>
                            <a:schemeClr val="tx1"/>
                          </a:solidFill>
                        </a:rPr>
                        <a:t>Uhr</a:t>
                      </a:r>
                      <a:r>
                        <a:rPr lang="en-GB" sz="2000" b="0" dirty="0">
                          <a:solidFill>
                            <a:schemeClr val="tx1"/>
                          </a:solidFill>
                        </a:rPr>
                        <a:t>.</a:t>
                      </a:r>
                      <a:r>
                        <a:rPr lang="en-GB" sz="2000" dirty="0">
                          <a:solidFill>
                            <a:schemeClr val="tx1"/>
                          </a:solidFill>
                        </a:rPr>
                        <a:t> </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57972">
                <a:tc>
                  <a:txBody>
                    <a:bodyPr/>
                    <a:lstStyle/>
                    <a:p>
                      <a:pPr algn="ctr"/>
                      <a:r>
                        <a:rPr lang="en-GB" sz="2000">
                          <a:solidFill>
                            <a:schemeClr val="tx1"/>
                          </a:solidFill>
                        </a:rPr>
                        <a:t>2.</a:t>
                      </a:r>
                      <a:endParaRPr lang="en-GB" sz="2000"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Und Oma - ich </a:t>
                      </a:r>
                      <a:r>
                        <a:rPr lang="en-GB" sz="2000" b="0" dirty="0" err="1">
                          <a:solidFill>
                            <a:schemeClr val="tx1"/>
                          </a:solidFill>
                        </a:rPr>
                        <a:t>habe</a:t>
                      </a:r>
                      <a:r>
                        <a:rPr lang="en-GB" sz="2000" b="0" dirty="0">
                          <a:solidFill>
                            <a:schemeClr val="tx1"/>
                          </a:solidFill>
                        </a:rPr>
                        <a:t> </a:t>
                      </a:r>
                      <a:r>
                        <a:rPr lang="en-GB" sz="2000" b="1" dirty="0" err="1">
                          <a:solidFill>
                            <a:schemeClr val="tx1"/>
                          </a:solidFill>
                        </a:rPr>
                        <a:t>sie</a:t>
                      </a:r>
                      <a:r>
                        <a:rPr lang="en-GB" sz="2000" b="1" dirty="0">
                          <a:solidFill>
                            <a:schemeClr val="tx1"/>
                          </a:solidFill>
                        </a:rPr>
                        <a:t> </a:t>
                      </a:r>
                      <a:r>
                        <a:rPr lang="en-GB" sz="2000" b="0" dirty="0" err="1">
                          <a:solidFill>
                            <a:schemeClr val="tx1"/>
                          </a:solidFill>
                        </a:rPr>
                        <a:t>nicht</a:t>
                      </a:r>
                      <a:r>
                        <a:rPr lang="en-GB" sz="2000" b="0" dirty="0">
                          <a:solidFill>
                            <a:schemeClr val="tx1"/>
                          </a:solidFill>
                        </a:rPr>
                        <a:t> </a:t>
                      </a:r>
                      <a:r>
                        <a:rPr lang="en-GB" sz="2000" b="0" dirty="0" err="1">
                          <a:solidFill>
                            <a:schemeClr val="tx1"/>
                          </a:solidFill>
                        </a:rPr>
                        <a:t>vergessen</a:t>
                      </a:r>
                      <a:r>
                        <a:rPr lang="en-GB" sz="2000" b="0" dirty="0">
                          <a:solidFill>
                            <a:schemeClr val="tx1"/>
                          </a:solidFill>
                        </a:rPr>
                        <a:t>.  </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57972">
                <a:tc>
                  <a:txBody>
                    <a:bodyPr/>
                    <a:lstStyle/>
                    <a:p>
                      <a:pPr algn="ctr"/>
                      <a:r>
                        <a:rPr lang="en-GB" sz="2000" dirty="0">
                          <a:solidFill>
                            <a:schemeClr val="tx1"/>
                          </a:solidFill>
                        </a:rPr>
                        <a:t>3.</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tx1"/>
                          </a:solidFill>
                        </a:rPr>
                        <a:t>Wir</a:t>
                      </a:r>
                      <a:r>
                        <a:rPr lang="en-GB" sz="2000" b="0" dirty="0">
                          <a:solidFill>
                            <a:schemeClr val="tx1"/>
                          </a:solidFill>
                        </a:rPr>
                        <a:t> </a:t>
                      </a:r>
                      <a:r>
                        <a:rPr lang="en-GB" sz="2000" b="0" dirty="0" err="1">
                          <a:solidFill>
                            <a:schemeClr val="tx1"/>
                          </a:solidFill>
                        </a:rPr>
                        <a:t>geben</a:t>
                      </a:r>
                      <a:r>
                        <a:rPr lang="en-GB" sz="2000" b="0" dirty="0">
                          <a:solidFill>
                            <a:schemeClr val="tx1"/>
                          </a:solidFill>
                        </a:rPr>
                        <a:t> </a:t>
                      </a:r>
                      <a:r>
                        <a:rPr lang="en-GB" sz="2000" b="1" dirty="0" err="1">
                          <a:solidFill>
                            <a:schemeClr val="tx1"/>
                          </a:solidFill>
                        </a:rPr>
                        <a:t>ihr</a:t>
                      </a:r>
                      <a:r>
                        <a:rPr lang="en-GB" sz="2000" b="0" dirty="0">
                          <a:solidFill>
                            <a:schemeClr val="tx1"/>
                          </a:solidFill>
                        </a:rPr>
                        <a:t> eine </a:t>
                      </a:r>
                      <a:r>
                        <a:rPr lang="en-GB" sz="2000" b="0" dirty="0" err="1">
                          <a:solidFill>
                            <a:schemeClr val="tx1"/>
                          </a:solidFill>
                        </a:rPr>
                        <a:t>schöne</a:t>
                      </a:r>
                      <a:r>
                        <a:rPr lang="en-GB" sz="2000" b="0" dirty="0">
                          <a:solidFill>
                            <a:schemeClr val="tx1"/>
                          </a:solidFill>
                        </a:rPr>
                        <a:t> </a:t>
                      </a:r>
                      <a:r>
                        <a:rPr lang="en-GB" sz="2000" b="0" dirty="0" err="1">
                          <a:solidFill>
                            <a:schemeClr val="tx1"/>
                          </a:solidFill>
                        </a:rPr>
                        <a:t>Pflanze</a:t>
                      </a:r>
                      <a:r>
                        <a:rPr lang="en-GB" sz="2000" b="0" dirty="0">
                          <a:solidFill>
                            <a:schemeClr val="tx1"/>
                          </a:solidFill>
                        </a:rPr>
                        <a:t>.</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57972">
                <a:tc>
                  <a:txBody>
                    <a:bodyPr/>
                    <a:lstStyle/>
                    <a:p>
                      <a:pPr algn="ctr"/>
                      <a:r>
                        <a:rPr lang="en-GB" sz="2000">
                          <a:solidFill>
                            <a:schemeClr val="tx1"/>
                          </a:solidFill>
                        </a:rPr>
                        <a:t>4.</a:t>
                      </a:r>
                      <a:endParaRPr lang="en-GB" sz="2000"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GB" sz="2000" b="0" dirty="0">
                          <a:solidFill>
                            <a:schemeClr val="tx1"/>
                          </a:solidFill>
                        </a:rPr>
                        <a:t>Ach, Alastair! Ich </a:t>
                      </a:r>
                      <a:r>
                        <a:rPr lang="en-GB" sz="2000" b="0" dirty="0" err="1">
                          <a:solidFill>
                            <a:schemeClr val="tx1"/>
                          </a:solidFill>
                        </a:rPr>
                        <a:t>hoffe</a:t>
                      </a:r>
                      <a:r>
                        <a:rPr lang="en-GB" sz="2000" b="0" dirty="0">
                          <a:solidFill>
                            <a:schemeClr val="tx1"/>
                          </a:solidFill>
                        </a:rPr>
                        <a:t>, du </a:t>
                      </a:r>
                      <a:r>
                        <a:rPr lang="en-GB" sz="2000" b="0" dirty="0" err="1">
                          <a:solidFill>
                            <a:schemeClr val="tx1"/>
                          </a:solidFill>
                        </a:rPr>
                        <a:t>vergisst</a:t>
                      </a:r>
                      <a:r>
                        <a:rPr lang="en-GB" sz="2000" b="0" dirty="0">
                          <a:solidFill>
                            <a:schemeClr val="tx1"/>
                          </a:solidFill>
                        </a:rPr>
                        <a:t> </a:t>
                      </a:r>
                      <a:r>
                        <a:rPr lang="en-GB" sz="2000" b="1" dirty="0" err="1">
                          <a:solidFill>
                            <a:schemeClr val="tx1"/>
                          </a:solidFill>
                        </a:rPr>
                        <a:t>mich</a:t>
                      </a:r>
                      <a:r>
                        <a:rPr lang="en-GB" sz="2000" b="1" dirty="0">
                          <a:solidFill>
                            <a:schemeClr val="tx1"/>
                          </a:solidFill>
                        </a:rPr>
                        <a:t> </a:t>
                      </a:r>
                      <a:r>
                        <a:rPr lang="en-GB" sz="2000" b="0" dirty="0" err="1">
                          <a:solidFill>
                            <a:schemeClr val="tx1"/>
                          </a:solidFill>
                        </a:rPr>
                        <a:t>nicht</a:t>
                      </a:r>
                      <a:r>
                        <a:rPr lang="en-GB" sz="2000" b="0" dirty="0">
                          <a:solidFill>
                            <a:schemeClr val="tx1"/>
                          </a:solidFill>
                        </a:rPr>
                        <a:t>.</a:t>
                      </a:r>
                      <a:endParaRPr lang="en-GB" sz="2000"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57972">
                <a:tc>
                  <a:txBody>
                    <a:bodyPr/>
                    <a:lstStyle/>
                    <a:p>
                      <a:pPr algn="ctr"/>
                      <a:r>
                        <a:rPr lang="en-GB" sz="2000" dirty="0">
                          <a:solidFill>
                            <a:schemeClr val="tx1"/>
                          </a:solidFill>
                        </a:rPr>
                        <a:t>5.</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Ich will </a:t>
                      </a:r>
                      <a:r>
                        <a:rPr lang="en-GB" sz="2000" b="1" dirty="0">
                          <a:solidFill>
                            <a:schemeClr val="tx1"/>
                          </a:solidFill>
                        </a:rPr>
                        <a:t>dich </a:t>
                      </a:r>
                      <a:r>
                        <a:rPr lang="en-GB" sz="2000" b="0" dirty="0" err="1">
                          <a:solidFill>
                            <a:schemeClr val="tx1"/>
                          </a:solidFill>
                        </a:rPr>
                        <a:t>küssen</a:t>
                      </a:r>
                      <a:r>
                        <a:rPr lang="en-GB" sz="2000" b="0" dirty="0">
                          <a:solidFill>
                            <a:schemeClr val="tx1"/>
                          </a:solidFill>
                        </a:rPr>
                        <a:t>! </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57972">
                <a:tc>
                  <a:txBody>
                    <a:bodyPr/>
                    <a:lstStyle/>
                    <a:p>
                      <a:pPr algn="ctr"/>
                      <a:r>
                        <a:rPr lang="en-GB" sz="2000" dirty="0">
                          <a:solidFill>
                            <a:schemeClr val="tx1"/>
                          </a:solidFill>
                        </a:rPr>
                        <a:t>6.</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Ich </a:t>
                      </a:r>
                      <a:r>
                        <a:rPr lang="en-GB" sz="2000" b="0" dirty="0" err="1">
                          <a:solidFill>
                            <a:schemeClr val="tx1"/>
                          </a:solidFill>
                        </a:rPr>
                        <a:t>schreibe</a:t>
                      </a:r>
                      <a:r>
                        <a:rPr lang="en-GB" sz="2000" b="0" dirty="0">
                          <a:solidFill>
                            <a:schemeClr val="tx1"/>
                          </a:solidFill>
                        </a:rPr>
                        <a:t> </a:t>
                      </a:r>
                      <a:r>
                        <a:rPr lang="en-GB" sz="2000" b="1" dirty="0" err="1">
                          <a:solidFill>
                            <a:schemeClr val="tx1"/>
                          </a:solidFill>
                        </a:rPr>
                        <a:t>dir</a:t>
                      </a:r>
                      <a:r>
                        <a:rPr lang="en-GB" sz="2000" b="1" dirty="0">
                          <a:solidFill>
                            <a:schemeClr val="tx1"/>
                          </a:solidFill>
                        </a:rPr>
                        <a:t>, </a:t>
                      </a:r>
                      <a:r>
                        <a:rPr lang="en-GB" sz="2000" b="0" dirty="0" err="1">
                          <a:solidFill>
                            <a:schemeClr val="tx1"/>
                          </a:solidFill>
                        </a:rPr>
                        <a:t>oder</a:t>
                      </a:r>
                      <a:r>
                        <a:rPr lang="en-GB" sz="2000" b="0" dirty="0">
                          <a:solidFill>
                            <a:schemeClr val="tx1"/>
                          </a:solidFill>
                        </a:rPr>
                        <a:t>?</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57972">
                <a:tc>
                  <a:txBody>
                    <a:bodyPr/>
                    <a:lstStyle/>
                    <a:p>
                      <a:pPr algn="ctr"/>
                      <a:r>
                        <a:rPr lang="en-GB" sz="2000" dirty="0">
                          <a:solidFill>
                            <a:schemeClr val="tx1"/>
                          </a:solidFill>
                        </a:rPr>
                        <a:t>7.</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Ich </a:t>
                      </a:r>
                      <a:r>
                        <a:rPr lang="en-GB" sz="2000" b="0" dirty="0" err="1">
                          <a:solidFill>
                            <a:schemeClr val="tx1"/>
                          </a:solidFill>
                        </a:rPr>
                        <a:t>rufe</a:t>
                      </a:r>
                      <a:r>
                        <a:rPr lang="en-GB" sz="2000" b="0" dirty="0">
                          <a:solidFill>
                            <a:schemeClr val="tx1"/>
                          </a:solidFill>
                        </a:rPr>
                        <a:t> </a:t>
                      </a:r>
                      <a:r>
                        <a:rPr lang="en-GB" sz="2000" b="1" dirty="0">
                          <a:solidFill>
                            <a:schemeClr val="tx1"/>
                          </a:solidFill>
                        </a:rPr>
                        <a:t>dich </a:t>
                      </a:r>
                      <a:r>
                        <a:rPr lang="en-GB" sz="2000" b="0" dirty="0">
                          <a:solidFill>
                            <a:schemeClr val="tx1"/>
                          </a:solidFill>
                        </a:rPr>
                        <a:t>morgen </a:t>
                      </a:r>
                      <a:r>
                        <a:rPr lang="en-GB" sz="2000" b="0" dirty="0" err="1">
                          <a:solidFill>
                            <a:schemeClr val="tx1"/>
                          </a:solidFill>
                        </a:rPr>
                        <a:t>nach</a:t>
                      </a:r>
                      <a:r>
                        <a:rPr lang="en-GB" sz="2000" b="0" dirty="0">
                          <a:solidFill>
                            <a:schemeClr val="tx1"/>
                          </a:solidFill>
                        </a:rPr>
                        <a:t> der Party an. </a:t>
                      </a:r>
                      <a:r>
                        <a:rPr lang="en-GB" sz="2000" b="0" dirty="0" err="1">
                          <a:solidFill>
                            <a:schemeClr val="tx1"/>
                          </a:solidFill>
                        </a:rPr>
                        <a:t>Ja</a:t>
                      </a:r>
                      <a:r>
                        <a:rPr lang="en-GB" sz="2000" b="0" dirty="0">
                          <a:solidFill>
                            <a:schemeClr val="tx1"/>
                          </a:solidFill>
                        </a:rPr>
                        <a:t>, toll!</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57972">
                <a:tc>
                  <a:txBody>
                    <a:bodyPr/>
                    <a:lstStyle/>
                    <a:p>
                      <a:pPr algn="ctr"/>
                      <a:r>
                        <a:rPr lang="en-GB" sz="2000" dirty="0">
                          <a:solidFill>
                            <a:schemeClr val="tx1"/>
                          </a:solidFill>
                        </a:rPr>
                        <a:t>8.</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Morgen muss Wolfgang </a:t>
                      </a:r>
                      <a:r>
                        <a:rPr lang="en-GB" sz="2000" b="1" dirty="0">
                          <a:solidFill>
                            <a:schemeClr val="tx1"/>
                          </a:solidFill>
                        </a:rPr>
                        <a:t>mir </a:t>
                      </a:r>
                      <a:r>
                        <a:rPr lang="en-GB" sz="2000" b="0" dirty="0" err="1">
                          <a:solidFill>
                            <a:schemeClr val="tx1"/>
                          </a:solidFill>
                        </a:rPr>
                        <a:t>helfen</a:t>
                      </a:r>
                      <a:r>
                        <a:rPr lang="en-GB" sz="2000" b="0" dirty="0">
                          <a:solidFill>
                            <a:schemeClr val="tx1"/>
                          </a:solidFill>
                        </a:rPr>
                        <a:t>.</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r h="457972">
                <a:tc>
                  <a:txBody>
                    <a:bodyPr/>
                    <a:lstStyle/>
                    <a:p>
                      <a:pPr algn="ctr"/>
                      <a:r>
                        <a:rPr lang="en-GB" sz="2000" dirty="0">
                          <a:solidFill>
                            <a:schemeClr val="tx1"/>
                          </a:solidFill>
                        </a:rPr>
                        <a:t>9.</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tx1"/>
                          </a:solidFill>
                        </a:rPr>
                        <a:t>Ich</a:t>
                      </a:r>
                      <a:r>
                        <a:rPr lang="en-GB" sz="2000" b="0" dirty="0">
                          <a:solidFill>
                            <a:schemeClr val="tx1"/>
                          </a:solidFill>
                        </a:rPr>
                        <a:t> </a:t>
                      </a:r>
                      <a:r>
                        <a:rPr lang="en-GB" sz="2000" b="0" dirty="0" err="1">
                          <a:solidFill>
                            <a:schemeClr val="tx1"/>
                          </a:solidFill>
                        </a:rPr>
                        <a:t>verstehe</a:t>
                      </a:r>
                      <a:r>
                        <a:rPr lang="en-GB" sz="2000" b="0" dirty="0">
                          <a:solidFill>
                            <a:schemeClr val="tx1"/>
                          </a:solidFill>
                        </a:rPr>
                        <a:t> </a:t>
                      </a:r>
                      <a:r>
                        <a:rPr lang="en-GB" sz="2000" b="1" dirty="0" err="1">
                          <a:solidFill>
                            <a:schemeClr val="tx1"/>
                          </a:solidFill>
                        </a:rPr>
                        <a:t>ihn</a:t>
                      </a:r>
                      <a:r>
                        <a:rPr lang="en-GB" sz="2000" b="0" dirty="0">
                          <a:solidFill>
                            <a:schemeClr val="tx1"/>
                          </a:solidFill>
                        </a:rPr>
                        <a:t> </a:t>
                      </a:r>
                      <a:r>
                        <a:rPr lang="en-GB" sz="2000" b="0" dirty="0" err="1">
                          <a:solidFill>
                            <a:schemeClr val="tx1"/>
                          </a:solidFill>
                        </a:rPr>
                        <a:t>nicht</a:t>
                      </a:r>
                      <a:r>
                        <a:rPr lang="en-GB" sz="2000" b="0" dirty="0">
                          <a:solidFill>
                            <a:schemeClr val="tx1"/>
                          </a:solidFill>
                        </a:rPr>
                        <a:t>.  Er </a:t>
                      </a:r>
                      <a:r>
                        <a:rPr lang="en-GB" sz="2000" b="0" dirty="0" err="1">
                          <a:solidFill>
                            <a:schemeClr val="tx1"/>
                          </a:solidFill>
                        </a:rPr>
                        <a:t>ist</a:t>
                      </a:r>
                      <a:r>
                        <a:rPr lang="en-GB" sz="2000" b="0" dirty="0">
                          <a:solidFill>
                            <a:schemeClr val="tx1"/>
                          </a:solidFill>
                        </a:rPr>
                        <a:t> </a:t>
                      </a:r>
                      <a:r>
                        <a:rPr lang="en-GB" sz="2000" b="0" dirty="0" err="1">
                          <a:solidFill>
                            <a:schemeClr val="tx1"/>
                          </a:solidFill>
                        </a:rPr>
                        <a:t>wieder</a:t>
                      </a:r>
                      <a:r>
                        <a:rPr lang="en-GB" sz="2000" b="0" dirty="0">
                          <a:solidFill>
                            <a:schemeClr val="tx1"/>
                          </a:solidFill>
                        </a:rPr>
                        <a:t> so </a:t>
                      </a:r>
                      <a:r>
                        <a:rPr lang="en-GB" sz="2000" b="0" dirty="0" err="1">
                          <a:solidFill>
                            <a:schemeClr val="tx1"/>
                          </a:solidFill>
                        </a:rPr>
                        <a:t>unfreundlich</a:t>
                      </a:r>
                      <a:r>
                        <a:rPr lang="en-GB" sz="2000" b="0" dirty="0">
                          <a:solidFill>
                            <a:schemeClr val="tx1"/>
                          </a:solidFill>
                        </a:rPr>
                        <a:t>!</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1">
                            <a:lumMod val="50000"/>
                          </a:schemeClr>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086623557"/>
                  </a:ext>
                </a:extLst>
              </a:tr>
            </a:tbl>
          </a:graphicData>
        </a:graphic>
      </p:graphicFrame>
      <p:sp>
        <p:nvSpPr>
          <p:cNvPr id="4" name="Title 3"/>
          <p:cNvSpPr>
            <a:spLocks noGrp="1"/>
          </p:cNvSpPr>
          <p:nvPr>
            <p:ph type="title"/>
          </p:nvPr>
        </p:nvSpPr>
        <p:spPr>
          <a:xfrm>
            <a:off x="0" y="213557"/>
            <a:ext cx="3346704" cy="647577"/>
          </a:xfrm>
        </p:spPr>
        <p:txBody>
          <a:bodyPr>
            <a:norm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Tagebuch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3311321" y="131307"/>
            <a:ext cx="7878912" cy="830997"/>
          </a:xfrm>
          <a:prstGeom prst="rect">
            <a:avLst/>
          </a:prstGeom>
          <a:noFill/>
        </p:spPr>
        <p:txBody>
          <a:bodyPr wrap="square" rtlCol="0">
            <a:spAutoFit/>
          </a:bodyPr>
          <a:lstStyle/>
          <a:p>
            <a:r>
              <a:rPr lang="en-GB" sz="2400" b="1" dirty="0"/>
              <a:t>Morgen </a:t>
            </a:r>
            <a:r>
              <a:rPr lang="en-GB" sz="2400" b="1" dirty="0" err="1"/>
              <a:t>ist</a:t>
            </a:r>
            <a:r>
              <a:rPr lang="en-GB" sz="2400" b="1" dirty="0"/>
              <a:t> </a:t>
            </a:r>
            <a:r>
              <a:rPr lang="en-GB" sz="2400" b="1" dirty="0" err="1"/>
              <a:t>Opas</a:t>
            </a:r>
            <a:r>
              <a:rPr lang="en-GB" sz="2400" b="1" dirty="0"/>
              <a:t> </a:t>
            </a:r>
            <a:r>
              <a:rPr lang="en-GB" sz="2400" b="1" dirty="0" err="1"/>
              <a:t>Geburtstag</a:t>
            </a:r>
            <a:r>
              <a:rPr lang="en-GB" sz="2400" b="1" dirty="0"/>
              <a:t>.</a:t>
            </a:r>
          </a:p>
          <a:p>
            <a:r>
              <a:rPr lang="en-GB" sz="2400" b="1" dirty="0"/>
              <a:t>Mia </a:t>
            </a:r>
            <a:r>
              <a:rPr lang="en-GB" sz="2400" b="1" dirty="0" err="1"/>
              <a:t>schreibt</a:t>
            </a:r>
            <a:r>
              <a:rPr lang="en-GB" sz="2400" b="1" dirty="0"/>
              <a:t> </a:t>
            </a:r>
            <a:r>
              <a:rPr lang="en-GB" sz="2400" b="1" dirty="0" err="1"/>
              <a:t>im</a:t>
            </a:r>
            <a:r>
              <a:rPr lang="en-GB" sz="2400" b="1" dirty="0"/>
              <a:t> </a:t>
            </a:r>
            <a:r>
              <a:rPr lang="en-GB" sz="2400" b="1" dirty="0" err="1"/>
              <a:t>Tagebuch</a:t>
            </a:r>
            <a:r>
              <a:rPr lang="en-GB" sz="2400" b="1" dirty="0"/>
              <a:t>...</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774" y="2583343"/>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0984" y="3034781"/>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774" y="3562668"/>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0809" y="4009013"/>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5026" y="4488657"/>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711" y="5348495"/>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774" y="5872709"/>
            <a:ext cx="282522" cy="294294"/>
          </a:xfrm>
          <a:prstGeom prst="rect">
            <a:avLst/>
          </a:prstGeom>
        </p:spPr>
      </p:pic>
      <p:pic>
        <p:nvPicPr>
          <p:cNvPr id="24" name="Picture 23" descr="green checkmark">
            <a:extLst>
              <a:ext uri="{FF2B5EF4-FFF2-40B4-BE49-F238E27FC236}">
                <a16:creationId xmlns:a16="http://schemas.microsoft.com/office/drawing/2014/main" id="{FD1B9A7C-AE9C-D347-A445-65E5E455E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7711" y="2244126"/>
            <a:ext cx="282522" cy="294294"/>
          </a:xfrm>
          <a:prstGeom prst="rect">
            <a:avLst/>
          </a:prstGeom>
        </p:spPr>
      </p:pic>
      <p:pic>
        <p:nvPicPr>
          <p:cNvPr id="25" name="Picture 24" descr="green checkmark">
            <a:extLst>
              <a:ext uri="{FF2B5EF4-FFF2-40B4-BE49-F238E27FC236}">
                <a16:creationId xmlns:a16="http://schemas.microsoft.com/office/drawing/2014/main" id="{FD1B9A7C-AE9C-D347-A445-65E5E455E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6774" y="4940861"/>
            <a:ext cx="282522" cy="294294"/>
          </a:xfrm>
          <a:prstGeom prst="rect">
            <a:avLst/>
          </a:prstGeom>
        </p:spPr>
      </p:pic>
      <p:pic>
        <p:nvPicPr>
          <p:cNvPr id="22" name="Picture 21" descr="A close up of a logo&#10;&#10;Description automatically generated">
            <a:extLst>
              <a:ext uri="{FF2B5EF4-FFF2-40B4-BE49-F238E27FC236}">
                <a16:creationId xmlns:a16="http://schemas.microsoft.com/office/drawing/2014/main" id="{569CBEBF-C22B-499C-BABD-04B1D13456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6882" y="121612"/>
            <a:ext cx="1284231" cy="1308693"/>
          </a:xfrm>
          <a:prstGeom prst="ellipse">
            <a:avLst/>
          </a:prstGeom>
        </p:spPr>
      </p:pic>
      <p:sp>
        <p:nvSpPr>
          <p:cNvPr id="16" name="Rounded Rectangular Callout 15"/>
          <p:cNvSpPr/>
          <p:nvPr/>
        </p:nvSpPr>
        <p:spPr>
          <a:xfrm>
            <a:off x="-23622" y="34955"/>
            <a:ext cx="8485632" cy="1652358"/>
          </a:xfrm>
          <a:prstGeom prst="wedgeRoundRectCallout">
            <a:avLst>
              <a:gd name="adj1" fmla="val 14647"/>
              <a:gd name="adj2" fmla="val 70726"/>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To identify whether a verb is a R3 (dative) verb, it can help to ask, </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‘Can you do or give this </a:t>
            </a:r>
            <a:r>
              <a:rPr lang="en-GB" sz="2000" b="1" dirty="0">
                <a:solidFill>
                  <a:schemeClr val="bg1"/>
                </a:solidFill>
                <a:latin typeface="Century Gothic" panose="020B0502020202020204" pitchFamily="34" charset="0"/>
              </a:rPr>
              <a:t>to/for </a:t>
            </a:r>
            <a:r>
              <a:rPr lang="en-GB" sz="2000" dirty="0">
                <a:solidFill>
                  <a:schemeClr val="bg1"/>
                </a:solidFill>
                <a:latin typeface="Century Gothic" panose="020B0502020202020204" pitchFamily="34" charset="0"/>
              </a:rPr>
              <a:t>someone else?’  </a:t>
            </a:r>
          </a:p>
          <a:p>
            <a:pPr algn="ctr"/>
            <a:r>
              <a:rPr lang="en-GB" sz="2000" dirty="0">
                <a:solidFill>
                  <a:schemeClr val="bg1"/>
                </a:solidFill>
                <a:latin typeface="Century Gothic" panose="020B0502020202020204" pitchFamily="34" charset="0"/>
              </a:rPr>
              <a:t>E.g.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danke</a:t>
            </a:r>
            <a:r>
              <a:rPr lang="en-GB" sz="2000" b="1" dirty="0">
                <a:solidFill>
                  <a:schemeClr val="bg1"/>
                </a:solidFill>
                <a:latin typeface="Century Gothic" panose="020B0502020202020204" pitchFamily="34" charset="0"/>
              </a:rPr>
              <a:t> </a:t>
            </a:r>
            <a:r>
              <a:rPr lang="en-GB" sz="2000" b="1" i="1" dirty="0" err="1">
                <a:solidFill>
                  <a:schemeClr val="bg1"/>
                </a:solidFill>
                <a:latin typeface="Century Gothic" panose="020B0502020202020204" pitchFamily="34" charset="0"/>
              </a:rPr>
              <a:t>ihm</a:t>
            </a:r>
            <a:r>
              <a:rPr lang="en-GB" sz="2000" b="1" i="1"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  I thank </a:t>
            </a:r>
            <a:r>
              <a:rPr lang="en-GB" sz="2000" b="1" i="1" dirty="0">
                <a:solidFill>
                  <a:schemeClr val="bg1"/>
                </a:solidFill>
                <a:latin typeface="Century Gothic" panose="020B0502020202020204" pitchFamily="34" charset="0"/>
              </a:rPr>
              <a:t>him</a:t>
            </a:r>
            <a:r>
              <a:rPr lang="en-GB" sz="2000" b="1" dirty="0">
                <a:solidFill>
                  <a:schemeClr val="bg1"/>
                </a:solidFill>
                <a:latin typeface="Century Gothic" panose="020B0502020202020204" pitchFamily="34" charset="0"/>
              </a:rPr>
              <a:t> = I give thanks </a:t>
            </a:r>
            <a:r>
              <a:rPr lang="en-GB" sz="2000" b="1" i="1" dirty="0">
                <a:solidFill>
                  <a:schemeClr val="bg1"/>
                </a:solidFill>
                <a:latin typeface="Century Gothic" panose="020B0502020202020204" pitchFamily="34" charset="0"/>
              </a:rPr>
              <a:t>to him</a:t>
            </a:r>
            <a:r>
              <a:rPr lang="en-GB" sz="2000" i="1"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But you may find it better just to learn these R3 verbs as a set.</a:t>
            </a:r>
            <a:endParaRPr lang="en-GB" sz="2000" dirty="0">
              <a:solidFill>
                <a:schemeClr val="bg1"/>
              </a:solidFill>
            </a:endParaRP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24F6C188-E491-4AC9-A7B3-366783551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43" y="953105"/>
            <a:ext cx="11856327" cy="582438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3163824" cy="647577"/>
          </a:xfrm>
        </p:spPr>
        <p:txBody>
          <a:bodyPr>
            <a:norm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Tagebuch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2993912" y="238134"/>
            <a:ext cx="6204175" cy="461665"/>
          </a:xfrm>
          <a:prstGeom prst="rect">
            <a:avLst/>
          </a:prstGeom>
          <a:noFill/>
        </p:spPr>
        <p:txBody>
          <a:bodyPr wrap="square" rtlCol="0">
            <a:spAutoFit/>
          </a:bodyPr>
          <a:lstStyle/>
          <a:p>
            <a:r>
              <a:rPr lang="en-GB" sz="2400" dirty="0" err="1"/>
              <a:t>Schreib</a:t>
            </a:r>
            <a:r>
              <a:rPr lang="en-GB" sz="2400" dirty="0"/>
              <a:t> es auf </a:t>
            </a:r>
            <a:r>
              <a:rPr lang="en-GB" sz="2400" dirty="0" err="1"/>
              <a:t>Englisch</a:t>
            </a:r>
            <a:r>
              <a:rPr lang="en-GB" sz="2400" dirty="0"/>
              <a:t>.</a:t>
            </a:r>
          </a:p>
        </p:txBody>
      </p:sp>
      <p:sp>
        <p:nvSpPr>
          <p:cNvPr id="14" name="Rectangle 13"/>
          <p:cNvSpPr/>
          <p:nvPr/>
        </p:nvSpPr>
        <p:spPr>
          <a:xfrm>
            <a:off x="1071355" y="1191232"/>
            <a:ext cx="4688843" cy="1304203"/>
          </a:xfrm>
          <a:prstGeom prst="rect">
            <a:avLst/>
          </a:prstGeom>
        </p:spPr>
        <p:txBody>
          <a:bodyPr wrap="square">
            <a:spAutoFit/>
          </a:bodyPr>
          <a:lstStyle/>
          <a:p>
            <a:pPr>
              <a:lnSpc>
                <a:spcPct val="150000"/>
              </a:lnSpc>
            </a:pPr>
            <a:r>
              <a:rPr lang="en-GB" dirty="0" err="1">
                <a:latin typeface="Segoe Script" panose="030B0504020000000003" pitchFamily="66" charset="0"/>
              </a:rPr>
              <a:t>Wir</a:t>
            </a:r>
            <a:r>
              <a:rPr lang="en-GB" dirty="0">
                <a:latin typeface="Segoe Script" panose="030B0504020000000003" pitchFamily="66" charset="0"/>
              </a:rPr>
              <a:t> </a:t>
            </a:r>
            <a:r>
              <a:rPr lang="en-GB" dirty="0" err="1">
                <a:latin typeface="Segoe Script" panose="030B0504020000000003" pitchFamily="66" charset="0"/>
              </a:rPr>
              <a:t>schenken</a:t>
            </a:r>
            <a:r>
              <a:rPr lang="en-GB" dirty="0">
                <a:latin typeface="Segoe Script" panose="030B0504020000000003" pitchFamily="66" charset="0"/>
              </a:rPr>
              <a:t> </a:t>
            </a:r>
            <a:r>
              <a:rPr lang="en-GB" b="1" dirty="0" err="1">
                <a:latin typeface="Segoe Script" panose="030B0504020000000003" pitchFamily="66" charset="0"/>
              </a:rPr>
              <a:t>ihm</a:t>
            </a:r>
            <a:r>
              <a:rPr lang="en-GB" dirty="0">
                <a:latin typeface="Segoe Script" panose="030B0504020000000003" pitchFamily="66" charset="0"/>
              </a:rPr>
              <a:t> </a:t>
            </a:r>
            <a:r>
              <a:rPr lang="en-GB" dirty="0" err="1">
                <a:latin typeface="Segoe Script" panose="030B0504020000000003" pitchFamily="66" charset="0"/>
              </a:rPr>
              <a:t>eine</a:t>
            </a:r>
            <a:r>
              <a:rPr lang="en-GB" dirty="0">
                <a:latin typeface="Segoe Script" panose="030B0504020000000003" pitchFamily="66" charset="0"/>
              </a:rPr>
              <a:t> </a:t>
            </a:r>
            <a:r>
              <a:rPr lang="en-GB" dirty="0" err="1">
                <a:latin typeface="Segoe Script" panose="030B0504020000000003" pitchFamily="66" charset="0"/>
              </a:rPr>
              <a:t>Uhr</a:t>
            </a:r>
            <a:r>
              <a:rPr lang="en-GB" dirty="0">
                <a:latin typeface="Segoe Script" panose="030B0504020000000003" pitchFamily="66" charset="0"/>
              </a:rPr>
              <a:t>.</a:t>
            </a:r>
            <a:r>
              <a:rPr lang="en-GB" b="1" dirty="0">
                <a:latin typeface="Segoe Script" panose="030B0504020000000003" pitchFamily="66" charset="0"/>
              </a:rPr>
              <a:t> </a:t>
            </a:r>
            <a:endParaRPr lang="en-GB" dirty="0">
              <a:latin typeface="Segoe Script" panose="030B0504020000000003" pitchFamily="66" charset="0"/>
            </a:endParaRPr>
          </a:p>
          <a:p>
            <a:pPr>
              <a:lnSpc>
                <a:spcPct val="150000"/>
              </a:lnSpc>
            </a:pPr>
            <a:r>
              <a:rPr lang="en-GB" dirty="0">
                <a:latin typeface="Segoe Script" panose="030B0504020000000003" pitchFamily="66" charset="0"/>
              </a:rPr>
              <a:t>Und Oma - ich </a:t>
            </a:r>
            <a:r>
              <a:rPr lang="en-GB" dirty="0" err="1">
                <a:latin typeface="Segoe Script" panose="030B0504020000000003" pitchFamily="66" charset="0"/>
              </a:rPr>
              <a:t>habe</a:t>
            </a:r>
            <a:r>
              <a:rPr lang="en-GB" dirty="0">
                <a:latin typeface="Segoe Script" panose="030B0504020000000003" pitchFamily="66" charset="0"/>
              </a:rPr>
              <a:t> </a:t>
            </a:r>
            <a:r>
              <a:rPr lang="en-GB" b="1" dirty="0" err="1">
                <a:latin typeface="Segoe Script" panose="030B0504020000000003" pitchFamily="66" charset="0"/>
              </a:rPr>
              <a:t>sie</a:t>
            </a:r>
            <a:r>
              <a:rPr lang="en-GB" b="1" dirty="0">
                <a:latin typeface="Segoe Script" panose="030B0504020000000003" pitchFamily="66" charset="0"/>
              </a:rPr>
              <a:t> </a:t>
            </a:r>
            <a:r>
              <a:rPr lang="en-GB" dirty="0" err="1">
                <a:latin typeface="Segoe Script" panose="030B0504020000000003" pitchFamily="66" charset="0"/>
              </a:rPr>
              <a:t>nicht</a:t>
            </a:r>
            <a:r>
              <a:rPr lang="en-GB" dirty="0">
                <a:latin typeface="Segoe Script" panose="030B0504020000000003" pitchFamily="66" charset="0"/>
              </a:rPr>
              <a:t> </a:t>
            </a:r>
          </a:p>
          <a:p>
            <a:pPr>
              <a:lnSpc>
                <a:spcPct val="150000"/>
              </a:lnSpc>
            </a:pPr>
            <a:r>
              <a:rPr lang="en-GB" dirty="0" err="1">
                <a:latin typeface="Segoe Script" panose="030B0504020000000003" pitchFamily="66" charset="0"/>
              </a:rPr>
              <a:t>vergessen</a:t>
            </a:r>
            <a:r>
              <a:rPr lang="en-GB" dirty="0">
                <a:latin typeface="Segoe Script" panose="030B0504020000000003" pitchFamily="66" charset="0"/>
              </a:rPr>
              <a:t>.  </a:t>
            </a:r>
          </a:p>
        </p:txBody>
      </p:sp>
      <p:sp>
        <p:nvSpPr>
          <p:cNvPr id="18" name="TextBox 17"/>
          <p:cNvSpPr txBox="1"/>
          <p:nvPr/>
        </p:nvSpPr>
        <p:spPr>
          <a:xfrm>
            <a:off x="6807200" y="1335924"/>
            <a:ext cx="3715026" cy="400110"/>
          </a:xfrm>
          <a:prstGeom prst="rect">
            <a:avLst/>
          </a:prstGeom>
          <a:noFill/>
        </p:spPr>
        <p:txBody>
          <a:bodyPr wrap="square" rtlCol="0">
            <a:spAutoFit/>
          </a:bodyPr>
          <a:lstStyle/>
          <a:p>
            <a:pPr algn="l"/>
            <a:r>
              <a:rPr lang="en-GB" sz="2000"/>
              <a:t>We’re giving him a watch.</a:t>
            </a:r>
            <a:endParaRPr lang="en-GB" sz="2000" dirty="0"/>
          </a:p>
        </p:txBody>
      </p:sp>
      <p:sp>
        <p:nvSpPr>
          <p:cNvPr id="26" name="TextBox 25"/>
          <p:cNvSpPr txBox="1"/>
          <p:nvPr/>
        </p:nvSpPr>
        <p:spPr>
          <a:xfrm>
            <a:off x="6807200" y="1641064"/>
            <a:ext cx="3715026" cy="707886"/>
          </a:xfrm>
          <a:prstGeom prst="rect">
            <a:avLst/>
          </a:prstGeom>
          <a:noFill/>
        </p:spPr>
        <p:txBody>
          <a:bodyPr wrap="square" rtlCol="0">
            <a:spAutoFit/>
          </a:bodyPr>
          <a:lstStyle/>
          <a:p>
            <a:pPr algn="l"/>
            <a:r>
              <a:rPr lang="en-GB" sz="2000"/>
              <a:t>And Grandma – I haven’t forgotten her.</a:t>
            </a:r>
            <a:endParaRPr lang="en-GB" sz="2000" dirty="0"/>
          </a:p>
        </p:txBody>
      </p:sp>
      <p:sp>
        <p:nvSpPr>
          <p:cNvPr id="27" name="TextBox 26"/>
          <p:cNvSpPr txBox="1"/>
          <p:nvPr/>
        </p:nvSpPr>
        <p:spPr>
          <a:xfrm>
            <a:off x="6668052" y="2410827"/>
            <a:ext cx="4026452" cy="400110"/>
          </a:xfrm>
          <a:prstGeom prst="rect">
            <a:avLst/>
          </a:prstGeom>
          <a:noFill/>
        </p:spPr>
        <p:txBody>
          <a:bodyPr wrap="square" rtlCol="0">
            <a:spAutoFit/>
          </a:bodyPr>
          <a:lstStyle/>
          <a:p>
            <a:pPr algn="l"/>
            <a:r>
              <a:rPr lang="en-GB" sz="2000"/>
              <a:t>We’re giving her a nice plant.</a:t>
            </a:r>
            <a:endParaRPr lang="en-GB" sz="2000" dirty="0"/>
          </a:p>
        </p:txBody>
      </p:sp>
      <p:sp>
        <p:nvSpPr>
          <p:cNvPr id="28" name="TextBox 27"/>
          <p:cNvSpPr txBox="1"/>
          <p:nvPr/>
        </p:nvSpPr>
        <p:spPr>
          <a:xfrm>
            <a:off x="6668052" y="2766479"/>
            <a:ext cx="4026452" cy="707886"/>
          </a:xfrm>
          <a:prstGeom prst="rect">
            <a:avLst/>
          </a:prstGeom>
          <a:noFill/>
        </p:spPr>
        <p:txBody>
          <a:bodyPr wrap="square" rtlCol="0">
            <a:spAutoFit/>
          </a:bodyPr>
          <a:lstStyle/>
          <a:p>
            <a:pPr algn="l"/>
            <a:r>
              <a:rPr lang="en-GB" sz="2000" dirty="0"/>
              <a:t>Oh Alastair! I hope you don’t forget me. I want to kiss you!</a:t>
            </a:r>
          </a:p>
        </p:txBody>
      </p:sp>
      <p:sp>
        <p:nvSpPr>
          <p:cNvPr id="29" name="TextBox 28"/>
          <p:cNvSpPr txBox="1"/>
          <p:nvPr/>
        </p:nvSpPr>
        <p:spPr>
          <a:xfrm>
            <a:off x="6651487" y="3496022"/>
            <a:ext cx="4026452" cy="400110"/>
          </a:xfrm>
          <a:prstGeom prst="rect">
            <a:avLst/>
          </a:prstGeom>
          <a:noFill/>
        </p:spPr>
        <p:txBody>
          <a:bodyPr wrap="square" rtlCol="0">
            <a:spAutoFit/>
          </a:bodyPr>
          <a:lstStyle/>
          <a:p>
            <a:pPr algn="l"/>
            <a:r>
              <a:rPr lang="en-GB" sz="2000" dirty="0"/>
              <a:t>I’ll write to you, shall I?</a:t>
            </a:r>
          </a:p>
        </p:txBody>
      </p:sp>
      <p:sp>
        <p:nvSpPr>
          <p:cNvPr id="30" name="TextBox 29"/>
          <p:cNvSpPr txBox="1"/>
          <p:nvPr/>
        </p:nvSpPr>
        <p:spPr>
          <a:xfrm>
            <a:off x="6651487" y="3870980"/>
            <a:ext cx="4026452" cy="707886"/>
          </a:xfrm>
          <a:prstGeom prst="rect">
            <a:avLst/>
          </a:prstGeom>
          <a:noFill/>
        </p:spPr>
        <p:txBody>
          <a:bodyPr wrap="square" rtlCol="0">
            <a:spAutoFit/>
          </a:bodyPr>
          <a:lstStyle/>
          <a:p>
            <a:pPr algn="l"/>
            <a:r>
              <a:rPr lang="en-GB" sz="2000" dirty="0"/>
              <a:t>I’ll call you tomorrow after the party. Yes, great!</a:t>
            </a:r>
          </a:p>
        </p:txBody>
      </p:sp>
      <p:sp>
        <p:nvSpPr>
          <p:cNvPr id="31" name="TextBox 30"/>
          <p:cNvSpPr txBox="1"/>
          <p:nvPr/>
        </p:nvSpPr>
        <p:spPr>
          <a:xfrm>
            <a:off x="6456236" y="4605445"/>
            <a:ext cx="4874591" cy="400110"/>
          </a:xfrm>
          <a:prstGeom prst="rect">
            <a:avLst/>
          </a:prstGeom>
          <a:noFill/>
        </p:spPr>
        <p:txBody>
          <a:bodyPr wrap="square" rtlCol="0">
            <a:spAutoFit/>
          </a:bodyPr>
          <a:lstStyle/>
          <a:p>
            <a:pPr algn="l"/>
            <a:r>
              <a:rPr lang="en-GB" sz="2000" dirty="0"/>
              <a:t>Wolfgang has to help me tomorrow..</a:t>
            </a:r>
          </a:p>
        </p:txBody>
      </p:sp>
      <p:sp>
        <p:nvSpPr>
          <p:cNvPr id="32" name="TextBox 31"/>
          <p:cNvSpPr txBox="1"/>
          <p:nvPr/>
        </p:nvSpPr>
        <p:spPr>
          <a:xfrm>
            <a:off x="6609409" y="5005555"/>
            <a:ext cx="4874591" cy="707886"/>
          </a:xfrm>
          <a:prstGeom prst="rect">
            <a:avLst/>
          </a:prstGeom>
          <a:noFill/>
        </p:spPr>
        <p:txBody>
          <a:bodyPr wrap="square" rtlCol="0">
            <a:spAutoFit/>
          </a:bodyPr>
          <a:lstStyle/>
          <a:p>
            <a:pPr algn="l"/>
            <a:r>
              <a:rPr lang="en-GB" sz="2000"/>
              <a:t>I don’t understand him. He is so unfriendly again!</a:t>
            </a:r>
            <a:endParaRPr lang="en-GB" sz="2000" dirty="0"/>
          </a:p>
        </p:txBody>
      </p:sp>
      <p:sp>
        <p:nvSpPr>
          <p:cNvPr id="2" name="Rectangle 1">
            <a:extLst>
              <a:ext uri="{FF2B5EF4-FFF2-40B4-BE49-F238E27FC236}">
                <a16:creationId xmlns:a16="http://schemas.microsoft.com/office/drawing/2014/main" id="{C7B88CC3-4BC4-4F73-BA97-1CAD0B0436C1}"/>
              </a:ext>
            </a:extLst>
          </p:cNvPr>
          <p:cNvSpPr/>
          <p:nvPr/>
        </p:nvSpPr>
        <p:spPr>
          <a:xfrm>
            <a:off x="1076331" y="2348950"/>
            <a:ext cx="6096000" cy="473206"/>
          </a:xfrm>
          <a:prstGeom prst="rect">
            <a:avLst/>
          </a:prstGeom>
        </p:spPr>
        <p:txBody>
          <a:bodyPr>
            <a:spAutoFit/>
          </a:bodyPr>
          <a:lstStyle/>
          <a:p>
            <a:pPr>
              <a:lnSpc>
                <a:spcPct val="150000"/>
              </a:lnSpc>
            </a:pPr>
            <a:r>
              <a:rPr lang="en-GB" dirty="0" err="1">
                <a:latin typeface="Segoe Script" panose="030B0504020000000003" pitchFamily="66" charset="0"/>
              </a:rPr>
              <a:t>Wir</a:t>
            </a:r>
            <a:r>
              <a:rPr lang="en-GB" dirty="0">
                <a:latin typeface="Segoe Script" panose="030B0504020000000003" pitchFamily="66" charset="0"/>
              </a:rPr>
              <a:t> </a:t>
            </a:r>
            <a:r>
              <a:rPr lang="en-GB" dirty="0" err="1">
                <a:latin typeface="Segoe Script" panose="030B0504020000000003" pitchFamily="66" charset="0"/>
              </a:rPr>
              <a:t>geben</a:t>
            </a:r>
            <a:r>
              <a:rPr lang="en-GB" dirty="0">
                <a:latin typeface="Segoe Script" panose="030B0504020000000003" pitchFamily="66" charset="0"/>
              </a:rPr>
              <a:t> </a:t>
            </a:r>
            <a:r>
              <a:rPr lang="en-GB" b="1" dirty="0" err="1">
                <a:latin typeface="Segoe Script" panose="030B0504020000000003" pitchFamily="66" charset="0"/>
              </a:rPr>
              <a:t>ihr</a:t>
            </a:r>
            <a:r>
              <a:rPr lang="en-GB" dirty="0">
                <a:latin typeface="Segoe Script" panose="030B0504020000000003" pitchFamily="66" charset="0"/>
              </a:rPr>
              <a:t> </a:t>
            </a:r>
            <a:r>
              <a:rPr lang="en-GB" dirty="0" err="1">
                <a:latin typeface="Segoe Script" panose="030B0504020000000003" pitchFamily="66" charset="0"/>
              </a:rPr>
              <a:t>eine</a:t>
            </a:r>
            <a:r>
              <a:rPr lang="en-GB" dirty="0">
                <a:latin typeface="Segoe Script" panose="030B0504020000000003" pitchFamily="66" charset="0"/>
              </a:rPr>
              <a:t> </a:t>
            </a:r>
            <a:r>
              <a:rPr lang="en-GB" dirty="0" err="1">
                <a:latin typeface="Segoe Script" panose="030B0504020000000003" pitchFamily="66" charset="0"/>
              </a:rPr>
              <a:t>schöne</a:t>
            </a:r>
            <a:r>
              <a:rPr lang="en-GB" dirty="0">
                <a:latin typeface="Segoe Script" panose="030B0504020000000003" pitchFamily="66" charset="0"/>
              </a:rPr>
              <a:t> </a:t>
            </a:r>
            <a:r>
              <a:rPr lang="en-GB" dirty="0" err="1">
                <a:latin typeface="Segoe Script" panose="030B0504020000000003" pitchFamily="66" charset="0"/>
              </a:rPr>
              <a:t>Pflanze</a:t>
            </a:r>
            <a:r>
              <a:rPr lang="en-GB" dirty="0">
                <a:latin typeface="Segoe Script" panose="030B0504020000000003" pitchFamily="66" charset="0"/>
              </a:rPr>
              <a:t>.</a:t>
            </a:r>
          </a:p>
        </p:txBody>
      </p:sp>
      <p:sp>
        <p:nvSpPr>
          <p:cNvPr id="6" name="Rectangle 5">
            <a:extLst>
              <a:ext uri="{FF2B5EF4-FFF2-40B4-BE49-F238E27FC236}">
                <a16:creationId xmlns:a16="http://schemas.microsoft.com/office/drawing/2014/main" id="{C4361A54-1902-4BD1-B8BA-838AF3174B97}"/>
              </a:ext>
            </a:extLst>
          </p:cNvPr>
          <p:cNvSpPr/>
          <p:nvPr/>
        </p:nvSpPr>
        <p:spPr>
          <a:xfrm>
            <a:off x="1033709" y="2610882"/>
            <a:ext cx="6096000" cy="1304203"/>
          </a:xfrm>
          <a:prstGeom prst="rect">
            <a:avLst/>
          </a:prstGeom>
        </p:spPr>
        <p:txBody>
          <a:bodyPr>
            <a:spAutoFit/>
          </a:bodyPr>
          <a:lstStyle/>
          <a:p>
            <a:pPr fontAlgn="t">
              <a:lnSpc>
                <a:spcPct val="150000"/>
              </a:lnSpc>
            </a:pPr>
            <a:r>
              <a:rPr lang="en-GB" dirty="0">
                <a:latin typeface="Segoe Script" panose="030B0504020000000003" pitchFamily="66" charset="0"/>
              </a:rPr>
              <a:t>Ach, Alastair! Ich </a:t>
            </a:r>
            <a:r>
              <a:rPr lang="en-GB" dirty="0" err="1">
                <a:latin typeface="Segoe Script" panose="030B0504020000000003" pitchFamily="66" charset="0"/>
              </a:rPr>
              <a:t>hoffe</a:t>
            </a:r>
            <a:r>
              <a:rPr lang="en-GB" dirty="0">
                <a:latin typeface="Segoe Script" panose="030B0504020000000003" pitchFamily="66" charset="0"/>
              </a:rPr>
              <a:t>, du </a:t>
            </a:r>
            <a:r>
              <a:rPr lang="en-GB" dirty="0" err="1">
                <a:latin typeface="Segoe Script" panose="030B0504020000000003" pitchFamily="66" charset="0"/>
              </a:rPr>
              <a:t>vergisst</a:t>
            </a:r>
            <a:r>
              <a:rPr lang="en-GB" dirty="0">
                <a:latin typeface="Segoe Script" panose="030B0504020000000003" pitchFamily="66" charset="0"/>
              </a:rPr>
              <a:t> </a:t>
            </a:r>
          </a:p>
          <a:p>
            <a:pPr fontAlgn="t">
              <a:lnSpc>
                <a:spcPct val="150000"/>
              </a:lnSpc>
            </a:pPr>
            <a:r>
              <a:rPr lang="en-GB" b="1" dirty="0" err="1">
                <a:latin typeface="Segoe Script" panose="030B0504020000000003" pitchFamily="66" charset="0"/>
              </a:rPr>
              <a:t>mich</a:t>
            </a:r>
            <a:r>
              <a:rPr lang="en-GB" b="1" dirty="0">
                <a:latin typeface="Segoe Script" panose="030B0504020000000003" pitchFamily="66" charset="0"/>
              </a:rPr>
              <a:t> </a:t>
            </a:r>
            <a:r>
              <a:rPr lang="en-GB" dirty="0" err="1">
                <a:latin typeface="Segoe Script" panose="030B0504020000000003" pitchFamily="66" charset="0"/>
              </a:rPr>
              <a:t>nicht</a:t>
            </a:r>
            <a:r>
              <a:rPr lang="en-GB" dirty="0">
                <a:latin typeface="Segoe Script" panose="030B0504020000000003" pitchFamily="66" charset="0"/>
              </a:rPr>
              <a:t>. Ich will </a:t>
            </a:r>
            <a:r>
              <a:rPr lang="en-GB" b="1" dirty="0">
                <a:latin typeface="Segoe Script" panose="030B0504020000000003" pitchFamily="66" charset="0"/>
              </a:rPr>
              <a:t>dich </a:t>
            </a:r>
            <a:r>
              <a:rPr lang="en-GB" dirty="0" err="1">
                <a:latin typeface="Segoe Script" panose="030B0504020000000003" pitchFamily="66" charset="0"/>
              </a:rPr>
              <a:t>küssen</a:t>
            </a:r>
            <a:r>
              <a:rPr lang="en-GB" dirty="0">
                <a:latin typeface="Segoe Script" panose="030B0504020000000003" pitchFamily="66" charset="0"/>
              </a:rPr>
              <a:t>! </a:t>
            </a:r>
          </a:p>
          <a:p>
            <a:pPr>
              <a:lnSpc>
                <a:spcPct val="150000"/>
              </a:lnSpc>
            </a:pPr>
            <a:r>
              <a:rPr lang="en-GB" dirty="0">
                <a:latin typeface="Segoe Script" panose="030B0504020000000003" pitchFamily="66" charset="0"/>
              </a:rPr>
              <a:t>Ich </a:t>
            </a:r>
            <a:r>
              <a:rPr lang="en-GB" dirty="0" err="1">
                <a:latin typeface="Segoe Script" panose="030B0504020000000003" pitchFamily="66" charset="0"/>
              </a:rPr>
              <a:t>schreibe</a:t>
            </a:r>
            <a:r>
              <a:rPr lang="en-GB" dirty="0">
                <a:latin typeface="Segoe Script" panose="030B0504020000000003" pitchFamily="66" charset="0"/>
              </a:rPr>
              <a:t> </a:t>
            </a:r>
            <a:r>
              <a:rPr lang="en-GB" b="1" dirty="0" err="1">
                <a:latin typeface="Segoe Script" panose="030B0504020000000003" pitchFamily="66" charset="0"/>
              </a:rPr>
              <a:t>dir</a:t>
            </a:r>
            <a:r>
              <a:rPr lang="en-GB" b="1" dirty="0">
                <a:latin typeface="Segoe Script" panose="030B0504020000000003" pitchFamily="66" charset="0"/>
              </a:rPr>
              <a:t>, </a:t>
            </a:r>
            <a:r>
              <a:rPr lang="en-GB" dirty="0" err="1">
                <a:latin typeface="Segoe Script" panose="030B0504020000000003" pitchFamily="66" charset="0"/>
              </a:rPr>
              <a:t>oder</a:t>
            </a:r>
            <a:r>
              <a:rPr lang="en-GB" dirty="0">
                <a:latin typeface="Segoe Script" panose="030B0504020000000003" pitchFamily="66" charset="0"/>
              </a:rPr>
              <a:t>?</a:t>
            </a:r>
          </a:p>
        </p:txBody>
      </p:sp>
      <p:sp>
        <p:nvSpPr>
          <p:cNvPr id="8" name="Rectangle 7">
            <a:extLst>
              <a:ext uri="{FF2B5EF4-FFF2-40B4-BE49-F238E27FC236}">
                <a16:creationId xmlns:a16="http://schemas.microsoft.com/office/drawing/2014/main" id="{143F6336-4DE7-4215-85CD-C98AB114BC67}"/>
              </a:ext>
            </a:extLst>
          </p:cNvPr>
          <p:cNvSpPr/>
          <p:nvPr/>
        </p:nvSpPr>
        <p:spPr>
          <a:xfrm>
            <a:off x="1033709" y="3809037"/>
            <a:ext cx="6096000" cy="888705"/>
          </a:xfrm>
          <a:prstGeom prst="rect">
            <a:avLst/>
          </a:prstGeom>
        </p:spPr>
        <p:txBody>
          <a:bodyPr>
            <a:spAutoFit/>
          </a:bodyPr>
          <a:lstStyle/>
          <a:p>
            <a:pPr>
              <a:lnSpc>
                <a:spcPct val="150000"/>
              </a:lnSpc>
            </a:pPr>
            <a:r>
              <a:rPr lang="en-GB" dirty="0">
                <a:latin typeface="Segoe Script" panose="030B0504020000000003" pitchFamily="66" charset="0"/>
              </a:rPr>
              <a:t>Ich </a:t>
            </a:r>
            <a:r>
              <a:rPr lang="en-GB" dirty="0" err="1">
                <a:latin typeface="Segoe Script" panose="030B0504020000000003" pitchFamily="66" charset="0"/>
              </a:rPr>
              <a:t>rufe</a:t>
            </a:r>
            <a:r>
              <a:rPr lang="en-GB" dirty="0">
                <a:latin typeface="Segoe Script" panose="030B0504020000000003" pitchFamily="66" charset="0"/>
              </a:rPr>
              <a:t> </a:t>
            </a:r>
            <a:r>
              <a:rPr lang="en-GB" b="1" dirty="0">
                <a:latin typeface="Segoe Script" panose="030B0504020000000003" pitchFamily="66" charset="0"/>
              </a:rPr>
              <a:t>dich </a:t>
            </a:r>
            <a:r>
              <a:rPr lang="en-GB" dirty="0">
                <a:latin typeface="Segoe Script" panose="030B0504020000000003" pitchFamily="66" charset="0"/>
              </a:rPr>
              <a:t>morgen </a:t>
            </a:r>
            <a:r>
              <a:rPr lang="en-GB" dirty="0" err="1">
                <a:latin typeface="Segoe Script" panose="030B0504020000000003" pitchFamily="66" charset="0"/>
              </a:rPr>
              <a:t>nach</a:t>
            </a:r>
            <a:r>
              <a:rPr lang="en-GB" dirty="0">
                <a:latin typeface="Segoe Script" panose="030B0504020000000003" pitchFamily="66" charset="0"/>
              </a:rPr>
              <a:t> der Party </a:t>
            </a:r>
          </a:p>
          <a:p>
            <a:pPr>
              <a:lnSpc>
                <a:spcPct val="150000"/>
              </a:lnSpc>
            </a:pPr>
            <a:r>
              <a:rPr lang="en-GB" dirty="0">
                <a:latin typeface="Segoe Script" panose="030B0504020000000003" pitchFamily="66" charset="0"/>
              </a:rPr>
              <a:t>an. </a:t>
            </a:r>
            <a:r>
              <a:rPr lang="en-GB" dirty="0" err="1">
                <a:latin typeface="Segoe Script" panose="030B0504020000000003" pitchFamily="66" charset="0"/>
              </a:rPr>
              <a:t>Ja</a:t>
            </a:r>
            <a:r>
              <a:rPr lang="en-GB" dirty="0">
                <a:latin typeface="Segoe Script" panose="030B0504020000000003" pitchFamily="66" charset="0"/>
              </a:rPr>
              <a:t>, toll!</a:t>
            </a:r>
          </a:p>
        </p:txBody>
      </p:sp>
      <p:sp>
        <p:nvSpPr>
          <p:cNvPr id="9" name="Rectangle 8">
            <a:extLst>
              <a:ext uri="{FF2B5EF4-FFF2-40B4-BE49-F238E27FC236}">
                <a16:creationId xmlns:a16="http://schemas.microsoft.com/office/drawing/2014/main" id="{64197777-4D12-4769-B75D-F70D4B49EE79}"/>
              </a:ext>
            </a:extLst>
          </p:cNvPr>
          <p:cNvSpPr/>
          <p:nvPr/>
        </p:nvSpPr>
        <p:spPr>
          <a:xfrm>
            <a:off x="1033709" y="4564834"/>
            <a:ext cx="6096000" cy="473206"/>
          </a:xfrm>
          <a:prstGeom prst="rect">
            <a:avLst/>
          </a:prstGeom>
        </p:spPr>
        <p:txBody>
          <a:bodyPr>
            <a:spAutoFit/>
          </a:bodyPr>
          <a:lstStyle/>
          <a:p>
            <a:pPr>
              <a:lnSpc>
                <a:spcPct val="150000"/>
              </a:lnSpc>
            </a:pPr>
            <a:r>
              <a:rPr lang="en-GB" dirty="0">
                <a:latin typeface="Segoe Script" panose="030B0504020000000003" pitchFamily="66" charset="0"/>
              </a:rPr>
              <a:t>Morgen muss Wolfgang </a:t>
            </a:r>
            <a:r>
              <a:rPr lang="en-GB" b="1" dirty="0" err="1">
                <a:latin typeface="Segoe Script" panose="030B0504020000000003" pitchFamily="66" charset="0"/>
              </a:rPr>
              <a:t>mir</a:t>
            </a:r>
            <a:r>
              <a:rPr lang="en-GB" b="1" dirty="0">
                <a:latin typeface="Segoe Script" panose="030B0504020000000003" pitchFamily="66" charset="0"/>
              </a:rPr>
              <a:t> </a:t>
            </a:r>
            <a:r>
              <a:rPr lang="en-GB" dirty="0" err="1">
                <a:latin typeface="Segoe Script" panose="030B0504020000000003" pitchFamily="66" charset="0"/>
              </a:rPr>
              <a:t>helfen</a:t>
            </a:r>
            <a:r>
              <a:rPr lang="en-GB" dirty="0">
                <a:latin typeface="Segoe Script" panose="030B0504020000000003" pitchFamily="66" charset="0"/>
              </a:rPr>
              <a:t>.</a:t>
            </a:r>
          </a:p>
        </p:txBody>
      </p:sp>
      <p:sp>
        <p:nvSpPr>
          <p:cNvPr id="10" name="Rectangle 9">
            <a:extLst>
              <a:ext uri="{FF2B5EF4-FFF2-40B4-BE49-F238E27FC236}">
                <a16:creationId xmlns:a16="http://schemas.microsoft.com/office/drawing/2014/main" id="{DA943DA9-3E0D-4F16-BFEF-F654AD08A65B}"/>
              </a:ext>
            </a:extLst>
          </p:cNvPr>
          <p:cNvSpPr/>
          <p:nvPr/>
        </p:nvSpPr>
        <p:spPr>
          <a:xfrm>
            <a:off x="1033709" y="4924347"/>
            <a:ext cx="6096000" cy="473206"/>
          </a:xfrm>
          <a:prstGeom prst="rect">
            <a:avLst/>
          </a:prstGeom>
        </p:spPr>
        <p:txBody>
          <a:bodyPr>
            <a:spAutoFit/>
          </a:bodyPr>
          <a:lstStyle/>
          <a:p>
            <a:pPr>
              <a:lnSpc>
                <a:spcPct val="150000"/>
              </a:lnSpc>
            </a:pPr>
            <a:r>
              <a:rPr lang="en-GB" dirty="0">
                <a:latin typeface="Segoe Script" panose="030B0504020000000003" pitchFamily="66" charset="0"/>
              </a:rPr>
              <a:t>Ich </a:t>
            </a:r>
            <a:r>
              <a:rPr lang="en-GB" dirty="0" err="1">
                <a:latin typeface="Segoe Script" panose="030B0504020000000003" pitchFamily="66" charset="0"/>
              </a:rPr>
              <a:t>verstehe</a:t>
            </a:r>
            <a:r>
              <a:rPr lang="en-GB" dirty="0">
                <a:latin typeface="Segoe Script" panose="030B0504020000000003" pitchFamily="66" charset="0"/>
              </a:rPr>
              <a:t> </a:t>
            </a:r>
            <a:r>
              <a:rPr lang="en-GB" b="1" dirty="0" err="1">
                <a:latin typeface="Segoe Script" panose="030B0504020000000003" pitchFamily="66" charset="0"/>
              </a:rPr>
              <a:t>ihn</a:t>
            </a:r>
            <a:r>
              <a:rPr lang="en-GB" dirty="0">
                <a:latin typeface="Segoe Script" panose="030B0504020000000003" pitchFamily="66" charset="0"/>
              </a:rPr>
              <a:t> </a:t>
            </a:r>
            <a:r>
              <a:rPr lang="en-GB" dirty="0" err="1">
                <a:latin typeface="Segoe Script" panose="030B0504020000000003" pitchFamily="66" charset="0"/>
              </a:rPr>
              <a:t>nicht</a:t>
            </a:r>
            <a:r>
              <a:rPr lang="en-GB" dirty="0">
                <a:latin typeface="Segoe Script" panose="030B0504020000000003" pitchFamily="66" charset="0"/>
              </a:rPr>
              <a:t>.  </a:t>
            </a:r>
            <a:r>
              <a:rPr lang="en-GB" dirty="0" err="1">
                <a:latin typeface="Segoe Script" panose="030B0504020000000003" pitchFamily="66" charset="0"/>
              </a:rPr>
              <a:t>Er</a:t>
            </a:r>
            <a:r>
              <a:rPr lang="en-GB" dirty="0">
                <a:latin typeface="Segoe Script" panose="030B0504020000000003" pitchFamily="66" charset="0"/>
              </a:rPr>
              <a:t> </a:t>
            </a:r>
            <a:r>
              <a:rPr lang="en-GB" dirty="0" err="1">
                <a:latin typeface="Segoe Script" panose="030B0504020000000003" pitchFamily="66" charset="0"/>
              </a:rPr>
              <a:t>ist</a:t>
            </a:r>
            <a:endParaRPr lang="en-GB" dirty="0">
              <a:latin typeface="Segoe Script" panose="030B0504020000000003" pitchFamily="66" charset="0"/>
            </a:endParaRPr>
          </a:p>
        </p:txBody>
      </p:sp>
      <p:sp>
        <p:nvSpPr>
          <p:cNvPr id="11" name="Rectangle 10">
            <a:extLst>
              <a:ext uri="{FF2B5EF4-FFF2-40B4-BE49-F238E27FC236}">
                <a16:creationId xmlns:a16="http://schemas.microsoft.com/office/drawing/2014/main" id="{6154CE95-6E0B-4A14-8C0C-2FD6B8649BDC}"/>
              </a:ext>
            </a:extLst>
          </p:cNvPr>
          <p:cNvSpPr/>
          <p:nvPr/>
        </p:nvSpPr>
        <p:spPr>
          <a:xfrm>
            <a:off x="1071355" y="5262884"/>
            <a:ext cx="3228769" cy="473206"/>
          </a:xfrm>
          <a:prstGeom prst="rect">
            <a:avLst/>
          </a:prstGeom>
        </p:spPr>
        <p:txBody>
          <a:bodyPr wrap="none">
            <a:spAutoFit/>
          </a:bodyPr>
          <a:lstStyle/>
          <a:p>
            <a:pPr>
              <a:lnSpc>
                <a:spcPct val="150000"/>
              </a:lnSpc>
            </a:pPr>
            <a:r>
              <a:rPr lang="en-GB" dirty="0" err="1">
                <a:latin typeface="Segoe Script" panose="030B0504020000000003" pitchFamily="66" charset="0"/>
              </a:rPr>
              <a:t>wieder</a:t>
            </a:r>
            <a:r>
              <a:rPr lang="en-GB" dirty="0">
                <a:latin typeface="Segoe Script" panose="030B0504020000000003" pitchFamily="66" charset="0"/>
              </a:rPr>
              <a:t> so </a:t>
            </a:r>
            <a:r>
              <a:rPr lang="en-GB" dirty="0" err="1">
                <a:latin typeface="Segoe Script" panose="030B0504020000000003" pitchFamily="66" charset="0"/>
              </a:rPr>
              <a:t>unfreundlich</a:t>
            </a:r>
            <a:r>
              <a:rPr lang="en-GB" dirty="0">
                <a:latin typeface="Segoe Script" panose="030B0504020000000003" pitchFamily="66" charset="0"/>
              </a:rPr>
              <a:t>!</a:t>
            </a:r>
            <a:endParaRPr lang="en-GB" dirty="0"/>
          </a:p>
        </p:txBody>
      </p:sp>
    </p:spTree>
    <p:extLst>
      <p:ext uri="{BB962C8B-B14F-4D97-AF65-F5344CB8AC3E}">
        <p14:creationId xmlns:p14="http://schemas.microsoft.com/office/powerpoint/2010/main" val="7807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P spid="29"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07422" cy="647577"/>
          </a:xfrm>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sagt</a:t>
            </a:r>
            <a:r>
              <a:rPr lang="en-GB" sz="2800" b="1" dirty="0">
                <a:solidFill>
                  <a:schemeClr val="bg1"/>
                </a:solidFill>
              </a:rPr>
              <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247046"/>
            <a:ext cx="486430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226888" y="2685157"/>
            <a:ext cx="3315132" cy="565252"/>
          </a:xfrm>
          <a:prstGeom prst="wedgeRoundRectCallout">
            <a:avLst>
              <a:gd name="adj1" fmla="val 71060"/>
              <a:gd name="adj2" fmla="val 25795"/>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_________</a:t>
            </a:r>
          </a:p>
        </p:txBody>
      </p:sp>
      <p:sp>
        <p:nvSpPr>
          <p:cNvPr id="9" name="TextBox 8">
            <a:extLst>
              <a:ext uri="{FF2B5EF4-FFF2-40B4-BE49-F238E27FC236}">
                <a16:creationId xmlns:a16="http://schemas.microsoft.com/office/drawing/2014/main" id="{B39993C2-0557-4A74-B316-5B0CC36C7F7F}"/>
              </a:ext>
            </a:extLst>
          </p:cNvPr>
          <p:cNvSpPr txBox="1"/>
          <p:nvPr/>
        </p:nvSpPr>
        <p:spPr>
          <a:xfrm>
            <a:off x="1364317" y="1812026"/>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10" name="TextBox 9">
            <a:extLst>
              <a:ext uri="{FF2B5EF4-FFF2-40B4-BE49-F238E27FC236}">
                <a16:creationId xmlns:a16="http://schemas.microsoft.com/office/drawing/2014/main" id="{F06BDF44-51EA-4F74-934D-C2FA4F018C55}"/>
              </a:ext>
            </a:extLst>
          </p:cNvPr>
          <p:cNvSpPr txBox="1"/>
          <p:nvPr/>
        </p:nvSpPr>
        <p:spPr>
          <a:xfrm>
            <a:off x="7093022" y="1812025"/>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2" name="TextBox 1">
            <a:extLst>
              <a:ext uri="{FF2B5EF4-FFF2-40B4-BE49-F238E27FC236}">
                <a16:creationId xmlns:a16="http://schemas.microsoft.com/office/drawing/2014/main" id="{C62DB2E5-DD31-42EF-A0A5-3D64D0C4AD61}"/>
              </a:ext>
            </a:extLst>
          </p:cNvPr>
          <p:cNvSpPr txBox="1"/>
          <p:nvPr/>
        </p:nvSpPr>
        <p:spPr>
          <a:xfrm>
            <a:off x="486958" y="2742660"/>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571615" y="2742660"/>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2348045465"/>
              </p:ext>
            </p:extLst>
          </p:nvPr>
        </p:nvGraphicFramePr>
        <p:xfrm>
          <a:off x="6444974" y="27391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chemeClr val="tx1"/>
                          </a:solidFill>
                        </a:rPr>
                        <a:t>fragen</a:t>
                      </a:r>
                      <a:endParaRPr lang="en-GB" sz="2400" dirty="0">
                        <a:solidFill>
                          <a:schemeClr val="tx1"/>
                        </a:solidFill>
                      </a:endParaRPr>
                    </a:p>
                  </a:txBody>
                  <a:tcPr anchor="ctr"/>
                </a:tc>
                <a:tc>
                  <a:txBody>
                    <a:bodyPr/>
                    <a:lstStyle/>
                    <a:p>
                      <a:pPr algn="ctr"/>
                      <a:r>
                        <a:rPr lang="en-GB" sz="2400" dirty="0">
                          <a:solidFill>
                            <a:schemeClr val="tx1"/>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extLst>
              <p:ext uri="{D42A27DB-BD31-4B8C-83A1-F6EECF244321}">
                <p14:modId xmlns:p14="http://schemas.microsoft.com/office/powerpoint/2010/main" val="4145933220"/>
              </p:ext>
            </p:extLst>
          </p:nvPr>
        </p:nvGraphicFramePr>
        <p:xfrm>
          <a:off x="179999" y="3433275"/>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548" y="3381905"/>
            <a:ext cx="703266" cy="601622"/>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929663" y="3291150"/>
            <a:ext cx="3315132" cy="565252"/>
          </a:xfrm>
          <a:prstGeom prst="wedgeRoundRectCallout">
            <a:avLst>
              <a:gd name="adj1" fmla="val 71060"/>
              <a:gd name="adj2" fmla="val 25795"/>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helfen.</a:t>
            </a: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741" y="3424725"/>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65112" y="2685157"/>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605531" y="3446431"/>
            <a:ext cx="2803782" cy="430887"/>
          </a:xfrm>
          <a:prstGeom prst="rect">
            <a:avLst/>
          </a:prstGeom>
          <a:noFill/>
        </p:spPr>
        <p:txBody>
          <a:bodyPr wrap="square" rtlCol="0">
            <a:spAutoFit/>
          </a:bodyPr>
          <a:lstStyle/>
          <a:p>
            <a:pPr algn="l"/>
            <a:r>
              <a:rPr lang="en-GB" sz="2200" i="1" dirty="0"/>
              <a:t>I have to help him.</a:t>
            </a:r>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295" y="2565246"/>
            <a:ext cx="516841" cy="445969"/>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150564-F371-4864-A533-1DEEFEFBEEEB}"/>
              </a:ext>
            </a:extLst>
          </p:cNvPr>
          <p:cNvSpPr>
            <a:spLocks noGrp="1"/>
          </p:cNvSpPr>
          <p:nvPr>
            <p:ph type="title"/>
          </p:nvPr>
        </p:nvSpPr>
        <p:spPr>
          <a:xfrm>
            <a:off x="0" y="0"/>
            <a:ext cx="1184366" cy="261892"/>
          </a:xfrm>
        </p:spPr>
        <p:txBody>
          <a:bodyPr>
            <a:noAutofit/>
          </a:bodyPr>
          <a:lstStyle/>
          <a:p>
            <a:r>
              <a:rPr lang="en-GB" sz="1400" b="1" dirty="0">
                <a:latin typeface="Century Gothic" panose="020B0502020202020204" pitchFamily="34" charset="0"/>
              </a:rPr>
              <a:t>Person A</a:t>
            </a:r>
          </a:p>
        </p:txBody>
      </p:sp>
      <p:sp>
        <p:nvSpPr>
          <p:cNvPr id="5" name="Title 1">
            <a:extLst>
              <a:ext uri="{FF2B5EF4-FFF2-40B4-BE49-F238E27FC236}">
                <a16:creationId xmlns:a16="http://schemas.microsoft.com/office/drawing/2014/main" id="{CA12F8F1-A1D5-4D5B-8E46-C53329A49F63}"/>
              </a:ext>
            </a:extLst>
          </p:cNvPr>
          <p:cNvSpPr txBox="1">
            <a:spLocks/>
          </p:cNvSpPr>
          <p:nvPr/>
        </p:nvSpPr>
        <p:spPr>
          <a:xfrm>
            <a:off x="1477064" y="407730"/>
            <a:ext cx="2150267" cy="33930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2000" b="1" i="0" kern="1200" baseline="0">
                <a:solidFill>
                  <a:schemeClr val="accent1">
                    <a:lumMod val="50000"/>
                  </a:schemeClr>
                </a:solidFill>
                <a:latin typeface="Century Gothic" panose="020B05020202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Wer</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sagt</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was?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Runde</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1]</a:t>
            </a:r>
          </a:p>
        </p:txBody>
      </p:sp>
      <p:sp>
        <p:nvSpPr>
          <p:cNvPr id="6" name="Speech Bubble: Rectangle with Corners Rounded 5">
            <a:extLst>
              <a:ext uri="{FF2B5EF4-FFF2-40B4-BE49-F238E27FC236}">
                <a16:creationId xmlns:a16="http://schemas.microsoft.com/office/drawing/2014/main" id="{189820DD-8598-40B8-9AEE-3906588090F1}"/>
              </a:ext>
            </a:extLst>
          </p:cNvPr>
          <p:cNvSpPr/>
          <p:nvPr/>
        </p:nvSpPr>
        <p:spPr>
          <a:xfrm>
            <a:off x="1041416" y="714867"/>
            <a:ext cx="3315132" cy="250821"/>
          </a:xfrm>
          <a:prstGeom prst="wedgeRoundRectCallout">
            <a:avLst>
              <a:gd name="adj1" fmla="val 56612"/>
              <a:gd name="adj2" fmla="val 32739"/>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Ich muss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ihm</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_________</a:t>
            </a:r>
          </a:p>
        </p:txBody>
      </p:sp>
      <p:sp>
        <p:nvSpPr>
          <p:cNvPr id="8" name="TextBox 7">
            <a:extLst>
              <a:ext uri="{FF2B5EF4-FFF2-40B4-BE49-F238E27FC236}">
                <a16:creationId xmlns:a16="http://schemas.microsoft.com/office/drawing/2014/main" id="{55013454-B83E-4CF3-856C-B698CC537C23}"/>
              </a:ext>
            </a:extLst>
          </p:cNvPr>
          <p:cNvSpPr txBox="1"/>
          <p:nvPr/>
        </p:nvSpPr>
        <p:spPr>
          <a:xfrm>
            <a:off x="386361" y="710190"/>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1</a:t>
            </a:r>
          </a:p>
        </p:txBody>
      </p:sp>
      <p:graphicFrame>
        <p:nvGraphicFramePr>
          <p:cNvPr id="9" name="Table 12">
            <a:extLst>
              <a:ext uri="{FF2B5EF4-FFF2-40B4-BE49-F238E27FC236}">
                <a16:creationId xmlns:a16="http://schemas.microsoft.com/office/drawing/2014/main" id="{B9A26082-8D99-401D-87D0-951C21289FB4}"/>
              </a:ext>
            </a:extLst>
          </p:cNvPr>
          <p:cNvGraphicFramePr>
            <a:graphicFrameLocks noGrp="1"/>
          </p:cNvGraphicFramePr>
          <p:nvPr/>
        </p:nvGraphicFramePr>
        <p:xfrm>
          <a:off x="127235" y="1037008"/>
          <a:ext cx="4229313" cy="317801"/>
        </p:xfrm>
        <a:graphic>
          <a:graphicData uri="http://schemas.openxmlformats.org/drawingml/2006/table">
            <a:tbl>
              <a:tblPr firstRow="1" bandRow="1"/>
              <a:tblGrid>
                <a:gridCol w="4229313">
                  <a:extLst>
                    <a:ext uri="{9D8B030D-6E8A-4147-A177-3AD203B41FA5}">
                      <a16:colId xmlns:a16="http://schemas.microsoft.com/office/drawing/2014/main" val="3903544776"/>
                    </a:ext>
                  </a:extLst>
                </a:gridCol>
              </a:tblGrid>
              <a:tr h="31780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10" name="Picture 9" descr="A picture containing kite, umbrella&#10;&#10;Description automatically generated">
            <a:extLst>
              <a:ext uri="{FF2B5EF4-FFF2-40B4-BE49-F238E27FC236}">
                <a16:creationId xmlns:a16="http://schemas.microsoft.com/office/drawing/2014/main" id="{13983EC4-C361-436B-9D2C-FD0A502A5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1093" y="1012176"/>
            <a:ext cx="516841" cy="442141"/>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FD48FE-DF60-4A6D-92CB-4B5E9C9E9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189" y="630184"/>
            <a:ext cx="516841" cy="445969"/>
          </a:xfrm>
          <a:prstGeom prst="rect">
            <a:avLst/>
          </a:prstGeom>
        </p:spPr>
      </p:pic>
      <p:sp>
        <p:nvSpPr>
          <p:cNvPr id="12" name="Speech Bubble: Rectangle with Corners Rounded 55">
            <a:extLst>
              <a:ext uri="{FF2B5EF4-FFF2-40B4-BE49-F238E27FC236}">
                <a16:creationId xmlns:a16="http://schemas.microsoft.com/office/drawing/2014/main" id="{C9B0636E-9E3B-4295-A1C5-C480BCB440B0}"/>
              </a:ext>
            </a:extLst>
          </p:cNvPr>
          <p:cNvSpPr/>
          <p:nvPr/>
        </p:nvSpPr>
        <p:spPr>
          <a:xfrm>
            <a:off x="1043803" y="1450529"/>
            <a:ext cx="3395711" cy="254368"/>
          </a:xfrm>
          <a:prstGeom prst="wedgeRoundRectCallout">
            <a:avLst>
              <a:gd name="adj1" fmla="val 71060"/>
              <a:gd name="adj2" fmla="val 25795"/>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Century Gothic" panose="020F0302020204030204"/>
                <a:ea typeface="+mn-ea"/>
                <a:cs typeface="+mn-cs"/>
              </a:rPr>
              <a:t>Wir wollen dir _________</a:t>
            </a:r>
            <a:endPar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0F1C197-C1F7-4735-BFE2-3CD263F41293}"/>
              </a:ext>
            </a:extLst>
          </p:cNvPr>
          <p:cNvSpPr txBox="1"/>
          <p:nvPr/>
        </p:nvSpPr>
        <p:spPr>
          <a:xfrm>
            <a:off x="388749" y="1445851"/>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2</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14" name="Table 12">
            <a:extLst>
              <a:ext uri="{FF2B5EF4-FFF2-40B4-BE49-F238E27FC236}">
                <a16:creationId xmlns:a16="http://schemas.microsoft.com/office/drawing/2014/main" id="{09B0A30D-74AD-4CE2-A96B-91984F5EACEF}"/>
              </a:ext>
            </a:extLst>
          </p:cNvPr>
          <p:cNvGraphicFramePr>
            <a:graphicFrameLocks noGrp="1"/>
          </p:cNvGraphicFramePr>
          <p:nvPr/>
        </p:nvGraphicFramePr>
        <p:xfrm>
          <a:off x="127235" y="1776594"/>
          <a:ext cx="4229313" cy="274320"/>
        </p:xfrm>
        <a:graphic>
          <a:graphicData uri="http://schemas.openxmlformats.org/drawingml/2006/table">
            <a:tbl>
              <a:tblPr firstRow="1" bandRow="1"/>
              <a:tblGrid>
                <a:gridCol w="4229313">
                  <a:extLst>
                    <a:ext uri="{9D8B030D-6E8A-4147-A177-3AD203B41FA5}">
                      <a16:colId xmlns:a16="http://schemas.microsoft.com/office/drawing/2014/main" val="3903544776"/>
                    </a:ext>
                  </a:extLst>
                </a:gridCol>
              </a:tblGrid>
              <a:tr h="26401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15" name="Picture 14" descr="A picture containing kite, umbrella&#10;&#10;Description automatically generated">
            <a:extLst>
              <a:ext uri="{FF2B5EF4-FFF2-40B4-BE49-F238E27FC236}">
                <a16:creationId xmlns:a16="http://schemas.microsoft.com/office/drawing/2014/main" id="{C342FE24-589F-4824-B8E5-AE056B199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5691" y="1687870"/>
            <a:ext cx="516841" cy="442141"/>
          </a:xfrm>
          <a:prstGeom prst="rect">
            <a:avLst/>
          </a:prstGeom>
        </p:spPr>
      </p:pic>
      <p:pic>
        <p:nvPicPr>
          <p:cNvPr id="16" name="Picture 15" descr="A close up of a logo&#10;&#10;Description automatically generated">
            <a:extLst>
              <a:ext uri="{FF2B5EF4-FFF2-40B4-BE49-F238E27FC236}">
                <a16:creationId xmlns:a16="http://schemas.microsoft.com/office/drawing/2014/main" id="{95A4BA3F-38E9-4DC6-BD38-A7176D6AF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577" y="1365845"/>
            <a:ext cx="516841" cy="445969"/>
          </a:xfrm>
          <a:prstGeom prst="rect">
            <a:avLst/>
          </a:prstGeom>
        </p:spPr>
      </p:pic>
      <p:sp>
        <p:nvSpPr>
          <p:cNvPr id="17" name="Speech Bubble: Rectangle with Corners Rounded 68">
            <a:extLst>
              <a:ext uri="{FF2B5EF4-FFF2-40B4-BE49-F238E27FC236}">
                <a16:creationId xmlns:a16="http://schemas.microsoft.com/office/drawing/2014/main" id="{CB85D4C0-BD1D-40D4-94AE-27BEEB64BB8B}"/>
              </a:ext>
            </a:extLst>
          </p:cNvPr>
          <p:cNvSpPr/>
          <p:nvPr/>
        </p:nvSpPr>
        <p:spPr>
          <a:xfrm>
            <a:off x="1086738" y="2110270"/>
            <a:ext cx="3315132" cy="272322"/>
          </a:xfrm>
          <a:prstGeom prst="wedgeRoundRectCallout">
            <a:avLst>
              <a:gd name="adj1" fmla="val 56087"/>
              <a:gd name="adj2" fmla="val 28993"/>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Century Gothic" panose="020F0302020204030204"/>
                <a:ea typeface="+mn-ea"/>
                <a:cs typeface="+mn-cs"/>
              </a:rPr>
              <a:t>Er will mich _________</a:t>
            </a:r>
            <a:endPar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D50D7AB-7A36-4187-8EAB-91580EE71F7C}"/>
              </a:ext>
            </a:extLst>
          </p:cNvPr>
          <p:cNvSpPr txBox="1"/>
          <p:nvPr/>
        </p:nvSpPr>
        <p:spPr>
          <a:xfrm>
            <a:off x="396086" y="2105593"/>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3</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19" name="Table 12">
            <a:extLst>
              <a:ext uri="{FF2B5EF4-FFF2-40B4-BE49-F238E27FC236}">
                <a16:creationId xmlns:a16="http://schemas.microsoft.com/office/drawing/2014/main" id="{736A7CD6-AEB4-4383-85F4-7F5D0AA56D66}"/>
              </a:ext>
            </a:extLst>
          </p:cNvPr>
          <p:cNvGraphicFramePr>
            <a:graphicFrameLocks noGrp="1"/>
          </p:cNvGraphicFramePr>
          <p:nvPr/>
        </p:nvGraphicFramePr>
        <p:xfrm>
          <a:off x="123556" y="2430669"/>
          <a:ext cx="4197395" cy="316927"/>
        </p:xfrm>
        <a:graphic>
          <a:graphicData uri="http://schemas.openxmlformats.org/drawingml/2006/table">
            <a:tbl>
              <a:tblPr firstRow="1" bandRow="1"/>
              <a:tblGrid>
                <a:gridCol w="4197395">
                  <a:extLst>
                    <a:ext uri="{9D8B030D-6E8A-4147-A177-3AD203B41FA5}">
                      <a16:colId xmlns:a16="http://schemas.microsoft.com/office/drawing/2014/main" val="3903544776"/>
                    </a:ext>
                  </a:extLst>
                </a:gridCol>
              </a:tblGrid>
              <a:tr h="3169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 </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20" name="Picture 19" descr="A picture containing kite, umbrella&#10;&#10;Description automatically generated">
            <a:extLst>
              <a:ext uri="{FF2B5EF4-FFF2-40B4-BE49-F238E27FC236}">
                <a16:creationId xmlns:a16="http://schemas.microsoft.com/office/drawing/2014/main" id="{520FD6B9-BDC8-4C5E-A641-3B201DEF56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074" y="2405086"/>
            <a:ext cx="516841" cy="442141"/>
          </a:xfrm>
          <a:prstGeom prst="rect">
            <a:avLst/>
          </a:prstGeom>
        </p:spPr>
      </p:pic>
      <p:pic>
        <p:nvPicPr>
          <p:cNvPr id="21" name="Picture 20" descr="A close up of a logo&#10;&#10;Description automatically generated">
            <a:extLst>
              <a:ext uri="{FF2B5EF4-FFF2-40B4-BE49-F238E27FC236}">
                <a16:creationId xmlns:a16="http://schemas.microsoft.com/office/drawing/2014/main" id="{A0F2F3C2-4A40-41D7-8F79-30A6E7A34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933" y="2026922"/>
            <a:ext cx="516841" cy="445969"/>
          </a:xfrm>
          <a:prstGeom prst="rect">
            <a:avLst/>
          </a:prstGeom>
        </p:spPr>
      </p:pic>
      <p:sp>
        <p:nvSpPr>
          <p:cNvPr id="22" name="Speech Bubble: Rectangle with Corners Rounded 78">
            <a:extLst>
              <a:ext uri="{FF2B5EF4-FFF2-40B4-BE49-F238E27FC236}">
                <a16:creationId xmlns:a16="http://schemas.microsoft.com/office/drawing/2014/main" id="{3035BD91-931B-4614-BDCD-802BF6D89013}"/>
              </a:ext>
            </a:extLst>
          </p:cNvPr>
          <p:cNvSpPr/>
          <p:nvPr/>
        </p:nvSpPr>
        <p:spPr>
          <a:xfrm>
            <a:off x="1051141" y="2792304"/>
            <a:ext cx="3315132" cy="272322"/>
          </a:xfrm>
          <a:prstGeom prst="wedgeRoundRectCallout">
            <a:avLst>
              <a:gd name="adj1" fmla="val 54510"/>
              <a:gd name="adj2" fmla="val 16201"/>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Century Gothic" panose="020F0302020204030204"/>
                <a:ea typeface="+mn-ea"/>
                <a:cs typeface="+mn-cs"/>
              </a:rPr>
              <a:t>Du kannst ihr_________</a:t>
            </a:r>
            <a:endPar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C689FBA-01ED-4508-A83B-7197F6EBF350}"/>
              </a:ext>
            </a:extLst>
          </p:cNvPr>
          <p:cNvSpPr txBox="1"/>
          <p:nvPr/>
        </p:nvSpPr>
        <p:spPr>
          <a:xfrm>
            <a:off x="396086" y="2787626"/>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4</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24" name="Table 12">
            <a:extLst>
              <a:ext uri="{FF2B5EF4-FFF2-40B4-BE49-F238E27FC236}">
                <a16:creationId xmlns:a16="http://schemas.microsoft.com/office/drawing/2014/main" id="{6F15615C-CC0F-4F13-A279-2B466E944C13}"/>
              </a:ext>
            </a:extLst>
          </p:cNvPr>
          <p:cNvGraphicFramePr>
            <a:graphicFrameLocks noGrp="1"/>
          </p:cNvGraphicFramePr>
          <p:nvPr/>
        </p:nvGraphicFramePr>
        <p:xfrm>
          <a:off x="123556" y="3110704"/>
          <a:ext cx="4186379" cy="312956"/>
        </p:xfrm>
        <a:graphic>
          <a:graphicData uri="http://schemas.openxmlformats.org/drawingml/2006/table">
            <a:tbl>
              <a:tblPr firstRow="1" bandRow="1"/>
              <a:tblGrid>
                <a:gridCol w="4186379">
                  <a:extLst>
                    <a:ext uri="{9D8B030D-6E8A-4147-A177-3AD203B41FA5}">
                      <a16:colId xmlns:a16="http://schemas.microsoft.com/office/drawing/2014/main" val="3903544776"/>
                    </a:ext>
                  </a:extLst>
                </a:gridCol>
              </a:tblGrid>
              <a:tr h="31295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 </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25" name="Picture 24" descr="A picture containing kite, umbrella&#10;&#10;Description automatically generated">
            <a:extLst>
              <a:ext uri="{FF2B5EF4-FFF2-40B4-BE49-F238E27FC236}">
                <a16:creationId xmlns:a16="http://schemas.microsoft.com/office/drawing/2014/main" id="{93FC82AB-80FF-425F-9EB1-8861F5B9B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076" y="3074457"/>
            <a:ext cx="516841" cy="442141"/>
          </a:xfrm>
          <a:prstGeom prst="rect">
            <a:avLst/>
          </a:prstGeom>
        </p:spPr>
      </p:pic>
      <p:pic>
        <p:nvPicPr>
          <p:cNvPr id="26" name="Picture 25" descr="A close up of a logo&#10;&#10;Description automatically generated">
            <a:extLst>
              <a:ext uri="{FF2B5EF4-FFF2-40B4-BE49-F238E27FC236}">
                <a16:creationId xmlns:a16="http://schemas.microsoft.com/office/drawing/2014/main" id="{C6A55EAD-22C0-42B6-BFBE-2DC3CDAA0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914" y="2721226"/>
            <a:ext cx="516841" cy="445969"/>
          </a:xfrm>
          <a:prstGeom prst="rect">
            <a:avLst/>
          </a:prstGeom>
        </p:spPr>
      </p:pic>
      <p:graphicFrame>
        <p:nvGraphicFramePr>
          <p:cNvPr id="27" name="Table 12">
            <a:extLst>
              <a:ext uri="{FF2B5EF4-FFF2-40B4-BE49-F238E27FC236}">
                <a16:creationId xmlns:a16="http://schemas.microsoft.com/office/drawing/2014/main" id="{A8CDE5D8-3AAF-442A-9DFA-A4C8339F8375}"/>
              </a:ext>
            </a:extLst>
          </p:cNvPr>
          <p:cNvGraphicFramePr>
            <a:graphicFrameLocks noGrp="1"/>
          </p:cNvGraphicFramePr>
          <p:nvPr/>
        </p:nvGraphicFramePr>
        <p:xfrm>
          <a:off x="878839" y="4462327"/>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a:solidFill>
                            <a:schemeClr val="tx1"/>
                          </a:solidFill>
                        </a:rPr>
                        <a:t>schreiben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hören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29" name="Picture 28" descr="A close up of a logo&#10;&#10;Description automatically generated">
            <a:extLst>
              <a:ext uri="{FF2B5EF4-FFF2-40B4-BE49-F238E27FC236}">
                <a16:creationId xmlns:a16="http://schemas.microsoft.com/office/drawing/2014/main" id="{B7720036-8AEA-4EA1-9F7A-4FA3FBCF2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114" y="4342497"/>
            <a:ext cx="516841" cy="445969"/>
          </a:xfrm>
          <a:prstGeom prst="rect">
            <a:avLst/>
          </a:prstGeom>
        </p:spPr>
      </p:pic>
      <p:sp>
        <p:nvSpPr>
          <p:cNvPr id="33" name="TextBox 32">
            <a:extLst>
              <a:ext uri="{FF2B5EF4-FFF2-40B4-BE49-F238E27FC236}">
                <a16:creationId xmlns:a16="http://schemas.microsoft.com/office/drawing/2014/main" id="{DC746668-D82C-4206-A3BD-BD7E0C43644D}"/>
              </a:ext>
            </a:extLst>
          </p:cNvPr>
          <p:cNvSpPr txBox="1"/>
          <p:nvPr/>
        </p:nvSpPr>
        <p:spPr>
          <a:xfrm>
            <a:off x="129464" y="4460095"/>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1</a:t>
            </a:r>
          </a:p>
        </p:txBody>
      </p:sp>
      <p:sp>
        <p:nvSpPr>
          <p:cNvPr id="40" name="Title 1">
            <a:extLst>
              <a:ext uri="{FF2B5EF4-FFF2-40B4-BE49-F238E27FC236}">
                <a16:creationId xmlns:a16="http://schemas.microsoft.com/office/drawing/2014/main" id="{942EA4A7-2CDC-40A0-BE63-E114E914EBC6}"/>
              </a:ext>
            </a:extLst>
          </p:cNvPr>
          <p:cNvSpPr txBox="1">
            <a:spLocks/>
          </p:cNvSpPr>
          <p:nvPr/>
        </p:nvSpPr>
        <p:spPr>
          <a:xfrm>
            <a:off x="1477064" y="4088507"/>
            <a:ext cx="2150267" cy="33930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2000" b="1" i="0" kern="1200" baseline="0">
                <a:solidFill>
                  <a:schemeClr val="accent1">
                    <a:lumMod val="50000"/>
                  </a:schemeClr>
                </a:solidFill>
                <a:latin typeface="Century Gothic" panose="020B05020202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Wer</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sagt</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was?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Runde</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2]</a:t>
            </a:r>
          </a:p>
        </p:txBody>
      </p:sp>
      <p:graphicFrame>
        <p:nvGraphicFramePr>
          <p:cNvPr id="41" name="Table 12">
            <a:extLst>
              <a:ext uri="{FF2B5EF4-FFF2-40B4-BE49-F238E27FC236}">
                <a16:creationId xmlns:a16="http://schemas.microsoft.com/office/drawing/2014/main" id="{588BD97C-CF3B-4A08-BA71-68A44DA78AF5}"/>
              </a:ext>
            </a:extLst>
          </p:cNvPr>
          <p:cNvGraphicFramePr>
            <a:graphicFrameLocks noGrp="1"/>
          </p:cNvGraphicFramePr>
          <p:nvPr/>
        </p:nvGraphicFramePr>
        <p:xfrm>
          <a:off x="878839" y="4962824"/>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vergessen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gratulieren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42" name="Picture 41" descr="A close up of a logo&#10;&#10;Description automatically generated">
            <a:extLst>
              <a:ext uri="{FF2B5EF4-FFF2-40B4-BE49-F238E27FC236}">
                <a16:creationId xmlns:a16="http://schemas.microsoft.com/office/drawing/2014/main" id="{863B186A-2D09-4497-AA77-6B8C44361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114" y="4842994"/>
            <a:ext cx="516841" cy="445969"/>
          </a:xfrm>
          <a:prstGeom prst="rect">
            <a:avLst/>
          </a:prstGeom>
        </p:spPr>
      </p:pic>
      <p:sp>
        <p:nvSpPr>
          <p:cNvPr id="43" name="TextBox 42">
            <a:extLst>
              <a:ext uri="{FF2B5EF4-FFF2-40B4-BE49-F238E27FC236}">
                <a16:creationId xmlns:a16="http://schemas.microsoft.com/office/drawing/2014/main" id="{FC00D1DA-74C4-4C49-B4E5-B5F18ADA9A61}"/>
              </a:ext>
            </a:extLst>
          </p:cNvPr>
          <p:cNvSpPr txBox="1"/>
          <p:nvPr/>
        </p:nvSpPr>
        <p:spPr>
          <a:xfrm>
            <a:off x="129464" y="4960592"/>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2</a:t>
            </a:r>
          </a:p>
        </p:txBody>
      </p:sp>
      <p:graphicFrame>
        <p:nvGraphicFramePr>
          <p:cNvPr id="44" name="Table 12">
            <a:extLst>
              <a:ext uri="{FF2B5EF4-FFF2-40B4-BE49-F238E27FC236}">
                <a16:creationId xmlns:a16="http://schemas.microsoft.com/office/drawing/2014/main" id="{89062049-8D23-455B-9694-E6329F5B2A01}"/>
              </a:ext>
            </a:extLst>
          </p:cNvPr>
          <p:cNvGraphicFramePr>
            <a:graphicFrameLocks noGrp="1"/>
          </p:cNvGraphicFramePr>
          <p:nvPr/>
        </p:nvGraphicFramePr>
        <p:xfrm>
          <a:off x="878839" y="5543252"/>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suchen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danken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45" name="Picture 44" descr="A close up of a logo&#10;&#10;Description automatically generated">
            <a:extLst>
              <a:ext uri="{FF2B5EF4-FFF2-40B4-BE49-F238E27FC236}">
                <a16:creationId xmlns:a16="http://schemas.microsoft.com/office/drawing/2014/main" id="{0F9A388D-1550-4C15-96B0-7713ED869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114" y="5423422"/>
            <a:ext cx="516841" cy="445969"/>
          </a:xfrm>
          <a:prstGeom prst="rect">
            <a:avLst/>
          </a:prstGeom>
        </p:spPr>
      </p:pic>
      <p:sp>
        <p:nvSpPr>
          <p:cNvPr id="46" name="TextBox 45">
            <a:extLst>
              <a:ext uri="{FF2B5EF4-FFF2-40B4-BE49-F238E27FC236}">
                <a16:creationId xmlns:a16="http://schemas.microsoft.com/office/drawing/2014/main" id="{BDEC54F2-E1DB-4549-A75C-F769B0C830DA}"/>
              </a:ext>
            </a:extLst>
          </p:cNvPr>
          <p:cNvSpPr txBox="1"/>
          <p:nvPr/>
        </p:nvSpPr>
        <p:spPr>
          <a:xfrm>
            <a:off x="129464" y="5541020"/>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3</a:t>
            </a:r>
          </a:p>
        </p:txBody>
      </p:sp>
      <p:graphicFrame>
        <p:nvGraphicFramePr>
          <p:cNvPr id="47" name="Table 12">
            <a:extLst>
              <a:ext uri="{FF2B5EF4-FFF2-40B4-BE49-F238E27FC236}">
                <a16:creationId xmlns:a16="http://schemas.microsoft.com/office/drawing/2014/main" id="{B6B0BF78-8CC8-44D6-A062-D8F35FF71417}"/>
              </a:ext>
            </a:extLst>
          </p:cNvPr>
          <p:cNvGraphicFramePr>
            <a:graphicFrameLocks noGrp="1"/>
          </p:cNvGraphicFramePr>
          <p:nvPr/>
        </p:nvGraphicFramePr>
        <p:xfrm>
          <a:off x="878839" y="6043749"/>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finden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helfen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48" name="Picture 47" descr="A close up of a logo&#10;&#10;Description automatically generated">
            <a:extLst>
              <a:ext uri="{FF2B5EF4-FFF2-40B4-BE49-F238E27FC236}">
                <a16:creationId xmlns:a16="http://schemas.microsoft.com/office/drawing/2014/main" id="{D3D0B273-8413-4B25-AAF0-24FC82101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114" y="5923919"/>
            <a:ext cx="516841" cy="445969"/>
          </a:xfrm>
          <a:prstGeom prst="rect">
            <a:avLst/>
          </a:prstGeom>
        </p:spPr>
      </p:pic>
      <p:sp>
        <p:nvSpPr>
          <p:cNvPr id="49" name="TextBox 48">
            <a:extLst>
              <a:ext uri="{FF2B5EF4-FFF2-40B4-BE49-F238E27FC236}">
                <a16:creationId xmlns:a16="http://schemas.microsoft.com/office/drawing/2014/main" id="{882DE4E8-E275-42B9-BB56-30B0391A4174}"/>
              </a:ext>
            </a:extLst>
          </p:cNvPr>
          <p:cNvSpPr txBox="1"/>
          <p:nvPr/>
        </p:nvSpPr>
        <p:spPr>
          <a:xfrm>
            <a:off x="129464" y="6041517"/>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4</a:t>
            </a:r>
          </a:p>
        </p:txBody>
      </p:sp>
      <p:sp>
        <p:nvSpPr>
          <p:cNvPr id="50" name="Title 3">
            <a:extLst>
              <a:ext uri="{FF2B5EF4-FFF2-40B4-BE49-F238E27FC236}">
                <a16:creationId xmlns:a16="http://schemas.microsoft.com/office/drawing/2014/main" id="{5F184BDC-157C-4601-8112-9D6E59E5D2BF}"/>
              </a:ext>
            </a:extLst>
          </p:cNvPr>
          <p:cNvSpPr txBox="1">
            <a:spLocks/>
          </p:cNvSpPr>
          <p:nvPr/>
        </p:nvSpPr>
        <p:spPr>
          <a:xfrm>
            <a:off x="6641415" y="8709"/>
            <a:ext cx="1184366" cy="261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graphicFrame>
        <p:nvGraphicFramePr>
          <p:cNvPr id="51" name="Table 12">
            <a:extLst>
              <a:ext uri="{FF2B5EF4-FFF2-40B4-BE49-F238E27FC236}">
                <a16:creationId xmlns:a16="http://schemas.microsoft.com/office/drawing/2014/main" id="{5DA89254-74C4-4971-8447-DB6AFD421049}"/>
              </a:ext>
            </a:extLst>
          </p:cNvPr>
          <p:cNvGraphicFramePr>
            <a:graphicFrameLocks noGrp="1"/>
          </p:cNvGraphicFramePr>
          <p:nvPr/>
        </p:nvGraphicFramePr>
        <p:xfrm>
          <a:off x="7479058" y="790682"/>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fragen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helfen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52" name="Picture 51" descr="A close up of a logo&#10;&#10;Description automatically generated">
            <a:extLst>
              <a:ext uri="{FF2B5EF4-FFF2-40B4-BE49-F238E27FC236}">
                <a16:creationId xmlns:a16="http://schemas.microsoft.com/office/drawing/2014/main" id="{D32CD16D-72B8-4564-9DB0-4A996519B6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333" y="670852"/>
            <a:ext cx="516841" cy="445969"/>
          </a:xfrm>
          <a:prstGeom prst="rect">
            <a:avLst/>
          </a:prstGeom>
        </p:spPr>
      </p:pic>
      <p:sp>
        <p:nvSpPr>
          <p:cNvPr id="53" name="TextBox 52">
            <a:extLst>
              <a:ext uri="{FF2B5EF4-FFF2-40B4-BE49-F238E27FC236}">
                <a16:creationId xmlns:a16="http://schemas.microsoft.com/office/drawing/2014/main" id="{1C84D60A-D3EC-4581-99E0-5CB66FD4F681}"/>
              </a:ext>
            </a:extLst>
          </p:cNvPr>
          <p:cNvSpPr txBox="1"/>
          <p:nvPr/>
        </p:nvSpPr>
        <p:spPr>
          <a:xfrm>
            <a:off x="6729683" y="788450"/>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1</a:t>
            </a:r>
          </a:p>
        </p:txBody>
      </p:sp>
      <p:sp>
        <p:nvSpPr>
          <p:cNvPr id="54" name="Title 1">
            <a:extLst>
              <a:ext uri="{FF2B5EF4-FFF2-40B4-BE49-F238E27FC236}">
                <a16:creationId xmlns:a16="http://schemas.microsoft.com/office/drawing/2014/main" id="{1967C86B-D73C-4EC4-9D9C-36D45ACCF006}"/>
              </a:ext>
            </a:extLst>
          </p:cNvPr>
          <p:cNvSpPr txBox="1">
            <a:spLocks/>
          </p:cNvSpPr>
          <p:nvPr/>
        </p:nvSpPr>
        <p:spPr>
          <a:xfrm>
            <a:off x="8077283" y="416862"/>
            <a:ext cx="2150267" cy="33930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2000" b="1" i="0" kern="1200" baseline="0">
                <a:solidFill>
                  <a:schemeClr val="accent1">
                    <a:lumMod val="50000"/>
                  </a:schemeClr>
                </a:solidFill>
                <a:latin typeface="Century Gothic" panose="020B05020202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Wer</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sagt</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was?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Runde</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1]</a:t>
            </a:r>
          </a:p>
        </p:txBody>
      </p:sp>
      <p:graphicFrame>
        <p:nvGraphicFramePr>
          <p:cNvPr id="55" name="Table 12">
            <a:extLst>
              <a:ext uri="{FF2B5EF4-FFF2-40B4-BE49-F238E27FC236}">
                <a16:creationId xmlns:a16="http://schemas.microsoft.com/office/drawing/2014/main" id="{A199AE84-5B1A-4203-B858-E4FFACE9B0BB}"/>
              </a:ext>
            </a:extLst>
          </p:cNvPr>
          <p:cNvGraphicFramePr>
            <a:graphicFrameLocks noGrp="1"/>
          </p:cNvGraphicFramePr>
          <p:nvPr/>
        </p:nvGraphicFramePr>
        <p:xfrm>
          <a:off x="7479058" y="1291179"/>
          <a:ext cx="3487434" cy="51816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viel</a:t>
                      </a:r>
                      <a:r>
                        <a:rPr lang="en-GB" sz="1400" dirty="0">
                          <a:solidFill>
                            <a:schemeClr val="tx1"/>
                          </a:solidFill>
                        </a:rPr>
                        <a:t> </a:t>
                      </a:r>
                      <a:r>
                        <a:rPr lang="en-GB" sz="1400" dirty="0" err="1">
                          <a:solidFill>
                            <a:schemeClr val="tx1"/>
                          </a:solidFill>
                        </a:rPr>
                        <a:t>Spaß</a:t>
                      </a:r>
                      <a:r>
                        <a:rPr lang="en-GB" sz="1400" dirty="0">
                          <a:solidFill>
                            <a:schemeClr val="tx1"/>
                          </a:solidFill>
                        </a:rPr>
                        <a:t> </a:t>
                      </a:r>
                      <a:r>
                        <a:rPr lang="en-GB" sz="1400" dirty="0" err="1">
                          <a:solidFill>
                            <a:schemeClr val="tx1"/>
                          </a:solidFill>
                        </a:rPr>
                        <a:t>wünschen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sehen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56" name="Picture 55" descr="A close up of a logo&#10;&#10;Description automatically generated">
            <a:extLst>
              <a:ext uri="{FF2B5EF4-FFF2-40B4-BE49-F238E27FC236}">
                <a16:creationId xmlns:a16="http://schemas.microsoft.com/office/drawing/2014/main" id="{EEF67727-4E23-441F-A384-0045BC0D3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333" y="1171349"/>
            <a:ext cx="516841" cy="445969"/>
          </a:xfrm>
          <a:prstGeom prst="rect">
            <a:avLst/>
          </a:prstGeom>
        </p:spPr>
      </p:pic>
      <p:sp>
        <p:nvSpPr>
          <p:cNvPr id="57" name="TextBox 56">
            <a:extLst>
              <a:ext uri="{FF2B5EF4-FFF2-40B4-BE49-F238E27FC236}">
                <a16:creationId xmlns:a16="http://schemas.microsoft.com/office/drawing/2014/main" id="{70B3EE0E-FA14-4C4F-8E9C-04C3756D95AA}"/>
              </a:ext>
            </a:extLst>
          </p:cNvPr>
          <p:cNvSpPr txBox="1"/>
          <p:nvPr/>
        </p:nvSpPr>
        <p:spPr>
          <a:xfrm>
            <a:off x="6729683" y="1288947"/>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2</a:t>
            </a:r>
          </a:p>
        </p:txBody>
      </p:sp>
      <p:graphicFrame>
        <p:nvGraphicFramePr>
          <p:cNvPr id="58" name="Table 12">
            <a:extLst>
              <a:ext uri="{FF2B5EF4-FFF2-40B4-BE49-F238E27FC236}">
                <a16:creationId xmlns:a16="http://schemas.microsoft.com/office/drawing/2014/main" id="{B7AC4881-4086-425B-BBFD-D1D26A95FC5C}"/>
              </a:ext>
            </a:extLst>
          </p:cNvPr>
          <p:cNvGraphicFramePr>
            <a:graphicFrameLocks noGrp="1"/>
          </p:cNvGraphicFramePr>
          <p:nvPr/>
        </p:nvGraphicFramePr>
        <p:xfrm>
          <a:off x="7479058" y="1871607"/>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organisieren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danken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59" name="Picture 58" descr="A close up of a logo&#10;&#10;Description automatically generated">
            <a:extLst>
              <a:ext uri="{FF2B5EF4-FFF2-40B4-BE49-F238E27FC236}">
                <a16:creationId xmlns:a16="http://schemas.microsoft.com/office/drawing/2014/main" id="{5D05F200-8E5F-4C6C-B18D-252CD2C00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333" y="1751777"/>
            <a:ext cx="516841" cy="445969"/>
          </a:xfrm>
          <a:prstGeom prst="rect">
            <a:avLst/>
          </a:prstGeom>
        </p:spPr>
      </p:pic>
      <p:sp>
        <p:nvSpPr>
          <p:cNvPr id="60" name="TextBox 59">
            <a:extLst>
              <a:ext uri="{FF2B5EF4-FFF2-40B4-BE49-F238E27FC236}">
                <a16:creationId xmlns:a16="http://schemas.microsoft.com/office/drawing/2014/main" id="{CC1A3AD8-228F-44D6-AD8D-0E80F1A655C8}"/>
              </a:ext>
            </a:extLst>
          </p:cNvPr>
          <p:cNvSpPr txBox="1"/>
          <p:nvPr/>
        </p:nvSpPr>
        <p:spPr>
          <a:xfrm>
            <a:off x="6729683" y="1869375"/>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3</a:t>
            </a:r>
          </a:p>
        </p:txBody>
      </p:sp>
      <p:graphicFrame>
        <p:nvGraphicFramePr>
          <p:cNvPr id="61" name="Table 12">
            <a:extLst>
              <a:ext uri="{FF2B5EF4-FFF2-40B4-BE49-F238E27FC236}">
                <a16:creationId xmlns:a16="http://schemas.microsoft.com/office/drawing/2014/main" id="{4EBAA80F-6576-409E-B668-D2D0F4B93FF3}"/>
              </a:ext>
            </a:extLst>
          </p:cNvPr>
          <p:cNvGraphicFramePr>
            <a:graphicFrameLocks noGrp="1"/>
          </p:cNvGraphicFramePr>
          <p:nvPr/>
        </p:nvGraphicFramePr>
        <p:xfrm>
          <a:off x="7479058" y="2372104"/>
          <a:ext cx="3487434" cy="304800"/>
        </p:xfrm>
        <a:graphic>
          <a:graphicData uri="http://schemas.openxmlformats.org/drawingml/2006/table">
            <a:tbl>
              <a:tblPr firstRow="1" bandRow="1"/>
              <a:tblGrid>
                <a:gridCol w="1743717">
                  <a:extLst>
                    <a:ext uri="{9D8B030D-6E8A-4147-A177-3AD203B41FA5}">
                      <a16:colId xmlns:a16="http://schemas.microsoft.com/office/drawing/2014/main" val="3903544776"/>
                    </a:ext>
                  </a:extLst>
                </a:gridCol>
                <a:gridCol w="1743717">
                  <a:extLst>
                    <a:ext uri="{9D8B030D-6E8A-4147-A177-3AD203B41FA5}">
                      <a16:colId xmlns:a16="http://schemas.microsoft.com/office/drawing/2014/main" val="531881911"/>
                    </a:ext>
                  </a:extLst>
                </a:gridCol>
              </a:tblGrid>
              <a:tr h="27473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err="1">
                          <a:solidFill>
                            <a:schemeClr val="tx1"/>
                          </a:solidFill>
                        </a:rPr>
                        <a:t>antworten</a:t>
                      </a:r>
                      <a:endParaRPr lang="en-GB" sz="14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a:solidFill>
                            <a:schemeClr val="tx1"/>
                          </a:solidFill>
                        </a:rPr>
                        <a:t>verstehen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62" name="Picture 61" descr="A close up of a logo&#10;&#10;Description automatically generated">
            <a:extLst>
              <a:ext uri="{FF2B5EF4-FFF2-40B4-BE49-F238E27FC236}">
                <a16:creationId xmlns:a16="http://schemas.microsoft.com/office/drawing/2014/main" id="{CC7A306A-2686-4FCC-B95B-1F401B083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333" y="2252274"/>
            <a:ext cx="516841" cy="445969"/>
          </a:xfrm>
          <a:prstGeom prst="rect">
            <a:avLst/>
          </a:prstGeom>
        </p:spPr>
      </p:pic>
      <p:sp>
        <p:nvSpPr>
          <p:cNvPr id="63" name="TextBox 62">
            <a:extLst>
              <a:ext uri="{FF2B5EF4-FFF2-40B4-BE49-F238E27FC236}">
                <a16:creationId xmlns:a16="http://schemas.microsoft.com/office/drawing/2014/main" id="{4A3DB937-BABF-4445-86DC-60FADCD06DEF}"/>
              </a:ext>
            </a:extLst>
          </p:cNvPr>
          <p:cNvSpPr txBox="1"/>
          <p:nvPr/>
        </p:nvSpPr>
        <p:spPr>
          <a:xfrm>
            <a:off x="6729683" y="2369872"/>
            <a:ext cx="599607" cy="276999"/>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4</a:t>
            </a:r>
          </a:p>
        </p:txBody>
      </p:sp>
      <p:sp>
        <p:nvSpPr>
          <p:cNvPr id="64" name="Title 1">
            <a:extLst>
              <a:ext uri="{FF2B5EF4-FFF2-40B4-BE49-F238E27FC236}">
                <a16:creationId xmlns:a16="http://schemas.microsoft.com/office/drawing/2014/main" id="{5204176E-7EBB-40D6-A29E-9271DC1A68D5}"/>
              </a:ext>
            </a:extLst>
          </p:cNvPr>
          <p:cNvSpPr txBox="1">
            <a:spLocks/>
          </p:cNvSpPr>
          <p:nvPr/>
        </p:nvSpPr>
        <p:spPr>
          <a:xfrm>
            <a:off x="8077283" y="3611606"/>
            <a:ext cx="2150267" cy="33930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2000" b="1" i="0" kern="1200" baseline="0">
                <a:solidFill>
                  <a:schemeClr val="accent1">
                    <a:lumMod val="50000"/>
                  </a:schemeClr>
                </a:solidFill>
                <a:latin typeface="Century Gothic" panose="020B0502020202020204" pitchFamily="34" charset="0"/>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Wer</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sagt</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was?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j-ea"/>
                <a:cs typeface="+mj-cs"/>
              </a:rPr>
              <a:t>Runde</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2]</a:t>
            </a:r>
          </a:p>
        </p:txBody>
      </p:sp>
      <p:sp>
        <p:nvSpPr>
          <p:cNvPr id="65" name="Speech Bubble: Rectangle with Corners Rounded 64">
            <a:extLst>
              <a:ext uri="{FF2B5EF4-FFF2-40B4-BE49-F238E27FC236}">
                <a16:creationId xmlns:a16="http://schemas.microsoft.com/office/drawing/2014/main" id="{214032A4-1C47-4AF9-B137-81AFE4A3D7F1}"/>
              </a:ext>
            </a:extLst>
          </p:cNvPr>
          <p:cNvSpPr/>
          <p:nvPr/>
        </p:nvSpPr>
        <p:spPr>
          <a:xfrm>
            <a:off x="7641635" y="3918743"/>
            <a:ext cx="3315132" cy="250821"/>
          </a:xfrm>
          <a:prstGeom prst="wedgeRoundRectCallout">
            <a:avLst>
              <a:gd name="adj1" fmla="val 56612"/>
              <a:gd name="adj2" fmla="val 32739"/>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Ich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kann</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dich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nicht</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_________</a:t>
            </a:r>
          </a:p>
        </p:txBody>
      </p:sp>
      <p:sp>
        <p:nvSpPr>
          <p:cNvPr id="66" name="TextBox 65">
            <a:extLst>
              <a:ext uri="{FF2B5EF4-FFF2-40B4-BE49-F238E27FC236}">
                <a16:creationId xmlns:a16="http://schemas.microsoft.com/office/drawing/2014/main" id="{C2AEF34F-898B-48B2-B81D-EAB2769D3202}"/>
              </a:ext>
            </a:extLst>
          </p:cNvPr>
          <p:cNvSpPr txBox="1"/>
          <p:nvPr/>
        </p:nvSpPr>
        <p:spPr>
          <a:xfrm>
            <a:off x="6986580" y="3914066"/>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rPr>
              <a:t>1</a:t>
            </a:r>
          </a:p>
        </p:txBody>
      </p:sp>
      <p:graphicFrame>
        <p:nvGraphicFramePr>
          <p:cNvPr id="67" name="Table 12">
            <a:extLst>
              <a:ext uri="{FF2B5EF4-FFF2-40B4-BE49-F238E27FC236}">
                <a16:creationId xmlns:a16="http://schemas.microsoft.com/office/drawing/2014/main" id="{F5D4BCBF-9673-4481-9185-892058315184}"/>
              </a:ext>
            </a:extLst>
          </p:cNvPr>
          <p:cNvGraphicFramePr>
            <a:graphicFrameLocks noGrp="1"/>
          </p:cNvGraphicFramePr>
          <p:nvPr/>
        </p:nvGraphicFramePr>
        <p:xfrm>
          <a:off x="6727454" y="4240884"/>
          <a:ext cx="4229313" cy="317801"/>
        </p:xfrm>
        <a:graphic>
          <a:graphicData uri="http://schemas.openxmlformats.org/drawingml/2006/table">
            <a:tbl>
              <a:tblPr firstRow="1" bandRow="1"/>
              <a:tblGrid>
                <a:gridCol w="4229313">
                  <a:extLst>
                    <a:ext uri="{9D8B030D-6E8A-4147-A177-3AD203B41FA5}">
                      <a16:colId xmlns:a16="http://schemas.microsoft.com/office/drawing/2014/main" val="3903544776"/>
                    </a:ext>
                  </a:extLst>
                </a:gridCol>
              </a:tblGrid>
              <a:tr h="31780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68" name="Picture 67" descr="A picture containing kite, umbrella&#10;&#10;Description automatically generated">
            <a:extLst>
              <a:ext uri="{FF2B5EF4-FFF2-40B4-BE49-F238E27FC236}">
                <a16:creationId xmlns:a16="http://schemas.microsoft.com/office/drawing/2014/main" id="{D2906B76-C889-48FF-865B-C79303D88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1312" y="4216052"/>
            <a:ext cx="516841" cy="442141"/>
          </a:xfrm>
          <a:prstGeom prst="rect">
            <a:avLst/>
          </a:prstGeom>
        </p:spPr>
      </p:pic>
      <p:pic>
        <p:nvPicPr>
          <p:cNvPr id="69" name="Picture 68" descr="A close up of a logo&#10;&#10;Description automatically generated">
            <a:extLst>
              <a:ext uri="{FF2B5EF4-FFF2-40B4-BE49-F238E27FC236}">
                <a16:creationId xmlns:a16="http://schemas.microsoft.com/office/drawing/2014/main" id="{8BD74192-F079-48CC-B381-124C3FCB7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2408" y="3834060"/>
            <a:ext cx="516841" cy="445969"/>
          </a:xfrm>
          <a:prstGeom prst="rect">
            <a:avLst/>
          </a:prstGeom>
        </p:spPr>
      </p:pic>
      <p:sp>
        <p:nvSpPr>
          <p:cNvPr id="70" name="Speech Bubble: Rectangle with Corners Rounded 55">
            <a:extLst>
              <a:ext uri="{FF2B5EF4-FFF2-40B4-BE49-F238E27FC236}">
                <a16:creationId xmlns:a16="http://schemas.microsoft.com/office/drawing/2014/main" id="{487FA787-2341-4B9E-9E77-799CBDD954F5}"/>
              </a:ext>
            </a:extLst>
          </p:cNvPr>
          <p:cNvSpPr/>
          <p:nvPr/>
        </p:nvSpPr>
        <p:spPr>
          <a:xfrm>
            <a:off x="7644022" y="4654405"/>
            <a:ext cx="3395711" cy="254368"/>
          </a:xfrm>
          <a:prstGeom prst="wedgeRoundRectCallout">
            <a:avLst>
              <a:gd name="adj1" fmla="val 71060"/>
              <a:gd name="adj2" fmla="val 25795"/>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Sie will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ihr</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_________</a:t>
            </a:r>
          </a:p>
        </p:txBody>
      </p:sp>
      <p:sp>
        <p:nvSpPr>
          <p:cNvPr id="71" name="TextBox 70">
            <a:extLst>
              <a:ext uri="{FF2B5EF4-FFF2-40B4-BE49-F238E27FC236}">
                <a16:creationId xmlns:a16="http://schemas.microsoft.com/office/drawing/2014/main" id="{FC435113-F90A-496E-A1A6-DA8E25BCEEC7}"/>
              </a:ext>
            </a:extLst>
          </p:cNvPr>
          <p:cNvSpPr txBox="1"/>
          <p:nvPr/>
        </p:nvSpPr>
        <p:spPr>
          <a:xfrm>
            <a:off x="6988968" y="4649727"/>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2</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72" name="Table 12">
            <a:extLst>
              <a:ext uri="{FF2B5EF4-FFF2-40B4-BE49-F238E27FC236}">
                <a16:creationId xmlns:a16="http://schemas.microsoft.com/office/drawing/2014/main" id="{198C2D26-F580-4AD0-BC2C-2DF1B059CB6D}"/>
              </a:ext>
            </a:extLst>
          </p:cNvPr>
          <p:cNvGraphicFramePr>
            <a:graphicFrameLocks noGrp="1"/>
          </p:cNvGraphicFramePr>
          <p:nvPr/>
        </p:nvGraphicFramePr>
        <p:xfrm>
          <a:off x="6727454" y="4980470"/>
          <a:ext cx="4229313" cy="274320"/>
        </p:xfrm>
        <a:graphic>
          <a:graphicData uri="http://schemas.openxmlformats.org/drawingml/2006/table">
            <a:tbl>
              <a:tblPr firstRow="1" bandRow="1"/>
              <a:tblGrid>
                <a:gridCol w="4229313">
                  <a:extLst>
                    <a:ext uri="{9D8B030D-6E8A-4147-A177-3AD203B41FA5}">
                      <a16:colId xmlns:a16="http://schemas.microsoft.com/office/drawing/2014/main" val="3903544776"/>
                    </a:ext>
                  </a:extLst>
                </a:gridCol>
              </a:tblGrid>
              <a:tr h="26401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73" name="Picture 72" descr="A picture containing kite, umbrella&#10;&#10;Description automatically generated">
            <a:extLst>
              <a:ext uri="{FF2B5EF4-FFF2-40B4-BE49-F238E27FC236}">
                <a16:creationId xmlns:a16="http://schemas.microsoft.com/office/drawing/2014/main" id="{A5A33340-1566-4D36-ABA9-DB632C9051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5910" y="4891746"/>
            <a:ext cx="516841" cy="442141"/>
          </a:xfrm>
          <a:prstGeom prst="rect">
            <a:avLst/>
          </a:prstGeom>
        </p:spPr>
      </p:pic>
      <p:pic>
        <p:nvPicPr>
          <p:cNvPr id="74" name="Picture 73" descr="A close up of a logo&#10;&#10;Description automatically generated">
            <a:extLst>
              <a:ext uri="{FF2B5EF4-FFF2-40B4-BE49-F238E27FC236}">
                <a16:creationId xmlns:a16="http://schemas.microsoft.com/office/drawing/2014/main" id="{AF5891ED-0388-405C-8CFE-B9BEFCFEC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4796" y="4569721"/>
            <a:ext cx="516841" cy="445969"/>
          </a:xfrm>
          <a:prstGeom prst="rect">
            <a:avLst/>
          </a:prstGeom>
        </p:spPr>
      </p:pic>
      <p:sp>
        <p:nvSpPr>
          <p:cNvPr id="75" name="Speech Bubble: Rectangle with Corners Rounded 68">
            <a:extLst>
              <a:ext uri="{FF2B5EF4-FFF2-40B4-BE49-F238E27FC236}">
                <a16:creationId xmlns:a16="http://schemas.microsoft.com/office/drawing/2014/main" id="{5C5C0471-C49F-41DB-8819-2AA21E78A41A}"/>
              </a:ext>
            </a:extLst>
          </p:cNvPr>
          <p:cNvSpPr/>
          <p:nvPr/>
        </p:nvSpPr>
        <p:spPr>
          <a:xfrm>
            <a:off x="7686957" y="5314146"/>
            <a:ext cx="3315132" cy="272322"/>
          </a:xfrm>
          <a:prstGeom prst="wedgeRoundRectCallout">
            <a:avLst>
              <a:gd name="adj1" fmla="val 56087"/>
              <a:gd name="adj2" fmla="val 28993"/>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Du must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ihn</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_________</a:t>
            </a:r>
          </a:p>
        </p:txBody>
      </p:sp>
      <p:sp>
        <p:nvSpPr>
          <p:cNvPr id="76" name="TextBox 75">
            <a:extLst>
              <a:ext uri="{FF2B5EF4-FFF2-40B4-BE49-F238E27FC236}">
                <a16:creationId xmlns:a16="http://schemas.microsoft.com/office/drawing/2014/main" id="{DEC9ED64-5509-4C5C-9476-D06BC538AE49}"/>
              </a:ext>
            </a:extLst>
          </p:cNvPr>
          <p:cNvSpPr txBox="1"/>
          <p:nvPr/>
        </p:nvSpPr>
        <p:spPr>
          <a:xfrm>
            <a:off x="6996305" y="5309469"/>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3</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77" name="Table 12">
            <a:extLst>
              <a:ext uri="{FF2B5EF4-FFF2-40B4-BE49-F238E27FC236}">
                <a16:creationId xmlns:a16="http://schemas.microsoft.com/office/drawing/2014/main" id="{1BE3137D-A27A-4037-97EF-3EA42C10AE7A}"/>
              </a:ext>
            </a:extLst>
          </p:cNvPr>
          <p:cNvGraphicFramePr>
            <a:graphicFrameLocks noGrp="1"/>
          </p:cNvGraphicFramePr>
          <p:nvPr/>
        </p:nvGraphicFramePr>
        <p:xfrm>
          <a:off x="6723775" y="5634545"/>
          <a:ext cx="4197395" cy="316927"/>
        </p:xfrm>
        <a:graphic>
          <a:graphicData uri="http://schemas.openxmlformats.org/drawingml/2006/table">
            <a:tbl>
              <a:tblPr firstRow="1" bandRow="1"/>
              <a:tblGrid>
                <a:gridCol w="4197395">
                  <a:extLst>
                    <a:ext uri="{9D8B030D-6E8A-4147-A177-3AD203B41FA5}">
                      <a16:colId xmlns:a16="http://schemas.microsoft.com/office/drawing/2014/main" val="3903544776"/>
                    </a:ext>
                  </a:extLst>
                </a:gridCol>
              </a:tblGrid>
              <a:tr h="31692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 </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78" name="Picture 77" descr="A picture containing kite, umbrella&#10;&#10;Description automatically generated">
            <a:extLst>
              <a:ext uri="{FF2B5EF4-FFF2-40B4-BE49-F238E27FC236}">
                <a16:creationId xmlns:a16="http://schemas.microsoft.com/office/drawing/2014/main" id="{A79C62B2-1C7B-46E8-9851-DA48C1DCF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5293" y="5608962"/>
            <a:ext cx="516841" cy="4421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4BD0F026-1E72-4D47-AA3F-FDFC0B9FA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8152" y="5230798"/>
            <a:ext cx="516841" cy="445969"/>
          </a:xfrm>
          <a:prstGeom prst="rect">
            <a:avLst/>
          </a:prstGeom>
        </p:spPr>
      </p:pic>
      <p:sp>
        <p:nvSpPr>
          <p:cNvPr id="80" name="Speech Bubble: Rectangle with Corners Rounded 78">
            <a:extLst>
              <a:ext uri="{FF2B5EF4-FFF2-40B4-BE49-F238E27FC236}">
                <a16:creationId xmlns:a16="http://schemas.microsoft.com/office/drawing/2014/main" id="{404F3CA8-D3A3-443A-A0AF-80C80E8AFD38}"/>
              </a:ext>
            </a:extLst>
          </p:cNvPr>
          <p:cNvSpPr/>
          <p:nvPr/>
        </p:nvSpPr>
        <p:spPr>
          <a:xfrm>
            <a:off x="7651360" y="5996180"/>
            <a:ext cx="3315132" cy="272322"/>
          </a:xfrm>
          <a:prstGeom prst="wedgeRoundRectCallout">
            <a:avLst>
              <a:gd name="adj1" fmla="val 54510"/>
              <a:gd name="adj2" fmla="val 16201"/>
              <a:gd name="adj3" fmla="val 16667"/>
            </a:avLst>
          </a:prstGeom>
          <a:solidFill>
            <a:schemeClr val="bg1"/>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Er will </a:t>
            </a:r>
            <a:r>
              <a:rPr kumimoji="0" lang="en-GB" sz="1400" b="0" i="0" u="none" strike="noStrike" kern="0" cap="none" spc="0" normalizeH="0" baseline="0" noProof="0" dirty="0" err="1">
                <a:ln>
                  <a:noFill/>
                </a:ln>
                <a:solidFill>
                  <a:prstClr val="black"/>
                </a:solidFill>
                <a:effectLst/>
                <a:uLnTx/>
                <a:uFillTx/>
                <a:latin typeface="Century Gothic" panose="020F0302020204030204"/>
                <a:ea typeface="+mn-ea"/>
                <a:cs typeface="+mn-cs"/>
              </a:rPr>
              <a:t>sie</a:t>
            </a:r>
            <a:r>
              <a:rPr kumimoji="0" lang="en-GB" sz="1400" b="0" i="0" u="none" strike="noStrike" kern="0" cap="none" spc="0" normalizeH="0" baseline="0" noProof="0" dirty="0">
                <a:ln>
                  <a:noFill/>
                </a:ln>
                <a:solidFill>
                  <a:prstClr val="black"/>
                </a:solidFill>
                <a:effectLst/>
                <a:uLnTx/>
                <a:uFillTx/>
                <a:latin typeface="Century Gothic" panose="020F0302020204030204"/>
                <a:ea typeface="+mn-ea"/>
                <a:cs typeface="+mn-cs"/>
              </a:rPr>
              <a:t> _________</a:t>
            </a:r>
          </a:p>
        </p:txBody>
      </p:sp>
      <p:sp>
        <p:nvSpPr>
          <p:cNvPr id="81" name="TextBox 80">
            <a:extLst>
              <a:ext uri="{FF2B5EF4-FFF2-40B4-BE49-F238E27FC236}">
                <a16:creationId xmlns:a16="http://schemas.microsoft.com/office/drawing/2014/main" id="{69AC3AAE-B8CF-47E4-BA2D-5876D38968C9}"/>
              </a:ext>
            </a:extLst>
          </p:cNvPr>
          <p:cNvSpPr txBox="1"/>
          <p:nvPr/>
        </p:nvSpPr>
        <p:spPr>
          <a:xfrm>
            <a:off x="6996305" y="5991502"/>
            <a:ext cx="599607" cy="276999"/>
          </a:xfrm>
          <a:prstGeom prst="rect">
            <a:avLst/>
          </a:prstGeom>
          <a:noFill/>
          <a:ln>
            <a:solidFill>
              <a:srgbClr val="115076"/>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entury Gothic" panose="020F0302020204030204"/>
                <a:ea typeface="+mn-ea"/>
                <a:cs typeface="+mn-cs"/>
              </a:rPr>
              <a:t>4</a:t>
            </a:r>
            <a:endParaRPr kumimoji="0" lang="en-GB"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aphicFrame>
        <p:nvGraphicFramePr>
          <p:cNvPr id="82" name="Table 12">
            <a:extLst>
              <a:ext uri="{FF2B5EF4-FFF2-40B4-BE49-F238E27FC236}">
                <a16:creationId xmlns:a16="http://schemas.microsoft.com/office/drawing/2014/main" id="{AFED6312-B87A-4D94-96B2-61B196E3C2E1}"/>
              </a:ext>
            </a:extLst>
          </p:cNvPr>
          <p:cNvGraphicFramePr>
            <a:graphicFrameLocks noGrp="1"/>
          </p:cNvGraphicFramePr>
          <p:nvPr/>
        </p:nvGraphicFramePr>
        <p:xfrm>
          <a:off x="6723775" y="6314580"/>
          <a:ext cx="4186379" cy="312956"/>
        </p:xfrm>
        <a:graphic>
          <a:graphicData uri="http://schemas.openxmlformats.org/drawingml/2006/table">
            <a:tbl>
              <a:tblPr firstRow="1" bandRow="1"/>
              <a:tblGrid>
                <a:gridCol w="4186379">
                  <a:extLst>
                    <a:ext uri="{9D8B030D-6E8A-4147-A177-3AD203B41FA5}">
                      <a16:colId xmlns:a16="http://schemas.microsoft.com/office/drawing/2014/main" val="3903544776"/>
                    </a:ext>
                  </a:extLst>
                </a:gridCol>
              </a:tblGrid>
              <a:tr h="31295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l"/>
                      <a:r>
                        <a:rPr lang="en-GB" sz="1200" b="0" dirty="0" err="1">
                          <a:solidFill>
                            <a:schemeClr val="tx1"/>
                          </a:solidFill>
                        </a:rPr>
                        <a:t>Englisch</a:t>
                      </a:r>
                      <a:r>
                        <a:rPr lang="en-GB" sz="1200" b="0" dirty="0">
                          <a:solidFill>
                            <a:schemeClr val="tx1"/>
                          </a:solidFill>
                        </a:rPr>
                        <a:t>: </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960924"/>
                  </a:ext>
                </a:extLst>
              </a:tr>
            </a:tbl>
          </a:graphicData>
        </a:graphic>
      </p:graphicFrame>
      <p:pic>
        <p:nvPicPr>
          <p:cNvPr id="83" name="Picture 82" descr="A picture containing kite, umbrella&#10;&#10;Description automatically generated">
            <a:extLst>
              <a:ext uri="{FF2B5EF4-FFF2-40B4-BE49-F238E27FC236}">
                <a16:creationId xmlns:a16="http://schemas.microsoft.com/office/drawing/2014/main" id="{3D0CC4A2-081A-4DFE-810E-1A6035BF5C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9295" y="6278333"/>
            <a:ext cx="516841" cy="4421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7EC8883A-98C2-40C4-ABA5-2DBCBBDBE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2133" y="5925102"/>
            <a:ext cx="516841" cy="445969"/>
          </a:xfrm>
          <a:prstGeom prst="rect">
            <a:avLst/>
          </a:prstGeom>
        </p:spPr>
      </p:pic>
      <p:cxnSp>
        <p:nvCxnSpPr>
          <p:cNvPr id="86" name="Straight Connector 85">
            <a:extLst>
              <a:ext uri="{FF2B5EF4-FFF2-40B4-BE49-F238E27FC236}">
                <a16:creationId xmlns:a16="http://schemas.microsoft.com/office/drawing/2014/main" id="{56FA68C4-3B60-4CFB-8805-7F370D8FD7EC}"/>
              </a:ext>
            </a:extLst>
          </p:cNvPr>
          <p:cNvCxnSpPr/>
          <p:nvPr/>
        </p:nvCxnSpPr>
        <p:spPr>
          <a:xfrm>
            <a:off x="6096000" y="-5340"/>
            <a:ext cx="0" cy="6858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47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sagt</a:t>
            </a:r>
            <a:r>
              <a:rPr lang="en-GB" sz="2800" b="1" dirty="0">
                <a:solidFill>
                  <a:schemeClr val="bg1"/>
                </a:solidFill>
              </a:rPr>
              <a:t> was?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146571"/>
            <a:ext cx="486430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041416" y="1224441"/>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_________</a:t>
            </a:r>
          </a:p>
        </p:txBody>
      </p:sp>
      <p:sp>
        <p:nvSpPr>
          <p:cNvPr id="9" name="TextBox 8">
            <a:extLst>
              <a:ext uri="{FF2B5EF4-FFF2-40B4-BE49-F238E27FC236}">
                <a16:creationId xmlns:a16="http://schemas.microsoft.com/office/drawing/2014/main" id="{B39993C2-0557-4A74-B316-5B0CC36C7F7F}"/>
              </a:ext>
            </a:extLst>
          </p:cNvPr>
          <p:cNvSpPr txBox="1"/>
          <p:nvPr/>
        </p:nvSpPr>
        <p:spPr>
          <a:xfrm>
            <a:off x="2007526" y="709506"/>
            <a:ext cx="1643105" cy="461665"/>
          </a:xfrm>
          <a:prstGeom prst="rect">
            <a:avLst/>
          </a:prstGeom>
          <a:solidFill>
            <a:srgbClr val="FFF4E7"/>
          </a:solidFill>
          <a:ln>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10" name="TextBox 9">
            <a:extLst>
              <a:ext uri="{FF2B5EF4-FFF2-40B4-BE49-F238E27FC236}">
                <a16:creationId xmlns:a16="http://schemas.microsoft.com/office/drawing/2014/main" id="{F06BDF44-51EA-4F74-934D-C2FA4F018C55}"/>
              </a:ext>
            </a:extLst>
          </p:cNvPr>
          <p:cNvSpPr txBox="1"/>
          <p:nvPr/>
        </p:nvSpPr>
        <p:spPr>
          <a:xfrm>
            <a:off x="8354052" y="70022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2" name="TextBox 1">
            <a:extLst>
              <a:ext uri="{FF2B5EF4-FFF2-40B4-BE49-F238E27FC236}">
                <a16:creationId xmlns:a16="http://schemas.microsoft.com/office/drawing/2014/main" id="{C62DB2E5-DD31-42EF-A0A5-3D64D0C4AD61}"/>
              </a:ext>
            </a:extLst>
          </p:cNvPr>
          <p:cNvSpPr txBox="1"/>
          <p:nvPr/>
        </p:nvSpPr>
        <p:spPr>
          <a:xfrm>
            <a:off x="386361" y="1219764"/>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796196" y="1221751"/>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697551691"/>
              </p:ext>
            </p:extLst>
          </p:nvPr>
        </p:nvGraphicFramePr>
        <p:xfrm>
          <a:off x="6545571" y="12239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chemeClr val="tx1"/>
                          </a:solidFill>
                        </a:rPr>
                        <a:t>fragen</a:t>
                      </a:r>
                      <a:endParaRPr lang="en-GB" sz="2400" dirty="0">
                        <a:solidFill>
                          <a:schemeClr val="tx1"/>
                        </a:solidFill>
                      </a:endParaRPr>
                    </a:p>
                  </a:txBody>
                  <a:tcPr anchor="ctr"/>
                </a:tc>
                <a:tc>
                  <a:txBody>
                    <a:bodyPr/>
                    <a:lstStyle/>
                    <a:p>
                      <a:pPr algn="ctr"/>
                      <a:r>
                        <a:rPr lang="en-GB" sz="2400" dirty="0">
                          <a:solidFill>
                            <a:schemeClr val="tx1"/>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extLst>
              <p:ext uri="{D42A27DB-BD31-4B8C-83A1-F6EECF244321}">
                <p14:modId xmlns:p14="http://schemas.microsoft.com/office/powerpoint/2010/main" val="3391868972"/>
              </p:ext>
            </p:extLst>
          </p:nvPr>
        </p:nvGraphicFramePr>
        <p:xfrm>
          <a:off x="124847" y="1776743"/>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192" y="1785602"/>
            <a:ext cx="516841" cy="442141"/>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545571" y="1743279"/>
            <a:ext cx="3315132"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Ich muss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ihm</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helfen.</a:t>
            </a: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589" y="1768193"/>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0584" y="1221751"/>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550379" y="1789899"/>
            <a:ext cx="2803782" cy="430887"/>
          </a:xfrm>
          <a:prstGeom prst="rect">
            <a:avLst/>
          </a:prstGeom>
          <a:noFill/>
        </p:spPr>
        <p:txBody>
          <a:bodyPr wrap="square" rtlCol="0">
            <a:spAutoFit/>
          </a:bodyPr>
          <a:lstStyle/>
          <a:p>
            <a:pPr algn="l"/>
            <a:r>
              <a:rPr lang="en-GB" sz="2200" i="1" dirty="0"/>
              <a:t>I have to help him.</a:t>
            </a:r>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189" y="1139758"/>
            <a:ext cx="516841" cy="445969"/>
          </a:xfrm>
          <a:prstGeom prst="rect">
            <a:avLst/>
          </a:prstGeom>
        </p:spPr>
      </p:pic>
      <p:sp>
        <p:nvSpPr>
          <p:cNvPr id="56" name="Speech Bubble: Rectangle with Corners Rounded 55">
            <a:extLst>
              <a:ext uri="{FF2B5EF4-FFF2-40B4-BE49-F238E27FC236}">
                <a16:creationId xmlns:a16="http://schemas.microsoft.com/office/drawing/2014/main" id="{6BE33774-8139-4192-A186-2DC2692269F3}"/>
              </a:ext>
            </a:extLst>
          </p:cNvPr>
          <p:cNvSpPr/>
          <p:nvPr/>
        </p:nvSpPr>
        <p:spPr>
          <a:xfrm>
            <a:off x="1041415" y="2366535"/>
            <a:ext cx="3395711"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Wir wollen dir _________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DD899D1-1ACC-4C40-8225-E919A2D3AB5D}"/>
              </a:ext>
            </a:extLst>
          </p:cNvPr>
          <p:cNvSpPr txBox="1"/>
          <p:nvPr/>
        </p:nvSpPr>
        <p:spPr>
          <a:xfrm>
            <a:off x="386361" y="2361858"/>
            <a:ext cx="599607" cy="461665"/>
          </a:xfrm>
          <a:prstGeom prst="rect">
            <a:avLst/>
          </a:prstGeom>
          <a:noFill/>
          <a:ln>
            <a:solidFill>
              <a:srgbClr val="115076"/>
            </a:solidFill>
          </a:ln>
        </p:spPr>
        <p:txBody>
          <a:bodyPr wrap="square" rtlCol="0">
            <a:spAutoFit/>
          </a:bodyPr>
          <a:lstStyle/>
          <a:p>
            <a:pPr algn="ctr"/>
            <a:r>
              <a:rPr lang="en-GB" sz="2400" b="1"/>
              <a:t>2</a:t>
            </a:r>
            <a:endParaRPr lang="en-GB" sz="2400" b="1" dirty="0"/>
          </a:p>
        </p:txBody>
      </p:sp>
      <p:sp>
        <p:nvSpPr>
          <p:cNvPr id="60" name="TextBox 59">
            <a:extLst>
              <a:ext uri="{FF2B5EF4-FFF2-40B4-BE49-F238E27FC236}">
                <a16:creationId xmlns:a16="http://schemas.microsoft.com/office/drawing/2014/main" id="{C5C8774B-E756-48C6-9E14-5EC05E06BCA1}"/>
              </a:ext>
            </a:extLst>
          </p:cNvPr>
          <p:cNvSpPr txBox="1"/>
          <p:nvPr/>
        </p:nvSpPr>
        <p:spPr>
          <a:xfrm>
            <a:off x="5796196" y="2363845"/>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61" name="Table 12">
            <a:extLst>
              <a:ext uri="{FF2B5EF4-FFF2-40B4-BE49-F238E27FC236}">
                <a16:creationId xmlns:a16="http://schemas.microsoft.com/office/drawing/2014/main" id="{498684C2-29E4-49F9-B73A-42CFF0F06F95}"/>
              </a:ext>
            </a:extLst>
          </p:cNvPr>
          <p:cNvGraphicFramePr>
            <a:graphicFrameLocks noGrp="1"/>
          </p:cNvGraphicFramePr>
          <p:nvPr>
            <p:extLst>
              <p:ext uri="{D42A27DB-BD31-4B8C-83A1-F6EECF244321}">
                <p14:modId xmlns:p14="http://schemas.microsoft.com/office/powerpoint/2010/main" val="853036937"/>
              </p:ext>
            </p:extLst>
          </p:nvPr>
        </p:nvGraphicFramePr>
        <p:xfrm>
          <a:off x="6545571" y="2366077"/>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000" dirty="0" err="1">
                          <a:solidFill>
                            <a:schemeClr val="tx1"/>
                          </a:solidFill>
                          <a:latin typeface="Century Gothic" panose="020B0502020202020204" pitchFamily="34" charset="0"/>
                        </a:rPr>
                        <a:t>viel</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Spaß</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wünschen</a:t>
                      </a:r>
                      <a:r>
                        <a:rPr lang="en-GB" sz="2000" dirty="0">
                          <a:solidFill>
                            <a:schemeClr val="tx1"/>
                          </a:solidFill>
                          <a:latin typeface="Century Gothic" panose="020B0502020202020204" pitchFamily="34" charset="0"/>
                        </a:rPr>
                        <a:t> </a:t>
                      </a:r>
                      <a:endParaRPr lang="en-GB" sz="2000" dirty="0">
                        <a:solidFill>
                          <a:schemeClr val="tx1"/>
                        </a:solidFill>
                      </a:endParaRPr>
                    </a:p>
                  </a:txBody>
                  <a:tcPr anchor="ctr"/>
                </a:tc>
                <a:tc>
                  <a:txBody>
                    <a:bodyPr/>
                    <a:lstStyle/>
                    <a:p>
                      <a:pPr algn="ctr"/>
                      <a:r>
                        <a:rPr lang="en-GB" sz="2400" dirty="0" err="1">
                          <a:solidFill>
                            <a:schemeClr val="tx1"/>
                          </a:solidFill>
                          <a:latin typeface="Century Gothic" panose="020B0502020202020204" pitchFamily="34" charset="0"/>
                        </a:rPr>
                        <a:t>sehen</a:t>
                      </a:r>
                      <a:endParaRPr lang="en-GB" sz="2400" dirty="0">
                        <a:solidFill>
                          <a:schemeClr val="tx1"/>
                        </a:solidFill>
                      </a:endParaRPr>
                    </a:p>
                  </a:txBody>
                  <a:tcPr anchor="ctr"/>
                </a:tc>
                <a:extLst>
                  <a:ext uri="{0D108BD9-81ED-4DB2-BD59-A6C34878D82A}">
                    <a16:rowId xmlns:a16="http://schemas.microsoft.com/office/drawing/2014/main" val="2218960924"/>
                  </a:ext>
                </a:extLst>
              </a:tr>
            </a:tbl>
          </a:graphicData>
        </a:graphic>
      </p:graphicFrame>
      <p:graphicFrame>
        <p:nvGraphicFramePr>
          <p:cNvPr id="62" name="Table 12">
            <a:extLst>
              <a:ext uri="{FF2B5EF4-FFF2-40B4-BE49-F238E27FC236}">
                <a16:creationId xmlns:a16="http://schemas.microsoft.com/office/drawing/2014/main" id="{8FD2183F-AF5F-41DA-ADAC-548EB33FBEC7}"/>
              </a:ext>
            </a:extLst>
          </p:cNvPr>
          <p:cNvGraphicFramePr>
            <a:graphicFrameLocks noGrp="1"/>
          </p:cNvGraphicFramePr>
          <p:nvPr>
            <p:extLst>
              <p:ext uri="{D42A27DB-BD31-4B8C-83A1-F6EECF244321}">
                <p14:modId xmlns:p14="http://schemas.microsoft.com/office/powerpoint/2010/main" val="29711211"/>
              </p:ext>
            </p:extLst>
          </p:nvPr>
        </p:nvGraphicFramePr>
        <p:xfrm>
          <a:off x="124847" y="2918836"/>
          <a:ext cx="5231449" cy="608555"/>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08555">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63" name="Picture 62" descr="A picture containing kite, umbrella&#10;&#10;Description automatically generated">
            <a:extLst>
              <a:ext uri="{FF2B5EF4-FFF2-40B4-BE49-F238E27FC236}">
                <a16:creationId xmlns:a16="http://schemas.microsoft.com/office/drawing/2014/main" id="{8F55AB56-9479-42C8-9E2B-A1CBA91CF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192" y="2927696"/>
            <a:ext cx="516841" cy="442141"/>
          </a:xfrm>
          <a:prstGeom prst="rect">
            <a:avLst/>
          </a:prstGeom>
        </p:spPr>
      </p:pic>
      <p:sp>
        <p:nvSpPr>
          <p:cNvPr id="64" name="Speech Bubble: Rectangle with Corners Rounded 63">
            <a:extLst>
              <a:ext uri="{FF2B5EF4-FFF2-40B4-BE49-F238E27FC236}">
                <a16:creationId xmlns:a16="http://schemas.microsoft.com/office/drawing/2014/main" id="{E27578CB-A8AF-4FE4-812A-3185C95359C1}"/>
              </a:ext>
            </a:extLst>
          </p:cNvPr>
          <p:cNvSpPr/>
          <p:nvPr/>
        </p:nvSpPr>
        <p:spPr>
          <a:xfrm>
            <a:off x="5989984" y="2885373"/>
            <a:ext cx="5618920" cy="445969"/>
          </a:xfrm>
          <a:prstGeom prst="wedgeRoundRectCallout">
            <a:avLst>
              <a:gd name="adj1" fmla="val 56673"/>
              <a:gd name="adj2" fmla="val 31738"/>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GB" sz="2200" b="0" i="0" u="none" strike="noStrike" kern="1200" cap="none" spc="0" normalizeH="0" baseline="0" noProof="0">
                <a:ln>
                  <a:noFill/>
                </a:ln>
                <a:solidFill>
                  <a:schemeClr val="tx1"/>
                </a:solidFill>
                <a:effectLst/>
                <a:uLnTx/>
                <a:uFillTx/>
                <a:latin typeface="Century Gothic" panose="020F0302020204030204"/>
              </a:rPr>
              <a:t>Wir wollen dir </a:t>
            </a:r>
            <a:r>
              <a:rPr lang="en-GB" sz="2200">
                <a:solidFill>
                  <a:schemeClr val="tx1"/>
                </a:solidFill>
                <a:latin typeface="Century Gothic" panose="020B0502020202020204" pitchFamily="34" charset="0"/>
              </a:rPr>
              <a:t>viel Spaß wünschen.</a:t>
            </a:r>
            <a:endParaRPr lang="en-GB" sz="2200">
              <a:solidFill>
                <a:schemeClr val="tx1"/>
              </a:solidFill>
            </a:endParaRPr>
          </a:p>
        </p:txBody>
      </p:sp>
      <p:pic>
        <p:nvPicPr>
          <p:cNvPr id="65" name="Picture 64" descr="A close up of a logo&#10;&#10;Description automatically generated">
            <a:extLst>
              <a:ext uri="{FF2B5EF4-FFF2-40B4-BE49-F238E27FC236}">
                <a16:creationId xmlns:a16="http://schemas.microsoft.com/office/drawing/2014/main" id="{43525D3E-DE21-476F-B4D3-B39AB0A7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589" y="2910287"/>
            <a:ext cx="516841" cy="445969"/>
          </a:xfrm>
          <a:prstGeom prst="rect">
            <a:avLst/>
          </a:prstGeom>
        </p:spPr>
      </p:pic>
      <p:pic>
        <p:nvPicPr>
          <p:cNvPr id="66" name="Picture 65" descr="A close up of a logo&#10;&#10;Description automatically generated">
            <a:extLst>
              <a:ext uri="{FF2B5EF4-FFF2-40B4-BE49-F238E27FC236}">
                <a16:creationId xmlns:a16="http://schemas.microsoft.com/office/drawing/2014/main" id="{1B2F3163-C8C6-4E01-A9DF-A9F27364F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90136" y="2296028"/>
            <a:ext cx="599607" cy="445969"/>
          </a:xfrm>
          <a:prstGeom prst="rect">
            <a:avLst/>
          </a:prstGeom>
        </p:spPr>
      </p:pic>
      <p:sp>
        <p:nvSpPr>
          <p:cNvPr id="67" name="TextBox 66">
            <a:extLst>
              <a:ext uri="{FF2B5EF4-FFF2-40B4-BE49-F238E27FC236}">
                <a16:creationId xmlns:a16="http://schemas.microsoft.com/office/drawing/2014/main" id="{35BCC4C0-1575-4D8E-9A9D-932A1F20498E}"/>
              </a:ext>
            </a:extLst>
          </p:cNvPr>
          <p:cNvSpPr txBox="1"/>
          <p:nvPr/>
        </p:nvSpPr>
        <p:spPr>
          <a:xfrm>
            <a:off x="1459891" y="2865798"/>
            <a:ext cx="3235656" cy="707886"/>
          </a:xfrm>
          <a:prstGeom prst="rect">
            <a:avLst/>
          </a:prstGeom>
          <a:noFill/>
        </p:spPr>
        <p:txBody>
          <a:bodyPr wrap="square" rtlCol="0">
            <a:spAutoFit/>
          </a:bodyPr>
          <a:lstStyle/>
          <a:p>
            <a:r>
              <a:rPr lang="en-GB" i="1"/>
              <a:t>We want to wish you a lot of fun</a:t>
            </a:r>
            <a:r>
              <a:rPr lang="en-GB" sz="2200" i="1"/>
              <a:t>.</a:t>
            </a:r>
            <a:endParaRPr lang="en-GB" sz="2200" i="1" dirty="0"/>
          </a:p>
        </p:txBody>
      </p:sp>
      <p:pic>
        <p:nvPicPr>
          <p:cNvPr id="68" name="Picture 67" descr="A close up of a logo&#10;&#10;Description automatically generated">
            <a:extLst>
              <a:ext uri="{FF2B5EF4-FFF2-40B4-BE49-F238E27FC236}">
                <a16:creationId xmlns:a16="http://schemas.microsoft.com/office/drawing/2014/main" id="{5BE3AF05-F079-4095-9131-27E024ABA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189" y="2281852"/>
            <a:ext cx="516841" cy="445969"/>
          </a:xfrm>
          <a:prstGeom prst="rect">
            <a:avLst/>
          </a:prstGeom>
        </p:spPr>
      </p:pic>
      <p:sp>
        <p:nvSpPr>
          <p:cNvPr id="69" name="Speech Bubble: Rectangle with Corners Rounded 68">
            <a:extLst>
              <a:ext uri="{FF2B5EF4-FFF2-40B4-BE49-F238E27FC236}">
                <a16:creationId xmlns:a16="http://schemas.microsoft.com/office/drawing/2014/main" id="{F34E90DA-B64D-4D50-8DA4-076CD13957F7}"/>
              </a:ext>
            </a:extLst>
          </p:cNvPr>
          <p:cNvSpPr/>
          <p:nvPr/>
        </p:nvSpPr>
        <p:spPr>
          <a:xfrm>
            <a:off x="1084351" y="3545226"/>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Er will mich _________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94E7B41C-0695-40E2-95A2-3B8E1600127C}"/>
              </a:ext>
            </a:extLst>
          </p:cNvPr>
          <p:cNvSpPr txBox="1"/>
          <p:nvPr/>
        </p:nvSpPr>
        <p:spPr>
          <a:xfrm>
            <a:off x="429296" y="3540549"/>
            <a:ext cx="599607" cy="461665"/>
          </a:xfrm>
          <a:prstGeom prst="rect">
            <a:avLst/>
          </a:prstGeom>
          <a:noFill/>
          <a:ln>
            <a:solidFill>
              <a:srgbClr val="115076"/>
            </a:solidFill>
          </a:ln>
        </p:spPr>
        <p:txBody>
          <a:bodyPr wrap="square" rtlCol="0">
            <a:spAutoFit/>
          </a:bodyPr>
          <a:lstStyle/>
          <a:p>
            <a:pPr algn="ctr"/>
            <a:r>
              <a:rPr lang="en-GB" sz="2400" b="1"/>
              <a:t>3</a:t>
            </a:r>
            <a:endParaRPr lang="en-GB" sz="2400" b="1" dirty="0"/>
          </a:p>
        </p:txBody>
      </p:sp>
      <p:sp>
        <p:nvSpPr>
          <p:cNvPr id="71" name="TextBox 70">
            <a:extLst>
              <a:ext uri="{FF2B5EF4-FFF2-40B4-BE49-F238E27FC236}">
                <a16:creationId xmlns:a16="http://schemas.microsoft.com/office/drawing/2014/main" id="{9F738011-5ED2-46BD-90D4-AFC4F24A5D57}"/>
              </a:ext>
            </a:extLst>
          </p:cNvPr>
          <p:cNvSpPr txBox="1"/>
          <p:nvPr/>
        </p:nvSpPr>
        <p:spPr>
          <a:xfrm>
            <a:off x="5839131" y="3542536"/>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72" name="Table 12">
            <a:extLst>
              <a:ext uri="{FF2B5EF4-FFF2-40B4-BE49-F238E27FC236}">
                <a16:creationId xmlns:a16="http://schemas.microsoft.com/office/drawing/2014/main" id="{B8CCFAEB-6791-4CED-A60D-FD0664130A0C}"/>
              </a:ext>
            </a:extLst>
          </p:cNvPr>
          <p:cNvGraphicFramePr>
            <a:graphicFrameLocks noGrp="1"/>
          </p:cNvGraphicFramePr>
          <p:nvPr>
            <p:extLst>
              <p:ext uri="{D42A27DB-BD31-4B8C-83A1-F6EECF244321}">
                <p14:modId xmlns:p14="http://schemas.microsoft.com/office/powerpoint/2010/main" val="1402645309"/>
              </p:ext>
            </p:extLst>
          </p:nvPr>
        </p:nvGraphicFramePr>
        <p:xfrm>
          <a:off x="6588506" y="3544768"/>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chemeClr val="tx1"/>
                          </a:solidFill>
                        </a:rPr>
                        <a:t>organisieren</a:t>
                      </a:r>
                      <a:endParaRPr lang="en-GB" sz="2400" dirty="0">
                        <a:solidFill>
                          <a:schemeClr val="tx1"/>
                        </a:solidFill>
                      </a:endParaRPr>
                    </a:p>
                  </a:txBody>
                  <a:tcPr anchor="ctr"/>
                </a:tc>
                <a:tc>
                  <a:txBody>
                    <a:bodyPr/>
                    <a:lstStyle/>
                    <a:p>
                      <a:pPr algn="ctr"/>
                      <a:r>
                        <a:rPr lang="en-GB" sz="2400" dirty="0" err="1">
                          <a:solidFill>
                            <a:schemeClr val="tx1"/>
                          </a:solidFill>
                        </a:rPr>
                        <a:t>danken</a:t>
                      </a:r>
                      <a:endParaRPr lang="en-GB" sz="2400" dirty="0">
                        <a:solidFill>
                          <a:schemeClr val="tx1"/>
                        </a:solidFill>
                      </a:endParaRPr>
                    </a:p>
                  </a:txBody>
                  <a:tcPr anchor="ctr"/>
                </a:tc>
                <a:extLst>
                  <a:ext uri="{0D108BD9-81ED-4DB2-BD59-A6C34878D82A}">
                    <a16:rowId xmlns:a16="http://schemas.microsoft.com/office/drawing/2014/main" val="2218960924"/>
                  </a:ext>
                </a:extLst>
              </a:tr>
            </a:tbl>
          </a:graphicData>
        </a:graphic>
      </p:graphicFrame>
      <p:graphicFrame>
        <p:nvGraphicFramePr>
          <p:cNvPr id="73" name="Table 12">
            <a:extLst>
              <a:ext uri="{FF2B5EF4-FFF2-40B4-BE49-F238E27FC236}">
                <a16:creationId xmlns:a16="http://schemas.microsoft.com/office/drawing/2014/main" id="{6682CFA6-44BC-41EE-A891-2BE98F9DA231}"/>
              </a:ext>
            </a:extLst>
          </p:cNvPr>
          <p:cNvGraphicFramePr>
            <a:graphicFrameLocks noGrp="1"/>
          </p:cNvGraphicFramePr>
          <p:nvPr>
            <p:extLst>
              <p:ext uri="{D42A27DB-BD31-4B8C-83A1-F6EECF244321}">
                <p14:modId xmlns:p14="http://schemas.microsoft.com/office/powerpoint/2010/main" val="3133743670"/>
              </p:ext>
            </p:extLst>
          </p:nvPr>
        </p:nvGraphicFramePr>
        <p:xfrm>
          <a:off x="167782" y="4097528"/>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74" name="Picture 73" descr="A picture containing kite, umbrella&#10;&#10;Description automatically generated">
            <a:extLst>
              <a:ext uri="{FF2B5EF4-FFF2-40B4-BE49-F238E27FC236}">
                <a16:creationId xmlns:a16="http://schemas.microsoft.com/office/drawing/2014/main" id="{E03B0657-0491-4E29-882D-452B34E10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127" y="4106387"/>
            <a:ext cx="516841" cy="442141"/>
          </a:xfrm>
          <a:prstGeom prst="rect">
            <a:avLst/>
          </a:prstGeom>
        </p:spPr>
      </p:pic>
      <p:sp>
        <p:nvSpPr>
          <p:cNvPr id="75" name="Speech Bubble: Rectangle with Corners Rounded 74">
            <a:extLst>
              <a:ext uri="{FF2B5EF4-FFF2-40B4-BE49-F238E27FC236}">
                <a16:creationId xmlns:a16="http://schemas.microsoft.com/office/drawing/2014/main" id="{7C7AD708-8219-4F13-9D85-6980767D086E}"/>
              </a:ext>
            </a:extLst>
          </p:cNvPr>
          <p:cNvSpPr/>
          <p:nvPr/>
        </p:nvSpPr>
        <p:spPr>
          <a:xfrm>
            <a:off x="6588505" y="4064064"/>
            <a:ext cx="3695182"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Er will mich organisieren.</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76" name="Picture 75" descr="A close up of a logo&#10;&#10;Description automatically generated">
            <a:extLst>
              <a:ext uri="{FF2B5EF4-FFF2-40B4-BE49-F238E27FC236}">
                <a16:creationId xmlns:a16="http://schemas.microsoft.com/office/drawing/2014/main" id="{72897D96-873D-4275-BFC4-07C01BADE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2524" y="4088978"/>
            <a:ext cx="516841" cy="445969"/>
          </a:xfrm>
          <a:prstGeom prst="rect">
            <a:avLst/>
          </a:prstGeom>
        </p:spPr>
      </p:pic>
      <p:pic>
        <p:nvPicPr>
          <p:cNvPr id="77" name="Picture 76" descr="A close up of a logo&#10;&#10;Description automatically generated">
            <a:extLst>
              <a:ext uri="{FF2B5EF4-FFF2-40B4-BE49-F238E27FC236}">
                <a16:creationId xmlns:a16="http://schemas.microsoft.com/office/drawing/2014/main" id="{5E145CB3-997A-438C-95F0-FD6D8106D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75800" y="3506363"/>
            <a:ext cx="599607" cy="445969"/>
          </a:xfrm>
          <a:prstGeom prst="rect">
            <a:avLst/>
          </a:prstGeom>
        </p:spPr>
      </p:pic>
      <p:sp>
        <p:nvSpPr>
          <p:cNvPr id="78" name="TextBox 77">
            <a:extLst>
              <a:ext uri="{FF2B5EF4-FFF2-40B4-BE49-F238E27FC236}">
                <a16:creationId xmlns:a16="http://schemas.microsoft.com/office/drawing/2014/main" id="{533DF57C-8188-4F11-8D63-EB05FB4274F0}"/>
              </a:ext>
            </a:extLst>
          </p:cNvPr>
          <p:cNvSpPr txBox="1"/>
          <p:nvPr/>
        </p:nvSpPr>
        <p:spPr>
          <a:xfrm>
            <a:off x="1550379" y="4137581"/>
            <a:ext cx="3289076" cy="369332"/>
          </a:xfrm>
          <a:prstGeom prst="rect">
            <a:avLst/>
          </a:prstGeom>
          <a:noFill/>
        </p:spPr>
        <p:txBody>
          <a:bodyPr wrap="square" rtlCol="0">
            <a:spAutoFit/>
          </a:bodyPr>
          <a:lstStyle/>
          <a:p>
            <a:pPr algn="l"/>
            <a:r>
              <a:rPr lang="en-GB" i="1"/>
              <a:t>He wants to organise me.</a:t>
            </a:r>
            <a:endParaRPr lang="en-GB" i="1" dirty="0"/>
          </a:p>
        </p:txBody>
      </p:sp>
      <p:sp>
        <p:nvSpPr>
          <p:cNvPr id="79" name="Speech Bubble: Rectangle with Corners Rounded 78">
            <a:extLst>
              <a:ext uri="{FF2B5EF4-FFF2-40B4-BE49-F238E27FC236}">
                <a16:creationId xmlns:a16="http://schemas.microsoft.com/office/drawing/2014/main" id="{CD6D1DF8-EE7F-4AC7-9E67-19041B66ED3D}"/>
              </a:ext>
            </a:extLst>
          </p:cNvPr>
          <p:cNvSpPr/>
          <p:nvPr/>
        </p:nvSpPr>
        <p:spPr>
          <a:xfrm>
            <a:off x="1084351" y="4687320"/>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Du kannst </a:t>
            </a:r>
            <a:r>
              <a:rPr lang="en-GB" sz="2200">
                <a:solidFill>
                  <a:schemeClr val="tx1"/>
                </a:solidFill>
                <a:latin typeface="Century Gothic" panose="020F0302020204030204"/>
              </a:rPr>
              <a:t>ihr</a:t>
            </a: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9134B067-FE63-4A5C-B474-A752E2A6C4F4}"/>
              </a:ext>
            </a:extLst>
          </p:cNvPr>
          <p:cNvSpPr txBox="1"/>
          <p:nvPr/>
        </p:nvSpPr>
        <p:spPr>
          <a:xfrm>
            <a:off x="429296" y="4682643"/>
            <a:ext cx="599607" cy="461665"/>
          </a:xfrm>
          <a:prstGeom prst="rect">
            <a:avLst/>
          </a:prstGeom>
          <a:noFill/>
          <a:ln>
            <a:solidFill>
              <a:srgbClr val="115076"/>
            </a:solidFill>
          </a:ln>
        </p:spPr>
        <p:txBody>
          <a:bodyPr wrap="square" rtlCol="0">
            <a:spAutoFit/>
          </a:bodyPr>
          <a:lstStyle/>
          <a:p>
            <a:pPr algn="ctr"/>
            <a:r>
              <a:rPr lang="en-GB" sz="2400" b="1"/>
              <a:t>4</a:t>
            </a:r>
            <a:endParaRPr lang="en-GB" sz="2400" b="1" dirty="0"/>
          </a:p>
        </p:txBody>
      </p:sp>
      <p:sp>
        <p:nvSpPr>
          <p:cNvPr id="81" name="TextBox 80">
            <a:extLst>
              <a:ext uri="{FF2B5EF4-FFF2-40B4-BE49-F238E27FC236}">
                <a16:creationId xmlns:a16="http://schemas.microsoft.com/office/drawing/2014/main" id="{9C56B49D-82CA-4B54-8568-8B133BE3C5E5}"/>
              </a:ext>
            </a:extLst>
          </p:cNvPr>
          <p:cNvSpPr txBox="1"/>
          <p:nvPr/>
        </p:nvSpPr>
        <p:spPr>
          <a:xfrm>
            <a:off x="5839131" y="4684630"/>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82" name="Table 12">
            <a:extLst>
              <a:ext uri="{FF2B5EF4-FFF2-40B4-BE49-F238E27FC236}">
                <a16:creationId xmlns:a16="http://schemas.microsoft.com/office/drawing/2014/main" id="{EFA01969-FF24-47B4-B8FA-C1CE9E9A3FD4}"/>
              </a:ext>
            </a:extLst>
          </p:cNvPr>
          <p:cNvGraphicFramePr>
            <a:graphicFrameLocks noGrp="1"/>
          </p:cNvGraphicFramePr>
          <p:nvPr>
            <p:extLst>
              <p:ext uri="{D42A27DB-BD31-4B8C-83A1-F6EECF244321}">
                <p14:modId xmlns:p14="http://schemas.microsoft.com/office/powerpoint/2010/main" val="2888019647"/>
              </p:ext>
            </p:extLst>
          </p:nvPr>
        </p:nvGraphicFramePr>
        <p:xfrm>
          <a:off x="6588506" y="4686862"/>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chemeClr val="tx1"/>
                          </a:solidFill>
                        </a:rPr>
                        <a:t>antworten</a:t>
                      </a:r>
                      <a:endParaRPr lang="en-GB" sz="2400" dirty="0">
                        <a:solidFill>
                          <a:schemeClr val="tx1"/>
                        </a:solidFill>
                      </a:endParaRPr>
                    </a:p>
                  </a:txBody>
                  <a:tcPr anchor="ctr"/>
                </a:tc>
                <a:tc>
                  <a:txBody>
                    <a:bodyPr/>
                    <a:lstStyle/>
                    <a:p>
                      <a:pPr algn="ctr"/>
                      <a:r>
                        <a:rPr lang="en-GB" sz="2000" dirty="0">
                          <a:solidFill>
                            <a:schemeClr val="tx1"/>
                          </a:solidFill>
                        </a:rPr>
                        <a:t>verstehen</a:t>
                      </a:r>
                    </a:p>
                  </a:txBody>
                  <a:tcPr anchor="ctr"/>
                </a:tc>
                <a:extLst>
                  <a:ext uri="{0D108BD9-81ED-4DB2-BD59-A6C34878D82A}">
                    <a16:rowId xmlns:a16="http://schemas.microsoft.com/office/drawing/2014/main" val="2218960924"/>
                  </a:ext>
                </a:extLst>
              </a:tr>
            </a:tbl>
          </a:graphicData>
        </a:graphic>
      </p:graphicFrame>
      <p:graphicFrame>
        <p:nvGraphicFramePr>
          <p:cNvPr id="83" name="Table 12">
            <a:extLst>
              <a:ext uri="{FF2B5EF4-FFF2-40B4-BE49-F238E27FC236}">
                <a16:creationId xmlns:a16="http://schemas.microsoft.com/office/drawing/2014/main" id="{859786D2-0AAF-4959-ADCC-2A24EFA26DDF}"/>
              </a:ext>
            </a:extLst>
          </p:cNvPr>
          <p:cNvGraphicFramePr>
            <a:graphicFrameLocks noGrp="1"/>
          </p:cNvGraphicFramePr>
          <p:nvPr>
            <p:extLst>
              <p:ext uri="{D42A27DB-BD31-4B8C-83A1-F6EECF244321}">
                <p14:modId xmlns:p14="http://schemas.microsoft.com/office/powerpoint/2010/main" val="1855943812"/>
              </p:ext>
            </p:extLst>
          </p:nvPr>
        </p:nvGraphicFramePr>
        <p:xfrm>
          <a:off x="167782" y="5239622"/>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84" name="Picture 83" descr="A picture containing kite, umbrella&#10;&#10;Description automatically generated">
            <a:extLst>
              <a:ext uri="{FF2B5EF4-FFF2-40B4-BE49-F238E27FC236}">
                <a16:creationId xmlns:a16="http://schemas.microsoft.com/office/drawing/2014/main" id="{1B4CFF45-069A-4395-B2A0-364444741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127" y="5248481"/>
            <a:ext cx="516841" cy="442141"/>
          </a:xfrm>
          <a:prstGeom prst="rect">
            <a:avLst/>
          </a:prstGeom>
        </p:spPr>
      </p:pic>
      <p:sp>
        <p:nvSpPr>
          <p:cNvPr id="85" name="Speech Bubble: Rectangle with Corners Rounded 84">
            <a:extLst>
              <a:ext uri="{FF2B5EF4-FFF2-40B4-BE49-F238E27FC236}">
                <a16:creationId xmlns:a16="http://schemas.microsoft.com/office/drawing/2014/main" id="{A5401071-1A0F-454C-837E-86E7E59C049F}"/>
              </a:ext>
            </a:extLst>
          </p:cNvPr>
          <p:cNvSpPr/>
          <p:nvPr/>
        </p:nvSpPr>
        <p:spPr>
          <a:xfrm>
            <a:off x="6588505" y="5206158"/>
            <a:ext cx="3815467"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Du kannst </a:t>
            </a:r>
            <a:r>
              <a:rPr lang="en-GB" sz="2200">
                <a:solidFill>
                  <a:schemeClr val="tx1"/>
                </a:solidFill>
                <a:latin typeface="Century Gothic" panose="020F0302020204030204"/>
              </a:rPr>
              <a:t>ih</a:t>
            </a: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r</a:t>
            </a:r>
            <a:r>
              <a:rPr kumimoji="0" lang="en-GB" sz="2200" b="0" i="0" u="none" strike="noStrike" kern="1200" cap="none" spc="0" normalizeH="0" noProof="0">
                <a:ln>
                  <a:noFill/>
                </a:ln>
                <a:solidFill>
                  <a:schemeClr val="tx1"/>
                </a:solidFill>
                <a:effectLst/>
                <a:uLnTx/>
                <a:uFillTx/>
                <a:latin typeface="Century Gothic" panose="020F0302020204030204"/>
                <a:ea typeface="+mn-ea"/>
                <a:cs typeface="+mn-cs"/>
              </a:rPr>
              <a:t> antworten.</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86" name="Picture 85" descr="A close up of a logo&#10;&#10;Description automatically generated">
            <a:extLst>
              <a:ext uri="{FF2B5EF4-FFF2-40B4-BE49-F238E27FC236}">
                <a16:creationId xmlns:a16="http://schemas.microsoft.com/office/drawing/2014/main" id="{002B2156-D9C3-41C3-920D-869691E9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2524" y="5231072"/>
            <a:ext cx="516841" cy="445969"/>
          </a:xfrm>
          <a:prstGeom prst="rect">
            <a:avLst/>
          </a:prstGeom>
        </p:spPr>
      </p:pic>
      <p:pic>
        <p:nvPicPr>
          <p:cNvPr id="87" name="Picture 86" descr="A close up of a logo&#10;&#10;Description automatically generated">
            <a:extLst>
              <a:ext uri="{FF2B5EF4-FFF2-40B4-BE49-F238E27FC236}">
                <a16:creationId xmlns:a16="http://schemas.microsoft.com/office/drawing/2014/main" id="{858DF61E-2241-42FF-B4B3-CA238471D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0332" y="4624610"/>
            <a:ext cx="599607" cy="445969"/>
          </a:xfrm>
          <a:prstGeom prst="rect">
            <a:avLst/>
          </a:prstGeom>
        </p:spPr>
      </p:pic>
      <p:sp>
        <p:nvSpPr>
          <p:cNvPr id="88" name="TextBox 87">
            <a:extLst>
              <a:ext uri="{FF2B5EF4-FFF2-40B4-BE49-F238E27FC236}">
                <a16:creationId xmlns:a16="http://schemas.microsoft.com/office/drawing/2014/main" id="{A9AFBE2E-2D9C-4E32-82DB-3A962670C7F7}"/>
              </a:ext>
            </a:extLst>
          </p:cNvPr>
          <p:cNvSpPr txBox="1"/>
          <p:nvPr/>
        </p:nvSpPr>
        <p:spPr>
          <a:xfrm>
            <a:off x="1593314" y="5252778"/>
            <a:ext cx="3121810" cy="430887"/>
          </a:xfrm>
          <a:prstGeom prst="rect">
            <a:avLst/>
          </a:prstGeom>
          <a:noFill/>
        </p:spPr>
        <p:txBody>
          <a:bodyPr wrap="square" rtlCol="0">
            <a:spAutoFit/>
          </a:bodyPr>
          <a:lstStyle/>
          <a:p>
            <a:pPr algn="l"/>
            <a:r>
              <a:rPr lang="en-GB" sz="2200" i="1"/>
              <a:t>You can answer her.</a:t>
            </a:r>
            <a:endParaRPr lang="en-GB" sz="2200" i="1" dirty="0"/>
          </a:p>
        </p:txBody>
      </p:sp>
      <p:pic>
        <p:nvPicPr>
          <p:cNvPr id="89" name="Picture 88" descr="A close up of a logo&#10;&#10;Description automatically generated">
            <a:extLst>
              <a:ext uri="{FF2B5EF4-FFF2-40B4-BE49-F238E27FC236}">
                <a16:creationId xmlns:a16="http://schemas.microsoft.com/office/drawing/2014/main" id="{CB3C074A-A383-4EF3-B248-8FC7B01F2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124" y="4602637"/>
            <a:ext cx="516841" cy="445969"/>
          </a:xfrm>
          <a:prstGeom prst="rect">
            <a:avLst/>
          </a:prstGeom>
        </p:spPr>
      </p:pic>
    </p:spTree>
    <p:extLst>
      <p:ext uri="{BB962C8B-B14F-4D97-AF65-F5344CB8AC3E}">
        <p14:creationId xmlns:p14="http://schemas.microsoft.com/office/powerpoint/2010/main" val="17106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1"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88"/>
                                        </p:tgtEl>
                                        <p:attrNameLst>
                                          <p:attrName>style.visibility</p:attrName>
                                        </p:attrNameLst>
                                      </p:cBhvr>
                                      <p:to>
                                        <p:strVal val="visible"/>
                                      </p:to>
                                    </p:set>
                                    <p:animEffect transition="in" filter="wipe(left)">
                                      <p:cBhvr>
                                        <p:cTn id="90" dur="500"/>
                                        <p:tgtEl>
                                          <p:spTgt spid="88"/>
                                        </p:tgtEl>
                                      </p:cBhvr>
                                    </p:animEffect>
                                  </p:childTnLst>
                                </p:cTn>
                              </p:par>
                              <p:par>
                                <p:cTn id="91" presetID="1" presetClass="entr" presetSubtype="0"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P spid="56" grpId="0" animBg="1"/>
      <p:bldP spid="64" grpId="0" animBg="1"/>
      <p:bldP spid="67" grpId="0"/>
      <p:bldP spid="69" grpId="0" animBg="1"/>
      <p:bldP spid="75" grpId="0" animBg="1"/>
      <p:bldP spid="78" grpId="0"/>
      <p:bldP spid="79" grpId="0" animBg="1"/>
      <p:bldP spid="85" grpId="0" animBg="1"/>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sagt</a:t>
            </a:r>
            <a:r>
              <a:rPr lang="en-GB" sz="2800" b="1" dirty="0">
                <a:solidFill>
                  <a:schemeClr val="bg1"/>
                </a:solidFill>
              </a:rPr>
              <a:t> was?(2/2)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7093022" y="146571"/>
            <a:ext cx="486430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lang="en-GB" sz="2000" b="1" dirty="0" err="1">
                <a:solidFill>
                  <a:schemeClr val="tx1"/>
                </a:solidFill>
                <a:latin typeface="Century Gothic" panose="020B0502020202020204" pitchFamily="34" charset="0"/>
              </a:rPr>
              <a:t>lesen</a:t>
            </a:r>
            <a:r>
              <a:rPr lang="en-GB" sz="2000" b="1" dirty="0">
                <a:solidFill>
                  <a:schemeClr val="tx1"/>
                </a:solidFill>
                <a:latin typeface="Century Gothic" panose="020B0502020202020204" pitchFamily="34" charset="0"/>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663E8F7C-9F4A-42ED-9CA1-0FDE5A19C5EB}"/>
              </a:ext>
            </a:extLst>
          </p:cNvPr>
          <p:cNvSpPr/>
          <p:nvPr/>
        </p:nvSpPr>
        <p:spPr>
          <a:xfrm>
            <a:off x="1041416" y="1224441"/>
            <a:ext cx="3575326"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Ich kann dich nicht_____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39993C2-0557-4A74-B316-5B0CC36C7F7F}"/>
              </a:ext>
            </a:extLst>
          </p:cNvPr>
          <p:cNvSpPr txBox="1"/>
          <p:nvPr/>
        </p:nvSpPr>
        <p:spPr>
          <a:xfrm>
            <a:off x="2007526" y="709506"/>
            <a:ext cx="1643105" cy="461665"/>
          </a:xfrm>
          <a:prstGeom prst="rect">
            <a:avLst/>
          </a:prstGeom>
          <a:solidFill>
            <a:srgbClr val="FFF4E7"/>
          </a:solidFill>
          <a:ln>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10" name="TextBox 9">
            <a:extLst>
              <a:ext uri="{FF2B5EF4-FFF2-40B4-BE49-F238E27FC236}">
                <a16:creationId xmlns:a16="http://schemas.microsoft.com/office/drawing/2014/main" id="{F06BDF44-51EA-4F74-934D-C2FA4F018C55}"/>
              </a:ext>
            </a:extLst>
          </p:cNvPr>
          <p:cNvSpPr txBox="1"/>
          <p:nvPr/>
        </p:nvSpPr>
        <p:spPr>
          <a:xfrm>
            <a:off x="8354052" y="700222"/>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2" name="TextBox 1">
            <a:extLst>
              <a:ext uri="{FF2B5EF4-FFF2-40B4-BE49-F238E27FC236}">
                <a16:creationId xmlns:a16="http://schemas.microsoft.com/office/drawing/2014/main" id="{C62DB2E5-DD31-42EF-A0A5-3D64D0C4AD61}"/>
              </a:ext>
            </a:extLst>
          </p:cNvPr>
          <p:cNvSpPr txBox="1"/>
          <p:nvPr/>
        </p:nvSpPr>
        <p:spPr>
          <a:xfrm>
            <a:off x="386361" y="1219764"/>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11" name="TextBox 10">
            <a:extLst>
              <a:ext uri="{FF2B5EF4-FFF2-40B4-BE49-F238E27FC236}">
                <a16:creationId xmlns:a16="http://schemas.microsoft.com/office/drawing/2014/main" id="{BF119F49-CEB7-4596-A10C-35E527F22BE8}"/>
              </a:ext>
            </a:extLst>
          </p:cNvPr>
          <p:cNvSpPr txBox="1"/>
          <p:nvPr/>
        </p:nvSpPr>
        <p:spPr>
          <a:xfrm>
            <a:off x="5796196" y="1221751"/>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12" name="Table 12">
            <a:extLst>
              <a:ext uri="{FF2B5EF4-FFF2-40B4-BE49-F238E27FC236}">
                <a16:creationId xmlns:a16="http://schemas.microsoft.com/office/drawing/2014/main" id="{70EA0D45-8448-455B-973A-2B232D09A0D3}"/>
              </a:ext>
            </a:extLst>
          </p:cNvPr>
          <p:cNvGraphicFramePr>
            <a:graphicFrameLocks noGrp="1"/>
          </p:cNvGraphicFramePr>
          <p:nvPr>
            <p:extLst>
              <p:ext uri="{D42A27DB-BD31-4B8C-83A1-F6EECF244321}">
                <p14:modId xmlns:p14="http://schemas.microsoft.com/office/powerpoint/2010/main" val="2897204037"/>
              </p:ext>
            </p:extLst>
          </p:nvPr>
        </p:nvGraphicFramePr>
        <p:xfrm>
          <a:off x="6545571" y="1223983"/>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dirty="0" err="1">
                          <a:solidFill>
                            <a:schemeClr val="tx1"/>
                          </a:solidFill>
                        </a:rPr>
                        <a:t>schreiben</a:t>
                      </a:r>
                      <a:endParaRPr lang="en-GB" sz="2400" dirty="0">
                        <a:solidFill>
                          <a:schemeClr val="tx1"/>
                        </a:solidFill>
                      </a:endParaRPr>
                    </a:p>
                  </a:txBody>
                  <a:tcPr anchor="ctr"/>
                </a:tc>
                <a:tc>
                  <a:txBody>
                    <a:bodyPr/>
                    <a:lstStyle/>
                    <a:p>
                      <a:pPr algn="ctr"/>
                      <a:r>
                        <a:rPr lang="en-GB" sz="2400" dirty="0" err="1">
                          <a:solidFill>
                            <a:schemeClr val="tx1"/>
                          </a:solidFill>
                        </a:rPr>
                        <a:t>hören</a:t>
                      </a:r>
                      <a:endParaRPr lang="en-GB" sz="2400" dirty="0">
                        <a:solidFill>
                          <a:schemeClr val="tx1"/>
                        </a:solidFill>
                      </a:endParaRPr>
                    </a:p>
                  </a:txBody>
                  <a:tcPr anchor="ctr"/>
                </a:tc>
                <a:extLst>
                  <a:ext uri="{0D108BD9-81ED-4DB2-BD59-A6C34878D82A}">
                    <a16:rowId xmlns:a16="http://schemas.microsoft.com/office/drawing/2014/main" val="2218960924"/>
                  </a:ext>
                </a:extLst>
              </a:tr>
            </a:tbl>
          </a:graphicData>
        </a:graphic>
      </p:graphicFrame>
      <p:graphicFrame>
        <p:nvGraphicFramePr>
          <p:cNvPr id="14" name="Table 12">
            <a:extLst>
              <a:ext uri="{FF2B5EF4-FFF2-40B4-BE49-F238E27FC236}">
                <a16:creationId xmlns:a16="http://schemas.microsoft.com/office/drawing/2014/main" id="{32EF4841-D9A5-4215-9D86-FC47EA29005E}"/>
              </a:ext>
            </a:extLst>
          </p:cNvPr>
          <p:cNvGraphicFramePr>
            <a:graphicFrameLocks noGrp="1"/>
          </p:cNvGraphicFramePr>
          <p:nvPr>
            <p:extLst>
              <p:ext uri="{D42A27DB-BD31-4B8C-83A1-F6EECF244321}">
                <p14:modId xmlns:p14="http://schemas.microsoft.com/office/powerpoint/2010/main" val="3720997041"/>
              </p:ext>
            </p:extLst>
          </p:nvPr>
        </p:nvGraphicFramePr>
        <p:xfrm>
          <a:off x="124847" y="1776743"/>
          <a:ext cx="5231449" cy="457200"/>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370840">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17" name="Picture 16" descr="A picture containing kite, umbrella&#10;&#10;Description automatically generated">
            <a:extLst>
              <a:ext uri="{FF2B5EF4-FFF2-40B4-BE49-F238E27FC236}">
                <a16:creationId xmlns:a16="http://schemas.microsoft.com/office/drawing/2014/main" id="{24C6EEEA-6425-451E-A060-CD3709ABE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192" y="1785602"/>
            <a:ext cx="516841" cy="442141"/>
          </a:xfrm>
          <a:prstGeom prst="rect">
            <a:avLst/>
          </a:prstGeom>
        </p:spPr>
      </p:pic>
      <p:sp>
        <p:nvSpPr>
          <p:cNvPr id="19" name="Speech Bubble: Rectangle with Corners Rounded 18">
            <a:extLst>
              <a:ext uri="{FF2B5EF4-FFF2-40B4-BE49-F238E27FC236}">
                <a16:creationId xmlns:a16="http://schemas.microsoft.com/office/drawing/2014/main" id="{5F95F5E2-73CC-46B5-AE0D-795F19136743}"/>
              </a:ext>
            </a:extLst>
          </p:cNvPr>
          <p:cNvSpPr/>
          <p:nvPr/>
        </p:nvSpPr>
        <p:spPr>
          <a:xfrm>
            <a:off x="6545570" y="1743280"/>
            <a:ext cx="3815467" cy="409372"/>
          </a:xfrm>
          <a:prstGeom prst="wedgeRoundRectCallout">
            <a:avLst>
              <a:gd name="adj1" fmla="val 71060"/>
              <a:gd name="adj2" fmla="val 25795"/>
              <a:gd name="adj3" fmla="val 16667"/>
            </a:avLst>
          </a:prstGeom>
          <a:solidFill>
            <a:schemeClr val="accent1">
              <a:lumMod val="40000"/>
              <a:lumOff val="6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schemeClr val="tx1"/>
                </a:solidFill>
              </a:rPr>
              <a:t>Ich kann dich nicht hören.</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23" name="Picture 22" descr="A close up of a logo&#10;&#10;Description automatically generated">
            <a:extLst>
              <a:ext uri="{FF2B5EF4-FFF2-40B4-BE49-F238E27FC236}">
                <a16:creationId xmlns:a16="http://schemas.microsoft.com/office/drawing/2014/main" id="{5B2B1432-AF0F-46AE-8A52-4E35C5EA3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589" y="1768193"/>
            <a:ext cx="516841" cy="445969"/>
          </a:xfrm>
          <a:prstGeom prst="rect">
            <a:avLst/>
          </a:prstGeom>
        </p:spPr>
      </p:pic>
      <p:pic>
        <p:nvPicPr>
          <p:cNvPr id="24" name="Picture 23" descr="A close up of a logo&#10;&#10;Description automatically generated">
            <a:extLst>
              <a:ext uri="{FF2B5EF4-FFF2-40B4-BE49-F238E27FC236}">
                <a16:creationId xmlns:a16="http://schemas.microsoft.com/office/drawing/2014/main" id="{7F16A6AC-EBE3-4D14-82A9-FDD7F52F81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0584" y="1221751"/>
            <a:ext cx="599607" cy="445969"/>
          </a:xfrm>
          <a:prstGeom prst="rect">
            <a:avLst/>
          </a:prstGeom>
        </p:spPr>
      </p:pic>
      <p:sp>
        <p:nvSpPr>
          <p:cNvPr id="25" name="TextBox 24">
            <a:extLst>
              <a:ext uri="{FF2B5EF4-FFF2-40B4-BE49-F238E27FC236}">
                <a16:creationId xmlns:a16="http://schemas.microsoft.com/office/drawing/2014/main" id="{3C4FC7B6-4D66-4472-9994-2E082D88D7F2}"/>
              </a:ext>
            </a:extLst>
          </p:cNvPr>
          <p:cNvSpPr txBox="1"/>
          <p:nvPr/>
        </p:nvSpPr>
        <p:spPr>
          <a:xfrm>
            <a:off x="1550379" y="1789899"/>
            <a:ext cx="2803782" cy="430887"/>
          </a:xfrm>
          <a:prstGeom prst="rect">
            <a:avLst/>
          </a:prstGeom>
          <a:noFill/>
        </p:spPr>
        <p:txBody>
          <a:bodyPr wrap="square" rtlCol="0">
            <a:spAutoFit/>
          </a:bodyPr>
          <a:lstStyle/>
          <a:p>
            <a:pPr algn="l"/>
            <a:r>
              <a:rPr lang="en-GB" sz="2200" i="1"/>
              <a:t>I cannot hear you.</a:t>
            </a:r>
            <a:endParaRPr lang="en-GB" sz="2200" i="1" dirty="0"/>
          </a:p>
        </p:txBody>
      </p:sp>
      <p:pic>
        <p:nvPicPr>
          <p:cNvPr id="26" name="Picture 25" descr="A close up of a logo&#10;&#10;Description automatically generated">
            <a:extLst>
              <a:ext uri="{FF2B5EF4-FFF2-40B4-BE49-F238E27FC236}">
                <a16:creationId xmlns:a16="http://schemas.microsoft.com/office/drawing/2014/main" id="{622A5EF2-EF19-471A-A5A4-2E30635B1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189" y="1139758"/>
            <a:ext cx="516841" cy="445969"/>
          </a:xfrm>
          <a:prstGeom prst="rect">
            <a:avLst/>
          </a:prstGeom>
        </p:spPr>
      </p:pic>
      <p:sp>
        <p:nvSpPr>
          <p:cNvPr id="56" name="Speech Bubble: Rectangle with Corners Rounded 55">
            <a:extLst>
              <a:ext uri="{FF2B5EF4-FFF2-40B4-BE49-F238E27FC236}">
                <a16:creationId xmlns:a16="http://schemas.microsoft.com/office/drawing/2014/main" id="{6BE33774-8139-4192-A186-2DC2692269F3}"/>
              </a:ext>
            </a:extLst>
          </p:cNvPr>
          <p:cNvSpPr/>
          <p:nvPr/>
        </p:nvSpPr>
        <p:spPr>
          <a:xfrm>
            <a:off x="1041416" y="2366535"/>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a:solidFill>
                  <a:schemeClr val="tx1"/>
                </a:solidFill>
                <a:latin typeface="Century Gothic" panose="020F0302020204030204"/>
              </a:rPr>
              <a:t>Sie will ihr </a:t>
            </a: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DD899D1-1ACC-4C40-8225-E919A2D3AB5D}"/>
              </a:ext>
            </a:extLst>
          </p:cNvPr>
          <p:cNvSpPr txBox="1"/>
          <p:nvPr/>
        </p:nvSpPr>
        <p:spPr>
          <a:xfrm>
            <a:off x="386361" y="2361858"/>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60" name="TextBox 59">
            <a:extLst>
              <a:ext uri="{FF2B5EF4-FFF2-40B4-BE49-F238E27FC236}">
                <a16:creationId xmlns:a16="http://schemas.microsoft.com/office/drawing/2014/main" id="{C5C8774B-E756-48C6-9E14-5EC05E06BCA1}"/>
              </a:ext>
            </a:extLst>
          </p:cNvPr>
          <p:cNvSpPr txBox="1"/>
          <p:nvPr/>
        </p:nvSpPr>
        <p:spPr>
          <a:xfrm>
            <a:off x="5796196" y="2363845"/>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61" name="Table 12">
            <a:extLst>
              <a:ext uri="{FF2B5EF4-FFF2-40B4-BE49-F238E27FC236}">
                <a16:creationId xmlns:a16="http://schemas.microsoft.com/office/drawing/2014/main" id="{498684C2-29E4-49F9-B73A-42CFF0F06F95}"/>
              </a:ext>
            </a:extLst>
          </p:cNvPr>
          <p:cNvGraphicFramePr>
            <a:graphicFrameLocks noGrp="1"/>
          </p:cNvGraphicFramePr>
          <p:nvPr>
            <p:extLst>
              <p:ext uri="{D42A27DB-BD31-4B8C-83A1-F6EECF244321}">
                <p14:modId xmlns:p14="http://schemas.microsoft.com/office/powerpoint/2010/main" val="4023397119"/>
              </p:ext>
            </p:extLst>
          </p:nvPr>
        </p:nvGraphicFramePr>
        <p:xfrm>
          <a:off x="6545571" y="2366077"/>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chemeClr val="tx1"/>
                          </a:solidFill>
                        </a:rPr>
                        <a:t>vergessen</a:t>
                      </a:r>
                      <a:endParaRPr lang="en-GB" sz="2400" dirty="0">
                        <a:solidFill>
                          <a:schemeClr val="tx1"/>
                        </a:solidFill>
                      </a:endParaRPr>
                    </a:p>
                  </a:txBody>
                  <a:tcPr anchor="ctr"/>
                </a:tc>
                <a:tc>
                  <a:txBody>
                    <a:bodyPr/>
                    <a:lstStyle/>
                    <a:p>
                      <a:pPr algn="l"/>
                      <a:r>
                        <a:rPr lang="en-GB" sz="2400" dirty="0">
                          <a:solidFill>
                            <a:schemeClr val="tx1"/>
                          </a:solidFill>
                        </a:rPr>
                        <a:t>   </a:t>
                      </a:r>
                      <a:r>
                        <a:rPr lang="en-GB" sz="2400" dirty="0" err="1">
                          <a:solidFill>
                            <a:schemeClr val="tx1"/>
                          </a:solidFill>
                        </a:rPr>
                        <a:t>gratulieren</a:t>
                      </a:r>
                      <a:endParaRPr lang="en-GB" sz="2400" dirty="0">
                        <a:solidFill>
                          <a:schemeClr val="tx1"/>
                        </a:solidFill>
                      </a:endParaRPr>
                    </a:p>
                  </a:txBody>
                  <a:tcPr anchor="ctr"/>
                </a:tc>
                <a:extLst>
                  <a:ext uri="{0D108BD9-81ED-4DB2-BD59-A6C34878D82A}">
                    <a16:rowId xmlns:a16="http://schemas.microsoft.com/office/drawing/2014/main" val="2218960924"/>
                  </a:ext>
                </a:extLst>
              </a:tr>
            </a:tbl>
          </a:graphicData>
        </a:graphic>
      </p:graphicFrame>
      <p:graphicFrame>
        <p:nvGraphicFramePr>
          <p:cNvPr id="62" name="Table 12">
            <a:extLst>
              <a:ext uri="{FF2B5EF4-FFF2-40B4-BE49-F238E27FC236}">
                <a16:creationId xmlns:a16="http://schemas.microsoft.com/office/drawing/2014/main" id="{8FD2183F-AF5F-41DA-ADAC-548EB33FBEC7}"/>
              </a:ext>
            </a:extLst>
          </p:cNvPr>
          <p:cNvGraphicFramePr>
            <a:graphicFrameLocks noGrp="1"/>
          </p:cNvGraphicFramePr>
          <p:nvPr>
            <p:extLst>
              <p:ext uri="{D42A27DB-BD31-4B8C-83A1-F6EECF244321}">
                <p14:modId xmlns:p14="http://schemas.microsoft.com/office/powerpoint/2010/main" val="2660904612"/>
              </p:ext>
            </p:extLst>
          </p:nvPr>
        </p:nvGraphicFramePr>
        <p:xfrm>
          <a:off x="124847" y="2918836"/>
          <a:ext cx="5231449" cy="644029"/>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44029">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63" name="Picture 62" descr="A picture containing kite, umbrella&#10;&#10;Description automatically generated">
            <a:extLst>
              <a:ext uri="{FF2B5EF4-FFF2-40B4-BE49-F238E27FC236}">
                <a16:creationId xmlns:a16="http://schemas.microsoft.com/office/drawing/2014/main" id="{8F55AB56-9479-42C8-9E2B-A1CBA91CF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192" y="2927696"/>
            <a:ext cx="516841" cy="442141"/>
          </a:xfrm>
          <a:prstGeom prst="rect">
            <a:avLst/>
          </a:prstGeom>
        </p:spPr>
      </p:pic>
      <p:sp>
        <p:nvSpPr>
          <p:cNvPr id="64" name="Speech Bubble: Rectangle with Corners Rounded 63">
            <a:extLst>
              <a:ext uri="{FF2B5EF4-FFF2-40B4-BE49-F238E27FC236}">
                <a16:creationId xmlns:a16="http://schemas.microsoft.com/office/drawing/2014/main" id="{E27578CB-A8AF-4FE4-812A-3185C95359C1}"/>
              </a:ext>
            </a:extLst>
          </p:cNvPr>
          <p:cNvSpPr/>
          <p:nvPr/>
        </p:nvSpPr>
        <p:spPr>
          <a:xfrm>
            <a:off x="6545571" y="2885373"/>
            <a:ext cx="3315132"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schemeClr val="tx1"/>
                </a:solidFill>
              </a:rPr>
              <a:t>Sie will ihr gratulieren.</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65" name="Picture 64" descr="A close up of a logo&#10;&#10;Description automatically generated">
            <a:extLst>
              <a:ext uri="{FF2B5EF4-FFF2-40B4-BE49-F238E27FC236}">
                <a16:creationId xmlns:a16="http://schemas.microsoft.com/office/drawing/2014/main" id="{43525D3E-DE21-476F-B4D3-B39AB0A7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589" y="2910287"/>
            <a:ext cx="516841" cy="445969"/>
          </a:xfrm>
          <a:prstGeom prst="rect">
            <a:avLst/>
          </a:prstGeom>
        </p:spPr>
      </p:pic>
      <p:pic>
        <p:nvPicPr>
          <p:cNvPr id="66" name="Picture 65" descr="A close up of a logo&#10;&#10;Description automatically generated">
            <a:extLst>
              <a:ext uri="{FF2B5EF4-FFF2-40B4-BE49-F238E27FC236}">
                <a16:creationId xmlns:a16="http://schemas.microsoft.com/office/drawing/2014/main" id="{1B2F3163-C8C6-4E01-A9DF-A9F27364F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0584" y="2363845"/>
            <a:ext cx="599607" cy="445969"/>
          </a:xfrm>
          <a:prstGeom prst="rect">
            <a:avLst/>
          </a:prstGeom>
        </p:spPr>
      </p:pic>
      <p:sp>
        <p:nvSpPr>
          <p:cNvPr id="67" name="TextBox 66">
            <a:extLst>
              <a:ext uri="{FF2B5EF4-FFF2-40B4-BE49-F238E27FC236}">
                <a16:creationId xmlns:a16="http://schemas.microsoft.com/office/drawing/2014/main" id="{35BCC4C0-1575-4D8E-9A9D-932A1F20498E}"/>
              </a:ext>
            </a:extLst>
          </p:cNvPr>
          <p:cNvSpPr txBox="1"/>
          <p:nvPr/>
        </p:nvSpPr>
        <p:spPr>
          <a:xfrm>
            <a:off x="1550379" y="2876189"/>
            <a:ext cx="2803782" cy="707886"/>
          </a:xfrm>
          <a:prstGeom prst="rect">
            <a:avLst/>
          </a:prstGeom>
          <a:noFill/>
        </p:spPr>
        <p:txBody>
          <a:bodyPr wrap="square" rtlCol="0">
            <a:spAutoFit/>
          </a:bodyPr>
          <a:lstStyle/>
          <a:p>
            <a:pPr algn="l"/>
            <a:r>
              <a:rPr lang="en-GB" sz="2000" i="1"/>
              <a:t>She wants to congratulate her.</a:t>
            </a:r>
            <a:endParaRPr lang="en-GB" sz="2000" i="1" dirty="0"/>
          </a:p>
        </p:txBody>
      </p:sp>
      <p:pic>
        <p:nvPicPr>
          <p:cNvPr id="68" name="Picture 67" descr="A close up of a logo&#10;&#10;Description automatically generated">
            <a:extLst>
              <a:ext uri="{FF2B5EF4-FFF2-40B4-BE49-F238E27FC236}">
                <a16:creationId xmlns:a16="http://schemas.microsoft.com/office/drawing/2014/main" id="{5BE3AF05-F079-4095-9131-27E024ABA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189" y="2281852"/>
            <a:ext cx="516841" cy="445969"/>
          </a:xfrm>
          <a:prstGeom prst="rect">
            <a:avLst/>
          </a:prstGeom>
        </p:spPr>
      </p:pic>
      <p:sp>
        <p:nvSpPr>
          <p:cNvPr id="69" name="Speech Bubble: Rectangle with Corners Rounded 68">
            <a:extLst>
              <a:ext uri="{FF2B5EF4-FFF2-40B4-BE49-F238E27FC236}">
                <a16:creationId xmlns:a16="http://schemas.microsoft.com/office/drawing/2014/main" id="{F34E90DA-B64D-4D50-8DA4-076CD13957F7}"/>
              </a:ext>
            </a:extLst>
          </p:cNvPr>
          <p:cNvSpPr/>
          <p:nvPr/>
        </p:nvSpPr>
        <p:spPr>
          <a:xfrm>
            <a:off x="1084351" y="3545226"/>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Du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musst</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ihn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_________</a:t>
            </a:r>
          </a:p>
        </p:txBody>
      </p:sp>
      <p:sp>
        <p:nvSpPr>
          <p:cNvPr id="70" name="TextBox 69">
            <a:extLst>
              <a:ext uri="{FF2B5EF4-FFF2-40B4-BE49-F238E27FC236}">
                <a16:creationId xmlns:a16="http://schemas.microsoft.com/office/drawing/2014/main" id="{94E7B41C-0695-40E2-95A2-3B8E1600127C}"/>
              </a:ext>
            </a:extLst>
          </p:cNvPr>
          <p:cNvSpPr txBox="1"/>
          <p:nvPr/>
        </p:nvSpPr>
        <p:spPr>
          <a:xfrm>
            <a:off x="429296" y="3540549"/>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71" name="TextBox 70">
            <a:extLst>
              <a:ext uri="{FF2B5EF4-FFF2-40B4-BE49-F238E27FC236}">
                <a16:creationId xmlns:a16="http://schemas.microsoft.com/office/drawing/2014/main" id="{9F738011-5ED2-46BD-90D4-AFC4F24A5D57}"/>
              </a:ext>
            </a:extLst>
          </p:cNvPr>
          <p:cNvSpPr txBox="1"/>
          <p:nvPr/>
        </p:nvSpPr>
        <p:spPr>
          <a:xfrm>
            <a:off x="5839131" y="3542536"/>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72" name="Table 12">
            <a:extLst>
              <a:ext uri="{FF2B5EF4-FFF2-40B4-BE49-F238E27FC236}">
                <a16:creationId xmlns:a16="http://schemas.microsoft.com/office/drawing/2014/main" id="{B8CCFAEB-6791-4CED-A60D-FD0664130A0C}"/>
              </a:ext>
            </a:extLst>
          </p:cNvPr>
          <p:cNvGraphicFramePr>
            <a:graphicFrameLocks noGrp="1"/>
          </p:cNvGraphicFramePr>
          <p:nvPr>
            <p:extLst>
              <p:ext uri="{D42A27DB-BD31-4B8C-83A1-F6EECF244321}">
                <p14:modId xmlns:p14="http://schemas.microsoft.com/office/powerpoint/2010/main" val="2101893192"/>
              </p:ext>
            </p:extLst>
          </p:nvPr>
        </p:nvGraphicFramePr>
        <p:xfrm>
          <a:off x="6588506" y="3544768"/>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chemeClr val="tx1"/>
                          </a:solidFill>
                        </a:rPr>
                        <a:t>suchen </a:t>
                      </a:r>
                      <a:endParaRPr lang="en-GB" sz="2400" dirty="0">
                        <a:solidFill>
                          <a:schemeClr val="tx1"/>
                        </a:solidFill>
                      </a:endParaRPr>
                    </a:p>
                  </a:txBody>
                  <a:tcPr anchor="ctr"/>
                </a:tc>
                <a:tc>
                  <a:txBody>
                    <a:bodyPr/>
                    <a:lstStyle/>
                    <a:p>
                      <a:pPr algn="ctr"/>
                      <a:r>
                        <a:rPr lang="en-GB" sz="2400" dirty="0" err="1">
                          <a:solidFill>
                            <a:schemeClr val="tx1"/>
                          </a:solidFill>
                        </a:rPr>
                        <a:t>danken</a:t>
                      </a:r>
                      <a:endParaRPr lang="en-GB" sz="2400" dirty="0">
                        <a:solidFill>
                          <a:schemeClr val="tx1"/>
                        </a:solidFill>
                      </a:endParaRPr>
                    </a:p>
                  </a:txBody>
                  <a:tcPr anchor="ctr"/>
                </a:tc>
                <a:extLst>
                  <a:ext uri="{0D108BD9-81ED-4DB2-BD59-A6C34878D82A}">
                    <a16:rowId xmlns:a16="http://schemas.microsoft.com/office/drawing/2014/main" val="2218960924"/>
                  </a:ext>
                </a:extLst>
              </a:tr>
            </a:tbl>
          </a:graphicData>
        </a:graphic>
      </p:graphicFrame>
      <p:graphicFrame>
        <p:nvGraphicFramePr>
          <p:cNvPr id="73" name="Table 12">
            <a:extLst>
              <a:ext uri="{FF2B5EF4-FFF2-40B4-BE49-F238E27FC236}">
                <a16:creationId xmlns:a16="http://schemas.microsoft.com/office/drawing/2014/main" id="{6682CFA6-44BC-41EE-A891-2BE98F9DA231}"/>
              </a:ext>
            </a:extLst>
          </p:cNvPr>
          <p:cNvGraphicFramePr>
            <a:graphicFrameLocks noGrp="1"/>
          </p:cNvGraphicFramePr>
          <p:nvPr>
            <p:extLst>
              <p:ext uri="{D42A27DB-BD31-4B8C-83A1-F6EECF244321}">
                <p14:modId xmlns:p14="http://schemas.microsoft.com/office/powerpoint/2010/main" val="3615704004"/>
              </p:ext>
            </p:extLst>
          </p:nvPr>
        </p:nvGraphicFramePr>
        <p:xfrm>
          <a:off x="167782" y="4097528"/>
          <a:ext cx="5231449" cy="607432"/>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607432">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74" name="Picture 73" descr="A picture containing kite, umbrella&#10;&#10;Description automatically generated">
            <a:extLst>
              <a:ext uri="{FF2B5EF4-FFF2-40B4-BE49-F238E27FC236}">
                <a16:creationId xmlns:a16="http://schemas.microsoft.com/office/drawing/2014/main" id="{E03B0657-0491-4E29-882D-452B34E10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127" y="4106387"/>
            <a:ext cx="516841" cy="442141"/>
          </a:xfrm>
          <a:prstGeom prst="rect">
            <a:avLst/>
          </a:prstGeom>
        </p:spPr>
      </p:pic>
      <p:sp>
        <p:nvSpPr>
          <p:cNvPr id="75" name="Speech Bubble: Rectangle with Corners Rounded 74">
            <a:extLst>
              <a:ext uri="{FF2B5EF4-FFF2-40B4-BE49-F238E27FC236}">
                <a16:creationId xmlns:a16="http://schemas.microsoft.com/office/drawing/2014/main" id="{7C7AD708-8219-4F13-9D85-6980767D086E}"/>
              </a:ext>
            </a:extLst>
          </p:cNvPr>
          <p:cNvSpPr/>
          <p:nvPr/>
        </p:nvSpPr>
        <p:spPr>
          <a:xfrm>
            <a:off x="6588506" y="4064064"/>
            <a:ext cx="3315132"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schemeClr val="tx1"/>
                </a:solidFill>
              </a:rPr>
              <a:t>Du musst ihn suchen.</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76" name="Picture 75" descr="A close up of a logo&#10;&#10;Description automatically generated">
            <a:extLst>
              <a:ext uri="{FF2B5EF4-FFF2-40B4-BE49-F238E27FC236}">
                <a16:creationId xmlns:a16="http://schemas.microsoft.com/office/drawing/2014/main" id="{72897D96-873D-4275-BFC4-07C01BADE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2524" y="4088978"/>
            <a:ext cx="516841" cy="445969"/>
          </a:xfrm>
          <a:prstGeom prst="rect">
            <a:avLst/>
          </a:prstGeom>
        </p:spPr>
      </p:pic>
      <p:pic>
        <p:nvPicPr>
          <p:cNvPr id="77" name="Picture 76" descr="A close up of a logo&#10;&#10;Description automatically generated">
            <a:extLst>
              <a:ext uri="{FF2B5EF4-FFF2-40B4-BE49-F238E27FC236}">
                <a16:creationId xmlns:a16="http://schemas.microsoft.com/office/drawing/2014/main" id="{5E145CB3-997A-438C-95F0-FD6D8106D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75997" y="3508171"/>
            <a:ext cx="599607" cy="445969"/>
          </a:xfrm>
          <a:prstGeom prst="rect">
            <a:avLst/>
          </a:prstGeom>
        </p:spPr>
      </p:pic>
      <p:sp>
        <p:nvSpPr>
          <p:cNvPr id="78" name="TextBox 77">
            <a:extLst>
              <a:ext uri="{FF2B5EF4-FFF2-40B4-BE49-F238E27FC236}">
                <a16:creationId xmlns:a16="http://schemas.microsoft.com/office/drawing/2014/main" id="{533DF57C-8188-4F11-8D63-EB05FB4274F0}"/>
              </a:ext>
            </a:extLst>
          </p:cNvPr>
          <p:cNvSpPr txBox="1"/>
          <p:nvPr/>
        </p:nvSpPr>
        <p:spPr>
          <a:xfrm>
            <a:off x="1593314" y="4047301"/>
            <a:ext cx="2803782" cy="707886"/>
          </a:xfrm>
          <a:prstGeom prst="rect">
            <a:avLst/>
          </a:prstGeom>
          <a:noFill/>
        </p:spPr>
        <p:txBody>
          <a:bodyPr wrap="square" rtlCol="0">
            <a:spAutoFit/>
          </a:bodyPr>
          <a:lstStyle/>
          <a:p>
            <a:pPr algn="l"/>
            <a:r>
              <a:rPr lang="en-GB" sz="2000" i="1"/>
              <a:t>You must look for him.</a:t>
            </a:r>
            <a:endParaRPr lang="en-GB" sz="2000" i="1" dirty="0"/>
          </a:p>
        </p:txBody>
      </p:sp>
      <p:sp>
        <p:nvSpPr>
          <p:cNvPr id="79" name="Speech Bubble: Rectangle with Corners Rounded 78">
            <a:extLst>
              <a:ext uri="{FF2B5EF4-FFF2-40B4-BE49-F238E27FC236}">
                <a16:creationId xmlns:a16="http://schemas.microsoft.com/office/drawing/2014/main" id="{CD6D1DF8-EE7F-4AC7-9E67-19041B66ED3D}"/>
              </a:ext>
            </a:extLst>
          </p:cNvPr>
          <p:cNvSpPr/>
          <p:nvPr/>
        </p:nvSpPr>
        <p:spPr>
          <a:xfrm>
            <a:off x="1084351" y="4687320"/>
            <a:ext cx="3315132" cy="479305"/>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a:solidFill>
                  <a:schemeClr val="tx1"/>
                </a:solidFill>
                <a:latin typeface="Century Gothic" panose="020F0302020204030204"/>
              </a:rPr>
              <a:t>Er will sie </a:t>
            </a:r>
            <a:r>
              <a:rPr kumimoji="0" lang="en-GB" sz="2200" b="0" i="0" u="none" strike="noStrike" kern="1200" cap="none" spc="0" normalizeH="0" baseline="0" noProof="0">
                <a:ln>
                  <a:noFill/>
                </a:ln>
                <a:solidFill>
                  <a:schemeClr val="tx1"/>
                </a:solidFill>
                <a:effectLst/>
                <a:uLnTx/>
                <a:uFillTx/>
                <a:latin typeface="Century Gothic" panose="020F0302020204030204"/>
                <a:ea typeface="+mn-ea"/>
                <a:cs typeface="+mn-cs"/>
              </a:rPr>
              <a:t>_________</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9134B067-FE63-4A5C-B474-A752E2A6C4F4}"/>
              </a:ext>
            </a:extLst>
          </p:cNvPr>
          <p:cNvSpPr txBox="1"/>
          <p:nvPr/>
        </p:nvSpPr>
        <p:spPr>
          <a:xfrm>
            <a:off x="429296" y="4682643"/>
            <a:ext cx="599607" cy="461665"/>
          </a:xfrm>
          <a:prstGeom prst="rect">
            <a:avLst/>
          </a:prstGeom>
          <a:noFill/>
          <a:ln>
            <a:solidFill>
              <a:srgbClr val="115076"/>
            </a:solidFill>
          </a:ln>
        </p:spPr>
        <p:txBody>
          <a:bodyPr wrap="square" rtlCol="0">
            <a:spAutoFit/>
          </a:bodyPr>
          <a:lstStyle/>
          <a:p>
            <a:pPr algn="ctr"/>
            <a:r>
              <a:rPr lang="en-GB" sz="2400" b="1" dirty="0"/>
              <a:t>1</a:t>
            </a:r>
          </a:p>
        </p:txBody>
      </p:sp>
      <p:sp>
        <p:nvSpPr>
          <p:cNvPr id="81" name="TextBox 80">
            <a:extLst>
              <a:ext uri="{FF2B5EF4-FFF2-40B4-BE49-F238E27FC236}">
                <a16:creationId xmlns:a16="http://schemas.microsoft.com/office/drawing/2014/main" id="{9C56B49D-82CA-4B54-8568-8B133BE3C5E5}"/>
              </a:ext>
            </a:extLst>
          </p:cNvPr>
          <p:cNvSpPr txBox="1"/>
          <p:nvPr/>
        </p:nvSpPr>
        <p:spPr>
          <a:xfrm>
            <a:off x="5839131" y="4684630"/>
            <a:ext cx="599607" cy="461665"/>
          </a:xfrm>
          <a:prstGeom prst="rect">
            <a:avLst/>
          </a:prstGeom>
          <a:noFill/>
          <a:ln>
            <a:solidFill>
              <a:srgbClr val="115076"/>
            </a:solidFill>
          </a:ln>
        </p:spPr>
        <p:txBody>
          <a:bodyPr wrap="square" rtlCol="0">
            <a:spAutoFit/>
          </a:bodyPr>
          <a:lstStyle/>
          <a:p>
            <a:pPr algn="ctr"/>
            <a:r>
              <a:rPr lang="en-GB" sz="2400" b="1" dirty="0"/>
              <a:t>1</a:t>
            </a:r>
          </a:p>
        </p:txBody>
      </p:sp>
      <p:graphicFrame>
        <p:nvGraphicFramePr>
          <p:cNvPr id="82" name="Table 12">
            <a:extLst>
              <a:ext uri="{FF2B5EF4-FFF2-40B4-BE49-F238E27FC236}">
                <a16:creationId xmlns:a16="http://schemas.microsoft.com/office/drawing/2014/main" id="{EFA01969-FF24-47B4-B8FA-C1CE9E9A3FD4}"/>
              </a:ext>
            </a:extLst>
          </p:cNvPr>
          <p:cNvGraphicFramePr>
            <a:graphicFrameLocks noGrp="1"/>
          </p:cNvGraphicFramePr>
          <p:nvPr>
            <p:extLst>
              <p:ext uri="{D42A27DB-BD31-4B8C-83A1-F6EECF244321}">
                <p14:modId xmlns:p14="http://schemas.microsoft.com/office/powerpoint/2010/main" val="274216344"/>
              </p:ext>
            </p:extLst>
          </p:nvPr>
        </p:nvGraphicFramePr>
        <p:xfrm>
          <a:off x="6588506" y="4686862"/>
          <a:ext cx="5260068" cy="457200"/>
        </p:xfrm>
        <a:graphic>
          <a:graphicData uri="http://schemas.openxmlformats.org/drawingml/2006/table">
            <a:tbl>
              <a:tblPr firstRow="1" bandRow="1">
                <a:tableStyleId>{5940675A-B579-460E-94D1-54222C63F5DA}</a:tableStyleId>
              </a:tblPr>
              <a:tblGrid>
                <a:gridCol w="2630034">
                  <a:extLst>
                    <a:ext uri="{9D8B030D-6E8A-4147-A177-3AD203B41FA5}">
                      <a16:colId xmlns:a16="http://schemas.microsoft.com/office/drawing/2014/main" val="3903544776"/>
                    </a:ext>
                  </a:extLst>
                </a:gridCol>
                <a:gridCol w="2630034">
                  <a:extLst>
                    <a:ext uri="{9D8B030D-6E8A-4147-A177-3AD203B41FA5}">
                      <a16:colId xmlns:a16="http://schemas.microsoft.com/office/drawing/2014/main" val="531881911"/>
                    </a:ext>
                  </a:extLst>
                </a:gridCol>
              </a:tblGrid>
              <a:tr h="370840">
                <a:tc>
                  <a:txBody>
                    <a:bodyPr/>
                    <a:lstStyle/>
                    <a:p>
                      <a:pPr algn="ctr"/>
                      <a:r>
                        <a:rPr lang="en-GB" sz="2400">
                          <a:solidFill>
                            <a:schemeClr val="tx1"/>
                          </a:solidFill>
                        </a:rPr>
                        <a:t>finden</a:t>
                      </a:r>
                      <a:endParaRPr lang="en-GB" sz="2400" dirty="0">
                        <a:solidFill>
                          <a:schemeClr val="tx1"/>
                        </a:solidFill>
                      </a:endParaRPr>
                    </a:p>
                  </a:txBody>
                  <a:tcPr anchor="ctr"/>
                </a:tc>
                <a:tc>
                  <a:txBody>
                    <a:bodyPr/>
                    <a:lstStyle/>
                    <a:p>
                      <a:pPr algn="ctr"/>
                      <a:r>
                        <a:rPr lang="en-GB" sz="2400" dirty="0">
                          <a:solidFill>
                            <a:schemeClr val="tx1"/>
                          </a:solidFill>
                        </a:rPr>
                        <a:t>helfen</a:t>
                      </a:r>
                    </a:p>
                  </a:txBody>
                  <a:tcPr anchor="ctr"/>
                </a:tc>
                <a:extLst>
                  <a:ext uri="{0D108BD9-81ED-4DB2-BD59-A6C34878D82A}">
                    <a16:rowId xmlns:a16="http://schemas.microsoft.com/office/drawing/2014/main" val="2218960924"/>
                  </a:ext>
                </a:extLst>
              </a:tr>
            </a:tbl>
          </a:graphicData>
        </a:graphic>
      </p:graphicFrame>
      <p:graphicFrame>
        <p:nvGraphicFramePr>
          <p:cNvPr id="83" name="Table 12">
            <a:extLst>
              <a:ext uri="{FF2B5EF4-FFF2-40B4-BE49-F238E27FC236}">
                <a16:creationId xmlns:a16="http://schemas.microsoft.com/office/drawing/2014/main" id="{859786D2-0AAF-4959-ADCC-2A24EFA26DDF}"/>
              </a:ext>
            </a:extLst>
          </p:cNvPr>
          <p:cNvGraphicFramePr>
            <a:graphicFrameLocks noGrp="1"/>
          </p:cNvGraphicFramePr>
          <p:nvPr>
            <p:extLst>
              <p:ext uri="{D42A27DB-BD31-4B8C-83A1-F6EECF244321}">
                <p14:modId xmlns:p14="http://schemas.microsoft.com/office/powerpoint/2010/main" val="107927468"/>
              </p:ext>
            </p:extLst>
          </p:nvPr>
        </p:nvGraphicFramePr>
        <p:xfrm>
          <a:off x="167782" y="5239622"/>
          <a:ext cx="5231449" cy="489802"/>
        </p:xfrm>
        <a:graphic>
          <a:graphicData uri="http://schemas.openxmlformats.org/drawingml/2006/table">
            <a:tbl>
              <a:tblPr firstRow="1" bandRow="1">
                <a:tableStyleId>{5940675A-B579-460E-94D1-54222C63F5DA}</a:tableStyleId>
              </a:tblPr>
              <a:tblGrid>
                <a:gridCol w="5231449">
                  <a:extLst>
                    <a:ext uri="{9D8B030D-6E8A-4147-A177-3AD203B41FA5}">
                      <a16:colId xmlns:a16="http://schemas.microsoft.com/office/drawing/2014/main" val="3903544776"/>
                    </a:ext>
                  </a:extLst>
                </a:gridCol>
              </a:tblGrid>
              <a:tr h="489802">
                <a:tc>
                  <a:txBody>
                    <a:bodyPr/>
                    <a:lstStyle/>
                    <a:p>
                      <a:pPr algn="l"/>
                      <a:r>
                        <a:rPr lang="en-GB" sz="2400" b="0" dirty="0" err="1">
                          <a:solidFill>
                            <a:schemeClr val="tx1"/>
                          </a:solidFill>
                        </a:rPr>
                        <a:t>Englisch</a:t>
                      </a:r>
                      <a:r>
                        <a:rPr lang="en-GB" sz="2400" b="0" dirty="0">
                          <a:solidFill>
                            <a:schemeClr val="tx1"/>
                          </a:solidFill>
                        </a:rPr>
                        <a:t>: </a:t>
                      </a:r>
                    </a:p>
                  </a:txBody>
                  <a:tcPr anchor="ctr"/>
                </a:tc>
                <a:extLst>
                  <a:ext uri="{0D108BD9-81ED-4DB2-BD59-A6C34878D82A}">
                    <a16:rowId xmlns:a16="http://schemas.microsoft.com/office/drawing/2014/main" val="2218960924"/>
                  </a:ext>
                </a:extLst>
              </a:tr>
            </a:tbl>
          </a:graphicData>
        </a:graphic>
      </p:graphicFrame>
      <p:pic>
        <p:nvPicPr>
          <p:cNvPr id="84" name="Picture 83" descr="A picture containing kite, umbrella&#10;&#10;Description automatically generated">
            <a:extLst>
              <a:ext uri="{FF2B5EF4-FFF2-40B4-BE49-F238E27FC236}">
                <a16:creationId xmlns:a16="http://schemas.microsoft.com/office/drawing/2014/main" id="{1B4CFF45-069A-4395-B2A0-364444741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127" y="5248481"/>
            <a:ext cx="516841" cy="442141"/>
          </a:xfrm>
          <a:prstGeom prst="rect">
            <a:avLst/>
          </a:prstGeom>
        </p:spPr>
      </p:pic>
      <p:sp>
        <p:nvSpPr>
          <p:cNvPr id="85" name="Speech Bubble: Rectangle with Corners Rounded 84">
            <a:extLst>
              <a:ext uri="{FF2B5EF4-FFF2-40B4-BE49-F238E27FC236}">
                <a16:creationId xmlns:a16="http://schemas.microsoft.com/office/drawing/2014/main" id="{A5401071-1A0F-454C-837E-86E7E59C049F}"/>
              </a:ext>
            </a:extLst>
          </p:cNvPr>
          <p:cNvSpPr/>
          <p:nvPr/>
        </p:nvSpPr>
        <p:spPr>
          <a:xfrm>
            <a:off x="6588506" y="5206158"/>
            <a:ext cx="3315132" cy="445969"/>
          </a:xfrm>
          <a:prstGeom prst="wedgeRoundRectCallout">
            <a:avLst>
              <a:gd name="adj1" fmla="val 71060"/>
              <a:gd name="adj2" fmla="val 25795"/>
              <a:gd name="adj3" fmla="val 16667"/>
            </a:avLst>
          </a:prstGeom>
          <a:solidFill>
            <a:schemeClr val="accent1">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200">
                <a:solidFill>
                  <a:schemeClr val="tx1"/>
                </a:solidFill>
              </a:rPr>
              <a:t>Er will sie finden.</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pic>
        <p:nvPicPr>
          <p:cNvPr id="86" name="Picture 85" descr="A close up of a logo&#10;&#10;Description automatically generated">
            <a:extLst>
              <a:ext uri="{FF2B5EF4-FFF2-40B4-BE49-F238E27FC236}">
                <a16:creationId xmlns:a16="http://schemas.microsoft.com/office/drawing/2014/main" id="{002B2156-D9C3-41C3-920D-869691E9B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2524" y="5231072"/>
            <a:ext cx="516841" cy="445969"/>
          </a:xfrm>
          <a:prstGeom prst="rect">
            <a:avLst/>
          </a:prstGeom>
        </p:spPr>
      </p:pic>
      <p:pic>
        <p:nvPicPr>
          <p:cNvPr id="87" name="Picture 86" descr="A close up of a logo&#10;&#10;Description automatically generated">
            <a:extLst>
              <a:ext uri="{FF2B5EF4-FFF2-40B4-BE49-F238E27FC236}">
                <a16:creationId xmlns:a16="http://schemas.microsoft.com/office/drawing/2014/main" id="{858DF61E-2241-42FF-B4B3-CA238471D5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75997" y="4682643"/>
            <a:ext cx="599607" cy="445969"/>
          </a:xfrm>
          <a:prstGeom prst="rect">
            <a:avLst/>
          </a:prstGeom>
        </p:spPr>
      </p:pic>
      <p:sp>
        <p:nvSpPr>
          <p:cNvPr id="88" name="TextBox 87">
            <a:extLst>
              <a:ext uri="{FF2B5EF4-FFF2-40B4-BE49-F238E27FC236}">
                <a16:creationId xmlns:a16="http://schemas.microsoft.com/office/drawing/2014/main" id="{A9AFBE2E-2D9C-4E32-82DB-3A962670C7F7}"/>
              </a:ext>
            </a:extLst>
          </p:cNvPr>
          <p:cNvSpPr txBox="1"/>
          <p:nvPr/>
        </p:nvSpPr>
        <p:spPr>
          <a:xfrm>
            <a:off x="1593314" y="5252778"/>
            <a:ext cx="2803782" cy="400110"/>
          </a:xfrm>
          <a:prstGeom prst="rect">
            <a:avLst/>
          </a:prstGeom>
          <a:noFill/>
        </p:spPr>
        <p:txBody>
          <a:bodyPr wrap="square" rtlCol="0">
            <a:spAutoFit/>
          </a:bodyPr>
          <a:lstStyle/>
          <a:p>
            <a:pPr algn="l"/>
            <a:r>
              <a:rPr lang="en-GB" sz="2000" i="1"/>
              <a:t>He wants to find her.</a:t>
            </a:r>
            <a:endParaRPr lang="en-GB" sz="2000" i="1" dirty="0"/>
          </a:p>
        </p:txBody>
      </p:sp>
      <p:pic>
        <p:nvPicPr>
          <p:cNvPr id="89" name="Picture 88" descr="A close up of a logo&#10;&#10;Description automatically generated">
            <a:extLst>
              <a:ext uri="{FF2B5EF4-FFF2-40B4-BE49-F238E27FC236}">
                <a16:creationId xmlns:a16="http://schemas.microsoft.com/office/drawing/2014/main" id="{CB3C074A-A383-4EF3-B248-8FC7B01F2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5124" y="4602637"/>
            <a:ext cx="516841" cy="445969"/>
          </a:xfrm>
          <a:prstGeom prst="rect">
            <a:avLst/>
          </a:prstGeom>
        </p:spPr>
      </p:pic>
    </p:spTree>
    <p:extLst>
      <p:ext uri="{BB962C8B-B14F-4D97-AF65-F5344CB8AC3E}">
        <p14:creationId xmlns:p14="http://schemas.microsoft.com/office/powerpoint/2010/main" val="28879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67"/>
                                        </p:tgtEl>
                                        <p:attrNameLst>
                                          <p:attrName>style.visibility</p:attrName>
                                        </p:attrNameLst>
                                      </p:cBhvr>
                                      <p:to>
                                        <p:strVal val="visible"/>
                                      </p:to>
                                    </p:set>
                                    <p:animEffect transition="in" filter="wipe(left)">
                                      <p:cBhvr>
                                        <p:cTn id="42" dur="500"/>
                                        <p:tgtEl>
                                          <p:spTgt spid="67"/>
                                        </p:tgtEl>
                                      </p:cBhvr>
                                    </p:animEffec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iterate type="wd">
                                    <p:tmPct val="10000"/>
                                  </p:iterate>
                                  <p:childTnLst>
                                    <p:set>
                                      <p:cBhvr>
                                        <p:cTn id="64" dur="1" fill="hold">
                                          <p:stCondLst>
                                            <p:cond delay="0"/>
                                          </p:stCondLst>
                                        </p:cTn>
                                        <p:tgtEl>
                                          <p:spTgt spid="78"/>
                                        </p:tgtEl>
                                        <p:attrNameLst>
                                          <p:attrName>style.visibility</p:attrName>
                                        </p:attrNameLst>
                                      </p:cBhvr>
                                      <p:to>
                                        <p:strVal val="visible"/>
                                      </p:to>
                                    </p:set>
                                    <p:animEffect transition="in" filter="wipe(left)">
                                      <p:cBhvr>
                                        <p:cTn id="65" dur="500"/>
                                        <p:tgtEl>
                                          <p:spTgt spid="78"/>
                                        </p:tgtEl>
                                      </p:cBhvr>
                                    </p:animEffect>
                                  </p:childTnLst>
                                </p:cTn>
                              </p:par>
                              <p:par>
                                <p:cTn id="66" presetID="1" presetClass="entr" presetSubtype="0"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wd">
                                    <p:tmPct val="10000"/>
                                  </p:iterate>
                                  <p:childTnLst>
                                    <p:set>
                                      <p:cBhvr>
                                        <p:cTn id="89" dur="1" fill="hold">
                                          <p:stCondLst>
                                            <p:cond delay="0"/>
                                          </p:stCondLst>
                                        </p:cTn>
                                        <p:tgtEl>
                                          <p:spTgt spid="88"/>
                                        </p:tgtEl>
                                        <p:attrNameLst>
                                          <p:attrName>style.visibility</p:attrName>
                                        </p:attrNameLst>
                                      </p:cBhvr>
                                      <p:to>
                                        <p:strVal val="visible"/>
                                      </p:to>
                                    </p:set>
                                    <p:animEffect transition="in" filter="wipe(left)">
                                      <p:cBhvr>
                                        <p:cTn id="90" dur="500"/>
                                        <p:tgtEl>
                                          <p:spTgt spid="88"/>
                                        </p:tgtEl>
                                      </p:cBhvr>
                                    </p:animEffect>
                                  </p:childTnLst>
                                </p:cTn>
                              </p:par>
                              <p:par>
                                <p:cTn id="91" presetID="1" presetClass="entr" presetSubtype="0"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5" grpId="0"/>
      <p:bldP spid="56" grpId="0" animBg="1"/>
      <p:bldP spid="64" grpId="0" animBg="1"/>
      <p:bldP spid="67" grpId="0"/>
      <p:bldP spid="69" grpId="0" animBg="1"/>
      <p:bldP spid="75" grpId="0" animBg="1"/>
      <p:bldP spid="78" grpId="0"/>
      <p:bldP spid="79" grpId="0" animBg="1"/>
      <p:bldP spid="85" grpId="0" animBg="1"/>
      <p:bldP spid="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Familie</a:t>
            </a:r>
            <a:r>
              <a:rPr lang="en-GB" sz="4000" dirty="0"/>
              <a:t> und Freunde</a:t>
            </a:r>
            <a:br>
              <a:rPr lang="en-GB" sz="4000" dirty="0"/>
            </a:br>
            <a:r>
              <a:rPr lang="en-GB" sz="2800" b="0" dirty="0"/>
              <a:t>Talking about exchanging gifts</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1 - Lesson 30</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Stephen Owen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Using prepositions </a:t>
            </a:r>
            <a:r>
              <a:rPr lang="en-GB" sz="2000" b="1" dirty="0">
                <a:solidFill>
                  <a:schemeClr val="tx1"/>
                </a:solidFill>
              </a:rPr>
              <a:t>von</a:t>
            </a:r>
            <a:r>
              <a:rPr lang="en-GB" sz="2000" dirty="0">
                <a:solidFill>
                  <a:schemeClr val="tx1"/>
                </a:solidFill>
              </a:rPr>
              <a:t> and </a:t>
            </a:r>
            <a:r>
              <a:rPr lang="en-GB" sz="2000" b="1" dirty="0" err="1">
                <a:solidFill>
                  <a:schemeClr val="tx1"/>
                </a:solidFill>
              </a:rPr>
              <a:t>für</a:t>
            </a:r>
            <a:br>
              <a:rPr lang="en-GB" sz="2000" b="1" dirty="0">
                <a:solidFill>
                  <a:schemeClr val="tx1"/>
                </a:solidFill>
              </a:rPr>
            </a:br>
            <a:r>
              <a:rPr lang="en-GB" sz="2000" dirty="0">
                <a:solidFill>
                  <a:schemeClr val="tx1"/>
                </a:solidFill>
              </a:rPr>
              <a:t>Possessive adjectives in R2 (accusative) and </a:t>
            </a:r>
            <a:br>
              <a:rPr lang="en-GB" sz="2000" dirty="0">
                <a:solidFill>
                  <a:schemeClr val="tx1"/>
                </a:solidFill>
              </a:rPr>
            </a:br>
            <a:r>
              <a:rPr lang="en-GB" sz="2000" dirty="0">
                <a:solidFill>
                  <a:schemeClr val="tx1"/>
                </a:solidFill>
              </a:rPr>
              <a:t>R3 (dative)</a:t>
            </a:r>
          </a:p>
          <a:p>
            <a:pPr algn="l"/>
            <a:r>
              <a:rPr lang="en-GB" sz="2000" dirty="0">
                <a:solidFill>
                  <a:schemeClr val="tx1"/>
                </a:solidFill>
              </a:rPr>
              <a:t>SSC long and short [i], and [</a:t>
            </a:r>
            <a:r>
              <a:rPr lang="en-GB" sz="2000" dirty="0" err="1">
                <a:solidFill>
                  <a:schemeClr val="tx1"/>
                </a:solidFill>
              </a:rPr>
              <a:t>ie</a:t>
            </a:r>
            <a:r>
              <a:rPr lang="en-GB" sz="2000" dirty="0">
                <a:solidFill>
                  <a:schemeClr val="tx1"/>
                </a:solidFill>
              </a:rPr>
              <a:t>]</a:t>
            </a:r>
          </a:p>
          <a:p>
            <a:pPr algn="l"/>
            <a:endParaRPr lang="en-GB" sz="2000" dirty="0">
              <a:solidFill>
                <a:schemeClr val="tx1"/>
              </a:solidFill>
            </a:endParaRPr>
          </a:p>
        </p:txBody>
      </p:sp>
      <p:pic>
        <p:nvPicPr>
          <p:cNvPr id="5" name="Picture 4" descr="A close up of a logo&#10;&#10;Description automatically generated">
            <a:extLst>
              <a:ext uri="{FF2B5EF4-FFF2-40B4-BE49-F238E27FC236}">
                <a16:creationId xmlns:a16="http://schemas.microsoft.com/office/drawing/2014/main" id="{95599C91-BE80-4F52-94D7-9763F3B50F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134" y="2849565"/>
            <a:ext cx="1835190" cy="3019029"/>
          </a:xfrm>
          <a:prstGeom prst="ellipse">
            <a:avLst/>
          </a:prstGeom>
        </p:spPr>
      </p:pic>
      <p:pic>
        <p:nvPicPr>
          <p:cNvPr id="6" name="Picture 5" descr="A close up of a logo&#10;&#10;Description automatically generated">
            <a:extLst>
              <a:ext uri="{FF2B5EF4-FFF2-40B4-BE49-F238E27FC236}">
                <a16:creationId xmlns:a16="http://schemas.microsoft.com/office/drawing/2014/main" id="{07A7DDF3-0A9E-4891-906C-3024FB4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2554" y="2701320"/>
            <a:ext cx="1835190" cy="3046597"/>
          </a:xfrm>
          <a:prstGeom prst="ellipse">
            <a:avLst/>
          </a:prstGeom>
        </p:spPr>
      </p:pic>
    </p:spTree>
    <p:extLst>
      <p:ext uri="{BB962C8B-B14F-4D97-AF65-F5344CB8AC3E}">
        <p14:creationId xmlns:p14="http://schemas.microsoft.com/office/powerpoint/2010/main" val="3538603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5AD6E12-F5D7-FE4D-A321-E2FE8415668C}"/>
              </a:ext>
            </a:extLst>
          </p:cNvPr>
          <p:cNvSpPr>
            <a:spLocks noGrp="1"/>
          </p:cNvSpPr>
          <p:nvPr>
            <p:ph type="title"/>
          </p:nvPr>
        </p:nvSpPr>
        <p:spPr>
          <a:xfrm>
            <a:off x="5110650" y="-3115"/>
            <a:ext cx="1970698" cy="1658441"/>
          </a:xfrm>
        </p:spPr>
        <p:txBody>
          <a:bodyPr>
            <a:noAutofit/>
          </a:bodyPr>
          <a:lstStyle/>
          <a:p>
            <a:pPr algn="ctr"/>
            <a:r>
              <a:rPr lang="en-GB" sz="12000" b="1" dirty="0" err="1">
                <a:solidFill>
                  <a:srgbClr val="002060"/>
                </a:solidFill>
                <a:cs typeface="Calibri" panose="020F0502020204030204" pitchFamily="34" charset="0"/>
              </a:rPr>
              <a:t>ie</a:t>
            </a:r>
            <a:endParaRPr lang="en-US" sz="12000" dirty="0"/>
          </a:p>
        </p:txBody>
      </p:sp>
      <p:sp>
        <p:nvSpPr>
          <p:cNvPr id="4" name="Rounded Rectangle 3"/>
          <p:cNvSpPr/>
          <p:nvPr/>
        </p:nvSpPr>
        <p:spPr>
          <a:xfrm>
            <a:off x="4284294" y="1642281"/>
            <a:ext cx="3802879" cy="2835714"/>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L</a:t>
            </a:r>
            <a:r>
              <a:rPr lang="en-GB" sz="8800" dirty="0" err="1">
                <a:solidFill>
                  <a:srgbClr val="FFCC00"/>
                </a:solidFill>
                <a:latin typeface="Century Gothic" panose="020B0502020202020204" pitchFamily="34" charset="0"/>
              </a:rPr>
              <a:t>ie</a:t>
            </a:r>
            <a:r>
              <a:rPr lang="en-GB" sz="8800" dirty="0" err="1">
                <a:solidFill>
                  <a:srgbClr val="002060"/>
                </a:solidFill>
                <a:latin typeface="Century Gothic" panose="020B0502020202020204" pitchFamily="34" charset="0"/>
              </a:rPr>
              <a:t>be</a:t>
            </a:r>
            <a:endParaRPr lang="en-GB" sz="8800" dirty="0">
              <a:solidFill>
                <a:srgbClr val="002060"/>
              </a:solidFill>
              <a:latin typeface="Century Gothic" panose="020B0502020202020204" pitchFamily="34" charset="0"/>
            </a:endParaRPr>
          </a:p>
        </p:txBody>
      </p:sp>
      <p:sp>
        <p:nvSpPr>
          <p:cNvPr id="5" name="Rectangle 4"/>
          <p:cNvSpPr/>
          <p:nvPr/>
        </p:nvSpPr>
        <p:spPr>
          <a:xfrm>
            <a:off x="993192" y="317803"/>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hen</a:t>
            </a:r>
            <a:endParaRPr lang="en-GB" sz="5400" dirty="0">
              <a:solidFill>
                <a:srgbClr val="002060"/>
              </a:solidFill>
              <a:latin typeface="Century Gothic" panose="020B0502020202020204" pitchFamily="34" charset="0"/>
            </a:endParaRPr>
          </a:p>
        </p:txBody>
      </p:sp>
      <p:sp>
        <p:nvSpPr>
          <p:cNvPr id="6" name="Rectangle 5"/>
          <p:cNvSpPr/>
          <p:nvPr/>
        </p:nvSpPr>
        <p:spPr>
          <a:xfrm>
            <a:off x="9329353" y="3488652"/>
            <a:ext cx="160973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Br</a:t>
            </a:r>
            <a:r>
              <a:rPr lang="en-GB" sz="5400" dirty="0">
                <a:solidFill>
                  <a:srgbClr val="FFC000"/>
                </a:solidFill>
                <a:latin typeface="Century Gothic" panose="020B0502020202020204" pitchFamily="34" charset="0"/>
              </a:rPr>
              <a:t>ie</a:t>
            </a:r>
            <a:r>
              <a:rPr lang="en-GB" sz="5400" dirty="0">
                <a:solidFill>
                  <a:srgbClr val="002060"/>
                </a:solidFill>
                <a:latin typeface="Century Gothic" panose="020B0502020202020204" pitchFamily="34" charset="0"/>
              </a:rPr>
              <a:t>f</a:t>
            </a:r>
          </a:p>
        </p:txBody>
      </p:sp>
      <p:sp>
        <p:nvSpPr>
          <p:cNvPr id="7" name="Rectangle 6"/>
          <p:cNvSpPr/>
          <p:nvPr/>
        </p:nvSpPr>
        <p:spPr>
          <a:xfrm>
            <a:off x="9613083" y="317803"/>
            <a:ext cx="104227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a:t>
            </a:r>
            <a:r>
              <a:rPr lang="en-GB" sz="5400" dirty="0" err="1">
                <a:solidFill>
                  <a:srgbClr val="FFC000"/>
                </a:solidFill>
                <a:latin typeface="Century Gothic" panose="020B0502020202020204" pitchFamily="34" charset="0"/>
              </a:rPr>
              <a:t>ie</a:t>
            </a:r>
            <a:endParaRPr lang="en-GB" sz="5400" i="1" dirty="0">
              <a:solidFill>
                <a:srgbClr val="002060"/>
              </a:solidFill>
              <a:latin typeface="Century Gothic" panose="020B0502020202020204" pitchFamily="34" charset="0"/>
            </a:endParaRPr>
          </a:p>
        </p:txBody>
      </p:sp>
      <p:sp>
        <p:nvSpPr>
          <p:cNvPr id="8" name="Rectangle 7"/>
          <p:cNvSpPr/>
          <p:nvPr/>
        </p:nvSpPr>
        <p:spPr>
          <a:xfrm>
            <a:off x="1571059" y="3486690"/>
            <a:ext cx="123783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t</a:t>
            </a:r>
            <a:r>
              <a:rPr lang="en-GB" sz="5400" dirty="0" err="1">
                <a:solidFill>
                  <a:srgbClr val="FFC000"/>
                </a:solidFill>
                <a:latin typeface="Century Gothic" panose="020B0502020202020204" pitchFamily="34" charset="0"/>
              </a:rPr>
              <a:t>ie</a:t>
            </a:r>
            <a:r>
              <a:rPr lang="en-GB" sz="5400" dirty="0" err="1">
                <a:solidFill>
                  <a:srgbClr val="002060"/>
                </a:solidFill>
                <a:latin typeface="Century Gothic" panose="020B0502020202020204" pitchFamily="34" charset="0"/>
              </a:rPr>
              <a:t>f</a:t>
            </a:r>
            <a:endParaRPr lang="en-GB" sz="5400" dirty="0">
              <a:solidFill>
                <a:srgbClr val="FFCC00"/>
              </a:solidFill>
              <a:latin typeface="Century Gothic" panose="020B0502020202020204" pitchFamily="34" charset="0"/>
            </a:endParaRPr>
          </a:p>
        </p:txBody>
      </p:sp>
      <p:sp>
        <p:nvSpPr>
          <p:cNvPr id="9" name="Rectangle 8"/>
          <p:cNvSpPr/>
          <p:nvPr/>
        </p:nvSpPr>
        <p:spPr>
          <a:xfrm>
            <a:off x="5061065" y="4477995"/>
            <a:ext cx="22493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ie</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man with hearts"/>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1364" y="1795188"/>
            <a:ext cx="1524311" cy="1380385"/>
          </a:xfrm>
          <a:prstGeom prst="rect">
            <a:avLst/>
          </a:prstGeom>
        </p:spPr>
      </p:pic>
      <p:pic>
        <p:nvPicPr>
          <p:cNvPr id="2" name="Picture 1" descr="car going downhill with a man trying to pull it uphill"/>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17" y="873457"/>
            <a:ext cx="2217924" cy="2217924"/>
          </a:xfrm>
          <a:prstGeom prst="rect">
            <a:avLst/>
          </a:prstGeom>
        </p:spPr>
      </p:pic>
      <p:pic>
        <p:nvPicPr>
          <p:cNvPr id="11" name="Picture 2" descr="girl between two other childre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432" y="1322670"/>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nvelop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9637" y="4585648"/>
            <a:ext cx="1934105" cy="1297410"/>
          </a:xfrm>
          <a:prstGeom prst="rect">
            <a:avLst/>
          </a:prstGeom>
        </p:spPr>
      </p:pic>
      <p:pic>
        <p:nvPicPr>
          <p:cNvPr id="13" name="Picture 12" descr="person lying dow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6324" y="5428320"/>
            <a:ext cx="1939351" cy="766044"/>
          </a:xfrm>
          <a:prstGeom prst="rect">
            <a:avLst/>
          </a:prstGeom>
        </p:spPr>
      </p:pic>
      <p:grpSp>
        <p:nvGrpSpPr>
          <p:cNvPr id="16" name="Group 15" descr="big fish, 2000 kilometer deep in the sea"/>
          <p:cNvGrpSpPr/>
          <p:nvPr/>
        </p:nvGrpSpPr>
        <p:grpSpPr>
          <a:xfrm>
            <a:off x="547419" y="4410020"/>
            <a:ext cx="2687616" cy="1631072"/>
            <a:chOff x="547419" y="4410020"/>
            <a:chExt cx="2687616" cy="1631072"/>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05227" y="4483180"/>
              <a:ext cx="1729808" cy="1484751"/>
            </a:xfrm>
            <a:prstGeom prst="rect">
              <a:avLst/>
            </a:prstGeom>
          </p:spPr>
        </p:pic>
        <p:cxnSp>
          <p:nvCxnSpPr>
            <p:cNvPr id="14" name="Straight Arrow Connector 13"/>
            <p:cNvCxnSpPr/>
            <p:nvPr/>
          </p:nvCxnSpPr>
          <p:spPr>
            <a:xfrm flipH="1">
              <a:off x="1228055" y="4410020"/>
              <a:ext cx="19667" cy="1631072"/>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21239" y="4904174"/>
              <a:ext cx="1405063" cy="552704"/>
            </a:xfrm>
            <a:prstGeom prst="rect">
              <a:avLst/>
            </a:prstGeom>
            <a:noFill/>
          </p:spPr>
          <p:txBody>
            <a:bodyPr wrap="square" rtlCol="0">
              <a:spAutoFit/>
            </a:bodyPr>
            <a:lstStyle/>
            <a:p>
              <a:r>
                <a:rPr lang="en-GB" dirty="0">
                  <a:solidFill>
                    <a:srgbClr val="002060"/>
                  </a:solidFill>
                  <a:latin typeface="Century Gothic" panose="020B0502020202020204" pitchFamily="34" charset="0"/>
                </a:rPr>
                <a:t>2000 </a:t>
              </a:r>
              <a:r>
                <a:rPr lang="en-GB" dirty="0" err="1">
                  <a:solidFill>
                    <a:srgbClr val="002060"/>
                  </a:solidFill>
                  <a:latin typeface="Century Gothic" panose="020B0502020202020204" pitchFamily="34" charset="0"/>
                </a:rPr>
                <a:t>Kilometer</a:t>
              </a:r>
              <a:endParaRPr lang="en-GB" dirty="0">
                <a:solidFill>
                  <a:srgbClr val="002060"/>
                </a:solidFill>
                <a:latin typeface="Century Gothic" panose="020B0502020202020204" pitchFamily="34" charset="0"/>
              </a:endParaRPr>
            </a:p>
          </p:txBody>
        </p:sp>
      </p:grpSp>
    </p:spTree>
    <p:extLst>
      <p:ext uri="{BB962C8B-B14F-4D97-AF65-F5344CB8AC3E}">
        <p14:creationId xmlns:p14="http://schemas.microsoft.com/office/powerpoint/2010/main" val="1902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i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iebe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e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zie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s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s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tief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7" name="tief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liege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liege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Brief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9" name="Brie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2B1075F-A60B-4B21-982A-AF00C8A43337}"/>
              </a:ext>
            </a:extLst>
          </p:cNvPr>
          <p:cNvGraphicFramePr>
            <a:graphicFrameLocks noGrp="1"/>
          </p:cNvGraphicFramePr>
          <p:nvPr>
            <p:extLst>
              <p:ext uri="{D42A27DB-BD31-4B8C-83A1-F6EECF244321}">
                <p14:modId xmlns:p14="http://schemas.microsoft.com/office/powerpoint/2010/main" val="3044104236"/>
              </p:ext>
            </p:extLst>
          </p:nvPr>
        </p:nvGraphicFramePr>
        <p:xfrm>
          <a:off x="673806" y="3856714"/>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[crooked]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[ship, boat]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chemeClr val="tx1"/>
                          </a:solidFill>
                        </a:rPr>
                        <a:t>a) </a:t>
                      </a:r>
                      <a:r>
                        <a:rPr lang="en-GB" sz="2800" b="1" dirty="0" err="1">
                          <a:solidFill>
                            <a:schemeClr val="tx1"/>
                          </a:solidFill>
                        </a:rPr>
                        <a:t>sch</a:t>
                      </a:r>
                      <a:r>
                        <a:rPr lang="en-GB" sz="2800" b="1" dirty="0">
                          <a:solidFill>
                            <a:schemeClr val="tx1"/>
                          </a:solidFill>
                        </a:rPr>
                        <a:t> </a:t>
                      </a:r>
                      <a:r>
                        <a:rPr lang="en-GB" sz="2800" b="1" dirty="0" err="1">
                          <a:solidFill>
                            <a:schemeClr val="tx1"/>
                          </a:solidFill>
                        </a:rPr>
                        <a:t>ie</a:t>
                      </a:r>
                      <a:r>
                        <a:rPr lang="en-GB" sz="2800" b="1" dirty="0">
                          <a:solidFill>
                            <a:schemeClr val="tx1"/>
                          </a:solidFill>
                        </a:rPr>
                        <a:t>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chemeClr val="tx1"/>
                          </a:solidFill>
                        </a:rPr>
                        <a:t>     b) </a:t>
                      </a:r>
                      <a:r>
                        <a:rPr lang="en-GB" sz="2800" b="1" dirty="0" err="1">
                          <a:solidFill>
                            <a:schemeClr val="tx1"/>
                          </a:solidFill>
                        </a:rPr>
                        <a:t>Sch</a:t>
                      </a:r>
                      <a:r>
                        <a:rPr lang="en-GB" sz="2800" b="1" dirty="0">
                          <a:solidFill>
                            <a:schemeClr val="tx1"/>
                          </a:solidFill>
                        </a:rPr>
                        <a:t> </a:t>
                      </a:r>
                      <a:r>
                        <a:rPr lang="en-GB" sz="2800" b="1" dirty="0" err="1">
                          <a:solidFill>
                            <a:schemeClr val="tx1"/>
                          </a:solidFill>
                        </a:rPr>
                        <a:t>i</a:t>
                      </a:r>
                      <a:r>
                        <a:rPr lang="en-GB" sz="2800" b="1" dirty="0">
                          <a:solidFill>
                            <a:schemeClr val="tx1"/>
                          </a:solidFill>
                        </a:rPr>
                        <a:t>  </a:t>
                      </a:r>
                      <a:r>
                        <a:rPr lang="en-GB" sz="2800" b="1" dirty="0" err="1">
                          <a:solidFill>
                            <a:schemeClr val="tx1"/>
                          </a:solidFill>
                        </a:rPr>
                        <a:t>ff</a:t>
                      </a:r>
                      <a:endParaRPr lang="en-GB"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 name="Title 3"/>
          <p:cNvSpPr>
            <a:spLocks noGrp="1"/>
          </p:cNvSpPr>
          <p:nvPr>
            <p:ph type="title"/>
          </p:nvPr>
        </p:nvSpPr>
        <p:spPr>
          <a:xfrm>
            <a:off x="0" y="213557"/>
            <a:ext cx="1925053"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0885" y="247046"/>
            <a:ext cx="2476442" cy="43729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970747" y="104918"/>
            <a:ext cx="119357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a:ea typeface="+mn-ea"/>
                <a:cs typeface="+mn-cs"/>
              </a:rPr>
              <a:t>Hör</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ea typeface="+mn-ea"/>
                <a:cs typeface="+mn-cs"/>
              </a:rPr>
              <a:t>zu</a:t>
            </a:r>
            <a:r>
              <a:rPr kumimoji="0" lang="en-US" sz="2400" b="0" i="0" u="none" strike="noStrike" kern="1200" cap="none" spc="0" normalizeH="0" baseline="0" noProof="0" dirty="0">
                <a:ln>
                  <a:noFill/>
                </a:ln>
                <a:effectLst/>
                <a:uLnTx/>
                <a:uFillTx/>
                <a:latin typeface="Century Gothic"/>
                <a:ea typeface="+mn-ea"/>
                <a:cs typeface="+mn-cs"/>
              </a:rPr>
              <a:t>.  Welches Wort hat das SSC [</a:t>
            </a:r>
            <a:r>
              <a:rPr kumimoji="0" lang="en-US" sz="2400" b="1" i="0" u="none" strike="noStrike" kern="1200" cap="none" spc="0" normalizeH="0" baseline="0" noProof="0" dirty="0" err="1">
                <a:ln>
                  <a:noFill/>
                </a:ln>
                <a:effectLst/>
                <a:uLnTx/>
                <a:uFillTx/>
                <a:latin typeface="Century Gothic"/>
                <a:ea typeface="+mn-ea"/>
                <a:cs typeface="+mn-cs"/>
              </a:rPr>
              <a:t>ie</a:t>
            </a:r>
            <a:r>
              <a:rPr kumimoji="0" lang="en-US" sz="2400" b="0" i="0" u="none" strike="noStrike" kern="1200" cap="none" spc="0" normalizeH="0" baseline="0" noProof="0" dirty="0">
                <a:ln>
                  <a:noFill/>
                </a:ln>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a:ea typeface="+mn-ea"/>
                <a:cs typeface="+mn-cs"/>
              </a:rPr>
              <a:t>Schreib</a:t>
            </a:r>
            <a:r>
              <a:rPr kumimoji="0" lang="en-US" sz="2400" b="0" i="0" u="none" strike="noStrike" kern="1200" cap="none" spc="0" normalizeH="0" baseline="0" noProof="0" dirty="0">
                <a:ln>
                  <a:noFill/>
                </a:ln>
                <a:effectLst/>
                <a:uLnTx/>
                <a:uFillTx/>
                <a:latin typeface="Century Gothic"/>
                <a:ea typeface="+mn-ea"/>
                <a:cs typeface="+mn-cs"/>
              </a:rPr>
              <a:t> 1-4 und a) </a:t>
            </a:r>
            <a:r>
              <a:rPr kumimoji="0" lang="en-US" sz="2400" b="0" i="0" u="none" strike="noStrike" kern="1200" cap="none" spc="0" normalizeH="0" baseline="0" noProof="0" dirty="0" err="1">
                <a:ln>
                  <a:noFill/>
                </a:ln>
                <a:effectLst/>
                <a:uLnTx/>
                <a:uFillTx/>
                <a:latin typeface="Century Gothic"/>
                <a:ea typeface="+mn-ea"/>
                <a:cs typeface="+mn-cs"/>
              </a:rPr>
              <a:t>oder</a:t>
            </a:r>
            <a:r>
              <a:rPr kumimoji="0" lang="en-US" sz="2400" b="0" i="0" u="none" strike="noStrike" kern="1200" cap="none" spc="0" normalizeH="0" baseline="0" noProof="0" dirty="0">
                <a:ln>
                  <a:noFill/>
                </a:ln>
                <a:effectLst/>
                <a:uLnTx/>
                <a:uFillTx/>
                <a:latin typeface="Century Gothic"/>
                <a:ea typeface="+mn-ea"/>
                <a:cs typeface="+mn-cs"/>
              </a:rPr>
              <a:t> b).</a:t>
            </a:r>
          </a:p>
        </p:txBody>
      </p:sp>
      <p:graphicFrame>
        <p:nvGraphicFramePr>
          <p:cNvPr id="6" name="Table 13">
            <a:extLst>
              <a:ext uri="{FF2B5EF4-FFF2-40B4-BE49-F238E27FC236}">
                <a16:creationId xmlns:a16="http://schemas.microsoft.com/office/drawing/2014/main" id="{95A19952-6570-4456-93B6-84FF0F422BF3}"/>
              </a:ext>
            </a:extLst>
          </p:cNvPr>
          <p:cNvGraphicFramePr>
            <a:graphicFrameLocks noGrp="1"/>
          </p:cNvGraphicFramePr>
          <p:nvPr>
            <p:extLst>
              <p:ext uri="{D42A27DB-BD31-4B8C-83A1-F6EECF244321}">
                <p14:modId xmlns:p14="http://schemas.microsoft.com/office/powerpoint/2010/main" val="2522101258"/>
              </p:ext>
            </p:extLst>
          </p:nvPr>
        </p:nvGraphicFramePr>
        <p:xfrm>
          <a:off x="673806" y="1648719"/>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chemeClr val="tx1"/>
                        </a:solidFill>
                      </a:endParaRPr>
                    </a:p>
                    <a:p>
                      <a:endParaRPr lang="en-GB" dirty="0">
                        <a:solidFill>
                          <a:schemeClr val="tx1"/>
                        </a:solidFill>
                      </a:endParaRPr>
                    </a:p>
                    <a:p>
                      <a:pPr algn="ctr"/>
                      <a:r>
                        <a:rPr lang="en-GB"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chemeClr val="tx1"/>
                          </a:solidFill>
                        </a:rPr>
                        <a:t>a) b  </a:t>
                      </a:r>
                      <a:r>
                        <a:rPr lang="en-GB" sz="2800" b="1" dirty="0" err="1">
                          <a:solidFill>
                            <a:schemeClr val="tx1"/>
                          </a:solidFill>
                        </a:rPr>
                        <a:t>i</a:t>
                      </a:r>
                      <a:r>
                        <a:rPr lang="en-GB" sz="2800" b="1" dirty="0">
                          <a:solidFill>
                            <a:schemeClr val="tx1"/>
                          </a:solidFill>
                        </a:rPr>
                        <a:t>  </a:t>
                      </a:r>
                      <a:r>
                        <a:rPr lang="en-GB" sz="2800" b="1" dirty="0" err="1">
                          <a:solidFill>
                            <a:schemeClr val="tx1"/>
                          </a:solidFill>
                        </a:rPr>
                        <a:t>tten</a:t>
                      </a:r>
                      <a:r>
                        <a:rPr lang="en-GB" sz="2800" b="1"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chemeClr val="tx1"/>
                          </a:solidFill>
                        </a:rPr>
                        <a:t> b) b </a:t>
                      </a:r>
                      <a:r>
                        <a:rPr lang="en-GB" sz="2800" b="1" dirty="0" err="1">
                          <a:solidFill>
                            <a:schemeClr val="tx1"/>
                          </a:solidFill>
                        </a:rPr>
                        <a:t>ie</a:t>
                      </a:r>
                      <a:r>
                        <a:rPr lang="en-GB" sz="2800" b="1" dirty="0">
                          <a:solidFill>
                            <a:schemeClr val="tx1"/>
                          </a:solidFill>
                        </a:rPr>
                        <a:t> 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0" name="Table 13">
            <a:extLst>
              <a:ext uri="{FF2B5EF4-FFF2-40B4-BE49-F238E27FC236}">
                <a16:creationId xmlns:a16="http://schemas.microsoft.com/office/drawing/2014/main" id="{CBD4BAE7-0209-4BC4-A65A-6C965BE54F7D}"/>
              </a:ext>
            </a:extLst>
          </p:cNvPr>
          <p:cNvGraphicFramePr>
            <a:graphicFrameLocks noGrp="1"/>
          </p:cNvGraphicFramePr>
          <p:nvPr>
            <p:extLst>
              <p:ext uri="{D42A27DB-BD31-4B8C-83A1-F6EECF244321}">
                <p14:modId xmlns:p14="http://schemas.microsoft.com/office/powerpoint/2010/main" val="2014819469"/>
              </p:ext>
            </p:extLst>
          </p:nvPr>
        </p:nvGraphicFramePr>
        <p:xfrm>
          <a:off x="6385770" y="1648719"/>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[middle]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a:solidFill>
                            <a:schemeClr val="tx1"/>
                          </a:solidFill>
                        </a:rPr>
                        <a:t>a) M ie te</a:t>
                      </a:r>
                      <a:endParaRPr lang="en-GB"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chemeClr val="tx1"/>
                          </a:solidFill>
                        </a:rPr>
                        <a:t>b) M</a:t>
                      </a:r>
                      <a:r>
                        <a:rPr lang="en-GB" sz="2800" b="1" baseline="0" dirty="0">
                          <a:solidFill>
                            <a:schemeClr val="tx1"/>
                          </a:solidFill>
                        </a:rPr>
                        <a:t>  </a:t>
                      </a:r>
                      <a:r>
                        <a:rPr lang="en-GB" sz="2800" b="1" baseline="0" dirty="0" err="1">
                          <a:solidFill>
                            <a:schemeClr val="tx1"/>
                          </a:solidFill>
                        </a:rPr>
                        <a:t>i</a:t>
                      </a:r>
                      <a:r>
                        <a:rPr lang="en-GB" sz="2800" b="1" baseline="0" dirty="0">
                          <a:solidFill>
                            <a:schemeClr val="tx1"/>
                          </a:solidFill>
                        </a:rPr>
                        <a:t> </a:t>
                      </a:r>
                      <a:r>
                        <a:rPr lang="en-GB" sz="2800" b="1" baseline="0" dirty="0" err="1">
                          <a:solidFill>
                            <a:schemeClr val="tx1"/>
                          </a:solidFill>
                        </a:rPr>
                        <a:t>tte</a:t>
                      </a:r>
                      <a:endParaRPr lang="en-GB"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2" name="Table 11">
            <a:extLst>
              <a:ext uri="{FF2B5EF4-FFF2-40B4-BE49-F238E27FC236}">
                <a16:creationId xmlns:a16="http://schemas.microsoft.com/office/drawing/2014/main" id="{07BC175F-C26F-4554-B2D3-9377021ED008}"/>
              </a:ext>
            </a:extLst>
          </p:cNvPr>
          <p:cNvGraphicFramePr>
            <a:graphicFrameLocks noGrp="1"/>
          </p:cNvGraphicFramePr>
          <p:nvPr>
            <p:extLst>
              <p:ext uri="{D42A27DB-BD31-4B8C-83A1-F6EECF244321}">
                <p14:modId xmlns:p14="http://schemas.microsoft.com/office/powerpoint/2010/main" val="1859269654"/>
              </p:ext>
            </p:extLst>
          </p:nvPr>
        </p:nvGraphicFramePr>
        <p:xfrm>
          <a:off x="6348057" y="3856714"/>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[silence]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chemeClr val="tx1"/>
                        </a:solidFill>
                      </a:endParaRPr>
                    </a:p>
                    <a:p>
                      <a:endParaRPr lang="en-GB" dirty="0">
                        <a:solidFill>
                          <a:schemeClr val="tx1"/>
                        </a:solidFill>
                      </a:endParaRPr>
                    </a:p>
                    <a:p>
                      <a:pPr algn="ctr"/>
                      <a:endParaRPr lang="en-GB" sz="2000" dirty="0">
                        <a:solidFill>
                          <a:schemeClr val="tx1"/>
                        </a:solidFill>
                      </a:endParaRPr>
                    </a:p>
                    <a:p>
                      <a:pPr algn="ctr"/>
                      <a:r>
                        <a:rPr lang="en-GB" sz="2000" dirty="0">
                          <a:solidFill>
                            <a:schemeClr val="tx1"/>
                          </a:solidFill>
                        </a:rPr>
                        <a:t>[stems, stalks]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chemeClr val="tx1"/>
                          </a:solidFill>
                        </a:rPr>
                        <a:t>b) St  </a:t>
                      </a:r>
                      <a:r>
                        <a:rPr lang="en-GB" sz="2800" b="1" dirty="0" err="1">
                          <a:solidFill>
                            <a:schemeClr val="tx1"/>
                          </a:solidFill>
                        </a:rPr>
                        <a:t>i</a:t>
                      </a:r>
                      <a:r>
                        <a:rPr lang="en-GB" sz="2800" b="1" dirty="0">
                          <a:solidFill>
                            <a:schemeClr val="tx1"/>
                          </a:solidFill>
                        </a:rPr>
                        <a:t> </a:t>
                      </a:r>
                      <a:r>
                        <a:rPr lang="en-GB" sz="2800" b="1" dirty="0" err="1">
                          <a:solidFill>
                            <a:schemeClr val="tx1"/>
                          </a:solidFill>
                        </a:rPr>
                        <a:t>lle</a:t>
                      </a:r>
                      <a:endParaRPr lang="en-GB"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chemeClr val="tx1"/>
                          </a:solidFill>
                        </a:rPr>
                        <a:t>b) St </a:t>
                      </a:r>
                      <a:r>
                        <a:rPr lang="en-GB" sz="2800" b="1" dirty="0" err="1">
                          <a:solidFill>
                            <a:schemeClr val="tx1"/>
                          </a:solidFill>
                        </a:rPr>
                        <a:t>ie</a:t>
                      </a:r>
                      <a:r>
                        <a:rPr lang="en-GB" sz="2800" b="1" dirty="0">
                          <a:solidFill>
                            <a:schemeClr val="tx1"/>
                          </a:solidFill>
                        </a:rPr>
                        <a:t> 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4" name="TextBox 13">
            <a:extLst>
              <a:ext uri="{FF2B5EF4-FFF2-40B4-BE49-F238E27FC236}">
                <a16:creationId xmlns:a16="http://schemas.microsoft.com/office/drawing/2014/main" id="{B86982A7-4B2D-4232-A4C2-936E9DDCD3A2}"/>
              </a:ext>
            </a:extLst>
          </p:cNvPr>
          <p:cNvSpPr txBox="1"/>
          <p:nvPr/>
        </p:nvSpPr>
        <p:spPr>
          <a:xfrm>
            <a:off x="762961" y="257528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ask for]</a:t>
            </a:r>
          </a:p>
        </p:txBody>
      </p:sp>
      <p:sp>
        <p:nvSpPr>
          <p:cNvPr id="16" name="TextBox 15">
            <a:extLst>
              <a:ext uri="{FF2B5EF4-FFF2-40B4-BE49-F238E27FC236}">
                <a16:creationId xmlns:a16="http://schemas.microsoft.com/office/drawing/2014/main" id="{5D63900C-BD77-450F-961D-5FEA3CD84EE8}"/>
              </a:ext>
            </a:extLst>
          </p:cNvPr>
          <p:cNvSpPr txBox="1"/>
          <p:nvPr/>
        </p:nvSpPr>
        <p:spPr>
          <a:xfrm>
            <a:off x="3592710" y="2563786"/>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offer]</a:t>
            </a:r>
          </a:p>
        </p:txBody>
      </p:sp>
      <p:sp>
        <p:nvSpPr>
          <p:cNvPr id="41" name="Action Button: Custom 16">
            <a:hlinkClick r:id="" action="ppaction://noaction" highlightClick="1">
              <a:snd r:embed="rId3" name="32. 1.wav"/>
            </a:hlinkClick>
            <a:extLst>
              <a:ext uri="{FF2B5EF4-FFF2-40B4-BE49-F238E27FC236}">
                <a16:creationId xmlns:a16="http://schemas.microsoft.com/office/drawing/2014/main" id="{8ECFBEC6-59EB-4A9A-B1D8-364128EB9CD4}"/>
              </a:ext>
            </a:extLst>
          </p:cNvPr>
          <p:cNvSpPr/>
          <p:nvPr/>
        </p:nvSpPr>
        <p:spPr>
          <a:xfrm>
            <a:off x="335083" y="1482609"/>
            <a:ext cx="539523" cy="49024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4" name="32. 2.wav"/>
            </a:hlinkClick>
            <a:extLst>
              <a:ext uri="{FF2B5EF4-FFF2-40B4-BE49-F238E27FC236}">
                <a16:creationId xmlns:a16="http://schemas.microsoft.com/office/drawing/2014/main" id="{35D05747-7DD0-48EF-A053-51E1915A369C}"/>
              </a:ext>
            </a:extLst>
          </p:cNvPr>
          <p:cNvSpPr/>
          <p:nvPr/>
        </p:nvSpPr>
        <p:spPr>
          <a:xfrm>
            <a:off x="332237" y="3764942"/>
            <a:ext cx="542369" cy="54236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5" name="32. 3.wav"/>
            </a:hlinkClick>
            <a:extLst>
              <a:ext uri="{FF2B5EF4-FFF2-40B4-BE49-F238E27FC236}">
                <a16:creationId xmlns:a16="http://schemas.microsoft.com/office/drawing/2014/main" id="{E8C037D3-B146-4921-B131-F50D6B50FFA0}"/>
              </a:ext>
            </a:extLst>
          </p:cNvPr>
          <p:cNvSpPr/>
          <p:nvPr/>
        </p:nvSpPr>
        <p:spPr>
          <a:xfrm>
            <a:off x="6076873" y="1487262"/>
            <a:ext cx="542369" cy="54236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6" name="32. 4.wav"/>
            </a:hlinkClick>
            <a:extLst>
              <a:ext uri="{FF2B5EF4-FFF2-40B4-BE49-F238E27FC236}">
                <a16:creationId xmlns:a16="http://schemas.microsoft.com/office/drawing/2014/main" id="{9B16E4D1-3045-4757-B5C9-E54A096123CA}"/>
              </a:ext>
            </a:extLst>
          </p:cNvPr>
          <p:cNvSpPr/>
          <p:nvPr/>
        </p:nvSpPr>
        <p:spPr>
          <a:xfrm>
            <a:off x="6025293" y="3777657"/>
            <a:ext cx="542369" cy="54236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TextBox 19">
            <a:extLst>
              <a:ext uri="{FF2B5EF4-FFF2-40B4-BE49-F238E27FC236}">
                <a16:creationId xmlns:a16="http://schemas.microsoft.com/office/drawing/2014/main" id="{860C0B31-1335-4406-900F-F0559A3A30B2}"/>
              </a:ext>
            </a:extLst>
          </p:cNvPr>
          <p:cNvSpPr txBox="1"/>
          <p:nvPr/>
        </p:nvSpPr>
        <p:spPr>
          <a:xfrm>
            <a:off x="1721154" y="3174032"/>
            <a:ext cx="559680"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860C0B31-1335-4406-900F-F0559A3A30B2}"/>
              </a:ext>
            </a:extLst>
          </p:cNvPr>
          <p:cNvSpPr txBox="1"/>
          <p:nvPr/>
        </p:nvSpPr>
        <p:spPr>
          <a:xfrm>
            <a:off x="4268574" y="3197453"/>
            <a:ext cx="401413"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2" name="TextBox 21">
            <a:extLst>
              <a:ext uri="{FF2B5EF4-FFF2-40B4-BE49-F238E27FC236}">
                <a16:creationId xmlns:a16="http://schemas.microsoft.com/office/drawing/2014/main" id="{860C0B31-1335-4406-900F-F0559A3A30B2}"/>
              </a:ext>
            </a:extLst>
          </p:cNvPr>
          <p:cNvSpPr txBox="1"/>
          <p:nvPr/>
        </p:nvSpPr>
        <p:spPr>
          <a:xfrm>
            <a:off x="2182492" y="5365774"/>
            <a:ext cx="401413"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3" name="TextBox 22">
            <a:extLst>
              <a:ext uri="{FF2B5EF4-FFF2-40B4-BE49-F238E27FC236}">
                <a16:creationId xmlns:a16="http://schemas.microsoft.com/office/drawing/2014/main" id="{860C0B31-1335-4406-900F-F0559A3A30B2}"/>
              </a:ext>
            </a:extLst>
          </p:cNvPr>
          <p:cNvSpPr txBox="1"/>
          <p:nvPr/>
        </p:nvSpPr>
        <p:spPr>
          <a:xfrm>
            <a:off x="4853552" y="5365774"/>
            <a:ext cx="437585"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860C0B31-1335-4406-900F-F0559A3A30B2}"/>
              </a:ext>
            </a:extLst>
          </p:cNvPr>
          <p:cNvSpPr txBox="1"/>
          <p:nvPr/>
        </p:nvSpPr>
        <p:spPr>
          <a:xfrm>
            <a:off x="7651797" y="3152661"/>
            <a:ext cx="401413"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5" name="TextBox 24">
            <a:extLst>
              <a:ext uri="{FF2B5EF4-FFF2-40B4-BE49-F238E27FC236}">
                <a16:creationId xmlns:a16="http://schemas.microsoft.com/office/drawing/2014/main" id="{860C0B31-1335-4406-900F-F0559A3A30B2}"/>
              </a:ext>
            </a:extLst>
          </p:cNvPr>
          <p:cNvSpPr txBox="1"/>
          <p:nvPr/>
        </p:nvSpPr>
        <p:spPr>
          <a:xfrm>
            <a:off x="10065818" y="3165768"/>
            <a:ext cx="466451"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6" name="TextBox 25">
            <a:extLst>
              <a:ext uri="{FF2B5EF4-FFF2-40B4-BE49-F238E27FC236}">
                <a16:creationId xmlns:a16="http://schemas.microsoft.com/office/drawing/2014/main" id="{860C0B31-1335-4406-900F-F0559A3A30B2}"/>
              </a:ext>
            </a:extLst>
          </p:cNvPr>
          <p:cNvSpPr txBox="1"/>
          <p:nvPr/>
        </p:nvSpPr>
        <p:spPr>
          <a:xfrm>
            <a:off x="7590571" y="5365776"/>
            <a:ext cx="434241"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27" name="TextBox 26">
            <a:extLst>
              <a:ext uri="{FF2B5EF4-FFF2-40B4-BE49-F238E27FC236}">
                <a16:creationId xmlns:a16="http://schemas.microsoft.com/office/drawing/2014/main" id="{860C0B31-1335-4406-900F-F0559A3A30B2}"/>
              </a:ext>
            </a:extLst>
          </p:cNvPr>
          <p:cNvSpPr txBox="1"/>
          <p:nvPr/>
        </p:nvSpPr>
        <p:spPr>
          <a:xfrm>
            <a:off x="10043820" y="5319390"/>
            <a:ext cx="401413" cy="461665"/>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__</a:t>
            </a:r>
          </a:p>
        </p:txBody>
      </p:sp>
      <p:sp>
        <p:nvSpPr>
          <p:cNvPr id="7" name="Oval 6"/>
          <p:cNvSpPr/>
          <p:nvPr/>
        </p:nvSpPr>
        <p:spPr>
          <a:xfrm>
            <a:off x="3328182" y="3126018"/>
            <a:ext cx="608198" cy="574948"/>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8" name="Oval 27"/>
          <p:cNvSpPr/>
          <p:nvPr/>
        </p:nvSpPr>
        <p:spPr>
          <a:xfrm>
            <a:off x="877926" y="5309132"/>
            <a:ext cx="608198" cy="574948"/>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9" name="Oval 28"/>
          <p:cNvSpPr/>
          <p:nvPr/>
        </p:nvSpPr>
        <p:spPr>
          <a:xfrm>
            <a:off x="6635248" y="3087097"/>
            <a:ext cx="608198" cy="574948"/>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0" name="Oval 29"/>
          <p:cNvSpPr/>
          <p:nvPr/>
        </p:nvSpPr>
        <p:spPr>
          <a:xfrm>
            <a:off x="9043353" y="5309132"/>
            <a:ext cx="608198" cy="574948"/>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13" name="Picture 12" descr="A person holding a cigarette&#10;&#10;Description automatically generated">
            <a:extLst>
              <a:ext uri="{FF2B5EF4-FFF2-40B4-BE49-F238E27FC236}">
                <a16:creationId xmlns:a16="http://schemas.microsoft.com/office/drawing/2014/main" id="{D734A743-D2E1-4276-8D98-7120AC734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635" y="1664448"/>
            <a:ext cx="1790223" cy="895112"/>
          </a:xfrm>
          <a:prstGeom prst="rect">
            <a:avLst/>
          </a:prstGeom>
        </p:spPr>
      </p:pic>
      <p:pic>
        <p:nvPicPr>
          <p:cNvPr id="17" name="Picture 16" descr="A yellow sunflower with green leaves&#10;&#10;Description automatically generated">
            <a:extLst>
              <a:ext uri="{FF2B5EF4-FFF2-40B4-BE49-F238E27FC236}">
                <a16:creationId xmlns:a16="http://schemas.microsoft.com/office/drawing/2014/main" id="{FDAA5B90-9E48-4240-8A13-5587D16E8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4721" y="3895256"/>
            <a:ext cx="713659" cy="916232"/>
          </a:xfrm>
          <a:prstGeom prst="rect">
            <a:avLst/>
          </a:prstGeom>
        </p:spPr>
      </p:pic>
      <p:pic>
        <p:nvPicPr>
          <p:cNvPr id="19" name="Picture 18" descr="A white and red boat&#10;&#10;Description automatically generated">
            <a:extLst>
              <a:ext uri="{FF2B5EF4-FFF2-40B4-BE49-F238E27FC236}">
                <a16:creationId xmlns:a16="http://schemas.microsoft.com/office/drawing/2014/main" id="{0258C183-62A8-4B58-81C7-F5B88FADB7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2850" y="3785365"/>
            <a:ext cx="2052245" cy="1026123"/>
          </a:xfrm>
          <a:prstGeom prst="rect">
            <a:avLst/>
          </a:prstGeom>
        </p:spPr>
      </p:pic>
      <p:pic>
        <p:nvPicPr>
          <p:cNvPr id="32" name="Picture 31" descr="A black background with a black square&#10;&#10;Description automatically generated with medium confidence">
            <a:extLst>
              <a:ext uri="{FF2B5EF4-FFF2-40B4-BE49-F238E27FC236}">
                <a16:creationId xmlns:a16="http://schemas.microsoft.com/office/drawing/2014/main" id="{03F47197-F664-4123-8D6B-E67BB6717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9145" y="3912759"/>
            <a:ext cx="662733" cy="886414"/>
          </a:xfrm>
          <a:prstGeom prst="rect">
            <a:avLst/>
          </a:prstGeom>
        </p:spPr>
      </p:pic>
      <p:pic>
        <p:nvPicPr>
          <p:cNvPr id="34" name="Picture 33" descr="A cartoon of a face with a finger on his mouth&#10;&#10;Description automatically generated">
            <a:extLst>
              <a:ext uri="{FF2B5EF4-FFF2-40B4-BE49-F238E27FC236}">
                <a16:creationId xmlns:a16="http://schemas.microsoft.com/office/drawing/2014/main" id="{3EFD8B88-787B-45D5-842C-11DAB87B9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3447" y="3997111"/>
            <a:ext cx="713660" cy="856927"/>
          </a:xfrm>
          <a:prstGeom prst="rect">
            <a:avLst/>
          </a:prstGeom>
        </p:spPr>
      </p:pic>
      <p:pic>
        <p:nvPicPr>
          <p:cNvPr id="38" name="Picture 37" descr="A grey house with a chimney&#10;&#10;Description automatically generated">
            <a:extLst>
              <a:ext uri="{FF2B5EF4-FFF2-40B4-BE49-F238E27FC236}">
                <a16:creationId xmlns:a16="http://schemas.microsoft.com/office/drawing/2014/main" id="{67B3C7A8-7D5B-44AE-9E93-70F09D9BC2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94339" y="1615125"/>
            <a:ext cx="971545" cy="971545"/>
          </a:xfrm>
          <a:prstGeom prst="rect">
            <a:avLst/>
          </a:prstGeom>
        </p:spPr>
      </p:pic>
      <p:pic>
        <p:nvPicPr>
          <p:cNvPr id="40" name="Picture 39" descr="A blue arrows pointing to the center of a black background&#10;&#10;Description automatically generated">
            <a:extLst>
              <a:ext uri="{FF2B5EF4-FFF2-40B4-BE49-F238E27FC236}">
                <a16:creationId xmlns:a16="http://schemas.microsoft.com/office/drawing/2014/main" id="{EF40A553-F280-442A-A4B7-F0D16ABEF0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76033" y="1762096"/>
            <a:ext cx="1156236" cy="878017"/>
          </a:xfrm>
          <a:prstGeom prst="rect">
            <a:avLst/>
          </a:prstGeom>
        </p:spPr>
      </p:pic>
      <p:pic>
        <p:nvPicPr>
          <p:cNvPr id="46" name="Picture 45" descr="A hand with a fingernail&#10;&#10;Description automatically generated">
            <a:extLst>
              <a:ext uri="{FF2B5EF4-FFF2-40B4-BE49-F238E27FC236}">
                <a16:creationId xmlns:a16="http://schemas.microsoft.com/office/drawing/2014/main" id="{06507AEE-D822-4C03-80E2-66C7B3756A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14051" y="2060252"/>
            <a:ext cx="991211" cy="495606"/>
          </a:xfrm>
          <a:prstGeom prst="rect">
            <a:avLst/>
          </a:prstGeom>
        </p:spPr>
      </p:pic>
      <p:pic>
        <p:nvPicPr>
          <p:cNvPr id="36" name="Picture 35" descr="A stack of green paper money&#10;&#10;Description automatically generated">
            <a:extLst>
              <a:ext uri="{FF2B5EF4-FFF2-40B4-BE49-F238E27FC236}">
                <a16:creationId xmlns:a16="http://schemas.microsoft.com/office/drawing/2014/main" id="{3D2B14B1-2BB0-44CE-93E2-3991E69ADB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67662" y="2100897"/>
            <a:ext cx="828755" cy="574949"/>
          </a:xfrm>
          <a:prstGeom prst="rect">
            <a:avLst/>
          </a:prstGeom>
        </p:spPr>
      </p:pic>
      <p:pic>
        <p:nvPicPr>
          <p:cNvPr id="47" name="Picture 46" descr="A yellow sunflower with green leaves&#10;&#10;Description automatically generated">
            <a:extLst>
              <a:ext uri="{FF2B5EF4-FFF2-40B4-BE49-F238E27FC236}">
                <a16:creationId xmlns:a16="http://schemas.microsoft.com/office/drawing/2014/main" id="{123EE20A-8D1C-4850-919D-2433BEEEB4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0546" y="3905514"/>
            <a:ext cx="713659" cy="916232"/>
          </a:xfrm>
          <a:prstGeom prst="rect">
            <a:avLst/>
          </a:prstGeom>
        </p:spPr>
      </p:pic>
    </p:spTree>
    <p:extLst>
      <p:ext uri="{BB962C8B-B14F-4D97-AF65-F5344CB8AC3E}">
        <p14:creationId xmlns:p14="http://schemas.microsoft.com/office/powerpoint/2010/main" val="3037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7"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Vokabeln</a:t>
            </a:r>
            <a:r>
              <a:rPr lang="en-GB" sz="2800" b="1" dirty="0">
                <a:solidFill>
                  <a:schemeClr val="bg1"/>
                </a:solidFill>
              </a:rPr>
              <a:t> 1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6"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latin typeface="Century Gothic" panose="020B0502020202020204" pitchFamily="34" charset="0"/>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for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861208" y="2705858"/>
            <a:ext cx="26445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2</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stayed (pp)</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505739" y="1739958"/>
            <a:ext cx="2450624"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3</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swam (pp)</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2709798"/>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4</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fresh</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8931966" y="1768893"/>
            <a:ext cx="292524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5</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climbed</a:t>
            </a:r>
            <a:r>
              <a:rPr kumimoji="0" lang="en-GB" sz="2800" b="0" i="0" u="none" strike="noStrike" kern="1200" cap="none" spc="0" normalizeH="0" noProof="0">
                <a:ln>
                  <a:noFill/>
                </a:ln>
                <a:effectLst/>
                <a:uLnTx/>
                <a:uFillTx/>
                <a:latin typeface="Century Gothic" panose="020B0502020202020204" pitchFamily="34" charset="0"/>
                <a:ea typeface="+mn-ea"/>
                <a:cs typeface="+mn-cs"/>
              </a:rPr>
              <a:t> (pp)</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4466105"/>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6</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own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754138" y="3670969"/>
            <a:ext cx="305160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7</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to experience</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76327" y="4466105"/>
            <a:ext cx="310621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8</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to get,</a:t>
            </a:r>
            <a:r>
              <a:rPr kumimoji="0" lang="en-GB" sz="2800" b="0" i="0" u="none" strike="noStrike" kern="1200" cap="none" spc="0" normalizeH="0" noProof="0">
                <a:ln>
                  <a:noFill/>
                </a:ln>
                <a:effectLst/>
                <a:uLnTx/>
                <a:uFillTx/>
                <a:latin typeface="Century Gothic" panose="020B0502020202020204" pitchFamily="34" charset="0"/>
                <a:ea typeface="+mn-ea"/>
                <a:cs typeface="+mn-cs"/>
              </a:rPr>
              <a:t> getting</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250018" y="3670969"/>
            <a:ext cx="25615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9</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experience</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5072379" y="5423328"/>
            <a:ext cx="240789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10</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to climb</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E0853B9-C612-4A3F-A14C-AA21D3503FDB}"/>
              </a:ext>
            </a:extLst>
          </p:cNvPr>
          <p:cNvSpPr txBox="1"/>
          <p:nvPr/>
        </p:nvSpPr>
        <p:spPr>
          <a:xfrm>
            <a:off x="220812" y="1739958"/>
            <a:ext cx="142083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1. für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8B6BDE2-0142-4A97-8D1D-426BD9CA6E8E}"/>
              </a:ext>
            </a:extLst>
          </p:cNvPr>
          <p:cNvSpPr txBox="1"/>
          <p:nvPr/>
        </p:nvSpPr>
        <p:spPr>
          <a:xfrm>
            <a:off x="6276327" y="4484034"/>
            <a:ext cx="3106211"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8. kriegen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415DCB3-C27A-4C6D-8837-644D024B3900}"/>
              </a:ext>
            </a:extLst>
          </p:cNvPr>
          <p:cNvSpPr txBox="1"/>
          <p:nvPr/>
        </p:nvSpPr>
        <p:spPr>
          <a:xfrm>
            <a:off x="3885520" y="1726718"/>
            <a:ext cx="4200645"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3. geschwommen (pp)</a:t>
            </a:r>
          </a:p>
        </p:txBody>
      </p:sp>
      <p:sp>
        <p:nvSpPr>
          <p:cNvPr id="24" name="TextBox 23">
            <a:extLst>
              <a:ext uri="{FF2B5EF4-FFF2-40B4-BE49-F238E27FC236}">
                <a16:creationId xmlns:a16="http://schemas.microsoft.com/office/drawing/2014/main" id="{71C48C25-9358-412C-B308-AE5B749EBEDF}"/>
              </a:ext>
            </a:extLst>
          </p:cNvPr>
          <p:cNvSpPr txBox="1"/>
          <p:nvPr/>
        </p:nvSpPr>
        <p:spPr>
          <a:xfrm>
            <a:off x="8706384" y="1768893"/>
            <a:ext cx="3144957"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5</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gestiegen (pp)</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F656B3B-0FB9-4C55-82DD-2D9B7D3FB259}"/>
              </a:ext>
            </a:extLst>
          </p:cNvPr>
          <p:cNvSpPr txBox="1"/>
          <p:nvPr/>
        </p:nvSpPr>
        <p:spPr>
          <a:xfrm>
            <a:off x="1592205" y="2721239"/>
            <a:ext cx="3480174"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2</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geblieben (pp)</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6AF5EAD-4EC0-4329-BF27-DD22B7F7FAF8}"/>
              </a:ext>
            </a:extLst>
          </p:cNvPr>
          <p:cNvSpPr txBox="1"/>
          <p:nvPr/>
        </p:nvSpPr>
        <p:spPr>
          <a:xfrm>
            <a:off x="2754138" y="3697645"/>
            <a:ext cx="3062754"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7. erfahren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0D9BF88-99BE-4695-B870-AC01F2C6484F}"/>
              </a:ext>
            </a:extLst>
          </p:cNvPr>
          <p:cNvSpPr txBox="1"/>
          <p:nvPr/>
        </p:nvSpPr>
        <p:spPr>
          <a:xfrm>
            <a:off x="6956114" y="2734441"/>
            <a:ext cx="2235655"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4</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frisch</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E9B72AE3-42A0-478F-AFC5-F9B3E6185E8F}"/>
              </a:ext>
            </a:extLst>
          </p:cNvPr>
          <p:cNvSpPr txBox="1"/>
          <p:nvPr/>
        </p:nvSpPr>
        <p:spPr>
          <a:xfrm>
            <a:off x="8931966" y="3670969"/>
            <a:ext cx="2851395"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9. die Erfahrung</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409ECE8-D9B2-43DD-9EBC-21F7382D2B68}"/>
              </a:ext>
            </a:extLst>
          </p:cNvPr>
          <p:cNvSpPr txBox="1"/>
          <p:nvPr/>
        </p:nvSpPr>
        <p:spPr>
          <a:xfrm>
            <a:off x="155789" y="4450724"/>
            <a:ext cx="2200071"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6. eigen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78C6267-7957-4183-9413-4EDF84B6F9B2}"/>
              </a:ext>
            </a:extLst>
          </p:cNvPr>
          <p:cNvSpPr txBox="1"/>
          <p:nvPr/>
        </p:nvSpPr>
        <p:spPr>
          <a:xfrm>
            <a:off x="5096948" y="5441257"/>
            <a:ext cx="235875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10. steigen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7" name="Picture 16" descr="A person with a letter on it&#10;&#10;Description automatically generated">
            <a:extLst>
              <a:ext uri="{FF2B5EF4-FFF2-40B4-BE49-F238E27FC236}">
                <a16:creationId xmlns:a16="http://schemas.microsoft.com/office/drawing/2014/main" id="{8B588B1C-F754-4653-925F-BEEE28556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22" y="-2694"/>
            <a:ext cx="1530229" cy="1713124"/>
          </a:xfrm>
          <a:prstGeom prst="rect">
            <a:avLst/>
          </a:prstGeom>
        </p:spPr>
      </p:pic>
      <p:pic>
        <p:nvPicPr>
          <p:cNvPr id="19" name="Picture 18" descr="A person with a letter b&#10;&#10;Description automatically generated">
            <a:extLst>
              <a:ext uri="{FF2B5EF4-FFF2-40B4-BE49-F238E27FC236}">
                <a16:creationId xmlns:a16="http://schemas.microsoft.com/office/drawing/2014/main" id="{D0839D5D-8D4A-4E35-AEA1-E70044579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875" y="-7086"/>
            <a:ext cx="1524132" cy="1707028"/>
          </a:xfrm>
          <a:prstGeom prst="rect">
            <a:avLst/>
          </a:prstGeom>
        </p:spPr>
      </p:pic>
      <p:pic>
        <p:nvPicPr>
          <p:cNvPr id="31" name="Graphic 30" descr="Scribble with solid fill">
            <a:extLst>
              <a:ext uri="{FF2B5EF4-FFF2-40B4-BE49-F238E27FC236}">
                <a16:creationId xmlns:a16="http://schemas.microsoft.com/office/drawing/2014/main" id="{4D2EA39B-1863-4679-9EC0-92888246B1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6384" y="396668"/>
            <a:ext cx="914400" cy="914400"/>
          </a:xfrm>
          <a:prstGeom prst="rect">
            <a:avLst/>
          </a:prstGeom>
        </p:spPr>
      </p:pic>
      <p:sp>
        <p:nvSpPr>
          <p:cNvPr id="32" name="Speech Bubble: Oval 31">
            <a:extLst>
              <a:ext uri="{FF2B5EF4-FFF2-40B4-BE49-F238E27FC236}">
                <a16:creationId xmlns:a16="http://schemas.microsoft.com/office/drawing/2014/main" id="{EABF76A9-7A33-4D04-882B-8E08DC4C4AE1}"/>
              </a:ext>
            </a:extLst>
          </p:cNvPr>
          <p:cNvSpPr/>
          <p:nvPr/>
        </p:nvSpPr>
        <p:spPr>
          <a:xfrm>
            <a:off x="5515246" y="200467"/>
            <a:ext cx="842177" cy="647576"/>
          </a:xfrm>
          <a:prstGeom prst="wedgeEllipseCallout">
            <a:avLst>
              <a:gd name="adj1" fmla="val -83617"/>
              <a:gd name="adj2" fmla="val 3038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92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1" nodeType="withEffect">
                                  <p:stCondLst>
                                    <p:cond delay="0"/>
                                  </p:stCondLst>
                                  <p:childTnLst>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3000"/>
                                        <p:tgtEl>
                                          <p:spTgt spid="7"/>
                                        </p:tgtEl>
                                      </p:cBhvr>
                                    </p:animEffect>
                                    <p:set>
                                      <p:cBhvr>
                                        <p:cTn id="19" dur="1" fill="hold">
                                          <p:stCondLst>
                                            <p:cond delay="2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0" nodeType="withEffect">
                                  <p:stCondLst>
                                    <p:cond delay="0"/>
                                  </p:stCondLst>
                                  <p:childTnLst>
                                    <p:animEffect transition="out" filter="fade">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3000"/>
                                        <p:tgtEl>
                                          <p:spTgt spid="9"/>
                                        </p:tgtEl>
                                      </p:cBhvr>
                                    </p:animEffect>
                                    <p:set>
                                      <p:cBhvr>
                                        <p:cTn id="36" dur="1" fill="hold">
                                          <p:stCondLst>
                                            <p:cond delay="2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xit" presetSubtype="0" fill="hold" grpId="1" nodeType="afterEffect">
                                  <p:stCondLst>
                                    <p:cond delay="0"/>
                                  </p:stCondLst>
                                  <p:childTnLst>
                                    <p:animEffect transition="out" filter="fade">
                                      <p:cBhvr>
                                        <p:cTn id="44" dur="3000"/>
                                        <p:tgtEl>
                                          <p:spTgt spid="10"/>
                                        </p:tgtEl>
                                      </p:cBhvr>
                                    </p:animEffect>
                                    <p:set>
                                      <p:cBhvr>
                                        <p:cTn id="45" dur="1" fill="hold">
                                          <p:stCondLst>
                                            <p:cond delay="29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3000"/>
                                        <p:tgtEl>
                                          <p:spTgt spid="12"/>
                                        </p:tgtEl>
                                      </p:cBhvr>
                                    </p:animEffect>
                                    <p:set>
                                      <p:cBhvr>
                                        <p:cTn id="63" dur="1" fill="hold">
                                          <p:stCondLst>
                                            <p:cond delay="2999"/>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500"/>
                            </p:stCondLst>
                            <p:childTnLst>
                              <p:par>
                                <p:cTn id="70" presetID="10" presetClass="exit" presetSubtype="0" fill="hold" grpId="1" nodeType="afterEffect">
                                  <p:stCondLst>
                                    <p:cond delay="0"/>
                                  </p:stCondLst>
                                  <p:childTnLst>
                                    <p:animEffect transition="out" filter="fade">
                                      <p:cBhvr>
                                        <p:cTn id="71" dur="3000"/>
                                        <p:tgtEl>
                                          <p:spTgt spid="13"/>
                                        </p:tgtEl>
                                      </p:cBhvr>
                                    </p:animEffect>
                                    <p:set>
                                      <p:cBhvr>
                                        <p:cTn id="72" dur="1" fill="hold">
                                          <p:stCondLst>
                                            <p:cond delay="2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0" presetClass="exit" presetSubtype="0" fill="hold" grpId="1" nodeType="afterEffect">
                                  <p:stCondLst>
                                    <p:cond delay="0"/>
                                  </p:stCondLst>
                                  <p:childTnLst>
                                    <p:animEffect transition="out" filter="fade">
                                      <p:cBhvr>
                                        <p:cTn id="80" dur="3000"/>
                                        <p:tgtEl>
                                          <p:spTgt spid="14"/>
                                        </p:tgtEl>
                                      </p:cBhvr>
                                    </p:animEffect>
                                    <p:set>
                                      <p:cBhvr>
                                        <p:cTn id="81" dur="1" fill="hold">
                                          <p:stCondLst>
                                            <p:cond delay="2999"/>
                                          </p:stCondLst>
                                        </p:cTn>
                                        <p:tgtEl>
                                          <p:spTgt spid="1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3000"/>
                                        <p:tgtEl>
                                          <p:spTgt spid="15"/>
                                        </p:tgtEl>
                                      </p:cBhvr>
                                    </p:animEffect>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79D6C-0332-FC43-AFDB-5ACA17F5420D}"/>
              </a:ext>
            </a:extLst>
          </p:cNvPr>
          <p:cNvSpPr>
            <a:spLocks noGrp="1"/>
          </p:cNvSpPr>
          <p:nvPr>
            <p:ph type="title"/>
          </p:nvPr>
        </p:nvSpPr>
        <p:spPr>
          <a:xfrm>
            <a:off x="5097741" y="167381"/>
            <a:ext cx="1996516" cy="1306401"/>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4194560" y="1560394"/>
            <a:ext cx="3802879" cy="2926657"/>
          </a:xfrm>
          <a:prstGeom prst="roundRect">
            <a:avLst/>
          </a:prstGeom>
          <a:solidFill>
            <a:srgbClr val="FFFAEF"/>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w</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r</a:t>
            </a:r>
            <a:endParaRPr lang="en-GB" sz="8800" dirty="0">
              <a:solidFill>
                <a:srgbClr val="002060"/>
              </a:solidFill>
              <a:latin typeface="Century Gothic" panose="020B0502020202020204" pitchFamily="34" charset="0"/>
            </a:endParaRPr>
          </a:p>
        </p:txBody>
      </p:sp>
      <p:sp>
        <p:nvSpPr>
          <p:cNvPr id="5" name="Rectangle 4"/>
          <p:cNvSpPr/>
          <p:nvPr/>
        </p:nvSpPr>
        <p:spPr>
          <a:xfrm>
            <a:off x="850264" y="515236"/>
            <a:ext cx="225895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rche</a:t>
            </a:r>
            <a:endParaRPr lang="en-GB" sz="5400" dirty="0">
              <a:solidFill>
                <a:srgbClr val="002060"/>
              </a:solidFill>
              <a:latin typeface="Century Gothic" panose="020B0502020202020204" pitchFamily="34" charset="0"/>
            </a:endParaRPr>
          </a:p>
        </p:txBody>
      </p:sp>
      <p:sp>
        <p:nvSpPr>
          <p:cNvPr id="6" name="Rectangle 5"/>
          <p:cNvSpPr/>
          <p:nvPr/>
        </p:nvSpPr>
        <p:spPr>
          <a:xfrm>
            <a:off x="5049078" y="4458340"/>
            <a:ext cx="209384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pr</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vat</a:t>
            </a:r>
            <a:endParaRPr lang="en-GB" sz="5400" dirty="0">
              <a:solidFill>
                <a:srgbClr val="002060"/>
              </a:solidFill>
              <a:latin typeface="Century Gothic" panose="020B0502020202020204" pitchFamily="34" charset="0"/>
            </a:endParaRPr>
          </a:p>
        </p:txBody>
      </p:sp>
      <p:sp>
        <p:nvSpPr>
          <p:cNvPr id="7" name="Rectangle 6"/>
          <p:cNvSpPr/>
          <p:nvPr/>
        </p:nvSpPr>
        <p:spPr>
          <a:xfrm>
            <a:off x="9609724" y="3272531"/>
            <a:ext cx="952505"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hr</a:t>
            </a:r>
            <a:endParaRPr lang="en-GB" sz="5400" i="1" dirty="0">
              <a:solidFill>
                <a:srgbClr val="002060"/>
              </a:solidFill>
              <a:latin typeface="Century Gothic" panose="020B0502020202020204" pitchFamily="34" charset="0"/>
            </a:endParaRPr>
          </a:p>
        </p:txBody>
      </p:sp>
      <p:sp>
        <p:nvSpPr>
          <p:cNvPr id="8" name="Rectangle 7"/>
          <p:cNvSpPr/>
          <p:nvPr/>
        </p:nvSpPr>
        <p:spPr>
          <a:xfrm>
            <a:off x="1153231" y="3287898"/>
            <a:ext cx="165301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FFCC00"/>
              </a:solidFill>
              <a:latin typeface="Century Gothic" panose="020B0502020202020204" pitchFamily="34" charset="0"/>
            </a:endParaRPr>
          </a:p>
        </p:txBody>
      </p:sp>
      <p:sp>
        <p:nvSpPr>
          <p:cNvPr id="9" name="Rectangle 8"/>
          <p:cNvSpPr/>
          <p:nvPr/>
        </p:nvSpPr>
        <p:spPr>
          <a:xfrm>
            <a:off x="8882745" y="515236"/>
            <a:ext cx="250581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l</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e</a:t>
            </a:r>
            <a:endParaRPr lang="en-GB" sz="5400" dirty="0">
              <a:solidFill>
                <a:srgbClr val="002060"/>
              </a:solidFill>
              <a:latin typeface="Century Gothic" panose="020B0502020202020204" pitchFamily="34" charset="0"/>
            </a:endParaRPr>
          </a:p>
        </p:txBody>
      </p:sp>
      <p:pic>
        <p:nvPicPr>
          <p:cNvPr id="19" name="Picture 18"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1427" y="1749476"/>
            <a:ext cx="2289144" cy="1571487"/>
          </a:xfrm>
          <a:prstGeom prst="rect">
            <a:avLst/>
          </a:prstGeom>
        </p:spPr>
      </p:pic>
      <p:pic>
        <p:nvPicPr>
          <p:cNvPr id="12" name="Picture 11" descr="church"/>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947" y="1301631"/>
            <a:ext cx="2284202" cy="1587520"/>
          </a:xfrm>
          <a:prstGeom prst="rect">
            <a:avLst/>
          </a:prstGeom>
        </p:spPr>
      </p:pic>
      <p:pic>
        <p:nvPicPr>
          <p:cNvPr id="21" name="Picture 20" descr="security lo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97127" y="5210534"/>
            <a:ext cx="1106452" cy="1110178"/>
          </a:xfrm>
          <a:prstGeom prst="rect">
            <a:avLst/>
          </a:prstGeom>
        </p:spPr>
      </p:pic>
      <p:pic>
        <p:nvPicPr>
          <p:cNvPr id="22" name="Picture 21" descr="fami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09521" y="1674535"/>
            <a:ext cx="1852263" cy="1336716"/>
          </a:xfrm>
          <a:prstGeom prst="rect">
            <a:avLst/>
          </a:prstGeom>
        </p:spPr>
      </p:pic>
      <p:pic>
        <p:nvPicPr>
          <p:cNvPr id="23" name="Picture 2" descr="boy pointing to girl in a grou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1748" y="4265495"/>
            <a:ext cx="1747810" cy="146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descr="arrow pointing to lines on a page"/>
          <p:cNvGrpSpPr/>
          <p:nvPr/>
        </p:nvGrpSpPr>
        <p:grpSpPr>
          <a:xfrm>
            <a:off x="1473864" y="4324636"/>
            <a:ext cx="1365094" cy="1190739"/>
            <a:chOff x="1473864" y="4324636"/>
            <a:chExt cx="1365094" cy="1190739"/>
          </a:xfrm>
        </p:grpSpPr>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73864" y="4324636"/>
              <a:ext cx="904961" cy="1190739"/>
            </a:xfrm>
            <a:prstGeom prst="rect">
              <a:avLst/>
            </a:prstGeom>
          </p:spPr>
        </p:pic>
        <p:cxnSp>
          <p:nvCxnSpPr>
            <p:cNvPr id="24" name="Straight Arrow Connector 23"/>
            <p:cNvCxnSpPr/>
            <p:nvPr/>
          </p:nvCxnSpPr>
          <p:spPr>
            <a:xfrm flipH="1">
              <a:off x="2295633" y="4487051"/>
              <a:ext cx="543325" cy="25767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6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ir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Kirche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Famili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Famili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Lini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Lini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Priva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Priva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ihr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subTnLst>
                                    <p:audio>
                                      <p:cMediaNode>
                                        <p:cTn display="0" masterRel="sameClick">
                                          <p:stCondLst>
                                            <p:cond evt="begin" delay="0">
                                              <p:tn val="63"/>
                                            </p:cond>
                                          </p:stCondLst>
                                          <p:endCondLst>
                                            <p:cond evt="onStopAudio" delay="0">
                                              <p:tgtEl>
                                                <p:sldTgt/>
                                              </p:tgtEl>
                                            </p:cond>
                                          </p:endCondLst>
                                        </p:cTn>
                                        <p:tgtEl>
                                          <p:sndTgt r:embed="rId9" name="i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33537" cy="647577"/>
          </a:xfrm>
        </p:spPr>
        <p:txBody>
          <a:bodyPr>
            <a:normAutofit/>
          </a:bodyPr>
          <a:lstStyle/>
          <a:p>
            <a:r>
              <a:rPr lang="en-GB" sz="2800" b="1" dirty="0" err="1">
                <a:solidFill>
                  <a:schemeClr val="bg1"/>
                </a:solidFill>
              </a:rPr>
              <a:t>Vokabeln</a:t>
            </a:r>
            <a:r>
              <a:rPr lang="en-GB" sz="2800" b="1" dirty="0">
                <a:solidFill>
                  <a:schemeClr val="bg1"/>
                </a:solidFill>
              </a:rPr>
              <a:t> 1 </a:t>
            </a:r>
            <a:r>
              <a:rPr lang="en-GB" sz="2800" b="0" dirty="0"/>
              <a:t>(2</a:t>
            </a:r>
            <a:r>
              <a:rPr lang="en-GB" sz="2800" b="0" dirty="0">
                <a:solidFill>
                  <a:schemeClr val="bg1"/>
                </a:solidFill>
              </a:rPr>
              <a:t>/2)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1984" y="247046"/>
            <a:ext cx="139534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3242EBC-92D1-43A5-A83D-37585966D375}"/>
              </a:ext>
            </a:extLst>
          </p:cNvPr>
          <p:cNvSpPr txBox="1"/>
          <p:nvPr/>
        </p:nvSpPr>
        <p:spPr>
          <a:xfrm>
            <a:off x="253219" y="1754539"/>
            <a:ext cx="14208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time</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17EFDA7-217C-4DFA-B871-EC98A95CBEDA}"/>
              </a:ext>
            </a:extLst>
          </p:cNvPr>
          <p:cNvSpPr txBox="1"/>
          <p:nvPr/>
        </p:nvSpPr>
        <p:spPr>
          <a:xfrm>
            <a:off x="1861208" y="2705858"/>
            <a:ext cx="26445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2</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again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818B627-F5D0-443C-820B-A90A29CA969A}"/>
              </a:ext>
            </a:extLst>
          </p:cNvPr>
          <p:cNvSpPr txBox="1"/>
          <p:nvPr/>
        </p:nvSpPr>
        <p:spPr>
          <a:xfrm>
            <a:off x="4505738" y="1739958"/>
            <a:ext cx="262393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3</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December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6914EC9-4BFC-42B7-A987-A91657316783}"/>
              </a:ext>
            </a:extLst>
          </p:cNvPr>
          <p:cNvSpPr txBox="1"/>
          <p:nvPr/>
        </p:nvSpPr>
        <p:spPr>
          <a:xfrm>
            <a:off x="6984727" y="2709798"/>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4</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through</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5CBAEF3-E05E-4745-93CD-DC59A7E2B911}"/>
              </a:ext>
            </a:extLst>
          </p:cNvPr>
          <p:cNvSpPr txBox="1"/>
          <p:nvPr/>
        </p:nvSpPr>
        <p:spPr>
          <a:xfrm>
            <a:off x="8931966" y="1768893"/>
            <a:ext cx="292524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5</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to shower</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AF0AC6E-9817-4496-AF37-1A2009C31A47}"/>
              </a:ext>
            </a:extLst>
          </p:cNvPr>
          <p:cNvSpPr txBox="1"/>
          <p:nvPr/>
        </p:nvSpPr>
        <p:spPr>
          <a:xfrm>
            <a:off x="200178" y="4466105"/>
            <a:ext cx="222347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6</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change</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BC4E39C-0118-41A8-938D-D4D1BE95411C}"/>
              </a:ext>
            </a:extLst>
          </p:cNvPr>
          <p:cNvSpPr txBox="1"/>
          <p:nvPr/>
        </p:nvSpPr>
        <p:spPr>
          <a:xfrm>
            <a:off x="2754138" y="3670969"/>
            <a:ext cx="3051609"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7</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season</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74094D1-1DB2-4F4F-85FA-63210579760E}"/>
              </a:ext>
            </a:extLst>
          </p:cNvPr>
          <p:cNvSpPr txBox="1"/>
          <p:nvPr/>
        </p:nvSpPr>
        <p:spPr>
          <a:xfrm>
            <a:off x="6276327" y="4466105"/>
            <a:ext cx="3106211"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8</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to understand</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390F95-645B-4C1D-88D8-1DA65E8EEBE7}"/>
              </a:ext>
            </a:extLst>
          </p:cNvPr>
          <p:cNvSpPr txBox="1"/>
          <p:nvPr/>
        </p:nvSpPr>
        <p:spPr>
          <a:xfrm>
            <a:off x="9250018" y="3670969"/>
            <a:ext cx="2561537"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9</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a:t>
            </a:r>
            <a:r>
              <a:rPr lang="en-GB" sz="2800">
                <a:latin typeface="Century Gothic" panose="020B0502020202020204" pitchFamily="34" charset="0"/>
              </a:rPr>
              <a:t>March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22A9716-8593-4C71-99AC-92CF9235B757}"/>
              </a:ext>
            </a:extLst>
          </p:cNvPr>
          <p:cNvSpPr txBox="1"/>
          <p:nvPr/>
        </p:nvSpPr>
        <p:spPr>
          <a:xfrm>
            <a:off x="5072379" y="5423328"/>
            <a:ext cx="2407896"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entury Gothic" panose="020B0502020202020204" pitchFamily="34" charset="0"/>
                <a:ea typeface="+mn-ea"/>
                <a:cs typeface="+mn-cs"/>
              </a:rPr>
              <a:t>10</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view</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E0853B9-C612-4A3F-A14C-AA21D3503FDB}"/>
              </a:ext>
            </a:extLst>
          </p:cNvPr>
          <p:cNvSpPr txBox="1"/>
          <p:nvPr/>
        </p:nvSpPr>
        <p:spPr>
          <a:xfrm>
            <a:off x="220812" y="1753213"/>
            <a:ext cx="1952545"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1. das Mal</a:t>
            </a:r>
            <a:endParaRPr kumimoji="0" lang="en-GB" sz="2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F8B6BDE2-0142-4A97-8D1D-426BD9CA6E8E}"/>
              </a:ext>
            </a:extLst>
          </p:cNvPr>
          <p:cNvSpPr txBox="1"/>
          <p:nvPr/>
        </p:nvSpPr>
        <p:spPr>
          <a:xfrm>
            <a:off x="6276327" y="4484037"/>
            <a:ext cx="3106211"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8. begreifen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415DCB3-C27A-4C6D-8837-644D024B3900}"/>
              </a:ext>
            </a:extLst>
          </p:cNvPr>
          <p:cNvSpPr txBox="1"/>
          <p:nvPr/>
        </p:nvSpPr>
        <p:spPr>
          <a:xfrm>
            <a:off x="4505738" y="1739973"/>
            <a:ext cx="2623931"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3. Dezember</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1C48C25-9358-412C-B308-AE5B749EBEDF}"/>
              </a:ext>
            </a:extLst>
          </p:cNvPr>
          <p:cNvSpPr txBox="1"/>
          <p:nvPr/>
        </p:nvSpPr>
        <p:spPr>
          <a:xfrm>
            <a:off x="8931967" y="1755128"/>
            <a:ext cx="2925246"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5</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duschen</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F656B3B-0FB9-4C55-82DD-2D9B7D3FB259}"/>
              </a:ext>
            </a:extLst>
          </p:cNvPr>
          <p:cNvSpPr txBox="1"/>
          <p:nvPr/>
        </p:nvSpPr>
        <p:spPr>
          <a:xfrm>
            <a:off x="1861207" y="2734494"/>
            <a:ext cx="2644531"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2</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wieder</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6AF5EAD-4EC0-4329-BF27-DD22B7F7FAF8}"/>
              </a:ext>
            </a:extLst>
          </p:cNvPr>
          <p:cNvSpPr txBox="1"/>
          <p:nvPr/>
        </p:nvSpPr>
        <p:spPr>
          <a:xfrm>
            <a:off x="2754137" y="3658503"/>
            <a:ext cx="3051609"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7. die Jahreszeit</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0D9BF88-99BE-4695-B870-AC01F2C6484F}"/>
              </a:ext>
            </a:extLst>
          </p:cNvPr>
          <p:cNvSpPr txBox="1"/>
          <p:nvPr/>
        </p:nvSpPr>
        <p:spPr>
          <a:xfrm>
            <a:off x="6956114" y="2734444"/>
            <a:ext cx="2293904"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latin typeface="Century Gothic" panose="020B0502020202020204" pitchFamily="34" charset="0"/>
              </a:rPr>
              <a:t>4</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 durch</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E9B72AE3-42A0-478F-AFC5-F9B3E6185E8F}"/>
              </a:ext>
            </a:extLst>
          </p:cNvPr>
          <p:cNvSpPr txBox="1"/>
          <p:nvPr/>
        </p:nvSpPr>
        <p:spPr>
          <a:xfrm>
            <a:off x="9250017" y="3684224"/>
            <a:ext cx="256153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9. März</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409ECE8-D9B2-43DD-9EBC-21F7382D2B68}"/>
              </a:ext>
            </a:extLst>
          </p:cNvPr>
          <p:cNvSpPr txBox="1"/>
          <p:nvPr/>
        </p:nvSpPr>
        <p:spPr>
          <a:xfrm>
            <a:off x="155789" y="4463979"/>
            <a:ext cx="281269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6. der Wechsel</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78C6267-7957-4183-9413-4EDF84B6F9B2}"/>
              </a:ext>
            </a:extLst>
          </p:cNvPr>
          <p:cNvSpPr txBox="1"/>
          <p:nvPr/>
        </p:nvSpPr>
        <p:spPr>
          <a:xfrm>
            <a:off x="5096948" y="5428008"/>
            <a:ext cx="2358758" cy="523220"/>
          </a:xfrm>
          <a:prstGeom prst="rect">
            <a:avLst/>
          </a:prstGeom>
          <a:solidFill>
            <a:schemeClr val="accent1">
              <a:lumMod val="60000"/>
              <a:lumOff val="40000"/>
            </a:schemeClr>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10. der Blick</a:t>
            </a:r>
            <a:endParaRPr kumimoji="0" lang="en-GB" sz="2800" b="1"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31" name="Picture 30" descr="A person with a letter on it&#10;&#10;Description automatically generated">
            <a:extLst>
              <a:ext uri="{FF2B5EF4-FFF2-40B4-BE49-F238E27FC236}">
                <a16:creationId xmlns:a16="http://schemas.microsoft.com/office/drawing/2014/main" id="{3A5FFDDD-4CAE-493F-9798-19B699E92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623" y="-11567"/>
            <a:ext cx="1530229" cy="1713124"/>
          </a:xfrm>
          <a:prstGeom prst="rect">
            <a:avLst/>
          </a:prstGeom>
        </p:spPr>
      </p:pic>
      <p:pic>
        <p:nvPicPr>
          <p:cNvPr id="32" name="Picture 31" descr="A person with a letter b&#10;&#10;Description automatically generated">
            <a:extLst>
              <a:ext uri="{FF2B5EF4-FFF2-40B4-BE49-F238E27FC236}">
                <a16:creationId xmlns:a16="http://schemas.microsoft.com/office/drawing/2014/main" id="{F2EC83D9-0593-4CFB-AC0D-C36888034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4130" y="-5471"/>
            <a:ext cx="1524132" cy="1707028"/>
          </a:xfrm>
          <a:prstGeom prst="rect">
            <a:avLst/>
          </a:prstGeom>
        </p:spPr>
      </p:pic>
      <p:pic>
        <p:nvPicPr>
          <p:cNvPr id="33" name="Graphic 32" descr="Scribble with solid fill">
            <a:extLst>
              <a:ext uri="{FF2B5EF4-FFF2-40B4-BE49-F238E27FC236}">
                <a16:creationId xmlns:a16="http://schemas.microsoft.com/office/drawing/2014/main" id="{573E3968-E1B3-46B2-ADE2-F08816C6AF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6384" y="396668"/>
            <a:ext cx="914400" cy="914400"/>
          </a:xfrm>
          <a:prstGeom prst="rect">
            <a:avLst/>
          </a:prstGeom>
        </p:spPr>
      </p:pic>
      <p:sp>
        <p:nvSpPr>
          <p:cNvPr id="34" name="Speech Bubble: Oval 33">
            <a:extLst>
              <a:ext uri="{FF2B5EF4-FFF2-40B4-BE49-F238E27FC236}">
                <a16:creationId xmlns:a16="http://schemas.microsoft.com/office/drawing/2014/main" id="{08F009B2-38E5-46B3-A6D1-B6A57C7E0DA2}"/>
              </a:ext>
            </a:extLst>
          </p:cNvPr>
          <p:cNvSpPr/>
          <p:nvPr/>
        </p:nvSpPr>
        <p:spPr>
          <a:xfrm>
            <a:off x="5515246" y="200467"/>
            <a:ext cx="842177" cy="647576"/>
          </a:xfrm>
          <a:prstGeom prst="wedgeEllipseCallout">
            <a:avLst>
              <a:gd name="adj1" fmla="val -83617"/>
              <a:gd name="adj2" fmla="val 3038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29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1" nodeType="withEffect">
                                  <p:stCondLst>
                                    <p:cond delay="0"/>
                                  </p:stCondLst>
                                  <p:childTnLst>
                                    <p:animEffect transition="out" filter="fade">
                                      <p:cBhvr>
                                        <p:cTn id="9" dur="3000"/>
                                        <p:tgtEl>
                                          <p:spTgt spid="6"/>
                                        </p:tgtEl>
                                      </p:cBhvr>
                                    </p:animEffect>
                                    <p:set>
                                      <p:cBhvr>
                                        <p:cTn id="10" dur="1" fill="hold">
                                          <p:stCondLst>
                                            <p:cond delay="2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3000"/>
                                        <p:tgtEl>
                                          <p:spTgt spid="7"/>
                                        </p:tgtEl>
                                      </p:cBhvr>
                                    </p:animEffect>
                                    <p:set>
                                      <p:cBhvr>
                                        <p:cTn id="19" dur="1" fill="hold">
                                          <p:stCondLst>
                                            <p:cond delay="2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0" nodeType="withEffect">
                                  <p:stCondLst>
                                    <p:cond delay="0"/>
                                  </p:stCondLst>
                                  <p:childTnLst>
                                    <p:animEffect transition="out" filter="fade">
                                      <p:cBhvr>
                                        <p:cTn id="26" dur="3000"/>
                                        <p:tgtEl>
                                          <p:spTgt spid="8"/>
                                        </p:tgtEl>
                                      </p:cBhvr>
                                    </p:animEffect>
                                    <p:set>
                                      <p:cBhvr>
                                        <p:cTn id="27" dur="1" fill="hold">
                                          <p:stCondLst>
                                            <p:cond delay="2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3000"/>
                                        <p:tgtEl>
                                          <p:spTgt spid="9"/>
                                        </p:tgtEl>
                                      </p:cBhvr>
                                    </p:animEffect>
                                    <p:set>
                                      <p:cBhvr>
                                        <p:cTn id="36" dur="1" fill="hold">
                                          <p:stCondLst>
                                            <p:cond delay="2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
                            </p:stCondLst>
                            <p:childTnLst>
                              <p:par>
                                <p:cTn id="43" presetID="10" presetClass="exit" presetSubtype="0" fill="hold" grpId="1" nodeType="afterEffect">
                                  <p:stCondLst>
                                    <p:cond delay="0"/>
                                  </p:stCondLst>
                                  <p:childTnLst>
                                    <p:animEffect transition="out" filter="fade">
                                      <p:cBhvr>
                                        <p:cTn id="44" dur="3000"/>
                                        <p:tgtEl>
                                          <p:spTgt spid="10"/>
                                        </p:tgtEl>
                                      </p:cBhvr>
                                    </p:animEffect>
                                    <p:set>
                                      <p:cBhvr>
                                        <p:cTn id="45" dur="1" fill="hold">
                                          <p:stCondLst>
                                            <p:cond delay="29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xit" presetSubtype="0" fill="hold" grpId="1" nodeType="afterEffect">
                                  <p:stCondLst>
                                    <p:cond delay="0"/>
                                  </p:stCondLst>
                                  <p:childTnLst>
                                    <p:animEffect transition="out" filter="fade">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3000"/>
                                        <p:tgtEl>
                                          <p:spTgt spid="12"/>
                                        </p:tgtEl>
                                      </p:cBhvr>
                                    </p:animEffect>
                                    <p:set>
                                      <p:cBhvr>
                                        <p:cTn id="63" dur="1" fill="hold">
                                          <p:stCondLst>
                                            <p:cond delay="2999"/>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500"/>
                            </p:stCondLst>
                            <p:childTnLst>
                              <p:par>
                                <p:cTn id="70" presetID="10" presetClass="exit" presetSubtype="0" fill="hold" grpId="1" nodeType="afterEffect">
                                  <p:stCondLst>
                                    <p:cond delay="0"/>
                                  </p:stCondLst>
                                  <p:childTnLst>
                                    <p:animEffect transition="out" filter="fade">
                                      <p:cBhvr>
                                        <p:cTn id="71" dur="3000"/>
                                        <p:tgtEl>
                                          <p:spTgt spid="13"/>
                                        </p:tgtEl>
                                      </p:cBhvr>
                                    </p:animEffect>
                                    <p:set>
                                      <p:cBhvr>
                                        <p:cTn id="72" dur="1" fill="hold">
                                          <p:stCondLst>
                                            <p:cond delay="2999"/>
                                          </p:stCondLst>
                                        </p:cTn>
                                        <p:tgtEl>
                                          <p:spTgt spid="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500"/>
                            </p:stCondLst>
                            <p:childTnLst>
                              <p:par>
                                <p:cTn id="79" presetID="10" presetClass="exit" presetSubtype="0" fill="hold" grpId="1" nodeType="afterEffect">
                                  <p:stCondLst>
                                    <p:cond delay="0"/>
                                  </p:stCondLst>
                                  <p:childTnLst>
                                    <p:animEffect transition="out" filter="fade">
                                      <p:cBhvr>
                                        <p:cTn id="80" dur="3000"/>
                                        <p:tgtEl>
                                          <p:spTgt spid="14"/>
                                        </p:tgtEl>
                                      </p:cBhvr>
                                    </p:animEffect>
                                    <p:set>
                                      <p:cBhvr>
                                        <p:cTn id="81" dur="1" fill="hold">
                                          <p:stCondLst>
                                            <p:cond delay="2999"/>
                                          </p:stCondLst>
                                        </p:cTn>
                                        <p:tgtEl>
                                          <p:spTgt spid="1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par>
                          <p:cTn id="87" fill="hold">
                            <p:stCondLst>
                              <p:cond delay="500"/>
                            </p:stCondLst>
                            <p:childTnLst>
                              <p:par>
                                <p:cTn id="88" presetID="10" presetClass="exit" presetSubtype="0" fill="hold" grpId="1" nodeType="afterEffect">
                                  <p:stCondLst>
                                    <p:cond delay="0"/>
                                  </p:stCondLst>
                                  <p:childTnLst>
                                    <p:animEffect transition="out" filter="fade">
                                      <p:cBhvr>
                                        <p:cTn id="89" dur="3000"/>
                                        <p:tgtEl>
                                          <p:spTgt spid="15"/>
                                        </p:tgtEl>
                                      </p:cBhvr>
                                    </p:animEffect>
                                    <p:set>
                                      <p:cBhvr>
                                        <p:cTn id="90" dur="1" fill="hold">
                                          <p:stCondLst>
                                            <p:cond delay="29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85411" cy="647577"/>
          </a:xfrm>
        </p:spPr>
        <p:txBody>
          <a:bodyPr>
            <a:normAutofit/>
          </a:bodyPr>
          <a:lstStyle/>
          <a:p>
            <a:r>
              <a:rPr lang="en-GB" sz="2800" b="1" dirty="0" err="1">
                <a:solidFill>
                  <a:schemeClr val="bg1"/>
                </a:solidFill>
              </a:rPr>
              <a:t>Vokabeln</a:t>
            </a:r>
            <a:r>
              <a:rPr lang="en-GB" sz="2800" b="1" dirty="0">
                <a:solidFill>
                  <a:schemeClr val="bg1"/>
                </a:solidFill>
              </a:rPr>
              <a:t> 2 </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extLst>
              <p:ext uri="{D42A27DB-BD31-4B8C-83A1-F6EECF244321}">
                <p14:modId xmlns:p14="http://schemas.microsoft.com/office/powerpoint/2010/main" val="2330072676"/>
              </p:ext>
            </p:extLst>
          </p:nvPr>
        </p:nvGraphicFramePr>
        <p:xfrm>
          <a:off x="234673" y="1295999"/>
          <a:ext cx="4925156" cy="3604026"/>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chemeClr val="tx1"/>
                          </a:solidFill>
                        </a:rPr>
                        <a:t>1. Ein Synonym </a:t>
                      </a:r>
                      <a:r>
                        <a:rPr lang="en-GB" sz="2400" dirty="0" err="1">
                          <a:solidFill>
                            <a:schemeClr val="tx1"/>
                          </a:solidFill>
                        </a:rPr>
                        <a:t>für</a:t>
                      </a:r>
                      <a:r>
                        <a:rPr lang="en-GB" sz="2400" dirty="0">
                          <a:solidFill>
                            <a:schemeClr val="tx1"/>
                          </a:solidFill>
                        </a:rPr>
                        <a:t> </a:t>
                      </a:r>
                      <a:r>
                        <a:rPr lang="en-GB" sz="2400" b="1" i="1" dirty="0" err="1">
                          <a:solidFill>
                            <a:schemeClr val="tx1"/>
                          </a:solidFill>
                        </a:rPr>
                        <a:t>bekommen</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chemeClr val="tx1"/>
                          </a:solidFill>
                        </a:rPr>
                        <a:t>2. </a:t>
                      </a:r>
                      <a:r>
                        <a:rPr lang="en-GB" sz="2400" b="0" dirty="0">
                          <a:solidFill>
                            <a:schemeClr val="tx1"/>
                          </a:solidFill>
                        </a:rPr>
                        <a:t>Der </a:t>
                      </a:r>
                      <a:r>
                        <a:rPr lang="en-GB" sz="2400" b="0" dirty="0" err="1">
                          <a:solidFill>
                            <a:schemeClr val="tx1"/>
                          </a:solidFill>
                        </a:rPr>
                        <a:t>letzte</a:t>
                      </a:r>
                      <a:r>
                        <a:rPr lang="en-GB" sz="2400" b="0" dirty="0">
                          <a:solidFill>
                            <a:schemeClr val="tx1"/>
                          </a:solidFill>
                        </a:rPr>
                        <a:t> Monat </a:t>
                      </a:r>
                      <a:r>
                        <a:rPr lang="en-GB" sz="2400" dirty="0" err="1">
                          <a:solidFill>
                            <a:schemeClr val="tx1"/>
                          </a:solidFill>
                        </a:rPr>
                        <a:t>im</a:t>
                      </a:r>
                      <a:r>
                        <a:rPr lang="en-GB" sz="2400" dirty="0">
                          <a:solidFill>
                            <a:schemeClr val="tx1"/>
                          </a:solidFill>
                        </a:rPr>
                        <a:t> </a:t>
                      </a:r>
                      <a:r>
                        <a:rPr lang="en-GB" sz="2400" dirty="0" err="1">
                          <a:solidFill>
                            <a:schemeClr val="tx1"/>
                          </a:solidFill>
                        </a:rPr>
                        <a:t>Jahr</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chemeClr val="tx1"/>
                          </a:solidFill>
                        </a:rPr>
                        <a:t>3. Ich bin </a:t>
                      </a:r>
                      <a:r>
                        <a:rPr lang="en-GB" sz="2400" dirty="0" err="1">
                          <a:solidFill>
                            <a:schemeClr val="tx1"/>
                          </a:solidFill>
                        </a:rPr>
                        <a:t>zu</a:t>
                      </a:r>
                      <a:r>
                        <a:rPr lang="en-GB" sz="2400" dirty="0">
                          <a:solidFill>
                            <a:schemeClr val="tx1"/>
                          </a:solidFill>
                        </a:rPr>
                        <a:t> </a:t>
                      </a:r>
                      <a:r>
                        <a:rPr lang="en-GB" sz="2400" dirty="0" err="1">
                          <a:solidFill>
                            <a:schemeClr val="tx1"/>
                          </a:solidFill>
                        </a:rPr>
                        <a:t>Hause</a:t>
                      </a:r>
                      <a:r>
                        <a:rPr lang="en-GB" sz="2400" dirty="0">
                          <a:solidFill>
                            <a:schemeClr val="tx1"/>
                          </a:solidFill>
                        </a:rPr>
                        <a:t> </a:t>
                      </a:r>
                      <a:r>
                        <a:rPr lang="en-GB" sz="2400" b="1" dirty="0">
                          <a:solidFill>
                            <a:schemeClr val="tx1"/>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600671">
                <a:tc>
                  <a:txBody>
                    <a:bodyPr/>
                    <a:lstStyle/>
                    <a:p>
                      <a:r>
                        <a:rPr lang="en-GB" sz="2400" dirty="0">
                          <a:solidFill>
                            <a:schemeClr val="tx1"/>
                          </a:solidFill>
                        </a:rPr>
                        <a:t>4. Ein Synonym </a:t>
                      </a:r>
                      <a:r>
                        <a:rPr lang="en-GB" sz="2400" dirty="0" err="1">
                          <a:solidFill>
                            <a:schemeClr val="tx1"/>
                          </a:solidFill>
                        </a:rPr>
                        <a:t>für</a:t>
                      </a:r>
                      <a:r>
                        <a:rPr lang="en-GB" sz="2400" dirty="0">
                          <a:solidFill>
                            <a:schemeClr val="tx1"/>
                          </a:solidFill>
                        </a:rPr>
                        <a:t> </a:t>
                      </a:r>
                      <a:r>
                        <a:rPr lang="en-GB" sz="2400" b="1" i="1" dirty="0" err="1">
                          <a:solidFill>
                            <a:schemeClr val="tx1"/>
                          </a:solidFill>
                        </a:rPr>
                        <a:t>nochmal</a:t>
                      </a:r>
                      <a:endParaRPr lang="en-GB" sz="2400" b="1" i="1"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chemeClr val="tx1"/>
                          </a:solidFill>
                        </a:rPr>
                        <a:t>5. Das </a:t>
                      </a:r>
                      <a:r>
                        <a:rPr lang="en-GB" sz="2400" dirty="0" err="1">
                          <a:solidFill>
                            <a:schemeClr val="tx1"/>
                          </a:solidFill>
                        </a:rPr>
                        <a:t>ist</a:t>
                      </a:r>
                      <a:r>
                        <a:rPr lang="en-GB" sz="2400" dirty="0">
                          <a:solidFill>
                            <a:schemeClr val="tx1"/>
                          </a:solidFill>
                        </a:rPr>
                        <a:t> </a:t>
                      </a:r>
                      <a:r>
                        <a:rPr lang="en-GB" sz="2400" dirty="0" err="1">
                          <a:solidFill>
                            <a:schemeClr val="tx1"/>
                          </a:solidFill>
                        </a:rPr>
                        <a:t>nicht</a:t>
                      </a:r>
                      <a:r>
                        <a:rPr lang="en-GB" sz="2400" dirty="0">
                          <a:solidFill>
                            <a:schemeClr val="tx1"/>
                          </a:solidFill>
                        </a:rPr>
                        <a:t> </a:t>
                      </a:r>
                      <a:r>
                        <a:rPr lang="en-GB" sz="2400" dirty="0" err="1">
                          <a:solidFill>
                            <a:schemeClr val="tx1"/>
                          </a:solidFill>
                        </a:rPr>
                        <a:t>grün</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chemeClr val="tx1"/>
                          </a:solidFill>
                        </a:rPr>
                        <a:t>6. Das </a:t>
                      </a:r>
                      <a:r>
                        <a:rPr lang="en-GB" sz="2400" dirty="0" err="1">
                          <a:solidFill>
                            <a:schemeClr val="tx1"/>
                          </a:solidFill>
                        </a:rPr>
                        <a:t>ist</a:t>
                      </a:r>
                      <a:r>
                        <a:rPr lang="en-GB" sz="2400" dirty="0">
                          <a:solidFill>
                            <a:schemeClr val="tx1"/>
                          </a:solidFill>
                        </a:rPr>
                        <a:t> </a:t>
                      </a:r>
                      <a:r>
                        <a:rPr lang="en-GB" sz="2400" dirty="0" err="1">
                          <a:solidFill>
                            <a:schemeClr val="tx1"/>
                          </a:solidFill>
                        </a:rPr>
                        <a:t>eine</a:t>
                      </a:r>
                      <a:r>
                        <a:rPr lang="en-GB" sz="2400" dirty="0">
                          <a:solidFill>
                            <a:schemeClr val="tx1"/>
                          </a:solidFill>
                        </a:rPr>
                        <a:t> </a:t>
                      </a:r>
                      <a:r>
                        <a:rPr lang="en-GB" sz="2400" dirty="0" err="1">
                          <a:solidFill>
                            <a:schemeClr val="tx1"/>
                          </a:solidFill>
                        </a:rPr>
                        <a:t>Erfahrung</a:t>
                      </a:r>
                      <a:endParaRPr lang="en-GB" sz="2400"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4472C4">
                    <a:lumMod val="50000"/>
                  </a:srgbClr>
                </a:solidFill>
                <a:latin typeface="Century Gothic" panose="020B0502020202020204" pitchFamily="34" charset="0"/>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a:solidFill>
            <a:schemeClr val="accent1">
              <a:lumMod val="40000"/>
              <a:lumOff val="60000"/>
            </a:schemeClr>
          </a:solidFill>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grpFill/>
          </p:spPr>
          <p:txBody>
            <a:bodyPr wrap="square" rtlCol="0" anchor="ctr">
              <a:spAutoFit/>
            </a:bodyPr>
            <a:lstStyle/>
            <a:p>
              <a:r>
                <a:rPr lang="en-GB" sz="2100" b="1" dirty="0">
                  <a:solidFill>
                    <a:srgbClr val="4472C4">
                      <a:lumMod val="50000"/>
                    </a:srgbClr>
                  </a:solidFill>
                  <a:latin typeface="Century Gothic" panose="020B0502020202020204" pitchFamily="34" charset="0"/>
                </a:rPr>
                <a:t>geschwommen</a:t>
              </a:r>
              <a:endParaRPr lang="en-GB" sz="2100" dirty="0">
                <a:solidFill>
                  <a:srgbClr val="4472C4">
                    <a:lumMod val="50000"/>
                  </a:srgbClr>
                </a:solidFill>
                <a:latin typeface="Century Gothic" panose="020B0502020202020204" pitchFamily="34" charset="0"/>
              </a:endParaRPr>
            </a:p>
          </p:txBody>
        </p:sp>
      </p:grpSp>
      <p:sp>
        <p:nvSpPr>
          <p:cNvPr id="23" name="TextBox 22">
            <a:extLst>
              <a:ext uri="{FF2B5EF4-FFF2-40B4-BE49-F238E27FC236}">
                <a16:creationId xmlns:a16="http://schemas.microsoft.com/office/drawing/2014/main" id="{B9D8C5A2-A159-4FDB-8A0C-3E63247BC4C1}"/>
              </a:ext>
            </a:extLst>
          </p:cNvPr>
          <p:cNvSpPr txBox="1"/>
          <p:nvPr/>
        </p:nvSpPr>
        <p:spPr>
          <a:xfrm>
            <a:off x="5320213" y="316707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316707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316707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3771940"/>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3771940"/>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3771940"/>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437680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437680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B0502020202020204" pitchFamily="34" charset="0"/>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4376805"/>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3"/>
                                        </p:tgtEl>
                                      </p:cBhvr>
                                    </p:animEffect>
                                    <p:set>
                                      <p:cBhvr>
                                        <p:cTn id="104" dur="1" fill="hold">
                                          <p:stCondLst>
                                            <p:cond delay="2999"/>
                                          </p:stCondLst>
                                        </p:cTn>
                                        <p:tgtEl>
                                          <p:spTgt spid="2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4"/>
                                        </p:tgtEl>
                                      </p:cBhvr>
                                    </p:animEffect>
                                    <p:set>
                                      <p:cBhvr>
                                        <p:cTn id="113" dur="1" fill="hold">
                                          <p:stCondLst>
                                            <p:cond delay="2999"/>
                                          </p:stCondLst>
                                        </p:cTn>
                                        <p:tgtEl>
                                          <p:spTgt spid="24"/>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5"/>
                                        </p:tgtEl>
                                      </p:cBhvr>
                                    </p:animEffect>
                                    <p:set>
                                      <p:cBhvr>
                                        <p:cTn id="122" dur="1" fill="hold">
                                          <p:stCondLst>
                                            <p:cond delay="2999"/>
                                          </p:stCondLst>
                                        </p:cTn>
                                        <p:tgtEl>
                                          <p:spTgt spid="2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500"/>
                                        <p:tgtEl>
                                          <p:spTgt spid="26"/>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6"/>
                                        </p:tgtEl>
                                      </p:cBhvr>
                                    </p:animEffect>
                                    <p:set>
                                      <p:cBhvr>
                                        <p:cTn id="135" dur="1" fill="hold">
                                          <p:stCondLst>
                                            <p:cond delay="2999"/>
                                          </p:stCondLst>
                                        </p:cTn>
                                        <p:tgtEl>
                                          <p:spTgt spid="2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500"/>
                                        <p:tgtEl>
                                          <p:spTgt spid="27"/>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7"/>
                                        </p:tgtEl>
                                      </p:cBhvr>
                                    </p:animEffect>
                                    <p:set>
                                      <p:cBhvr>
                                        <p:cTn id="144" dur="1" fill="hold">
                                          <p:stCondLst>
                                            <p:cond delay="2999"/>
                                          </p:stCondLst>
                                        </p:cTn>
                                        <p:tgtEl>
                                          <p:spTgt spid="2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8"/>
                                        </p:tgtEl>
                                        <p:attrNameLst>
                                          <p:attrName>style.visibility</p:attrName>
                                        </p:attrNameLst>
                                      </p:cBhvr>
                                      <p:to>
                                        <p:strVal val="visible"/>
                                      </p:to>
                                    </p:set>
                                    <p:animEffect transition="in" filter="fade">
                                      <p:cBhvr>
                                        <p:cTn id="149" dur="500"/>
                                        <p:tgtEl>
                                          <p:spTgt spid="28"/>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8"/>
                                        </p:tgtEl>
                                      </p:cBhvr>
                                    </p:animEffect>
                                    <p:set>
                                      <p:cBhvr>
                                        <p:cTn id="153" dur="1" fill="hold">
                                          <p:stCondLst>
                                            <p:cond delay="2999"/>
                                          </p:stCondLst>
                                        </p:cTn>
                                        <p:tgtEl>
                                          <p:spTgt spid="2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8"/>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9"/>
                                        </p:tgtEl>
                                        <p:attrNameLst>
                                          <p:attrName>style.visibility</p:attrName>
                                        </p:attrNameLst>
                                      </p:cBhvr>
                                      <p:to>
                                        <p:strVal val="visible"/>
                                      </p:to>
                                    </p:set>
                                    <p:animEffect transition="in" filter="fade">
                                      <p:cBhvr>
                                        <p:cTn id="162" dur="500"/>
                                        <p:tgtEl>
                                          <p:spTgt spid="29"/>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9"/>
                                        </p:tgtEl>
                                      </p:cBhvr>
                                    </p:animEffect>
                                    <p:set>
                                      <p:cBhvr>
                                        <p:cTn id="166" dur="1" fill="hold">
                                          <p:stCondLst>
                                            <p:cond delay="2999"/>
                                          </p:stCondLst>
                                        </p:cTn>
                                        <p:tgtEl>
                                          <p:spTgt spid="29"/>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500"/>
                                        <p:tgtEl>
                                          <p:spTgt spid="30"/>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30"/>
                                        </p:tgtEl>
                                      </p:cBhvr>
                                    </p:animEffect>
                                    <p:set>
                                      <p:cBhvr>
                                        <p:cTn id="175" dur="1" fill="hold">
                                          <p:stCondLst>
                                            <p:cond delay="2999"/>
                                          </p:stCondLst>
                                        </p:cTn>
                                        <p:tgtEl>
                                          <p:spTgt spid="3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31"/>
                                        </p:tgtEl>
                                        <p:attrNameLst>
                                          <p:attrName>style.visibility</p:attrName>
                                        </p:attrNameLst>
                                      </p:cBhvr>
                                      <p:to>
                                        <p:strVal val="visible"/>
                                      </p:to>
                                    </p:set>
                                    <p:animEffect transition="in" filter="fade">
                                      <p:cBhvr>
                                        <p:cTn id="180" dur="500"/>
                                        <p:tgtEl>
                                          <p:spTgt spid="31"/>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31"/>
                                        </p:tgtEl>
                                      </p:cBhvr>
                                    </p:animEffect>
                                    <p:set>
                                      <p:cBhvr>
                                        <p:cTn id="184" dur="1" fill="hold">
                                          <p:stCondLst>
                                            <p:cond delay="2999"/>
                                          </p:stCondLst>
                                        </p:cTn>
                                        <p:tgtEl>
                                          <p:spTgt spid="31"/>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729789" cy="647577"/>
          </a:xfrm>
        </p:spPr>
        <p:txBody>
          <a:bodyPr>
            <a:normAutofit/>
          </a:bodyPr>
          <a:lstStyle/>
          <a:p>
            <a:r>
              <a:rPr lang="en-GB" sz="2800" b="1" dirty="0" err="1">
                <a:solidFill>
                  <a:schemeClr val="bg1"/>
                </a:solidFill>
              </a:rPr>
              <a:t>Vokabeln</a:t>
            </a:r>
            <a:r>
              <a:rPr lang="en-GB" sz="2800" b="1" dirty="0">
                <a:solidFill>
                  <a:schemeClr val="bg1"/>
                </a:solidFill>
              </a:rPr>
              <a:t> 2  </a:t>
            </a:r>
            <a:r>
              <a:rPr lang="en-GB" sz="2800" b="0" dirty="0">
                <a:solidFill>
                  <a:schemeClr val="bg1"/>
                </a:solidFill>
              </a:rPr>
              <a:t>(2/2)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extLst>
              <p:ext uri="{D42A27DB-BD31-4B8C-83A1-F6EECF244321}">
                <p14:modId xmlns:p14="http://schemas.microsoft.com/office/powerpoint/2010/main" val="4187709612"/>
              </p:ext>
            </p:extLst>
          </p:nvPr>
        </p:nvGraphicFramePr>
        <p:xfrm>
          <a:off x="111684" y="1536630"/>
          <a:ext cx="4925156" cy="4342175"/>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703843">
                <a:tc>
                  <a:txBody>
                    <a:bodyPr/>
                    <a:lstStyle/>
                    <a:p>
                      <a:r>
                        <a:rPr lang="en-GB" sz="2400" b="0" dirty="0">
                          <a:solidFill>
                            <a:schemeClr val="tx1"/>
                          </a:solidFill>
                        </a:rPr>
                        <a:t>7. Ein Synonym </a:t>
                      </a:r>
                      <a:r>
                        <a:rPr lang="en-GB" sz="2400" b="0" dirty="0" err="1">
                          <a:solidFill>
                            <a:schemeClr val="tx1"/>
                          </a:solidFill>
                        </a:rPr>
                        <a:t>für</a:t>
                      </a:r>
                      <a:r>
                        <a:rPr lang="en-GB" sz="2400" b="0" dirty="0">
                          <a:solidFill>
                            <a:schemeClr val="tx1"/>
                          </a:solidFill>
                        </a:rPr>
                        <a:t> </a:t>
                      </a:r>
                      <a:r>
                        <a:rPr lang="en-GB" sz="2400" b="1" i="1" dirty="0" err="1">
                          <a:solidFill>
                            <a:schemeClr val="tx1"/>
                          </a:solidFill>
                        </a:rPr>
                        <a:t>geben</a:t>
                      </a:r>
                      <a:endParaRPr lang="en-GB" sz="2400" b="1" i="1"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692892621"/>
                  </a:ext>
                </a:extLst>
              </a:tr>
              <a:tr h="703843">
                <a:tc>
                  <a:txBody>
                    <a:bodyPr/>
                    <a:lstStyle/>
                    <a:p>
                      <a:r>
                        <a:rPr lang="en-GB" sz="2400" b="0" dirty="0">
                          <a:solidFill>
                            <a:schemeClr val="tx1"/>
                          </a:solidFill>
                        </a:rPr>
                        <a:t>8. Ach! Dieses </a:t>
                      </a:r>
                      <a:r>
                        <a:rPr lang="en-GB" sz="2400" b="0" dirty="0" err="1">
                          <a:solidFill>
                            <a:schemeClr val="tx1"/>
                          </a:solidFill>
                        </a:rPr>
                        <a:t>Obst</a:t>
                      </a:r>
                      <a:r>
                        <a:rPr lang="en-GB" sz="2400" b="0" dirty="0">
                          <a:solidFill>
                            <a:schemeClr val="tx1"/>
                          </a:solidFill>
                        </a:rPr>
                        <a:t> </a:t>
                      </a:r>
                      <a:r>
                        <a:rPr lang="en-GB" sz="2400" b="0" dirty="0" err="1">
                          <a:solidFill>
                            <a:schemeClr val="tx1"/>
                          </a:solidFill>
                        </a:rPr>
                        <a:t>ist</a:t>
                      </a:r>
                      <a:r>
                        <a:rPr lang="en-GB" sz="2400" b="0" dirty="0">
                          <a:solidFill>
                            <a:schemeClr val="tx1"/>
                          </a:solidFill>
                        </a:rPr>
                        <a:t> so…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94756907"/>
                  </a:ext>
                </a:extLst>
              </a:tr>
              <a:tr h="703843">
                <a:tc>
                  <a:txBody>
                    <a:bodyPr/>
                    <a:lstStyle/>
                    <a:p>
                      <a:r>
                        <a:rPr lang="en-GB" sz="2400" b="0" dirty="0">
                          <a:solidFill>
                            <a:schemeClr val="tx1"/>
                          </a:solidFill>
                        </a:rPr>
                        <a:t>9. Ich </a:t>
                      </a:r>
                      <a:r>
                        <a:rPr lang="en-GB" sz="2400" b="0" dirty="0" err="1">
                          <a:solidFill>
                            <a:schemeClr val="tx1"/>
                          </a:solidFill>
                        </a:rPr>
                        <a:t>werfe</a:t>
                      </a:r>
                      <a:r>
                        <a:rPr lang="en-GB" sz="2400" b="0" dirty="0">
                          <a:solidFill>
                            <a:schemeClr val="tx1"/>
                          </a:solidFill>
                        </a:rPr>
                        <a:t> </a:t>
                      </a:r>
                      <a:r>
                        <a:rPr lang="en-GB" sz="2400" b="0" dirty="0" err="1">
                          <a:solidFill>
                            <a:schemeClr val="tx1"/>
                          </a:solidFill>
                        </a:rPr>
                        <a:t>einen</a:t>
                      </a:r>
                      <a:r>
                        <a:rPr lang="en-GB" sz="2400" b="0" dirty="0">
                          <a:solidFill>
                            <a:schemeClr val="tx1"/>
                          </a:solidFill>
                        </a:rPr>
                        <a:t> </a:t>
                      </a:r>
                      <a:r>
                        <a:rPr lang="en-GB" sz="2400" b="0" dirty="0" err="1">
                          <a:solidFill>
                            <a:schemeClr val="tx1"/>
                          </a:solidFill>
                        </a:rPr>
                        <a:t>Blick</a:t>
                      </a:r>
                      <a:r>
                        <a:rPr lang="en-GB" sz="2400" b="0" dirty="0">
                          <a:solidFill>
                            <a:schemeClr val="tx1"/>
                          </a:solidFill>
                        </a:rPr>
                        <a:t> …das Fenster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97314368"/>
                  </a:ext>
                </a:extLst>
              </a:tr>
              <a:tr h="703843">
                <a:tc>
                  <a:txBody>
                    <a:bodyPr/>
                    <a:lstStyle/>
                    <a:p>
                      <a:r>
                        <a:rPr lang="en-GB" sz="2400" b="0" dirty="0">
                          <a:solidFill>
                            <a:schemeClr val="tx1"/>
                          </a:solidFill>
                        </a:rPr>
                        <a:t>10. Ein Synonym </a:t>
                      </a:r>
                      <a:r>
                        <a:rPr lang="en-GB" sz="2400" b="0" dirty="0" err="1">
                          <a:solidFill>
                            <a:schemeClr val="tx1"/>
                          </a:solidFill>
                        </a:rPr>
                        <a:t>für</a:t>
                      </a:r>
                      <a:r>
                        <a:rPr lang="en-GB" sz="2400" b="0" dirty="0">
                          <a:solidFill>
                            <a:schemeClr val="tx1"/>
                          </a:solidFill>
                        </a:rPr>
                        <a:t> </a:t>
                      </a:r>
                      <a:r>
                        <a:rPr lang="en-GB" sz="2400" b="1" i="1" dirty="0" err="1">
                          <a:solidFill>
                            <a:schemeClr val="tx1"/>
                          </a:solidFill>
                        </a:rPr>
                        <a:t>steigen</a:t>
                      </a:r>
                      <a:endParaRPr lang="en-GB" sz="2400" b="1" i="1" dirty="0">
                        <a:solidFill>
                          <a:schemeClr val="tx1"/>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54792429"/>
                  </a:ext>
                </a:extLst>
              </a:tr>
              <a:tr h="703843">
                <a:tc>
                  <a:txBody>
                    <a:bodyPr/>
                    <a:lstStyle/>
                    <a:p>
                      <a:r>
                        <a:rPr lang="en-GB" sz="2400" b="0" dirty="0">
                          <a:solidFill>
                            <a:schemeClr val="tx1"/>
                          </a:solidFill>
                        </a:rPr>
                        <a:t>11. </a:t>
                      </a:r>
                      <a:r>
                        <a:rPr lang="en-GB" sz="2400" b="0" dirty="0" err="1">
                          <a:solidFill>
                            <a:schemeClr val="tx1"/>
                          </a:solidFill>
                        </a:rPr>
                        <a:t>Nicht</a:t>
                      </a:r>
                      <a:r>
                        <a:rPr lang="en-GB" sz="2400" b="0" dirty="0">
                          <a:solidFill>
                            <a:schemeClr val="tx1"/>
                          </a:solidFill>
                        </a:rPr>
                        <a:t> </a:t>
                      </a:r>
                      <a:r>
                        <a:rPr lang="en-GB" sz="2400" b="0" dirty="0" err="1">
                          <a:solidFill>
                            <a:schemeClr val="tx1"/>
                          </a:solidFill>
                        </a:rPr>
                        <a:t>fragen</a:t>
                      </a:r>
                      <a:r>
                        <a:rPr lang="en-GB" sz="2400" b="0" dirty="0">
                          <a:solidFill>
                            <a:schemeClr val="tx1"/>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69144624"/>
                  </a:ext>
                </a:extLst>
              </a:tr>
              <a:tr h="703843">
                <a:tc>
                  <a:txBody>
                    <a:bodyPr/>
                    <a:lstStyle/>
                    <a:p>
                      <a:r>
                        <a:rPr lang="en-GB" sz="2400" b="0" dirty="0">
                          <a:solidFill>
                            <a:schemeClr val="tx1"/>
                          </a:solidFill>
                        </a:rPr>
                        <a:t>12. Ich </a:t>
                      </a:r>
                      <a:r>
                        <a:rPr lang="en-GB" sz="2400" b="0" dirty="0" err="1">
                          <a:solidFill>
                            <a:schemeClr val="tx1"/>
                          </a:solidFill>
                        </a:rPr>
                        <a:t>schenke</a:t>
                      </a:r>
                      <a:r>
                        <a:rPr lang="en-GB" sz="2400" b="0" dirty="0">
                          <a:solidFill>
                            <a:schemeClr val="tx1"/>
                          </a:solidFill>
                        </a:rPr>
                        <a:t> </a:t>
                      </a:r>
                      <a:r>
                        <a:rPr lang="en-GB" sz="2400" b="1" u="sng" dirty="0">
                          <a:solidFill>
                            <a:schemeClr val="tx1"/>
                          </a:solidFill>
                        </a:rPr>
                        <a:t>Mia</a:t>
                      </a:r>
                      <a:r>
                        <a:rPr lang="en-GB" sz="2400" b="0" dirty="0">
                          <a:solidFill>
                            <a:schemeClr val="tx1"/>
                          </a:solidFill>
                        </a:rPr>
                        <a:t> </a:t>
                      </a:r>
                      <a:r>
                        <a:rPr lang="en-GB" sz="2400" b="0" dirty="0" err="1">
                          <a:solidFill>
                            <a:schemeClr val="tx1"/>
                          </a:solidFill>
                        </a:rPr>
                        <a:t>ein</a:t>
                      </a:r>
                      <a:r>
                        <a:rPr lang="en-GB" sz="2400" b="0" dirty="0">
                          <a:solidFill>
                            <a:schemeClr val="tx1"/>
                          </a:solidFill>
                        </a:rPr>
                        <a:t> Buch.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9682717"/>
                  </a:ext>
                </a:extLst>
              </a:tr>
            </a:tbl>
          </a:graphicData>
        </a:graphic>
      </p:graphicFrame>
      <p:sp>
        <p:nvSpPr>
          <p:cNvPr id="35" name="TextBox 34">
            <a:extLst>
              <a:ext uri="{FF2B5EF4-FFF2-40B4-BE49-F238E27FC236}">
                <a16:creationId xmlns:a16="http://schemas.microsoft.com/office/drawing/2014/main" id="{DD13FC56-D727-44E7-990E-0424E35ABF73}"/>
              </a:ext>
            </a:extLst>
          </p:cNvPr>
          <p:cNvSpPr txBox="1"/>
          <p:nvPr/>
        </p:nvSpPr>
        <p:spPr>
          <a:xfrm>
            <a:off x="5255913" y="1608819"/>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danken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6129CD-0769-4552-BD1F-5F1F3FC0F483}"/>
              </a:ext>
            </a:extLst>
          </p:cNvPr>
          <p:cNvSpPr txBox="1"/>
          <p:nvPr/>
        </p:nvSpPr>
        <p:spPr>
          <a:xfrm>
            <a:off x="7565277" y="1608819"/>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schenken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20D80959-FF1A-484D-8909-96955B1C10F2}"/>
              </a:ext>
            </a:extLst>
          </p:cNvPr>
          <p:cNvSpPr txBox="1"/>
          <p:nvPr/>
        </p:nvSpPr>
        <p:spPr>
          <a:xfrm>
            <a:off x="9851971" y="1608819"/>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antworten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4A8480AB-8290-407A-B928-8BCCEACF4257}"/>
              </a:ext>
            </a:extLst>
          </p:cNvPr>
          <p:cNvSpPr txBox="1"/>
          <p:nvPr/>
        </p:nvSpPr>
        <p:spPr>
          <a:xfrm>
            <a:off x="5255913" y="2316392"/>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freundlich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EC6E55E-6147-4E1B-B90E-DBDA255F956D}"/>
              </a:ext>
            </a:extLst>
          </p:cNvPr>
          <p:cNvSpPr txBox="1"/>
          <p:nvPr/>
        </p:nvSpPr>
        <p:spPr>
          <a:xfrm>
            <a:off x="7565277" y="2316392"/>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frisch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FBEE1ABC-08C1-4A4D-BD54-D581341FB36B}"/>
              </a:ext>
            </a:extLst>
          </p:cNvPr>
          <p:cNvSpPr txBox="1"/>
          <p:nvPr/>
        </p:nvSpPr>
        <p:spPr>
          <a:xfrm>
            <a:off x="9851971" y="2316392"/>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bequem</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402AA425-F0F8-4565-A94F-4F166BFF15F8}"/>
              </a:ext>
            </a:extLst>
          </p:cNvPr>
          <p:cNvSpPr txBox="1"/>
          <p:nvPr/>
        </p:nvSpPr>
        <p:spPr>
          <a:xfrm>
            <a:off x="5255913" y="299130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durch</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D78B78D9-F898-4116-9CA0-8F002F4830A1}"/>
              </a:ext>
            </a:extLst>
          </p:cNvPr>
          <p:cNvSpPr txBox="1"/>
          <p:nvPr/>
        </p:nvSpPr>
        <p:spPr>
          <a:xfrm>
            <a:off x="7565277" y="299130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für</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5C846298-BECA-46AC-8B83-1F09474D38C1}"/>
              </a:ext>
            </a:extLst>
          </p:cNvPr>
          <p:cNvSpPr txBox="1"/>
          <p:nvPr/>
        </p:nvSpPr>
        <p:spPr>
          <a:xfrm>
            <a:off x="9851971" y="299130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latin typeface="Century Gothic" panose="020B0502020202020204" pitchFamily="34" charset="0"/>
              </a:rPr>
              <a:t>von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E5615B39-22CE-416B-80F0-C3F217F6C2BF}"/>
              </a:ext>
            </a:extLst>
          </p:cNvPr>
          <p:cNvSpPr txBox="1"/>
          <p:nvPr/>
        </p:nvSpPr>
        <p:spPr>
          <a:xfrm>
            <a:off x="5255913" y="381879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kriegen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05E5EC1F-9F8D-4B1F-B558-0D2340F599E4}"/>
              </a:ext>
            </a:extLst>
          </p:cNvPr>
          <p:cNvSpPr txBox="1"/>
          <p:nvPr/>
        </p:nvSpPr>
        <p:spPr>
          <a:xfrm>
            <a:off x="7565277" y="381879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küssen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35CEDDB2-46F9-47E4-AE87-508DD783B1D1}"/>
              </a:ext>
            </a:extLst>
          </p:cNvPr>
          <p:cNvSpPr txBox="1"/>
          <p:nvPr/>
        </p:nvSpPr>
        <p:spPr>
          <a:xfrm>
            <a:off x="9851971" y="381879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klettern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329EE561-B7EA-4F00-B231-2208EE983A52}"/>
              </a:ext>
            </a:extLst>
          </p:cNvPr>
          <p:cNvSpPr txBox="1"/>
          <p:nvPr/>
        </p:nvSpPr>
        <p:spPr>
          <a:xfrm>
            <a:off x="5255913" y="454796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antworten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D5A00B58-5D40-4082-B109-DAB4B17CF970}"/>
              </a:ext>
            </a:extLst>
          </p:cNvPr>
          <p:cNvSpPr txBox="1"/>
          <p:nvPr/>
        </p:nvSpPr>
        <p:spPr>
          <a:xfrm>
            <a:off x="7565277" y="454796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duschen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DA16A47-A14A-43FB-88C1-B7F57CB70AAF}"/>
              </a:ext>
            </a:extLst>
          </p:cNvPr>
          <p:cNvSpPr txBox="1"/>
          <p:nvPr/>
        </p:nvSpPr>
        <p:spPr>
          <a:xfrm>
            <a:off x="9851971" y="454796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wandern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B9323CA-FD15-4021-83F2-D2A6ADB171C0}"/>
              </a:ext>
            </a:extLst>
          </p:cNvPr>
          <p:cNvSpPr txBox="1"/>
          <p:nvPr/>
        </p:nvSpPr>
        <p:spPr>
          <a:xfrm>
            <a:off x="5255913" y="527713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ihm</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1A673622-0FCC-428B-B6DD-86B88EBFFF4E}"/>
              </a:ext>
            </a:extLst>
          </p:cNvPr>
          <p:cNvSpPr txBox="1"/>
          <p:nvPr/>
        </p:nvSpPr>
        <p:spPr>
          <a:xfrm>
            <a:off x="7565277" y="527713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latin typeface="Century Gothic" panose="020B0502020202020204" pitchFamily="34" charset="0"/>
              </a:rPr>
              <a:t>ihr</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DAD821F5-BF46-4C77-AE37-864B19225A6D}"/>
              </a:ext>
            </a:extLst>
          </p:cNvPr>
          <p:cNvSpPr txBox="1"/>
          <p:nvPr/>
        </p:nvSpPr>
        <p:spPr>
          <a:xfrm>
            <a:off x="9851971" y="5277137"/>
            <a:ext cx="2217040" cy="52322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latin typeface="Century Gothic" panose="020B0502020202020204" pitchFamily="34" charset="0"/>
              </a:rPr>
              <a:t>dir</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35"/>
                                        </p:tgtEl>
                                      </p:cBhvr>
                                    </p:animEffect>
                                    <p:set>
                                      <p:cBhvr>
                                        <p:cTn id="11" dur="1" fill="hold">
                                          <p:stCondLst>
                                            <p:cond delay="2999"/>
                                          </p:stCondLst>
                                        </p:cTn>
                                        <p:tgtEl>
                                          <p:spTgt spid="3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36"/>
                                        </p:tgtEl>
                                      </p:cBhvr>
                                    </p:animEffect>
                                    <p:set>
                                      <p:cBhvr>
                                        <p:cTn id="20" dur="1" fill="hold">
                                          <p:stCondLst>
                                            <p:cond delay="2999"/>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37"/>
                                        </p:tgtEl>
                                      </p:cBhvr>
                                    </p:animEffect>
                                    <p:set>
                                      <p:cBhvr>
                                        <p:cTn id="29" dur="1" fill="hold">
                                          <p:stCondLst>
                                            <p:cond delay="29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38"/>
                                        </p:tgtEl>
                                      </p:cBhvr>
                                    </p:animEffect>
                                    <p:set>
                                      <p:cBhvr>
                                        <p:cTn id="42" dur="1" fill="hold">
                                          <p:stCondLst>
                                            <p:cond delay="29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39"/>
                                        </p:tgtEl>
                                      </p:cBhvr>
                                    </p:animEffect>
                                    <p:set>
                                      <p:cBhvr>
                                        <p:cTn id="51" dur="1" fill="hold">
                                          <p:stCondLst>
                                            <p:cond delay="2999"/>
                                          </p:stCondLst>
                                        </p:cTn>
                                        <p:tgtEl>
                                          <p:spTgt spid="3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40"/>
                                        </p:tgtEl>
                                      </p:cBhvr>
                                    </p:animEffect>
                                    <p:set>
                                      <p:cBhvr>
                                        <p:cTn id="60" dur="1" fill="hold">
                                          <p:stCondLst>
                                            <p:cond delay="2999"/>
                                          </p:stCondLst>
                                        </p:cTn>
                                        <p:tgtEl>
                                          <p:spTgt spid="4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41"/>
                                        </p:tgtEl>
                                      </p:cBhvr>
                                    </p:animEffect>
                                    <p:set>
                                      <p:cBhvr>
                                        <p:cTn id="73" dur="1" fill="hold">
                                          <p:stCondLst>
                                            <p:cond delay="2999"/>
                                          </p:stCondLst>
                                        </p:cTn>
                                        <p:tgtEl>
                                          <p:spTgt spid="4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3000"/>
                                        <p:tgtEl>
                                          <p:spTgt spid="42"/>
                                        </p:tgtEl>
                                      </p:cBhvr>
                                    </p:animEffect>
                                    <p:set>
                                      <p:cBhvr>
                                        <p:cTn id="82" dur="1" fill="hold">
                                          <p:stCondLst>
                                            <p:cond delay="2999"/>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43"/>
                                        </p:tgtEl>
                                      </p:cBhvr>
                                    </p:animEffect>
                                    <p:set>
                                      <p:cBhvr>
                                        <p:cTn id="91" dur="1" fill="hold">
                                          <p:stCondLst>
                                            <p:cond delay="2999"/>
                                          </p:stCondLst>
                                        </p:cTn>
                                        <p:tgtEl>
                                          <p:spTgt spid="4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4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44"/>
                                        </p:tgtEl>
                                      </p:cBhvr>
                                    </p:animEffect>
                                    <p:set>
                                      <p:cBhvr>
                                        <p:cTn id="104" dur="1" fill="hold">
                                          <p:stCondLst>
                                            <p:cond delay="2999"/>
                                          </p:stCondLst>
                                        </p:cTn>
                                        <p:tgtEl>
                                          <p:spTgt spid="4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45"/>
                                        </p:tgtEl>
                                      </p:cBhvr>
                                    </p:animEffect>
                                    <p:set>
                                      <p:cBhvr>
                                        <p:cTn id="113" dur="1" fill="hold">
                                          <p:stCondLst>
                                            <p:cond delay="2999"/>
                                          </p:stCondLst>
                                        </p:cTn>
                                        <p:tgtEl>
                                          <p:spTgt spid="4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fade">
                                      <p:cBhvr>
                                        <p:cTn id="118" dur="500"/>
                                        <p:tgtEl>
                                          <p:spTgt spid="46"/>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46"/>
                                        </p:tgtEl>
                                      </p:cBhvr>
                                    </p:animEffect>
                                    <p:set>
                                      <p:cBhvr>
                                        <p:cTn id="122" dur="1" fill="hold">
                                          <p:stCondLst>
                                            <p:cond delay="2999"/>
                                          </p:stCondLst>
                                        </p:cTn>
                                        <p:tgtEl>
                                          <p:spTgt spid="4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47"/>
                                        </p:tgtEl>
                                      </p:cBhvr>
                                    </p:animEffect>
                                    <p:set>
                                      <p:cBhvr>
                                        <p:cTn id="135" dur="1" fill="hold">
                                          <p:stCondLst>
                                            <p:cond delay="2999"/>
                                          </p:stCondLst>
                                        </p:cTn>
                                        <p:tgtEl>
                                          <p:spTgt spid="4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48"/>
                                        </p:tgtEl>
                                      </p:cBhvr>
                                    </p:animEffect>
                                    <p:set>
                                      <p:cBhvr>
                                        <p:cTn id="144" dur="1" fill="hold">
                                          <p:stCondLst>
                                            <p:cond delay="2999"/>
                                          </p:stCondLst>
                                        </p:cTn>
                                        <p:tgtEl>
                                          <p:spTgt spid="48"/>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49"/>
                                        </p:tgtEl>
                                        <p:attrNameLst>
                                          <p:attrName>style.visibility</p:attrName>
                                        </p:attrNameLst>
                                      </p:cBhvr>
                                      <p:to>
                                        <p:strVal val="visible"/>
                                      </p:to>
                                    </p:set>
                                    <p:animEffect transition="in" filter="fade">
                                      <p:cBhvr>
                                        <p:cTn id="149" dur="500"/>
                                        <p:tgtEl>
                                          <p:spTgt spid="49"/>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49"/>
                                        </p:tgtEl>
                                      </p:cBhvr>
                                    </p:animEffect>
                                    <p:set>
                                      <p:cBhvr>
                                        <p:cTn id="153" dur="1" fill="hold">
                                          <p:stCondLst>
                                            <p:cond delay="2999"/>
                                          </p:stCondLst>
                                        </p:cTn>
                                        <p:tgtEl>
                                          <p:spTgt spid="4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47"/>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50"/>
                                        </p:tgtEl>
                                        <p:attrNameLst>
                                          <p:attrName>style.visibility</p:attrName>
                                        </p:attrNameLst>
                                      </p:cBhvr>
                                      <p:to>
                                        <p:strVal val="visible"/>
                                      </p:to>
                                    </p:set>
                                    <p:animEffect transition="in" filter="fade">
                                      <p:cBhvr>
                                        <p:cTn id="162" dur="500"/>
                                        <p:tgtEl>
                                          <p:spTgt spid="50"/>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50"/>
                                        </p:tgtEl>
                                      </p:cBhvr>
                                    </p:animEffect>
                                    <p:set>
                                      <p:cBhvr>
                                        <p:cTn id="166" dur="1" fill="hold">
                                          <p:stCondLst>
                                            <p:cond delay="2999"/>
                                          </p:stCondLst>
                                        </p:cTn>
                                        <p:tgtEl>
                                          <p:spTgt spid="50"/>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500"/>
                                        <p:tgtEl>
                                          <p:spTgt spid="51"/>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51"/>
                                        </p:tgtEl>
                                      </p:cBhvr>
                                    </p:animEffect>
                                    <p:set>
                                      <p:cBhvr>
                                        <p:cTn id="175" dur="1" fill="hold">
                                          <p:stCondLst>
                                            <p:cond delay="2999"/>
                                          </p:stCondLst>
                                        </p:cTn>
                                        <p:tgtEl>
                                          <p:spTgt spid="5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52"/>
                                        </p:tgtEl>
                                        <p:attrNameLst>
                                          <p:attrName>style.visibility</p:attrName>
                                        </p:attrNameLst>
                                      </p:cBhvr>
                                      <p:to>
                                        <p:strVal val="visible"/>
                                      </p:to>
                                    </p:set>
                                    <p:animEffect transition="in" filter="fade">
                                      <p:cBhvr>
                                        <p:cTn id="180" dur="500"/>
                                        <p:tgtEl>
                                          <p:spTgt spid="52"/>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52"/>
                                        </p:tgtEl>
                                      </p:cBhvr>
                                    </p:animEffect>
                                    <p:set>
                                      <p:cBhvr>
                                        <p:cTn id="184" dur="1" fill="hold">
                                          <p:stCondLst>
                                            <p:cond delay="2999"/>
                                          </p:stCondLst>
                                        </p:cTn>
                                        <p:tgtEl>
                                          <p:spTgt spid="52"/>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6" grpId="2" animBg="1"/>
      <p:bldP spid="37" grpId="0" animBg="1"/>
      <p:bldP spid="37" grpId="1" animBg="1"/>
      <p:bldP spid="38" grpId="0" animBg="1"/>
      <p:bldP spid="38" grpId="1" animBg="1"/>
      <p:bldP spid="39" grpId="0" animBg="1"/>
      <p:bldP spid="39" grpId="1" animBg="1"/>
      <p:bldP spid="39" grpId="2" animBg="1"/>
      <p:bldP spid="40" grpId="0" animBg="1"/>
      <p:bldP spid="40" grpId="1" animBg="1"/>
      <p:bldP spid="41" grpId="0" animBg="1"/>
      <p:bldP spid="41" grpId="1" animBg="1"/>
      <p:bldP spid="41" grpId="2"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6" grpId="2" animBg="1"/>
      <p:bldP spid="47" grpId="0" animBg="1"/>
      <p:bldP spid="47" grpId="1" animBg="1"/>
      <p:bldP spid="47" grpId="2"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animBg="1"/>
      <p:bldP spid="5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ular Callout 17"/>
          <p:cNvSpPr/>
          <p:nvPr/>
        </p:nvSpPr>
        <p:spPr>
          <a:xfrm>
            <a:off x="679629" y="5507972"/>
            <a:ext cx="10919012" cy="595320"/>
          </a:xfrm>
          <a:prstGeom prst="wedgeRoundRectCallout">
            <a:avLst>
              <a:gd name="adj1" fmla="val -20534"/>
              <a:gd name="adj2" fmla="val 48169"/>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rPr>
              <a:t>Remember - after many verbs other than </a:t>
            </a:r>
            <a:r>
              <a:rPr lang="en-GB" b="1" dirty="0">
                <a:solidFill>
                  <a:schemeClr val="bg1"/>
                </a:solidFill>
                <a:latin typeface="Century Gothic" panose="020B0502020202020204" pitchFamily="34" charset="0"/>
              </a:rPr>
              <a:t>sein</a:t>
            </a:r>
            <a:r>
              <a:rPr lang="en-GB" dirty="0">
                <a:solidFill>
                  <a:schemeClr val="bg1"/>
                </a:solidFill>
                <a:latin typeface="Century Gothic" panose="020B0502020202020204" pitchFamily="34" charset="0"/>
              </a:rPr>
              <a:t> we use Row 2 (accusative).</a:t>
            </a:r>
            <a:br>
              <a:rPr lang="en-GB" dirty="0">
                <a:solidFill>
                  <a:schemeClr val="bg1"/>
                </a:solidFill>
                <a:latin typeface="Century Gothic" panose="020B0502020202020204" pitchFamily="34" charset="0"/>
              </a:rPr>
            </a:br>
            <a:r>
              <a:rPr lang="en-GB" dirty="0">
                <a:solidFill>
                  <a:schemeClr val="bg1"/>
                </a:solidFill>
                <a:latin typeface="Century Gothic" panose="020B0502020202020204" pitchFamily="34" charset="0"/>
              </a:rPr>
              <a:t>The preposition </a:t>
            </a:r>
            <a:r>
              <a:rPr lang="en-GB" b="1" dirty="0" err="1">
                <a:solidFill>
                  <a:schemeClr val="bg1"/>
                </a:solidFill>
                <a:latin typeface="Century Gothic" panose="020B0502020202020204" pitchFamily="34" charset="0"/>
              </a:rPr>
              <a:t>für</a:t>
            </a:r>
            <a:r>
              <a:rPr lang="en-GB" b="1" dirty="0">
                <a:solidFill>
                  <a:schemeClr val="bg1"/>
                </a:solidFill>
                <a:latin typeface="Century Gothic" panose="020B0502020202020204" pitchFamily="34" charset="0"/>
              </a:rPr>
              <a:t> </a:t>
            </a:r>
            <a:r>
              <a:rPr lang="en-GB" dirty="0">
                <a:solidFill>
                  <a:schemeClr val="bg1"/>
                </a:solidFill>
                <a:latin typeface="Century Gothic" panose="020B0502020202020204" pitchFamily="34" charset="0"/>
              </a:rPr>
              <a:t>is always followed by Row 2 (accusative) as well.</a:t>
            </a:r>
            <a:endParaRPr lang="en-GB" dirty="0">
              <a:solidFill>
                <a:schemeClr val="bg1"/>
              </a:solidFill>
            </a:endParaRPr>
          </a:p>
        </p:txBody>
      </p:sp>
      <p:sp>
        <p:nvSpPr>
          <p:cNvPr id="4" name="Title 3"/>
          <p:cNvSpPr>
            <a:spLocks noGrp="1"/>
          </p:cNvSpPr>
          <p:nvPr>
            <p:ph type="title"/>
          </p:nvPr>
        </p:nvSpPr>
        <p:spPr>
          <a:xfrm>
            <a:off x="0" y="213557"/>
            <a:ext cx="2436938" cy="647577"/>
          </a:xfrm>
        </p:spPr>
        <p:txBody>
          <a:bodyPr>
            <a:normAutofit/>
          </a:bodyPr>
          <a:lstStyle/>
          <a:p>
            <a:r>
              <a:rPr lang="en-GB" sz="2800" b="1">
                <a:solidFill>
                  <a:schemeClr val="bg1"/>
                </a:solidFill>
              </a:rPr>
              <a:t>Ein </a:t>
            </a:r>
            <a:r>
              <a:rPr lang="en-GB" sz="2800" b="1">
                <a:solidFill>
                  <a:schemeClr val="bg1"/>
                </a:solidFill>
                <a:sym typeface="Symbol" panose="05050102010706020507" pitchFamily="18" charset="2"/>
              </a:rPr>
              <a:t> mein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653" y="926522"/>
            <a:ext cx="1177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As you know, the indefinite article </a:t>
            </a:r>
            <a:r>
              <a:rPr kumimoji="0" lang="en-US" sz="2400" b="1" i="0" u="none" strike="noStrike" kern="1200" cap="none" spc="0" normalizeH="0" baseline="0" noProof="0" dirty="0" err="1">
                <a:ln>
                  <a:noFill/>
                </a:ln>
                <a:effectLst/>
                <a:uLnTx/>
                <a:uFillTx/>
                <a:latin typeface="Century Gothic" panose="020F0302020204030204"/>
                <a:ea typeface="+mn-ea"/>
                <a:cs typeface="+mn-cs"/>
              </a:rPr>
              <a:t>ein</a:t>
            </a:r>
            <a:r>
              <a:rPr kumimoji="0" lang="en-US" sz="2400" b="1" i="1" u="none" strike="noStrike" kern="1200" cap="none" spc="0" normalizeH="0" baseline="0" noProof="0" dirty="0">
                <a:ln>
                  <a:noFill/>
                </a:ln>
                <a:effectLst/>
                <a:uLnTx/>
                <a:uFillTx/>
                <a:latin typeface="Century Gothic" panose="020F0302020204030204"/>
                <a:ea typeface="+mn-ea"/>
                <a:cs typeface="+mn-cs"/>
              </a:rPr>
              <a:t> </a:t>
            </a:r>
            <a:r>
              <a:rPr kumimoji="0" lang="en-US" sz="2400" u="none" strike="noStrike" kern="1200" cap="none" spc="0" normalizeH="0" baseline="0" noProof="0" dirty="0">
                <a:ln>
                  <a:noFill/>
                </a:ln>
                <a:effectLst/>
                <a:uLnTx/>
                <a:uFillTx/>
                <a:latin typeface="Century Gothic" panose="020F0302020204030204"/>
                <a:ea typeface="+mn-ea"/>
                <a:cs typeface="+mn-cs"/>
              </a:rPr>
              <a:t>(a/an) changes</a:t>
            </a:r>
            <a:r>
              <a:rPr lang="en-US" sz="2400" dirty="0">
                <a:latin typeface="Century Gothic" panose="020F0302020204030204"/>
              </a:rPr>
              <a:t> according to gender.</a:t>
            </a:r>
            <a:endParaRPr kumimoji="0" lang="en-US" sz="2400" b="0" u="none" strike="noStrike" kern="1200" cap="none" spc="0" normalizeH="0" baseline="0" noProof="0" dirty="0">
              <a:ln>
                <a:noFill/>
              </a:ln>
              <a:effectLst/>
              <a:uLnTx/>
              <a:uFillTx/>
              <a:latin typeface="Century Gothic" panose="020F0302020204030204"/>
            </a:endParaRPr>
          </a:p>
        </p:txBody>
      </p:sp>
      <p:sp>
        <p:nvSpPr>
          <p:cNvPr id="2" name="TextBox 1">
            <a:extLst>
              <a:ext uri="{FF2B5EF4-FFF2-40B4-BE49-F238E27FC236}">
                <a16:creationId xmlns:a16="http://schemas.microsoft.com/office/drawing/2014/main" id="{B1C415A7-25D4-4230-AD86-3E6CFA9E39EF}"/>
              </a:ext>
            </a:extLst>
          </p:cNvPr>
          <p:cNvSpPr txBox="1"/>
          <p:nvPr/>
        </p:nvSpPr>
        <p:spPr>
          <a:xfrm>
            <a:off x="123653" y="2002533"/>
            <a:ext cx="3971373" cy="3170099"/>
          </a:xfrm>
          <a:prstGeom prst="rect">
            <a:avLst/>
          </a:prstGeom>
          <a:noFill/>
          <a:ln w="19050">
            <a:solidFill>
              <a:srgbClr val="FFCC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ist</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Vater</a:t>
            </a:r>
            <a:r>
              <a:rPr kumimoji="0" lang="en-GB" sz="2000" b="0" i="0" u="none" strike="noStrike" kern="120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a:t>
            </a:r>
            <a:r>
              <a:rPr kumimoji="0" lang="en-GB" sz="2000" b="0" i="0" u="none" strike="noStrike" kern="1200" cap="none" spc="0" normalizeH="0" baseline="0" noProof="0" dirty="0">
                <a:ln>
                  <a:noFill/>
                </a:ln>
                <a:effectLst/>
                <a:uLnTx/>
                <a:uFillTx/>
                <a:latin typeface="Century Gothic" panose="020F0302020204030204"/>
                <a:ea typeface="+mn-ea"/>
                <a:cs typeface="+mn-cs"/>
              </a:rPr>
              <a:t>    father)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lvl="0" algn="ctr">
              <a:defRPr/>
            </a:pPr>
            <a:r>
              <a:rPr lang="en-GB" sz="2000" dirty="0"/>
              <a:t>Row 2: Ich </a:t>
            </a:r>
            <a:r>
              <a:rPr lang="en-GB" sz="2000" dirty="0" err="1"/>
              <a:t>sehe</a:t>
            </a:r>
            <a:r>
              <a:rPr lang="en-GB" sz="2000" dirty="0"/>
              <a:t>   </a:t>
            </a:r>
            <a:r>
              <a:rPr lang="en-GB" sz="2000" b="1" dirty="0" err="1"/>
              <a:t>einen</a:t>
            </a:r>
            <a:r>
              <a:rPr lang="en-GB" sz="2000" b="1" dirty="0"/>
              <a:t>   </a:t>
            </a:r>
            <a:r>
              <a:rPr lang="en-GB" sz="2000" dirty="0" err="1"/>
              <a:t>Vater</a:t>
            </a:r>
            <a:r>
              <a:rPr lang="en-GB" sz="2000" dirty="0"/>
              <a:t> </a:t>
            </a:r>
          </a:p>
          <a:p>
            <a:pPr lvl="0" algn="ctr">
              <a:defRPr/>
            </a:pPr>
            <a:r>
              <a:rPr lang="en-GB" sz="2000" dirty="0"/>
              <a:t>(</a:t>
            </a:r>
            <a:r>
              <a:rPr lang="en-GB" sz="2000" b="1" dirty="0"/>
              <a:t>a</a:t>
            </a:r>
            <a:r>
              <a:rPr lang="en-GB" sz="2000" dirty="0"/>
              <a:t>    father)</a:t>
            </a:r>
          </a:p>
          <a:p>
            <a:pPr lvl="0" algn="ctr">
              <a:defRPr/>
            </a:pPr>
            <a:endParaRPr lang="en-GB" sz="2000" dirty="0">
              <a:solidFill>
                <a:srgbClr val="4472C4">
                  <a:lumMod val="50000"/>
                </a:srgbClr>
              </a:solidFill>
            </a:endParaRPr>
          </a:p>
        </p:txBody>
      </p:sp>
      <p:sp>
        <p:nvSpPr>
          <p:cNvPr id="8" name="TextBox 7">
            <a:extLst>
              <a:ext uri="{FF2B5EF4-FFF2-40B4-BE49-F238E27FC236}">
                <a16:creationId xmlns:a16="http://schemas.microsoft.com/office/drawing/2014/main" id="{65266932-6410-4864-8E07-3AD5EAFF8D7D}"/>
              </a:ext>
            </a:extLst>
          </p:cNvPr>
          <p:cNvSpPr txBox="1"/>
          <p:nvPr/>
        </p:nvSpPr>
        <p:spPr>
          <a:xfrm>
            <a:off x="4178462" y="2002533"/>
            <a:ext cx="3858680" cy="3170099"/>
          </a:xfrm>
          <a:prstGeom prst="rect">
            <a:avLst/>
          </a:prstGeom>
          <a:noFill/>
          <a:ln w="1905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ist</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Mutter.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a:t>
            </a:r>
            <a:r>
              <a:rPr kumimoji="0" lang="en-GB" sz="2000" b="0" i="0" u="none" strike="noStrike" kern="1200" cap="none" spc="0" normalizeH="0" baseline="0" noProof="0" dirty="0">
                <a:ln>
                  <a:noFill/>
                </a:ln>
                <a:effectLst/>
                <a:uLnTx/>
                <a:uFillTx/>
                <a:latin typeface="Century Gothic" panose="020F0302020204030204"/>
                <a:ea typeface="+mn-ea"/>
                <a:cs typeface="+mn-cs"/>
              </a:rPr>
              <a:t>    mother)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F0302020204030204"/>
            </a:endParaRPr>
          </a:p>
          <a:p>
            <a:pPr lvl="0" algn="ctr">
              <a:defRPr/>
            </a:pPr>
            <a:r>
              <a:rPr lang="en-GB" sz="2000" dirty="0"/>
              <a:t>Row 2: Ich </a:t>
            </a:r>
            <a:r>
              <a:rPr lang="en-GB" sz="2000" dirty="0" err="1"/>
              <a:t>sehe</a:t>
            </a:r>
            <a:r>
              <a:rPr lang="en-GB" sz="2000" dirty="0"/>
              <a:t>   </a:t>
            </a:r>
            <a:r>
              <a:rPr lang="en-GB" sz="2000" b="1" dirty="0" err="1"/>
              <a:t>eine</a:t>
            </a:r>
            <a:r>
              <a:rPr lang="en-GB" sz="2000" b="1" dirty="0"/>
              <a:t>   </a:t>
            </a:r>
            <a:r>
              <a:rPr lang="en-GB" sz="2000" dirty="0"/>
              <a:t>Mutter</a:t>
            </a:r>
          </a:p>
          <a:p>
            <a:pPr lvl="0" algn="ctr">
              <a:defRPr/>
            </a:pPr>
            <a:r>
              <a:rPr lang="en-GB" sz="2000" dirty="0"/>
              <a:t>(</a:t>
            </a:r>
            <a:r>
              <a:rPr lang="en-GB" sz="2000" b="1" dirty="0"/>
              <a:t>a</a:t>
            </a:r>
            <a:r>
              <a:rPr lang="en-GB" sz="2000" dirty="0"/>
              <a:t>    mother)</a:t>
            </a:r>
            <a:endParaRPr kumimoji="0" lang="en-GB" sz="2000" b="0" i="0" u="none" strike="noStrike" kern="1200" cap="none" spc="0" normalizeH="0" baseline="0" noProof="0" dirty="0">
              <a:ln>
                <a:noFill/>
              </a:ln>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AAC5755-72E2-40E3-8E86-B87905EAE5BF}"/>
              </a:ext>
            </a:extLst>
          </p:cNvPr>
          <p:cNvSpPr txBox="1"/>
          <p:nvPr/>
        </p:nvSpPr>
        <p:spPr>
          <a:xfrm>
            <a:off x="8120578" y="2002533"/>
            <a:ext cx="3836750" cy="3170099"/>
          </a:xfrm>
          <a:prstGeom prst="rect">
            <a:avLst/>
          </a:prstGeom>
          <a:noFill/>
          <a:ln w="1905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 </a:t>
            </a:r>
            <a:r>
              <a:rPr kumimoji="0" lang="en-GB" sz="2000" i="0" u="none" strike="noStrike" kern="1200" cap="none" spc="0" normalizeH="0" baseline="0" noProof="0" dirty="0" err="1">
                <a:ln>
                  <a:noFill/>
                </a:ln>
                <a:effectLst/>
                <a:uLnTx/>
                <a:uFillTx/>
                <a:latin typeface="Century Gothic" panose="020F0302020204030204"/>
                <a:ea typeface="+mn-ea"/>
                <a:cs typeface="+mn-cs"/>
              </a:rPr>
              <a:t>ist</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lang="en-GB" sz="2000" dirty="0">
                <a:latin typeface="Century Gothic" panose="020F0302020204030204"/>
              </a:rPr>
              <a:t> </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0" i="0" u="none" strike="noStrike" kern="1200" cap="none" spc="0" normalizeH="0" baseline="0" noProof="0" dirty="0">
                <a:ln>
                  <a:noFill/>
                </a:ln>
                <a:effectLst/>
                <a:uLnTx/>
                <a:uFillTx/>
                <a:latin typeface="Century Gothic" panose="020F0302020204030204"/>
                <a:ea typeface="+mn-ea"/>
                <a:cs typeface="+mn-cs"/>
              </a:rPr>
              <a:t>   Handy.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    </a:t>
            </a:r>
            <a:r>
              <a:rPr kumimoji="0" lang="en-GB" sz="2000" b="0" i="0" u="none" strike="noStrike" kern="1200" cap="none" spc="0" normalizeH="0" baseline="0" noProof="0" dirty="0">
                <a:ln>
                  <a:noFill/>
                </a:ln>
                <a:effectLst/>
                <a:uLnTx/>
                <a:uFillTx/>
                <a:latin typeface="Century Gothic" panose="020F0302020204030204"/>
                <a:ea typeface="+mn-ea"/>
                <a:cs typeface="+mn-cs"/>
              </a:rPr>
              <a:t>mobile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F0302020204030204"/>
            </a:endParaRPr>
          </a:p>
          <a:p>
            <a:pPr lvl="0" algn="ctr">
              <a:defRPr/>
            </a:pPr>
            <a:r>
              <a:rPr lang="en-GB" sz="2000" dirty="0"/>
              <a:t>Row 2: Ich </a:t>
            </a:r>
            <a:r>
              <a:rPr lang="en-GB" sz="2000" dirty="0" err="1"/>
              <a:t>sehe</a:t>
            </a:r>
            <a:r>
              <a:rPr lang="en-GB" sz="2000" dirty="0"/>
              <a:t>   </a:t>
            </a:r>
            <a:r>
              <a:rPr lang="en-GB" sz="2000" b="1" dirty="0" err="1"/>
              <a:t>ein</a:t>
            </a:r>
            <a:r>
              <a:rPr lang="en-GB" sz="2000" dirty="0"/>
              <a:t>   Handy.</a:t>
            </a:r>
          </a:p>
          <a:p>
            <a:pPr lvl="0" algn="ctr">
              <a:defRPr/>
            </a:pPr>
            <a:r>
              <a:rPr lang="en-GB" sz="2000" dirty="0"/>
              <a:t>(</a:t>
            </a:r>
            <a:r>
              <a:rPr lang="en-GB" sz="2000" b="1" dirty="0"/>
              <a:t>a    </a:t>
            </a:r>
            <a:r>
              <a:rPr lang="en-GB" sz="2000" dirty="0"/>
              <a:t>mobile phone)</a:t>
            </a:r>
          </a:p>
          <a:p>
            <a:pPr lvl="0" algn="ctr">
              <a:defRPr/>
            </a:pPr>
            <a:endParaRPr lang="en-GB" sz="2000" dirty="0">
              <a:solidFill>
                <a:srgbClr val="4472C4">
                  <a:lumMod val="50000"/>
                </a:srgbClr>
              </a:solidFill>
            </a:endParaRPr>
          </a:p>
        </p:txBody>
      </p:sp>
      <p:sp>
        <p:nvSpPr>
          <p:cNvPr id="10" name="TextBox 9">
            <a:extLst>
              <a:ext uri="{FF2B5EF4-FFF2-40B4-BE49-F238E27FC236}">
                <a16:creationId xmlns:a16="http://schemas.microsoft.com/office/drawing/2014/main" id="{D20930EF-A279-4D61-82C2-1220543CCBF1}"/>
              </a:ext>
            </a:extLst>
          </p:cNvPr>
          <p:cNvSpPr txBox="1"/>
          <p:nvPr/>
        </p:nvSpPr>
        <p:spPr>
          <a:xfrm>
            <a:off x="2249185" y="3212078"/>
            <a:ext cx="650132"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585" y="2316963"/>
            <a:ext cx="787353" cy="8846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587" y="2381948"/>
            <a:ext cx="824152" cy="826927"/>
          </a:xfrm>
          <a:prstGeom prst="rect">
            <a:avLst/>
          </a:prstGeom>
          <a:solidFill>
            <a:schemeClr val="bg2"/>
          </a:solidFill>
        </p:spPr>
      </p:pic>
      <p:sp>
        <p:nvSpPr>
          <p:cNvPr id="17" name="Rectangle 16"/>
          <p:cNvSpPr/>
          <p:nvPr/>
        </p:nvSpPr>
        <p:spPr>
          <a:xfrm>
            <a:off x="123653" y="1383415"/>
            <a:ext cx="10400912" cy="461665"/>
          </a:xfrm>
          <a:prstGeom prst="rect">
            <a:avLst/>
          </a:prstGeom>
        </p:spPr>
        <p:txBody>
          <a:bodyPr wrap="square">
            <a:spAutoFit/>
          </a:bodyPr>
          <a:lstStyle/>
          <a:p>
            <a:r>
              <a:rPr lang="en-GB" sz="2400">
                <a:latin typeface="Century Gothic" panose="020B0502020202020204" pitchFamily="34" charset="0"/>
              </a:rPr>
              <a:t>Possessive adjectives (</a:t>
            </a:r>
            <a:r>
              <a:rPr lang="en-GB" sz="2400" b="1">
                <a:latin typeface="Century Gothic" panose="020B0502020202020204" pitchFamily="34" charset="0"/>
              </a:rPr>
              <a:t>mein, dein, sein, ihr</a:t>
            </a:r>
            <a:r>
              <a:rPr lang="en-GB" sz="2400">
                <a:latin typeface="Century Gothic" panose="020B0502020202020204" pitchFamily="34" charset="0"/>
              </a:rPr>
              <a:t>) follow the same pattern:</a:t>
            </a:r>
            <a:endParaRPr lang="en-GB" sz="2400"/>
          </a:p>
        </p:txBody>
      </p:sp>
      <p:sp>
        <p:nvSpPr>
          <p:cNvPr id="20" name="TextBox 19">
            <a:extLst>
              <a:ext uri="{FF2B5EF4-FFF2-40B4-BE49-F238E27FC236}">
                <a16:creationId xmlns:a16="http://schemas.microsoft.com/office/drawing/2014/main" id="{D20930EF-A279-4D61-82C2-1220543CCBF1}"/>
              </a:ext>
            </a:extLst>
          </p:cNvPr>
          <p:cNvSpPr txBox="1"/>
          <p:nvPr/>
        </p:nvSpPr>
        <p:spPr>
          <a:xfrm>
            <a:off x="6139135" y="3214442"/>
            <a:ext cx="837323"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20930EF-A279-4D61-82C2-1220543CCBF1}"/>
              </a:ext>
            </a:extLst>
          </p:cNvPr>
          <p:cNvSpPr txBox="1"/>
          <p:nvPr/>
        </p:nvSpPr>
        <p:spPr>
          <a:xfrm>
            <a:off x="6256364" y="4126670"/>
            <a:ext cx="792282"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20930EF-A279-4D61-82C2-1220543CCBF1}"/>
              </a:ext>
            </a:extLst>
          </p:cNvPr>
          <p:cNvSpPr txBox="1"/>
          <p:nvPr/>
        </p:nvSpPr>
        <p:spPr>
          <a:xfrm>
            <a:off x="10030033" y="3212078"/>
            <a:ext cx="745748" cy="400110"/>
          </a:xfrm>
          <a:prstGeom prst="rect">
            <a:avLst/>
          </a:prstGeom>
          <a:solidFill>
            <a:schemeClr val="bg2"/>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20930EF-A279-4D61-82C2-1220543CCBF1}"/>
              </a:ext>
            </a:extLst>
          </p:cNvPr>
          <p:cNvSpPr txBox="1"/>
          <p:nvPr/>
        </p:nvSpPr>
        <p:spPr>
          <a:xfrm>
            <a:off x="10264746" y="4136522"/>
            <a:ext cx="647154"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0930EF-A279-4D61-82C2-1220543CCBF1}"/>
              </a:ext>
            </a:extLst>
          </p:cNvPr>
          <p:cNvSpPr txBox="1"/>
          <p:nvPr/>
        </p:nvSpPr>
        <p:spPr>
          <a:xfrm>
            <a:off x="2290647" y="4139922"/>
            <a:ext cx="945284"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0930EF-A279-4D61-82C2-1220543CCBF1}"/>
              </a:ext>
            </a:extLst>
          </p:cNvPr>
          <p:cNvSpPr txBox="1"/>
          <p:nvPr/>
        </p:nvSpPr>
        <p:spPr>
          <a:xfrm>
            <a:off x="1527814" y="3530209"/>
            <a:ext cx="401261"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9" name="TextBox 28">
            <a:extLst>
              <a:ext uri="{FF2B5EF4-FFF2-40B4-BE49-F238E27FC236}">
                <a16:creationId xmlns:a16="http://schemas.microsoft.com/office/drawing/2014/main" id="{D20930EF-A279-4D61-82C2-1220543CCBF1}"/>
              </a:ext>
            </a:extLst>
          </p:cNvPr>
          <p:cNvSpPr txBox="1"/>
          <p:nvPr/>
        </p:nvSpPr>
        <p:spPr>
          <a:xfrm>
            <a:off x="5431565" y="3523846"/>
            <a:ext cx="387461"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D20930EF-A279-4D61-82C2-1220543CCBF1}"/>
              </a:ext>
            </a:extLst>
          </p:cNvPr>
          <p:cNvSpPr txBox="1"/>
          <p:nvPr/>
        </p:nvSpPr>
        <p:spPr>
          <a:xfrm>
            <a:off x="5451440" y="4431620"/>
            <a:ext cx="387461"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D20930EF-A279-4D61-82C2-1220543CCBF1}"/>
              </a:ext>
            </a:extLst>
          </p:cNvPr>
          <p:cNvSpPr txBox="1"/>
          <p:nvPr/>
        </p:nvSpPr>
        <p:spPr>
          <a:xfrm>
            <a:off x="8956647" y="3523841"/>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D20930EF-A279-4D61-82C2-1220543CCBF1}"/>
              </a:ext>
            </a:extLst>
          </p:cNvPr>
          <p:cNvSpPr txBox="1"/>
          <p:nvPr/>
        </p:nvSpPr>
        <p:spPr>
          <a:xfrm>
            <a:off x="8945924" y="4433105"/>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3" name="TextBox 32">
            <a:extLst>
              <a:ext uri="{FF2B5EF4-FFF2-40B4-BE49-F238E27FC236}">
                <a16:creationId xmlns:a16="http://schemas.microsoft.com/office/drawing/2014/main" id="{D20930EF-A279-4D61-82C2-1220543CCBF1}"/>
              </a:ext>
            </a:extLst>
          </p:cNvPr>
          <p:cNvSpPr txBox="1"/>
          <p:nvPr/>
        </p:nvSpPr>
        <p:spPr>
          <a:xfrm>
            <a:off x="1527815" y="4431620"/>
            <a:ext cx="439154"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11" name="TextBox 10">
            <a:extLst>
              <a:ext uri="{FF2B5EF4-FFF2-40B4-BE49-F238E27FC236}">
                <a16:creationId xmlns:a16="http://schemas.microsoft.com/office/drawing/2014/main" id="{A67CFE71-9CD7-4A40-AB12-75052FC28CC8}"/>
              </a:ext>
            </a:extLst>
          </p:cNvPr>
          <p:cNvSpPr txBox="1"/>
          <p:nvPr/>
        </p:nvSpPr>
        <p:spPr>
          <a:xfrm>
            <a:off x="1011709" y="4802126"/>
            <a:ext cx="3245940" cy="400110"/>
          </a:xfrm>
          <a:prstGeom prst="rect">
            <a:avLst/>
          </a:prstGeom>
          <a:noFill/>
        </p:spPr>
        <p:txBody>
          <a:bodyPr wrap="square" rtlCol="0">
            <a:spAutoFit/>
          </a:bodyPr>
          <a:lstStyle/>
          <a:p>
            <a:pPr algn="l"/>
            <a:r>
              <a:rPr lang="en-GB" sz="2000" dirty="0"/>
              <a:t>Das </a:t>
            </a:r>
            <a:r>
              <a:rPr lang="en-GB" sz="2000" dirty="0" err="1"/>
              <a:t>ist</a:t>
            </a:r>
            <a:r>
              <a:rPr lang="en-GB" sz="2000" dirty="0"/>
              <a:t> </a:t>
            </a:r>
            <a:r>
              <a:rPr lang="en-GB" sz="2000" dirty="0" err="1"/>
              <a:t>für</a:t>
            </a:r>
            <a:r>
              <a:rPr lang="en-GB" sz="2000" dirty="0"/>
              <a:t> </a:t>
            </a:r>
            <a:r>
              <a:rPr lang="en-GB" sz="2000" b="1" dirty="0" err="1"/>
              <a:t>mein</a:t>
            </a:r>
            <a:r>
              <a:rPr lang="en-GB" sz="2000" b="1" dirty="0" err="1">
                <a:solidFill>
                  <a:srgbClr val="E87D1E"/>
                </a:solidFill>
              </a:rPr>
              <a:t>en</a:t>
            </a:r>
            <a:r>
              <a:rPr lang="en-GB" sz="2000" dirty="0"/>
              <a:t> </a:t>
            </a:r>
            <a:r>
              <a:rPr lang="en-GB" sz="2000" dirty="0" err="1"/>
              <a:t>Vater</a:t>
            </a:r>
            <a:r>
              <a:rPr lang="en-GB" sz="2000" dirty="0"/>
              <a:t>.</a:t>
            </a:r>
          </a:p>
        </p:txBody>
      </p:sp>
      <p:sp>
        <p:nvSpPr>
          <p:cNvPr id="28" name="TextBox 27">
            <a:extLst>
              <a:ext uri="{FF2B5EF4-FFF2-40B4-BE49-F238E27FC236}">
                <a16:creationId xmlns:a16="http://schemas.microsoft.com/office/drawing/2014/main" id="{E8C84C61-1A5F-4B3B-8CD2-E55AADD44AA3}"/>
              </a:ext>
            </a:extLst>
          </p:cNvPr>
          <p:cNvSpPr txBox="1"/>
          <p:nvPr/>
        </p:nvSpPr>
        <p:spPr>
          <a:xfrm>
            <a:off x="4682778" y="4798650"/>
            <a:ext cx="3245940" cy="400110"/>
          </a:xfrm>
          <a:prstGeom prst="rect">
            <a:avLst/>
          </a:prstGeom>
          <a:noFill/>
        </p:spPr>
        <p:txBody>
          <a:bodyPr wrap="square" rtlCol="0">
            <a:spAutoFit/>
          </a:bodyPr>
          <a:lstStyle/>
          <a:p>
            <a:pPr algn="l"/>
            <a:r>
              <a:rPr lang="en-GB" sz="2000" dirty="0"/>
              <a:t>Das </a:t>
            </a:r>
            <a:r>
              <a:rPr lang="en-GB" sz="2000" dirty="0" err="1"/>
              <a:t>ist</a:t>
            </a:r>
            <a:r>
              <a:rPr lang="en-GB" sz="2000" dirty="0"/>
              <a:t> </a:t>
            </a:r>
            <a:r>
              <a:rPr lang="en-GB" sz="2000" dirty="0" err="1"/>
              <a:t>für</a:t>
            </a:r>
            <a:r>
              <a:rPr lang="en-GB" sz="2000" dirty="0"/>
              <a:t> </a:t>
            </a:r>
            <a:r>
              <a:rPr lang="en-GB" sz="2000" b="1" dirty="0" err="1"/>
              <a:t>meine</a:t>
            </a:r>
            <a:r>
              <a:rPr lang="en-GB" sz="2000" dirty="0"/>
              <a:t> Mutter.</a:t>
            </a:r>
          </a:p>
        </p:txBody>
      </p:sp>
      <p:sp>
        <p:nvSpPr>
          <p:cNvPr id="34" name="TextBox 33">
            <a:extLst>
              <a:ext uri="{FF2B5EF4-FFF2-40B4-BE49-F238E27FC236}">
                <a16:creationId xmlns:a16="http://schemas.microsoft.com/office/drawing/2014/main" id="{E817FF0E-90F9-4AAF-B89E-CB6F19FDA8D1}"/>
              </a:ext>
            </a:extLst>
          </p:cNvPr>
          <p:cNvSpPr txBox="1"/>
          <p:nvPr/>
        </p:nvSpPr>
        <p:spPr>
          <a:xfrm>
            <a:off x="8901595" y="4798650"/>
            <a:ext cx="3245940" cy="400110"/>
          </a:xfrm>
          <a:prstGeom prst="rect">
            <a:avLst/>
          </a:prstGeom>
          <a:noFill/>
        </p:spPr>
        <p:txBody>
          <a:bodyPr wrap="square" rtlCol="0">
            <a:spAutoFit/>
          </a:bodyPr>
          <a:lstStyle/>
          <a:p>
            <a:pPr algn="l"/>
            <a:r>
              <a:rPr lang="en-GB" sz="2000" dirty="0"/>
              <a:t>Das </a:t>
            </a:r>
            <a:r>
              <a:rPr lang="en-GB" sz="2000" dirty="0" err="1"/>
              <a:t>ist</a:t>
            </a:r>
            <a:r>
              <a:rPr lang="en-GB" sz="2000" dirty="0"/>
              <a:t> </a:t>
            </a:r>
            <a:r>
              <a:rPr lang="en-GB" sz="2000" dirty="0" err="1"/>
              <a:t>für</a:t>
            </a:r>
            <a:r>
              <a:rPr lang="en-GB" sz="2000" dirty="0"/>
              <a:t> </a:t>
            </a:r>
            <a:r>
              <a:rPr lang="en-GB" sz="2000" b="1" dirty="0" err="1"/>
              <a:t>mein</a:t>
            </a:r>
            <a:r>
              <a:rPr lang="en-GB" sz="2000" dirty="0"/>
              <a:t> Handy.</a:t>
            </a:r>
          </a:p>
        </p:txBody>
      </p:sp>
      <p:pic>
        <p:nvPicPr>
          <p:cNvPr id="16" name="Picture 15" descr="A cell phone with icons on the screen&#10;&#10;Description automatically generated">
            <a:extLst>
              <a:ext uri="{FF2B5EF4-FFF2-40B4-BE49-F238E27FC236}">
                <a16:creationId xmlns:a16="http://schemas.microsoft.com/office/drawing/2014/main" id="{3759B128-7136-41BF-AD22-85C4C781B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1121" y="2384892"/>
            <a:ext cx="798206" cy="814756"/>
          </a:xfrm>
          <a:prstGeom prst="rect">
            <a:avLst/>
          </a:prstGeom>
        </p:spPr>
      </p:pic>
    </p:spTree>
    <p:extLst>
      <p:ext uri="{BB962C8B-B14F-4D97-AF65-F5344CB8AC3E}">
        <p14:creationId xmlns:p14="http://schemas.microsoft.com/office/powerpoint/2010/main" val="30821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8" grpId="0" animBg="1"/>
      <p:bldP spid="9" grpId="0" animBg="1"/>
      <p:bldP spid="10" grpId="0" animBg="1"/>
      <p:bldP spid="17" grpId="0"/>
      <p:bldP spid="20" grpId="0" animBg="1"/>
      <p:bldP spid="21" grpId="0" animBg="1"/>
      <p:bldP spid="22" grpId="0" animBg="1"/>
      <p:bldP spid="23" grpId="0" animBg="1"/>
      <p:bldP spid="24" grpId="0" animBg="1"/>
      <p:bldP spid="27" grpId="0" animBg="1"/>
      <p:bldP spid="29" grpId="0" animBg="1"/>
      <p:bldP spid="30" grpId="0" animBg="1"/>
      <p:bldP spid="31" grpId="0" animBg="1"/>
      <p:bldP spid="32" grpId="0" animBg="1"/>
      <p:bldP spid="33" grpId="0" animBg="1"/>
      <p:bldP spid="11" grpId="0"/>
      <p:bldP spid="28"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23653" y="1914256"/>
            <a:ext cx="10400912" cy="830997"/>
          </a:xfrm>
          <a:prstGeom prst="rect">
            <a:avLst/>
          </a:prstGeom>
        </p:spPr>
        <p:txBody>
          <a:bodyPr wrap="square">
            <a:spAutoFit/>
          </a:bodyPr>
          <a:lstStyle/>
          <a:p>
            <a:r>
              <a:rPr lang="en-GB" sz="2400" dirty="0">
                <a:latin typeface="Century Gothic" panose="020B0502020202020204" pitchFamily="34" charset="0"/>
              </a:rPr>
              <a:t>This changes the possessive adjective like this:</a:t>
            </a:r>
            <a:br>
              <a:rPr lang="en-GB" sz="2400" dirty="0">
                <a:latin typeface="Century Gothic" panose="020B0502020202020204" pitchFamily="34" charset="0"/>
              </a:rPr>
            </a:br>
            <a:endParaRPr lang="en-GB" sz="2400" dirty="0"/>
          </a:p>
        </p:txBody>
      </p:sp>
      <p:sp>
        <p:nvSpPr>
          <p:cNvPr id="4" name="Title 3"/>
          <p:cNvSpPr>
            <a:spLocks noGrp="1"/>
          </p:cNvSpPr>
          <p:nvPr>
            <p:ph type="title"/>
          </p:nvPr>
        </p:nvSpPr>
        <p:spPr>
          <a:xfrm>
            <a:off x="0" y="213557"/>
            <a:ext cx="2436938" cy="647577"/>
          </a:xfrm>
        </p:spPr>
        <p:txBody>
          <a:bodyPr>
            <a:normAutofit/>
          </a:bodyPr>
          <a:lstStyle/>
          <a:p>
            <a:r>
              <a:rPr lang="en-GB" sz="2800" b="1">
                <a:solidFill>
                  <a:schemeClr val="bg1"/>
                </a:solidFill>
              </a:rPr>
              <a:t>Ein </a:t>
            </a:r>
            <a:r>
              <a:rPr lang="en-GB" sz="2800" b="1">
                <a:solidFill>
                  <a:schemeClr val="bg1"/>
                </a:solidFill>
                <a:sym typeface="Symbol" panose="05050102010706020507" pitchFamily="18" charset="2"/>
              </a:rPr>
              <a:t> mein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8" name="Rounded Rectangular Callout 17"/>
          <p:cNvSpPr/>
          <p:nvPr/>
        </p:nvSpPr>
        <p:spPr>
          <a:xfrm>
            <a:off x="5735637" y="96214"/>
            <a:ext cx="4529109" cy="1234051"/>
          </a:xfrm>
          <a:prstGeom prst="wedgeRoundRectCallout">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b="1" i="1" dirty="0" err="1">
                <a:solidFill>
                  <a:schemeClr val="tx1"/>
                </a:solidFill>
                <a:latin typeface="Century Gothic" panose="020B0502020202020204" pitchFamily="34" charset="0"/>
              </a:rPr>
              <a:t>Wer</a:t>
            </a:r>
            <a:r>
              <a:rPr lang="en-GB" b="1" i="1" dirty="0">
                <a:solidFill>
                  <a:schemeClr val="tx1"/>
                </a:solidFill>
                <a:latin typeface="Century Gothic" panose="020B0502020202020204" pitchFamily="34" charset="0"/>
              </a:rPr>
              <a:t> </a:t>
            </a:r>
            <a:r>
              <a:rPr lang="en-GB" i="1" dirty="0">
                <a:solidFill>
                  <a:schemeClr val="tx1"/>
                </a:solidFill>
                <a:latin typeface="Century Gothic" panose="020B0502020202020204" pitchFamily="34" charset="0"/>
              </a:rPr>
              <a:t>(who) also changes:</a:t>
            </a:r>
            <a:br>
              <a:rPr lang="en-GB" i="1" dirty="0">
                <a:solidFill>
                  <a:schemeClr val="tx1"/>
                </a:solidFill>
                <a:latin typeface="Century Gothic" panose="020B0502020202020204" pitchFamily="34" charset="0"/>
              </a:rPr>
            </a:br>
            <a:r>
              <a:rPr lang="en-GB" b="1" i="1" dirty="0" err="1">
                <a:solidFill>
                  <a:schemeClr val="tx1"/>
                </a:solidFill>
                <a:latin typeface="Century Gothic" panose="020B0502020202020204" pitchFamily="34" charset="0"/>
              </a:rPr>
              <a:t>Für</a:t>
            </a:r>
            <a:r>
              <a:rPr lang="en-GB" b="1" i="1" dirty="0">
                <a:solidFill>
                  <a:schemeClr val="tx1"/>
                </a:solidFill>
                <a:latin typeface="Century Gothic" panose="020B0502020202020204" pitchFamily="34" charset="0"/>
              </a:rPr>
              <a:t> wen? </a:t>
            </a:r>
            <a:r>
              <a:rPr lang="en-GB" i="1" dirty="0">
                <a:solidFill>
                  <a:schemeClr val="tx1"/>
                </a:solidFill>
                <a:latin typeface="Century Gothic" panose="020B0502020202020204" pitchFamily="34" charset="0"/>
              </a:rPr>
              <a:t>(For whom?) R2 (accusative)</a:t>
            </a:r>
            <a:br>
              <a:rPr lang="en-GB" i="1" dirty="0">
                <a:solidFill>
                  <a:schemeClr val="tx1"/>
                </a:solidFill>
                <a:latin typeface="Century Gothic" panose="020B0502020202020204" pitchFamily="34" charset="0"/>
              </a:rPr>
            </a:br>
            <a:r>
              <a:rPr lang="en-GB" b="1" i="1" dirty="0">
                <a:solidFill>
                  <a:schemeClr val="tx1"/>
                </a:solidFill>
                <a:latin typeface="Century Gothic" panose="020B0502020202020204" pitchFamily="34" charset="0"/>
              </a:rPr>
              <a:t>Von </a:t>
            </a:r>
            <a:r>
              <a:rPr lang="en-GB" b="1" i="1" dirty="0" err="1">
                <a:solidFill>
                  <a:schemeClr val="tx1"/>
                </a:solidFill>
                <a:latin typeface="Century Gothic" panose="020B0502020202020204" pitchFamily="34" charset="0"/>
              </a:rPr>
              <a:t>wem</a:t>
            </a:r>
            <a:r>
              <a:rPr lang="en-GB" b="1" i="1" dirty="0">
                <a:solidFill>
                  <a:schemeClr val="tx1"/>
                </a:solidFill>
                <a:latin typeface="Century Gothic" panose="020B0502020202020204" pitchFamily="34" charset="0"/>
              </a:rPr>
              <a:t>? </a:t>
            </a:r>
            <a:r>
              <a:rPr lang="en-GB" i="1" dirty="0">
                <a:solidFill>
                  <a:schemeClr val="tx1"/>
                </a:solidFill>
                <a:latin typeface="Century Gothic" panose="020B0502020202020204" pitchFamily="34" charset="0"/>
              </a:rPr>
              <a:t>(From whom?) R3 (dative)</a:t>
            </a:r>
          </a:p>
        </p:txBody>
      </p:sp>
      <p:sp>
        <p:nvSpPr>
          <p:cNvPr id="7" name="TextBox 6">
            <a:extLst>
              <a:ext uri="{FF2B5EF4-FFF2-40B4-BE49-F238E27FC236}">
                <a16:creationId xmlns:a16="http://schemas.microsoft.com/office/drawing/2014/main" id="{E7D76F78-96CE-0B43-AB66-B64A1E76CA07}"/>
              </a:ext>
            </a:extLst>
          </p:cNvPr>
          <p:cNvSpPr txBox="1"/>
          <p:nvPr/>
        </p:nvSpPr>
        <p:spPr>
          <a:xfrm>
            <a:off x="123653" y="1453705"/>
            <a:ext cx="11777328" cy="461665"/>
          </a:xfrm>
          <a:prstGeom prst="rect">
            <a:avLst/>
          </a:prstGeom>
          <a:noFill/>
        </p:spPr>
        <p:txBody>
          <a:bodyPr wrap="square" rtlCol="0">
            <a:spAutoFit/>
          </a:bodyPr>
          <a:lstStyle/>
          <a:p>
            <a:pPr lvl="0">
              <a:defRPr/>
            </a:pPr>
            <a:r>
              <a:rPr lang="en-GB" sz="2400" dirty="0">
                <a:latin typeface="Century Gothic" panose="020B0502020202020204" pitchFamily="34" charset="0"/>
              </a:rPr>
              <a:t>As you know, the preposition ‘von’ (from/of) is always followed by R3 (dative).</a:t>
            </a:r>
            <a:endParaRPr kumimoji="0" lang="en-US" sz="2200" b="0" u="none" strike="noStrike" kern="1200" cap="none" spc="0" normalizeH="0" baseline="0" noProof="0" dirty="0">
              <a:ln>
                <a:noFill/>
              </a:ln>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1C415A7-25D4-4230-AD86-3E6CFA9E39EF}"/>
              </a:ext>
            </a:extLst>
          </p:cNvPr>
          <p:cNvSpPr txBox="1"/>
          <p:nvPr/>
        </p:nvSpPr>
        <p:spPr>
          <a:xfrm>
            <a:off x="123653" y="2397260"/>
            <a:ext cx="3971373" cy="3785652"/>
          </a:xfrm>
          <a:prstGeom prst="rect">
            <a:avLst/>
          </a:prstGeom>
          <a:noFill/>
          <a:ln w="19050">
            <a:solidFill>
              <a:srgbClr val="FFCC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masculine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ist</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Vater</a:t>
            </a:r>
            <a:r>
              <a:rPr kumimoji="0" lang="en-GB" sz="2000" b="0" i="0" u="none" strike="noStrike" kern="120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a:t>
            </a:r>
            <a:r>
              <a:rPr kumimoji="0" lang="en-GB" sz="2000" b="0" i="0" u="none" strike="noStrike" kern="1200" cap="none" spc="0" normalizeH="0" baseline="0" noProof="0" dirty="0">
                <a:ln>
                  <a:noFill/>
                </a:ln>
                <a:effectLst/>
                <a:uLnTx/>
                <a:uFillTx/>
                <a:latin typeface="Century Gothic" panose="020F0302020204030204"/>
                <a:ea typeface="+mn-ea"/>
                <a:cs typeface="+mn-cs"/>
              </a:rPr>
              <a:t>    father)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lvl="0" algn="ctr">
              <a:defRPr/>
            </a:pPr>
            <a:r>
              <a:rPr lang="en-GB" sz="2000" dirty="0"/>
              <a:t>Row 2: Ich </a:t>
            </a:r>
            <a:r>
              <a:rPr lang="en-GB" sz="2000" dirty="0" err="1"/>
              <a:t>sehe</a:t>
            </a:r>
            <a:r>
              <a:rPr lang="en-GB" sz="2000" dirty="0"/>
              <a:t>   </a:t>
            </a:r>
            <a:r>
              <a:rPr lang="en-GB" sz="2000" b="1" dirty="0" err="1"/>
              <a:t>einen</a:t>
            </a:r>
            <a:r>
              <a:rPr lang="en-GB" sz="2000" b="1" dirty="0"/>
              <a:t>   </a:t>
            </a:r>
            <a:r>
              <a:rPr lang="en-GB" sz="2000" dirty="0" err="1"/>
              <a:t>Vater</a:t>
            </a:r>
            <a:r>
              <a:rPr lang="en-GB" sz="2000" dirty="0"/>
              <a:t> </a:t>
            </a:r>
          </a:p>
          <a:p>
            <a:pPr lvl="0" algn="ctr">
              <a:defRPr/>
            </a:pPr>
            <a:r>
              <a:rPr lang="en-GB" sz="2000" dirty="0"/>
              <a:t>(</a:t>
            </a:r>
            <a:r>
              <a:rPr lang="en-GB" sz="2000" b="1" dirty="0"/>
              <a:t>a</a:t>
            </a:r>
            <a:r>
              <a:rPr lang="en-GB" sz="2000" dirty="0"/>
              <a:t>    father)</a:t>
            </a:r>
          </a:p>
          <a:p>
            <a:pPr lvl="0" algn="ctr">
              <a:defRPr/>
            </a:pPr>
            <a:endParaRPr lang="en-GB" sz="2000" dirty="0"/>
          </a:p>
          <a:p>
            <a:pPr algn="ctr">
              <a:defRPr/>
            </a:pPr>
            <a:r>
              <a:rPr lang="en-GB" sz="2000" dirty="0"/>
              <a:t>  Row 3: Das </a:t>
            </a:r>
            <a:r>
              <a:rPr lang="en-GB" sz="2000" dirty="0" err="1"/>
              <a:t>ist</a:t>
            </a:r>
            <a:r>
              <a:rPr lang="en-GB" sz="2000" dirty="0"/>
              <a:t> von </a:t>
            </a:r>
            <a:r>
              <a:rPr lang="en-GB" sz="2000" b="1" dirty="0" err="1"/>
              <a:t>mein</a:t>
            </a:r>
            <a:r>
              <a:rPr lang="en-GB" sz="2000" b="1" dirty="0" err="1">
                <a:solidFill>
                  <a:srgbClr val="E87D1E"/>
                </a:solidFill>
              </a:rPr>
              <a:t>em</a:t>
            </a:r>
            <a:r>
              <a:rPr lang="en-GB" sz="2000" dirty="0"/>
              <a:t> </a:t>
            </a:r>
            <a:r>
              <a:rPr lang="en-GB" sz="2000" dirty="0" err="1"/>
              <a:t>Vater</a:t>
            </a:r>
            <a:endParaRPr lang="en-GB" sz="2000" dirty="0"/>
          </a:p>
        </p:txBody>
      </p:sp>
      <p:sp>
        <p:nvSpPr>
          <p:cNvPr id="8" name="TextBox 7">
            <a:extLst>
              <a:ext uri="{FF2B5EF4-FFF2-40B4-BE49-F238E27FC236}">
                <a16:creationId xmlns:a16="http://schemas.microsoft.com/office/drawing/2014/main" id="{65266932-6410-4864-8E07-3AD5EAFF8D7D}"/>
              </a:ext>
            </a:extLst>
          </p:cNvPr>
          <p:cNvSpPr txBox="1"/>
          <p:nvPr/>
        </p:nvSpPr>
        <p:spPr>
          <a:xfrm>
            <a:off x="4178462" y="2397260"/>
            <a:ext cx="3858680" cy="3785652"/>
          </a:xfrm>
          <a:prstGeom prst="rect">
            <a:avLst/>
          </a:prstGeom>
          <a:noFill/>
          <a:ln w="1905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feminine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i="0" u="none" strike="noStrike" kern="1200" cap="none" spc="0" normalizeH="0" noProof="0" dirty="0" err="1">
                <a:ln>
                  <a:noFill/>
                </a:ln>
                <a:effectLst/>
                <a:uLnTx/>
                <a:uFillTx/>
                <a:latin typeface="Century Gothic" panose="020F0302020204030204"/>
                <a:ea typeface="+mn-ea"/>
                <a:cs typeface="+mn-cs"/>
              </a:rPr>
              <a:t>ist</a:t>
            </a:r>
            <a:r>
              <a:rPr kumimoji="0" lang="en-GB" sz="2000" i="0" u="none" strike="noStrike" kern="1200" cap="none" spc="0" normalizeH="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a:ln>
                  <a:noFill/>
                </a:ln>
                <a:effectLst/>
                <a:uLnTx/>
                <a:uFillTx/>
                <a:latin typeface="Century Gothic" panose="020F0302020204030204"/>
                <a:ea typeface="+mn-ea"/>
                <a:cs typeface="+mn-cs"/>
              </a:rPr>
              <a:t>Mutter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a:t>
            </a:r>
            <a:r>
              <a:rPr kumimoji="0" lang="en-GB" sz="2000" b="0" i="0" u="none" strike="noStrike" kern="1200" cap="none" spc="0" normalizeH="0" baseline="0" noProof="0" dirty="0">
                <a:ln>
                  <a:noFill/>
                </a:ln>
                <a:effectLst/>
                <a:uLnTx/>
                <a:uFillTx/>
                <a:latin typeface="Century Gothic" panose="020F0302020204030204"/>
                <a:ea typeface="+mn-ea"/>
                <a:cs typeface="+mn-cs"/>
              </a:rPr>
              <a:t>    mother)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F0302020204030204"/>
            </a:endParaRPr>
          </a:p>
          <a:p>
            <a:pPr lvl="0" algn="ctr">
              <a:defRPr/>
            </a:pPr>
            <a:r>
              <a:rPr lang="en-GB" sz="2000" dirty="0"/>
              <a:t>Row 2: Ich </a:t>
            </a:r>
            <a:r>
              <a:rPr lang="en-GB" sz="2000" dirty="0" err="1"/>
              <a:t>sehe</a:t>
            </a:r>
            <a:r>
              <a:rPr lang="en-GB" sz="2000" dirty="0"/>
              <a:t>   </a:t>
            </a:r>
            <a:r>
              <a:rPr lang="en-GB" sz="2000" b="1" dirty="0" err="1"/>
              <a:t>eine</a:t>
            </a:r>
            <a:r>
              <a:rPr lang="en-GB" sz="2000" b="1" dirty="0"/>
              <a:t>   </a:t>
            </a:r>
            <a:r>
              <a:rPr lang="en-GB" sz="2000" dirty="0"/>
              <a:t>Mutter</a:t>
            </a:r>
          </a:p>
          <a:p>
            <a:pPr lvl="0" algn="ctr">
              <a:defRPr/>
            </a:pPr>
            <a:r>
              <a:rPr lang="en-GB" sz="2000" dirty="0"/>
              <a:t>(</a:t>
            </a:r>
            <a:r>
              <a:rPr lang="en-GB" sz="2000" b="1" dirty="0"/>
              <a:t>a</a:t>
            </a:r>
            <a:r>
              <a:rPr lang="en-GB" sz="2000" dirty="0"/>
              <a:t>    mother)</a:t>
            </a:r>
          </a:p>
          <a:p>
            <a:pPr lvl="0" algn="ctr">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algn="ctr">
              <a:defRPr/>
            </a:pPr>
            <a:r>
              <a:rPr lang="en-GB" sz="2000" dirty="0"/>
              <a:t>Row 3: Das </a:t>
            </a:r>
            <a:r>
              <a:rPr lang="en-GB" sz="2000" dirty="0" err="1"/>
              <a:t>ist</a:t>
            </a:r>
            <a:r>
              <a:rPr lang="en-GB" sz="2000" dirty="0"/>
              <a:t> von </a:t>
            </a:r>
            <a:r>
              <a:rPr lang="en-GB" sz="2000" b="1" dirty="0" err="1"/>
              <a:t>mein</a:t>
            </a:r>
            <a:r>
              <a:rPr lang="en-GB" sz="2000" b="1" dirty="0" err="1">
                <a:solidFill>
                  <a:srgbClr val="E87D1E"/>
                </a:solidFill>
              </a:rPr>
              <a:t>er</a:t>
            </a:r>
            <a:r>
              <a:rPr lang="en-GB" sz="2000" b="1" dirty="0"/>
              <a:t> </a:t>
            </a:r>
            <a:r>
              <a:rPr lang="en-GB" sz="2000" dirty="0"/>
              <a:t>Mutter</a:t>
            </a:r>
          </a:p>
        </p:txBody>
      </p:sp>
      <p:sp>
        <p:nvSpPr>
          <p:cNvPr id="9" name="TextBox 8">
            <a:extLst>
              <a:ext uri="{FF2B5EF4-FFF2-40B4-BE49-F238E27FC236}">
                <a16:creationId xmlns:a16="http://schemas.microsoft.com/office/drawing/2014/main" id="{BAAC5755-72E2-40E3-8E86-B87905EAE5BF}"/>
              </a:ext>
            </a:extLst>
          </p:cNvPr>
          <p:cNvSpPr txBox="1"/>
          <p:nvPr/>
        </p:nvSpPr>
        <p:spPr>
          <a:xfrm>
            <a:off x="8120578" y="2397260"/>
            <a:ext cx="3836750" cy="3785652"/>
          </a:xfrm>
          <a:prstGeom prst="rect">
            <a:avLst/>
          </a:prstGeom>
          <a:noFill/>
          <a:ln w="19050">
            <a:solidFill>
              <a:srgbClr val="FFCC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neuter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Century Gothic" panose="020F0302020204030204"/>
                <a:ea typeface="+mn-ea"/>
                <a:cs typeface="+mn-cs"/>
              </a:rPr>
              <a:t>Row 1: Das </a:t>
            </a:r>
            <a:r>
              <a:rPr kumimoji="0" lang="en-GB" sz="2000" i="0" u="none" strike="noStrike" kern="1200" cap="none" spc="0" normalizeH="0" baseline="0" noProof="0" dirty="0" err="1">
                <a:ln>
                  <a:noFill/>
                </a:ln>
                <a:effectLst/>
                <a:uLnTx/>
                <a:uFillTx/>
                <a:latin typeface="Century Gothic" panose="020F0302020204030204"/>
                <a:ea typeface="+mn-ea"/>
                <a:cs typeface="+mn-cs"/>
              </a:rPr>
              <a:t>ist</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lang="en-GB" sz="2000" dirty="0">
                <a:latin typeface="Century Gothic" panose="020F0302020204030204"/>
              </a:rPr>
              <a:t> </a:t>
            </a:r>
            <a:r>
              <a:rPr kumimoji="0" lang="en-GB" sz="200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ein</a:t>
            </a:r>
            <a:r>
              <a:rPr kumimoji="0" lang="en-GB" sz="2000" b="0" i="0" u="none" strike="noStrike" kern="1200" cap="none" spc="0" normalizeH="0" baseline="0" noProof="0" dirty="0">
                <a:ln>
                  <a:noFill/>
                </a:ln>
                <a:effectLst/>
                <a:uLnTx/>
                <a:uFillTx/>
                <a:latin typeface="Century Gothic" panose="020F0302020204030204"/>
                <a:ea typeface="+mn-ea"/>
                <a:cs typeface="+mn-cs"/>
              </a:rPr>
              <a:t>   Handy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noStrike" kern="1200" cap="none" spc="0" normalizeH="0" baseline="0" noProof="0" dirty="0">
                <a:ln>
                  <a:noFill/>
                </a:ln>
                <a:effectLst/>
                <a:uLnTx/>
                <a:uFillTx/>
                <a:latin typeface="Century Gothic" panose="020F0302020204030204"/>
                <a:ea typeface="+mn-ea"/>
                <a:cs typeface="+mn-cs"/>
              </a:rPr>
              <a:t>a    </a:t>
            </a:r>
            <a:r>
              <a:rPr kumimoji="0" lang="en-GB" sz="2000" b="0" i="0" u="none" strike="noStrike" kern="1200" cap="none" spc="0" normalizeH="0" baseline="0" noProof="0" dirty="0">
                <a:ln>
                  <a:noFill/>
                </a:ln>
                <a:effectLst/>
                <a:uLnTx/>
                <a:uFillTx/>
                <a:latin typeface="Century Gothic" panose="020F0302020204030204"/>
                <a:ea typeface="+mn-ea"/>
                <a:cs typeface="+mn-cs"/>
              </a:rPr>
              <a:t>mobile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F0302020204030204"/>
            </a:endParaRPr>
          </a:p>
          <a:p>
            <a:pPr lvl="0" algn="ctr">
              <a:defRPr/>
            </a:pPr>
            <a:r>
              <a:rPr lang="en-GB" sz="2000" dirty="0"/>
              <a:t>Row 2: Ich </a:t>
            </a:r>
            <a:r>
              <a:rPr lang="en-GB" sz="2000" dirty="0" err="1"/>
              <a:t>sehe</a:t>
            </a:r>
            <a:r>
              <a:rPr lang="en-GB" sz="2000" dirty="0"/>
              <a:t>   </a:t>
            </a:r>
            <a:r>
              <a:rPr lang="en-GB" sz="2000" b="1" dirty="0" err="1"/>
              <a:t>ein</a:t>
            </a:r>
            <a:r>
              <a:rPr lang="en-GB" sz="2000" dirty="0"/>
              <a:t>   Handy</a:t>
            </a:r>
          </a:p>
          <a:p>
            <a:pPr lvl="0" algn="ctr">
              <a:defRPr/>
            </a:pPr>
            <a:r>
              <a:rPr lang="en-GB" sz="2000" dirty="0"/>
              <a:t>(</a:t>
            </a:r>
            <a:r>
              <a:rPr lang="en-GB" sz="2000" b="1" dirty="0"/>
              <a:t>a    </a:t>
            </a:r>
            <a:r>
              <a:rPr lang="en-GB" sz="2000" dirty="0"/>
              <a:t>mobile phone)</a:t>
            </a:r>
          </a:p>
          <a:p>
            <a:pPr lvl="0" algn="ctr">
              <a:defRPr/>
            </a:pPr>
            <a:endParaRPr lang="en-GB" sz="2000" dirty="0"/>
          </a:p>
          <a:p>
            <a:pPr algn="ctr">
              <a:defRPr/>
            </a:pPr>
            <a:r>
              <a:rPr lang="en-GB" sz="2000" dirty="0"/>
              <a:t>Row 3: Das </a:t>
            </a:r>
            <a:r>
              <a:rPr lang="en-GB" sz="2000" dirty="0" err="1"/>
              <a:t>ist</a:t>
            </a:r>
            <a:r>
              <a:rPr lang="en-GB" sz="2000" dirty="0"/>
              <a:t> von </a:t>
            </a:r>
            <a:r>
              <a:rPr lang="en-GB" sz="2000" b="1" dirty="0" err="1"/>
              <a:t>mein</a:t>
            </a:r>
            <a:r>
              <a:rPr lang="en-GB" sz="2000" b="1" dirty="0" err="1">
                <a:solidFill>
                  <a:srgbClr val="E87D1E"/>
                </a:solidFill>
              </a:rPr>
              <a:t>em</a:t>
            </a:r>
            <a:r>
              <a:rPr lang="en-GB" sz="2000" dirty="0"/>
              <a:t> Handy</a:t>
            </a:r>
          </a:p>
        </p:txBody>
      </p:sp>
      <p:sp>
        <p:nvSpPr>
          <p:cNvPr id="10" name="TextBox 9">
            <a:extLst>
              <a:ext uri="{FF2B5EF4-FFF2-40B4-BE49-F238E27FC236}">
                <a16:creationId xmlns:a16="http://schemas.microsoft.com/office/drawing/2014/main" id="{D20930EF-A279-4D61-82C2-1220543CCBF1}"/>
              </a:ext>
            </a:extLst>
          </p:cNvPr>
          <p:cNvSpPr txBox="1"/>
          <p:nvPr/>
        </p:nvSpPr>
        <p:spPr>
          <a:xfrm>
            <a:off x="2249185" y="3606805"/>
            <a:ext cx="745748"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585" y="2711690"/>
            <a:ext cx="787353" cy="8846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587" y="2776675"/>
            <a:ext cx="824152" cy="826927"/>
          </a:xfrm>
          <a:prstGeom prst="rect">
            <a:avLst/>
          </a:prstGeom>
        </p:spPr>
      </p:pic>
      <p:sp>
        <p:nvSpPr>
          <p:cNvPr id="20" name="TextBox 19">
            <a:extLst>
              <a:ext uri="{FF2B5EF4-FFF2-40B4-BE49-F238E27FC236}">
                <a16:creationId xmlns:a16="http://schemas.microsoft.com/office/drawing/2014/main" id="{D20930EF-A279-4D61-82C2-1220543CCBF1}"/>
              </a:ext>
            </a:extLst>
          </p:cNvPr>
          <p:cNvSpPr txBox="1"/>
          <p:nvPr/>
        </p:nvSpPr>
        <p:spPr>
          <a:xfrm>
            <a:off x="6139135" y="3609169"/>
            <a:ext cx="837323"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D20930EF-A279-4D61-82C2-1220543CCBF1}"/>
              </a:ext>
            </a:extLst>
          </p:cNvPr>
          <p:cNvSpPr txBox="1"/>
          <p:nvPr/>
        </p:nvSpPr>
        <p:spPr>
          <a:xfrm>
            <a:off x="6256364" y="4521397"/>
            <a:ext cx="792282"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meine</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D20930EF-A279-4D61-82C2-1220543CCBF1}"/>
              </a:ext>
            </a:extLst>
          </p:cNvPr>
          <p:cNvSpPr txBox="1"/>
          <p:nvPr/>
        </p:nvSpPr>
        <p:spPr>
          <a:xfrm>
            <a:off x="10113144" y="3610885"/>
            <a:ext cx="745748"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20930EF-A279-4D61-82C2-1220543CCBF1}"/>
              </a:ext>
            </a:extLst>
          </p:cNvPr>
          <p:cNvSpPr txBox="1"/>
          <p:nvPr/>
        </p:nvSpPr>
        <p:spPr>
          <a:xfrm>
            <a:off x="10264746" y="4531249"/>
            <a:ext cx="647154"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mein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0930EF-A279-4D61-82C2-1220543CCBF1}"/>
              </a:ext>
            </a:extLst>
          </p:cNvPr>
          <p:cNvSpPr txBox="1"/>
          <p:nvPr/>
        </p:nvSpPr>
        <p:spPr>
          <a:xfrm>
            <a:off x="2290647" y="4534649"/>
            <a:ext cx="956454" cy="400110"/>
          </a:xfrm>
          <a:prstGeom prst="rect">
            <a:avLst/>
          </a:prstGeom>
          <a:solidFill>
            <a:schemeClr val="bg2"/>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mein</a:t>
            </a:r>
            <a:r>
              <a:rPr kumimoji="0" lang="en-GB"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20930EF-A279-4D61-82C2-1220543CCBF1}"/>
              </a:ext>
            </a:extLst>
          </p:cNvPr>
          <p:cNvSpPr txBox="1"/>
          <p:nvPr/>
        </p:nvSpPr>
        <p:spPr>
          <a:xfrm>
            <a:off x="1508916" y="3918567"/>
            <a:ext cx="420160"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20930EF-A279-4D61-82C2-1220543CCBF1}"/>
              </a:ext>
            </a:extLst>
          </p:cNvPr>
          <p:cNvSpPr txBox="1"/>
          <p:nvPr/>
        </p:nvSpPr>
        <p:spPr>
          <a:xfrm>
            <a:off x="1527815" y="4826347"/>
            <a:ext cx="439154" cy="400110"/>
          </a:xfrm>
          <a:prstGeom prst="rect">
            <a:avLst/>
          </a:prstGeom>
          <a:solidFill>
            <a:schemeClr val="bg2"/>
          </a:solidFill>
        </p:spPr>
        <p:txBody>
          <a:bodyPr wrap="square" lIns="0" rIns="0" rtlCol="0">
            <a:spAutoFit/>
          </a:bodyPr>
          <a:lstStyle/>
          <a:p>
            <a:pPr lvl="0">
              <a:defRPr/>
            </a:pPr>
            <a:r>
              <a:rPr lang="en-GB" sz="2000" b="1" dirty="0"/>
              <a:t>my</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20930EF-A279-4D61-82C2-1220543CCBF1}"/>
              </a:ext>
            </a:extLst>
          </p:cNvPr>
          <p:cNvSpPr txBox="1"/>
          <p:nvPr/>
        </p:nvSpPr>
        <p:spPr>
          <a:xfrm>
            <a:off x="5431565" y="3918573"/>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D20930EF-A279-4D61-82C2-1220543CCBF1}"/>
              </a:ext>
            </a:extLst>
          </p:cNvPr>
          <p:cNvSpPr txBox="1"/>
          <p:nvPr/>
        </p:nvSpPr>
        <p:spPr>
          <a:xfrm>
            <a:off x="5451440" y="4826347"/>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D20930EF-A279-4D61-82C2-1220543CCBF1}"/>
              </a:ext>
            </a:extLst>
          </p:cNvPr>
          <p:cNvSpPr txBox="1"/>
          <p:nvPr/>
        </p:nvSpPr>
        <p:spPr>
          <a:xfrm>
            <a:off x="8956647" y="3918568"/>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D20930EF-A279-4D61-82C2-1220543CCBF1}"/>
              </a:ext>
            </a:extLst>
          </p:cNvPr>
          <p:cNvSpPr txBox="1"/>
          <p:nvPr/>
        </p:nvSpPr>
        <p:spPr>
          <a:xfrm>
            <a:off x="8945924" y="4827832"/>
            <a:ext cx="387461" cy="400110"/>
          </a:xfrm>
          <a:prstGeom prst="rect">
            <a:avLst/>
          </a:prstGeom>
          <a:solidFill>
            <a:schemeClr val="bg2"/>
          </a:solidFill>
        </p:spPr>
        <p:txBody>
          <a:bodyPr wrap="square" lIns="0" rIns="0" rtlCol="0">
            <a:spAutoFit/>
          </a:bodyPr>
          <a:lstStyle/>
          <a:p>
            <a:pPr lvl="0">
              <a:defRPr/>
            </a:pPr>
            <a:r>
              <a:rPr lang="en-GB" sz="2000" b="1"/>
              <a:t>my</a:t>
            </a:r>
            <a:endParaRPr kumimoji="0" lang="en-GB" sz="2000" b="1" i="0" u="none" strike="noStrike" kern="1200" cap="none" spc="0" normalizeH="0" baseline="0" noProof="0" dirty="0">
              <a:ln>
                <a:noFill/>
              </a:ln>
              <a:effectLst/>
              <a:uLnTx/>
              <a:uFillTx/>
              <a:latin typeface="Century Gothic" panose="020F0302020204030204"/>
            </a:endParaRPr>
          </a:p>
        </p:txBody>
      </p:sp>
      <p:pic>
        <p:nvPicPr>
          <p:cNvPr id="33" name="Picture 32" descr="A cell phone with icons on the screen&#10;&#10;Description automatically generated">
            <a:extLst>
              <a:ext uri="{FF2B5EF4-FFF2-40B4-BE49-F238E27FC236}">
                <a16:creationId xmlns:a16="http://schemas.microsoft.com/office/drawing/2014/main" id="{707F57A0-C3A8-458A-A4F9-6A666EC75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267" y="2746645"/>
            <a:ext cx="798206" cy="814756"/>
          </a:xfrm>
          <a:prstGeom prst="rect">
            <a:avLst/>
          </a:prstGeom>
        </p:spPr>
      </p:pic>
    </p:spTree>
    <p:extLst>
      <p:ext uri="{BB962C8B-B14F-4D97-AF65-F5344CB8AC3E}">
        <p14:creationId xmlns:p14="http://schemas.microsoft.com/office/powerpoint/2010/main" val="42650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558292569"/>
              </p:ext>
            </p:extLst>
          </p:nvPr>
        </p:nvGraphicFramePr>
        <p:xfrm>
          <a:off x="191987" y="1939846"/>
          <a:ext cx="11616711" cy="3078480"/>
        </p:xfrm>
        <a:graphic>
          <a:graphicData uri="http://schemas.openxmlformats.org/drawingml/2006/table">
            <a:tbl>
              <a:tblPr firstRow="1" bandRow="1">
                <a:tableStyleId>{00A15C55-8517-42AA-B614-E9B94910E393}</a:tableStyleId>
              </a:tblPr>
              <a:tblGrid>
                <a:gridCol w="529447">
                  <a:extLst>
                    <a:ext uri="{9D8B030D-6E8A-4147-A177-3AD203B41FA5}">
                      <a16:colId xmlns:a16="http://schemas.microsoft.com/office/drawing/2014/main" val="2607353726"/>
                    </a:ext>
                  </a:extLst>
                </a:gridCol>
                <a:gridCol w="5383313">
                  <a:extLst>
                    <a:ext uri="{9D8B030D-6E8A-4147-A177-3AD203B41FA5}">
                      <a16:colId xmlns:a16="http://schemas.microsoft.com/office/drawing/2014/main" val="1600817978"/>
                    </a:ext>
                  </a:extLst>
                </a:gridCol>
                <a:gridCol w="1293580">
                  <a:extLst>
                    <a:ext uri="{9D8B030D-6E8A-4147-A177-3AD203B41FA5}">
                      <a16:colId xmlns:a16="http://schemas.microsoft.com/office/drawing/2014/main" val="2609792770"/>
                    </a:ext>
                  </a:extLst>
                </a:gridCol>
                <a:gridCol w="1371600">
                  <a:extLst>
                    <a:ext uri="{9D8B030D-6E8A-4147-A177-3AD203B41FA5}">
                      <a16:colId xmlns:a16="http://schemas.microsoft.com/office/drawing/2014/main" val="1616836717"/>
                    </a:ext>
                  </a:extLst>
                </a:gridCol>
                <a:gridCol w="1177637">
                  <a:extLst>
                    <a:ext uri="{9D8B030D-6E8A-4147-A177-3AD203B41FA5}">
                      <a16:colId xmlns:a16="http://schemas.microsoft.com/office/drawing/2014/main" val="1175778402"/>
                    </a:ext>
                  </a:extLst>
                </a:gridCol>
                <a:gridCol w="1861134">
                  <a:extLst>
                    <a:ext uri="{9D8B030D-6E8A-4147-A177-3AD203B41FA5}">
                      <a16:colId xmlns:a16="http://schemas.microsoft.com/office/drawing/2014/main" val="1594608091"/>
                    </a:ext>
                  </a:extLst>
                </a:gridCol>
              </a:tblGrid>
              <a:tr h="370840">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für</a:t>
                      </a:r>
                      <a:endParaRPr lang="en-GB"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(+Row 2)</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von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 Row 3)</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a:solidFill>
                            <a:schemeClr val="tx1"/>
                          </a:solidFill>
                          <a:effectLst/>
                        </a:rPr>
                        <a:t>what?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rPr>
                        <a:t>For / from whom?</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Das</a:t>
                      </a:r>
                      <a:r>
                        <a:rPr lang="en-GB" sz="2000" baseline="0">
                          <a:solidFill>
                            <a:schemeClr val="tx1"/>
                          </a:solidFill>
                        </a:rPr>
                        <a:t> Handy ist    </a:t>
                      </a:r>
                      <a:r>
                        <a:rPr lang="en-GB" sz="2000" b="1">
                          <a:solidFill>
                            <a:schemeClr val="tx1"/>
                          </a:solidFill>
                        </a:rPr>
                        <a:t>für</a:t>
                      </a:r>
                      <a:r>
                        <a:rPr lang="en-GB" sz="2000" baseline="0">
                          <a:solidFill>
                            <a:schemeClr val="tx1"/>
                          </a:solidFill>
                        </a:rPr>
                        <a:t>    ihre Mutter.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mobile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her mother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Das Auto ist  </a:t>
                      </a:r>
                      <a:r>
                        <a:rPr lang="en-GB" sz="2000" b="1">
                          <a:solidFill>
                            <a:schemeClr val="tx1"/>
                          </a:solidFill>
                        </a:rPr>
                        <a:t>von  </a:t>
                      </a:r>
                      <a:r>
                        <a:rPr lang="en-GB" sz="2000" b="0">
                          <a:solidFill>
                            <a:schemeClr val="tx1"/>
                          </a:solidFill>
                        </a:rPr>
                        <a:t>meinem Vater.</a:t>
                      </a:r>
                      <a:endParaRPr lang="en-GB" sz="2000" b="1"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car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my father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Das Buch ist  </a:t>
                      </a:r>
                      <a:r>
                        <a:rPr lang="en-GB" sz="2000" b="1">
                          <a:solidFill>
                            <a:schemeClr val="tx1"/>
                          </a:solidFill>
                        </a:rPr>
                        <a:t>von</a:t>
                      </a:r>
                      <a:r>
                        <a:rPr lang="en-GB" sz="2000" b="0" baseline="0">
                          <a:solidFill>
                            <a:schemeClr val="tx1"/>
                          </a:solidFill>
                        </a:rPr>
                        <a:t>   deiner Schwester.</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book</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your sister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370840">
                <a:tc>
                  <a:txBody>
                    <a:bodyPr/>
                    <a:lstStyle/>
                    <a:p>
                      <a:pPr algn="ctr"/>
                      <a:r>
                        <a:rPr lang="en-GB" sz="2000">
                          <a:solidFill>
                            <a:schemeClr val="tx1"/>
                          </a:solidFill>
                        </a:rPr>
                        <a:t>4.</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Das Spiel ist</a:t>
                      </a:r>
                      <a:r>
                        <a:rPr lang="en-GB" sz="2000" baseline="0">
                          <a:solidFill>
                            <a:schemeClr val="tx1"/>
                          </a:solidFill>
                        </a:rPr>
                        <a:t>  </a:t>
                      </a:r>
                      <a:r>
                        <a:rPr lang="en-GB" sz="2000" b="1" baseline="0">
                          <a:solidFill>
                            <a:schemeClr val="tx1"/>
                          </a:solidFill>
                        </a:rPr>
                        <a:t>für</a:t>
                      </a:r>
                      <a:r>
                        <a:rPr lang="en-GB" sz="2000" baseline="0">
                          <a:solidFill>
                            <a:schemeClr val="tx1"/>
                          </a:solidFill>
                        </a:rPr>
                        <a:t>      seinen Bruder.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game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his brother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Die Jacke ist  </a:t>
                      </a:r>
                      <a:r>
                        <a:rPr lang="en-GB" sz="2000" b="1">
                          <a:solidFill>
                            <a:schemeClr val="tx1"/>
                          </a:solidFill>
                        </a:rPr>
                        <a:t>von</a:t>
                      </a:r>
                      <a:r>
                        <a:rPr lang="en-GB" sz="2000" b="0">
                          <a:solidFill>
                            <a:schemeClr val="tx1"/>
                          </a:solidFill>
                        </a:rPr>
                        <a:t>   meinem Opa.</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jacket</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my grandad</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370840">
                <a:tc>
                  <a:txBody>
                    <a:bodyPr/>
                    <a:lstStyle/>
                    <a:p>
                      <a:pPr algn="ctr"/>
                      <a:r>
                        <a:rPr lang="en-GB" sz="2000">
                          <a:solidFill>
                            <a:schemeClr val="tx1"/>
                          </a:solidFill>
                        </a:rPr>
                        <a:t>6.</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Der Hut ist</a:t>
                      </a:r>
                      <a:r>
                        <a:rPr lang="en-GB" sz="2000" b="0" baseline="0">
                          <a:solidFill>
                            <a:schemeClr val="tx1"/>
                          </a:solidFill>
                        </a:rPr>
                        <a:t>  </a:t>
                      </a:r>
                      <a:r>
                        <a:rPr lang="en-GB" sz="2000" b="1" baseline="0">
                          <a:solidFill>
                            <a:schemeClr val="tx1"/>
                          </a:solidFill>
                        </a:rPr>
                        <a:t>für </a:t>
                      </a:r>
                      <a:r>
                        <a:rPr lang="en-GB" sz="2000" b="0" baseline="0">
                          <a:solidFill>
                            <a:schemeClr val="tx1"/>
                          </a:solidFill>
                        </a:rPr>
                        <a:t>     deinen Freund.</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hat</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your friend</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4" name="Title 3"/>
          <p:cNvSpPr>
            <a:spLocks noGrp="1"/>
          </p:cNvSpPr>
          <p:nvPr>
            <p:ph type="title"/>
          </p:nvPr>
        </p:nvSpPr>
        <p:spPr>
          <a:xfrm>
            <a:off x="0" y="213557"/>
            <a:ext cx="6930698" cy="647577"/>
          </a:xfrm>
        </p:spPr>
        <p:txBody>
          <a:bodyPr>
            <a:noAutofit/>
          </a:bodyPr>
          <a:lstStyle/>
          <a:p>
            <a:r>
              <a:rPr lang="en-GB" sz="2800" b="1">
                <a:solidFill>
                  <a:schemeClr val="bg1"/>
                </a:solidFill>
              </a:rPr>
              <a:t>Für wen ist das? Von wem ist das?</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2130452"/>
            <a:ext cx="4522629" cy="461665"/>
          </a:xfrm>
          <a:prstGeom prst="rect">
            <a:avLst/>
          </a:prstGeom>
          <a:noFill/>
        </p:spPr>
        <p:txBody>
          <a:bodyPr wrap="square" rtlCol="0">
            <a:spAutoFit/>
          </a:bodyPr>
          <a:lstStyle/>
          <a:p>
            <a:r>
              <a:rPr lang="en-US" sz="2400" dirty="0"/>
              <a:t>Man </a:t>
            </a:r>
            <a:r>
              <a:rPr lang="en-US" sz="2400" dirty="0" err="1"/>
              <a:t>gibt</a:t>
            </a:r>
            <a:r>
              <a:rPr lang="en-US" sz="2400" dirty="0"/>
              <a:t> </a:t>
            </a:r>
            <a:r>
              <a:rPr lang="en-US" sz="2400" dirty="0" err="1"/>
              <a:t>viele</a:t>
            </a:r>
            <a:r>
              <a:rPr lang="en-US" sz="2400" dirty="0"/>
              <a:t> </a:t>
            </a:r>
            <a:r>
              <a:rPr lang="en-US" sz="2400" dirty="0" err="1"/>
              <a:t>Geschenke</a:t>
            </a:r>
            <a:r>
              <a:rPr lang="en-US" sz="2400" dirty="0"/>
              <a:t>!</a:t>
            </a:r>
          </a:p>
        </p:txBody>
      </p:sp>
      <p:sp>
        <p:nvSpPr>
          <p:cNvPr id="10" name="TextBox 9" descr="text box hiding answer">
            <a:extLst>
              <a:ext uri="{FF2B5EF4-FFF2-40B4-BE49-F238E27FC236}">
                <a16:creationId xmlns:a16="http://schemas.microsoft.com/office/drawing/2014/main" id="{1C031EA0-710B-4320-8623-29EC7F835886}"/>
              </a:ext>
            </a:extLst>
          </p:cNvPr>
          <p:cNvSpPr txBox="1"/>
          <p:nvPr/>
        </p:nvSpPr>
        <p:spPr>
          <a:xfrm>
            <a:off x="2441314" y="2665864"/>
            <a:ext cx="779130"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8C0F8341-094B-4FF6-A5A8-69A20430623A}"/>
              </a:ext>
            </a:extLst>
          </p:cNvPr>
          <p:cNvSpPr txBox="1"/>
          <p:nvPr/>
        </p:nvSpPr>
        <p:spPr>
          <a:xfrm>
            <a:off x="2314362" y="3104098"/>
            <a:ext cx="614813"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7FCD16DC-2F4F-4D92-8CBF-1027D1DB0000}"/>
              </a:ext>
            </a:extLst>
          </p:cNvPr>
          <p:cNvSpPr txBox="1"/>
          <p:nvPr/>
        </p:nvSpPr>
        <p:spPr>
          <a:xfrm>
            <a:off x="2293605" y="3474436"/>
            <a:ext cx="777943"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descr="text box hiding answer">
            <a:extLst>
              <a:ext uri="{FF2B5EF4-FFF2-40B4-BE49-F238E27FC236}">
                <a16:creationId xmlns:a16="http://schemas.microsoft.com/office/drawing/2014/main" id="{DA6F824C-D052-4377-BFBF-F86EA957D41F}"/>
              </a:ext>
            </a:extLst>
          </p:cNvPr>
          <p:cNvSpPr txBox="1"/>
          <p:nvPr/>
        </p:nvSpPr>
        <p:spPr>
          <a:xfrm>
            <a:off x="2230358" y="3862436"/>
            <a:ext cx="782820"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609ED456-6170-4F24-B01C-2AE763CEDBCC}"/>
              </a:ext>
            </a:extLst>
          </p:cNvPr>
          <p:cNvSpPr txBox="1"/>
          <p:nvPr/>
        </p:nvSpPr>
        <p:spPr>
          <a:xfrm>
            <a:off x="2379274" y="4255277"/>
            <a:ext cx="782621"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1EBD2177-A96C-4FBD-B3D8-59C9E8591EBC}"/>
              </a:ext>
            </a:extLst>
          </p:cNvPr>
          <p:cNvSpPr txBox="1"/>
          <p:nvPr/>
        </p:nvSpPr>
        <p:spPr>
          <a:xfrm>
            <a:off x="2061069" y="4671529"/>
            <a:ext cx="769810"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F0302020204030204"/>
                <a:ea typeface="+mn-ea"/>
                <a:cs typeface="+mn-cs"/>
              </a:rPr>
              <a:t>____</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pic>
        <p:nvPicPr>
          <p:cNvPr id="18" name="Picture 17"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947" y="2675885"/>
            <a:ext cx="282522" cy="294294"/>
          </a:xfrm>
          <a:prstGeom prst="rect">
            <a:avLst/>
          </a:prstGeom>
        </p:spPr>
      </p:pic>
      <p:pic>
        <p:nvPicPr>
          <p:cNvPr id="19" name="Picture 1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919" y="3079906"/>
            <a:ext cx="282522" cy="294294"/>
          </a:xfrm>
          <a:prstGeom prst="rect">
            <a:avLst/>
          </a:prstGeom>
        </p:spPr>
      </p:pic>
      <p:pic>
        <p:nvPicPr>
          <p:cNvPr id="20" name="Picture 19"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536" y="3492579"/>
            <a:ext cx="282522" cy="294294"/>
          </a:xfrm>
          <a:prstGeom prst="rect">
            <a:avLst/>
          </a:prstGeom>
        </p:spPr>
      </p:pic>
      <p:pic>
        <p:nvPicPr>
          <p:cNvPr id="21" name="Picture 20"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947" y="3879795"/>
            <a:ext cx="282522" cy="294294"/>
          </a:xfrm>
          <a:prstGeom prst="rect">
            <a:avLst/>
          </a:prstGeom>
        </p:spPr>
      </p:pic>
      <p:pic>
        <p:nvPicPr>
          <p:cNvPr id="22" name="Picture 21"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536" y="4282059"/>
            <a:ext cx="282522" cy="294294"/>
          </a:xfrm>
          <a:prstGeom prst="rect">
            <a:avLst/>
          </a:prstGeom>
        </p:spPr>
      </p:pic>
      <p:pic>
        <p:nvPicPr>
          <p:cNvPr id="23" name="Picture 22"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947" y="4668962"/>
            <a:ext cx="282522" cy="294294"/>
          </a:xfrm>
          <a:prstGeom prst="rect">
            <a:avLst/>
          </a:prstGeom>
        </p:spPr>
      </p:pic>
      <p:sp>
        <p:nvSpPr>
          <p:cNvPr id="27" name="TextBox 26" descr="text box hiding answer">
            <a:extLst>
              <a:ext uri="{FF2B5EF4-FFF2-40B4-BE49-F238E27FC236}">
                <a16:creationId xmlns:a16="http://schemas.microsoft.com/office/drawing/2014/main" id="{1C031EA0-710B-4320-8623-29EC7F835886}"/>
              </a:ext>
            </a:extLst>
          </p:cNvPr>
          <p:cNvSpPr txBox="1"/>
          <p:nvPr/>
        </p:nvSpPr>
        <p:spPr>
          <a:xfrm>
            <a:off x="8875385" y="2683421"/>
            <a:ext cx="1043914" cy="30024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1C031EA0-710B-4320-8623-29EC7F835886}"/>
              </a:ext>
            </a:extLst>
          </p:cNvPr>
          <p:cNvSpPr txBox="1"/>
          <p:nvPr/>
        </p:nvSpPr>
        <p:spPr>
          <a:xfrm>
            <a:off x="8854481" y="3530977"/>
            <a:ext cx="1043914" cy="30024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1C031EA0-710B-4320-8623-29EC7F835886}"/>
              </a:ext>
            </a:extLst>
          </p:cNvPr>
          <p:cNvSpPr txBox="1"/>
          <p:nvPr/>
        </p:nvSpPr>
        <p:spPr>
          <a:xfrm>
            <a:off x="8860823" y="4319586"/>
            <a:ext cx="1043914" cy="30024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descr="text box hiding answer">
            <a:extLst>
              <a:ext uri="{FF2B5EF4-FFF2-40B4-BE49-F238E27FC236}">
                <a16:creationId xmlns:a16="http://schemas.microsoft.com/office/drawing/2014/main" id="{1C031EA0-710B-4320-8623-29EC7F835886}"/>
              </a:ext>
            </a:extLst>
          </p:cNvPr>
          <p:cNvSpPr txBox="1"/>
          <p:nvPr/>
        </p:nvSpPr>
        <p:spPr>
          <a:xfrm>
            <a:off x="10041555" y="2653276"/>
            <a:ext cx="1468582" cy="28675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1C031EA0-710B-4320-8623-29EC7F835886}"/>
              </a:ext>
            </a:extLst>
          </p:cNvPr>
          <p:cNvSpPr txBox="1"/>
          <p:nvPr/>
        </p:nvSpPr>
        <p:spPr>
          <a:xfrm>
            <a:off x="10026556" y="3459800"/>
            <a:ext cx="1380939" cy="34503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1C031EA0-710B-4320-8623-29EC7F835886}"/>
              </a:ext>
            </a:extLst>
          </p:cNvPr>
          <p:cNvSpPr txBox="1"/>
          <p:nvPr/>
        </p:nvSpPr>
        <p:spPr>
          <a:xfrm>
            <a:off x="10026556" y="4305565"/>
            <a:ext cx="1741157" cy="28694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8C0F8341-094B-4FF6-A5A8-69A20430623A}"/>
              </a:ext>
            </a:extLst>
          </p:cNvPr>
          <p:cNvSpPr txBox="1"/>
          <p:nvPr/>
        </p:nvSpPr>
        <p:spPr>
          <a:xfrm>
            <a:off x="8875385" y="3098765"/>
            <a:ext cx="1043914" cy="32287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8C0F8341-094B-4FF6-A5A8-69A20430623A}"/>
              </a:ext>
            </a:extLst>
          </p:cNvPr>
          <p:cNvSpPr txBox="1"/>
          <p:nvPr/>
        </p:nvSpPr>
        <p:spPr>
          <a:xfrm>
            <a:off x="10032215" y="3853937"/>
            <a:ext cx="1477920" cy="34600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C0F8341-094B-4FF6-A5A8-69A20430623A}"/>
              </a:ext>
            </a:extLst>
          </p:cNvPr>
          <p:cNvSpPr txBox="1"/>
          <p:nvPr/>
        </p:nvSpPr>
        <p:spPr>
          <a:xfrm>
            <a:off x="8854481" y="3854886"/>
            <a:ext cx="1043914" cy="32287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8C0F8341-094B-4FF6-A5A8-69A20430623A}"/>
              </a:ext>
            </a:extLst>
          </p:cNvPr>
          <p:cNvSpPr txBox="1"/>
          <p:nvPr/>
        </p:nvSpPr>
        <p:spPr>
          <a:xfrm>
            <a:off x="8860823" y="4695446"/>
            <a:ext cx="1043914" cy="32287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8C0F8341-094B-4FF6-A5A8-69A20430623A}"/>
              </a:ext>
            </a:extLst>
          </p:cNvPr>
          <p:cNvSpPr txBox="1"/>
          <p:nvPr/>
        </p:nvSpPr>
        <p:spPr>
          <a:xfrm>
            <a:off x="10004504" y="3040670"/>
            <a:ext cx="1286495" cy="35802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8C0F8341-094B-4FF6-A5A8-69A20430623A}"/>
              </a:ext>
            </a:extLst>
          </p:cNvPr>
          <p:cNvSpPr txBox="1"/>
          <p:nvPr/>
        </p:nvSpPr>
        <p:spPr>
          <a:xfrm>
            <a:off x="10041554" y="4675540"/>
            <a:ext cx="1468581" cy="31264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28DA1F4-6515-4BFA-B10D-5824F76D2D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779" y="69692"/>
            <a:ext cx="1064474" cy="1751142"/>
          </a:xfrm>
          <a:prstGeom prst="rect">
            <a:avLst/>
          </a:prstGeom>
        </p:spPr>
      </p:pic>
      <p:pic>
        <p:nvPicPr>
          <p:cNvPr id="26" name="Picture 25" descr="A close up of a logo&#10;&#10;Description automatically generated">
            <a:extLst>
              <a:ext uri="{FF2B5EF4-FFF2-40B4-BE49-F238E27FC236}">
                <a16:creationId xmlns:a16="http://schemas.microsoft.com/office/drawing/2014/main" id="{AD8FFF64-7A17-4E11-A021-F8843AF6C7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1770" y="48865"/>
            <a:ext cx="1064474" cy="1767132"/>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7" grpId="0" animBg="1"/>
      <p:bldP spid="28" grpId="0" animBg="1"/>
      <p:bldP spid="29" grpId="0" animBg="1"/>
      <p:bldP spid="31" grpId="0" animBg="1"/>
      <p:bldP spid="32" grpId="0" animBg="1"/>
      <p:bldP spid="33" grpId="0" animBg="1"/>
      <p:bldP spid="38" grpId="0" animBg="1"/>
      <p:bldP spid="39" grpId="0" animBg="1"/>
      <p:bldP spid="40" grpId="0" animBg="1"/>
      <p:bldP spid="41" grpId="0" animBg="1"/>
      <p:bldP spid="43"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16923" cy="647577"/>
          </a:xfrm>
        </p:spPr>
        <p:txBody>
          <a:bodyPr>
            <a:normAutofit/>
          </a:bodyPr>
          <a:lstStyle/>
          <a:p>
            <a:r>
              <a:rPr lang="en-GB" sz="2800" b="1" dirty="0">
                <a:solidFill>
                  <a:schemeClr val="bg1"/>
                </a:solidFill>
              </a:rPr>
              <a:t>Was </a:t>
            </a:r>
            <a:r>
              <a:rPr lang="en-GB" sz="2800" b="1" dirty="0" err="1">
                <a:solidFill>
                  <a:schemeClr val="bg1"/>
                </a:solidFill>
              </a:rPr>
              <a:t>machen</a:t>
            </a:r>
            <a:r>
              <a:rPr lang="en-GB" sz="2800" b="1" dirty="0">
                <a:solidFill>
                  <a:schemeClr val="bg1"/>
                </a:solidFill>
              </a:rPr>
              <a:t> </a:t>
            </a:r>
            <a:r>
              <a:rPr lang="en-GB" sz="2800" b="1" dirty="0" err="1">
                <a:solidFill>
                  <a:schemeClr val="bg1"/>
                </a:solidFill>
              </a:rPr>
              <a:t>sie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BA66137-5BC6-B54C-AFA6-AC9618E70ADD}"/>
              </a:ext>
            </a:extLst>
          </p:cNvPr>
          <p:cNvSpPr txBox="1"/>
          <p:nvPr/>
        </p:nvSpPr>
        <p:spPr>
          <a:xfrm>
            <a:off x="296983" y="1262066"/>
            <a:ext cx="7128742" cy="461665"/>
          </a:xfrm>
          <a:prstGeom prst="rect">
            <a:avLst/>
          </a:prstGeom>
          <a:noFill/>
        </p:spPr>
        <p:txBody>
          <a:bodyPr wrap="square" rtlCol="0">
            <a:spAutoFit/>
          </a:bodyPr>
          <a:lstStyle/>
          <a:p>
            <a:r>
              <a:rPr lang="en-US" sz="2400" dirty="0"/>
              <a:t>Welches Verb </a:t>
            </a:r>
            <a:r>
              <a:rPr lang="en-US" sz="2400" dirty="0" err="1"/>
              <a:t>fehlt</a:t>
            </a:r>
            <a:r>
              <a:rPr lang="en-US" sz="2400" dirty="0"/>
              <a:t>? </a:t>
            </a:r>
            <a:r>
              <a:rPr lang="en-US" sz="2400" dirty="0" err="1"/>
              <a:t>Schreib</a:t>
            </a:r>
            <a:r>
              <a:rPr lang="en-US" sz="2400" dirty="0"/>
              <a:t> 1-8 und das Verb.</a:t>
            </a:r>
          </a:p>
        </p:txBody>
      </p:sp>
      <p:graphicFrame>
        <p:nvGraphicFramePr>
          <p:cNvPr id="9"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41406714"/>
              </p:ext>
            </p:extLst>
          </p:nvPr>
        </p:nvGraphicFramePr>
        <p:xfrm>
          <a:off x="928044" y="1335134"/>
          <a:ext cx="10637901" cy="3479469"/>
        </p:xfrm>
        <a:graphic>
          <a:graphicData uri="http://schemas.openxmlformats.org/drawingml/2006/table">
            <a:tbl>
              <a:tblPr firstRow="1" bandRow="1">
                <a:tableStyleId>{00A15C55-8517-42AA-B614-E9B94910E393}</a:tableStyleId>
              </a:tblPr>
              <a:tblGrid>
                <a:gridCol w="1016822">
                  <a:extLst>
                    <a:ext uri="{9D8B030D-6E8A-4147-A177-3AD203B41FA5}">
                      <a16:colId xmlns:a16="http://schemas.microsoft.com/office/drawing/2014/main" val="2607353726"/>
                    </a:ext>
                  </a:extLst>
                </a:gridCol>
                <a:gridCol w="6175513">
                  <a:extLst>
                    <a:ext uri="{9D8B030D-6E8A-4147-A177-3AD203B41FA5}">
                      <a16:colId xmlns:a16="http://schemas.microsoft.com/office/drawing/2014/main" val="1600817978"/>
                    </a:ext>
                  </a:extLst>
                </a:gridCol>
                <a:gridCol w="3445566">
                  <a:extLst>
                    <a:ext uri="{9D8B030D-6E8A-4147-A177-3AD203B41FA5}">
                      <a16:colId xmlns:a16="http://schemas.microsoft.com/office/drawing/2014/main" val="2609792770"/>
                    </a:ext>
                  </a:extLst>
                </a:gridCol>
              </a:tblGrid>
              <a:tr h="497067">
                <a:tc>
                  <a:txBody>
                    <a:bodyPr/>
                    <a:lstStyle/>
                    <a:p>
                      <a:endParaRPr lang="en-GB" dirty="0">
                        <a:solidFill>
                          <a:schemeClr val="tx1"/>
                        </a:solidFill>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nchor="ct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Verb</a:t>
                      </a:r>
                      <a:endParaRPr lang="en-GB" sz="20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besuche</a:t>
                      </a:r>
                      <a:r>
                        <a:rPr lang="en-GB" sz="2000" dirty="0">
                          <a:solidFill>
                            <a:schemeClr val="tx1"/>
                          </a:solidFill>
                        </a:rPr>
                        <a:t> </a:t>
                      </a:r>
                      <a:r>
                        <a:rPr lang="en-GB" sz="2000" dirty="0" err="1">
                          <a:solidFill>
                            <a:schemeClr val="tx1"/>
                          </a:solidFill>
                        </a:rPr>
                        <a:t>meine</a:t>
                      </a:r>
                      <a:r>
                        <a:rPr lang="en-GB" sz="2000" dirty="0">
                          <a:solidFill>
                            <a:schemeClr val="tx1"/>
                          </a:solidFill>
                        </a:rPr>
                        <a:t> Mutter.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solidFill>
                            <a:schemeClr val="tx1"/>
                          </a:solidFill>
                          <a:effectLst/>
                          <a:uLnTx/>
                          <a:uFillTx/>
                        </a:rPr>
                        <a:t>besuche</a:t>
                      </a:r>
                      <a:r>
                        <a:rPr kumimoji="0" lang="en-GB" sz="2000" u="none" strike="noStrike" kern="1200" cap="none" spc="0" normalizeH="0" baseline="0" noProof="0" dirty="0">
                          <a:ln>
                            <a:noFill/>
                          </a:ln>
                          <a:solidFill>
                            <a:schemeClr val="tx1"/>
                          </a:solidFill>
                          <a:effectLst/>
                          <a:uLnTx/>
                          <a:uFillTx/>
                        </a:rPr>
                        <a:t> / </a:t>
                      </a:r>
                      <a:r>
                        <a:rPr kumimoji="0" lang="en-GB" sz="2000" u="none" strike="noStrike" kern="1200" cap="none" spc="0" normalizeH="0" baseline="0" noProof="0" dirty="0" err="1">
                          <a:ln>
                            <a:noFill/>
                          </a:ln>
                          <a:solidFill>
                            <a:schemeClr val="tx1"/>
                          </a:solidFill>
                          <a:effectLst/>
                          <a:uLnTx/>
                          <a:uFillTx/>
                        </a:rPr>
                        <a:t>helfe</a:t>
                      </a:r>
                      <a:endParaRPr lang="en-GB" sz="20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Du </a:t>
                      </a:r>
                      <a:r>
                        <a:rPr lang="en-GB" sz="2000" dirty="0" err="1">
                          <a:solidFill>
                            <a:schemeClr val="tx1"/>
                          </a:solidFill>
                        </a:rPr>
                        <a:t>gratulierst</a:t>
                      </a:r>
                      <a:r>
                        <a:rPr lang="en-GB" sz="2000" dirty="0">
                          <a:solidFill>
                            <a:schemeClr val="tx1"/>
                          </a:solidFill>
                        </a:rPr>
                        <a:t> </a:t>
                      </a:r>
                      <a:r>
                        <a:rPr lang="en-GB" sz="2000" dirty="0" err="1">
                          <a:solidFill>
                            <a:schemeClr val="tx1"/>
                          </a:solidFill>
                        </a:rPr>
                        <a:t>deinem</a:t>
                      </a:r>
                      <a:r>
                        <a:rPr lang="en-GB" sz="2000" dirty="0">
                          <a:solidFill>
                            <a:schemeClr val="tx1"/>
                          </a:solidFill>
                        </a:rPr>
                        <a:t> </a:t>
                      </a:r>
                      <a:r>
                        <a:rPr lang="en-GB" sz="2000" dirty="0" err="1">
                          <a:solidFill>
                            <a:schemeClr val="tx1"/>
                          </a:solidFill>
                        </a:rPr>
                        <a:t>Vater</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gratulierst</a:t>
                      </a:r>
                      <a:r>
                        <a:rPr lang="en-GB" sz="2000" baseline="0" dirty="0">
                          <a:solidFill>
                            <a:schemeClr val="tx1"/>
                          </a:solidFill>
                        </a:rPr>
                        <a:t> / </a:t>
                      </a:r>
                      <a:r>
                        <a:rPr lang="en-GB" sz="2000" baseline="0" dirty="0" err="1">
                          <a:solidFill>
                            <a:schemeClr val="tx1"/>
                          </a:solidFill>
                        </a:rPr>
                        <a:t>siehst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79234480"/>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Er antwortet seinem Bruder.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fragt</a:t>
                      </a:r>
                      <a:r>
                        <a:rPr lang="en-GB" sz="2000" dirty="0">
                          <a:solidFill>
                            <a:schemeClr val="tx1"/>
                          </a:solidFill>
                        </a:rPr>
                        <a:t> / </a:t>
                      </a:r>
                      <a:r>
                        <a:rPr lang="en-GB" sz="2000" dirty="0" err="1">
                          <a:solidFill>
                            <a:schemeClr val="tx1"/>
                          </a:solidFill>
                        </a:rPr>
                        <a:t>antwortet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Sie</a:t>
                      </a:r>
                      <a:r>
                        <a:rPr lang="en-GB" sz="2000" baseline="0">
                          <a:solidFill>
                            <a:schemeClr val="tx1"/>
                          </a:solidFill>
                        </a:rPr>
                        <a:t> fragt ihre Mutter.</a:t>
                      </a:r>
                      <a:endParaRPr lang="en-GB" sz="200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antwortet</a:t>
                      </a:r>
                      <a:r>
                        <a:rPr lang="en-GB" sz="2000" dirty="0">
                          <a:solidFill>
                            <a:schemeClr val="tx1"/>
                          </a:solidFill>
                        </a:rPr>
                        <a:t> / </a:t>
                      </a:r>
                      <a:r>
                        <a:rPr lang="en-GB" sz="2000" dirty="0" err="1">
                          <a:solidFill>
                            <a:schemeClr val="tx1"/>
                          </a:solidFill>
                        </a:rPr>
                        <a:t>fragt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Ich helfe meinem Freund.</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helfe</a:t>
                      </a:r>
                      <a:r>
                        <a:rPr lang="en-GB" sz="2000" dirty="0">
                          <a:solidFill>
                            <a:schemeClr val="tx1"/>
                          </a:solidFill>
                        </a:rPr>
                        <a:t> / mag</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Du magst meinen Hund.</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000" dirty="0" err="1">
                          <a:solidFill>
                            <a:schemeClr val="tx1"/>
                          </a:solidFill>
                        </a:rPr>
                        <a:t>hilfst</a:t>
                      </a:r>
                      <a:r>
                        <a:rPr lang="en-GB" sz="2000" baseline="0" dirty="0">
                          <a:solidFill>
                            <a:schemeClr val="tx1"/>
                          </a:solidFill>
                        </a:rPr>
                        <a:t> / </a:t>
                      </a:r>
                      <a:r>
                        <a:rPr lang="en-GB" sz="2000" baseline="0" dirty="0" err="1">
                          <a:solidFill>
                            <a:schemeClr val="tx1"/>
                          </a:solidFill>
                        </a:rPr>
                        <a:t>magst</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bl>
          </a:graphicData>
        </a:graphic>
      </p:graphicFrame>
      <p:sp>
        <p:nvSpPr>
          <p:cNvPr id="10" name="Action Button: Custom 16">
            <a:hlinkClick r:id="" action="ppaction://noaction" highlightClick="1">
              <a:snd r:embed="rId3" name="40. 1.wav"/>
            </a:hlinkClick>
            <a:extLst>
              <a:ext uri="{FF2B5EF4-FFF2-40B4-BE49-F238E27FC236}">
                <a16:creationId xmlns:a16="http://schemas.microsoft.com/office/drawing/2014/main" id="{3B418770-1E72-B240-9307-3BBF955557C6}"/>
              </a:ext>
            </a:extLst>
          </p:cNvPr>
          <p:cNvSpPr/>
          <p:nvPr/>
        </p:nvSpPr>
        <p:spPr>
          <a:xfrm>
            <a:off x="1274208" y="1893766"/>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TextBox 10" descr="text box hiding answer">
            <a:extLst>
              <a:ext uri="{FF2B5EF4-FFF2-40B4-BE49-F238E27FC236}">
                <a16:creationId xmlns:a16="http://schemas.microsoft.com/office/drawing/2014/main" id="{6A807415-9C4A-AD4D-9157-BCD5CFCAF36C}"/>
              </a:ext>
            </a:extLst>
          </p:cNvPr>
          <p:cNvSpPr txBox="1"/>
          <p:nvPr/>
        </p:nvSpPr>
        <p:spPr>
          <a:xfrm>
            <a:off x="2034537" y="1916186"/>
            <a:ext cx="3406493" cy="30831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snd r:embed="rId4" name="40. 2.wav"/>
            </a:hlinkClick>
            <a:extLst>
              <a:ext uri="{FF2B5EF4-FFF2-40B4-BE49-F238E27FC236}">
                <a16:creationId xmlns:a16="http://schemas.microsoft.com/office/drawing/2014/main" id="{F18D09F0-0D24-5B4F-A26E-132DCCD8073A}"/>
              </a:ext>
            </a:extLst>
          </p:cNvPr>
          <p:cNvSpPr/>
          <p:nvPr/>
        </p:nvSpPr>
        <p:spPr>
          <a:xfrm>
            <a:off x="1274208" y="23664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TextBox 13" descr="text box hiding answer">
            <a:extLst>
              <a:ext uri="{FF2B5EF4-FFF2-40B4-BE49-F238E27FC236}">
                <a16:creationId xmlns:a16="http://schemas.microsoft.com/office/drawing/2014/main" id="{FC362F41-7976-B248-918C-E0C6199759A0}"/>
              </a:ext>
            </a:extLst>
          </p:cNvPr>
          <p:cNvSpPr txBox="1"/>
          <p:nvPr/>
        </p:nvSpPr>
        <p:spPr>
          <a:xfrm>
            <a:off x="2007000" y="2455157"/>
            <a:ext cx="4029775" cy="34005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Action Button: Custom 16">
            <a:hlinkClick r:id="" action="ppaction://noaction" highlightClick="1">
              <a:snd r:embed="rId5" name="40. 3.wav"/>
            </a:hlinkClick>
            <a:extLst>
              <a:ext uri="{FF2B5EF4-FFF2-40B4-BE49-F238E27FC236}">
                <a16:creationId xmlns:a16="http://schemas.microsoft.com/office/drawing/2014/main" id="{747EFDEF-0DCF-DB44-BBF0-27990DDE521B}"/>
              </a:ext>
            </a:extLst>
          </p:cNvPr>
          <p:cNvSpPr/>
          <p:nvPr/>
        </p:nvSpPr>
        <p:spPr>
          <a:xfrm>
            <a:off x="1272130" y="287709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TextBox 16" descr="text box hiding answer">
            <a:extLst>
              <a:ext uri="{FF2B5EF4-FFF2-40B4-BE49-F238E27FC236}">
                <a16:creationId xmlns:a16="http://schemas.microsoft.com/office/drawing/2014/main" id="{0882EC24-6B8D-814F-8F65-B27D8F50DD64}"/>
              </a:ext>
            </a:extLst>
          </p:cNvPr>
          <p:cNvSpPr txBox="1"/>
          <p:nvPr/>
        </p:nvSpPr>
        <p:spPr>
          <a:xfrm>
            <a:off x="2034537" y="2921206"/>
            <a:ext cx="3503476" cy="31253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Action Button: Custom 18">
            <a:hlinkClick r:id="" action="ppaction://noaction" highlightClick="1">
              <a:snd r:embed="rId6" name="40. 4.wav"/>
            </a:hlinkClick>
            <a:extLst>
              <a:ext uri="{FF2B5EF4-FFF2-40B4-BE49-F238E27FC236}">
                <a16:creationId xmlns:a16="http://schemas.microsoft.com/office/drawing/2014/main" id="{408DED6B-8D00-7843-820C-3A35CED50594}"/>
              </a:ext>
            </a:extLst>
          </p:cNvPr>
          <p:cNvSpPr/>
          <p:nvPr/>
        </p:nvSpPr>
        <p:spPr>
          <a:xfrm>
            <a:off x="1272130" y="335925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TextBox 19" descr="text box hiding answer">
            <a:extLst>
              <a:ext uri="{FF2B5EF4-FFF2-40B4-BE49-F238E27FC236}">
                <a16:creationId xmlns:a16="http://schemas.microsoft.com/office/drawing/2014/main" id="{AD177B29-49F3-054C-BB62-C784F65A92AE}"/>
              </a:ext>
            </a:extLst>
          </p:cNvPr>
          <p:cNvSpPr txBox="1"/>
          <p:nvPr/>
        </p:nvSpPr>
        <p:spPr>
          <a:xfrm>
            <a:off x="2007000" y="3436573"/>
            <a:ext cx="2749656" cy="286255"/>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Action Button: Custom 16">
            <a:hlinkClick r:id="" action="ppaction://noaction" highlightClick="1">
              <a:snd r:embed="rId7" name="40. 5.wav"/>
            </a:hlinkClick>
            <a:extLst>
              <a:ext uri="{FF2B5EF4-FFF2-40B4-BE49-F238E27FC236}">
                <a16:creationId xmlns:a16="http://schemas.microsoft.com/office/drawing/2014/main" id="{25121CCC-82F7-F14F-B30E-8A5AD31BE634}"/>
              </a:ext>
            </a:extLst>
          </p:cNvPr>
          <p:cNvSpPr/>
          <p:nvPr/>
        </p:nvSpPr>
        <p:spPr>
          <a:xfrm>
            <a:off x="1272130" y="387679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3" name="TextBox 22" descr="text box hiding answer">
            <a:extLst>
              <a:ext uri="{FF2B5EF4-FFF2-40B4-BE49-F238E27FC236}">
                <a16:creationId xmlns:a16="http://schemas.microsoft.com/office/drawing/2014/main" id="{8A557389-FDA2-4840-B39B-C820D944EC9B}"/>
              </a:ext>
            </a:extLst>
          </p:cNvPr>
          <p:cNvSpPr txBox="1"/>
          <p:nvPr/>
        </p:nvSpPr>
        <p:spPr>
          <a:xfrm>
            <a:off x="2048392" y="3920907"/>
            <a:ext cx="3116423" cy="27286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8" name="40. 6.wav"/>
            </a:hlinkClick>
            <a:extLst>
              <a:ext uri="{FF2B5EF4-FFF2-40B4-BE49-F238E27FC236}">
                <a16:creationId xmlns:a16="http://schemas.microsoft.com/office/drawing/2014/main" id="{DA5FAA28-0FFE-FD44-82BD-8BEA8CA05A2D}"/>
              </a:ext>
            </a:extLst>
          </p:cNvPr>
          <p:cNvSpPr/>
          <p:nvPr/>
        </p:nvSpPr>
        <p:spPr>
          <a:xfrm>
            <a:off x="1276924" y="436272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6" name="TextBox 25" descr="text box hiding answer">
            <a:extLst>
              <a:ext uri="{FF2B5EF4-FFF2-40B4-BE49-F238E27FC236}">
                <a16:creationId xmlns:a16="http://schemas.microsoft.com/office/drawing/2014/main" id="{D9C34F78-E03C-B246-8754-6C16168EE34B}"/>
              </a:ext>
            </a:extLst>
          </p:cNvPr>
          <p:cNvSpPr txBox="1"/>
          <p:nvPr/>
        </p:nvSpPr>
        <p:spPr>
          <a:xfrm>
            <a:off x="2007000" y="4459452"/>
            <a:ext cx="305995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Oval 1"/>
          <p:cNvSpPr/>
          <p:nvPr/>
        </p:nvSpPr>
        <p:spPr>
          <a:xfrm>
            <a:off x="8743059" y="1946943"/>
            <a:ext cx="1351893"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8352120" y="2443817"/>
            <a:ext cx="1972386"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9563007" y="2956188"/>
            <a:ext cx="1671368"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9882482" y="3466107"/>
            <a:ext cx="1351893"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723006" y="3916219"/>
            <a:ext cx="1351893"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9554541" y="4458218"/>
            <a:ext cx="1351893" cy="35793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Custom 16">
            <a:hlinkClick r:id="" action="ppaction://noaction" highlightClick="1">
              <a:snd r:embed="rId9" name="40.ans.1.wav"/>
            </a:hlinkClick>
            <a:extLst>
              <a:ext uri="{FF2B5EF4-FFF2-40B4-BE49-F238E27FC236}">
                <a16:creationId xmlns:a16="http://schemas.microsoft.com/office/drawing/2014/main" id="{3B418770-1E72-B240-9307-3BBF955557C6}"/>
              </a:ext>
            </a:extLst>
          </p:cNvPr>
          <p:cNvSpPr/>
          <p:nvPr/>
        </p:nvSpPr>
        <p:spPr>
          <a:xfrm>
            <a:off x="413031" y="1882895"/>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10" name="40.ans.2.wav"/>
            </a:hlinkClick>
            <a:extLst>
              <a:ext uri="{FF2B5EF4-FFF2-40B4-BE49-F238E27FC236}">
                <a16:creationId xmlns:a16="http://schemas.microsoft.com/office/drawing/2014/main" id="{F18D09F0-0D24-5B4F-A26E-132DCCD8073A}"/>
              </a:ext>
            </a:extLst>
          </p:cNvPr>
          <p:cNvSpPr/>
          <p:nvPr/>
        </p:nvSpPr>
        <p:spPr>
          <a:xfrm>
            <a:off x="413031" y="2355529"/>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11" name="40.ans.3.wav"/>
            </a:hlinkClick>
            <a:extLst>
              <a:ext uri="{FF2B5EF4-FFF2-40B4-BE49-F238E27FC236}">
                <a16:creationId xmlns:a16="http://schemas.microsoft.com/office/drawing/2014/main" id="{747EFDEF-0DCF-DB44-BBF0-27990DDE521B}"/>
              </a:ext>
            </a:extLst>
          </p:cNvPr>
          <p:cNvSpPr/>
          <p:nvPr/>
        </p:nvSpPr>
        <p:spPr>
          <a:xfrm>
            <a:off x="410953" y="2866224"/>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43" name="Action Button: Custom 42">
            <a:hlinkClick r:id="" action="ppaction://noaction" highlightClick="1">
              <a:snd r:embed="rId12" name="40.ans.4.wav"/>
            </a:hlinkClick>
            <a:extLst>
              <a:ext uri="{FF2B5EF4-FFF2-40B4-BE49-F238E27FC236}">
                <a16:creationId xmlns:a16="http://schemas.microsoft.com/office/drawing/2014/main" id="{408DED6B-8D00-7843-820C-3A35CED50594}"/>
              </a:ext>
            </a:extLst>
          </p:cNvPr>
          <p:cNvSpPr/>
          <p:nvPr/>
        </p:nvSpPr>
        <p:spPr>
          <a:xfrm>
            <a:off x="410953" y="3348387"/>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13" name="40.ans.5.wav"/>
            </a:hlinkClick>
            <a:extLst>
              <a:ext uri="{FF2B5EF4-FFF2-40B4-BE49-F238E27FC236}">
                <a16:creationId xmlns:a16="http://schemas.microsoft.com/office/drawing/2014/main" id="{25121CCC-82F7-F14F-B30E-8A5AD31BE634}"/>
              </a:ext>
            </a:extLst>
          </p:cNvPr>
          <p:cNvSpPr/>
          <p:nvPr/>
        </p:nvSpPr>
        <p:spPr>
          <a:xfrm>
            <a:off x="410953" y="3865925"/>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4" name="40.ans.6.wav"/>
            </a:hlinkClick>
            <a:extLst>
              <a:ext uri="{FF2B5EF4-FFF2-40B4-BE49-F238E27FC236}">
                <a16:creationId xmlns:a16="http://schemas.microsoft.com/office/drawing/2014/main" id="{DA5FAA28-0FFE-FD44-82BD-8BEA8CA05A2D}"/>
              </a:ext>
            </a:extLst>
          </p:cNvPr>
          <p:cNvSpPr/>
          <p:nvPr/>
        </p:nvSpPr>
        <p:spPr>
          <a:xfrm>
            <a:off x="415747" y="4351851"/>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61383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23" grpId="0" animBg="1"/>
      <p:bldP spid="26" grpId="0" animBg="1"/>
      <p:bldP spid="2" grpId="0" animBg="1"/>
      <p:bldP spid="34" grpId="0" animBg="1"/>
      <p:bldP spid="35" grpId="0" animBg="1"/>
      <p:bldP spid="36" grpId="0" animBg="1"/>
      <p:bldP spid="37" grpId="0" animBg="1"/>
      <p:bldP spid="38" grpId="0" animBg="1"/>
      <p:bldP spid="33"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Alastair </a:t>
            </a:r>
            <a:r>
              <a:rPr lang="en-GB" sz="3600" b="1" dirty="0" err="1">
                <a:solidFill>
                  <a:schemeClr val="bg1"/>
                </a:solidFill>
              </a:rPr>
              <a:t>schreibt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9505" y="247046"/>
            <a:ext cx="147782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073603" y="278574"/>
            <a:ext cx="5913902" cy="830997"/>
          </a:xfrm>
          <a:prstGeom prst="rect">
            <a:avLst/>
          </a:prstGeom>
          <a:noFill/>
        </p:spPr>
        <p:txBody>
          <a:bodyPr wrap="square" rtlCol="0">
            <a:spAutoFit/>
          </a:bodyPr>
          <a:lstStyle/>
          <a:p>
            <a:r>
              <a:rPr lang="en-US" sz="2400" dirty="0"/>
              <a:t>Alastair will Mia </a:t>
            </a:r>
            <a:r>
              <a:rPr lang="en-US" sz="2400" dirty="0" err="1"/>
              <a:t>schreiben</a:t>
            </a:r>
            <a:r>
              <a:rPr lang="en-US" sz="2400" dirty="0"/>
              <a:t>. </a:t>
            </a:r>
            <a:r>
              <a:rPr lang="en-US" sz="2400" dirty="0" err="1"/>
              <a:t>Hilf</a:t>
            </a:r>
            <a:r>
              <a:rPr lang="en-US" sz="2400" dirty="0"/>
              <a:t> </a:t>
            </a:r>
            <a:r>
              <a:rPr lang="en-US" sz="2400" dirty="0" err="1"/>
              <a:t>ihm</a:t>
            </a:r>
            <a:r>
              <a:rPr lang="en-US" sz="2400" dirty="0"/>
              <a:t>!</a:t>
            </a:r>
          </a:p>
          <a:p>
            <a:r>
              <a:rPr lang="en-US" sz="2400" dirty="0" err="1"/>
              <a:t>Schreib</a:t>
            </a:r>
            <a:r>
              <a:rPr lang="en-US" sz="2400" dirty="0"/>
              <a:t> die </a:t>
            </a:r>
            <a:r>
              <a:rPr lang="en-US" sz="2400" dirty="0" err="1"/>
              <a:t>Sätze</a:t>
            </a:r>
            <a:r>
              <a:rPr lang="en-US" sz="2400" dirty="0"/>
              <a:t> 1-6 auf Deutsch.</a:t>
            </a:r>
          </a:p>
        </p:txBody>
      </p:sp>
      <p:sp>
        <p:nvSpPr>
          <p:cNvPr id="8" name="Rectangle: Rounded Corners 22">
            <a:extLst>
              <a:ext uri="{FF2B5EF4-FFF2-40B4-BE49-F238E27FC236}">
                <a16:creationId xmlns:a16="http://schemas.microsoft.com/office/drawing/2014/main" id="{475F782A-9E78-414C-B892-2D89C98BA4E7}"/>
              </a:ext>
            </a:extLst>
          </p:cNvPr>
          <p:cNvSpPr>
            <a:spLocks/>
          </p:cNvSpPr>
          <p:nvPr/>
        </p:nvSpPr>
        <p:spPr>
          <a:xfrm>
            <a:off x="229043" y="1314545"/>
            <a:ext cx="9558200" cy="4707283"/>
          </a:xfrm>
          <a:prstGeom prst="roundRect">
            <a:avLst/>
          </a:prstGeom>
          <a:solidFill>
            <a:srgbClr val="FFFAEF"/>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Oval 8">
            <a:extLst>
              <a:ext uri="{FF2B5EF4-FFF2-40B4-BE49-F238E27FC236}">
                <a16:creationId xmlns:a16="http://schemas.microsoft.com/office/drawing/2014/main" id="{DDD9EB96-DADE-421D-802E-C21459DDF5E3}"/>
              </a:ext>
            </a:extLst>
          </p:cNvPr>
          <p:cNvSpPr>
            <a:spLocks/>
          </p:cNvSpPr>
          <p:nvPr/>
        </p:nvSpPr>
        <p:spPr>
          <a:xfrm>
            <a:off x="8989354" y="3456875"/>
            <a:ext cx="634013" cy="555923"/>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p:cNvSpPr txBox="1">
            <a:spLocks/>
          </p:cNvSpPr>
          <p:nvPr/>
        </p:nvSpPr>
        <p:spPr>
          <a:xfrm>
            <a:off x="942227" y="1633357"/>
            <a:ext cx="7932328" cy="3970318"/>
          </a:xfrm>
          <a:prstGeom prst="rect">
            <a:avLst/>
          </a:prstGeom>
          <a:noFill/>
          <a:ln>
            <a:solidFill>
              <a:schemeClr val="tx1"/>
            </a:solidFill>
          </a:ln>
        </p:spPr>
        <p:txBody>
          <a:bodyPr wrap="square" rtlCol="0">
            <a:spAutoFit/>
          </a:bodyPr>
          <a:lstStyle/>
          <a:p>
            <a:r>
              <a:rPr lang="en-GB" sz="2800" dirty="0"/>
              <a:t>Hallo Mia!</a:t>
            </a:r>
          </a:p>
          <a:p>
            <a:r>
              <a:rPr lang="en-GB" sz="2800" dirty="0"/>
              <a:t>Was hast du </a:t>
            </a:r>
            <a:r>
              <a:rPr lang="en-GB" sz="2800" dirty="0" err="1"/>
              <a:t>zu</a:t>
            </a:r>
            <a:r>
              <a:rPr lang="en-GB" sz="2800" dirty="0"/>
              <a:t> </a:t>
            </a:r>
            <a:r>
              <a:rPr lang="en-GB" sz="2800" dirty="0" err="1"/>
              <a:t>Weihnachten</a:t>
            </a:r>
            <a:r>
              <a:rPr lang="en-GB" sz="2800" dirty="0"/>
              <a:t> </a:t>
            </a:r>
            <a:r>
              <a:rPr lang="en-GB" sz="2800" dirty="0" err="1"/>
              <a:t>gemacht</a:t>
            </a:r>
            <a:r>
              <a:rPr lang="en-GB" sz="2800" dirty="0"/>
              <a:t>?  </a:t>
            </a:r>
          </a:p>
          <a:p>
            <a:r>
              <a:rPr lang="en-GB" sz="2800" b="1" dirty="0"/>
              <a:t>(1) </a:t>
            </a:r>
            <a:r>
              <a:rPr lang="en-GB" sz="2800" dirty="0"/>
              <a:t>I bought a book for </a:t>
            </a:r>
            <a:r>
              <a:rPr lang="en-GB" sz="2800" b="1" dirty="0">
                <a:solidFill>
                  <a:srgbClr val="E87D1E"/>
                </a:solidFill>
              </a:rPr>
              <a:t>my</a:t>
            </a:r>
            <a:r>
              <a:rPr lang="en-GB" sz="2800" dirty="0">
                <a:solidFill>
                  <a:schemeClr val="accent5">
                    <a:lumMod val="50000"/>
                  </a:schemeClr>
                </a:solidFill>
              </a:rPr>
              <a:t> </a:t>
            </a:r>
            <a:r>
              <a:rPr lang="en-GB" sz="2800" dirty="0"/>
              <a:t>sister.</a:t>
            </a:r>
          </a:p>
          <a:p>
            <a:r>
              <a:rPr lang="en-GB" sz="2800" b="1" dirty="0"/>
              <a:t>(2)</a:t>
            </a:r>
            <a:r>
              <a:rPr lang="en-GB" sz="2800" dirty="0"/>
              <a:t> I also gave </a:t>
            </a:r>
            <a:r>
              <a:rPr lang="en-GB" sz="2800" b="1" dirty="0">
                <a:solidFill>
                  <a:srgbClr val="E87D1E"/>
                </a:solidFill>
              </a:rPr>
              <a:t>her</a:t>
            </a:r>
            <a:r>
              <a:rPr lang="en-GB" sz="2800" dirty="0">
                <a:solidFill>
                  <a:schemeClr val="accent5">
                    <a:lumMod val="50000"/>
                  </a:schemeClr>
                </a:solidFill>
              </a:rPr>
              <a:t> </a:t>
            </a:r>
            <a:r>
              <a:rPr lang="en-GB" sz="2800" dirty="0"/>
              <a:t>a CD. </a:t>
            </a:r>
          </a:p>
          <a:p>
            <a:r>
              <a:rPr lang="en-GB" sz="2800" b="1" dirty="0"/>
              <a:t>(3) </a:t>
            </a:r>
            <a:r>
              <a:rPr lang="en-GB" sz="2800" dirty="0"/>
              <a:t>I got a watch from </a:t>
            </a:r>
            <a:r>
              <a:rPr lang="en-GB" sz="2800" b="1" dirty="0">
                <a:solidFill>
                  <a:srgbClr val="E87D1E"/>
                </a:solidFill>
              </a:rPr>
              <a:t>her</a:t>
            </a:r>
            <a:r>
              <a:rPr lang="en-GB" sz="2800" dirty="0">
                <a:solidFill>
                  <a:schemeClr val="accent5">
                    <a:lumMod val="50000"/>
                  </a:schemeClr>
                </a:solidFill>
              </a:rPr>
              <a:t>. </a:t>
            </a:r>
          </a:p>
          <a:p>
            <a:r>
              <a:rPr lang="en-GB" sz="2800" b="1" dirty="0"/>
              <a:t>(4) </a:t>
            </a:r>
            <a:r>
              <a:rPr lang="en-GB" sz="2800" dirty="0"/>
              <a:t>What did Wolfgang give you? </a:t>
            </a:r>
          </a:p>
          <a:p>
            <a:r>
              <a:rPr lang="en-GB" sz="2800" b="1" dirty="0"/>
              <a:t>(5) </a:t>
            </a:r>
            <a:r>
              <a:rPr lang="en-GB" sz="2800" dirty="0"/>
              <a:t>She bought clothes for her friend. 	</a:t>
            </a:r>
            <a:r>
              <a:rPr lang="en-GB" sz="2800" b="1" dirty="0">
                <a:solidFill>
                  <a:srgbClr val="ED7D31"/>
                </a:solidFill>
              </a:rPr>
              <a:t> </a:t>
            </a:r>
          </a:p>
          <a:p>
            <a:r>
              <a:rPr lang="en-GB" sz="2800" b="1" dirty="0"/>
              <a:t>(6)</a:t>
            </a:r>
            <a:r>
              <a:rPr lang="en-GB" sz="2800" dirty="0"/>
              <a:t> My friend gave me a game. 	</a:t>
            </a:r>
            <a:r>
              <a:rPr lang="en-GB" sz="2800" dirty="0">
                <a:solidFill>
                  <a:schemeClr val="accent5">
                    <a:lumMod val="50000"/>
                  </a:schemeClr>
                </a:solidFill>
              </a:rPr>
              <a:t>							</a:t>
            </a:r>
            <a:r>
              <a:rPr lang="en-GB" sz="2800" dirty="0"/>
              <a:t>xx Alastair</a:t>
            </a:r>
            <a:endParaRPr lang="en-GB" dirty="0"/>
          </a:p>
        </p:txBody>
      </p:sp>
      <p:sp>
        <p:nvSpPr>
          <p:cNvPr id="2" name="Rounded Rectangular Callout 1"/>
          <p:cNvSpPr/>
          <p:nvPr/>
        </p:nvSpPr>
        <p:spPr>
          <a:xfrm>
            <a:off x="9016440" y="1881008"/>
            <a:ext cx="2967973" cy="1521936"/>
          </a:xfrm>
          <a:prstGeom prst="wedgeRoundRectCallout">
            <a:avLst>
              <a:gd name="adj1" fmla="val -178087"/>
              <a:gd name="adj2" fmla="val 35003"/>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Is this doing something for  / giving to someone else? Which word for ‘her’ do you need?</a:t>
            </a:r>
            <a:endParaRPr lang="en-GB" sz="2000">
              <a:solidFill>
                <a:schemeClr val="bg1"/>
              </a:solidFill>
            </a:endParaRPr>
          </a:p>
        </p:txBody>
      </p:sp>
      <p:sp>
        <p:nvSpPr>
          <p:cNvPr id="17" name="Rounded Rectangular Callout 16"/>
          <p:cNvSpPr/>
          <p:nvPr/>
        </p:nvSpPr>
        <p:spPr>
          <a:xfrm>
            <a:off x="2105630" y="132759"/>
            <a:ext cx="2967973" cy="1299675"/>
          </a:xfrm>
          <a:prstGeom prst="wedgeRoundRectCallout">
            <a:avLst>
              <a:gd name="adj1" fmla="val 52673"/>
              <a:gd name="adj2" fmla="val 135614"/>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This ‘my’ follows </a:t>
            </a:r>
            <a:r>
              <a:rPr lang="en-GB" sz="2000" b="1" dirty="0" err="1">
                <a:solidFill>
                  <a:schemeClr val="bg1"/>
                </a:solidFill>
                <a:latin typeface="Century Gothic" panose="020B0502020202020204" pitchFamily="34" charset="0"/>
              </a:rPr>
              <a:t>für</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(‘for’). Do you need the Row 2 or Row 3 ending?</a:t>
            </a:r>
            <a:endParaRPr lang="en-GB" sz="2000" dirty="0">
              <a:solidFill>
                <a:schemeClr val="bg1"/>
              </a:solidFill>
            </a:endParaRPr>
          </a:p>
        </p:txBody>
      </p:sp>
      <p:sp>
        <p:nvSpPr>
          <p:cNvPr id="18" name="Rounded Rectangular Callout 17"/>
          <p:cNvSpPr/>
          <p:nvPr/>
        </p:nvSpPr>
        <p:spPr>
          <a:xfrm>
            <a:off x="8895414" y="3691607"/>
            <a:ext cx="2967973" cy="1521936"/>
          </a:xfrm>
          <a:prstGeom prst="wedgeRoundRectCallout">
            <a:avLst>
              <a:gd name="adj1" fmla="val -148562"/>
              <a:gd name="adj2" fmla="val -38847"/>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This ‘her’ follows </a:t>
            </a:r>
            <a:r>
              <a:rPr lang="en-GB" sz="2000" b="1">
                <a:solidFill>
                  <a:schemeClr val="bg1"/>
                </a:solidFill>
                <a:latin typeface="Century Gothic" panose="020B0502020202020204" pitchFamily="34" charset="0"/>
              </a:rPr>
              <a:t>von </a:t>
            </a:r>
            <a:r>
              <a:rPr lang="en-GB" sz="2000">
                <a:solidFill>
                  <a:schemeClr val="bg1"/>
                </a:solidFill>
                <a:latin typeface="Century Gothic" panose="020B0502020202020204" pitchFamily="34" charset="0"/>
              </a:rPr>
              <a:t>(‘from’). Which word for ‘her’ do you need here?</a:t>
            </a:r>
            <a:endParaRPr lang="en-GB" sz="2000">
              <a:solidFill>
                <a:schemeClr val="bg1"/>
              </a:solidFill>
            </a:endParaRPr>
          </a:p>
        </p:txBody>
      </p:sp>
      <p:sp>
        <p:nvSpPr>
          <p:cNvPr id="19" name="Rounded Rectangular Callout 18"/>
          <p:cNvSpPr/>
          <p:nvPr/>
        </p:nvSpPr>
        <p:spPr>
          <a:xfrm>
            <a:off x="29539" y="5213543"/>
            <a:ext cx="6400558" cy="876149"/>
          </a:xfrm>
          <a:prstGeom prst="wedgeRoundRectCallout">
            <a:avLst>
              <a:gd name="adj1" fmla="val -50359"/>
              <a:gd name="adj2" fmla="val -20072"/>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Think carefully about the ‘you’, ‘her’, ‘me’ in questions 4-6.  Is it Row 2 or Row 3 in each case?</a:t>
            </a:r>
            <a:endParaRPr lang="en-GB" sz="2000" dirty="0">
              <a:solidFill>
                <a:schemeClr val="bg1"/>
              </a:solidFill>
            </a:endParaRPr>
          </a:p>
        </p:txBody>
      </p:sp>
    </p:spTree>
    <p:extLst>
      <p:ext uri="{BB962C8B-B14F-4D97-AF65-F5344CB8AC3E}">
        <p14:creationId xmlns:p14="http://schemas.microsoft.com/office/powerpoint/2010/main" val="276671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3150" cy="647577"/>
          </a:xfrm>
        </p:spPr>
        <p:txBody>
          <a:bodyPr>
            <a:normAutofit/>
          </a:bodyPr>
          <a:lstStyle/>
          <a:p>
            <a:r>
              <a:rPr lang="en-GB" sz="2800" b="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9505" y="247046"/>
            <a:ext cx="147782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ectangle 5"/>
          <p:cNvSpPr/>
          <p:nvPr/>
        </p:nvSpPr>
        <p:spPr>
          <a:xfrm>
            <a:off x="38100" y="1163991"/>
            <a:ext cx="5829300" cy="5262979"/>
          </a:xfrm>
          <a:prstGeom prst="rect">
            <a:avLst/>
          </a:prstGeom>
        </p:spPr>
        <p:txBody>
          <a:bodyPr wrap="square">
            <a:spAutoFit/>
          </a:bodyPr>
          <a:lstStyle/>
          <a:p>
            <a:r>
              <a:rPr lang="en-GB" sz="2400" b="1" dirty="0"/>
              <a:t>(1) </a:t>
            </a:r>
            <a:r>
              <a:rPr lang="en-GB" sz="2400" dirty="0"/>
              <a:t>I bought a book for </a:t>
            </a:r>
            <a:r>
              <a:rPr lang="en-GB" sz="2400" b="1" dirty="0"/>
              <a:t>my</a:t>
            </a:r>
            <a:r>
              <a:rPr lang="en-GB" sz="2400" dirty="0"/>
              <a:t> sister.</a:t>
            </a:r>
          </a:p>
          <a:p>
            <a:endParaRPr lang="en-GB" sz="2400" b="1" dirty="0"/>
          </a:p>
          <a:p>
            <a:endParaRPr lang="en-GB" sz="2400" b="1" dirty="0"/>
          </a:p>
          <a:p>
            <a:r>
              <a:rPr lang="en-GB" sz="2400" b="1" dirty="0"/>
              <a:t>(2)</a:t>
            </a:r>
            <a:r>
              <a:rPr lang="en-GB" sz="2400" dirty="0"/>
              <a:t> I also gave </a:t>
            </a:r>
            <a:r>
              <a:rPr lang="en-GB" sz="2400" b="1" dirty="0"/>
              <a:t>her</a:t>
            </a:r>
            <a:r>
              <a:rPr lang="en-GB" sz="2400" dirty="0"/>
              <a:t> a CD. </a:t>
            </a:r>
          </a:p>
          <a:p>
            <a:endParaRPr lang="en-GB" sz="2400" b="1" dirty="0"/>
          </a:p>
          <a:p>
            <a:r>
              <a:rPr lang="en-GB" sz="2400" b="1" dirty="0"/>
              <a:t>(3) </a:t>
            </a:r>
            <a:r>
              <a:rPr lang="en-GB" sz="2400" dirty="0"/>
              <a:t>I got a voucher from </a:t>
            </a:r>
            <a:r>
              <a:rPr lang="en-GB" sz="2400" b="1" dirty="0"/>
              <a:t>her</a:t>
            </a:r>
            <a:r>
              <a:rPr lang="en-GB" sz="2400" dirty="0"/>
              <a:t>. </a:t>
            </a:r>
          </a:p>
          <a:p>
            <a:endParaRPr lang="en-GB" sz="2400" b="1" dirty="0"/>
          </a:p>
          <a:p>
            <a:endParaRPr lang="en-GB" sz="2400" b="1" dirty="0"/>
          </a:p>
          <a:p>
            <a:r>
              <a:rPr lang="en-GB" sz="2400" b="1" dirty="0"/>
              <a:t>(4) </a:t>
            </a:r>
            <a:r>
              <a:rPr lang="en-GB" sz="2400" dirty="0"/>
              <a:t>What did Wolfgang give you? </a:t>
            </a:r>
          </a:p>
          <a:p>
            <a:endParaRPr lang="en-GB" sz="2400" b="1" dirty="0"/>
          </a:p>
          <a:p>
            <a:r>
              <a:rPr lang="en-GB" sz="2400" b="1" dirty="0"/>
              <a:t>(5) </a:t>
            </a:r>
            <a:r>
              <a:rPr lang="en-GB" sz="2400" dirty="0"/>
              <a:t>She bought clothes for her friend. 	</a:t>
            </a:r>
            <a:r>
              <a:rPr lang="en-GB" sz="2400" b="1" dirty="0"/>
              <a:t> </a:t>
            </a:r>
          </a:p>
          <a:p>
            <a:endParaRPr lang="en-GB" sz="2400" b="1" dirty="0"/>
          </a:p>
          <a:p>
            <a:endParaRPr lang="en-GB" sz="2400" b="1" dirty="0"/>
          </a:p>
          <a:p>
            <a:r>
              <a:rPr lang="en-GB" sz="2400" b="1" dirty="0"/>
              <a:t>(6)</a:t>
            </a:r>
            <a:r>
              <a:rPr lang="en-GB" sz="2400" dirty="0"/>
              <a:t> My friend gave me a game. 	</a:t>
            </a:r>
          </a:p>
        </p:txBody>
      </p:sp>
      <p:sp>
        <p:nvSpPr>
          <p:cNvPr id="14" name="Rectangle 13"/>
          <p:cNvSpPr/>
          <p:nvPr/>
        </p:nvSpPr>
        <p:spPr>
          <a:xfrm>
            <a:off x="5524500" y="1163991"/>
            <a:ext cx="6743700" cy="5262979"/>
          </a:xfrm>
          <a:prstGeom prst="rect">
            <a:avLst/>
          </a:prstGeom>
        </p:spPr>
        <p:txBody>
          <a:bodyPr wrap="square">
            <a:spAutoFit/>
          </a:bodyPr>
          <a:lstStyle/>
          <a:p>
            <a:r>
              <a:rPr lang="en-GB" sz="2400" b="1" dirty="0"/>
              <a:t>(1) </a:t>
            </a:r>
            <a:r>
              <a:rPr lang="en-GB" sz="2400" dirty="0"/>
              <a:t>Ich </a:t>
            </a:r>
            <a:r>
              <a:rPr lang="en-GB" sz="2400" dirty="0" err="1"/>
              <a:t>habe</a:t>
            </a:r>
            <a:r>
              <a:rPr lang="en-GB" sz="2400" dirty="0"/>
              <a:t> </a:t>
            </a:r>
            <a:r>
              <a:rPr lang="en-GB" sz="2400" dirty="0" err="1"/>
              <a:t>ein</a:t>
            </a:r>
            <a:r>
              <a:rPr lang="en-GB" sz="2400" dirty="0"/>
              <a:t> Buch </a:t>
            </a:r>
            <a:r>
              <a:rPr lang="en-GB" sz="2400" dirty="0" err="1"/>
              <a:t>für</a:t>
            </a:r>
            <a:r>
              <a:rPr lang="en-GB" sz="2400" dirty="0"/>
              <a:t> </a:t>
            </a:r>
            <a:r>
              <a:rPr lang="en-GB" sz="2400" b="1" dirty="0" err="1"/>
              <a:t>meine</a:t>
            </a:r>
            <a:r>
              <a:rPr lang="en-GB" sz="2400" dirty="0"/>
              <a:t> </a:t>
            </a:r>
            <a:r>
              <a:rPr lang="en-GB" sz="2400" dirty="0" err="1"/>
              <a:t>Schwester</a:t>
            </a:r>
            <a:r>
              <a:rPr lang="en-GB" sz="2400" dirty="0"/>
              <a:t> </a:t>
            </a:r>
            <a:r>
              <a:rPr lang="en-GB" sz="2400" dirty="0" err="1"/>
              <a:t>gekauft</a:t>
            </a:r>
            <a:r>
              <a:rPr lang="en-GB" sz="2400" dirty="0"/>
              <a:t>.</a:t>
            </a:r>
          </a:p>
          <a:p>
            <a:endParaRPr lang="en-GB" sz="2400" b="1" dirty="0"/>
          </a:p>
          <a:p>
            <a:r>
              <a:rPr lang="en-GB" sz="2400" b="1" dirty="0"/>
              <a:t>(2)</a:t>
            </a:r>
            <a:r>
              <a:rPr lang="en-GB" sz="2400" dirty="0"/>
              <a:t> Ich </a:t>
            </a:r>
            <a:r>
              <a:rPr lang="en-GB" sz="2400" dirty="0" err="1"/>
              <a:t>habe</a:t>
            </a:r>
            <a:r>
              <a:rPr lang="en-GB" sz="2400" dirty="0"/>
              <a:t> </a:t>
            </a:r>
            <a:r>
              <a:rPr lang="en-GB" sz="2400" b="1" dirty="0" err="1"/>
              <a:t>ihr</a:t>
            </a:r>
            <a:r>
              <a:rPr lang="en-GB" sz="2400" dirty="0"/>
              <a:t> auch eine CD </a:t>
            </a:r>
            <a:r>
              <a:rPr lang="en-GB" sz="2400" dirty="0" err="1"/>
              <a:t>geschenkt</a:t>
            </a:r>
            <a:r>
              <a:rPr lang="en-GB" sz="2400" dirty="0"/>
              <a:t>. </a:t>
            </a:r>
          </a:p>
          <a:p>
            <a:endParaRPr lang="en-GB" sz="2400" b="1" dirty="0"/>
          </a:p>
          <a:p>
            <a:r>
              <a:rPr lang="en-GB" sz="2400" b="1" dirty="0"/>
              <a:t>(3) </a:t>
            </a:r>
            <a:r>
              <a:rPr lang="en-GB" sz="2400" dirty="0"/>
              <a:t>Ich </a:t>
            </a:r>
            <a:r>
              <a:rPr lang="en-GB" sz="2400" dirty="0" err="1"/>
              <a:t>habe</a:t>
            </a:r>
            <a:r>
              <a:rPr lang="en-GB" sz="2400" dirty="0"/>
              <a:t> eine </a:t>
            </a:r>
            <a:r>
              <a:rPr lang="en-GB" sz="2400" dirty="0" err="1"/>
              <a:t>Uhr</a:t>
            </a:r>
            <a:r>
              <a:rPr lang="en-GB" sz="2400" dirty="0"/>
              <a:t> von </a:t>
            </a:r>
            <a:r>
              <a:rPr lang="en-GB" sz="2400" b="1" dirty="0" err="1"/>
              <a:t>ihr</a:t>
            </a:r>
            <a:r>
              <a:rPr lang="en-GB" sz="2400" dirty="0"/>
              <a:t> </a:t>
            </a:r>
            <a:r>
              <a:rPr lang="en-GB" sz="2400" dirty="0" err="1"/>
              <a:t>bekommen</a:t>
            </a:r>
            <a:r>
              <a:rPr lang="en-GB" sz="2400" dirty="0"/>
              <a:t>. </a:t>
            </a:r>
          </a:p>
          <a:p>
            <a:endParaRPr lang="en-GB" sz="2400" b="1" dirty="0"/>
          </a:p>
          <a:p>
            <a:r>
              <a:rPr lang="en-GB" sz="2400" b="1" dirty="0"/>
              <a:t>(4) </a:t>
            </a:r>
            <a:r>
              <a:rPr lang="en-GB" sz="2400" dirty="0"/>
              <a:t>Was hat Wolfgang </a:t>
            </a:r>
            <a:r>
              <a:rPr lang="en-GB" sz="2400" b="1" dirty="0" err="1"/>
              <a:t>dir</a:t>
            </a:r>
            <a:r>
              <a:rPr lang="en-GB" sz="2400" dirty="0"/>
              <a:t> </a:t>
            </a:r>
            <a:r>
              <a:rPr lang="en-GB" sz="2400" dirty="0" err="1"/>
              <a:t>geschenkt</a:t>
            </a:r>
            <a:r>
              <a:rPr lang="en-GB" sz="2400" dirty="0"/>
              <a:t>? </a:t>
            </a:r>
          </a:p>
          <a:p>
            <a:endParaRPr lang="en-GB" sz="2400" b="1" dirty="0"/>
          </a:p>
          <a:p>
            <a:r>
              <a:rPr lang="en-GB" sz="2400" b="1" dirty="0"/>
              <a:t>(5) </a:t>
            </a:r>
            <a:r>
              <a:rPr lang="en-GB" sz="2400" dirty="0"/>
              <a:t>Sie hat </a:t>
            </a:r>
            <a:r>
              <a:rPr lang="en-GB" sz="2400" dirty="0" err="1"/>
              <a:t>Kleidung</a:t>
            </a:r>
            <a:r>
              <a:rPr lang="en-GB" sz="2400" dirty="0"/>
              <a:t> </a:t>
            </a:r>
            <a:r>
              <a:rPr lang="en-GB" sz="2400" dirty="0" err="1"/>
              <a:t>für</a:t>
            </a:r>
            <a:r>
              <a:rPr lang="en-GB" sz="2400" dirty="0"/>
              <a:t> </a:t>
            </a:r>
            <a:r>
              <a:rPr lang="en-GB" sz="2400" b="1" dirty="0" err="1"/>
              <a:t>ihre</a:t>
            </a:r>
            <a:r>
              <a:rPr lang="en-GB" sz="2400" b="1" dirty="0"/>
              <a:t> </a:t>
            </a:r>
            <a:r>
              <a:rPr lang="en-GB" sz="2400" dirty="0" err="1"/>
              <a:t>Freundin</a:t>
            </a:r>
            <a:r>
              <a:rPr lang="en-GB" sz="2400" dirty="0"/>
              <a:t> / </a:t>
            </a:r>
          </a:p>
          <a:p>
            <a:r>
              <a:rPr lang="en-GB" sz="2400" b="1" dirty="0" err="1"/>
              <a:t>ihren</a:t>
            </a:r>
            <a:r>
              <a:rPr lang="en-GB" sz="2400" b="1" dirty="0"/>
              <a:t> </a:t>
            </a:r>
            <a:r>
              <a:rPr lang="en-GB" sz="2400" dirty="0"/>
              <a:t>Freund </a:t>
            </a:r>
            <a:r>
              <a:rPr lang="en-GB" sz="2400" dirty="0" err="1"/>
              <a:t>gekauft</a:t>
            </a:r>
            <a:r>
              <a:rPr lang="en-GB" sz="2400" dirty="0"/>
              <a:t>. 	</a:t>
            </a:r>
            <a:r>
              <a:rPr lang="en-GB" sz="2400" b="1" dirty="0"/>
              <a:t> </a:t>
            </a:r>
          </a:p>
          <a:p>
            <a:endParaRPr lang="en-GB" sz="2400" b="1" dirty="0"/>
          </a:p>
          <a:p>
            <a:r>
              <a:rPr lang="en-GB" sz="2400" b="1" dirty="0"/>
              <a:t>(6)</a:t>
            </a:r>
            <a:r>
              <a:rPr lang="en-GB" sz="2400" dirty="0"/>
              <a:t> Mein Freund hat </a:t>
            </a:r>
            <a:r>
              <a:rPr lang="en-GB" sz="2400" b="1" dirty="0"/>
              <a:t>mir </a:t>
            </a:r>
            <a:r>
              <a:rPr lang="en-GB" sz="2400" dirty="0" err="1"/>
              <a:t>ein</a:t>
            </a:r>
            <a:r>
              <a:rPr lang="en-GB" sz="2400" dirty="0"/>
              <a:t> Spiel </a:t>
            </a:r>
            <a:r>
              <a:rPr lang="en-GB" sz="2400" dirty="0" err="1"/>
              <a:t>geschenkt</a:t>
            </a:r>
            <a:r>
              <a:rPr lang="en-GB" sz="2400" dirty="0"/>
              <a:t>. 	</a:t>
            </a:r>
          </a:p>
        </p:txBody>
      </p:sp>
    </p:spTree>
    <p:extLst>
      <p:ext uri="{BB962C8B-B14F-4D97-AF65-F5344CB8AC3E}">
        <p14:creationId xmlns:p14="http://schemas.microsoft.com/office/powerpoint/2010/main" val="340608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15D3-1203-D84D-AAC1-9A1B24B1C038}"/>
              </a:ext>
            </a:extLst>
          </p:cNvPr>
          <p:cNvSpPr>
            <a:spLocks noGrp="1"/>
          </p:cNvSpPr>
          <p:nvPr>
            <p:ph type="title"/>
          </p:nvPr>
        </p:nvSpPr>
        <p:spPr>
          <a:xfrm>
            <a:off x="4894846" y="-26032"/>
            <a:ext cx="2402305" cy="1791915"/>
          </a:xfrm>
        </p:spPr>
        <p:txBody>
          <a:bodyPr>
            <a:noAutofit/>
          </a:bodyPr>
          <a:lstStyle/>
          <a:p>
            <a:pPr algn="ctr"/>
            <a:r>
              <a:rPr lang="en-GB" sz="12000" b="1" dirty="0" err="1">
                <a:solidFill>
                  <a:srgbClr val="002060"/>
                </a:solidFill>
                <a:cs typeface="Calibri" panose="020F0502020204030204" pitchFamily="34" charset="0"/>
              </a:rPr>
              <a:t>i</a:t>
            </a:r>
            <a:endParaRPr lang="en-US" sz="12000" dirty="0"/>
          </a:p>
        </p:txBody>
      </p:sp>
      <p:sp>
        <p:nvSpPr>
          <p:cNvPr id="4" name="Rounded Rectangle 3"/>
          <p:cNvSpPr/>
          <p:nvPr/>
        </p:nvSpPr>
        <p:spPr>
          <a:xfrm>
            <a:off x="3711914" y="1684973"/>
            <a:ext cx="4754247" cy="2950998"/>
          </a:xfrm>
          <a:prstGeom prst="roundRect">
            <a:avLst/>
          </a:prstGeom>
          <a:solidFill>
            <a:srgbClr val="FFFAEF"/>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f</a:t>
            </a:r>
            <a:r>
              <a:rPr lang="en-GB" sz="8800" dirty="0" err="1">
                <a:solidFill>
                  <a:srgbClr val="FFCC00"/>
                </a:solidFill>
                <a:latin typeface="Century Gothic" panose="020B0502020202020204" pitchFamily="34" charset="0"/>
              </a:rPr>
              <a:t>i</a:t>
            </a:r>
            <a:r>
              <a:rPr lang="en-GB" sz="8800" dirty="0" err="1">
                <a:solidFill>
                  <a:srgbClr val="002060"/>
                </a:solidFill>
                <a:latin typeface="Century Gothic" panose="020B0502020202020204" pitchFamily="34" charset="0"/>
              </a:rPr>
              <a:t>nden</a:t>
            </a:r>
            <a:endParaRPr lang="en-GB" sz="8800" dirty="0">
              <a:solidFill>
                <a:srgbClr val="002060"/>
              </a:solidFill>
              <a:latin typeface="Century Gothic" panose="020B0502020202020204" pitchFamily="34" charset="0"/>
            </a:endParaRPr>
          </a:p>
        </p:txBody>
      </p:sp>
      <p:sp>
        <p:nvSpPr>
          <p:cNvPr id="5" name="Rectangle 4"/>
          <p:cNvSpPr/>
          <p:nvPr/>
        </p:nvSpPr>
        <p:spPr>
          <a:xfrm>
            <a:off x="607673" y="3944486"/>
            <a:ext cx="230864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ssen</a:t>
            </a:r>
            <a:endParaRPr lang="en-GB" sz="5400" dirty="0">
              <a:solidFill>
                <a:srgbClr val="002060"/>
              </a:solidFill>
              <a:latin typeface="Century Gothic" panose="020B0502020202020204" pitchFamily="34" charset="0"/>
            </a:endParaRPr>
          </a:p>
        </p:txBody>
      </p:sp>
      <p:sp>
        <p:nvSpPr>
          <p:cNvPr id="6" name="Rectangle 5"/>
          <p:cNvSpPr/>
          <p:nvPr/>
        </p:nvSpPr>
        <p:spPr>
          <a:xfrm>
            <a:off x="9582968" y="3559783"/>
            <a:ext cx="160172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lfe</a:t>
            </a:r>
            <a:endParaRPr lang="en-GB" sz="5400" dirty="0">
              <a:solidFill>
                <a:srgbClr val="002060"/>
              </a:solidFill>
              <a:latin typeface="Century Gothic" panose="020B0502020202020204" pitchFamily="34" charset="0"/>
            </a:endParaRPr>
          </a:p>
        </p:txBody>
      </p:sp>
      <p:sp>
        <p:nvSpPr>
          <p:cNvPr id="7" name="Rectangle 6"/>
          <p:cNvSpPr/>
          <p:nvPr/>
        </p:nvSpPr>
        <p:spPr>
          <a:xfrm>
            <a:off x="9526864" y="458578"/>
            <a:ext cx="171393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b</a:t>
            </a: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tte</a:t>
            </a:r>
            <a:endParaRPr lang="en-GB" sz="5400" i="1" dirty="0">
              <a:solidFill>
                <a:srgbClr val="002060"/>
              </a:solidFill>
              <a:latin typeface="Century Gothic" panose="020B0502020202020204" pitchFamily="34" charset="0"/>
            </a:endParaRPr>
          </a:p>
        </p:txBody>
      </p:sp>
      <p:sp>
        <p:nvSpPr>
          <p:cNvPr id="8" name="Rectangle 7"/>
          <p:cNvSpPr/>
          <p:nvPr/>
        </p:nvSpPr>
        <p:spPr>
          <a:xfrm>
            <a:off x="4218723" y="4729602"/>
            <a:ext cx="3754554" cy="923330"/>
          </a:xfrm>
          <a:prstGeom prst="rect">
            <a:avLst/>
          </a:prstGeom>
        </p:spPr>
        <p:txBody>
          <a:bodyPr wrap="none">
            <a:spAutoFit/>
          </a:bodyPr>
          <a:lstStyle/>
          <a:p>
            <a:pPr lvl="0" algn="ctr"/>
            <a:r>
              <a:rPr lang="en-GB" sz="5400" dirty="0" err="1">
                <a:solidFill>
                  <a:srgbClr val="FFC000"/>
                </a:solidFill>
                <a:latin typeface="Century Gothic" panose="020B0502020202020204" pitchFamily="34" charset="0"/>
              </a:rPr>
              <a:t>i</a:t>
            </a:r>
            <a:r>
              <a:rPr lang="en-GB" sz="5400" dirty="0" err="1">
                <a:solidFill>
                  <a:srgbClr val="002060"/>
                </a:solidFill>
                <a:latin typeface="Century Gothic" panose="020B0502020202020204" pitchFamily="34" charset="0"/>
              </a:rPr>
              <a:t>nteressant</a:t>
            </a:r>
            <a:endParaRPr lang="en-GB" sz="5400" dirty="0">
              <a:solidFill>
                <a:srgbClr val="FFCC00"/>
              </a:solidFill>
              <a:latin typeface="Century Gothic" panose="020B0502020202020204" pitchFamily="34" charset="0"/>
            </a:endParaRPr>
          </a:p>
        </p:txBody>
      </p:sp>
      <p:sp>
        <p:nvSpPr>
          <p:cNvPr id="9" name="Rectangle 8"/>
          <p:cNvSpPr/>
          <p:nvPr/>
        </p:nvSpPr>
        <p:spPr>
          <a:xfrm>
            <a:off x="1254728" y="265171"/>
            <a:ext cx="12057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person with a magnifying glass looking through it to see a ke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0380" y="1721335"/>
            <a:ext cx="1244920" cy="1655588"/>
          </a:xfrm>
          <a:prstGeom prst="rect">
            <a:avLst/>
          </a:prstGeom>
        </p:spPr>
      </p:pic>
      <p:pic>
        <p:nvPicPr>
          <p:cNvPr id="11" name="Picture 10" descr="please"/>
          <p:cNvPicPr>
            <a:picLocks noChangeAspect="1"/>
          </p:cNvPicPr>
          <p:nvPr/>
        </p:nvPicPr>
        <p:blipFill>
          <a:blip r:embed="rId11">
            <a:clrChange>
              <a:clrFrom>
                <a:srgbClr val="FFFFFF"/>
              </a:clrFrom>
              <a:clrTo>
                <a:srgbClr val="FFFFFF">
                  <a:alpha val="0"/>
                </a:srgbClr>
              </a:clrTo>
            </a:clrChange>
          </a:blip>
          <a:stretch>
            <a:fillRect/>
          </a:stretch>
        </p:blipFill>
        <p:spPr>
          <a:xfrm>
            <a:off x="9455506" y="1350406"/>
            <a:ext cx="1839750" cy="1687417"/>
          </a:xfrm>
          <a:prstGeom prst="rect">
            <a:avLst/>
          </a:prstGeom>
        </p:spPr>
      </p:pic>
      <p:grpSp>
        <p:nvGrpSpPr>
          <p:cNvPr id="2" name="Group 1" descr="fries with ketchup next to a green check mark, fries without ketchip next to a red cross"/>
          <p:cNvGrpSpPr/>
          <p:nvPr/>
        </p:nvGrpSpPr>
        <p:grpSpPr>
          <a:xfrm>
            <a:off x="1201576" y="1282403"/>
            <a:ext cx="1520993" cy="1615594"/>
            <a:chOff x="1201576" y="1282403"/>
            <a:chExt cx="1520993" cy="1615594"/>
          </a:xfrm>
        </p:grpSpPr>
        <p:pic>
          <p:nvPicPr>
            <p:cNvPr id="13"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1576" y="138190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www.clker.com/cliparts/f/f/2/e/11954289431054409758ketchup_bottle_alexandre_01.svg.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8787" y="1282403"/>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clker.com/cliparts/4/8/a/6/1194984081402633375french_fries_juliane_kr_r.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5145" y="2194115"/>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www.clker.com/cliparts/0/f/7/0/11954234311954389563ok_mark_h_kon_l_vdal_02.svg.me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4083" y="1517297"/>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ttp://www.clker.com/cliparts/V/S/1/q/m/Q/red-x-small-m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9452" y="2411553"/>
              <a:ext cx="509733" cy="44644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192708" y="463597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know]</a:t>
            </a:r>
          </a:p>
        </p:txBody>
      </p:sp>
      <p:pic>
        <p:nvPicPr>
          <p:cNvPr id="19" name="Picture 18" descr="the message 'help' in a bottl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94532" y="4508885"/>
            <a:ext cx="1259431" cy="1405657"/>
          </a:xfrm>
          <a:prstGeom prst="rect">
            <a:avLst/>
          </a:prstGeom>
        </p:spPr>
      </p:pic>
      <p:sp>
        <p:nvSpPr>
          <p:cNvPr id="20" name="TextBox 19"/>
          <p:cNvSpPr txBox="1"/>
          <p:nvPr/>
        </p:nvSpPr>
        <p:spPr>
          <a:xfrm>
            <a:off x="4468906" y="5391322"/>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[interesting]</a:t>
            </a:r>
          </a:p>
        </p:txBody>
      </p:sp>
    </p:spTree>
    <p:extLst>
      <p:ext uri="{BB962C8B-B14F-4D97-AF65-F5344CB8AC3E}">
        <p14:creationId xmlns:p14="http://schemas.microsoft.com/office/powerpoint/2010/main" val="23113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i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mi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mi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bit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6" name="bitt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wiss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7" name="wiss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interessan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8" name="interessan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ilf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9" name="Hilf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93692"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3705" y="247046"/>
            <a:ext cx="2363621"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02726" y="1397400"/>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effectLst/>
                <a:uLnTx/>
                <a:uFillTx/>
                <a:latin typeface="Century Gothic" panose="020F0302020204030204"/>
                <a:ea typeface="+mn-ea"/>
                <a:cs typeface="+mn-cs"/>
              </a:rPr>
              <a:t>deutschen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Wörter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effectLst/>
                <a:uLnTx/>
                <a:uFillTx/>
                <a:latin typeface="Century Gothic" panose="020F0302020204030204"/>
                <a:ea typeface="+mn-ea"/>
                <a:cs typeface="+mn-cs"/>
              </a:rPr>
              <a:t>i</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wie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im</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oder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anders</a:t>
            </a:r>
            <a:r>
              <a:rPr kumimoji="0" lang="en-GB" sz="2000" b="0"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nvGraphicFramePr>
        <p:xfrm>
          <a:off x="206062" y="2365806"/>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F</a:t>
                      </a:r>
                      <a:r>
                        <a:rPr lang="en-GB" sz="2800" b="1" dirty="0">
                          <a:solidFill>
                            <a:srgbClr val="115076"/>
                          </a:solidFill>
                        </a:rPr>
                        <a:t>i</a:t>
                      </a:r>
                      <a:r>
                        <a:rPr lang="en-GB" sz="2800" dirty="0">
                          <a:solidFill>
                            <a:srgbClr val="115076"/>
                          </a:solidFill>
                        </a:rPr>
                        <a:t>nger</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br</a:t>
                      </a:r>
                      <a:r>
                        <a:rPr lang="en-GB" sz="2800" b="1" dirty="0" err="1">
                          <a:solidFill>
                            <a:srgbClr val="115076"/>
                          </a:solidFill>
                        </a:rPr>
                        <a:t>i</a:t>
                      </a:r>
                      <a:r>
                        <a:rPr lang="en-GB" sz="2800" dirty="0" err="1">
                          <a:solidFill>
                            <a:srgbClr val="115076"/>
                          </a:solidFill>
                        </a:rPr>
                        <a:t>tisch</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K</a:t>
                      </a:r>
                      <a:r>
                        <a:rPr lang="en-GB" sz="2800" b="1" dirty="0" err="1">
                          <a:solidFill>
                            <a:srgbClr val="115076"/>
                          </a:solidFill>
                        </a:rPr>
                        <a:t>i</a:t>
                      </a:r>
                      <a:r>
                        <a:rPr lang="en-GB" sz="2800" dirty="0" err="1">
                          <a:solidFill>
                            <a:srgbClr val="115076"/>
                          </a:solidFill>
                        </a:rPr>
                        <a:t>logramm</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a:solidFill>
                            <a:srgbClr val="115076"/>
                          </a:solidFill>
                        </a:rPr>
                        <a:t>T</a:t>
                      </a:r>
                      <a:r>
                        <a:rPr lang="en-GB" sz="2800" b="1" dirty="0">
                          <a:solidFill>
                            <a:srgbClr val="115076"/>
                          </a:solidFill>
                        </a:rPr>
                        <a:t>i</a:t>
                      </a:r>
                      <a:r>
                        <a:rPr lang="en-GB" sz="2800" b="0" dirty="0">
                          <a:solidFill>
                            <a:srgbClr val="115076"/>
                          </a:solidFill>
                        </a:rPr>
                        <a:t>cket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258" y="1997830"/>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nvGraphicFramePr>
        <p:xfrm>
          <a:off x="6246100" y="2365806"/>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Fam</a:t>
                      </a:r>
                      <a:r>
                        <a:rPr lang="en-GB" sz="2800" b="1" dirty="0" err="1">
                          <a:solidFill>
                            <a:srgbClr val="115076"/>
                          </a:solidFill>
                        </a:rPr>
                        <a:t>i</a:t>
                      </a:r>
                      <a:r>
                        <a:rPr lang="en-GB" sz="2800" dirty="0" err="1">
                          <a:solidFill>
                            <a:srgbClr val="115076"/>
                          </a:solidFill>
                        </a:rPr>
                        <a:t>lie</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I</a:t>
                      </a:r>
                      <a:r>
                        <a:rPr lang="en-GB" sz="2800" b="0" dirty="0">
                          <a:solidFill>
                            <a:srgbClr val="115076"/>
                          </a:solidFill>
                        </a:rPr>
                        <a:t>nstrument</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Mus</a:t>
                      </a:r>
                      <a:r>
                        <a:rPr lang="en-GB" sz="2800" b="1" dirty="0" err="1">
                          <a:solidFill>
                            <a:srgbClr val="115076"/>
                          </a:solidFill>
                        </a:rPr>
                        <a:t>i</a:t>
                      </a:r>
                      <a:r>
                        <a:rPr lang="en-GB" sz="2800" dirty="0" err="1">
                          <a:solidFill>
                            <a:srgbClr val="115076"/>
                          </a:solidFill>
                        </a:rPr>
                        <a:t>k</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Masch</a:t>
                      </a:r>
                      <a:r>
                        <a:rPr lang="en-GB" sz="2800" b="1" i="0" dirty="0" err="1">
                          <a:solidFill>
                            <a:srgbClr val="115076"/>
                          </a:solidFill>
                        </a:rPr>
                        <a:t>i</a:t>
                      </a:r>
                      <a:r>
                        <a:rPr lang="en-GB" sz="2800" b="0" dirty="0" err="1">
                          <a:solidFill>
                            <a:srgbClr val="115076"/>
                          </a:solidFill>
                        </a:rPr>
                        <a:t>ne</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1981763"/>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65" y="2004904"/>
            <a:ext cx="517045" cy="307642"/>
          </a:xfrm>
          <a:prstGeom prst="rect">
            <a:avLst/>
          </a:prstGeom>
        </p:spPr>
      </p:pic>
      <p:sp>
        <p:nvSpPr>
          <p:cNvPr id="15" name="Action Button: Custom 16">
            <a:hlinkClick r:id="" action="ppaction://noaction" highlightClick="1">
              <a:snd r:embed="rId4" name="14. 1. finger.wav"/>
            </a:hlinkClick>
            <a:extLst>
              <a:ext uri="{FF2B5EF4-FFF2-40B4-BE49-F238E27FC236}">
                <a16:creationId xmlns:a16="http://schemas.microsoft.com/office/drawing/2014/main" id="{C648CC6D-222B-4705-9484-938C15700194}"/>
              </a:ext>
            </a:extLst>
          </p:cNvPr>
          <p:cNvSpPr/>
          <p:nvPr/>
        </p:nvSpPr>
        <p:spPr>
          <a:xfrm>
            <a:off x="493109" y="3149317"/>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5" name="14. 2. britisch.wav"/>
            </a:hlinkClick>
            <a:extLst>
              <a:ext uri="{FF2B5EF4-FFF2-40B4-BE49-F238E27FC236}">
                <a16:creationId xmlns:a16="http://schemas.microsoft.com/office/drawing/2014/main" id="{49D1E242-9E40-4F7E-8722-24C0FA025177}"/>
              </a:ext>
            </a:extLst>
          </p:cNvPr>
          <p:cNvSpPr/>
          <p:nvPr/>
        </p:nvSpPr>
        <p:spPr>
          <a:xfrm>
            <a:off x="491031" y="38258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6" name="14. 3. kilogram.wav"/>
            </a:hlinkClick>
            <a:extLst>
              <a:ext uri="{FF2B5EF4-FFF2-40B4-BE49-F238E27FC236}">
                <a16:creationId xmlns:a16="http://schemas.microsoft.com/office/drawing/2014/main" id="{D76A0062-823B-4866-AEB3-3868D2F16D31}"/>
              </a:ext>
            </a:extLst>
          </p:cNvPr>
          <p:cNvSpPr/>
          <p:nvPr/>
        </p:nvSpPr>
        <p:spPr>
          <a:xfrm>
            <a:off x="491031" y="454040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7" name="14. 4. ticket.wav"/>
            </a:hlinkClick>
            <a:extLst>
              <a:ext uri="{FF2B5EF4-FFF2-40B4-BE49-F238E27FC236}">
                <a16:creationId xmlns:a16="http://schemas.microsoft.com/office/drawing/2014/main" id="{7D810F59-2C47-457C-9E8A-A507B4B64D9E}"/>
              </a:ext>
            </a:extLst>
          </p:cNvPr>
          <p:cNvSpPr/>
          <p:nvPr/>
        </p:nvSpPr>
        <p:spPr>
          <a:xfrm>
            <a:off x="491031" y="527364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8" name="14. 5. Familie.wav"/>
            </a:hlinkClick>
            <a:extLst>
              <a:ext uri="{FF2B5EF4-FFF2-40B4-BE49-F238E27FC236}">
                <a16:creationId xmlns:a16="http://schemas.microsoft.com/office/drawing/2014/main" id="{69FDF964-76F4-40AB-BDEC-B7A28ACC5200}"/>
              </a:ext>
            </a:extLst>
          </p:cNvPr>
          <p:cNvSpPr/>
          <p:nvPr/>
        </p:nvSpPr>
        <p:spPr>
          <a:xfrm>
            <a:off x="6544101" y="313028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9" name="14. 6. Instrument.wav"/>
            </a:hlinkClick>
            <a:extLst>
              <a:ext uri="{FF2B5EF4-FFF2-40B4-BE49-F238E27FC236}">
                <a16:creationId xmlns:a16="http://schemas.microsoft.com/office/drawing/2014/main" id="{F8CD38A3-F4BF-4826-85E0-47719A32200A}"/>
              </a:ext>
            </a:extLst>
          </p:cNvPr>
          <p:cNvSpPr/>
          <p:nvPr/>
        </p:nvSpPr>
        <p:spPr>
          <a:xfrm>
            <a:off x="6544101" y="381403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0" name="14. 7. Musik.wav"/>
            </a:hlinkClick>
            <a:extLst>
              <a:ext uri="{FF2B5EF4-FFF2-40B4-BE49-F238E27FC236}">
                <a16:creationId xmlns:a16="http://schemas.microsoft.com/office/drawing/2014/main" id="{DCE462D0-301B-4300-91C3-A4E0E2B12B83}"/>
              </a:ext>
            </a:extLst>
          </p:cNvPr>
          <p:cNvSpPr/>
          <p:nvPr/>
        </p:nvSpPr>
        <p:spPr>
          <a:xfrm>
            <a:off x="6544101" y="453715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1" name="14. 8. Maschine.wav"/>
            </a:hlinkClick>
            <a:extLst>
              <a:ext uri="{FF2B5EF4-FFF2-40B4-BE49-F238E27FC236}">
                <a16:creationId xmlns:a16="http://schemas.microsoft.com/office/drawing/2014/main" id="{339D33B3-014E-438D-873F-082477E27812}"/>
              </a:ext>
            </a:extLst>
          </p:cNvPr>
          <p:cNvSpPr/>
          <p:nvPr/>
        </p:nvSpPr>
        <p:spPr>
          <a:xfrm>
            <a:off x="6542489" y="526026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30172" y="3104659"/>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75749" y="3814037"/>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70428" y="453715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97447" y="5238405"/>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57825" y="3149317"/>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1637" y="3770317"/>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57825" y="4476128"/>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67624" y="5186022"/>
            <a:ext cx="422131" cy="439720"/>
          </a:xfrm>
          <a:prstGeom prst="rect">
            <a:avLst/>
          </a:prstGeom>
        </p:spPr>
      </p:pic>
      <p:sp>
        <p:nvSpPr>
          <p:cNvPr id="32" name="TextBox 31">
            <a:extLst>
              <a:ext uri="{FF2B5EF4-FFF2-40B4-BE49-F238E27FC236}">
                <a16:creationId xmlns:a16="http://schemas.microsoft.com/office/drawing/2014/main" id="{FAE35B93-DCFA-4F5B-AD61-40D240E258CB}"/>
              </a:ext>
            </a:extLst>
          </p:cNvPr>
          <p:cNvSpPr txBox="1"/>
          <p:nvPr/>
        </p:nvSpPr>
        <p:spPr>
          <a:xfrm>
            <a:off x="1980778" y="65106"/>
            <a:ext cx="7143750" cy="1015663"/>
          </a:xfrm>
          <a:prstGeom prst="rect">
            <a:avLst/>
          </a:prstGeom>
          <a:noFill/>
        </p:spPr>
        <p:txBody>
          <a:bodyPr wrap="square" rtlCol="0">
            <a:spAutoFit/>
          </a:bodyPr>
          <a:lstStyle/>
          <a:p>
            <a:r>
              <a:rPr lang="en-US" sz="2000" dirty="0">
                <a:latin typeface="Century Gothic" panose="020F0302020204030204"/>
              </a:rPr>
              <a:t>As you know, German vowels </a:t>
            </a:r>
            <a:r>
              <a:rPr lang="en-GB" sz="2000" dirty="0">
                <a:latin typeface="Century Gothic" panose="020B0502020202020204" pitchFamily="34" charset="0"/>
              </a:rPr>
              <a:t>can be </a:t>
            </a:r>
            <a:r>
              <a:rPr lang="en-GB" sz="2000" b="1" dirty="0">
                <a:latin typeface="Century Gothic" panose="020B0502020202020204" pitchFamily="34" charset="0"/>
              </a:rPr>
              <a:t>long </a:t>
            </a:r>
            <a:r>
              <a:rPr lang="en-GB" sz="2000" dirty="0">
                <a:latin typeface="Century Gothic" panose="020B0502020202020204" pitchFamily="34" charset="0"/>
              </a:rPr>
              <a:t>or </a:t>
            </a:r>
            <a:r>
              <a:rPr lang="en-GB" sz="2000" b="1" dirty="0">
                <a:latin typeface="Century Gothic" panose="020B0502020202020204" pitchFamily="34" charset="0"/>
              </a:rPr>
              <a:t>short.</a:t>
            </a:r>
            <a:endParaRPr lang="en-GB" sz="2000" dirty="0">
              <a:latin typeface="Century Gothic" panose="020B0502020202020204" pitchFamily="34" charset="0"/>
            </a:endParaRPr>
          </a:p>
          <a:p>
            <a:r>
              <a:rPr lang="en-GB" sz="2000" dirty="0">
                <a:latin typeface="Century Gothic" panose="020B0502020202020204" pitchFamily="34" charset="0"/>
              </a:rPr>
              <a:t>Vowels followed by </a:t>
            </a:r>
            <a:r>
              <a:rPr lang="en-GB" sz="2000" b="1" dirty="0">
                <a:latin typeface="Century Gothic" panose="020B0502020202020204" pitchFamily="34" charset="0"/>
              </a:rPr>
              <a:t>more than one consonant </a:t>
            </a:r>
            <a:r>
              <a:rPr lang="en-GB" sz="2000" dirty="0">
                <a:latin typeface="Century Gothic" panose="020B0502020202020204" pitchFamily="34" charset="0"/>
              </a:rPr>
              <a:t>are </a:t>
            </a:r>
            <a:r>
              <a:rPr lang="en-GB" sz="2000" b="1" dirty="0">
                <a:latin typeface="Century Gothic" panose="020B0502020202020204" pitchFamily="34" charset="0"/>
              </a:rPr>
              <a:t>short.</a:t>
            </a:r>
            <a:endParaRPr lang="en-GB" sz="2000" dirty="0">
              <a:latin typeface="Century Gothic" panose="020B0502020202020204" pitchFamily="34" charset="0"/>
            </a:endParaRPr>
          </a:p>
          <a:p>
            <a:r>
              <a:rPr lang="en-GB" sz="2000" dirty="0">
                <a:latin typeface="Century Gothic" panose="020B0502020202020204" pitchFamily="34" charset="0"/>
              </a:rPr>
              <a:t>Other vowels are </a:t>
            </a:r>
            <a:r>
              <a:rPr lang="en-GB" sz="2000" b="1" dirty="0">
                <a:latin typeface="Century Gothic" panose="020B0502020202020204" pitchFamily="34" charset="0"/>
              </a:rPr>
              <a:t>long.</a:t>
            </a:r>
          </a:p>
        </p:txBody>
      </p:sp>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AE8F4D2-F25A-4376-B7A7-9D097C7CD4B4}"/>
              </a:ext>
            </a:extLst>
          </p:cNvPr>
          <p:cNvSpPr/>
          <p:nvPr/>
        </p:nvSpPr>
        <p:spPr>
          <a:xfrm>
            <a:off x="2304624" y="1904741"/>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21711" r="30840"/>
          <a:stretch/>
        </p:blipFill>
        <p:spPr>
          <a:xfrm>
            <a:off x="2317173" y="1898227"/>
            <a:ext cx="1641763" cy="1946292"/>
          </a:xfrm>
          <a:prstGeom prst="rect">
            <a:avLst/>
          </a:prstGeom>
        </p:spPr>
      </p:pic>
      <p:sp>
        <p:nvSpPr>
          <p:cNvPr id="4" name="Title 3"/>
          <p:cNvSpPr>
            <a:spLocks noGrp="1"/>
          </p:cNvSpPr>
          <p:nvPr>
            <p:ph type="title"/>
          </p:nvPr>
        </p:nvSpPr>
        <p:spPr>
          <a:xfrm>
            <a:off x="0" y="213557"/>
            <a:ext cx="219946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07999" y="1088283"/>
            <a:ext cx="11286832" cy="830997"/>
          </a:xfrm>
          <a:prstGeom prst="rect">
            <a:avLst/>
          </a:prstGeom>
          <a:noFill/>
        </p:spPr>
        <p:txBody>
          <a:bodyPr wrap="square" rtlCol="0">
            <a:spAutoFit/>
          </a:bodyPr>
          <a:lstStyle/>
          <a:p>
            <a:r>
              <a:rPr lang="en-US" sz="2400" dirty="0"/>
              <a:t>Wolfgang </a:t>
            </a:r>
            <a:r>
              <a:rPr lang="en-US" sz="2400" dirty="0" err="1"/>
              <a:t>sucht</a:t>
            </a:r>
            <a:r>
              <a:rPr lang="en-US" sz="2400" dirty="0"/>
              <a:t> </a:t>
            </a:r>
            <a:r>
              <a:rPr lang="en-US" sz="2400" dirty="0" err="1"/>
              <a:t>Ideen</a:t>
            </a:r>
            <a:r>
              <a:rPr lang="en-US" sz="2400" dirty="0"/>
              <a:t> </a:t>
            </a:r>
            <a:r>
              <a:rPr lang="en-US" sz="2400" dirty="0" err="1"/>
              <a:t>im</a:t>
            </a:r>
            <a:r>
              <a:rPr lang="en-US" sz="2400" dirty="0"/>
              <a:t> Internet.  Welches </a:t>
            </a:r>
            <a:r>
              <a:rPr lang="en-US" sz="2400" dirty="0" err="1"/>
              <a:t>Geschenk</a:t>
            </a:r>
            <a:r>
              <a:rPr lang="en-US" sz="2400" dirty="0"/>
              <a:t> </a:t>
            </a:r>
            <a:r>
              <a:rPr lang="en-US" sz="2400" dirty="0" err="1"/>
              <a:t>ist</a:t>
            </a:r>
            <a:r>
              <a:rPr lang="en-US" sz="2400" dirty="0"/>
              <a:t> das?</a:t>
            </a:r>
            <a:br>
              <a:rPr lang="en-US" sz="2400" dirty="0"/>
            </a:br>
            <a:r>
              <a:rPr lang="en-US" sz="2400" dirty="0" err="1"/>
              <a:t>Schreibt</a:t>
            </a:r>
            <a:r>
              <a:rPr lang="en-US" sz="2400" dirty="0"/>
              <a:t> 1-8 und A-H.</a:t>
            </a:r>
          </a:p>
        </p:txBody>
      </p:sp>
      <p:sp>
        <p:nvSpPr>
          <p:cNvPr id="7" name="TextBox 6">
            <a:extLst>
              <a:ext uri="{FF2B5EF4-FFF2-40B4-BE49-F238E27FC236}">
                <a16:creationId xmlns:a16="http://schemas.microsoft.com/office/drawing/2014/main" id="{C2E8AA58-74CB-47A0-86C8-3473FD5A4B66}"/>
              </a:ext>
            </a:extLst>
          </p:cNvPr>
          <p:cNvSpPr txBox="1"/>
          <p:nvPr/>
        </p:nvSpPr>
        <p:spPr>
          <a:xfrm>
            <a:off x="2095338" y="253719"/>
            <a:ext cx="5563891" cy="461665"/>
          </a:xfrm>
          <a:prstGeom prst="rect">
            <a:avLst/>
          </a:prstGeom>
          <a:noFill/>
        </p:spPr>
        <p:txBody>
          <a:bodyPr wrap="square" rtlCol="0">
            <a:spAutoFit/>
          </a:bodyPr>
          <a:lstStyle/>
          <a:p>
            <a:r>
              <a:rPr lang="en-US" sz="2400" b="1"/>
              <a:t>MeineErlebnisgeschenke.de* </a:t>
            </a:r>
            <a:endParaRPr lang="en-US" sz="2400" b="1" dirty="0"/>
          </a:p>
        </p:txBody>
      </p:sp>
      <p:pic>
        <p:nvPicPr>
          <p:cNvPr id="9" name="Picture 8" descr="A picture containing graffiti&#10;&#10;Description automatically generated">
            <a:extLst>
              <a:ext uri="{FF2B5EF4-FFF2-40B4-BE49-F238E27FC236}">
                <a16:creationId xmlns:a16="http://schemas.microsoft.com/office/drawing/2014/main" id="{D4DC04C0-1D46-4B9A-80FC-2947FCD670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971" y="-5866"/>
            <a:ext cx="935029" cy="1263498"/>
          </a:xfrm>
          <a:prstGeom prst="ellipse">
            <a:avLst/>
          </a:prstGeom>
        </p:spPr>
      </p:pic>
      <p:sp>
        <p:nvSpPr>
          <p:cNvPr id="10" name="Rectangle 9">
            <a:extLst>
              <a:ext uri="{FF2B5EF4-FFF2-40B4-BE49-F238E27FC236}">
                <a16:creationId xmlns:a16="http://schemas.microsoft.com/office/drawing/2014/main" id="{26EDB98F-7E0C-425D-A3E1-3903FB5F28E8}"/>
              </a:ext>
            </a:extLst>
          </p:cNvPr>
          <p:cNvSpPr/>
          <p:nvPr/>
        </p:nvSpPr>
        <p:spPr>
          <a:xfrm>
            <a:off x="442985" y="1891175"/>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balloon in the air&#10;&#10;Description automatically generated">
            <a:extLst>
              <a:ext uri="{FF2B5EF4-FFF2-40B4-BE49-F238E27FC236}">
                <a16:creationId xmlns:a16="http://schemas.microsoft.com/office/drawing/2014/main" id="{5D5FAB65-6249-4523-A195-D8CADBEA02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61" r="23758" b="10644"/>
          <a:stretch/>
        </p:blipFill>
        <p:spPr>
          <a:xfrm>
            <a:off x="442985" y="1888709"/>
            <a:ext cx="1652954" cy="1965328"/>
          </a:xfrm>
          <a:prstGeom prst="rect">
            <a:avLst/>
          </a:prstGeom>
        </p:spPr>
      </p:pic>
      <p:sp>
        <p:nvSpPr>
          <p:cNvPr id="13" name="Rectangle 12">
            <a:extLst>
              <a:ext uri="{FF2B5EF4-FFF2-40B4-BE49-F238E27FC236}">
                <a16:creationId xmlns:a16="http://schemas.microsoft.com/office/drawing/2014/main" id="{38E140BB-A2C2-4A92-BD01-CBDF7AC284F8}"/>
              </a:ext>
            </a:extLst>
          </p:cNvPr>
          <p:cNvSpPr/>
          <p:nvPr/>
        </p:nvSpPr>
        <p:spPr>
          <a:xfrm>
            <a:off x="442985" y="3968922"/>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FC04F01-49CB-4396-AFED-A738721653AB}"/>
              </a:ext>
            </a:extLst>
          </p:cNvPr>
          <p:cNvSpPr/>
          <p:nvPr/>
        </p:nvSpPr>
        <p:spPr>
          <a:xfrm>
            <a:off x="2304624" y="3982488"/>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7DC7B0E-6C21-457F-B69E-2A76CDBF6ADD}"/>
              </a:ext>
            </a:extLst>
          </p:cNvPr>
          <p:cNvSpPr/>
          <p:nvPr/>
        </p:nvSpPr>
        <p:spPr>
          <a:xfrm>
            <a:off x="4164721" y="1887769"/>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0E7CF76-021C-4E00-8C7D-919BA9274E93}"/>
              </a:ext>
            </a:extLst>
          </p:cNvPr>
          <p:cNvSpPr/>
          <p:nvPr/>
        </p:nvSpPr>
        <p:spPr>
          <a:xfrm>
            <a:off x="4164721" y="3965516"/>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689919B-7558-4089-8842-3E87BC4B5E71}"/>
              </a:ext>
            </a:extLst>
          </p:cNvPr>
          <p:cNvSpPr/>
          <p:nvPr/>
        </p:nvSpPr>
        <p:spPr>
          <a:xfrm>
            <a:off x="5989881" y="1904741"/>
            <a:ext cx="1652954" cy="1907334"/>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C2FAC2A-BDA0-4311-BECA-0BA073AF57AF}"/>
              </a:ext>
            </a:extLst>
          </p:cNvPr>
          <p:cNvSpPr/>
          <p:nvPr/>
        </p:nvSpPr>
        <p:spPr>
          <a:xfrm>
            <a:off x="5989881" y="3982488"/>
            <a:ext cx="1652954" cy="1907102"/>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20">
            <a:extLst>
              <a:ext uri="{FF2B5EF4-FFF2-40B4-BE49-F238E27FC236}">
                <a16:creationId xmlns:a16="http://schemas.microsoft.com/office/drawing/2014/main" id="{8989FD43-4AE6-4DFB-B569-9AA669DBDDAC}"/>
              </a:ext>
            </a:extLst>
          </p:cNvPr>
          <p:cNvGraphicFramePr>
            <a:graphicFrameLocks noGrp="1"/>
          </p:cNvGraphicFramePr>
          <p:nvPr>
            <p:extLst>
              <p:ext uri="{D42A27DB-BD31-4B8C-83A1-F6EECF244321}">
                <p14:modId xmlns:p14="http://schemas.microsoft.com/office/powerpoint/2010/main" val="3538832105"/>
              </p:ext>
            </p:extLst>
          </p:nvPr>
        </p:nvGraphicFramePr>
        <p:xfrm>
          <a:off x="7906295" y="1809270"/>
          <a:ext cx="4032276" cy="4173828"/>
        </p:xfrm>
        <a:graphic>
          <a:graphicData uri="http://schemas.openxmlformats.org/drawingml/2006/table">
            <a:tbl>
              <a:tblPr firstRow="1" bandRow="1">
                <a:tableStyleId>{5940675A-B579-460E-94D1-54222C63F5DA}</a:tableStyleId>
              </a:tblPr>
              <a:tblGrid>
                <a:gridCol w="4032276">
                  <a:extLst>
                    <a:ext uri="{9D8B030D-6E8A-4147-A177-3AD203B41FA5}">
                      <a16:colId xmlns:a16="http://schemas.microsoft.com/office/drawing/2014/main" val="2187159582"/>
                    </a:ext>
                  </a:extLst>
                </a:gridCol>
              </a:tblGrid>
              <a:tr h="483795">
                <a:tc>
                  <a:txBody>
                    <a:bodyPr/>
                    <a:lstStyle/>
                    <a:p>
                      <a:pPr algn="l"/>
                      <a:r>
                        <a:rPr lang="en-GB" sz="2000" b="1" dirty="0">
                          <a:solidFill>
                            <a:schemeClr val="tx1"/>
                          </a:solidFill>
                        </a:rPr>
                        <a:t>A </a:t>
                      </a:r>
                      <a:r>
                        <a:rPr lang="en-GB" sz="2000" b="1" dirty="0" err="1">
                          <a:solidFill>
                            <a:schemeClr val="tx1"/>
                          </a:solidFill>
                        </a:rPr>
                        <a:t>klettern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479923580"/>
                  </a:ext>
                </a:extLst>
              </a:tr>
              <a:tr h="483795">
                <a:tc>
                  <a:txBody>
                    <a:bodyPr/>
                    <a:lstStyle/>
                    <a:p>
                      <a:pPr algn="l"/>
                      <a:r>
                        <a:rPr lang="en-GB" sz="2000" b="1" dirty="0">
                          <a:solidFill>
                            <a:schemeClr val="tx1"/>
                          </a:solidFill>
                        </a:rPr>
                        <a:t>B </a:t>
                      </a:r>
                      <a:r>
                        <a:rPr lang="en-GB" sz="2000" b="1" dirty="0" err="1">
                          <a:solidFill>
                            <a:schemeClr val="tx1"/>
                          </a:solidFill>
                        </a:rPr>
                        <a:t>bequem</a:t>
                      </a:r>
                      <a:r>
                        <a:rPr lang="en-GB" sz="2000" b="1" dirty="0">
                          <a:solidFill>
                            <a:schemeClr val="tx1"/>
                          </a:solidFill>
                        </a:rPr>
                        <a:t> </a:t>
                      </a:r>
                      <a:r>
                        <a:rPr lang="en-GB" sz="2000" b="1" dirty="0" err="1">
                          <a:solidFill>
                            <a:schemeClr val="tx1"/>
                          </a:solidFill>
                        </a:rPr>
                        <a:t>essen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273959950"/>
                  </a:ext>
                </a:extLst>
              </a:tr>
              <a:tr h="483795">
                <a:tc>
                  <a:txBody>
                    <a:bodyPr/>
                    <a:lstStyle/>
                    <a:p>
                      <a:pPr algn="l"/>
                      <a:r>
                        <a:rPr lang="en-GB" sz="2000" b="1" dirty="0">
                          <a:solidFill>
                            <a:schemeClr val="tx1"/>
                          </a:solidFill>
                        </a:rPr>
                        <a:t>C den Wald </a:t>
                      </a:r>
                      <a:r>
                        <a:rPr lang="en-GB" sz="2000" b="1" dirty="0" err="1">
                          <a:solidFill>
                            <a:schemeClr val="tx1"/>
                          </a:solidFill>
                        </a:rPr>
                        <a:t>erfahren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25168604"/>
                  </a:ext>
                </a:extLst>
              </a:tr>
              <a:tr h="483795">
                <a:tc>
                  <a:txBody>
                    <a:bodyPr/>
                    <a:lstStyle/>
                    <a:p>
                      <a:pPr algn="l"/>
                      <a:r>
                        <a:rPr lang="en-GB" sz="2000" b="1" dirty="0">
                          <a:solidFill>
                            <a:schemeClr val="tx1"/>
                          </a:solidFill>
                        </a:rPr>
                        <a:t>D </a:t>
                      </a:r>
                      <a:r>
                        <a:rPr lang="en-GB" sz="2000" b="1" dirty="0" err="1">
                          <a:solidFill>
                            <a:schemeClr val="tx1"/>
                          </a:solidFill>
                        </a:rPr>
                        <a:t>eine</a:t>
                      </a:r>
                      <a:r>
                        <a:rPr lang="en-GB" sz="2000" b="1" dirty="0">
                          <a:solidFill>
                            <a:schemeClr val="tx1"/>
                          </a:solidFill>
                        </a:rPr>
                        <a:t> </a:t>
                      </a:r>
                      <a:r>
                        <a:rPr lang="en-GB" sz="2000" b="1" dirty="0" err="1">
                          <a:solidFill>
                            <a:schemeClr val="tx1"/>
                          </a:solidFill>
                        </a:rPr>
                        <a:t>Luftballonfahrt</a:t>
                      </a:r>
                      <a:r>
                        <a:rPr lang="en-GB" sz="2000" b="1" dirty="0">
                          <a:solidFill>
                            <a:schemeClr val="tx1"/>
                          </a:solidFill>
                        </a:rPr>
                        <a:t> </a:t>
                      </a:r>
                      <a:r>
                        <a:rPr lang="en-GB" sz="2000" b="1" dirty="0" err="1">
                          <a:solidFill>
                            <a:schemeClr val="tx1"/>
                          </a:solidFill>
                        </a:rPr>
                        <a:t>machen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820785754"/>
                  </a:ext>
                </a:extLst>
              </a:tr>
              <a:tr h="584951">
                <a:tc>
                  <a:txBody>
                    <a:bodyPr/>
                    <a:lstStyle/>
                    <a:p>
                      <a:pPr algn="l"/>
                      <a:r>
                        <a:rPr lang="en-GB" sz="2000" b="1" dirty="0">
                          <a:solidFill>
                            <a:schemeClr val="tx1"/>
                          </a:solidFill>
                        </a:rPr>
                        <a:t>E </a:t>
                      </a:r>
                      <a:r>
                        <a:rPr lang="en-GB" sz="2000" b="1" dirty="0" err="1">
                          <a:solidFill>
                            <a:schemeClr val="tx1"/>
                          </a:solidFill>
                        </a:rPr>
                        <a:t>Schneeschuh</a:t>
                      </a:r>
                      <a:r>
                        <a:rPr lang="en-GB" sz="2000" b="1" dirty="0">
                          <a:solidFill>
                            <a:schemeClr val="tx1"/>
                          </a:solidFill>
                        </a:rPr>
                        <a:t> </a:t>
                      </a:r>
                      <a:r>
                        <a:rPr lang="en-GB" sz="2000" b="1" dirty="0" err="1">
                          <a:solidFill>
                            <a:schemeClr val="tx1"/>
                          </a:solidFill>
                        </a:rPr>
                        <a:t>wandern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98599060"/>
                  </a:ext>
                </a:extLst>
              </a:tr>
              <a:tr h="483795">
                <a:tc>
                  <a:txBody>
                    <a:bodyPr/>
                    <a:lstStyle/>
                    <a:p>
                      <a:pPr algn="l"/>
                      <a:r>
                        <a:rPr lang="en-GB" sz="2000" b="1" dirty="0">
                          <a:solidFill>
                            <a:schemeClr val="tx1"/>
                          </a:solidFill>
                        </a:rPr>
                        <a:t>F </a:t>
                      </a:r>
                      <a:r>
                        <a:rPr lang="en-GB" sz="2000" b="1" dirty="0" err="1">
                          <a:solidFill>
                            <a:schemeClr val="tx1"/>
                          </a:solidFill>
                        </a:rPr>
                        <a:t>bergsteigen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70973046"/>
                  </a:ext>
                </a:extLst>
              </a:tr>
              <a:tr h="584951">
                <a:tc>
                  <a:txBody>
                    <a:bodyPr/>
                    <a:lstStyle/>
                    <a:p>
                      <a:pPr algn="l"/>
                      <a:r>
                        <a:rPr lang="en-GB" sz="2000" b="1" dirty="0">
                          <a:solidFill>
                            <a:schemeClr val="tx1"/>
                          </a:solidFill>
                        </a:rPr>
                        <a:t>G </a:t>
                      </a:r>
                      <a:r>
                        <a:rPr lang="en-GB" sz="2000" b="1" dirty="0" err="1">
                          <a:solidFill>
                            <a:schemeClr val="tx1"/>
                          </a:solidFill>
                        </a:rPr>
                        <a:t>mit</a:t>
                      </a:r>
                      <a:r>
                        <a:rPr lang="en-GB" sz="2000" b="1" dirty="0">
                          <a:solidFill>
                            <a:schemeClr val="tx1"/>
                          </a:solidFill>
                        </a:rPr>
                        <a:t> </a:t>
                      </a:r>
                      <a:r>
                        <a:rPr lang="en-GB" sz="2000" b="1" dirty="0" err="1">
                          <a:solidFill>
                            <a:schemeClr val="tx1"/>
                          </a:solidFill>
                        </a:rPr>
                        <a:t>Pinguinen</a:t>
                      </a:r>
                      <a:r>
                        <a:rPr lang="en-GB" sz="2000" b="1" dirty="0">
                          <a:solidFill>
                            <a:schemeClr val="tx1"/>
                          </a:solidFill>
                        </a:rPr>
                        <a:t> </a:t>
                      </a:r>
                      <a:r>
                        <a:rPr lang="en-GB" sz="2000" b="1" dirty="0" err="1">
                          <a:solidFill>
                            <a:schemeClr val="tx1"/>
                          </a:solidFill>
                        </a:rPr>
                        <a:t>schwimmen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017550966"/>
                  </a:ext>
                </a:extLst>
              </a:tr>
              <a:tr h="584951">
                <a:tc>
                  <a:txBody>
                    <a:bodyPr/>
                    <a:lstStyle/>
                    <a:p>
                      <a:pPr algn="l"/>
                      <a:r>
                        <a:rPr lang="en-GB" sz="2000" b="1" dirty="0">
                          <a:solidFill>
                            <a:schemeClr val="tx1"/>
                          </a:solidFill>
                        </a:rPr>
                        <a:t>H </a:t>
                      </a:r>
                      <a:r>
                        <a:rPr lang="en-GB" sz="2000" b="1" dirty="0" err="1">
                          <a:solidFill>
                            <a:schemeClr val="tx1"/>
                          </a:solidFill>
                        </a:rPr>
                        <a:t>alles</a:t>
                      </a:r>
                      <a:r>
                        <a:rPr lang="en-GB" sz="2000" b="1" dirty="0">
                          <a:solidFill>
                            <a:schemeClr val="tx1"/>
                          </a:solidFill>
                        </a:rPr>
                        <a:t> </a:t>
                      </a:r>
                      <a:r>
                        <a:rPr lang="en-GB" sz="2000" b="1" dirty="0" err="1">
                          <a:solidFill>
                            <a:schemeClr val="tx1"/>
                          </a:solidFill>
                        </a:rPr>
                        <a:t>über</a:t>
                      </a:r>
                      <a:r>
                        <a:rPr lang="en-GB" sz="2000" b="1" dirty="0">
                          <a:solidFill>
                            <a:schemeClr val="tx1"/>
                          </a:solidFill>
                        </a:rPr>
                        <a:t> </a:t>
                      </a:r>
                      <a:r>
                        <a:rPr lang="en-GB" sz="2000" b="1" dirty="0" err="1">
                          <a:solidFill>
                            <a:schemeClr val="tx1"/>
                          </a:solidFill>
                        </a:rPr>
                        <a:t>Pflanzen</a:t>
                      </a:r>
                      <a:r>
                        <a:rPr lang="en-GB" sz="2000" b="1" dirty="0">
                          <a:solidFill>
                            <a:schemeClr val="tx1"/>
                          </a:solidFill>
                        </a:rPr>
                        <a:t> </a:t>
                      </a:r>
                      <a:r>
                        <a:rPr lang="en-GB" sz="2000" b="1" dirty="0" err="1">
                          <a:solidFill>
                            <a:schemeClr val="tx1"/>
                          </a:solidFill>
                        </a:rPr>
                        <a:t>lernen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3676530"/>
                  </a:ext>
                </a:extLst>
              </a:tr>
            </a:tbl>
          </a:graphicData>
        </a:graphic>
      </p:graphicFrame>
      <p:sp>
        <p:nvSpPr>
          <p:cNvPr id="23" name="TextBox 22">
            <a:extLst>
              <a:ext uri="{FF2B5EF4-FFF2-40B4-BE49-F238E27FC236}">
                <a16:creationId xmlns:a16="http://schemas.microsoft.com/office/drawing/2014/main" id="{9594CACD-138C-4772-83A5-A880A7AB3339}"/>
              </a:ext>
            </a:extLst>
          </p:cNvPr>
          <p:cNvSpPr txBox="1"/>
          <p:nvPr/>
        </p:nvSpPr>
        <p:spPr>
          <a:xfrm>
            <a:off x="442985" y="3429000"/>
            <a:ext cx="489000" cy="461665"/>
          </a:xfrm>
          <a:prstGeom prst="rect">
            <a:avLst/>
          </a:prstGeom>
          <a:noFill/>
        </p:spPr>
        <p:txBody>
          <a:bodyPr wrap="square" rtlCol="0">
            <a:spAutoFit/>
          </a:bodyPr>
          <a:lstStyle/>
          <a:p>
            <a:pPr algn="ctr"/>
            <a:r>
              <a:rPr lang="en-GB" sz="2400" b="1" dirty="0">
                <a:solidFill>
                  <a:srgbClr val="FDEEB9"/>
                </a:solidFill>
              </a:rPr>
              <a:t>1</a:t>
            </a:r>
          </a:p>
        </p:txBody>
      </p:sp>
      <p:sp>
        <p:nvSpPr>
          <p:cNvPr id="24" name="TextBox 23">
            <a:extLst>
              <a:ext uri="{FF2B5EF4-FFF2-40B4-BE49-F238E27FC236}">
                <a16:creationId xmlns:a16="http://schemas.microsoft.com/office/drawing/2014/main" id="{A8250041-9736-4132-9C1C-5D6C70A69D07}"/>
              </a:ext>
            </a:extLst>
          </p:cNvPr>
          <p:cNvSpPr txBox="1"/>
          <p:nvPr/>
        </p:nvSpPr>
        <p:spPr>
          <a:xfrm>
            <a:off x="1571169" y="3383835"/>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D</a:t>
            </a:r>
          </a:p>
        </p:txBody>
      </p:sp>
      <p:sp>
        <p:nvSpPr>
          <p:cNvPr id="2" name="TextBox 1"/>
          <p:cNvSpPr txBox="1"/>
          <p:nvPr/>
        </p:nvSpPr>
        <p:spPr>
          <a:xfrm>
            <a:off x="1229347" y="6404226"/>
            <a:ext cx="6131169" cy="400110"/>
          </a:xfrm>
          <a:prstGeom prst="rect">
            <a:avLst/>
          </a:prstGeom>
          <a:noFill/>
        </p:spPr>
        <p:txBody>
          <a:bodyPr wrap="square" rtlCol="0">
            <a:spAutoFit/>
          </a:bodyPr>
          <a:lstStyle/>
          <a:p>
            <a:pPr algn="l"/>
            <a:r>
              <a:rPr lang="en-GB" sz="2000"/>
              <a:t>*das Erlebnis = experience, adventure</a:t>
            </a:r>
            <a:endParaRPr lang="en-GB" sz="2000" dirty="0"/>
          </a:p>
        </p:txBody>
      </p:sp>
      <p:sp>
        <p:nvSpPr>
          <p:cNvPr id="11" name="Cloud Callout 10"/>
          <p:cNvSpPr/>
          <p:nvPr/>
        </p:nvSpPr>
        <p:spPr>
          <a:xfrm>
            <a:off x="7556233" y="0"/>
            <a:ext cx="2140998" cy="1066938"/>
          </a:xfrm>
          <a:prstGeom prst="cloudCallout">
            <a:avLst>
              <a:gd name="adj1" fmla="val 69680"/>
              <a:gd name="adj2" fmla="val -15954"/>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chemeClr val="tx1"/>
                </a:solidFill>
                <a:latin typeface="Century Gothic" panose="020B0502020202020204" pitchFamily="34" charset="0"/>
              </a:rPr>
              <a:t>Was </a:t>
            </a:r>
            <a:r>
              <a:rPr lang="en-GB" sz="2000" dirty="0" err="1">
                <a:solidFill>
                  <a:schemeClr val="tx1"/>
                </a:solidFill>
                <a:latin typeface="Century Gothic" panose="020B0502020202020204" pitchFamily="34" charset="0"/>
              </a:rPr>
              <a:t>schenke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ich</a:t>
            </a:r>
            <a:r>
              <a:rPr lang="en-GB" sz="2000" dirty="0">
                <a:solidFill>
                  <a:schemeClr val="tx1"/>
                </a:solidFill>
                <a:latin typeface="Century Gothic" panose="020B0502020202020204" pitchFamily="34" charset="0"/>
              </a:rPr>
              <a:t>…?</a:t>
            </a:r>
            <a:endParaRPr lang="en-GB" sz="2000" b="1" dirty="0">
              <a:solidFill>
                <a:schemeClr val="tx1"/>
              </a:solidFill>
              <a:latin typeface="Century Gothic" panose="020B0502020202020204" pitchFamily="34" charset="0"/>
            </a:endParaRPr>
          </a:p>
        </p:txBody>
      </p:sp>
      <p:pic>
        <p:nvPicPr>
          <p:cNvPr id="1028" name="Picture 4" descr="mountaineer, glacier, mountains, alpine, mountaineering, high mountains,  switzerland, high-altitude mountain tour, dream day, nature, icy | Pik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8" y="3950677"/>
            <a:ext cx="1651300" cy="1928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ort, Rock Climbing Wall, Cli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120" y="1904183"/>
            <a:ext cx="1653554" cy="18993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a, water, bird, ocean, beach, penguin, african penguin, south africa, sand, anim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1745" y="3988968"/>
            <a:ext cx="1651090" cy="1900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ern, forest, green, nature, leaves, plants, botany, environment, wild, natur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9881" y="1900533"/>
            <a:ext cx="1652954" cy="19113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taurant cafe restaurant interior free phot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04624" y="3971591"/>
            <a:ext cx="1652954" cy="19251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th, hiking, summer, finland, lapland, forest, nature, trail, pathway, tre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4065" y="3965516"/>
            <a:ext cx="1691195" cy="19280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8250041-9736-4132-9C1C-5D6C70A69D07}"/>
              </a:ext>
            </a:extLst>
          </p:cNvPr>
          <p:cNvSpPr txBox="1"/>
          <p:nvPr/>
        </p:nvSpPr>
        <p:spPr>
          <a:xfrm>
            <a:off x="1576584" y="5419738"/>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F</a:t>
            </a:r>
          </a:p>
        </p:txBody>
      </p:sp>
      <p:sp>
        <p:nvSpPr>
          <p:cNvPr id="33" name="TextBox 32">
            <a:extLst>
              <a:ext uri="{FF2B5EF4-FFF2-40B4-BE49-F238E27FC236}">
                <a16:creationId xmlns:a16="http://schemas.microsoft.com/office/drawing/2014/main" id="{A8250041-9736-4132-9C1C-5D6C70A69D07}"/>
              </a:ext>
            </a:extLst>
          </p:cNvPr>
          <p:cNvSpPr txBox="1"/>
          <p:nvPr/>
        </p:nvSpPr>
        <p:spPr>
          <a:xfrm>
            <a:off x="3433409" y="3359451"/>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E</a:t>
            </a:r>
          </a:p>
        </p:txBody>
      </p:sp>
      <p:sp>
        <p:nvSpPr>
          <p:cNvPr id="34" name="TextBox 33">
            <a:extLst>
              <a:ext uri="{FF2B5EF4-FFF2-40B4-BE49-F238E27FC236}">
                <a16:creationId xmlns:a16="http://schemas.microsoft.com/office/drawing/2014/main" id="{A8250041-9736-4132-9C1C-5D6C70A69D07}"/>
              </a:ext>
            </a:extLst>
          </p:cNvPr>
          <p:cNvSpPr txBox="1"/>
          <p:nvPr/>
        </p:nvSpPr>
        <p:spPr>
          <a:xfrm>
            <a:off x="3437020" y="5447696"/>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B</a:t>
            </a:r>
          </a:p>
        </p:txBody>
      </p:sp>
      <p:sp>
        <p:nvSpPr>
          <p:cNvPr id="35" name="TextBox 34">
            <a:extLst>
              <a:ext uri="{FF2B5EF4-FFF2-40B4-BE49-F238E27FC236}">
                <a16:creationId xmlns:a16="http://schemas.microsoft.com/office/drawing/2014/main" id="{A8250041-9736-4132-9C1C-5D6C70A69D07}"/>
              </a:ext>
            </a:extLst>
          </p:cNvPr>
          <p:cNvSpPr txBox="1"/>
          <p:nvPr/>
        </p:nvSpPr>
        <p:spPr>
          <a:xfrm>
            <a:off x="5295868" y="5431462"/>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C</a:t>
            </a:r>
          </a:p>
        </p:txBody>
      </p:sp>
      <p:sp>
        <p:nvSpPr>
          <p:cNvPr id="36" name="TextBox 35">
            <a:extLst>
              <a:ext uri="{FF2B5EF4-FFF2-40B4-BE49-F238E27FC236}">
                <a16:creationId xmlns:a16="http://schemas.microsoft.com/office/drawing/2014/main" id="{A8250041-9736-4132-9C1C-5D6C70A69D07}"/>
              </a:ext>
            </a:extLst>
          </p:cNvPr>
          <p:cNvSpPr txBox="1"/>
          <p:nvPr/>
        </p:nvSpPr>
        <p:spPr>
          <a:xfrm>
            <a:off x="5293864" y="3345407"/>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A</a:t>
            </a:r>
          </a:p>
        </p:txBody>
      </p:sp>
      <p:sp>
        <p:nvSpPr>
          <p:cNvPr id="37" name="TextBox 36">
            <a:extLst>
              <a:ext uri="{FF2B5EF4-FFF2-40B4-BE49-F238E27FC236}">
                <a16:creationId xmlns:a16="http://schemas.microsoft.com/office/drawing/2014/main" id="{A8250041-9736-4132-9C1C-5D6C70A69D07}"/>
              </a:ext>
            </a:extLst>
          </p:cNvPr>
          <p:cNvSpPr txBox="1"/>
          <p:nvPr/>
        </p:nvSpPr>
        <p:spPr>
          <a:xfrm>
            <a:off x="7115485" y="3359451"/>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H</a:t>
            </a:r>
          </a:p>
        </p:txBody>
      </p:sp>
      <p:sp>
        <p:nvSpPr>
          <p:cNvPr id="38" name="TextBox 37">
            <a:extLst>
              <a:ext uri="{FF2B5EF4-FFF2-40B4-BE49-F238E27FC236}">
                <a16:creationId xmlns:a16="http://schemas.microsoft.com/office/drawing/2014/main" id="{A8250041-9736-4132-9C1C-5D6C70A69D07}"/>
              </a:ext>
            </a:extLst>
          </p:cNvPr>
          <p:cNvSpPr txBox="1"/>
          <p:nvPr/>
        </p:nvSpPr>
        <p:spPr>
          <a:xfrm>
            <a:off x="7115486" y="5441880"/>
            <a:ext cx="524169" cy="461665"/>
          </a:xfrm>
          <a:prstGeom prst="rect">
            <a:avLst/>
          </a:prstGeom>
          <a:solidFill>
            <a:schemeClr val="bg1"/>
          </a:solidFill>
          <a:ln>
            <a:solidFill>
              <a:srgbClr val="115076"/>
            </a:solidFill>
          </a:ln>
        </p:spPr>
        <p:txBody>
          <a:bodyPr wrap="square" rtlCol="0">
            <a:spAutoFit/>
          </a:bodyPr>
          <a:lstStyle/>
          <a:p>
            <a:pPr algn="ctr"/>
            <a:r>
              <a:rPr lang="en-GB" sz="2400" b="1" dirty="0">
                <a:solidFill>
                  <a:srgbClr val="115076"/>
                </a:solidFill>
              </a:rPr>
              <a:t>G</a:t>
            </a:r>
          </a:p>
        </p:txBody>
      </p:sp>
      <p:sp>
        <p:nvSpPr>
          <p:cNvPr id="39" name="TextBox 38">
            <a:extLst>
              <a:ext uri="{FF2B5EF4-FFF2-40B4-BE49-F238E27FC236}">
                <a16:creationId xmlns:a16="http://schemas.microsoft.com/office/drawing/2014/main" id="{9594CACD-138C-4772-83A5-A880A7AB3339}"/>
              </a:ext>
            </a:extLst>
          </p:cNvPr>
          <p:cNvSpPr txBox="1"/>
          <p:nvPr/>
        </p:nvSpPr>
        <p:spPr>
          <a:xfrm>
            <a:off x="2269455" y="3381303"/>
            <a:ext cx="489000" cy="461665"/>
          </a:xfrm>
          <a:prstGeom prst="rect">
            <a:avLst/>
          </a:prstGeom>
          <a:noFill/>
        </p:spPr>
        <p:txBody>
          <a:bodyPr wrap="square" rtlCol="0">
            <a:spAutoFit/>
          </a:bodyPr>
          <a:lstStyle/>
          <a:p>
            <a:pPr algn="ctr"/>
            <a:r>
              <a:rPr lang="en-GB" sz="2400" b="1" dirty="0">
                <a:solidFill>
                  <a:srgbClr val="FFFAEF"/>
                </a:solidFill>
              </a:rPr>
              <a:t>2</a:t>
            </a:r>
          </a:p>
        </p:txBody>
      </p:sp>
      <p:sp>
        <p:nvSpPr>
          <p:cNvPr id="40" name="TextBox 39">
            <a:extLst>
              <a:ext uri="{FF2B5EF4-FFF2-40B4-BE49-F238E27FC236}">
                <a16:creationId xmlns:a16="http://schemas.microsoft.com/office/drawing/2014/main" id="{9594CACD-138C-4772-83A5-A880A7AB3339}"/>
              </a:ext>
            </a:extLst>
          </p:cNvPr>
          <p:cNvSpPr txBox="1"/>
          <p:nvPr/>
        </p:nvSpPr>
        <p:spPr>
          <a:xfrm>
            <a:off x="4082003" y="3393298"/>
            <a:ext cx="489000" cy="461665"/>
          </a:xfrm>
          <a:prstGeom prst="rect">
            <a:avLst/>
          </a:prstGeom>
          <a:noFill/>
        </p:spPr>
        <p:txBody>
          <a:bodyPr wrap="square" rtlCol="0">
            <a:spAutoFit/>
          </a:bodyPr>
          <a:lstStyle/>
          <a:p>
            <a:pPr algn="ctr"/>
            <a:r>
              <a:rPr lang="en-GB" sz="2400" b="1">
                <a:solidFill>
                  <a:srgbClr val="FDEEB9"/>
                </a:solidFill>
              </a:rPr>
              <a:t>3</a:t>
            </a:r>
            <a:endParaRPr lang="en-GB" sz="2400" b="1" dirty="0">
              <a:solidFill>
                <a:srgbClr val="FDEEB9"/>
              </a:solidFill>
            </a:endParaRPr>
          </a:p>
        </p:txBody>
      </p:sp>
      <p:sp>
        <p:nvSpPr>
          <p:cNvPr id="41" name="TextBox 40">
            <a:extLst>
              <a:ext uri="{FF2B5EF4-FFF2-40B4-BE49-F238E27FC236}">
                <a16:creationId xmlns:a16="http://schemas.microsoft.com/office/drawing/2014/main" id="{9594CACD-138C-4772-83A5-A880A7AB3339}"/>
              </a:ext>
            </a:extLst>
          </p:cNvPr>
          <p:cNvSpPr txBox="1"/>
          <p:nvPr/>
        </p:nvSpPr>
        <p:spPr>
          <a:xfrm>
            <a:off x="5953256" y="3404908"/>
            <a:ext cx="489000" cy="461665"/>
          </a:xfrm>
          <a:prstGeom prst="rect">
            <a:avLst/>
          </a:prstGeom>
          <a:noFill/>
        </p:spPr>
        <p:txBody>
          <a:bodyPr wrap="square" rtlCol="0">
            <a:spAutoFit/>
          </a:bodyPr>
          <a:lstStyle/>
          <a:p>
            <a:pPr algn="ctr"/>
            <a:r>
              <a:rPr lang="en-GB" sz="2400" b="1">
                <a:solidFill>
                  <a:srgbClr val="FDEEB9"/>
                </a:solidFill>
              </a:rPr>
              <a:t>4</a:t>
            </a:r>
            <a:endParaRPr lang="en-GB" sz="2400" b="1" dirty="0">
              <a:solidFill>
                <a:srgbClr val="FDEEB9"/>
              </a:solidFill>
            </a:endParaRPr>
          </a:p>
        </p:txBody>
      </p:sp>
      <p:sp>
        <p:nvSpPr>
          <p:cNvPr id="42" name="TextBox 41">
            <a:extLst>
              <a:ext uri="{FF2B5EF4-FFF2-40B4-BE49-F238E27FC236}">
                <a16:creationId xmlns:a16="http://schemas.microsoft.com/office/drawing/2014/main" id="{9594CACD-138C-4772-83A5-A880A7AB3339}"/>
              </a:ext>
            </a:extLst>
          </p:cNvPr>
          <p:cNvSpPr txBox="1"/>
          <p:nvPr/>
        </p:nvSpPr>
        <p:spPr>
          <a:xfrm>
            <a:off x="421645" y="5444733"/>
            <a:ext cx="489000" cy="461665"/>
          </a:xfrm>
          <a:prstGeom prst="rect">
            <a:avLst/>
          </a:prstGeom>
          <a:noFill/>
        </p:spPr>
        <p:txBody>
          <a:bodyPr wrap="square" rtlCol="0">
            <a:spAutoFit/>
          </a:bodyPr>
          <a:lstStyle/>
          <a:p>
            <a:pPr algn="ctr"/>
            <a:r>
              <a:rPr lang="en-GB" sz="2400" b="1">
                <a:solidFill>
                  <a:srgbClr val="FFFAEF"/>
                </a:solidFill>
              </a:rPr>
              <a:t>5</a:t>
            </a:r>
            <a:endParaRPr lang="en-GB" sz="2400" b="1" dirty="0">
              <a:solidFill>
                <a:srgbClr val="FFFAEF"/>
              </a:solidFill>
            </a:endParaRPr>
          </a:p>
        </p:txBody>
      </p:sp>
      <p:sp>
        <p:nvSpPr>
          <p:cNvPr id="43" name="TextBox 42">
            <a:extLst>
              <a:ext uri="{FF2B5EF4-FFF2-40B4-BE49-F238E27FC236}">
                <a16:creationId xmlns:a16="http://schemas.microsoft.com/office/drawing/2014/main" id="{9594CACD-138C-4772-83A5-A880A7AB3339}"/>
              </a:ext>
            </a:extLst>
          </p:cNvPr>
          <p:cNvSpPr txBox="1"/>
          <p:nvPr/>
        </p:nvSpPr>
        <p:spPr>
          <a:xfrm>
            <a:off x="2276453" y="5470483"/>
            <a:ext cx="412800" cy="461665"/>
          </a:xfrm>
          <a:prstGeom prst="rect">
            <a:avLst/>
          </a:prstGeom>
          <a:noFill/>
        </p:spPr>
        <p:txBody>
          <a:bodyPr wrap="square" rtlCol="0">
            <a:spAutoFit/>
          </a:bodyPr>
          <a:lstStyle/>
          <a:p>
            <a:pPr algn="ctr"/>
            <a:r>
              <a:rPr lang="en-GB" sz="2400" b="1">
                <a:solidFill>
                  <a:srgbClr val="FDEEB9"/>
                </a:solidFill>
              </a:rPr>
              <a:t>6</a:t>
            </a:r>
            <a:endParaRPr lang="en-GB" sz="2400" b="1" dirty="0">
              <a:solidFill>
                <a:srgbClr val="FDEEB9"/>
              </a:solidFill>
            </a:endParaRPr>
          </a:p>
        </p:txBody>
      </p:sp>
      <p:sp>
        <p:nvSpPr>
          <p:cNvPr id="44" name="TextBox 43">
            <a:extLst>
              <a:ext uri="{FF2B5EF4-FFF2-40B4-BE49-F238E27FC236}">
                <a16:creationId xmlns:a16="http://schemas.microsoft.com/office/drawing/2014/main" id="{9594CACD-138C-4772-83A5-A880A7AB3339}"/>
              </a:ext>
            </a:extLst>
          </p:cNvPr>
          <p:cNvSpPr txBox="1"/>
          <p:nvPr/>
        </p:nvSpPr>
        <p:spPr>
          <a:xfrm>
            <a:off x="4095067" y="5470484"/>
            <a:ext cx="489000" cy="461665"/>
          </a:xfrm>
          <a:prstGeom prst="rect">
            <a:avLst/>
          </a:prstGeom>
          <a:noFill/>
        </p:spPr>
        <p:txBody>
          <a:bodyPr wrap="square" rtlCol="0">
            <a:spAutoFit/>
          </a:bodyPr>
          <a:lstStyle/>
          <a:p>
            <a:pPr algn="ctr"/>
            <a:r>
              <a:rPr lang="en-GB" sz="2400" b="1">
                <a:solidFill>
                  <a:srgbClr val="FDEEB9"/>
                </a:solidFill>
              </a:rPr>
              <a:t>7</a:t>
            </a:r>
            <a:endParaRPr lang="en-GB" sz="2400" b="1" dirty="0">
              <a:solidFill>
                <a:srgbClr val="FDEEB9"/>
              </a:solidFill>
            </a:endParaRPr>
          </a:p>
        </p:txBody>
      </p:sp>
      <p:sp>
        <p:nvSpPr>
          <p:cNvPr id="45" name="TextBox 44">
            <a:extLst>
              <a:ext uri="{FF2B5EF4-FFF2-40B4-BE49-F238E27FC236}">
                <a16:creationId xmlns:a16="http://schemas.microsoft.com/office/drawing/2014/main" id="{9594CACD-138C-4772-83A5-A880A7AB3339}"/>
              </a:ext>
            </a:extLst>
          </p:cNvPr>
          <p:cNvSpPr txBox="1"/>
          <p:nvPr/>
        </p:nvSpPr>
        <p:spPr>
          <a:xfrm>
            <a:off x="5972296" y="5441880"/>
            <a:ext cx="489000" cy="461665"/>
          </a:xfrm>
          <a:prstGeom prst="rect">
            <a:avLst/>
          </a:prstGeom>
          <a:noFill/>
        </p:spPr>
        <p:txBody>
          <a:bodyPr wrap="square" rtlCol="0">
            <a:spAutoFit/>
          </a:bodyPr>
          <a:lstStyle/>
          <a:p>
            <a:pPr algn="ctr"/>
            <a:r>
              <a:rPr lang="en-GB" sz="2400" b="1">
                <a:solidFill>
                  <a:srgbClr val="FDEEB9"/>
                </a:solidFill>
              </a:rPr>
              <a:t>8</a:t>
            </a:r>
            <a:endParaRPr lang="en-GB" sz="2400" b="1" dirty="0">
              <a:solidFill>
                <a:srgbClr val="FDEEB9"/>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6">
            <a:extLst>
              <a:ext uri="{FF2B5EF4-FFF2-40B4-BE49-F238E27FC236}">
                <a16:creationId xmlns:a16="http://schemas.microsoft.com/office/drawing/2014/main" id="{BDD8541F-2EAD-42CA-A1C1-AE32916C1164}"/>
              </a:ext>
            </a:extLst>
          </p:cNvPr>
          <p:cNvGraphicFramePr>
            <a:graphicFrameLocks noGrp="1"/>
          </p:cNvGraphicFramePr>
          <p:nvPr>
            <p:extLst>
              <p:ext uri="{D42A27DB-BD31-4B8C-83A1-F6EECF244321}">
                <p14:modId xmlns:p14="http://schemas.microsoft.com/office/powerpoint/2010/main" val="2601118408"/>
              </p:ext>
            </p:extLst>
          </p:nvPr>
        </p:nvGraphicFramePr>
        <p:xfrm>
          <a:off x="1733306" y="943665"/>
          <a:ext cx="8947218" cy="4970670"/>
        </p:xfrm>
        <a:graphic>
          <a:graphicData uri="http://schemas.openxmlformats.org/drawingml/2006/table">
            <a:tbl>
              <a:tblPr firstRow="1" bandRow="1">
                <a:tableStyleId>{00A15C55-8517-42AA-B614-E9B94910E393}</a:tableStyleId>
              </a:tblPr>
              <a:tblGrid>
                <a:gridCol w="717620">
                  <a:extLst>
                    <a:ext uri="{9D8B030D-6E8A-4147-A177-3AD203B41FA5}">
                      <a16:colId xmlns:a16="http://schemas.microsoft.com/office/drawing/2014/main" val="2607353726"/>
                    </a:ext>
                  </a:extLst>
                </a:gridCol>
                <a:gridCol w="4367162">
                  <a:extLst>
                    <a:ext uri="{9D8B030D-6E8A-4147-A177-3AD203B41FA5}">
                      <a16:colId xmlns:a16="http://schemas.microsoft.com/office/drawing/2014/main" val="1600817978"/>
                    </a:ext>
                  </a:extLst>
                </a:gridCol>
                <a:gridCol w="3862436">
                  <a:extLst>
                    <a:ext uri="{9D8B030D-6E8A-4147-A177-3AD203B41FA5}">
                      <a16:colId xmlns:a16="http://schemas.microsoft.com/office/drawing/2014/main" val="1564252015"/>
                    </a:ext>
                  </a:extLst>
                </a:gridCol>
              </a:tblGrid>
              <a:tr h="497067">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solidFill>
                            <a:schemeClr val="tx1"/>
                          </a:solidFill>
                        </a:rPr>
                        <a:t>Deutsch</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err="1">
                          <a:solidFill>
                            <a:schemeClr val="tx1"/>
                          </a:solidFill>
                        </a:rPr>
                        <a:t>Englisch</a:t>
                      </a:r>
                      <a:endParaRPr lang="en-GB" sz="2400" dirty="0">
                        <a:solidFill>
                          <a:schemeClr val="tx1"/>
                        </a:solidFill>
                      </a:endParaRP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danken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to thank, thanking</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dir</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(to) you</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chemeClr val="tx1"/>
                          </a:solidFill>
                        </a:rPr>
                        <a:t>schenken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to give, giving (as a present)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ihm</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(to)</a:t>
                      </a:r>
                      <a:r>
                        <a:rPr lang="en-GB" sz="2000" baseline="0">
                          <a:solidFill>
                            <a:schemeClr val="tx1"/>
                          </a:solidFill>
                        </a:rPr>
                        <a:t> him</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eigen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own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ihr</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(to)</a:t>
                      </a:r>
                      <a:r>
                        <a:rPr lang="en-GB" sz="2000" baseline="0" dirty="0">
                          <a:solidFill>
                            <a:schemeClr val="tx1"/>
                          </a:solidFill>
                        </a:rPr>
                        <a:t> her</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antworten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to answer, answering</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kriegen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to get, getting</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chemeClr val="tx1"/>
                          </a:solidFill>
                        </a:rPr>
                        <a:t>für</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for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272620578"/>
                  </a:ext>
                </a:extLst>
              </a:tr>
            </a:tbl>
          </a:graphicData>
        </a:graphic>
      </p:graphicFrame>
      <p:sp>
        <p:nvSpPr>
          <p:cNvPr id="4" name="Title 3"/>
          <p:cNvSpPr>
            <a:spLocks noGrp="1"/>
          </p:cNvSpPr>
          <p:nvPr>
            <p:ph type="title"/>
          </p:nvPr>
        </p:nvSpPr>
        <p:spPr>
          <a:xfrm>
            <a:off x="0" y="213557"/>
            <a:ext cx="2286080"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3" name="16. 1. danken.wav"/>
            </a:hlinkClick>
            <a:extLst>
              <a:ext uri="{FF2B5EF4-FFF2-40B4-BE49-F238E27FC236}">
                <a16:creationId xmlns:a16="http://schemas.microsoft.com/office/drawing/2014/main" id="{4BC07E81-2982-4C75-AD68-B7266CFF2778}"/>
              </a:ext>
            </a:extLst>
          </p:cNvPr>
          <p:cNvSpPr/>
          <p:nvPr/>
        </p:nvSpPr>
        <p:spPr>
          <a:xfrm>
            <a:off x="1902606" y="152389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0" name="TextBox 9" descr="text box hiding answer">
            <a:extLst>
              <a:ext uri="{FF2B5EF4-FFF2-40B4-BE49-F238E27FC236}">
                <a16:creationId xmlns:a16="http://schemas.microsoft.com/office/drawing/2014/main" id="{1C031EA0-710B-4320-8623-29EC7F835886}"/>
              </a:ext>
            </a:extLst>
          </p:cNvPr>
          <p:cNvSpPr txBox="1"/>
          <p:nvPr/>
        </p:nvSpPr>
        <p:spPr>
          <a:xfrm>
            <a:off x="2469984" y="1464333"/>
            <a:ext cx="4201249" cy="38183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Action Button: Custom 16">
            <a:hlinkClick r:id="" action="ppaction://noaction" highlightClick="1">
              <a:snd r:embed="rId4" name="16. 2. dir.wav"/>
            </a:hlinkClick>
            <a:extLst>
              <a:ext uri="{FF2B5EF4-FFF2-40B4-BE49-F238E27FC236}">
                <a16:creationId xmlns:a16="http://schemas.microsoft.com/office/drawing/2014/main" id="{15928033-7EB3-43FA-94C4-65238A094553}"/>
              </a:ext>
            </a:extLst>
          </p:cNvPr>
          <p:cNvSpPr/>
          <p:nvPr/>
        </p:nvSpPr>
        <p:spPr>
          <a:xfrm>
            <a:off x="1904684" y="198960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3" name="TextBox 12" descr="text box hiding answer">
            <a:extLst>
              <a:ext uri="{FF2B5EF4-FFF2-40B4-BE49-F238E27FC236}">
                <a16:creationId xmlns:a16="http://schemas.microsoft.com/office/drawing/2014/main" id="{8C0F8341-094B-4FF6-A5A8-69A20430623A}"/>
              </a:ext>
            </a:extLst>
          </p:cNvPr>
          <p:cNvSpPr txBox="1"/>
          <p:nvPr/>
        </p:nvSpPr>
        <p:spPr>
          <a:xfrm>
            <a:off x="2499831" y="2064270"/>
            <a:ext cx="4194849" cy="272590"/>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Action Button: Custom 16">
            <a:hlinkClick r:id="" action="ppaction://noaction" highlightClick="1">
              <a:snd r:embed="rId5" name="16. 3. schenken.wav"/>
            </a:hlinkClick>
            <a:extLst>
              <a:ext uri="{FF2B5EF4-FFF2-40B4-BE49-F238E27FC236}">
                <a16:creationId xmlns:a16="http://schemas.microsoft.com/office/drawing/2014/main" id="{0CBBA4D5-301A-4F76-80A5-75766FA2211B}"/>
              </a:ext>
            </a:extLst>
          </p:cNvPr>
          <p:cNvSpPr/>
          <p:nvPr/>
        </p:nvSpPr>
        <p:spPr>
          <a:xfrm>
            <a:off x="1902606" y="250030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6" name="TextBox 15" descr="text box hiding answer">
            <a:extLst>
              <a:ext uri="{FF2B5EF4-FFF2-40B4-BE49-F238E27FC236}">
                <a16:creationId xmlns:a16="http://schemas.microsoft.com/office/drawing/2014/main" id="{7FCD16DC-2F4F-4D92-8CBF-1027D1DB0000}"/>
              </a:ext>
            </a:extLst>
          </p:cNvPr>
          <p:cNvSpPr txBox="1"/>
          <p:nvPr/>
        </p:nvSpPr>
        <p:spPr>
          <a:xfrm>
            <a:off x="2476384" y="2557684"/>
            <a:ext cx="4194849" cy="27539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6" name="16. 4. ihm.wav"/>
            </a:hlinkClick>
            <a:extLst>
              <a:ext uri="{FF2B5EF4-FFF2-40B4-BE49-F238E27FC236}">
                <a16:creationId xmlns:a16="http://schemas.microsoft.com/office/drawing/2014/main" id="{7B97ECB0-136C-4A17-B5D7-9997653C1F4B}"/>
              </a:ext>
            </a:extLst>
          </p:cNvPr>
          <p:cNvSpPr/>
          <p:nvPr/>
        </p:nvSpPr>
        <p:spPr>
          <a:xfrm>
            <a:off x="1902606" y="298246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9" name="TextBox 18" descr="text box hiding answer">
            <a:extLst>
              <a:ext uri="{FF2B5EF4-FFF2-40B4-BE49-F238E27FC236}">
                <a16:creationId xmlns:a16="http://schemas.microsoft.com/office/drawing/2014/main" id="{DA6F824C-D052-4377-BFBF-F86EA957D41F}"/>
              </a:ext>
            </a:extLst>
          </p:cNvPr>
          <p:cNvSpPr txBox="1"/>
          <p:nvPr/>
        </p:nvSpPr>
        <p:spPr>
          <a:xfrm>
            <a:off x="2473533" y="3048483"/>
            <a:ext cx="4221147" cy="29026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Action Button: Custom 16">
            <a:hlinkClick r:id="" action="ppaction://noaction" highlightClick="1">
              <a:snd r:embed="rId7" name="16. 5. eigen.wav"/>
            </a:hlinkClick>
            <a:extLst>
              <a:ext uri="{FF2B5EF4-FFF2-40B4-BE49-F238E27FC236}">
                <a16:creationId xmlns:a16="http://schemas.microsoft.com/office/drawing/2014/main" id="{BCFEF17F-4E6B-47F8-BD0B-A910DCF5F916}"/>
              </a:ext>
            </a:extLst>
          </p:cNvPr>
          <p:cNvSpPr/>
          <p:nvPr/>
        </p:nvSpPr>
        <p:spPr>
          <a:xfrm>
            <a:off x="1914329" y="350000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2" name="TextBox 21" descr="text box hiding answer">
            <a:extLst>
              <a:ext uri="{FF2B5EF4-FFF2-40B4-BE49-F238E27FC236}">
                <a16:creationId xmlns:a16="http://schemas.microsoft.com/office/drawing/2014/main" id="{609ED456-6170-4F24-B01C-2AE763CEDBCC}"/>
              </a:ext>
            </a:extLst>
          </p:cNvPr>
          <p:cNvSpPr txBox="1"/>
          <p:nvPr/>
        </p:nvSpPr>
        <p:spPr>
          <a:xfrm>
            <a:off x="2466083" y="3586850"/>
            <a:ext cx="4220074" cy="25771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Action Button: Custom 16">
            <a:hlinkClick r:id="" action="ppaction://noaction" highlightClick="1">
              <a:snd r:embed="rId8" name="16. 6. ihr.wav"/>
            </a:hlinkClick>
            <a:extLst>
              <a:ext uri="{FF2B5EF4-FFF2-40B4-BE49-F238E27FC236}">
                <a16:creationId xmlns:a16="http://schemas.microsoft.com/office/drawing/2014/main" id="{CD246447-8D45-4A35-948E-079A0E6D4FEF}"/>
              </a:ext>
            </a:extLst>
          </p:cNvPr>
          <p:cNvSpPr/>
          <p:nvPr/>
        </p:nvSpPr>
        <p:spPr>
          <a:xfrm>
            <a:off x="1930846" y="398593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5" name="TextBox 24" descr="text box hiding answer">
            <a:extLst>
              <a:ext uri="{FF2B5EF4-FFF2-40B4-BE49-F238E27FC236}">
                <a16:creationId xmlns:a16="http://schemas.microsoft.com/office/drawing/2014/main" id="{1EBD2177-A96C-4FBD-B3D8-59C9E8591EBC}"/>
              </a:ext>
            </a:extLst>
          </p:cNvPr>
          <p:cNvSpPr txBox="1"/>
          <p:nvPr/>
        </p:nvSpPr>
        <p:spPr>
          <a:xfrm>
            <a:off x="2543688" y="4068775"/>
            <a:ext cx="4150992" cy="31315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9" name="16. 7. antworten.wav"/>
            </a:hlinkClick>
            <a:extLst>
              <a:ext uri="{FF2B5EF4-FFF2-40B4-BE49-F238E27FC236}">
                <a16:creationId xmlns:a16="http://schemas.microsoft.com/office/drawing/2014/main" id="{AA23AE66-7DE0-41FF-B4C9-C3FA2313E055}"/>
              </a:ext>
            </a:extLst>
          </p:cNvPr>
          <p:cNvSpPr/>
          <p:nvPr/>
        </p:nvSpPr>
        <p:spPr>
          <a:xfrm>
            <a:off x="1924523" y="448057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8" name="TextBox 27" descr="text box hiding answer">
            <a:extLst>
              <a:ext uri="{FF2B5EF4-FFF2-40B4-BE49-F238E27FC236}">
                <a16:creationId xmlns:a16="http://schemas.microsoft.com/office/drawing/2014/main" id="{C37F35A8-EB23-46C4-A7C8-602B5150AABD}"/>
              </a:ext>
            </a:extLst>
          </p:cNvPr>
          <p:cNvSpPr txBox="1"/>
          <p:nvPr/>
        </p:nvSpPr>
        <p:spPr>
          <a:xfrm>
            <a:off x="2473532" y="4564436"/>
            <a:ext cx="4087364" cy="2282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ction Button: Custom 16">
            <a:hlinkClick r:id="" action="ppaction://noaction" highlightClick="1">
              <a:snd r:embed="rId10" name="16. 8. kriegen.wav"/>
            </a:hlinkClick>
            <a:extLst>
              <a:ext uri="{FF2B5EF4-FFF2-40B4-BE49-F238E27FC236}">
                <a16:creationId xmlns:a16="http://schemas.microsoft.com/office/drawing/2014/main" id="{0A19153C-8058-4576-9103-AB096C6BC753}"/>
              </a:ext>
            </a:extLst>
          </p:cNvPr>
          <p:cNvSpPr/>
          <p:nvPr/>
        </p:nvSpPr>
        <p:spPr>
          <a:xfrm>
            <a:off x="1937775" y="497943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1" name="TextBox 30" descr="text box hiding answer">
            <a:extLst>
              <a:ext uri="{FF2B5EF4-FFF2-40B4-BE49-F238E27FC236}">
                <a16:creationId xmlns:a16="http://schemas.microsoft.com/office/drawing/2014/main" id="{F38E6AEE-EB48-469C-8A06-094D891DD6A1}"/>
              </a:ext>
            </a:extLst>
          </p:cNvPr>
          <p:cNvSpPr txBox="1"/>
          <p:nvPr/>
        </p:nvSpPr>
        <p:spPr>
          <a:xfrm>
            <a:off x="2473532" y="5023549"/>
            <a:ext cx="4221147" cy="35188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Action Button: Custom 16">
            <a:hlinkClick r:id="" action="ppaction://noaction" highlightClick="1">
              <a:snd r:embed="rId11" name="16. 9. für.wav"/>
            </a:hlinkClick>
            <a:extLst>
              <a:ext uri="{FF2B5EF4-FFF2-40B4-BE49-F238E27FC236}">
                <a16:creationId xmlns:a16="http://schemas.microsoft.com/office/drawing/2014/main" id="{0A19153C-8058-4576-9103-AB096C6BC753}"/>
              </a:ext>
            </a:extLst>
          </p:cNvPr>
          <p:cNvSpPr/>
          <p:nvPr/>
        </p:nvSpPr>
        <p:spPr>
          <a:xfrm>
            <a:off x="1943122" y="545853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3" name="TextBox 22" descr="text box hiding answer">
            <a:extLst>
              <a:ext uri="{FF2B5EF4-FFF2-40B4-BE49-F238E27FC236}">
                <a16:creationId xmlns:a16="http://schemas.microsoft.com/office/drawing/2014/main" id="{C37F35A8-EB23-46C4-A7C8-602B5150AABD}"/>
              </a:ext>
            </a:extLst>
          </p:cNvPr>
          <p:cNvSpPr txBox="1"/>
          <p:nvPr/>
        </p:nvSpPr>
        <p:spPr>
          <a:xfrm>
            <a:off x="2469984" y="5476500"/>
            <a:ext cx="4201250" cy="33711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1C031EA0-710B-4320-8623-29EC7F835886}"/>
              </a:ext>
            </a:extLst>
          </p:cNvPr>
          <p:cNvSpPr txBox="1"/>
          <p:nvPr/>
        </p:nvSpPr>
        <p:spPr>
          <a:xfrm>
            <a:off x="6895906" y="1452609"/>
            <a:ext cx="3643943" cy="44899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8C0F8341-094B-4FF6-A5A8-69A20430623A}"/>
              </a:ext>
            </a:extLst>
          </p:cNvPr>
          <p:cNvSpPr txBox="1"/>
          <p:nvPr/>
        </p:nvSpPr>
        <p:spPr>
          <a:xfrm>
            <a:off x="6890583" y="2052546"/>
            <a:ext cx="3719603" cy="379083"/>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7FCD16DC-2F4F-4D92-8CBF-1027D1DB0000}"/>
              </a:ext>
            </a:extLst>
          </p:cNvPr>
          <p:cNvSpPr txBox="1"/>
          <p:nvPr/>
        </p:nvSpPr>
        <p:spPr>
          <a:xfrm>
            <a:off x="6867137" y="2481796"/>
            <a:ext cx="3649266" cy="382981"/>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DA6F824C-D052-4377-BFBF-F86EA957D41F}"/>
              </a:ext>
            </a:extLst>
          </p:cNvPr>
          <p:cNvSpPr txBox="1"/>
          <p:nvPr/>
        </p:nvSpPr>
        <p:spPr>
          <a:xfrm>
            <a:off x="6864286" y="3036760"/>
            <a:ext cx="3675564" cy="34170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609ED456-6170-4F24-B01C-2AE763CEDBCC}"/>
              </a:ext>
            </a:extLst>
          </p:cNvPr>
          <p:cNvSpPr txBox="1"/>
          <p:nvPr/>
        </p:nvSpPr>
        <p:spPr>
          <a:xfrm>
            <a:off x="6841912" y="3522264"/>
            <a:ext cx="3744828" cy="30217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1EBD2177-A96C-4FBD-B3D8-59C9E8591EBC}"/>
              </a:ext>
            </a:extLst>
          </p:cNvPr>
          <p:cNvSpPr txBox="1"/>
          <p:nvPr/>
        </p:nvSpPr>
        <p:spPr>
          <a:xfrm>
            <a:off x="6864102" y="3974990"/>
            <a:ext cx="3746084" cy="4158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C37F35A8-EB23-46C4-A7C8-602B5150AABD}"/>
              </a:ext>
            </a:extLst>
          </p:cNvPr>
          <p:cNvSpPr txBox="1"/>
          <p:nvPr/>
        </p:nvSpPr>
        <p:spPr>
          <a:xfrm>
            <a:off x="6869114" y="4535411"/>
            <a:ext cx="3670735" cy="329181"/>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38E6AEE-EB48-469C-8A06-094D891DD6A1}"/>
              </a:ext>
            </a:extLst>
          </p:cNvPr>
          <p:cNvSpPr txBox="1"/>
          <p:nvPr/>
        </p:nvSpPr>
        <p:spPr>
          <a:xfrm>
            <a:off x="6864285" y="5011826"/>
            <a:ext cx="3675564" cy="363611"/>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C37F35A8-EB23-46C4-A7C8-602B5150AABD}"/>
              </a:ext>
            </a:extLst>
          </p:cNvPr>
          <p:cNvSpPr txBox="1"/>
          <p:nvPr/>
        </p:nvSpPr>
        <p:spPr>
          <a:xfrm>
            <a:off x="6808002" y="5473229"/>
            <a:ext cx="3720124" cy="330102"/>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 name="TextBox 1"/>
          <p:cNvSpPr txBox="1"/>
          <p:nvPr/>
        </p:nvSpPr>
        <p:spPr>
          <a:xfrm>
            <a:off x="2283841" y="293777"/>
            <a:ext cx="10292353" cy="461665"/>
          </a:xfrm>
          <a:prstGeom prst="rect">
            <a:avLst/>
          </a:prstGeom>
          <a:noFill/>
        </p:spPr>
        <p:txBody>
          <a:bodyPr wrap="square" rtlCol="0">
            <a:spAutoFit/>
          </a:bodyPr>
          <a:lstStyle/>
          <a:p>
            <a:pPr algn="l"/>
            <a:r>
              <a:rPr lang="en-GB" sz="2400" dirty="0" err="1"/>
              <a:t>Schreib</a:t>
            </a:r>
            <a:r>
              <a:rPr lang="en-GB" sz="2400" dirty="0"/>
              <a:t> die </a:t>
            </a:r>
            <a:r>
              <a:rPr lang="en-GB" sz="2400" dirty="0" err="1"/>
              <a:t>Wörter</a:t>
            </a:r>
            <a:r>
              <a:rPr lang="en-GB" sz="2400" dirty="0"/>
              <a:t> auf Deutsch und auf </a:t>
            </a:r>
            <a:r>
              <a:rPr lang="en-GB" sz="2400" dirty="0" err="1"/>
              <a:t>Englisch</a:t>
            </a:r>
            <a:r>
              <a:rPr lang="en-GB" sz="2400" dirty="0"/>
              <a:t>!</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9" grpId="0" animBg="1"/>
      <p:bldP spid="22" grpId="0" animBg="1"/>
      <p:bldP spid="25" grpId="0" animBg="1"/>
      <p:bldP spid="28" grpId="0" animBg="1"/>
      <p:bldP spid="31" grpId="0" animBg="1"/>
      <p:bldP spid="23" grpId="0" animBg="1"/>
      <p:bldP spid="26" grpId="0" animBg="1"/>
      <p:bldP spid="29" grpId="0" animBg="1"/>
      <p:bldP spid="32" grpId="0" animBg="1"/>
      <p:bldP spid="34"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10096" cy="647577"/>
          </a:xfrm>
        </p:spPr>
        <p:txBody>
          <a:bodyPr>
            <a:normAutofit/>
          </a:bodyPr>
          <a:lstStyle/>
          <a:p>
            <a:r>
              <a:rPr lang="en-GB" sz="2800" b="1" dirty="0" err="1">
                <a:solidFill>
                  <a:schemeClr val="bg1"/>
                </a:solidFill>
              </a:rPr>
              <a:t>Pronomen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r>
              <a:rPr lang="en-US" sz="2000" dirty="0"/>
              <a:t>As you know, we use pronouns to replace nouns that we do not need to repeat.</a:t>
            </a:r>
          </a:p>
        </p:txBody>
      </p:sp>
      <p:sp>
        <p:nvSpPr>
          <p:cNvPr id="6" name="TextBox 5">
            <a:extLst>
              <a:ext uri="{FF2B5EF4-FFF2-40B4-BE49-F238E27FC236}">
                <a16:creationId xmlns:a16="http://schemas.microsoft.com/office/drawing/2014/main" id="{C19970E2-530F-48B8-ADD0-82B7DDB9F36A}"/>
              </a:ext>
            </a:extLst>
          </p:cNvPr>
          <p:cNvSpPr txBox="1"/>
          <p:nvPr/>
        </p:nvSpPr>
        <p:spPr>
          <a:xfrm>
            <a:off x="179998" y="1747465"/>
            <a:ext cx="11647239" cy="400110"/>
          </a:xfrm>
          <a:prstGeom prst="rect">
            <a:avLst/>
          </a:prstGeom>
          <a:noFill/>
        </p:spPr>
        <p:txBody>
          <a:bodyPr wrap="square" rtlCol="0">
            <a:spAutoFit/>
          </a:bodyPr>
          <a:lstStyle/>
          <a:p>
            <a:r>
              <a:rPr lang="en-US" sz="2000" dirty="0"/>
              <a:t>When the pronoun refers to a person it is also called a personal pronoun.</a:t>
            </a:r>
          </a:p>
        </p:txBody>
      </p:sp>
      <p:sp>
        <p:nvSpPr>
          <p:cNvPr id="8" name="TextBox 7">
            <a:extLst>
              <a:ext uri="{FF2B5EF4-FFF2-40B4-BE49-F238E27FC236}">
                <a16:creationId xmlns:a16="http://schemas.microsoft.com/office/drawing/2014/main" id="{A0F5E04B-80A8-46CB-8071-0D8981AC2626}"/>
              </a:ext>
            </a:extLst>
          </p:cNvPr>
          <p:cNvSpPr txBox="1"/>
          <p:nvPr/>
        </p:nvSpPr>
        <p:spPr>
          <a:xfrm>
            <a:off x="179998" y="2246740"/>
            <a:ext cx="11647239" cy="707886"/>
          </a:xfrm>
          <a:prstGeom prst="rect">
            <a:avLst/>
          </a:prstGeom>
          <a:noFill/>
        </p:spPr>
        <p:txBody>
          <a:bodyPr wrap="square" rtlCol="0">
            <a:spAutoFit/>
          </a:bodyPr>
          <a:lstStyle/>
          <a:p>
            <a:r>
              <a:rPr lang="en-US" sz="2000" dirty="0"/>
              <a:t>Remember that a pronoun may change, depending on whether it is the </a:t>
            </a:r>
            <a:r>
              <a:rPr lang="en-US" sz="2000" u="sng" dirty="0"/>
              <a:t>subject</a:t>
            </a:r>
            <a:r>
              <a:rPr lang="en-US" sz="2000" dirty="0"/>
              <a:t> or </a:t>
            </a:r>
            <a:r>
              <a:rPr lang="en-US" sz="2000" u="sng" dirty="0"/>
              <a:t>object</a:t>
            </a:r>
            <a:r>
              <a:rPr lang="en-US" sz="2000" dirty="0"/>
              <a:t> of the sentence: </a:t>
            </a:r>
          </a:p>
        </p:txBody>
      </p:sp>
      <p:sp>
        <p:nvSpPr>
          <p:cNvPr id="9" name="Rectangle 8">
            <a:extLst>
              <a:ext uri="{FF2B5EF4-FFF2-40B4-BE49-F238E27FC236}">
                <a16:creationId xmlns:a16="http://schemas.microsoft.com/office/drawing/2014/main" id="{FD2F1299-C72E-43C9-9419-AF0EB8745FDA}"/>
              </a:ext>
            </a:extLst>
          </p:cNvPr>
          <p:cNvSpPr/>
          <p:nvPr/>
        </p:nvSpPr>
        <p:spPr>
          <a:xfrm>
            <a:off x="458185" y="395610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500389" y="3503265"/>
            <a:ext cx="1851920" cy="400110"/>
          </a:xfrm>
          <a:prstGeom prst="rect">
            <a:avLst/>
          </a:prstGeom>
          <a:solidFill>
            <a:srgbClr val="FFCC00"/>
          </a:solidFill>
          <a:ln w="19050">
            <a:solidFill>
              <a:schemeClr val="tx1"/>
            </a:solidFill>
          </a:ln>
        </p:spPr>
        <p:txBody>
          <a:bodyPr wrap="square" rtlCol="0">
            <a:spAutoFit/>
          </a:bodyPr>
          <a:lstStyle/>
          <a:p>
            <a:pPr algn="ctr"/>
            <a:r>
              <a:rPr lang="en-GB" sz="2000" b="1" dirty="0"/>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776215" y="3503265"/>
            <a:ext cx="1851920" cy="400110"/>
          </a:xfrm>
          <a:prstGeom prst="rect">
            <a:avLst/>
          </a:prstGeom>
          <a:solidFill>
            <a:srgbClr val="21C5FF"/>
          </a:solidFill>
          <a:ln w="19050">
            <a:solidFill>
              <a:schemeClr val="tx1"/>
            </a:solidFill>
          </a:ln>
        </p:spPr>
        <p:txBody>
          <a:bodyPr wrap="square" rtlCol="0">
            <a:spAutoFit/>
          </a:bodyPr>
          <a:lstStyle/>
          <a:p>
            <a:pPr algn="ctr"/>
            <a:r>
              <a:rPr lang="en-GB" sz="2000" b="1" dirty="0"/>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5052041" y="3503265"/>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443741" y="3945579"/>
            <a:ext cx="1866364" cy="400110"/>
          </a:xfrm>
          <a:prstGeom prst="rect">
            <a:avLst/>
          </a:prstGeom>
          <a:noFill/>
        </p:spPr>
        <p:txBody>
          <a:bodyPr wrap="square" rtlCol="0">
            <a:spAutoFit/>
          </a:bodyPr>
          <a:lstStyle/>
          <a:p>
            <a:pPr algn="ctr"/>
            <a:r>
              <a:rPr lang="en-GB" sz="2000" b="1" dirty="0"/>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734011" y="3945179"/>
            <a:ext cx="1866364" cy="400110"/>
          </a:xfrm>
          <a:prstGeom prst="rect">
            <a:avLst/>
          </a:prstGeom>
          <a:noFill/>
        </p:spPr>
        <p:txBody>
          <a:bodyPr wrap="square" rtlCol="0">
            <a:spAutoFit/>
          </a:bodyPr>
          <a:lstStyle/>
          <a:p>
            <a:pPr algn="ctr"/>
            <a:r>
              <a:rPr lang="en-GB" sz="2000" dirty="0" err="1"/>
              <a:t>suche</a:t>
            </a:r>
            <a:endParaRPr lang="en-GB" sz="2000" dirty="0"/>
          </a:p>
        </p:txBody>
      </p:sp>
      <p:sp>
        <p:nvSpPr>
          <p:cNvPr id="15" name="TextBox 14">
            <a:extLst>
              <a:ext uri="{FF2B5EF4-FFF2-40B4-BE49-F238E27FC236}">
                <a16:creationId xmlns:a16="http://schemas.microsoft.com/office/drawing/2014/main" id="{010378CE-28DF-4787-BE40-A8A8E42D21B9}"/>
              </a:ext>
            </a:extLst>
          </p:cNvPr>
          <p:cNvSpPr txBox="1"/>
          <p:nvPr/>
        </p:nvSpPr>
        <p:spPr>
          <a:xfrm>
            <a:off x="4797884" y="3956106"/>
            <a:ext cx="2275826" cy="400110"/>
          </a:xfrm>
          <a:prstGeom prst="rect">
            <a:avLst/>
          </a:prstGeom>
          <a:noFill/>
        </p:spPr>
        <p:txBody>
          <a:bodyPr wrap="square" rtlCol="0">
            <a:spAutoFit/>
          </a:bodyPr>
          <a:lstStyle/>
          <a:p>
            <a:pPr algn="ctr"/>
            <a:r>
              <a:rPr lang="en-GB" sz="2000" b="1" dirty="0"/>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458181" y="443008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443737" y="4419553"/>
            <a:ext cx="1866364" cy="400110"/>
          </a:xfrm>
          <a:prstGeom prst="rect">
            <a:avLst/>
          </a:prstGeom>
          <a:noFill/>
        </p:spPr>
        <p:txBody>
          <a:bodyPr wrap="square" rtlCol="0">
            <a:spAutoFit/>
          </a:bodyPr>
          <a:lstStyle/>
          <a:p>
            <a:pPr algn="ctr"/>
            <a:r>
              <a:rPr lang="en-GB" sz="2000" b="1" dirty="0"/>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734007" y="4419153"/>
            <a:ext cx="1866364" cy="400110"/>
          </a:xfrm>
          <a:prstGeom prst="rect">
            <a:avLst/>
          </a:prstGeom>
          <a:noFill/>
        </p:spPr>
        <p:txBody>
          <a:bodyPr wrap="square" rtlCol="0">
            <a:spAutoFit/>
          </a:bodyPr>
          <a:lstStyle/>
          <a:p>
            <a:pPr algn="ctr"/>
            <a:r>
              <a:rPr lang="en-GB" sz="2000" dirty="0" err="1"/>
              <a:t>suchst</a:t>
            </a:r>
            <a:endParaRPr lang="en-GB" sz="2000" dirty="0"/>
          </a:p>
        </p:txBody>
      </p:sp>
      <p:sp>
        <p:nvSpPr>
          <p:cNvPr id="19" name="TextBox 18">
            <a:extLst>
              <a:ext uri="{FF2B5EF4-FFF2-40B4-BE49-F238E27FC236}">
                <a16:creationId xmlns:a16="http://schemas.microsoft.com/office/drawing/2014/main" id="{22A808DD-C522-4799-80CA-BCE99961C68F}"/>
              </a:ext>
            </a:extLst>
          </p:cNvPr>
          <p:cNvSpPr txBox="1"/>
          <p:nvPr/>
        </p:nvSpPr>
        <p:spPr>
          <a:xfrm>
            <a:off x="4797880" y="4430080"/>
            <a:ext cx="2275826" cy="400110"/>
          </a:xfrm>
          <a:prstGeom prst="rect">
            <a:avLst/>
          </a:prstGeom>
          <a:noFill/>
        </p:spPr>
        <p:txBody>
          <a:bodyPr wrap="square" rtlCol="0">
            <a:spAutoFit/>
          </a:bodyPr>
          <a:lstStyle/>
          <a:p>
            <a:pPr algn="ctr"/>
            <a:r>
              <a:rPr lang="en-GB" sz="2000" b="1" dirty="0" err="1"/>
              <a:t>mich.</a:t>
            </a:r>
            <a:endParaRPr lang="en-GB" sz="2000" b="1" dirty="0"/>
          </a:p>
        </p:txBody>
      </p:sp>
      <p:sp>
        <p:nvSpPr>
          <p:cNvPr id="21" name="TextBox 20">
            <a:extLst>
              <a:ext uri="{FF2B5EF4-FFF2-40B4-BE49-F238E27FC236}">
                <a16:creationId xmlns:a16="http://schemas.microsoft.com/office/drawing/2014/main" id="{24FE0846-F270-4AA3-B991-D1A79FFBFF50}"/>
              </a:ext>
            </a:extLst>
          </p:cNvPr>
          <p:cNvSpPr txBox="1"/>
          <p:nvPr/>
        </p:nvSpPr>
        <p:spPr>
          <a:xfrm>
            <a:off x="7088154" y="3951036"/>
            <a:ext cx="4625190" cy="400110"/>
          </a:xfrm>
          <a:prstGeom prst="rect">
            <a:avLst/>
          </a:prstGeom>
          <a:noFill/>
        </p:spPr>
        <p:txBody>
          <a:bodyPr wrap="square" rtlCol="0">
            <a:spAutoFit/>
          </a:bodyPr>
          <a:lstStyle/>
          <a:p>
            <a:r>
              <a:rPr lang="en-GB" sz="2000" b="1" i="1" dirty="0"/>
              <a:t>I</a:t>
            </a:r>
            <a:r>
              <a:rPr lang="en-GB" sz="2000" i="1" dirty="0"/>
              <a:t> look </a:t>
            </a:r>
            <a:r>
              <a:rPr lang="en-GB" sz="2000" i="1"/>
              <a:t>/ am </a:t>
            </a:r>
            <a:r>
              <a:rPr lang="en-GB" sz="2000" i="1" dirty="0"/>
              <a:t>looking for </a:t>
            </a:r>
            <a:r>
              <a:rPr lang="en-GB" sz="2000" b="1" i="1" dirty="0"/>
              <a:t>you</a:t>
            </a:r>
            <a:r>
              <a:rPr lang="en-GB" sz="2000" i="1" dirty="0"/>
              <a:t>.</a:t>
            </a:r>
          </a:p>
        </p:txBody>
      </p:sp>
      <p:sp>
        <p:nvSpPr>
          <p:cNvPr id="28" name="Rectangle 27">
            <a:extLst>
              <a:ext uri="{FF2B5EF4-FFF2-40B4-BE49-F238E27FC236}">
                <a16:creationId xmlns:a16="http://schemas.microsoft.com/office/drawing/2014/main" id="{87D3862B-D704-4B55-83CA-5772D97EF654}"/>
              </a:ext>
            </a:extLst>
          </p:cNvPr>
          <p:cNvSpPr/>
          <p:nvPr/>
        </p:nvSpPr>
        <p:spPr>
          <a:xfrm>
            <a:off x="458180" y="494665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443736" y="4936131"/>
            <a:ext cx="1866364" cy="400110"/>
          </a:xfrm>
          <a:prstGeom prst="rect">
            <a:avLst/>
          </a:prstGeom>
          <a:noFill/>
        </p:spPr>
        <p:txBody>
          <a:bodyPr wrap="square" rtlCol="0">
            <a:spAutoFit/>
          </a:bodyPr>
          <a:lstStyle/>
          <a:p>
            <a:pPr algn="ctr"/>
            <a:r>
              <a:rPr lang="en-GB" sz="2000" b="1" dirty="0" err="1"/>
              <a:t>Er</a:t>
            </a:r>
            <a:endParaRPr lang="en-GB" sz="2000" b="1" dirty="0"/>
          </a:p>
        </p:txBody>
      </p:sp>
      <p:sp>
        <p:nvSpPr>
          <p:cNvPr id="30" name="TextBox 29">
            <a:extLst>
              <a:ext uri="{FF2B5EF4-FFF2-40B4-BE49-F238E27FC236}">
                <a16:creationId xmlns:a16="http://schemas.microsoft.com/office/drawing/2014/main" id="{677415E1-09FE-49F5-90CF-3029E0067AEC}"/>
              </a:ext>
            </a:extLst>
          </p:cNvPr>
          <p:cNvSpPr txBox="1"/>
          <p:nvPr/>
        </p:nvSpPr>
        <p:spPr>
          <a:xfrm>
            <a:off x="2734006" y="4935731"/>
            <a:ext cx="1866364" cy="400110"/>
          </a:xfrm>
          <a:prstGeom prst="rect">
            <a:avLst/>
          </a:prstGeom>
          <a:noFill/>
        </p:spPr>
        <p:txBody>
          <a:bodyPr wrap="square" rtlCol="0">
            <a:spAutoFit/>
          </a:bodyPr>
          <a:lstStyle/>
          <a:p>
            <a:pPr algn="ctr"/>
            <a:r>
              <a:rPr lang="en-GB" sz="2000" dirty="0" err="1"/>
              <a:t>sucht</a:t>
            </a:r>
            <a:endParaRPr lang="en-GB" sz="2000" dirty="0"/>
          </a:p>
        </p:txBody>
      </p:sp>
      <p:sp>
        <p:nvSpPr>
          <p:cNvPr id="31" name="TextBox 30">
            <a:extLst>
              <a:ext uri="{FF2B5EF4-FFF2-40B4-BE49-F238E27FC236}">
                <a16:creationId xmlns:a16="http://schemas.microsoft.com/office/drawing/2014/main" id="{11FC723A-B5BA-4CAC-A88E-62D66A7A13AE}"/>
              </a:ext>
            </a:extLst>
          </p:cNvPr>
          <p:cNvSpPr txBox="1"/>
          <p:nvPr/>
        </p:nvSpPr>
        <p:spPr>
          <a:xfrm>
            <a:off x="4797879" y="4946658"/>
            <a:ext cx="2275826" cy="400110"/>
          </a:xfrm>
          <a:prstGeom prst="rect">
            <a:avLst/>
          </a:prstGeom>
          <a:noFill/>
        </p:spPr>
        <p:txBody>
          <a:bodyPr wrap="square" rtlCol="0">
            <a:spAutoFit/>
          </a:bodyPr>
          <a:lstStyle/>
          <a:p>
            <a:pPr algn="ctr"/>
            <a:r>
              <a:rPr lang="en-GB" sz="2000" b="1" dirty="0" err="1"/>
              <a:t>sie</a:t>
            </a:r>
            <a:r>
              <a:rPr lang="en-GB" sz="2000" b="1" dirty="0"/>
              <a:t>.</a:t>
            </a:r>
          </a:p>
        </p:txBody>
      </p:sp>
      <p:sp>
        <p:nvSpPr>
          <p:cNvPr id="32" name="Rectangle 31">
            <a:extLst>
              <a:ext uri="{FF2B5EF4-FFF2-40B4-BE49-F238E27FC236}">
                <a16:creationId xmlns:a16="http://schemas.microsoft.com/office/drawing/2014/main" id="{0DA91D46-9E96-43A9-9685-D29E3E6985B5}"/>
              </a:ext>
            </a:extLst>
          </p:cNvPr>
          <p:cNvSpPr/>
          <p:nvPr/>
        </p:nvSpPr>
        <p:spPr>
          <a:xfrm>
            <a:off x="458176" y="542063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443732" y="5410105"/>
            <a:ext cx="1866364" cy="400110"/>
          </a:xfrm>
          <a:prstGeom prst="rect">
            <a:avLst/>
          </a:prstGeom>
          <a:noFill/>
        </p:spPr>
        <p:txBody>
          <a:bodyPr wrap="square" rtlCol="0">
            <a:spAutoFit/>
          </a:bodyPr>
          <a:lstStyle/>
          <a:p>
            <a:pPr algn="ctr"/>
            <a:r>
              <a:rPr lang="en-GB" sz="2000" b="1" dirty="0"/>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734002" y="5409705"/>
            <a:ext cx="1866364" cy="400110"/>
          </a:xfrm>
          <a:prstGeom prst="rect">
            <a:avLst/>
          </a:prstGeom>
          <a:noFill/>
        </p:spPr>
        <p:txBody>
          <a:bodyPr wrap="square" rtlCol="0">
            <a:spAutoFit/>
          </a:bodyPr>
          <a:lstStyle/>
          <a:p>
            <a:pPr algn="ctr"/>
            <a:r>
              <a:rPr lang="en-GB" sz="2000" dirty="0" err="1"/>
              <a:t>sucht</a:t>
            </a:r>
            <a:endParaRPr lang="en-GB" sz="2000" dirty="0"/>
          </a:p>
        </p:txBody>
      </p:sp>
      <p:sp>
        <p:nvSpPr>
          <p:cNvPr id="35" name="TextBox 34">
            <a:extLst>
              <a:ext uri="{FF2B5EF4-FFF2-40B4-BE49-F238E27FC236}">
                <a16:creationId xmlns:a16="http://schemas.microsoft.com/office/drawing/2014/main" id="{5265ABEF-9C7A-42B0-8E9C-CA423DEEAC08}"/>
              </a:ext>
            </a:extLst>
          </p:cNvPr>
          <p:cNvSpPr txBox="1"/>
          <p:nvPr/>
        </p:nvSpPr>
        <p:spPr>
          <a:xfrm>
            <a:off x="4797875" y="5420632"/>
            <a:ext cx="2275826" cy="400110"/>
          </a:xfrm>
          <a:prstGeom prst="rect">
            <a:avLst/>
          </a:prstGeom>
          <a:noFill/>
        </p:spPr>
        <p:txBody>
          <a:bodyPr wrap="square" rtlCol="0">
            <a:spAutoFit/>
          </a:bodyPr>
          <a:lstStyle/>
          <a:p>
            <a:pPr algn="ctr"/>
            <a:r>
              <a:rPr lang="en-GB" sz="2000" b="1" dirty="0" err="1"/>
              <a:t>ihn</a:t>
            </a:r>
            <a:r>
              <a:rPr lang="en-GB" sz="2000" b="1" dirty="0"/>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7088153" y="4448594"/>
            <a:ext cx="4755281" cy="400110"/>
          </a:xfrm>
          <a:prstGeom prst="rect">
            <a:avLst/>
          </a:prstGeom>
          <a:noFill/>
        </p:spPr>
        <p:txBody>
          <a:bodyPr wrap="square" rtlCol="0">
            <a:spAutoFit/>
          </a:bodyPr>
          <a:lstStyle/>
          <a:p>
            <a:r>
              <a:rPr lang="en-GB" sz="2000" b="1" i="1" dirty="0"/>
              <a:t>You</a:t>
            </a:r>
            <a:r>
              <a:rPr lang="en-GB" sz="2000" i="1" dirty="0"/>
              <a:t> look / are looking for</a:t>
            </a:r>
            <a:r>
              <a:rPr lang="en-GB" sz="2000" b="1" i="1" dirty="0"/>
              <a:t> me</a:t>
            </a:r>
            <a:r>
              <a:rPr lang="en-GB" sz="2000" i="1" dirty="0"/>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7088153" y="4910459"/>
            <a:ext cx="4755281" cy="400110"/>
          </a:xfrm>
          <a:prstGeom prst="rect">
            <a:avLst/>
          </a:prstGeom>
          <a:noFill/>
        </p:spPr>
        <p:txBody>
          <a:bodyPr wrap="square" rtlCol="0">
            <a:spAutoFit/>
          </a:bodyPr>
          <a:lstStyle/>
          <a:p>
            <a:r>
              <a:rPr lang="en-GB" sz="2000" b="1" i="1" dirty="0"/>
              <a:t>He</a:t>
            </a:r>
            <a:r>
              <a:rPr lang="en-GB" sz="2000" i="1" dirty="0"/>
              <a:t> looks / is looking for </a:t>
            </a:r>
            <a:r>
              <a:rPr lang="en-GB" sz="2000" b="1" i="1" dirty="0"/>
              <a:t>her</a:t>
            </a:r>
            <a:r>
              <a:rPr lang="en-GB" sz="2000" i="1" dirty="0"/>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7105693" y="5383766"/>
            <a:ext cx="4737742" cy="400110"/>
          </a:xfrm>
          <a:prstGeom prst="rect">
            <a:avLst/>
          </a:prstGeom>
          <a:noFill/>
        </p:spPr>
        <p:txBody>
          <a:bodyPr wrap="square" rtlCol="0">
            <a:spAutoFit/>
          </a:bodyPr>
          <a:lstStyle/>
          <a:p>
            <a:r>
              <a:rPr lang="en-GB" sz="2000" b="1" i="1" dirty="0"/>
              <a:t>She</a:t>
            </a:r>
            <a:r>
              <a:rPr lang="en-GB" sz="2000" i="1" dirty="0"/>
              <a:t> looks / is looking for </a:t>
            </a:r>
            <a:r>
              <a:rPr lang="en-GB" sz="2000" b="1" i="1" dirty="0"/>
              <a:t>him</a:t>
            </a:r>
            <a:r>
              <a:rPr lang="en-GB" sz="2000" i="1" dirty="0"/>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563867" y="2967345"/>
            <a:ext cx="3986667" cy="883353"/>
          </a:xfrm>
          <a:prstGeom prst="wedgeRoundRectCallout">
            <a:avLst>
              <a:gd name="adj1" fmla="val -59562"/>
              <a:gd name="adj2" fmla="val 27691"/>
              <a:gd name="adj3" fmla="val 16667"/>
            </a:avLst>
          </a:prstGeom>
          <a:solidFill>
            <a:srgbClr val="FFF5DE"/>
          </a:solidFill>
          <a:ln w="381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Remember: The </a:t>
            </a:r>
            <a:r>
              <a:rPr lang="en-GB" u="sng" dirty="0">
                <a:solidFill>
                  <a:schemeClr val="bg1"/>
                </a:solidFill>
              </a:rPr>
              <a:t>object</a:t>
            </a:r>
            <a:r>
              <a:rPr lang="en-GB" dirty="0">
                <a:solidFill>
                  <a:schemeClr val="bg1"/>
                </a:solidFill>
              </a:rPr>
              <a:t> case is also called </a:t>
            </a:r>
            <a:r>
              <a:rPr lang="en-GB" b="1" dirty="0">
                <a:solidFill>
                  <a:schemeClr val="bg1"/>
                </a:solidFill>
              </a:rPr>
              <a:t>Row 2</a:t>
            </a:r>
            <a:r>
              <a:rPr lang="en-GB" dirty="0">
                <a:solidFill>
                  <a:schemeClr val="bg1"/>
                </a:solidFill>
              </a:rPr>
              <a:t> or </a:t>
            </a:r>
            <a:r>
              <a:rPr lang="en-GB" b="1" dirty="0">
                <a:solidFill>
                  <a:schemeClr val="bg1"/>
                </a:solidFill>
              </a:rPr>
              <a:t>accusative</a:t>
            </a:r>
            <a:r>
              <a:rPr lang="en-GB" dirty="0">
                <a:solidFill>
                  <a:schemeClr val="bg1"/>
                </a:solidFill>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2117497" y="2745039"/>
            <a:ext cx="3986667" cy="642747"/>
          </a:xfrm>
          <a:prstGeom prst="wedgeRoundRectCallout">
            <a:avLst>
              <a:gd name="adj1" fmla="val -56178"/>
              <a:gd name="adj2" fmla="val 48681"/>
              <a:gd name="adj3" fmla="val 16667"/>
            </a:avLst>
          </a:prstGeom>
          <a:solidFill>
            <a:srgbClr val="FFF5DE"/>
          </a:solidFill>
          <a:ln w="3810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a:t>
            </a:r>
            <a:r>
              <a:rPr lang="en-GB" u="sng" dirty="0">
                <a:solidFill>
                  <a:schemeClr val="tx1"/>
                </a:solidFill>
              </a:rPr>
              <a:t>subject</a:t>
            </a:r>
            <a:r>
              <a:rPr lang="en-GB" dirty="0">
                <a:solidFill>
                  <a:schemeClr val="tx1"/>
                </a:solidFill>
              </a:rPr>
              <a:t> case is also called </a:t>
            </a:r>
            <a:r>
              <a:rPr lang="en-GB" b="1" dirty="0">
                <a:solidFill>
                  <a:schemeClr val="tx1"/>
                </a:solidFill>
              </a:rPr>
              <a:t>Row 1</a:t>
            </a:r>
            <a:r>
              <a:rPr lang="en-GB" dirty="0">
                <a:solidFill>
                  <a:schemeClr val="tx1"/>
                </a:solidFill>
              </a:rPr>
              <a:t> or </a:t>
            </a:r>
            <a:r>
              <a:rPr lang="en-GB" b="1" dirty="0">
                <a:solidFill>
                  <a:schemeClr val="tx1"/>
                </a:solidFill>
              </a:rPr>
              <a:t>nominative</a:t>
            </a:r>
            <a:r>
              <a:rPr lang="en-GB" dirty="0">
                <a:solidFill>
                  <a:schemeClr val="tx1"/>
                </a:solidFill>
              </a:rPr>
              <a:t>.</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Pronomen</a:t>
            </a:r>
            <a:r>
              <a:rPr lang="en-GB" sz="2800" b="1" dirty="0">
                <a:solidFill>
                  <a:schemeClr val="bg1"/>
                </a:solidFill>
              </a:rPr>
              <a:t> (R3 – </a:t>
            </a:r>
            <a:r>
              <a:rPr lang="en-GB" sz="2800" b="1" dirty="0" err="1">
                <a:solidFill>
                  <a:schemeClr val="bg1"/>
                </a:solidFill>
              </a:rPr>
              <a:t>Dativ</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647239" cy="400110"/>
          </a:xfrm>
          <a:prstGeom prst="rect">
            <a:avLst/>
          </a:prstGeom>
          <a:noFill/>
        </p:spPr>
        <p:txBody>
          <a:bodyPr wrap="square" rtlCol="0">
            <a:spAutoFit/>
          </a:bodyPr>
          <a:lstStyle/>
          <a:p>
            <a:r>
              <a:rPr lang="en-US" sz="2000" dirty="0"/>
              <a:t>After certain verbs, use </a:t>
            </a:r>
            <a:r>
              <a:rPr lang="en-US" sz="2000" b="1" u="sng" dirty="0"/>
              <a:t>indirect</a:t>
            </a:r>
            <a:r>
              <a:rPr lang="en-US" sz="2000" dirty="0"/>
              <a:t> object pronouns instead:</a:t>
            </a:r>
          </a:p>
        </p:txBody>
      </p:sp>
      <p:sp>
        <p:nvSpPr>
          <p:cNvPr id="6" name="TextBox 5">
            <a:extLst>
              <a:ext uri="{FF2B5EF4-FFF2-40B4-BE49-F238E27FC236}">
                <a16:creationId xmlns:a16="http://schemas.microsoft.com/office/drawing/2014/main" id="{C19970E2-530F-48B8-ADD0-82B7DDB9F36A}"/>
              </a:ext>
            </a:extLst>
          </p:cNvPr>
          <p:cNvSpPr txBox="1"/>
          <p:nvPr/>
        </p:nvSpPr>
        <p:spPr>
          <a:xfrm>
            <a:off x="420201" y="1667073"/>
            <a:ext cx="11647239" cy="400110"/>
          </a:xfrm>
          <a:prstGeom prst="rect">
            <a:avLst/>
          </a:prstGeom>
          <a:noFill/>
        </p:spPr>
        <p:txBody>
          <a:bodyPr wrap="square" rtlCol="0">
            <a:spAutoFit/>
          </a:bodyPr>
          <a:lstStyle/>
          <a:p>
            <a:r>
              <a:rPr lang="en-US" sz="2000" dirty="0"/>
              <a:t>Compare:</a:t>
            </a:r>
          </a:p>
        </p:txBody>
      </p:sp>
      <p:sp>
        <p:nvSpPr>
          <p:cNvPr id="42" name="TextBox 41">
            <a:extLst>
              <a:ext uri="{FF2B5EF4-FFF2-40B4-BE49-F238E27FC236}">
                <a16:creationId xmlns:a16="http://schemas.microsoft.com/office/drawing/2014/main" id="{79B00710-EF2D-4265-A522-1E543BEDBA5C}"/>
              </a:ext>
            </a:extLst>
          </p:cNvPr>
          <p:cNvSpPr txBox="1"/>
          <p:nvPr/>
        </p:nvSpPr>
        <p:spPr>
          <a:xfrm>
            <a:off x="518648" y="2238435"/>
            <a:ext cx="1851920" cy="400110"/>
          </a:xfrm>
          <a:prstGeom prst="rect">
            <a:avLst/>
          </a:prstGeom>
          <a:solidFill>
            <a:srgbClr val="FFCC0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794474" y="2238435"/>
            <a:ext cx="1851920" cy="400110"/>
          </a:xfrm>
          <a:prstGeom prst="rect">
            <a:avLst/>
          </a:prstGeom>
          <a:solidFill>
            <a:srgbClr val="21C5FF"/>
          </a:solidFill>
          <a:ln w="19050">
            <a:solidFill>
              <a:schemeClr val="tx1"/>
            </a:solidFill>
          </a:ln>
        </p:spPr>
        <p:txBody>
          <a:bodyPr wrap="square" rtlCol="0">
            <a:spAutoFit/>
          </a:bodyPr>
          <a:lstStyle/>
          <a:p>
            <a:pPr algn="ctr"/>
            <a:r>
              <a:rPr lang="en-GB" sz="2000" b="1" dirty="0"/>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5070300" y="2238435"/>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t>OBJECT</a:t>
            </a:r>
          </a:p>
        </p:txBody>
      </p:sp>
      <p:sp>
        <p:nvSpPr>
          <p:cNvPr id="28" name="Rectangle 27">
            <a:extLst>
              <a:ext uri="{FF2B5EF4-FFF2-40B4-BE49-F238E27FC236}">
                <a16:creationId xmlns:a16="http://schemas.microsoft.com/office/drawing/2014/main" id="{FD2F1299-C72E-43C9-9419-AF0EB8745FDA}"/>
              </a:ext>
            </a:extLst>
          </p:cNvPr>
          <p:cNvSpPr/>
          <p:nvPr/>
        </p:nvSpPr>
        <p:spPr>
          <a:xfrm>
            <a:off x="458185" y="267829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95ECBE0-E538-4C25-BE14-494638A8E161}"/>
              </a:ext>
            </a:extLst>
          </p:cNvPr>
          <p:cNvSpPr txBox="1"/>
          <p:nvPr/>
        </p:nvSpPr>
        <p:spPr>
          <a:xfrm>
            <a:off x="443741" y="2667771"/>
            <a:ext cx="1866364" cy="400110"/>
          </a:xfrm>
          <a:prstGeom prst="rect">
            <a:avLst/>
          </a:prstGeom>
          <a:noFill/>
        </p:spPr>
        <p:txBody>
          <a:bodyPr wrap="square" rtlCol="0">
            <a:spAutoFit/>
          </a:bodyPr>
          <a:lstStyle/>
          <a:p>
            <a:pPr algn="ctr"/>
            <a:r>
              <a:rPr lang="en-GB" sz="2000" b="1" dirty="0"/>
              <a:t>Ich</a:t>
            </a:r>
          </a:p>
        </p:txBody>
      </p:sp>
      <p:sp>
        <p:nvSpPr>
          <p:cNvPr id="30" name="TextBox 29">
            <a:extLst>
              <a:ext uri="{FF2B5EF4-FFF2-40B4-BE49-F238E27FC236}">
                <a16:creationId xmlns:a16="http://schemas.microsoft.com/office/drawing/2014/main" id="{3BBAE92B-CB89-449F-A9DC-052321CC0470}"/>
              </a:ext>
            </a:extLst>
          </p:cNvPr>
          <p:cNvSpPr txBox="1"/>
          <p:nvPr/>
        </p:nvSpPr>
        <p:spPr>
          <a:xfrm>
            <a:off x="2734011" y="2667371"/>
            <a:ext cx="1866364" cy="400110"/>
          </a:xfrm>
          <a:prstGeom prst="rect">
            <a:avLst/>
          </a:prstGeom>
          <a:noFill/>
        </p:spPr>
        <p:txBody>
          <a:bodyPr wrap="square" rtlCol="0">
            <a:spAutoFit/>
          </a:bodyPr>
          <a:lstStyle/>
          <a:p>
            <a:pPr algn="ctr"/>
            <a:r>
              <a:rPr lang="en-GB" sz="2000"/>
              <a:t>frage</a:t>
            </a:r>
            <a:endParaRPr lang="en-GB" sz="2000" dirty="0"/>
          </a:p>
        </p:txBody>
      </p:sp>
      <p:sp>
        <p:nvSpPr>
          <p:cNvPr id="31" name="TextBox 30">
            <a:extLst>
              <a:ext uri="{FF2B5EF4-FFF2-40B4-BE49-F238E27FC236}">
                <a16:creationId xmlns:a16="http://schemas.microsoft.com/office/drawing/2014/main" id="{010378CE-28DF-4787-BE40-A8A8E42D21B9}"/>
              </a:ext>
            </a:extLst>
          </p:cNvPr>
          <p:cNvSpPr txBox="1"/>
          <p:nvPr/>
        </p:nvSpPr>
        <p:spPr>
          <a:xfrm>
            <a:off x="4797884" y="2678298"/>
            <a:ext cx="2275826" cy="400110"/>
          </a:xfrm>
          <a:prstGeom prst="rect">
            <a:avLst/>
          </a:prstGeom>
          <a:noFill/>
        </p:spPr>
        <p:txBody>
          <a:bodyPr wrap="square" rtlCol="0">
            <a:spAutoFit/>
          </a:bodyPr>
          <a:lstStyle/>
          <a:p>
            <a:pPr algn="ctr"/>
            <a:r>
              <a:rPr lang="en-GB" sz="2000" b="1" dirty="0">
                <a:solidFill>
                  <a:srgbClr val="E87D1E"/>
                </a:solidFill>
              </a:rPr>
              <a:t>dich.</a:t>
            </a:r>
          </a:p>
        </p:txBody>
      </p:sp>
      <p:sp>
        <p:nvSpPr>
          <p:cNvPr id="32" name="Rectangle 31">
            <a:extLst>
              <a:ext uri="{FF2B5EF4-FFF2-40B4-BE49-F238E27FC236}">
                <a16:creationId xmlns:a16="http://schemas.microsoft.com/office/drawing/2014/main" id="{8DF0B373-E96B-4CF6-BADB-BA5855E95F3D}"/>
              </a:ext>
            </a:extLst>
          </p:cNvPr>
          <p:cNvSpPr/>
          <p:nvPr/>
        </p:nvSpPr>
        <p:spPr>
          <a:xfrm>
            <a:off x="458181" y="315227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CFF88389-50DB-4374-AEE2-634484FF9A26}"/>
              </a:ext>
            </a:extLst>
          </p:cNvPr>
          <p:cNvSpPr txBox="1"/>
          <p:nvPr/>
        </p:nvSpPr>
        <p:spPr>
          <a:xfrm>
            <a:off x="443737" y="3141745"/>
            <a:ext cx="1866364" cy="400110"/>
          </a:xfrm>
          <a:prstGeom prst="rect">
            <a:avLst/>
          </a:prstGeom>
          <a:noFill/>
        </p:spPr>
        <p:txBody>
          <a:bodyPr wrap="square" rtlCol="0">
            <a:spAutoFit/>
          </a:bodyPr>
          <a:lstStyle/>
          <a:p>
            <a:pPr algn="ctr"/>
            <a:r>
              <a:rPr lang="en-GB" sz="2000" b="1"/>
              <a:t>Ich</a:t>
            </a:r>
            <a:endParaRPr lang="en-GB" sz="2000" b="1" dirty="0"/>
          </a:p>
        </p:txBody>
      </p:sp>
      <p:sp>
        <p:nvSpPr>
          <p:cNvPr id="34" name="TextBox 33">
            <a:extLst>
              <a:ext uri="{FF2B5EF4-FFF2-40B4-BE49-F238E27FC236}">
                <a16:creationId xmlns:a16="http://schemas.microsoft.com/office/drawing/2014/main" id="{A0E53584-7D80-4965-9B9B-ABAB7EEB5AB6}"/>
              </a:ext>
            </a:extLst>
          </p:cNvPr>
          <p:cNvSpPr txBox="1"/>
          <p:nvPr/>
        </p:nvSpPr>
        <p:spPr>
          <a:xfrm>
            <a:off x="2734007" y="3141345"/>
            <a:ext cx="1866364" cy="400110"/>
          </a:xfrm>
          <a:prstGeom prst="rect">
            <a:avLst/>
          </a:prstGeom>
          <a:noFill/>
        </p:spPr>
        <p:txBody>
          <a:bodyPr wrap="square" rtlCol="0">
            <a:spAutoFit/>
          </a:bodyPr>
          <a:lstStyle/>
          <a:p>
            <a:pPr algn="ctr"/>
            <a:r>
              <a:rPr lang="en-GB" sz="2000"/>
              <a:t>antworte</a:t>
            </a:r>
            <a:endParaRPr lang="en-GB" sz="2000" dirty="0"/>
          </a:p>
        </p:txBody>
      </p:sp>
      <p:sp>
        <p:nvSpPr>
          <p:cNvPr id="35" name="TextBox 34">
            <a:extLst>
              <a:ext uri="{FF2B5EF4-FFF2-40B4-BE49-F238E27FC236}">
                <a16:creationId xmlns:a16="http://schemas.microsoft.com/office/drawing/2014/main" id="{22A808DD-C522-4799-80CA-BCE99961C68F}"/>
              </a:ext>
            </a:extLst>
          </p:cNvPr>
          <p:cNvSpPr txBox="1"/>
          <p:nvPr/>
        </p:nvSpPr>
        <p:spPr>
          <a:xfrm>
            <a:off x="4797880" y="3152272"/>
            <a:ext cx="2275826" cy="400110"/>
          </a:xfrm>
          <a:prstGeom prst="rect">
            <a:avLst/>
          </a:prstGeom>
          <a:noFill/>
        </p:spPr>
        <p:txBody>
          <a:bodyPr wrap="square" rtlCol="0">
            <a:spAutoFit/>
          </a:bodyPr>
          <a:lstStyle/>
          <a:p>
            <a:pPr algn="ctr"/>
            <a:r>
              <a:rPr lang="en-GB" sz="2000" b="1" dirty="0">
                <a:solidFill>
                  <a:srgbClr val="E87D1E"/>
                </a:solidFill>
              </a:rPr>
              <a:t>dir.</a:t>
            </a:r>
          </a:p>
        </p:txBody>
      </p:sp>
      <p:sp>
        <p:nvSpPr>
          <p:cNvPr id="36" name="TextBox 35">
            <a:extLst>
              <a:ext uri="{FF2B5EF4-FFF2-40B4-BE49-F238E27FC236}">
                <a16:creationId xmlns:a16="http://schemas.microsoft.com/office/drawing/2014/main" id="{24FE0846-F270-4AA3-B991-D1A79FFBFF50}"/>
              </a:ext>
            </a:extLst>
          </p:cNvPr>
          <p:cNvSpPr txBox="1"/>
          <p:nvPr/>
        </p:nvSpPr>
        <p:spPr>
          <a:xfrm>
            <a:off x="7088154" y="2673228"/>
            <a:ext cx="4625190" cy="400110"/>
          </a:xfrm>
          <a:prstGeom prst="rect">
            <a:avLst/>
          </a:prstGeom>
          <a:noFill/>
        </p:spPr>
        <p:txBody>
          <a:bodyPr wrap="square" rtlCol="0">
            <a:spAutoFit/>
          </a:bodyPr>
          <a:lstStyle/>
          <a:p>
            <a:r>
              <a:rPr lang="en-GB" sz="2000" b="1" i="1"/>
              <a:t>I</a:t>
            </a:r>
            <a:r>
              <a:rPr lang="en-GB" sz="2000" i="1"/>
              <a:t> ask </a:t>
            </a:r>
            <a:r>
              <a:rPr lang="en-GB" sz="2000" i="1" dirty="0"/>
              <a:t>/ </a:t>
            </a:r>
            <a:r>
              <a:rPr lang="en-GB" sz="2000" i="1"/>
              <a:t>am asking </a:t>
            </a:r>
            <a:r>
              <a:rPr lang="en-GB" sz="2000" b="1" i="1" dirty="0"/>
              <a:t>you</a:t>
            </a:r>
            <a:r>
              <a:rPr lang="en-GB" sz="2000" i="1" dirty="0"/>
              <a:t>.</a:t>
            </a:r>
          </a:p>
        </p:txBody>
      </p:sp>
      <p:sp>
        <p:nvSpPr>
          <p:cNvPr id="37" name="Rectangle 36">
            <a:extLst>
              <a:ext uri="{FF2B5EF4-FFF2-40B4-BE49-F238E27FC236}">
                <a16:creationId xmlns:a16="http://schemas.microsoft.com/office/drawing/2014/main" id="{87D3862B-D704-4B55-83CA-5772D97EF654}"/>
              </a:ext>
            </a:extLst>
          </p:cNvPr>
          <p:cNvSpPr/>
          <p:nvPr/>
        </p:nvSpPr>
        <p:spPr>
          <a:xfrm>
            <a:off x="458180" y="366885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A6169C8-D488-4387-8684-E961AA459773}"/>
              </a:ext>
            </a:extLst>
          </p:cNvPr>
          <p:cNvSpPr txBox="1"/>
          <p:nvPr/>
        </p:nvSpPr>
        <p:spPr>
          <a:xfrm>
            <a:off x="443736" y="3658323"/>
            <a:ext cx="1866364" cy="400110"/>
          </a:xfrm>
          <a:prstGeom prst="rect">
            <a:avLst/>
          </a:prstGeom>
          <a:noFill/>
        </p:spPr>
        <p:txBody>
          <a:bodyPr wrap="square" rtlCol="0">
            <a:spAutoFit/>
          </a:bodyPr>
          <a:lstStyle/>
          <a:p>
            <a:pPr algn="ctr"/>
            <a:r>
              <a:rPr lang="en-GB" sz="2000" b="1"/>
              <a:t>Du</a:t>
            </a:r>
            <a:endParaRPr lang="en-GB" sz="2000" b="1" dirty="0"/>
          </a:p>
        </p:txBody>
      </p:sp>
      <p:sp>
        <p:nvSpPr>
          <p:cNvPr id="39" name="TextBox 38">
            <a:extLst>
              <a:ext uri="{FF2B5EF4-FFF2-40B4-BE49-F238E27FC236}">
                <a16:creationId xmlns:a16="http://schemas.microsoft.com/office/drawing/2014/main" id="{677415E1-09FE-49F5-90CF-3029E0067AEC}"/>
              </a:ext>
            </a:extLst>
          </p:cNvPr>
          <p:cNvSpPr txBox="1"/>
          <p:nvPr/>
        </p:nvSpPr>
        <p:spPr>
          <a:xfrm>
            <a:off x="2734006" y="3657923"/>
            <a:ext cx="1866364" cy="400110"/>
          </a:xfrm>
          <a:prstGeom prst="rect">
            <a:avLst/>
          </a:prstGeom>
          <a:noFill/>
        </p:spPr>
        <p:txBody>
          <a:bodyPr wrap="square" rtlCol="0">
            <a:spAutoFit/>
          </a:bodyPr>
          <a:lstStyle/>
          <a:p>
            <a:pPr algn="ctr"/>
            <a:r>
              <a:rPr lang="en-GB" sz="2000"/>
              <a:t>antwortest</a:t>
            </a:r>
            <a:endParaRPr lang="en-GB" sz="2000" dirty="0"/>
          </a:p>
        </p:txBody>
      </p:sp>
      <p:sp>
        <p:nvSpPr>
          <p:cNvPr id="41" name="TextBox 40">
            <a:extLst>
              <a:ext uri="{FF2B5EF4-FFF2-40B4-BE49-F238E27FC236}">
                <a16:creationId xmlns:a16="http://schemas.microsoft.com/office/drawing/2014/main" id="{11FC723A-B5BA-4CAC-A88E-62D66A7A13AE}"/>
              </a:ext>
            </a:extLst>
          </p:cNvPr>
          <p:cNvSpPr txBox="1"/>
          <p:nvPr/>
        </p:nvSpPr>
        <p:spPr>
          <a:xfrm>
            <a:off x="4797879" y="3668850"/>
            <a:ext cx="2275826" cy="400110"/>
          </a:xfrm>
          <a:prstGeom prst="rect">
            <a:avLst/>
          </a:prstGeom>
          <a:noFill/>
        </p:spPr>
        <p:txBody>
          <a:bodyPr wrap="square" rtlCol="0">
            <a:spAutoFit/>
          </a:bodyPr>
          <a:lstStyle/>
          <a:p>
            <a:pPr algn="ctr"/>
            <a:r>
              <a:rPr lang="en-GB" sz="2000" b="1">
                <a:solidFill>
                  <a:srgbClr val="E87D1E"/>
                </a:solidFill>
              </a:rPr>
              <a:t>mir.</a:t>
            </a:r>
            <a:endParaRPr lang="en-GB" sz="2000" b="1" dirty="0">
              <a:solidFill>
                <a:srgbClr val="E87D1E"/>
              </a:solidFill>
            </a:endParaRPr>
          </a:p>
        </p:txBody>
      </p:sp>
      <p:sp>
        <p:nvSpPr>
          <p:cNvPr id="45" name="Rectangle 44">
            <a:extLst>
              <a:ext uri="{FF2B5EF4-FFF2-40B4-BE49-F238E27FC236}">
                <a16:creationId xmlns:a16="http://schemas.microsoft.com/office/drawing/2014/main" id="{0DA91D46-9E96-43A9-9685-D29E3E6985B5}"/>
              </a:ext>
            </a:extLst>
          </p:cNvPr>
          <p:cNvSpPr/>
          <p:nvPr/>
        </p:nvSpPr>
        <p:spPr>
          <a:xfrm>
            <a:off x="458176" y="41428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539149C-BCC2-475D-9C23-C1B4D81C76DD}"/>
              </a:ext>
            </a:extLst>
          </p:cNvPr>
          <p:cNvSpPr txBox="1"/>
          <p:nvPr/>
        </p:nvSpPr>
        <p:spPr>
          <a:xfrm>
            <a:off x="443732" y="4132297"/>
            <a:ext cx="1866364" cy="400110"/>
          </a:xfrm>
          <a:prstGeom prst="rect">
            <a:avLst/>
          </a:prstGeom>
          <a:noFill/>
        </p:spPr>
        <p:txBody>
          <a:bodyPr wrap="square" rtlCol="0">
            <a:spAutoFit/>
          </a:bodyPr>
          <a:lstStyle/>
          <a:p>
            <a:pPr algn="ctr"/>
            <a:r>
              <a:rPr lang="en-GB" sz="2000" b="1"/>
              <a:t>Ich</a:t>
            </a:r>
            <a:endParaRPr lang="en-GB" sz="2000" b="1" dirty="0"/>
          </a:p>
        </p:txBody>
      </p:sp>
      <p:sp>
        <p:nvSpPr>
          <p:cNvPr id="47" name="TextBox 46">
            <a:extLst>
              <a:ext uri="{FF2B5EF4-FFF2-40B4-BE49-F238E27FC236}">
                <a16:creationId xmlns:a16="http://schemas.microsoft.com/office/drawing/2014/main" id="{728E73BA-96FE-4737-A6F7-1B98064BC8F7}"/>
              </a:ext>
            </a:extLst>
          </p:cNvPr>
          <p:cNvSpPr txBox="1"/>
          <p:nvPr/>
        </p:nvSpPr>
        <p:spPr>
          <a:xfrm>
            <a:off x="2734002" y="4131897"/>
            <a:ext cx="1866364" cy="400110"/>
          </a:xfrm>
          <a:prstGeom prst="rect">
            <a:avLst/>
          </a:prstGeom>
          <a:noFill/>
        </p:spPr>
        <p:txBody>
          <a:bodyPr wrap="square" rtlCol="0">
            <a:spAutoFit/>
          </a:bodyPr>
          <a:lstStyle/>
          <a:p>
            <a:pPr algn="ctr"/>
            <a:r>
              <a:rPr lang="en-GB" sz="2000"/>
              <a:t>antworte</a:t>
            </a:r>
            <a:endParaRPr lang="en-GB" sz="2000" dirty="0"/>
          </a:p>
        </p:txBody>
      </p:sp>
      <p:sp>
        <p:nvSpPr>
          <p:cNvPr id="48" name="TextBox 47">
            <a:extLst>
              <a:ext uri="{FF2B5EF4-FFF2-40B4-BE49-F238E27FC236}">
                <a16:creationId xmlns:a16="http://schemas.microsoft.com/office/drawing/2014/main" id="{5265ABEF-9C7A-42B0-8E9C-CA423DEEAC08}"/>
              </a:ext>
            </a:extLst>
          </p:cNvPr>
          <p:cNvSpPr txBox="1"/>
          <p:nvPr/>
        </p:nvSpPr>
        <p:spPr>
          <a:xfrm>
            <a:off x="4797875" y="4142824"/>
            <a:ext cx="2275826" cy="400110"/>
          </a:xfrm>
          <a:prstGeom prst="rect">
            <a:avLst/>
          </a:prstGeom>
          <a:noFill/>
        </p:spPr>
        <p:txBody>
          <a:bodyPr wrap="square" rtlCol="0">
            <a:spAutoFit/>
          </a:bodyPr>
          <a:lstStyle/>
          <a:p>
            <a:pPr algn="ctr"/>
            <a:r>
              <a:rPr lang="en-GB" sz="2000" b="1">
                <a:solidFill>
                  <a:srgbClr val="E87D1E"/>
                </a:solidFill>
              </a:rPr>
              <a:t>ihm.</a:t>
            </a:r>
            <a:endParaRPr lang="en-GB" sz="2000" b="1" dirty="0">
              <a:solidFill>
                <a:srgbClr val="E87D1E"/>
              </a:solidFill>
            </a:endParaRPr>
          </a:p>
        </p:txBody>
      </p:sp>
      <p:sp>
        <p:nvSpPr>
          <p:cNvPr id="49" name="TextBox 48">
            <a:extLst>
              <a:ext uri="{FF2B5EF4-FFF2-40B4-BE49-F238E27FC236}">
                <a16:creationId xmlns:a16="http://schemas.microsoft.com/office/drawing/2014/main" id="{A45A1655-3AB5-4459-B0F0-8F5B34D73911}"/>
              </a:ext>
            </a:extLst>
          </p:cNvPr>
          <p:cNvSpPr txBox="1"/>
          <p:nvPr/>
        </p:nvSpPr>
        <p:spPr>
          <a:xfrm>
            <a:off x="7088153" y="3170786"/>
            <a:ext cx="4755281" cy="400110"/>
          </a:xfrm>
          <a:prstGeom prst="rect">
            <a:avLst/>
          </a:prstGeom>
          <a:noFill/>
        </p:spPr>
        <p:txBody>
          <a:bodyPr wrap="square" rtlCol="0">
            <a:spAutoFit/>
          </a:bodyPr>
          <a:lstStyle/>
          <a:p>
            <a:r>
              <a:rPr lang="en-GB" sz="2000" b="1" i="1"/>
              <a:t>I</a:t>
            </a:r>
            <a:r>
              <a:rPr lang="en-GB" sz="2000" i="1"/>
              <a:t> answer / am answering</a:t>
            </a:r>
            <a:r>
              <a:rPr lang="en-GB" sz="2000" b="1" i="1"/>
              <a:t> you.</a:t>
            </a:r>
            <a:endParaRPr lang="en-GB" sz="2000" i="1" dirty="0"/>
          </a:p>
        </p:txBody>
      </p:sp>
      <p:sp>
        <p:nvSpPr>
          <p:cNvPr id="50" name="TextBox 49">
            <a:extLst>
              <a:ext uri="{FF2B5EF4-FFF2-40B4-BE49-F238E27FC236}">
                <a16:creationId xmlns:a16="http://schemas.microsoft.com/office/drawing/2014/main" id="{F8CEBAD4-3C92-4AB6-8ED3-1255442259ED}"/>
              </a:ext>
            </a:extLst>
          </p:cNvPr>
          <p:cNvSpPr txBox="1"/>
          <p:nvPr/>
        </p:nvSpPr>
        <p:spPr>
          <a:xfrm>
            <a:off x="7088153" y="3679543"/>
            <a:ext cx="4755281" cy="400110"/>
          </a:xfrm>
          <a:prstGeom prst="rect">
            <a:avLst/>
          </a:prstGeom>
          <a:noFill/>
        </p:spPr>
        <p:txBody>
          <a:bodyPr wrap="square" rtlCol="0">
            <a:spAutoFit/>
          </a:bodyPr>
          <a:lstStyle/>
          <a:p>
            <a:r>
              <a:rPr lang="en-GB" sz="2000" b="1" i="1" dirty="0">
                <a:solidFill>
                  <a:schemeClr val="accent5">
                    <a:lumMod val="50000"/>
                  </a:schemeClr>
                </a:solidFill>
              </a:rPr>
              <a:t>You</a:t>
            </a:r>
            <a:r>
              <a:rPr lang="en-GB" sz="2000" i="1" dirty="0">
                <a:solidFill>
                  <a:schemeClr val="accent5">
                    <a:lumMod val="50000"/>
                  </a:schemeClr>
                </a:solidFill>
              </a:rPr>
              <a:t> answer / are answering</a:t>
            </a:r>
            <a:r>
              <a:rPr lang="en-GB" sz="2000" b="1" i="1" dirty="0">
                <a:solidFill>
                  <a:schemeClr val="accent5">
                    <a:lumMod val="50000"/>
                  </a:schemeClr>
                </a:solidFill>
              </a:rPr>
              <a:t> me</a:t>
            </a:r>
            <a:r>
              <a:rPr lang="en-GB" sz="2000" i="1" dirty="0">
                <a:solidFill>
                  <a:schemeClr val="accent5">
                    <a:lumMod val="50000"/>
                  </a:schemeClr>
                </a:solidFill>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458176" y="463422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0539149C-BCC2-475D-9C23-C1B4D81C76DD}"/>
              </a:ext>
            </a:extLst>
          </p:cNvPr>
          <p:cNvSpPr txBox="1"/>
          <p:nvPr/>
        </p:nvSpPr>
        <p:spPr>
          <a:xfrm>
            <a:off x="443732" y="4623697"/>
            <a:ext cx="1866364" cy="400110"/>
          </a:xfrm>
          <a:prstGeom prst="rect">
            <a:avLst/>
          </a:prstGeom>
          <a:noFill/>
        </p:spPr>
        <p:txBody>
          <a:bodyPr wrap="square" rtlCol="0">
            <a:spAutoFit/>
          </a:bodyPr>
          <a:lstStyle/>
          <a:p>
            <a:pPr algn="ctr"/>
            <a:r>
              <a:rPr lang="en-GB" sz="2000" b="1"/>
              <a:t>Ich</a:t>
            </a:r>
            <a:endParaRPr lang="en-GB" sz="2000" b="1" dirty="0"/>
          </a:p>
        </p:txBody>
      </p:sp>
      <p:sp>
        <p:nvSpPr>
          <p:cNvPr id="54" name="TextBox 53">
            <a:extLst>
              <a:ext uri="{FF2B5EF4-FFF2-40B4-BE49-F238E27FC236}">
                <a16:creationId xmlns:a16="http://schemas.microsoft.com/office/drawing/2014/main" id="{728E73BA-96FE-4737-A6F7-1B98064BC8F7}"/>
              </a:ext>
            </a:extLst>
          </p:cNvPr>
          <p:cNvSpPr txBox="1"/>
          <p:nvPr/>
        </p:nvSpPr>
        <p:spPr>
          <a:xfrm>
            <a:off x="2734002" y="4623297"/>
            <a:ext cx="1866364" cy="400110"/>
          </a:xfrm>
          <a:prstGeom prst="rect">
            <a:avLst/>
          </a:prstGeom>
          <a:noFill/>
        </p:spPr>
        <p:txBody>
          <a:bodyPr wrap="square" rtlCol="0">
            <a:spAutoFit/>
          </a:bodyPr>
          <a:lstStyle/>
          <a:p>
            <a:pPr algn="ctr"/>
            <a:r>
              <a:rPr lang="en-GB" sz="2000"/>
              <a:t>antworte</a:t>
            </a:r>
            <a:endParaRPr lang="en-GB" sz="2000" dirty="0"/>
          </a:p>
        </p:txBody>
      </p:sp>
      <p:sp>
        <p:nvSpPr>
          <p:cNvPr id="55" name="TextBox 54">
            <a:extLst>
              <a:ext uri="{FF2B5EF4-FFF2-40B4-BE49-F238E27FC236}">
                <a16:creationId xmlns:a16="http://schemas.microsoft.com/office/drawing/2014/main" id="{5265ABEF-9C7A-42B0-8E9C-CA423DEEAC08}"/>
              </a:ext>
            </a:extLst>
          </p:cNvPr>
          <p:cNvSpPr txBox="1"/>
          <p:nvPr/>
        </p:nvSpPr>
        <p:spPr>
          <a:xfrm>
            <a:off x="4797875" y="4634224"/>
            <a:ext cx="2275826" cy="400110"/>
          </a:xfrm>
          <a:prstGeom prst="rect">
            <a:avLst/>
          </a:prstGeom>
          <a:noFill/>
        </p:spPr>
        <p:txBody>
          <a:bodyPr wrap="square" rtlCol="0">
            <a:spAutoFit/>
          </a:bodyPr>
          <a:lstStyle/>
          <a:p>
            <a:pPr algn="ctr"/>
            <a:r>
              <a:rPr lang="en-GB" sz="2000" b="1">
                <a:solidFill>
                  <a:srgbClr val="E87D1E"/>
                </a:solidFill>
              </a:rPr>
              <a:t>ihr.</a:t>
            </a:r>
            <a:endParaRPr lang="en-GB" sz="2000" b="1" dirty="0">
              <a:solidFill>
                <a:srgbClr val="E87D1E"/>
              </a:solidFill>
            </a:endParaRPr>
          </a:p>
        </p:txBody>
      </p:sp>
      <p:sp>
        <p:nvSpPr>
          <p:cNvPr id="56" name="TextBox 55">
            <a:extLst>
              <a:ext uri="{FF2B5EF4-FFF2-40B4-BE49-F238E27FC236}">
                <a16:creationId xmlns:a16="http://schemas.microsoft.com/office/drawing/2014/main" id="{A45A1655-3AB5-4459-B0F0-8F5B34D73911}"/>
              </a:ext>
            </a:extLst>
          </p:cNvPr>
          <p:cNvSpPr txBox="1"/>
          <p:nvPr/>
        </p:nvSpPr>
        <p:spPr>
          <a:xfrm>
            <a:off x="7123323" y="4155520"/>
            <a:ext cx="4755281" cy="400110"/>
          </a:xfrm>
          <a:prstGeom prst="rect">
            <a:avLst/>
          </a:prstGeom>
          <a:noFill/>
        </p:spPr>
        <p:txBody>
          <a:bodyPr wrap="square" rtlCol="0">
            <a:spAutoFit/>
          </a:bodyPr>
          <a:lstStyle/>
          <a:p>
            <a:r>
              <a:rPr lang="en-GB" sz="2000" b="1" i="1" dirty="0">
                <a:solidFill>
                  <a:schemeClr val="accent5">
                    <a:lumMod val="50000"/>
                  </a:schemeClr>
                </a:solidFill>
              </a:rPr>
              <a:t>I</a:t>
            </a:r>
            <a:r>
              <a:rPr lang="en-GB" sz="2000" i="1" dirty="0">
                <a:solidFill>
                  <a:schemeClr val="accent5">
                    <a:lumMod val="50000"/>
                  </a:schemeClr>
                </a:solidFill>
              </a:rPr>
              <a:t> answer / am answering</a:t>
            </a:r>
            <a:r>
              <a:rPr lang="en-GB" sz="2000" b="1" i="1" dirty="0">
                <a:solidFill>
                  <a:schemeClr val="accent5">
                    <a:lumMod val="50000"/>
                  </a:schemeClr>
                </a:solidFill>
              </a:rPr>
              <a:t> him/it.</a:t>
            </a:r>
            <a:endParaRPr lang="en-GB" sz="2000" i="1" dirty="0">
              <a:solidFill>
                <a:schemeClr val="accent5">
                  <a:lumMod val="50000"/>
                </a:schemeClr>
              </a:solidFill>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7111601" y="4601001"/>
            <a:ext cx="4755281" cy="400110"/>
          </a:xfrm>
          <a:prstGeom prst="rect">
            <a:avLst/>
          </a:prstGeom>
          <a:noFill/>
        </p:spPr>
        <p:txBody>
          <a:bodyPr wrap="square" rtlCol="0">
            <a:spAutoFit/>
          </a:bodyPr>
          <a:lstStyle/>
          <a:p>
            <a:r>
              <a:rPr lang="en-GB" sz="2000" b="1" i="1" dirty="0">
                <a:solidFill>
                  <a:schemeClr val="accent5">
                    <a:lumMod val="50000"/>
                  </a:schemeClr>
                </a:solidFill>
              </a:rPr>
              <a:t>I</a:t>
            </a:r>
            <a:r>
              <a:rPr lang="en-GB" sz="2000" i="1" dirty="0">
                <a:solidFill>
                  <a:schemeClr val="accent5">
                    <a:lumMod val="50000"/>
                  </a:schemeClr>
                </a:solidFill>
              </a:rPr>
              <a:t> answer / am answering</a:t>
            </a:r>
            <a:r>
              <a:rPr lang="en-GB" sz="2000" b="1" i="1" dirty="0">
                <a:solidFill>
                  <a:schemeClr val="accent5">
                    <a:lumMod val="50000"/>
                  </a:schemeClr>
                </a:solidFill>
              </a:rPr>
              <a:t> her.</a:t>
            </a:r>
            <a:endParaRPr lang="en-GB" sz="2000" i="1" dirty="0">
              <a:solidFill>
                <a:schemeClr val="accent5">
                  <a:lumMod val="50000"/>
                </a:schemeClr>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5922" y="5140253"/>
            <a:ext cx="1200150" cy="122491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5751" y="5140253"/>
            <a:ext cx="1175861" cy="1188720"/>
          </a:xfrm>
          <a:prstGeom prst="rect">
            <a:avLst/>
          </a:prstGeom>
        </p:spPr>
      </p:pic>
      <p:sp>
        <p:nvSpPr>
          <p:cNvPr id="10" name="Oval Callout 9"/>
          <p:cNvSpPr/>
          <p:nvPr/>
        </p:nvSpPr>
        <p:spPr>
          <a:xfrm>
            <a:off x="9106543" y="5105260"/>
            <a:ext cx="2407298" cy="1024540"/>
          </a:xfrm>
          <a:prstGeom prst="wedgeEllipseCallout">
            <a:avLst>
              <a:gd name="adj1" fmla="val -70445"/>
              <a:gd name="adj2" fmla="val 1869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Mutti, ich antworte </a:t>
            </a:r>
            <a:r>
              <a:rPr lang="en-GB" sz="2000" b="1">
                <a:solidFill>
                  <a:srgbClr val="E87D1E"/>
                </a:solidFill>
              </a:rPr>
              <a:t>ihm</a:t>
            </a:r>
            <a:r>
              <a:rPr lang="en-GB" sz="2000"/>
              <a:t>!</a:t>
            </a:r>
          </a:p>
        </p:txBody>
      </p:sp>
      <p:sp>
        <p:nvSpPr>
          <p:cNvPr id="62" name="Oval Callout 61"/>
          <p:cNvSpPr/>
          <p:nvPr/>
        </p:nvSpPr>
        <p:spPr>
          <a:xfrm>
            <a:off x="4722842" y="5752710"/>
            <a:ext cx="3027229" cy="1086112"/>
          </a:xfrm>
          <a:prstGeom prst="wedgeEllipseCallout">
            <a:avLst>
              <a:gd name="adj1" fmla="val 48038"/>
              <a:gd name="adj2" fmla="val -4440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Wolfgang, und ich </a:t>
            </a:r>
            <a:r>
              <a:rPr lang="en-GB" sz="2000" dirty="0" err="1"/>
              <a:t>antworte</a:t>
            </a:r>
            <a:r>
              <a:rPr lang="en-GB" sz="2000" dirty="0"/>
              <a:t> </a:t>
            </a:r>
            <a:r>
              <a:rPr lang="en-GB" sz="2000" b="1" dirty="0" err="1">
                <a:solidFill>
                  <a:srgbClr val="E87D1E"/>
                </a:solidFill>
              </a:rPr>
              <a:t>dir</a:t>
            </a:r>
            <a:r>
              <a:rPr lang="en-GB" sz="2000" dirty="0"/>
              <a:t>!</a:t>
            </a:r>
          </a:p>
        </p:txBody>
      </p:sp>
      <p:sp>
        <p:nvSpPr>
          <p:cNvPr id="63" name="Oval Callout 62"/>
          <p:cNvSpPr/>
          <p:nvPr/>
        </p:nvSpPr>
        <p:spPr>
          <a:xfrm>
            <a:off x="3836522" y="4945190"/>
            <a:ext cx="2407298" cy="894614"/>
          </a:xfrm>
          <a:prstGeom prst="wedgeEllipseCallout">
            <a:avLst>
              <a:gd name="adj1" fmla="val -66535"/>
              <a:gd name="adj2" fmla="val 3673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Mutti</a:t>
            </a:r>
            <a:r>
              <a:rPr lang="en-GB" sz="2000" dirty="0"/>
              <a:t>, </a:t>
            </a:r>
            <a:r>
              <a:rPr lang="en-GB" sz="2000" dirty="0" err="1"/>
              <a:t>ich</a:t>
            </a:r>
            <a:r>
              <a:rPr lang="en-GB" sz="2000" dirty="0"/>
              <a:t> </a:t>
            </a:r>
            <a:r>
              <a:rPr lang="en-GB" sz="2000" dirty="0" err="1"/>
              <a:t>frage</a:t>
            </a:r>
            <a:r>
              <a:rPr lang="en-GB" sz="2000" dirty="0"/>
              <a:t> </a:t>
            </a:r>
            <a:r>
              <a:rPr lang="en-GB" sz="2000" dirty="0" err="1"/>
              <a:t>sie</a:t>
            </a:r>
            <a:r>
              <a:rPr lang="en-GB" sz="2000" dirty="0"/>
              <a:t>!</a:t>
            </a:r>
          </a:p>
        </p:txBody>
      </p:sp>
      <p:sp>
        <p:nvSpPr>
          <p:cNvPr id="64" name="Oval Callout 63"/>
          <p:cNvSpPr/>
          <p:nvPr/>
        </p:nvSpPr>
        <p:spPr>
          <a:xfrm>
            <a:off x="86865" y="5235186"/>
            <a:ext cx="2407298" cy="894614"/>
          </a:xfrm>
          <a:prstGeom prst="wedgeEllipseCallout">
            <a:avLst>
              <a:gd name="adj1" fmla="val 58237"/>
              <a:gd name="adj2" fmla="val 3746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Mia, ich frage dich!</a:t>
            </a:r>
          </a:p>
        </p:txBody>
      </p:sp>
      <p:sp>
        <p:nvSpPr>
          <p:cNvPr id="65" name="Rounded Rectangular Callout 64"/>
          <p:cNvSpPr/>
          <p:nvPr/>
        </p:nvSpPr>
        <p:spPr>
          <a:xfrm>
            <a:off x="7837714" y="795474"/>
            <a:ext cx="3989525" cy="1896662"/>
          </a:xfrm>
          <a:prstGeom prst="wedgeRoundRectCallout">
            <a:avLst>
              <a:gd name="adj1" fmla="val -59696"/>
              <a:gd name="adj2" fmla="val 34943"/>
              <a:gd name="adj3" fmla="val 16667"/>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verb </a:t>
            </a:r>
            <a:r>
              <a:rPr lang="en-GB" sz="2000" b="1" dirty="0" err="1"/>
              <a:t>fragen</a:t>
            </a:r>
            <a:r>
              <a:rPr lang="en-GB" sz="2000" dirty="0"/>
              <a:t> is always followed by Row 2 (accusative – or </a:t>
            </a:r>
            <a:r>
              <a:rPr lang="en-GB" sz="2000" b="1" dirty="0"/>
              <a:t>direct </a:t>
            </a:r>
            <a:r>
              <a:rPr lang="en-GB" sz="2000" dirty="0"/>
              <a:t>object); </a:t>
            </a:r>
            <a:r>
              <a:rPr lang="en-GB" sz="2000" b="1" dirty="0" err="1"/>
              <a:t>antworten</a:t>
            </a:r>
            <a:r>
              <a:rPr lang="en-GB" sz="2000" dirty="0"/>
              <a:t> is always followed by Row 3 (dative – or</a:t>
            </a:r>
            <a:r>
              <a:rPr lang="en-GB" sz="2000" b="1" dirty="0"/>
              <a:t> indirect </a:t>
            </a:r>
            <a:r>
              <a:rPr lang="en-GB" sz="2000" dirty="0"/>
              <a:t>object).</a:t>
            </a:r>
          </a:p>
        </p:txBody>
      </p:sp>
      <p:sp>
        <p:nvSpPr>
          <p:cNvPr id="68" name="Rounded Rectangular Callout 67"/>
          <p:cNvSpPr/>
          <p:nvPr/>
        </p:nvSpPr>
        <p:spPr>
          <a:xfrm>
            <a:off x="6922220" y="3632089"/>
            <a:ext cx="4349995" cy="1347680"/>
          </a:xfrm>
          <a:prstGeom prst="wedgeRoundRectCallout">
            <a:avLst>
              <a:gd name="adj1" fmla="val -27985"/>
              <a:gd name="adj2" fmla="val 66343"/>
              <a:gd name="adj3" fmla="val 16667"/>
            </a:avLst>
          </a:prstGeom>
          <a:solidFill>
            <a:schemeClr val="accent4">
              <a:lumMod val="20000"/>
              <a:lumOff val="80000"/>
            </a:schemeClr>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S</a:t>
            </a:r>
            <a:r>
              <a:rPr lang="en-GB" sz="2000" dirty="0">
                <a:solidFill>
                  <a:schemeClr val="bg1"/>
                </a:solidFill>
                <a:latin typeface="Century Gothic" panose="020B0502020202020204" pitchFamily="34" charset="0"/>
              </a:rPr>
              <a:t>ometimes these R3 (dative) pronouns mean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me’, ‘</a:t>
            </a:r>
            <a:r>
              <a:rPr lang="en-GB" sz="2000" b="1" dirty="0">
                <a:solidFill>
                  <a:schemeClr val="bg1"/>
                </a:solidFill>
                <a:latin typeface="Century Gothic" panose="020B0502020202020204" pitchFamily="34" charset="0"/>
              </a:rPr>
              <a:t>to</a:t>
            </a:r>
            <a:r>
              <a:rPr lang="en-GB" sz="2000" dirty="0">
                <a:solidFill>
                  <a:schemeClr val="bg1"/>
                </a:solidFill>
                <a:latin typeface="Century Gothic" panose="020B0502020202020204" pitchFamily="34" charset="0"/>
              </a:rPr>
              <a:t> you’ etc., but they can just mean ‘</a:t>
            </a:r>
            <a:r>
              <a:rPr lang="en-GB" sz="2000" b="1" dirty="0">
                <a:solidFill>
                  <a:schemeClr val="bg1"/>
                </a:solidFill>
                <a:latin typeface="Century Gothic" panose="020B0502020202020204" pitchFamily="34" charset="0"/>
              </a:rPr>
              <a:t>me</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you</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him</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her</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it</a:t>
            </a:r>
            <a:r>
              <a:rPr lang="en-GB" sz="2000" dirty="0">
                <a:solidFill>
                  <a:schemeClr val="bg1"/>
                </a:solidFill>
                <a:latin typeface="Century Gothic" panose="020B0502020202020204" pitchFamily="34" charset="0"/>
              </a:rPr>
              <a:t>’.</a:t>
            </a:r>
            <a:endParaRPr lang="en-GB" sz="2000" dirty="0">
              <a:solidFill>
                <a:schemeClr val="bg1"/>
              </a:solidFill>
            </a:endParaRPr>
          </a:p>
        </p:txBody>
      </p:sp>
      <p:pic>
        <p:nvPicPr>
          <p:cNvPr id="51" name="Picture 50" descr="A picture containing shirt&#10;&#10;Description automatically generated">
            <a:extLst>
              <a:ext uri="{FF2B5EF4-FFF2-40B4-BE49-F238E27FC236}">
                <a16:creationId xmlns:a16="http://schemas.microsoft.com/office/drawing/2014/main" id="{40521D72-2F5F-4B30-8424-93E88FBD1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3762" y="3632089"/>
            <a:ext cx="1039163" cy="1617975"/>
          </a:xfrm>
          <a:prstGeom prst="rect">
            <a:avLst/>
          </a:prstGeom>
        </p:spPr>
      </p:pic>
    </p:spTree>
    <p:extLst>
      <p:ext uri="{BB962C8B-B14F-4D97-AF65-F5344CB8AC3E}">
        <p14:creationId xmlns:p14="http://schemas.microsoft.com/office/powerpoint/2010/main" val="51946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18.WG.1.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18.mia.1. ja Wolfgang.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64"/>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18.WG.1.wav"/>
                                        </p:tgtEl>
                                      </p:cMediaNode>
                                    </p:audio>
                                  </p:subTnLst>
                                </p:cTn>
                              </p:par>
                              <p:par>
                                <p:cTn id="109" presetID="1" presetClass="exit" presetSubtype="0" fill="hold" grpId="1" nodeType="withEffect">
                                  <p:stCondLst>
                                    <p:cond delay="0"/>
                                  </p:stCondLst>
                                  <p:childTnLst>
                                    <p:set>
                                      <p:cBhvr>
                                        <p:cTn id="110" dur="1" fill="hold">
                                          <p:stCondLst>
                                            <p:cond delay="0"/>
                                          </p:stCondLst>
                                        </p:cTn>
                                        <p:tgtEl>
                                          <p:spTgt spid="62"/>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18.mia.1. ja Wolfgang.wav"/>
                                        </p:tgtEl>
                                      </p:cMediaNode>
                                    </p:audio>
                                  </p:sub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5" name="18.WG.2.wav"/>
                                        </p:tgtEl>
                                      </p:cMediaNode>
                                    </p:audio>
                                  </p:subTnLst>
                                </p:cTn>
                              </p:par>
                              <p:par>
                                <p:cTn id="113" presetID="1"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18.mia.2. Mutti.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42" grpId="0" animBg="1"/>
      <p:bldP spid="43" grpId="0" animBg="1"/>
      <p:bldP spid="44" grpId="0" animBg="1"/>
      <p:bldP spid="28" grpId="0" animBg="1"/>
      <p:bldP spid="29" grpId="0"/>
      <p:bldP spid="30" grpId="0"/>
      <p:bldP spid="31" grpId="0"/>
      <p:bldP spid="32" grpId="0" animBg="1"/>
      <p:bldP spid="33" grpId="0"/>
      <p:bldP spid="34" grpId="0"/>
      <p:bldP spid="35" grpId="0"/>
      <p:bldP spid="36"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10" grpId="0" animBg="1"/>
      <p:bldP spid="62" grpId="0" animBg="1"/>
      <p:bldP spid="62" grpId="1" animBg="1"/>
      <p:bldP spid="63" grpId="0" animBg="1"/>
      <p:bldP spid="64" grpId="0" animBg="1"/>
      <p:bldP spid="64" grpId="1" animBg="1"/>
      <p:bldP spid="65" grpId="0" animBg="1"/>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05" y="207023"/>
            <a:ext cx="4805162" cy="647577"/>
          </a:xfrm>
        </p:spPr>
        <p:txBody>
          <a:bodyPr>
            <a:normAutofit/>
          </a:bodyPr>
          <a:lstStyle/>
          <a:p>
            <a:r>
              <a:rPr lang="en-GB" sz="2800" b="1" dirty="0" err="1">
                <a:solidFill>
                  <a:schemeClr val="bg1"/>
                </a:solidFill>
              </a:rPr>
              <a:t>Fragen</a:t>
            </a:r>
            <a:r>
              <a:rPr lang="en-GB" sz="2800" b="1" dirty="0">
                <a:solidFill>
                  <a:schemeClr val="bg1"/>
                </a:solidFill>
              </a:rPr>
              <a:t> </a:t>
            </a:r>
            <a:r>
              <a:rPr lang="en-GB" sz="2800" b="1" dirty="0" err="1">
                <a:solidFill>
                  <a:schemeClr val="bg1"/>
                </a:solidFill>
              </a:rPr>
              <a:t>oder</a:t>
            </a:r>
            <a:r>
              <a:rPr lang="en-GB" sz="2800" b="1" dirty="0">
                <a:solidFill>
                  <a:schemeClr val="bg1"/>
                </a:solidFill>
              </a:rPr>
              <a:t> </a:t>
            </a:r>
            <a:r>
              <a:rPr lang="en-GB" sz="2800" b="1" dirty="0" err="1">
                <a:solidFill>
                  <a:schemeClr val="bg1"/>
                </a:solidFill>
              </a:rPr>
              <a:t>antworten</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764695822"/>
              </p:ext>
            </p:extLst>
          </p:nvPr>
        </p:nvGraphicFramePr>
        <p:xfrm>
          <a:off x="4928312" y="1602341"/>
          <a:ext cx="6981608" cy="4473603"/>
        </p:xfrm>
        <a:graphic>
          <a:graphicData uri="http://schemas.openxmlformats.org/drawingml/2006/table">
            <a:tbl>
              <a:tblPr firstRow="1" bandRow="1">
                <a:tableStyleId>{00A15C55-8517-42AA-B614-E9B94910E393}</a:tableStyleId>
              </a:tblPr>
              <a:tblGrid>
                <a:gridCol w="767241">
                  <a:extLst>
                    <a:ext uri="{9D8B030D-6E8A-4147-A177-3AD203B41FA5}">
                      <a16:colId xmlns:a16="http://schemas.microsoft.com/office/drawing/2014/main" val="2607353726"/>
                    </a:ext>
                  </a:extLst>
                </a:gridCol>
                <a:gridCol w="2424369">
                  <a:extLst>
                    <a:ext uri="{9D8B030D-6E8A-4147-A177-3AD203B41FA5}">
                      <a16:colId xmlns:a16="http://schemas.microsoft.com/office/drawing/2014/main" val="1600817978"/>
                    </a:ext>
                  </a:extLst>
                </a:gridCol>
                <a:gridCol w="1894999">
                  <a:extLst>
                    <a:ext uri="{9D8B030D-6E8A-4147-A177-3AD203B41FA5}">
                      <a16:colId xmlns:a16="http://schemas.microsoft.com/office/drawing/2014/main" val="4128092149"/>
                    </a:ext>
                  </a:extLst>
                </a:gridCol>
                <a:gridCol w="1894999">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fragen</a:t>
                      </a:r>
                      <a:endParaRPr lang="en-GB" sz="2000" b="0"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t>antworten</a:t>
                      </a:r>
                      <a:endParaRPr lang="en-GB" sz="2000" b="0"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err="1">
                          <a:solidFill>
                            <a:srgbClr val="115076"/>
                          </a:solidFill>
                        </a:rPr>
                        <a:t>fragst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rgbClr val="115076"/>
                          </a:solidFill>
                        </a:rPr>
                        <a:t>fragt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rgbClr val="115076"/>
                          </a:solidFill>
                        </a:rPr>
                        <a:t>frage</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rgbClr val="115076"/>
                          </a:solidFill>
                        </a:rPr>
                        <a:t>antwortet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rgbClr val="115076"/>
                          </a:solidFill>
                        </a:rPr>
                        <a:t>fragt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antwortet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rPr>
                        <a:t>antwortest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a:solidFill>
                            <a:srgbClr val="115076"/>
                          </a:solidFill>
                        </a:rPr>
                        <a:t>antwortet</a:t>
                      </a:r>
                      <a:endParaRPr lang="en-GB" sz="2000" dirty="0">
                        <a:solidFill>
                          <a:srgbClr val="115076"/>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19. 1. du.wav"/>
            </a:hlinkClick>
            <a:extLst>
              <a:ext uri="{FF2B5EF4-FFF2-40B4-BE49-F238E27FC236}">
                <a16:creationId xmlns:a16="http://schemas.microsoft.com/office/drawing/2014/main" id="{3B418770-1E72-B240-9307-3BBF955557C6}"/>
              </a:ext>
            </a:extLst>
          </p:cNvPr>
          <p:cNvSpPr/>
          <p:nvPr/>
        </p:nvSpPr>
        <p:spPr>
          <a:xfrm>
            <a:off x="5101234" y="2144938"/>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736523" y="2220379"/>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865" y="2181736"/>
            <a:ext cx="282522" cy="294294"/>
          </a:xfrm>
          <a:prstGeom prst="rect">
            <a:avLst/>
          </a:prstGeom>
        </p:spPr>
      </p:pic>
      <p:sp>
        <p:nvSpPr>
          <p:cNvPr id="11" name="Action Button: Custom 16">
            <a:hlinkClick r:id="" action="ppaction://noaction" highlightClick="1">
              <a:snd r:embed="rId5" name="19. 2. er.wav"/>
            </a:hlinkClick>
            <a:extLst>
              <a:ext uri="{FF2B5EF4-FFF2-40B4-BE49-F238E27FC236}">
                <a16:creationId xmlns:a16="http://schemas.microsoft.com/office/drawing/2014/main" id="{F18D09F0-0D24-5B4F-A26E-132DCCD8073A}"/>
              </a:ext>
            </a:extLst>
          </p:cNvPr>
          <p:cNvSpPr/>
          <p:nvPr/>
        </p:nvSpPr>
        <p:spPr>
          <a:xfrm>
            <a:off x="5101234" y="261757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800949" y="2716789"/>
            <a:ext cx="1150706"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4" name="Action Button: Custom 16">
            <a:hlinkClick r:id="" action="ppaction://noaction" highlightClick="1">
              <a:snd r:embed="rId6" name="19. 3. ich.wav"/>
            </a:hlinkClick>
            <a:extLst>
              <a:ext uri="{FF2B5EF4-FFF2-40B4-BE49-F238E27FC236}">
                <a16:creationId xmlns:a16="http://schemas.microsoft.com/office/drawing/2014/main" id="{747EFDEF-0DCF-DB44-BBF0-27990DDE521B}"/>
              </a:ext>
            </a:extLst>
          </p:cNvPr>
          <p:cNvSpPr/>
          <p:nvPr/>
        </p:nvSpPr>
        <p:spPr>
          <a:xfrm>
            <a:off x="5099156" y="312826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736523" y="3181221"/>
            <a:ext cx="108387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986" y="3204521"/>
            <a:ext cx="282522" cy="294294"/>
          </a:xfrm>
          <a:prstGeom prst="rect">
            <a:avLst/>
          </a:prstGeom>
        </p:spPr>
      </p:pic>
      <p:sp>
        <p:nvSpPr>
          <p:cNvPr id="17" name="Action Button: Custom 16">
            <a:hlinkClick r:id="" action="ppaction://noaction" highlightClick="1">
              <a:snd r:embed="rId7" name="19. 4. sie.wav"/>
            </a:hlinkClick>
            <a:extLst>
              <a:ext uri="{FF2B5EF4-FFF2-40B4-BE49-F238E27FC236}">
                <a16:creationId xmlns:a16="http://schemas.microsoft.com/office/drawing/2014/main" id="{408DED6B-8D00-7843-820C-3A35CED50594}"/>
              </a:ext>
            </a:extLst>
          </p:cNvPr>
          <p:cNvSpPr/>
          <p:nvPr/>
        </p:nvSpPr>
        <p:spPr>
          <a:xfrm>
            <a:off x="5099156" y="361043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694633" y="3656689"/>
            <a:ext cx="170102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4813" y="3696307"/>
            <a:ext cx="282522" cy="294294"/>
          </a:xfrm>
          <a:prstGeom prst="rect">
            <a:avLst/>
          </a:prstGeom>
        </p:spPr>
      </p:pic>
      <p:sp>
        <p:nvSpPr>
          <p:cNvPr id="20" name="Action Button: Custom 16">
            <a:hlinkClick r:id="" action="ppaction://noaction" highlightClick="1">
              <a:snd r:embed="rId8" name="19. 5. man.wav"/>
            </a:hlinkClick>
            <a:extLst>
              <a:ext uri="{FF2B5EF4-FFF2-40B4-BE49-F238E27FC236}">
                <a16:creationId xmlns:a16="http://schemas.microsoft.com/office/drawing/2014/main" id="{25121CCC-82F7-F14F-B30E-8A5AD31BE634}"/>
              </a:ext>
            </a:extLst>
          </p:cNvPr>
          <p:cNvSpPr/>
          <p:nvPr/>
        </p:nvSpPr>
        <p:spPr>
          <a:xfrm>
            <a:off x="5099156" y="412796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711297" y="4183111"/>
            <a:ext cx="119241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748" y="4206895"/>
            <a:ext cx="282522" cy="294294"/>
          </a:xfrm>
          <a:prstGeom prst="rect">
            <a:avLst/>
          </a:prstGeom>
        </p:spPr>
      </p:pic>
      <p:sp>
        <p:nvSpPr>
          <p:cNvPr id="23" name="Action Button: Custom 16">
            <a:hlinkClick r:id="" action="ppaction://noaction" highlightClick="1">
              <a:snd r:embed="rId9" name="19. 6. er.wav"/>
            </a:hlinkClick>
            <a:extLst>
              <a:ext uri="{FF2B5EF4-FFF2-40B4-BE49-F238E27FC236}">
                <a16:creationId xmlns:a16="http://schemas.microsoft.com/office/drawing/2014/main" id="{DA5FAA28-0FFE-FD44-82BD-8BEA8CA05A2D}"/>
              </a:ext>
            </a:extLst>
          </p:cNvPr>
          <p:cNvSpPr/>
          <p:nvPr/>
        </p:nvSpPr>
        <p:spPr>
          <a:xfrm>
            <a:off x="5103950" y="461389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743342" y="4658005"/>
            <a:ext cx="1443598"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278" y="4690170"/>
            <a:ext cx="282522" cy="294294"/>
          </a:xfrm>
          <a:prstGeom prst="rect">
            <a:avLst/>
          </a:prstGeom>
        </p:spPr>
      </p:pic>
      <p:sp>
        <p:nvSpPr>
          <p:cNvPr id="26" name="Action Button: Custom 16">
            <a:hlinkClick r:id="" action="ppaction://noaction" highlightClick="1">
              <a:snd r:embed="rId10" name="19. 7. du.wav"/>
            </a:hlinkClick>
            <a:extLst>
              <a:ext uri="{FF2B5EF4-FFF2-40B4-BE49-F238E27FC236}">
                <a16:creationId xmlns:a16="http://schemas.microsoft.com/office/drawing/2014/main" id="{B941CF18-9FF3-084E-9E12-F82721CE7509}"/>
              </a:ext>
            </a:extLst>
          </p:cNvPr>
          <p:cNvSpPr/>
          <p:nvPr/>
        </p:nvSpPr>
        <p:spPr>
          <a:xfrm>
            <a:off x="5109350" y="51202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715053" y="5167323"/>
            <a:ext cx="1647605" cy="329181"/>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4368" y="5200199"/>
            <a:ext cx="282522" cy="294294"/>
          </a:xfrm>
          <a:prstGeom prst="rect">
            <a:avLst/>
          </a:prstGeom>
        </p:spPr>
      </p:pic>
      <p:sp>
        <p:nvSpPr>
          <p:cNvPr id="29" name="Action Button: Custom 16">
            <a:hlinkClick r:id="" action="ppaction://noaction" highlightClick="1">
              <a:snd r:embed="rId11" name="19. 8. sie.wav"/>
            </a:hlinkClick>
            <a:extLst>
              <a:ext uri="{FF2B5EF4-FFF2-40B4-BE49-F238E27FC236}">
                <a16:creationId xmlns:a16="http://schemas.microsoft.com/office/drawing/2014/main" id="{13F9AB66-2DAB-A849-89C4-7AF59987F5A8}"/>
              </a:ext>
            </a:extLst>
          </p:cNvPr>
          <p:cNvSpPr/>
          <p:nvPr/>
        </p:nvSpPr>
        <p:spPr>
          <a:xfrm>
            <a:off x="5099156" y="56074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733713" y="5632335"/>
            <a:ext cx="1293310"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0724" y="5683796"/>
            <a:ext cx="282522" cy="294294"/>
          </a:xfrm>
          <a:prstGeom prst="rect">
            <a:avLst/>
          </a:prstGeom>
        </p:spPr>
      </p:pic>
      <p:sp>
        <p:nvSpPr>
          <p:cNvPr id="32" name="Action Button: Custom 16">
            <a:hlinkClick r:id="" action="ppaction://noaction" highlightClick="1">
              <a:snd r:embed="rId12" name="19.ans.1. du fragst.wav"/>
            </a:hlinkClick>
            <a:extLst>
              <a:ext uri="{FF2B5EF4-FFF2-40B4-BE49-F238E27FC236}">
                <a16:creationId xmlns:a16="http://schemas.microsoft.com/office/drawing/2014/main" id="{3B418770-1E72-B240-9307-3BBF955557C6}"/>
              </a:ext>
            </a:extLst>
          </p:cNvPr>
          <p:cNvSpPr/>
          <p:nvPr/>
        </p:nvSpPr>
        <p:spPr>
          <a:xfrm>
            <a:off x="4415345" y="2144938"/>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13" name="19.ans.2. er fragt.wav"/>
            </a:hlinkClick>
            <a:extLst>
              <a:ext uri="{FF2B5EF4-FFF2-40B4-BE49-F238E27FC236}">
                <a16:creationId xmlns:a16="http://schemas.microsoft.com/office/drawing/2014/main" id="{F18D09F0-0D24-5B4F-A26E-132DCCD8073A}"/>
              </a:ext>
            </a:extLst>
          </p:cNvPr>
          <p:cNvSpPr/>
          <p:nvPr/>
        </p:nvSpPr>
        <p:spPr>
          <a:xfrm>
            <a:off x="4415345" y="261757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14" name="19.ans.3. ich frage.wav"/>
            </a:hlinkClick>
            <a:extLst>
              <a:ext uri="{FF2B5EF4-FFF2-40B4-BE49-F238E27FC236}">
                <a16:creationId xmlns:a16="http://schemas.microsoft.com/office/drawing/2014/main" id="{747EFDEF-0DCF-DB44-BBF0-27990DDE521B}"/>
              </a:ext>
            </a:extLst>
          </p:cNvPr>
          <p:cNvSpPr/>
          <p:nvPr/>
        </p:nvSpPr>
        <p:spPr>
          <a:xfrm>
            <a:off x="4413267" y="312826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5" name="Action Button: Custom 34">
            <a:hlinkClick r:id="" action="ppaction://noaction" highlightClick="1">
              <a:snd r:embed="rId15" name="19.ans.4. sie antwortet.wav"/>
            </a:hlinkClick>
            <a:extLst>
              <a:ext uri="{FF2B5EF4-FFF2-40B4-BE49-F238E27FC236}">
                <a16:creationId xmlns:a16="http://schemas.microsoft.com/office/drawing/2014/main" id="{408DED6B-8D00-7843-820C-3A35CED50594}"/>
              </a:ext>
            </a:extLst>
          </p:cNvPr>
          <p:cNvSpPr/>
          <p:nvPr/>
        </p:nvSpPr>
        <p:spPr>
          <a:xfrm>
            <a:off x="4413267" y="361043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6" name="19.ans.5. man fragt.wav"/>
            </a:hlinkClick>
            <a:extLst>
              <a:ext uri="{FF2B5EF4-FFF2-40B4-BE49-F238E27FC236}">
                <a16:creationId xmlns:a16="http://schemas.microsoft.com/office/drawing/2014/main" id="{25121CCC-82F7-F14F-B30E-8A5AD31BE634}"/>
              </a:ext>
            </a:extLst>
          </p:cNvPr>
          <p:cNvSpPr/>
          <p:nvPr/>
        </p:nvSpPr>
        <p:spPr>
          <a:xfrm>
            <a:off x="4413267" y="412796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7" name="19.ans.6. er antwortet.wav"/>
            </a:hlinkClick>
            <a:extLst>
              <a:ext uri="{FF2B5EF4-FFF2-40B4-BE49-F238E27FC236}">
                <a16:creationId xmlns:a16="http://schemas.microsoft.com/office/drawing/2014/main" id="{DA5FAA28-0FFE-FD44-82BD-8BEA8CA05A2D}"/>
              </a:ext>
            </a:extLst>
          </p:cNvPr>
          <p:cNvSpPr/>
          <p:nvPr/>
        </p:nvSpPr>
        <p:spPr>
          <a:xfrm>
            <a:off x="4418061" y="461389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8" name="19.ans.7. du antwortest.wav"/>
            </a:hlinkClick>
            <a:extLst>
              <a:ext uri="{FF2B5EF4-FFF2-40B4-BE49-F238E27FC236}">
                <a16:creationId xmlns:a16="http://schemas.microsoft.com/office/drawing/2014/main" id="{B941CF18-9FF3-084E-9E12-F82721CE7509}"/>
              </a:ext>
            </a:extLst>
          </p:cNvPr>
          <p:cNvSpPr/>
          <p:nvPr/>
        </p:nvSpPr>
        <p:spPr>
          <a:xfrm>
            <a:off x="4423461" y="51202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9" name="19.ans.8. sie antwortet.wav"/>
            </a:hlinkClick>
            <a:extLst>
              <a:ext uri="{FF2B5EF4-FFF2-40B4-BE49-F238E27FC236}">
                <a16:creationId xmlns:a16="http://schemas.microsoft.com/office/drawing/2014/main" id="{13F9AB66-2DAB-A849-89C4-7AF59987F5A8}"/>
              </a:ext>
            </a:extLst>
          </p:cNvPr>
          <p:cNvSpPr/>
          <p:nvPr/>
        </p:nvSpPr>
        <p:spPr>
          <a:xfrm>
            <a:off x="4413267" y="56074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41" name="Picture 40">
            <a:extLst>
              <a:ext uri="{FF2B5EF4-FFF2-40B4-BE49-F238E27FC236}">
                <a16:creationId xmlns:a16="http://schemas.microsoft.com/office/drawing/2014/main" id="{91852CFA-BDFC-4878-8E90-01C230524F4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58233" y="4212370"/>
            <a:ext cx="1200150" cy="1224915"/>
          </a:xfrm>
          <a:prstGeom prst="rect">
            <a:avLst/>
          </a:prstGeom>
        </p:spPr>
      </p:pic>
      <p:pic>
        <p:nvPicPr>
          <p:cNvPr id="42" name="Picture 41">
            <a:extLst>
              <a:ext uri="{FF2B5EF4-FFF2-40B4-BE49-F238E27FC236}">
                <a16:creationId xmlns:a16="http://schemas.microsoft.com/office/drawing/2014/main" id="{922FA5D5-A5E9-4704-8911-247FB3E9303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00703" y="4265768"/>
            <a:ext cx="1175861" cy="1188720"/>
          </a:xfrm>
          <a:prstGeom prst="rect">
            <a:avLst/>
          </a:prstGeom>
        </p:spPr>
      </p:pic>
      <p:pic>
        <p:nvPicPr>
          <p:cNvPr id="43" name="Picture 42" descr="A picture containing shirt&#10;&#10;Description automatically generated">
            <a:extLst>
              <a:ext uri="{FF2B5EF4-FFF2-40B4-BE49-F238E27FC236}">
                <a16:creationId xmlns:a16="http://schemas.microsoft.com/office/drawing/2014/main" id="{3365EB89-C2C9-4FCD-A6A6-3F07E559498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19718" y="2154440"/>
            <a:ext cx="1220437" cy="1900219"/>
          </a:xfrm>
          <a:prstGeom prst="rect">
            <a:avLst/>
          </a:prstGeom>
        </p:spPr>
      </p:pic>
      <p:sp>
        <p:nvSpPr>
          <p:cNvPr id="45" name="Arrow: Up-Down 44">
            <a:extLst>
              <a:ext uri="{FF2B5EF4-FFF2-40B4-BE49-F238E27FC236}">
                <a16:creationId xmlns:a16="http://schemas.microsoft.com/office/drawing/2014/main" id="{9D640938-9CF3-4CEA-AA03-22BCE6AF794D}"/>
              </a:ext>
            </a:extLst>
          </p:cNvPr>
          <p:cNvSpPr/>
          <p:nvPr/>
        </p:nvSpPr>
        <p:spPr>
          <a:xfrm rot="2340172">
            <a:off x="812517" y="3209947"/>
            <a:ext cx="397098" cy="1097345"/>
          </a:xfrm>
          <a:prstGeom prst="up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Up-Down 45">
            <a:extLst>
              <a:ext uri="{FF2B5EF4-FFF2-40B4-BE49-F238E27FC236}">
                <a16:creationId xmlns:a16="http://schemas.microsoft.com/office/drawing/2014/main" id="{CCDCB252-C9AE-46C5-8E04-739D0D35F141}"/>
              </a:ext>
            </a:extLst>
          </p:cNvPr>
          <p:cNvSpPr/>
          <p:nvPr/>
        </p:nvSpPr>
        <p:spPr>
          <a:xfrm rot="7856851">
            <a:off x="2934243" y="3342133"/>
            <a:ext cx="397098" cy="952335"/>
          </a:xfrm>
          <a:prstGeom prst="up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Up-Down 46">
            <a:extLst>
              <a:ext uri="{FF2B5EF4-FFF2-40B4-BE49-F238E27FC236}">
                <a16:creationId xmlns:a16="http://schemas.microsoft.com/office/drawing/2014/main" id="{99456811-CBF6-4012-8E32-D861EA8E1C07}"/>
              </a:ext>
            </a:extLst>
          </p:cNvPr>
          <p:cNvSpPr/>
          <p:nvPr/>
        </p:nvSpPr>
        <p:spPr>
          <a:xfrm rot="5400000">
            <a:off x="1870569" y="4584911"/>
            <a:ext cx="397098" cy="1306030"/>
          </a:xfrm>
          <a:prstGeom prst="upDown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BA66137-5BC6-B54C-AFA6-AC9618E70ADD}"/>
              </a:ext>
            </a:extLst>
          </p:cNvPr>
          <p:cNvSpPr txBox="1"/>
          <p:nvPr/>
        </p:nvSpPr>
        <p:spPr>
          <a:xfrm>
            <a:off x="58198" y="824627"/>
            <a:ext cx="7128742" cy="830997"/>
          </a:xfrm>
          <a:prstGeom prst="rect">
            <a:avLst/>
          </a:prstGeom>
          <a:noFill/>
        </p:spPr>
        <p:txBody>
          <a:bodyPr wrap="square" rtlCol="0">
            <a:spAutoFit/>
          </a:bodyPr>
          <a:lstStyle/>
          <a:p>
            <a:r>
              <a:rPr lang="en-US" sz="2400" dirty="0"/>
              <a:t>Was </a:t>
            </a:r>
            <a:r>
              <a:rPr lang="en-US" sz="2400" dirty="0" err="1"/>
              <a:t>fehlt</a:t>
            </a:r>
            <a:r>
              <a:rPr lang="en-US" sz="2400" dirty="0"/>
              <a:t>? </a:t>
            </a:r>
            <a:r>
              <a:rPr lang="en-US" sz="2400" dirty="0" err="1"/>
              <a:t>Heißt</a:t>
            </a:r>
            <a:r>
              <a:rPr lang="en-US" sz="2400" dirty="0"/>
              <a:t> das </a:t>
            </a:r>
            <a:r>
              <a:rPr lang="en-US" sz="2400" b="1" i="1" dirty="0" err="1"/>
              <a:t>fragen</a:t>
            </a:r>
            <a:r>
              <a:rPr lang="en-US" sz="2400" dirty="0"/>
              <a:t> </a:t>
            </a:r>
            <a:r>
              <a:rPr lang="en-US" sz="2400" dirty="0" err="1"/>
              <a:t>oder</a:t>
            </a:r>
            <a:r>
              <a:rPr lang="en-US" sz="2400" dirty="0"/>
              <a:t> </a:t>
            </a:r>
            <a:r>
              <a:rPr lang="en-US" sz="2400" b="1" i="1" dirty="0" err="1"/>
              <a:t>antworten</a:t>
            </a:r>
            <a:r>
              <a:rPr lang="en-US" sz="2400" dirty="0"/>
              <a:t>? </a:t>
            </a:r>
            <a:r>
              <a:rPr lang="en-US" sz="2400" dirty="0" err="1"/>
              <a:t>Schreib</a:t>
            </a:r>
            <a:r>
              <a:rPr lang="en-US" sz="2400" dirty="0"/>
              <a:t> das Verb in der </a:t>
            </a:r>
            <a:r>
              <a:rPr lang="en-US" sz="2400" dirty="0" err="1"/>
              <a:t>richtigen</a:t>
            </a:r>
            <a:r>
              <a:rPr lang="en-US" sz="2400" dirty="0"/>
              <a:t> Form!</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7286</Words>
  <Application>Microsoft Office PowerPoint</Application>
  <PresentationFormat>Widescreen</PresentationFormat>
  <Paragraphs>1007</Paragraphs>
  <Slides>29</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Calibri Light</vt:lpstr>
      <vt:lpstr>Century Gothic</vt:lpstr>
      <vt:lpstr>Segoe Script</vt:lpstr>
      <vt:lpstr>1_NCELP_German_2022</vt:lpstr>
      <vt:lpstr>Office Theme</vt:lpstr>
      <vt:lpstr>PowerPoint Presentation</vt:lpstr>
      <vt:lpstr>i</vt:lpstr>
      <vt:lpstr>i</vt:lpstr>
      <vt:lpstr>Phonetik</vt:lpstr>
      <vt:lpstr>Vokabeln</vt:lpstr>
      <vt:lpstr>Vokabeln</vt:lpstr>
      <vt:lpstr>Pronomen</vt:lpstr>
      <vt:lpstr>Pronomen (R3 – Dativ)</vt:lpstr>
      <vt:lpstr>Fragen oder antworten?</vt:lpstr>
      <vt:lpstr>Mias Tagebuch</vt:lpstr>
      <vt:lpstr>Mias Tagebuch</vt:lpstr>
      <vt:lpstr>Wer sagt was?</vt:lpstr>
      <vt:lpstr>Person A</vt:lpstr>
      <vt:lpstr>Wer sagt was? (1/2)</vt:lpstr>
      <vt:lpstr>Wer sagt was?(2/2)</vt:lpstr>
      <vt:lpstr>PowerPoint Presentation</vt:lpstr>
      <vt:lpstr>ie</vt:lpstr>
      <vt:lpstr>Phonetik</vt:lpstr>
      <vt:lpstr>Vokabeln 1 (1/2)</vt:lpstr>
      <vt:lpstr>Vokabeln 1 (2/2)</vt:lpstr>
      <vt:lpstr>Vokabeln 2 [1/2]</vt:lpstr>
      <vt:lpstr>Vokabeln 2  (2/2)</vt:lpstr>
      <vt:lpstr>Ein  mein</vt:lpstr>
      <vt:lpstr>Ein  mein</vt:lpstr>
      <vt:lpstr>Für wen ist das? Von wem ist das?</vt:lpstr>
      <vt:lpstr>Was machen sie?</vt:lpstr>
      <vt:lpstr>Alastair schreibt Mia</vt:lpstr>
      <vt:lpstr>Antworten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cp:revision>
  <dcterms:created xsi:type="dcterms:W3CDTF">2024-02-10T17:37:47Z</dcterms:created>
  <dcterms:modified xsi:type="dcterms:W3CDTF">2024-02-11T05:07:25Z</dcterms:modified>
</cp:coreProperties>
</file>