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37"/>
  </p:notesMasterIdLst>
  <p:sldIdLst>
    <p:sldId id="788" r:id="rId3"/>
    <p:sldId id="256" r:id="rId4"/>
    <p:sldId id="494" r:id="rId5"/>
    <p:sldId id="467" r:id="rId6"/>
    <p:sldId id="468" r:id="rId7"/>
    <p:sldId id="469" r:id="rId8"/>
    <p:sldId id="470" r:id="rId9"/>
    <p:sldId id="471" r:id="rId10"/>
    <p:sldId id="472" r:id="rId11"/>
    <p:sldId id="495" r:id="rId12"/>
    <p:sldId id="462" r:id="rId13"/>
    <p:sldId id="464" r:id="rId14"/>
    <p:sldId id="496" r:id="rId15"/>
    <p:sldId id="790" r:id="rId16"/>
    <p:sldId id="280" r:id="rId17"/>
    <p:sldId id="503" r:id="rId18"/>
    <p:sldId id="473" r:id="rId19"/>
    <p:sldId id="474" r:id="rId20"/>
    <p:sldId id="789" r:id="rId21"/>
    <p:sldId id="491" r:id="rId22"/>
    <p:sldId id="367" r:id="rId23"/>
    <p:sldId id="282" r:id="rId24"/>
    <p:sldId id="368" r:id="rId25"/>
    <p:sldId id="499" r:id="rId26"/>
    <p:sldId id="791" r:id="rId27"/>
    <p:sldId id="489" r:id="rId28"/>
    <p:sldId id="275" r:id="rId29"/>
    <p:sldId id="500" r:id="rId30"/>
    <p:sldId id="485" r:id="rId31"/>
    <p:sldId id="440" r:id="rId32"/>
    <p:sldId id="493" r:id="rId33"/>
    <p:sldId id="276" r:id="rId34"/>
    <p:sldId id="492" r:id="rId35"/>
    <p:sldId id="81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F"/>
    <a:srgbClr val="FFF5DE"/>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79201" autoAdjust="0"/>
  </p:normalViewPr>
  <p:slideViewPr>
    <p:cSldViewPr snapToGrid="0">
      <p:cViewPr>
        <p:scale>
          <a:sx n="80" d="100"/>
          <a:sy n="80" d="100"/>
        </p:scale>
        <p:origin x="1596" y="23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6E0BC-2670-4F92-AECA-E68571508C9A}" type="datetimeFigureOut">
              <a:rPr lang="en-GB" smtClean="0"/>
              <a:t>10/02/2024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08DBB-BE85-40AB-954A-467367F8974A}" type="slidenum">
              <a:rPr lang="en-GB" smtClean="0"/>
              <a:t>‹#›</a:t>
            </a:fld>
            <a:endParaRPr lang="en-GB"/>
          </a:p>
        </p:txBody>
      </p:sp>
    </p:spTree>
    <p:extLst>
      <p:ext uri="{BB962C8B-B14F-4D97-AF65-F5344CB8AC3E}">
        <p14:creationId xmlns:p14="http://schemas.microsoft.com/office/powerpoint/2010/main" val="2901110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Polen</a:t>
            </a:r>
            <a:r>
              <a:rPr lang="en-GB" sz="1200" b="1" u="sng" baseline="0" dirty="0"/>
              <a:t>, </a:t>
            </a:r>
            <a:r>
              <a:rPr lang="en-GB" sz="1200" b="1" u="sng" baseline="0" dirty="0" err="1"/>
              <a:t>polnisch</a:t>
            </a:r>
            <a:br>
              <a:rPr lang="en-GB" sz="1200" b="1" baseline="0" dirty="0"/>
            </a:br>
            <a:r>
              <a:rPr lang="en-GB" sz="1200" b="1" baseline="0" dirty="0"/>
              <a:t>ii) Edexcel list does not have </a:t>
            </a:r>
            <a:r>
              <a:rPr lang="en-GB" sz="1200" b="1" u="sng" baseline="0" dirty="0" err="1"/>
              <a:t>Polen</a:t>
            </a:r>
            <a:r>
              <a:rPr lang="en-GB" sz="1200" b="1" u="sng" baseline="0" dirty="0"/>
              <a:t>, </a:t>
            </a:r>
            <a:r>
              <a:rPr lang="en-GB" sz="1200" b="1" u="sng" baseline="0" dirty="0" err="1"/>
              <a:t>polnisch</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t>
            </a:r>
            <a:r>
              <a:rPr lang="en-GB" sz="1200" b="1" baseline="0" dirty="0" err="1"/>
              <a:t>Eduqas</a:t>
            </a:r>
            <a:r>
              <a:rPr lang="en-GB" sz="1200" b="1" baseline="0" dirty="0"/>
              <a:t> list does not have </a:t>
            </a:r>
            <a:r>
              <a:rPr lang="en-GB" sz="1200" b="1" u="sng" baseline="0" dirty="0" err="1"/>
              <a:t>polnisch</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[o] </a:t>
            </a:r>
            <a:r>
              <a:rPr lang="en-GB" sz="1200" b="0" dirty="0"/>
              <a:t>and </a:t>
            </a:r>
            <a:r>
              <a:rPr lang="en-GB" sz="1200" b="1" dirty="0"/>
              <a:t>[ö]</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separable verbs in the present tense</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anfangen</a:t>
            </a:r>
            <a:r>
              <a:rPr lang="en-GB" sz="1200" kern="1200" dirty="0">
                <a:solidFill>
                  <a:schemeClr val="tx1"/>
                </a:solidFill>
                <a:effectLst/>
                <a:latin typeface="+mn-lt"/>
                <a:ea typeface="+mn-ea"/>
                <a:cs typeface="+mn-cs"/>
              </a:rPr>
              <a:t> [497] </a:t>
            </a: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anrufen</a:t>
            </a:r>
            <a:r>
              <a:rPr lang="en-GB" sz="1200" kern="1200" dirty="0">
                <a:solidFill>
                  <a:schemeClr val="tx1"/>
                </a:solidFill>
                <a:effectLst/>
                <a:latin typeface="+mn-lt"/>
                <a:ea typeface="+mn-ea"/>
                <a:cs typeface="+mn-cs"/>
              </a:rPr>
              <a:t> [1146] </a:t>
            </a:r>
            <a:r>
              <a:rPr lang="en-GB" sz="1200" kern="1200" dirty="0" err="1">
                <a:solidFill>
                  <a:schemeClr val="tx1"/>
                </a:solidFill>
                <a:effectLst/>
                <a:latin typeface="+mn-lt"/>
                <a:ea typeface="+mn-ea"/>
                <a:cs typeface="+mn-cs"/>
              </a:rPr>
              <a:t>einkaufen</a:t>
            </a:r>
            <a:r>
              <a:rPr lang="en-GB" sz="1200" kern="1200" dirty="0">
                <a:solidFill>
                  <a:schemeClr val="tx1"/>
                </a:solidFill>
                <a:effectLst/>
                <a:latin typeface="+mn-lt"/>
                <a:ea typeface="+mn-ea"/>
                <a:cs typeface="+mn-cs"/>
              </a:rPr>
              <a:t> [2877]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stattfinden</a:t>
            </a:r>
            <a:r>
              <a:rPr lang="en-GB" sz="1200" kern="1200" dirty="0">
                <a:solidFill>
                  <a:schemeClr val="tx1"/>
                </a:solidFill>
                <a:effectLst/>
                <a:latin typeface="+mn-lt"/>
                <a:ea typeface="+mn-ea"/>
                <a:cs typeface="+mn-cs"/>
              </a:rPr>
              <a:t> [652]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a:t>
            </a:r>
            <a:r>
              <a:rPr lang="en-GB" sz="1200" kern="1200" dirty="0" err="1">
                <a:solidFill>
                  <a:schemeClr val="tx1"/>
                </a:solidFill>
                <a:effectLst/>
                <a:latin typeface="+mn-lt"/>
                <a:ea typeface="+mn-ea"/>
                <a:cs typeface="+mn-cs"/>
              </a:rPr>
              <a:t>Geburtstag</a:t>
            </a:r>
            <a:r>
              <a:rPr lang="en-GB" sz="1200" kern="1200" dirty="0">
                <a:solidFill>
                  <a:schemeClr val="tx1"/>
                </a:solidFill>
                <a:effectLst/>
                <a:latin typeface="+mn-lt"/>
                <a:ea typeface="+mn-ea"/>
                <a:cs typeface="+mn-cs"/>
              </a:rPr>
              <a:t> [1766]  </a:t>
            </a:r>
            <a:r>
              <a:rPr lang="en-GB" sz="1200" kern="1200" dirty="0" err="1">
                <a:solidFill>
                  <a:schemeClr val="tx1"/>
                </a:solidFill>
                <a:effectLst/>
                <a:latin typeface="+mn-lt"/>
                <a:ea typeface="+mn-ea"/>
                <a:cs typeface="+mn-cs"/>
              </a:rPr>
              <a:t>weiterer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weitere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weiteres</a:t>
            </a:r>
            <a:r>
              <a:rPr lang="en-GB" sz="1200" kern="1200" dirty="0">
                <a:solidFill>
                  <a:schemeClr val="tx1"/>
                </a:solidFill>
                <a:effectLst/>
                <a:latin typeface="+mn-lt"/>
                <a:ea typeface="+mn-ea"/>
                <a:cs typeface="+mn-cs"/>
              </a:rPr>
              <a:t> [182]  </a:t>
            </a:r>
            <a:r>
              <a:rPr lang="en-GB" sz="1200" kern="1200" dirty="0" err="1">
                <a:solidFill>
                  <a:schemeClr val="tx1"/>
                </a:solidFill>
                <a:effectLst/>
                <a:latin typeface="+mn-lt"/>
                <a:ea typeface="+mn-ea"/>
                <a:cs typeface="+mn-cs"/>
              </a:rPr>
              <a:t>für</a:t>
            </a:r>
            <a:r>
              <a:rPr lang="en-GB" sz="1200" kern="1200" dirty="0">
                <a:solidFill>
                  <a:schemeClr val="tx1"/>
                </a:solidFill>
                <a:effectLst/>
                <a:latin typeface="+mn-lt"/>
                <a:ea typeface="+mn-ea"/>
                <a:cs typeface="+mn-cs"/>
              </a:rPr>
              <a:t> [17] </a:t>
            </a:r>
            <a:r>
              <a:rPr lang="en-GB" sz="1200" kern="1200" dirty="0" err="1">
                <a:solidFill>
                  <a:schemeClr val="tx1"/>
                </a:solidFill>
                <a:effectLst/>
                <a:latin typeface="+mn-lt"/>
                <a:ea typeface="+mn-ea"/>
                <a:cs typeface="+mn-cs"/>
              </a:rPr>
              <a:t>während</a:t>
            </a:r>
            <a:r>
              <a:rPr lang="en-GB" sz="1200" kern="1200" dirty="0">
                <a:solidFill>
                  <a:schemeClr val="tx1"/>
                </a:solidFill>
                <a:effectLst/>
                <a:latin typeface="+mn-lt"/>
                <a:ea typeface="+mn-ea"/>
                <a:cs typeface="+mn-cs"/>
              </a:rPr>
              <a:t> [173]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8.1.1.3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gefunden</a:t>
            </a:r>
            <a:r>
              <a:rPr lang="en-GB" sz="1200" kern="1200" dirty="0">
                <a:solidFill>
                  <a:schemeClr val="tx1"/>
                </a:solidFill>
                <a:effectLst/>
                <a:latin typeface="+mn-lt"/>
                <a:ea typeface="+mn-ea"/>
                <a:cs typeface="+mn-cs"/>
              </a:rPr>
              <a:t> [103] Sie [10] Bad [1577] Brief [813] Hunger [2097] </a:t>
            </a:r>
            <a:r>
              <a:rPr lang="en-GB" sz="1200" kern="1200" dirty="0" err="1">
                <a:solidFill>
                  <a:schemeClr val="tx1"/>
                </a:solidFill>
                <a:effectLst/>
                <a:latin typeface="+mn-lt"/>
                <a:ea typeface="+mn-ea"/>
                <a:cs typeface="+mn-cs"/>
              </a:rPr>
              <a:t>Kaffee</a:t>
            </a:r>
            <a:r>
              <a:rPr lang="en-GB" sz="1200" kern="1200" dirty="0">
                <a:solidFill>
                  <a:schemeClr val="tx1"/>
                </a:solidFill>
                <a:effectLst/>
                <a:latin typeface="+mn-lt"/>
                <a:ea typeface="+mn-ea"/>
                <a:cs typeface="+mn-cs"/>
              </a:rPr>
              <a:t> [1299]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Lust [1407]  </a:t>
            </a:r>
            <a:r>
              <a:rPr lang="en-GB" sz="1200" kern="1200" dirty="0" err="1">
                <a:solidFill>
                  <a:schemeClr val="tx1"/>
                </a:solidFill>
                <a:effectLst/>
                <a:latin typeface="+mn-lt"/>
                <a:ea typeface="+mn-ea"/>
                <a:cs typeface="+mn-cs"/>
              </a:rPr>
              <a:t>Schmerz</a:t>
            </a:r>
            <a:r>
              <a:rPr lang="en-GB" sz="1200" kern="1200" dirty="0">
                <a:solidFill>
                  <a:schemeClr val="tx1"/>
                </a:solidFill>
                <a:effectLst/>
                <a:latin typeface="+mn-lt"/>
                <a:ea typeface="+mn-ea"/>
                <a:cs typeface="+mn-cs"/>
              </a:rPr>
              <a:t> [1483]  </a:t>
            </a:r>
            <a:r>
              <a:rPr lang="en-GB" sz="1200" kern="1200" dirty="0" err="1">
                <a:solidFill>
                  <a:schemeClr val="tx1"/>
                </a:solidFill>
                <a:effectLst/>
                <a:latin typeface="+mn-lt"/>
                <a:ea typeface="+mn-ea"/>
                <a:cs typeface="+mn-cs"/>
              </a:rPr>
              <a:t>Wohnung</a:t>
            </a:r>
            <a:r>
              <a:rPr lang="en-GB" sz="1200" kern="1200" dirty="0">
                <a:solidFill>
                  <a:schemeClr val="tx1"/>
                </a:solidFill>
                <a:effectLst/>
                <a:latin typeface="+mn-lt"/>
                <a:ea typeface="+mn-ea"/>
                <a:cs typeface="+mn-cs"/>
              </a:rPr>
              <a:t> [418] </a:t>
            </a:r>
            <a:r>
              <a:rPr lang="en-GB" sz="1200" kern="1200" dirty="0" err="1">
                <a:solidFill>
                  <a:schemeClr val="tx1"/>
                </a:solidFill>
                <a:effectLst/>
                <a:latin typeface="+mn-lt"/>
                <a:ea typeface="+mn-ea"/>
                <a:cs typeface="+mn-cs"/>
              </a:rPr>
              <a:t>müde</a:t>
            </a:r>
            <a:r>
              <a:rPr lang="en-GB" sz="1200" kern="1200" dirty="0">
                <a:solidFill>
                  <a:schemeClr val="tx1"/>
                </a:solidFill>
                <a:effectLst/>
                <a:latin typeface="+mn-lt"/>
                <a:ea typeface="+mn-ea"/>
                <a:cs typeface="+mn-cs"/>
              </a:rPr>
              <a:t> [2000] noch1 [33] </a:t>
            </a:r>
            <a:r>
              <a:rPr lang="en-GB" sz="1200" kern="1200" dirty="0" err="1">
                <a:solidFill>
                  <a:schemeClr val="tx1"/>
                </a:solidFill>
                <a:effectLst/>
                <a:latin typeface="+mn-lt"/>
                <a:ea typeface="+mn-ea"/>
                <a:cs typeface="+mn-cs"/>
              </a:rPr>
              <a:t>oben</a:t>
            </a:r>
            <a:r>
              <a:rPr lang="en-GB" sz="1200" kern="1200" dirty="0">
                <a:solidFill>
                  <a:schemeClr val="tx1"/>
                </a:solidFill>
                <a:effectLst/>
                <a:latin typeface="+mn-lt"/>
                <a:ea typeface="+mn-ea"/>
                <a:cs typeface="+mn-cs"/>
              </a:rPr>
              <a:t> [100] </a:t>
            </a:r>
            <a:r>
              <a:rPr lang="en-GB" sz="1200" kern="1200" dirty="0" err="1">
                <a:solidFill>
                  <a:schemeClr val="tx1"/>
                </a:solidFill>
                <a:effectLst/>
                <a:latin typeface="+mn-lt"/>
                <a:ea typeface="+mn-ea"/>
                <a:cs typeface="+mn-cs"/>
              </a:rPr>
              <a:t>unten</a:t>
            </a:r>
            <a:r>
              <a:rPr lang="en-GB" sz="1200" kern="1200" dirty="0">
                <a:solidFill>
                  <a:schemeClr val="tx1"/>
                </a:solidFill>
                <a:effectLst/>
                <a:latin typeface="+mn-lt"/>
                <a:ea typeface="+mn-ea"/>
                <a:cs typeface="+mn-cs"/>
              </a:rPr>
              <a:t> [590]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a:t>
            </a:r>
            <a:r>
              <a:rPr lang="en-GB" b="0" baseline="0" dirty="0"/>
              <a:t> practise comprehension and production of most of this week’s revisited vocabulary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endParaRPr lang="en-GB"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a:t>
            </a:r>
            <a:r>
              <a:rPr lang="en-GB" dirty="0" err="1"/>
              <a:t>Oben</a:t>
            </a:r>
            <a:r>
              <a:rPr lang="en-GB" dirty="0"/>
              <a:t> </a:t>
            </a:r>
            <a:r>
              <a:rPr lang="en-GB" dirty="0" err="1"/>
              <a:t>i</a:t>
            </a:r>
            <a:r>
              <a:rPr lang="de-DE" sz="1200" kern="1200" dirty="0">
                <a:solidFill>
                  <a:schemeClr val="tx1"/>
                </a:solidFill>
                <a:effectLst/>
                <a:latin typeface="+mn-lt"/>
                <a:ea typeface="+mn-ea"/>
                <a:cs typeface="+mn-cs"/>
              </a:rPr>
              <a:t>n meiner Wohnung findet eine Geburtstagsparty statt.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t>
            </a:r>
            <a:r>
              <a:rPr lang="en-GB" sz="1200" dirty="0">
                <a:solidFill>
                  <a:srgbClr val="115076"/>
                </a:solidFill>
              </a:rPr>
              <a:t>Mia </a:t>
            </a:r>
            <a:r>
              <a:rPr lang="en-GB" sz="1200" dirty="0" err="1">
                <a:solidFill>
                  <a:srgbClr val="115076"/>
                </a:solidFill>
              </a:rPr>
              <a:t>ist</a:t>
            </a:r>
            <a:r>
              <a:rPr lang="en-GB" sz="1200" dirty="0">
                <a:solidFill>
                  <a:srgbClr val="115076"/>
                </a:solidFill>
              </a:rPr>
              <a:t> </a:t>
            </a:r>
            <a:r>
              <a:rPr lang="en-GB" sz="1200" dirty="0" err="1">
                <a:solidFill>
                  <a:srgbClr val="115076"/>
                </a:solidFill>
              </a:rPr>
              <a:t>müde</a:t>
            </a:r>
            <a:r>
              <a:rPr lang="en-GB" sz="1200" dirty="0">
                <a:solidFill>
                  <a:srgbClr val="115076"/>
                </a:solidFill>
              </a:rPr>
              <a:t>, und </a:t>
            </a:r>
            <a:r>
              <a:rPr lang="en-GB" sz="1200" dirty="0" err="1">
                <a:solidFill>
                  <a:srgbClr val="115076"/>
                </a:solidFill>
              </a:rPr>
              <a:t>sie</a:t>
            </a:r>
            <a:r>
              <a:rPr lang="en-GB" sz="1200" dirty="0">
                <a:solidFill>
                  <a:srgbClr val="115076"/>
                </a:solidFill>
              </a:rPr>
              <a:t> </a:t>
            </a:r>
            <a:r>
              <a:rPr lang="en-GB" sz="1200" dirty="0" err="1">
                <a:solidFill>
                  <a:srgbClr val="115076"/>
                </a:solidFill>
              </a:rPr>
              <a:t>kommt</a:t>
            </a:r>
            <a:r>
              <a:rPr lang="en-GB" sz="1200" dirty="0">
                <a:solidFill>
                  <a:srgbClr val="115076"/>
                </a:solidFill>
              </a:rPr>
              <a:t> </a:t>
            </a:r>
            <a:r>
              <a:rPr lang="en-GB" sz="1200" dirty="0" err="1">
                <a:solidFill>
                  <a:srgbClr val="115076"/>
                </a:solidFill>
              </a:rPr>
              <a:t>später</a:t>
            </a:r>
            <a:r>
              <a:rPr lang="en-GB" sz="1200" dirty="0">
                <a:solidFill>
                  <a:srgbClr val="115076"/>
                </a:solidFill>
              </a:rPr>
              <a:t>.</a:t>
            </a:r>
          </a:p>
          <a:p>
            <a:r>
              <a:rPr lang="de-DE" sz="1200" kern="1200" dirty="0">
                <a:solidFill>
                  <a:schemeClr val="tx1"/>
                </a:solidFill>
                <a:effectLst/>
                <a:latin typeface="+mn-lt"/>
                <a:ea typeface="+mn-ea"/>
                <a:cs typeface="+mn-cs"/>
              </a:rPr>
              <a:t>3. Mehmet ist mit dem Flugzeug vom Süden aus losgeflogen.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Katjas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a:t>
            </a:r>
            <a:r>
              <a:rPr lang="en-GB" sz="1200" kern="1200" dirty="0">
                <a:solidFill>
                  <a:schemeClr val="tx1"/>
                </a:solidFill>
                <a:effectLst/>
                <a:latin typeface="+mn-lt"/>
                <a:ea typeface="+mn-ea"/>
                <a:cs typeface="+mn-cs"/>
              </a:rPr>
              <a:t> los und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polnisches</a:t>
            </a:r>
            <a:r>
              <a:rPr lang="en-GB" sz="1200" kern="1200" dirty="0">
                <a:solidFill>
                  <a:schemeClr val="tx1"/>
                </a:solidFill>
                <a:effectLst/>
                <a:latin typeface="+mn-lt"/>
                <a:ea typeface="+mn-ea"/>
                <a:cs typeface="+mn-cs"/>
              </a:rPr>
              <a:t> Essen.</a:t>
            </a:r>
          </a:p>
          <a:p>
            <a:r>
              <a:rPr lang="de-DE" sz="1200" kern="1200" dirty="0">
                <a:solidFill>
                  <a:schemeClr val="tx1"/>
                </a:solidFill>
                <a:effectLst/>
                <a:latin typeface="+mn-lt"/>
                <a:ea typeface="+mn-ea"/>
                <a:cs typeface="+mn-cs"/>
              </a:rPr>
              <a:t>5. Katja bereitet das Essen vor, aber sie hat die Küche nicht gefunden.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Wir sind einkaufen gegangen, aber wir haben noch Lust, mit Mia zu tanzen!</a:t>
            </a:r>
            <a:endParaRPr lang="en-GB" sz="1200" kern="1200" dirty="0">
              <a:solidFill>
                <a:schemeClr val="tx1"/>
              </a:solidFill>
              <a:effectLst/>
              <a:latin typeface="+mn-lt"/>
              <a:ea typeface="+mn-ea"/>
              <a:cs typeface="+mn-cs"/>
            </a:endParaRP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and illustrate separable verbs.</a:t>
            </a:r>
            <a:br>
              <a:rPr lang="en-GB" dirty="0"/>
            </a:br>
            <a:br>
              <a:rPr lang="en-GB" dirty="0"/>
            </a:br>
            <a:r>
              <a:rPr lang="en-GB" b="1" dirty="0"/>
              <a:t>Procedure:</a:t>
            </a:r>
            <a:br>
              <a:rPr lang="en-GB" dirty="0"/>
            </a:br>
            <a:r>
              <a:rPr lang="en-GB" dirty="0"/>
              <a:t>1. Cycle through the information on the slide using the animation sequence.</a:t>
            </a:r>
            <a:br>
              <a:rPr lang="en-GB" dirty="0"/>
            </a:b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248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separable and inseparable verbs.</a:t>
            </a:r>
            <a:br>
              <a:rPr lang="en-GB" dirty="0"/>
            </a:br>
            <a:br>
              <a:rPr lang="en-GB" dirty="0"/>
            </a:br>
            <a:r>
              <a:rPr lang="en-GB" b="1" dirty="0"/>
              <a:t>Procedure:</a:t>
            </a:r>
            <a:br>
              <a:rPr lang="en-GB" dirty="0"/>
            </a:br>
            <a:r>
              <a:rPr lang="en-GB" dirty="0"/>
              <a:t>1. Read the items on Mia’s list. For each item say whether the verb is separable or not.</a:t>
            </a:r>
          </a:p>
          <a:p>
            <a:r>
              <a:rPr lang="en-GB" dirty="0"/>
              <a:t>2. Click to reveal and check answers.</a:t>
            </a:r>
          </a:p>
          <a:p>
            <a:r>
              <a:rPr lang="en-GB" dirty="0"/>
              <a:t>3. For each item write the English translation of the verb.</a:t>
            </a:r>
          </a:p>
          <a:p>
            <a:r>
              <a:rPr lang="en-GB" dirty="0"/>
              <a:t>4. Click to reveal and check answers.</a:t>
            </a:r>
          </a:p>
          <a:p>
            <a:endParaRPr lang="en-GB" dirty="0"/>
          </a:p>
          <a:p>
            <a:r>
              <a:rPr lang="en-GB" b="1" dirty="0"/>
              <a:t>Full sentences:</a:t>
            </a:r>
            <a:br>
              <a:rPr lang="en-GB" dirty="0"/>
            </a:b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bereite</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Gästeliste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rufe</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Gäste</a:t>
            </a:r>
            <a:r>
              <a:rPr lang="en-US" sz="1200" kern="1200" dirty="0">
                <a:solidFill>
                  <a:schemeClr val="tx1"/>
                </a:solidFill>
                <a:effectLst/>
                <a:latin typeface="+mn-lt"/>
                <a:ea typeface="+mn-ea"/>
                <a:cs typeface="+mn-cs"/>
              </a:rPr>
              <a:t>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schreibe</a:t>
            </a:r>
            <a:r>
              <a:rPr lang="en-US" sz="1200" kern="1200" dirty="0">
                <a:solidFill>
                  <a:schemeClr val="tx1"/>
                </a:solidFill>
                <a:effectLst/>
                <a:latin typeface="+mn-lt"/>
                <a:ea typeface="+mn-ea"/>
                <a:cs typeface="+mn-cs"/>
              </a:rPr>
              <a:t> Emails.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finde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DJ.</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suche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Rezepte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Internet.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kaufe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Supermarket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komme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früh</a:t>
            </a:r>
            <a:r>
              <a:rPr lang="en-GB" sz="1200" kern="1200" dirty="0">
                <a:solidFill>
                  <a:schemeClr val="tx1"/>
                </a:solidFill>
                <a:effectLst/>
                <a:latin typeface="+mn-lt"/>
                <a:ea typeface="+mn-ea"/>
                <a:cs typeface="+mn-cs"/>
              </a:rPr>
              <a:t> 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bringe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a:t>
            </a:r>
            <a:r>
              <a:rPr lang="en-GB" dirty="0">
                <a:effectLst/>
              </a:rPr>
              <a:t> </a:t>
            </a: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anrufen</a:t>
            </a:r>
            <a:r>
              <a:rPr lang="en-GB" sz="1200" kern="1200" dirty="0">
                <a:solidFill>
                  <a:schemeClr val="tx1"/>
                </a:solidFill>
                <a:effectLst/>
                <a:latin typeface="+mn-lt"/>
                <a:ea typeface="+mn-ea"/>
                <a:cs typeface="+mn-cs"/>
              </a:rPr>
              <a:t> [1146] </a:t>
            </a:r>
            <a:r>
              <a:rPr lang="en-GB" sz="1200" kern="1200" dirty="0" err="1">
                <a:solidFill>
                  <a:schemeClr val="tx1"/>
                </a:solidFill>
                <a:effectLst/>
                <a:latin typeface="+mn-lt"/>
                <a:ea typeface="+mn-ea"/>
                <a:cs typeface="+mn-cs"/>
              </a:rPr>
              <a:t>einkaufen</a:t>
            </a:r>
            <a:r>
              <a:rPr lang="en-GB" sz="1200" kern="1200" dirty="0">
                <a:solidFill>
                  <a:schemeClr val="tx1"/>
                </a:solidFill>
                <a:effectLst/>
                <a:latin typeface="+mn-lt"/>
                <a:ea typeface="+mn-ea"/>
                <a:cs typeface="+mn-cs"/>
              </a:rPr>
              <a:t> [2877]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a:t>
            </a:r>
            <a:r>
              <a:rPr lang="en-GB" sz="1200" kern="1200" dirty="0" err="1">
                <a:solidFill>
                  <a:schemeClr val="tx1"/>
                </a:solidFill>
                <a:effectLst/>
                <a:latin typeface="+mn-lt"/>
                <a:ea typeface="+mn-ea"/>
                <a:cs typeface="+mn-cs"/>
              </a:rPr>
              <a:t>Geburtstag</a:t>
            </a:r>
            <a:r>
              <a:rPr lang="en-GB" sz="1200" kern="1200" dirty="0">
                <a:solidFill>
                  <a:schemeClr val="tx1"/>
                </a:solidFill>
                <a:effectLst/>
                <a:latin typeface="+mn-lt"/>
                <a:ea typeface="+mn-ea"/>
                <a:cs typeface="+mn-cs"/>
              </a:rPr>
              <a:t> [1766]</a:t>
            </a:r>
            <a:endParaRPr lang="en-GB" sz="1200" b="0" i="0" u="none" strike="noStrike" kern="1200" cap="none" baseline="0" dirty="0">
              <a:solidFill>
                <a:schemeClr val="tx1"/>
              </a:solidFill>
              <a:effectLst/>
              <a:latin typeface="+mn-lt"/>
              <a:ea typeface="Calibri"/>
              <a:cs typeface="Calibri"/>
              <a:sym typeface="Calibri"/>
            </a:endParaRPr>
          </a:p>
          <a:p>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118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listening for and attending to </a:t>
            </a:r>
            <a:r>
              <a:rPr lang="en-GB" b="1" i="1" dirty="0"/>
              <a:t>du </a:t>
            </a:r>
            <a:r>
              <a:rPr lang="en-GB" b="0" dirty="0"/>
              <a:t>and formal </a:t>
            </a:r>
            <a:r>
              <a:rPr lang="en-GB" b="1" i="1" dirty="0"/>
              <a:t>Sie</a:t>
            </a:r>
            <a:r>
              <a:rPr lang="en-GB" b="0" dirty="0"/>
              <a:t> verb endings. This activity uses separable verbs in sentences.</a:t>
            </a:r>
            <a:br>
              <a:rPr lang="en-GB" dirty="0"/>
            </a:br>
            <a:br>
              <a:rPr lang="en-GB" dirty="0"/>
            </a:br>
            <a:r>
              <a:rPr lang="en-GB" b="1" dirty="0"/>
              <a:t>Procedure:</a:t>
            </a:r>
            <a:br>
              <a:rPr lang="en-GB" dirty="0"/>
            </a:br>
            <a:r>
              <a:rPr lang="en-GB" dirty="0"/>
              <a:t>1. Click on a number to play the sound. For each item say whether Mia is talking to Wolfgang (du) or Frau Nowak (Sie).</a:t>
            </a:r>
          </a:p>
          <a:p>
            <a:r>
              <a:rPr lang="en-GB" dirty="0"/>
              <a:t>2. Click to reveal and check answers.</a:t>
            </a:r>
          </a:p>
          <a:p>
            <a:endParaRPr lang="en-GB" dirty="0"/>
          </a:p>
          <a:p>
            <a:r>
              <a:rPr lang="en-GB" b="1" dirty="0"/>
              <a:t>Transcript:</a:t>
            </a:r>
            <a:br>
              <a:rPr lang="en-GB" b="1" dirty="0"/>
            </a:br>
            <a:r>
              <a:rPr lang="en-GB" b="0" dirty="0"/>
              <a:t>1. [</a:t>
            </a:r>
            <a:r>
              <a:rPr lang="en-US" sz="1200" b="0" kern="1200" dirty="0">
                <a:solidFill>
                  <a:schemeClr val="tx1"/>
                </a:solidFill>
                <a:effectLst/>
                <a:latin typeface="+mn-lt"/>
                <a:ea typeface="+mn-ea"/>
                <a:cs typeface="+mn-cs"/>
              </a:rPr>
              <a:t>Sie] </a:t>
            </a:r>
            <a:r>
              <a:rPr lang="en-US" sz="1200" b="0" kern="1200" dirty="0" err="1">
                <a:solidFill>
                  <a:schemeClr val="tx1"/>
                </a:solidFill>
                <a:effectLst/>
                <a:latin typeface="+mn-lt"/>
                <a:ea typeface="+mn-ea"/>
                <a:cs typeface="+mn-cs"/>
              </a:rPr>
              <a:t>kaufen</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online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 [Du] </a:t>
            </a:r>
            <a:r>
              <a:rPr lang="en-US" sz="1200" kern="1200" dirty="0" err="1">
                <a:solidFill>
                  <a:schemeClr val="tx1"/>
                </a:solidFill>
                <a:effectLst/>
                <a:latin typeface="+mn-lt"/>
                <a:ea typeface="+mn-ea"/>
                <a:cs typeface="+mn-cs"/>
              </a:rPr>
              <a:t>kaufst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Geschäft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[Sie] </a:t>
            </a:r>
            <a:r>
              <a:rPr lang="en-US" sz="1200" kern="1200" dirty="0" err="1">
                <a:solidFill>
                  <a:schemeClr val="tx1"/>
                </a:solidFill>
                <a:effectLst/>
                <a:latin typeface="+mn-lt"/>
                <a:ea typeface="+mn-ea"/>
                <a:cs typeface="+mn-cs"/>
              </a:rPr>
              <a:t>backen</a:t>
            </a:r>
            <a:r>
              <a:rPr lang="en-US" sz="1200" kern="1200" dirty="0">
                <a:solidFill>
                  <a:schemeClr val="tx1"/>
                </a:solidFill>
                <a:effectLst/>
                <a:latin typeface="+mn-lt"/>
                <a:ea typeface="+mn-ea"/>
                <a:cs typeface="+mn-cs"/>
              </a:rPr>
              <a:t> den Kuchen.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[Du] </a:t>
            </a:r>
            <a:r>
              <a:rPr lang="en-US" sz="1200" kern="1200" dirty="0" err="1">
                <a:solidFill>
                  <a:schemeClr val="tx1"/>
                </a:solidFill>
                <a:effectLst/>
                <a:latin typeface="+mn-lt"/>
                <a:ea typeface="+mn-ea"/>
                <a:cs typeface="+mn-cs"/>
              </a:rPr>
              <a:t>bereitest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anderen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Rezepte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5. [Du] </a:t>
            </a:r>
            <a:r>
              <a:rPr lang="en-US" sz="1200" kern="1200" dirty="0" err="1">
                <a:solidFill>
                  <a:schemeClr val="tx1"/>
                </a:solidFill>
                <a:effectLst/>
                <a:latin typeface="+mn-lt"/>
                <a:ea typeface="+mn-ea"/>
                <a:cs typeface="+mn-cs"/>
              </a:rPr>
              <a:t>organisierst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Musik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 [Sie] </a:t>
            </a:r>
            <a:r>
              <a:rPr lang="en-US" sz="1200"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um </a:t>
            </a:r>
            <a:r>
              <a:rPr lang="en-US" sz="1200" kern="1200" dirty="0" err="1">
                <a:solidFill>
                  <a:schemeClr val="tx1"/>
                </a:solidFill>
                <a:effectLst/>
                <a:latin typeface="+mn-lt"/>
                <a:ea typeface="+mn-ea"/>
                <a:cs typeface="+mn-cs"/>
              </a:rPr>
              <a:t>zwei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Uhr</a:t>
            </a:r>
            <a:r>
              <a:rPr lang="en-US" sz="1200" kern="1200" dirty="0">
                <a:solidFill>
                  <a:schemeClr val="tx1"/>
                </a:solidFill>
                <a:effectLst/>
                <a:latin typeface="+mn-lt"/>
                <a:ea typeface="+mn-ea"/>
                <a:cs typeface="+mn-cs"/>
              </a:rPr>
              <a:t>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7. [Sie] </a:t>
            </a:r>
            <a:r>
              <a:rPr lang="en-US" sz="1200" kern="1200" dirty="0" err="1">
                <a:solidFill>
                  <a:schemeClr val="tx1"/>
                </a:solidFill>
                <a:effectLst/>
                <a:latin typeface="+mn-lt"/>
                <a:ea typeface="+mn-ea"/>
                <a:cs typeface="+mn-cs"/>
              </a:rPr>
              <a:t>rufen</a:t>
            </a:r>
            <a:r>
              <a:rPr lang="en-US" sz="1200" kern="1200" dirty="0">
                <a:solidFill>
                  <a:schemeClr val="tx1"/>
                </a:solidFill>
                <a:effectLst/>
                <a:latin typeface="+mn-lt"/>
                <a:ea typeface="+mn-ea"/>
                <a:cs typeface="+mn-cs"/>
              </a:rPr>
              <a:t> den DJ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8. [Du] </a:t>
            </a:r>
            <a:r>
              <a:rPr lang="en-US" sz="1200" kern="1200" dirty="0" err="1">
                <a:solidFill>
                  <a:schemeClr val="tx1"/>
                </a:solidFill>
                <a:effectLst/>
                <a:latin typeface="+mn-lt"/>
                <a:ea typeface="+mn-ea"/>
                <a:cs typeface="+mn-cs"/>
              </a:rPr>
              <a:t>bringst</a:t>
            </a:r>
            <a:r>
              <a:rPr lang="en-US" sz="1200" kern="1200" dirty="0">
                <a:solidFill>
                  <a:schemeClr val="tx1"/>
                </a:solidFill>
                <a:effectLst/>
                <a:latin typeface="+mn-lt"/>
                <a:ea typeface="+mn-ea"/>
                <a:cs typeface="+mn-cs"/>
              </a:rPr>
              <a:t> das Banner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59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 full audio to use when checking answers</a:t>
            </a:r>
            <a:endParaRPr lang="en-GB" dirty="0"/>
          </a:p>
          <a:p>
            <a:endParaRPr lang="en-GB" dirty="0"/>
          </a:p>
          <a:p>
            <a:r>
              <a:rPr lang="en-GB" b="1" dirty="0"/>
              <a:t>Transcript:</a:t>
            </a:r>
            <a:br>
              <a:rPr lang="en-GB" b="1" dirty="0"/>
            </a:br>
            <a:r>
              <a:rPr lang="en-GB" b="0" dirty="0"/>
              <a:t>1. </a:t>
            </a:r>
            <a:r>
              <a:rPr lang="en-US" sz="1200" b="0" kern="1200" dirty="0">
                <a:solidFill>
                  <a:schemeClr val="tx1"/>
                </a:solidFill>
                <a:effectLst/>
                <a:latin typeface="+mn-lt"/>
                <a:ea typeface="+mn-ea"/>
                <a:cs typeface="+mn-cs"/>
              </a:rPr>
              <a:t>Sie </a:t>
            </a:r>
            <a:r>
              <a:rPr lang="en-US" sz="1200" b="0" kern="1200" dirty="0" err="1">
                <a:solidFill>
                  <a:schemeClr val="tx1"/>
                </a:solidFill>
                <a:effectLst/>
                <a:latin typeface="+mn-lt"/>
                <a:ea typeface="+mn-ea"/>
                <a:cs typeface="+mn-cs"/>
              </a:rPr>
              <a:t>kaufen</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online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 Du </a:t>
            </a:r>
            <a:r>
              <a:rPr lang="en-US" sz="1200" kern="1200" dirty="0" err="1">
                <a:solidFill>
                  <a:schemeClr val="tx1"/>
                </a:solidFill>
                <a:effectLst/>
                <a:latin typeface="+mn-lt"/>
                <a:ea typeface="+mn-ea"/>
                <a:cs typeface="+mn-cs"/>
              </a:rPr>
              <a:t>kaufst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Geschäft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Sie </a:t>
            </a:r>
            <a:r>
              <a:rPr lang="en-US" sz="1200" kern="1200" dirty="0" err="1">
                <a:solidFill>
                  <a:schemeClr val="tx1"/>
                </a:solidFill>
                <a:effectLst/>
                <a:latin typeface="+mn-lt"/>
                <a:ea typeface="+mn-ea"/>
                <a:cs typeface="+mn-cs"/>
              </a:rPr>
              <a:t>backen</a:t>
            </a:r>
            <a:r>
              <a:rPr lang="en-US" sz="1200" kern="1200" dirty="0">
                <a:solidFill>
                  <a:schemeClr val="tx1"/>
                </a:solidFill>
                <a:effectLst/>
                <a:latin typeface="+mn-lt"/>
                <a:ea typeface="+mn-ea"/>
                <a:cs typeface="+mn-cs"/>
              </a:rPr>
              <a:t> den Kuchen.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Du </a:t>
            </a:r>
            <a:r>
              <a:rPr lang="en-US" sz="1200" kern="1200" dirty="0" err="1">
                <a:solidFill>
                  <a:schemeClr val="tx1"/>
                </a:solidFill>
                <a:effectLst/>
                <a:latin typeface="+mn-lt"/>
                <a:ea typeface="+mn-ea"/>
                <a:cs typeface="+mn-cs"/>
              </a:rPr>
              <a:t>bereitest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anderen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Rezepte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5. Du </a:t>
            </a:r>
            <a:r>
              <a:rPr lang="en-US" sz="1200" kern="1200" dirty="0" err="1">
                <a:solidFill>
                  <a:schemeClr val="tx1"/>
                </a:solidFill>
                <a:effectLst/>
                <a:latin typeface="+mn-lt"/>
                <a:ea typeface="+mn-ea"/>
                <a:cs typeface="+mn-cs"/>
              </a:rPr>
              <a:t>organisierst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Musik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 Sie </a:t>
            </a:r>
            <a:r>
              <a:rPr lang="en-US" sz="1200"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um </a:t>
            </a:r>
            <a:r>
              <a:rPr lang="en-US" sz="1200" kern="1200" dirty="0" err="1">
                <a:solidFill>
                  <a:schemeClr val="tx1"/>
                </a:solidFill>
                <a:effectLst/>
                <a:latin typeface="+mn-lt"/>
                <a:ea typeface="+mn-ea"/>
                <a:cs typeface="+mn-cs"/>
              </a:rPr>
              <a:t>zwei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Uhr</a:t>
            </a:r>
            <a:r>
              <a:rPr lang="en-US" sz="1200" kern="1200" dirty="0">
                <a:solidFill>
                  <a:schemeClr val="tx1"/>
                </a:solidFill>
                <a:effectLst/>
                <a:latin typeface="+mn-lt"/>
                <a:ea typeface="+mn-ea"/>
                <a:cs typeface="+mn-cs"/>
              </a:rPr>
              <a:t>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7. Sie </a:t>
            </a:r>
            <a:r>
              <a:rPr lang="en-US" sz="1200" kern="1200" dirty="0" err="1">
                <a:solidFill>
                  <a:schemeClr val="tx1"/>
                </a:solidFill>
                <a:effectLst/>
                <a:latin typeface="+mn-lt"/>
                <a:ea typeface="+mn-ea"/>
                <a:cs typeface="+mn-cs"/>
              </a:rPr>
              <a:t>rufen</a:t>
            </a:r>
            <a:r>
              <a:rPr lang="en-US" sz="1200" kern="1200" dirty="0">
                <a:solidFill>
                  <a:schemeClr val="tx1"/>
                </a:solidFill>
                <a:effectLst/>
                <a:latin typeface="+mn-lt"/>
                <a:ea typeface="+mn-ea"/>
                <a:cs typeface="+mn-cs"/>
              </a:rPr>
              <a:t> den DJ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8. Du </a:t>
            </a:r>
            <a:r>
              <a:rPr lang="en-US" sz="1200" kern="1200" dirty="0" err="1">
                <a:solidFill>
                  <a:schemeClr val="tx1"/>
                </a:solidFill>
                <a:effectLst/>
                <a:latin typeface="+mn-lt"/>
                <a:ea typeface="+mn-ea"/>
                <a:cs typeface="+mn-cs"/>
              </a:rPr>
              <a:t>bringst</a:t>
            </a:r>
            <a:r>
              <a:rPr lang="en-US" sz="1200" kern="1200" dirty="0">
                <a:solidFill>
                  <a:schemeClr val="tx1"/>
                </a:solidFill>
                <a:effectLst/>
                <a:latin typeface="+mn-lt"/>
                <a:ea typeface="+mn-ea"/>
                <a:cs typeface="+mn-cs"/>
              </a:rPr>
              <a:t> das Banner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470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Explain and illustrate whole sentence negation with separable and non-separable verbs (in neutral sentences). </a:t>
            </a:r>
            <a:br>
              <a:rPr lang="en-GB" dirty="0"/>
            </a:br>
            <a:br>
              <a:rPr lang="en-GB" dirty="0"/>
            </a:br>
            <a:r>
              <a:rPr lang="en-GB" b="1" dirty="0"/>
              <a:t>Procedure:</a:t>
            </a:r>
            <a:br>
              <a:rPr lang="en-GB" dirty="0"/>
            </a:br>
            <a:r>
              <a:rPr lang="en-GB" dirty="0"/>
              <a:t>1. Cycle through the information on the slide using the animation sequence.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understanding the placement of </a:t>
            </a:r>
            <a:r>
              <a:rPr lang="en-GB" b="0" i="1" dirty="0" err="1"/>
              <a:t>nicht</a:t>
            </a:r>
            <a:r>
              <a:rPr lang="en-GB" b="0" i="1" dirty="0"/>
              <a:t> </a:t>
            </a:r>
            <a:r>
              <a:rPr lang="en-GB" b="0" dirty="0"/>
              <a:t>in sentence negation in the written modality with separable and non-separable verbs.</a:t>
            </a:r>
            <a:br>
              <a:rPr lang="en-GB" b="0" dirty="0"/>
            </a:br>
            <a:br>
              <a:rPr lang="en-GB" dirty="0"/>
            </a:br>
            <a:r>
              <a:rPr lang="en-GB" b="1" dirty="0"/>
              <a:t>Procedure:</a:t>
            </a:r>
            <a:br>
              <a:rPr lang="en-GB" dirty="0"/>
            </a:br>
            <a:r>
              <a:rPr lang="en-GB" dirty="0"/>
              <a:t>1. Remind students that </a:t>
            </a:r>
            <a:r>
              <a:rPr lang="en-GB" i="1" dirty="0" err="1"/>
              <a:t>nicht</a:t>
            </a:r>
            <a:r>
              <a:rPr lang="en-GB" i="1" dirty="0"/>
              <a:t> </a:t>
            </a:r>
            <a:r>
              <a:rPr lang="en-GB" dirty="0"/>
              <a:t>comes before the particle with separable verbs and at the end of the sentence with non-separable verbs.</a:t>
            </a:r>
          </a:p>
          <a:p>
            <a:r>
              <a:rPr lang="en-GB" dirty="0"/>
              <a:t>2. Students write 1-3 and Wolfgang’s reply with the </a:t>
            </a:r>
            <a:r>
              <a:rPr lang="en-GB" dirty="0" err="1"/>
              <a:t>nicht</a:t>
            </a:r>
            <a:r>
              <a:rPr lang="en-GB" dirty="0"/>
              <a:t> in the correct position.</a:t>
            </a:r>
            <a:br>
              <a:rPr lang="en-GB" dirty="0"/>
            </a:br>
            <a:r>
              <a:rPr lang="en-GB"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1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practise asking questions with formal and informal you, and to practise using separable verbs with questions and answers </a:t>
            </a:r>
            <a:r>
              <a:rPr lang="en-GB" b="0" i="0" dirty="0"/>
              <a:t>in the affirmative and negative.</a:t>
            </a:r>
            <a:br>
              <a:rPr lang="en-GB" dirty="0"/>
            </a:br>
            <a:br>
              <a:rPr lang="en-GB" dirty="0"/>
            </a:br>
            <a:r>
              <a:rPr lang="en-GB" b="1" dirty="0"/>
              <a:t>Procedure:</a:t>
            </a:r>
            <a:br>
              <a:rPr lang="en-GB" dirty="0"/>
            </a:br>
            <a:r>
              <a:rPr lang="en-GB" dirty="0"/>
              <a:t>1. Partner A decides that s/he is talking to an older person or a friend, and uses the formal or informal form of </a:t>
            </a:r>
            <a:r>
              <a:rPr lang="en-GB" i="0" dirty="0"/>
              <a:t>the verbs </a:t>
            </a:r>
            <a:r>
              <a:rPr lang="en-GB" dirty="0"/>
              <a:t>to ask the question.</a:t>
            </a:r>
            <a:br>
              <a:rPr lang="en-GB" dirty="0"/>
            </a:br>
            <a:r>
              <a:rPr lang="en-GB" dirty="0"/>
              <a:t>2. Partner B listens and responds according to the indicated answer, as in the example modelled here.</a:t>
            </a:r>
            <a:br>
              <a:rPr lang="en-GB" dirty="0"/>
            </a:br>
            <a:r>
              <a:rPr lang="en-GB" dirty="0"/>
              <a:t>3. Then do the same process with the other five sets of pictures.  Note that the infinitive phrases are provided to scaffold the task and enable students to focus their full attention on forming questions with separable verbs in the ‘du’ and ‘Sie’ forms, and responding with affirmative and negative answers.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the next slide students swap roles.</a:t>
            </a: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606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91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AQA list does not have </a:t>
            </a:r>
            <a:r>
              <a:rPr lang="en-GB" sz="1200" b="1" u="sng" baseline="0" dirty="0" err="1"/>
              <a:t>Polen</a:t>
            </a:r>
            <a:r>
              <a:rPr lang="en-GB" sz="1200" b="1" u="sng" baseline="0" dirty="0"/>
              <a:t>, </a:t>
            </a:r>
            <a:r>
              <a:rPr lang="en-GB" sz="1200" b="1" u="sng" baseline="0" dirty="0" err="1"/>
              <a:t>polnisch</a:t>
            </a:r>
            <a:br>
              <a:rPr lang="en-GB" sz="1200" b="1" baseline="0" dirty="0"/>
            </a:br>
            <a:r>
              <a:rPr lang="en-GB" sz="1200" b="1" baseline="0" dirty="0"/>
              <a:t>ii) Edexcel list does not have </a:t>
            </a:r>
            <a:r>
              <a:rPr lang="en-GB" sz="1200" b="1" u="sng" baseline="0" dirty="0" err="1"/>
              <a:t>Polen</a:t>
            </a:r>
            <a:r>
              <a:rPr lang="en-GB" sz="1200" b="1" u="sng" baseline="0" dirty="0"/>
              <a:t>, </a:t>
            </a:r>
            <a:r>
              <a:rPr lang="en-GB" sz="1200" b="1" u="sng" baseline="0" dirty="0" err="1"/>
              <a:t>polnisch</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iii) </a:t>
            </a:r>
            <a:r>
              <a:rPr lang="en-GB" sz="1200" b="1" baseline="0" dirty="0" err="1"/>
              <a:t>Eduqas</a:t>
            </a:r>
            <a:r>
              <a:rPr lang="en-GB" sz="1200" b="1" baseline="0" dirty="0"/>
              <a:t> list does not have </a:t>
            </a:r>
            <a:r>
              <a:rPr lang="en-GB" sz="1200" b="1" u="sng" baseline="0" dirty="0" err="1"/>
              <a:t>polnisch</a:t>
            </a:r>
            <a:r>
              <a:rPr lang="en-GB" sz="12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[o] </a:t>
            </a:r>
            <a:r>
              <a:rPr lang="en-GB" sz="1200" b="0" dirty="0"/>
              <a:t>and </a:t>
            </a:r>
            <a:r>
              <a:rPr lang="en-GB" sz="1200" b="1" dirty="0"/>
              <a:t>[ö]</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separable verbs in the present tense</a:t>
            </a:r>
            <a:br>
              <a:rPr lang="en-GB" sz="1200" b="0" baseline="0" dirty="0"/>
            </a:br>
            <a:r>
              <a:rPr lang="en-GB" sz="1200" b="0" baseline="0" dirty="0"/>
              <a:t>Introduction to three verbs ‘to put’: </a:t>
            </a:r>
            <a:r>
              <a:rPr lang="en-GB" sz="1200" b="0" baseline="0" dirty="0" err="1"/>
              <a:t>stellen</a:t>
            </a:r>
            <a:r>
              <a:rPr lang="en-GB" sz="1200" b="0" baseline="0" dirty="0"/>
              <a:t>, </a:t>
            </a:r>
            <a:r>
              <a:rPr lang="en-GB" sz="1200" b="0" baseline="0" dirty="0" err="1"/>
              <a:t>setzen</a:t>
            </a:r>
            <a:r>
              <a:rPr lang="en-GB" sz="1200" b="0" baseline="0" dirty="0"/>
              <a:t>, </a:t>
            </a:r>
            <a:r>
              <a:rPr lang="en-GB" sz="1200" b="0" baseline="0" dirty="0" err="1"/>
              <a:t>legen</a:t>
            </a: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anfangen</a:t>
            </a:r>
            <a:r>
              <a:rPr lang="en-GB" sz="1200" kern="1200" dirty="0">
                <a:solidFill>
                  <a:schemeClr val="tx1"/>
                </a:solidFill>
                <a:effectLst/>
                <a:latin typeface="+mn-lt"/>
                <a:ea typeface="+mn-ea"/>
                <a:cs typeface="+mn-cs"/>
              </a:rPr>
              <a:t> [497] </a:t>
            </a: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anrufen</a:t>
            </a:r>
            <a:r>
              <a:rPr lang="en-GB" sz="1200" kern="1200" dirty="0">
                <a:solidFill>
                  <a:schemeClr val="tx1"/>
                </a:solidFill>
                <a:effectLst/>
                <a:latin typeface="+mn-lt"/>
                <a:ea typeface="+mn-ea"/>
                <a:cs typeface="+mn-cs"/>
              </a:rPr>
              <a:t> [1146] </a:t>
            </a:r>
            <a:r>
              <a:rPr lang="en-GB" sz="1200" kern="1200" dirty="0" err="1">
                <a:solidFill>
                  <a:schemeClr val="tx1"/>
                </a:solidFill>
                <a:effectLst/>
                <a:latin typeface="+mn-lt"/>
                <a:ea typeface="+mn-ea"/>
                <a:cs typeface="+mn-cs"/>
              </a:rPr>
              <a:t>einkaufen</a:t>
            </a:r>
            <a:r>
              <a:rPr lang="en-GB" sz="1200" kern="1200" dirty="0">
                <a:solidFill>
                  <a:schemeClr val="tx1"/>
                </a:solidFill>
                <a:effectLst/>
                <a:latin typeface="+mn-lt"/>
                <a:ea typeface="+mn-ea"/>
                <a:cs typeface="+mn-cs"/>
              </a:rPr>
              <a:t> [2877]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stattfinden</a:t>
            </a:r>
            <a:r>
              <a:rPr lang="en-GB" sz="1200" kern="1200" dirty="0">
                <a:solidFill>
                  <a:schemeClr val="tx1"/>
                </a:solidFill>
                <a:effectLst/>
                <a:latin typeface="+mn-lt"/>
                <a:ea typeface="+mn-ea"/>
                <a:cs typeface="+mn-cs"/>
              </a:rPr>
              <a:t> [652]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a:t>
            </a:r>
            <a:r>
              <a:rPr lang="en-GB" sz="1200" kern="1200" dirty="0" err="1">
                <a:solidFill>
                  <a:schemeClr val="tx1"/>
                </a:solidFill>
                <a:effectLst/>
                <a:latin typeface="+mn-lt"/>
                <a:ea typeface="+mn-ea"/>
                <a:cs typeface="+mn-cs"/>
              </a:rPr>
              <a:t>Geburtstag</a:t>
            </a:r>
            <a:r>
              <a:rPr lang="en-GB" sz="1200" kern="1200" dirty="0">
                <a:solidFill>
                  <a:schemeClr val="tx1"/>
                </a:solidFill>
                <a:effectLst/>
                <a:latin typeface="+mn-lt"/>
                <a:ea typeface="+mn-ea"/>
                <a:cs typeface="+mn-cs"/>
              </a:rPr>
              <a:t> [1766]  </a:t>
            </a:r>
            <a:r>
              <a:rPr lang="en-GB" sz="1200" kern="1200" dirty="0" err="1">
                <a:solidFill>
                  <a:schemeClr val="tx1"/>
                </a:solidFill>
                <a:effectLst/>
                <a:latin typeface="+mn-lt"/>
                <a:ea typeface="+mn-ea"/>
                <a:cs typeface="+mn-cs"/>
              </a:rPr>
              <a:t>weiterer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weitere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weiteres</a:t>
            </a:r>
            <a:r>
              <a:rPr lang="en-GB" sz="1200" kern="1200" dirty="0">
                <a:solidFill>
                  <a:schemeClr val="tx1"/>
                </a:solidFill>
                <a:effectLst/>
                <a:latin typeface="+mn-lt"/>
                <a:ea typeface="+mn-ea"/>
                <a:cs typeface="+mn-cs"/>
              </a:rPr>
              <a:t> [182]  </a:t>
            </a:r>
            <a:r>
              <a:rPr lang="en-GB" sz="1200" kern="1200" dirty="0" err="1">
                <a:solidFill>
                  <a:schemeClr val="tx1"/>
                </a:solidFill>
                <a:effectLst/>
                <a:latin typeface="+mn-lt"/>
                <a:ea typeface="+mn-ea"/>
                <a:cs typeface="+mn-cs"/>
              </a:rPr>
              <a:t>für</a:t>
            </a:r>
            <a:r>
              <a:rPr lang="en-GB" sz="1200" kern="1200" dirty="0">
                <a:solidFill>
                  <a:schemeClr val="tx1"/>
                </a:solidFill>
                <a:effectLst/>
                <a:latin typeface="+mn-lt"/>
                <a:ea typeface="+mn-ea"/>
                <a:cs typeface="+mn-cs"/>
              </a:rPr>
              <a:t> [17] </a:t>
            </a:r>
            <a:r>
              <a:rPr lang="en-GB" sz="1200" kern="1200" dirty="0" err="1">
                <a:solidFill>
                  <a:schemeClr val="tx1"/>
                </a:solidFill>
                <a:effectLst/>
                <a:latin typeface="+mn-lt"/>
                <a:ea typeface="+mn-ea"/>
                <a:cs typeface="+mn-cs"/>
              </a:rPr>
              <a:t>während</a:t>
            </a:r>
            <a:r>
              <a:rPr lang="en-GB" sz="1200" kern="1200" dirty="0">
                <a:solidFill>
                  <a:schemeClr val="tx1"/>
                </a:solidFill>
                <a:effectLst/>
                <a:latin typeface="+mn-lt"/>
                <a:ea typeface="+mn-ea"/>
                <a:cs typeface="+mn-cs"/>
              </a:rPr>
              <a:t> [173]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8.1.1.3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gefunden</a:t>
            </a:r>
            <a:r>
              <a:rPr lang="en-GB" sz="1200" kern="1200" dirty="0">
                <a:solidFill>
                  <a:schemeClr val="tx1"/>
                </a:solidFill>
                <a:effectLst/>
                <a:latin typeface="+mn-lt"/>
                <a:ea typeface="+mn-ea"/>
                <a:cs typeface="+mn-cs"/>
              </a:rPr>
              <a:t> [103] Sie [10] Bad [1577] Brief [813] Hunger [2097] </a:t>
            </a:r>
            <a:r>
              <a:rPr lang="en-GB" sz="1200" kern="1200" dirty="0" err="1">
                <a:solidFill>
                  <a:schemeClr val="tx1"/>
                </a:solidFill>
                <a:effectLst/>
                <a:latin typeface="+mn-lt"/>
                <a:ea typeface="+mn-ea"/>
                <a:cs typeface="+mn-cs"/>
              </a:rPr>
              <a:t>Kaffee</a:t>
            </a:r>
            <a:r>
              <a:rPr lang="en-GB" sz="1200" kern="1200" dirty="0">
                <a:solidFill>
                  <a:schemeClr val="tx1"/>
                </a:solidFill>
                <a:effectLst/>
                <a:latin typeface="+mn-lt"/>
                <a:ea typeface="+mn-ea"/>
                <a:cs typeface="+mn-cs"/>
              </a:rPr>
              <a:t> [1299]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Lust [1407]  </a:t>
            </a:r>
            <a:r>
              <a:rPr lang="en-GB" sz="1200" kern="1200" dirty="0" err="1">
                <a:solidFill>
                  <a:schemeClr val="tx1"/>
                </a:solidFill>
                <a:effectLst/>
                <a:latin typeface="+mn-lt"/>
                <a:ea typeface="+mn-ea"/>
                <a:cs typeface="+mn-cs"/>
              </a:rPr>
              <a:t>Schmerz</a:t>
            </a:r>
            <a:r>
              <a:rPr lang="en-GB" sz="1200" kern="1200" dirty="0">
                <a:solidFill>
                  <a:schemeClr val="tx1"/>
                </a:solidFill>
                <a:effectLst/>
                <a:latin typeface="+mn-lt"/>
                <a:ea typeface="+mn-ea"/>
                <a:cs typeface="+mn-cs"/>
              </a:rPr>
              <a:t> [1483]  </a:t>
            </a:r>
            <a:r>
              <a:rPr lang="en-GB" sz="1200" kern="1200" dirty="0" err="1">
                <a:solidFill>
                  <a:schemeClr val="tx1"/>
                </a:solidFill>
                <a:effectLst/>
                <a:latin typeface="+mn-lt"/>
                <a:ea typeface="+mn-ea"/>
                <a:cs typeface="+mn-cs"/>
              </a:rPr>
              <a:t>Wohnung</a:t>
            </a:r>
            <a:r>
              <a:rPr lang="en-GB" sz="1200" kern="1200" dirty="0">
                <a:solidFill>
                  <a:schemeClr val="tx1"/>
                </a:solidFill>
                <a:effectLst/>
                <a:latin typeface="+mn-lt"/>
                <a:ea typeface="+mn-ea"/>
                <a:cs typeface="+mn-cs"/>
              </a:rPr>
              <a:t> [418] </a:t>
            </a:r>
            <a:r>
              <a:rPr lang="en-GB" sz="1200" kern="1200" dirty="0" err="1">
                <a:solidFill>
                  <a:schemeClr val="tx1"/>
                </a:solidFill>
                <a:effectLst/>
                <a:latin typeface="+mn-lt"/>
                <a:ea typeface="+mn-ea"/>
                <a:cs typeface="+mn-cs"/>
              </a:rPr>
              <a:t>müde</a:t>
            </a:r>
            <a:r>
              <a:rPr lang="en-GB" sz="1200" kern="1200" dirty="0">
                <a:solidFill>
                  <a:schemeClr val="tx1"/>
                </a:solidFill>
                <a:effectLst/>
                <a:latin typeface="+mn-lt"/>
                <a:ea typeface="+mn-ea"/>
                <a:cs typeface="+mn-cs"/>
              </a:rPr>
              <a:t> [2000] noch1 [33] </a:t>
            </a:r>
            <a:r>
              <a:rPr lang="en-GB" sz="1200" kern="1200" dirty="0" err="1">
                <a:solidFill>
                  <a:schemeClr val="tx1"/>
                </a:solidFill>
                <a:effectLst/>
                <a:latin typeface="+mn-lt"/>
                <a:ea typeface="+mn-ea"/>
                <a:cs typeface="+mn-cs"/>
              </a:rPr>
              <a:t>oben</a:t>
            </a:r>
            <a:r>
              <a:rPr lang="en-GB" sz="1200" kern="1200" dirty="0">
                <a:solidFill>
                  <a:schemeClr val="tx1"/>
                </a:solidFill>
                <a:effectLst/>
                <a:latin typeface="+mn-lt"/>
                <a:ea typeface="+mn-ea"/>
                <a:cs typeface="+mn-cs"/>
              </a:rPr>
              <a:t> [100] </a:t>
            </a:r>
            <a:r>
              <a:rPr lang="en-GB" sz="1200" kern="1200" dirty="0" err="1">
                <a:solidFill>
                  <a:schemeClr val="tx1"/>
                </a:solidFill>
                <a:effectLst/>
                <a:latin typeface="+mn-lt"/>
                <a:ea typeface="+mn-ea"/>
                <a:cs typeface="+mn-cs"/>
              </a:rPr>
              <a:t>unten</a:t>
            </a:r>
            <a:r>
              <a:rPr lang="en-GB" sz="1200" kern="1200" dirty="0">
                <a:solidFill>
                  <a:schemeClr val="tx1"/>
                </a:solidFill>
                <a:effectLst/>
                <a:latin typeface="+mn-lt"/>
                <a:ea typeface="+mn-ea"/>
                <a:cs typeface="+mn-cs"/>
              </a:rPr>
              <a:t> [590]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1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1 minute</a:t>
            </a:r>
            <a:br>
              <a:rPr lang="en-GB" dirty="0"/>
            </a:br>
            <a:br>
              <a:rPr lang="en-GB" b="1" dirty="0"/>
            </a:br>
            <a:r>
              <a:rPr lang="en-GB" b="1" dirty="0"/>
              <a:t>Aim: </a:t>
            </a:r>
            <a:r>
              <a:rPr lang="en-GB" b="0" baseline="0" dirty="0"/>
              <a:t>To introduce/consolidate SSC long and short </a:t>
            </a:r>
            <a:r>
              <a:rPr lang="en-GB" b="1" baseline="0" dirty="0"/>
              <a:t>[o] and [ö]</a:t>
            </a:r>
            <a:br>
              <a:rPr lang="en-GB" dirty="0"/>
            </a:br>
            <a:br>
              <a:rPr lang="en-GB" dirty="0"/>
            </a:br>
            <a:r>
              <a:rPr lang="en-GB" b="1" dirty="0"/>
              <a:t>Procedure:</a:t>
            </a:r>
            <a:br>
              <a:rPr lang="en-GB" dirty="0"/>
            </a:br>
            <a:r>
              <a:rPr lang="en-GB" b="0" dirty="0"/>
              <a:t>1. Present the letter(s) and say the </a:t>
            </a:r>
            <a:r>
              <a:rPr lang="en-GB" b="1" dirty="0"/>
              <a:t>[o] </a:t>
            </a:r>
            <a:r>
              <a:rPr lang="en-GB" b="0" dirty="0"/>
              <a:t>sound first, on its own. Students repeat it with you.</a:t>
            </a:r>
            <a:br>
              <a:rPr lang="en-GB" b="0" dirty="0"/>
            </a:br>
            <a:r>
              <a:rPr lang="en-GB" b="0" dirty="0"/>
              <a:t>2. Bring up the source word </a:t>
            </a:r>
            <a:r>
              <a:rPr lang="en-GB" b="0" baseline="0" dirty="0"/>
              <a:t>”</a:t>
            </a:r>
            <a:r>
              <a:rPr lang="en-GB" sz="1200" b="1" baseline="0" dirty="0">
                <a:solidFill>
                  <a:srgbClr val="002060"/>
                </a:solidFill>
                <a:latin typeface="Century Gothic" panose="020B0502020202020204" pitchFamily="34" charset="0"/>
              </a:rPr>
              <a:t>wo?</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Repeat for the other three source words, with gesture suggestions as follows:</a:t>
            </a:r>
            <a:br>
              <a:rPr lang="en-GB" dirty="0"/>
            </a:br>
            <a:r>
              <a:rPr lang="en-GB" dirty="0"/>
              <a:t>short </a:t>
            </a:r>
            <a:r>
              <a:rPr lang="en-GB" b="1" dirty="0"/>
              <a:t>[o] </a:t>
            </a:r>
            <a:r>
              <a:rPr lang="en-GB" dirty="0"/>
              <a:t>– </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long</a:t>
            </a:r>
            <a:r>
              <a:rPr lang="en-GB" b="1" dirty="0"/>
              <a:t> [ö] </a:t>
            </a:r>
            <a:r>
              <a:rPr lang="en-GB" dirty="0"/>
              <a:t>–</a:t>
            </a:r>
            <a:r>
              <a:rPr lang="en-GB"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short </a:t>
            </a:r>
            <a:r>
              <a:rPr lang="en-GB" b="1" dirty="0"/>
              <a:t>[ö] </a:t>
            </a:r>
            <a:r>
              <a:rPr lang="en-GB" dirty="0"/>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b="1" baseline="0" dirty="0" err="1"/>
              <a:t>schön</a:t>
            </a:r>
            <a:r>
              <a:rPr lang="en-GB" sz="1200" b="1" baseline="0" dirty="0"/>
              <a:t> </a:t>
            </a:r>
            <a:r>
              <a:rPr lang="en-GB" sz="1200" baseline="0" dirty="0"/>
              <a:t>[164] </a:t>
            </a:r>
            <a:r>
              <a:rPr lang="en-GB" sz="1200" b="1" baseline="0" dirty="0" err="1"/>
              <a:t>zwölf</a:t>
            </a:r>
            <a:r>
              <a:rPr lang="en-GB" sz="1200" b="1" baseline="0" dirty="0"/>
              <a:t> </a:t>
            </a:r>
            <a:r>
              <a:rPr lang="en-GB" sz="1200" baseline="0" dirty="0"/>
              <a:t>[882] </a:t>
            </a:r>
            <a:r>
              <a:rPr lang="en-GB" b="1" baseline="0" dirty="0"/>
              <a:t>wo? </a:t>
            </a:r>
            <a:r>
              <a:rPr lang="en-GB" baseline="0" dirty="0"/>
              <a:t>[94] </a:t>
            </a:r>
            <a:r>
              <a:rPr lang="en-GB" b="1" baseline="0" dirty="0" err="1"/>
              <a:t>holen</a:t>
            </a:r>
            <a:r>
              <a:rPr lang="en-GB" b="1" baseline="0" dirty="0"/>
              <a:t> </a:t>
            </a:r>
            <a:r>
              <a:rPr lang="en-GB" baseline="0" dirty="0"/>
              <a:t>[640]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687753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Details inspired by: https://www.chateau-doex.ch/de/P1152/das-internationale-ballonfestival</a:t>
            </a:r>
          </a:p>
          <a:p>
            <a:br>
              <a:rPr lang="en-GB" b="1" dirty="0"/>
            </a:br>
            <a:r>
              <a:rPr lang="en-GB" b="1" dirty="0"/>
              <a:t>Timing: 5 minutes</a:t>
            </a:r>
            <a:br>
              <a:rPr lang="en-GB" b="1" dirty="0"/>
            </a:br>
            <a:br>
              <a:rPr lang="en-GB" b="1" dirty="0"/>
            </a:br>
            <a:r>
              <a:rPr lang="en-GB" b="1" dirty="0"/>
              <a:t>Aim: </a:t>
            </a:r>
            <a:r>
              <a:rPr lang="en-GB" b="0" dirty="0"/>
              <a:t>To practise separable verbs in context.</a:t>
            </a:r>
            <a:br>
              <a:rPr lang="en-GB" dirty="0"/>
            </a:br>
            <a:br>
              <a:rPr lang="en-GB" dirty="0"/>
            </a:br>
            <a:r>
              <a:rPr lang="en-GB" b="1" dirty="0"/>
              <a:t>Procedure:</a:t>
            </a:r>
            <a:br>
              <a:rPr lang="en-GB" dirty="0"/>
            </a:br>
            <a:r>
              <a:rPr lang="en-GB" dirty="0"/>
              <a:t>1. Students read the text aloud with a partner and fill in the missing particles as they go.</a:t>
            </a:r>
          </a:p>
          <a:p>
            <a:r>
              <a:rPr lang="en-GB" dirty="0"/>
              <a:t>2. Click to reveal answers.</a:t>
            </a:r>
            <a:br>
              <a:rPr lang="en-GB" dirty="0"/>
            </a:br>
            <a:r>
              <a:rPr lang="en-GB" dirty="0"/>
              <a:t>3. Elicit English meanings.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92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produce in written form some revisited vocabulary from this week’s sets.</a:t>
            </a:r>
            <a:br>
              <a:rPr lang="en-GB" b="0" dirty="0"/>
            </a:br>
            <a:br>
              <a:rPr lang="en-GB" b="0" dirty="0"/>
            </a:br>
            <a:r>
              <a:rPr lang="en-GB" b="1" dirty="0"/>
              <a:t>Procedure:</a:t>
            </a:r>
            <a:br>
              <a:rPr lang="en-GB" b="1" dirty="0"/>
            </a:br>
            <a:r>
              <a:rPr lang="en-GB" b="0" dirty="0"/>
              <a:t>1. Write 1-7 and the missing German words.</a:t>
            </a:r>
            <a:br>
              <a:rPr lang="en-GB" b="0" dirty="0"/>
            </a:br>
            <a:r>
              <a:rPr lang="en-GB" b="0" dirty="0"/>
              <a:t>2. Click to reveal answers.</a:t>
            </a:r>
            <a:br>
              <a:rPr lang="en-GB" b="0" dirty="0"/>
            </a:br>
            <a:r>
              <a:rPr lang="en-GB" b="0" dirty="0"/>
              <a:t>3. If time, elicit English sentence meanings orally.</a:t>
            </a:r>
            <a:br>
              <a:rPr lang="en-GB" dirty="0"/>
            </a:br>
            <a:br>
              <a:rPr lang="en-GB" dirty="0"/>
            </a:br>
            <a:r>
              <a:rPr lang="en-GB" b="1" baseline="0" dirty="0"/>
              <a:t>Word frequency of cognates used (1 is the most frequent word in German): </a:t>
            </a:r>
            <a:br>
              <a:rPr lang="en-GB" baseline="0" dirty="0"/>
            </a:br>
            <a:r>
              <a:rPr lang="en-GB" baseline="0" dirty="0"/>
              <a:t>E-Mail [2172],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endParaRPr lang="en-GB" sz="1200" b="1"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Sie [10] Bad [1577] Brief [813]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Lust [1407]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45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explain and illustrate placement verbs </a:t>
            </a:r>
            <a:r>
              <a:rPr lang="en-GB" b="0" dirty="0" err="1"/>
              <a:t>stellen</a:t>
            </a:r>
            <a:r>
              <a:rPr lang="en-GB" b="0" dirty="0"/>
              <a:t> / </a:t>
            </a:r>
            <a:r>
              <a:rPr lang="en-GB" b="0" dirty="0" err="1"/>
              <a:t>legen</a:t>
            </a:r>
            <a:r>
              <a:rPr lang="en-GB" b="0" dirty="0"/>
              <a:t> / </a:t>
            </a:r>
            <a:r>
              <a:rPr lang="en-GB" b="0" dirty="0" err="1"/>
              <a:t>setzen</a:t>
            </a:r>
            <a:r>
              <a:rPr lang="en-GB" b="0" dirty="0"/>
              <a:t>.</a:t>
            </a:r>
            <a:br>
              <a:rPr lang="en-GB" dirty="0"/>
            </a:br>
            <a:br>
              <a:rPr lang="en-GB" dirty="0"/>
            </a:br>
            <a:r>
              <a:rPr lang="en-GB" b="1" dirty="0"/>
              <a:t>Procedure:</a:t>
            </a:r>
            <a:br>
              <a:rPr lang="en-GB" dirty="0"/>
            </a:br>
            <a:r>
              <a:rPr lang="en-GB" dirty="0"/>
              <a:t>1. Cycle through the information on the slide using the animation sequence.</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reinforce understanding of the differences in meaning between the three verbs meaning ‘put’, and to provide the additional challenge to produce the verbs in writing.</a:t>
            </a:r>
            <a:br>
              <a:rPr lang="en-GB" b="0" dirty="0"/>
            </a:br>
            <a:br>
              <a:rPr lang="en-GB" dirty="0"/>
            </a:br>
            <a:r>
              <a:rPr lang="en-GB" b="1" dirty="0"/>
              <a:t>Procedure:</a:t>
            </a:r>
            <a:br>
              <a:rPr lang="en-GB" dirty="0"/>
            </a:br>
            <a:r>
              <a:rPr lang="en-GB" dirty="0"/>
              <a:t>1. Students write 1-8.  They either identify the verb infinitive, or write the missing form (taking their cue from the subject (pronoun)).</a:t>
            </a:r>
          </a:p>
          <a:p>
            <a:r>
              <a:rPr lang="en-GB" dirty="0"/>
              <a:t>2. Click to trigger a picture clue as to the choice of verb (Some students will find it easier to identify which verb to choose when they see a picture of the position).</a:t>
            </a:r>
          </a:p>
          <a:p>
            <a:r>
              <a:rPr lang="en-GB" dirty="0"/>
              <a:t>3. Click again to reveal the answer for each.</a:t>
            </a:r>
          </a:p>
          <a:p>
            <a:endParaRPr lang="en-GB" dirty="0"/>
          </a:p>
          <a:p>
            <a:r>
              <a:rPr lang="en-GB" b="1" dirty="0"/>
              <a:t>Note</a:t>
            </a:r>
            <a:r>
              <a:rPr lang="en-GB" dirty="0"/>
              <a:t>: If the laptop is closed, we would say ‘</a:t>
            </a:r>
            <a:r>
              <a:rPr lang="en-GB" dirty="0" err="1"/>
              <a:t>legen</a:t>
            </a:r>
            <a:r>
              <a:rPr lang="en-GB" dirty="0"/>
              <a:t>’.  If the laptop has the lid open, then we could also say ‘</a:t>
            </a:r>
            <a:r>
              <a:rPr lang="en-GB" dirty="0" err="1"/>
              <a:t>setzen</a:t>
            </a:r>
            <a:r>
              <a:rPr lang="en-GB" dirty="0"/>
              <a:t>’.</a:t>
            </a:r>
            <a:br>
              <a:rPr lang="en-GB" dirty="0"/>
            </a:br>
            <a:endParaRPr lang="en-GB" dirty="0"/>
          </a:p>
          <a:p>
            <a:r>
              <a:rPr lang="en-GB" b="1" baseline="0" dirty="0"/>
              <a:t>Word frequency (1 is the most frequent word in German): </a:t>
            </a:r>
            <a:endParaRPr lang="en-GB" dirty="0"/>
          </a:p>
          <a:p>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393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Practise </a:t>
            </a:r>
            <a:r>
              <a:rPr lang="en-GB" b="0" dirty="0" err="1"/>
              <a:t>stellen</a:t>
            </a:r>
            <a:r>
              <a:rPr lang="en-GB" b="0" dirty="0"/>
              <a:t> / </a:t>
            </a:r>
            <a:r>
              <a:rPr lang="en-GB" b="0" dirty="0" err="1"/>
              <a:t>legen</a:t>
            </a:r>
            <a:r>
              <a:rPr lang="en-GB" b="0" dirty="0"/>
              <a:t> / </a:t>
            </a:r>
            <a:r>
              <a:rPr lang="en-GB" b="0" dirty="0" err="1"/>
              <a:t>setzen</a:t>
            </a:r>
            <a:r>
              <a:rPr lang="en-GB" b="0" dirty="0"/>
              <a:t> in sentence context in the oral modality.</a:t>
            </a:r>
            <a:br>
              <a:rPr lang="en-GB" dirty="0"/>
            </a:br>
            <a:br>
              <a:rPr lang="en-GB" dirty="0"/>
            </a:br>
            <a:r>
              <a:rPr lang="en-GB" b="1" dirty="0"/>
              <a:t>Procedure:</a:t>
            </a:r>
            <a:br>
              <a:rPr lang="en-GB" dirty="0"/>
            </a:br>
            <a:r>
              <a:rPr lang="en-GB" dirty="0"/>
              <a:t>1. Click on a number to hear the recording.</a:t>
            </a:r>
          </a:p>
          <a:p>
            <a:r>
              <a:rPr lang="en-GB" dirty="0"/>
              <a:t>2. Decide which verb fits.</a:t>
            </a:r>
            <a:br>
              <a:rPr lang="en-GB" dirty="0"/>
            </a:br>
            <a:r>
              <a:rPr lang="en-GB" dirty="0"/>
              <a:t>3. Optional – listen again and note the additional details in English.</a:t>
            </a:r>
          </a:p>
          <a:p>
            <a:r>
              <a:rPr lang="en-GB" dirty="0"/>
              <a:t>4. Click to reveal and check answers. Note: the following slide also has the answers, and full version of the audio for each sentence, if preferred.</a:t>
            </a:r>
          </a:p>
          <a:p>
            <a:endParaRPr lang="en-GB" dirty="0"/>
          </a:p>
          <a:p>
            <a:r>
              <a:rPr lang="en-GB" b="1" dirty="0"/>
              <a:t>Transcript:</a:t>
            </a:r>
            <a:br>
              <a:rPr lang="en-GB" dirty="0"/>
            </a:br>
            <a:r>
              <a:rPr lang="de-DE" sz="1200" kern="1200" dirty="0">
                <a:solidFill>
                  <a:schemeClr val="tx1"/>
                </a:solidFill>
                <a:effectLst/>
                <a:latin typeface="+mn-lt"/>
                <a:ea typeface="+mn-ea"/>
                <a:cs typeface="+mn-cs"/>
              </a:rPr>
              <a:t>1. Ich [stelle] einen großen Tisch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[lege] die Servietten auf die Teller...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[stelle] Extra-stühle in die Küche...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[setze] den Kuchen in den Ofen...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[lege] das Gästebuch offen auf den Tisch...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[lege] auch einen neuen Kuli auf den Tisch...</a:t>
            </a:r>
            <a:endParaRPr lang="en-GB" sz="1200" kern="1200" dirty="0">
              <a:solidFill>
                <a:schemeClr val="tx1"/>
              </a:solidFill>
              <a:effectLst/>
              <a:latin typeface="+mn-lt"/>
              <a:ea typeface="+mn-ea"/>
              <a:cs typeface="+mn-cs"/>
            </a:endParaRPr>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24</a:t>
            </a:fld>
            <a:endParaRPr lang="en-GB">
              <a:solidFill>
                <a:prstClr val="black"/>
              </a:solidFill>
            </a:endParaRPr>
          </a:p>
        </p:txBody>
      </p:sp>
    </p:spTree>
    <p:extLst>
      <p:ext uri="{BB962C8B-B14F-4D97-AF65-F5344CB8AC3E}">
        <p14:creationId xmlns:p14="http://schemas.microsoft.com/office/powerpoint/2010/main" val="80265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slides with full audio for the sentences</a:t>
            </a:r>
          </a:p>
          <a:p>
            <a:endParaRPr lang="en-GB" b="1" dirty="0"/>
          </a:p>
          <a:p>
            <a:r>
              <a:rPr lang="en-GB" b="1" dirty="0"/>
              <a:t>Transcript:</a:t>
            </a:r>
            <a:br>
              <a:rPr lang="en-GB" dirty="0"/>
            </a:br>
            <a:r>
              <a:rPr lang="de-DE" sz="1200" kern="1200" dirty="0">
                <a:solidFill>
                  <a:schemeClr val="tx1"/>
                </a:solidFill>
                <a:effectLst/>
                <a:latin typeface="+mn-lt"/>
                <a:ea typeface="+mn-ea"/>
                <a:cs typeface="+mn-cs"/>
              </a:rPr>
              <a:t>1. Ich stelle einen großen Tisch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lege die Servietten auf die Teller...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stelle Extra-stühle in die Küche...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setze den Kuchen in den Ofen...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lege das Gästebuch offen auf den Tisch...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lege auch einen neuen Kuli auf den Tisch...</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25</a:t>
            </a:fld>
            <a:endParaRPr lang="en-GB">
              <a:solidFill>
                <a:prstClr val="black"/>
              </a:solidFill>
            </a:endParaRPr>
          </a:p>
        </p:txBody>
      </p:sp>
    </p:spTree>
    <p:extLst>
      <p:ext uri="{BB962C8B-B14F-4D97-AF65-F5344CB8AC3E}">
        <p14:creationId xmlns:p14="http://schemas.microsoft.com/office/powerpoint/2010/main" val="1812468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teachers will want to steer an adaptive path through the remainder of this lesson to meet the needs of their students. </a:t>
            </a:r>
            <a:br>
              <a:rPr lang="en-GB" b="1" dirty="0"/>
            </a:br>
            <a:r>
              <a:rPr lang="en-GB" b="1" dirty="0"/>
              <a:t>Here are four suggestions:</a:t>
            </a:r>
            <a:br>
              <a:rPr lang="en-GB" b="1" dirty="0"/>
            </a:br>
            <a:r>
              <a:rPr lang="en-GB" b="0" dirty="0"/>
              <a:t>1. Do all of the material (for maximum stretch and challenge) and set the final writing task for homework.</a:t>
            </a:r>
            <a:br>
              <a:rPr lang="en-GB" b="0" dirty="0"/>
            </a:br>
            <a:r>
              <a:rPr lang="en-GB" b="0" dirty="0"/>
              <a:t>2. Include this slide, the reading that follows and the speaking activity, but omit the listening (slide 28).</a:t>
            </a:r>
            <a:br>
              <a:rPr lang="en-GB" b="0" dirty="0"/>
            </a:br>
            <a:r>
              <a:rPr lang="en-GB" b="0" dirty="0"/>
              <a:t>3. Include this slide, the reading that follows and the final writing activity, but omit the listening (slide 28) and the speaking (slides 29 – 32).</a:t>
            </a:r>
            <a:br>
              <a:rPr lang="en-GB" b="0" dirty="0"/>
            </a:br>
            <a:r>
              <a:rPr lang="en-GB" b="0" dirty="0"/>
              <a:t>4. Omit this slide, the reading, listening and speaking that follow and use the final writing task for consolidation. The writing may need further adaption – e.g., making it into a gap-fill task instead of a translation, or alternatively an ‘open book’ activity where students refer to their language guides.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explain and illustrate placement verbs (</a:t>
            </a:r>
            <a:r>
              <a:rPr lang="en-GB" b="0" dirty="0" err="1"/>
              <a:t>stellen</a:t>
            </a:r>
            <a:r>
              <a:rPr lang="en-GB" b="0" dirty="0"/>
              <a:t> / </a:t>
            </a:r>
            <a:r>
              <a:rPr lang="en-GB" b="0" dirty="0" err="1"/>
              <a:t>legen</a:t>
            </a:r>
            <a:r>
              <a:rPr lang="en-GB" b="0" dirty="0"/>
              <a:t> / </a:t>
            </a:r>
            <a:r>
              <a:rPr lang="en-GB" b="0" dirty="0" err="1"/>
              <a:t>setzen</a:t>
            </a:r>
            <a:r>
              <a:rPr lang="en-GB" b="0" dirty="0"/>
              <a:t>) vs positional verbs (</a:t>
            </a:r>
            <a:r>
              <a:rPr lang="en-GB" b="0" dirty="0" err="1"/>
              <a:t>stehen</a:t>
            </a:r>
            <a:r>
              <a:rPr lang="en-GB" b="0" dirty="0"/>
              <a:t> / </a:t>
            </a:r>
            <a:r>
              <a:rPr lang="en-GB" b="0" dirty="0" err="1"/>
              <a:t>liegen</a:t>
            </a:r>
            <a:r>
              <a:rPr lang="en-GB" b="0" dirty="0"/>
              <a:t> / </a:t>
            </a:r>
            <a:r>
              <a:rPr lang="en-GB" b="0" dirty="0" err="1"/>
              <a:t>sitzen</a:t>
            </a:r>
            <a:r>
              <a:rPr lang="en-GB" b="0" dirty="0"/>
              <a:t>)</a:t>
            </a:r>
            <a:br>
              <a:rPr lang="en-GB" dirty="0"/>
            </a:br>
            <a:br>
              <a:rPr lang="en-GB" dirty="0"/>
            </a:br>
            <a:r>
              <a:rPr lang="en-GB" b="1" dirty="0"/>
              <a:t>Procedure:</a:t>
            </a:r>
            <a:br>
              <a:rPr lang="en-GB" dirty="0"/>
            </a:br>
            <a:r>
              <a:rPr lang="en-GB" dirty="0"/>
              <a:t>1. Cycle through the information on the slide using the animation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501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positional verbs (</a:t>
            </a:r>
            <a:r>
              <a:rPr lang="en-GB" b="0" dirty="0" err="1"/>
              <a:t>stehen</a:t>
            </a:r>
            <a:r>
              <a:rPr lang="en-GB" b="0" dirty="0"/>
              <a:t> / </a:t>
            </a:r>
            <a:r>
              <a:rPr lang="en-GB" b="0" dirty="0" err="1"/>
              <a:t>leigen</a:t>
            </a:r>
            <a:r>
              <a:rPr lang="en-GB" b="0" dirty="0"/>
              <a:t> / </a:t>
            </a:r>
            <a:r>
              <a:rPr lang="en-GB" b="0" dirty="0" err="1"/>
              <a:t>sitzen</a:t>
            </a:r>
            <a:r>
              <a:rPr lang="en-GB" b="0" dirty="0"/>
              <a:t>) and placement verbs (</a:t>
            </a:r>
            <a:r>
              <a:rPr lang="en-GB" b="0" dirty="0" err="1"/>
              <a:t>stellen</a:t>
            </a:r>
            <a:r>
              <a:rPr lang="en-GB" b="0" dirty="0"/>
              <a:t> / </a:t>
            </a:r>
            <a:r>
              <a:rPr lang="en-GB" b="0" dirty="0" err="1"/>
              <a:t>legen</a:t>
            </a:r>
            <a:r>
              <a:rPr lang="en-GB" b="0" dirty="0"/>
              <a:t> / </a:t>
            </a:r>
            <a:r>
              <a:rPr lang="en-GB" b="0" dirty="0" err="1"/>
              <a:t>setzen</a:t>
            </a:r>
            <a:r>
              <a:rPr lang="en-GB" b="0" dirty="0"/>
              <a:t>) and R2/R3 prepositional phrases.</a:t>
            </a:r>
            <a:br>
              <a:rPr lang="en-GB" dirty="0"/>
            </a:br>
            <a:br>
              <a:rPr lang="en-GB" dirty="0"/>
            </a:br>
            <a:r>
              <a:rPr lang="en-GB" b="1" dirty="0"/>
              <a:t>Procedure:</a:t>
            </a:r>
            <a:br>
              <a:rPr lang="en-GB" dirty="0"/>
            </a:br>
            <a:r>
              <a:rPr lang="en-GB" dirty="0"/>
              <a:t>1. For each sentence say whether the positional verb or the placement verb fits. Remember to look at the R2 / R3 prepositions to decide which one fits.</a:t>
            </a:r>
          </a:p>
          <a:p>
            <a:r>
              <a:rPr lang="en-GB" dirty="0"/>
              <a:t>2. Click to reveal and check the answers.</a:t>
            </a:r>
          </a:p>
          <a:p>
            <a:r>
              <a:rPr lang="en-GB" dirty="0"/>
              <a:t>3. The first item can be done as example.</a:t>
            </a:r>
          </a:p>
          <a:p>
            <a:r>
              <a:rPr lang="en-GB" dirty="0"/>
              <a:t>4. Check understanding of the meaning.</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Practise </a:t>
            </a:r>
            <a:r>
              <a:rPr lang="en-GB" b="0" i="1" dirty="0" err="1"/>
              <a:t>während</a:t>
            </a:r>
            <a:r>
              <a:rPr lang="en-GB" b="0" dirty="0"/>
              <a:t> and </a:t>
            </a:r>
            <a:r>
              <a:rPr lang="en-GB" b="0" i="1" dirty="0" err="1"/>
              <a:t>denn</a:t>
            </a:r>
            <a:r>
              <a:rPr lang="en-GB" b="0" dirty="0"/>
              <a:t> in sentence context.</a:t>
            </a:r>
            <a:br>
              <a:rPr lang="en-GB" b="0" dirty="0"/>
            </a:br>
            <a:br>
              <a:rPr lang="en-GB" b="0" dirty="0"/>
            </a:br>
            <a:r>
              <a:rPr lang="en-GB" b="1" i="1" dirty="0"/>
              <a:t>Note: </a:t>
            </a:r>
            <a:r>
              <a:rPr lang="en-GB" b="0" dirty="0"/>
              <a:t>this task re-uses the first halves of sentences students have already heard and understood.  This will help them to focus more of their attention on the second halves of the sentences.</a:t>
            </a:r>
            <a:br>
              <a:rPr lang="en-GB" dirty="0"/>
            </a:br>
            <a:br>
              <a:rPr lang="en-GB" dirty="0"/>
            </a:br>
            <a:r>
              <a:rPr lang="en-GB" b="1" dirty="0"/>
              <a:t>Procedure:</a:t>
            </a:r>
            <a:br>
              <a:rPr lang="en-GB" dirty="0"/>
            </a:br>
            <a:r>
              <a:rPr lang="en-GB" dirty="0"/>
              <a:t>1. Click on a number to hear the recording.</a:t>
            </a:r>
          </a:p>
          <a:p>
            <a:r>
              <a:rPr lang="en-GB" dirty="0"/>
              <a:t>2. Decide which word fits in the gap, using the word order to help decide.</a:t>
            </a:r>
            <a:br>
              <a:rPr lang="en-GB" dirty="0"/>
            </a:br>
            <a:r>
              <a:rPr lang="en-GB" dirty="0"/>
              <a:t>3. Listen again to write down what Wolfgang is doing. </a:t>
            </a:r>
            <a:r>
              <a:rPr lang="en-GB" b="1" i="1" dirty="0"/>
              <a:t>Note:</a:t>
            </a:r>
            <a:r>
              <a:rPr lang="en-GB" dirty="0"/>
              <a:t> the actions buttons on the left have the full sentences without beeps, which can be used here.</a:t>
            </a:r>
          </a:p>
          <a:p>
            <a:r>
              <a:rPr lang="en-GB" dirty="0"/>
              <a:t>4. Click to reveal and check answers.</a:t>
            </a:r>
          </a:p>
          <a:p>
            <a:endParaRPr lang="en-GB" dirty="0"/>
          </a:p>
          <a:p>
            <a:endParaRPr lang="en-GB" dirty="0"/>
          </a:p>
          <a:p>
            <a:r>
              <a:rPr lang="en-GB" b="1" dirty="0"/>
              <a:t>Transcript:</a:t>
            </a:r>
            <a:br>
              <a:rPr lang="en-GB" dirty="0"/>
            </a:br>
            <a:r>
              <a:rPr lang="de-DE" sz="1200" kern="1200" dirty="0">
                <a:solidFill>
                  <a:schemeClr val="tx1"/>
                </a:solidFill>
                <a:effectLst/>
                <a:latin typeface="+mn-lt"/>
                <a:ea typeface="+mn-ea"/>
                <a:cs typeface="+mn-cs"/>
              </a:rPr>
              <a:t>1. Ich stelle einen großen Tisch in den Garten, [während] Wolfgang Gitarre spielt.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lege die Servietten auf die Teller, [während] Wolfgang ein Bad nimmt.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stelle Extra-stühle in die Küche, [denn] Wolfgang hat keine Lust.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setze den Kuchen in den Ofen, [während] Wolfgang Heidi eine SMS schreibt.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lege das Gästebuch offen auf den Tisch, [denn] Wolfgang hat das vergessen.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lege auch einen neuen Kuli auf den Tisch, [während] Wolfgang mit dem anderen Kuli schreibt.</a:t>
            </a:r>
            <a:endParaRPr lang="en-GB" sz="1200" kern="1200" dirty="0">
              <a:solidFill>
                <a:schemeClr val="tx1"/>
              </a:solidFill>
              <a:effectLst/>
              <a:latin typeface="+mn-lt"/>
              <a:ea typeface="+mn-ea"/>
              <a:cs typeface="+mn-cs"/>
            </a:endParaRP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873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0" dirty="0"/>
              <a:t> To practice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Person a starts the sentence (cued in English)</a:t>
            </a:r>
          </a:p>
          <a:p>
            <a:pPr marL="228600" indent="-228600">
              <a:buAutoNum type="arabicPeriod"/>
            </a:pPr>
            <a:r>
              <a:rPr lang="en-US" b="0" dirty="0"/>
              <a:t>Person B chooses which ending fits and completes the sentence.</a:t>
            </a:r>
          </a:p>
          <a:p>
            <a:pPr marL="228600" indent="-228600">
              <a:buAutoNum type="arabicPeriod"/>
            </a:pPr>
            <a:r>
              <a:rPr lang="en-US" b="0" dirty="0"/>
              <a:t>For round 2 person A and B swap roles.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Brief [813] </a:t>
            </a:r>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r>
              <a:rPr lang="en-GB" sz="1200" kern="1200" dirty="0" err="1">
                <a:solidFill>
                  <a:schemeClr val="tx1"/>
                </a:solidFill>
                <a:effectLst/>
                <a:latin typeface="+mn-lt"/>
                <a:ea typeface="+mn-ea"/>
                <a:cs typeface="+mn-cs"/>
              </a:rPr>
              <a:t>Wohnung</a:t>
            </a:r>
            <a:r>
              <a:rPr lang="en-GB" sz="1200" kern="1200" dirty="0">
                <a:solidFill>
                  <a:schemeClr val="tx1"/>
                </a:solidFill>
                <a:effectLst/>
                <a:latin typeface="+mn-lt"/>
                <a:ea typeface="+mn-ea"/>
                <a:cs typeface="+mn-cs"/>
              </a:rPr>
              <a:t> [418]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9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Practise</a:t>
            </a:r>
            <a:r>
              <a:rPr lang="en-GB" b="0" baseline="0" dirty="0"/>
              <a:t> the phonetics of plural o </a:t>
            </a:r>
            <a:r>
              <a:rPr lang="en-GB" b="0" baseline="0" dirty="0">
                <a:sym typeface="Wingdings" panose="05000000000000000000" pitchFamily="2" charset="2"/>
              </a:rPr>
              <a:t> ö.</a:t>
            </a:r>
            <a:br>
              <a:rPr lang="en-GB" dirty="0"/>
            </a:br>
            <a:br>
              <a:rPr lang="en-GB" dirty="0"/>
            </a:br>
            <a:r>
              <a:rPr lang="en-GB" b="1" dirty="0"/>
              <a:t>Procedure:</a:t>
            </a:r>
            <a:br>
              <a:rPr lang="en-GB" dirty="0"/>
            </a:br>
            <a:r>
              <a:rPr lang="en-GB" dirty="0"/>
              <a:t>1. Students can initially be asked to</a:t>
            </a:r>
            <a:r>
              <a:rPr lang="en-GB" baseline="0" dirty="0"/>
              <a:t> fill in the grid without any audio.</a:t>
            </a:r>
            <a:endParaRPr lang="en-GB" dirty="0"/>
          </a:p>
          <a:p>
            <a:r>
              <a:rPr lang="en-GB" dirty="0"/>
              <a:t>2. Clicking</a:t>
            </a:r>
            <a:r>
              <a:rPr lang="en-GB" baseline="0" dirty="0"/>
              <a:t> the buttons plays both the singular and plural words. Students write and/or check their written versions of the singular nouns.</a:t>
            </a:r>
            <a:endParaRPr lang="en-GB" dirty="0"/>
          </a:p>
          <a:p>
            <a:r>
              <a:rPr lang="en-GB" dirty="0"/>
              <a:t>3. Clicking reveals the</a:t>
            </a:r>
            <a:r>
              <a:rPr lang="en-GB" baseline="0" dirty="0"/>
              <a:t> singular nouns.</a:t>
            </a:r>
            <a:br>
              <a:rPr lang="en-GB" baseline="0" dirty="0"/>
            </a:br>
            <a:r>
              <a:rPr lang="en-GB" baseline="0" dirty="0"/>
              <a:t>4. Students read aloud/pronounce all of the nouns in pairs, taking it in turns to say whichever the ‘matching’ plural or singular, depending on the word their partner says first.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lvl="0"/>
            <a:r>
              <a:rPr lang="de-DE" sz="1200" kern="1200" dirty="0">
                <a:solidFill>
                  <a:schemeClr val="tx1"/>
                </a:solidFill>
                <a:effectLst/>
                <a:latin typeface="+mn-lt"/>
                <a:ea typeface="+mn-ea"/>
                <a:cs typeface="+mn-cs"/>
              </a:rPr>
              <a:t>1. Wort – Wörter</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2. Sohn - Söhne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3. Bahnhof – Bahnhöfe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4. Dorf – Dörfer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5.</a:t>
            </a:r>
            <a:r>
              <a:rPr lang="de-DE" sz="1200" kern="1200" baseline="0" dirty="0">
                <a:solidFill>
                  <a:schemeClr val="tx1"/>
                </a:solidFill>
                <a:effectLst/>
                <a:latin typeface="+mn-lt"/>
                <a:ea typeface="+mn-ea"/>
                <a:cs typeface="+mn-cs"/>
              </a:rPr>
              <a:t> B</a:t>
            </a:r>
            <a:r>
              <a:rPr lang="de-DE" sz="1200" kern="1200" dirty="0">
                <a:solidFill>
                  <a:schemeClr val="tx1"/>
                </a:solidFill>
                <a:effectLst/>
                <a:latin typeface="+mn-lt"/>
                <a:ea typeface="+mn-ea"/>
                <a:cs typeface="+mn-cs"/>
              </a:rPr>
              <a:t>oden – Böden</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6. Kopf – Köpfe</a:t>
            </a:r>
            <a:endParaRPr lang="en-GB" sz="1200" kern="1200" dirty="0">
              <a:solidFill>
                <a:schemeClr val="tx1"/>
              </a:solidFill>
              <a:effectLst/>
              <a:latin typeface="+mn-lt"/>
              <a:ea typeface="+mn-ea"/>
              <a:cs typeface="+mn-cs"/>
            </a:endParaRPr>
          </a:p>
          <a:p>
            <a:pPr lvl="0"/>
            <a:br>
              <a:rPr lang="en-GB" dirty="0"/>
            </a:br>
            <a:r>
              <a:rPr lang="en-GB" b="1" baseline="0" dirty="0"/>
              <a:t>Word frequency of unknown words and cognates (1 is the most frequent word in German): </a:t>
            </a:r>
            <a:br>
              <a:rPr lang="en-GB" baseline="0" dirty="0"/>
            </a:br>
            <a:r>
              <a:rPr lang="de-DE" sz="1200" kern="1200" dirty="0">
                <a:solidFill>
                  <a:schemeClr val="tx1"/>
                </a:solidFill>
                <a:effectLst/>
                <a:latin typeface="+mn-lt"/>
                <a:ea typeface="+mn-ea"/>
                <a:cs typeface="+mn-cs"/>
              </a:rPr>
              <a:t>Sohn [596]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395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(There is a handout for this task)</a:t>
            </a:r>
          </a:p>
          <a:p>
            <a:r>
              <a:rPr lang="en-GB" b="1" dirty="0"/>
              <a:t>Cues for person A x 3 &amp; B x 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888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Antworten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46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ACTIVITY OR HOMEWORK</a:t>
            </a:r>
          </a:p>
          <a:p>
            <a:r>
              <a:rPr lang="en-GB" b="1" dirty="0"/>
              <a:t>Timing: 10 minutes</a:t>
            </a:r>
            <a:br>
              <a:rPr lang="en-GB" dirty="0"/>
            </a:br>
            <a:br>
              <a:rPr lang="en-GB" b="1" dirty="0"/>
            </a:br>
            <a:r>
              <a:rPr lang="en-GB" b="1" dirty="0"/>
              <a:t>Aim: </a:t>
            </a:r>
            <a:r>
              <a:rPr lang="en-GB" b="0" dirty="0"/>
              <a:t>To practise producing in writing the vocabulary and grammar introduced. </a:t>
            </a:r>
            <a:br>
              <a:rPr lang="en-GB" dirty="0"/>
            </a:br>
            <a:br>
              <a:rPr lang="en-GB" dirty="0"/>
            </a:br>
            <a:r>
              <a:rPr lang="en-GB" b="1" dirty="0"/>
              <a:t>Procedure:</a:t>
            </a:r>
            <a:br>
              <a:rPr lang="en-GB" dirty="0"/>
            </a:br>
            <a:r>
              <a:rPr lang="en-GB" dirty="0"/>
              <a:t>1. Write Mia’s messages in German.</a:t>
            </a:r>
          </a:p>
          <a:p>
            <a:r>
              <a:rPr lang="en-GB" dirty="0"/>
              <a:t>2. Check answers on the next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Antworten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137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https://rachelhawkes.com/LDPresources/Yr8German/German_Y8_Term2i_Wk1_audio_HW_sheet_answers.docx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Question formation, Verb agreement (present), Verb agreement (past)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To present one of the separable verbs from this week’s new vocabulary.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vorbereiten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[v]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as key SSC present in the word.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bereitet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the fact that because the stem ends in –t, an addition ‘e’ is added to the short form, to make it easier to say.</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891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26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750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97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27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016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373331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441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14482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084554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36202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47266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028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5693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066E-E1C8-47DA-8BC1-C8648A5B4B5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5F05908-29B2-4ABA-9E19-37B7DA4B9E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EB7E14D-C812-4996-81BE-034A89027AD9}"/>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5" name="Footer Placeholder 4">
            <a:extLst>
              <a:ext uri="{FF2B5EF4-FFF2-40B4-BE49-F238E27FC236}">
                <a16:creationId xmlns:a16="http://schemas.microsoft.com/office/drawing/2014/main" id="{DC300887-2389-4227-92AB-AE626B21DD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275B3E-B8C0-4F95-B6BB-BB70256E4D70}"/>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1403011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72E10-5EB9-4383-89F2-E4DF1F4FE08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647D02F-445B-492D-B911-FC6D032F0CC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FBC8997-A14C-487C-9577-F4339FDA109C}"/>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5" name="Footer Placeholder 4">
            <a:extLst>
              <a:ext uri="{FF2B5EF4-FFF2-40B4-BE49-F238E27FC236}">
                <a16:creationId xmlns:a16="http://schemas.microsoft.com/office/drawing/2014/main" id="{2D82AB26-70C8-4B58-9525-EDBE92ECEC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9B8370-4467-4C20-8F5E-7078941E3C65}"/>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1976224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FED0B-3821-4A67-94A3-8E7811A9EF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FE04628-B52F-4389-A251-3BFC3A8467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4289919-FF55-4DC3-8613-27DC37378F12}"/>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5" name="Footer Placeholder 4">
            <a:extLst>
              <a:ext uri="{FF2B5EF4-FFF2-40B4-BE49-F238E27FC236}">
                <a16:creationId xmlns:a16="http://schemas.microsoft.com/office/drawing/2014/main" id="{BCFC3FE0-3C03-4F16-869B-DDDB70BB69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B45131-2B83-4029-9BDC-DF4D263C83C9}"/>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199085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421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CF1E-0960-422C-B2B4-19A9C128F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EAC0176-E7BD-4C36-B9FA-A3186D394EF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BF3C297-40B4-4A28-B5B6-45611E55084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74AB4CD-1F85-4008-89E3-66F1A4B91033}"/>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6" name="Footer Placeholder 5">
            <a:extLst>
              <a:ext uri="{FF2B5EF4-FFF2-40B4-BE49-F238E27FC236}">
                <a16:creationId xmlns:a16="http://schemas.microsoft.com/office/drawing/2014/main" id="{C227C29D-007F-45B8-BD1C-78DCBF12A6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AD127C-CE53-4D47-B137-926B8639C4D6}"/>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3305502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DCDE-A359-4D6F-9C9F-473A7562F6E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A08D7F6-F4D9-4B63-A4DB-D425FA7871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0B7954-D6D6-402E-AAC3-DDBF6EEEE12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434CD4E-96FA-4441-9830-7F3E06D3F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4479605-008E-4425-8088-26D87F190F7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62F9586-A010-44AD-AB7F-9C86631C01AE}"/>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8" name="Footer Placeholder 7">
            <a:extLst>
              <a:ext uri="{FF2B5EF4-FFF2-40B4-BE49-F238E27FC236}">
                <a16:creationId xmlns:a16="http://schemas.microsoft.com/office/drawing/2014/main" id="{E8094A08-6A71-4214-B051-FE51869AD6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C31D32-9941-4762-81DA-A093C3EBFD97}"/>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500346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61FA-F84D-4B27-83D4-6BEAB08AE9E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1550A68-3DB2-435D-A1F8-186FBD038317}"/>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4" name="Footer Placeholder 3">
            <a:extLst>
              <a:ext uri="{FF2B5EF4-FFF2-40B4-BE49-F238E27FC236}">
                <a16:creationId xmlns:a16="http://schemas.microsoft.com/office/drawing/2014/main" id="{B4A58D5C-57E5-4F7C-8E07-BA2BA175B5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6E16BD-246A-4CEB-94C0-362A95CDB024}"/>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91497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766E29-005B-4FFD-AF29-A44ADB48A03F}"/>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3" name="Footer Placeholder 2">
            <a:extLst>
              <a:ext uri="{FF2B5EF4-FFF2-40B4-BE49-F238E27FC236}">
                <a16:creationId xmlns:a16="http://schemas.microsoft.com/office/drawing/2014/main" id="{1011AE63-8AD6-44C8-9301-04FA2E9374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7A5474-44FC-4823-9505-33E0FE548BF0}"/>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1696776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A6F8-0CE3-4CCD-8065-BB6CFDCA7DA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D5A49D-850B-4414-A661-9B76BBAAF1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02BB739-D525-43F8-B2E8-B5386A383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CEB870-BBC5-49A8-8FBA-6B99B5A1A583}"/>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6" name="Footer Placeholder 5">
            <a:extLst>
              <a:ext uri="{FF2B5EF4-FFF2-40B4-BE49-F238E27FC236}">
                <a16:creationId xmlns:a16="http://schemas.microsoft.com/office/drawing/2014/main" id="{4782AD7A-CAC7-4189-B997-838A065F8EC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0B1AB1-1206-4DC4-8419-E511977BA141}"/>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369444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B2333-6163-45D8-B5F5-0537BA4E83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2B90F83-518A-4C51-B46B-0BF61EFC2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D8FA2FD-DF13-46C5-8E8E-F9FDC9B65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A52264-4569-4AB0-B1D8-88B20672FBD9}"/>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6" name="Footer Placeholder 5">
            <a:extLst>
              <a:ext uri="{FF2B5EF4-FFF2-40B4-BE49-F238E27FC236}">
                <a16:creationId xmlns:a16="http://schemas.microsoft.com/office/drawing/2014/main" id="{F199BE3E-982A-4FE1-8019-5B9C42B172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1E128C-9B7B-4D10-B93D-75AAA19EDE74}"/>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2343364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B79AF-3B08-4AC2-AF00-ECEABD0F61C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98A2E3F-D6ED-44D5-AFB0-26B39A657E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33775A-F6BB-46D5-9EF1-95E7F53A554B}"/>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5" name="Footer Placeholder 4">
            <a:extLst>
              <a:ext uri="{FF2B5EF4-FFF2-40B4-BE49-F238E27FC236}">
                <a16:creationId xmlns:a16="http://schemas.microsoft.com/office/drawing/2014/main" id="{A21CD4E8-6123-4C34-87DE-0313E9063B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8C49FC-F46F-46A5-A241-C273BF87DAA1}"/>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61707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D18A70-F75D-49E5-A243-4E7E545AE09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EC817A5-52C5-4A72-A559-6F23F680414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795353-6572-44F3-A40E-39900DE5AA97}"/>
              </a:ext>
            </a:extLst>
          </p:cNvPr>
          <p:cNvSpPr>
            <a:spLocks noGrp="1"/>
          </p:cNvSpPr>
          <p:nvPr>
            <p:ph type="dt" sz="half" idx="10"/>
          </p:nvPr>
        </p:nvSpPr>
        <p:spPr/>
        <p:txBody>
          <a:bodyPr/>
          <a:lstStyle/>
          <a:p>
            <a:fld id="{5C3FC3AC-0A2C-442E-93C5-2F9378B148B5}" type="datetimeFigureOut">
              <a:rPr lang="en-GB" smtClean="0"/>
              <a:t>10/02/2024</a:t>
            </a:fld>
            <a:endParaRPr lang="en-GB"/>
          </a:p>
        </p:txBody>
      </p:sp>
      <p:sp>
        <p:nvSpPr>
          <p:cNvPr id="5" name="Footer Placeholder 4">
            <a:extLst>
              <a:ext uri="{FF2B5EF4-FFF2-40B4-BE49-F238E27FC236}">
                <a16:creationId xmlns:a16="http://schemas.microsoft.com/office/drawing/2014/main" id="{C8999ABB-4FC7-43D1-9636-8850D9B93C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BD842-1E7D-4DEC-8C0E-1160DB11E9A5}"/>
              </a:ext>
            </a:extLst>
          </p:cNvPr>
          <p:cNvSpPr>
            <a:spLocks noGrp="1"/>
          </p:cNvSpPr>
          <p:nvPr>
            <p:ph type="sldNum" sz="quarter" idx="12"/>
          </p:nvPr>
        </p:nvSpPr>
        <p:spPr/>
        <p:txBody>
          <a:bodyPr/>
          <a:lstStyle/>
          <a:p>
            <a:fld id="{78DB7463-7C83-4BD9-9A3B-4D8DDCB1A3BB}" type="slidenum">
              <a:rPr lang="en-GB" smtClean="0"/>
              <a:t>‹#›</a:t>
            </a:fld>
            <a:endParaRPr lang="en-GB"/>
          </a:p>
        </p:txBody>
      </p:sp>
    </p:spTree>
    <p:extLst>
      <p:ext uri="{BB962C8B-B14F-4D97-AF65-F5344CB8AC3E}">
        <p14:creationId xmlns:p14="http://schemas.microsoft.com/office/powerpoint/2010/main" val="2703924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4112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442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578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27000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531291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825977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83863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22889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76849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3CA77D-5BA6-4D0B-8220-189B01947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B3899EF-070A-4E0F-9C06-044CCD0419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B528A71-1A7D-4390-86E1-DCE50A6E0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FC3AC-0A2C-442E-93C5-2F9378B148B5}" type="datetimeFigureOut">
              <a:rPr lang="en-GB" smtClean="0"/>
              <a:t>10/02/2024</a:t>
            </a:fld>
            <a:endParaRPr lang="en-GB"/>
          </a:p>
        </p:txBody>
      </p:sp>
      <p:sp>
        <p:nvSpPr>
          <p:cNvPr id="5" name="Footer Placeholder 4">
            <a:extLst>
              <a:ext uri="{FF2B5EF4-FFF2-40B4-BE49-F238E27FC236}">
                <a16:creationId xmlns:a16="http://schemas.microsoft.com/office/drawing/2014/main" id="{2A0F21FE-28C2-4BA0-AF4E-71C1BEDEFA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E380F71-2407-4D97-AF68-2DEC7AE45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B7463-7C83-4BD9-9A3B-4D8DDCB1A3BB}" type="slidenum">
              <a:rPr lang="en-GB" smtClean="0"/>
              <a:t>‹#›</a:t>
            </a:fld>
            <a:endParaRPr lang="en-GB"/>
          </a:p>
        </p:txBody>
      </p:sp>
    </p:spTree>
    <p:extLst>
      <p:ext uri="{BB962C8B-B14F-4D97-AF65-F5344CB8AC3E}">
        <p14:creationId xmlns:p14="http://schemas.microsoft.com/office/powerpoint/2010/main" val="74158734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gi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24.gif"/><Relationship Id="rId3" Type="http://schemas.openxmlformats.org/officeDocument/2006/relationships/audio" Target="../media/audio21.wav"/><Relationship Id="rId7" Type="http://schemas.openxmlformats.org/officeDocument/2006/relationships/audio" Target="../media/audio24.wav"/><Relationship Id="rId12" Type="http://schemas.openxmlformats.org/officeDocument/2006/relationships/image" Target="../media/image6.gi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image" Target="../media/image18.png"/><Relationship Id="rId9" Type="http://schemas.openxmlformats.org/officeDocument/2006/relationships/audio" Target="../media/audio26.wav"/><Relationship Id="rId14" Type="http://schemas.openxmlformats.org/officeDocument/2006/relationships/image" Target="../media/image25.gif"/></Relationships>
</file>

<file path=ppt/slides/_rels/slide14.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3" Type="http://schemas.openxmlformats.org/officeDocument/2006/relationships/image" Target="../media/image18.png"/><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audio" Target="../media/audio33.wav"/><Relationship Id="rId5" Type="http://schemas.openxmlformats.org/officeDocument/2006/relationships/image" Target="../media/image24.gif"/><Relationship Id="rId10" Type="http://schemas.openxmlformats.org/officeDocument/2006/relationships/audio" Target="../media/audio32.wav"/><Relationship Id="rId4" Type="http://schemas.openxmlformats.org/officeDocument/2006/relationships/image" Target="../media/image6.gif"/><Relationship Id="rId9" Type="http://schemas.openxmlformats.org/officeDocument/2006/relationships/audio" Target="../media/audio31.wav"/><Relationship Id="rId14" Type="http://schemas.openxmlformats.org/officeDocument/2006/relationships/audio" Target="../media/audio36.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6.gif"/><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1.png"/><Relationship Id="rId5" Type="http://schemas.openxmlformats.org/officeDocument/2006/relationships/image" Target="../media/image24.gif"/><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26.gif"/><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gif"/><Relationship Id="rId11" Type="http://schemas.openxmlformats.org/officeDocument/2006/relationships/image" Target="../media/image37.png"/><Relationship Id="rId5" Type="http://schemas.openxmlformats.org/officeDocument/2006/relationships/image" Target="../media/image24.gif"/><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60.png"/><Relationship Id="rId3" Type="http://schemas.openxmlformats.org/officeDocument/2006/relationships/image" Target="../media/image18.png"/><Relationship Id="rId7" Type="http://schemas.openxmlformats.org/officeDocument/2006/relationships/image" Target="../media/image54.png"/><Relationship Id="rId12" Type="http://schemas.openxmlformats.org/officeDocument/2006/relationships/image" Target="../media/image59.tif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0.gif"/><Relationship Id="rId11" Type="http://schemas.openxmlformats.org/officeDocument/2006/relationships/image" Target="../media/image58.png"/><Relationship Id="rId5" Type="http://schemas.openxmlformats.org/officeDocument/2006/relationships/image" Target="../media/image53.gif"/><Relationship Id="rId15" Type="http://schemas.openxmlformats.org/officeDocument/2006/relationships/image" Target="../media/image62.png"/><Relationship Id="rId10" Type="http://schemas.openxmlformats.org/officeDocument/2006/relationships/image" Target="../media/image57.tiff"/><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7.wav"/><Relationship Id="rId7" Type="http://schemas.openxmlformats.org/officeDocument/2006/relationships/audio" Target="../media/audio40.wav"/><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image" Target="../media/image63.gif"/><Relationship Id="rId5" Type="http://schemas.openxmlformats.org/officeDocument/2006/relationships/audio" Target="../media/audio38.wav"/><Relationship Id="rId10" Type="http://schemas.openxmlformats.org/officeDocument/2006/relationships/image" Target="../media/image26.gif"/><Relationship Id="rId4" Type="http://schemas.openxmlformats.org/officeDocument/2006/relationships/image" Target="../media/image18.png"/><Relationship Id="rId9" Type="http://schemas.openxmlformats.org/officeDocument/2006/relationships/audio" Target="../media/audio42.wav"/></Relationships>
</file>

<file path=ppt/slides/_rels/slide25.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18.png"/><Relationship Id="rId7" Type="http://schemas.openxmlformats.org/officeDocument/2006/relationships/audio" Target="../media/audio45.wav"/><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image" Target="../media/image63.gif"/><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image" Target="../media/image26.gif"/><Relationship Id="rId9" Type="http://schemas.openxmlformats.org/officeDocument/2006/relationships/audio" Target="../media/audio47.wav"/></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6.wav"/><Relationship Id="rId3" Type="http://schemas.openxmlformats.org/officeDocument/2006/relationships/audio" Target="../media/audio49.wav"/><Relationship Id="rId7" Type="http://schemas.openxmlformats.org/officeDocument/2006/relationships/audio" Target="../media/audio52.wav"/><Relationship Id="rId12" Type="http://schemas.openxmlformats.org/officeDocument/2006/relationships/audio" Target="../media/audio55.wav"/><Relationship Id="rId17" Type="http://schemas.openxmlformats.org/officeDocument/2006/relationships/audio" Target="../media/audio60.wav"/><Relationship Id="rId2" Type="http://schemas.openxmlformats.org/officeDocument/2006/relationships/notesSlide" Target="../notesSlides/notesSlide28.xml"/><Relationship Id="rId16" Type="http://schemas.openxmlformats.org/officeDocument/2006/relationships/audio" Target="../media/audio59.wav"/><Relationship Id="rId1" Type="http://schemas.openxmlformats.org/officeDocument/2006/relationships/slideLayout" Target="../slideLayouts/slideLayout3.xml"/><Relationship Id="rId6" Type="http://schemas.openxmlformats.org/officeDocument/2006/relationships/audio" Target="../media/audio51.wav"/><Relationship Id="rId11" Type="http://schemas.openxmlformats.org/officeDocument/2006/relationships/image" Target="../media/image66.gif"/><Relationship Id="rId5" Type="http://schemas.openxmlformats.org/officeDocument/2006/relationships/audio" Target="../media/audio50.wav"/><Relationship Id="rId15" Type="http://schemas.openxmlformats.org/officeDocument/2006/relationships/audio" Target="../media/audio58.wav"/><Relationship Id="rId10" Type="http://schemas.openxmlformats.org/officeDocument/2006/relationships/image" Target="../media/image26.gif"/><Relationship Id="rId4" Type="http://schemas.openxmlformats.org/officeDocument/2006/relationships/image" Target="../media/image18.png"/><Relationship Id="rId9" Type="http://schemas.openxmlformats.org/officeDocument/2006/relationships/audio" Target="../media/audio54.wav"/><Relationship Id="rId14" Type="http://schemas.openxmlformats.org/officeDocument/2006/relationships/audio" Target="../media/audio57.wav"/></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6.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image" Target="../media/image14.png"/><Relationship Id="rId5" Type="http://schemas.openxmlformats.org/officeDocument/2006/relationships/audio" Target="../media/audio11.wav"/><Relationship Id="rId10" Type="http://schemas.openxmlformats.org/officeDocument/2006/relationships/image" Target="../media/image13.png"/><Relationship Id="rId4" Type="http://schemas.openxmlformats.org/officeDocument/2006/relationships/audio" Target="../media/audio10.wav"/><Relationship Id="rId9" Type="http://schemas.openxmlformats.org/officeDocument/2006/relationships/image" Target="../media/image12.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7.gif"/></Relationships>
</file>

<file path=ppt/slides/_rels/slide3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7.gif"/></Relationships>
</file>

<file path=ppt/slides/_rels/slide34.xml.rels><?xml version="1.0" encoding="UTF-8" standalone="yes"?>
<Relationships xmlns="http://schemas.openxmlformats.org/package/2006/relationships"><Relationship Id="rId3" Type="http://schemas.openxmlformats.org/officeDocument/2006/relationships/hyperlink" Target="https://www.rachelhawkes.com/LDPresources/Yr8German/German_Y8_Term2i_Wk1_audio.html"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hyperlink" Target="https://www.rachelhawkes.com/LDPresources/Yr8German/German_Y8_Term2i_Wk1_audio_HW_sheet.doc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10000"/>
          </a:bodyPr>
          <a:lstStyle/>
          <a:p>
            <a:r>
              <a:rPr lang="en-GB" sz="4000" dirty="0" err="1"/>
              <a:t>Opa</a:t>
            </a:r>
            <a:r>
              <a:rPr lang="en-GB" sz="4000" dirty="0"/>
              <a:t> </a:t>
            </a:r>
            <a:r>
              <a:rPr lang="en-GB" sz="4000" dirty="0" err="1"/>
              <a:t>wird</a:t>
            </a:r>
            <a:r>
              <a:rPr lang="en-GB" sz="4000" dirty="0"/>
              <a:t> 70!</a:t>
            </a:r>
            <a:br>
              <a:rPr lang="en-GB" sz="4000" dirty="0"/>
            </a:br>
            <a:r>
              <a:rPr lang="en-GB" sz="2600" b="0" dirty="0"/>
              <a:t>Preparing for a party</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7 - Lesson 27</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Rachel Hawkes / Ciaran Morris</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10/02/24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Separable verbs in the present tense</a:t>
            </a:r>
          </a:p>
          <a:p>
            <a:pPr algn="l"/>
            <a:r>
              <a:rPr lang="en-GB" sz="2000" dirty="0">
                <a:solidFill>
                  <a:schemeClr val="tx1"/>
                </a:solidFill>
              </a:rPr>
              <a:t>SSC long and short [o] and [ö]</a:t>
            </a:r>
          </a:p>
          <a:p>
            <a:pPr algn="l"/>
            <a:endParaRPr lang="en-GB" sz="2000" dirty="0">
              <a:solidFill>
                <a:schemeClr val="tx1"/>
              </a:solidFill>
            </a:endParaRPr>
          </a:p>
        </p:txBody>
      </p:sp>
      <p:pic>
        <p:nvPicPr>
          <p:cNvPr id="6" name="Picture 5" descr="A drawing of a cartoon character&#10;&#10;Description automatically generated">
            <a:extLst>
              <a:ext uri="{FF2B5EF4-FFF2-40B4-BE49-F238E27FC236}">
                <a16:creationId xmlns:a16="http://schemas.microsoft.com/office/drawing/2014/main" id="{7EBB1C33-E36D-44DF-9A48-DEC64A105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91895"/>
            <a:ext cx="4101782" cy="3254422"/>
          </a:xfrm>
          <a:prstGeom prst="rect">
            <a:avLst/>
          </a:prstGeom>
        </p:spPr>
      </p:pic>
      <p:pic>
        <p:nvPicPr>
          <p:cNvPr id="7" name="Picture 6">
            <a:extLst>
              <a:ext uri="{FF2B5EF4-FFF2-40B4-BE49-F238E27FC236}">
                <a16:creationId xmlns:a16="http://schemas.microsoft.com/office/drawing/2014/main" id="{DF958502-422B-4A3D-B555-59E4C7D94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3529" y="2498921"/>
            <a:ext cx="1950486" cy="3287657"/>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23138" cy="647577"/>
          </a:xfrm>
        </p:spPr>
        <p:txBody>
          <a:bodyPr>
            <a:normAutofit/>
          </a:bodyPr>
          <a:lstStyle/>
          <a:p>
            <a:r>
              <a:rPr lang="en-GB" sz="2800" b="1" dirty="0" err="1">
                <a:solidFill>
                  <a:schemeClr val="bg1"/>
                </a:solidFill>
              </a:rPr>
              <a:t>eine</a:t>
            </a:r>
            <a:r>
              <a:rPr lang="en-GB" sz="2800" b="1" dirty="0">
                <a:solidFill>
                  <a:schemeClr val="bg1"/>
                </a:solidFill>
              </a:rPr>
              <a:t> </a:t>
            </a:r>
            <a:r>
              <a:rPr lang="en-GB" sz="2800" b="1" dirty="0" err="1">
                <a:solidFill>
                  <a:schemeClr val="bg1"/>
                </a:solidFill>
              </a:rPr>
              <a:t>Geschichte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extLst>
              <p:ext uri="{D42A27DB-BD31-4B8C-83A1-F6EECF244321}">
                <p14:modId xmlns:p14="http://schemas.microsoft.com/office/powerpoint/2010/main" val="1474048136"/>
              </p:ext>
            </p:extLst>
          </p:nvPr>
        </p:nvGraphicFramePr>
        <p:xfrm>
          <a:off x="0" y="1180458"/>
          <a:ext cx="12168000" cy="5019832"/>
        </p:xfrm>
        <a:graphic>
          <a:graphicData uri="http://schemas.openxmlformats.org/drawingml/2006/table">
            <a:tbl>
              <a:tblPr firstRow="1" bandRow="1">
                <a:tableStyleId>{5940675A-B579-460E-94D1-54222C63F5DA}</a:tableStyleId>
              </a:tblPr>
              <a:tblGrid>
                <a:gridCol w="341194">
                  <a:extLst>
                    <a:ext uri="{9D8B030D-6E8A-4147-A177-3AD203B41FA5}">
                      <a16:colId xmlns:a16="http://schemas.microsoft.com/office/drawing/2014/main" val="20000"/>
                    </a:ext>
                  </a:extLst>
                </a:gridCol>
                <a:gridCol w="4005954">
                  <a:extLst>
                    <a:ext uri="{9D8B030D-6E8A-4147-A177-3AD203B41FA5}">
                      <a16:colId xmlns:a16="http://schemas.microsoft.com/office/drawing/2014/main" val="20001"/>
                    </a:ext>
                  </a:extLst>
                </a:gridCol>
                <a:gridCol w="3927422">
                  <a:extLst>
                    <a:ext uri="{9D8B030D-6E8A-4147-A177-3AD203B41FA5}">
                      <a16:colId xmlns:a16="http://schemas.microsoft.com/office/drawing/2014/main" val="20002"/>
                    </a:ext>
                  </a:extLst>
                </a:gridCol>
                <a:gridCol w="3893430">
                  <a:extLst>
                    <a:ext uri="{9D8B030D-6E8A-4147-A177-3AD203B41FA5}">
                      <a16:colId xmlns:a16="http://schemas.microsoft.com/office/drawing/2014/main" val="20003"/>
                    </a:ext>
                  </a:extLst>
                </a:gridCol>
              </a:tblGrid>
              <a:tr h="673726">
                <a:tc>
                  <a:txBody>
                    <a:bodyPr/>
                    <a:lstStyle/>
                    <a:p>
                      <a:endParaRPr lang="en-GB" sz="2000" dirty="0">
                        <a:solidFill>
                          <a:srgbClr val="115076"/>
                        </a:solidFill>
                      </a:endParaRPr>
                    </a:p>
                  </a:txBody>
                  <a:tcPr/>
                </a:tc>
                <a:tc>
                  <a:txBody>
                    <a:bodyPr/>
                    <a:lstStyle/>
                    <a:p>
                      <a:r>
                        <a:rPr lang="en-GB" sz="2000" dirty="0">
                          <a:solidFill>
                            <a:schemeClr val="tx1"/>
                          </a:solidFill>
                        </a:rPr>
                        <a:t>A party</a:t>
                      </a:r>
                      <a:r>
                        <a:rPr lang="en-GB" sz="2000" baseline="0" dirty="0">
                          <a:solidFill>
                            <a:schemeClr val="tx1"/>
                          </a:solidFill>
                        </a:rPr>
                        <a:t> is taking place </a:t>
                      </a:r>
                      <a:r>
                        <a:rPr lang="en-GB" sz="2000" b="1" baseline="0" dirty="0">
                          <a:solidFill>
                            <a:schemeClr val="tx1"/>
                          </a:solidFill>
                        </a:rPr>
                        <a:t>upstairs</a:t>
                      </a:r>
                      <a:r>
                        <a:rPr lang="en-GB" sz="2000" baseline="0" dirty="0">
                          <a:solidFill>
                            <a:schemeClr val="tx1"/>
                          </a:solidFill>
                        </a:rPr>
                        <a:t> in </a:t>
                      </a:r>
                      <a:r>
                        <a:rPr lang="en-GB" sz="2000" b="1" baseline="0" dirty="0">
                          <a:solidFill>
                            <a:schemeClr val="tx1"/>
                          </a:solidFill>
                        </a:rPr>
                        <a:t>my flat</a:t>
                      </a:r>
                      <a:r>
                        <a:rPr lang="en-GB" sz="2000" baseline="0" dirty="0">
                          <a:solidFill>
                            <a:schemeClr val="tx1"/>
                          </a:solidFill>
                        </a:rPr>
                        <a:t>.</a:t>
                      </a:r>
                      <a:endParaRPr lang="en-GB" sz="2000" dirty="0">
                        <a:solidFill>
                          <a:schemeClr val="tx1"/>
                        </a:solidFill>
                      </a:endParaRPr>
                    </a:p>
                  </a:txBody>
                  <a:tcPr anchor="ctr"/>
                </a:tc>
                <a:tc>
                  <a:txBody>
                    <a:bodyPr/>
                    <a:lstStyle/>
                    <a:p>
                      <a:r>
                        <a:rPr lang="en-GB" sz="2000" dirty="0">
                          <a:solidFill>
                            <a:schemeClr val="tx1"/>
                          </a:solidFill>
                        </a:rPr>
                        <a:t>A </a:t>
                      </a:r>
                      <a:r>
                        <a:rPr lang="en-GB" sz="2000" b="1" dirty="0">
                          <a:solidFill>
                            <a:schemeClr val="tx1"/>
                          </a:solidFill>
                        </a:rPr>
                        <a:t>birthday</a:t>
                      </a:r>
                      <a:r>
                        <a:rPr lang="en-GB" sz="2000" dirty="0">
                          <a:solidFill>
                            <a:schemeClr val="tx1"/>
                          </a:solidFill>
                        </a:rPr>
                        <a:t> party is taking place </a:t>
                      </a:r>
                      <a:r>
                        <a:rPr lang="en-GB" sz="2000" b="1" dirty="0">
                          <a:solidFill>
                            <a:schemeClr val="tx1"/>
                          </a:solidFill>
                        </a:rPr>
                        <a:t>downstairs</a:t>
                      </a:r>
                      <a:r>
                        <a:rPr lang="en-GB" sz="2000" dirty="0">
                          <a:solidFill>
                            <a:schemeClr val="tx1"/>
                          </a:solidFill>
                        </a:rPr>
                        <a:t> in </a:t>
                      </a:r>
                      <a:r>
                        <a:rPr lang="en-GB" sz="2000" b="1" dirty="0">
                          <a:solidFill>
                            <a:schemeClr val="tx1"/>
                          </a:solidFill>
                        </a:rPr>
                        <a:t>my house</a:t>
                      </a:r>
                      <a:r>
                        <a:rPr lang="en-GB" sz="2000" dirty="0">
                          <a:solidFill>
                            <a:schemeClr val="tx1"/>
                          </a:solidFill>
                        </a:rPr>
                        <a:t>.</a:t>
                      </a:r>
                    </a:p>
                  </a:txBody>
                  <a:tcPr anchor="ctr"/>
                </a:tc>
                <a:tc>
                  <a:txBody>
                    <a:bodyPr/>
                    <a:lstStyle/>
                    <a:p>
                      <a:r>
                        <a:rPr lang="en-GB" sz="2000" dirty="0">
                          <a:solidFill>
                            <a:schemeClr val="tx1"/>
                          </a:solidFill>
                        </a:rPr>
                        <a:t>A </a:t>
                      </a:r>
                      <a:r>
                        <a:rPr lang="en-GB" sz="2000" b="1" dirty="0">
                          <a:solidFill>
                            <a:schemeClr val="tx1"/>
                          </a:solidFill>
                        </a:rPr>
                        <a:t>birthday </a:t>
                      </a:r>
                      <a:r>
                        <a:rPr lang="en-GB" sz="2000" dirty="0">
                          <a:solidFill>
                            <a:schemeClr val="tx1"/>
                          </a:solidFill>
                        </a:rPr>
                        <a:t>party is taking place </a:t>
                      </a:r>
                      <a:r>
                        <a:rPr lang="en-GB" sz="2000" b="1" dirty="0">
                          <a:solidFill>
                            <a:schemeClr val="tx1"/>
                          </a:solidFill>
                        </a:rPr>
                        <a:t>upstairs</a:t>
                      </a:r>
                      <a:r>
                        <a:rPr lang="en-GB" sz="2000" dirty="0">
                          <a:solidFill>
                            <a:schemeClr val="tx1"/>
                          </a:solidFill>
                        </a:rPr>
                        <a:t> in </a:t>
                      </a:r>
                      <a:r>
                        <a:rPr lang="en-GB" sz="2000" b="1" dirty="0">
                          <a:solidFill>
                            <a:schemeClr val="tx1"/>
                          </a:solidFill>
                        </a:rPr>
                        <a:t>my flat</a:t>
                      </a:r>
                      <a:r>
                        <a:rPr lang="en-GB" sz="2000" dirty="0">
                          <a:solidFill>
                            <a:schemeClr val="tx1"/>
                          </a:solidFill>
                        </a:rPr>
                        <a:t>.</a:t>
                      </a:r>
                    </a:p>
                  </a:txBody>
                  <a:tcPr anchor="ctr"/>
                </a:tc>
                <a:extLst>
                  <a:ext uri="{0D108BD9-81ED-4DB2-BD59-A6C34878D82A}">
                    <a16:rowId xmlns:a16="http://schemas.microsoft.com/office/drawing/2014/main" val="10000"/>
                  </a:ext>
                </a:extLst>
              </a:tr>
              <a:tr h="711849">
                <a:tc>
                  <a:txBody>
                    <a:bodyPr/>
                    <a:lstStyle/>
                    <a:p>
                      <a:endParaRPr lang="en-GB" sz="2000">
                        <a:solidFill>
                          <a:srgbClr val="115076"/>
                        </a:solidFill>
                      </a:endParaRPr>
                    </a:p>
                  </a:txBody>
                  <a:tcPr/>
                </a:tc>
                <a:tc>
                  <a:txBody>
                    <a:bodyPr/>
                    <a:lstStyle/>
                    <a:p>
                      <a:r>
                        <a:rPr lang="en-GB" sz="2000" dirty="0">
                          <a:solidFill>
                            <a:schemeClr val="tx1"/>
                          </a:solidFill>
                        </a:rPr>
                        <a:t>Mia is hungry and she is coming later.</a:t>
                      </a:r>
                    </a:p>
                  </a:txBody>
                  <a:tcPr anchor="ctr"/>
                </a:tc>
                <a:tc>
                  <a:txBody>
                    <a:bodyPr/>
                    <a:lstStyle/>
                    <a:p>
                      <a:r>
                        <a:rPr lang="en-GB" sz="2000" dirty="0">
                          <a:solidFill>
                            <a:schemeClr val="tx1"/>
                          </a:solidFill>
                        </a:rPr>
                        <a:t>Mia is tired and she is coming later.</a:t>
                      </a:r>
                    </a:p>
                  </a:txBody>
                  <a:tcPr anchor="ctr"/>
                </a:tc>
                <a:tc>
                  <a:txBody>
                    <a:bodyPr/>
                    <a:lstStyle/>
                    <a:p>
                      <a:r>
                        <a:rPr lang="en-GB" sz="2000" dirty="0">
                          <a:solidFill>
                            <a:schemeClr val="tx1"/>
                          </a:solidFill>
                        </a:rPr>
                        <a:t>Mia hat a headache and she is coming later.</a:t>
                      </a:r>
                    </a:p>
                  </a:txBody>
                  <a:tcPr anchor="ctr"/>
                </a:tc>
                <a:extLst>
                  <a:ext uri="{0D108BD9-81ED-4DB2-BD59-A6C34878D82A}">
                    <a16:rowId xmlns:a16="http://schemas.microsoft.com/office/drawing/2014/main" val="10001"/>
                  </a:ext>
                </a:extLst>
              </a:tr>
              <a:tr h="673726">
                <a:tc>
                  <a:txBody>
                    <a:bodyPr/>
                    <a:lstStyle/>
                    <a:p>
                      <a:endParaRPr lang="en-GB" sz="2000">
                        <a:solidFill>
                          <a:srgbClr val="115076"/>
                        </a:solidFill>
                      </a:endParaRPr>
                    </a:p>
                  </a:txBody>
                  <a:tcPr/>
                </a:tc>
                <a:tc>
                  <a:txBody>
                    <a:bodyPr/>
                    <a:lstStyle/>
                    <a:p>
                      <a:r>
                        <a:rPr lang="en-GB" sz="2000" dirty="0">
                          <a:solidFill>
                            <a:schemeClr val="tx1"/>
                          </a:solidFill>
                        </a:rPr>
                        <a:t>Mehmet</a:t>
                      </a:r>
                      <a:r>
                        <a:rPr lang="en-GB" sz="2000" baseline="0" dirty="0">
                          <a:solidFill>
                            <a:schemeClr val="tx1"/>
                          </a:solidFill>
                        </a:rPr>
                        <a:t> flew by plane from Poland.</a:t>
                      </a:r>
                      <a:endParaRPr lang="en-GB" sz="2000" dirty="0">
                        <a:solidFill>
                          <a:schemeClr val="tx1"/>
                        </a:solidFill>
                      </a:endParaRPr>
                    </a:p>
                  </a:txBody>
                  <a:tcPr anchor="ctr"/>
                </a:tc>
                <a:tc>
                  <a:txBody>
                    <a:bodyPr/>
                    <a:lstStyle/>
                    <a:p>
                      <a:r>
                        <a:rPr lang="en-GB" sz="2000" dirty="0">
                          <a:solidFill>
                            <a:schemeClr val="tx1"/>
                          </a:solidFill>
                        </a:rPr>
                        <a:t>Mehmet</a:t>
                      </a:r>
                      <a:r>
                        <a:rPr lang="en-GB" sz="2000" baseline="0" dirty="0">
                          <a:solidFill>
                            <a:schemeClr val="tx1"/>
                          </a:solidFill>
                        </a:rPr>
                        <a:t> travelled by train from Switzerland.</a:t>
                      </a:r>
                      <a:endParaRPr lang="en-GB" sz="2000" dirty="0">
                        <a:solidFill>
                          <a:schemeClr val="tx1"/>
                        </a:solidFill>
                      </a:endParaRPr>
                    </a:p>
                  </a:txBody>
                  <a:tcPr anchor="ctr"/>
                </a:tc>
                <a:tc>
                  <a:txBody>
                    <a:bodyPr/>
                    <a:lstStyle/>
                    <a:p>
                      <a:r>
                        <a:rPr lang="en-GB" sz="2000" dirty="0">
                          <a:solidFill>
                            <a:schemeClr val="tx1"/>
                          </a:solidFill>
                        </a:rPr>
                        <a:t>Mehmet</a:t>
                      </a:r>
                      <a:r>
                        <a:rPr lang="en-GB" sz="2000" baseline="0" dirty="0">
                          <a:solidFill>
                            <a:schemeClr val="tx1"/>
                          </a:solidFill>
                        </a:rPr>
                        <a:t> flew by plane from the south.</a:t>
                      </a:r>
                      <a:endParaRPr lang="en-GB" sz="2000" dirty="0">
                        <a:solidFill>
                          <a:schemeClr val="tx1"/>
                        </a:solidFill>
                      </a:endParaRPr>
                    </a:p>
                  </a:txBody>
                  <a:tcPr anchor="ctr"/>
                </a:tc>
                <a:extLst>
                  <a:ext uri="{0D108BD9-81ED-4DB2-BD59-A6C34878D82A}">
                    <a16:rowId xmlns:a16="http://schemas.microsoft.com/office/drawing/2014/main" val="10002"/>
                  </a:ext>
                </a:extLst>
              </a:tr>
              <a:tr h="966650">
                <a:tc>
                  <a:txBody>
                    <a:bodyPr/>
                    <a:lstStyle/>
                    <a:p>
                      <a:endParaRPr lang="en-GB" sz="2000">
                        <a:solidFill>
                          <a:srgbClr val="115076"/>
                        </a:solidFill>
                      </a:endParaRPr>
                    </a:p>
                  </a:txBody>
                  <a:tcPr/>
                </a:tc>
                <a:tc>
                  <a:txBody>
                    <a:bodyPr/>
                    <a:lstStyle/>
                    <a:p>
                      <a:r>
                        <a:rPr lang="en-GB" sz="2000" dirty="0">
                          <a:solidFill>
                            <a:schemeClr val="tx1"/>
                          </a:solidFill>
                        </a:rPr>
                        <a:t>Katja’s aunt and uncle live in Poland and are bringing Polish food.</a:t>
                      </a:r>
                    </a:p>
                  </a:txBody>
                  <a:tcPr anchor="ctr"/>
                </a:tc>
                <a:tc>
                  <a:txBody>
                    <a:bodyPr/>
                    <a:lstStyle/>
                    <a:p>
                      <a:r>
                        <a:rPr lang="en-GB" sz="2000" dirty="0">
                          <a:solidFill>
                            <a:schemeClr val="tx1"/>
                          </a:solidFill>
                        </a:rPr>
                        <a:t>Katja’s aunt and uncle are flying from Poland and like eating Polish food.</a:t>
                      </a:r>
                    </a:p>
                  </a:txBody>
                  <a:tcPr anchor="ctr"/>
                </a:tc>
                <a:tc>
                  <a:txBody>
                    <a:bodyPr/>
                    <a:lstStyle/>
                    <a:p>
                      <a:r>
                        <a:rPr lang="en-GB" sz="2000" dirty="0">
                          <a:solidFill>
                            <a:schemeClr val="tx1"/>
                          </a:solidFill>
                        </a:rPr>
                        <a:t>Katja’s aunt and uncle are coming from Poland and can’t travel by boat.</a:t>
                      </a:r>
                    </a:p>
                  </a:txBody>
                  <a:tcPr anchor="ctr"/>
                </a:tc>
                <a:extLst>
                  <a:ext uri="{0D108BD9-81ED-4DB2-BD59-A6C34878D82A}">
                    <a16:rowId xmlns:a16="http://schemas.microsoft.com/office/drawing/2014/main" val="10003"/>
                  </a:ext>
                </a:extLst>
              </a:tr>
              <a:tr h="966650">
                <a:tc>
                  <a:txBody>
                    <a:bodyPr/>
                    <a:lstStyle/>
                    <a:p>
                      <a:endParaRPr lang="en-GB" sz="2000">
                        <a:solidFill>
                          <a:srgbClr val="115076"/>
                        </a:solidFill>
                      </a:endParaRPr>
                    </a:p>
                  </a:txBody>
                  <a:tcPr/>
                </a:tc>
                <a:tc>
                  <a:txBody>
                    <a:bodyPr/>
                    <a:lstStyle/>
                    <a:p>
                      <a:r>
                        <a:rPr lang="en-GB" sz="2000" dirty="0">
                          <a:solidFill>
                            <a:schemeClr val="tx1"/>
                          </a:solidFill>
                        </a:rPr>
                        <a:t>Katja is preparing the food,</a:t>
                      </a:r>
                      <a:r>
                        <a:rPr lang="en-GB" sz="2000" baseline="0" dirty="0">
                          <a:solidFill>
                            <a:schemeClr val="tx1"/>
                          </a:solidFill>
                        </a:rPr>
                        <a:t> but she hasn’t found the kitchen.</a:t>
                      </a:r>
                      <a:endParaRPr lang="en-GB" sz="2000" dirty="0">
                        <a:solidFill>
                          <a:schemeClr val="tx1"/>
                        </a:solidFill>
                      </a:endParaRPr>
                    </a:p>
                  </a:txBody>
                  <a:tcPr anchor="ctr"/>
                </a:tc>
                <a:tc>
                  <a:txBody>
                    <a:bodyPr/>
                    <a:lstStyle/>
                    <a:p>
                      <a:r>
                        <a:rPr lang="en-GB" sz="2000" dirty="0">
                          <a:solidFill>
                            <a:schemeClr val="tx1"/>
                          </a:solidFill>
                        </a:rPr>
                        <a:t>Katja is preparing the food,</a:t>
                      </a:r>
                      <a:r>
                        <a:rPr lang="en-GB" sz="2000" baseline="0" dirty="0">
                          <a:solidFill>
                            <a:schemeClr val="tx1"/>
                          </a:solidFill>
                        </a:rPr>
                        <a:t> but she hasn’t found the coffee.</a:t>
                      </a:r>
                      <a:endParaRPr lang="en-GB" sz="2000" dirty="0">
                        <a:solidFill>
                          <a:schemeClr val="tx1"/>
                        </a:solidFill>
                      </a:endParaRPr>
                    </a:p>
                  </a:txBody>
                  <a:tcPr anchor="ctr"/>
                </a:tc>
                <a:tc>
                  <a:txBody>
                    <a:bodyPr/>
                    <a:lstStyle/>
                    <a:p>
                      <a:r>
                        <a:rPr lang="en-GB" sz="2000" dirty="0">
                          <a:solidFill>
                            <a:schemeClr val="tx1"/>
                          </a:solidFill>
                        </a:rPr>
                        <a:t>Katja is preparing the party,</a:t>
                      </a:r>
                      <a:r>
                        <a:rPr lang="en-GB" sz="2000" baseline="0" dirty="0">
                          <a:solidFill>
                            <a:schemeClr val="tx1"/>
                          </a:solidFill>
                        </a:rPr>
                        <a:t> but she hasn’t found the food.</a:t>
                      </a:r>
                      <a:endParaRPr lang="en-GB" sz="2000" dirty="0">
                        <a:solidFill>
                          <a:schemeClr val="tx1"/>
                        </a:solidFill>
                      </a:endParaRPr>
                    </a:p>
                  </a:txBody>
                  <a:tcPr anchor="ctr"/>
                </a:tc>
                <a:extLst>
                  <a:ext uri="{0D108BD9-81ED-4DB2-BD59-A6C34878D82A}">
                    <a16:rowId xmlns:a16="http://schemas.microsoft.com/office/drawing/2014/main" val="10004"/>
                  </a:ext>
                </a:extLst>
              </a:tr>
              <a:tr h="894223">
                <a:tc>
                  <a:txBody>
                    <a:bodyPr/>
                    <a:lstStyle/>
                    <a:p>
                      <a:endParaRPr lang="en-GB" sz="2000">
                        <a:solidFill>
                          <a:srgbClr val="115076"/>
                        </a:solidFill>
                      </a:endParaRPr>
                    </a:p>
                  </a:txBody>
                  <a:tcPr/>
                </a:tc>
                <a:tc>
                  <a:txBody>
                    <a:bodyPr/>
                    <a:lstStyle/>
                    <a:p>
                      <a:r>
                        <a:rPr lang="en-GB" sz="2000" dirty="0">
                          <a:solidFill>
                            <a:schemeClr val="tx1"/>
                          </a:solidFill>
                        </a:rPr>
                        <a:t>We walke</a:t>
                      </a:r>
                      <a:r>
                        <a:rPr lang="en-GB" sz="2000" baseline="0" dirty="0">
                          <a:solidFill>
                            <a:schemeClr val="tx1"/>
                          </a:solidFill>
                        </a:rPr>
                        <a:t>d to town, but we still want to dance with Mia!</a:t>
                      </a:r>
                      <a:endParaRPr lang="en-GB" sz="2000" dirty="0">
                        <a:solidFill>
                          <a:schemeClr val="tx1"/>
                        </a:solidFill>
                      </a:endParaRPr>
                    </a:p>
                  </a:txBody>
                  <a:tcPr anchor="ctr"/>
                </a:tc>
                <a:tc>
                  <a:txBody>
                    <a:bodyPr/>
                    <a:lstStyle/>
                    <a:p>
                      <a:r>
                        <a:rPr lang="en-GB" sz="2000" dirty="0">
                          <a:solidFill>
                            <a:schemeClr val="tx1"/>
                          </a:solidFill>
                        </a:rPr>
                        <a:t>We went shopping,</a:t>
                      </a:r>
                      <a:r>
                        <a:rPr lang="en-GB" sz="2000" baseline="0" dirty="0">
                          <a:solidFill>
                            <a:schemeClr val="tx1"/>
                          </a:solidFill>
                        </a:rPr>
                        <a:t> but now we want to dance with Mia!</a:t>
                      </a:r>
                      <a:endParaRPr lang="en-GB" sz="2000" dirty="0">
                        <a:solidFill>
                          <a:schemeClr val="tx1"/>
                        </a:solidFill>
                      </a:endParaRPr>
                    </a:p>
                  </a:txBody>
                  <a:tcPr anchor="ctr"/>
                </a:tc>
                <a:tc>
                  <a:txBody>
                    <a:bodyPr/>
                    <a:lstStyle/>
                    <a:p>
                      <a:r>
                        <a:rPr lang="en-GB" sz="2000" dirty="0">
                          <a:solidFill>
                            <a:schemeClr val="tx1"/>
                          </a:solidFill>
                        </a:rPr>
                        <a:t>We went shopping, but we still want to dance with Mia.</a:t>
                      </a:r>
                    </a:p>
                  </a:txBody>
                  <a:tcPr anchor="ctr"/>
                </a:tc>
                <a:extLst>
                  <a:ext uri="{0D108BD9-81ED-4DB2-BD59-A6C34878D82A}">
                    <a16:rowId xmlns:a16="http://schemas.microsoft.com/office/drawing/2014/main" val="10005"/>
                  </a:ext>
                </a:extLst>
              </a:tr>
            </a:tbl>
          </a:graphicData>
        </a:graphic>
      </p:graphicFrame>
      <p:sp>
        <p:nvSpPr>
          <p:cNvPr id="26" name="TextBox 25">
            <a:extLst>
              <a:ext uri="{FF2B5EF4-FFF2-40B4-BE49-F238E27FC236}">
                <a16:creationId xmlns:a16="http://schemas.microsoft.com/office/drawing/2014/main" id="{3933EC8A-A80F-B845-A3E0-5E098C9FD6D1}"/>
              </a:ext>
            </a:extLst>
          </p:cNvPr>
          <p:cNvSpPr txBox="1"/>
          <p:nvPr/>
        </p:nvSpPr>
        <p:spPr>
          <a:xfrm>
            <a:off x="3369243" y="337301"/>
            <a:ext cx="4320567" cy="461665"/>
          </a:xfrm>
          <a:prstGeom prst="rect">
            <a:avLst/>
          </a:prstGeom>
          <a:noFill/>
        </p:spPr>
        <p:txBody>
          <a:bodyPr wrap="square" rtlCol="0">
            <a:spAutoFit/>
          </a:bodyPr>
          <a:lstStyle/>
          <a:p>
            <a:pPr algn="l"/>
            <a:r>
              <a:rPr lang="en-GB" sz="2400" dirty="0" err="1"/>
              <a:t>Welcher</a:t>
            </a:r>
            <a:r>
              <a:rPr lang="en-GB" sz="2400" dirty="0"/>
              <a:t> </a:t>
            </a:r>
            <a:r>
              <a:rPr lang="en-GB" sz="2400" dirty="0" err="1"/>
              <a:t>Satz</a:t>
            </a:r>
            <a:r>
              <a:rPr lang="en-GB" sz="2400" dirty="0"/>
              <a:t> </a:t>
            </a:r>
            <a:r>
              <a:rPr lang="en-GB" sz="2400" dirty="0" err="1"/>
              <a:t>ist</a:t>
            </a:r>
            <a:r>
              <a:rPr lang="en-GB" sz="2400" dirty="0"/>
              <a:t> </a:t>
            </a:r>
            <a:r>
              <a:rPr lang="en-GB" sz="2400" dirty="0" err="1"/>
              <a:t>richtig</a:t>
            </a:r>
            <a:r>
              <a:rPr lang="en-GB" sz="2400" dirty="0"/>
              <a:t>?</a:t>
            </a:r>
          </a:p>
        </p:txBody>
      </p:sp>
      <p:sp>
        <p:nvSpPr>
          <p:cNvPr id="27" name="Rectangle 26">
            <a:hlinkClick r:id="" action="ppaction://noaction">
              <a:snd r:embed="rId3" name="10. 1. Oben.wav"/>
            </a:hlinkClick>
            <a:extLst>
              <a:ext uri="{FF2B5EF4-FFF2-40B4-BE49-F238E27FC236}">
                <a16:creationId xmlns:a16="http://schemas.microsoft.com/office/drawing/2014/main" id="{168E5AD5-FD98-ED41-ABC7-9683CB559CB8}"/>
              </a:ext>
            </a:extLst>
          </p:cNvPr>
          <p:cNvSpPr/>
          <p:nvPr/>
        </p:nvSpPr>
        <p:spPr>
          <a:xfrm>
            <a:off x="0" y="1325185"/>
            <a:ext cx="335902" cy="365924"/>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28" name="Rectangle 27">
            <a:hlinkClick r:id="" action="ppaction://noaction">
              <a:snd r:embed="rId4" name="10. 2. Mia.wav"/>
            </a:hlinkClick>
            <a:extLst>
              <a:ext uri="{FF2B5EF4-FFF2-40B4-BE49-F238E27FC236}">
                <a16:creationId xmlns:a16="http://schemas.microsoft.com/office/drawing/2014/main" id="{827C196A-36DC-C04A-94B6-41FE806E30F4}"/>
              </a:ext>
            </a:extLst>
          </p:cNvPr>
          <p:cNvSpPr/>
          <p:nvPr/>
        </p:nvSpPr>
        <p:spPr>
          <a:xfrm>
            <a:off x="0" y="2005460"/>
            <a:ext cx="335902" cy="365924"/>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29" name="Rectangle 28">
            <a:hlinkClick r:id="" action="ppaction://noaction">
              <a:snd r:embed="rId5" name="10. 3. Mehmet.wav"/>
            </a:hlinkClick>
            <a:extLst>
              <a:ext uri="{FF2B5EF4-FFF2-40B4-BE49-F238E27FC236}">
                <a16:creationId xmlns:a16="http://schemas.microsoft.com/office/drawing/2014/main" id="{18FA223D-DDFA-1644-8396-5F0E7A4F1BA9}"/>
              </a:ext>
            </a:extLst>
          </p:cNvPr>
          <p:cNvSpPr/>
          <p:nvPr/>
        </p:nvSpPr>
        <p:spPr>
          <a:xfrm>
            <a:off x="0" y="2756156"/>
            <a:ext cx="335902" cy="365924"/>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30" name="Rectangle 29">
            <a:hlinkClick r:id="" action="ppaction://noaction">
              <a:snd r:embed="rId6" name="10. 4. Katja.wav"/>
            </a:hlinkClick>
            <a:extLst>
              <a:ext uri="{FF2B5EF4-FFF2-40B4-BE49-F238E27FC236}">
                <a16:creationId xmlns:a16="http://schemas.microsoft.com/office/drawing/2014/main" id="{C43D7BDD-B7DE-0446-A119-B2D584C177E9}"/>
              </a:ext>
            </a:extLst>
          </p:cNvPr>
          <p:cNvSpPr/>
          <p:nvPr/>
        </p:nvSpPr>
        <p:spPr>
          <a:xfrm>
            <a:off x="0" y="3555394"/>
            <a:ext cx="335902" cy="365924"/>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31" name="Rectangle 30">
            <a:hlinkClick r:id="" action="ppaction://noaction">
              <a:snd r:embed="rId7" name="10. 5. Katja bereitet.wav"/>
            </a:hlinkClick>
            <a:extLst>
              <a:ext uri="{FF2B5EF4-FFF2-40B4-BE49-F238E27FC236}">
                <a16:creationId xmlns:a16="http://schemas.microsoft.com/office/drawing/2014/main" id="{18A26402-D9E5-6648-8517-A054F452F126}"/>
              </a:ext>
            </a:extLst>
          </p:cNvPr>
          <p:cNvSpPr/>
          <p:nvPr/>
        </p:nvSpPr>
        <p:spPr>
          <a:xfrm>
            <a:off x="-1" y="4619976"/>
            <a:ext cx="335902" cy="365924"/>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32" name="Rectangle 31">
            <a:hlinkClick r:id="" action="ppaction://noaction">
              <a:snd r:embed="rId8" name="10. 6.wav"/>
            </a:hlinkClick>
            <a:extLst>
              <a:ext uri="{FF2B5EF4-FFF2-40B4-BE49-F238E27FC236}">
                <a16:creationId xmlns:a16="http://schemas.microsoft.com/office/drawing/2014/main" id="{8D6B492D-98B3-B149-9584-E3E6BF88D2EE}"/>
              </a:ext>
            </a:extLst>
          </p:cNvPr>
          <p:cNvSpPr/>
          <p:nvPr/>
        </p:nvSpPr>
        <p:spPr>
          <a:xfrm>
            <a:off x="0" y="5506487"/>
            <a:ext cx="335902" cy="365924"/>
          </a:xfrm>
          <a:prstGeom prst="rect">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91774" y="1336496"/>
            <a:ext cx="422500" cy="440105"/>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1820" y="2076263"/>
            <a:ext cx="422500" cy="440105"/>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91774" y="2768367"/>
            <a:ext cx="422500" cy="440105"/>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4042" y="3776098"/>
            <a:ext cx="422500" cy="440105"/>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4707" y="4765847"/>
            <a:ext cx="422500" cy="440105"/>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69500" y="5432306"/>
            <a:ext cx="422500" cy="440105"/>
          </a:xfrm>
          <a:prstGeom prst="rect">
            <a:avLst/>
          </a:prstGeom>
        </p:spPr>
      </p:pic>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44ABF15-D3A0-974B-9336-82AE6E47B82E}"/>
              </a:ext>
            </a:extLst>
          </p:cNvPr>
          <p:cNvSpPr/>
          <p:nvPr/>
        </p:nvSpPr>
        <p:spPr>
          <a:xfrm>
            <a:off x="442961" y="5578922"/>
            <a:ext cx="5211266" cy="503744"/>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A88ABB9-9DF8-714A-B3C9-6C0E9F34BA56}"/>
              </a:ext>
            </a:extLst>
          </p:cNvPr>
          <p:cNvSpPr/>
          <p:nvPr/>
        </p:nvSpPr>
        <p:spPr>
          <a:xfrm>
            <a:off x="456940" y="4771792"/>
            <a:ext cx="5211266" cy="503744"/>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9F9E62D-F6CE-EE4B-89D1-4021A44DFAE9}"/>
              </a:ext>
            </a:extLst>
          </p:cNvPr>
          <p:cNvSpPr/>
          <p:nvPr/>
        </p:nvSpPr>
        <p:spPr>
          <a:xfrm>
            <a:off x="460380" y="3964662"/>
            <a:ext cx="5211266" cy="503744"/>
          </a:xfrm>
          <a:prstGeom prst="rect">
            <a:avLst/>
          </a:prstGeom>
          <a:solidFill>
            <a:srgbClr val="FFF4E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0" y="213557"/>
            <a:ext cx="3364523" cy="647577"/>
          </a:xfrm>
        </p:spPr>
        <p:txBody>
          <a:bodyPr>
            <a:noAutofit/>
          </a:bodyPr>
          <a:lstStyle/>
          <a:p>
            <a:r>
              <a:rPr lang="en-GB" sz="2800" b="1" dirty="0">
                <a:solidFill>
                  <a:schemeClr val="bg1"/>
                </a:solidFill>
              </a:rPr>
              <a:t>Separable verbs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1338" y="1389710"/>
            <a:ext cx="12376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latin typeface="Century Gothic" panose="020F0302020204030204"/>
              </a:rPr>
              <a:t>In German </a:t>
            </a:r>
            <a:r>
              <a:rPr lang="de-DE" sz="2400" dirty="0" err="1">
                <a:latin typeface="Century Gothic" panose="020F0302020204030204"/>
              </a:rPr>
              <a:t>some</a:t>
            </a:r>
            <a:r>
              <a:rPr lang="de-DE" sz="2400" dirty="0">
                <a:latin typeface="Century Gothic" panose="020F0302020204030204"/>
              </a:rPr>
              <a:t> </a:t>
            </a:r>
            <a:r>
              <a:rPr lang="de-DE" sz="2400" dirty="0" err="1">
                <a:latin typeface="Century Gothic" panose="020F0302020204030204"/>
              </a:rPr>
              <a:t>verbs</a:t>
            </a:r>
            <a:r>
              <a:rPr lang="de-DE" sz="2400" dirty="0">
                <a:latin typeface="Century Gothic" panose="020F0302020204030204"/>
              </a:rPr>
              <a:t> </a:t>
            </a:r>
            <a:r>
              <a:rPr lang="de-DE" sz="2400" dirty="0" err="1">
                <a:latin typeface="Century Gothic" panose="020F0302020204030204"/>
              </a:rPr>
              <a:t>are</a:t>
            </a:r>
            <a:r>
              <a:rPr lang="de-DE" sz="2400" dirty="0">
                <a:latin typeface="Century Gothic" panose="020F0302020204030204"/>
              </a:rPr>
              <a:t> </a:t>
            </a:r>
            <a:r>
              <a:rPr lang="de-DE" sz="2400" dirty="0" err="1">
                <a:latin typeface="Century Gothic" panose="020F0302020204030204"/>
              </a:rPr>
              <a:t>made</a:t>
            </a:r>
            <a:r>
              <a:rPr lang="de-DE" sz="2400" dirty="0">
                <a:latin typeface="Century Gothic" panose="020F0302020204030204"/>
              </a:rPr>
              <a:t> </a:t>
            </a:r>
            <a:r>
              <a:rPr lang="de-DE" sz="2400" dirty="0" err="1">
                <a:latin typeface="Century Gothic" panose="020F0302020204030204"/>
              </a:rPr>
              <a:t>up</a:t>
            </a:r>
            <a:r>
              <a:rPr lang="de-DE" sz="2400" dirty="0">
                <a:latin typeface="Century Gothic" panose="020F0302020204030204"/>
              </a:rPr>
              <a:t> </a:t>
            </a:r>
            <a:r>
              <a:rPr lang="de-DE" sz="2400" dirty="0" err="1">
                <a:latin typeface="Century Gothic" panose="020F0302020204030204"/>
              </a:rPr>
              <a:t>of</a:t>
            </a:r>
            <a:r>
              <a:rPr lang="de-DE" sz="2400" dirty="0">
                <a:latin typeface="Century Gothic" panose="020F0302020204030204"/>
              </a:rPr>
              <a:t> </a:t>
            </a:r>
            <a:r>
              <a:rPr lang="de-DE" sz="2400" dirty="0" err="1">
                <a:latin typeface="Century Gothic" panose="020F0302020204030204"/>
              </a:rPr>
              <a:t>two</a:t>
            </a:r>
            <a:r>
              <a:rPr lang="de-DE" sz="2400" dirty="0">
                <a:latin typeface="Century Gothic" panose="020F0302020204030204"/>
              </a:rPr>
              <a:t> </a:t>
            </a:r>
            <a:r>
              <a:rPr lang="de-DE" sz="2400" dirty="0" err="1">
                <a:latin typeface="Century Gothic" panose="020F0302020204030204"/>
              </a:rPr>
              <a:t>parts</a:t>
            </a:r>
            <a:r>
              <a:rPr lang="de-DE" sz="2400" dirty="0">
                <a:latin typeface="Century Gothic" panose="020F0302020204030204"/>
              </a:rPr>
              <a:t>: a </a:t>
            </a:r>
            <a:r>
              <a:rPr lang="de-DE" sz="2400" dirty="0" err="1">
                <a:latin typeface="Century Gothic" panose="020F0302020204030204"/>
              </a:rPr>
              <a:t>particle</a:t>
            </a:r>
            <a:r>
              <a:rPr lang="de-DE" sz="2400" dirty="0">
                <a:latin typeface="Century Gothic" panose="020F0302020204030204"/>
              </a:rPr>
              <a:t> </a:t>
            </a:r>
            <a:r>
              <a:rPr lang="de-DE" sz="2400" dirty="0" err="1">
                <a:latin typeface="Century Gothic" panose="020F0302020204030204"/>
              </a:rPr>
              <a:t>and</a:t>
            </a:r>
            <a:r>
              <a:rPr lang="de-DE" sz="2400" dirty="0">
                <a:latin typeface="Century Gothic" panose="020F0302020204030204"/>
              </a:rPr>
              <a:t> </a:t>
            </a:r>
            <a:r>
              <a:rPr lang="de-DE" sz="2400" dirty="0" err="1">
                <a:latin typeface="Century Gothic" panose="020F0302020204030204"/>
              </a:rPr>
              <a:t>the</a:t>
            </a:r>
            <a:r>
              <a:rPr lang="de-DE" sz="2400" dirty="0">
                <a:latin typeface="Century Gothic" panose="020F0302020204030204"/>
              </a:rPr>
              <a:t> </a:t>
            </a:r>
            <a:r>
              <a:rPr lang="de-DE" sz="2400" dirty="0" err="1">
                <a:latin typeface="Century Gothic" panose="020F0302020204030204"/>
              </a:rPr>
              <a:t>main</a:t>
            </a:r>
            <a:r>
              <a:rPr lang="de-DE" sz="2400" dirty="0">
                <a:latin typeface="Century Gothic" panose="020F0302020204030204"/>
              </a:rPr>
              <a:t> verb</a:t>
            </a:r>
            <a:r>
              <a:rPr lang="de-DE"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10" name="TextBox 9">
            <a:extLst>
              <a:ext uri="{FF2B5EF4-FFF2-40B4-BE49-F238E27FC236}">
                <a16:creationId xmlns:a16="http://schemas.microsoft.com/office/drawing/2014/main" id="{5920C352-3A19-8D44-88BA-4DB008545E78}"/>
              </a:ext>
            </a:extLst>
          </p:cNvPr>
          <p:cNvSpPr txBox="1"/>
          <p:nvPr/>
        </p:nvSpPr>
        <p:spPr>
          <a:xfrm>
            <a:off x="493116" y="2085598"/>
            <a:ext cx="649537" cy="461665"/>
          </a:xfrm>
          <a:prstGeom prst="rect">
            <a:avLst/>
          </a:prstGeom>
          <a:noFill/>
        </p:spPr>
        <p:txBody>
          <a:bodyPr wrap="none" rtlCol="0">
            <a:spAutoFit/>
          </a:bodyPr>
          <a:lstStyle/>
          <a:p>
            <a:pPr algn="l"/>
            <a:r>
              <a:rPr lang="en-US" sz="2400" b="1" dirty="0" err="1">
                <a:solidFill>
                  <a:srgbClr val="FFCC00"/>
                </a:solidFill>
              </a:rPr>
              <a:t>vor</a:t>
            </a:r>
            <a:endParaRPr lang="en-US" sz="2400" b="1" dirty="0">
              <a:solidFill>
                <a:srgbClr val="FFCC00"/>
              </a:solidFill>
            </a:endParaRPr>
          </a:p>
        </p:txBody>
      </p:sp>
      <p:sp>
        <p:nvSpPr>
          <p:cNvPr id="11" name="TextBox 10">
            <a:extLst>
              <a:ext uri="{FF2B5EF4-FFF2-40B4-BE49-F238E27FC236}">
                <a16:creationId xmlns:a16="http://schemas.microsoft.com/office/drawing/2014/main" id="{34B044DF-3E3D-644F-8CE7-F63F16697C35}"/>
              </a:ext>
            </a:extLst>
          </p:cNvPr>
          <p:cNvSpPr txBox="1"/>
          <p:nvPr/>
        </p:nvSpPr>
        <p:spPr>
          <a:xfrm>
            <a:off x="983140" y="2091993"/>
            <a:ext cx="1441420" cy="461665"/>
          </a:xfrm>
          <a:prstGeom prst="rect">
            <a:avLst/>
          </a:prstGeom>
          <a:noFill/>
        </p:spPr>
        <p:txBody>
          <a:bodyPr wrap="none" rtlCol="0">
            <a:spAutoFit/>
          </a:bodyPr>
          <a:lstStyle/>
          <a:p>
            <a:pPr algn="l"/>
            <a:r>
              <a:rPr lang="en-US" sz="2400" dirty="0" err="1"/>
              <a:t>bereiten</a:t>
            </a:r>
            <a:endParaRPr lang="en-US" sz="2400" dirty="0"/>
          </a:p>
        </p:txBody>
      </p:sp>
      <p:sp>
        <p:nvSpPr>
          <p:cNvPr id="12" name="TextBox 11">
            <a:extLst>
              <a:ext uri="{FF2B5EF4-FFF2-40B4-BE49-F238E27FC236}">
                <a16:creationId xmlns:a16="http://schemas.microsoft.com/office/drawing/2014/main" id="{59853CB8-1CCC-D24C-B912-7C0EA2F703DD}"/>
              </a:ext>
            </a:extLst>
          </p:cNvPr>
          <p:cNvSpPr txBox="1"/>
          <p:nvPr/>
        </p:nvSpPr>
        <p:spPr>
          <a:xfrm>
            <a:off x="2892197" y="2108136"/>
            <a:ext cx="582211" cy="461665"/>
          </a:xfrm>
          <a:prstGeom prst="rect">
            <a:avLst/>
          </a:prstGeom>
          <a:noFill/>
        </p:spPr>
        <p:txBody>
          <a:bodyPr wrap="none" rtlCol="0">
            <a:spAutoFit/>
          </a:bodyPr>
          <a:lstStyle/>
          <a:p>
            <a:pPr algn="l"/>
            <a:r>
              <a:rPr lang="en-US" sz="2400" b="1" dirty="0">
                <a:solidFill>
                  <a:srgbClr val="FFCC00"/>
                </a:solidFill>
              </a:rPr>
              <a:t>an</a:t>
            </a:r>
          </a:p>
        </p:txBody>
      </p:sp>
      <p:sp>
        <p:nvSpPr>
          <p:cNvPr id="13" name="TextBox 12">
            <a:extLst>
              <a:ext uri="{FF2B5EF4-FFF2-40B4-BE49-F238E27FC236}">
                <a16:creationId xmlns:a16="http://schemas.microsoft.com/office/drawing/2014/main" id="{25A2CC84-24CB-AF44-ADDA-5CAEFEF311D6}"/>
              </a:ext>
            </a:extLst>
          </p:cNvPr>
          <p:cNvSpPr txBox="1"/>
          <p:nvPr/>
        </p:nvSpPr>
        <p:spPr>
          <a:xfrm>
            <a:off x="3271298" y="2100676"/>
            <a:ext cx="1505540" cy="461665"/>
          </a:xfrm>
          <a:prstGeom prst="rect">
            <a:avLst/>
          </a:prstGeom>
          <a:noFill/>
        </p:spPr>
        <p:txBody>
          <a:bodyPr wrap="none" rtlCol="0">
            <a:spAutoFit/>
          </a:bodyPr>
          <a:lstStyle/>
          <a:p>
            <a:pPr algn="l"/>
            <a:r>
              <a:rPr lang="en-US" sz="2400" dirty="0" err="1"/>
              <a:t>kommen</a:t>
            </a:r>
            <a:endParaRPr lang="en-US" sz="2400" dirty="0"/>
          </a:p>
        </p:txBody>
      </p:sp>
      <p:sp>
        <p:nvSpPr>
          <p:cNvPr id="14" name="TextBox 13">
            <a:extLst>
              <a:ext uri="{FF2B5EF4-FFF2-40B4-BE49-F238E27FC236}">
                <a16:creationId xmlns:a16="http://schemas.microsoft.com/office/drawing/2014/main" id="{5EED5631-91EB-EC4D-B9CF-5B5767C23F17}"/>
              </a:ext>
            </a:extLst>
          </p:cNvPr>
          <p:cNvSpPr txBox="1"/>
          <p:nvPr/>
        </p:nvSpPr>
        <p:spPr>
          <a:xfrm>
            <a:off x="5264418" y="2100676"/>
            <a:ext cx="638316" cy="461665"/>
          </a:xfrm>
          <a:prstGeom prst="rect">
            <a:avLst/>
          </a:prstGeom>
          <a:noFill/>
        </p:spPr>
        <p:txBody>
          <a:bodyPr wrap="square" rtlCol="0">
            <a:spAutoFit/>
          </a:bodyPr>
          <a:lstStyle/>
          <a:p>
            <a:pPr algn="l"/>
            <a:r>
              <a:rPr lang="en-US" sz="2400" b="1" dirty="0" err="1">
                <a:solidFill>
                  <a:srgbClr val="FFCC00"/>
                </a:solidFill>
              </a:rPr>
              <a:t>mit</a:t>
            </a:r>
            <a:endParaRPr lang="en-US" sz="2400" b="1" dirty="0">
              <a:solidFill>
                <a:srgbClr val="FFCC00"/>
              </a:solidFill>
            </a:endParaRPr>
          </a:p>
        </p:txBody>
      </p:sp>
      <p:sp>
        <p:nvSpPr>
          <p:cNvPr id="15" name="TextBox 14">
            <a:extLst>
              <a:ext uri="{FF2B5EF4-FFF2-40B4-BE49-F238E27FC236}">
                <a16:creationId xmlns:a16="http://schemas.microsoft.com/office/drawing/2014/main" id="{04E65E9D-40CC-7F4B-A249-6CF7E57A535A}"/>
              </a:ext>
            </a:extLst>
          </p:cNvPr>
          <p:cNvSpPr txBox="1"/>
          <p:nvPr/>
        </p:nvSpPr>
        <p:spPr>
          <a:xfrm>
            <a:off x="5704382" y="2100677"/>
            <a:ext cx="1330814" cy="461665"/>
          </a:xfrm>
          <a:prstGeom prst="rect">
            <a:avLst/>
          </a:prstGeom>
          <a:noFill/>
        </p:spPr>
        <p:txBody>
          <a:bodyPr wrap="none" rtlCol="0">
            <a:spAutoFit/>
          </a:bodyPr>
          <a:lstStyle/>
          <a:p>
            <a:pPr algn="l"/>
            <a:r>
              <a:rPr lang="en-US" sz="2400" dirty="0" err="1"/>
              <a:t>bringen</a:t>
            </a:r>
            <a:endParaRPr lang="en-US" sz="2400" dirty="0"/>
          </a:p>
        </p:txBody>
      </p:sp>
      <p:sp>
        <p:nvSpPr>
          <p:cNvPr id="17" name="TextBox 16">
            <a:extLst>
              <a:ext uri="{FF2B5EF4-FFF2-40B4-BE49-F238E27FC236}">
                <a16:creationId xmlns:a16="http://schemas.microsoft.com/office/drawing/2014/main" id="{0C50463C-9EE3-0943-8A68-05EFC6775BE4}"/>
              </a:ext>
            </a:extLst>
          </p:cNvPr>
          <p:cNvSpPr txBox="1"/>
          <p:nvPr/>
        </p:nvSpPr>
        <p:spPr>
          <a:xfrm>
            <a:off x="493116" y="3964665"/>
            <a:ext cx="737702" cy="461665"/>
          </a:xfrm>
          <a:prstGeom prst="rect">
            <a:avLst/>
          </a:prstGeom>
          <a:noFill/>
        </p:spPr>
        <p:txBody>
          <a:bodyPr wrap="none" rtlCol="0">
            <a:spAutoFit/>
          </a:bodyPr>
          <a:lstStyle/>
          <a:p>
            <a:pPr algn="l"/>
            <a:r>
              <a:rPr lang="en-US" sz="2400" dirty="0"/>
              <a:t>Mia</a:t>
            </a:r>
          </a:p>
        </p:txBody>
      </p:sp>
      <p:sp>
        <p:nvSpPr>
          <p:cNvPr id="18" name="TextBox 17">
            <a:extLst>
              <a:ext uri="{FF2B5EF4-FFF2-40B4-BE49-F238E27FC236}">
                <a16:creationId xmlns:a16="http://schemas.microsoft.com/office/drawing/2014/main" id="{F4CDC21A-2B11-8F49-A327-0AF8091EE8A5}"/>
              </a:ext>
            </a:extLst>
          </p:cNvPr>
          <p:cNvSpPr txBox="1"/>
          <p:nvPr/>
        </p:nvSpPr>
        <p:spPr>
          <a:xfrm>
            <a:off x="1345047" y="3964664"/>
            <a:ext cx="1358064" cy="461665"/>
          </a:xfrm>
          <a:prstGeom prst="rect">
            <a:avLst/>
          </a:prstGeom>
          <a:noFill/>
        </p:spPr>
        <p:txBody>
          <a:bodyPr wrap="none" rtlCol="0">
            <a:spAutoFit/>
          </a:bodyPr>
          <a:lstStyle/>
          <a:p>
            <a:pPr algn="l"/>
            <a:r>
              <a:rPr lang="en-US" sz="2400" b="1" dirty="0" err="1"/>
              <a:t>bereitet</a:t>
            </a:r>
            <a:endParaRPr lang="en-US" sz="2400" b="1" dirty="0"/>
          </a:p>
        </p:txBody>
      </p:sp>
      <p:sp>
        <p:nvSpPr>
          <p:cNvPr id="19" name="TextBox 18">
            <a:extLst>
              <a:ext uri="{FF2B5EF4-FFF2-40B4-BE49-F238E27FC236}">
                <a16:creationId xmlns:a16="http://schemas.microsoft.com/office/drawing/2014/main" id="{FBACEC03-D6F3-5D4F-B930-4E82695721F0}"/>
              </a:ext>
            </a:extLst>
          </p:cNvPr>
          <p:cNvSpPr txBox="1"/>
          <p:nvPr/>
        </p:nvSpPr>
        <p:spPr>
          <a:xfrm>
            <a:off x="2951702" y="3964663"/>
            <a:ext cx="1673856" cy="461665"/>
          </a:xfrm>
          <a:prstGeom prst="rect">
            <a:avLst/>
          </a:prstGeom>
          <a:noFill/>
        </p:spPr>
        <p:txBody>
          <a:bodyPr wrap="none" rtlCol="0">
            <a:spAutoFit/>
          </a:bodyPr>
          <a:lstStyle/>
          <a:p>
            <a:pPr algn="l"/>
            <a:r>
              <a:rPr lang="en-US" sz="2400" dirty="0" err="1"/>
              <a:t>eine</a:t>
            </a:r>
            <a:r>
              <a:rPr lang="en-US" sz="2400" dirty="0"/>
              <a:t> Party</a:t>
            </a:r>
          </a:p>
        </p:txBody>
      </p:sp>
      <p:sp>
        <p:nvSpPr>
          <p:cNvPr id="20" name="TextBox 19">
            <a:extLst>
              <a:ext uri="{FF2B5EF4-FFF2-40B4-BE49-F238E27FC236}">
                <a16:creationId xmlns:a16="http://schemas.microsoft.com/office/drawing/2014/main" id="{BE8E447B-3048-5243-941D-E77AAE2277A6}"/>
              </a:ext>
            </a:extLst>
          </p:cNvPr>
          <p:cNvSpPr txBox="1"/>
          <p:nvPr/>
        </p:nvSpPr>
        <p:spPr>
          <a:xfrm>
            <a:off x="4874149" y="3964662"/>
            <a:ext cx="739305" cy="461665"/>
          </a:xfrm>
          <a:prstGeom prst="rect">
            <a:avLst/>
          </a:prstGeom>
          <a:noFill/>
        </p:spPr>
        <p:txBody>
          <a:bodyPr wrap="none" rtlCol="0">
            <a:spAutoFit/>
          </a:bodyPr>
          <a:lstStyle/>
          <a:p>
            <a:pPr algn="l"/>
            <a:r>
              <a:rPr lang="en-US" sz="2400" b="1" dirty="0" err="1">
                <a:solidFill>
                  <a:srgbClr val="FFCC00"/>
                </a:solidFill>
              </a:rPr>
              <a:t>vor</a:t>
            </a:r>
            <a:r>
              <a:rPr lang="en-US" sz="2400" dirty="0"/>
              <a:t>.</a:t>
            </a:r>
          </a:p>
        </p:txBody>
      </p:sp>
      <p:sp>
        <p:nvSpPr>
          <p:cNvPr id="21" name="TextBox 20">
            <a:extLst>
              <a:ext uri="{FF2B5EF4-FFF2-40B4-BE49-F238E27FC236}">
                <a16:creationId xmlns:a16="http://schemas.microsoft.com/office/drawing/2014/main" id="{4114FA77-318F-BF40-BA2A-EC0F516783FF}"/>
              </a:ext>
            </a:extLst>
          </p:cNvPr>
          <p:cNvSpPr txBox="1"/>
          <p:nvPr/>
        </p:nvSpPr>
        <p:spPr>
          <a:xfrm>
            <a:off x="496742" y="4771796"/>
            <a:ext cx="639919" cy="461665"/>
          </a:xfrm>
          <a:prstGeom prst="rect">
            <a:avLst/>
          </a:prstGeom>
          <a:noFill/>
        </p:spPr>
        <p:txBody>
          <a:bodyPr wrap="none" rtlCol="0">
            <a:spAutoFit/>
          </a:bodyPr>
          <a:lstStyle/>
          <a:p>
            <a:pPr algn="l"/>
            <a:r>
              <a:rPr lang="en-US" sz="2400" dirty="0"/>
              <a:t>Ich</a:t>
            </a:r>
          </a:p>
        </p:txBody>
      </p:sp>
      <p:sp>
        <p:nvSpPr>
          <p:cNvPr id="22" name="TextBox 21">
            <a:extLst>
              <a:ext uri="{FF2B5EF4-FFF2-40B4-BE49-F238E27FC236}">
                <a16:creationId xmlns:a16="http://schemas.microsoft.com/office/drawing/2014/main" id="{5BE48C4E-8F7B-8F42-9CE4-FECBEF46EB44}"/>
              </a:ext>
            </a:extLst>
          </p:cNvPr>
          <p:cNvSpPr txBox="1"/>
          <p:nvPr/>
        </p:nvSpPr>
        <p:spPr>
          <a:xfrm>
            <a:off x="1348673" y="4771795"/>
            <a:ext cx="1334020" cy="461665"/>
          </a:xfrm>
          <a:prstGeom prst="rect">
            <a:avLst/>
          </a:prstGeom>
          <a:noFill/>
        </p:spPr>
        <p:txBody>
          <a:bodyPr wrap="none" rtlCol="0">
            <a:spAutoFit/>
          </a:bodyPr>
          <a:lstStyle/>
          <a:p>
            <a:pPr algn="l"/>
            <a:r>
              <a:rPr lang="en-US" sz="2400" b="1" dirty="0" err="1"/>
              <a:t>komme</a:t>
            </a:r>
            <a:endParaRPr lang="en-US" sz="2400" b="1" dirty="0"/>
          </a:p>
        </p:txBody>
      </p:sp>
      <p:sp>
        <p:nvSpPr>
          <p:cNvPr id="23" name="TextBox 22">
            <a:extLst>
              <a:ext uri="{FF2B5EF4-FFF2-40B4-BE49-F238E27FC236}">
                <a16:creationId xmlns:a16="http://schemas.microsoft.com/office/drawing/2014/main" id="{B2072863-C8E1-B44C-9848-9E78534D5A49}"/>
              </a:ext>
            </a:extLst>
          </p:cNvPr>
          <p:cNvSpPr txBox="1"/>
          <p:nvPr/>
        </p:nvSpPr>
        <p:spPr>
          <a:xfrm>
            <a:off x="2955328" y="4771794"/>
            <a:ext cx="748923" cy="461665"/>
          </a:xfrm>
          <a:prstGeom prst="rect">
            <a:avLst/>
          </a:prstGeom>
          <a:noFill/>
        </p:spPr>
        <p:txBody>
          <a:bodyPr wrap="none" rtlCol="0">
            <a:spAutoFit/>
          </a:bodyPr>
          <a:lstStyle/>
          <a:p>
            <a:pPr algn="l"/>
            <a:r>
              <a:rPr lang="en-US" sz="2400" dirty="0" err="1"/>
              <a:t>früh</a:t>
            </a:r>
            <a:endParaRPr lang="en-US" sz="2400" dirty="0"/>
          </a:p>
        </p:txBody>
      </p:sp>
      <p:sp>
        <p:nvSpPr>
          <p:cNvPr id="24" name="TextBox 23">
            <a:extLst>
              <a:ext uri="{FF2B5EF4-FFF2-40B4-BE49-F238E27FC236}">
                <a16:creationId xmlns:a16="http://schemas.microsoft.com/office/drawing/2014/main" id="{BEE2B0B7-5C9E-B345-A040-85B62CB40E04}"/>
              </a:ext>
            </a:extLst>
          </p:cNvPr>
          <p:cNvSpPr txBox="1"/>
          <p:nvPr/>
        </p:nvSpPr>
        <p:spPr>
          <a:xfrm>
            <a:off x="4877775" y="4771793"/>
            <a:ext cx="657552" cy="461665"/>
          </a:xfrm>
          <a:prstGeom prst="rect">
            <a:avLst/>
          </a:prstGeom>
          <a:noFill/>
        </p:spPr>
        <p:txBody>
          <a:bodyPr wrap="none" rtlCol="0">
            <a:spAutoFit/>
          </a:bodyPr>
          <a:lstStyle/>
          <a:p>
            <a:r>
              <a:rPr lang="en-US" sz="2400" b="1" dirty="0">
                <a:solidFill>
                  <a:srgbClr val="FFCC00"/>
                </a:solidFill>
              </a:rPr>
              <a:t>an</a:t>
            </a:r>
            <a:r>
              <a:rPr lang="en-US" sz="2400" dirty="0"/>
              <a:t>.</a:t>
            </a:r>
            <a:endParaRPr lang="en-US" sz="2400" b="1" dirty="0"/>
          </a:p>
        </p:txBody>
      </p:sp>
      <p:sp>
        <p:nvSpPr>
          <p:cNvPr id="26" name="TextBox 25">
            <a:extLst>
              <a:ext uri="{FF2B5EF4-FFF2-40B4-BE49-F238E27FC236}">
                <a16:creationId xmlns:a16="http://schemas.microsoft.com/office/drawing/2014/main" id="{B3F05CE2-1076-C747-BCCB-C5CFC8AA2A24}"/>
              </a:ext>
            </a:extLst>
          </p:cNvPr>
          <p:cNvSpPr txBox="1"/>
          <p:nvPr/>
        </p:nvSpPr>
        <p:spPr>
          <a:xfrm>
            <a:off x="448695" y="5621004"/>
            <a:ext cx="950901" cy="461665"/>
          </a:xfrm>
          <a:prstGeom prst="rect">
            <a:avLst/>
          </a:prstGeom>
          <a:noFill/>
        </p:spPr>
        <p:txBody>
          <a:bodyPr wrap="square" rtlCol="0">
            <a:spAutoFit/>
          </a:bodyPr>
          <a:lstStyle/>
          <a:p>
            <a:pPr algn="l"/>
            <a:r>
              <a:rPr lang="en-US" sz="2400" dirty="0" err="1"/>
              <a:t>Wir</a:t>
            </a:r>
            <a:endParaRPr lang="en-US" sz="2400" dirty="0"/>
          </a:p>
        </p:txBody>
      </p:sp>
      <p:sp>
        <p:nvSpPr>
          <p:cNvPr id="27" name="TextBox 26">
            <a:extLst>
              <a:ext uri="{FF2B5EF4-FFF2-40B4-BE49-F238E27FC236}">
                <a16:creationId xmlns:a16="http://schemas.microsoft.com/office/drawing/2014/main" id="{F67EF48A-A7AB-8640-98AC-95A1FE9B4C61}"/>
              </a:ext>
            </a:extLst>
          </p:cNvPr>
          <p:cNvSpPr txBox="1"/>
          <p:nvPr/>
        </p:nvSpPr>
        <p:spPr>
          <a:xfrm>
            <a:off x="1300625" y="5621003"/>
            <a:ext cx="1399059" cy="461665"/>
          </a:xfrm>
          <a:prstGeom prst="rect">
            <a:avLst/>
          </a:prstGeom>
          <a:noFill/>
        </p:spPr>
        <p:txBody>
          <a:bodyPr wrap="square" rtlCol="0">
            <a:spAutoFit/>
          </a:bodyPr>
          <a:lstStyle/>
          <a:p>
            <a:pPr algn="l"/>
            <a:r>
              <a:rPr lang="en-US" sz="2400" b="1" dirty="0" err="1"/>
              <a:t>bringen</a:t>
            </a:r>
            <a:endParaRPr lang="en-US" sz="2400" b="1" dirty="0"/>
          </a:p>
        </p:txBody>
      </p:sp>
      <p:sp>
        <p:nvSpPr>
          <p:cNvPr id="28" name="TextBox 27">
            <a:extLst>
              <a:ext uri="{FF2B5EF4-FFF2-40B4-BE49-F238E27FC236}">
                <a16:creationId xmlns:a16="http://schemas.microsoft.com/office/drawing/2014/main" id="{6B27ED48-AE00-E546-903C-989092852300}"/>
              </a:ext>
            </a:extLst>
          </p:cNvPr>
          <p:cNvSpPr txBox="1"/>
          <p:nvPr/>
        </p:nvSpPr>
        <p:spPr>
          <a:xfrm>
            <a:off x="2907281" y="5621002"/>
            <a:ext cx="1327608" cy="461665"/>
          </a:xfrm>
          <a:prstGeom prst="rect">
            <a:avLst/>
          </a:prstGeom>
          <a:noFill/>
        </p:spPr>
        <p:txBody>
          <a:bodyPr wrap="square" rtlCol="0">
            <a:spAutoFit/>
          </a:bodyPr>
          <a:lstStyle/>
          <a:p>
            <a:pPr algn="l"/>
            <a:r>
              <a:rPr lang="en-US" sz="2400" dirty="0"/>
              <a:t>Kuchen</a:t>
            </a:r>
          </a:p>
        </p:txBody>
      </p:sp>
      <p:sp>
        <p:nvSpPr>
          <p:cNvPr id="29" name="TextBox 28">
            <a:extLst>
              <a:ext uri="{FF2B5EF4-FFF2-40B4-BE49-F238E27FC236}">
                <a16:creationId xmlns:a16="http://schemas.microsoft.com/office/drawing/2014/main" id="{E5DEEEA6-7E5F-9D41-A8D3-4369A7AF7F2A}"/>
              </a:ext>
            </a:extLst>
          </p:cNvPr>
          <p:cNvSpPr txBox="1"/>
          <p:nvPr/>
        </p:nvSpPr>
        <p:spPr>
          <a:xfrm>
            <a:off x="4829727" y="5621001"/>
            <a:ext cx="824499" cy="461665"/>
          </a:xfrm>
          <a:prstGeom prst="rect">
            <a:avLst/>
          </a:prstGeom>
          <a:noFill/>
        </p:spPr>
        <p:txBody>
          <a:bodyPr wrap="square" rtlCol="0">
            <a:spAutoFit/>
          </a:bodyPr>
          <a:lstStyle/>
          <a:p>
            <a:r>
              <a:rPr lang="en-US" sz="2400" b="1" dirty="0" err="1">
                <a:solidFill>
                  <a:srgbClr val="FFCC00"/>
                </a:solidFill>
              </a:rPr>
              <a:t>mit</a:t>
            </a:r>
            <a:r>
              <a:rPr lang="en-US" sz="2400" dirty="0"/>
              <a:t>.</a:t>
            </a:r>
            <a:endParaRPr lang="en-US" sz="2400" b="1" dirty="0"/>
          </a:p>
        </p:txBody>
      </p:sp>
      <p:sp>
        <p:nvSpPr>
          <p:cNvPr id="30" name="TextBox 29">
            <a:extLst>
              <a:ext uri="{FF2B5EF4-FFF2-40B4-BE49-F238E27FC236}">
                <a16:creationId xmlns:a16="http://schemas.microsoft.com/office/drawing/2014/main" id="{24B6C677-2526-DE44-9BB0-9F514A37D8E0}"/>
              </a:ext>
            </a:extLst>
          </p:cNvPr>
          <p:cNvSpPr txBox="1"/>
          <p:nvPr/>
        </p:nvSpPr>
        <p:spPr>
          <a:xfrm>
            <a:off x="337065" y="3378565"/>
            <a:ext cx="12376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ea typeface="+mn-ea"/>
                <a:cs typeface="+mn-cs"/>
              </a:rPr>
              <a:t>In </a:t>
            </a:r>
            <a:r>
              <a:rPr kumimoji="0" lang="de-DE" sz="2400" b="0" i="0" u="none" strike="noStrike" kern="1200" cap="none" spc="0" normalizeH="0" baseline="0" noProof="0" dirty="0" err="1">
                <a:ln>
                  <a:noFill/>
                </a:ln>
                <a:effectLst/>
                <a:uLnTx/>
                <a:uFillTx/>
                <a:latin typeface="Century Gothic" panose="020F0302020204030204"/>
                <a:ea typeface="+mn-ea"/>
                <a:cs typeface="+mn-cs"/>
              </a:rPr>
              <a:t>the</a:t>
            </a:r>
            <a:r>
              <a:rPr kumimoji="0" lang="de-DE" sz="2400" b="0" i="0" u="none" strike="noStrike" kern="1200" cap="none" spc="0" normalizeH="0" baseline="0" noProof="0" dirty="0">
                <a:ln>
                  <a:noFill/>
                </a:ln>
                <a:effectLst/>
                <a:uLnTx/>
                <a:uFillTx/>
                <a:latin typeface="Century Gothic" panose="020F0302020204030204"/>
                <a:ea typeface="+mn-ea"/>
                <a:cs typeface="+mn-cs"/>
              </a:rPr>
              <a:t> </a:t>
            </a:r>
            <a:r>
              <a:rPr kumimoji="0" lang="de-DE" sz="2400" b="0" i="0" u="none" strike="noStrike" kern="1200" cap="none" spc="0" normalizeH="0" baseline="0" noProof="0" dirty="0" err="1">
                <a:ln>
                  <a:noFill/>
                </a:ln>
                <a:effectLst/>
                <a:uLnTx/>
                <a:uFillTx/>
                <a:latin typeface="Century Gothic" panose="020F0302020204030204"/>
                <a:ea typeface="+mn-ea"/>
                <a:cs typeface="+mn-cs"/>
              </a:rPr>
              <a:t>present</a:t>
            </a:r>
            <a:r>
              <a:rPr kumimoji="0" lang="de-DE" sz="2400" b="0" i="0" u="none" strike="noStrike" kern="1200" cap="none" spc="0" normalizeH="0" baseline="0" noProof="0" dirty="0">
                <a:ln>
                  <a:noFill/>
                </a:ln>
                <a:effectLst/>
                <a:uLnTx/>
                <a:uFillTx/>
                <a:latin typeface="Century Gothic" panose="020F0302020204030204"/>
                <a:ea typeface="+mn-ea"/>
                <a:cs typeface="+mn-cs"/>
              </a:rPr>
              <a:t> </a:t>
            </a:r>
            <a:r>
              <a:rPr kumimoji="0" lang="de-DE" sz="2400" b="0" i="0" u="none" strike="noStrike" kern="1200" cap="none" spc="0" normalizeH="0" baseline="0" noProof="0" dirty="0" err="1">
                <a:ln>
                  <a:noFill/>
                </a:ln>
                <a:effectLst/>
                <a:uLnTx/>
                <a:uFillTx/>
                <a:latin typeface="Century Gothic" panose="020F0302020204030204"/>
                <a:ea typeface="+mn-ea"/>
                <a:cs typeface="+mn-cs"/>
              </a:rPr>
              <a:t>tense</a:t>
            </a:r>
            <a:r>
              <a:rPr kumimoji="0" lang="de-DE" sz="2400" b="0" i="0" u="none" strike="noStrike" kern="1200" cap="none" spc="0" normalizeH="0" baseline="0" noProof="0" dirty="0">
                <a:ln>
                  <a:noFill/>
                </a:ln>
                <a:effectLst/>
                <a:uLnTx/>
                <a:uFillTx/>
                <a:latin typeface="Century Gothic" panose="020F0302020204030204"/>
                <a:ea typeface="+mn-ea"/>
                <a:cs typeface="+mn-cs"/>
              </a:rPr>
              <a:t> </a:t>
            </a:r>
            <a:r>
              <a:rPr lang="de-DE" sz="2400" dirty="0" err="1">
                <a:latin typeface="Century Gothic" panose="020F0302020204030204"/>
              </a:rPr>
              <a:t>the</a:t>
            </a:r>
            <a:r>
              <a:rPr lang="de-DE" sz="2400" dirty="0">
                <a:latin typeface="Century Gothic" panose="020F0302020204030204"/>
              </a:rPr>
              <a:t> </a:t>
            </a:r>
            <a:r>
              <a:rPr lang="de-DE" sz="2400" b="1" dirty="0" err="1">
                <a:latin typeface="Century Gothic" panose="020F0302020204030204"/>
              </a:rPr>
              <a:t>particle</a:t>
            </a:r>
            <a:r>
              <a:rPr lang="de-DE" sz="2400" dirty="0">
                <a:latin typeface="Century Gothic" panose="020F0302020204030204"/>
              </a:rPr>
              <a:t> </a:t>
            </a:r>
            <a:r>
              <a:rPr lang="de-DE" sz="2400" dirty="0" err="1">
                <a:latin typeface="Century Gothic" panose="020F0302020204030204"/>
              </a:rPr>
              <a:t>moves</a:t>
            </a:r>
            <a:r>
              <a:rPr lang="de-DE" sz="2400" dirty="0">
                <a:latin typeface="Century Gothic" panose="020F0302020204030204"/>
              </a:rPr>
              <a:t> </a:t>
            </a:r>
            <a:r>
              <a:rPr lang="de-DE" sz="2400" dirty="0" err="1">
                <a:latin typeface="Century Gothic" panose="020F0302020204030204"/>
              </a:rPr>
              <a:t>to</a:t>
            </a:r>
            <a:r>
              <a:rPr lang="de-DE" sz="2400" dirty="0">
                <a:latin typeface="Century Gothic" panose="020F0302020204030204"/>
              </a:rPr>
              <a:t> </a:t>
            </a:r>
            <a:r>
              <a:rPr lang="de-DE" sz="2400" dirty="0" err="1">
                <a:latin typeface="Century Gothic" panose="020F0302020204030204"/>
              </a:rPr>
              <a:t>the</a:t>
            </a:r>
            <a:r>
              <a:rPr lang="de-DE" sz="2400" dirty="0">
                <a:latin typeface="Century Gothic" panose="020F0302020204030204"/>
              </a:rPr>
              <a:t> end </a:t>
            </a:r>
            <a:r>
              <a:rPr lang="de-DE" sz="2400" dirty="0" err="1">
                <a:latin typeface="Century Gothic" panose="020F0302020204030204"/>
              </a:rPr>
              <a:t>of</a:t>
            </a:r>
            <a:r>
              <a:rPr lang="de-DE" sz="2400" dirty="0">
                <a:latin typeface="Century Gothic" panose="020F0302020204030204"/>
              </a:rPr>
              <a:t> </a:t>
            </a:r>
            <a:r>
              <a:rPr lang="de-DE" sz="2400" dirty="0" err="1">
                <a:latin typeface="Century Gothic" panose="020F0302020204030204"/>
              </a:rPr>
              <a:t>the</a:t>
            </a:r>
            <a:r>
              <a:rPr lang="de-DE" sz="2400" dirty="0">
                <a:latin typeface="Century Gothic" panose="020F0302020204030204"/>
              </a:rPr>
              <a:t> </a:t>
            </a:r>
            <a:r>
              <a:rPr lang="de-DE" sz="2400" dirty="0" err="1">
                <a:latin typeface="Century Gothic" panose="020F0302020204030204"/>
              </a:rPr>
              <a:t>clause</a:t>
            </a:r>
            <a:r>
              <a:rPr lang="de-DE"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31" name="Speech Bubble: Rectangle with Corners Rounded 19">
            <a:extLst>
              <a:ext uri="{FF2B5EF4-FFF2-40B4-BE49-F238E27FC236}">
                <a16:creationId xmlns:a16="http://schemas.microsoft.com/office/drawing/2014/main" id="{2CFA984C-0277-E842-AC75-7681E130A7D3}"/>
              </a:ext>
            </a:extLst>
          </p:cNvPr>
          <p:cNvSpPr/>
          <p:nvPr/>
        </p:nvSpPr>
        <p:spPr>
          <a:xfrm>
            <a:off x="6462584" y="561213"/>
            <a:ext cx="3393665" cy="665873"/>
          </a:xfrm>
          <a:prstGeom prst="wedgeRoundRectCallout">
            <a:avLst>
              <a:gd name="adj1" fmla="val -8352"/>
              <a:gd name="adj2" fmla="val 72183"/>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F0302020204030204"/>
              </a:rPr>
              <a:t>These verbs are called </a:t>
            </a:r>
            <a:r>
              <a:rPr lang="en-GB" sz="2200" b="1" dirty="0">
                <a:solidFill>
                  <a:schemeClr val="tx1"/>
                </a:solidFill>
                <a:latin typeface="Century Gothic" panose="020F0302020204030204"/>
              </a:rPr>
              <a:t>separable</a:t>
            </a:r>
            <a:r>
              <a:rPr lang="en-GB" sz="2200" dirty="0">
                <a:solidFill>
                  <a:schemeClr val="tx1"/>
                </a:solidFill>
                <a:latin typeface="Century Gothic" panose="020F0302020204030204"/>
              </a:rPr>
              <a:t> verbs.</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32" name="Speech Bubble: Rectangle with Corners Rounded 19">
            <a:extLst>
              <a:ext uri="{FF2B5EF4-FFF2-40B4-BE49-F238E27FC236}">
                <a16:creationId xmlns:a16="http://schemas.microsoft.com/office/drawing/2014/main" id="{A5935794-2A4C-8E42-BA8C-4AD5C2E8D54E}"/>
              </a:ext>
            </a:extLst>
          </p:cNvPr>
          <p:cNvSpPr/>
          <p:nvPr/>
        </p:nvSpPr>
        <p:spPr>
          <a:xfrm>
            <a:off x="7469746" y="2181304"/>
            <a:ext cx="4471320" cy="777676"/>
          </a:xfrm>
          <a:prstGeom prst="wedgeRoundRectCallout">
            <a:avLst>
              <a:gd name="adj1" fmla="val -58039"/>
              <a:gd name="adj2" fmla="val -30051"/>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chemeClr val="tx1"/>
                </a:solidFill>
                <a:latin typeface="Century Gothic" panose="020F0302020204030204"/>
              </a:rPr>
              <a:t>The </a:t>
            </a:r>
            <a:r>
              <a:rPr lang="en-GB" sz="2200" b="1" dirty="0">
                <a:solidFill>
                  <a:schemeClr val="tx1"/>
                </a:solidFill>
                <a:latin typeface="Century Gothic" panose="020F0302020204030204"/>
              </a:rPr>
              <a:t>particle</a:t>
            </a:r>
            <a:r>
              <a:rPr lang="en-GB" sz="2200" dirty="0">
                <a:solidFill>
                  <a:schemeClr val="tx1"/>
                </a:solidFill>
                <a:latin typeface="Century Gothic" panose="020F0302020204030204"/>
              </a:rPr>
              <a:t> often changes the meaning of the verb slightly. </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BF79AB45-E121-6549-80B8-4550D038E943}"/>
              </a:ext>
            </a:extLst>
          </p:cNvPr>
          <p:cNvSpPr txBox="1"/>
          <p:nvPr/>
        </p:nvSpPr>
        <p:spPr>
          <a:xfrm>
            <a:off x="5991373" y="3955476"/>
            <a:ext cx="3807453" cy="461665"/>
          </a:xfrm>
          <a:prstGeom prst="rect">
            <a:avLst/>
          </a:prstGeom>
          <a:noFill/>
        </p:spPr>
        <p:txBody>
          <a:bodyPr wrap="none" rtlCol="0">
            <a:spAutoFit/>
          </a:bodyPr>
          <a:lstStyle/>
          <a:p>
            <a:pPr algn="l"/>
            <a:r>
              <a:rPr lang="en-US" sz="2400" i="1" dirty="0"/>
              <a:t>Mia is preparing a party</a:t>
            </a:r>
            <a:r>
              <a:rPr lang="en-US" sz="2400" dirty="0"/>
              <a:t>.</a:t>
            </a:r>
          </a:p>
        </p:txBody>
      </p:sp>
      <p:sp>
        <p:nvSpPr>
          <p:cNvPr id="40" name="TextBox 39">
            <a:extLst>
              <a:ext uri="{FF2B5EF4-FFF2-40B4-BE49-F238E27FC236}">
                <a16:creationId xmlns:a16="http://schemas.microsoft.com/office/drawing/2014/main" id="{A7D0FE98-08DA-A94E-9A80-F083DD5AC2C2}"/>
              </a:ext>
            </a:extLst>
          </p:cNvPr>
          <p:cNvSpPr txBox="1"/>
          <p:nvPr/>
        </p:nvSpPr>
        <p:spPr>
          <a:xfrm>
            <a:off x="6002618" y="4771793"/>
            <a:ext cx="2715808" cy="461665"/>
          </a:xfrm>
          <a:prstGeom prst="rect">
            <a:avLst/>
          </a:prstGeom>
          <a:noFill/>
        </p:spPr>
        <p:txBody>
          <a:bodyPr wrap="none" rtlCol="0">
            <a:spAutoFit/>
          </a:bodyPr>
          <a:lstStyle/>
          <a:p>
            <a:pPr algn="l"/>
            <a:r>
              <a:rPr lang="en-US" sz="2400" i="1" dirty="0"/>
              <a:t>I’m arriving early</a:t>
            </a:r>
            <a:r>
              <a:rPr lang="en-US" sz="2400" dirty="0"/>
              <a:t>.</a:t>
            </a:r>
          </a:p>
        </p:txBody>
      </p:sp>
      <p:sp>
        <p:nvSpPr>
          <p:cNvPr id="41" name="TextBox 40">
            <a:extLst>
              <a:ext uri="{FF2B5EF4-FFF2-40B4-BE49-F238E27FC236}">
                <a16:creationId xmlns:a16="http://schemas.microsoft.com/office/drawing/2014/main" id="{F1B4711B-2A6B-6D49-B7E0-5A447AFBD588}"/>
              </a:ext>
            </a:extLst>
          </p:cNvPr>
          <p:cNvSpPr txBox="1"/>
          <p:nvPr/>
        </p:nvSpPr>
        <p:spPr>
          <a:xfrm>
            <a:off x="5961670" y="5578922"/>
            <a:ext cx="4626588" cy="461665"/>
          </a:xfrm>
          <a:prstGeom prst="rect">
            <a:avLst/>
          </a:prstGeom>
          <a:noFill/>
        </p:spPr>
        <p:txBody>
          <a:bodyPr wrap="none" rtlCol="0">
            <a:spAutoFit/>
          </a:bodyPr>
          <a:lstStyle/>
          <a:p>
            <a:pPr algn="l"/>
            <a:r>
              <a:rPr lang="en-US" sz="2400" i="1" dirty="0"/>
              <a:t>We’re bringing cake (with us)</a:t>
            </a:r>
            <a:r>
              <a:rPr lang="en-US" sz="2400" dirty="0"/>
              <a:t>.</a:t>
            </a:r>
          </a:p>
        </p:txBody>
      </p:sp>
      <p:pic>
        <p:nvPicPr>
          <p:cNvPr id="43" name="Picture 42" descr="A birthday cake&#10;&#10;Description automatically generated">
            <a:extLst>
              <a:ext uri="{FF2B5EF4-FFF2-40B4-BE49-F238E27FC236}">
                <a16:creationId xmlns:a16="http://schemas.microsoft.com/office/drawing/2014/main" id="{B4C5E921-40DD-D543-B4E3-61775D849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0042" y="3452962"/>
            <a:ext cx="2915505" cy="2090964"/>
          </a:xfrm>
          <a:prstGeom prst="rect">
            <a:avLst/>
          </a:prstGeom>
        </p:spPr>
      </p:pic>
    </p:spTree>
    <p:extLst>
      <p:ext uri="{BB962C8B-B14F-4D97-AF65-F5344CB8AC3E}">
        <p14:creationId xmlns:p14="http://schemas.microsoft.com/office/powerpoint/2010/main" val="7068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7" grpId="0"/>
      <p:bldP spid="10" grpId="0"/>
      <p:bldP spid="11" grpId="0"/>
      <p:bldP spid="12" grpId="0"/>
      <p:bldP spid="13" grpId="0"/>
      <p:bldP spid="14" grpId="0"/>
      <p:bldP spid="15" grpId="0"/>
      <p:bldP spid="17" grpId="0"/>
      <p:bldP spid="18" grpId="0"/>
      <p:bldP spid="19" grpId="0"/>
      <p:bldP spid="20" grpId="0"/>
      <p:bldP spid="21" grpId="0"/>
      <p:bldP spid="22" grpId="0"/>
      <p:bldP spid="23" grpId="0"/>
      <p:bldP spid="24" grpId="0"/>
      <p:bldP spid="26" grpId="0"/>
      <p:bldP spid="27" grpId="0"/>
      <p:bldP spid="28" grpId="0"/>
      <p:bldP spid="29" grpId="0"/>
      <p:bldP spid="30" grpId="0"/>
      <p:bldP spid="31" grpId="0" animBg="1"/>
      <p:bldP spid="32" grpId="0" animBg="1"/>
      <p:bldP spid="38"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Opa</a:t>
            </a:r>
            <a:r>
              <a:rPr lang="en-GB" sz="2800" b="1" dirty="0">
                <a:solidFill>
                  <a:schemeClr val="bg1"/>
                </a:solidFill>
              </a:rPr>
              <a:t> </a:t>
            </a:r>
            <a:r>
              <a:rPr lang="en-GB" sz="2800" b="1" dirty="0" err="1">
                <a:solidFill>
                  <a:schemeClr val="bg1"/>
                </a:solidFill>
              </a:rPr>
              <a:t>wird</a:t>
            </a:r>
            <a:r>
              <a:rPr lang="en-GB" sz="2800" b="1" dirty="0">
                <a:solidFill>
                  <a:schemeClr val="bg1"/>
                </a:solidFill>
              </a:rPr>
              <a:t> 70!</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2700758499"/>
              </p:ext>
            </p:extLst>
          </p:nvPr>
        </p:nvGraphicFramePr>
        <p:xfrm>
          <a:off x="259042" y="2529563"/>
          <a:ext cx="11678457" cy="3566160"/>
        </p:xfrm>
        <a:graphic>
          <a:graphicData uri="http://schemas.openxmlformats.org/drawingml/2006/table">
            <a:tbl>
              <a:tblPr firstRow="1" bandRow="1">
                <a:tableStyleId>{00A15C55-8517-42AA-B614-E9B94910E393}</a:tableStyleId>
              </a:tblPr>
              <a:tblGrid>
                <a:gridCol w="620356">
                  <a:extLst>
                    <a:ext uri="{9D8B030D-6E8A-4147-A177-3AD203B41FA5}">
                      <a16:colId xmlns:a16="http://schemas.microsoft.com/office/drawing/2014/main" val="2607353726"/>
                    </a:ext>
                  </a:extLst>
                </a:gridCol>
                <a:gridCol w="5783625">
                  <a:extLst>
                    <a:ext uri="{9D8B030D-6E8A-4147-A177-3AD203B41FA5}">
                      <a16:colId xmlns:a16="http://schemas.microsoft.com/office/drawing/2014/main" val="1600817978"/>
                    </a:ext>
                  </a:extLst>
                </a:gridCol>
                <a:gridCol w="1494075">
                  <a:extLst>
                    <a:ext uri="{9D8B030D-6E8A-4147-A177-3AD203B41FA5}">
                      <a16:colId xmlns:a16="http://schemas.microsoft.com/office/drawing/2014/main" val="4128092149"/>
                    </a:ext>
                  </a:extLst>
                </a:gridCol>
                <a:gridCol w="1973436">
                  <a:extLst>
                    <a:ext uri="{9D8B030D-6E8A-4147-A177-3AD203B41FA5}">
                      <a16:colId xmlns:a16="http://schemas.microsoft.com/office/drawing/2014/main" val="2609792770"/>
                    </a:ext>
                  </a:extLst>
                </a:gridCol>
                <a:gridCol w="1806965">
                  <a:extLst>
                    <a:ext uri="{9D8B030D-6E8A-4147-A177-3AD203B41FA5}">
                      <a16:colId xmlns:a16="http://schemas.microsoft.com/office/drawing/2014/main" val="1747934294"/>
                    </a:ext>
                  </a:extLst>
                </a:gridCol>
              </a:tblGrid>
              <a:tr h="370840">
                <a:tc>
                  <a:txBody>
                    <a:bodyPr/>
                    <a:lstStyle/>
                    <a:p>
                      <a:endParaRPr lang="en-GB"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separable</a:t>
                      </a:r>
                      <a:endParaRPr lang="en-GB" sz="2000" b="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not separable</a:t>
                      </a:r>
                      <a:endParaRPr lang="en-GB" sz="2000" b="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English</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370840">
                <a:tc>
                  <a:txBody>
                    <a:bodyPr/>
                    <a:lstStyle/>
                    <a:p>
                      <a:pPr algn="ctr"/>
                      <a:r>
                        <a:rPr lang="en-GB" sz="2000" dirty="0">
                          <a:solidFill>
                            <a:schemeClr val="tx1"/>
                          </a:solidFill>
                        </a:rPr>
                        <a:t>1.</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Ich </a:t>
                      </a:r>
                      <a:r>
                        <a:rPr lang="en-GB" sz="2000" dirty="0" err="1">
                          <a:solidFill>
                            <a:schemeClr val="tx1"/>
                          </a:solidFill>
                        </a:rPr>
                        <a:t>bereite</a:t>
                      </a:r>
                      <a:r>
                        <a:rPr lang="en-GB" sz="2000" dirty="0">
                          <a:solidFill>
                            <a:schemeClr val="tx1"/>
                          </a:solidFill>
                        </a:rPr>
                        <a:t> die </a:t>
                      </a:r>
                      <a:r>
                        <a:rPr lang="en-GB" sz="2000" dirty="0" err="1">
                          <a:solidFill>
                            <a:schemeClr val="tx1"/>
                          </a:solidFill>
                        </a:rPr>
                        <a:t>Gästeliste</a:t>
                      </a:r>
                      <a:r>
                        <a:rPr lang="en-GB" sz="2000" dirty="0">
                          <a:solidFill>
                            <a:schemeClr val="tx1"/>
                          </a:solidFill>
                        </a:rPr>
                        <a:t> </a:t>
                      </a:r>
                      <a:r>
                        <a:rPr lang="en-GB" sz="2000" dirty="0" err="1">
                          <a:solidFill>
                            <a:schemeClr val="tx1"/>
                          </a:solidFill>
                        </a:rPr>
                        <a:t>vor</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accent1">
                              <a:lumMod val="50000"/>
                            </a:schemeClr>
                          </a:solidFill>
                        </a:rPr>
                        <a:t>prepare</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370840">
                <a:tc>
                  <a:txBody>
                    <a:bodyPr/>
                    <a:lstStyle/>
                    <a:p>
                      <a:pPr algn="ctr"/>
                      <a:r>
                        <a:rPr lang="en-GB" sz="2000">
                          <a:solidFill>
                            <a:schemeClr val="tx1"/>
                          </a:solidFill>
                        </a:rPr>
                        <a:t>2.</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Ich </a:t>
                      </a:r>
                      <a:r>
                        <a:rPr lang="en-GB" sz="2000" dirty="0" err="1">
                          <a:solidFill>
                            <a:schemeClr val="tx1"/>
                          </a:solidFill>
                        </a:rPr>
                        <a:t>schreibe</a:t>
                      </a:r>
                      <a:r>
                        <a:rPr lang="en-GB" sz="2000" dirty="0">
                          <a:solidFill>
                            <a:schemeClr val="tx1"/>
                          </a:solidFill>
                        </a:rPr>
                        <a:t> Emails</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accent1">
                              <a:lumMod val="50000"/>
                            </a:schemeClr>
                          </a:solidFill>
                        </a:rPr>
                        <a:t>write</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370840">
                <a:tc>
                  <a:txBody>
                    <a:bodyPr/>
                    <a:lstStyle/>
                    <a:p>
                      <a:pPr algn="ctr"/>
                      <a:r>
                        <a:rPr lang="en-GB" sz="2000">
                          <a:solidFill>
                            <a:schemeClr val="tx1"/>
                          </a:solidFill>
                        </a:rPr>
                        <a:t>3.</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Ich </a:t>
                      </a:r>
                      <a:r>
                        <a:rPr lang="en-GB" sz="2000" dirty="0" err="1">
                          <a:solidFill>
                            <a:schemeClr val="tx1"/>
                          </a:solidFill>
                        </a:rPr>
                        <a:t>rufe</a:t>
                      </a:r>
                      <a:r>
                        <a:rPr lang="en-GB" sz="2000" dirty="0">
                          <a:solidFill>
                            <a:schemeClr val="tx1"/>
                          </a:solidFill>
                        </a:rPr>
                        <a:t> die </a:t>
                      </a:r>
                      <a:r>
                        <a:rPr lang="en-GB" sz="2000" dirty="0" err="1">
                          <a:solidFill>
                            <a:schemeClr val="tx1"/>
                          </a:solidFill>
                        </a:rPr>
                        <a:t>Gäste</a:t>
                      </a:r>
                      <a:r>
                        <a:rPr lang="en-GB" sz="2000" dirty="0">
                          <a:solidFill>
                            <a:schemeClr val="tx1"/>
                          </a:solidFill>
                        </a:rPr>
                        <a:t> an</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accent1">
                              <a:lumMod val="50000"/>
                            </a:schemeClr>
                          </a:solidFill>
                        </a:rPr>
                        <a:t>call</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370840">
                <a:tc>
                  <a:txBody>
                    <a:bodyPr/>
                    <a:lstStyle/>
                    <a:p>
                      <a:pPr algn="ctr"/>
                      <a:r>
                        <a:rPr lang="en-GB" sz="2000">
                          <a:solidFill>
                            <a:schemeClr val="tx1"/>
                          </a:solidFill>
                        </a:rPr>
                        <a:t>4.</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Ich </a:t>
                      </a:r>
                      <a:r>
                        <a:rPr lang="en-GB" sz="2000" dirty="0" err="1">
                          <a:solidFill>
                            <a:schemeClr val="tx1"/>
                          </a:solidFill>
                        </a:rPr>
                        <a:t>brauche</a:t>
                      </a:r>
                      <a:r>
                        <a:rPr lang="en-GB" sz="2000" dirty="0">
                          <a:solidFill>
                            <a:schemeClr val="tx1"/>
                          </a:solidFill>
                        </a:rPr>
                        <a:t> </a:t>
                      </a:r>
                      <a:r>
                        <a:rPr lang="en-GB" sz="2000" dirty="0" err="1">
                          <a:solidFill>
                            <a:schemeClr val="tx1"/>
                          </a:solidFill>
                        </a:rPr>
                        <a:t>einen</a:t>
                      </a:r>
                      <a:r>
                        <a:rPr lang="en-GB" sz="2000" dirty="0">
                          <a:solidFill>
                            <a:schemeClr val="tx1"/>
                          </a:solidFill>
                        </a:rPr>
                        <a:t> DJ</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accent1">
                              <a:lumMod val="50000"/>
                            </a:schemeClr>
                          </a:solidFill>
                        </a:rPr>
                        <a:t>need</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370840">
                <a:tc>
                  <a:txBody>
                    <a:bodyPr/>
                    <a:lstStyle/>
                    <a:p>
                      <a:pPr algn="ctr"/>
                      <a:r>
                        <a:rPr lang="en-GB" sz="2000">
                          <a:solidFill>
                            <a:schemeClr val="tx1"/>
                          </a:solidFill>
                        </a:rPr>
                        <a:t>5.</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Ich </a:t>
                      </a:r>
                      <a:r>
                        <a:rPr lang="en-GB" sz="2000" dirty="0" err="1">
                          <a:solidFill>
                            <a:schemeClr val="tx1"/>
                          </a:solidFill>
                        </a:rPr>
                        <a:t>suche</a:t>
                      </a:r>
                      <a:r>
                        <a:rPr lang="en-GB" sz="2000" dirty="0">
                          <a:solidFill>
                            <a:schemeClr val="tx1"/>
                          </a:solidFill>
                        </a:rPr>
                        <a:t> </a:t>
                      </a:r>
                      <a:r>
                        <a:rPr lang="en-GB" sz="2000" dirty="0" err="1">
                          <a:solidFill>
                            <a:schemeClr val="tx1"/>
                          </a:solidFill>
                        </a:rPr>
                        <a:t>Rezepte</a:t>
                      </a:r>
                      <a:r>
                        <a:rPr lang="en-GB" sz="2000" dirty="0">
                          <a:solidFill>
                            <a:schemeClr val="tx1"/>
                          </a:solidFill>
                        </a:rPr>
                        <a:t> </a:t>
                      </a:r>
                      <a:r>
                        <a:rPr lang="en-GB" sz="2000" dirty="0" err="1">
                          <a:solidFill>
                            <a:schemeClr val="tx1"/>
                          </a:solidFill>
                        </a:rPr>
                        <a:t>im</a:t>
                      </a:r>
                      <a:r>
                        <a:rPr lang="en-GB" sz="2000" dirty="0">
                          <a:solidFill>
                            <a:schemeClr val="tx1"/>
                          </a:solidFill>
                        </a:rPr>
                        <a:t> Internet</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accent1">
                              <a:lumMod val="50000"/>
                            </a:schemeClr>
                          </a:solidFill>
                        </a:rPr>
                        <a:t>look for</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370840">
                <a:tc>
                  <a:txBody>
                    <a:bodyPr/>
                    <a:lstStyle/>
                    <a:p>
                      <a:pPr algn="ctr"/>
                      <a:r>
                        <a:rPr lang="en-GB" sz="2000">
                          <a:solidFill>
                            <a:schemeClr val="tx1"/>
                          </a:solidFill>
                        </a:rPr>
                        <a:t>6.</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Ich </a:t>
                      </a:r>
                      <a:r>
                        <a:rPr lang="en-GB" sz="2000" dirty="0" err="1">
                          <a:solidFill>
                            <a:schemeClr val="tx1"/>
                          </a:solidFill>
                        </a:rPr>
                        <a:t>kaufe</a:t>
                      </a:r>
                      <a:r>
                        <a:rPr lang="en-GB" sz="2000" dirty="0">
                          <a:solidFill>
                            <a:schemeClr val="tx1"/>
                          </a:solidFill>
                        </a:rPr>
                        <a:t> </a:t>
                      </a:r>
                      <a:r>
                        <a:rPr lang="en-GB" sz="2000" dirty="0" err="1">
                          <a:solidFill>
                            <a:schemeClr val="tx1"/>
                          </a:solidFill>
                        </a:rPr>
                        <a:t>im</a:t>
                      </a:r>
                      <a:r>
                        <a:rPr lang="en-GB" sz="2000" dirty="0">
                          <a:solidFill>
                            <a:schemeClr val="tx1"/>
                          </a:solidFill>
                        </a:rPr>
                        <a:t> Supermarket </a:t>
                      </a:r>
                      <a:r>
                        <a:rPr lang="en-GB" sz="2000" dirty="0" err="1">
                          <a:solidFill>
                            <a:schemeClr val="tx1"/>
                          </a:solidFill>
                        </a:rPr>
                        <a:t>ein</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accent1">
                              <a:lumMod val="50000"/>
                            </a:schemeClr>
                          </a:solidFill>
                        </a:rPr>
                        <a:t>shop</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r h="370840">
                <a:tc>
                  <a:txBody>
                    <a:bodyPr/>
                    <a:lstStyle/>
                    <a:p>
                      <a:pPr algn="ctr"/>
                      <a:r>
                        <a:rPr lang="en-GB" sz="2000">
                          <a:solidFill>
                            <a:schemeClr val="tx1"/>
                          </a:solidFill>
                        </a:rPr>
                        <a:t>7.</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Ich </a:t>
                      </a:r>
                      <a:r>
                        <a:rPr lang="en-GB" sz="2000" dirty="0" err="1">
                          <a:solidFill>
                            <a:schemeClr val="tx1"/>
                          </a:solidFill>
                        </a:rPr>
                        <a:t>komme</a:t>
                      </a:r>
                      <a:r>
                        <a:rPr lang="en-GB" sz="2000" dirty="0">
                          <a:solidFill>
                            <a:schemeClr val="tx1"/>
                          </a:solidFill>
                        </a:rPr>
                        <a:t> </a:t>
                      </a:r>
                      <a:r>
                        <a:rPr lang="en-GB" sz="2000" dirty="0" err="1">
                          <a:solidFill>
                            <a:schemeClr val="tx1"/>
                          </a:solidFill>
                        </a:rPr>
                        <a:t>sehr</a:t>
                      </a:r>
                      <a:r>
                        <a:rPr lang="en-GB" sz="2000" dirty="0">
                          <a:solidFill>
                            <a:schemeClr val="tx1"/>
                          </a:solidFill>
                        </a:rPr>
                        <a:t> </a:t>
                      </a:r>
                      <a:r>
                        <a:rPr lang="en-GB" sz="2000" dirty="0" err="1">
                          <a:solidFill>
                            <a:schemeClr val="tx1"/>
                          </a:solidFill>
                        </a:rPr>
                        <a:t>früh</a:t>
                      </a:r>
                      <a:r>
                        <a:rPr lang="en-GB" sz="2000" dirty="0">
                          <a:solidFill>
                            <a:schemeClr val="tx1"/>
                          </a:solidFill>
                        </a:rPr>
                        <a:t> an</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accent1">
                              <a:lumMod val="50000"/>
                            </a:schemeClr>
                          </a:solidFill>
                        </a:rPr>
                        <a:t>arrive</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71851735"/>
                  </a:ext>
                </a:extLst>
              </a:tr>
              <a:tr h="0">
                <a:tc>
                  <a:txBody>
                    <a:bodyPr/>
                    <a:lstStyle/>
                    <a:p>
                      <a:pPr algn="ctr"/>
                      <a:r>
                        <a:rPr lang="en-GB" sz="2000" dirty="0">
                          <a:solidFill>
                            <a:schemeClr val="tx1"/>
                          </a:solidFill>
                        </a:rPr>
                        <a:t>8.</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dirty="0">
                          <a:solidFill>
                            <a:schemeClr val="tx1"/>
                          </a:solidFill>
                        </a:rPr>
                        <a:t>Ich </a:t>
                      </a:r>
                      <a:r>
                        <a:rPr lang="en-GB" sz="2000" u="none" dirty="0" err="1">
                          <a:solidFill>
                            <a:schemeClr val="tx1"/>
                          </a:solidFill>
                        </a:rPr>
                        <a:t>bringe</a:t>
                      </a:r>
                      <a:r>
                        <a:rPr lang="en-GB" sz="2000" u="none" dirty="0">
                          <a:solidFill>
                            <a:schemeClr val="tx1"/>
                          </a:solidFill>
                        </a:rPr>
                        <a:t> </a:t>
                      </a:r>
                      <a:r>
                        <a:rPr lang="en-GB" sz="2000" u="none" dirty="0" err="1">
                          <a:solidFill>
                            <a:schemeClr val="tx1"/>
                          </a:solidFill>
                        </a:rPr>
                        <a:t>alles</a:t>
                      </a:r>
                      <a:r>
                        <a:rPr lang="en-GB" sz="2000" u="none" dirty="0">
                          <a:solidFill>
                            <a:schemeClr val="tx1"/>
                          </a:solidFill>
                        </a:rPr>
                        <a:t> </a:t>
                      </a:r>
                      <a:r>
                        <a:rPr lang="en-GB" sz="2000" u="none" dirty="0" err="1">
                          <a:solidFill>
                            <a:schemeClr val="tx1"/>
                          </a:solidFill>
                        </a:rPr>
                        <a:t>mit</a:t>
                      </a:r>
                      <a:endParaRPr lang="en-GB" sz="2000" u="none"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accent1">
                              <a:lumMod val="50000"/>
                            </a:schemeClr>
                          </a:solidFill>
                        </a:rPr>
                        <a:t>bring</a:t>
                      </a: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4072739" y="2975068"/>
            <a:ext cx="518732"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047" y="2973368"/>
            <a:ext cx="282522" cy="294294"/>
          </a:xfrm>
          <a:prstGeom prst="rect">
            <a:avLst/>
          </a:prstGeom>
        </p:spPr>
      </p:pic>
      <p:sp>
        <p:nvSpPr>
          <p:cNvPr id="10" name="TextBox 9">
            <a:extLst>
              <a:ext uri="{FF2B5EF4-FFF2-40B4-BE49-F238E27FC236}">
                <a16:creationId xmlns:a16="http://schemas.microsoft.com/office/drawing/2014/main" id="{D65AF10B-C8C7-1742-AEAF-0C4ABCD583B5}"/>
              </a:ext>
            </a:extLst>
          </p:cNvPr>
          <p:cNvSpPr txBox="1"/>
          <p:nvPr/>
        </p:nvSpPr>
        <p:spPr>
          <a:xfrm>
            <a:off x="3354006" y="3353572"/>
            <a:ext cx="785612"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12" name="TextBox 11">
            <a:extLst>
              <a:ext uri="{FF2B5EF4-FFF2-40B4-BE49-F238E27FC236}">
                <a16:creationId xmlns:a16="http://schemas.microsoft.com/office/drawing/2014/main" id="{89D20417-3880-8B47-9106-D0FBC70FD073}"/>
              </a:ext>
            </a:extLst>
          </p:cNvPr>
          <p:cNvSpPr txBox="1"/>
          <p:nvPr/>
        </p:nvSpPr>
        <p:spPr>
          <a:xfrm>
            <a:off x="3218254" y="3750606"/>
            <a:ext cx="963823"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sp>
        <p:nvSpPr>
          <p:cNvPr id="14" name="TextBox 13">
            <a:extLst>
              <a:ext uri="{FF2B5EF4-FFF2-40B4-BE49-F238E27FC236}">
                <a16:creationId xmlns:a16="http://schemas.microsoft.com/office/drawing/2014/main" id="{811CCD47-9317-7845-85BE-339B7B349857}"/>
              </a:ext>
            </a:extLst>
          </p:cNvPr>
          <p:cNvSpPr txBox="1"/>
          <p:nvPr/>
        </p:nvSpPr>
        <p:spPr>
          <a:xfrm>
            <a:off x="3759907" y="4150342"/>
            <a:ext cx="963823"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077" y="3751145"/>
            <a:ext cx="282522" cy="294294"/>
          </a:xfrm>
          <a:prstGeom prst="rect">
            <a:avLst/>
          </a:prstGeom>
        </p:spPr>
      </p:pic>
      <p:sp>
        <p:nvSpPr>
          <p:cNvPr id="16" name="TextBox 15">
            <a:extLst>
              <a:ext uri="{FF2B5EF4-FFF2-40B4-BE49-F238E27FC236}">
                <a16:creationId xmlns:a16="http://schemas.microsoft.com/office/drawing/2014/main" id="{33FA9EEC-8DB7-214F-8654-ACE8246EA402}"/>
              </a:ext>
            </a:extLst>
          </p:cNvPr>
          <p:cNvSpPr txBox="1"/>
          <p:nvPr/>
        </p:nvSpPr>
        <p:spPr>
          <a:xfrm>
            <a:off x="4614917" y="4533907"/>
            <a:ext cx="570591"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0013" y="3353572"/>
            <a:ext cx="282522" cy="294294"/>
          </a:xfrm>
          <a:prstGeom prst="rect">
            <a:avLst/>
          </a:prstGeom>
        </p:spPr>
      </p:pic>
      <p:sp>
        <p:nvSpPr>
          <p:cNvPr id="18" name="TextBox 17">
            <a:extLst>
              <a:ext uri="{FF2B5EF4-FFF2-40B4-BE49-F238E27FC236}">
                <a16:creationId xmlns:a16="http://schemas.microsoft.com/office/drawing/2014/main" id="{7AEDC32A-6F89-FC41-9B31-8868B4D0E6DD}"/>
              </a:ext>
            </a:extLst>
          </p:cNvPr>
          <p:cNvSpPr txBox="1"/>
          <p:nvPr/>
        </p:nvSpPr>
        <p:spPr>
          <a:xfrm>
            <a:off x="4104324" y="4948555"/>
            <a:ext cx="1086798"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077" y="4958570"/>
            <a:ext cx="282522" cy="294294"/>
          </a:xfrm>
          <a:prstGeom prst="rect">
            <a:avLst/>
          </a:prstGeom>
        </p:spPr>
      </p:pic>
      <p:sp>
        <p:nvSpPr>
          <p:cNvPr id="20" name="TextBox 19">
            <a:extLst>
              <a:ext uri="{FF2B5EF4-FFF2-40B4-BE49-F238E27FC236}">
                <a16:creationId xmlns:a16="http://schemas.microsoft.com/office/drawing/2014/main" id="{37820058-9630-5D4E-AB5F-384B4BC2E448}"/>
              </a:ext>
            </a:extLst>
          </p:cNvPr>
          <p:cNvSpPr txBox="1"/>
          <p:nvPr/>
        </p:nvSpPr>
        <p:spPr>
          <a:xfrm>
            <a:off x="3481864" y="5352946"/>
            <a:ext cx="714391"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077" y="5397379"/>
            <a:ext cx="282522" cy="294294"/>
          </a:xfrm>
          <a:prstGeom prst="rect">
            <a:avLst/>
          </a:prstGeom>
        </p:spPr>
      </p:pic>
      <p:sp>
        <p:nvSpPr>
          <p:cNvPr id="22" name="TextBox 21">
            <a:extLst>
              <a:ext uri="{FF2B5EF4-FFF2-40B4-BE49-F238E27FC236}">
                <a16:creationId xmlns:a16="http://schemas.microsoft.com/office/drawing/2014/main" id="{2FBBE658-F1AE-4D43-B821-127A5C85D89C}"/>
              </a:ext>
            </a:extLst>
          </p:cNvPr>
          <p:cNvSpPr txBox="1"/>
          <p:nvPr/>
        </p:nvSpPr>
        <p:spPr>
          <a:xfrm>
            <a:off x="2846400" y="5772425"/>
            <a:ext cx="992659"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a:t>
            </a:r>
          </a:p>
        </p:txBody>
      </p:sp>
      <p:sp>
        <p:nvSpPr>
          <p:cNvPr id="24" name="TextBox 23">
            <a:extLst>
              <a:ext uri="{FF2B5EF4-FFF2-40B4-BE49-F238E27FC236}">
                <a16:creationId xmlns:a16="http://schemas.microsoft.com/office/drawing/2014/main" id="{B8D11237-0733-4FF9-A070-7111BE3E07CA}"/>
              </a:ext>
            </a:extLst>
          </p:cNvPr>
          <p:cNvSpPr txBox="1"/>
          <p:nvPr/>
        </p:nvSpPr>
        <p:spPr>
          <a:xfrm>
            <a:off x="113981" y="1227557"/>
            <a:ext cx="62424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Mia plant </a:t>
            </a:r>
            <a:r>
              <a:rPr kumimoji="0" lang="en-US" sz="2400" b="0" i="0" u="none" strike="noStrike" kern="1200" cap="none" spc="0" normalizeH="0" baseline="0" noProof="0" dirty="0" err="1">
                <a:ln>
                  <a:noFill/>
                </a:ln>
                <a:effectLst/>
                <a:uLnTx/>
                <a:uFillTx/>
                <a:latin typeface="Century Gothic" panose="020F0302020204030204"/>
                <a:ea typeface="+mn-ea"/>
                <a:cs typeface="+mn-cs"/>
              </a:rPr>
              <a:t>selber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eine</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Geburtstags</a:t>
            </a:r>
            <a:r>
              <a:rPr lang="en-US" sz="2400" dirty="0">
                <a:latin typeface="Century Gothic" panose="020F0302020204030204"/>
              </a:rPr>
              <a:t>party </a:t>
            </a:r>
            <a:r>
              <a:rPr lang="en-US" sz="2400" dirty="0" err="1">
                <a:latin typeface="Century Gothic" panose="020F0302020204030204"/>
              </a:rPr>
              <a:t>für</a:t>
            </a:r>
            <a:r>
              <a:rPr lang="en-US" sz="2400" dirty="0">
                <a:latin typeface="Century Gothic" panose="020F0302020204030204"/>
              </a:rPr>
              <a:t> </a:t>
            </a:r>
            <a:r>
              <a:rPr lang="en-US" sz="2400" dirty="0" err="1">
                <a:latin typeface="Century Gothic" panose="020F0302020204030204"/>
              </a:rPr>
              <a:t>Opa</a:t>
            </a:r>
            <a:r>
              <a:rPr lang="en-US" sz="2400" dirty="0">
                <a:latin typeface="Century Gothic" panose="020F0302020204030204"/>
              </a:rPr>
              <a:t>. Sie </a:t>
            </a:r>
            <a:r>
              <a:rPr lang="en-US" sz="2400" dirty="0" err="1">
                <a:latin typeface="Century Gothic" panose="020F0302020204030204"/>
              </a:rPr>
              <a:t>schreibt</a:t>
            </a:r>
            <a:r>
              <a:rPr lang="en-US" sz="2400" dirty="0">
                <a:latin typeface="Century Gothic" panose="020F0302020204030204"/>
              </a:rPr>
              <a:t> </a:t>
            </a:r>
            <a:r>
              <a:rPr lang="en-US" sz="2400" dirty="0" err="1">
                <a:latin typeface="Century Gothic" panose="020F0302020204030204"/>
              </a:rPr>
              <a:t>eine</a:t>
            </a:r>
            <a:r>
              <a:rPr lang="en-US" sz="2400" dirty="0">
                <a:latin typeface="Century Gothic" panose="020F0302020204030204"/>
              </a:rPr>
              <a:t> </a:t>
            </a:r>
            <a:r>
              <a:rPr lang="en-US" sz="2400" dirty="0" err="1">
                <a:latin typeface="Century Gothic" panose="020F0302020204030204"/>
              </a:rPr>
              <a:t>Liste</a:t>
            </a:r>
            <a:r>
              <a:rPr lang="en-US"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pic>
        <p:nvPicPr>
          <p:cNvPr id="23" name="Picture 22" descr="green checkmark">
            <a:extLst>
              <a:ext uri="{FF2B5EF4-FFF2-40B4-BE49-F238E27FC236}">
                <a16:creationId xmlns:a16="http://schemas.microsoft.com/office/drawing/2014/main" id="{F1B8D7E2-0EE4-4247-9827-4BAA5928AC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038" y="4157084"/>
            <a:ext cx="282522" cy="294294"/>
          </a:xfrm>
          <a:prstGeom prst="rect">
            <a:avLst/>
          </a:prstGeom>
        </p:spPr>
      </p:pic>
      <p:pic>
        <p:nvPicPr>
          <p:cNvPr id="25" name="Picture 24" descr="green checkmark">
            <a:extLst>
              <a:ext uri="{FF2B5EF4-FFF2-40B4-BE49-F238E27FC236}">
                <a16:creationId xmlns:a16="http://schemas.microsoft.com/office/drawing/2014/main" id="{92C33425-7A5D-7D40-894C-1F3F75972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0013" y="4563204"/>
            <a:ext cx="282522" cy="294294"/>
          </a:xfrm>
          <a:prstGeom prst="rect">
            <a:avLst/>
          </a:prstGeom>
        </p:spPr>
      </p:pic>
      <p:pic>
        <p:nvPicPr>
          <p:cNvPr id="26" name="Picture 25" descr="green checkmark">
            <a:extLst>
              <a:ext uri="{FF2B5EF4-FFF2-40B4-BE49-F238E27FC236}">
                <a16:creationId xmlns:a16="http://schemas.microsoft.com/office/drawing/2014/main" id="{54283524-CFEE-914E-B646-2CC3ACA2F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1077" y="5800616"/>
            <a:ext cx="282522" cy="294294"/>
          </a:xfrm>
          <a:prstGeom prst="rect">
            <a:avLst/>
          </a:prstGeom>
        </p:spPr>
      </p:pic>
      <p:sp>
        <p:nvSpPr>
          <p:cNvPr id="27" name="TextBox 26">
            <a:extLst>
              <a:ext uri="{FF2B5EF4-FFF2-40B4-BE49-F238E27FC236}">
                <a16:creationId xmlns:a16="http://schemas.microsoft.com/office/drawing/2014/main" id="{F14BD397-3947-B841-B196-6F4BC7848043}"/>
              </a:ext>
            </a:extLst>
          </p:cNvPr>
          <p:cNvSpPr txBox="1"/>
          <p:nvPr/>
        </p:nvSpPr>
        <p:spPr>
          <a:xfrm>
            <a:off x="10162834" y="2975068"/>
            <a:ext cx="1292655"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04B174B-136B-CB49-A7CC-4A935985E2B4}"/>
              </a:ext>
            </a:extLst>
          </p:cNvPr>
          <p:cNvSpPr txBox="1"/>
          <p:nvPr/>
        </p:nvSpPr>
        <p:spPr>
          <a:xfrm>
            <a:off x="10167147" y="3772403"/>
            <a:ext cx="1292655"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3AE6037-16F3-CB47-A539-860F58F13A58}"/>
              </a:ext>
            </a:extLst>
          </p:cNvPr>
          <p:cNvSpPr txBox="1"/>
          <p:nvPr/>
        </p:nvSpPr>
        <p:spPr>
          <a:xfrm>
            <a:off x="10162834" y="4568783"/>
            <a:ext cx="1292655"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C0648E6-506B-AC4E-A53A-350A3AD56F02}"/>
              </a:ext>
            </a:extLst>
          </p:cNvPr>
          <p:cNvSpPr txBox="1"/>
          <p:nvPr/>
        </p:nvSpPr>
        <p:spPr>
          <a:xfrm>
            <a:off x="10162834" y="5365163"/>
            <a:ext cx="1292655" cy="307777"/>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6E687BB-8704-4640-9706-123236B134E5}"/>
              </a:ext>
            </a:extLst>
          </p:cNvPr>
          <p:cNvSpPr txBox="1"/>
          <p:nvPr/>
        </p:nvSpPr>
        <p:spPr>
          <a:xfrm>
            <a:off x="10194676" y="3373258"/>
            <a:ext cx="1477745"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FD631A4-082D-7B4B-AACA-892AA9B2C2D4}"/>
              </a:ext>
            </a:extLst>
          </p:cNvPr>
          <p:cNvSpPr txBox="1"/>
          <p:nvPr/>
        </p:nvSpPr>
        <p:spPr>
          <a:xfrm>
            <a:off x="10194675" y="4143601"/>
            <a:ext cx="1477745"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936D2E0C-36FF-0745-A59C-19A474CEDC82}"/>
              </a:ext>
            </a:extLst>
          </p:cNvPr>
          <p:cNvSpPr txBox="1"/>
          <p:nvPr/>
        </p:nvSpPr>
        <p:spPr>
          <a:xfrm>
            <a:off x="10162834" y="4957867"/>
            <a:ext cx="1477745"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6FB0CE8-0C31-084F-AC63-6B2605994F8A}"/>
              </a:ext>
            </a:extLst>
          </p:cNvPr>
          <p:cNvSpPr txBox="1"/>
          <p:nvPr/>
        </p:nvSpPr>
        <p:spPr>
          <a:xfrm>
            <a:off x="10194675" y="5767457"/>
            <a:ext cx="1477745" cy="30777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D0B7082F-2E45-D440-8227-D6B98C926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6215" y="27091"/>
            <a:ext cx="1284231" cy="1308693"/>
          </a:xfrm>
          <a:prstGeom prst="ellipse">
            <a:avLst/>
          </a:prstGeom>
        </p:spPr>
      </p:pic>
      <p:pic>
        <p:nvPicPr>
          <p:cNvPr id="13" name="Picture 12" descr="A close up of a logo&#10;&#10;Description automatically generated">
            <a:extLst>
              <a:ext uri="{FF2B5EF4-FFF2-40B4-BE49-F238E27FC236}">
                <a16:creationId xmlns:a16="http://schemas.microsoft.com/office/drawing/2014/main" id="{2541FC29-DB1F-A648-A9B4-62BCAFD49C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2482" y="303340"/>
            <a:ext cx="929879" cy="1001890"/>
          </a:xfrm>
          <a:prstGeom prst="rect">
            <a:avLst/>
          </a:prstGeom>
        </p:spPr>
      </p:pic>
      <p:pic>
        <p:nvPicPr>
          <p:cNvPr id="11" name="Picture 10" descr="A picture containing aircraft, transport, balloon&#10;&#10;Description automatically generated">
            <a:extLst>
              <a:ext uri="{FF2B5EF4-FFF2-40B4-BE49-F238E27FC236}">
                <a16:creationId xmlns:a16="http://schemas.microsoft.com/office/drawing/2014/main" id="{49AA7F02-7D34-49B5-8852-70197F877A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5676" y="-68696"/>
            <a:ext cx="1284231" cy="1444477"/>
          </a:xfrm>
          <a:prstGeom prst="rect">
            <a:avLst/>
          </a:prstGeom>
        </p:spPr>
      </p:pic>
      <p:sp>
        <p:nvSpPr>
          <p:cNvPr id="35" name="TextBox 34">
            <a:extLst>
              <a:ext uri="{FF2B5EF4-FFF2-40B4-BE49-F238E27FC236}">
                <a16:creationId xmlns:a16="http://schemas.microsoft.com/office/drawing/2014/main" id="{2F8D489D-57F8-4AEF-9911-2C39DB270286}"/>
              </a:ext>
            </a:extLst>
          </p:cNvPr>
          <p:cNvSpPr txBox="1"/>
          <p:nvPr/>
        </p:nvSpPr>
        <p:spPr>
          <a:xfrm>
            <a:off x="6235583" y="1285855"/>
            <a:ext cx="61912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panose="020F0302020204030204"/>
                <a:ea typeface="+mn-ea"/>
                <a:cs typeface="+mn-cs"/>
              </a:rPr>
              <a:t>Schreib</a:t>
            </a:r>
            <a:r>
              <a:rPr kumimoji="0" lang="en-US" sz="2200" b="0" i="0" u="none" strike="noStrike" kern="1200" cap="none" spc="0" normalizeH="0" baseline="0" noProof="0" dirty="0">
                <a:ln>
                  <a:noFill/>
                </a:ln>
                <a:effectLst/>
                <a:uLnTx/>
                <a:uFillTx/>
                <a:latin typeface="Century Gothic" panose="020F0302020204030204"/>
                <a:ea typeface="+mn-ea"/>
                <a:cs typeface="+mn-cs"/>
              </a:rPr>
              <a:t> 1-8. Is the verb separable or not? </a:t>
            </a:r>
            <a:r>
              <a:rPr kumimoji="0" lang="en-US" sz="2200" b="0" i="0" u="none" strike="noStrike" kern="1200" cap="none" spc="0" normalizeH="0" baseline="0" noProof="0" dirty="0" err="1">
                <a:ln>
                  <a:noFill/>
                </a:ln>
                <a:effectLst/>
                <a:uLnTx/>
                <a:uFillTx/>
                <a:latin typeface="Century Gothic" panose="020F0302020204030204"/>
                <a:ea typeface="+mn-ea"/>
                <a:cs typeface="+mn-cs"/>
              </a:rPr>
              <a:t>Schreib</a:t>
            </a:r>
            <a:r>
              <a:rPr kumimoji="0" lang="en-US" sz="2200" b="0" i="0" u="none" strike="noStrike" kern="1200" cap="none" spc="0" normalizeH="0" baseline="0" noProof="0" dirty="0">
                <a:ln>
                  <a:noFill/>
                </a:ln>
                <a:effectLst/>
                <a:uLnTx/>
                <a:uFillTx/>
                <a:latin typeface="Century Gothic" panose="020F0302020204030204"/>
                <a:ea typeface="+mn-ea"/>
                <a:cs typeface="+mn-cs"/>
              </a:rPr>
              <a:t> das Verb auf </a:t>
            </a:r>
            <a:r>
              <a:rPr kumimoji="0" lang="en-US" sz="2200" b="0" i="0" u="none" strike="noStrike" kern="1200" cap="none" spc="0" normalizeH="0" baseline="0" noProof="0" dirty="0" err="1">
                <a:ln>
                  <a:noFill/>
                </a:ln>
                <a:effectLst/>
                <a:uLnTx/>
                <a:uFillTx/>
                <a:latin typeface="Century Gothic" panose="020F0302020204030204"/>
                <a:ea typeface="+mn-ea"/>
                <a:cs typeface="+mn-cs"/>
              </a:rPr>
              <a:t>Englisch</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pic>
        <p:nvPicPr>
          <p:cNvPr id="38" name="Picture 37" descr="A cartoon of a person wearing glasses&#10;&#10;Description automatically generated">
            <a:extLst>
              <a:ext uri="{FF2B5EF4-FFF2-40B4-BE49-F238E27FC236}">
                <a16:creationId xmlns:a16="http://schemas.microsoft.com/office/drawing/2014/main" id="{BD995BD1-8CE8-4AD6-B22F-D15C2BB218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3967" y="53609"/>
            <a:ext cx="896275" cy="1107646"/>
          </a:xfrm>
          <a:prstGeom prst="rect">
            <a:avLst/>
          </a:prstGeom>
        </p:spPr>
      </p:pic>
    </p:spTree>
    <p:extLst>
      <p:ext uri="{BB962C8B-B14F-4D97-AF65-F5344CB8AC3E}">
        <p14:creationId xmlns:p14="http://schemas.microsoft.com/office/powerpoint/2010/main" val="303935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481754" cy="647577"/>
          </a:xfrm>
        </p:spPr>
        <p:txBody>
          <a:bodyPr>
            <a:norm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macht</a:t>
            </a:r>
            <a:r>
              <a:rPr lang="en-GB" sz="2800" b="1" dirty="0">
                <a:solidFill>
                  <a:schemeClr val="bg1"/>
                </a:solidFill>
              </a:rPr>
              <a:t>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8208" y="1228201"/>
            <a:ext cx="4017160" cy="2123658"/>
          </a:xfrm>
          <a:prstGeom prst="rect">
            <a:avLst/>
          </a:prstGeom>
          <a:noFill/>
        </p:spPr>
        <p:txBody>
          <a:bodyPr wrap="square" rtlCol="0">
            <a:spAutoFit/>
          </a:bodyPr>
          <a:lstStyle/>
          <a:p>
            <a:pPr lvl="0">
              <a:defRPr/>
            </a:pPr>
            <a:r>
              <a:rPr kumimoji="0" lang="en-US" sz="2200" b="0" i="0" u="none" strike="noStrike" kern="1200" cap="none" spc="0" normalizeH="0" baseline="0" noProof="0" dirty="0">
                <a:ln>
                  <a:noFill/>
                </a:ln>
                <a:effectLst/>
                <a:uLnTx/>
                <a:uFillTx/>
                <a:latin typeface="Century Gothic" panose="020F0302020204030204"/>
                <a:ea typeface="+mn-ea"/>
                <a:cs typeface="+mn-cs"/>
              </a:rPr>
              <a:t>Mia </a:t>
            </a:r>
            <a:r>
              <a:rPr kumimoji="0" lang="en-US" sz="2200" b="0" i="0" u="none" strike="noStrike" kern="1200" cap="none" spc="0" normalizeH="0" baseline="0" noProof="0" dirty="0" err="1">
                <a:ln>
                  <a:noFill/>
                </a:ln>
                <a:effectLst/>
                <a:uLnTx/>
                <a:uFillTx/>
                <a:latin typeface="Century Gothic" panose="020F0302020204030204"/>
                <a:ea typeface="+mn-ea"/>
                <a:cs typeface="+mn-cs"/>
              </a:rPr>
              <a:t>kann</a:t>
            </a:r>
            <a:r>
              <a:rPr kumimoji="0" lang="en-US" sz="2200" b="0" i="0" u="none" strike="noStrike" kern="1200" cap="none" spc="0" normalizeH="0" baseline="0" noProof="0" dirty="0">
                <a:ln>
                  <a:noFill/>
                </a:ln>
                <a:effectLst/>
                <a:uLnTx/>
                <a:uFillTx/>
                <a:latin typeface="Century Gothic" panose="020F0302020204030204"/>
                <a:ea typeface="+mn-ea"/>
                <a:cs typeface="+mn-cs"/>
              </a:rPr>
              <a:t> das </a:t>
            </a:r>
            <a:r>
              <a:rPr kumimoji="0" lang="en-US" sz="2200" b="0" i="0" u="none" strike="noStrike" kern="1200" cap="none" spc="0" normalizeH="0" baseline="0" noProof="0" dirty="0" err="1">
                <a:ln>
                  <a:noFill/>
                </a:ln>
                <a:effectLst/>
                <a:uLnTx/>
                <a:uFillTx/>
                <a:latin typeface="Century Gothic" panose="020F0302020204030204"/>
                <a:ea typeface="+mn-ea"/>
                <a:cs typeface="+mn-cs"/>
              </a:rPr>
              <a:t>alles</a:t>
            </a:r>
            <a:r>
              <a:rPr lang="en-US" sz="2200" dirty="0"/>
              <a:t> </a:t>
            </a:r>
            <a:r>
              <a:rPr lang="en-US" sz="2200" dirty="0" err="1"/>
              <a:t>nicht</a:t>
            </a:r>
            <a:r>
              <a:rPr lang="en-US" sz="2200" dirty="0"/>
              <a:t> </a:t>
            </a:r>
            <a:r>
              <a:rPr lang="en-US" sz="2200" dirty="0" err="1"/>
              <a:t>selber</a:t>
            </a:r>
            <a:r>
              <a:rPr lang="en-US" sz="2200" dirty="0"/>
              <a:t> </a:t>
            </a:r>
            <a:r>
              <a:rPr kumimoji="0" lang="en-US" sz="2200" b="0" i="0" u="none" strike="noStrike" kern="1200" cap="none" spc="0" normalizeH="0" baseline="0" noProof="0" dirty="0" err="1">
                <a:ln>
                  <a:noFill/>
                </a:ln>
                <a:effectLst/>
                <a:uLnTx/>
                <a:uFillTx/>
                <a:latin typeface="Century Gothic" panose="020F0302020204030204"/>
                <a:ea typeface="+mn-ea"/>
                <a:cs typeface="+mn-cs"/>
              </a:rPr>
              <a:t>machen</a:t>
            </a:r>
            <a:r>
              <a:rPr kumimoji="0" lang="en-US" sz="2200" b="0" i="0" u="none" strike="noStrike" kern="1200" cap="none" spc="0" normalizeH="0" baseline="0" noProof="0" dirty="0">
                <a:ln>
                  <a:noFill/>
                </a:ln>
                <a:effectLst/>
                <a:uLnTx/>
                <a:uFillTx/>
                <a:latin typeface="Century Gothic" panose="020F0302020204030204"/>
                <a:ea typeface="+mn-ea"/>
                <a:cs typeface="+mn-cs"/>
              </a:rPr>
              <a:t>! </a:t>
            </a:r>
            <a:br>
              <a:rPr kumimoji="0" lang="en-US" sz="2200" b="0" i="0" u="none" strike="noStrike" kern="1200" cap="none" spc="0" normalizeH="0" baseline="0" noProof="0" dirty="0">
                <a:ln>
                  <a:noFill/>
                </a:ln>
                <a:effectLst/>
                <a:uLnTx/>
                <a:uFillTx/>
                <a:latin typeface="Century Gothic" panose="020F0302020204030204"/>
                <a:ea typeface="+mn-ea"/>
                <a:cs typeface="+mn-cs"/>
              </a:rPr>
            </a:br>
            <a:br>
              <a:rPr kumimoji="0" lang="en-US" sz="2200" b="0" i="0" u="none" strike="noStrike" kern="1200" cap="none" spc="0" normalizeH="0" baseline="0" noProof="0" dirty="0">
                <a:ln>
                  <a:noFill/>
                </a:ln>
                <a:effectLst/>
                <a:uLnTx/>
                <a:uFillTx/>
                <a:latin typeface="Century Gothic" panose="020F0302020204030204"/>
                <a:ea typeface="+mn-ea"/>
                <a:cs typeface="+mn-cs"/>
              </a:rPr>
            </a:br>
            <a:r>
              <a:rPr kumimoji="0" lang="en-US" sz="2200" b="0" i="0" u="none" strike="noStrike" kern="1200" cap="none" spc="0" normalizeH="0" baseline="0" noProof="0" dirty="0">
                <a:ln>
                  <a:noFill/>
                </a:ln>
                <a:effectLst/>
                <a:uLnTx/>
                <a:uFillTx/>
                <a:latin typeface="Century Gothic" panose="020F0302020204030204"/>
                <a:ea typeface="+mn-ea"/>
                <a:cs typeface="+mn-cs"/>
              </a:rPr>
              <a:t>Sie </a:t>
            </a:r>
            <a:r>
              <a:rPr kumimoji="0" lang="en-US" sz="2200" b="0" i="0" u="none" strike="noStrike" kern="1200" cap="none" spc="0" normalizeH="0" baseline="0" noProof="0" dirty="0" err="1">
                <a:ln>
                  <a:noFill/>
                </a:ln>
                <a:effectLst/>
                <a:uLnTx/>
                <a:uFillTx/>
                <a:latin typeface="Century Gothic" panose="020F0302020204030204"/>
                <a:ea typeface="+mn-ea"/>
                <a:cs typeface="+mn-cs"/>
              </a:rPr>
              <a:t>redet</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mit</a:t>
            </a:r>
            <a:r>
              <a:rPr kumimoji="0" lang="en-US" sz="2200" b="0" i="0" u="none" strike="noStrike" kern="1200" cap="none" spc="0" normalizeH="0" baseline="0" noProof="0" dirty="0">
                <a:ln>
                  <a:noFill/>
                </a:ln>
                <a:effectLst/>
                <a:uLnTx/>
                <a:uFillTx/>
                <a:latin typeface="Century Gothic" panose="020F0302020204030204"/>
                <a:ea typeface="+mn-ea"/>
                <a:cs typeface="+mn-cs"/>
              </a:rPr>
              <a:t> Wolfgang und Frau Nowak (</a:t>
            </a:r>
            <a:r>
              <a:rPr kumimoji="0" lang="en-US" sz="2200" b="0" i="0" u="none" strike="noStrike" kern="1200" cap="none" spc="0" normalizeH="0" baseline="0" noProof="0" dirty="0" err="1">
                <a:ln>
                  <a:noFill/>
                </a:ln>
                <a:effectLst/>
                <a:uLnTx/>
                <a:uFillTx/>
                <a:latin typeface="Century Gothic" panose="020F0302020204030204"/>
                <a:ea typeface="+mn-ea"/>
                <a:cs typeface="+mn-cs"/>
              </a:rPr>
              <a:t>Katjas</a:t>
            </a:r>
            <a:r>
              <a:rPr kumimoji="0" lang="en-US" sz="2200" b="0" i="0" u="none" strike="noStrike" kern="1200" cap="none" spc="0" normalizeH="0" baseline="0" noProof="0" dirty="0">
                <a:ln>
                  <a:noFill/>
                </a:ln>
                <a:effectLst/>
                <a:uLnTx/>
                <a:uFillTx/>
                <a:latin typeface="Century Gothic" panose="020F0302020204030204"/>
                <a:ea typeface="+mn-ea"/>
                <a:cs typeface="+mn-cs"/>
              </a:rPr>
              <a:t> Mutter) </a:t>
            </a:r>
            <a:r>
              <a:rPr kumimoji="0" lang="en-US" sz="2200" b="0" i="0" u="none" strike="noStrike" kern="1200" cap="none" spc="0" normalizeH="0" baseline="0" noProof="0" dirty="0" err="1">
                <a:ln>
                  <a:noFill/>
                </a:ln>
                <a:effectLst/>
                <a:uLnTx/>
                <a:uFillTx/>
                <a:latin typeface="Century Gothic" panose="020F0302020204030204"/>
                <a:ea typeface="+mn-ea"/>
                <a:cs typeface="+mn-cs"/>
              </a:rPr>
              <a:t>über</a:t>
            </a:r>
            <a:r>
              <a:rPr kumimoji="0" lang="en-US" sz="2200" b="0" i="0" u="none" strike="noStrike" kern="1200" cap="none" spc="0" normalizeH="0" baseline="0" noProof="0" dirty="0">
                <a:ln>
                  <a:noFill/>
                </a:ln>
                <a:effectLst/>
                <a:uLnTx/>
                <a:uFillTx/>
                <a:latin typeface="Century Gothic" panose="020F0302020204030204"/>
                <a:ea typeface="+mn-ea"/>
                <a:cs typeface="+mn-cs"/>
              </a:rPr>
              <a:t> Zoom</a:t>
            </a:r>
            <a:r>
              <a:rPr lang="en-US" sz="2200" dirty="0">
                <a:latin typeface="Century Gothic" panose="020F0302020204030204"/>
              </a:rPr>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231379446"/>
              </p:ext>
            </p:extLst>
          </p:nvPr>
        </p:nvGraphicFramePr>
        <p:xfrm>
          <a:off x="4270924" y="1597426"/>
          <a:ext cx="7776636"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19949">
                  <a:extLst>
                    <a:ext uri="{9D8B030D-6E8A-4147-A177-3AD203B41FA5}">
                      <a16:colId xmlns:a16="http://schemas.microsoft.com/office/drawing/2014/main" val="4128092149"/>
                    </a:ext>
                  </a:extLst>
                </a:gridCol>
                <a:gridCol w="2279560">
                  <a:extLst>
                    <a:ext uri="{9D8B030D-6E8A-4147-A177-3AD203B41FA5}">
                      <a16:colId xmlns:a16="http://schemas.microsoft.com/office/drawing/2014/main" val="2609792770"/>
                    </a:ext>
                  </a:extLst>
                </a:gridCol>
              </a:tblGrid>
              <a:tr h="497067">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Wolfgang (du)</a:t>
                      </a:r>
                      <a:endParaRPr lang="en-GB" sz="2000" b="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Frau Nowak (Sie)</a:t>
                      </a:r>
                      <a:endParaRPr lang="en-GB" sz="2000" b="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shop online</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shop in the shop</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bake the cake</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r>
                        <a:rPr lang="en-GB" sz="2000" dirty="0" err="1">
                          <a:solidFill>
                            <a:schemeClr val="tx1"/>
                          </a:solidFill>
                        </a:rPr>
                        <a:t>te</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prepare recipes</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organise music</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arrive at 2 o’clock</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ring the DJ</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bring the banner</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3" name="13. 1. kaufen.wav"/>
            </a:hlinkClick>
            <a:extLst>
              <a:ext uri="{FF2B5EF4-FFF2-40B4-BE49-F238E27FC236}">
                <a16:creationId xmlns:a16="http://schemas.microsoft.com/office/drawing/2014/main" id="{3B418770-1E72-B240-9307-3BBF955557C6}"/>
              </a:ext>
            </a:extLst>
          </p:cNvPr>
          <p:cNvSpPr/>
          <p:nvPr/>
        </p:nvSpPr>
        <p:spPr>
          <a:xfrm>
            <a:off x="4491373" y="2149525"/>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64345" y="2215729"/>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6119" y="2176821"/>
            <a:ext cx="282522" cy="294294"/>
          </a:xfrm>
          <a:prstGeom prst="rect">
            <a:avLst/>
          </a:prstGeom>
        </p:spPr>
      </p:pic>
      <p:sp>
        <p:nvSpPr>
          <p:cNvPr id="11" name="Action Button: Custom 16">
            <a:hlinkClick r:id="" action="ppaction://noaction" highlightClick="1">
              <a:snd r:embed="rId5" name="13. 2. kaufst.wav"/>
            </a:hlinkClick>
            <a:extLst>
              <a:ext uri="{FF2B5EF4-FFF2-40B4-BE49-F238E27FC236}">
                <a16:creationId xmlns:a16="http://schemas.microsoft.com/office/drawing/2014/main" id="{F18D09F0-0D24-5B4F-A26E-132DCCD8073A}"/>
              </a:ext>
            </a:extLst>
          </p:cNvPr>
          <p:cNvSpPr/>
          <p:nvPr/>
        </p:nvSpPr>
        <p:spPr>
          <a:xfrm>
            <a:off x="4491373" y="262215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132163" y="2682311"/>
            <a:ext cx="2349153" cy="33584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0163" y="2682311"/>
            <a:ext cx="282522" cy="294294"/>
          </a:xfrm>
          <a:prstGeom prst="rect">
            <a:avLst/>
          </a:prstGeom>
        </p:spPr>
      </p:pic>
      <p:sp>
        <p:nvSpPr>
          <p:cNvPr id="14" name="Action Button: Custom 16">
            <a:hlinkClick r:id="" action="ppaction://noaction" highlightClick="1">
              <a:snd r:embed="rId6" name="13. 3. backen.wav"/>
            </a:hlinkClick>
            <a:extLst>
              <a:ext uri="{FF2B5EF4-FFF2-40B4-BE49-F238E27FC236}">
                <a16:creationId xmlns:a16="http://schemas.microsoft.com/office/drawing/2014/main" id="{747EFDEF-0DCF-DB44-BBF0-27990DDE521B}"/>
              </a:ext>
            </a:extLst>
          </p:cNvPr>
          <p:cNvSpPr/>
          <p:nvPr/>
        </p:nvSpPr>
        <p:spPr>
          <a:xfrm>
            <a:off x="4489295" y="313285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132162" y="3186925"/>
            <a:ext cx="2008495" cy="306976"/>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2210" y="3240366"/>
            <a:ext cx="282522" cy="294294"/>
          </a:xfrm>
          <a:prstGeom prst="rect">
            <a:avLst/>
          </a:prstGeom>
        </p:spPr>
      </p:pic>
      <p:sp>
        <p:nvSpPr>
          <p:cNvPr id="17" name="Action Button: Custom 16">
            <a:hlinkClick r:id="" action="ppaction://noaction" highlightClick="1">
              <a:snd r:embed="rId7" name="13. 4. bereitest.wav"/>
            </a:hlinkClick>
            <a:extLst>
              <a:ext uri="{FF2B5EF4-FFF2-40B4-BE49-F238E27FC236}">
                <a16:creationId xmlns:a16="http://schemas.microsoft.com/office/drawing/2014/main" id="{408DED6B-8D00-7843-820C-3A35CED50594}"/>
              </a:ext>
            </a:extLst>
          </p:cNvPr>
          <p:cNvSpPr/>
          <p:nvPr/>
        </p:nvSpPr>
        <p:spPr>
          <a:xfrm>
            <a:off x="4489295" y="361501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132162" y="3699529"/>
            <a:ext cx="2219909" cy="306976"/>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2761" y="3676830"/>
            <a:ext cx="282522" cy="294294"/>
          </a:xfrm>
          <a:prstGeom prst="rect">
            <a:avLst/>
          </a:prstGeom>
        </p:spPr>
      </p:pic>
      <p:sp>
        <p:nvSpPr>
          <p:cNvPr id="20" name="Action Button: Custom 16">
            <a:hlinkClick r:id="" action="ppaction://noaction" highlightClick="1">
              <a:snd r:embed="rId8" name="13. 5. organisierst.wav"/>
            </a:hlinkClick>
            <a:extLst>
              <a:ext uri="{FF2B5EF4-FFF2-40B4-BE49-F238E27FC236}">
                <a16:creationId xmlns:a16="http://schemas.microsoft.com/office/drawing/2014/main" id="{25121CCC-82F7-F14F-B30E-8A5AD31BE634}"/>
              </a:ext>
            </a:extLst>
          </p:cNvPr>
          <p:cNvSpPr/>
          <p:nvPr/>
        </p:nvSpPr>
        <p:spPr>
          <a:xfrm>
            <a:off x="4489295" y="413255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132162" y="4209696"/>
            <a:ext cx="2219909" cy="29429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2761" y="4202988"/>
            <a:ext cx="282522" cy="294294"/>
          </a:xfrm>
          <a:prstGeom prst="rect">
            <a:avLst/>
          </a:prstGeom>
        </p:spPr>
      </p:pic>
      <p:sp>
        <p:nvSpPr>
          <p:cNvPr id="23" name="Action Button: Custom 16">
            <a:hlinkClick r:id="" action="ppaction://noaction" highlightClick="1">
              <a:snd r:embed="rId9" name="13. 6. kommen.wav"/>
            </a:hlinkClick>
            <a:extLst>
              <a:ext uri="{FF2B5EF4-FFF2-40B4-BE49-F238E27FC236}">
                <a16:creationId xmlns:a16="http://schemas.microsoft.com/office/drawing/2014/main" id="{DA5FAA28-0FFE-FD44-82BD-8BEA8CA05A2D}"/>
              </a:ext>
            </a:extLst>
          </p:cNvPr>
          <p:cNvSpPr/>
          <p:nvPr/>
        </p:nvSpPr>
        <p:spPr>
          <a:xfrm>
            <a:off x="4494089" y="461848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176006" y="4707183"/>
            <a:ext cx="2305310" cy="29429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9041" y="4685118"/>
            <a:ext cx="282522" cy="294294"/>
          </a:xfrm>
          <a:prstGeom prst="rect">
            <a:avLst/>
          </a:prstGeom>
        </p:spPr>
      </p:pic>
      <p:sp>
        <p:nvSpPr>
          <p:cNvPr id="26" name="Action Button: Custom 16">
            <a:hlinkClick r:id="" action="ppaction://noaction" highlightClick="1">
              <a:snd r:embed="rId10" name="13. 7. er legt auf.wav"/>
            </a:hlinkClick>
            <a:extLst>
              <a:ext uri="{FF2B5EF4-FFF2-40B4-BE49-F238E27FC236}">
                <a16:creationId xmlns:a16="http://schemas.microsoft.com/office/drawing/2014/main" id="{B941CF18-9FF3-084E-9E12-F82721CE7509}"/>
              </a:ext>
            </a:extLst>
          </p:cNvPr>
          <p:cNvSpPr/>
          <p:nvPr/>
        </p:nvSpPr>
        <p:spPr>
          <a:xfrm>
            <a:off x="4499489" y="512484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176006" y="5195285"/>
            <a:ext cx="1570205" cy="29429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7757" y="5195284"/>
            <a:ext cx="282522" cy="294294"/>
          </a:xfrm>
          <a:prstGeom prst="rect">
            <a:avLst/>
          </a:prstGeom>
        </p:spPr>
      </p:pic>
      <p:sp>
        <p:nvSpPr>
          <p:cNvPr id="29" name="Action Button: Custom 16">
            <a:hlinkClick r:id="" action="ppaction://noaction" highlightClick="1">
              <a:snd r:embed="rId11" name="13. 8. bringst.wav"/>
            </a:hlinkClick>
            <a:extLst>
              <a:ext uri="{FF2B5EF4-FFF2-40B4-BE49-F238E27FC236}">
                <a16:creationId xmlns:a16="http://schemas.microsoft.com/office/drawing/2014/main" id="{13F9AB66-2DAB-A849-89C4-7AF59987F5A8}"/>
              </a:ext>
            </a:extLst>
          </p:cNvPr>
          <p:cNvSpPr/>
          <p:nvPr/>
        </p:nvSpPr>
        <p:spPr>
          <a:xfrm>
            <a:off x="4489295" y="561198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196527" y="5711211"/>
            <a:ext cx="2305309" cy="26196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0163" y="5678881"/>
            <a:ext cx="282522" cy="294294"/>
          </a:xfrm>
          <a:prstGeom prst="rect">
            <a:avLst/>
          </a:prstGeom>
        </p:spPr>
      </p:pic>
      <p:sp>
        <p:nvSpPr>
          <p:cNvPr id="32" name="TextBox 31">
            <a:extLst>
              <a:ext uri="{FF2B5EF4-FFF2-40B4-BE49-F238E27FC236}">
                <a16:creationId xmlns:a16="http://schemas.microsoft.com/office/drawing/2014/main" id="{A79AE881-4FDC-45F7-A05C-6CF23CCE9D45}"/>
              </a:ext>
            </a:extLst>
          </p:cNvPr>
          <p:cNvSpPr txBox="1"/>
          <p:nvPr/>
        </p:nvSpPr>
        <p:spPr>
          <a:xfrm>
            <a:off x="86642" y="3491067"/>
            <a:ext cx="41842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panose="020F0302020204030204"/>
                <a:ea typeface="+mn-ea"/>
                <a:cs typeface="+mn-cs"/>
              </a:rPr>
              <a:t>Redet</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sie</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mit</a:t>
            </a:r>
            <a:r>
              <a:rPr kumimoji="0" lang="en-US" sz="2200" b="0" i="0" u="none" strike="noStrike" kern="1200" cap="none" spc="0" normalizeH="0" baseline="0" noProof="0" dirty="0">
                <a:ln>
                  <a:noFill/>
                </a:ln>
                <a:effectLst/>
                <a:uLnTx/>
                <a:uFillTx/>
                <a:latin typeface="Century Gothic" panose="020F0302020204030204"/>
                <a:ea typeface="+mn-ea"/>
                <a:cs typeface="+mn-cs"/>
              </a:rPr>
              <a:t> Wolfgang (</a:t>
            </a:r>
            <a:r>
              <a:rPr kumimoji="0" lang="en-US" sz="2200" b="1" i="0" u="none" strike="noStrike" kern="1200" cap="none" spc="0" normalizeH="0" baseline="0" noProof="0" dirty="0">
                <a:ln>
                  <a:noFill/>
                </a:ln>
                <a:effectLst/>
                <a:uLnTx/>
                <a:uFillTx/>
                <a:latin typeface="Century Gothic" panose="020F0302020204030204"/>
                <a:ea typeface="+mn-ea"/>
                <a:cs typeface="+mn-cs"/>
              </a:rPr>
              <a:t>du</a:t>
            </a:r>
            <a:r>
              <a:rPr kumimoji="0" lang="en-US" sz="2200" b="0" i="0" u="none" strike="noStrike" kern="1200" cap="none" spc="0" normalizeH="0" baseline="0" noProof="0" dirty="0">
                <a:ln>
                  <a:noFill/>
                </a:ln>
                <a:effectLst/>
                <a:uLnTx/>
                <a:uFillTx/>
                <a:latin typeface="Century Gothic" panose="020F0302020204030204"/>
                <a:ea typeface="+mn-ea"/>
                <a:cs typeface="+mn-cs"/>
              </a:rPr>
              <a:t>)</a:t>
            </a:r>
            <a:br>
              <a:rPr kumimoji="0" lang="en-US" sz="2200" b="0" i="0" u="none" strike="noStrike" kern="1200" cap="none" spc="0" normalizeH="0" baseline="0" noProof="0" dirty="0">
                <a:ln>
                  <a:noFill/>
                </a:ln>
                <a:effectLst/>
                <a:uLnTx/>
                <a:uFillTx/>
                <a:latin typeface="Century Gothic" panose="020F0302020204030204"/>
                <a:ea typeface="+mn-ea"/>
                <a:cs typeface="+mn-cs"/>
              </a:rPr>
            </a:br>
            <a:r>
              <a:rPr kumimoji="0" lang="en-US" sz="2200" b="0" i="0" u="none" strike="noStrike" kern="1200" cap="none" spc="0" normalizeH="0" baseline="0" noProof="0" dirty="0" err="1">
                <a:ln>
                  <a:noFill/>
                </a:ln>
                <a:effectLst/>
                <a:uLnTx/>
                <a:uFillTx/>
                <a:latin typeface="Century Gothic" panose="020F0302020204030204"/>
                <a:ea typeface="+mn-ea"/>
                <a:cs typeface="+mn-cs"/>
              </a:rPr>
              <a:t>oder</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mit</a:t>
            </a:r>
            <a:r>
              <a:rPr kumimoji="0" lang="en-US" sz="2200" b="0" i="0" u="none" strike="noStrike" kern="1200" cap="none" spc="0" normalizeH="0" baseline="0" noProof="0" dirty="0">
                <a:ln>
                  <a:noFill/>
                </a:ln>
                <a:effectLst/>
                <a:uLnTx/>
                <a:uFillTx/>
                <a:latin typeface="Century Gothic" panose="020F0302020204030204"/>
                <a:ea typeface="+mn-ea"/>
                <a:cs typeface="+mn-cs"/>
              </a:rPr>
              <a:t> Frau Nowak (</a:t>
            </a:r>
            <a:r>
              <a:rPr kumimoji="0" lang="en-US" sz="2200" b="1" i="0" u="none" strike="noStrike" kern="1200" cap="none" spc="0" normalizeH="0" baseline="0" noProof="0" dirty="0">
                <a:ln>
                  <a:noFill/>
                </a:ln>
                <a:effectLst/>
                <a:uLnTx/>
                <a:uFillTx/>
                <a:latin typeface="Century Gothic" panose="020F0302020204030204"/>
                <a:ea typeface="+mn-ea"/>
                <a:cs typeface="+mn-cs"/>
              </a:rPr>
              <a:t>Sie</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pic>
        <p:nvPicPr>
          <p:cNvPr id="33" name="Picture 32" descr="A drawing of a cartoon character&#10;&#10;Description automatically generated">
            <a:extLst>
              <a:ext uri="{FF2B5EF4-FFF2-40B4-BE49-F238E27FC236}">
                <a16:creationId xmlns:a16="http://schemas.microsoft.com/office/drawing/2014/main" id="{37DAC04E-E0A7-40B0-86D6-C7B0F378636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642" y="4431684"/>
            <a:ext cx="2396649" cy="1901541"/>
          </a:xfrm>
          <a:prstGeom prst="rect">
            <a:avLst/>
          </a:prstGeom>
        </p:spPr>
      </p:pic>
      <p:pic>
        <p:nvPicPr>
          <p:cNvPr id="34" name="Picture 33" descr="A close up of a logo&#10;&#10;Description automatically generated">
            <a:extLst>
              <a:ext uri="{FF2B5EF4-FFF2-40B4-BE49-F238E27FC236}">
                <a16:creationId xmlns:a16="http://schemas.microsoft.com/office/drawing/2014/main" id="{61DA0E32-5F26-4937-96AA-B2FD09E344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65117" y="844849"/>
            <a:ext cx="593901" cy="766704"/>
          </a:xfrm>
          <a:prstGeom prst="rect">
            <a:avLst/>
          </a:prstGeom>
        </p:spPr>
      </p:pic>
      <p:pic>
        <p:nvPicPr>
          <p:cNvPr id="35" name="Picture 34" descr="A close up of a logo&#10;&#10;Description automatically generated">
            <a:extLst>
              <a:ext uri="{FF2B5EF4-FFF2-40B4-BE49-F238E27FC236}">
                <a16:creationId xmlns:a16="http://schemas.microsoft.com/office/drawing/2014/main" id="{6F90491C-92C5-45E2-9DF3-2D873873244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11900" y="927185"/>
            <a:ext cx="696525" cy="670241"/>
          </a:xfrm>
          <a:prstGeom prst="rect">
            <a:avLst/>
          </a:prstGeom>
        </p:spPr>
      </p:pic>
    </p:spTree>
    <p:extLst>
      <p:ext uri="{BB962C8B-B14F-4D97-AF65-F5344CB8AC3E}">
        <p14:creationId xmlns:p14="http://schemas.microsoft.com/office/powerpoint/2010/main" val="6653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27385"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8208" y="1228201"/>
            <a:ext cx="4017160" cy="2123658"/>
          </a:xfrm>
          <a:prstGeom prst="rect">
            <a:avLst/>
          </a:prstGeom>
          <a:noFill/>
        </p:spPr>
        <p:txBody>
          <a:bodyPr wrap="square" rtlCol="0">
            <a:spAutoFit/>
          </a:bodyPr>
          <a:lstStyle/>
          <a:p>
            <a:pPr lvl="0">
              <a:defRPr/>
            </a:pPr>
            <a:r>
              <a:rPr kumimoji="0" lang="en-US" sz="2200" b="0" i="0" u="none" strike="noStrike" kern="1200" cap="none" spc="0" normalizeH="0" baseline="0" noProof="0" dirty="0">
                <a:ln>
                  <a:noFill/>
                </a:ln>
                <a:effectLst/>
                <a:uLnTx/>
                <a:uFillTx/>
                <a:latin typeface="Century Gothic" panose="020F0302020204030204"/>
                <a:ea typeface="+mn-ea"/>
                <a:cs typeface="+mn-cs"/>
              </a:rPr>
              <a:t>Mia </a:t>
            </a:r>
            <a:r>
              <a:rPr kumimoji="0" lang="en-US" sz="2200" b="0" i="0" u="none" strike="noStrike" kern="1200" cap="none" spc="0" normalizeH="0" baseline="0" noProof="0" dirty="0" err="1">
                <a:ln>
                  <a:noFill/>
                </a:ln>
                <a:effectLst/>
                <a:uLnTx/>
                <a:uFillTx/>
                <a:latin typeface="Century Gothic" panose="020F0302020204030204"/>
                <a:ea typeface="+mn-ea"/>
                <a:cs typeface="+mn-cs"/>
              </a:rPr>
              <a:t>kann</a:t>
            </a:r>
            <a:r>
              <a:rPr kumimoji="0" lang="en-US" sz="2200" b="0" i="0" u="none" strike="noStrike" kern="1200" cap="none" spc="0" normalizeH="0" baseline="0" noProof="0" dirty="0">
                <a:ln>
                  <a:noFill/>
                </a:ln>
                <a:effectLst/>
                <a:uLnTx/>
                <a:uFillTx/>
                <a:latin typeface="Century Gothic" panose="020F0302020204030204"/>
                <a:ea typeface="+mn-ea"/>
                <a:cs typeface="+mn-cs"/>
              </a:rPr>
              <a:t> das </a:t>
            </a:r>
            <a:r>
              <a:rPr kumimoji="0" lang="en-US" sz="2200" b="0" i="0" u="none" strike="noStrike" kern="1200" cap="none" spc="0" normalizeH="0" baseline="0" noProof="0" dirty="0" err="1">
                <a:ln>
                  <a:noFill/>
                </a:ln>
                <a:effectLst/>
                <a:uLnTx/>
                <a:uFillTx/>
                <a:latin typeface="Century Gothic" panose="020F0302020204030204"/>
                <a:ea typeface="+mn-ea"/>
                <a:cs typeface="+mn-cs"/>
              </a:rPr>
              <a:t>alles</a:t>
            </a:r>
            <a:r>
              <a:rPr lang="en-US" sz="2200" dirty="0"/>
              <a:t> </a:t>
            </a:r>
            <a:r>
              <a:rPr lang="en-US" sz="2200" dirty="0" err="1"/>
              <a:t>nicht</a:t>
            </a:r>
            <a:r>
              <a:rPr lang="en-US" sz="2200" dirty="0"/>
              <a:t> </a:t>
            </a:r>
            <a:r>
              <a:rPr lang="en-US" sz="2200" dirty="0" err="1"/>
              <a:t>selber</a:t>
            </a:r>
            <a:r>
              <a:rPr lang="en-US" sz="2200" dirty="0"/>
              <a:t> </a:t>
            </a:r>
            <a:r>
              <a:rPr kumimoji="0" lang="en-US" sz="2200" b="0" i="0" u="none" strike="noStrike" kern="1200" cap="none" spc="0" normalizeH="0" baseline="0" noProof="0" dirty="0" err="1">
                <a:ln>
                  <a:noFill/>
                </a:ln>
                <a:effectLst/>
                <a:uLnTx/>
                <a:uFillTx/>
                <a:latin typeface="Century Gothic" panose="020F0302020204030204"/>
                <a:ea typeface="+mn-ea"/>
                <a:cs typeface="+mn-cs"/>
              </a:rPr>
              <a:t>machen</a:t>
            </a:r>
            <a:r>
              <a:rPr kumimoji="0" lang="en-US" sz="2200" b="0" i="0" u="none" strike="noStrike" kern="1200" cap="none" spc="0" normalizeH="0" baseline="0" noProof="0" dirty="0">
                <a:ln>
                  <a:noFill/>
                </a:ln>
                <a:effectLst/>
                <a:uLnTx/>
                <a:uFillTx/>
                <a:latin typeface="Century Gothic" panose="020F0302020204030204"/>
                <a:ea typeface="+mn-ea"/>
                <a:cs typeface="+mn-cs"/>
              </a:rPr>
              <a:t>! </a:t>
            </a:r>
            <a:br>
              <a:rPr kumimoji="0" lang="en-US" sz="2200" b="0" i="0" u="none" strike="noStrike" kern="1200" cap="none" spc="0" normalizeH="0" baseline="0" noProof="0" dirty="0">
                <a:ln>
                  <a:noFill/>
                </a:ln>
                <a:effectLst/>
                <a:uLnTx/>
                <a:uFillTx/>
                <a:latin typeface="Century Gothic" panose="020F0302020204030204"/>
                <a:ea typeface="+mn-ea"/>
                <a:cs typeface="+mn-cs"/>
              </a:rPr>
            </a:br>
            <a:br>
              <a:rPr kumimoji="0" lang="en-US" sz="2200" b="0" i="0" u="none" strike="noStrike" kern="1200" cap="none" spc="0" normalizeH="0" baseline="0" noProof="0" dirty="0">
                <a:ln>
                  <a:noFill/>
                </a:ln>
                <a:effectLst/>
                <a:uLnTx/>
                <a:uFillTx/>
                <a:latin typeface="Century Gothic" panose="020F0302020204030204"/>
                <a:ea typeface="+mn-ea"/>
                <a:cs typeface="+mn-cs"/>
              </a:rPr>
            </a:br>
            <a:r>
              <a:rPr kumimoji="0" lang="en-US" sz="2200" b="0" i="0" u="none" strike="noStrike" kern="1200" cap="none" spc="0" normalizeH="0" baseline="0" noProof="0" dirty="0">
                <a:ln>
                  <a:noFill/>
                </a:ln>
                <a:effectLst/>
                <a:uLnTx/>
                <a:uFillTx/>
                <a:latin typeface="Century Gothic" panose="020F0302020204030204"/>
                <a:ea typeface="+mn-ea"/>
                <a:cs typeface="+mn-cs"/>
              </a:rPr>
              <a:t>Sie </a:t>
            </a:r>
            <a:r>
              <a:rPr kumimoji="0" lang="en-US" sz="2200" b="0" i="0" u="none" strike="noStrike" kern="1200" cap="none" spc="0" normalizeH="0" baseline="0" noProof="0" dirty="0" err="1">
                <a:ln>
                  <a:noFill/>
                </a:ln>
                <a:effectLst/>
                <a:uLnTx/>
                <a:uFillTx/>
                <a:latin typeface="Century Gothic" panose="020F0302020204030204"/>
                <a:ea typeface="+mn-ea"/>
                <a:cs typeface="+mn-cs"/>
              </a:rPr>
              <a:t>redet</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mit</a:t>
            </a:r>
            <a:r>
              <a:rPr kumimoji="0" lang="en-US" sz="2200" b="0" i="0" u="none" strike="noStrike" kern="1200" cap="none" spc="0" normalizeH="0" baseline="0" noProof="0" dirty="0">
                <a:ln>
                  <a:noFill/>
                </a:ln>
                <a:effectLst/>
                <a:uLnTx/>
                <a:uFillTx/>
                <a:latin typeface="Century Gothic" panose="020F0302020204030204"/>
                <a:ea typeface="+mn-ea"/>
                <a:cs typeface="+mn-cs"/>
              </a:rPr>
              <a:t> Wolfgang und Frau Nowak (</a:t>
            </a:r>
            <a:r>
              <a:rPr kumimoji="0" lang="en-US" sz="2200" b="0" i="0" u="none" strike="noStrike" kern="1200" cap="none" spc="0" normalizeH="0" baseline="0" noProof="0" dirty="0" err="1">
                <a:ln>
                  <a:noFill/>
                </a:ln>
                <a:effectLst/>
                <a:uLnTx/>
                <a:uFillTx/>
                <a:latin typeface="Century Gothic" panose="020F0302020204030204"/>
                <a:ea typeface="+mn-ea"/>
                <a:cs typeface="+mn-cs"/>
              </a:rPr>
              <a:t>Katjas</a:t>
            </a:r>
            <a:r>
              <a:rPr kumimoji="0" lang="en-US" sz="2200" b="0" i="0" u="none" strike="noStrike" kern="1200" cap="none" spc="0" normalizeH="0" baseline="0" noProof="0" dirty="0">
                <a:ln>
                  <a:noFill/>
                </a:ln>
                <a:effectLst/>
                <a:uLnTx/>
                <a:uFillTx/>
                <a:latin typeface="Century Gothic" panose="020F0302020204030204"/>
                <a:ea typeface="+mn-ea"/>
                <a:cs typeface="+mn-cs"/>
              </a:rPr>
              <a:t> Mutter) </a:t>
            </a:r>
            <a:r>
              <a:rPr kumimoji="0" lang="en-US" sz="2200" b="0" i="0" u="none" strike="noStrike" kern="1200" cap="none" spc="0" normalizeH="0" baseline="0" noProof="0" dirty="0" err="1">
                <a:ln>
                  <a:noFill/>
                </a:ln>
                <a:effectLst/>
                <a:uLnTx/>
                <a:uFillTx/>
                <a:latin typeface="Century Gothic" panose="020F0302020204030204"/>
                <a:ea typeface="+mn-ea"/>
                <a:cs typeface="+mn-cs"/>
              </a:rPr>
              <a:t>über</a:t>
            </a:r>
            <a:r>
              <a:rPr kumimoji="0" lang="en-US" sz="2200" b="0" i="0" u="none" strike="noStrike" kern="1200" cap="none" spc="0" normalizeH="0" baseline="0" noProof="0" dirty="0">
                <a:ln>
                  <a:noFill/>
                </a:ln>
                <a:effectLst/>
                <a:uLnTx/>
                <a:uFillTx/>
                <a:latin typeface="Century Gothic" panose="020F0302020204030204"/>
                <a:ea typeface="+mn-ea"/>
                <a:cs typeface="+mn-cs"/>
              </a:rPr>
              <a:t> Zoom</a:t>
            </a:r>
            <a:r>
              <a:rPr lang="en-US" sz="2200" dirty="0">
                <a:latin typeface="Century Gothic" panose="020F0302020204030204"/>
              </a:rPr>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5321749"/>
              </p:ext>
            </p:extLst>
          </p:nvPr>
        </p:nvGraphicFramePr>
        <p:xfrm>
          <a:off x="4270924" y="1597426"/>
          <a:ext cx="7776636"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19949">
                  <a:extLst>
                    <a:ext uri="{9D8B030D-6E8A-4147-A177-3AD203B41FA5}">
                      <a16:colId xmlns:a16="http://schemas.microsoft.com/office/drawing/2014/main" val="4128092149"/>
                    </a:ext>
                  </a:extLst>
                </a:gridCol>
                <a:gridCol w="2279560">
                  <a:extLst>
                    <a:ext uri="{9D8B030D-6E8A-4147-A177-3AD203B41FA5}">
                      <a16:colId xmlns:a16="http://schemas.microsoft.com/office/drawing/2014/main" val="2609792770"/>
                    </a:ext>
                  </a:extLst>
                </a:gridCol>
              </a:tblGrid>
              <a:tr h="497067">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tx1"/>
                        </a:solidFill>
                      </a:endParaRP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Wolfgang (du)</a:t>
                      </a:r>
                      <a:endParaRPr lang="en-GB" sz="2000" b="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Frau Nowak (Sie)</a:t>
                      </a:r>
                      <a:endParaRPr lang="en-GB" sz="2000" b="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shop online</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shop in the shop</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bake the cake</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prepare recipes</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organise music</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arrive at 2 o’clock</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ring the DJ</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71851735"/>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bring the banner</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64345" y="2215729"/>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6119" y="2176821"/>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132163" y="2682311"/>
            <a:ext cx="2349153" cy="33584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163" y="2682311"/>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132162" y="3186925"/>
            <a:ext cx="2008495" cy="306976"/>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2210" y="3240366"/>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132162" y="3699529"/>
            <a:ext cx="2219909" cy="306976"/>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2761" y="3676830"/>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132162" y="4209696"/>
            <a:ext cx="2219909" cy="29429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2761" y="4202988"/>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176006" y="4707183"/>
            <a:ext cx="2305310" cy="29429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1" y="4685118"/>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176006" y="5195285"/>
            <a:ext cx="1570205" cy="294294"/>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757" y="5195284"/>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196527" y="5711211"/>
            <a:ext cx="2305309" cy="26196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163" y="5678881"/>
            <a:ext cx="282522" cy="294294"/>
          </a:xfrm>
          <a:prstGeom prst="rect">
            <a:avLst/>
          </a:prstGeom>
        </p:spPr>
      </p:pic>
      <p:sp>
        <p:nvSpPr>
          <p:cNvPr id="32" name="TextBox 31">
            <a:extLst>
              <a:ext uri="{FF2B5EF4-FFF2-40B4-BE49-F238E27FC236}">
                <a16:creationId xmlns:a16="http://schemas.microsoft.com/office/drawing/2014/main" id="{A79AE881-4FDC-45F7-A05C-6CF23CCE9D45}"/>
              </a:ext>
            </a:extLst>
          </p:cNvPr>
          <p:cNvSpPr txBox="1"/>
          <p:nvPr/>
        </p:nvSpPr>
        <p:spPr>
          <a:xfrm>
            <a:off x="86642" y="3491067"/>
            <a:ext cx="41842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panose="020F0302020204030204"/>
                <a:ea typeface="+mn-ea"/>
                <a:cs typeface="+mn-cs"/>
              </a:rPr>
              <a:t>Redet</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sie</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mit</a:t>
            </a:r>
            <a:r>
              <a:rPr kumimoji="0" lang="en-US" sz="2200" b="0" i="0" u="none" strike="noStrike" kern="1200" cap="none" spc="0" normalizeH="0" baseline="0" noProof="0" dirty="0">
                <a:ln>
                  <a:noFill/>
                </a:ln>
                <a:effectLst/>
                <a:uLnTx/>
                <a:uFillTx/>
                <a:latin typeface="Century Gothic" panose="020F0302020204030204"/>
                <a:ea typeface="+mn-ea"/>
                <a:cs typeface="+mn-cs"/>
              </a:rPr>
              <a:t> Wolfgang (</a:t>
            </a:r>
            <a:r>
              <a:rPr kumimoji="0" lang="en-US" sz="2200" b="1" i="0" u="none" strike="noStrike" kern="1200" cap="none" spc="0" normalizeH="0" baseline="0" noProof="0" dirty="0">
                <a:ln>
                  <a:noFill/>
                </a:ln>
                <a:effectLst/>
                <a:uLnTx/>
                <a:uFillTx/>
                <a:latin typeface="Century Gothic" panose="020F0302020204030204"/>
                <a:ea typeface="+mn-ea"/>
                <a:cs typeface="+mn-cs"/>
              </a:rPr>
              <a:t>du</a:t>
            </a:r>
            <a:r>
              <a:rPr kumimoji="0" lang="en-US" sz="2200" b="0" i="0" u="none" strike="noStrike" kern="1200" cap="none" spc="0" normalizeH="0" baseline="0" noProof="0" dirty="0">
                <a:ln>
                  <a:noFill/>
                </a:ln>
                <a:effectLst/>
                <a:uLnTx/>
                <a:uFillTx/>
                <a:latin typeface="Century Gothic" panose="020F0302020204030204"/>
                <a:ea typeface="+mn-ea"/>
                <a:cs typeface="+mn-cs"/>
              </a:rPr>
              <a:t>)</a:t>
            </a:r>
            <a:br>
              <a:rPr kumimoji="0" lang="en-US" sz="2200" b="0" i="0" u="none" strike="noStrike" kern="1200" cap="none" spc="0" normalizeH="0" baseline="0" noProof="0" dirty="0">
                <a:ln>
                  <a:noFill/>
                </a:ln>
                <a:effectLst/>
                <a:uLnTx/>
                <a:uFillTx/>
                <a:latin typeface="Century Gothic" panose="020F0302020204030204"/>
                <a:ea typeface="+mn-ea"/>
                <a:cs typeface="+mn-cs"/>
              </a:rPr>
            </a:br>
            <a:r>
              <a:rPr kumimoji="0" lang="en-US" sz="2200" b="0" i="0" u="none" strike="noStrike" kern="1200" cap="none" spc="0" normalizeH="0" baseline="0" noProof="0" dirty="0" err="1">
                <a:ln>
                  <a:noFill/>
                </a:ln>
                <a:effectLst/>
                <a:uLnTx/>
                <a:uFillTx/>
                <a:latin typeface="Century Gothic" panose="020F0302020204030204"/>
                <a:ea typeface="+mn-ea"/>
                <a:cs typeface="+mn-cs"/>
              </a:rPr>
              <a:t>oder</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mit</a:t>
            </a:r>
            <a:r>
              <a:rPr kumimoji="0" lang="en-US" sz="2200" b="0" i="0" u="none" strike="noStrike" kern="1200" cap="none" spc="0" normalizeH="0" baseline="0" noProof="0" dirty="0">
                <a:ln>
                  <a:noFill/>
                </a:ln>
                <a:effectLst/>
                <a:uLnTx/>
                <a:uFillTx/>
                <a:latin typeface="Century Gothic" panose="020F0302020204030204"/>
                <a:ea typeface="+mn-ea"/>
                <a:cs typeface="+mn-cs"/>
              </a:rPr>
              <a:t> Frau Nowak (</a:t>
            </a:r>
            <a:r>
              <a:rPr kumimoji="0" lang="en-US" sz="2200" b="1" i="0" u="none" strike="noStrike" kern="1200" cap="none" spc="0" normalizeH="0" baseline="0" noProof="0" dirty="0">
                <a:ln>
                  <a:noFill/>
                </a:ln>
                <a:effectLst/>
                <a:uLnTx/>
                <a:uFillTx/>
                <a:latin typeface="Century Gothic" panose="020F0302020204030204"/>
                <a:ea typeface="+mn-ea"/>
                <a:cs typeface="+mn-cs"/>
              </a:rPr>
              <a:t>Sie</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pic>
        <p:nvPicPr>
          <p:cNvPr id="33" name="Picture 32" descr="A drawing of a cartoon character&#10;&#10;Description automatically generated">
            <a:extLst>
              <a:ext uri="{FF2B5EF4-FFF2-40B4-BE49-F238E27FC236}">
                <a16:creationId xmlns:a16="http://schemas.microsoft.com/office/drawing/2014/main" id="{37DAC04E-E0A7-40B0-86D6-C7B0F37863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642" y="4431684"/>
            <a:ext cx="2396649" cy="1901541"/>
          </a:xfrm>
          <a:prstGeom prst="rect">
            <a:avLst/>
          </a:prstGeom>
        </p:spPr>
      </p:pic>
      <p:pic>
        <p:nvPicPr>
          <p:cNvPr id="34" name="Picture 33" descr="A close up of a logo&#10;&#10;Description automatically generated">
            <a:extLst>
              <a:ext uri="{FF2B5EF4-FFF2-40B4-BE49-F238E27FC236}">
                <a16:creationId xmlns:a16="http://schemas.microsoft.com/office/drawing/2014/main" id="{61DA0E32-5F26-4937-96AA-B2FD09E344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5117" y="844849"/>
            <a:ext cx="593901" cy="766704"/>
          </a:xfrm>
          <a:prstGeom prst="rect">
            <a:avLst/>
          </a:prstGeom>
        </p:spPr>
      </p:pic>
      <p:pic>
        <p:nvPicPr>
          <p:cNvPr id="35" name="Picture 34" descr="A close up of a logo&#10;&#10;Description automatically generated">
            <a:extLst>
              <a:ext uri="{FF2B5EF4-FFF2-40B4-BE49-F238E27FC236}">
                <a16:creationId xmlns:a16="http://schemas.microsoft.com/office/drawing/2014/main" id="{6F90491C-92C5-45E2-9DF3-2D87387324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900" y="927185"/>
            <a:ext cx="696525" cy="670241"/>
          </a:xfrm>
          <a:prstGeom prst="rect">
            <a:avLst/>
          </a:prstGeom>
        </p:spPr>
      </p:pic>
      <p:sp>
        <p:nvSpPr>
          <p:cNvPr id="36" name="Action Button: Custom 16">
            <a:hlinkClick r:id="" action="ppaction://noaction" highlightClick="1">
              <a:snd r:embed="rId7" name="13.ANS. 1. kaufen.wav"/>
            </a:hlinkClick>
            <a:extLst>
              <a:ext uri="{FF2B5EF4-FFF2-40B4-BE49-F238E27FC236}">
                <a16:creationId xmlns:a16="http://schemas.microsoft.com/office/drawing/2014/main" id="{70229C8B-A23F-40D7-8A84-511AE2D8CDA5}"/>
              </a:ext>
            </a:extLst>
          </p:cNvPr>
          <p:cNvSpPr/>
          <p:nvPr/>
        </p:nvSpPr>
        <p:spPr>
          <a:xfrm>
            <a:off x="4502490" y="213815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8" name="13.ANS. 2. kaufst.wav"/>
            </a:hlinkClick>
            <a:extLst>
              <a:ext uri="{FF2B5EF4-FFF2-40B4-BE49-F238E27FC236}">
                <a16:creationId xmlns:a16="http://schemas.microsoft.com/office/drawing/2014/main" id="{39016D34-9B97-42FA-9409-DB44F8870F98}"/>
              </a:ext>
            </a:extLst>
          </p:cNvPr>
          <p:cNvSpPr/>
          <p:nvPr/>
        </p:nvSpPr>
        <p:spPr>
          <a:xfrm>
            <a:off x="4502490" y="261079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9" name="13.ANS. 3. backen.wav"/>
            </a:hlinkClick>
            <a:extLst>
              <a:ext uri="{FF2B5EF4-FFF2-40B4-BE49-F238E27FC236}">
                <a16:creationId xmlns:a16="http://schemas.microsoft.com/office/drawing/2014/main" id="{0DB23983-B19D-4924-B2BC-01FAB504C346}"/>
              </a:ext>
            </a:extLst>
          </p:cNvPr>
          <p:cNvSpPr/>
          <p:nvPr/>
        </p:nvSpPr>
        <p:spPr>
          <a:xfrm>
            <a:off x="4500412" y="312148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39" name="Action Button: Custom 44">
            <a:hlinkClick r:id="" action="ppaction://noaction" highlightClick="1">
              <a:snd r:embed="rId10" name="13.ANS. 4. bereitest.wav"/>
            </a:hlinkClick>
            <a:extLst>
              <a:ext uri="{FF2B5EF4-FFF2-40B4-BE49-F238E27FC236}">
                <a16:creationId xmlns:a16="http://schemas.microsoft.com/office/drawing/2014/main" id="{A06045AD-C224-49C9-942F-55AB60F5A851}"/>
              </a:ext>
            </a:extLst>
          </p:cNvPr>
          <p:cNvSpPr/>
          <p:nvPr/>
        </p:nvSpPr>
        <p:spPr>
          <a:xfrm>
            <a:off x="4500412" y="360365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11" name="13.ANS. 5. organisierst.wav"/>
            </a:hlinkClick>
            <a:extLst>
              <a:ext uri="{FF2B5EF4-FFF2-40B4-BE49-F238E27FC236}">
                <a16:creationId xmlns:a16="http://schemas.microsoft.com/office/drawing/2014/main" id="{7DA44094-9F7D-4C60-8A25-72E02CEC1909}"/>
              </a:ext>
            </a:extLst>
          </p:cNvPr>
          <p:cNvSpPr/>
          <p:nvPr/>
        </p:nvSpPr>
        <p:spPr>
          <a:xfrm>
            <a:off x="4500412" y="412118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12" name="13.ANS. 6. kommen.wav"/>
            </a:hlinkClick>
            <a:extLst>
              <a:ext uri="{FF2B5EF4-FFF2-40B4-BE49-F238E27FC236}">
                <a16:creationId xmlns:a16="http://schemas.microsoft.com/office/drawing/2014/main" id="{AE1A7CE8-3797-47CD-8D2B-92F006F8A661}"/>
              </a:ext>
            </a:extLst>
          </p:cNvPr>
          <p:cNvSpPr/>
          <p:nvPr/>
        </p:nvSpPr>
        <p:spPr>
          <a:xfrm>
            <a:off x="4505206" y="460711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3" name="13.ANS. 7. er legt auf.wav"/>
            </a:hlinkClick>
            <a:extLst>
              <a:ext uri="{FF2B5EF4-FFF2-40B4-BE49-F238E27FC236}">
                <a16:creationId xmlns:a16="http://schemas.microsoft.com/office/drawing/2014/main" id="{79BA8621-A20D-4C8C-B83D-A2EC93916AE3}"/>
              </a:ext>
            </a:extLst>
          </p:cNvPr>
          <p:cNvSpPr/>
          <p:nvPr/>
        </p:nvSpPr>
        <p:spPr>
          <a:xfrm>
            <a:off x="4510606" y="511348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4" name="13.ANS. 8. bringst.wav"/>
            </a:hlinkClick>
            <a:extLst>
              <a:ext uri="{FF2B5EF4-FFF2-40B4-BE49-F238E27FC236}">
                <a16:creationId xmlns:a16="http://schemas.microsoft.com/office/drawing/2014/main" id="{E9DE291D-BB00-4E33-A23E-BABC784230EC}"/>
              </a:ext>
            </a:extLst>
          </p:cNvPr>
          <p:cNvSpPr/>
          <p:nvPr/>
        </p:nvSpPr>
        <p:spPr>
          <a:xfrm>
            <a:off x="4500412" y="560062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47071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44615" cy="647577"/>
          </a:xfrm>
        </p:spPr>
        <p:txBody>
          <a:bodyPr>
            <a:normAutofit/>
          </a:bodyPr>
          <a:lstStyle/>
          <a:p>
            <a:r>
              <a:rPr lang="en-GB" sz="2800" b="1" dirty="0">
                <a:solidFill>
                  <a:schemeClr val="bg1"/>
                </a:solidFill>
              </a:rPr>
              <a:t>Using </a:t>
            </a:r>
            <a:r>
              <a:rPr lang="en-GB" sz="2800" b="1" i="1" dirty="0" err="1">
                <a:solidFill>
                  <a:schemeClr val="bg1"/>
                </a:solidFill>
              </a:rPr>
              <a:t>nicht</a:t>
            </a:r>
            <a:endParaRPr lang="en-GB" sz="2800" b="1" dirty="0">
              <a:solidFill>
                <a:schemeClr val="bg1"/>
              </a:solidFill>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93829" y="1282215"/>
            <a:ext cx="11761812" cy="461665"/>
          </a:xfrm>
          <a:prstGeom prst="rect">
            <a:avLst/>
          </a:prstGeom>
          <a:noFill/>
        </p:spPr>
        <p:txBody>
          <a:bodyPr wrap="square" rtlCol="0">
            <a:spAutoFit/>
          </a:bodyPr>
          <a:lstStyle/>
          <a:p>
            <a:r>
              <a:rPr lang="en-US" sz="2400" dirty="0"/>
              <a:t>You know that to negate the whole sentence, </a:t>
            </a:r>
            <a:r>
              <a:rPr lang="en-US" sz="2400" b="1" i="1" dirty="0" err="1"/>
              <a:t>nicht</a:t>
            </a:r>
            <a:r>
              <a:rPr lang="en-US" sz="2400" dirty="0"/>
              <a:t> usually goes at the end:</a:t>
            </a:r>
          </a:p>
        </p:txBody>
      </p:sp>
      <p:sp>
        <p:nvSpPr>
          <p:cNvPr id="8" name="Rounded Rectangle 11">
            <a:extLst>
              <a:ext uri="{FF2B5EF4-FFF2-40B4-BE49-F238E27FC236}">
                <a16:creationId xmlns:a16="http://schemas.microsoft.com/office/drawing/2014/main" id="{6D43F1E1-F870-D247-9745-57B22DEA159B}"/>
              </a:ext>
            </a:extLst>
          </p:cNvPr>
          <p:cNvSpPr/>
          <p:nvPr/>
        </p:nvSpPr>
        <p:spPr>
          <a:xfrm>
            <a:off x="10290220" y="247046"/>
            <a:ext cx="166710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28" name="Flowchart: Alternate Process 27">
            <a:extLst>
              <a:ext uri="{FF2B5EF4-FFF2-40B4-BE49-F238E27FC236}">
                <a16:creationId xmlns:a16="http://schemas.microsoft.com/office/drawing/2014/main" id="{BFCBF636-90EB-4DE1-A408-E755E7876F59}"/>
              </a:ext>
            </a:extLst>
          </p:cNvPr>
          <p:cNvSpPr/>
          <p:nvPr/>
        </p:nvSpPr>
        <p:spPr>
          <a:xfrm>
            <a:off x="293829" y="2160958"/>
            <a:ext cx="5445765" cy="461665"/>
          </a:xfrm>
          <a:prstGeom prst="flowChartAlternateProcess">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Wolfgang </a:t>
            </a:r>
            <a:r>
              <a:rPr lang="en-GB" sz="2400" dirty="0" err="1">
                <a:solidFill>
                  <a:schemeClr val="tx1"/>
                </a:solidFill>
              </a:rPr>
              <a:t>backt</a:t>
            </a:r>
            <a:r>
              <a:rPr lang="en-GB" sz="2400" dirty="0">
                <a:solidFill>
                  <a:schemeClr val="tx1"/>
                </a:solidFill>
              </a:rPr>
              <a:t> den Kuchen </a:t>
            </a:r>
            <a:r>
              <a:rPr lang="en-GB" sz="2400" b="1" dirty="0" err="1">
                <a:solidFill>
                  <a:schemeClr val="tx1"/>
                </a:solidFill>
              </a:rPr>
              <a:t>nicht</a:t>
            </a:r>
            <a:r>
              <a:rPr lang="en-GB" sz="2400" dirty="0">
                <a:solidFill>
                  <a:schemeClr val="tx1"/>
                </a:solidFill>
              </a:rPr>
              <a:t>.</a:t>
            </a:r>
          </a:p>
        </p:txBody>
      </p:sp>
      <p:sp>
        <p:nvSpPr>
          <p:cNvPr id="37" name="TextBox 36">
            <a:extLst>
              <a:ext uri="{FF2B5EF4-FFF2-40B4-BE49-F238E27FC236}">
                <a16:creationId xmlns:a16="http://schemas.microsoft.com/office/drawing/2014/main" id="{4A4F1D13-759C-427D-801B-79D877F97F7E}"/>
              </a:ext>
            </a:extLst>
          </p:cNvPr>
          <p:cNvSpPr txBox="1"/>
          <p:nvPr/>
        </p:nvSpPr>
        <p:spPr>
          <a:xfrm>
            <a:off x="293829" y="3347035"/>
            <a:ext cx="10395235" cy="461665"/>
          </a:xfrm>
          <a:prstGeom prst="rect">
            <a:avLst/>
          </a:prstGeom>
          <a:noFill/>
        </p:spPr>
        <p:txBody>
          <a:bodyPr wrap="square" rtlCol="0">
            <a:spAutoFit/>
          </a:bodyPr>
          <a:lstStyle/>
          <a:p>
            <a:r>
              <a:rPr lang="en-US" sz="2400" dirty="0"/>
              <a:t>To negate a separable verb put </a:t>
            </a:r>
            <a:r>
              <a:rPr lang="en-US" sz="2400" b="1" i="1" dirty="0" err="1"/>
              <a:t>nicht</a:t>
            </a:r>
            <a:r>
              <a:rPr lang="en-US" sz="2400" i="1" dirty="0"/>
              <a:t> </a:t>
            </a:r>
            <a:r>
              <a:rPr lang="en-US" sz="2400" dirty="0"/>
              <a:t>in front of the particle: </a:t>
            </a:r>
          </a:p>
        </p:txBody>
      </p:sp>
      <p:sp>
        <p:nvSpPr>
          <p:cNvPr id="39" name="TextBox 38">
            <a:extLst>
              <a:ext uri="{FF2B5EF4-FFF2-40B4-BE49-F238E27FC236}">
                <a16:creationId xmlns:a16="http://schemas.microsoft.com/office/drawing/2014/main" id="{D178C7FD-3FF4-4B4A-8215-7C5ED391403D}"/>
              </a:ext>
            </a:extLst>
          </p:cNvPr>
          <p:cNvSpPr txBox="1"/>
          <p:nvPr/>
        </p:nvSpPr>
        <p:spPr>
          <a:xfrm>
            <a:off x="5848776" y="3920655"/>
            <a:ext cx="5251759" cy="461665"/>
          </a:xfrm>
          <a:prstGeom prst="rect">
            <a:avLst/>
          </a:prstGeom>
          <a:noFill/>
        </p:spPr>
        <p:txBody>
          <a:bodyPr wrap="none" rtlCol="0">
            <a:spAutoFit/>
          </a:bodyPr>
          <a:lstStyle/>
          <a:p>
            <a:pPr algn="l"/>
            <a:r>
              <a:rPr lang="en-US" sz="2400" i="1" dirty="0"/>
              <a:t>Wolfgang is not calling the guests.</a:t>
            </a:r>
          </a:p>
        </p:txBody>
      </p:sp>
      <p:sp>
        <p:nvSpPr>
          <p:cNvPr id="40" name="Flowchart: Alternate Process 39">
            <a:extLst>
              <a:ext uri="{FF2B5EF4-FFF2-40B4-BE49-F238E27FC236}">
                <a16:creationId xmlns:a16="http://schemas.microsoft.com/office/drawing/2014/main" id="{2236FC85-A918-4FEE-B966-CBACDB41AA21}"/>
              </a:ext>
            </a:extLst>
          </p:cNvPr>
          <p:cNvSpPr/>
          <p:nvPr/>
        </p:nvSpPr>
        <p:spPr>
          <a:xfrm>
            <a:off x="392434" y="3920656"/>
            <a:ext cx="5248553" cy="461665"/>
          </a:xfrm>
          <a:prstGeom prst="flowChartAlternateProcess">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115076"/>
              </a:solidFill>
            </a:endParaRPr>
          </a:p>
        </p:txBody>
      </p:sp>
      <p:sp>
        <p:nvSpPr>
          <p:cNvPr id="38" name="TextBox 37">
            <a:extLst>
              <a:ext uri="{FF2B5EF4-FFF2-40B4-BE49-F238E27FC236}">
                <a16:creationId xmlns:a16="http://schemas.microsoft.com/office/drawing/2014/main" id="{3580D66C-2493-4A35-ACE7-A68E422B3881}"/>
              </a:ext>
            </a:extLst>
          </p:cNvPr>
          <p:cNvSpPr txBox="1"/>
          <p:nvPr/>
        </p:nvSpPr>
        <p:spPr>
          <a:xfrm>
            <a:off x="491041" y="3920655"/>
            <a:ext cx="5248553" cy="461665"/>
          </a:xfrm>
          <a:prstGeom prst="rect">
            <a:avLst/>
          </a:prstGeom>
          <a:noFill/>
        </p:spPr>
        <p:txBody>
          <a:bodyPr wrap="none" rtlCol="0">
            <a:spAutoFit/>
          </a:bodyPr>
          <a:lstStyle/>
          <a:p>
            <a:pPr algn="l"/>
            <a:r>
              <a:rPr lang="de-DE" sz="2400" dirty="0"/>
              <a:t>Wolfgang ruft die Gäste </a:t>
            </a:r>
            <a:r>
              <a:rPr lang="de-DE" sz="2400" b="1" dirty="0"/>
              <a:t>nicht</a:t>
            </a:r>
            <a:r>
              <a:rPr lang="de-DE" sz="2400" dirty="0"/>
              <a:t> an.</a:t>
            </a:r>
          </a:p>
        </p:txBody>
      </p:sp>
      <p:sp>
        <p:nvSpPr>
          <p:cNvPr id="5" name="Rectangle 4">
            <a:extLst>
              <a:ext uri="{FF2B5EF4-FFF2-40B4-BE49-F238E27FC236}">
                <a16:creationId xmlns:a16="http://schemas.microsoft.com/office/drawing/2014/main" id="{6C4172A3-20C8-4305-A7B2-A3B538F21763}"/>
              </a:ext>
            </a:extLst>
          </p:cNvPr>
          <p:cNvSpPr/>
          <p:nvPr/>
        </p:nvSpPr>
        <p:spPr>
          <a:xfrm>
            <a:off x="5739594" y="2160957"/>
            <a:ext cx="5751821" cy="461665"/>
          </a:xfrm>
          <a:prstGeom prst="rect">
            <a:avLst/>
          </a:prstGeom>
        </p:spPr>
        <p:txBody>
          <a:bodyPr wrap="square">
            <a:spAutoFit/>
          </a:bodyPr>
          <a:lstStyle/>
          <a:p>
            <a:pPr lvl="0"/>
            <a:r>
              <a:rPr lang="en-GB" sz="2400" i="1" dirty="0"/>
              <a:t>Wolfgang is not baking the cake.</a:t>
            </a: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animBg="1"/>
      <p:bldP spid="37" grpId="0"/>
      <p:bldP spid="39" grpId="0"/>
      <p:bldP spid="40" grpId="0" animBg="1"/>
      <p:bldP spid="38"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161692" cy="647577"/>
          </a:xfrm>
        </p:spPr>
        <p:txBody>
          <a:bodyPr>
            <a:normAutofit/>
          </a:bodyPr>
          <a:lstStyle/>
          <a:p>
            <a:r>
              <a:rPr lang="en-GB" sz="2800" b="1" dirty="0">
                <a:solidFill>
                  <a:schemeClr val="bg1"/>
                </a:solidFill>
              </a:rPr>
              <a:t>Wolfgang </a:t>
            </a:r>
            <a:r>
              <a:rPr lang="en-GB" sz="2800" b="1" dirty="0" err="1">
                <a:solidFill>
                  <a:schemeClr val="bg1"/>
                </a:solidFill>
              </a:rPr>
              <a:t>hilft</a:t>
            </a:r>
            <a:r>
              <a:rPr lang="en-GB" sz="2800" b="1" dirty="0">
                <a:solidFill>
                  <a:schemeClr val="bg1"/>
                </a:solidFill>
              </a:rPr>
              <a:t> </a:t>
            </a:r>
            <a:r>
              <a:rPr lang="en-GB" sz="2800" b="1" dirty="0" err="1">
                <a:solidFill>
                  <a:schemeClr val="bg1"/>
                </a:solidFill>
              </a:rPr>
              <a:t>nicht</a:t>
            </a:r>
            <a:r>
              <a:rPr lang="en-GB" sz="2800" b="1" dirty="0">
                <a:solidFill>
                  <a:schemeClr val="bg1"/>
                </a:solidFill>
              </a:rPr>
              <a:t>!</a:t>
            </a:r>
          </a:p>
        </p:txBody>
      </p:sp>
      <p:sp>
        <p:nvSpPr>
          <p:cNvPr id="8" name="Rounded Rectangle 11">
            <a:extLst>
              <a:ext uri="{FF2B5EF4-FFF2-40B4-BE49-F238E27FC236}">
                <a16:creationId xmlns:a16="http://schemas.microsoft.com/office/drawing/2014/main" id="{6D43F1E1-F870-D247-9745-57B22DEA159B}"/>
              </a:ext>
            </a:extLst>
          </p:cNvPr>
          <p:cNvSpPr/>
          <p:nvPr/>
        </p:nvSpPr>
        <p:spPr>
          <a:xfrm>
            <a:off x="10912642" y="247046"/>
            <a:ext cx="1044685"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7" name="Picture 66" descr="A close up of a logo&#10;&#10;Description automatically generated">
            <a:extLst>
              <a:ext uri="{FF2B5EF4-FFF2-40B4-BE49-F238E27FC236}">
                <a16:creationId xmlns:a16="http://schemas.microsoft.com/office/drawing/2014/main" id="{5A11186B-388C-4E0D-8753-8B98524F56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37" y="902254"/>
            <a:ext cx="910342" cy="929127"/>
          </a:xfrm>
          <a:prstGeom prst="rect">
            <a:avLst/>
          </a:prstGeom>
        </p:spPr>
      </p:pic>
      <p:sp>
        <p:nvSpPr>
          <p:cNvPr id="68" name="TextBox 67">
            <a:extLst>
              <a:ext uri="{FF2B5EF4-FFF2-40B4-BE49-F238E27FC236}">
                <a16:creationId xmlns:a16="http://schemas.microsoft.com/office/drawing/2014/main" id="{3BB2C777-4324-4B58-8EA5-C8CCEC40F9F6}"/>
              </a:ext>
            </a:extLst>
          </p:cNvPr>
          <p:cNvSpPr txBox="1"/>
          <p:nvPr/>
        </p:nvSpPr>
        <p:spPr>
          <a:xfrm>
            <a:off x="1551979" y="749313"/>
            <a:ext cx="10141627" cy="769441"/>
          </a:xfrm>
          <a:prstGeom prst="rect">
            <a:avLst/>
          </a:prstGeom>
          <a:noFill/>
        </p:spPr>
        <p:txBody>
          <a:bodyPr wrap="square" rtlCol="0">
            <a:spAutoFit/>
          </a:bodyPr>
          <a:lstStyle/>
          <a:p>
            <a:pPr algn="l"/>
            <a:r>
              <a:rPr lang="en-GB" sz="2200" dirty="0"/>
              <a:t>Mia </a:t>
            </a:r>
            <a:r>
              <a:rPr lang="en-GB" sz="2200" dirty="0" err="1"/>
              <a:t>braucht</a:t>
            </a:r>
            <a:r>
              <a:rPr lang="en-GB" sz="2200" dirty="0"/>
              <a:t> </a:t>
            </a:r>
            <a:r>
              <a:rPr lang="en-GB" sz="2200" dirty="0" err="1"/>
              <a:t>Wolfgangs</a:t>
            </a:r>
            <a:r>
              <a:rPr lang="en-GB" sz="2200" dirty="0"/>
              <a:t> </a:t>
            </a:r>
            <a:r>
              <a:rPr lang="en-GB" sz="2200" dirty="0" err="1"/>
              <a:t>Hilfe</a:t>
            </a:r>
            <a:r>
              <a:rPr lang="en-GB" sz="2200" dirty="0"/>
              <a:t> </a:t>
            </a:r>
            <a:r>
              <a:rPr lang="en-GB" sz="2200" dirty="0" err="1"/>
              <a:t>mit</a:t>
            </a:r>
            <a:r>
              <a:rPr lang="en-GB" sz="2200" dirty="0"/>
              <a:t> der Party.</a:t>
            </a:r>
            <a:br>
              <a:rPr lang="en-GB" sz="2200" dirty="0"/>
            </a:br>
            <a:r>
              <a:rPr lang="en-GB" sz="2200" dirty="0"/>
              <a:t>Wo </a:t>
            </a:r>
            <a:r>
              <a:rPr lang="en-GB" sz="2200" dirty="0" err="1"/>
              <a:t>kommt</a:t>
            </a:r>
            <a:r>
              <a:rPr lang="en-GB" sz="2200" dirty="0"/>
              <a:t> das ‘</a:t>
            </a:r>
            <a:r>
              <a:rPr lang="en-GB" sz="2200" i="1" dirty="0" err="1"/>
              <a:t>nicht</a:t>
            </a:r>
            <a:r>
              <a:rPr lang="en-GB" sz="2200" dirty="0"/>
              <a:t>’ </a:t>
            </a:r>
            <a:r>
              <a:rPr lang="en-GB" sz="2200" dirty="0" err="1"/>
              <a:t>hin</a:t>
            </a:r>
            <a:r>
              <a:rPr lang="en-GB" sz="2200" dirty="0"/>
              <a:t>?  </a:t>
            </a:r>
            <a:r>
              <a:rPr lang="en-GB" sz="2200" dirty="0" err="1"/>
              <a:t>Schreib</a:t>
            </a:r>
            <a:r>
              <a:rPr lang="en-GB" sz="2200" dirty="0"/>
              <a:t> </a:t>
            </a:r>
            <a:r>
              <a:rPr lang="en-GB" sz="2200" dirty="0" err="1"/>
              <a:t>Wolfgangs</a:t>
            </a:r>
            <a:r>
              <a:rPr lang="en-GB" sz="2200" dirty="0"/>
              <a:t> </a:t>
            </a:r>
            <a:r>
              <a:rPr lang="en-GB" sz="2200" dirty="0" err="1"/>
              <a:t>Antworten</a:t>
            </a:r>
            <a:r>
              <a:rPr lang="en-GB" sz="2200" dirty="0"/>
              <a:t> </a:t>
            </a:r>
            <a:r>
              <a:rPr lang="en-GB" sz="2200" dirty="0" err="1"/>
              <a:t>richtig</a:t>
            </a:r>
            <a:r>
              <a:rPr lang="en-GB" sz="2200" dirty="0"/>
              <a:t>.</a:t>
            </a:r>
          </a:p>
        </p:txBody>
      </p:sp>
      <p:grpSp>
        <p:nvGrpSpPr>
          <p:cNvPr id="70" name="Group 69">
            <a:extLst>
              <a:ext uri="{FF2B5EF4-FFF2-40B4-BE49-F238E27FC236}">
                <a16:creationId xmlns:a16="http://schemas.microsoft.com/office/drawing/2014/main" id="{9A03D3B2-1DA9-4389-9998-FCFC8945D552}"/>
              </a:ext>
            </a:extLst>
          </p:cNvPr>
          <p:cNvGrpSpPr/>
          <p:nvPr/>
        </p:nvGrpSpPr>
        <p:grpSpPr>
          <a:xfrm>
            <a:off x="384435" y="1830638"/>
            <a:ext cx="3152078" cy="4386210"/>
            <a:chOff x="4719331" y="2191837"/>
            <a:chExt cx="2314515" cy="4003200"/>
          </a:xfrm>
        </p:grpSpPr>
        <p:grpSp>
          <p:nvGrpSpPr>
            <p:cNvPr id="71" name="Group 70">
              <a:extLst>
                <a:ext uri="{FF2B5EF4-FFF2-40B4-BE49-F238E27FC236}">
                  <a16:creationId xmlns:a16="http://schemas.microsoft.com/office/drawing/2014/main" id="{167C529B-4B4C-4F90-AF74-0C9051F57577}"/>
                </a:ext>
              </a:extLst>
            </p:cNvPr>
            <p:cNvGrpSpPr/>
            <p:nvPr/>
          </p:nvGrpSpPr>
          <p:grpSpPr>
            <a:xfrm>
              <a:off x="4719331" y="2191837"/>
              <a:ext cx="2314515" cy="4003200"/>
              <a:chOff x="4719331" y="2191837"/>
              <a:chExt cx="2198943" cy="4003200"/>
            </a:xfrm>
          </p:grpSpPr>
          <p:grpSp>
            <p:nvGrpSpPr>
              <p:cNvPr id="75" name="Group 74">
                <a:extLst>
                  <a:ext uri="{FF2B5EF4-FFF2-40B4-BE49-F238E27FC236}">
                    <a16:creationId xmlns:a16="http://schemas.microsoft.com/office/drawing/2014/main" id="{31680298-90BF-4F57-9DCA-1B8BDE7DF8C9}"/>
                  </a:ext>
                </a:extLst>
              </p:cNvPr>
              <p:cNvGrpSpPr/>
              <p:nvPr/>
            </p:nvGrpSpPr>
            <p:grpSpPr>
              <a:xfrm>
                <a:off x="4719331" y="2191837"/>
                <a:ext cx="2198943" cy="4003200"/>
                <a:chOff x="-30479" y="22860"/>
                <a:chExt cx="3394710" cy="6004560"/>
              </a:xfrm>
            </p:grpSpPr>
            <p:grpSp>
              <p:nvGrpSpPr>
                <p:cNvPr id="79" name="Group 78">
                  <a:extLst>
                    <a:ext uri="{FF2B5EF4-FFF2-40B4-BE49-F238E27FC236}">
                      <a16:creationId xmlns:a16="http://schemas.microsoft.com/office/drawing/2014/main" id="{8976217A-2565-4165-942A-81998D0772E5}"/>
                    </a:ext>
                  </a:extLst>
                </p:cNvPr>
                <p:cNvGrpSpPr/>
                <p:nvPr/>
              </p:nvGrpSpPr>
              <p:grpSpPr>
                <a:xfrm>
                  <a:off x="-30479" y="22860"/>
                  <a:ext cx="3394710" cy="6004560"/>
                  <a:chOff x="-30479" y="22860"/>
                  <a:chExt cx="3394710" cy="6004560"/>
                </a:xfrm>
              </p:grpSpPr>
              <p:grpSp>
                <p:nvGrpSpPr>
                  <p:cNvPr id="81" name="Group 80">
                    <a:extLst>
                      <a:ext uri="{FF2B5EF4-FFF2-40B4-BE49-F238E27FC236}">
                        <a16:creationId xmlns:a16="http://schemas.microsoft.com/office/drawing/2014/main" id="{500C2EE9-78CC-4CE7-8E4B-712E67B7DF6D}"/>
                      </a:ext>
                    </a:extLst>
                  </p:cNvPr>
                  <p:cNvGrpSpPr/>
                  <p:nvPr/>
                </p:nvGrpSpPr>
                <p:grpSpPr>
                  <a:xfrm>
                    <a:off x="-30479" y="22860"/>
                    <a:ext cx="3394710" cy="6004560"/>
                    <a:chOff x="-30479" y="22860"/>
                    <a:chExt cx="3394710" cy="6004560"/>
                  </a:xfrm>
                </p:grpSpPr>
                <p:sp>
                  <p:nvSpPr>
                    <p:cNvPr id="83" name="Rectangle: Rounded Corners 59">
                      <a:extLst>
                        <a:ext uri="{FF2B5EF4-FFF2-40B4-BE49-F238E27FC236}">
                          <a16:creationId xmlns:a16="http://schemas.microsoft.com/office/drawing/2014/main" id="{B45B46F6-2DB9-4CDA-A2BD-9D2BD458F9BC}"/>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8D66DAB4-4958-466E-8FDA-76D288996803}"/>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2" name="Oval 81">
                    <a:extLst>
                      <a:ext uri="{FF2B5EF4-FFF2-40B4-BE49-F238E27FC236}">
                        <a16:creationId xmlns:a16="http://schemas.microsoft.com/office/drawing/2014/main" id="{13608C64-8C35-4A4F-BC55-82DC453C4B00}"/>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80" name="Speech Bubble: Rectangle with Corners Rounded 56">
                  <a:extLst>
                    <a:ext uri="{FF2B5EF4-FFF2-40B4-BE49-F238E27FC236}">
                      <a16:creationId xmlns:a16="http://schemas.microsoft.com/office/drawing/2014/main" id="{EA77E737-D121-4D16-926A-251ADEFACAB8}"/>
                    </a:ext>
                  </a:extLst>
                </p:cNvPr>
                <p:cNvSpPr/>
                <p:nvPr/>
              </p:nvSpPr>
              <p:spPr>
                <a:xfrm>
                  <a:off x="251530" y="805205"/>
                  <a:ext cx="2830692" cy="1827005"/>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76" name="TextBox 75">
                <a:extLst>
                  <a:ext uri="{FF2B5EF4-FFF2-40B4-BE49-F238E27FC236}">
                    <a16:creationId xmlns:a16="http://schemas.microsoft.com/office/drawing/2014/main" id="{F4F6D62B-A575-4316-800E-2631FA1C8016}"/>
                  </a:ext>
                </a:extLst>
              </p:cNvPr>
              <p:cNvSpPr txBox="1"/>
              <p:nvPr/>
            </p:nvSpPr>
            <p:spPr>
              <a:xfrm>
                <a:off x="4910366" y="2760544"/>
                <a:ext cx="1906490"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Mia: </a:t>
                </a:r>
                <a:r>
                  <a:rPr kumimoji="0" lang="en-GB" sz="1700" b="0" i="0" u="none" strike="noStrike" kern="0" cap="none" spc="0" normalizeH="0" baseline="0" noProof="0" dirty="0" err="1">
                    <a:ln>
                      <a:noFill/>
                    </a:ln>
                    <a:effectLst/>
                    <a:uLnTx/>
                    <a:uFillTx/>
                  </a:rPr>
                  <a:t>Kannst</a:t>
                </a:r>
                <a:r>
                  <a:rPr kumimoji="0" lang="en-GB" sz="1700" b="0" i="0" u="none" strike="noStrike" kern="0" cap="none" spc="0" normalizeH="0" baseline="0" noProof="0" dirty="0">
                    <a:ln>
                      <a:noFill/>
                    </a:ln>
                    <a:effectLst/>
                    <a:uLnTx/>
                    <a:uFillTx/>
                  </a:rPr>
                  <a:t> du um 9 </a:t>
                </a:r>
                <a:r>
                  <a:rPr kumimoji="0" lang="en-GB" sz="1700" b="0" i="0" u="none" strike="noStrike" kern="0" cap="none" spc="0" normalizeH="0" baseline="0" noProof="0" dirty="0" err="1">
                    <a:ln>
                      <a:noFill/>
                    </a:ln>
                    <a:effectLst/>
                    <a:uLnTx/>
                    <a:uFillTx/>
                  </a:rPr>
                  <a:t>Uhr</a:t>
                </a:r>
                <a:r>
                  <a:rPr kumimoji="0" lang="en-GB" sz="1700" b="0" i="0" u="none" strike="noStrike" kern="0" cap="none" spc="0" normalizeH="0" baseline="0" noProof="0" dirty="0">
                    <a:ln>
                      <a:noFill/>
                    </a:ln>
                    <a:effectLst/>
                    <a:uLnTx/>
                    <a:uFillTx/>
                  </a:rPr>
                  <a:t> das Restaurant </a:t>
                </a:r>
                <a:r>
                  <a:rPr kumimoji="0" lang="en-GB" sz="1700" b="0" i="0" u="none" strike="noStrike" kern="0" cap="none" spc="0" normalizeH="0" baseline="0" noProof="0" dirty="0" err="1">
                    <a:ln>
                      <a:noFill/>
                    </a:ln>
                    <a:effectLst/>
                    <a:uLnTx/>
                    <a:uFillTx/>
                  </a:rPr>
                  <a:t>anrufen</a:t>
                </a:r>
                <a:r>
                  <a:rPr kumimoji="0" lang="en-GB" sz="1700" b="0" i="0" u="none" strike="noStrike" kern="0" cap="none" spc="0" normalizeH="0" baseline="0" noProof="0" dirty="0">
                    <a:ln>
                      <a:noFill/>
                    </a:ln>
                    <a:effectLst/>
                    <a:uLnTx/>
                    <a:uFillTx/>
                  </a:rPr>
                  <a:t>?</a:t>
                </a:r>
              </a:p>
            </p:txBody>
          </p:sp>
        </p:grpSp>
        <p:sp>
          <p:nvSpPr>
            <p:cNvPr id="72" name="Speech Bubble: Rectangle with Corners Rounded 49">
              <a:extLst>
                <a:ext uri="{FF2B5EF4-FFF2-40B4-BE49-F238E27FC236}">
                  <a16:creationId xmlns:a16="http://schemas.microsoft.com/office/drawing/2014/main" id="{0C71B7F7-E6C4-4157-A054-5ADD0E5450CA}"/>
                </a:ext>
              </a:extLst>
            </p:cNvPr>
            <p:cNvSpPr/>
            <p:nvPr/>
          </p:nvSpPr>
          <p:spPr>
            <a:xfrm>
              <a:off x="4911525" y="4500180"/>
              <a:ext cx="1929967" cy="1212014"/>
            </a:xfrm>
            <a:prstGeom prst="wedgeRoundRectCallout">
              <a:avLst>
                <a:gd name="adj1" fmla="val 43942"/>
                <a:gd name="adj2" fmla="val 63771"/>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4" name="TextBox 73">
              <a:extLst>
                <a:ext uri="{FF2B5EF4-FFF2-40B4-BE49-F238E27FC236}">
                  <a16:creationId xmlns:a16="http://schemas.microsoft.com/office/drawing/2014/main" id="{908D8AD4-6DD1-44E1-8266-483AB5880C4E}"/>
                </a:ext>
              </a:extLst>
            </p:cNvPr>
            <p:cNvSpPr txBox="1"/>
            <p:nvPr/>
          </p:nvSpPr>
          <p:spPr>
            <a:xfrm>
              <a:off x="4960282" y="4656129"/>
              <a:ext cx="1801581"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Wolfgang: </a:t>
              </a:r>
              <a:r>
                <a:rPr kumimoji="0" lang="en-GB" sz="1700" b="0" i="0" u="none" strike="noStrike" kern="0" cap="none" spc="0" normalizeH="0" baseline="0" noProof="0" dirty="0" err="1">
                  <a:ln>
                    <a:noFill/>
                  </a:ln>
                  <a:effectLst/>
                  <a:uLnTx/>
                  <a:uFillTx/>
                </a:rPr>
                <a:t>Nein</a:t>
              </a:r>
              <a:r>
                <a:rPr kumimoji="0" lang="en-GB" sz="1700" b="0" i="0" u="none" strike="noStrike" kern="0" cap="none" spc="0" normalizeH="0" baseline="0" noProof="0" dirty="0">
                  <a:ln>
                    <a:noFill/>
                  </a:ln>
                  <a:effectLst/>
                  <a:uLnTx/>
                  <a:uFillTx/>
                </a:rPr>
                <a:t>, ich </a:t>
              </a:r>
              <a:r>
                <a:rPr kumimoji="0" lang="en-GB" sz="1700" b="0" i="0" u="none" strike="noStrike" kern="0" cap="none" spc="0" normalizeH="0" baseline="0" noProof="0" dirty="0" err="1">
                  <a:ln>
                    <a:noFill/>
                  </a:ln>
                  <a:effectLst/>
                  <a:uLnTx/>
                  <a:uFillTx/>
                </a:rPr>
                <a:t>rufe</a:t>
              </a:r>
              <a:r>
                <a:rPr kumimoji="0" lang="en-GB" sz="1700" b="0" i="0" u="none" strike="noStrike" kern="0" cap="none" spc="0" normalizeH="0" baseline="0" noProof="0" dirty="0">
                  <a:ln>
                    <a:noFill/>
                  </a:ln>
                  <a:effectLst/>
                  <a:uLnTx/>
                  <a:uFillTx/>
                </a:rPr>
                <a:t> das Restaurant ______ an _______</a:t>
              </a:r>
            </a:p>
          </p:txBody>
        </p:sp>
      </p:grpSp>
      <p:sp>
        <p:nvSpPr>
          <p:cNvPr id="85" name="TextBox 84">
            <a:extLst>
              <a:ext uri="{FF2B5EF4-FFF2-40B4-BE49-F238E27FC236}">
                <a16:creationId xmlns:a16="http://schemas.microsoft.com/office/drawing/2014/main" id="{076B10F4-91D5-4AEF-8F4F-1E563CEB100C}"/>
              </a:ext>
            </a:extLst>
          </p:cNvPr>
          <p:cNvSpPr txBox="1"/>
          <p:nvPr/>
        </p:nvSpPr>
        <p:spPr>
          <a:xfrm>
            <a:off x="2676649" y="2089387"/>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rPr>
              <a:t>08:30</a:t>
            </a:r>
          </a:p>
        </p:txBody>
      </p:sp>
      <p:sp>
        <p:nvSpPr>
          <p:cNvPr id="86" name="TextBox 85">
            <a:extLst>
              <a:ext uri="{FF2B5EF4-FFF2-40B4-BE49-F238E27FC236}">
                <a16:creationId xmlns:a16="http://schemas.microsoft.com/office/drawing/2014/main" id="{2774A44D-E030-415F-867C-6E709FD172EE}"/>
              </a:ext>
            </a:extLst>
          </p:cNvPr>
          <p:cNvSpPr txBox="1"/>
          <p:nvPr/>
        </p:nvSpPr>
        <p:spPr>
          <a:xfrm>
            <a:off x="2666202" y="4054184"/>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rPr>
              <a:t>08:32</a:t>
            </a:r>
          </a:p>
        </p:txBody>
      </p:sp>
      <p:grpSp>
        <p:nvGrpSpPr>
          <p:cNvPr id="87" name="Group 86">
            <a:extLst>
              <a:ext uri="{FF2B5EF4-FFF2-40B4-BE49-F238E27FC236}">
                <a16:creationId xmlns:a16="http://schemas.microsoft.com/office/drawing/2014/main" id="{7483CA71-666C-4C58-9628-511CDC958DF0}"/>
              </a:ext>
            </a:extLst>
          </p:cNvPr>
          <p:cNvGrpSpPr/>
          <p:nvPr/>
        </p:nvGrpSpPr>
        <p:grpSpPr>
          <a:xfrm>
            <a:off x="4578725" y="1801774"/>
            <a:ext cx="3152078" cy="4386210"/>
            <a:chOff x="4719331" y="2191837"/>
            <a:chExt cx="2314515" cy="4003200"/>
          </a:xfrm>
        </p:grpSpPr>
        <p:grpSp>
          <p:nvGrpSpPr>
            <p:cNvPr id="88" name="Group 87">
              <a:extLst>
                <a:ext uri="{FF2B5EF4-FFF2-40B4-BE49-F238E27FC236}">
                  <a16:creationId xmlns:a16="http://schemas.microsoft.com/office/drawing/2014/main" id="{2D26A17E-49FD-4742-BF48-30E9E26C51DD}"/>
                </a:ext>
              </a:extLst>
            </p:cNvPr>
            <p:cNvGrpSpPr/>
            <p:nvPr/>
          </p:nvGrpSpPr>
          <p:grpSpPr>
            <a:xfrm>
              <a:off x="4719331" y="2191837"/>
              <a:ext cx="2314515" cy="4003200"/>
              <a:chOff x="4719331" y="2191837"/>
              <a:chExt cx="2198943" cy="4003200"/>
            </a:xfrm>
          </p:grpSpPr>
          <p:grpSp>
            <p:nvGrpSpPr>
              <p:cNvPr id="91" name="Group 90">
                <a:extLst>
                  <a:ext uri="{FF2B5EF4-FFF2-40B4-BE49-F238E27FC236}">
                    <a16:creationId xmlns:a16="http://schemas.microsoft.com/office/drawing/2014/main" id="{4C1945CC-C90E-4988-888E-A8BBC9B1D836}"/>
                  </a:ext>
                </a:extLst>
              </p:cNvPr>
              <p:cNvGrpSpPr/>
              <p:nvPr/>
            </p:nvGrpSpPr>
            <p:grpSpPr>
              <a:xfrm>
                <a:off x="4719331" y="2191837"/>
                <a:ext cx="2198943" cy="4003200"/>
                <a:chOff x="-30479" y="22860"/>
                <a:chExt cx="3394710" cy="6004560"/>
              </a:xfrm>
            </p:grpSpPr>
            <p:grpSp>
              <p:nvGrpSpPr>
                <p:cNvPr id="93" name="Group 92">
                  <a:extLst>
                    <a:ext uri="{FF2B5EF4-FFF2-40B4-BE49-F238E27FC236}">
                      <a16:creationId xmlns:a16="http://schemas.microsoft.com/office/drawing/2014/main" id="{713B0195-C795-4BB9-9259-4CA1A069B4F7}"/>
                    </a:ext>
                  </a:extLst>
                </p:cNvPr>
                <p:cNvGrpSpPr/>
                <p:nvPr/>
              </p:nvGrpSpPr>
              <p:grpSpPr>
                <a:xfrm>
                  <a:off x="-30479" y="22860"/>
                  <a:ext cx="3394710" cy="6004560"/>
                  <a:chOff x="-30479" y="22860"/>
                  <a:chExt cx="3394710" cy="6004560"/>
                </a:xfrm>
              </p:grpSpPr>
              <p:grpSp>
                <p:nvGrpSpPr>
                  <p:cNvPr id="95" name="Group 94">
                    <a:extLst>
                      <a:ext uri="{FF2B5EF4-FFF2-40B4-BE49-F238E27FC236}">
                        <a16:creationId xmlns:a16="http://schemas.microsoft.com/office/drawing/2014/main" id="{E0FC9FCB-96A3-48F8-B6DC-7B41AB33DB71}"/>
                      </a:ext>
                    </a:extLst>
                  </p:cNvPr>
                  <p:cNvGrpSpPr/>
                  <p:nvPr/>
                </p:nvGrpSpPr>
                <p:grpSpPr>
                  <a:xfrm>
                    <a:off x="-30479" y="22860"/>
                    <a:ext cx="3394710" cy="6004560"/>
                    <a:chOff x="-30479" y="22860"/>
                    <a:chExt cx="3394710" cy="6004560"/>
                  </a:xfrm>
                </p:grpSpPr>
                <p:sp>
                  <p:nvSpPr>
                    <p:cNvPr id="97" name="Rectangle: Rounded Corners 59">
                      <a:extLst>
                        <a:ext uri="{FF2B5EF4-FFF2-40B4-BE49-F238E27FC236}">
                          <a16:creationId xmlns:a16="http://schemas.microsoft.com/office/drawing/2014/main" id="{ADA0CC81-C26C-4824-8DAF-63504B4F00F4}"/>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8" name="Rectangle 97">
                      <a:extLst>
                        <a:ext uri="{FF2B5EF4-FFF2-40B4-BE49-F238E27FC236}">
                          <a16:creationId xmlns:a16="http://schemas.microsoft.com/office/drawing/2014/main" id="{C89F169C-F6FA-48B8-9BFF-B4C495AB3D5E}"/>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96" name="Oval 95">
                    <a:extLst>
                      <a:ext uri="{FF2B5EF4-FFF2-40B4-BE49-F238E27FC236}">
                        <a16:creationId xmlns:a16="http://schemas.microsoft.com/office/drawing/2014/main" id="{CE509B4C-C012-4A09-A3E5-5901D373AF76}"/>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94" name="Speech Bubble: Rectangle with Corners Rounded 56">
                  <a:extLst>
                    <a:ext uri="{FF2B5EF4-FFF2-40B4-BE49-F238E27FC236}">
                      <a16:creationId xmlns:a16="http://schemas.microsoft.com/office/drawing/2014/main" id="{E4D248CE-E0BF-424D-AF0B-77EEBF990174}"/>
                    </a:ext>
                  </a:extLst>
                </p:cNvPr>
                <p:cNvSpPr/>
                <p:nvPr/>
              </p:nvSpPr>
              <p:spPr>
                <a:xfrm>
                  <a:off x="251530" y="805205"/>
                  <a:ext cx="2830692" cy="1827005"/>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92" name="TextBox 91">
                <a:extLst>
                  <a:ext uri="{FF2B5EF4-FFF2-40B4-BE49-F238E27FC236}">
                    <a16:creationId xmlns:a16="http://schemas.microsoft.com/office/drawing/2014/main" id="{0553EF2B-CDB6-424D-AA89-6CE5065D26FB}"/>
                  </a:ext>
                </a:extLst>
              </p:cNvPr>
              <p:cNvSpPr txBox="1"/>
              <p:nvPr/>
            </p:nvSpPr>
            <p:spPr>
              <a:xfrm>
                <a:off x="4910366" y="2760544"/>
                <a:ext cx="1906490" cy="56180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Mia: </a:t>
                </a:r>
                <a:r>
                  <a:rPr kumimoji="0" lang="en-GB" sz="1700" b="0" i="0" u="none" strike="noStrike" kern="0" cap="none" spc="0" normalizeH="0" baseline="0" noProof="0" dirty="0" err="1">
                    <a:ln>
                      <a:noFill/>
                    </a:ln>
                    <a:effectLst/>
                    <a:uLnTx/>
                    <a:uFillTx/>
                  </a:rPr>
                  <a:t>Kannst</a:t>
                </a:r>
                <a:r>
                  <a:rPr kumimoji="0" lang="en-GB" sz="1700" b="0" i="0" u="none" strike="noStrike" kern="0" cap="none" spc="0" normalizeH="0" baseline="0" noProof="0" dirty="0">
                    <a:ln>
                      <a:noFill/>
                    </a:ln>
                    <a:effectLst/>
                    <a:uLnTx/>
                    <a:uFillTx/>
                  </a:rPr>
                  <a:t> du den Garten </a:t>
                </a:r>
                <a:r>
                  <a:rPr kumimoji="0" lang="en-GB" sz="1700" b="0" i="0" u="none" strike="noStrike" kern="0" cap="none" spc="0" normalizeH="0" baseline="0" noProof="0" dirty="0" err="1">
                    <a:ln>
                      <a:noFill/>
                    </a:ln>
                    <a:effectLst/>
                    <a:uLnTx/>
                    <a:uFillTx/>
                  </a:rPr>
                  <a:t>vorbereiten</a:t>
                </a:r>
                <a:r>
                  <a:rPr kumimoji="0" lang="en-GB" sz="1700" b="0" i="0" u="none" strike="noStrike" kern="0" cap="none" spc="0" normalizeH="0" baseline="0" noProof="0" dirty="0">
                    <a:ln>
                      <a:noFill/>
                    </a:ln>
                    <a:effectLst/>
                    <a:uLnTx/>
                    <a:uFillTx/>
                  </a:rPr>
                  <a:t>?</a:t>
                </a:r>
              </a:p>
            </p:txBody>
          </p:sp>
        </p:grpSp>
        <p:sp>
          <p:nvSpPr>
            <p:cNvPr id="89" name="Speech Bubble: Rectangle with Corners Rounded 49">
              <a:extLst>
                <a:ext uri="{FF2B5EF4-FFF2-40B4-BE49-F238E27FC236}">
                  <a16:creationId xmlns:a16="http://schemas.microsoft.com/office/drawing/2014/main" id="{C0BD99E6-5459-4A52-A88F-625FD185852D}"/>
                </a:ext>
              </a:extLst>
            </p:cNvPr>
            <p:cNvSpPr/>
            <p:nvPr/>
          </p:nvSpPr>
          <p:spPr>
            <a:xfrm>
              <a:off x="4911525" y="4500180"/>
              <a:ext cx="1929967" cy="1212014"/>
            </a:xfrm>
            <a:prstGeom prst="wedgeRoundRectCallout">
              <a:avLst>
                <a:gd name="adj1" fmla="val 43942"/>
                <a:gd name="adj2" fmla="val 63771"/>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0" name="TextBox 89">
              <a:extLst>
                <a:ext uri="{FF2B5EF4-FFF2-40B4-BE49-F238E27FC236}">
                  <a16:creationId xmlns:a16="http://schemas.microsoft.com/office/drawing/2014/main" id="{31A963D6-AB4E-4383-9C35-07EB9B2F5730}"/>
                </a:ext>
              </a:extLst>
            </p:cNvPr>
            <p:cNvSpPr txBox="1"/>
            <p:nvPr/>
          </p:nvSpPr>
          <p:spPr>
            <a:xfrm>
              <a:off x="4920325" y="4566884"/>
              <a:ext cx="1998831"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Wolfgang: </a:t>
              </a:r>
              <a:r>
                <a:rPr kumimoji="0" lang="en-GB" sz="1700" b="0" i="0" u="none" strike="noStrike" kern="0" cap="none" spc="0" normalizeH="0" baseline="0" noProof="0" dirty="0" err="1">
                  <a:ln>
                    <a:noFill/>
                  </a:ln>
                  <a:effectLst/>
                  <a:uLnTx/>
                  <a:uFillTx/>
                </a:rPr>
                <a:t>Nein</a:t>
              </a:r>
              <a:r>
                <a:rPr kumimoji="0" lang="en-GB" sz="1700" b="0" i="0" u="none" strike="noStrike" kern="0" cap="none" spc="0" normalizeH="0" baseline="0" noProof="0" dirty="0">
                  <a:ln>
                    <a:noFill/>
                  </a:ln>
                  <a:effectLst/>
                  <a:uLnTx/>
                  <a:uFillTx/>
                </a:rPr>
                <a:t>, ich </a:t>
              </a:r>
              <a:r>
                <a:rPr kumimoji="0" lang="en-GB" sz="1700" b="0" i="0" u="none" strike="noStrike" kern="0" cap="none" spc="0" normalizeH="0" baseline="0" noProof="0" dirty="0" err="1">
                  <a:ln>
                    <a:noFill/>
                  </a:ln>
                  <a:effectLst/>
                  <a:uLnTx/>
                  <a:uFillTx/>
                </a:rPr>
                <a:t>bereite</a:t>
              </a:r>
              <a:r>
                <a:rPr kumimoji="0" lang="en-GB" sz="1700" b="0" i="0" u="none" strike="noStrike" kern="0" cap="none" spc="0" normalizeH="0" baseline="0" noProof="0" dirty="0">
                  <a:ln>
                    <a:noFill/>
                  </a:ln>
                  <a:effectLst/>
                  <a:uLnTx/>
                  <a:uFillTx/>
                </a:rPr>
                <a:t> den Garten _______ </a:t>
              </a:r>
              <a:r>
                <a:rPr kumimoji="0" lang="en-GB" sz="1700" b="0" i="0" u="none" strike="noStrike" kern="0" cap="none" spc="0" normalizeH="0" baseline="0" noProof="0" dirty="0" err="1">
                  <a:ln>
                    <a:noFill/>
                  </a:ln>
                  <a:effectLst/>
                  <a:uLnTx/>
                  <a:uFillTx/>
                </a:rPr>
                <a:t>vor</a:t>
              </a:r>
              <a:r>
                <a:rPr kumimoji="0" lang="en-GB" sz="1700" b="0" i="0" u="none" strike="noStrike" kern="0" cap="none" spc="0" normalizeH="0" baseline="0" noProof="0" dirty="0">
                  <a:ln>
                    <a:noFill/>
                  </a:ln>
                  <a:effectLst/>
                  <a:uLnTx/>
                  <a:uFillTx/>
                </a:rPr>
                <a:t> ________</a:t>
              </a:r>
            </a:p>
          </p:txBody>
        </p:sp>
      </p:grpSp>
      <p:sp>
        <p:nvSpPr>
          <p:cNvPr id="99" name="TextBox 98">
            <a:extLst>
              <a:ext uri="{FF2B5EF4-FFF2-40B4-BE49-F238E27FC236}">
                <a16:creationId xmlns:a16="http://schemas.microsoft.com/office/drawing/2014/main" id="{1CCA2CC3-71FF-42F1-B2F1-983E223DE5F1}"/>
              </a:ext>
            </a:extLst>
          </p:cNvPr>
          <p:cNvSpPr txBox="1"/>
          <p:nvPr/>
        </p:nvSpPr>
        <p:spPr>
          <a:xfrm>
            <a:off x="6814930" y="2060523"/>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rPr>
              <a:t>09:30</a:t>
            </a:r>
          </a:p>
        </p:txBody>
      </p:sp>
      <p:sp>
        <p:nvSpPr>
          <p:cNvPr id="100" name="TextBox 99">
            <a:extLst>
              <a:ext uri="{FF2B5EF4-FFF2-40B4-BE49-F238E27FC236}">
                <a16:creationId xmlns:a16="http://schemas.microsoft.com/office/drawing/2014/main" id="{B2DD4D36-C699-4DB2-AF85-13FB290D5CFF}"/>
              </a:ext>
            </a:extLst>
          </p:cNvPr>
          <p:cNvSpPr txBox="1"/>
          <p:nvPr/>
        </p:nvSpPr>
        <p:spPr>
          <a:xfrm>
            <a:off x="6769841" y="4024803"/>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rPr>
              <a:t>09:31</a:t>
            </a:r>
          </a:p>
        </p:txBody>
      </p:sp>
      <p:grpSp>
        <p:nvGrpSpPr>
          <p:cNvPr id="101" name="Group 100">
            <a:extLst>
              <a:ext uri="{FF2B5EF4-FFF2-40B4-BE49-F238E27FC236}">
                <a16:creationId xmlns:a16="http://schemas.microsoft.com/office/drawing/2014/main" id="{96086381-1DA3-45D9-ADE8-0148799A0B8D}"/>
              </a:ext>
            </a:extLst>
          </p:cNvPr>
          <p:cNvGrpSpPr/>
          <p:nvPr/>
        </p:nvGrpSpPr>
        <p:grpSpPr>
          <a:xfrm>
            <a:off x="8658352" y="1749991"/>
            <a:ext cx="3152078" cy="4386210"/>
            <a:chOff x="4719331" y="2191837"/>
            <a:chExt cx="2314515" cy="4003200"/>
          </a:xfrm>
        </p:grpSpPr>
        <p:grpSp>
          <p:nvGrpSpPr>
            <p:cNvPr id="102" name="Group 101">
              <a:extLst>
                <a:ext uri="{FF2B5EF4-FFF2-40B4-BE49-F238E27FC236}">
                  <a16:creationId xmlns:a16="http://schemas.microsoft.com/office/drawing/2014/main" id="{853EBAAC-4ED6-4C1F-8177-AAC3176EA548}"/>
                </a:ext>
              </a:extLst>
            </p:cNvPr>
            <p:cNvGrpSpPr/>
            <p:nvPr/>
          </p:nvGrpSpPr>
          <p:grpSpPr>
            <a:xfrm>
              <a:off x="4719331" y="2191837"/>
              <a:ext cx="2314515" cy="4003200"/>
              <a:chOff x="4719331" y="2191837"/>
              <a:chExt cx="2198943" cy="4003200"/>
            </a:xfrm>
          </p:grpSpPr>
          <p:grpSp>
            <p:nvGrpSpPr>
              <p:cNvPr id="105" name="Group 104">
                <a:extLst>
                  <a:ext uri="{FF2B5EF4-FFF2-40B4-BE49-F238E27FC236}">
                    <a16:creationId xmlns:a16="http://schemas.microsoft.com/office/drawing/2014/main" id="{2669F460-C3A6-4516-A186-35D733F015CA}"/>
                  </a:ext>
                </a:extLst>
              </p:cNvPr>
              <p:cNvGrpSpPr/>
              <p:nvPr/>
            </p:nvGrpSpPr>
            <p:grpSpPr>
              <a:xfrm>
                <a:off x="4719331" y="2191837"/>
                <a:ext cx="2198943" cy="4003200"/>
                <a:chOff x="-30479" y="22860"/>
                <a:chExt cx="3394710" cy="6004560"/>
              </a:xfrm>
            </p:grpSpPr>
            <p:grpSp>
              <p:nvGrpSpPr>
                <p:cNvPr id="107" name="Group 106">
                  <a:extLst>
                    <a:ext uri="{FF2B5EF4-FFF2-40B4-BE49-F238E27FC236}">
                      <a16:creationId xmlns:a16="http://schemas.microsoft.com/office/drawing/2014/main" id="{87593D77-7D7B-4CEA-B0A1-A414FBABE389}"/>
                    </a:ext>
                  </a:extLst>
                </p:cNvPr>
                <p:cNvGrpSpPr/>
                <p:nvPr/>
              </p:nvGrpSpPr>
              <p:grpSpPr>
                <a:xfrm>
                  <a:off x="-30479" y="22860"/>
                  <a:ext cx="3394710" cy="6004560"/>
                  <a:chOff x="-30479" y="22860"/>
                  <a:chExt cx="3394710" cy="6004560"/>
                </a:xfrm>
              </p:grpSpPr>
              <p:grpSp>
                <p:nvGrpSpPr>
                  <p:cNvPr id="109" name="Group 108">
                    <a:extLst>
                      <a:ext uri="{FF2B5EF4-FFF2-40B4-BE49-F238E27FC236}">
                        <a16:creationId xmlns:a16="http://schemas.microsoft.com/office/drawing/2014/main" id="{1004E496-4914-49D6-B3FD-7113151702DF}"/>
                      </a:ext>
                    </a:extLst>
                  </p:cNvPr>
                  <p:cNvGrpSpPr/>
                  <p:nvPr/>
                </p:nvGrpSpPr>
                <p:grpSpPr>
                  <a:xfrm>
                    <a:off x="-30479" y="22860"/>
                    <a:ext cx="3394710" cy="6004560"/>
                    <a:chOff x="-30479" y="22860"/>
                    <a:chExt cx="3394710" cy="6004560"/>
                  </a:xfrm>
                </p:grpSpPr>
                <p:sp>
                  <p:nvSpPr>
                    <p:cNvPr id="111" name="Rectangle: Rounded Corners 59">
                      <a:extLst>
                        <a:ext uri="{FF2B5EF4-FFF2-40B4-BE49-F238E27FC236}">
                          <a16:creationId xmlns:a16="http://schemas.microsoft.com/office/drawing/2014/main" id="{E8B8B134-7136-4EA8-A8B1-534C1039BA33}"/>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DDED24CD-60C3-40D2-8789-81124738A0DF}"/>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0" name="Oval 109">
                    <a:extLst>
                      <a:ext uri="{FF2B5EF4-FFF2-40B4-BE49-F238E27FC236}">
                        <a16:creationId xmlns:a16="http://schemas.microsoft.com/office/drawing/2014/main" id="{1BA4E36F-0B73-4A6B-988F-BA00C5FA72FD}"/>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108" name="Speech Bubble: Rectangle with Corners Rounded 56">
                  <a:extLst>
                    <a:ext uri="{FF2B5EF4-FFF2-40B4-BE49-F238E27FC236}">
                      <a16:creationId xmlns:a16="http://schemas.microsoft.com/office/drawing/2014/main" id="{22372DCB-BA69-49E4-B0F1-E6238B23C264}"/>
                    </a:ext>
                  </a:extLst>
                </p:cNvPr>
                <p:cNvSpPr/>
                <p:nvPr/>
              </p:nvSpPr>
              <p:spPr>
                <a:xfrm>
                  <a:off x="251530" y="805205"/>
                  <a:ext cx="2830692" cy="1827005"/>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06" name="TextBox 105">
                <a:extLst>
                  <a:ext uri="{FF2B5EF4-FFF2-40B4-BE49-F238E27FC236}">
                    <a16:creationId xmlns:a16="http://schemas.microsoft.com/office/drawing/2014/main" id="{A49F915E-6745-454F-B376-3ED03F54DC6F}"/>
                  </a:ext>
                </a:extLst>
              </p:cNvPr>
              <p:cNvSpPr txBox="1"/>
              <p:nvPr/>
            </p:nvSpPr>
            <p:spPr>
              <a:xfrm>
                <a:off x="4910366" y="2760544"/>
                <a:ext cx="1906490"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Mia: </a:t>
                </a:r>
                <a:r>
                  <a:rPr kumimoji="0" lang="en-GB" sz="1700" b="0" i="0" u="none" strike="noStrike" kern="0" cap="none" spc="0" normalizeH="0" baseline="0" noProof="0" dirty="0" err="1">
                    <a:ln>
                      <a:noFill/>
                    </a:ln>
                    <a:effectLst/>
                    <a:uLnTx/>
                    <a:uFillTx/>
                  </a:rPr>
                  <a:t>Kannst</a:t>
                </a:r>
                <a:r>
                  <a:rPr kumimoji="0" lang="en-GB" sz="1700" b="0" i="0" u="none" strike="noStrike" kern="0" cap="none" spc="0" normalizeH="0" baseline="0" noProof="0" dirty="0">
                    <a:ln>
                      <a:noFill/>
                    </a:ln>
                    <a:effectLst/>
                    <a:uLnTx/>
                    <a:uFillTx/>
                  </a:rPr>
                  <a:t> du </a:t>
                </a:r>
                <a:r>
                  <a:rPr kumimoji="0" lang="en-GB" sz="1700" b="0" i="0" u="none" strike="noStrike" kern="0" cap="none" spc="0" normalizeH="0" baseline="0" noProof="0" dirty="0" err="1">
                    <a:ln>
                      <a:noFill/>
                    </a:ln>
                    <a:effectLst/>
                    <a:uLnTx/>
                    <a:uFillTx/>
                  </a:rPr>
                  <a:t>im</a:t>
                </a:r>
                <a:r>
                  <a:rPr kumimoji="0" lang="en-GB" sz="1700" b="0" i="0" u="none" strike="noStrike" kern="0" cap="none" spc="0" normalizeH="0" baseline="0" noProof="0" dirty="0">
                    <a:ln>
                      <a:noFill/>
                    </a:ln>
                    <a:effectLst/>
                    <a:uLnTx/>
                    <a:uFillTx/>
                  </a:rPr>
                  <a:t> Restaurant die </a:t>
                </a:r>
                <a:r>
                  <a:rPr kumimoji="0" lang="en-GB" sz="1700" b="0" i="0" u="none" strike="noStrike" kern="0" cap="none" spc="0" normalizeH="0" baseline="0" noProof="0" dirty="0" err="1">
                    <a:ln>
                      <a:noFill/>
                    </a:ln>
                    <a:effectLst/>
                    <a:uLnTx/>
                    <a:uFillTx/>
                  </a:rPr>
                  <a:t>Musik</a:t>
                </a:r>
                <a:r>
                  <a:rPr kumimoji="0" lang="en-GB" sz="1700" b="0" i="0" u="none" strike="noStrike" kern="0" cap="none" spc="0" normalizeH="0" baseline="0" noProof="0" dirty="0">
                    <a:ln>
                      <a:noFill/>
                    </a:ln>
                    <a:effectLst/>
                    <a:uLnTx/>
                    <a:uFillTx/>
                  </a:rPr>
                  <a:t> </a:t>
                </a:r>
                <a:r>
                  <a:rPr kumimoji="0" lang="en-GB" sz="1700" b="0" i="0" u="none" strike="noStrike" kern="0" cap="none" spc="0" normalizeH="0" baseline="0" noProof="0" dirty="0" err="1">
                    <a:ln>
                      <a:noFill/>
                    </a:ln>
                    <a:effectLst/>
                    <a:uLnTx/>
                    <a:uFillTx/>
                  </a:rPr>
                  <a:t>organisieren</a:t>
                </a:r>
                <a:r>
                  <a:rPr kumimoji="0" lang="en-GB" sz="1700" b="0" i="0" u="none" strike="noStrike" kern="0" cap="none" spc="0" normalizeH="0" baseline="0" noProof="0" dirty="0">
                    <a:ln>
                      <a:noFill/>
                    </a:ln>
                    <a:effectLst/>
                    <a:uLnTx/>
                    <a:uFillTx/>
                  </a:rPr>
                  <a:t>?</a:t>
                </a:r>
              </a:p>
            </p:txBody>
          </p:sp>
        </p:grpSp>
        <p:sp>
          <p:nvSpPr>
            <p:cNvPr id="103" name="Speech Bubble: Rectangle with Corners Rounded 49">
              <a:extLst>
                <a:ext uri="{FF2B5EF4-FFF2-40B4-BE49-F238E27FC236}">
                  <a16:creationId xmlns:a16="http://schemas.microsoft.com/office/drawing/2014/main" id="{8556847C-607B-4B1B-BA34-133680A3218E}"/>
                </a:ext>
              </a:extLst>
            </p:cNvPr>
            <p:cNvSpPr/>
            <p:nvPr/>
          </p:nvSpPr>
          <p:spPr>
            <a:xfrm>
              <a:off x="4911525" y="4500180"/>
              <a:ext cx="1929967" cy="1212014"/>
            </a:xfrm>
            <a:prstGeom prst="wedgeRoundRectCallout">
              <a:avLst>
                <a:gd name="adj1" fmla="val 43942"/>
                <a:gd name="adj2" fmla="val 63771"/>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4" name="TextBox 103">
              <a:extLst>
                <a:ext uri="{FF2B5EF4-FFF2-40B4-BE49-F238E27FC236}">
                  <a16:creationId xmlns:a16="http://schemas.microsoft.com/office/drawing/2014/main" id="{F24B31B8-7C07-4889-96F0-13FBD30A6869}"/>
                </a:ext>
              </a:extLst>
            </p:cNvPr>
            <p:cNvSpPr txBox="1"/>
            <p:nvPr/>
          </p:nvSpPr>
          <p:spPr>
            <a:xfrm>
              <a:off x="4935604" y="4514398"/>
              <a:ext cx="1998831"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Wolfgang: </a:t>
              </a:r>
              <a:r>
                <a:rPr kumimoji="0" lang="en-GB" sz="1700" b="0" i="0" u="none" strike="noStrike" kern="0" cap="none" spc="0" normalizeH="0" baseline="0" noProof="0" dirty="0" err="1">
                  <a:ln>
                    <a:noFill/>
                  </a:ln>
                  <a:effectLst/>
                  <a:uLnTx/>
                  <a:uFillTx/>
                </a:rPr>
                <a:t>Nein</a:t>
              </a:r>
              <a:r>
                <a:rPr kumimoji="0" lang="en-GB" sz="1700" b="0" i="0" u="none" strike="noStrike" kern="0" cap="none" spc="0" normalizeH="0" baseline="0" noProof="0" dirty="0">
                  <a:ln>
                    <a:noFill/>
                  </a:ln>
                  <a:effectLst/>
                  <a:uLnTx/>
                  <a:uFillTx/>
                </a:rPr>
                <a:t>! Ich </a:t>
              </a:r>
              <a:r>
                <a:rPr kumimoji="0" lang="en-GB" sz="1700" b="0" i="0" u="none" strike="noStrike" kern="0" cap="none" spc="0" normalizeH="0" baseline="0" noProof="0" dirty="0" err="1">
                  <a:ln>
                    <a:noFill/>
                  </a:ln>
                  <a:effectLst/>
                  <a:uLnTx/>
                  <a:uFillTx/>
                </a:rPr>
                <a:t>organisiere</a:t>
              </a:r>
              <a:r>
                <a:rPr kumimoji="0" lang="en-GB" sz="1700" b="0" i="0" u="none" strike="noStrike" kern="0" cap="none" spc="0" normalizeH="0" baseline="0" noProof="0" dirty="0">
                  <a:ln>
                    <a:noFill/>
                  </a:ln>
                  <a:effectLst/>
                  <a:uLnTx/>
                  <a:uFillTx/>
                </a:rPr>
                <a:t> ____ die </a:t>
              </a:r>
              <a:r>
                <a:rPr kumimoji="0" lang="en-GB" sz="1700" b="0" i="0" u="none" strike="noStrike" kern="0" cap="none" spc="0" normalizeH="0" baseline="0" noProof="0" dirty="0" err="1">
                  <a:ln>
                    <a:noFill/>
                  </a:ln>
                  <a:effectLst/>
                  <a:uLnTx/>
                  <a:uFillTx/>
                </a:rPr>
                <a:t>Musik</a:t>
              </a:r>
              <a:r>
                <a:rPr kumimoji="0" lang="en-GB" sz="1700" b="0" i="0" u="none" strike="noStrike" kern="0" cap="none" spc="0" normalizeH="0" baseline="0" noProof="0" dirty="0">
                  <a:ln>
                    <a:noFill/>
                  </a:ln>
                  <a:effectLst/>
                  <a:uLnTx/>
                  <a:uFillTx/>
                </a:rPr>
                <a:t> ________</a:t>
              </a:r>
            </a:p>
          </p:txBody>
        </p:sp>
      </p:grpSp>
      <p:sp>
        <p:nvSpPr>
          <p:cNvPr id="113" name="TextBox 112">
            <a:extLst>
              <a:ext uri="{FF2B5EF4-FFF2-40B4-BE49-F238E27FC236}">
                <a16:creationId xmlns:a16="http://schemas.microsoft.com/office/drawing/2014/main" id="{F7C762F4-11AB-41B1-ADE6-74F5055B7CE9}"/>
              </a:ext>
            </a:extLst>
          </p:cNvPr>
          <p:cNvSpPr txBox="1"/>
          <p:nvPr/>
        </p:nvSpPr>
        <p:spPr>
          <a:xfrm>
            <a:off x="10950566" y="2040663"/>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rPr>
              <a:t>10:00</a:t>
            </a:r>
          </a:p>
        </p:txBody>
      </p:sp>
      <p:sp>
        <p:nvSpPr>
          <p:cNvPr id="114" name="TextBox 113">
            <a:extLst>
              <a:ext uri="{FF2B5EF4-FFF2-40B4-BE49-F238E27FC236}">
                <a16:creationId xmlns:a16="http://schemas.microsoft.com/office/drawing/2014/main" id="{6E295823-8DD6-4CC1-9BC9-5320E7DA5903}"/>
              </a:ext>
            </a:extLst>
          </p:cNvPr>
          <p:cNvSpPr txBox="1"/>
          <p:nvPr/>
        </p:nvSpPr>
        <p:spPr>
          <a:xfrm>
            <a:off x="10939969" y="3996756"/>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2060"/>
                </a:solidFill>
                <a:effectLst/>
                <a:uLnTx/>
                <a:uFillTx/>
              </a:rPr>
              <a:t>11:00</a:t>
            </a:r>
          </a:p>
        </p:txBody>
      </p:sp>
      <p:sp>
        <p:nvSpPr>
          <p:cNvPr id="115" name="TextBox 114">
            <a:extLst>
              <a:ext uri="{FF2B5EF4-FFF2-40B4-BE49-F238E27FC236}">
                <a16:creationId xmlns:a16="http://schemas.microsoft.com/office/drawing/2014/main" id="{298B5EE3-DD0D-413A-84DD-D435420B143E}"/>
              </a:ext>
            </a:extLst>
          </p:cNvPr>
          <p:cNvSpPr txBox="1"/>
          <p:nvPr/>
        </p:nvSpPr>
        <p:spPr>
          <a:xfrm>
            <a:off x="679041" y="4996525"/>
            <a:ext cx="8729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FFCC00"/>
                </a:solidFill>
                <a:effectLst/>
                <a:uLnTx/>
                <a:uFillTx/>
              </a:rPr>
              <a:t>nicht</a:t>
            </a:r>
            <a:r>
              <a:rPr kumimoji="0" lang="en-GB" sz="2000" b="1" i="0" u="none" strike="noStrike" kern="0" cap="none" spc="0" normalizeH="0" baseline="0" noProof="0" dirty="0">
                <a:ln>
                  <a:noFill/>
                </a:ln>
                <a:solidFill>
                  <a:srgbClr val="FFCC00"/>
                </a:solidFill>
                <a:effectLst/>
                <a:uLnTx/>
                <a:uFillTx/>
              </a:rPr>
              <a:t>      </a:t>
            </a:r>
          </a:p>
        </p:txBody>
      </p:sp>
      <p:grpSp>
        <p:nvGrpSpPr>
          <p:cNvPr id="116" name="Group 115">
            <a:extLst>
              <a:ext uri="{FF2B5EF4-FFF2-40B4-BE49-F238E27FC236}">
                <a16:creationId xmlns:a16="http://schemas.microsoft.com/office/drawing/2014/main" id="{A81330C0-3F66-44EE-8619-24BCC10CB7D5}"/>
              </a:ext>
            </a:extLst>
          </p:cNvPr>
          <p:cNvGrpSpPr/>
          <p:nvPr/>
        </p:nvGrpSpPr>
        <p:grpSpPr>
          <a:xfrm>
            <a:off x="1705072" y="4934970"/>
            <a:ext cx="1171486" cy="461665"/>
            <a:chOff x="-2006221" y="3073014"/>
            <a:chExt cx="1171486" cy="461665"/>
          </a:xfrm>
        </p:grpSpPr>
        <p:sp>
          <p:nvSpPr>
            <p:cNvPr id="117" name="Flowchart: Alternate Process 9">
              <a:extLst>
                <a:ext uri="{FF2B5EF4-FFF2-40B4-BE49-F238E27FC236}">
                  <a16:creationId xmlns:a16="http://schemas.microsoft.com/office/drawing/2014/main" id="{F4F3C3CC-E842-4966-9F47-1A1DD5617755}"/>
                </a:ext>
              </a:extLst>
            </p:cNvPr>
            <p:cNvSpPr/>
            <p:nvPr/>
          </p:nvSpPr>
          <p:spPr>
            <a:xfrm>
              <a:off x="-1912908" y="3219847"/>
              <a:ext cx="1078173" cy="258962"/>
            </a:xfrm>
            <a:prstGeom prst="flowChartAlternateProcess">
              <a:avLst/>
            </a:prstGeom>
            <a:solidFill>
              <a:sysClr val="window" lastClr="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18" name="TextBox 117">
              <a:extLst>
                <a:ext uri="{FF2B5EF4-FFF2-40B4-BE49-F238E27FC236}">
                  <a16:creationId xmlns:a16="http://schemas.microsoft.com/office/drawing/2014/main" id="{FAA6317E-6293-4035-8F88-E5CB5C9AD36C}"/>
                </a:ext>
              </a:extLst>
            </p:cNvPr>
            <p:cNvSpPr txBox="1"/>
            <p:nvPr/>
          </p:nvSpPr>
          <p:spPr>
            <a:xfrm>
              <a:off x="-2006221" y="3073014"/>
              <a:ext cx="7369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a:t>
              </a:r>
            </a:p>
          </p:txBody>
        </p:sp>
      </p:grpSp>
      <p:sp>
        <p:nvSpPr>
          <p:cNvPr id="119" name="TextBox 118">
            <a:extLst>
              <a:ext uri="{FF2B5EF4-FFF2-40B4-BE49-F238E27FC236}">
                <a16:creationId xmlns:a16="http://schemas.microsoft.com/office/drawing/2014/main" id="{D6DEE978-8009-407F-B4AD-1A7973C1EB07}"/>
              </a:ext>
            </a:extLst>
          </p:cNvPr>
          <p:cNvSpPr txBox="1"/>
          <p:nvPr/>
        </p:nvSpPr>
        <p:spPr>
          <a:xfrm>
            <a:off x="5005092" y="4881429"/>
            <a:ext cx="8729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FFCC00"/>
                </a:solidFill>
                <a:effectLst/>
                <a:uLnTx/>
                <a:uFillTx/>
              </a:rPr>
              <a:t>nicht</a:t>
            </a:r>
            <a:r>
              <a:rPr kumimoji="0" lang="en-GB" sz="2000" b="1" i="0" u="none" strike="noStrike" kern="0" cap="none" spc="0" normalizeH="0" baseline="0" noProof="0" dirty="0">
                <a:ln>
                  <a:noFill/>
                </a:ln>
                <a:solidFill>
                  <a:srgbClr val="FFCC00"/>
                </a:solidFill>
                <a:effectLst/>
                <a:uLnTx/>
                <a:uFillTx/>
              </a:rPr>
              <a:t>      </a:t>
            </a:r>
          </a:p>
        </p:txBody>
      </p:sp>
      <p:sp>
        <p:nvSpPr>
          <p:cNvPr id="120" name="Flowchart: Alternate Process 12">
            <a:extLst>
              <a:ext uri="{FF2B5EF4-FFF2-40B4-BE49-F238E27FC236}">
                <a16:creationId xmlns:a16="http://schemas.microsoft.com/office/drawing/2014/main" id="{AC471308-C0FE-4C6B-814C-2586A9B38659}"/>
              </a:ext>
            </a:extLst>
          </p:cNvPr>
          <p:cNvSpPr/>
          <p:nvPr/>
        </p:nvSpPr>
        <p:spPr>
          <a:xfrm>
            <a:off x="4920147" y="5257254"/>
            <a:ext cx="1093380" cy="260971"/>
          </a:xfrm>
          <a:prstGeom prst="flowChartAlternateProcess">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21" name="TextBox 120">
            <a:extLst>
              <a:ext uri="{FF2B5EF4-FFF2-40B4-BE49-F238E27FC236}">
                <a16:creationId xmlns:a16="http://schemas.microsoft.com/office/drawing/2014/main" id="{7EC59907-AB0E-4118-B41E-B868C37CB591}"/>
              </a:ext>
            </a:extLst>
          </p:cNvPr>
          <p:cNvSpPr txBox="1"/>
          <p:nvPr/>
        </p:nvSpPr>
        <p:spPr>
          <a:xfrm>
            <a:off x="9658584" y="4765692"/>
            <a:ext cx="8729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FFCC00"/>
                </a:solidFill>
                <a:effectLst/>
                <a:uLnTx/>
                <a:uFillTx/>
              </a:rPr>
              <a:t>nicht</a:t>
            </a:r>
            <a:r>
              <a:rPr kumimoji="0" lang="en-GB" sz="2000" b="1" i="0" u="none" strike="noStrike" kern="0" cap="none" spc="0" normalizeH="0" baseline="0" noProof="0" dirty="0">
                <a:ln>
                  <a:noFill/>
                </a:ln>
                <a:solidFill>
                  <a:srgbClr val="FFCC00"/>
                </a:solidFill>
                <a:effectLst/>
                <a:uLnTx/>
                <a:uFillTx/>
              </a:rPr>
              <a:t>.      </a:t>
            </a:r>
          </a:p>
        </p:txBody>
      </p:sp>
      <p:sp>
        <p:nvSpPr>
          <p:cNvPr id="122" name="Flowchart: Alternate Process 77">
            <a:extLst>
              <a:ext uri="{FF2B5EF4-FFF2-40B4-BE49-F238E27FC236}">
                <a16:creationId xmlns:a16="http://schemas.microsoft.com/office/drawing/2014/main" id="{56663C3E-632B-4920-B7CD-591AD8D45AD9}"/>
              </a:ext>
            </a:extLst>
          </p:cNvPr>
          <p:cNvSpPr/>
          <p:nvPr/>
        </p:nvSpPr>
        <p:spPr>
          <a:xfrm>
            <a:off x="10199710" y="4629874"/>
            <a:ext cx="501620" cy="251555"/>
          </a:xfrm>
          <a:prstGeom prst="flowChartAlternateProcess">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nvGrpSpPr>
          <p:cNvPr id="123" name="Group 122">
            <a:extLst>
              <a:ext uri="{FF2B5EF4-FFF2-40B4-BE49-F238E27FC236}">
                <a16:creationId xmlns:a16="http://schemas.microsoft.com/office/drawing/2014/main" id="{160A5163-D482-4EA7-B61B-CF83333ACE75}"/>
              </a:ext>
            </a:extLst>
          </p:cNvPr>
          <p:cNvGrpSpPr/>
          <p:nvPr/>
        </p:nvGrpSpPr>
        <p:grpSpPr>
          <a:xfrm>
            <a:off x="6041267" y="4812570"/>
            <a:ext cx="1171486" cy="461665"/>
            <a:chOff x="-2006221" y="3073014"/>
            <a:chExt cx="1171486" cy="461665"/>
          </a:xfrm>
        </p:grpSpPr>
        <p:sp>
          <p:nvSpPr>
            <p:cNvPr id="124" name="Flowchart: Alternate Process 65">
              <a:extLst>
                <a:ext uri="{FF2B5EF4-FFF2-40B4-BE49-F238E27FC236}">
                  <a16:creationId xmlns:a16="http://schemas.microsoft.com/office/drawing/2014/main" id="{F44A06AD-2239-46BC-A378-308C1295E62D}"/>
                </a:ext>
              </a:extLst>
            </p:cNvPr>
            <p:cNvSpPr/>
            <p:nvPr/>
          </p:nvSpPr>
          <p:spPr>
            <a:xfrm>
              <a:off x="-1912908" y="3219847"/>
              <a:ext cx="1078173" cy="258962"/>
            </a:xfrm>
            <a:prstGeom prst="flowChartAlternateProcess">
              <a:avLst/>
            </a:prstGeom>
            <a:solidFill>
              <a:sysClr val="window" lastClr="FFFF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D101D33A-9FA1-4C27-9C2B-AB2152700D66}"/>
                </a:ext>
              </a:extLst>
            </p:cNvPr>
            <p:cNvSpPr txBox="1"/>
            <p:nvPr/>
          </p:nvSpPr>
          <p:spPr>
            <a:xfrm>
              <a:off x="-2006221" y="3073014"/>
              <a:ext cx="7369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a:t>
              </a:r>
            </a:p>
          </p:txBody>
        </p:sp>
      </p:grpSp>
    </p:spTree>
    <p:extLst>
      <p:ext uri="{BB962C8B-B14F-4D97-AF65-F5344CB8AC3E}">
        <p14:creationId xmlns:p14="http://schemas.microsoft.com/office/powerpoint/2010/main" val="249317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9" grpId="0"/>
      <p:bldP spid="120" grpId="0" animBg="1"/>
      <p:bldP spid="121" grpId="0"/>
      <p:bldP spid="1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8F0206-3BDD-4559-96C6-C67B437971C8}"/>
              </a:ext>
            </a:extLst>
          </p:cNvPr>
          <p:cNvSpPr/>
          <p:nvPr/>
        </p:nvSpPr>
        <p:spPr>
          <a:xfrm>
            <a:off x="421898" y="117777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16306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7060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6534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p:txBody>
          <a:bodyPr>
            <a:no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macht</a:t>
            </a:r>
            <a:r>
              <a:rPr lang="en-GB" sz="2800" b="1" dirty="0">
                <a:solidFill>
                  <a:schemeClr val="bg1"/>
                </a:solidFill>
              </a:rPr>
              <a:t> was? </a:t>
            </a:r>
            <a:r>
              <a:rPr lang="en-GB" sz="2800" b="0" dirty="0">
                <a:solidFill>
                  <a:schemeClr val="bg1"/>
                </a:solidFill>
              </a:rPr>
              <a:t>(1/2)</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3487" y="1389322"/>
            <a:ext cx="422222" cy="4222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775" y="1335653"/>
            <a:ext cx="508378" cy="529561"/>
          </a:xfrm>
          <a:prstGeom prst="rect">
            <a:avLst/>
          </a:prstGeom>
        </p:spPr>
      </p:pic>
      <p:sp>
        <p:nvSpPr>
          <p:cNvPr id="20" name="Speech Bubble: Rectangle with Corners Rounded 19">
            <a:extLst>
              <a:ext uri="{FF2B5EF4-FFF2-40B4-BE49-F238E27FC236}">
                <a16:creationId xmlns:a16="http://schemas.microsoft.com/office/drawing/2014/main" id="{720BCF74-D48D-4E60-9388-E94BE9C02114}"/>
              </a:ext>
            </a:extLst>
          </p:cNvPr>
          <p:cNvSpPr/>
          <p:nvPr/>
        </p:nvSpPr>
        <p:spPr>
          <a:xfrm>
            <a:off x="2830835" y="5437357"/>
            <a:ext cx="2350264" cy="771367"/>
          </a:xfrm>
          <a:prstGeom prst="wedgeRoundRectCallout">
            <a:avLst>
              <a:gd name="adj1" fmla="val 76800"/>
              <a:gd name="adj2" fmla="val 12192"/>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Kaufen</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Sie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66" name="Speech Bubble: Rectangle with Corners Rounded 65">
            <a:extLst>
              <a:ext uri="{FF2B5EF4-FFF2-40B4-BE49-F238E27FC236}">
                <a16:creationId xmlns:a16="http://schemas.microsoft.com/office/drawing/2014/main" id="{747765F8-4D8A-4C88-81A3-389B88C987FE}"/>
              </a:ext>
            </a:extLst>
          </p:cNvPr>
          <p:cNvSpPr/>
          <p:nvPr/>
        </p:nvSpPr>
        <p:spPr>
          <a:xfrm>
            <a:off x="6559787" y="5510697"/>
            <a:ext cx="3181082" cy="771368"/>
          </a:xfrm>
          <a:prstGeom prst="wedgeRoundRectCallout">
            <a:avLst>
              <a:gd name="adj1" fmla="val -64805"/>
              <a:gd name="adj2" fmla="val -17079"/>
              <a:gd name="adj3" fmla="val 16667"/>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Ja</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ich </a:t>
            </a:r>
            <a:r>
              <a:rPr kumimoji="0" lang="en-GB" sz="2200" b="0" i="0" u="none" strike="noStrike" kern="1200" cap="none" spc="0" normalizeH="0" noProof="0" dirty="0" err="1">
                <a:ln>
                  <a:noFill/>
                </a:ln>
                <a:solidFill>
                  <a:schemeClr val="tx1"/>
                </a:solidFill>
                <a:effectLst/>
                <a:uLnTx/>
                <a:uFillTx/>
                <a:latin typeface="Century Gothic" panose="020F0302020204030204"/>
                <a:ea typeface="+mn-ea"/>
                <a:cs typeface="+mn-cs"/>
              </a:rPr>
              <a:t>kaufe</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schemeClr val="tx1"/>
                </a:solidFill>
                <a:effectLst/>
                <a:uLnTx/>
                <a:uFillTx/>
                <a:latin typeface="Century Gothic" panose="020F0302020204030204"/>
                <a:ea typeface="+mn-ea"/>
                <a:cs typeface="+mn-cs"/>
              </a:rPr>
              <a:t>ein</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pic>
        <p:nvPicPr>
          <p:cNvPr id="42" name="Picture 41" descr="A close up of a logo&#10;&#10;Description automatically generated">
            <a:extLst>
              <a:ext uri="{FF2B5EF4-FFF2-40B4-BE49-F238E27FC236}">
                <a16:creationId xmlns:a16="http://schemas.microsoft.com/office/drawing/2014/main" id="{8848BFA7-ECFF-4056-9600-782A9B50DE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2066" y="1177777"/>
            <a:ext cx="593901" cy="766704"/>
          </a:xfrm>
          <a:prstGeom prst="rect">
            <a:avLst/>
          </a:prstGeom>
        </p:spPr>
      </p:pic>
      <p:sp>
        <p:nvSpPr>
          <p:cNvPr id="4" name="Rectangle 3">
            <a:extLst>
              <a:ext uri="{FF2B5EF4-FFF2-40B4-BE49-F238E27FC236}">
                <a16:creationId xmlns:a16="http://schemas.microsoft.com/office/drawing/2014/main" id="{170E311F-CB19-4988-90CF-69FBEEFDA71C}"/>
              </a:ext>
            </a:extLst>
          </p:cNvPr>
          <p:cNvSpPr/>
          <p:nvPr/>
        </p:nvSpPr>
        <p:spPr>
          <a:xfrm>
            <a:off x="367054" y="103842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105102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9" name="Picture 68" descr="A close up of a logo&#10;&#10;Description automatically generated">
            <a:extLst>
              <a:ext uri="{FF2B5EF4-FFF2-40B4-BE49-F238E27FC236}">
                <a16:creationId xmlns:a16="http://schemas.microsoft.com/office/drawing/2014/main" id="{520C1B84-1430-4711-B8C0-805C53AC9F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2000" y="1201822"/>
            <a:ext cx="593901" cy="766704"/>
          </a:xfrm>
          <a:prstGeom prst="rect">
            <a:avLst/>
          </a:prstGeom>
        </p:spPr>
      </p:pic>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1533" y="142854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8126" y="1318629"/>
            <a:ext cx="508378" cy="529561"/>
          </a:xfrm>
          <a:prstGeom prst="rect">
            <a:avLst/>
          </a:prstGeom>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287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752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506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9811"/>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0467" y="2883002"/>
            <a:ext cx="433574" cy="43357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950" y="2722957"/>
            <a:ext cx="508378" cy="529561"/>
          </a:xfrm>
          <a:prstGeom prst="rect">
            <a:avLst/>
          </a:prstGeom>
        </p:spPr>
      </p:pic>
      <p:pic>
        <p:nvPicPr>
          <p:cNvPr id="83" name="Picture 82" descr="A close up of a logo&#10;&#10;Description automatically generated">
            <a:extLst>
              <a:ext uri="{FF2B5EF4-FFF2-40B4-BE49-F238E27FC236}">
                <a16:creationId xmlns:a16="http://schemas.microsoft.com/office/drawing/2014/main" id="{78B9ED7E-FB01-40D0-8E72-706603EB27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744" y="2669374"/>
            <a:ext cx="593901" cy="766704"/>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4928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05491"/>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pic>
        <p:nvPicPr>
          <p:cNvPr id="87" name="Picture 86" descr="A close up of a logo&#10;&#10;Description automatically generated">
            <a:extLst>
              <a:ext uri="{FF2B5EF4-FFF2-40B4-BE49-F238E27FC236}">
                <a16:creationId xmlns:a16="http://schemas.microsoft.com/office/drawing/2014/main" id="{DFBB0457-2895-498F-83B8-9F6A525635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2000" y="2656284"/>
            <a:ext cx="593901" cy="766704"/>
          </a:xfrm>
          <a:prstGeom prst="rect">
            <a:avLst/>
          </a:prstGeom>
        </p:spPr>
      </p:pic>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1533" y="288300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8126" y="2773091"/>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5329" y="418516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7564" y="416981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7742" y="4177358"/>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48754" y="417210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7645" y="4439281"/>
            <a:ext cx="418234" cy="41823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793" y="4317212"/>
            <a:ext cx="508378" cy="529561"/>
          </a:xfrm>
          <a:prstGeom prst="rect">
            <a:avLst/>
          </a:prstGeom>
        </p:spPr>
      </p:pic>
      <p:pic>
        <p:nvPicPr>
          <p:cNvPr id="119" name="Picture 118" descr="A close up of a logo&#10;&#10;Description automatically generated">
            <a:extLst>
              <a:ext uri="{FF2B5EF4-FFF2-40B4-BE49-F238E27FC236}">
                <a16:creationId xmlns:a16="http://schemas.microsoft.com/office/drawing/2014/main" id="{0A5DC032-6803-4836-B757-63CC8AB5C2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394" y="4248908"/>
            <a:ext cx="593901" cy="766704"/>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5668" y="4045173"/>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3EAA0FE-09F0-4318-8BEE-8BDA29C3C8E7}"/>
              </a:ext>
            </a:extLst>
          </p:cNvPr>
          <p:cNvSpPr/>
          <p:nvPr/>
        </p:nvSpPr>
        <p:spPr>
          <a:xfrm>
            <a:off x="6366435" y="40577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pic>
        <p:nvPicPr>
          <p:cNvPr id="123" name="Picture 122" descr="A close up of a logo&#10;&#10;Description automatically generated">
            <a:extLst>
              <a:ext uri="{FF2B5EF4-FFF2-40B4-BE49-F238E27FC236}">
                <a16:creationId xmlns:a16="http://schemas.microsoft.com/office/drawing/2014/main" id="{BDC21C4D-FB85-4796-B180-55F2E124FD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4697" y="4220185"/>
            <a:ext cx="593901" cy="766704"/>
          </a:xfrm>
          <a:prstGeom prst="rect">
            <a:avLst/>
          </a:prstGeom>
        </p:spPr>
      </p:pic>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3974" y="4439281"/>
            <a:ext cx="425451" cy="425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E85293-54F1-4D0F-99D4-E21A04CE9572}"/>
              </a:ext>
            </a:extLst>
          </p:cNvPr>
          <p:cNvSpPr txBox="1"/>
          <p:nvPr/>
        </p:nvSpPr>
        <p:spPr>
          <a:xfrm>
            <a:off x="1094494" y="5540356"/>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A</a:t>
            </a:r>
          </a:p>
        </p:txBody>
      </p:sp>
      <p:sp>
        <p:nvSpPr>
          <p:cNvPr id="131" name="TextBox 130">
            <a:extLst>
              <a:ext uri="{FF2B5EF4-FFF2-40B4-BE49-F238E27FC236}">
                <a16:creationId xmlns:a16="http://schemas.microsoft.com/office/drawing/2014/main" id="{5C901BA2-99AE-4A19-96E2-EC25284A9FC3}"/>
              </a:ext>
            </a:extLst>
          </p:cNvPr>
          <p:cNvSpPr txBox="1"/>
          <p:nvPr/>
        </p:nvSpPr>
        <p:spPr>
          <a:xfrm>
            <a:off x="10016104" y="5532300"/>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B</a:t>
            </a:r>
          </a:p>
        </p:txBody>
      </p:sp>
      <p:sp>
        <p:nvSpPr>
          <p:cNvPr id="8" name="Rectangle: Rounded Corners 7">
            <a:extLst>
              <a:ext uri="{FF2B5EF4-FFF2-40B4-BE49-F238E27FC236}">
                <a16:creationId xmlns:a16="http://schemas.microsoft.com/office/drawing/2014/main" id="{47F2C9CB-5C32-4D5B-B1D4-165E1D9A5629}"/>
              </a:ext>
            </a:extLst>
          </p:cNvPr>
          <p:cNvSpPr/>
          <p:nvPr/>
        </p:nvSpPr>
        <p:spPr>
          <a:xfrm>
            <a:off x="3226202" y="1163061"/>
            <a:ext cx="2808751"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6331" y="4325382"/>
            <a:ext cx="508378" cy="529561"/>
          </a:xfrm>
          <a:prstGeom prst="rect">
            <a:avLst/>
          </a:prstGeom>
        </p:spPr>
      </p:pic>
      <p:pic>
        <p:nvPicPr>
          <p:cNvPr id="9" name="Picture 8" descr="A close up of a logo&#10;&#10;Description automatically generated">
            <a:extLst>
              <a:ext uri="{FF2B5EF4-FFF2-40B4-BE49-F238E27FC236}">
                <a16:creationId xmlns:a16="http://schemas.microsoft.com/office/drawing/2014/main" id="{C3531F0D-9BB6-4385-ADAD-9513568A40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120" y="1240118"/>
            <a:ext cx="696525" cy="670241"/>
          </a:xfrm>
          <a:prstGeom prst="rect">
            <a:avLst/>
          </a:prstGeom>
        </p:spPr>
      </p:pic>
      <p:pic>
        <p:nvPicPr>
          <p:cNvPr id="79" name="Picture 78" descr="A close up of a logo&#10;&#10;Description automatically generated">
            <a:extLst>
              <a:ext uri="{FF2B5EF4-FFF2-40B4-BE49-F238E27FC236}">
                <a16:creationId xmlns:a16="http://schemas.microsoft.com/office/drawing/2014/main" id="{1D877F5C-5081-481E-8A72-1270751C0C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7116" y="2704514"/>
            <a:ext cx="696525" cy="670241"/>
          </a:xfrm>
          <a:prstGeom prst="rect">
            <a:avLst/>
          </a:prstGeom>
        </p:spPr>
      </p:pic>
      <p:pic>
        <p:nvPicPr>
          <p:cNvPr id="80" name="Picture 79" descr="A close up of a logo&#10;&#10;Description automatically generated">
            <a:extLst>
              <a:ext uri="{FF2B5EF4-FFF2-40B4-BE49-F238E27FC236}">
                <a16:creationId xmlns:a16="http://schemas.microsoft.com/office/drawing/2014/main" id="{10F55ADC-3843-4543-BE71-6AEE6F1612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7512" y="4268416"/>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F079B899-97E5-41C0-849D-81E9A88B75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8479" y="1277309"/>
            <a:ext cx="696525" cy="670241"/>
          </a:xfrm>
          <a:prstGeom prst="rect">
            <a:avLst/>
          </a:prstGeom>
        </p:spPr>
      </p:pic>
      <p:pic>
        <p:nvPicPr>
          <p:cNvPr id="91" name="Picture 90" descr="A close up of a logo&#10;&#10;Description automatically generated">
            <a:extLst>
              <a:ext uri="{FF2B5EF4-FFF2-40B4-BE49-F238E27FC236}">
                <a16:creationId xmlns:a16="http://schemas.microsoft.com/office/drawing/2014/main" id="{5B5223C4-83F9-492F-96F5-408BC7ACBA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36496" y="2681985"/>
            <a:ext cx="696525" cy="670241"/>
          </a:xfrm>
          <a:prstGeom prst="rect">
            <a:avLst/>
          </a:prstGeom>
        </p:spPr>
      </p:pic>
      <p:pic>
        <p:nvPicPr>
          <p:cNvPr id="92" name="Picture 91" descr="A close up of a logo&#10;&#10;Description automatically generated">
            <a:extLst>
              <a:ext uri="{FF2B5EF4-FFF2-40B4-BE49-F238E27FC236}">
                <a16:creationId xmlns:a16="http://schemas.microsoft.com/office/drawing/2014/main" id="{EF2F9BE3-3CB4-465B-8AEB-2F4DD351FF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9172" y="4268415"/>
            <a:ext cx="696525" cy="670241"/>
          </a:xfrm>
          <a:prstGeom prst="rect">
            <a:avLst/>
          </a:prstGeom>
        </p:spPr>
      </p:pic>
      <p:sp>
        <p:nvSpPr>
          <p:cNvPr id="11" name="TextBox 10">
            <a:extLst>
              <a:ext uri="{FF2B5EF4-FFF2-40B4-BE49-F238E27FC236}">
                <a16:creationId xmlns:a16="http://schemas.microsoft.com/office/drawing/2014/main" id="{A94699F7-9DAA-4B1D-BD57-097A05502413}"/>
              </a:ext>
            </a:extLst>
          </p:cNvPr>
          <p:cNvSpPr txBox="1"/>
          <p:nvPr/>
        </p:nvSpPr>
        <p:spPr>
          <a:xfrm>
            <a:off x="365668" y="2037806"/>
            <a:ext cx="5730332" cy="461665"/>
          </a:xfrm>
          <a:prstGeom prst="rect">
            <a:avLst/>
          </a:prstGeom>
          <a:noFill/>
        </p:spPr>
        <p:txBody>
          <a:bodyPr wrap="square" rtlCol="0">
            <a:spAutoFit/>
          </a:bodyPr>
          <a:lstStyle/>
          <a:p>
            <a:pPr algn="ctr"/>
            <a:r>
              <a:rPr lang="en-GB" sz="2400" dirty="0"/>
              <a:t>1. </a:t>
            </a:r>
            <a:r>
              <a:rPr lang="en-GB" sz="2400" dirty="0" err="1"/>
              <a:t>einkaufen</a:t>
            </a:r>
            <a:endParaRPr lang="en-GB" sz="2400" dirty="0"/>
          </a:p>
        </p:txBody>
      </p:sp>
      <p:sp>
        <p:nvSpPr>
          <p:cNvPr id="93" name="TextBox 92">
            <a:extLst>
              <a:ext uri="{FF2B5EF4-FFF2-40B4-BE49-F238E27FC236}">
                <a16:creationId xmlns:a16="http://schemas.microsoft.com/office/drawing/2014/main" id="{2AC0BDC3-7F59-4AF2-87AA-EEB1F7D64E18}"/>
              </a:ext>
            </a:extLst>
          </p:cNvPr>
          <p:cNvSpPr txBox="1"/>
          <p:nvPr/>
        </p:nvSpPr>
        <p:spPr>
          <a:xfrm>
            <a:off x="6480074" y="2011822"/>
            <a:ext cx="5730332" cy="461665"/>
          </a:xfrm>
          <a:prstGeom prst="rect">
            <a:avLst/>
          </a:prstGeom>
          <a:noFill/>
        </p:spPr>
        <p:txBody>
          <a:bodyPr wrap="square" rtlCol="0">
            <a:spAutoFit/>
          </a:bodyPr>
          <a:lstStyle/>
          <a:p>
            <a:pPr algn="ctr"/>
            <a:r>
              <a:rPr lang="en-GB" sz="2400" dirty="0"/>
              <a:t>2. um 2 </a:t>
            </a:r>
            <a:r>
              <a:rPr lang="en-GB" sz="2400" dirty="0" err="1"/>
              <a:t>Uhr</a:t>
            </a:r>
            <a:r>
              <a:rPr lang="en-GB" sz="2400" dirty="0"/>
              <a:t> </a:t>
            </a:r>
            <a:r>
              <a:rPr lang="en-GB" sz="2400" dirty="0" err="1"/>
              <a:t>ankommen</a:t>
            </a:r>
            <a:endParaRPr lang="en-GB" sz="2400" dirty="0"/>
          </a:p>
        </p:txBody>
      </p:sp>
      <p:sp>
        <p:nvSpPr>
          <p:cNvPr id="94" name="TextBox 93">
            <a:extLst>
              <a:ext uri="{FF2B5EF4-FFF2-40B4-BE49-F238E27FC236}">
                <a16:creationId xmlns:a16="http://schemas.microsoft.com/office/drawing/2014/main" id="{83BD56E0-29A8-4478-9D70-3EFC37C23DE0}"/>
              </a:ext>
            </a:extLst>
          </p:cNvPr>
          <p:cNvSpPr txBox="1"/>
          <p:nvPr/>
        </p:nvSpPr>
        <p:spPr>
          <a:xfrm>
            <a:off x="387193" y="3503620"/>
            <a:ext cx="5730332" cy="461665"/>
          </a:xfrm>
          <a:prstGeom prst="rect">
            <a:avLst/>
          </a:prstGeom>
          <a:noFill/>
        </p:spPr>
        <p:txBody>
          <a:bodyPr wrap="square" rtlCol="0">
            <a:spAutoFit/>
          </a:bodyPr>
          <a:lstStyle/>
          <a:p>
            <a:pPr algn="ctr"/>
            <a:r>
              <a:rPr lang="en-GB" sz="2400" dirty="0"/>
              <a:t>3. </a:t>
            </a:r>
            <a:r>
              <a:rPr lang="en-GB" sz="2400" dirty="0" err="1"/>
              <a:t>Opa</a:t>
            </a:r>
            <a:r>
              <a:rPr lang="en-GB" sz="2400" dirty="0"/>
              <a:t> und Oma </a:t>
            </a:r>
            <a:r>
              <a:rPr lang="en-GB" sz="2400" dirty="0" err="1"/>
              <a:t>mitbringen</a:t>
            </a:r>
            <a:endParaRPr lang="en-GB" sz="2400" dirty="0"/>
          </a:p>
        </p:txBody>
      </p:sp>
      <p:sp>
        <p:nvSpPr>
          <p:cNvPr id="95" name="TextBox 94">
            <a:extLst>
              <a:ext uri="{FF2B5EF4-FFF2-40B4-BE49-F238E27FC236}">
                <a16:creationId xmlns:a16="http://schemas.microsoft.com/office/drawing/2014/main" id="{37DD74F0-C338-49D5-96F7-0188D7064B22}"/>
              </a:ext>
            </a:extLst>
          </p:cNvPr>
          <p:cNvSpPr txBox="1"/>
          <p:nvPr/>
        </p:nvSpPr>
        <p:spPr>
          <a:xfrm>
            <a:off x="6308160" y="3516069"/>
            <a:ext cx="5730332" cy="461665"/>
          </a:xfrm>
          <a:prstGeom prst="rect">
            <a:avLst/>
          </a:prstGeom>
          <a:noFill/>
        </p:spPr>
        <p:txBody>
          <a:bodyPr wrap="square" rtlCol="0">
            <a:spAutoFit/>
          </a:bodyPr>
          <a:lstStyle/>
          <a:p>
            <a:pPr algn="ctr"/>
            <a:r>
              <a:rPr lang="en-GB" sz="2400" dirty="0"/>
              <a:t>4. die </a:t>
            </a:r>
            <a:r>
              <a:rPr lang="en-GB" sz="2400" dirty="0" err="1"/>
              <a:t>Gäste</a:t>
            </a:r>
            <a:r>
              <a:rPr lang="en-GB" sz="2400" dirty="0"/>
              <a:t> </a:t>
            </a:r>
            <a:r>
              <a:rPr lang="en-GB" sz="2400" dirty="0" err="1"/>
              <a:t>anrufen</a:t>
            </a:r>
            <a:endParaRPr lang="en-GB" sz="2400" dirty="0"/>
          </a:p>
        </p:txBody>
      </p:sp>
      <p:sp>
        <p:nvSpPr>
          <p:cNvPr id="96" name="TextBox 95">
            <a:extLst>
              <a:ext uri="{FF2B5EF4-FFF2-40B4-BE49-F238E27FC236}">
                <a16:creationId xmlns:a16="http://schemas.microsoft.com/office/drawing/2014/main" id="{45832998-461E-4E29-A90D-673E674CCEF9}"/>
              </a:ext>
            </a:extLst>
          </p:cNvPr>
          <p:cNvSpPr txBox="1"/>
          <p:nvPr/>
        </p:nvSpPr>
        <p:spPr>
          <a:xfrm>
            <a:off x="394776" y="5032431"/>
            <a:ext cx="5730332" cy="461665"/>
          </a:xfrm>
          <a:prstGeom prst="rect">
            <a:avLst/>
          </a:prstGeom>
          <a:noFill/>
        </p:spPr>
        <p:txBody>
          <a:bodyPr wrap="square" rtlCol="0">
            <a:spAutoFit/>
          </a:bodyPr>
          <a:lstStyle/>
          <a:p>
            <a:pPr algn="ctr"/>
            <a:r>
              <a:rPr lang="en-GB" sz="2400" dirty="0"/>
              <a:t>5. die </a:t>
            </a:r>
            <a:r>
              <a:rPr lang="en-GB" sz="2400" dirty="0" err="1"/>
              <a:t>Geschenke</a:t>
            </a:r>
            <a:r>
              <a:rPr lang="en-GB" sz="2400" dirty="0"/>
              <a:t> </a:t>
            </a:r>
            <a:r>
              <a:rPr lang="en-GB" sz="2400" dirty="0" err="1"/>
              <a:t>mitbringen</a:t>
            </a:r>
            <a:endParaRPr lang="en-GB" sz="2400" dirty="0"/>
          </a:p>
        </p:txBody>
      </p:sp>
      <p:sp>
        <p:nvSpPr>
          <p:cNvPr id="97" name="TextBox 96">
            <a:extLst>
              <a:ext uri="{FF2B5EF4-FFF2-40B4-BE49-F238E27FC236}">
                <a16:creationId xmlns:a16="http://schemas.microsoft.com/office/drawing/2014/main" id="{2DAF2431-D899-4711-91C0-46AA341CCAF9}"/>
              </a:ext>
            </a:extLst>
          </p:cNvPr>
          <p:cNvSpPr txBox="1"/>
          <p:nvPr/>
        </p:nvSpPr>
        <p:spPr>
          <a:xfrm>
            <a:off x="6315743" y="5044880"/>
            <a:ext cx="5730332" cy="461665"/>
          </a:xfrm>
          <a:prstGeom prst="rect">
            <a:avLst/>
          </a:prstGeom>
          <a:noFill/>
        </p:spPr>
        <p:txBody>
          <a:bodyPr wrap="square" rtlCol="0">
            <a:spAutoFit/>
          </a:bodyPr>
          <a:lstStyle/>
          <a:p>
            <a:pPr algn="ctr"/>
            <a:r>
              <a:rPr lang="en-GB" sz="2400" dirty="0"/>
              <a:t>6. die </a:t>
            </a:r>
            <a:r>
              <a:rPr lang="en-GB" sz="2400" dirty="0" err="1"/>
              <a:t>Musik</a:t>
            </a:r>
            <a:r>
              <a:rPr lang="en-GB" sz="2400" dirty="0"/>
              <a:t> </a:t>
            </a:r>
            <a:r>
              <a:rPr lang="en-GB" sz="2400" dirty="0" err="1"/>
              <a:t>organisieren</a:t>
            </a:r>
            <a:endParaRPr lang="en-GB" sz="2400" dirty="0"/>
          </a:p>
        </p:txBody>
      </p:sp>
      <p:pic>
        <p:nvPicPr>
          <p:cNvPr id="14" name="Picture 13" descr="A close up of a logo&#10;&#10;Description automatically generated">
            <a:extLst>
              <a:ext uri="{FF2B5EF4-FFF2-40B4-BE49-F238E27FC236}">
                <a16:creationId xmlns:a16="http://schemas.microsoft.com/office/drawing/2014/main" id="{51DBA0B9-DC8E-45B5-859A-80A46BE14E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3453" y="113735"/>
            <a:ext cx="910342" cy="929127"/>
          </a:xfrm>
          <a:prstGeom prst="rect">
            <a:avLst/>
          </a:prstGeom>
        </p:spPr>
      </p:pic>
      <p:sp>
        <p:nvSpPr>
          <p:cNvPr id="98" name="TextBox 97">
            <a:extLst>
              <a:ext uri="{FF2B5EF4-FFF2-40B4-BE49-F238E27FC236}">
                <a16:creationId xmlns:a16="http://schemas.microsoft.com/office/drawing/2014/main" id="{2FE85ADB-F164-4A96-8C93-20E043E37D23}"/>
              </a:ext>
            </a:extLst>
          </p:cNvPr>
          <p:cNvSpPr txBox="1"/>
          <p:nvPr/>
        </p:nvSpPr>
        <p:spPr>
          <a:xfrm>
            <a:off x="6198292" y="184088"/>
            <a:ext cx="30504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Mia </a:t>
            </a:r>
            <a:r>
              <a:rPr kumimoji="0" lang="en-US" sz="2400" b="1" i="0" u="none" strike="noStrike" kern="1200" cap="none" spc="0" normalizeH="0" baseline="0" noProof="0" dirty="0" err="1">
                <a:ln>
                  <a:noFill/>
                </a:ln>
                <a:effectLst/>
                <a:uLnTx/>
                <a:uFillTx/>
                <a:latin typeface="Century Gothic" panose="020F0302020204030204"/>
                <a:ea typeface="+mn-ea"/>
                <a:cs typeface="+mn-cs"/>
              </a:rPr>
              <a:t>vergisst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alles</a:t>
            </a:r>
            <a:r>
              <a:rPr kumimoji="0" lang="en-US" sz="2400" b="1" i="0" u="none" strike="noStrike" kern="1200" cap="none" spc="0" normalizeH="0" baseline="0" noProof="0" dirty="0">
                <a:ln>
                  <a:noFill/>
                </a:ln>
                <a:effectLst/>
                <a:uLnTx/>
                <a:uFillTx/>
                <a:latin typeface="Century Gothic" panose="020F0302020204030204"/>
                <a:ea typeface="+mn-ea"/>
                <a:cs typeface="+mn-cs"/>
              </a:rPr>
              <a:t>!  Du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oder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a:ln>
                  <a:noFill/>
                </a:ln>
                <a:effectLst/>
                <a:uLnTx/>
                <a:uFillTx/>
                <a:latin typeface="Century Gothic" panose="020F0302020204030204"/>
                <a:ea typeface="+mn-ea"/>
                <a:cs typeface="+mn-cs"/>
              </a:rPr>
              <a:t>Sie</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2954" y="1272226"/>
            <a:ext cx="632957" cy="606023"/>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0683" y="2610906"/>
            <a:ext cx="845462" cy="925125"/>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5813" y="4251195"/>
            <a:ext cx="1230624" cy="68325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60941" y="1201822"/>
            <a:ext cx="790253" cy="756231"/>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20588" y="4281051"/>
            <a:ext cx="1156905" cy="618221"/>
          </a:xfrm>
          <a:prstGeom prst="rect">
            <a:avLst/>
          </a:prstGeom>
        </p:spPr>
      </p:pic>
      <p:pic>
        <p:nvPicPr>
          <p:cNvPr id="67" name="Picture 66">
            <a:extLst>
              <a:ext uri="{FF2B5EF4-FFF2-40B4-BE49-F238E27FC236}">
                <a16:creationId xmlns:a16="http://schemas.microsoft.com/office/drawing/2014/main" id="{A3C7027E-8BBC-4001-A27B-04CC9B40BD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201" y="1279317"/>
            <a:ext cx="632957" cy="606023"/>
          </a:xfrm>
          <a:prstGeom prst="rect">
            <a:avLst/>
          </a:prstGeom>
        </p:spPr>
      </p:pic>
      <p:pic>
        <p:nvPicPr>
          <p:cNvPr id="71" name="Picture 70">
            <a:extLst>
              <a:ext uri="{FF2B5EF4-FFF2-40B4-BE49-F238E27FC236}">
                <a16:creationId xmlns:a16="http://schemas.microsoft.com/office/drawing/2014/main" id="{C7920E75-4920-40B8-AD94-01B18A826B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0064" y="2563347"/>
            <a:ext cx="845462" cy="925125"/>
          </a:xfrm>
          <a:prstGeom prst="rect">
            <a:avLst/>
          </a:prstGeom>
        </p:spPr>
      </p:pic>
      <p:pic>
        <p:nvPicPr>
          <p:cNvPr id="73" name="Picture 72">
            <a:extLst>
              <a:ext uri="{FF2B5EF4-FFF2-40B4-BE49-F238E27FC236}">
                <a16:creationId xmlns:a16="http://schemas.microsoft.com/office/drawing/2014/main" id="{838BC2E0-A534-439D-AEA5-D1232FCF73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3426" y="4244231"/>
            <a:ext cx="1230624" cy="683253"/>
          </a:xfrm>
          <a:prstGeom prst="rect">
            <a:avLst/>
          </a:prstGeom>
        </p:spPr>
      </p:pic>
      <p:pic>
        <p:nvPicPr>
          <p:cNvPr id="78" name="Picture 77">
            <a:extLst>
              <a:ext uri="{FF2B5EF4-FFF2-40B4-BE49-F238E27FC236}">
                <a16:creationId xmlns:a16="http://schemas.microsoft.com/office/drawing/2014/main" id="{7F624883-DB10-4CA4-909C-9CCC6EA749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16438" y="1217390"/>
            <a:ext cx="790253" cy="756231"/>
          </a:xfrm>
          <a:prstGeom prst="rect">
            <a:avLst/>
          </a:prstGeom>
        </p:spPr>
      </p:pic>
      <p:pic>
        <p:nvPicPr>
          <p:cNvPr id="89" name="Picture 88">
            <a:extLst>
              <a:ext uri="{FF2B5EF4-FFF2-40B4-BE49-F238E27FC236}">
                <a16:creationId xmlns:a16="http://schemas.microsoft.com/office/drawing/2014/main" id="{6C5A8EF7-1EBD-4E16-8B7C-ED54830D96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22751" y="2628714"/>
            <a:ext cx="957105" cy="957105"/>
          </a:xfrm>
          <a:prstGeom prst="rect">
            <a:avLst/>
          </a:prstGeom>
        </p:spPr>
      </p:pic>
      <p:pic>
        <p:nvPicPr>
          <p:cNvPr id="99" name="Picture 98">
            <a:extLst>
              <a:ext uri="{FF2B5EF4-FFF2-40B4-BE49-F238E27FC236}">
                <a16:creationId xmlns:a16="http://schemas.microsoft.com/office/drawing/2014/main" id="{110D7441-0C03-4ED7-8BBC-7FC16CA8B2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93850" y="2607804"/>
            <a:ext cx="957105" cy="957105"/>
          </a:xfrm>
          <a:prstGeom prst="rect">
            <a:avLst/>
          </a:prstGeom>
        </p:spPr>
      </p:pic>
      <p:pic>
        <p:nvPicPr>
          <p:cNvPr id="100" name="Picture 99">
            <a:extLst>
              <a:ext uri="{FF2B5EF4-FFF2-40B4-BE49-F238E27FC236}">
                <a16:creationId xmlns:a16="http://schemas.microsoft.com/office/drawing/2014/main" id="{3BDCC437-A9B3-49EE-9028-60BDF341EB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3021" y="4272881"/>
            <a:ext cx="1156905" cy="618221"/>
          </a:xfrm>
          <a:prstGeom prst="rect">
            <a:avLst/>
          </a:prstGeom>
        </p:spPr>
      </p:pic>
    </p:spTree>
    <p:extLst>
      <p:ext uri="{BB962C8B-B14F-4D97-AF65-F5344CB8AC3E}">
        <p14:creationId xmlns:p14="http://schemas.microsoft.com/office/powerpoint/2010/main" val="397016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8F0206-3BDD-4559-96C6-C67B437971C8}"/>
              </a:ext>
            </a:extLst>
          </p:cNvPr>
          <p:cNvSpPr/>
          <p:nvPr/>
        </p:nvSpPr>
        <p:spPr>
          <a:xfrm>
            <a:off x="426715" y="112482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10947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1701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1175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p:txBody>
          <a:bodyPr>
            <a:no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macht</a:t>
            </a:r>
            <a:r>
              <a:rPr lang="en-GB" sz="2800" b="1" dirty="0">
                <a:solidFill>
                  <a:schemeClr val="bg1"/>
                </a:solidFill>
              </a:rPr>
              <a:t> was? </a:t>
            </a:r>
            <a:r>
              <a:rPr lang="en-GB" sz="2800" b="0" dirty="0">
                <a:solidFill>
                  <a:schemeClr val="bg1"/>
                </a:solidFill>
              </a:rPr>
              <a:t>(2/2)</a:t>
            </a:r>
          </a:p>
        </p:txBody>
      </p:sp>
      <p:sp>
        <p:nvSpPr>
          <p:cNvPr id="28" name="TextBox 27">
            <a:extLst>
              <a:ext uri="{FF2B5EF4-FFF2-40B4-BE49-F238E27FC236}">
                <a16:creationId xmlns:a16="http://schemas.microsoft.com/office/drawing/2014/main" id="{00F7D373-42A8-421B-96B8-A541A0A63D5A}"/>
              </a:ext>
            </a:extLst>
          </p:cNvPr>
          <p:cNvSpPr txBox="1"/>
          <p:nvPr/>
        </p:nvSpPr>
        <p:spPr>
          <a:xfrm>
            <a:off x="5846522" y="144722"/>
            <a:ext cx="30504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vergisst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887" y="1279699"/>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950" y="1302398"/>
            <a:ext cx="508378" cy="529561"/>
          </a:xfrm>
          <a:prstGeom prst="rect">
            <a:avLst/>
          </a:prstGeom>
        </p:spPr>
      </p:pic>
      <p:sp>
        <p:nvSpPr>
          <p:cNvPr id="20" name="Speech Bubble: Rectangle with Corners Rounded 19">
            <a:extLst>
              <a:ext uri="{FF2B5EF4-FFF2-40B4-BE49-F238E27FC236}">
                <a16:creationId xmlns:a16="http://schemas.microsoft.com/office/drawing/2014/main" id="{720BCF74-D48D-4E60-9388-E94BE9C02114}"/>
              </a:ext>
            </a:extLst>
          </p:cNvPr>
          <p:cNvSpPr/>
          <p:nvPr/>
        </p:nvSpPr>
        <p:spPr>
          <a:xfrm>
            <a:off x="2893381" y="5477222"/>
            <a:ext cx="2003472" cy="769486"/>
          </a:xfrm>
          <a:prstGeom prst="wedgeRoundRectCallout">
            <a:avLst>
              <a:gd name="adj1" fmla="val 76800"/>
              <a:gd name="adj2" fmla="val 12192"/>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Kaufst</a:t>
            </a:r>
            <a:r>
              <a:rPr kumimoji="0" lang="en-GB" sz="2200" b="0" i="0" u="none" strike="noStrike" kern="1200" cap="none" spc="0" normalizeH="0" noProof="0" dirty="0">
                <a:ln>
                  <a:noFill/>
                </a:ln>
                <a:solidFill>
                  <a:schemeClr val="tx1"/>
                </a:solidFill>
                <a:effectLst/>
                <a:uLnTx/>
                <a:uFillTx/>
                <a:latin typeface="Century Gothic" panose="020F0302020204030204"/>
                <a:ea typeface="+mn-ea"/>
                <a:cs typeface="+mn-cs"/>
              </a:rPr>
              <a:t> du das Essen</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66" name="Speech Bubble: Rectangle with Corners Rounded 65">
            <a:extLst>
              <a:ext uri="{FF2B5EF4-FFF2-40B4-BE49-F238E27FC236}">
                <a16:creationId xmlns:a16="http://schemas.microsoft.com/office/drawing/2014/main" id="{747765F8-4D8A-4C88-81A3-389B88C987FE}"/>
              </a:ext>
            </a:extLst>
          </p:cNvPr>
          <p:cNvSpPr/>
          <p:nvPr/>
        </p:nvSpPr>
        <p:spPr>
          <a:xfrm>
            <a:off x="6838950" y="5471509"/>
            <a:ext cx="2752663" cy="769485"/>
          </a:xfrm>
          <a:prstGeom prst="wedgeRoundRectCallout">
            <a:avLst>
              <a:gd name="adj1" fmla="val -64805"/>
              <a:gd name="adj2" fmla="val -17079"/>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Nein</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schemeClr val="tx1"/>
                </a:solidFill>
                <a:effectLst/>
                <a:uLnTx/>
                <a:uFillTx/>
                <a:latin typeface="Century Gothic" panose="020F0302020204030204"/>
                <a:ea typeface="+mn-ea"/>
                <a:cs typeface="+mn-cs"/>
              </a:rPr>
              <a:t>kaufe</a:t>
            </a:r>
            <a:r>
              <a:rPr lang="en-GB" sz="2200" dirty="0">
                <a:solidFill>
                  <a:schemeClr val="tx1"/>
                </a:solidFill>
              </a:rPr>
              <a:t> das Essen </a:t>
            </a:r>
            <a:r>
              <a:rPr lang="en-GB" sz="2200" dirty="0" err="1">
                <a:solidFill>
                  <a:schemeClr val="tx1"/>
                </a:solidFill>
              </a:rPr>
              <a:t>nicht</a:t>
            </a:r>
            <a:r>
              <a:rPr kumimoji="0" lang="en-GB" sz="2200" b="0"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pic>
        <p:nvPicPr>
          <p:cNvPr id="42" name="Picture 41" descr="A close up of a logo&#10;&#10;Description automatically generated">
            <a:extLst>
              <a:ext uri="{FF2B5EF4-FFF2-40B4-BE49-F238E27FC236}">
                <a16:creationId xmlns:a16="http://schemas.microsoft.com/office/drawing/2014/main" id="{8848BFA7-ECFF-4056-9600-782A9B50DE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2066" y="1124187"/>
            <a:ext cx="593901" cy="766704"/>
          </a:xfrm>
          <a:prstGeom prst="rect">
            <a:avLst/>
          </a:prstGeom>
        </p:spPr>
      </p:pic>
      <p:sp>
        <p:nvSpPr>
          <p:cNvPr id="4" name="Rectangle 3">
            <a:extLst>
              <a:ext uri="{FF2B5EF4-FFF2-40B4-BE49-F238E27FC236}">
                <a16:creationId xmlns:a16="http://schemas.microsoft.com/office/drawing/2014/main" id="{170E311F-CB19-4988-90CF-69FBEEFDA71C}"/>
              </a:ext>
            </a:extLst>
          </p:cNvPr>
          <p:cNvSpPr/>
          <p:nvPr/>
        </p:nvSpPr>
        <p:spPr>
          <a:xfrm>
            <a:off x="367054" y="98483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99743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9" name="Picture 68" descr="A close up of a logo&#10;&#10;Description automatically generated">
            <a:extLst>
              <a:ext uri="{FF2B5EF4-FFF2-40B4-BE49-F238E27FC236}">
                <a16:creationId xmlns:a16="http://schemas.microsoft.com/office/drawing/2014/main" id="{520C1B84-1430-4711-B8C0-805C53AC9F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2000" y="1148232"/>
            <a:ext cx="593901" cy="766704"/>
          </a:xfrm>
          <a:prstGeom prst="rect">
            <a:avLst/>
          </a:prstGeom>
        </p:spPr>
      </p:pic>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1533" y="137495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8126" y="1265039"/>
            <a:ext cx="508378" cy="529561"/>
          </a:xfrm>
          <a:prstGeom prst="rect">
            <a:avLst/>
          </a:prstGeom>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067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532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2868"/>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761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339" y="2809074"/>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8500" y="2823930"/>
            <a:ext cx="508378" cy="529561"/>
          </a:xfrm>
          <a:prstGeom prst="rect">
            <a:avLst/>
          </a:prstGeom>
        </p:spPr>
      </p:pic>
      <p:pic>
        <p:nvPicPr>
          <p:cNvPr id="83" name="Picture 82" descr="A close up of a logo&#10;&#10;Description automatically generated">
            <a:extLst>
              <a:ext uri="{FF2B5EF4-FFF2-40B4-BE49-F238E27FC236}">
                <a16:creationId xmlns:a16="http://schemas.microsoft.com/office/drawing/2014/main" id="{78B9ED7E-FB01-40D0-8E72-706603EB27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744" y="2667175"/>
            <a:ext cx="593901" cy="766704"/>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567957"/>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80566"/>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7" name="Picture 86" descr="A close up of a logo&#10;&#10;Description automatically generated">
            <a:extLst>
              <a:ext uri="{FF2B5EF4-FFF2-40B4-BE49-F238E27FC236}">
                <a16:creationId xmlns:a16="http://schemas.microsoft.com/office/drawing/2014/main" id="{DFBB0457-2895-498F-83B8-9F6A525635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4126" y="2639038"/>
            <a:ext cx="593901" cy="766704"/>
          </a:xfrm>
          <a:prstGeom prst="rect">
            <a:avLst/>
          </a:prstGeom>
        </p:spPr>
      </p:pic>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92570" y="277349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1301" y="2797770"/>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6715" y="416205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8950" y="414670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9128" y="4154250"/>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50140" y="414899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3780" y="4290922"/>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0179" y="4294104"/>
            <a:ext cx="508378" cy="529561"/>
          </a:xfrm>
          <a:prstGeom prst="rect">
            <a:avLst/>
          </a:prstGeom>
        </p:spPr>
      </p:pic>
      <p:pic>
        <p:nvPicPr>
          <p:cNvPr id="119" name="Picture 118" descr="A close up of a logo&#10;&#10;Description automatically generated">
            <a:extLst>
              <a:ext uri="{FF2B5EF4-FFF2-40B4-BE49-F238E27FC236}">
                <a16:creationId xmlns:a16="http://schemas.microsoft.com/office/drawing/2014/main" id="{0A5DC032-6803-4836-B757-63CC8AB5C2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780" y="4225800"/>
            <a:ext cx="593901" cy="766704"/>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7054" y="4022065"/>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3EAA0FE-09F0-4318-8BEE-8BDA29C3C8E7}"/>
              </a:ext>
            </a:extLst>
          </p:cNvPr>
          <p:cNvSpPr/>
          <p:nvPr/>
        </p:nvSpPr>
        <p:spPr>
          <a:xfrm>
            <a:off x="6367821" y="4034674"/>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3" name="Picture 122" descr="A close up of a logo&#10;&#10;Description automatically generated">
            <a:extLst>
              <a:ext uri="{FF2B5EF4-FFF2-40B4-BE49-F238E27FC236}">
                <a16:creationId xmlns:a16="http://schemas.microsoft.com/office/drawing/2014/main" id="{BDC21C4D-FB85-4796-B180-55F2E124FD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6083" y="4197077"/>
            <a:ext cx="593901" cy="766704"/>
          </a:xfrm>
          <a:prstGeom prst="rect">
            <a:avLst/>
          </a:prstGeom>
        </p:spPr>
      </p:pic>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5360" y="4416173"/>
            <a:ext cx="425451" cy="425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E85293-54F1-4D0F-99D4-E21A04CE9572}"/>
              </a:ext>
            </a:extLst>
          </p:cNvPr>
          <p:cNvSpPr txBox="1"/>
          <p:nvPr/>
        </p:nvSpPr>
        <p:spPr>
          <a:xfrm>
            <a:off x="1144524" y="5625420"/>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B</a:t>
            </a:r>
          </a:p>
        </p:txBody>
      </p:sp>
      <p:sp>
        <p:nvSpPr>
          <p:cNvPr id="131" name="TextBox 130">
            <a:extLst>
              <a:ext uri="{FF2B5EF4-FFF2-40B4-BE49-F238E27FC236}">
                <a16:creationId xmlns:a16="http://schemas.microsoft.com/office/drawing/2014/main" id="{5C901BA2-99AE-4A19-96E2-EC25284A9FC3}"/>
              </a:ext>
            </a:extLst>
          </p:cNvPr>
          <p:cNvSpPr txBox="1"/>
          <p:nvPr/>
        </p:nvSpPr>
        <p:spPr>
          <a:xfrm>
            <a:off x="10125472" y="5625418"/>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Partner A</a:t>
            </a:r>
          </a:p>
        </p:txBody>
      </p:sp>
      <p:sp>
        <p:nvSpPr>
          <p:cNvPr id="8" name="Rectangle: Rounded Corners 7">
            <a:extLst>
              <a:ext uri="{FF2B5EF4-FFF2-40B4-BE49-F238E27FC236}">
                <a16:creationId xmlns:a16="http://schemas.microsoft.com/office/drawing/2014/main" id="{47F2C9CB-5C32-4D5B-B1D4-165E1D9A5629}"/>
              </a:ext>
            </a:extLst>
          </p:cNvPr>
          <p:cNvSpPr/>
          <p:nvPr/>
        </p:nvSpPr>
        <p:spPr>
          <a:xfrm>
            <a:off x="433284" y="1085020"/>
            <a:ext cx="2722878"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7717" y="4302274"/>
            <a:ext cx="508378" cy="529561"/>
          </a:xfrm>
          <a:prstGeom prst="rect">
            <a:avLst/>
          </a:prstGeom>
        </p:spPr>
      </p:pic>
      <p:pic>
        <p:nvPicPr>
          <p:cNvPr id="67" name="Picture 66" descr="A close up of a logo&#10;&#10;Description automatically generated">
            <a:extLst>
              <a:ext uri="{FF2B5EF4-FFF2-40B4-BE49-F238E27FC236}">
                <a16:creationId xmlns:a16="http://schemas.microsoft.com/office/drawing/2014/main" id="{18238204-D426-4855-A2AE-1E8C57126B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120" y="1186528"/>
            <a:ext cx="696525" cy="670241"/>
          </a:xfrm>
          <a:prstGeom prst="rect">
            <a:avLst/>
          </a:prstGeom>
        </p:spPr>
      </p:pic>
      <p:pic>
        <p:nvPicPr>
          <p:cNvPr id="79" name="Picture 78" descr="A close up of a logo&#10;&#10;Description automatically generated">
            <a:extLst>
              <a:ext uri="{FF2B5EF4-FFF2-40B4-BE49-F238E27FC236}">
                <a16:creationId xmlns:a16="http://schemas.microsoft.com/office/drawing/2014/main" id="{42CAEC9F-F975-43DC-A9FE-079E9A7BE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6445" y="2717184"/>
            <a:ext cx="696525" cy="670241"/>
          </a:xfrm>
          <a:prstGeom prst="rect">
            <a:avLst/>
          </a:prstGeom>
        </p:spPr>
      </p:pic>
      <p:pic>
        <p:nvPicPr>
          <p:cNvPr id="80" name="Picture 79" descr="A close up of a logo&#10;&#10;Description automatically generated">
            <a:extLst>
              <a:ext uri="{FF2B5EF4-FFF2-40B4-BE49-F238E27FC236}">
                <a16:creationId xmlns:a16="http://schemas.microsoft.com/office/drawing/2014/main" id="{85721ACF-D067-46F1-8384-66C74BACDC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566" y="4245308"/>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E0D27812-1580-4BB3-A259-C47670EBC1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947" y="1252554"/>
            <a:ext cx="696525" cy="670241"/>
          </a:xfrm>
          <a:prstGeom prst="rect">
            <a:avLst/>
          </a:prstGeom>
        </p:spPr>
      </p:pic>
      <p:pic>
        <p:nvPicPr>
          <p:cNvPr id="91" name="Picture 90" descr="A close up of a logo&#10;&#10;Description automatically generated">
            <a:extLst>
              <a:ext uri="{FF2B5EF4-FFF2-40B4-BE49-F238E27FC236}">
                <a16:creationId xmlns:a16="http://schemas.microsoft.com/office/drawing/2014/main" id="{795D637D-875A-41BB-BA3F-EEA245404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0940" y="2716858"/>
            <a:ext cx="696525" cy="670241"/>
          </a:xfrm>
          <a:prstGeom prst="rect">
            <a:avLst/>
          </a:prstGeom>
        </p:spPr>
      </p:pic>
      <p:pic>
        <p:nvPicPr>
          <p:cNvPr id="92" name="Picture 91" descr="A close up of a logo&#10;&#10;Description automatically generated">
            <a:extLst>
              <a:ext uri="{FF2B5EF4-FFF2-40B4-BE49-F238E27FC236}">
                <a16:creationId xmlns:a16="http://schemas.microsoft.com/office/drawing/2014/main" id="{85FAD1A3-CC16-49C6-9CC7-9E42154B90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0784" y="4284513"/>
            <a:ext cx="696525" cy="670241"/>
          </a:xfrm>
          <a:prstGeom prst="rect">
            <a:avLst/>
          </a:prstGeom>
        </p:spPr>
      </p:pic>
      <p:sp>
        <p:nvSpPr>
          <p:cNvPr id="93" name="TextBox 92">
            <a:extLst>
              <a:ext uri="{FF2B5EF4-FFF2-40B4-BE49-F238E27FC236}">
                <a16:creationId xmlns:a16="http://schemas.microsoft.com/office/drawing/2014/main" id="{94B6776B-C107-4C50-A7D6-A1D2DDA2334E}"/>
              </a:ext>
            </a:extLst>
          </p:cNvPr>
          <p:cNvSpPr txBox="1"/>
          <p:nvPr/>
        </p:nvSpPr>
        <p:spPr>
          <a:xfrm>
            <a:off x="365668" y="2037806"/>
            <a:ext cx="5730332" cy="461665"/>
          </a:xfrm>
          <a:prstGeom prst="rect">
            <a:avLst/>
          </a:prstGeom>
          <a:noFill/>
        </p:spPr>
        <p:txBody>
          <a:bodyPr wrap="square" rtlCol="0">
            <a:spAutoFit/>
          </a:bodyPr>
          <a:lstStyle/>
          <a:p>
            <a:pPr algn="ctr"/>
            <a:r>
              <a:rPr lang="en-GB" sz="2400" dirty="0"/>
              <a:t>1. das Essen </a:t>
            </a:r>
            <a:r>
              <a:rPr lang="en-GB" sz="2400" dirty="0" err="1"/>
              <a:t>kaufen</a:t>
            </a:r>
            <a:endParaRPr lang="en-GB" sz="2400" dirty="0"/>
          </a:p>
        </p:txBody>
      </p:sp>
      <p:sp>
        <p:nvSpPr>
          <p:cNvPr id="94" name="TextBox 93">
            <a:extLst>
              <a:ext uri="{FF2B5EF4-FFF2-40B4-BE49-F238E27FC236}">
                <a16:creationId xmlns:a16="http://schemas.microsoft.com/office/drawing/2014/main" id="{8FD13FC1-F9DE-4F63-A2B1-B4CFDCC6BDC9}"/>
              </a:ext>
            </a:extLst>
          </p:cNvPr>
          <p:cNvSpPr txBox="1"/>
          <p:nvPr/>
        </p:nvSpPr>
        <p:spPr>
          <a:xfrm>
            <a:off x="6480074" y="2011822"/>
            <a:ext cx="5730332" cy="461665"/>
          </a:xfrm>
          <a:prstGeom prst="rect">
            <a:avLst/>
          </a:prstGeom>
          <a:noFill/>
        </p:spPr>
        <p:txBody>
          <a:bodyPr wrap="square" rtlCol="0">
            <a:spAutoFit/>
          </a:bodyPr>
          <a:lstStyle/>
          <a:p>
            <a:pPr algn="ctr"/>
            <a:r>
              <a:rPr lang="en-GB" sz="2400" dirty="0"/>
              <a:t>2. das Banner </a:t>
            </a:r>
            <a:r>
              <a:rPr lang="en-GB" sz="2400" dirty="0" err="1"/>
              <a:t>mitbringen</a:t>
            </a:r>
            <a:endParaRPr lang="en-GB" sz="2400" dirty="0"/>
          </a:p>
        </p:txBody>
      </p:sp>
      <p:sp>
        <p:nvSpPr>
          <p:cNvPr id="95" name="TextBox 94">
            <a:extLst>
              <a:ext uri="{FF2B5EF4-FFF2-40B4-BE49-F238E27FC236}">
                <a16:creationId xmlns:a16="http://schemas.microsoft.com/office/drawing/2014/main" id="{F240B171-7B00-47D8-BE61-FDD5D46F74FC}"/>
              </a:ext>
            </a:extLst>
          </p:cNvPr>
          <p:cNvSpPr txBox="1"/>
          <p:nvPr/>
        </p:nvSpPr>
        <p:spPr>
          <a:xfrm>
            <a:off x="387193" y="3542257"/>
            <a:ext cx="5730332" cy="461665"/>
          </a:xfrm>
          <a:prstGeom prst="rect">
            <a:avLst/>
          </a:prstGeom>
          <a:noFill/>
        </p:spPr>
        <p:txBody>
          <a:bodyPr wrap="square" rtlCol="0">
            <a:spAutoFit/>
          </a:bodyPr>
          <a:lstStyle/>
          <a:p>
            <a:pPr algn="ctr"/>
            <a:r>
              <a:rPr lang="en-GB" sz="2400" dirty="0"/>
              <a:t>3. um 5 </a:t>
            </a:r>
            <a:r>
              <a:rPr lang="en-GB" sz="2400" dirty="0" err="1"/>
              <a:t>Uhr</a:t>
            </a:r>
            <a:r>
              <a:rPr lang="en-GB" sz="2400" dirty="0"/>
              <a:t> </a:t>
            </a:r>
            <a:r>
              <a:rPr lang="en-GB" sz="2400" dirty="0" err="1"/>
              <a:t>ankommen</a:t>
            </a:r>
            <a:endParaRPr lang="en-GB" sz="2400" dirty="0"/>
          </a:p>
        </p:txBody>
      </p:sp>
      <p:sp>
        <p:nvSpPr>
          <p:cNvPr id="96" name="TextBox 95">
            <a:extLst>
              <a:ext uri="{FF2B5EF4-FFF2-40B4-BE49-F238E27FC236}">
                <a16:creationId xmlns:a16="http://schemas.microsoft.com/office/drawing/2014/main" id="{1C5A1A67-BB89-4772-BB76-4942DF5ACEFD}"/>
              </a:ext>
            </a:extLst>
          </p:cNvPr>
          <p:cNvSpPr txBox="1"/>
          <p:nvPr/>
        </p:nvSpPr>
        <p:spPr>
          <a:xfrm>
            <a:off x="6308160" y="3554706"/>
            <a:ext cx="5730332" cy="461665"/>
          </a:xfrm>
          <a:prstGeom prst="rect">
            <a:avLst/>
          </a:prstGeom>
          <a:noFill/>
        </p:spPr>
        <p:txBody>
          <a:bodyPr wrap="square" rtlCol="0">
            <a:spAutoFit/>
          </a:bodyPr>
          <a:lstStyle/>
          <a:p>
            <a:pPr algn="ctr"/>
            <a:r>
              <a:rPr lang="en-GB" sz="2400" dirty="0"/>
              <a:t>4. die </a:t>
            </a:r>
            <a:r>
              <a:rPr lang="en-GB" sz="2400" dirty="0" err="1"/>
              <a:t>Dekoration</a:t>
            </a:r>
            <a:r>
              <a:rPr lang="en-GB" sz="2400" dirty="0"/>
              <a:t> </a:t>
            </a:r>
            <a:r>
              <a:rPr lang="en-GB" sz="2400" dirty="0" err="1"/>
              <a:t>vorbereiten</a:t>
            </a:r>
            <a:endParaRPr lang="en-GB" sz="2400" dirty="0"/>
          </a:p>
        </p:txBody>
      </p:sp>
      <p:sp>
        <p:nvSpPr>
          <p:cNvPr id="97" name="TextBox 96">
            <a:extLst>
              <a:ext uri="{FF2B5EF4-FFF2-40B4-BE49-F238E27FC236}">
                <a16:creationId xmlns:a16="http://schemas.microsoft.com/office/drawing/2014/main" id="{D3611191-A28C-466C-BF0A-DBBD6EB07433}"/>
              </a:ext>
            </a:extLst>
          </p:cNvPr>
          <p:cNvSpPr txBox="1"/>
          <p:nvPr/>
        </p:nvSpPr>
        <p:spPr>
          <a:xfrm>
            <a:off x="394776" y="5032431"/>
            <a:ext cx="5730332" cy="461665"/>
          </a:xfrm>
          <a:prstGeom prst="rect">
            <a:avLst/>
          </a:prstGeom>
          <a:noFill/>
        </p:spPr>
        <p:txBody>
          <a:bodyPr wrap="square" rtlCol="0">
            <a:spAutoFit/>
          </a:bodyPr>
          <a:lstStyle/>
          <a:p>
            <a:pPr algn="ctr"/>
            <a:r>
              <a:rPr lang="en-GB" sz="2400" dirty="0"/>
              <a:t>5. den Kuchen </a:t>
            </a:r>
            <a:r>
              <a:rPr lang="en-GB" sz="2400" dirty="0" err="1"/>
              <a:t>backen</a:t>
            </a:r>
            <a:endParaRPr lang="en-GB" sz="2400" dirty="0"/>
          </a:p>
        </p:txBody>
      </p:sp>
      <p:sp>
        <p:nvSpPr>
          <p:cNvPr id="98" name="TextBox 97">
            <a:extLst>
              <a:ext uri="{FF2B5EF4-FFF2-40B4-BE49-F238E27FC236}">
                <a16:creationId xmlns:a16="http://schemas.microsoft.com/office/drawing/2014/main" id="{3448B7CB-DCBB-4029-871C-9F4B224DAC3A}"/>
              </a:ext>
            </a:extLst>
          </p:cNvPr>
          <p:cNvSpPr txBox="1"/>
          <p:nvPr/>
        </p:nvSpPr>
        <p:spPr>
          <a:xfrm>
            <a:off x="6315743" y="5044880"/>
            <a:ext cx="5730332" cy="461665"/>
          </a:xfrm>
          <a:prstGeom prst="rect">
            <a:avLst/>
          </a:prstGeom>
          <a:noFill/>
        </p:spPr>
        <p:txBody>
          <a:bodyPr wrap="square" rtlCol="0">
            <a:spAutoFit/>
          </a:bodyPr>
          <a:lstStyle/>
          <a:p>
            <a:pPr algn="ctr"/>
            <a:r>
              <a:rPr lang="en-GB" sz="2400" dirty="0"/>
              <a:t>6. die </a:t>
            </a:r>
            <a:r>
              <a:rPr lang="en-GB" sz="2400" dirty="0" err="1"/>
              <a:t>weiteren</a:t>
            </a:r>
            <a:r>
              <a:rPr lang="en-GB" sz="2400" dirty="0"/>
              <a:t> </a:t>
            </a:r>
            <a:r>
              <a:rPr lang="en-GB" sz="2400" dirty="0" err="1"/>
              <a:t>Rezepte</a:t>
            </a:r>
            <a:r>
              <a:rPr lang="en-GB" sz="2400" dirty="0"/>
              <a:t> </a:t>
            </a:r>
            <a:r>
              <a:rPr lang="en-GB" sz="2400" dirty="0" err="1"/>
              <a:t>vorbereiten</a:t>
            </a:r>
            <a:endParaRPr lang="en-GB" sz="2400" dirty="0"/>
          </a:p>
        </p:txBody>
      </p:sp>
      <p:pic>
        <p:nvPicPr>
          <p:cNvPr id="99" name="Picture 98" descr="A close up of a logo&#10;&#10;Description automatically generated">
            <a:extLst>
              <a:ext uri="{FF2B5EF4-FFF2-40B4-BE49-F238E27FC236}">
                <a16:creationId xmlns:a16="http://schemas.microsoft.com/office/drawing/2014/main" id="{E2261EB3-7F8E-4B6A-9099-179E97C9F1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6779" y="37560"/>
            <a:ext cx="910342" cy="929127"/>
          </a:xfrm>
          <a:prstGeom prst="rect">
            <a:avLst/>
          </a:prstGeom>
        </p:spPr>
      </p:pic>
      <p:pic>
        <p:nvPicPr>
          <p:cNvPr id="61" name="Picture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5611" y="2708237"/>
            <a:ext cx="761006" cy="728243"/>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7427" y="4170944"/>
            <a:ext cx="840958" cy="82156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1723" y="1136108"/>
            <a:ext cx="1618851" cy="80942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9906" y="2562601"/>
            <a:ext cx="649472" cy="1029999"/>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30022" y="4245308"/>
            <a:ext cx="666947" cy="727579"/>
          </a:xfrm>
          <a:prstGeom prst="rect">
            <a:avLst/>
          </a:prstGeom>
        </p:spPr>
      </p:pic>
      <p:pic>
        <p:nvPicPr>
          <p:cNvPr id="73" name="Picture 72">
            <a:extLst>
              <a:ext uri="{FF2B5EF4-FFF2-40B4-BE49-F238E27FC236}">
                <a16:creationId xmlns:a16="http://schemas.microsoft.com/office/drawing/2014/main" id="{FE112CBC-538B-47CA-9EB2-41A628912F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0114" y="2677258"/>
            <a:ext cx="761006" cy="728243"/>
          </a:xfrm>
          <a:prstGeom prst="rect">
            <a:avLst/>
          </a:prstGeom>
        </p:spPr>
      </p:pic>
      <p:pic>
        <p:nvPicPr>
          <p:cNvPr id="78" name="Picture 77">
            <a:extLst>
              <a:ext uri="{FF2B5EF4-FFF2-40B4-BE49-F238E27FC236}">
                <a16:creationId xmlns:a16="http://schemas.microsoft.com/office/drawing/2014/main" id="{659806C8-0276-484D-A3C8-3385DDD179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08384" y="4162547"/>
            <a:ext cx="840958" cy="821560"/>
          </a:xfrm>
          <a:prstGeom prst="rect">
            <a:avLst/>
          </a:prstGeom>
        </p:spPr>
      </p:pic>
      <p:pic>
        <p:nvPicPr>
          <p:cNvPr id="89" name="Picture 88">
            <a:extLst>
              <a:ext uri="{FF2B5EF4-FFF2-40B4-BE49-F238E27FC236}">
                <a16:creationId xmlns:a16="http://schemas.microsoft.com/office/drawing/2014/main" id="{E36CC990-9A1E-4F34-B1CF-41C6430845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73027" y="4225800"/>
            <a:ext cx="666947" cy="727579"/>
          </a:xfrm>
          <a:prstGeom prst="rect">
            <a:avLst/>
          </a:prstGeom>
        </p:spPr>
      </p:pic>
      <p:pic>
        <p:nvPicPr>
          <p:cNvPr id="100" name="Picture 99">
            <a:extLst>
              <a:ext uri="{FF2B5EF4-FFF2-40B4-BE49-F238E27FC236}">
                <a16:creationId xmlns:a16="http://schemas.microsoft.com/office/drawing/2014/main" id="{2E084330-FE4D-462C-AA14-529C6D2711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31939" y="2583090"/>
            <a:ext cx="649472" cy="1029999"/>
          </a:xfrm>
          <a:prstGeom prst="rect">
            <a:avLst/>
          </a:prstGeom>
        </p:spPr>
      </p:pic>
      <p:pic>
        <p:nvPicPr>
          <p:cNvPr id="101" name="Picture 100">
            <a:extLst>
              <a:ext uri="{FF2B5EF4-FFF2-40B4-BE49-F238E27FC236}">
                <a16:creationId xmlns:a16="http://schemas.microsoft.com/office/drawing/2014/main" id="{3CE88C30-2B91-4208-8A20-8A5F4F1F31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0760" y="1196765"/>
            <a:ext cx="1618851" cy="809426"/>
          </a:xfrm>
          <a:prstGeom prst="rect">
            <a:avLst/>
          </a:prstGeom>
        </p:spPr>
      </p:pic>
      <p:pic>
        <p:nvPicPr>
          <p:cNvPr id="13" name="Picture 12" descr="A close up of a sign&#10;&#10;Description automatically generated">
            <a:extLst>
              <a:ext uri="{FF2B5EF4-FFF2-40B4-BE49-F238E27FC236}">
                <a16:creationId xmlns:a16="http://schemas.microsoft.com/office/drawing/2014/main" id="{A5B0F799-8E6B-4F9B-BF50-B58BD9A022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44170" y="1230548"/>
            <a:ext cx="632264" cy="677237"/>
          </a:xfrm>
          <a:prstGeom prst="rect">
            <a:avLst/>
          </a:prstGeom>
        </p:spPr>
      </p:pic>
      <p:pic>
        <p:nvPicPr>
          <p:cNvPr id="102" name="Picture 101" descr="A close up of a sign&#10;&#10;Description automatically generated">
            <a:extLst>
              <a:ext uri="{FF2B5EF4-FFF2-40B4-BE49-F238E27FC236}">
                <a16:creationId xmlns:a16="http://schemas.microsoft.com/office/drawing/2014/main" id="{E5A800D3-CBDE-43F8-AA4E-554C37BF6F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55705" y="1213334"/>
            <a:ext cx="632264" cy="677237"/>
          </a:xfrm>
          <a:prstGeom prst="rect">
            <a:avLst/>
          </a:prstGeom>
        </p:spPr>
      </p:pic>
    </p:spTree>
    <p:extLst>
      <p:ext uri="{BB962C8B-B14F-4D97-AF65-F5344CB8AC3E}">
        <p14:creationId xmlns:p14="http://schemas.microsoft.com/office/powerpoint/2010/main" val="367343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10000"/>
          </a:bodyPr>
          <a:lstStyle/>
          <a:p>
            <a:r>
              <a:rPr lang="en-GB" sz="4000" dirty="0" err="1"/>
              <a:t>Opa</a:t>
            </a:r>
            <a:r>
              <a:rPr lang="en-GB" sz="4000" dirty="0"/>
              <a:t> </a:t>
            </a:r>
            <a:r>
              <a:rPr lang="en-GB" sz="4000" dirty="0" err="1"/>
              <a:t>wird</a:t>
            </a:r>
            <a:r>
              <a:rPr lang="en-GB" sz="4000" dirty="0"/>
              <a:t> 70!</a:t>
            </a:r>
            <a:br>
              <a:rPr lang="en-GB" sz="4000" dirty="0"/>
            </a:br>
            <a:r>
              <a:rPr lang="en-GB" sz="2600" b="0" dirty="0"/>
              <a:t>Preparing for a party</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7 - Lesson 28</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Inge Alferink / Rachel Hawkes / Ciaran Morris</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10/02/24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Separable verbs in the present tense</a:t>
            </a:r>
          </a:p>
          <a:p>
            <a:pPr algn="l"/>
            <a:r>
              <a:rPr lang="en-GB" sz="2000" dirty="0">
                <a:solidFill>
                  <a:schemeClr val="tx1"/>
                </a:solidFill>
              </a:rPr>
              <a:t>SSC long and short [o] and [ö]</a:t>
            </a:r>
          </a:p>
          <a:p>
            <a:pPr algn="l"/>
            <a:endParaRPr lang="en-GB" sz="2000" dirty="0">
              <a:solidFill>
                <a:schemeClr val="tx1"/>
              </a:solidFill>
            </a:endParaRPr>
          </a:p>
        </p:txBody>
      </p:sp>
      <p:pic>
        <p:nvPicPr>
          <p:cNvPr id="7" name="Picture 6">
            <a:extLst>
              <a:ext uri="{FF2B5EF4-FFF2-40B4-BE49-F238E27FC236}">
                <a16:creationId xmlns:a16="http://schemas.microsoft.com/office/drawing/2014/main" id="{DF958502-422B-4A3D-B555-59E4C7D94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529" y="2498921"/>
            <a:ext cx="1950486" cy="3287657"/>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7AAAC58A-DD45-4378-81EB-443314533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02323" y="3820714"/>
            <a:ext cx="4466434" cy="3157200"/>
          </a:xfrm>
          <a:prstGeom prst="rect">
            <a:avLst/>
          </a:prstGeom>
        </p:spPr>
      </p:pic>
      <p:pic>
        <p:nvPicPr>
          <p:cNvPr id="8" name="Picture 7" descr="A birthday cake&#10;&#10;Description automatically generated">
            <a:extLst>
              <a:ext uri="{FF2B5EF4-FFF2-40B4-BE49-F238E27FC236}">
                <a16:creationId xmlns:a16="http://schemas.microsoft.com/office/drawing/2014/main" id="{2B6A4C94-8557-4643-9F6D-6B2744BA5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698" y="3273619"/>
            <a:ext cx="1921865" cy="1378338"/>
          </a:xfrm>
          <a:prstGeom prst="rect">
            <a:avLst/>
          </a:prstGeom>
        </p:spPr>
      </p:pic>
    </p:spTree>
    <p:extLst>
      <p:ext uri="{BB962C8B-B14F-4D97-AF65-F5344CB8AC3E}">
        <p14:creationId xmlns:p14="http://schemas.microsoft.com/office/powerpoint/2010/main" val="33677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46041"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42581" y="247046"/>
            <a:ext cx="2514746" cy="350983"/>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hören</a:t>
            </a:r>
            <a:r>
              <a:rPr lang="en-GB" sz="2000" b="1" dirty="0">
                <a:solidFill>
                  <a:schemeClr val="tx1"/>
                </a:solidFill>
              </a:rPr>
              <a:t> / </a:t>
            </a:r>
            <a:r>
              <a:rPr lang="en-GB" sz="2000" b="1" dirty="0" err="1">
                <a:solidFill>
                  <a:schemeClr val="tx1"/>
                </a:solidFill>
              </a:rPr>
              <a:t>sprechen</a:t>
            </a:r>
            <a:endParaRPr lang="en-GB" sz="2000" b="1" dirty="0">
              <a:solidFill>
                <a:schemeClr val="tx1"/>
              </a:solidFill>
            </a:endParaRPr>
          </a:p>
        </p:txBody>
      </p:sp>
      <p:sp>
        <p:nvSpPr>
          <p:cNvPr id="7" name="Rounded Rectangle 3">
            <a:extLst>
              <a:ext uri="{FF2B5EF4-FFF2-40B4-BE49-F238E27FC236}">
                <a16:creationId xmlns:a16="http://schemas.microsoft.com/office/drawing/2014/main" id="{E71C1DA7-1170-4A8A-B777-320F5CBA0E6A}"/>
              </a:ext>
            </a:extLst>
          </p:cNvPr>
          <p:cNvSpPr/>
          <p:nvPr/>
        </p:nvSpPr>
        <p:spPr>
          <a:xfrm>
            <a:off x="2548757" y="1497144"/>
            <a:ext cx="3154418" cy="209880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a:solidFill>
                  <a:schemeClr val="tx1"/>
                </a:solidFill>
              </a:rPr>
              <a:t>w</a:t>
            </a:r>
            <a:r>
              <a:rPr lang="en-GB" sz="6600" dirty="0">
                <a:solidFill>
                  <a:srgbClr val="FFCC00"/>
                </a:solidFill>
              </a:rPr>
              <a:t>o</a:t>
            </a:r>
            <a:r>
              <a:rPr lang="en-GB" sz="6600" dirty="0">
                <a:solidFill>
                  <a:schemeClr val="tx1"/>
                </a:solidFill>
              </a:rPr>
              <a:t>?</a:t>
            </a:r>
          </a:p>
        </p:txBody>
      </p:sp>
      <p:sp>
        <p:nvSpPr>
          <p:cNvPr id="15" name="Rounded Rectangle 3">
            <a:extLst>
              <a:ext uri="{FF2B5EF4-FFF2-40B4-BE49-F238E27FC236}">
                <a16:creationId xmlns:a16="http://schemas.microsoft.com/office/drawing/2014/main" id="{F9DA0A98-AAF2-4C70-901A-9983340A564D}"/>
              </a:ext>
            </a:extLst>
          </p:cNvPr>
          <p:cNvSpPr/>
          <p:nvPr/>
        </p:nvSpPr>
        <p:spPr>
          <a:xfrm>
            <a:off x="2548756" y="4091621"/>
            <a:ext cx="3154417" cy="216835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err="1">
                <a:solidFill>
                  <a:schemeClr val="tx1"/>
                </a:solidFill>
              </a:rPr>
              <a:t>sch</a:t>
            </a:r>
            <a:r>
              <a:rPr lang="en-GB" sz="6600" dirty="0" err="1">
                <a:solidFill>
                  <a:srgbClr val="FFCC00"/>
                </a:solidFill>
              </a:rPr>
              <a:t>ö</a:t>
            </a:r>
            <a:r>
              <a:rPr lang="en-GB" sz="6600" dirty="0" err="1">
                <a:solidFill>
                  <a:schemeClr val="tx1"/>
                </a:solidFill>
              </a:rPr>
              <a:t>n</a:t>
            </a:r>
            <a:endParaRPr lang="en-GB" sz="6600" dirty="0">
              <a:solidFill>
                <a:schemeClr val="tx1"/>
              </a:solidFill>
            </a:endParaRPr>
          </a:p>
        </p:txBody>
      </p:sp>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35633" y="1585368"/>
            <a:ext cx="1348933" cy="1146545"/>
          </a:xfrm>
          <a:prstGeom prst="rect">
            <a:avLst/>
          </a:prstGeom>
        </p:spPr>
      </p:pic>
      <p:pic>
        <p:nvPicPr>
          <p:cNvPr id="22" name="Picture 2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8490" y="4087554"/>
            <a:ext cx="822210" cy="1239451"/>
          </a:xfrm>
          <a:prstGeom prst="rect">
            <a:avLst/>
          </a:prstGeom>
        </p:spPr>
      </p:pic>
      <p:sp>
        <p:nvSpPr>
          <p:cNvPr id="18" name="Title 35">
            <a:extLst>
              <a:ext uri="{FF2B5EF4-FFF2-40B4-BE49-F238E27FC236}">
                <a16:creationId xmlns:a16="http://schemas.microsoft.com/office/drawing/2014/main" id="{01E68792-BE69-4EDE-842F-188E0EB154F0}"/>
              </a:ext>
            </a:extLst>
          </p:cNvPr>
          <p:cNvSpPr txBox="1">
            <a:spLocks/>
          </p:cNvSpPr>
          <p:nvPr/>
        </p:nvSpPr>
        <p:spPr>
          <a:xfrm>
            <a:off x="896917" y="889768"/>
            <a:ext cx="2561737" cy="1640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chemeClr val="tx1"/>
                </a:solidFill>
                <a:cs typeface="Calibri" panose="020F0502020204030204" pitchFamily="34" charset="0"/>
              </a:rPr>
              <a:t>o</a:t>
            </a:r>
            <a:endParaRPr lang="en-US" sz="8800" dirty="0">
              <a:solidFill>
                <a:schemeClr val="tx1"/>
              </a:solidFill>
            </a:endParaRPr>
          </a:p>
        </p:txBody>
      </p:sp>
      <p:sp>
        <p:nvSpPr>
          <p:cNvPr id="23" name="Rounded Rectangle 3">
            <a:extLst>
              <a:ext uri="{FF2B5EF4-FFF2-40B4-BE49-F238E27FC236}">
                <a16:creationId xmlns:a16="http://schemas.microsoft.com/office/drawing/2014/main" id="{1A9B4D61-B7F2-4E77-96B6-D38C853D6A69}"/>
              </a:ext>
            </a:extLst>
          </p:cNvPr>
          <p:cNvSpPr/>
          <p:nvPr/>
        </p:nvSpPr>
        <p:spPr>
          <a:xfrm>
            <a:off x="6668327" y="1497145"/>
            <a:ext cx="3236877" cy="2098800"/>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chemeClr val="tx1"/>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chemeClr val="tx1"/>
                </a:solidFill>
                <a:latin typeface="Century Gothic" panose="020B0502020202020204" pitchFamily="34" charset="0"/>
              </a:rPr>
              <a:t>pf</a:t>
            </a:r>
          </a:p>
        </p:txBody>
      </p:sp>
      <p:pic>
        <p:nvPicPr>
          <p:cNvPr id="24" name="Picture 23" descr="back of a man's head">
            <a:extLst>
              <a:ext uri="{FF2B5EF4-FFF2-40B4-BE49-F238E27FC236}">
                <a16:creationId xmlns:a16="http://schemas.microsoft.com/office/drawing/2014/main" id="{BDE06B2E-E81A-4554-A546-736524716B00}"/>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93811" y="1560394"/>
            <a:ext cx="1076050" cy="1196492"/>
          </a:xfrm>
          <a:prstGeom prst="rect">
            <a:avLst/>
          </a:prstGeom>
        </p:spPr>
      </p:pic>
      <p:sp>
        <p:nvSpPr>
          <p:cNvPr id="25" name="Title 18">
            <a:extLst>
              <a:ext uri="{FF2B5EF4-FFF2-40B4-BE49-F238E27FC236}">
                <a16:creationId xmlns:a16="http://schemas.microsoft.com/office/drawing/2014/main" id="{235BBDCE-4703-4E04-94A6-158BEFF7D388}"/>
              </a:ext>
            </a:extLst>
          </p:cNvPr>
          <p:cNvSpPr txBox="1">
            <a:spLocks/>
          </p:cNvSpPr>
          <p:nvPr/>
        </p:nvSpPr>
        <p:spPr>
          <a:xfrm>
            <a:off x="4986551" y="937675"/>
            <a:ext cx="2563835" cy="1592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chemeClr val="tx1"/>
                </a:solidFill>
                <a:ea typeface="+mn-ea"/>
                <a:cs typeface="Calibri" panose="020F0502020204030204" pitchFamily="34" charset="0"/>
              </a:rPr>
              <a:t>o</a:t>
            </a:r>
            <a:endParaRPr lang="en-US" sz="8800" dirty="0">
              <a:solidFill>
                <a:schemeClr val="tx1"/>
              </a:solidFill>
            </a:endParaRPr>
          </a:p>
        </p:txBody>
      </p:sp>
      <p:sp>
        <p:nvSpPr>
          <p:cNvPr id="26" name="Title 1">
            <a:extLst>
              <a:ext uri="{FF2B5EF4-FFF2-40B4-BE49-F238E27FC236}">
                <a16:creationId xmlns:a16="http://schemas.microsoft.com/office/drawing/2014/main" id="{5BE9E028-A8CF-459E-9A54-7B80B9CB41FD}"/>
              </a:ext>
            </a:extLst>
          </p:cNvPr>
          <p:cNvSpPr txBox="1">
            <a:spLocks/>
          </p:cNvSpPr>
          <p:nvPr/>
        </p:nvSpPr>
        <p:spPr>
          <a:xfrm>
            <a:off x="1223150" y="3595944"/>
            <a:ext cx="17957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chemeClr val="tx1"/>
                </a:solidFill>
              </a:rPr>
              <a:t>ö</a:t>
            </a:r>
            <a:endParaRPr lang="en-US" sz="8800" dirty="0">
              <a:solidFill>
                <a:schemeClr val="tx1"/>
              </a:solidFill>
            </a:endParaRPr>
          </a:p>
        </p:txBody>
      </p:sp>
      <p:sp>
        <p:nvSpPr>
          <p:cNvPr id="28" name="Title 1">
            <a:extLst>
              <a:ext uri="{FF2B5EF4-FFF2-40B4-BE49-F238E27FC236}">
                <a16:creationId xmlns:a16="http://schemas.microsoft.com/office/drawing/2014/main" id="{DF347813-B83D-427F-BEF6-6A3F77C4C7DB}"/>
              </a:ext>
            </a:extLst>
          </p:cNvPr>
          <p:cNvSpPr txBox="1">
            <a:spLocks/>
          </p:cNvSpPr>
          <p:nvPr/>
        </p:nvSpPr>
        <p:spPr>
          <a:xfrm>
            <a:off x="5334931" y="3646163"/>
            <a:ext cx="1888958" cy="1362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chemeClr val="tx1"/>
                </a:solidFill>
              </a:rPr>
              <a:t>ö</a:t>
            </a:r>
            <a:endParaRPr lang="en-US" sz="8800" dirty="0">
              <a:solidFill>
                <a:schemeClr val="tx1"/>
              </a:solidFill>
            </a:endParaRPr>
          </a:p>
        </p:txBody>
      </p:sp>
      <p:sp>
        <p:nvSpPr>
          <p:cNvPr id="29" name="Rounded Rectangle 3">
            <a:extLst>
              <a:ext uri="{FF2B5EF4-FFF2-40B4-BE49-F238E27FC236}">
                <a16:creationId xmlns:a16="http://schemas.microsoft.com/office/drawing/2014/main" id="{411C555A-6FD2-4FA9-A3E2-04E20ADA12BA}"/>
              </a:ext>
            </a:extLst>
          </p:cNvPr>
          <p:cNvSpPr/>
          <p:nvPr/>
        </p:nvSpPr>
        <p:spPr>
          <a:xfrm>
            <a:off x="6668327" y="4087554"/>
            <a:ext cx="3236877" cy="2172417"/>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5400" dirty="0" err="1">
                <a:solidFill>
                  <a:schemeClr val="tx1"/>
                </a:solidFill>
                <a:latin typeface="Century Gothic" panose="020B0502020202020204" pitchFamily="34" charset="0"/>
              </a:rPr>
              <a:t>pl</a:t>
            </a:r>
            <a:r>
              <a:rPr lang="en-GB" sz="5400" dirty="0" err="1">
                <a:solidFill>
                  <a:srgbClr val="FFCC00"/>
                </a:solidFill>
                <a:latin typeface="Century Gothic" panose="020B0502020202020204" pitchFamily="34" charset="0"/>
              </a:rPr>
              <a:t>ö</a:t>
            </a:r>
            <a:r>
              <a:rPr lang="en-GB" sz="5400" dirty="0" err="1">
                <a:solidFill>
                  <a:schemeClr val="tx1"/>
                </a:solidFill>
                <a:latin typeface="Century Gothic" panose="020B0502020202020204" pitchFamily="34" charset="0"/>
              </a:rPr>
              <a:t>tzlich</a:t>
            </a:r>
            <a:endParaRPr lang="en-GB" sz="5400" dirty="0">
              <a:solidFill>
                <a:schemeClr val="tx1"/>
              </a:solidFill>
              <a:latin typeface="Century Gothic" panose="020B0502020202020204" pitchFamily="34" charset="0"/>
            </a:endParaRPr>
          </a:p>
        </p:txBody>
      </p:sp>
      <p:pic>
        <p:nvPicPr>
          <p:cNvPr id="30" name="Picture 29" descr="man suddenly having to stop">
            <a:extLst>
              <a:ext uri="{FF2B5EF4-FFF2-40B4-BE49-F238E27FC236}">
                <a16:creationId xmlns:a16="http://schemas.microsoft.com/office/drawing/2014/main" id="{F3B6821A-6ECC-480C-B0A6-6D372C5D82C0}"/>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9750" y="4155415"/>
            <a:ext cx="848765" cy="1242316"/>
          </a:xfrm>
          <a:prstGeom prst="rect">
            <a:avLst/>
          </a:prstGeom>
        </p:spPr>
      </p:pic>
    </p:spTree>
    <p:extLst>
      <p:ext uri="{BB962C8B-B14F-4D97-AF65-F5344CB8AC3E}">
        <p14:creationId xmlns:p14="http://schemas.microsoft.com/office/powerpoint/2010/main" val="38029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_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wo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4" name="wo_sourc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5" name="o_shor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5" name="o_shor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6" name="Kopf_sourc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7" name="oo SSC.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8" name="scho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8" name="scho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subTnLst>
                                    <p:audio>
                                      <p:cMediaNode>
                                        <p:cTn display="0" masterRel="sameClick">
                                          <p:stCondLst>
                                            <p:cond evt="begin" delay="0">
                                              <p:tn val="50"/>
                                            </p:cond>
                                          </p:stCondLst>
                                          <p:endCondLst>
                                            <p:cond evt="onStopAudio" delay="0">
                                              <p:tgtEl>
                                                <p:sldTgt/>
                                              </p:tgtEl>
                                            </p:cond>
                                          </p:endCondLst>
                                        </p:cTn>
                                        <p:tgtEl>
                                          <p:sndTgt r:embed="rId9" name="oo short SSC.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subTnLst>
                                    <p:audio>
                                      <p:cMediaNode>
                                        <p:cTn display="0" masterRel="sameClick">
                                          <p:stCondLst>
                                            <p:cond evt="begin" delay="0">
                                              <p:tn val="55"/>
                                            </p:cond>
                                          </p:stCondLst>
                                          <p:endCondLst>
                                            <p:cond evt="onStopAudio" delay="0">
                                              <p:tgtEl>
                                                <p:sldTgt/>
                                              </p:tgtEl>
                                            </p:cond>
                                          </p:endCondLst>
                                        </p:cTn>
                                        <p:tgtEl>
                                          <p:sndTgt r:embed="rId10" name="plotzlich.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subTnLst>
                                    <p:audio>
                                      <p:cMediaNode>
                                        <p:cTn display="0" masterRel="sameClick">
                                          <p:stCondLst>
                                            <p:cond evt="begin" delay="0">
                                              <p:tn val="60"/>
                                            </p:cond>
                                          </p:stCondLst>
                                          <p:endCondLst>
                                            <p:cond evt="onStopAudio" delay="0">
                                              <p:tgtEl>
                                                <p:sldTgt/>
                                              </p:tgtEl>
                                            </p:cond>
                                          </p:endCondLst>
                                        </p:cTn>
                                        <p:tgtEl>
                                          <p:sndTgt r:embed="rId9" name="oo short SS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p:bldP spid="23" grpId="0" animBg="1"/>
      <p:bldP spid="25" grpId="0"/>
      <p:bldP spid="26" grpId="0"/>
      <p:bldP spid="28" grpId="0"/>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orful, colored, bright, person&#10;&#10;Description automatically generated">
            <a:extLst>
              <a:ext uri="{FF2B5EF4-FFF2-40B4-BE49-F238E27FC236}">
                <a16:creationId xmlns:a16="http://schemas.microsoft.com/office/drawing/2014/main" id="{9EFE9DD9-2FD0-8C4C-8E22-9F60E6B32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279" y="88439"/>
            <a:ext cx="9570721" cy="6345804"/>
          </a:xfrm>
          <a:prstGeom prst="rect">
            <a:avLst/>
          </a:prstGeom>
        </p:spPr>
      </p:pic>
      <p:sp>
        <p:nvSpPr>
          <p:cNvPr id="4" name="Title 3"/>
          <p:cNvSpPr>
            <a:spLocks noGrp="1"/>
          </p:cNvSpPr>
          <p:nvPr>
            <p:ph type="title"/>
          </p:nvPr>
        </p:nvSpPr>
        <p:spPr>
          <a:xfrm>
            <a:off x="0" y="213557"/>
            <a:ext cx="6466114" cy="647577"/>
          </a:xfrm>
        </p:spPr>
        <p:txBody>
          <a:bodyPr>
            <a:noAutofit/>
          </a:bodyPr>
          <a:lstStyle/>
          <a:p>
            <a:r>
              <a:rPr lang="en-GB" sz="2800" b="1" dirty="0">
                <a:solidFill>
                  <a:schemeClr val="bg1"/>
                </a:solidFill>
              </a:rPr>
              <a:t>Das </a:t>
            </a:r>
            <a:r>
              <a:rPr lang="en-GB" sz="2800" b="1" dirty="0" err="1">
                <a:solidFill>
                  <a:schemeClr val="bg1"/>
                </a:solidFill>
              </a:rPr>
              <a:t>internationale</a:t>
            </a:r>
            <a:r>
              <a:rPr lang="en-GB" sz="2800" b="1" dirty="0">
                <a:solidFill>
                  <a:schemeClr val="bg1"/>
                </a:solidFill>
              </a:rPr>
              <a:t> </a:t>
            </a:r>
            <a:r>
              <a:rPr lang="en-GB" sz="2800" b="1" dirty="0" err="1">
                <a:solidFill>
                  <a:schemeClr val="bg1"/>
                </a:solidFill>
              </a:rPr>
              <a:t>Ballonfestival</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18254" y="247046"/>
            <a:ext cx="114063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2E7687A-04F9-6B49-8E67-7BC3DCC06312}"/>
              </a:ext>
            </a:extLst>
          </p:cNvPr>
          <p:cNvSpPr txBox="1"/>
          <p:nvPr/>
        </p:nvSpPr>
        <p:spPr>
          <a:xfrm>
            <a:off x="336810" y="1979079"/>
            <a:ext cx="9570721" cy="3785652"/>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de-DE" sz="2400" dirty="0">
                <a:solidFill>
                  <a:schemeClr val="tx1"/>
                </a:solidFill>
              </a:rPr>
              <a:t>Das internationale Ballonfestival </a:t>
            </a:r>
            <a:r>
              <a:rPr lang="de-DE" sz="2400" b="1" dirty="0">
                <a:solidFill>
                  <a:schemeClr val="tx1"/>
                </a:solidFill>
              </a:rPr>
              <a:t>findet</a:t>
            </a:r>
            <a:r>
              <a:rPr lang="de-DE" sz="2400" dirty="0">
                <a:solidFill>
                  <a:schemeClr val="tx1"/>
                </a:solidFill>
              </a:rPr>
              <a:t> jedes Jahr im Januar in der Schweiz </a:t>
            </a:r>
            <a:r>
              <a:rPr lang="de-DE" sz="2400" b="1" dirty="0">
                <a:solidFill>
                  <a:schemeClr val="tx1"/>
                </a:solidFill>
              </a:rPr>
              <a:t>statt</a:t>
            </a:r>
            <a:r>
              <a:rPr lang="de-DE" sz="2400" dirty="0">
                <a:solidFill>
                  <a:schemeClr val="tx1"/>
                </a:solidFill>
              </a:rPr>
              <a:t>. Menschen aus rund zwanzig Ländern </a:t>
            </a:r>
            <a:r>
              <a:rPr lang="de-DE" sz="2400" b="1" dirty="0">
                <a:solidFill>
                  <a:schemeClr val="tx1"/>
                </a:solidFill>
              </a:rPr>
              <a:t>kommen</a:t>
            </a:r>
            <a:r>
              <a:rPr lang="de-DE" sz="2400" dirty="0">
                <a:solidFill>
                  <a:schemeClr val="tx1"/>
                </a:solidFill>
              </a:rPr>
              <a:t> in Château-</a:t>
            </a:r>
            <a:r>
              <a:rPr lang="de-DE" sz="2400" dirty="0" err="1">
                <a:solidFill>
                  <a:schemeClr val="tx1"/>
                </a:solidFill>
              </a:rPr>
              <a:t>d’Oex</a:t>
            </a:r>
            <a:r>
              <a:rPr lang="de-DE" sz="2400" dirty="0">
                <a:solidFill>
                  <a:schemeClr val="tx1"/>
                </a:solidFill>
              </a:rPr>
              <a:t> </a:t>
            </a:r>
            <a:r>
              <a:rPr lang="de-DE" sz="2400" b="1" dirty="0">
                <a:solidFill>
                  <a:schemeClr val="tx1"/>
                </a:solidFill>
              </a:rPr>
              <a:t>an</a:t>
            </a:r>
            <a:r>
              <a:rPr lang="de-DE" sz="2400" dirty="0">
                <a:solidFill>
                  <a:schemeClr val="tx1"/>
                </a:solidFill>
              </a:rPr>
              <a:t>. Das Festival </a:t>
            </a:r>
            <a:r>
              <a:rPr lang="de-DE" sz="2400" b="1" dirty="0">
                <a:solidFill>
                  <a:schemeClr val="tx1"/>
                </a:solidFill>
              </a:rPr>
              <a:t>fängt</a:t>
            </a:r>
            <a:r>
              <a:rPr lang="de-DE" sz="2400" dirty="0">
                <a:solidFill>
                  <a:schemeClr val="tx1"/>
                </a:solidFill>
              </a:rPr>
              <a:t> am 23. Januar </a:t>
            </a:r>
            <a:r>
              <a:rPr lang="de-DE" sz="2400" b="1" dirty="0">
                <a:solidFill>
                  <a:schemeClr val="tx1"/>
                </a:solidFill>
              </a:rPr>
              <a:t>an</a:t>
            </a:r>
            <a:r>
              <a:rPr lang="de-DE" sz="2400" dirty="0">
                <a:solidFill>
                  <a:schemeClr val="tx1"/>
                </a:solidFill>
              </a:rPr>
              <a:t> und dauert neun Tage. Ballonfahrer </a:t>
            </a:r>
            <a:r>
              <a:rPr lang="de-DE" sz="2400" b="1" dirty="0">
                <a:solidFill>
                  <a:schemeClr val="tx1"/>
                </a:solidFill>
              </a:rPr>
              <a:t>bringen</a:t>
            </a:r>
            <a:r>
              <a:rPr lang="de-DE" sz="2400" dirty="0">
                <a:solidFill>
                  <a:schemeClr val="tx1"/>
                </a:solidFill>
              </a:rPr>
              <a:t> viele Heißluftballone </a:t>
            </a:r>
            <a:r>
              <a:rPr lang="de-DE" sz="2400" b="1" dirty="0">
                <a:solidFill>
                  <a:schemeClr val="tx1"/>
                </a:solidFill>
              </a:rPr>
              <a:t>mit </a:t>
            </a:r>
            <a:r>
              <a:rPr lang="de-DE" sz="2400" dirty="0">
                <a:solidFill>
                  <a:schemeClr val="tx1"/>
                </a:solidFill>
              </a:rPr>
              <a:t>. Rund100 Heißluftballone fliegen in die Luft.</a:t>
            </a:r>
          </a:p>
          <a:p>
            <a:br>
              <a:rPr lang="de-DE" sz="2400" dirty="0">
                <a:solidFill>
                  <a:schemeClr val="tx1"/>
                </a:solidFill>
              </a:rPr>
            </a:br>
            <a:r>
              <a:rPr lang="de-DE" sz="2400" dirty="0">
                <a:solidFill>
                  <a:schemeClr val="tx1"/>
                </a:solidFill>
              </a:rPr>
              <a:t>Ein Highlight ist die </a:t>
            </a:r>
            <a:r>
              <a:rPr lang="de-DE" sz="2400" dirty="0" err="1">
                <a:solidFill>
                  <a:schemeClr val="tx1"/>
                </a:solidFill>
              </a:rPr>
              <a:t>Night</a:t>
            </a:r>
            <a:r>
              <a:rPr lang="de-DE" sz="2400" dirty="0">
                <a:solidFill>
                  <a:schemeClr val="tx1"/>
                </a:solidFill>
              </a:rPr>
              <a:t> </a:t>
            </a:r>
            <a:r>
              <a:rPr lang="de-DE" sz="2400" dirty="0" err="1">
                <a:solidFill>
                  <a:schemeClr val="tx1"/>
                </a:solidFill>
              </a:rPr>
              <a:t>Glow</a:t>
            </a:r>
            <a:r>
              <a:rPr lang="de-DE" sz="2400" dirty="0">
                <a:solidFill>
                  <a:schemeClr val="tx1"/>
                </a:solidFill>
              </a:rPr>
              <a:t>. Piloten </a:t>
            </a:r>
            <a:r>
              <a:rPr lang="de-DE" sz="2400" b="1" dirty="0">
                <a:solidFill>
                  <a:schemeClr val="tx1"/>
                </a:solidFill>
              </a:rPr>
              <a:t>bereiten</a:t>
            </a:r>
            <a:r>
              <a:rPr lang="de-DE" sz="2400" dirty="0">
                <a:solidFill>
                  <a:schemeClr val="tx1"/>
                </a:solidFill>
              </a:rPr>
              <a:t> eine Show </a:t>
            </a:r>
            <a:r>
              <a:rPr lang="de-DE" sz="2400" b="1" dirty="0">
                <a:solidFill>
                  <a:schemeClr val="tx1"/>
                </a:solidFill>
              </a:rPr>
              <a:t>vor  </a:t>
            </a:r>
            <a:r>
              <a:rPr lang="de-DE" sz="2400" dirty="0">
                <a:solidFill>
                  <a:schemeClr val="tx1"/>
                </a:solidFill>
              </a:rPr>
              <a:t>. Sie setzen die Ballone auf den Berg und *</a:t>
            </a:r>
            <a:r>
              <a:rPr lang="de-DE" sz="2400" b="1" dirty="0">
                <a:solidFill>
                  <a:schemeClr val="tx1"/>
                </a:solidFill>
              </a:rPr>
              <a:t>machen</a:t>
            </a:r>
            <a:r>
              <a:rPr lang="de-DE" sz="2400" dirty="0">
                <a:solidFill>
                  <a:schemeClr val="tx1"/>
                </a:solidFill>
              </a:rPr>
              <a:t> in der Nacht das Feuer </a:t>
            </a:r>
            <a:r>
              <a:rPr lang="de-DE" sz="2400" b="1" dirty="0">
                <a:solidFill>
                  <a:schemeClr val="tx1"/>
                </a:solidFill>
              </a:rPr>
              <a:t>an</a:t>
            </a:r>
            <a:r>
              <a:rPr lang="de-DE" sz="2400" dirty="0">
                <a:solidFill>
                  <a:schemeClr val="tx1"/>
                </a:solidFill>
              </a:rPr>
              <a:t>. Sie spielen Musik dazu und man kann auch das Feuerwerk anschauen.</a:t>
            </a:r>
            <a:endParaRPr lang="en-US" sz="2400" dirty="0">
              <a:solidFill>
                <a:schemeClr val="tx1"/>
              </a:solidFill>
            </a:endParaRPr>
          </a:p>
        </p:txBody>
      </p:sp>
      <p:sp>
        <p:nvSpPr>
          <p:cNvPr id="10" name="TextBox 9">
            <a:extLst>
              <a:ext uri="{FF2B5EF4-FFF2-40B4-BE49-F238E27FC236}">
                <a16:creationId xmlns:a16="http://schemas.microsoft.com/office/drawing/2014/main" id="{AA31E381-3CC8-2A4F-803C-4367C1C7A89F}"/>
              </a:ext>
            </a:extLst>
          </p:cNvPr>
          <p:cNvSpPr txBox="1"/>
          <p:nvPr/>
        </p:nvSpPr>
        <p:spPr>
          <a:xfrm>
            <a:off x="2270966" y="2378050"/>
            <a:ext cx="637674" cy="400110"/>
          </a:xfrm>
          <a:prstGeom prst="rect">
            <a:avLst/>
          </a:prstGeom>
          <a:solidFill>
            <a:schemeClr val="accent4">
              <a:lumMod val="20000"/>
              <a:lumOff val="80000"/>
            </a:schemeClr>
          </a:solidFill>
        </p:spPr>
        <p:txBody>
          <a:bodyPr wrap="square" rtlCol="0">
            <a:spAutoFit/>
          </a:bodyPr>
          <a:lstStyle/>
          <a:p>
            <a:pPr algn="l"/>
            <a:r>
              <a:rPr lang="en-US" sz="2000" b="1" u="sng" dirty="0">
                <a:solidFill>
                  <a:srgbClr val="FF0000"/>
                </a:solidFill>
              </a:rPr>
              <a:t>  </a:t>
            </a:r>
            <a:r>
              <a:rPr lang="en-US" sz="2000" b="1" dirty="0">
                <a:solidFill>
                  <a:srgbClr val="FF0000"/>
                </a:solidFill>
              </a:rPr>
              <a:t>1</a:t>
            </a:r>
            <a:r>
              <a:rPr lang="en-US" sz="2000" b="1" u="sng" dirty="0">
                <a:solidFill>
                  <a:srgbClr val="FF0000"/>
                </a:solidFill>
              </a:rPr>
              <a:t>_</a:t>
            </a:r>
            <a:r>
              <a:rPr lang="en-US" sz="2000" b="1" dirty="0">
                <a:solidFill>
                  <a:srgbClr val="FF0000"/>
                </a:solidFill>
              </a:rPr>
              <a:t> </a:t>
            </a:r>
            <a:r>
              <a:rPr lang="en-US" sz="2000" b="1" u="sng" dirty="0">
                <a:solidFill>
                  <a:srgbClr val="FF0000"/>
                </a:solidFill>
              </a:rPr>
              <a:t> </a:t>
            </a:r>
            <a:r>
              <a:rPr lang="en-US" sz="2000" b="1" dirty="0">
                <a:solidFill>
                  <a:srgbClr val="FF0000"/>
                </a:solidFill>
              </a:rPr>
              <a:t>  </a:t>
            </a:r>
          </a:p>
        </p:txBody>
      </p:sp>
      <p:sp>
        <p:nvSpPr>
          <p:cNvPr id="11" name="TextBox 10">
            <a:extLst>
              <a:ext uri="{FF2B5EF4-FFF2-40B4-BE49-F238E27FC236}">
                <a16:creationId xmlns:a16="http://schemas.microsoft.com/office/drawing/2014/main" id="{C72CC7C1-8D4E-0B49-9086-7902FB732CA0}"/>
              </a:ext>
            </a:extLst>
          </p:cNvPr>
          <p:cNvSpPr txBox="1"/>
          <p:nvPr/>
        </p:nvSpPr>
        <p:spPr>
          <a:xfrm>
            <a:off x="4555435" y="2758928"/>
            <a:ext cx="473206" cy="400110"/>
          </a:xfrm>
          <a:prstGeom prst="rect">
            <a:avLst/>
          </a:prstGeom>
          <a:solidFill>
            <a:schemeClr val="accent4">
              <a:lumMod val="20000"/>
              <a:lumOff val="80000"/>
            </a:schemeClr>
          </a:solidFill>
        </p:spPr>
        <p:txBody>
          <a:bodyPr wrap="none" rtlCol="0">
            <a:spAutoFit/>
          </a:bodyPr>
          <a:lstStyle/>
          <a:p>
            <a:pPr algn="l"/>
            <a:r>
              <a:rPr lang="en-US" sz="2000" b="1" u="sng" dirty="0">
                <a:solidFill>
                  <a:srgbClr val="FF0000"/>
                </a:solidFill>
              </a:rPr>
              <a:t> </a:t>
            </a:r>
            <a:r>
              <a:rPr lang="en-US" sz="2000" b="1" dirty="0">
                <a:solidFill>
                  <a:srgbClr val="FF0000"/>
                </a:solidFill>
              </a:rPr>
              <a:t>2</a:t>
            </a:r>
            <a:r>
              <a:rPr lang="en-US" sz="2000" b="1" u="sng" dirty="0">
                <a:solidFill>
                  <a:srgbClr val="FF0000"/>
                </a:solidFill>
              </a:rPr>
              <a:t> </a:t>
            </a:r>
          </a:p>
        </p:txBody>
      </p:sp>
      <p:sp>
        <p:nvSpPr>
          <p:cNvPr id="12" name="TextBox 11">
            <a:extLst>
              <a:ext uri="{FF2B5EF4-FFF2-40B4-BE49-F238E27FC236}">
                <a16:creationId xmlns:a16="http://schemas.microsoft.com/office/drawing/2014/main" id="{DDD007B4-EEFA-8F47-A371-AF382AB5ECBF}"/>
              </a:ext>
            </a:extLst>
          </p:cNvPr>
          <p:cNvSpPr txBox="1"/>
          <p:nvPr/>
        </p:nvSpPr>
        <p:spPr>
          <a:xfrm>
            <a:off x="1527452" y="3159038"/>
            <a:ext cx="473206" cy="400110"/>
          </a:xfrm>
          <a:prstGeom prst="rect">
            <a:avLst/>
          </a:prstGeom>
          <a:solidFill>
            <a:schemeClr val="accent4">
              <a:lumMod val="20000"/>
              <a:lumOff val="80000"/>
            </a:schemeClr>
          </a:solidFill>
        </p:spPr>
        <p:txBody>
          <a:bodyPr wrap="none" rtlCol="0">
            <a:spAutoFit/>
          </a:bodyPr>
          <a:lstStyle/>
          <a:p>
            <a:pPr algn="l"/>
            <a:r>
              <a:rPr lang="en-US" sz="2000" b="1" u="sng" dirty="0">
                <a:solidFill>
                  <a:srgbClr val="FF0000"/>
                </a:solidFill>
              </a:rPr>
              <a:t> </a:t>
            </a:r>
            <a:r>
              <a:rPr lang="en-US" sz="2000" b="1" dirty="0">
                <a:solidFill>
                  <a:srgbClr val="FF0000"/>
                </a:solidFill>
              </a:rPr>
              <a:t>3</a:t>
            </a:r>
            <a:r>
              <a:rPr lang="en-US" sz="2000" b="1" u="sng" dirty="0">
                <a:solidFill>
                  <a:srgbClr val="FF0000"/>
                </a:solidFill>
              </a:rPr>
              <a:t> </a:t>
            </a:r>
          </a:p>
        </p:txBody>
      </p:sp>
      <p:sp>
        <p:nvSpPr>
          <p:cNvPr id="13" name="TextBox 12">
            <a:extLst>
              <a:ext uri="{FF2B5EF4-FFF2-40B4-BE49-F238E27FC236}">
                <a16:creationId xmlns:a16="http://schemas.microsoft.com/office/drawing/2014/main" id="{A7A9F1FD-DF04-3B49-B18D-1277C769A9F8}"/>
              </a:ext>
            </a:extLst>
          </p:cNvPr>
          <p:cNvSpPr txBox="1"/>
          <p:nvPr/>
        </p:nvSpPr>
        <p:spPr>
          <a:xfrm>
            <a:off x="2625685" y="3451561"/>
            <a:ext cx="637674" cy="400110"/>
          </a:xfrm>
          <a:prstGeom prst="rect">
            <a:avLst/>
          </a:prstGeom>
          <a:solidFill>
            <a:schemeClr val="accent4">
              <a:lumMod val="20000"/>
              <a:lumOff val="80000"/>
            </a:schemeClr>
          </a:solidFill>
        </p:spPr>
        <p:txBody>
          <a:bodyPr wrap="square" rtlCol="0">
            <a:spAutoFit/>
          </a:bodyPr>
          <a:lstStyle/>
          <a:p>
            <a:pPr algn="ctr"/>
            <a:r>
              <a:rPr lang="en-US" sz="2000" b="1" u="sng" dirty="0">
                <a:solidFill>
                  <a:srgbClr val="FF0000"/>
                </a:solidFill>
              </a:rPr>
              <a:t>_</a:t>
            </a:r>
            <a:r>
              <a:rPr lang="en-US" sz="2000" b="1" dirty="0">
                <a:solidFill>
                  <a:srgbClr val="FF0000"/>
                </a:solidFill>
              </a:rPr>
              <a:t>4</a:t>
            </a:r>
            <a:r>
              <a:rPr lang="en-US" sz="2000" b="1" u="sng" dirty="0">
                <a:solidFill>
                  <a:srgbClr val="FF0000"/>
                </a:solidFill>
              </a:rPr>
              <a:t>_</a:t>
            </a:r>
          </a:p>
        </p:txBody>
      </p:sp>
      <p:sp>
        <p:nvSpPr>
          <p:cNvPr id="14" name="TextBox 13">
            <a:extLst>
              <a:ext uri="{FF2B5EF4-FFF2-40B4-BE49-F238E27FC236}">
                <a16:creationId xmlns:a16="http://schemas.microsoft.com/office/drawing/2014/main" id="{054AF2F2-E2AE-6B4A-ABC1-354230F2AB90}"/>
              </a:ext>
            </a:extLst>
          </p:cNvPr>
          <p:cNvSpPr txBox="1"/>
          <p:nvPr/>
        </p:nvSpPr>
        <p:spPr>
          <a:xfrm>
            <a:off x="8961259" y="4188188"/>
            <a:ext cx="617477" cy="400110"/>
          </a:xfrm>
          <a:prstGeom prst="rect">
            <a:avLst/>
          </a:prstGeom>
          <a:solidFill>
            <a:schemeClr val="accent4">
              <a:lumMod val="20000"/>
              <a:lumOff val="80000"/>
            </a:schemeClr>
          </a:solidFill>
        </p:spPr>
        <p:txBody>
          <a:bodyPr wrap="none" rtlCol="0">
            <a:spAutoFit/>
          </a:bodyPr>
          <a:lstStyle/>
          <a:p>
            <a:pPr algn="l"/>
            <a:r>
              <a:rPr lang="en-US" sz="2000" b="1" u="sng" dirty="0">
                <a:solidFill>
                  <a:srgbClr val="FF0000"/>
                </a:solidFill>
              </a:rPr>
              <a:t>  </a:t>
            </a:r>
            <a:r>
              <a:rPr lang="en-US" sz="2000" b="1" dirty="0">
                <a:solidFill>
                  <a:srgbClr val="FF0000"/>
                </a:solidFill>
              </a:rPr>
              <a:t>5</a:t>
            </a:r>
            <a:r>
              <a:rPr lang="en-US" sz="2000" b="1" u="sng" dirty="0">
                <a:solidFill>
                  <a:srgbClr val="FF0000"/>
                </a:solidFill>
              </a:rPr>
              <a:t>  </a:t>
            </a:r>
          </a:p>
        </p:txBody>
      </p:sp>
      <p:sp>
        <p:nvSpPr>
          <p:cNvPr id="15" name="TextBox 14">
            <a:extLst>
              <a:ext uri="{FF2B5EF4-FFF2-40B4-BE49-F238E27FC236}">
                <a16:creationId xmlns:a16="http://schemas.microsoft.com/office/drawing/2014/main" id="{71286EA1-D0C3-8342-AB0A-4EED59E3A412}"/>
              </a:ext>
            </a:extLst>
          </p:cNvPr>
          <p:cNvSpPr txBox="1"/>
          <p:nvPr/>
        </p:nvSpPr>
        <p:spPr>
          <a:xfrm>
            <a:off x="1873157" y="4925182"/>
            <a:ext cx="473206" cy="400110"/>
          </a:xfrm>
          <a:prstGeom prst="rect">
            <a:avLst/>
          </a:prstGeom>
          <a:solidFill>
            <a:schemeClr val="accent4">
              <a:lumMod val="20000"/>
              <a:lumOff val="80000"/>
            </a:schemeClr>
          </a:solidFill>
        </p:spPr>
        <p:txBody>
          <a:bodyPr wrap="none" rtlCol="0">
            <a:spAutoFit/>
          </a:bodyPr>
          <a:lstStyle/>
          <a:p>
            <a:pPr algn="l"/>
            <a:r>
              <a:rPr lang="en-US" sz="2000" b="1" u="sng" dirty="0">
                <a:solidFill>
                  <a:srgbClr val="FF0000"/>
                </a:solidFill>
              </a:rPr>
              <a:t> </a:t>
            </a:r>
            <a:r>
              <a:rPr lang="en-US" sz="2000" b="1" dirty="0">
                <a:solidFill>
                  <a:srgbClr val="FF0000"/>
                </a:solidFill>
              </a:rPr>
              <a:t>6</a:t>
            </a:r>
            <a:r>
              <a:rPr lang="en-US" sz="2000" b="1" u="sng" dirty="0">
                <a:solidFill>
                  <a:srgbClr val="FF0000"/>
                </a:solidFill>
              </a:rPr>
              <a:t> </a:t>
            </a:r>
          </a:p>
        </p:txBody>
      </p:sp>
      <p:sp>
        <p:nvSpPr>
          <p:cNvPr id="16" name="TextBox 15">
            <a:extLst>
              <a:ext uri="{FF2B5EF4-FFF2-40B4-BE49-F238E27FC236}">
                <a16:creationId xmlns:a16="http://schemas.microsoft.com/office/drawing/2014/main" id="{F6451DFD-0ECC-6146-97D7-7C3852C467F6}"/>
              </a:ext>
            </a:extLst>
          </p:cNvPr>
          <p:cNvSpPr txBox="1"/>
          <p:nvPr/>
        </p:nvSpPr>
        <p:spPr>
          <a:xfrm>
            <a:off x="336810" y="1304943"/>
            <a:ext cx="5743880" cy="461665"/>
          </a:xfrm>
          <a:prstGeom prst="rect">
            <a:avLst/>
          </a:prstGeom>
          <a:solidFill>
            <a:schemeClr val="accent4">
              <a:lumMod val="20000"/>
              <a:lumOff val="80000"/>
              <a:alpha val="78000"/>
            </a:schemeClr>
          </a:solidFill>
          <a:ln>
            <a:solidFill>
              <a:srgbClr val="FF0000"/>
            </a:solidFill>
          </a:ln>
        </p:spPr>
        <p:txBody>
          <a:bodyPr wrap="none" rtlCol="0">
            <a:spAutoFit/>
          </a:bodyPr>
          <a:lstStyle/>
          <a:p>
            <a:pPr algn="l"/>
            <a:r>
              <a:rPr lang="en-US" sz="2400" b="1" dirty="0" err="1"/>
              <a:t>Welche</a:t>
            </a:r>
            <a:r>
              <a:rPr lang="en-US" sz="2400" b="1" dirty="0"/>
              <a:t> </a:t>
            </a:r>
            <a:r>
              <a:rPr lang="en-US" sz="2400" b="1" dirty="0" err="1"/>
              <a:t>Wörter</a:t>
            </a:r>
            <a:r>
              <a:rPr lang="en-US" sz="2400" b="1" dirty="0"/>
              <a:t> </a:t>
            </a:r>
            <a:r>
              <a:rPr lang="en-US" sz="2400" b="1" dirty="0" err="1"/>
              <a:t>passen</a:t>
            </a:r>
            <a:r>
              <a:rPr lang="en-US" sz="2400" b="1" dirty="0"/>
              <a:t> in die </a:t>
            </a:r>
            <a:r>
              <a:rPr lang="en-US" sz="2400" b="1" dirty="0" err="1"/>
              <a:t>Lücken</a:t>
            </a:r>
            <a:r>
              <a:rPr lang="en-US" sz="2400" b="1" dirty="0"/>
              <a:t>?</a:t>
            </a:r>
          </a:p>
        </p:txBody>
      </p:sp>
      <p:sp>
        <p:nvSpPr>
          <p:cNvPr id="2" name="Flowchart: Process 1">
            <a:extLst>
              <a:ext uri="{FF2B5EF4-FFF2-40B4-BE49-F238E27FC236}">
                <a16:creationId xmlns:a16="http://schemas.microsoft.com/office/drawing/2014/main" id="{E89255F2-92EA-406D-BD2C-90851FD2AD3E}"/>
              </a:ext>
            </a:extLst>
          </p:cNvPr>
          <p:cNvSpPr/>
          <p:nvPr/>
        </p:nvSpPr>
        <p:spPr>
          <a:xfrm>
            <a:off x="7675769" y="774513"/>
            <a:ext cx="4389482" cy="647577"/>
          </a:xfrm>
          <a:prstGeom prst="flowChartProcess">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err="1">
                <a:solidFill>
                  <a:schemeClr val="tx1"/>
                </a:solidFill>
              </a:rPr>
              <a:t>anmachen</a:t>
            </a:r>
            <a:r>
              <a:rPr lang="en-GB" sz="2000" dirty="0">
                <a:solidFill>
                  <a:schemeClr val="tx1"/>
                </a:solidFill>
              </a:rPr>
              <a:t> – to switch on</a:t>
            </a:r>
            <a:br>
              <a:rPr lang="en-GB" sz="2000" dirty="0">
                <a:solidFill>
                  <a:schemeClr val="tx1"/>
                </a:solidFill>
              </a:rPr>
            </a:br>
            <a:r>
              <a:rPr lang="en-GB" sz="2000" b="1" dirty="0">
                <a:solidFill>
                  <a:schemeClr val="tx1"/>
                </a:solidFill>
              </a:rPr>
              <a:t>das </a:t>
            </a:r>
            <a:r>
              <a:rPr lang="en-GB" sz="2000" b="1" dirty="0" err="1">
                <a:solidFill>
                  <a:schemeClr val="tx1"/>
                </a:solidFill>
              </a:rPr>
              <a:t>Feuerwerk</a:t>
            </a:r>
            <a:r>
              <a:rPr lang="en-GB" sz="2000" b="1" dirty="0">
                <a:solidFill>
                  <a:schemeClr val="tx1"/>
                </a:solidFill>
              </a:rPr>
              <a:t> </a:t>
            </a:r>
            <a:r>
              <a:rPr lang="en-GB" sz="2000" dirty="0">
                <a:solidFill>
                  <a:schemeClr val="tx1"/>
                </a:solidFill>
              </a:rPr>
              <a:t>– firework display</a:t>
            </a:r>
          </a:p>
        </p:txBody>
      </p:sp>
      <p:grpSp>
        <p:nvGrpSpPr>
          <p:cNvPr id="22" name="Group 21">
            <a:extLst>
              <a:ext uri="{FF2B5EF4-FFF2-40B4-BE49-F238E27FC236}">
                <a16:creationId xmlns:a16="http://schemas.microsoft.com/office/drawing/2014/main" id="{98C4E46C-B350-4F61-B1D0-FDD48F4FD560}"/>
              </a:ext>
            </a:extLst>
          </p:cNvPr>
          <p:cNvGrpSpPr/>
          <p:nvPr/>
        </p:nvGrpSpPr>
        <p:grpSpPr>
          <a:xfrm>
            <a:off x="10131095" y="2856190"/>
            <a:ext cx="1934156" cy="1610083"/>
            <a:chOff x="10115190" y="4205848"/>
            <a:chExt cx="1934156" cy="1610083"/>
          </a:xfrm>
          <a:solidFill>
            <a:schemeClr val="bg2"/>
          </a:solidFill>
        </p:grpSpPr>
        <p:sp>
          <p:nvSpPr>
            <p:cNvPr id="7" name="Speech Bubble: Rectangle with Corners Rounded 6">
              <a:extLst>
                <a:ext uri="{FF2B5EF4-FFF2-40B4-BE49-F238E27FC236}">
                  <a16:creationId xmlns:a16="http://schemas.microsoft.com/office/drawing/2014/main" id="{60D04AC1-D5DC-4AE3-A9C3-0F6111DC0125}"/>
                </a:ext>
              </a:extLst>
            </p:cNvPr>
            <p:cNvSpPr/>
            <p:nvPr/>
          </p:nvSpPr>
          <p:spPr>
            <a:xfrm>
              <a:off x="10115190" y="4205848"/>
              <a:ext cx="1934156" cy="1610083"/>
            </a:xfrm>
            <a:prstGeom prst="wedgeRoundRectCallou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Balloons has two forms in German:</a:t>
              </a:r>
              <a:br>
                <a:rPr lang="en-GB" dirty="0">
                  <a:solidFill>
                    <a:schemeClr val="tx1"/>
                  </a:solidFill>
                </a:rPr>
              </a:br>
              <a:r>
                <a:rPr lang="en-GB" dirty="0" err="1">
                  <a:solidFill>
                    <a:schemeClr val="tx1"/>
                  </a:solidFill>
                </a:rPr>
                <a:t>Ballons</a:t>
              </a:r>
              <a:r>
                <a:rPr lang="en-GB" dirty="0">
                  <a:solidFill>
                    <a:schemeClr val="tx1"/>
                  </a:solidFill>
                </a:rPr>
                <a:t> = </a:t>
              </a:r>
              <a:br>
                <a:rPr lang="en-GB" dirty="0">
                  <a:solidFill>
                    <a:schemeClr val="tx1"/>
                  </a:solidFill>
                </a:rPr>
              </a:br>
              <a:r>
                <a:rPr lang="en-GB" dirty="0" err="1">
                  <a:solidFill>
                    <a:schemeClr val="tx1"/>
                  </a:solidFill>
                </a:rPr>
                <a:t>Ballone</a:t>
              </a:r>
              <a:r>
                <a:rPr lang="en-GB" dirty="0">
                  <a:solidFill>
                    <a:schemeClr val="tx1"/>
                  </a:solidFill>
                </a:rPr>
                <a:t> = </a:t>
              </a:r>
            </a:p>
          </p:txBody>
        </p:sp>
        <p:pic>
          <p:nvPicPr>
            <p:cNvPr id="17" name="Picture 16" descr="A picture containing bird, food, fruit&#10;&#10;Description automatically generated">
              <a:extLst>
                <a:ext uri="{FF2B5EF4-FFF2-40B4-BE49-F238E27FC236}">
                  <a16:creationId xmlns:a16="http://schemas.microsoft.com/office/drawing/2014/main" id="{8B9E8679-829B-4A41-9441-10F927D6F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1388573" y="5480203"/>
              <a:ext cx="347426" cy="200856"/>
            </a:xfrm>
            <a:prstGeom prst="rect">
              <a:avLst/>
            </a:prstGeom>
            <a:grpFill/>
          </p:spPr>
        </p:pic>
        <p:pic>
          <p:nvPicPr>
            <p:cNvPr id="19" name="Picture 18" descr="A picture containing food&#10;&#10;Description automatically generated">
              <a:extLst>
                <a:ext uri="{FF2B5EF4-FFF2-40B4-BE49-F238E27FC236}">
                  <a16:creationId xmlns:a16="http://schemas.microsoft.com/office/drawing/2014/main" id="{BE7BCD09-64F9-4299-82E9-77B843258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3579" y="5125280"/>
              <a:ext cx="320597" cy="200012"/>
            </a:xfrm>
            <a:prstGeom prst="rect">
              <a:avLst/>
            </a:prstGeom>
            <a:grpFill/>
          </p:spPr>
        </p:pic>
        <p:pic>
          <p:nvPicPr>
            <p:cNvPr id="21" name="Picture 20" descr="A close up of a sign&#10;&#10;Description automatically generated">
              <a:extLst>
                <a:ext uri="{FF2B5EF4-FFF2-40B4-BE49-F238E27FC236}">
                  <a16:creationId xmlns:a16="http://schemas.microsoft.com/office/drawing/2014/main" id="{BCFF279F-EE83-43D8-B146-0D81A5DE62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11794452" y="5480203"/>
              <a:ext cx="200856" cy="200856"/>
            </a:xfrm>
            <a:prstGeom prst="rect">
              <a:avLst/>
            </a:prstGeom>
            <a:grpFill/>
          </p:spPr>
        </p:pic>
      </p:grpSp>
      <p:sp>
        <p:nvSpPr>
          <p:cNvPr id="23" name="Rounded Rectangle 11">
            <a:extLst>
              <a:ext uri="{FF2B5EF4-FFF2-40B4-BE49-F238E27FC236}">
                <a16:creationId xmlns:a16="http://schemas.microsoft.com/office/drawing/2014/main" id="{65FC1289-0D24-432A-929E-DF347BBF03D8}"/>
              </a:ext>
            </a:extLst>
          </p:cNvPr>
          <p:cNvSpPr/>
          <p:nvPr/>
        </p:nvSpPr>
        <p:spPr>
          <a:xfrm>
            <a:off x="9570721" y="231017"/>
            <a:ext cx="114063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0" name="Picture 19" descr="A yellow text with black background&#10;&#10;Description automatically generated">
            <a:extLst>
              <a:ext uri="{FF2B5EF4-FFF2-40B4-BE49-F238E27FC236}">
                <a16:creationId xmlns:a16="http://schemas.microsoft.com/office/drawing/2014/main" id="{71EF3AAA-CDF2-42FB-B788-03D11E526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9222" y="231017"/>
            <a:ext cx="1003636" cy="357618"/>
          </a:xfrm>
          <a:prstGeom prst="rect">
            <a:avLst/>
          </a:prstGeom>
        </p:spPr>
      </p:pic>
    </p:spTree>
    <p:extLst>
      <p:ext uri="{BB962C8B-B14F-4D97-AF65-F5344CB8AC3E}">
        <p14:creationId xmlns:p14="http://schemas.microsoft.com/office/powerpoint/2010/main" val="188298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a:solidFill>
                  <a:schemeClr val="bg1"/>
                </a:solidFill>
              </a:rPr>
              <a:t>Mia </a:t>
            </a:r>
            <a:r>
              <a:rPr lang="en-GB" sz="2800" b="1" dirty="0" err="1">
                <a:solidFill>
                  <a:schemeClr val="bg1"/>
                </a:solidFill>
              </a:rPr>
              <a:t>schreibt</a:t>
            </a:r>
            <a:r>
              <a:rPr lang="en-GB" sz="2800" b="1" dirty="0">
                <a:solidFill>
                  <a:schemeClr val="bg1"/>
                </a:solidFill>
              </a:rPr>
              <a:t> </a:t>
            </a:r>
            <a:r>
              <a:rPr lang="en-GB" sz="2800" b="1" dirty="0" err="1">
                <a:solidFill>
                  <a:schemeClr val="bg1"/>
                </a:solidFill>
              </a:rPr>
              <a:t>ein</a:t>
            </a:r>
            <a:r>
              <a:rPr lang="en-GB" sz="2800" b="1" dirty="0">
                <a:solidFill>
                  <a:schemeClr val="bg1"/>
                </a:solidFill>
              </a:rPr>
              <a:t> Email</a:t>
            </a:r>
          </a:p>
        </p:txBody>
      </p:sp>
      <p:sp>
        <p:nvSpPr>
          <p:cNvPr id="6" name="TextBox 5">
            <a:extLst>
              <a:ext uri="{FF2B5EF4-FFF2-40B4-BE49-F238E27FC236}">
                <a16:creationId xmlns:a16="http://schemas.microsoft.com/office/drawing/2014/main" id="{EBF45552-F64E-5344-BB61-2B43714A9308}"/>
              </a:ext>
            </a:extLst>
          </p:cNvPr>
          <p:cNvSpPr txBox="1"/>
          <p:nvPr/>
        </p:nvSpPr>
        <p:spPr>
          <a:xfrm>
            <a:off x="179999" y="977164"/>
            <a:ext cx="1210644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effectLst/>
                <a:uLnTx/>
                <a:uFillTx/>
                <a:latin typeface="Century Gothic" panose="020F0302020204030204"/>
                <a:ea typeface="+mn-ea"/>
                <a:cs typeface="+mn-cs"/>
              </a:rPr>
              <a:t>Mia </a:t>
            </a:r>
            <a:r>
              <a:rPr kumimoji="0" lang="en-US" sz="2100" b="0" i="0" u="none" strike="noStrike" kern="1200" cap="none" spc="0" normalizeH="0" baseline="0" noProof="0" dirty="0" err="1">
                <a:ln>
                  <a:noFill/>
                </a:ln>
                <a:effectLst/>
                <a:uLnTx/>
                <a:uFillTx/>
                <a:latin typeface="Century Gothic" panose="020F0302020204030204"/>
                <a:ea typeface="+mn-ea"/>
                <a:cs typeface="+mn-cs"/>
              </a:rPr>
              <a:t>sitzt</a:t>
            </a:r>
            <a:r>
              <a:rPr kumimoji="0" lang="en-US" sz="2100" b="0" i="0" u="none" strike="noStrike" kern="1200" cap="none" spc="0" normalizeH="0" baseline="0" noProof="0" dirty="0">
                <a:ln>
                  <a:noFill/>
                </a:ln>
                <a:effectLst/>
                <a:uLnTx/>
                <a:uFillTx/>
                <a:latin typeface="Century Gothic" panose="020F0302020204030204"/>
                <a:ea typeface="+mn-ea"/>
                <a:cs typeface="+mn-cs"/>
              </a:rPr>
              <a:t> </a:t>
            </a:r>
            <a:r>
              <a:rPr kumimoji="0" lang="en-US" sz="2100" b="0" i="0" u="none" strike="noStrike" kern="1200" cap="none" spc="0" normalizeH="0" baseline="0" noProof="0" dirty="0" err="1">
                <a:ln>
                  <a:noFill/>
                </a:ln>
                <a:effectLst/>
                <a:uLnTx/>
                <a:uFillTx/>
                <a:latin typeface="Century Gothic" panose="020F0302020204030204"/>
                <a:ea typeface="+mn-ea"/>
                <a:cs typeface="+mn-cs"/>
              </a:rPr>
              <a:t>oben</a:t>
            </a:r>
            <a:r>
              <a:rPr kumimoji="0" lang="en-US" sz="2100" b="0" i="0" u="none" strike="noStrike" kern="1200" cap="none" spc="0" normalizeH="0" baseline="0" noProof="0" dirty="0">
                <a:ln>
                  <a:noFill/>
                </a:ln>
                <a:effectLst/>
                <a:uLnTx/>
                <a:uFillTx/>
                <a:latin typeface="Century Gothic" panose="020F0302020204030204"/>
                <a:ea typeface="+mn-ea"/>
                <a:cs typeface="+mn-cs"/>
              </a:rPr>
              <a:t> und </a:t>
            </a:r>
            <a:r>
              <a:rPr kumimoji="0" lang="en-US" sz="2100" b="0" i="0" u="none" strike="noStrike" kern="1200" cap="none" spc="0" normalizeH="0" baseline="0" noProof="0" dirty="0" err="1">
                <a:ln>
                  <a:noFill/>
                </a:ln>
                <a:effectLst/>
                <a:uLnTx/>
                <a:uFillTx/>
                <a:latin typeface="Century Gothic" panose="020F0302020204030204"/>
                <a:ea typeface="+mn-ea"/>
                <a:cs typeface="+mn-cs"/>
              </a:rPr>
              <a:t>schreibt</a:t>
            </a:r>
            <a:r>
              <a:rPr kumimoji="0" lang="en-US" sz="2100" b="0" i="0" u="none" strike="noStrike" kern="1200" cap="none" spc="0" normalizeH="0" baseline="0" noProof="0" dirty="0">
                <a:ln>
                  <a:noFill/>
                </a:ln>
                <a:effectLst/>
                <a:uLnTx/>
                <a:uFillTx/>
                <a:latin typeface="Century Gothic" panose="020F0302020204030204"/>
                <a:ea typeface="+mn-ea"/>
                <a:cs typeface="+mn-cs"/>
              </a:rPr>
              <a:t> </a:t>
            </a:r>
            <a:r>
              <a:rPr kumimoji="0" lang="en-US" sz="2100" b="0" i="0" u="none" strike="noStrike" kern="1200" cap="none" spc="0" normalizeH="0" baseline="0" noProof="0" dirty="0" err="1">
                <a:ln>
                  <a:noFill/>
                </a:ln>
                <a:effectLst/>
                <a:uLnTx/>
                <a:uFillTx/>
                <a:latin typeface="Century Gothic" panose="020F0302020204030204"/>
                <a:ea typeface="+mn-ea"/>
                <a:cs typeface="+mn-cs"/>
              </a:rPr>
              <a:t>ein</a:t>
            </a:r>
            <a:r>
              <a:rPr kumimoji="0" lang="en-US" sz="2100" b="0" i="0" u="none" strike="noStrike" kern="1200" cap="none" spc="0" normalizeH="0" baseline="0" noProof="0" dirty="0">
                <a:ln>
                  <a:noFill/>
                </a:ln>
                <a:effectLst/>
                <a:uLnTx/>
                <a:uFillTx/>
                <a:latin typeface="Century Gothic" panose="020F0302020204030204"/>
                <a:ea typeface="+mn-ea"/>
                <a:cs typeface="+mn-cs"/>
              </a:rPr>
              <a:t> Email. </a:t>
            </a:r>
            <a:r>
              <a:rPr kumimoji="0" lang="en-US" sz="2100" b="0" i="0" u="none" strike="noStrike" kern="1200" cap="none" spc="0" normalizeH="0" baseline="0" noProof="0" dirty="0" err="1">
                <a:ln>
                  <a:noFill/>
                </a:ln>
                <a:effectLst/>
                <a:uLnTx/>
                <a:uFillTx/>
                <a:latin typeface="Century Gothic" panose="020F0302020204030204"/>
                <a:ea typeface="+mn-ea"/>
                <a:cs typeface="+mn-cs"/>
              </a:rPr>
              <a:t>Ihr</a:t>
            </a:r>
            <a:r>
              <a:rPr kumimoji="0" lang="en-US" sz="2100" b="0" i="0" u="none" strike="noStrike" kern="1200" cap="none" spc="0" normalizeH="0" baseline="0" noProof="0" dirty="0">
                <a:ln>
                  <a:noFill/>
                </a:ln>
                <a:effectLst/>
                <a:uLnTx/>
                <a:uFillTx/>
                <a:latin typeface="Century Gothic" panose="020F0302020204030204"/>
                <a:ea typeface="+mn-ea"/>
                <a:cs typeface="+mn-cs"/>
              </a:rPr>
              <a:t> Laptop </a:t>
            </a:r>
            <a:r>
              <a:rPr kumimoji="0" lang="en-US" sz="2100" b="0" i="0" u="none" strike="noStrike" kern="1200" cap="none" spc="0" normalizeH="0" baseline="0" noProof="0" dirty="0" err="1">
                <a:ln>
                  <a:noFill/>
                </a:ln>
                <a:effectLst/>
                <a:uLnTx/>
                <a:uFillTx/>
                <a:latin typeface="Century Gothic" panose="020F0302020204030204"/>
                <a:ea typeface="+mn-ea"/>
                <a:cs typeface="+mn-cs"/>
              </a:rPr>
              <a:t>ist</a:t>
            </a:r>
            <a:r>
              <a:rPr kumimoji="0" lang="en-US" sz="2100" b="0" i="0" u="none" strike="noStrike" kern="1200" cap="none" spc="0" normalizeH="0" baseline="0" noProof="0" dirty="0">
                <a:ln>
                  <a:noFill/>
                </a:ln>
                <a:effectLst/>
                <a:uLnTx/>
                <a:uFillTx/>
                <a:latin typeface="Century Gothic" panose="020F0302020204030204"/>
                <a:ea typeface="+mn-ea"/>
                <a:cs typeface="+mn-cs"/>
              </a:rPr>
              <a:t> </a:t>
            </a:r>
            <a:r>
              <a:rPr kumimoji="0" lang="en-US" sz="2100" b="0" i="0" u="none" strike="noStrike" kern="1200" cap="none" spc="0" normalizeH="0" baseline="0" noProof="0" dirty="0" err="1">
                <a:ln>
                  <a:noFill/>
                </a:ln>
                <a:effectLst/>
                <a:uLnTx/>
                <a:uFillTx/>
                <a:latin typeface="Century Gothic" panose="020F0302020204030204"/>
                <a:ea typeface="+mn-ea"/>
                <a:cs typeface="+mn-cs"/>
              </a:rPr>
              <a:t>kaputt</a:t>
            </a:r>
            <a:r>
              <a:rPr lang="en-US" sz="2100" dirty="0">
                <a:latin typeface="Century Gothic" panose="020F0302020204030204"/>
              </a:rPr>
              <a:t>! </a:t>
            </a:r>
            <a:r>
              <a:rPr lang="en-US" sz="2100" dirty="0" err="1">
                <a:latin typeface="Century Gothic" panose="020F0302020204030204"/>
              </a:rPr>
              <a:t>Schreib</a:t>
            </a:r>
            <a:r>
              <a:rPr lang="en-US" sz="2100" dirty="0">
                <a:latin typeface="Century Gothic" panose="020F0302020204030204"/>
              </a:rPr>
              <a:t> die </a:t>
            </a:r>
            <a:r>
              <a:rPr lang="en-US" sz="2100" dirty="0" err="1">
                <a:latin typeface="Century Gothic" panose="020F0302020204030204"/>
              </a:rPr>
              <a:t>Wörter</a:t>
            </a:r>
            <a:r>
              <a:rPr lang="en-US" sz="2100" dirty="0">
                <a:latin typeface="Century Gothic" panose="020F0302020204030204"/>
              </a:rPr>
              <a:t> auf Deutsch.</a:t>
            </a:r>
            <a:endParaRPr kumimoji="0" lang="en-US" sz="2100" b="0" i="0" u="none" strike="noStrike" kern="1200" cap="none" spc="0" normalizeH="0" baseline="0" noProof="0" dirty="0">
              <a:ln>
                <a:noFill/>
              </a:ln>
              <a:effectLst/>
              <a:uLnTx/>
              <a:uFillTx/>
              <a:latin typeface="Century Gothic" panose="020F0302020204030204"/>
              <a:ea typeface="+mn-ea"/>
              <a:cs typeface="+mn-cs"/>
            </a:endParaRPr>
          </a:p>
        </p:txBody>
      </p:sp>
      <p:sp>
        <p:nvSpPr>
          <p:cNvPr id="7" name="Rounded Rectangle 11">
            <a:extLst>
              <a:ext uri="{FF2B5EF4-FFF2-40B4-BE49-F238E27FC236}">
                <a16:creationId xmlns:a16="http://schemas.microsoft.com/office/drawing/2014/main" id="{D4DB58E6-B4ED-42F4-834F-E0710404E2A8}"/>
              </a:ext>
            </a:extLst>
          </p:cNvPr>
          <p:cNvSpPr/>
          <p:nvPr/>
        </p:nvSpPr>
        <p:spPr>
          <a:xfrm>
            <a:off x="9478851" y="247046"/>
            <a:ext cx="2480349"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BF5A0E39-CCB9-4BEA-9306-63E9CEBB3F4C}"/>
              </a:ext>
            </a:extLst>
          </p:cNvPr>
          <p:cNvSpPr/>
          <p:nvPr/>
        </p:nvSpPr>
        <p:spPr>
          <a:xfrm>
            <a:off x="324852" y="1454217"/>
            <a:ext cx="9839565" cy="484056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6014227-3EDD-4514-B87F-B6A4437EE94D}"/>
              </a:ext>
            </a:extLst>
          </p:cNvPr>
          <p:cNvSpPr txBox="1"/>
          <p:nvPr/>
        </p:nvSpPr>
        <p:spPr>
          <a:xfrm>
            <a:off x="481261" y="2074180"/>
            <a:ext cx="9518484" cy="4096442"/>
          </a:xfrm>
          <a:prstGeom prst="rect">
            <a:avLst/>
          </a:prstGeom>
          <a:noFill/>
          <a:ln>
            <a:solidFill>
              <a:schemeClr val="accent1">
                <a:lumMod val="50000"/>
              </a:schemeClr>
            </a:solidFill>
          </a:ln>
        </p:spPr>
        <p:txBody>
          <a:bodyPr wrap="square" tIns="0" bIns="0" rtlCol="0">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Haben</a:t>
            </a:r>
            <a:r>
              <a:rPr kumimoji="0" lang="en-GB" sz="2000" b="0" i="0" u="none" strike="noStrike" kern="1200" cap="none" spc="0" normalizeH="0" baseline="0" noProof="0" dirty="0">
                <a:ln>
                  <a:noFill/>
                </a:ln>
                <a:effectLst/>
                <a:uLnTx/>
                <a:uFillTx/>
                <a:latin typeface="Century Gothic" panose="020F0302020204030204"/>
                <a:ea typeface="+mn-ea"/>
                <a:cs typeface="+mn-cs"/>
              </a:rPr>
              <a:t> Sie _________ [the letter] </a:t>
            </a:r>
            <a:r>
              <a:rPr kumimoji="0" lang="en-GB" sz="2000" b="0" i="0" u="none" strike="noStrike" kern="1200" cap="none" spc="0" normalizeH="0" baseline="0" noProof="0" dirty="0" err="1">
                <a:ln>
                  <a:noFill/>
                </a:ln>
                <a:effectLst/>
                <a:uLnTx/>
                <a:uFillTx/>
                <a:latin typeface="Century Gothic" panose="020F0302020204030204"/>
                <a:ea typeface="+mn-ea"/>
                <a:cs typeface="+mn-cs"/>
              </a:rPr>
              <a:t>vom</a:t>
            </a:r>
            <a:r>
              <a:rPr kumimoji="0" lang="en-GB" sz="2000" b="0" i="0" u="none" strike="noStrike" kern="1200" cap="none" spc="0" normalizeH="0" baseline="0" noProof="0" dirty="0">
                <a:ln>
                  <a:noFill/>
                </a:ln>
                <a:effectLst/>
                <a:uLnTx/>
                <a:uFillTx/>
                <a:latin typeface="Century Gothic" panose="020F0302020204030204"/>
                <a:ea typeface="+mn-ea"/>
                <a:cs typeface="+mn-cs"/>
              </a:rPr>
              <a:t> Restaurant </a:t>
            </a:r>
            <a:r>
              <a:rPr kumimoji="0" lang="en-GB" sz="2000" b="0" i="0" u="none" strike="noStrike" kern="1200" cap="none" spc="0" normalizeH="0" baseline="0" noProof="0" dirty="0" err="1">
                <a:ln>
                  <a:noFill/>
                </a:ln>
                <a:effectLst/>
                <a:uLnTx/>
                <a:uFillTx/>
                <a:latin typeface="Century Gothic" panose="020F0302020204030204"/>
                <a:ea typeface="+mn-ea"/>
                <a:cs typeface="+mn-cs"/>
              </a:rPr>
              <a:t>bekommen</a:t>
            </a:r>
            <a:r>
              <a:rPr kumimoji="0" lang="en-GB" sz="2000" b="0" i="0" u="none" strike="noStrike" kern="1200" cap="none" spc="0" normalizeH="0" baseline="0" noProof="0" dirty="0">
                <a:ln>
                  <a:noFill/>
                </a:ln>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000" dirty="0" err="1">
                <a:latin typeface="Century Gothic" panose="020F0302020204030204"/>
              </a:rPr>
              <a:t>Wir</a:t>
            </a:r>
            <a:r>
              <a:rPr lang="en-GB" sz="2000" dirty="0">
                <a:latin typeface="Century Gothic" panose="020F0302020204030204"/>
              </a:rPr>
              <a:t> </a:t>
            </a:r>
            <a:r>
              <a:rPr lang="en-GB" sz="2000" dirty="0" err="1">
                <a:latin typeface="Century Gothic" panose="020F0302020204030204"/>
              </a:rPr>
              <a:t>müssen</a:t>
            </a:r>
            <a:r>
              <a:rPr lang="en-GB" sz="2000" dirty="0">
                <a:latin typeface="Century Gothic" panose="020F0302020204030204"/>
              </a:rPr>
              <a:t> __________  [the kitchen] </a:t>
            </a:r>
            <a:r>
              <a:rPr lang="en-GB" sz="2000" dirty="0" err="1">
                <a:latin typeface="Century Gothic" panose="020F0302020204030204"/>
              </a:rPr>
              <a:t>benutzen</a:t>
            </a:r>
            <a:r>
              <a:rPr lang="en-GB" sz="2000" dirty="0">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err="1">
                <a:ln>
                  <a:noFill/>
                </a:ln>
                <a:effectLst/>
                <a:uLnTx/>
                <a:uFillTx/>
                <a:latin typeface="Century Gothic" panose="020F0302020204030204"/>
                <a:ea typeface="+mn-ea"/>
                <a:cs typeface="+mn-cs"/>
              </a:rPr>
              <a:t>Wann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kommen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Katjas</a:t>
            </a:r>
            <a:r>
              <a:rPr kumimoji="0" lang="en-GB" sz="2000" b="0" i="0" u="none" strike="noStrike" kern="1200" cap="none" spc="0" normalizeH="0" baseline="0" noProof="0" dirty="0">
                <a:ln>
                  <a:noFill/>
                </a:ln>
                <a:effectLst/>
                <a:uLnTx/>
                <a:uFillTx/>
                <a:latin typeface="Century Gothic" panose="020F0302020204030204"/>
                <a:ea typeface="+mn-ea"/>
                <a:cs typeface="+mn-cs"/>
              </a:rPr>
              <a:t> ________ [Uncle] und _______ [Aunt] an?</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Sie _________ </a:t>
            </a:r>
            <a:r>
              <a:rPr lang="en-GB" sz="2000" dirty="0">
                <a:latin typeface="Century Gothic" panose="020F0302020204030204"/>
              </a:rPr>
              <a:t>_________ [they feel like], </a:t>
            </a:r>
            <a:r>
              <a:rPr lang="en-GB" sz="2000" dirty="0" err="1">
                <a:latin typeface="Century Gothic" panose="020F0302020204030204"/>
              </a:rPr>
              <a:t>zu</a:t>
            </a:r>
            <a:r>
              <a:rPr lang="en-GB" sz="2000" dirty="0">
                <a:latin typeface="Century Gothic" panose="020F0302020204030204"/>
              </a:rPr>
              <a:t> </a:t>
            </a:r>
            <a:r>
              <a:rPr lang="en-GB" sz="2000" dirty="0" err="1">
                <a:latin typeface="Century Gothic" panose="020F0302020204030204"/>
              </a:rPr>
              <a:t>helfen</a:t>
            </a:r>
            <a:r>
              <a:rPr lang="en-GB" sz="2000" dirty="0">
                <a:latin typeface="Century Gothic" panose="020F0302020204030204"/>
              </a:rPr>
              <a:t>, </a:t>
            </a:r>
            <a:r>
              <a:rPr lang="en-GB" sz="2000" dirty="0" err="1">
                <a:latin typeface="Century Gothic" panose="020F0302020204030204"/>
              </a:rPr>
              <a:t>nicht</a:t>
            </a:r>
            <a:r>
              <a:rPr lang="en-GB" sz="2000" dirty="0">
                <a:latin typeface="Century Gothic" panose="020F0302020204030204"/>
              </a:rPr>
              <a:t> </a:t>
            </a:r>
            <a:r>
              <a:rPr lang="en-GB" sz="2000" dirty="0" err="1">
                <a:latin typeface="Century Gothic" panose="020F0302020204030204"/>
              </a:rPr>
              <a:t>wahr</a:t>
            </a:r>
            <a:r>
              <a:rPr lang="en-GB" sz="2000" dirty="0">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Das Restaurant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toll. Es hat </a:t>
            </a:r>
            <a:r>
              <a:rPr kumimoji="0" lang="en-GB" sz="2000" b="0" i="0" u="none" strike="noStrike" kern="1200" cap="none" spc="0" normalizeH="0" baseline="0" noProof="0" dirty="0" err="1">
                <a:ln>
                  <a:noFill/>
                </a:ln>
                <a:effectLst/>
                <a:uLnTx/>
                <a:uFillTx/>
                <a:latin typeface="Century Gothic" panose="020F0302020204030204"/>
                <a:ea typeface="+mn-ea"/>
                <a:cs typeface="+mn-cs"/>
              </a:rPr>
              <a:t>alles</a:t>
            </a:r>
            <a:r>
              <a:rPr kumimoji="0" lang="en-GB" sz="2000" b="0" i="0" u="none" strike="noStrike" kern="1200" cap="none" spc="0" normalizeH="0" baseline="0" noProof="0" dirty="0">
                <a:ln>
                  <a:noFill/>
                </a:ln>
                <a:effectLst/>
                <a:uLnTx/>
                <a:uFillTx/>
                <a:latin typeface="Century Gothic" panose="020F0302020204030204"/>
                <a:ea typeface="+mn-ea"/>
                <a:cs typeface="+mn-cs"/>
              </a:rPr>
              <a:t>: __________ [a bathroom] und _________ [further] Zimmer.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000" dirty="0">
                <a:latin typeface="Century Gothic" panose="020F0302020204030204"/>
              </a:rPr>
              <a:t>Ich </a:t>
            </a:r>
            <a:r>
              <a:rPr lang="en-GB" sz="2000" dirty="0" err="1">
                <a:latin typeface="Century Gothic" panose="020F0302020204030204"/>
              </a:rPr>
              <a:t>habe</a:t>
            </a:r>
            <a:r>
              <a:rPr lang="en-GB" sz="2000" dirty="0">
                <a:latin typeface="Century Gothic" panose="020F0302020204030204"/>
              </a:rPr>
              <a:t> dieses Hotel in </a:t>
            </a:r>
            <a:r>
              <a:rPr lang="en-GB" sz="2000" dirty="0" err="1">
                <a:latin typeface="Century Gothic" panose="020F0302020204030204"/>
              </a:rPr>
              <a:t>ganz</a:t>
            </a:r>
            <a:r>
              <a:rPr lang="en-GB" sz="2000" dirty="0">
                <a:latin typeface="Century Gothic" panose="020F0302020204030204"/>
              </a:rPr>
              <a:t> Berlin </a:t>
            </a:r>
            <a:r>
              <a:rPr lang="en-GB" sz="2000" dirty="0" err="1">
                <a:latin typeface="Century Gothic" panose="020F0302020204030204"/>
              </a:rPr>
              <a:t>gesucht</a:t>
            </a:r>
            <a:r>
              <a:rPr lang="en-GB" sz="2000" dirty="0">
                <a:latin typeface="Century Gothic" panose="020F0302020204030204"/>
              </a:rPr>
              <a:t>;  ___ ________ [in the north], </a:t>
            </a:r>
            <a:r>
              <a:rPr lang="en-GB" sz="2000" dirty="0" err="1">
                <a:latin typeface="Century Gothic" panose="020F0302020204030204"/>
              </a:rPr>
              <a:t>im</a:t>
            </a:r>
            <a:r>
              <a:rPr lang="en-GB" sz="2000" dirty="0">
                <a:latin typeface="Century Gothic" panose="020F0302020204030204"/>
              </a:rPr>
              <a:t> </a:t>
            </a:r>
            <a:r>
              <a:rPr lang="en-GB" sz="2000" dirty="0" err="1">
                <a:latin typeface="Century Gothic" panose="020F0302020204030204"/>
              </a:rPr>
              <a:t>Süden</a:t>
            </a:r>
            <a:r>
              <a:rPr lang="en-GB" sz="2000" dirty="0">
                <a:latin typeface="Century Gothic" panose="020F0302020204030204"/>
              </a:rPr>
              <a:t>, ___ _________ [in the east] und </a:t>
            </a:r>
            <a:r>
              <a:rPr lang="en-GB" sz="2000" dirty="0" err="1">
                <a:latin typeface="Century Gothic" panose="020F0302020204030204"/>
              </a:rPr>
              <a:t>im</a:t>
            </a:r>
            <a:r>
              <a:rPr lang="en-GB" sz="2000" dirty="0">
                <a:latin typeface="Century Gothic" panose="020F0302020204030204"/>
              </a:rPr>
              <a:t> </a:t>
            </a:r>
            <a:r>
              <a:rPr lang="en-GB" sz="2000" dirty="0" err="1">
                <a:latin typeface="Century Gothic" panose="020F0302020204030204"/>
              </a:rPr>
              <a:t>Westen</a:t>
            </a:r>
            <a:r>
              <a:rPr lang="en-GB" sz="2000" dirty="0">
                <a:latin typeface="Century Gothic" panose="020F0302020204030204"/>
              </a:rPr>
              <a:t> von der Stadt.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Es </a:t>
            </a:r>
            <a:r>
              <a:rPr kumimoji="0" lang="en-GB" sz="2000" b="0" i="0" u="none" strike="noStrike" kern="1200" cap="none" spc="0" normalizeH="0" baseline="0" noProof="0" dirty="0" err="1">
                <a:ln>
                  <a:noFill/>
                </a:ln>
                <a:effectLst/>
                <a:uLnTx/>
                <a:uFillTx/>
                <a:latin typeface="Century Gothic" panose="020F0302020204030204"/>
                <a:ea typeface="+mn-ea"/>
                <a:cs typeface="+mn-cs"/>
              </a:rPr>
              <a:t>ist</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eine</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sehr</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lange</a:t>
            </a:r>
            <a:r>
              <a:rPr kumimoji="0" lang="en-GB" sz="2000" b="0" i="0" u="none" strike="noStrike" kern="1200" cap="none" spc="0" normalizeH="0" baseline="0" noProof="0" dirty="0">
                <a:ln>
                  <a:noFill/>
                </a:ln>
                <a:effectLst/>
                <a:uLnTx/>
                <a:uFillTx/>
                <a:latin typeface="Century Gothic" panose="020F0302020204030204"/>
                <a:ea typeface="+mn-ea"/>
                <a:cs typeface="+mn-cs"/>
              </a:rPr>
              <a:t> ___________ [story]</a:t>
            </a:r>
          </a:p>
        </p:txBody>
      </p:sp>
      <p:sp>
        <p:nvSpPr>
          <p:cNvPr id="10" name="Rectangle 9">
            <a:extLst>
              <a:ext uri="{FF2B5EF4-FFF2-40B4-BE49-F238E27FC236}">
                <a16:creationId xmlns:a16="http://schemas.microsoft.com/office/drawing/2014/main" id="{9FADE669-428B-4125-A506-64A81ED21851}"/>
              </a:ext>
            </a:extLst>
          </p:cNvPr>
          <p:cNvSpPr/>
          <p:nvPr/>
        </p:nvSpPr>
        <p:spPr>
          <a:xfrm>
            <a:off x="1816768" y="1606618"/>
            <a:ext cx="5462337" cy="308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FrauNowak@hallo.de</a:t>
            </a:r>
          </a:p>
        </p:txBody>
      </p:sp>
      <p:sp>
        <p:nvSpPr>
          <p:cNvPr id="11" name="Rectangle 10">
            <a:extLst>
              <a:ext uri="{FF2B5EF4-FFF2-40B4-BE49-F238E27FC236}">
                <a16:creationId xmlns:a16="http://schemas.microsoft.com/office/drawing/2014/main" id="{31E26C4B-CEE2-44B8-AB6F-A2A799DE4A98}"/>
              </a:ext>
            </a:extLst>
          </p:cNvPr>
          <p:cNvSpPr/>
          <p:nvPr/>
        </p:nvSpPr>
        <p:spPr>
          <a:xfrm>
            <a:off x="481263" y="1606619"/>
            <a:ext cx="1187115" cy="308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An:</a:t>
            </a:r>
          </a:p>
        </p:txBody>
      </p:sp>
      <p:sp>
        <p:nvSpPr>
          <p:cNvPr id="15" name="Rectangle 14">
            <a:extLst>
              <a:ext uri="{FF2B5EF4-FFF2-40B4-BE49-F238E27FC236}">
                <a16:creationId xmlns:a16="http://schemas.microsoft.com/office/drawing/2014/main" id="{5DA447C7-A2A0-41B9-8F30-070D20AFD1D0}"/>
              </a:ext>
            </a:extLst>
          </p:cNvPr>
          <p:cNvSpPr/>
          <p:nvPr/>
        </p:nvSpPr>
        <p:spPr>
          <a:xfrm>
            <a:off x="8693031" y="1606618"/>
            <a:ext cx="1306713" cy="308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Party!</a:t>
            </a:r>
          </a:p>
        </p:txBody>
      </p:sp>
      <p:sp>
        <p:nvSpPr>
          <p:cNvPr id="16" name="Rectangle 15">
            <a:extLst>
              <a:ext uri="{FF2B5EF4-FFF2-40B4-BE49-F238E27FC236}">
                <a16:creationId xmlns:a16="http://schemas.microsoft.com/office/drawing/2014/main" id="{B85E0C5A-1BA0-46CF-BDE3-9F3F9F2B307E}"/>
              </a:ext>
            </a:extLst>
          </p:cNvPr>
          <p:cNvSpPr/>
          <p:nvPr/>
        </p:nvSpPr>
        <p:spPr>
          <a:xfrm>
            <a:off x="7392511" y="1606619"/>
            <a:ext cx="1187115" cy="3084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Betreffs</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a:t>
            </a:r>
          </a:p>
        </p:txBody>
      </p:sp>
      <p:sp>
        <p:nvSpPr>
          <p:cNvPr id="5" name="TextBox 4">
            <a:extLst>
              <a:ext uri="{FF2B5EF4-FFF2-40B4-BE49-F238E27FC236}">
                <a16:creationId xmlns:a16="http://schemas.microsoft.com/office/drawing/2014/main" id="{31F4773A-54D5-4DE8-901C-20A639529D3F}"/>
              </a:ext>
            </a:extLst>
          </p:cNvPr>
          <p:cNvSpPr txBox="1"/>
          <p:nvPr/>
        </p:nvSpPr>
        <p:spPr>
          <a:xfrm>
            <a:off x="2305878" y="2100684"/>
            <a:ext cx="1378227" cy="400110"/>
          </a:xfrm>
          <a:prstGeom prst="rect">
            <a:avLst/>
          </a:prstGeom>
          <a:noFill/>
        </p:spPr>
        <p:txBody>
          <a:bodyPr wrap="square" rtlCol="0">
            <a:spAutoFit/>
          </a:bodyPr>
          <a:lstStyle/>
          <a:p>
            <a:pPr algn="l"/>
            <a:r>
              <a:rPr lang="en-GB" sz="2000" b="1" dirty="0">
                <a:solidFill>
                  <a:srgbClr val="FF0000"/>
                </a:solidFill>
              </a:rPr>
              <a:t>den Brief</a:t>
            </a:r>
          </a:p>
        </p:txBody>
      </p:sp>
      <p:sp>
        <p:nvSpPr>
          <p:cNvPr id="22" name="TextBox 21">
            <a:extLst>
              <a:ext uri="{FF2B5EF4-FFF2-40B4-BE49-F238E27FC236}">
                <a16:creationId xmlns:a16="http://schemas.microsoft.com/office/drawing/2014/main" id="{3D3D3A86-97D9-4565-AAE6-AA0A1D30E18D}"/>
              </a:ext>
            </a:extLst>
          </p:cNvPr>
          <p:cNvSpPr txBox="1"/>
          <p:nvPr/>
        </p:nvSpPr>
        <p:spPr>
          <a:xfrm>
            <a:off x="2358982" y="2563188"/>
            <a:ext cx="1510748" cy="400110"/>
          </a:xfrm>
          <a:prstGeom prst="rect">
            <a:avLst/>
          </a:prstGeom>
          <a:noFill/>
        </p:spPr>
        <p:txBody>
          <a:bodyPr wrap="square" rtlCol="0">
            <a:spAutoFit/>
          </a:bodyPr>
          <a:lstStyle/>
          <a:p>
            <a:pPr algn="l"/>
            <a:r>
              <a:rPr lang="en-GB" sz="2000" b="1" dirty="0">
                <a:solidFill>
                  <a:srgbClr val="FF0000"/>
                </a:solidFill>
              </a:rPr>
              <a:t>die </a:t>
            </a:r>
            <a:r>
              <a:rPr lang="en-GB" sz="2000" b="1" dirty="0" err="1">
                <a:solidFill>
                  <a:srgbClr val="FF0000"/>
                </a:solidFill>
              </a:rPr>
              <a:t>Küche</a:t>
            </a:r>
            <a:endParaRPr lang="en-GB" sz="2000" b="1" dirty="0">
              <a:solidFill>
                <a:srgbClr val="FF0000"/>
              </a:solidFill>
            </a:endParaRPr>
          </a:p>
        </p:txBody>
      </p:sp>
      <p:sp>
        <p:nvSpPr>
          <p:cNvPr id="23" name="TextBox 22">
            <a:extLst>
              <a:ext uri="{FF2B5EF4-FFF2-40B4-BE49-F238E27FC236}">
                <a16:creationId xmlns:a16="http://schemas.microsoft.com/office/drawing/2014/main" id="{10759031-6FA0-4BC8-9F86-2A6ECA77EB9F}"/>
              </a:ext>
            </a:extLst>
          </p:cNvPr>
          <p:cNvSpPr txBox="1"/>
          <p:nvPr/>
        </p:nvSpPr>
        <p:spPr>
          <a:xfrm>
            <a:off x="3684105" y="3028890"/>
            <a:ext cx="1192695" cy="400110"/>
          </a:xfrm>
          <a:prstGeom prst="rect">
            <a:avLst/>
          </a:prstGeom>
          <a:noFill/>
        </p:spPr>
        <p:txBody>
          <a:bodyPr wrap="square" rtlCol="0">
            <a:spAutoFit/>
          </a:bodyPr>
          <a:lstStyle/>
          <a:p>
            <a:pPr algn="ctr"/>
            <a:r>
              <a:rPr lang="en-GB" sz="2000" b="1" dirty="0" err="1">
                <a:solidFill>
                  <a:srgbClr val="FF0000"/>
                </a:solidFill>
              </a:rPr>
              <a:t>Onkel</a:t>
            </a:r>
            <a:endParaRPr lang="en-GB" sz="2000" b="1" dirty="0">
              <a:solidFill>
                <a:srgbClr val="FF0000"/>
              </a:solidFill>
            </a:endParaRPr>
          </a:p>
        </p:txBody>
      </p:sp>
      <p:sp>
        <p:nvSpPr>
          <p:cNvPr id="24" name="TextBox 23">
            <a:extLst>
              <a:ext uri="{FF2B5EF4-FFF2-40B4-BE49-F238E27FC236}">
                <a16:creationId xmlns:a16="http://schemas.microsoft.com/office/drawing/2014/main" id="{1932982D-1924-43FE-BA5C-8630B7D77E3E}"/>
              </a:ext>
            </a:extLst>
          </p:cNvPr>
          <p:cNvSpPr txBox="1"/>
          <p:nvPr/>
        </p:nvSpPr>
        <p:spPr>
          <a:xfrm>
            <a:off x="6245577" y="3028890"/>
            <a:ext cx="1192695" cy="400110"/>
          </a:xfrm>
          <a:prstGeom prst="rect">
            <a:avLst/>
          </a:prstGeom>
          <a:noFill/>
        </p:spPr>
        <p:txBody>
          <a:bodyPr wrap="square" rtlCol="0">
            <a:spAutoFit/>
          </a:bodyPr>
          <a:lstStyle/>
          <a:p>
            <a:pPr algn="ctr"/>
            <a:r>
              <a:rPr lang="en-GB" sz="2000" b="1" dirty="0" err="1">
                <a:solidFill>
                  <a:srgbClr val="FF0000"/>
                </a:solidFill>
              </a:rPr>
              <a:t>Tante</a:t>
            </a:r>
            <a:endParaRPr lang="en-GB" sz="2000" b="1" dirty="0">
              <a:solidFill>
                <a:srgbClr val="FF0000"/>
              </a:solidFill>
            </a:endParaRPr>
          </a:p>
        </p:txBody>
      </p:sp>
      <p:sp>
        <p:nvSpPr>
          <p:cNvPr id="25" name="TextBox 24">
            <a:extLst>
              <a:ext uri="{FF2B5EF4-FFF2-40B4-BE49-F238E27FC236}">
                <a16:creationId xmlns:a16="http://schemas.microsoft.com/office/drawing/2014/main" id="{6B78E0F6-EFF0-4D50-835F-9C0D7023265F}"/>
              </a:ext>
            </a:extLst>
          </p:cNvPr>
          <p:cNvSpPr txBox="1"/>
          <p:nvPr/>
        </p:nvSpPr>
        <p:spPr>
          <a:xfrm>
            <a:off x="1272395" y="3477560"/>
            <a:ext cx="2411710" cy="400110"/>
          </a:xfrm>
          <a:prstGeom prst="rect">
            <a:avLst/>
          </a:prstGeom>
          <a:noFill/>
        </p:spPr>
        <p:txBody>
          <a:bodyPr wrap="square" rtlCol="0">
            <a:spAutoFit/>
          </a:bodyPr>
          <a:lstStyle/>
          <a:p>
            <a:pPr algn="ctr"/>
            <a:r>
              <a:rPr lang="en-GB" sz="2000" b="1" dirty="0" err="1">
                <a:solidFill>
                  <a:srgbClr val="FF0000"/>
                </a:solidFill>
              </a:rPr>
              <a:t>haben</a:t>
            </a:r>
            <a:r>
              <a:rPr lang="en-GB" sz="2000" b="1" dirty="0">
                <a:solidFill>
                  <a:srgbClr val="FF0000"/>
                </a:solidFill>
              </a:rPr>
              <a:t>      Lust</a:t>
            </a:r>
          </a:p>
        </p:txBody>
      </p:sp>
      <p:sp>
        <p:nvSpPr>
          <p:cNvPr id="26" name="TextBox 25">
            <a:extLst>
              <a:ext uri="{FF2B5EF4-FFF2-40B4-BE49-F238E27FC236}">
                <a16:creationId xmlns:a16="http://schemas.microsoft.com/office/drawing/2014/main" id="{7BF187DA-0ED5-4610-BB4D-36702321308D}"/>
              </a:ext>
            </a:extLst>
          </p:cNvPr>
          <p:cNvSpPr txBox="1"/>
          <p:nvPr/>
        </p:nvSpPr>
        <p:spPr>
          <a:xfrm>
            <a:off x="5253755" y="3922346"/>
            <a:ext cx="1192695" cy="400110"/>
          </a:xfrm>
          <a:prstGeom prst="rect">
            <a:avLst/>
          </a:prstGeom>
          <a:noFill/>
        </p:spPr>
        <p:txBody>
          <a:bodyPr wrap="square" rtlCol="0">
            <a:spAutoFit/>
          </a:bodyPr>
          <a:lstStyle/>
          <a:p>
            <a:pPr algn="ctr"/>
            <a:r>
              <a:rPr lang="en-GB" sz="2000" b="1" dirty="0" err="1">
                <a:solidFill>
                  <a:srgbClr val="FF0000"/>
                </a:solidFill>
              </a:rPr>
              <a:t>ein</a:t>
            </a:r>
            <a:r>
              <a:rPr lang="en-GB" sz="2000" b="1" dirty="0">
                <a:solidFill>
                  <a:srgbClr val="FF0000"/>
                </a:solidFill>
              </a:rPr>
              <a:t> Bad</a:t>
            </a:r>
          </a:p>
        </p:txBody>
      </p:sp>
      <p:sp>
        <p:nvSpPr>
          <p:cNvPr id="27" name="TextBox 26">
            <a:extLst>
              <a:ext uri="{FF2B5EF4-FFF2-40B4-BE49-F238E27FC236}">
                <a16:creationId xmlns:a16="http://schemas.microsoft.com/office/drawing/2014/main" id="{C1242266-672E-4CEA-B366-615B7813EFB4}"/>
              </a:ext>
            </a:extLst>
          </p:cNvPr>
          <p:cNvSpPr txBox="1"/>
          <p:nvPr/>
        </p:nvSpPr>
        <p:spPr>
          <a:xfrm>
            <a:off x="1072030" y="4397383"/>
            <a:ext cx="1192695" cy="400110"/>
          </a:xfrm>
          <a:prstGeom prst="rect">
            <a:avLst/>
          </a:prstGeom>
          <a:noFill/>
        </p:spPr>
        <p:txBody>
          <a:bodyPr wrap="square" rtlCol="0">
            <a:spAutoFit/>
          </a:bodyPr>
          <a:lstStyle/>
          <a:p>
            <a:pPr algn="ctr"/>
            <a:r>
              <a:rPr lang="en-GB" sz="2000" b="1" dirty="0" err="1">
                <a:solidFill>
                  <a:srgbClr val="FF0000"/>
                </a:solidFill>
              </a:rPr>
              <a:t>weitere</a:t>
            </a:r>
            <a:endParaRPr lang="en-GB" sz="2000" b="1" dirty="0">
              <a:solidFill>
                <a:srgbClr val="FF0000"/>
              </a:solidFill>
            </a:endParaRPr>
          </a:p>
        </p:txBody>
      </p:sp>
      <p:sp>
        <p:nvSpPr>
          <p:cNvPr id="28" name="TextBox 27">
            <a:extLst>
              <a:ext uri="{FF2B5EF4-FFF2-40B4-BE49-F238E27FC236}">
                <a16:creationId xmlns:a16="http://schemas.microsoft.com/office/drawing/2014/main" id="{B39ACABF-9508-4B08-A9E3-D2CCB404787C}"/>
              </a:ext>
            </a:extLst>
          </p:cNvPr>
          <p:cNvSpPr txBox="1"/>
          <p:nvPr/>
        </p:nvSpPr>
        <p:spPr>
          <a:xfrm>
            <a:off x="6415970" y="4846429"/>
            <a:ext cx="1585087" cy="400110"/>
          </a:xfrm>
          <a:prstGeom prst="rect">
            <a:avLst/>
          </a:prstGeom>
          <a:noFill/>
        </p:spPr>
        <p:txBody>
          <a:bodyPr wrap="square" rtlCol="0">
            <a:spAutoFit/>
          </a:bodyPr>
          <a:lstStyle/>
          <a:p>
            <a:pPr algn="ctr"/>
            <a:r>
              <a:rPr lang="en-GB" sz="2000" b="1" dirty="0" err="1">
                <a:solidFill>
                  <a:srgbClr val="FF0000"/>
                </a:solidFill>
              </a:rPr>
              <a:t>im</a:t>
            </a:r>
            <a:r>
              <a:rPr lang="en-GB" sz="2000" b="1" dirty="0">
                <a:solidFill>
                  <a:srgbClr val="FF0000"/>
                </a:solidFill>
              </a:rPr>
              <a:t> Norden</a:t>
            </a:r>
          </a:p>
        </p:txBody>
      </p:sp>
      <p:sp>
        <p:nvSpPr>
          <p:cNvPr id="29" name="TextBox 28">
            <a:extLst>
              <a:ext uri="{FF2B5EF4-FFF2-40B4-BE49-F238E27FC236}">
                <a16:creationId xmlns:a16="http://schemas.microsoft.com/office/drawing/2014/main" id="{2A47CBF0-08CF-4946-AC3D-9A92EB1DC702}"/>
              </a:ext>
            </a:extLst>
          </p:cNvPr>
          <p:cNvSpPr txBox="1"/>
          <p:nvPr/>
        </p:nvSpPr>
        <p:spPr>
          <a:xfrm>
            <a:off x="2287158" y="5302778"/>
            <a:ext cx="1585087" cy="400110"/>
          </a:xfrm>
          <a:prstGeom prst="rect">
            <a:avLst/>
          </a:prstGeom>
          <a:noFill/>
        </p:spPr>
        <p:txBody>
          <a:bodyPr wrap="square" rtlCol="0">
            <a:spAutoFit/>
          </a:bodyPr>
          <a:lstStyle/>
          <a:p>
            <a:pPr algn="ctr"/>
            <a:r>
              <a:rPr lang="en-GB" sz="2000" b="1" dirty="0" err="1">
                <a:solidFill>
                  <a:srgbClr val="FF0000"/>
                </a:solidFill>
              </a:rPr>
              <a:t>im</a:t>
            </a:r>
            <a:r>
              <a:rPr lang="en-GB" sz="2000" b="1" dirty="0">
                <a:solidFill>
                  <a:srgbClr val="FF0000"/>
                </a:solidFill>
              </a:rPr>
              <a:t>  </a:t>
            </a:r>
            <a:r>
              <a:rPr lang="en-GB" sz="2000" b="1" dirty="0" err="1">
                <a:solidFill>
                  <a:srgbClr val="FF0000"/>
                </a:solidFill>
              </a:rPr>
              <a:t>Osten</a:t>
            </a:r>
            <a:endParaRPr lang="en-GB" sz="2000" b="1" dirty="0">
              <a:solidFill>
                <a:srgbClr val="FF0000"/>
              </a:solidFill>
            </a:endParaRPr>
          </a:p>
        </p:txBody>
      </p:sp>
      <p:sp>
        <p:nvSpPr>
          <p:cNvPr id="30" name="TextBox 29">
            <a:extLst>
              <a:ext uri="{FF2B5EF4-FFF2-40B4-BE49-F238E27FC236}">
                <a16:creationId xmlns:a16="http://schemas.microsoft.com/office/drawing/2014/main" id="{EAA00743-2BD8-477C-9DB9-7BDBE5280A8E}"/>
              </a:ext>
            </a:extLst>
          </p:cNvPr>
          <p:cNvSpPr txBox="1"/>
          <p:nvPr/>
        </p:nvSpPr>
        <p:spPr>
          <a:xfrm>
            <a:off x="3403600" y="5768480"/>
            <a:ext cx="1765847" cy="400110"/>
          </a:xfrm>
          <a:prstGeom prst="rect">
            <a:avLst/>
          </a:prstGeom>
          <a:noFill/>
        </p:spPr>
        <p:txBody>
          <a:bodyPr wrap="square" rtlCol="0">
            <a:spAutoFit/>
          </a:bodyPr>
          <a:lstStyle/>
          <a:p>
            <a:pPr algn="ctr"/>
            <a:r>
              <a:rPr lang="en-GB" sz="2000" b="1" dirty="0" err="1">
                <a:solidFill>
                  <a:srgbClr val="FF0000"/>
                </a:solidFill>
              </a:rPr>
              <a:t>Geschichte</a:t>
            </a:r>
            <a:r>
              <a:rPr lang="en-GB" sz="2000" b="1" dirty="0">
                <a:solidFill>
                  <a:srgbClr val="FF0000"/>
                </a:solidFill>
              </a:rPr>
              <a:t>!</a:t>
            </a:r>
          </a:p>
        </p:txBody>
      </p:sp>
      <p:pic>
        <p:nvPicPr>
          <p:cNvPr id="31" name="Picture 30" descr="A close up of a logo&#10;&#10;Description automatically generated">
            <a:extLst>
              <a:ext uri="{FF2B5EF4-FFF2-40B4-BE49-F238E27FC236}">
                <a16:creationId xmlns:a16="http://schemas.microsoft.com/office/drawing/2014/main" id="{3D75ED8B-BB40-4564-B7D4-23DF382AF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2917" y="1440757"/>
            <a:ext cx="1284231" cy="1308693"/>
          </a:xfrm>
          <a:prstGeom prst="ellipse">
            <a:avLst/>
          </a:prstGeom>
        </p:spPr>
      </p:pic>
      <p:pic>
        <p:nvPicPr>
          <p:cNvPr id="32" name="Picture 31" descr="Icon&#10;&#10;Description automatically generated">
            <a:extLst>
              <a:ext uri="{FF2B5EF4-FFF2-40B4-BE49-F238E27FC236}">
                <a16:creationId xmlns:a16="http://schemas.microsoft.com/office/drawing/2014/main" id="{A980C7EC-22D4-4E9B-931C-8E9358046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046" y="2408576"/>
            <a:ext cx="1311316" cy="1240628"/>
          </a:xfrm>
          <a:prstGeom prst="rect">
            <a:avLst/>
          </a:prstGeom>
        </p:spPr>
      </p:pic>
    </p:spTree>
    <p:extLst>
      <p:ext uri="{BB962C8B-B14F-4D97-AF65-F5344CB8AC3E}">
        <p14:creationId xmlns:p14="http://schemas.microsoft.com/office/powerpoint/2010/main" val="303147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P spid="24" grpId="0"/>
      <p:bldP spid="25" grpId="0"/>
      <p:bldP spid="26" grpId="0"/>
      <p:bldP spid="27"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3E5B0B1-C6C4-C748-B704-7D5E65C10725}"/>
              </a:ext>
            </a:extLst>
          </p:cNvPr>
          <p:cNvSpPr/>
          <p:nvPr/>
        </p:nvSpPr>
        <p:spPr>
          <a:xfrm>
            <a:off x="6320635" y="4487032"/>
            <a:ext cx="4035480"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a:extLst>
              <a:ext uri="{FF2B5EF4-FFF2-40B4-BE49-F238E27FC236}">
                <a16:creationId xmlns:a16="http://schemas.microsoft.com/office/drawing/2014/main" id="{C57C7AAF-8CC7-2E4D-AF57-6BD8A86C15F8}"/>
              </a:ext>
            </a:extLst>
          </p:cNvPr>
          <p:cNvSpPr/>
          <p:nvPr/>
        </p:nvSpPr>
        <p:spPr>
          <a:xfrm>
            <a:off x="6295388" y="3329155"/>
            <a:ext cx="4060727"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a:extLst>
              <a:ext uri="{FF2B5EF4-FFF2-40B4-BE49-F238E27FC236}">
                <a16:creationId xmlns:a16="http://schemas.microsoft.com/office/drawing/2014/main" id="{037F0B62-2ED6-0649-B00E-BA350D910BB3}"/>
              </a:ext>
            </a:extLst>
          </p:cNvPr>
          <p:cNvSpPr/>
          <p:nvPr/>
        </p:nvSpPr>
        <p:spPr>
          <a:xfrm>
            <a:off x="136630" y="5298751"/>
            <a:ext cx="4410176"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a:extLst>
              <a:ext uri="{FF2B5EF4-FFF2-40B4-BE49-F238E27FC236}">
                <a16:creationId xmlns:a16="http://schemas.microsoft.com/office/drawing/2014/main" id="{E21DF632-BC42-6845-A03A-ACEAE8844AB3}"/>
              </a:ext>
            </a:extLst>
          </p:cNvPr>
          <p:cNvSpPr/>
          <p:nvPr/>
        </p:nvSpPr>
        <p:spPr>
          <a:xfrm>
            <a:off x="122093" y="4309693"/>
            <a:ext cx="4410176"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a:extLst>
              <a:ext uri="{FF2B5EF4-FFF2-40B4-BE49-F238E27FC236}">
                <a16:creationId xmlns:a16="http://schemas.microsoft.com/office/drawing/2014/main" id="{0B049B32-0F33-0146-9165-1794D5E2B459}"/>
              </a:ext>
            </a:extLst>
          </p:cNvPr>
          <p:cNvSpPr/>
          <p:nvPr/>
        </p:nvSpPr>
        <p:spPr>
          <a:xfrm>
            <a:off x="114715" y="3330735"/>
            <a:ext cx="4410176"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p:cNvSpPr>
            <a:spLocks noGrp="1"/>
          </p:cNvSpPr>
          <p:nvPr>
            <p:ph type="title"/>
          </p:nvPr>
        </p:nvSpPr>
        <p:spPr/>
        <p:txBody>
          <a:bodyPr>
            <a:normAutofit/>
          </a:bodyPr>
          <a:lstStyle/>
          <a:p>
            <a:r>
              <a:rPr lang="en-GB" sz="2800" b="1" dirty="0" err="1">
                <a:solidFill>
                  <a:schemeClr val="bg1"/>
                </a:solidFill>
              </a:rPr>
              <a:t>stellen</a:t>
            </a:r>
            <a:r>
              <a:rPr lang="en-GB" sz="2800" b="1" dirty="0">
                <a:solidFill>
                  <a:schemeClr val="bg1"/>
                </a:solidFill>
              </a:rPr>
              <a:t>, </a:t>
            </a:r>
            <a:r>
              <a:rPr lang="en-GB" sz="2800" b="1" dirty="0" err="1">
                <a:solidFill>
                  <a:schemeClr val="bg1"/>
                </a:solidFill>
              </a:rPr>
              <a:t>setzen</a:t>
            </a:r>
            <a:r>
              <a:rPr lang="en-GB" sz="2800" b="1" dirty="0">
                <a:solidFill>
                  <a:schemeClr val="bg1"/>
                </a:solidFill>
              </a:rPr>
              <a:t>, </a:t>
            </a:r>
            <a:r>
              <a:rPr lang="en-GB" sz="2800" b="1" dirty="0" err="1">
                <a:solidFill>
                  <a:schemeClr val="bg1"/>
                </a:solidFill>
              </a:rPr>
              <a:t>legen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2" name="Rectangle 1">
            <a:extLst>
              <a:ext uri="{FF2B5EF4-FFF2-40B4-BE49-F238E27FC236}">
                <a16:creationId xmlns:a16="http://schemas.microsoft.com/office/drawing/2014/main" id="{22C9E384-9BED-4D4B-AF3B-34DA61BF66F8}"/>
              </a:ext>
            </a:extLst>
          </p:cNvPr>
          <p:cNvSpPr/>
          <p:nvPr/>
        </p:nvSpPr>
        <p:spPr>
          <a:xfrm>
            <a:off x="186907" y="1178353"/>
            <a:ext cx="11513150" cy="400110"/>
          </a:xfrm>
          <a:prstGeom prst="rect">
            <a:avLst/>
          </a:prstGeom>
        </p:spPr>
        <p:txBody>
          <a:bodyPr wrap="square">
            <a:spAutoFit/>
          </a:bodyPr>
          <a:lstStyle/>
          <a:p>
            <a:r>
              <a:rPr lang="en-GB" sz="2000" dirty="0"/>
              <a:t>In German, we separate the English verb ‘to put’ into three verbs:</a:t>
            </a:r>
          </a:p>
        </p:txBody>
      </p:sp>
      <p:sp>
        <p:nvSpPr>
          <p:cNvPr id="11" name="TextBox 10">
            <a:extLst>
              <a:ext uri="{FF2B5EF4-FFF2-40B4-BE49-F238E27FC236}">
                <a16:creationId xmlns:a16="http://schemas.microsoft.com/office/drawing/2014/main" id="{E57B1B9C-1DFD-9E42-9EF3-EAA23F879578}"/>
              </a:ext>
            </a:extLst>
          </p:cNvPr>
          <p:cNvSpPr txBox="1"/>
          <p:nvPr/>
        </p:nvSpPr>
        <p:spPr>
          <a:xfrm>
            <a:off x="231584" y="2639142"/>
            <a:ext cx="6538970" cy="400110"/>
          </a:xfrm>
          <a:prstGeom prst="rect">
            <a:avLst/>
          </a:prstGeom>
          <a:noFill/>
        </p:spPr>
        <p:txBody>
          <a:bodyPr wrap="none" rtlCol="0">
            <a:spAutoFit/>
          </a:bodyPr>
          <a:lstStyle/>
          <a:p>
            <a:r>
              <a:rPr lang="en-GB" sz="2000" b="1" dirty="0" err="1"/>
              <a:t>legen</a:t>
            </a:r>
            <a:r>
              <a:rPr lang="en-GB" sz="2000" dirty="0"/>
              <a:t> = to make something lay down (horizontally).</a:t>
            </a:r>
          </a:p>
        </p:txBody>
      </p:sp>
      <p:sp>
        <p:nvSpPr>
          <p:cNvPr id="12" name="TextBox 11">
            <a:extLst>
              <a:ext uri="{FF2B5EF4-FFF2-40B4-BE49-F238E27FC236}">
                <a16:creationId xmlns:a16="http://schemas.microsoft.com/office/drawing/2014/main" id="{07C520CC-FF6C-8F4B-AD3E-D8AAE8A334A7}"/>
              </a:ext>
            </a:extLst>
          </p:cNvPr>
          <p:cNvSpPr txBox="1"/>
          <p:nvPr/>
        </p:nvSpPr>
        <p:spPr>
          <a:xfrm>
            <a:off x="217358" y="1565420"/>
            <a:ext cx="5878642" cy="400110"/>
          </a:xfrm>
          <a:prstGeom prst="rect">
            <a:avLst/>
          </a:prstGeom>
          <a:noFill/>
        </p:spPr>
        <p:txBody>
          <a:bodyPr wrap="square" rtlCol="0">
            <a:spAutoFit/>
          </a:bodyPr>
          <a:lstStyle/>
          <a:p>
            <a:r>
              <a:rPr lang="en-GB" sz="2000" b="1" dirty="0" err="1"/>
              <a:t>stellen</a:t>
            </a:r>
            <a:r>
              <a:rPr lang="en-GB" sz="2000" dirty="0"/>
              <a:t> = to make something stand (vertically).</a:t>
            </a:r>
          </a:p>
        </p:txBody>
      </p:sp>
      <p:sp>
        <p:nvSpPr>
          <p:cNvPr id="13" name="TextBox 12">
            <a:extLst>
              <a:ext uri="{FF2B5EF4-FFF2-40B4-BE49-F238E27FC236}">
                <a16:creationId xmlns:a16="http://schemas.microsoft.com/office/drawing/2014/main" id="{2EED3264-4289-5447-B4F4-880AD1A1490F}"/>
              </a:ext>
            </a:extLst>
          </p:cNvPr>
          <p:cNvSpPr txBox="1"/>
          <p:nvPr/>
        </p:nvSpPr>
        <p:spPr>
          <a:xfrm>
            <a:off x="231584" y="2100718"/>
            <a:ext cx="3980577" cy="400110"/>
          </a:xfrm>
          <a:prstGeom prst="rect">
            <a:avLst/>
          </a:prstGeom>
          <a:noFill/>
        </p:spPr>
        <p:txBody>
          <a:bodyPr wrap="none" rtlCol="0">
            <a:spAutoFit/>
          </a:bodyPr>
          <a:lstStyle/>
          <a:p>
            <a:r>
              <a:rPr lang="en-GB" sz="2000" b="1" dirty="0" err="1"/>
              <a:t>setzen</a:t>
            </a:r>
            <a:r>
              <a:rPr lang="en-GB" sz="2000" dirty="0"/>
              <a:t> = to make something sit</a:t>
            </a:r>
          </a:p>
        </p:txBody>
      </p:sp>
      <p:pic>
        <p:nvPicPr>
          <p:cNvPr id="15" name="Picture 14" descr="A picture containing person, indoor, person, table&#10;&#10;Description automatically generated">
            <a:extLst>
              <a:ext uri="{FF2B5EF4-FFF2-40B4-BE49-F238E27FC236}">
                <a16:creationId xmlns:a16="http://schemas.microsoft.com/office/drawing/2014/main" id="{25822C84-C8E2-4C46-8C08-EAD52CBBA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885" y="3300343"/>
            <a:ext cx="1384300" cy="1016000"/>
          </a:xfrm>
          <a:prstGeom prst="rect">
            <a:avLst/>
          </a:prstGeom>
        </p:spPr>
      </p:pic>
      <p:pic>
        <p:nvPicPr>
          <p:cNvPr id="17" name="Picture 16" descr="A picture containing indoor, person, person, table&#10;&#10;Description automatically generated">
            <a:extLst>
              <a:ext uri="{FF2B5EF4-FFF2-40B4-BE49-F238E27FC236}">
                <a16:creationId xmlns:a16="http://schemas.microsoft.com/office/drawing/2014/main" id="{F67415F9-412D-A045-9F2F-3AF4C8EA3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885" y="4457082"/>
            <a:ext cx="1384300" cy="1054705"/>
          </a:xfrm>
          <a:prstGeom prst="rect">
            <a:avLst/>
          </a:prstGeom>
        </p:spPr>
      </p:pic>
      <p:sp>
        <p:nvSpPr>
          <p:cNvPr id="22" name="TextBox 21">
            <a:extLst>
              <a:ext uri="{FF2B5EF4-FFF2-40B4-BE49-F238E27FC236}">
                <a16:creationId xmlns:a16="http://schemas.microsoft.com/office/drawing/2014/main" id="{14C8FB65-A72E-1047-85BF-3A0E99EF36EC}"/>
              </a:ext>
            </a:extLst>
          </p:cNvPr>
          <p:cNvSpPr txBox="1"/>
          <p:nvPr/>
        </p:nvSpPr>
        <p:spPr>
          <a:xfrm>
            <a:off x="140430" y="3387219"/>
            <a:ext cx="4235455" cy="400110"/>
          </a:xfrm>
          <a:prstGeom prst="rect">
            <a:avLst/>
          </a:prstGeom>
          <a:noFill/>
        </p:spPr>
        <p:txBody>
          <a:bodyPr wrap="none" rtlCol="0">
            <a:spAutoFit/>
          </a:bodyPr>
          <a:lstStyle/>
          <a:p>
            <a:pPr algn="l"/>
            <a:r>
              <a:rPr lang="de-DE" sz="2000" dirty="0"/>
              <a:t>Ich </a:t>
            </a:r>
            <a:r>
              <a:rPr lang="de-DE" sz="2000" b="1" dirty="0"/>
              <a:t>stelle</a:t>
            </a:r>
            <a:r>
              <a:rPr lang="de-DE" sz="2000" dirty="0"/>
              <a:t> die Tasse </a:t>
            </a:r>
            <a:r>
              <a:rPr lang="de-DE" sz="2000" u="sng" dirty="0"/>
              <a:t>auf</a:t>
            </a:r>
            <a:r>
              <a:rPr lang="de-DE" sz="2000" dirty="0"/>
              <a:t> den Tisch.</a:t>
            </a:r>
          </a:p>
        </p:txBody>
      </p:sp>
      <p:sp>
        <p:nvSpPr>
          <p:cNvPr id="23" name="TextBox 22">
            <a:extLst>
              <a:ext uri="{FF2B5EF4-FFF2-40B4-BE49-F238E27FC236}">
                <a16:creationId xmlns:a16="http://schemas.microsoft.com/office/drawing/2014/main" id="{BA02AE1B-ADBF-C04A-A169-AEFA6A595C8D}"/>
              </a:ext>
            </a:extLst>
          </p:cNvPr>
          <p:cNvSpPr txBox="1"/>
          <p:nvPr/>
        </p:nvSpPr>
        <p:spPr>
          <a:xfrm>
            <a:off x="145166" y="4396674"/>
            <a:ext cx="4155305" cy="400110"/>
          </a:xfrm>
          <a:prstGeom prst="rect">
            <a:avLst/>
          </a:prstGeom>
          <a:noFill/>
        </p:spPr>
        <p:txBody>
          <a:bodyPr wrap="none" rtlCol="0">
            <a:spAutoFit/>
          </a:bodyPr>
          <a:lstStyle/>
          <a:p>
            <a:pPr algn="l"/>
            <a:r>
              <a:rPr lang="de-DE" sz="2000" dirty="0"/>
              <a:t>Ich </a:t>
            </a:r>
            <a:r>
              <a:rPr lang="de-DE" sz="2000" b="1" dirty="0"/>
              <a:t>lege</a:t>
            </a:r>
            <a:r>
              <a:rPr lang="de-DE" sz="2000" dirty="0"/>
              <a:t> die Tasse </a:t>
            </a:r>
            <a:r>
              <a:rPr lang="de-DE" sz="2000" u="sng" dirty="0"/>
              <a:t>auf</a:t>
            </a:r>
            <a:r>
              <a:rPr lang="de-DE" sz="2000" dirty="0"/>
              <a:t> den Tisch</a:t>
            </a:r>
            <a:r>
              <a:rPr lang="en-US" sz="2000" dirty="0"/>
              <a:t>.</a:t>
            </a:r>
          </a:p>
        </p:txBody>
      </p:sp>
      <p:sp>
        <p:nvSpPr>
          <p:cNvPr id="24" name="Speech Bubble: Rectangle with Corners Rounded 19">
            <a:extLst>
              <a:ext uri="{FF2B5EF4-FFF2-40B4-BE49-F238E27FC236}">
                <a16:creationId xmlns:a16="http://schemas.microsoft.com/office/drawing/2014/main" id="{FBC242F7-E704-D14D-975D-580DC22853E0}"/>
              </a:ext>
            </a:extLst>
          </p:cNvPr>
          <p:cNvSpPr/>
          <p:nvPr/>
        </p:nvSpPr>
        <p:spPr>
          <a:xfrm>
            <a:off x="6776288" y="1578265"/>
            <a:ext cx="4822154" cy="1205283"/>
          </a:xfrm>
          <a:prstGeom prst="wedgeRoundRectCallout">
            <a:avLst>
              <a:gd name="adj1" fmla="val -39423"/>
              <a:gd name="adj2" fmla="val 81133"/>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rPr>
              <a:t>R2</a:t>
            </a:r>
            <a:r>
              <a:rPr lang="en-GB" sz="2000" dirty="0">
                <a:solidFill>
                  <a:schemeClr val="tx1"/>
                </a:solidFill>
              </a:rPr>
              <a:t> </a:t>
            </a:r>
            <a:r>
              <a:rPr lang="en-GB" sz="2000" dirty="0">
                <a:solidFill>
                  <a:schemeClr val="bg1"/>
                </a:solidFill>
              </a:rPr>
              <a:t>(accusative) always follows because they imply movement / a change of position for the object.</a:t>
            </a:r>
          </a:p>
        </p:txBody>
      </p:sp>
      <p:pic>
        <p:nvPicPr>
          <p:cNvPr id="26" name="Picture 25" descr="A picture containing book, sitting, table, computer&#10;&#10;Description automatically generated">
            <a:extLst>
              <a:ext uri="{FF2B5EF4-FFF2-40B4-BE49-F238E27FC236}">
                <a16:creationId xmlns:a16="http://schemas.microsoft.com/office/drawing/2014/main" id="{B1B3942E-79AD-834A-A981-9C6F97344A4B}"/>
              </a:ext>
            </a:extLst>
          </p:cNvPr>
          <p:cNvPicPr>
            <a:picLocks noChangeAspect="1"/>
          </p:cNvPicPr>
          <p:nvPr/>
        </p:nvPicPr>
        <p:blipFill rotWithShape="1">
          <a:blip r:embed="rId5">
            <a:extLst>
              <a:ext uri="{28A0092B-C50C-407E-A947-70E740481C1C}">
                <a14:useLocalDpi xmlns:a14="http://schemas.microsoft.com/office/drawing/2010/main" val="0"/>
              </a:ext>
            </a:extLst>
          </a:blip>
          <a:srcRect t="65200" r="74512" b="5864"/>
          <a:stretch/>
        </p:blipFill>
        <p:spPr>
          <a:xfrm>
            <a:off x="10598178" y="4438605"/>
            <a:ext cx="1384300" cy="1023931"/>
          </a:xfrm>
          <a:prstGeom prst="rect">
            <a:avLst/>
          </a:prstGeom>
        </p:spPr>
      </p:pic>
      <p:pic>
        <p:nvPicPr>
          <p:cNvPr id="27" name="Picture 26" descr="A picture containing book, sitting, table, computer&#10;&#10;Description automatically generated">
            <a:extLst>
              <a:ext uri="{FF2B5EF4-FFF2-40B4-BE49-F238E27FC236}">
                <a16:creationId xmlns:a16="http://schemas.microsoft.com/office/drawing/2014/main" id="{75AA8DA4-2508-084F-A4CB-C7BF6D0EF3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415" b="66102"/>
          <a:stretch/>
        </p:blipFill>
        <p:spPr>
          <a:xfrm>
            <a:off x="10394951" y="3280544"/>
            <a:ext cx="1710132" cy="679541"/>
          </a:xfrm>
          <a:prstGeom prst="rect">
            <a:avLst/>
          </a:prstGeom>
        </p:spPr>
      </p:pic>
      <p:sp>
        <p:nvSpPr>
          <p:cNvPr id="28" name="TextBox 27">
            <a:extLst>
              <a:ext uri="{FF2B5EF4-FFF2-40B4-BE49-F238E27FC236}">
                <a16:creationId xmlns:a16="http://schemas.microsoft.com/office/drawing/2014/main" id="{8FB81F5A-88AB-AE4D-9CD7-A47BB87732E4}"/>
              </a:ext>
            </a:extLst>
          </p:cNvPr>
          <p:cNvSpPr txBox="1"/>
          <p:nvPr/>
        </p:nvSpPr>
        <p:spPr>
          <a:xfrm>
            <a:off x="6205775" y="3380972"/>
            <a:ext cx="4293163" cy="400110"/>
          </a:xfrm>
          <a:prstGeom prst="rect">
            <a:avLst/>
          </a:prstGeom>
          <a:noFill/>
        </p:spPr>
        <p:txBody>
          <a:bodyPr wrap="none" rtlCol="0">
            <a:spAutoFit/>
          </a:bodyPr>
          <a:lstStyle/>
          <a:p>
            <a:pPr algn="l"/>
            <a:r>
              <a:rPr lang="de-DE" sz="2000" dirty="0"/>
              <a:t>Er </a:t>
            </a:r>
            <a:r>
              <a:rPr lang="de-DE" sz="2000" b="1" dirty="0"/>
              <a:t>stellt </a:t>
            </a:r>
            <a:r>
              <a:rPr lang="de-DE" sz="2000" dirty="0"/>
              <a:t>die Bücher </a:t>
            </a:r>
            <a:r>
              <a:rPr lang="de-DE" sz="2000" u="sng" dirty="0"/>
              <a:t>auf</a:t>
            </a:r>
            <a:r>
              <a:rPr lang="de-DE" sz="2000" dirty="0"/>
              <a:t> das Regal</a:t>
            </a:r>
            <a:r>
              <a:rPr lang="en-US" sz="2000" dirty="0"/>
              <a:t>.</a:t>
            </a:r>
          </a:p>
        </p:txBody>
      </p:sp>
      <p:sp>
        <p:nvSpPr>
          <p:cNvPr id="29" name="TextBox 28">
            <a:extLst>
              <a:ext uri="{FF2B5EF4-FFF2-40B4-BE49-F238E27FC236}">
                <a16:creationId xmlns:a16="http://schemas.microsoft.com/office/drawing/2014/main" id="{076377AD-39AF-8C4A-A731-8DE57E61D1B3}"/>
              </a:ext>
            </a:extLst>
          </p:cNvPr>
          <p:cNvSpPr txBox="1"/>
          <p:nvPr/>
        </p:nvSpPr>
        <p:spPr>
          <a:xfrm>
            <a:off x="6267675" y="4529026"/>
            <a:ext cx="4213013" cy="400110"/>
          </a:xfrm>
          <a:prstGeom prst="rect">
            <a:avLst/>
          </a:prstGeom>
          <a:noFill/>
        </p:spPr>
        <p:txBody>
          <a:bodyPr wrap="none" rtlCol="0">
            <a:spAutoFit/>
          </a:bodyPr>
          <a:lstStyle/>
          <a:p>
            <a:pPr algn="l"/>
            <a:r>
              <a:rPr lang="de-DE" sz="2000" dirty="0"/>
              <a:t>Er </a:t>
            </a:r>
            <a:r>
              <a:rPr lang="de-DE" sz="2000" b="1" dirty="0"/>
              <a:t>legt </a:t>
            </a:r>
            <a:r>
              <a:rPr lang="de-DE" sz="2000" dirty="0"/>
              <a:t>die Bücher </a:t>
            </a:r>
            <a:r>
              <a:rPr lang="de-DE" sz="2000" u="sng" dirty="0"/>
              <a:t>auf</a:t>
            </a:r>
            <a:r>
              <a:rPr lang="de-DE" sz="2000" dirty="0"/>
              <a:t> das Regal.</a:t>
            </a:r>
          </a:p>
        </p:txBody>
      </p:sp>
      <p:sp>
        <p:nvSpPr>
          <p:cNvPr id="30" name="TextBox 29">
            <a:extLst>
              <a:ext uri="{FF2B5EF4-FFF2-40B4-BE49-F238E27FC236}">
                <a16:creationId xmlns:a16="http://schemas.microsoft.com/office/drawing/2014/main" id="{4DD20329-6E7D-864D-848F-418C757F8B99}"/>
              </a:ext>
            </a:extLst>
          </p:cNvPr>
          <p:cNvSpPr txBox="1"/>
          <p:nvPr/>
        </p:nvSpPr>
        <p:spPr>
          <a:xfrm>
            <a:off x="124808" y="3841776"/>
            <a:ext cx="3704860" cy="400110"/>
          </a:xfrm>
          <a:prstGeom prst="rect">
            <a:avLst/>
          </a:prstGeom>
          <a:noFill/>
        </p:spPr>
        <p:txBody>
          <a:bodyPr wrap="none" rtlCol="0">
            <a:spAutoFit/>
          </a:bodyPr>
          <a:lstStyle/>
          <a:p>
            <a:pPr algn="l"/>
            <a:r>
              <a:rPr lang="en-US" sz="2000" i="1" dirty="0"/>
              <a:t>I </a:t>
            </a:r>
            <a:r>
              <a:rPr lang="en-US" sz="2000" b="1" i="1" dirty="0"/>
              <a:t>put</a:t>
            </a:r>
            <a:r>
              <a:rPr lang="en-US" sz="2000" i="1" dirty="0"/>
              <a:t> the cup </a:t>
            </a:r>
            <a:r>
              <a:rPr lang="en-US" sz="2000" i="1" u="sng" dirty="0"/>
              <a:t>onto</a:t>
            </a:r>
            <a:r>
              <a:rPr lang="en-US" sz="2000" i="1" dirty="0"/>
              <a:t> the table.</a:t>
            </a:r>
          </a:p>
        </p:txBody>
      </p:sp>
      <p:sp>
        <p:nvSpPr>
          <p:cNvPr id="31" name="TextBox 30">
            <a:extLst>
              <a:ext uri="{FF2B5EF4-FFF2-40B4-BE49-F238E27FC236}">
                <a16:creationId xmlns:a16="http://schemas.microsoft.com/office/drawing/2014/main" id="{99F2E6DB-C89A-BC4B-95B9-CC1A7CBA3D92}"/>
              </a:ext>
            </a:extLst>
          </p:cNvPr>
          <p:cNvSpPr txBox="1"/>
          <p:nvPr/>
        </p:nvSpPr>
        <p:spPr>
          <a:xfrm>
            <a:off x="159392" y="4852083"/>
            <a:ext cx="4161348" cy="400110"/>
          </a:xfrm>
          <a:prstGeom prst="rect">
            <a:avLst/>
          </a:prstGeom>
          <a:noFill/>
        </p:spPr>
        <p:txBody>
          <a:bodyPr wrap="square" rtlCol="0">
            <a:spAutoFit/>
          </a:bodyPr>
          <a:lstStyle/>
          <a:p>
            <a:pPr algn="l"/>
            <a:r>
              <a:rPr lang="en-US" sz="2000" i="1" dirty="0"/>
              <a:t>I </a:t>
            </a:r>
            <a:r>
              <a:rPr lang="en-US" sz="2000" b="1" i="1" dirty="0"/>
              <a:t>put</a:t>
            </a:r>
            <a:r>
              <a:rPr lang="en-US" sz="2000" i="1" dirty="0"/>
              <a:t> the cup </a:t>
            </a:r>
            <a:r>
              <a:rPr lang="en-US" sz="2000" i="1" u="sng" dirty="0"/>
              <a:t>onto</a:t>
            </a:r>
            <a:r>
              <a:rPr lang="en-US" sz="2000" i="1" dirty="0"/>
              <a:t> the table</a:t>
            </a:r>
            <a:r>
              <a:rPr lang="en-US" sz="2000" dirty="0"/>
              <a:t>.</a:t>
            </a:r>
          </a:p>
        </p:txBody>
      </p:sp>
      <p:sp>
        <p:nvSpPr>
          <p:cNvPr id="32" name="TextBox 31">
            <a:extLst>
              <a:ext uri="{FF2B5EF4-FFF2-40B4-BE49-F238E27FC236}">
                <a16:creationId xmlns:a16="http://schemas.microsoft.com/office/drawing/2014/main" id="{4779DCB7-42B7-1A4E-8175-9B75CCBC72A8}"/>
              </a:ext>
            </a:extLst>
          </p:cNvPr>
          <p:cNvSpPr txBox="1"/>
          <p:nvPr/>
        </p:nvSpPr>
        <p:spPr>
          <a:xfrm>
            <a:off x="6315605" y="3841776"/>
            <a:ext cx="4224233" cy="400110"/>
          </a:xfrm>
          <a:prstGeom prst="rect">
            <a:avLst/>
          </a:prstGeom>
          <a:noFill/>
        </p:spPr>
        <p:txBody>
          <a:bodyPr wrap="none" rtlCol="0">
            <a:spAutoFit/>
          </a:bodyPr>
          <a:lstStyle/>
          <a:p>
            <a:pPr algn="l"/>
            <a:r>
              <a:rPr lang="en-US" sz="2000" i="1" dirty="0"/>
              <a:t>He </a:t>
            </a:r>
            <a:r>
              <a:rPr lang="en-US" sz="2000" b="1" i="1" dirty="0"/>
              <a:t>puts </a:t>
            </a:r>
            <a:r>
              <a:rPr lang="en-US" sz="2000" i="1" dirty="0"/>
              <a:t>the books </a:t>
            </a:r>
            <a:r>
              <a:rPr lang="en-US" sz="2000" i="1" u="sng" dirty="0"/>
              <a:t>onto</a:t>
            </a:r>
            <a:r>
              <a:rPr lang="en-US" sz="2000" i="1" dirty="0"/>
              <a:t> the shelf.</a:t>
            </a:r>
          </a:p>
        </p:txBody>
      </p:sp>
      <p:sp>
        <p:nvSpPr>
          <p:cNvPr id="33" name="TextBox 32">
            <a:extLst>
              <a:ext uri="{FF2B5EF4-FFF2-40B4-BE49-F238E27FC236}">
                <a16:creationId xmlns:a16="http://schemas.microsoft.com/office/drawing/2014/main" id="{56C219DA-5FDD-D74D-9027-3426D9A118A1}"/>
              </a:ext>
            </a:extLst>
          </p:cNvPr>
          <p:cNvSpPr txBox="1"/>
          <p:nvPr/>
        </p:nvSpPr>
        <p:spPr>
          <a:xfrm>
            <a:off x="6351924" y="4985764"/>
            <a:ext cx="4230645" cy="400110"/>
          </a:xfrm>
          <a:prstGeom prst="rect">
            <a:avLst/>
          </a:prstGeom>
          <a:noFill/>
        </p:spPr>
        <p:txBody>
          <a:bodyPr wrap="none" rtlCol="0">
            <a:spAutoFit/>
          </a:bodyPr>
          <a:lstStyle/>
          <a:p>
            <a:pPr algn="l"/>
            <a:r>
              <a:rPr lang="en-US" sz="2000" i="1" dirty="0"/>
              <a:t>He </a:t>
            </a:r>
            <a:r>
              <a:rPr lang="en-US" sz="2000" b="1" i="1" dirty="0"/>
              <a:t>puts</a:t>
            </a:r>
            <a:r>
              <a:rPr lang="en-US" sz="2000" i="1" dirty="0"/>
              <a:t> the books </a:t>
            </a:r>
            <a:r>
              <a:rPr lang="en-US" sz="2000" i="1" u="sng" dirty="0"/>
              <a:t>onto</a:t>
            </a:r>
            <a:r>
              <a:rPr lang="en-US" sz="2000" i="1" dirty="0"/>
              <a:t> the shelf.</a:t>
            </a:r>
          </a:p>
        </p:txBody>
      </p:sp>
      <p:sp>
        <p:nvSpPr>
          <p:cNvPr id="35" name="Rectangle 34">
            <a:extLst>
              <a:ext uri="{FF2B5EF4-FFF2-40B4-BE49-F238E27FC236}">
                <a16:creationId xmlns:a16="http://schemas.microsoft.com/office/drawing/2014/main" id="{CDD3853C-5B9A-BB4F-985B-F565D3B9F25A}"/>
              </a:ext>
            </a:extLst>
          </p:cNvPr>
          <p:cNvSpPr/>
          <p:nvPr/>
        </p:nvSpPr>
        <p:spPr>
          <a:xfrm>
            <a:off x="122093" y="5375557"/>
            <a:ext cx="3986989" cy="400110"/>
          </a:xfrm>
          <a:prstGeom prst="rect">
            <a:avLst/>
          </a:prstGeom>
        </p:spPr>
        <p:txBody>
          <a:bodyPr wrap="none">
            <a:spAutoFit/>
          </a:bodyPr>
          <a:lstStyle/>
          <a:p>
            <a:r>
              <a:rPr lang="de-DE" sz="2000" dirty="0"/>
              <a:t>Sie </a:t>
            </a:r>
            <a:r>
              <a:rPr lang="de-DE" sz="2000" b="1" dirty="0"/>
              <a:t>setzt</a:t>
            </a:r>
            <a:r>
              <a:rPr lang="de-DE" sz="2000" dirty="0"/>
              <a:t> den Ball </a:t>
            </a:r>
            <a:r>
              <a:rPr lang="de-DE" sz="2000" u="sng" dirty="0"/>
              <a:t>auf</a:t>
            </a:r>
            <a:r>
              <a:rPr lang="de-DE" sz="2000" dirty="0"/>
              <a:t> den Stuhl</a:t>
            </a:r>
            <a:r>
              <a:rPr lang="en-US" sz="2000" dirty="0"/>
              <a:t>.</a:t>
            </a:r>
          </a:p>
        </p:txBody>
      </p:sp>
      <p:sp>
        <p:nvSpPr>
          <p:cNvPr id="36" name="Rectangle 35">
            <a:extLst>
              <a:ext uri="{FF2B5EF4-FFF2-40B4-BE49-F238E27FC236}">
                <a16:creationId xmlns:a16="http://schemas.microsoft.com/office/drawing/2014/main" id="{F134FD13-2AE9-C847-B5BC-9B9F8D76AF77}"/>
              </a:ext>
            </a:extLst>
          </p:cNvPr>
          <p:cNvSpPr/>
          <p:nvPr/>
        </p:nvSpPr>
        <p:spPr>
          <a:xfrm>
            <a:off x="122093" y="5775667"/>
            <a:ext cx="4020652" cy="400110"/>
          </a:xfrm>
          <a:prstGeom prst="rect">
            <a:avLst/>
          </a:prstGeom>
        </p:spPr>
        <p:txBody>
          <a:bodyPr wrap="none">
            <a:spAutoFit/>
          </a:bodyPr>
          <a:lstStyle/>
          <a:p>
            <a:r>
              <a:rPr lang="en-US" sz="2000" i="1" dirty="0"/>
              <a:t>Sie</a:t>
            </a:r>
            <a:r>
              <a:rPr lang="en-US" sz="2000" b="1" i="1" dirty="0"/>
              <a:t> puts </a:t>
            </a:r>
            <a:r>
              <a:rPr lang="en-US" sz="2000" i="1" dirty="0"/>
              <a:t>the ball </a:t>
            </a:r>
            <a:r>
              <a:rPr lang="en-US" sz="2000" i="1" u="sng" dirty="0"/>
              <a:t>onto </a:t>
            </a:r>
            <a:r>
              <a:rPr lang="en-US" sz="2000" i="1" dirty="0"/>
              <a:t>the chair.</a:t>
            </a:r>
          </a:p>
        </p:txBody>
      </p:sp>
      <p:grpSp>
        <p:nvGrpSpPr>
          <p:cNvPr id="10" name="Group 9">
            <a:extLst>
              <a:ext uri="{FF2B5EF4-FFF2-40B4-BE49-F238E27FC236}">
                <a16:creationId xmlns:a16="http://schemas.microsoft.com/office/drawing/2014/main" id="{DCA8B1AD-0E90-4832-98EC-BC57155DB36C}"/>
              </a:ext>
            </a:extLst>
          </p:cNvPr>
          <p:cNvGrpSpPr/>
          <p:nvPr/>
        </p:nvGrpSpPr>
        <p:grpSpPr>
          <a:xfrm>
            <a:off x="4925187" y="5657160"/>
            <a:ext cx="1055594" cy="685215"/>
            <a:chOff x="4925187" y="5657160"/>
            <a:chExt cx="1055594" cy="685215"/>
          </a:xfrm>
        </p:grpSpPr>
        <p:pic>
          <p:nvPicPr>
            <p:cNvPr id="19" name="Picture 18" descr="A cake sitting on top of a chair&#10;&#10;Description automatically generated">
              <a:extLst>
                <a:ext uri="{FF2B5EF4-FFF2-40B4-BE49-F238E27FC236}">
                  <a16:creationId xmlns:a16="http://schemas.microsoft.com/office/drawing/2014/main" id="{446B52B2-9154-0845-9435-270BAF4F79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5187" y="5657160"/>
              <a:ext cx="1055594" cy="685215"/>
            </a:xfrm>
            <a:prstGeom prst="rect">
              <a:avLst/>
            </a:prstGeom>
          </p:spPr>
        </p:pic>
        <p:pic>
          <p:nvPicPr>
            <p:cNvPr id="9" name="Picture 8" descr="A picture containing honeycomb, game, soccer&#10;&#10;Description automatically generated">
              <a:extLst>
                <a:ext uri="{FF2B5EF4-FFF2-40B4-BE49-F238E27FC236}">
                  <a16:creationId xmlns:a16="http://schemas.microsoft.com/office/drawing/2014/main" id="{36942FC2-823A-4940-A8EB-84FCE660EF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6694" y="5775667"/>
              <a:ext cx="287674" cy="289612"/>
            </a:xfrm>
            <a:prstGeom prst="rect">
              <a:avLst/>
            </a:prstGeom>
          </p:spPr>
        </p:pic>
      </p:gr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animBg="1"/>
      <p:bldP spid="40" grpId="0" animBg="1"/>
      <p:bldP spid="39" grpId="0" animBg="1"/>
      <p:bldP spid="37" grpId="0" animBg="1"/>
      <p:bldP spid="2" grpId="0"/>
      <p:bldP spid="11" grpId="0"/>
      <p:bldP spid="12" grpId="0"/>
      <p:bldP spid="13" grpId="0"/>
      <p:bldP spid="22" grpId="0"/>
      <p:bldP spid="23" grpId="0"/>
      <p:bldP spid="24" grpId="0" animBg="1"/>
      <p:bldP spid="28" grpId="0"/>
      <p:bldP spid="29" grpId="0"/>
      <p:bldP spid="30" grpId="0"/>
      <p:bldP spid="31" grpId="0"/>
      <p:bldP spid="32" grpId="0"/>
      <p:bldP spid="33"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800" b="1" dirty="0" err="1">
                <a:solidFill>
                  <a:schemeClr val="bg1"/>
                </a:solidFill>
              </a:rPr>
              <a:t>stellen</a:t>
            </a:r>
            <a:r>
              <a:rPr lang="en-GB" sz="2800" b="1" dirty="0">
                <a:solidFill>
                  <a:schemeClr val="bg1"/>
                </a:solidFill>
              </a:rPr>
              <a:t>, </a:t>
            </a:r>
            <a:r>
              <a:rPr lang="en-GB" sz="2800" b="1" dirty="0" err="1">
                <a:solidFill>
                  <a:schemeClr val="bg1"/>
                </a:solidFill>
              </a:rPr>
              <a:t>setzen</a:t>
            </a:r>
            <a:r>
              <a:rPr lang="en-GB" sz="2800" b="1" dirty="0">
                <a:solidFill>
                  <a:schemeClr val="bg1"/>
                </a:solidFill>
              </a:rPr>
              <a:t>, </a:t>
            </a:r>
            <a:r>
              <a:rPr lang="en-GB" sz="2800" b="1" dirty="0" err="1">
                <a:solidFill>
                  <a:schemeClr val="bg1"/>
                </a:solidFill>
              </a:rPr>
              <a:t>legen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68069" y="247046"/>
            <a:ext cx="2389259"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D03C8D5D-1ACC-4243-9695-B5D23A18674E}"/>
              </a:ext>
            </a:extLst>
          </p:cNvPr>
          <p:cNvSpPr/>
          <p:nvPr/>
        </p:nvSpPr>
        <p:spPr>
          <a:xfrm>
            <a:off x="180000" y="2566115"/>
            <a:ext cx="11067245" cy="369332"/>
          </a:xfrm>
          <a:prstGeom prst="rect">
            <a:avLst/>
          </a:prstGeom>
        </p:spPr>
        <p:txBody>
          <a:bodyPr wrap="square">
            <a:spAutoFit/>
          </a:bodyPr>
          <a:lstStyle/>
          <a:p>
            <a:endParaRPr lang="en-GB" dirty="0"/>
          </a:p>
        </p:txBody>
      </p:sp>
      <p:graphicFrame>
        <p:nvGraphicFramePr>
          <p:cNvPr id="9" name="Table 6">
            <a:extLst>
              <a:ext uri="{FF2B5EF4-FFF2-40B4-BE49-F238E27FC236}">
                <a16:creationId xmlns:a16="http://schemas.microsoft.com/office/drawing/2014/main" id="{EA352F85-1461-4FFB-9744-2B81E3CCFD54}"/>
              </a:ext>
            </a:extLst>
          </p:cNvPr>
          <p:cNvGraphicFramePr>
            <a:graphicFrameLocks noGrp="1"/>
          </p:cNvGraphicFramePr>
          <p:nvPr>
            <p:extLst>
              <p:ext uri="{D42A27DB-BD31-4B8C-83A1-F6EECF244321}">
                <p14:modId xmlns:p14="http://schemas.microsoft.com/office/powerpoint/2010/main" val="2751047279"/>
              </p:ext>
            </p:extLst>
          </p:nvPr>
        </p:nvGraphicFramePr>
        <p:xfrm>
          <a:off x="156000" y="1419362"/>
          <a:ext cx="11880000" cy="4284450"/>
        </p:xfrm>
        <a:graphic>
          <a:graphicData uri="http://schemas.openxmlformats.org/drawingml/2006/table">
            <a:tbl>
              <a:tblPr firstRow="1" bandRow="1">
                <a:tableStyleId>{00A15C55-8517-42AA-B614-E9B94910E393}</a:tableStyleId>
              </a:tblPr>
              <a:tblGrid>
                <a:gridCol w="440348">
                  <a:extLst>
                    <a:ext uri="{9D8B030D-6E8A-4147-A177-3AD203B41FA5}">
                      <a16:colId xmlns:a16="http://schemas.microsoft.com/office/drawing/2014/main" val="2607353726"/>
                    </a:ext>
                  </a:extLst>
                </a:gridCol>
                <a:gridCol w="8216348">
                  <a:extLst>
                    <a:ext uri="{9D8B030D-6E8A-4147-A177-3AD203B41FA5}">
                      <a16:colId xmlns:a16="http://schemas.microsoft.com/office/drawing/2014/main" val="1600817978"/>
                    </a:ext>
                  </a:extLst>
                </a:gridCol>
                <a:gridCol w="1113182">
                  <a:extLst>
                    <a:ext uri="{9D8B030D-6E8A-4147-A177-3AD203B41FA5}">
                      <a16:colId xmlns:a16="http://schemas.microsoft.com/office/drawing/2014/main" val="4128092149"/>
                    </a:ext>
                  </a:extLst>
                </a:gridCol>
                <a:gridCol w="1073426">
                  <a:extLst>
                    <a:ext uri="{9D8B030D-6E8A-4147-A177-3AD203B41FA5}">
                      <a16:colId xmlns:a16="http://schemas.microsoft.com/office/drawing/2014/main" val="3867241331"/>
                    </a:ext>
                  </a:extLst>
                </a:gridCol>
                <a:gridCol w="1036696">
                  <a:extLst>
                    <a:ext uri="{9D8B030D-6E8A-4147-A177-3AD203B41FA5}">
                      <a16:colId xmlns:a16="http://schemas.microsoft.com/office/drawing/2014/main" val="2609792770"/>
                    </a:ext>
                  </a:extLst>
                </a:gridCol>
              </a:tblGrid>
              <a:tr h="641735">
                <a:tc>
                  <a:txBody>
                    <a:bodyPr/>
                    <a:lstStyle/>
                    <a:p>
                      <a:endParaRPr lang="en-GB" sz="2000"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GB" sz="2000" dirty="0"/>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chemeClr val="tx1"/>
                          </a:solidFill>
                          <a:effectLst/>
                          <a:uLnTx/>
                          <a:uFillTx/>
                        </a:rPr>
                        <a:t>stellen</a:t>
                      </a:r>
                      <a:endParaRPr kumimoji="0" lang="en-GB" sz="2000" b="1" i="0" u="none" strike="noStrike" kern="1200" cap="none" spc="0" normalizeH="0" baseline="0" noProof="0" dirty="0">
                        <a:ln>
                          <a:noFill/>
                        </a:ln>
                        <a:solidFill>
                          <a:schemeClr val="tx1"/>
                        </a:solidFill>
                        <a:effectLst/>
                        <a:uLnTx/>
                        <a:uFillTx/>
                        <a:latin typeface="+mn-lt"/>
                        <a:ea typeface="+mn-ea"/>
                        <a:cs typeface="+mn-cs"/>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mn-lt"/>
                          <a:ea typeface="+mn-ea"/>
                          <a:cs typeface="+mn-cs"/>
                        </a:rPr>
                        <a:t>setzen</a:t>
                      </a:r>
                      <a:endParaRPr kumimoji="0" lang="en-GB" sz="2000" b="1" i="0" u="none" strike="noStrike" kern="1200" cap="none" spc="0" normalizeH="0" baseline="0" noProof="0" dirty="0">
                        <a:ln>
                          <a:noFill/>
                        </a:ln>
                        <a:solidFill>
                          <a:schemeClr val="tx1"/>
                        </a:solidFill>
                        <a:effectLst/>
                        <a:uLnTx/>
                        <a:uFillTx/>
                        <a:latin typeface="+mn-lt"/>
                        <a:ea typeface="+mn-ea"/>
                        <a:cs typeface="+mn-cs"/>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legen</a:t>
                      </a:r>
                      <a:endParaRPr lang="en-GB" sz="2000" b="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588335">
                <a:tc>
                  <a:txBody>
                    <a:bodyPr/>
                    <a:lstStyle/>
                    <a:p>
                      <a:pPr algn="ctr"/>
                      <a:r>
                        <a:rPr lang="en-GB" sz="2000" dirty="0">
                          <a:solidFill>
                            <a:schemeClr val="tx1"/>
                          </a:solidFill>
                        </a:rPr>
                        <a:t>1.</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Ich  __________ [put] </a:t>
                      </a:r>
                      <a:r>
                        <a:rPr lang="en-GB" sz="2000" dirty="0" err="1">
                          <a:solidFill>
                            <a:schemeClr val="tx1"/>
                          </a:solidFill>
                        </a:rPr>
                        <a:t>Mieze</a:t>
                      </a:r>
                      <a:r>
                        <a:rPr lang="en-GB" sz="2000" dirty="0">
                          <a:solidFill>
                            <a:schemeClr val="tx1"/>
                          </a:solidFill>
                        </a:rPr>
                        <a:t> auf das Sofa.</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588335">
                <a:tc>
                  <a:txBody>
                    <a:bodyPr/>
                    <a:lstStyle/>
                    <a:p>
                      <a:pPr algn="ctr"/>
                      <a:r>
                        <a:rPr lang="en-GB" sz="2000">
                          <a:solidFill>
                            <a:schemeClr val="tx1"/>
                          </a:solidFill>
                        </a:rPr>
                        <a:t>2.</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Wolfgang __________ [puts] die </a:t>
                      </a:r>
                      <a:r>
                        <a:rPr lang="en-GB" sz="2000" dirty="0" err="1">
                          <a:solidFill>
                            <a:schemeClr val="tx1"/>
                          </a:solidFill>
                        </a:rPr>
                        <a:t>Gitarre</a:t>
                      </a:r>
                      <a:r>
                        <a:rPr lang="en-GB" sz="2000" dirty="0">
                          <a:solidFill>
                            <a:schemeClr val="tx1"/>
                          </a:solidFill>
                        </a:rPr>
                        <a:t> auf den Tisch.</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588335">
                <a:tc>
                  <a:txBody>
                    <a:bodyPr/>
                    <a:lstStyle/>
                    <a:p>
                      <a:pPr algn="ctr"/>
                      <a:r>
                        <a:rPr lang="en-GB" sz="2000" dirty="0">
                          <a:solidFill>
                            <a:schemeClr val="tx1"/>
                          </a:solidFill>
                        </a:rPr>
                        <a:t>3.</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Ich __________ [put] das </a:t>
                      </a:r>
                      <a:r>
                        <a:rPr lang="en-GB" sz="2000" dirty="0" err="1">
                          <a:solidFill>
                            <a:schemeClr val="tx1"/>
                          </a:solidFill>
                        </a:rPr>
                        <a:t>Geschenk</a:t>
                      </a:r>
                      <a:r>
                        <a:rPr lang="en-GB" sz="2000" dirty="0">
                          <a:solidFill>
                            <a:schemeClr val="tx1"/>
                          </a:solidFill>
                        </a:rPr>
                        <a:t> auf den </a:t>
                      </a:r>
                      <a:r>
                        <a:rPr lang="en-GB" sz="2000" dirty="0" err="1">
                          <a:solidFill>
                            <a:schemeClr val="tx1"/>
                          </a:solidFill>
                        </a:rPr>
                        <a:t>Sessel</a:t>
                      </a:r>
                      <a:r>
                        <a:rPr lang="en-GB" sz="200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r h="588335">
                <a:tc>
                  <a:txBody>
                    <a:bodyPr/>
                    <a:lstStyle/>
                    <a:p>
                      <a:pPr algn="ctr"/>
                      <a:r>
                        <a:rPr lang="en-GB" sz="2000">
                          <a:solidFill>
                            <a:schemeClr val="tx1"/>
                          </a:solidFill>
                        </a:rPr>
                        <a:t>4.</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err="1">
                          <a:solidFill>
                            <a:schemeClr val="tx1"/>
                          </a:solidFill>
                        </a:rPr>
                        <a:t>Opa</a:t>
                      </a:r>
                      <a:r>
                        <a:rPr lang="en-GB" sz="2000" dirty="0">
                          <a:solidFill>
                            <a:schemeClr val="tx1"/>
                          </a:solidFill>
                        </a:rPr>
                        <a:t> __________ [puts] die Zeitung auf das Bett.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4197191"/>
                  </a:ext>
                </a:extLst>
              </a:tr>
              <a:tr h="588335">
                <a:tc>
                  <a:txBody>
                    <a:bodyPr/>
                    <a:lstStyle/>
                    <a:p>
                      <a:pPr algn="ctr"/>
                      <a:r>
                        <a:rPr lang="en-GB" sz="2000" dirty="0">
                          <a:solidFill>
                            <a:schemeClr val="tx1"/>
                          </a:solidFill>
                        </a:rPr>
                        <a:t>5.</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‘Frau Nowak, Sie _______________ [put] die </a:t>
                      </a:r>
                      <a:r>
                        <a:rPr lang="en-GB" sz="2000" dirty="0" err="1">
                          <a:solidFill>
                            <a:schemeClr val="tx1"/>
                          </a:solidFill>
                        </a:rPr>
                        <a:t>Flaschen</a:t>
                      </a:r>
                      <a:r>
                        <a:rPr lang="en-GB" sz="2000" dirty="0">
                          <a:solidFill>
                            <a:schemeClr val="tx1"/>
                          </a:solidFill>
                        </a:rPr>
                        <a:t> </a:t>
                      </a:r>
                      <a:br>
                        <a:rPr lang="en-GB" sz="2000" dirty="0">
                          <a:solidFill>
                            <a:schemeClr val="tx1"/>
                          </a:solidFill>
                        </a:rPr>
                      </a:br>
                      <a:r>
                        <a:rPr lang="en-GB" sz="2000" dirty="0">
                          <a:solidFill>
                            <a:schemeClr val="tx1"/>
                          </a:solidFill>
                        </a:rPr>
                        <a:t>in die </a:t>
                      </a:r>
                      <a:r>
                        <a:rPr lang="en-GB" sz="2000" dirty="0" err="1">
                          <a:solidFill>
                            <a:schemeClr val="tx1"/>
                          </a:solidFill>
                        </a:rPr>
                        <a:t>Küche</a:t>
                      </a:r>
                      <a:r>
                        <a:rPr lang="en-GB" sz="2000" dirty="0">
                          <a:solidFill>
                            <a:schemeClr val="tx1"/>
                          </a:solidFill>
                        </a:rPr>
                        <a:t>, </a:t>
                      </a:r>
                      <a:r>
                        <a:rPr lang="en-GB" sz="2000" dirty="0" err="1">
                          <a:solidFill>
                            <a:schemeClr val="tx1"/>
                          </a:solidFill>
                        </a:rPr>
                        <a:t>nicht</a:t>
                      </a:r>
                      <a:r>
                        <a:rPr lang="en-GB" sz="2000" dirty="0">
                          <a:solidFill>
                            <a:schemeClr val="tx1"/>
                          </a:solidFill>
                        </a:rPr>
                        <a:t> </a:t>
                      </a:r>
                      <a:r>
                        <a:rPr lang="en-GB" sz="2000" dirty="0" err="1">
                          <a:solidFill>
                            <a:schemeClr val="tx1"/>
                          </a:solidFill>
                        </a:rPr>
                        <a:t>wahr</a:t>
                      </a:r>
                      <a:r>
                        <a:rPr lang="en-GB" sz="200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3703416"/>
                  </a:ext>
                </a:extLst>
              </a:tr>
              <a:tr h="588335">
                <a:tc>
                  <a:txBody>
                    <a:bodyPr/>
                    <a:lstStyle/>
                    <a:p>
                      <a:pPr algn="ctr"/>
                      <a:r>
                        <a:rPr lang="en-GB" sz="2000" dirty="0">
                          <a:solidFill>
                            <a:schemeClr val="tx1"/>
                          </a:solidFill>
                        </a:rPr>
                        <a:t>6.</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chemeClr val="tx1"/>
                          </a:solidFill>
                        </a:rPr>
                        <a:t>‘Wolfgang, _________ [put] du das *</a:t>
                      </a:r>
                      <a:r>
                        <a:rPr lang="en-GB" sz="2000" dirty="0" err="1">
                          <a:solidFill>
                            <a:schemeClr val="tx1"/>
                          </a:solidFill>
                        </a:rPr>
                        <a:t>Klopapier</a:t>
                      </a:r>
                      <a:r>
                        <a:rPr lang="en-GB" sz="2000" dirty="0">
                          <a:solidFill>
                            <a:schemeClr val="tx1"/>
                          </a:solidFill>
                        </a:rPr>
                        <a:t> auf die Toilette?</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7292226"/>
                  </a:ext>
                </a:extLst>
              </a:tr>
            </a:tbl>
          </a:graphicData>
        </a:graphic>
      </p:graphicFrame>
      <p:pic>
        <p:nvPicPr>
          <p:cNvPr id="10" name="Picture 9" descr="green checkmark">
            <a:extLst>
              <a:ext uri="{FF2B5EF4-FFF2-40B4-BE49-F238E27FC236}">
                <a16:creationId xmlns:a16="http://schemas.microsoft.com/office/drawing/2014/main" id="{EDBC4AA8-2DD5-4267-887A-55D9BA3F8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9864" y="2184777"/>
            <a:ext cx="282522" cy="294294"/>
          </a:xfrm>
          <a:prstGeom prst="rect">
            <a:avLst/>
          </a:prstGeom>
        </p:spPr>
      </p:pic>
      <p:pic>
        <p:nvPicPr>
          <p:cNvPr id="11" name="Picture 10" descr="green checkmark">
            <a:extLst>
              <a:ext uri="{FF2B5EF4-FFF2-40B4-BE49-F238E27FC236}">
                <a16:creationId xmlns:a16="http://schemas.microsoft.com/office/drawing/2014/main" id="{89A277A7-5FC4-4953-9CB0-27D6D6B212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25887" y="2788300"/>
            <a:ext cx="282522" cy="294294"/>
          </a:xfrm>
          <a:prstGeom prst="rect">
            <a:avLst/>
          </a:prstGeom>
        </p:spPr>
      </p:pic>
      <p:pic>
        <p:nvPicPr>
          <p:cNvPr id="12" name="Picture 11" descr="green checkmark">
            <a:extLst>
              <a:ext uri="{FF2B5EF4-FFF2-40B4-BE49-F238E27FC236}">
                <a16:creationId xmlns:a16="http://schemas.microsoft.com/office/drawing/2014/main" id="{7B1F50AF-20A7-4AD0-81D8-72A6512523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0469" y="3391732"/>
            <a:ext cx="282522" cy="294294"/>
          </a:xfrm>
          <a:prstGeom prst="rect">
            <a:avLst/>
          </a:prstGeom>
        </p:spPr>
      </p:pic>
      <p:pic>
        <p:nvPicPr>
          <p:cNvPr id="13" name="Picture 12" descr="green checkmark">
            <a:extLst>
              <a:ext uri="{FF2B5EF4-FFF2-40B4-BE49-F238E27FC236}">
                <a16:creationId xmlns:a16="http://schemas.microsoft.com/office/drawing/2014/main" id="{938706A6-3D27-4284-8F94-189FD561E5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1213" y="4013142"/>
            <a:ext cx="282522" cy="294294"/>
          </a:xfrm>
          <a:prstGeom prst="rect">
            <a:avLst/>
          </a:prstGeom>
        </p:spPr>
      </p:pic>
      <p:sp>
        <p:nvSpPr>
          <p:cNvPr id="19" name="TextBox 18">
            <a:extLst>
              <a:ext uri="{FF2B5EF4-FFF2-40B4-BE49-F238E27FC236}">
                <a16:creationId xmlns:a16="http://schemas.microsoft.com/office/drawing/2014/main" id="{42F4C64C-2750-4EE5-8DAB-52952E7F101C}"/>
              </a:ext>
            </a:extLst>
          </p:cNvPr>
          <p:cNvSpPr txBox="1"/>
          <p:nvPr/>
        </p:nvSpPr>
        <p:spPr>
          <a:xfrm>
            <a:off x="79926" y="1618292"/>
            <a:ext cx="84672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Was </a:t>
            </a:r>
            <a:r>
              <a:rPr kumimoji="0" lang="en-US" sz="2000" b="0" i="0" u="none" strike="noStrike" kern="1200" cap="none" spc="0" normalizeH="0" baseline="0" noProof="0" dirty="0" err="1">
                <a:ln>
                  <a:noFill/>
                </a:ln>
                <a:effectLst/>
                <a:uLnTx/>
                <a:uFillTx/>
                <a:latin typeface="Century Gothic" panose="020F0302020204030204"/>
                <a:ea typeface="+mn-ea"/>
                <a:cs typeface="+mn-cs"/>
              </a:rPr>
              <a:t>sagt</a:t>
            </a:r>
            <a:r>
              <a:rPr kumimoji="0" lang="en-US" sz="2000" b="0" i="0" u="none" strike="noStrike" kern="1200" cap="none" spc="0" normalizeH="0" baseline="0" noProof="0" dirty="0">
                <a:ln>
                  <a:noFill/>
                </a:ln>
                <a:effectLst/>
                <a:uLnTx/>
                <a:uFillTx/>
                <a:latin typeface="Century Gothic" panose="020F0302020204030204"/>
                <a:ea typeface="+mn-ea"/>
                <a:cs typeface="+mn-cs"/>
              </a:rPr>
              <a:t> Mia? </a:t>
            </a:r>
            <a:r>
              <a:rPr kumimoji="0" lang="en-US" sz="2000" b="0" i="0" u="none" strike="noStrike" kern="1200" cap="none" spc="0" normalizeH="0" baseline="0" noProof="0" dirty="0" err="1">
                <a:ln>
                  <a:noFill/>
                </a:ln>
                <a:effectLst/>
                <a:uLnTx/>
                <a:uFillTx/>
                <a:latin typeface="Century Gothic" panose="020F0302020204030204"/>
                <a:ea typeface="+mn-ea"/>
                <a:cs typeface="+mn-cs"/>
              </a:rPr>
              <a:t>Schreib</a:t>
            </a:r>
            <a:r>
              <a:rPr kumimoji="0" lang="en-US" sz="2000" b="0" i="0" u="none" strike="noStrike" kern="1200" cap="none" spc="0" normalizeH="0" baseline="0" noProof="0" dirty="0">
                <a:ln>
                  <a:noFill/>
                </a:ln>
                <a:effectLst/>
                <a:uLnTx/>
                <a:uFillTx/>
                <a:latin typeface="Century Gothic" panose="020F0302020204030204"/>
                <a:ea typeface="+mn-ea"/>
                <a:cs typeface="+mn-cs"/>
              </a:rPr>
              <a:t> 1-8</a:t>
            </a:r>
            <a:r>
              <a:rPr kumimoji="0" lang="en-US" sz="2000" b="0" i="0" u="none" strike="noStrike" kern="1200" cap="none" spc="0" normalizeH="0" noProof="0" dirty="0">
                <a:ln>
                  <a:noFill/>
                </a:ln>
                <a:effectLst/>
                <a:uLnTx/>
                <a:uFillTx/>
                <a:latin typeface="Century Gothic" panose="020F0302020204030204"/>
                <a:ea typeface="+mn-ea"/>
                <a:cs typeface="+mn-cs"/>
              </a:rPr>
              <a:t> und das </a:t>
            </a:r>
            <a:r>
              <a:rPr kumimoji="0" lang="en-US" sz="2000" b="0" i="0" u="none" strike="noStrike" kern="1200" cap="none" spc="0" normalizeH="0" noProof="0" dirty="0" err="1">
                <a:ln>
                  <a:noFill/>
                </a:ln>
                <a:effectLst/>
                <a:uLnTx/>
                <a:uFillTx/>
                <a:latin typeface="Century Gothic" panose="020F0302020204030204"/>
                <a:ea typeface="+mn-ea"/>
                <a:cs typeface="+mn-cs"/>
              </a:rPr>
              <a:t>richtige</a:t>
            </a:r>
            <a:r>
              <a:rPr kumimoji="0" lang="en-US" sz="2000" b="0" i="0" u="none" strike="noStrike" kern="1200" cap="none" spc="0" normalizeH="0" noProof="0" dirty="0">
                <a:ln>
                  <a:noFill/>
                </a:ln>
                <a:effectLst/>
                <a:uLnTx/>
                <a:uFillTx/>
                <a:latin typeface="Century Gothic" panose="020F0302020204030204"/>
                <a:ea typeface="+mn-ea"/>
                <a:cs typeface="+mn-cs"/>
              </a:rPr>
              <a:t> Verb auf Deutsch.</a:t>
            </a:r>
            <a:endParaRPr kumimoji="0" lang="en-US" sz="2000" b="1" i="0" u="none" strike="noStrike" kern="1200" cap="none" spc="0" normalizeH="0" baseline="0" noProof="0" dirty="0">
              <a:ln>
                <a:noFill/>
              </a:ln>
              <a:effectLst/>
              <a:uLnTx/>
              <a:uFillTx/>
              <a:latin typeface="Century Gothic" panose="020F0302020204030204"/>
              <a:ea typeface="+mn-ea"/>
              <a:cs typeface="+mn-cs"/>
            </a:endParaRPr>
          </a:p>
        </p:txBody>
      </p:sp>
      <p:grpSp>
        <p:nvGrpSpPr>
          <p:cNvPr id="44" name="Group 43">
            <a:extLst>
              <a:ext uri="{FF2B5EF4-FFF2-40B4-BE49-F238E27FC236}">
                <a16:creationId xmlns:a16="http://schemas.microsoft.com/office/drawing/2014/main" id="{26473145-25EF-4038-B4E9-E056A51EAC62}"/>
              </a:ext>
            </a:extLst>
          </p:cNvPr>
          <p:cNvGrpSpPr/>
          <p:nvPr/>
        </p:nvGrpSpPr>
        <p:grpSpPr>
          <a:xfrm>
            <a:off x="6216063" y="2046593"/>
            <a:ext cx="767833" cy="618620"/>
            <a:chOff x="6216063" y="1586847"/>
            <a:chExt cx="767833" cy="618620"/>
          </a:xfrm>
        </p:grpSpPr>
        <p:pic>
          <p:nvPicPr>
            <p:cNvPr id="26" name="Picture 25" descr="A cake sitting on top of a chair&#10;&#10;Description automatically generated">
              <a:extLst>
                <a:ext uri="{FF2B5EF4-FFF2-40B4-BE49-F238E27FC236}">
                  <a16:creationId xmlns:a16="http://schemas.microsoft.com/office/drawing/2014/main" id="{A49C4318-CB2D-44FB-8125-2C215ADA2C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6063" y="1678781"/>
              <a:ext cx="767833" cy="526686"/>
            </a:xfrm>
            <a:prstGeom prst="rect">
              <a:avLst/>
            </a:prstGeom>
          </p:spPr>
        </p:pic>
        <p:pic>
          <p:nvPicPr>
            <p:cNvPr id="20" name="Picture 19" descr="A close up of a cats face&#10;&#10;Description automatically generated">
              <a:extLst>
                <a:ext uri="{FF2B5EF4-FFF2-40B4-BE49-F238E27FC236}">
                  <a16:creationId xmlns:a16="http://schemas.microsoft.com/office/drawing/2014/main" id="{331DE36C-8772-43AE-B1AB-85255645B0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7557" y="1586847"/>
              <a:ext cx="344843" cy="400110"/>
            </a:xfrm>
            <a:prstGeom prst="rect">
              <a:avLst/>
            </a:prstGeom>
          </p:spPr>
        </p:pic>
      </p:grpSp>
      <p:grpSp>
        <p:nvGrpSpPr>
          <p:cNvPr id="42" name="Group 41">
            <a:extLst>
              <a:ext uri="{FF2B5EF4-FFF2-40B4-BE49-F238E27FC236}">
                <a16:creationId xmlns:a16="http://schemas.microsoft.com/office/drawing/2014/main" id="{E185C90C-36C9-4754-B133-C9CE853C09D4}"/>
              </a:ext>
            </a:extLst>
          </p:cNvPr>
          <p:cNvGrpSpPr/>
          <p:nvPr/>
        </p:nvGrpSpPr>
        <p:grpSpPr>
          <a:xfrm>
            <a:off x="7673042" y="2313890"/>
            <a:ext cx="1092110" cy="842732"/>
            <a:chOff x="7531121" y="1986957"/>
            <a:chExt cx="1092110" cy="842732"/>
          </a:xfrm>
        </p:grpSpPr>
        <p:pic>
          <p:nvPicPr>
            <p:cNvPr id="24" name="Picture 23" descr="A picture containing table&#10;&#10;Description automatically generated">
              <a:extLst>
                <a:ext uri="{FF2B5EF4-FFF2-40B4-BE49-F238E27FC236}">
                  <a16:creationId xmlns:a16="http://schemas.microsoft.com/office/drawing/2014/main" id="{50BE110C-EB8C-4476-AC71-BD150E37FD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531121" y="2057707"/>
              <a:ext cx="1092109" cy="771982"/>
            </a:xfrm>
            <a:prstGeom prst="rect">
              <a:avLst/>
            </a:prstGeom>
          </p:spPr>
        </p:pic>
        <p:pic>
          <p:nvPicPr>
            <p:cNvPr id="31" name="Picture 30" descr="A close up of a guitar&#10;&#10;Description automatically generated">
              <a:extLst>
                <a:ext uri="{FF2B5EF4-FFF2-40B4-BE49-F238E27FC236}">
                  <a16:creationId xmlns:a16="http://schemas.microsoft.com/office/drawing/2014/main" id="{F7909F6D-A9A9-444B-B10C-CB3EC396C5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8831" y="1986957"/>
              <a:ext cx="914400" cy="457200"/>
            </a:xfrm>
            <a:prstGeom prst="rect">
              <a:avLst/>
            </a:prstGeom>
          </p:spPr>
        </p:pic>
      </p:grpSp>
      <p:pic>
        <p:nvPicPr>
          <p:cNvPr id="33" name="Picture 32" descr="A picture containing shirt&#10;&#10;Description automatically generated">
            <a:extLst>
              <a:ext uri="{FF2B5EF4-FFF2-40B4-BE49-F238E27FC236}">
                <a16:creationId xmlns:a16="http://schemas.microsoft.com/office/drawing/2014/main" id="{12AF0DA8-9638-4F88-BD65-B977552F96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8047" y="888184"/>
            <a:ext cx="767833" cy="1365105"/>
          </a:xfrm>
          <a:prstGeom prst="rect">
            <a:avLst/>
          </a:prstGeom>
        </p:spPr>
      </p:pic>
      <p:pic>
        <p:nvPicPr>
          <p:cNvPr id="36" name="Picture 35" descr="green checkmark">
            <a:extLst>
              <a:ext uri="{FF2B5EF4-FFF2-40B4-BE49-F238E27FC236}">
                <a16:creationId xmlns:a16="http://schemas.microsoft.com/office/drawing/2014/main" id="{89CFA9A8-99B5-437C-BC6A-FFFDA1B0A8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0469" y="4613670"/>
            <a:ext cx="282522" cy="294294"/>
          </a:xfrm>
          <a:prstGeom prst="rect">
            <a:avLst/>
          </a:prstGeom>
        </p:spPr>
      </p:pic>
      <p:pic>
        <p:nvPicPr>
          <p:cNvPr id="37" name="Picture 36" descr="green checkmark">
            <a:extLst>
              <a:ext uri="{FF2B5EF4-FFF2-40B4-BE49-F238E27FC236}">
                <a16:creationId xmlns:a16="http://schemas.microsoft.com/office/drawing/2014/main" id="{BBAA7B48-FC5F-4465-9FB7-5D6B421EB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7862" y="5281223"/>
            <a:ext cx="282522" cy="294294"/>
          </a:xfrm>
          <a:prstGeom prst="rect">
            <a:avLst/>
          </a:prstGeom>
        </p:spPr>
      </p:pic>
      <p:grpSp>
        <p:nvGrpSpPr>
          <p:cNvPr id="43" name="Group 42">
            <a:extLst>
              <a:ext uri="{FF2B5EF4-FFF2-40B4-BE49-F238E27FC236}">
                <a16:creationId xmlns:a16="http://schemas.microsoft.com/office/drawing/2014/main" id="{6DE98315-9D43-41D3-95FF-480F151B31C3}"/>
              </a:ext>
            </a:extLst>
          </p:cNvPr>
          <p:cNvGrpSpPr/>
          <p:nvPr/>
        </p:nvGrpSpPr>
        <p:grpSpPr>
          <a:xfrm>
            <a:off x="7832164" y="3145261"/>
            <a:ext cx="733138" cy="662996"/>
            <a:chOff x="7832164" y="2685515"/>
            <a:chExt cx="733138" cy="662996"/>
          </a:xfrm>
        </p:grpSpPr>
        <p:pic>
          <p:nvPicPr>
            <p:cNvPr id="41" name="Picture 6" descr="Loveseat Clip Art">
              <a:extLst>
                <a:ext uri="{FF2B5EF4-FFF2-40B4-BE49-F238E27FC236}">
                  <a16:creationId xmlns:a16="http://schemas.microsoft.com/office/drawing/2014/main" id="{5C911E8A-9B75-476E-B711-40114DB17B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32164" y="2708236"/>
              <a:ext cx="733138" cy="640275"/>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n 12">
              <a:extLst>
                <a:ext uri="{FF2B5EF4-FFF2-40B4-BE49-F238E27FC236}">
                  <a16:creationId xmlns:a16="http://schemas.microsoft.com/office/drawing/2014/main" id="{B2A456E4-7FCA-4820-BAFC-35313DFA12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42908" y="2685515"/>
              <a:ext cx="343268" cy="369332"/>
            </a:xfrm>
            <a:prstGeom prst="rect">
              <a:avLst/>
            </a:prstGeom>
          </p:spPr>
        </p:pic>
      </p:grpSp>
      <p:grpSp>
        <p:nvGrpSpPr>
          <p:cNvPr id="49" name="Group 48">
            <a:extLst>
              <a:ext uri="{FF2B5EF4-FFF2-40B4-BE49-F238E27FC236}">
                <a16:creationId xmlns:a16="http://schemas.microsoft.com/office/drawing/2014/main" id="{8AB38C83-2902-4B20-9D31-3562AB1437D8}"/>
              </a:ext>
            </a:extLst>
          </p:cNvPr>
          <p:cNvGrpSpPr/>
          <p:nvPr/>
        </p:nvGrpSpPr>
        <p:grpSpPr>
          <a:xfrm>
            <a:off x="6772400" y="3713239"/>
            <a:ext cx="1539614" cy="769807"/>
            <a:chOff x="6772400" y="3253493"/>
            <a:chExt cx="1539614" cy="769807"/>
          </a:xfrm>
        </p:grpSpPr>
        <p:pic>
          <p:nvPicPr>
            <p:cNvPr id="48" name="Picture 47" descr="A picture containing bed, furniture, sitting, wooden&#10;&#10;Description automatically generated">
              <a:extLst>
                <a:ext uri="{FF2B5EF4-FFF2-40B4-BE49-F238E27FC236}">
                  <a16:creationId xmlns:a16="http://schemas.microsoft.com/office/drawing/2014/main" id="{45C56038-D45C-426B-B902-47EAF80398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72400" y="3253493"/>
              <a:ext cx="1539614" cy="769807"/>
            </a:xfrm>
            <a:prstGeom prst="rect">
              <a:avLst/>
            </a:prstGeom>
          </p:spPr>
        </p:pic>
        <p:pic>
          <p:nvPicPr>
            <p:cNvPr id="46" name="Imagen 10">
              <a:extLst>
                <a:ext uri="{FF2B5EF4-FFF2-40B4-BE49-F238E27FC236}">
                  <a16:creationId xmlns:a16="http://schemas.microsoft.com/office/drawing/2014/main" id="{B88FBAAC-7864-4DB8-8A87-75174996FFF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07268" y="3458580"/>
              <a:ext cx="324956" cy="210680"/>
            </a:xfrm>
            <a:prstGeom prst="rect">
              <a:avLst/>
            </a:prstGeom>
          </p:spPr>
        </p:pic>
      </p:grpSp>
      <p:grpSp>
        <p:nvGrpSpPr>
          <p:cNvPr id="57" name="Group 56">
            <a:extLst>
              <a:ext uri="{FF2B5EF4-FFF2-40B4-BE49-F238E27FC236}">
                <a16:creationId xmlns:a16="http://schemas.microsoft.com/office/drawing/2014/main" id="{2BA73C70-0A76-4DB9-9AC9-16F1C4E6A265}"/>
              </a:ext>
            </a:extLst>
          </p:cNvPr>
          <p:cNvGrpSpPr/>
          <p:nvPr/>
        </p:nvGrpSpPr>
        <p:grpSpPr>
          <a:xfrm>
            <a:off x="8275504" y="4840762"/>
            <a:ext cx="611107" cy="880921"/>
            <a:chOff x="8101762" y="4300730"/>
            <a:chExt cx="611107" cy="880921"/>
          </a:xfrm>
        </p:grpSpPr>
        <p:pic>
          <p:nvPicPr>
            <p:cNvPr id="45" name="Picture 2" descr="Toilet Seat Closed Clip Art">
              <a:extLst>
                <a:ext uri="{FF2B5EF4-FFF2-40B4-BE49-F238E27FC236}">
                  <a16:creationId xmlns:a16="http://schemas.microsoft.com/office/drawing/2014/main" id="{046C56E3-33FD-467F-B98E-5A4749C5AAC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01762" y="4596572"/>
              <a:ext cx="568827" cy="58507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B20CA4EC-D829-4036-B2F7-8E59561B01A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61963" y="4300730"/>
              <a:ext cx="250906" cy="307036"/>
            </a:xfrm>
            <a:prstGeom prst="rect">
              <a:avLst/>
            </a:prstGeom>
          </p:spPr>
        </p:pic>
      </p:grpSp>
      <p:grpSp>
        <p:nvGrpSpPr>
          <p:cNvPr id="56" name="Group 55">
            <a:extLst>
              <a:ext uri="{FF2B5EF4-FFF2-40B4-BE49-F238E27FC236}">
                <a16:creationId xmlns:a16="http://schemas.microsoft.com/office/drawing/2014/main" id="{946A0E39-B669-40B7-92B9-A484D3C834B5}"/>
              </a:ext>
            </a:extLst>
          </p:cNvPr>
          <p:cNvGrpSpPr/>
          <p:nvPr/>
        </p:nvGrpSpPr>
        <p:grpSpPr>
          <a:xfrm>
            <a:off x="7404875" y="4450642"/>
            <a:ext cx="673172" cy="620349"/>
            <a:chOff x="7813773" y="3921139"/>
            <a:chExt cx="673172" cy="620349"/>
          </a:xfrm>
        </p:grpSpPr>
        <p:pic>
          <p:nvPicPr>
            <p:cNvPr id="53" name="Picture 52" descr="A picture containing cup, table, sitting, small&#10;&#10;Description automatically generated">
              <a:extLst>
                <a:ext uri="{FF2B5EF4-FFF2-40B4-BE49-F238E27FC236}">
                  <a16:creationId xmlns:a16="http://schemas.microsoft.com/office/drawing/2014/main" id="{8A34915E-1A0B-4BE7-8AB9-62A18E193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08720" y="3928689"/>
              <a:ext cx="302625" cy="605249"/>
            </a:xfrm>
            <a:prstGeom prst="rect">
              <a:avLst/>
            </a:prstGeom>
          </p:spPr>
        </p:pic>
        <p:pic>
          <p:nvPicPr>
            <p:cNvPr id="54" name="Picture 53" descr="A picture containing cup, table, sitting, small&#10;&#10;Description automatically generated">
              <a:extLst>
                <a:ext uri="{FF2B5EF4-FFF2-40B4-BE49-F238E27FC236}">
                  <a16:creationId xmlns:a16="http://schemas.microsoft.com/office/drawing/2014/main" id="{A905EA89-B4D4-46FA-B85F-C3326128E33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84320" y="3936239"/>
              <a:ext cx="302625" cy="605249"/>
            </a:xfrm>
            <a:prstGeom prst="rect">
              <a:avLst/>
            </a:prstGeom>
          </p:spPr>
        </p:pic>
        <p:pic>
          <p:nvPicPr>
            <p:cNvPr id="55" name="Picture 54" descr="A picture containing cup, table, sitting, small&#10;&#10;Description automatically generated">
              <a:extLst>
                <a:ext uri="{FF2B5EF4-FFF2-40B4-BE49-F238E27FC236}">
                  <a16:creationId xmlns:a16="http://schemas.microsoft.com/office/drawing/2014/main" id="{BB27C861-988E-4517-BE14-AFCEAE31C9A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13773" y="3921139"/>
              <a:ext cx="302625" cy="605249"/>
            </a:xfrm>
            <a:prstGeom prst="rect">
              <a:avLst/>
            </a:prstGeom>
          </p:spPr>
        </p:pic>
      </p:grpSp>
      <p:sp>
        <p:nvSpPr>
          <p:cNvPr id="59" name="TextBox 58">
            <a:extLst>
              <a:ext uri="{FF2B5EF4-FFF2-40B4-BE49-F238E27FC236}">
                <a16:creationId xmlns:a16="http://schemas.microsoft.com/office/drawing/2014/main" id="{CF41E183-D764-4412-9526-750E4EFAE345}"/>
              </a:ext>
            </a:extLst>
          </p:cNvPr>
          <p:cNvSpPr txBox="1"/>
          <p:nvPr/>
        </p:nvSpPr>
        <p:spPr>
          <a:xfrm>
            <a:off x="1341659" y="6392317"/>
            <a:ext cx="3260034" cy="400110"/>
          </a:xfrm>
          <a:prstGeom prst="rect">
            <a:avLst/>
          </a:prstGeom>
          <a:noFill/>
        </p:spPr>
        <p:txBody>
          <a:bodyPr wrap="square" rtlCol="0">
            <a:spAutoFit/>
          </a:bodyPr>
          <a:lstStyle/>
          <a:p>
            <a:pPr algn="l"/>
            <a:r>
              <a:rPr lang="en-GB" sz="2000" dirty="0">
                <a:solidFill>
                  <a:schemeClr val="bg1"/>
                </a:solidFill>
              </a:rPr>
              <a:t>*das </a:t>
            </a:r>
            <a:r>
              <a:rPr lang="en-GB" sz="2000" dirty="0" err="1">
                <a:solidFill>
                  <a:schemeClr val="bg1"/>
                </a:solidFill>
              </a:rPr>
              <a:t>Klo</a:t>
            </a:r>
            <a:r>
              <a:rPr lang="en-GB" sz="2000" dirty="0">
                <a:solidFill>
                  <a:schemeClr val="bg1"/>
                </a:solidFill>
              </a:rPr>
              <a:t> - toilet</a:t>
            </a:r>
          </a:p>
        </p:txBody>
      </p:sp>
      <p:sp>
        <p:nvSpPr>
          <p:cNvPr id="62" name="TextBox 61">
            <a:extLst>
              <a:ext uri="{FF2B5EF4-FFF2-40B4-BE49-F238E27FC236}">
                <a16:creationId xmlns:a16="http://schemas.microsoft.com/office/drawing/2014/main" id="{35FAD306-9309-43E9-97A7-182EB8595CFB}"/>
              </a:ext>
            </a:extLst>
          </p:cNvPr>
          <p:cNvSpPr txBox="1"/>
          <p:nvPr/>
        </p:nvSpPr>
        <p:spPr>
          <a:xfrm>
            <a:off x="1166568" y="2098013"/>
            <a:ext cx="1311965" cy="461665"/>
          </a:xfrm>
          <a:prstGeom prst="rect">
            <a:avLst/>
          </a:prstGeom>
          <a:noFill/>
        </p:spPr>
        <p:txBody>
          <a:bodyPr wrap="square" rtlCol="0">
            <a:spAutoFit/>
          </a:bodyPr>
          <a:lstStyle/>
          <a:p>
            <a:pPr algn="ctr"/>
            <a:r>
              <a:rPr lang="en-GB" sz="2400" b="1" dirty="0" err="1">
                <a:solidFill>
                  <a:srgbClr val="FF0000"/>
                </a:solidFill>
              </a:rPr>
              <a:t>setze</a:t>
            </a:r>
            <a:endParaRPr lang="en-GB" sz="2400" b="1" dirty="0">
              <a:solidFill>
                <a:srgbClr val="FF0000"/>
              </a:solidFill>
            </a:endParaRPr>
          </a:p>
        </p:txBody>
      </p:sp>
      <p:sp>
        <p:nvSpPr>
          <p:cNvPr id="63" name="TextBox 62">
            <a:extLst>
              <a:ext uri="{FF2B5EF4-FFF2-40B4-BE49-F238E27FC236}">
                <a16:creationId xmlns:a16="http://schemas.microsoft.com/office/drawing/2014/main" id="{5E212C1D-9BFB-494C-BE16-D11C12141599}"/>
              </a:ext>
            </a:extLst>
          </p:cNvPr>
          <p:cNvSpPr txBox="1"/>
          <p:nvPr/>
        </p:nvSpPr>
        <p:spPr>
          <a:xfrm>
            <a:off x="1944476" y="2677051"/>
            <a:ext cx="1311965" cy="461665"/>
          </a:xfrm>
          <a:prstGeom prst="rect">
            <a:avLst/>
          </a:prstGeom>
          <a:noFill/>
        </p:spPr>
        <p:txBody>
          <a:bodyPr wrap="square" rtlCol="0">
            <a:spAutoFit/>
          </a:bodyPr>
          <a:lstStyle/>
          <a:p>
            <a:pPr algn="ctr"/>
            <a:r>
              <a:rPr lang="en-GB" sz="2400" b="1" dirty="0" err="1">
                <a:solidFill>
                  <a:srgbClr val="FF0000"/>
                </a:solidFill>
              </a:rPr>
              <a:t>legt</a:t>
            </a:r>
            <a:endParaRPr lang="en-GB" sz="2400" b="1" dirty="0">
              <a:solidFill>
                <a:srgbClr val="FF0000"/>
              </a:solidFill>
            </a:endParaRPr>
          </a:p>
        </p:txBody>
      </p:sp>
      <p:sp>
        <p:nvSpPr>
          <p:cNvPr id="64" name="TextBox 63">
            <a:extLst>
              <a:ext uri="{FF2B5EF4-FFF2-40B4-BE49-F238E27FC236}">
                <a16:creationId xmlns:a16="http://schemas.microsoft.com/office/drawing/2014/main" id="{E73B54B3-6CC0-4082-AA9E-A30FD61144DF}"/>
              </a:ext>
            </a:extLst>
          </p:cNvPr>
          <p:cNvSpPr txBox="1"/>
          <p:nvPr/>
        </p:nvSpPr>
        <p:spPr>
          <a:xfrm>
            <a:off x="1151772" y="3281503"/>
            <a:ext cx="1311965" cy="461665"/>
          </a:xfrm>
          <a:prstGeom prst="rect">
            <a:avLst/>
          </a:prstGeom>
          <a:noFill/>
        </p:spPr>
        <p:txBody>
          <a:bodyPr wrap="square" rtlCol="0">
            <a:spAutoFit/>
          </a:bodyPr>
          <a:lstStyle/>
          <a:p>
            <a:pPr algn="ctr"/>
            <a:r>
              <a:rPr lang="en-GB" sz="2400" b="1" dirty="0" err="1">
                <a:solidFill>
                  <a:srgbClr val="FF0000"/>
                </a:solidFill>
              </a:rPr>
              <a:t>stelle</a:t>
            </a:r>
            <a:endParaRPr lang="en-GB" sz="2400" b="1" dirty="0">
              <a:solidFill>
                <a:srgbClr val="FF0000"/>
              </a:solidFill>
            </a:endParaRPr>
          </a:p>
        </p:txBody>
      </p:sp>
      <p:sp>
        <p:nvSpPr>
          <p:cNvPr id="65" name="TextBox 64">
            <a:extLst>
              <a:ext uri="{FF2B5EF4-FFF2-40B4-BE49-F238E27FC236}">
                <a16:creationId xmlns:a16="http://schemas.microsoft.com/office/drawing/2014/main" id="{84180A29-137C-4030-BFA4-9AF998B7D1C9}"/>
              </a:ext>
            </a:extLst>
          </p:cNvPr>
          <p:cNvSpPr txBox="1"/>
          <p:nvPr/>
        </p:nvSpPr>
        <p:spPr>
          <a:xfrm>
            <a:off x="1297546" y="3870481"/>
            <a:ext cx="1311965" cy="461665"/>
          </a:xfrm>
          <a:prstGeom prst="rect">
            <a:avLst/>
          </a:prstGeom>
          <a:noFill/>
        </p:spPr>
        <p:txBody>
          <a:bodyPr wrap="square" rtlCol="0">
            <a:spAutoFit/>
          </a:bodyPr>
          <a:lstStyle/>
          <a:p>
            <a:pPr algn="ctr"/>
            <a:r>
              <a:rPr lang="en-GB" sz="2400" b="1" dirty="0" err="1">
                <a:solidFill>
                  <a:srgbClr val="FF0000"/>
                </a:solidFill>
              </a:rPr>
              <a:t>legt</a:t>
            </a:r>
            <a:endParaRPr lang="en-GB" sz="2400" b="1" dirty="0">
              <a:solidFill>
                <a:srgbClr val="FF0000"/>
              </a:solidFill>
            </a:endParaRPr>
          </a:p>
        </p:txBody>
      </p:sp>
      <p:sp>
        <p:nvSpPr>
          <p:cNvPr id="66" name="TextBox 65">
            <a:extLst>
              <a:ext uri="{FF2B5EF4-FFF2-40B4-BE49-F238E27FC236}">
                <a16:creationId xmlns:a16="http://schemas.microsoft.com/office/drawing/2014/main" id="{52D08335-73A8-4A10-9E1B-05F1067920E4}"/>
              </a:ext>
            </a:extLst>
          </p:cNvPr>
          <p:cNvSpPr txBox="1"/>
          <p:nvPr/>
        </p:nvSpPr>
        <p:spPr>
          <a:xfrm>
            <a:off x="3378990" y="4367943"/>
            <a:ext cx="1311965" cy="461665"/>
          </a:xfrm>
          <a:prstGeom prst="rect">
            <a:avLst/>
          </a:prstGeom>
          <a:noFill/>
        </p:spPr>
        <p:txBody>
          <a:bodyPr wrap="square" rtlCol="0">
            <a:spAutoFit/>
          </a:bodyPr>
          <a:lstStyle/>
          <a:p>
            <a:pPr algn="ctr"/>
            <a:r>
              <a:rPr lang="en-GB" sz="2400" b="1" dirty="0" err="1">
                <a:solidFill>
                  <a:srgbClr val="FF0000"/>
                </a:solidFill>
              </a:rPr>
              <a:t>stellen</a:t>
            </a:r>
            <a:endParaRPr lang="en-GB" sz="2400" b="1" dirty="0">
              <a:solidFill>
                <a:srgbClr val="FF0000"/>
              </a:solidFill>
            </a:endParaRPr>
          </a:p>
        </p:txBody>
      </p:sp>
      <p:sp>
        <p:nvSpPr>
          <p:cNvPr id="67" name="TextBox 66">
            <a:extLst>
              <a:ext uri="{FF2B5EF4-FFF2-40B4-BE49-F238E27FC236}">
                <a16:creationId xmlns:a16="http://schemas.microsoft.com/office/drawing/2014/main" id="{53C68006-A881-4405-B5E7-A0FABB57AD91}"/>
              </a:ext>
            </a:extLst>
          </p:cNvPr>
          <p:cNvSpPr txBox="1"/>
          <p:nvPr/>
        </p:nvSpPr>
        <p:spPr>
          <a:xfrm>
            <a:off x="2067025" y="5175664"/>
            <a:ext cx="1311965" cy="461665"/>
          </a:xfrm>
          <a:prstGeom prst="rect">
            <a:avLst/>
          </a:prstGeom>
          <a:noFill/>
        </p:spPr>
        <p:txBody>
          <a:bodyPr wrap="square" rtlCol="0">
            <a:spAutoFit/>
          </a:bodyPr>
          <a:lstStyle/>
          <a:p>
            <a:pPr algn="ctr"/>
            <a:r>
              <a:rPr lang="en-GB" sz="2400" b="1" dirty="0" err="1">
                <a:solidFill>
                  <a:srgbClr val="FF0000"/>
                </a:solidFill>
              </a:rPr>
              <a:t>stellst</a:t>
            </a:r>
            <a:endParaRPr lang="en-GB" sz="2400" b="1" dirty="0">
              <a:solidFill>
                <a:srgbClr val="FF0000"/>
              </a:solidFill>
            </a:endParaRPr>
          </a:p>
        </p:txBody>
      </p:sp>
    </p:spTree>
    <p:extLst>
      <p:ext uri="{BB962C8B-B14F-4D97-AF65-F5344CB8AC3E}">
        <p14:creationId xmlns:p14="http://schemas.microsoft.com/office/powerpoint/2010/main" val="226444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DE" sz="2800" b="1" dirty="0">
                <a:solidFill>
                  <a:schemeClr val="bg1"/>
                </a:solidFill>
              </a:rPr>
              <a:t>Ich mache alles!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52657" y="375055"/>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hören</a:t>
            </a:r>
            <a:endParaRPr lang="en-GB" sz="2000" b="1" dirty="0">
              <a:solidFill>
                <a:schemeClr val="tx1"/>
              </a:solidFill>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90527" y="1952383"/>
            <a:ext cx="12489253" cy="461665"/>
          </a:xfrm>
          <a:prstGeom prst="rect">
            <a:avLst/>
          </a:prstGeom>
          <a:noFill/>
        </p:spPr>
        <p:txBody>
          <a:bodyPr wrap="square" rtlCol="0">
            <a:spAutoFit/>
          </a:bodyPr>
          <a:lstStyle/>
          <a:p>
            <a:r>
              <a:rPr lang="en-US" sz="2400" dirty="0"/>
              <a:t>Mia </a:t>
            </a:r>
            <a:r>
              <a:rPr lang="en-US" sz="2400" dirty="0" err="1"/>
              <a:t>spricht</a:t>
            </a:r>
            <a:r>
              <a:rPr lang="en-US" sz="2400" dirty="0"/>
              <a:t> </a:t>
            </a:r>
            <a:r>
              <a:rPr lang="en-US" sz="2400" dirty="0" err="1"/>
              <a:t>mit</a:t>
            </a:r>
            <a:r>
              <a:rPr lang="en-US" sz="2400" dirty="0"/>
              <a:t> Katja. </a:t>
            </a:r>
            <a:r>
              <a:rPr lang="de-DE" sz="2400" dirty="0"/>
              <a:t>Hör dir Mia‘s Sätze an. Schreib das richtige Verb[1-6].</a:t>
            </a:r>
            <a:endParaRPr lang="en-US" sz="2400" dirty="0"/>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4127607842"/>
              </p:ext>
            </p:extLst>
          </p:nvPr>
        </p:nvGraphicFramePr>
        <p:xfrm>
          <a:off x="290527" y="2571981"/>
          <a:ext cx="11610946" cy="3479469"/>
        </p:xfrm>
        <a:graphic>
          <a:graphicData uri="http://schemas.openxmlformats.org/drawingml/2006/table">
            <a:tbl>
              <a:tblPr firstRow="1" bandRow="1">
                <a:tableStyleId>{00A15C55-8517-42AA-B614-E9B94910E393}</a:tableStyleId>
              </a:tblPr>
              <a:tblGrid>
                <a:gridCol w="662210">
                  <a:extLst>
                    <a:ext uri="{9D8B030D-6E8A-4147-A177-3AD203B41FA5}">
                      <a16:colId xmlns:a16="http://schemas.microsoft.com/office/drawing/2014/main" val="2607353726"/>
                    </a:ext>
                  </a:extLst>
                </a:gridCol>
                <a:gridCol w="5907505">
                  <a:extLst>
                    <a:ext uri="{9D8B030D-6E8A-4147-A177-3AD203B41FA5}">
                      <a16:colId xmlns:a16="http://schemas.microsoft.com/office/drawing/2014/main" val="1600817978"/>
                    </a:ext>
                  </a:extLst>
                </a:gridCol>
                <a:gridCol w="1888958">
                  <a:extLst>
                    <a:ext uri="{9D8B030D-6E8A-4147-A177-3AD203B41FA5}">
                      <a16:colId xmlns:a16="http://schemas.microsoft.com/office/drawing/2014/main" val="4128092149"/>
                    </a:ext>
                  </a:extLst>
                </a:gridCol>
                <a:gridCol w="1588168">
                  <a:extLst>
                    <a:ext uri="{9D8B030D-6E8A-4147-A177-3AD203B41FA5}">
                      <a16:colId xmlns:a16="http://schemas.microsoft.com/office/drawing/2014/main" val="2609792770"/>
                    </a:ext>
                  </a:extLst>
                </a:gridCol>
                <a:gridCol w="1564105">
                  <a:extLst>
                    <a:ext uri="{9D8B030D-6E8A-4147-A177-3AD203B41FA5}">
                      <a16:colId xmlns:a16="http://schemas.microsoft.com/office/drawing/2014/main" val="1298067287"/>
                    </a:ext>
                  </a:extLst>
                </a:gridCol>
              </a:tblGrid>
              <a:tr h="497067">
                <a:tc>
                  <a:txBody>
                    <a:bodyPr/>
                    <a:lstStyle/>
                    <a:p>
                      <a:endParaRPr lang="en-GB"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chemeClr val="tx1"/>
                          </a:solidFill>
                          <a:effectLst/>
                          <a:uLnTx/>
                          <a:uFillTx/>
                        </a:rPr>
                        <a:t>stellen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legen</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setzen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…a big table in the garden…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…the serviettes on the plates…</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…extra chairs in the kitchen…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…the cake into the oven…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…the guest book open onto the table…</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 new pen onto the table, too…</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32.1.wav"/>
            </a:hlinkClick>
            <a:extLst>
              <a:ext uri="{FF2B5EF4-FFF2-40B4-BE49-F238E27FC236}">
                <a16:creationId xmlns:a16="http://schemas.microsoft.com/office/drawing/2014/main" id="{3B418770-1E72-B240-9307-3BBF955557C6}"/>
              </a:ext>
            </a:extLst>
          </p:cNvPr>
          <p:cNvSpPr/>
          <p:nvPr/>
        </p:nvSpPr>
        <p:spPr>
          <a:xfrm>
            <a:off x="419945" y="311857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43686" y="3171242"/>
            <a:ext cx="3899860" cy="316244"/>
          </a:xfrm>
          <a:prstGeom prst="rect">
            <a:avLst/>
          </a:prstGeom>
          <a:solidFill>
            <a:srgbClr val="FFF5DE"/>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328" y="3182217"/>
            <a:ext cx="282522" cy="294294"/>
          </a:xfrm>
          <a:prstGeom prst="rect">
            <a:avLst/>
          </a:prstGeom>
        </p:spPr>
      </p:pic>
      <p:sp>
        <p:nvSpPr>
          <p:cNvPr id="11" name="Action Button: Custom 16">
            <a:hlinkClick r:id="" action="ppaction://noaction" highlightClick="1">
              <a:snd r:embed="rId5" name="32.2.wav"/>
            </a:hlinkClick>
            <a:extLst>
              <a:ext uri="{FF2B5EF4-FFF2-40B4-BE49-F238E27FC236}">
                <a16:creationId xmlns:a16="http://schemas.microsoft.com/office/drawing/2014/main" id="{F18D09F0-0D24-5B4F-A26E-132DCCD8073A}"/>
              </a:ext>
            </a:extLst>
          </p:cNvPr>
          <p:cNvSpPr/>
          <p:nvPr/>
        </p:nvSpPr>
        <p:spPr>
          <a:xfrm>
            <a:off x="419945" y="359120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48315" y="3671400"/>
            <a:ext cx="4019221" cy="294294"/>
          </a:xfrm>
          <a:prstGeom prst="rect">
            <a:avLst/>
          </a:prstGeom>
          <a:solidFill>
            <a:srgbClr val="FFFAEF"/>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119" y="3651133"/>
            <a:ext cx="282522" cy="294294"/>
          </a:xfrm>
          <a:prstGeom prst="rect">
            <a:avLst/>
          </a:prstGeom>
        </p:spPr>
      </p:pic>
      <p:sp>
        <p:nvSpPr>
          <p:cNvPr id="14" name="Action Button: Custom 16">
            <a:hlinkClick r:id="" action="ppaction://noaction" highlightClick="1">
              <a:snd r:embed="rId6" name="32.3.wav"/>
            </a:hlinkClick>
            <a:extLst>
              <a:ext uri="{FF2B5EF4-FFF2-40B4-BE49-F238E27FC236}">
                <a16:creationId xmlns:a16="http://schemas.microsoft.com/office/drawing/2014/main" id="{747EFDEF-0DCF-DB44-BBF0-27990DDE521B}"/>
              </a:ext>
            </a:extLst>
          </p:cNvPr>
          <p:cNvSpPr/>
          <p:nvPr/>
        </p:nvSpPr>
        <p:spPr>
          <a:xfrm>
            <a:off x="417867" y="410190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023298" y="4139271"/>
            <a:ext cx="3899860" cy="307777"/>
          </a:xfrm>
          <a:prstGeom prst="rect">
            <a:avLst/>
          </a:prstGeom>
          <a:solidFill>
            <a:srgbClr val="FFF5DE"/>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328" y="4224943"/>
            <a:ext cx="282522" cy="294294"/>
          </a:xfrm>
          <a:prstGeom prst="rect">
            <a:avLst/>
          </a:prstGeom>
        </p:spPr>
      </p:pic>
      <p:sp>
        <p:nvSpPr>
          <p:cNvPr id="17" name="Action Button: Custom 16">
            <a:hlinkClick r:id="" action="ppaction://noaction" highlightClick="1">
              <a:snd r:embed="rId7" name="32.4.wav"/>
            </a:hlinkClick>
            <a:extLst>
              <a:ext uri="{FF2B5EF4-FFF2-40B4-BE49-F238E27FC236}">
                <a16:creationId xmlns:a16="http://schemas.microsoft.com/office/drawing/2014/main" id="{408DED6B-8D00-7843-820C-3A35CED50594}"/>
              </a:ext>
            </a:extLst>
          </p:cNvPr>
          <p:cNvSpPr/>
          <p:nvPr/>
        </p:nvSpPr>
        <p:spPr>
          <a:xfrm>
            <a:off x="417867" y="458406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048315" y="4654893"/>
            <a:ext cx="3634211" cy="307777"/>
          </a:xfrm>
          <a:prstGeom prst="rect">
            <a:avLst/>
          </a:prstGeom>
          <a:solidFill>
            <a:srgbClr val="FFFAEF"/>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8365" y="4594957"/>
            <a:ext cx="282522" cy="294294"/>
          </a:xfrm>
          <a:prstGeom prst="rect">
            <a:avLst/>
          </a:prstGeom>
        </p:spPr>
      </p:pic>
      <p:sp>
        <p:nvSpPr>
          <p:cNvPr id="20" name="Action Button: Custom 16">
            <a:hlinkClick r:id="" action="ppaction://noaction" highlightClick="1">
              <a:snd r:embed="rId8" name="32.5.wav"/>
            </a:hlinkClick>
            <a:extLst>
              <a:ext uri="{FF2B5EF4-FFF2-40B4-BE49-F238E27FC236}">
                <a16:creationId xmlns:a16="http://schemas.microsoft.com/office/drawing/2014/main" id="{25121CCC-82F7-F14F-B30E-8A5AD31BE634}"/>
              </a:ext>
            </a:extLst>
          </p:cNvPr>
          <p:cNvSpPr/>
          <p:nvPr/>
        </p:nvSpPr>
        <p:spPr>
          <a:xfrm>
            <a:off x="417867" y="510160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023298" y="5155303"/>
            <a:ext cx="5183228" cy="307777"/>
          </a:xfrm>
          <a:prstGeom prst="rect">
            <a:avLst/>
          </a:prstGeom>
          <a:solidFill>
            <a:srgbClr val="FFF5DE"/>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119" y="5110866"/>
            <a:ext cx="282522" cy="294294"/>
          </a:xfrm>
          <a:prstGeom prst="rect">
            <a:avLst/>
          </a:prstGeom>
        </p:spPr>
      </p:pic>
      <p:sp>
        <p:nvSpPr>
          <p:cNvPr id="23" name="Action Button: Custom 16">
            <a:hlinkClick r:id="" action="ppaction://noaction" highlightClick="1">
              <a:snd r:embed="rId9" name="32.6.wav"/>
            </a:hlinkClick>
            <a:extLst>
              <a:ext uri="{FF2B5EF4-FFF2-40B4-BE49-F238E27FC236}">
                <a16:creationId xmlns:a16="http://schemas.microsoft.com/office/drawing/2014/main" id="{DA5FAA28-0FFE-FD44-82BD-8BEA8CA05A2D}"/>
              </a:ext>
            </a:extLst>
          </p:cNvPr>
          <p:cNvSpPr/>
          <p:nvPr/>
        </p:nvSpPr>
        <p:spPr>
          <a:xfrm>
            <a:off x="422661" y="558752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048315" y="5631639"/>
            <a:ext cx="4584706" cy="307777"/>
          </a:xfrm>
          <a:prstGeom prst="rect">
            <a:avLst/>
          </a:prstGeom>
          <a:solidFill>
            <a:srgbClr val="FFFAEF"/>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2119" y="5654077"/>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FD2DD614-542A-A845-A77A-B79190AC46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9886" y="155338"/>
            <a:ext cx="970322" cy="988805"/>
          </a:xfrm>
          <a:prstGeom prst="ellipse">
            <a:avLst/>
          </a:prstGeom>
        </p:spPr>
      </p:pic>
      <p:cxnSp>
        <p:nvCxnSpPr>
          <p:cNvPr id="34" name="Straight Connector 33">
            <a:extLst>
              <a:ext uri="{FF2B5EF4-FFF2-40B4-BE49-F238E27FC236}">
                <a16:creationId xmlns:a16="http://schemas.microsoft.com/office/drawing/2014/main" id="{0EB6D2C4-9773-4969-9B50-45A077D430F4}"/>
              </a:ext>
            </a:extLst>
          </p:cNvPr>
          <p:cNvCxnSpPr>
            <a:cxnSpLocks/>
          </p:cNvCxnSpPr>
          <p:nvPr/>
        </p:nvCxnSpPr>
        <p:spPr>
          <a:xfrm flipH="1">
            <a:off x="3871042" y="155338"/>
            <a:ext cx="799303" cy="120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descr="A cartoon of a person&#10;&#10;Description automatically generated">
            <a:extLst>
              <a:ext uri="{FF2B5EF4-FFF2-40B4-BE49-F238E27FC236}">
                <a16:creationId xmlns:a16="http://schemas.microsoft.com/office/drawing/2014/main" id="{6BE01464-FF3F-4869-8BBE-A2E6547B6C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3943" y="139251"/>
            <a:ext cx="727558" cy="1144143"/>
          </a:xfrm>
          <a:prstGeom prst="rect">
            <a:avLst/>
          </a:prstGeom>
        </p:spPr>
      </p:pic>
    </p:spTree>
    <p:extLst>
      <p:ext uri="{BB962C8B-B14F-4D97-AF65-F5344CB8AC3E}">
        <p14:creationId xmlns:p14="http://schemas.microsoft.com/office/powerpoint/2010/main" val="258751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DE" sz="2800" b="1" dirty="0">
                <a:solidFill>
                  <a:schemeClr val="bg1"/>
                </a:solidFill>
              </a:rPr>
              <a:t>Antworten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52657" y="375055"/>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schemeClr val="tx1"/>
                </a:solidFill>
              </a:rPr>
              <a:t>hören</a:t>
            </a:r>
            <a:endParaRPr lang="en-GB" sz="2000" b="1" dirty="0">
              <a:solidFill>
                <a:schemeClr val="tx1"/>
              </a:solidFill>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90527" y="1952383"/>
            <a:ext cx="12489253" cy="461665"/>
          </a:xfrm>
          <a:prstGeom prst="rect">
            <a:avLst/>
          </a:prstGeom>
          <a:noFill/>
        </p:spPr>
        <p:txBody>
          <a:bodyPr wrap="square" rtlCol="0">
            <a:spAutoFit/>
          </a:bodyPr>
          <a:lstStyle/>
          <a:p>
            <a:r>
              <a:rPr lang="en-US" sz="2400" dirty="0"/>
              <a:t>Mia </a:t>
            </a:r>
            <a:r>
              <a:rPr lang="en-US" sz="2400" dirty="0" err="1"/>
              <a:t>spricht</a:t>
            </a:r>
            <a:r>
              <a:rPr lang="en-US" sz="2400" dirty="0"/>
              <a:t> </a:t>
            </a:r>
            <a:r>
              <a:rPr lang="en-US" sz="2400" dirty="0" err="1"/>
              <a:t>mit</a:t>
            </a:r>
            <a:r>
              <a:rPr lang="en-US" sz="2400" dirty="0"/>
              <a:t> Katja. </a:t>
            </a:r>
            <a:r>
              <a:rPr lang="de-DE" sz="2400" dirty="0"/>
              <a:t>Hör dir Mia‘s Sätze an. Schreib das richtige Verb[1-6].</a:t>
            </a:r>
            <a:endParaRPr lang="en-US" sz="2400" dirty="0"/>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617875564"/>
              </p:ext>
            </p:extLst>
          </p:nvPr>
        </p:nvGraphicFramePr>
        <p:xfrm>
          <a:off x="290527" y="2571981"/>
          <a:ext cx="11610946" cy="3479469"/>
        </p:xfrm>
        <a:graphic>
          <a:graphicData uri="http://schemas.openxmlformats.org/drawingml/2006/table">
            <a:tbl>
              <a:tblPr firstRow="1" bandRow="1">
                <a:tableStyleId>{00A15C55-8517-42AA-B614-E9B94910E393}</a:tableStyleId>
              </a:tblPr>
              <a:tblGrid>
                <a:gridCol w="662210">
                  <a:extLst>
                    <a:ext uri="{9D8B030D-6E8A-4147-A177-3AD203B41FA5}">
                      <a16:colId xmlns:a16="http://schemas.microsoft.com/office/drawing/2014/main" val="2607353726"/>
                    </a:ext>
                  </a:extLst>
                </a:gridCol>
                <a:gridCol w="5907505">
                  <a:extLst>
                    <a:ext uri="{9D8B030D-6E8A-4147-A177-3AD203B41FA5}">
                      <a16:colId xmlns:a16="http://schemas.microsoft.com/office/drawing/2014/main" val="1600817978"/>
                    </a:ext>
                  </a:extLst>
                </a:gridCol>
                <a:gridCol w="1888958">
                  <a:extLst>
                    <a:ext uri="{9D8B030D-6E8A-4147-A177-3AD203B41FA5}">
                      <a16:colId xmlns:a16="http://schemas.microsoft.com/office/drawing/2014/main" val="4128092149"/>
                    </a:ext>
                  </a:extLst>
                </a:gridCol>
                <a:gridCol w="1588168">
                  <a:extLst>
                    <a:ext uri="{9D8B030D-6E8A-4147-A177-3AD203B41FA5}">
                      <a16:colId xmlns:a16="http://schemas.microsoft.com/office/drawing/2014/main" val="2609792770"/>
                    </a:ext>
                  </a:extLst>
                </a:gridCol>
                <a:gridCol w="1564105">
                  <a:extLst>
                    <a:ext uri="{9D8B030D-6E8A-4147-A177-3AD203B41FA5}">
                      <a16:colId xmlns:a16="http://schemas.microsoft.com/office/drawing/2014/main" val="1298067287"/>
                    </a:ext>
                  </a:extLst>
                </a:gridCol>
              </a:tblGrid>
              <a:tr h="497067">
                <a:tc>
                  <a:txBody>
                    <a:bodyPr/>
                    <a:lstStyle/>
                    <a:p>
                      <a:endParaRPr lang="en-GB" dirty="0"/>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chemeClr val="tx1"/>
                          </a:solidFill>
                          <a:effectLst/>
                          <a:uLnTx/>
                          <a:uFillTx/>
                        </a:rPr>
                        <a:t>stellen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rPr>
                        <a:t>legen</a:t>
                      </a:r>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setzen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…a big table in the garden…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…the serviettes on the plates…</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…extra chairs in the kitchen…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…the cake into the oven…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rgbClr val="115076"/>
                          </a:solidFill>
                        </a:rPr>
                        <a:t>…the guest book open onto the table…</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 new pen onto the table, too…</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043686" y="3171242"/>
            <a:ext cx="3899860" cy="316244"/>
          </a:xfrm>
          <a:prstGeom prst="rect">
            <a:avLst/>
          </a:prstGeom>
          <a:solidFill>
            <a:srgbClr val="FFF5DE"/>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328" y="3182217"/>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048315" y="3671400"/>
            <a:ext cx="4019221" cy="294294"/>
          </a:xfrm>
          <a:prstGeom prst="rect">
            <a:avLst/>
          </a:prstGeom>
          <a:solidFill>
            <a:srgbClr val="FFFAEF"/>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2119" y="3651133"/>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023298" y="4139271"/>
            <a:ext cx="3899860" cy="307777"/>
          </a:xfrm>
          <a:prstGeom prst="rect">
            <a:avLst/>
          </a:prstGeom>
          <a:solidFill>
            <a:srgbClr val="FFF5DE"/>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328" y="4224943"/>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048315" y="4654893"/>
            <a:ext cx="3634211" cy="307777"/>
          </a:xfrm>
          <a:prstGeom prst="rect">
            <a:avLst/>
          </a:prstGeom>
          <a:solidFill>
            <a:srgbClr val="FFFAEF"/>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365" y="4594957"/>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023298" y="5155303"/>
            <a:ext cx="5183228" cy="307777"/>
          </a:xfrm>
          <a:prstGeom prst="rect">
            <a:avLst/>
          </a:prstGeom>
          <a:solidFill>
            <a:srgbClr val="FFF5DE"/>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2119" y="5110866"/>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048315" y="5631639"/>
            <a:ext cx="4584706" cy="307777"/>
          </a:xfrm>
          <a:prstGeom prst="rect">
            <a:avLst/>
          </a:prstGeom>
          <a:solidFill>
            <a:srgbClr val="FFFAEF"/>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2119" y="5654077"/>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FD2DD614-542A-A845-A77A-B79190AC4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7129" y="42942"/>
            <a:ext cx="970322" cy="988805"/>
          </a:xfrm>
          <a:prstGeom prst="ellipse">
            <a:avLst/>
          </a:prstGeom>
        </p:spPr>
      </p:pic>
      <p:sp>
        <p:nvSpPr>
          <p:cNvPr id="26" name="Action Button: Custom 16">
            <a:hlinkClick r:id="" action="ppaction://noaction" highlightClick="1">
              <a:snd r:embed="rId5" name="32.ANS.1.wav"/>
            </a:hlinkClick>
            <a:extLst>
              <a:ext uri="{FF2B5EF4-FFF2-40B4-BE49-F238E27FC236}">
                <a16:creationId xmlns:a16="http://schemas.microsoft.com/office/drawing/2014/main" id="{A2DDB399-EF0A-4A24-A210-5FBC2B0950F7}"/>
              </a:ext>
            </a:extLst>
          </p:cNvPr>
          <p:cNvSpPr/>
          <p:nvPr/>
        </p:nvSpPr>
        <p:spPr>
          <a:xfrm>
            <a:off x="441291" y="311543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1</a:t>
            </a:r>
          </a:p>
        </p:txBody>
      </p:sp>
      <p:sp>
        <p:nvSpPr>
          <p:cNvPr id="27" name="Action Button: Custom 16">
            <a:hlinkClick r:id="" action="ppaction://noaction" highlightClick="1">
              <a:snd r:embed="rId6" name="32.ANS.2.wav"/>
            </a:hlinkClick>
            <a:extLst>
              <a:ext uri="{FF2B5EF4-FFF2-40B4-BE49-F238E27FC236}">
                <a16:creationId xmlns:a16="http://schemas.microsoft.com/office/drawing/2014/main" id="{66F05E73-CB6F-4C92-ADD3-4B96AFE4EF2A}"/>
              </a:ext>
            </a:extLst>
          </p:cNvPr>
          <p:cNvSpPr/>
          <p:nvPr/>
        </p:nvSpPr>
        <p:spPr>
          <a:xfrm>
            <a:off x="441291" y="358806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2</a:t>
            </a:r>
          </a:p>
        </p:txBody>
      </p:sp>
      <p:sp>
        <p:nvSpPr>
          <p:cNvPr id="28" name="Action Button: Custom 16">
            <a:hlinkClick r:id="" action="ppaction://noaction" highlightClick="1">
              <a:snd r:embed="rId7" name="32.ANS.3.wav"/>
            </a:hlinkClick>
            <a:extLst>
              <a:ext uri="{FF2B5EF4-FFF2-40B4-BE49-F238E27FC236}">
                <a16:creationId xmlns:a16="http://schemas.microsoft.com/office/drawing/2014/main" id="{16116832-C349-4418-B406-6E34BF75E9FF}"/>
              </a:ext>
            </a:extLst>
          </p:cNvPr>
          <p:cNvSpPr/>
          <p:nvPr/>
        </p:nvSpPr>
        <p:spPr>
          <a:xfrm>
            <a:off x="439213" y="409876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3</a:t>
            </a:r>
          </a:p>
        </p:txBody>
      </p:sp>
      <p:sp>
        <p:nvSpPr>
          <p:cNvPr id="29" name="Action Button: Custom 35">
            <a:hlinkClick r:id="" action="ppaction://noaction" highlightClick="1">
              <a:snd r:embed="rId8" name="32.ANS.4.wav"/>
            </a:hlinkClick>
            <a:extLst>
              <a:ext uri="{FF2B5EF4-FFF2-40B4-BE49-F238E27FC236}">
                <a16:creationId xmlns:a16="http://schemas.microsoft.com/office/drawing/2014/main" id="{9FFFE9D6-99AD-4AEE-AD8A-F6BE2BFFF966}"/>
              </a:ext>
            </a:extLst>
          </p:cNvPr>
          <p:cNvSpPr/>
          <p:nvPr/>
        </p:nvSpPr>
        <p:spPr>
          <a:xfrm>
            <a:off x="439213" y="458092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4</a:t>
            </a:r>
          </a:p>
        </p:txBody>
      </p:sp>
      <p:sp>
        <p:nvSpPr>
          <p:cNvPr id="30" name="Action Button: Custom 16">
            <a:hlinkClick r:id="" action="ppaction://noaction" highlightClick="1">
              <a:snd r:embed="rId9" name="32.ANS.5.wav"/>
            </a:hlinkClick>
            <a:extLst>
              <a:ext uri="{FF2B5EF4-FFF2-40B4-BE49-F238E27FC236}">
                <a16:creationId xmlns:a16="http://schemas.microsoft.com/office/drawing/2014/main" id="{DDF6162E-6A14-4013-AA5F-D8695AA15747}"/>
              </a:ext>
            </a:extLst>
          </p:cNvPr>
          <p:cNvSpPr/>
          <p:nvPr/>
        </p:nvSpPr>
        <p:spPr>
          <a:xfrm>
            <a:off x="439213" y="509846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5</a:t>
            </a:r>
          </a:p>
        </p:txBody>
      </p:sp>
      <p:sp>
        <p:nvSpPr>
          <p:cNvPr id="31" name="Action Button: Custom 16">
            <a:hlinkClick r:id="" action="ppaction://noaction" highlightClick="1">
              <a:snd r:embed="rId10" name="32.ANS.6.wav"/>
            </a:hlinkClick>
            <a:extLst>
              <a:ext uri="{FF2B5EF4-FFF2-40B4-BE49-F238E27FC236}">
                <a16:creationId xmlns:a16="http://schemas.microsoft.com/office/drawing/2014/main" id="{ABC93878-7A62-4C7C-8FE4-D53BFA337A5A}"/>
              </a:ext>
            </a:extLst>
          </p:cNvPr>
          <p:cNvSpPr/>
          <p:nvPr/>
        </p:nvSpPr>
        <p:spPr>
          <a:xfrm>
            <a:off x="444007" y="558438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schemeClr val="tx1"/>
                </a:solidFill>
              </a:rPr>
              <a:t>6</a:t>
            </a:r>
          </a:p>
        </p:txBody>
      </p:sp>
      <p:cxnSp>
        <p:nvCxnSpPr>
          <p:cNvPr id="33" name="Straight Connector 32">
            <a:extLst>
              <a:ext uri="{FF2B5EF4-FFF2-40B4-BE49-F238E27FC236}">
                <a16:creationId xmlns:a16="http://schemas.microsoft.com/office/drawing/2014/main" id="{D13C5F3F-1CC6-4554-84BA-5C7D7F544053}"/>
              </a:ext>
            </a:extLst>
          </p:cNvPr>
          <p:cNvCxnSpPr>
            <a:cxnSpLocks/>
          </p:cNvCxnSpPr>
          <p:nvPr/>
        </p:nvCxnSpPr>
        <p:spPr>
          <a:xfrm flipH="1">
            <a:off x="3871042" y="155338"/>
            <a:ext cx="799303" cy="1202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descr="A cartoon of a person&#10;&#10;Description automatically generated">
            <a:extLst>
              <a:ext uri="{FF2B5EF4-FFF2-40B4-BE49-F238E27FC236}">
                <a16:creationId xmlns:a16="http://schemas.microsoft.com/office/drawing/2014/main" id="{270063E6-86BA-4DC5-97AF-E40C5E24CD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93943" y="139251"/>
            <a:ext cx="727558" cy="1144143"/>
          </a:xfrm>
          <a:prstGeom prst="rect">
            <a:avLst/>
          </a:prstGeom>
        </p:spPr>
      </p:pic>
    </p:spTree>
    <p:extLst>
      <p:ext uri="{BB962C8B-B14F-4D97-AF65-F5344CB8AC3E}">
        <p14:creationId xmlns:p14="http://schemas.microsoft.com/office/powerpoint/2010/main" val="277409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6131F2C-379D-DF46-80A6-6CB8A8E1036B}"/>
              </a:ext>
            </a:extLst>
          </p:cNvPr>
          <p:cNvSpPr/>
          <p:nvPr/>
        </p:nvSpPr>
        <p:spPr>
          <a:xfrm>
            <a:off x="2477306" y="4951100"/>
            <a:ext cx="9100408" cy="380222"/>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98F49FB8-CF59-404C-AD59-0AAA49815359}"/>
              </a:ext>
            </a:extLst>
          </p:cNvPr>
          <p:cNvSpPr/>
          <p:nvPr/>
        </p:nvSpPr>
        <p:spPr>
          <a:xfrm>
            <a:off x="2467888" y="3904057"/>
            <a:ext cx="9619317" cy="40728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a:extLst>
              <a:ext uri="{FF2B5EF4-FFF2-40B4-BE49-F238E27FC236}">
                <a16:creationId xmlns:a16="http://schemas.microsoft.com/office/drawing/2014/main" id="{A899195B-F47A-A442-86C2-C16493107991}"/>
              </a:ext>
            </a:extLst>
          </p:cNvPr>
          <p:cNvSpPr/>
          <p:nvPr/>
        </p:nvSpPr>
        <p:spPr>
          <a:xfrm>
            <a:off x="2397172" y="2872001"/>
            <a:ext cx="9699452" cy="42186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p:cNvSpPr>
            <a:spLocks noGrp="1"/>
          </p:cNvSpPr>
          <p:nvPr>
            <p:ph type="title"/>
          </p:nvPr>
        </p:nvSpPr>
        <p:spPr>
          <a:xfrm>
            <a:off x="-1" y="213557"/>
            <a:ext cx="8417169" cy="647577"/>
          </a:xfrm>
        </p:spPr>
        <p:txBody>
          <a:bodyPr>
            <a:noAutofit/>
          </a:bodyPr>
          <a:lstStyle/>
          <a:p>
            <a:r>
              <a:rPr lang="en-GB" sz="2400" b="1" dirty="0" err="1">
                <a:solidFill>
                  <a:schemeClr val="bg1"/>
                </a:solidFill>
              </a:rPr>
              <a:t>stellen</a:t>
            </a:r>
            <a:r>
              <a:rPr lang="en-GB" sz="2400" b="1" dirty="0">
                <a:solidFill>
                  <a:schemeClr val="bg1"/>
                </a:solidFill>
              </a:rPr>
              <a:t> vs </a:t>
            </a:r>
            <a:r>
              <a:rPr lang="en-GB" sz="2400" b="1" dirty="0" err="1">
                <a:solidFill>
                  <a:schemeClr val="bg1"/>
                </a:solidFill>
              </a:rPr>
              <a:t>stehen</a:t>
            </a:r>
            <a:r>
              <a:rPr lang="en-GB" sz="2400" b="1" dirty="0">
                <a:solidFill>
                  <a:schemeClr val="bg1"/>
                </a:solidFill>
              </a:rPr>
              <a:t>, </a:t>
            </a:r>
            <a:r>
              <a:rPr lang="en-GB" sz="2400" b="1" dirty="0" err="1">
                <a:solidFill>
                  <a:schemeClr val="bg1"/>
                </a:solidFill>
              </a:rPr>
              <a:t>setzen</a:t>
            </a:r>
            <a:r>
              <a:rPr lang="en-GB" sz="2400" b="1" dirty="0">
                <a:solidFill>
                  <a:schemeClr val="bg1"/>
                </a:solidFill>
              </a:rPr>
              <a:t> vs </a:t>
            </a:r>
            <a:r>
              <a:rPr lang="en-GB" sz="2400" b="1" dirty="0" err="1">
                <a:solidFill>
                  <a:schemeClr val="bg1"/>
                </a:solidFill>
              </a:rPr>
              <a:t>sitzen</a:t>
            </a:r>
            <a:r>
              <a:rPr lang="en-GB" sz="2400" b="1" dirty="0">
                <a:solidFill>
                  <a:schemeClr val="bg1"/>
                </a:solidFill>
              </a:rPr>
              <a:t>, </a:t>
            </a:r>
            <a:r>
              <a:rPr lang="en-GB" sz="2400" b="1" dirty="0" err="1">
                <a:solidFill>
                  <a:schemeClr val="bg1"/>
                </a:solidFill>
              </a:rPr>
              <a:t>legen</a:t>
            </a:r>
            <a:r>
              <a:rPr lang="en-GB" sz="2400" b="1" dirty="0">
                <a:solidFill>
                  <a:schemeClr val="bg1"/>
                </a:solidFill>
              </a:rPr>
              <a:t> vs </a:t>
            </a:r>
            <a:r>
              <a:rPr lang="en-GB" sz="2400" b="1" dirty="0" err="1">
                <a:solidFill>
                  <a:schemeClr val="bg1"/>
                </a:solidFill>
              </a:rPr>
              <a:t>liegen</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501479" y="4961025"/>
            <a:ext cx="9066818" cy="400110"/>
          </a:xfrm>
          <a:prstGeom prst="rect">
            <a:avLst/>
          </a:prstGeom>
          <a:noFill/>
        </p:spPr>
        <p:txBody>
          <a:bodyPr wrap="square" rtlCol="0">
            <a:spAutoFit/>
          </a:bodyPr>
          <a:lstStyle/>
          <a:p>
            <a:r>
              <a:rPr lang="de-DE" sz="2000" dirty="0"/>
              <a:t>Mia </a:t>
            </a:r>
            <a:r>
              <a:rPr lang="de-DE" sz="2000" b="1" dirty="0"/>
              <a:t>legt</a:t>
            </a:r>
            <a:r>
              <a:rPr lang="de-DE" sz="2000" dirty="0"/>
              <a:t> den Löffel auf </a:t>
            </a:r>
            <a:r>
              <a:rPr lang="de-DE" sz="2000" b="1" dirty="0"/>
              <a:t>den</a:t>
            </a:r>
            <a:r>
              <a:rPr lang="de-DE" sz="2000" dirty="0"/>
              <a:t> Tisch, während Wolfgang auf </a:t>
            </a:r>
            <a:r>
              <a:rPr lang="de-DE" sz="2000" b="1" dirty="0"/>
              <a:t>dem </a:t>
            </a:r>
            <a:r>
              <a:rPr lang="de-DE" sz="2000" dirty="0"/>
              <a:t>Bett </a:t>
            </a:r>
            <a:r>
              <a:rPr lang="de-DE" sz="2000" b="1" dirty="0"/>
              <a:t>liegt</a:t>
            </a:r>
            <a:r>
              <a:rPr lang="de-DE" sz="2000" dirty="0"/>
              <a:t>.</a:t>
            </a:r>
            <a:endParaRPr lang="en-US" sz="2000" dirty="0"/>
          </a:p>
        </p:txBody>
      </p:sp>
      <p:sp>
        <p:nvSpPr>
          <p:cNvPr id="11" name="TextBox 10">
            <a:extLst>
              <a:ext uri="{FF2B5EF4-FFF2-40B4-BE49-F238E27FC236}">
                <a16:creationId xmlns:a16="http://schemas.microsoft.com/office/drawing/2014/main" id="{4962EBCD-E8AF-B04F-B433-A98D2A24600C}"/>
              </a:ext>
            </a:extLst>
          </p:cNvPr>
          <p:cNvSpPr txBox="1"/>
          <p:nvPr/>
        </p:nvSpPr>
        <p:spPr>
          <a:xfrm>
            <a:off x="180000" y="909520"/>
            <a:ext cx="11777328" cy="400110"/>
          </a:xfrm>
          <a:prstGeom prst="rect">
            <a:avLst/>
          </a:prstGeom>
          <a:noFill/>
        </p:spPr>
        <p:txBody>
          <a:bodyPr wrap="square" rtlCol="0">
            <a:spAutoFit/>
          </a:bodyPr>
          <a:lstStyle/>
          <a:p>
            <a:pPr algn="l"/>
            <a:r>
              <a:rPr lang="en-US" sz="2000" b="1" dirty="0" err="1"/>
              <a:t>Stellen</a:t>
            </a:r>
            <a:r>
              <a:rPr lang="en-US" sz="2000" dirty="0"/>
              <a:t>, </a:t>
            </a:r>
            <a:r>
              <a:rPr lang="en-US" sz="2000" b="1" dirty="0" err="1"/>
              <a:t>legen</a:t>
            </a:r>
            <a:r>
              <a:rPr lang="en-US" sz="2000" dirty="0"/>
              <a:t>, and </a:t>
            </a:r>
            <a:r>
              <a:rPr lang="en-US" sz="2000" b="1" dirty="0" err="1"/>
              <a:t>setzen</a:t>
            </a:r>
            <a:r>
              <a:rPr lang="en-US" sz="2000" dirty="0"/>
              <a:t> are verbs that cause something to end up in a specific position.</a:t>
            </a:r>
          </a:p>
        </p:txBody>
      </p:sp>
      <p:sp>
        <p:nvSpPr>
          <p:cNvPr id="12" name="TextBox 11">
            <a:extLst>
              <a:ext uri="{FF2B5EF4-FFF2-40B4-BE49-F238E27FC236}">
                <a16:creationId xmlns:a16="http://schemas.microsoft.com/office/drawing/2014/main" id="{666AF2D8-5092-9843-B1B4-1239D107B38A}"/>
              </a:ext>
            </a:extLst>
          </p:cNvPr>
          <p:cNvSpPr txBox="1"/>
          <p:nvPr/>
        </p:nvSpPr>
        <p:spPr>
          <a:xfrm>
            <a:off x="180000" y="1283944"/>
            <a:ext cx="11777328" cy="400110"/>
          </a:xfrm>
          <a:prstGeom prst="rect">
            <a:avLst/>
          </a:prstGeom>
          <a:noFill/>
        </p:spPr>
        <p:txBody>
          <a:bodyPr wrap="square" rtlCol="0">
            <a:spAutoFit/>
          </a:bodyPr>
          <a:lstStyle/>
          <a:p>
            <a:pPr algn="l"/>
            <a:r>
              <a:rPr lang="en-US" sz="2000" dirty="0"/>
              <a:t>To say what position something is in already, use </a:t>
            </a:r>
            <a:r>
              <a:rPr lang="en-US" sz="2000" b="1" dirty="0" err="1"/>
              <a:t>stehen</a:t>
            </a:r>
            <a:r>
              <a:rPr lang="en-US" sz="2000" dirty="0"/>
              <a:t>, </a:t>
            </a:r>
            <a:r>
              <a:rPr lang="en-US" sz="2000" b="1" dirty="0" err="1"/>
              <a:t>liegen</a:t>
            </a:r>
            <a:r>
              <a:rPr lang="en-US" sz="2000" dirty="0"/>
              <a:t>, and</a:t>
            </a:r>
            <a:r>
              <a:rPr lang="en-US" sz="2000" b="1" dirty="0"/>
              <a:t> </a:t>
            </a:r>
            <a:r>
              <a:rPr lang="en-US" sz="2000" b="1" dirty="0" err="1"/>
              <a:t>sitzen</a:t>
            </a:r>
            <a:r>
              <a:rPr lang="en-US" sz="2000" dirty="0"/>
              <a:t>.</a:t>
            </a:r>
          </a:p>
        </p:txBody>
      </p:sp>
      <p:sp>
        <p:nvSpPr>
          <p:cNvPr id="13" name="TextBox 12">
            <a:extLst>
              <a:ext uri="{FF2B5EF4-FFF2-40B4-BE49-F238E27FC236}">
                <a16:creationId xmlns:a16="http://schemas.microsoft.com/office/drawing/2014/main" id="{C42F66CD-215B-424C-A739-3FB498BC1A15}"/>
              </a:ext>
            </a:extLst>
          </p:cNvPr>
          <p:cNvSpPr txBox="1"/>
          <p:nvPr/>
        </p:nvSpPr>
        <p:spPr>
          <a:xfrm>
            <a:off x="104794" y="2878776"/>
            <a:ext cx="963725" cy="400110"/>
          </a:xfrm>
          <a:prstGeom prst="rect">
            <a:avLst/>
          </a:prstGeom>
          <a:solidFill>
            <a:srgbClr val="FBF0D5"/>
          </a:solidFill>
          <a:ln>
            <a:solidFill>
              <a:srgbClr val="115076"/>
            </a:solidFill>
          </a:ln>
        </p:spPr>
        <p:txBody>
          <a:bodyPr wrap="none" rtlCol="0">
            <a:spAutoFit/>
          </a:bodyPr>
          <a:lstStyle/>
          <a:p>
            <a:pPr algn="l"/>
            <a:r>
              <a:rPr lang="en-US" sz="2000" dirty="0" err="1"/>
              <a:t>stellen</a:t>
            </a:r>
            <a:endParaRPr lang="en-US" sz="2000" dirty="0"/>
          </a:p>
        </p:txBody>
      </p:sp>
      <p:sp>
        <p:nvSpPr>
          <p:cNvPr id="14" name="TextBox 13">
            <a:extLst>
              <a:ext uri="{FF2B5EF4-FFF2-40B4-BE49-F238E27FC236}">
                <a16:creationId xmlns:a16="http://schemas.microsoft.com/office/drawing/2014/main" id="{5321D38A-28AF-E142-8652-3C91253BFFD5}"/>
              </a:ext>
            </a:extLst>
          </p:cNvPr>
          <p:cNvSpPr txBox="1"/>
          <p:nvPr/>
        </p:nvSpPr>
        <p:spPr>
          <a:xfrm>
            <a:off x="1331894" y="2878776"/>
            <a:ext cx="1018227" cy="400110"/>
          </a:xfrm>
          <a:prstGeom prst="rect">
            <a:avLst/>
          </a:prstGeom>
          <a:solidFill>
            <a:srgbClr val="EBEFF7"/>
          </a:solidFill>
          <a:ln>
            <a:solidFill>
              <a:srgbClr val="115076"/>
            </a:solidFill>
          </a:ln>
        </p:spPr>
        <p:txBody>
          <a:bodyPr wrap="none" rtlCol="0">
            <a:spAutoFit/>
          </a:bodyPr>
          <a:lstStyle/>
          <a:p>
            <a:pPr algn="l"/>
            <a:r>
              <a:rPr lang="en-US" sz="2000" dirty="0" err="1"/>
              <a:t>stehen</a:t>
            </a:r>
            <a:endParaRPr lang="en-US" sz="2000" dirty="0"/>
          </a:p>
        </p:txBody>
      </p:sp>
      <p:sp>
        <p:nvSpPr>
          <p:cNvPr id="15" name="TextBox 14">
            <a:extLst>
              <a:ext uri="{FF2B5EF4-FFF2-40B4-BE49-F238E27FC236}">
                <a16:creationId xmlns:a16="http://schemas.microsoft.com/office/drawing/2014/main" id="{9783D979-D7CD-3343-A79D-CA7D2A70D228}"/>
              </a:ext>
            </a:extLst>
          </p:cNvPr>
          <p:cNvSpPr txBox="1"/>
          <p:nvPr/>
        </p:nvSpPr>
        <p:spPr>
          <a:xfrm>
            <a:off x="104794" y="3908747"/>
            <a:ext cx="1209776" cy="400110"/>
          </a:xfrm>
          <a:prstGeom prst="rect">
            <a:avLst/>
          </a:prstGeom>
          <a:solidFill>
            <a:srgbClr val="FBF0D5"/>
          </a:solidFill>
          <a:ln>
            <a:solidFill>
              <a:srgbClr val="115076"/>
            </a:solidFill>
          </a:ln>
        </p:spPr>
        <p:txBody>
          <a:bodyPr wrap="square" rtlCol="0">
            <a:spAutoFit/>
          </a:bodyPr>
          <a:lstStyle/>
          <a:p>
            <a:pPr algn="ctr"/>
            <a:r>
              <a:rPr lang="en-US" sz="2000" dirty="0" err="1"/>
              <a:t>setzten</a:t>
            </a:r>
            <a:endParaRPr lang="en-US" sz="2000" dirty="0"/>
          </a:p>
        </p:txBody>
      </p:sp>
      <p:sp>
        <p:nvSpPr>
          <p:cNvPr id="16" name="TextBox 15">
            <a:extLst>
              <a:ext uri="{FF2B5EF4-FFF2-40B4-BE49-F238E27FC236}">
                <a16:creationId xmlns:a16="http://schemas.microsoft.com/office/drawing/2014/main" id="{B6522683-DEF0-604E-B184-86B90D1D0D92}"/>
              </a:ext>
            </a:extLst>
          </p:cNvPr>
          <p:cNvSpPr txBox="1"/>
          <p:nvPr/>
        </p:nvSpPr>
        <p:spPr>
          <a:xfrm>
            <a:off x="1378945" y="3913436"/>
            <a:ext cx="1018227" cy="400110"/>
          </a:xfrm>
          <a:prstGeom prst="rect">
            <a:avLst/>
          </a:prstGeom>
          <a:solidFill>
            <a:srgbClr val="EBEFF7"/>
          </a:solidFill>
          <a:ln>
            <a:solidFill>
              <a:srgbClr val="115076"/>
            </a:solidFill>
          </a:ln>
        </p:spPr>
        <p:txBody>
          <a:bodyPr wrap="square" rtlCol="0">
            <a:spAutoFit/>
          </a:bodyPr>
          <a:lstStyle/>
          <a:p>
            <a:pPr algn="ctr"/>
            <a:r>
              <a:rPr lang="en-US" sz="2000" dirty="0" err="1"/>
              <a:t>sitzen</a:t>
            </a:r>
            <a:endParaRPr lang="en-US" sz="2000" dirty="0"/>
          </a:p>
        </p:txBody>
      </p:sp>
      <p:sp>
        <p:nvSpPr>
          <p:cNvPr id="17" name="TextBox 16">
            <a:extLst>
              <a:ext uri="{FF2B5EF4-FFF2-40B4-BE49-F238E27FC236}">
                <a16:creationId xmlns:a16="http://schemas.microsoft.com/office/drawing/2014/main" id="{44B5318F-2697-564C-B590-C038A65082BF}"/>
              </a:ext>
            </a:extLst>
          </p:cNvPr>
          <p:cNvSpPr txBox="1"/>
          <p:nvPr/>
        </p:nvSpPr>
        <p:spPr>
          <a:xfrm>
            <a:off x="207294" y="4936088"/>
            <a:ext cx="899605" cy="400110"/>
          </a:xfrm>
          <a:prstGeom prst="rect">
            <a:avLst/>
          </a:prstGeom>
          <a:solidFill>
            <a:srgbClr val="FBF0D5"/>
          </a:solidFill>
          <a:ln>
            <a:solidFill>
              <a:srgbClr val="115076"/>
            </a:solidFill>
          </a:ln>
        </p:spPr>
        <p:txBody>
          <a:bodyPr wrap="none" rtlCol="0">
            <a:spAutoFit/>
          </a:bodyPr>
          <a:lstStyle/>
          <a:p>
            <a:pPr algn="l"/>
            <a:r>
              <a:rPr lang="en-US" sz="2000" dirty="0" err="1"/>
              <a:t>legen</a:t>
            </a:r>
            <a:endParaRPr lang="en-US" sz="2000" dirty="0"/>
          </a:p>
        </p:txBody>
      </p:sp>
      <p:sp>
        <p:nvSpPr>
          <p:cNvPr id="18" name="TextBox 17">
            <a:extLst>
              <a:ext uri="{FF2B5EF4-FFF2-40B4-BE49-F238E27FC236}">
                <a16:creationId xmlns:a16="http://schemas.microsoft.com/office/drawing/2014/main" id="{4C85F5E3-D0A3-F74C-9599-366F56FB09DF}"/>
              </a:ext>
            </a:extLst>
          </p:cNvPr>
          <p:cNvSpPr txBox="1"/>
          <p:nvPr/>
        </p:nvSpPr>
        <p:spPr>
          <a:xfrm>
            <a:off x="1347452" y="4924141"/>
            <a:ext cx="1046645" cy="400110"/>
          </a:xfrm>
          <a:prstGeom prst="rect">
            <a:avLst/>
          </a:prstGeom>
          <a:solidFill>
            <a:srgbClr val="EBEFF7"/>
          </a:solidFill>
          <a:ln>
            <a:solidFill>
              <a:srgbClr val="115076"/>
            </a:solidFill>
          </a:ln>
        </p:spPr>
        <p:txBody>
          <a:bodyPr wrap="square" rtlCol="0">
            <a:spAutoFit/>
          </a:bodyPr>
          <a:lstStyle/>
          <a:p>
            <a:pPr algn="ctr"/>
            <a:r>
              <a:rPr lang="en-US" sz="2000" dirty="0" err="1"/>
              <a:t>liegen</a:t>
            </a:r>
            <a:endParaRPr lang="en-US" sz="2000" dirty="0"/>
          </a:p>
        </p:txBody>
      </p:sp>
      <p:sp>
        <p:nvSpPr>
          <p:cNvPr id="20" name="TextBox 19">
            <a:extLst>
              <a:ext uri="{FF2B5EF4-FFF2-40B4-BE49-F238E27FC236}">
                <a16:creationId xmlns:a16="http://schemas.microsoft.com/office/drawing/2014/main" id="{9F46F2CE-B437-EF4F-A790-ADAB4C51B685}"/>
              </a:ext>
            </a:extLst>
          </p:cNvPr>
          <p:cNvSpPr txBox="1"/>
          <p:nvPr/>
        </p:nvSpPr>
        <p:spPr>
          <a:xfrm>
            <a:off x="0" y="2354342"/>
            <a:ext cx="1569494" cy="400110"/>
          </a:xfrm>
          <a:prstGeom prst="rect">
            <a:avLst/>
          </a:prstGeom>
          <a:solidFill>
            <a:srgbClr val="FFF4E7"/>
          </a:solidFill>
          <a:ln>
            <a:solidFill>
              <a:srgbClr val="115076"/>
            </a:solidFill>
          </a:ln>
        </p:spPr>
        <p:txBody>
          <a:bodyPr wrap="square" rtlCol="0">
            <a:spAutoFit/>
          </a:bodyPr>
          <a:lstStyle/>
          <a:p>
            <a:pPr algn="l"/>
            <a:r>
              <a:rPr lang="en-US" sz="2000" b="1" dirty="0"/>
              <a:t>placement </a:t>
            </a:r>
          </a:p>
        </p:txBody>
      </p:sp>
      <p:sp>
        <p:nvSpPr>
          <p:cNvPr id="21" name="TextBox 20">
            <a:extLst>
              <a:ext uri="{FF2B5EF4-FFF2-40B4-BE49-F238E27FC236}">
                <a16:creationId xmlns:a16="http://schemas.microsoft.com/office/drawing/2014/main" id="{72A880F4-EB60-0A44-A350-735CF4A0B772}"/>
              </a:ext>
            </a:extLst>
          </p:cNvPr>
          <p:cNvSpPr txBox="1"/>
          <p:nvPr/>
        </p:nvSpPr>
        <p:spPr>
          <a:xfrm>
            <a:off x="1618316" y="2364399"/>
            <a:ext cx="1141659" cy="400110"/>
          </a:xfrm>
          <a:prstGeom prst="rect">
            <a:avLst/>
          </a:prstGeom>
          <a:solidFill>
            <a:srgbClr val="E3EAFD"/>
          </a:solidFill>
          <a:ln>
            <a:solidFill>
              <a:srgbClr val="115076"/>
            </a:solidFill>
          </a:ln>
        </p:spPr>
        <p:txBody>
          <a:bodyPr wrap="none" rtlCol="0">
            <a:spAutoFit/>
          </a:bodyPr>
          <a:lstStyle/>
          <a:p>
            <a:pPr algn="l"/>
            <a:r>
              <a:rPr lang="en-US" sz="2000" b="1" dirty="0"/>
              <a:t>position</a:t>
            </a:r>
          </a:p>
        </p:txBody>
      </p:sp>
      <p:sp>
        <p:nvSpPr>
          <p:cNvPr id="24" name="TextBox 23">
            <a:extLst>
              <a:ext uri="{FF2B5EF4-FFF2-40B4-BE49-F238E27FC236}">
                <a16:creationId xmlns:a16="http://schemas.microsoft.com/office/drawing/2014/main" id="{2A2E97F3-30C1-EB4E-BB25-58EBFA09455C}"/>
              </a:ext>
            </a:extLst>
          </p:cNvPr>
          <p:cNvSpPr txBox="1"/>
          <p:nvPr/>
        </p:nvSpPr>
        <p:spPr>
          <a:xfrm>
            <a:off x="2432254" y="3926135"/>
            <a:ext cx="9619318" cy="400110"/>
          </a:xfrm>
          <a:prstGeom prst="rect">
            <a:avLst/>
          </a:prstGeom>
          <a:noFill/>
        </p:spPr>
        <p:txBody>
          <a:bodyPr wrap="square" rtlCol="0">
            <a:spAutoFit/>
          </a:bodyPr>
          <a:lstStyle/>
          <a:p>
            <a:r>
              <a:rPr lang="de-DE" sz="2000" dirty="0"/>
              <a:t>Mia </a:t>
            </a:r>
            <a:r>
              <a:rPr lang="de-DE" sz="2000" b="1" dirty="0"/>
              <a:t>setzt</a:t>
            </a:r>
            <a:r>
              <a:rPr lang="de-DE" sz="2000" dirty="0"/>
              <a:t> den Hund</a:t>
            </a:r>
            <a:r>
              <a:rPr lang="de-DE" sz="2000" b="1" dirty="0"/>
              <a:t> </a:t>
            </a:r>
            <a:r>
              <a:rPr lang="de-DE" sz="2000" dirty="0"/>
              <a:t>auf</a:t>
            </a:r>
            <a:r>
              <a:rPr lang="de-DE" sz="2000" b="1" dirty="0"/>
              <a:t> den </a:t>
            </a:r>
            <a:r>
              <a:rPr lang="de-DE" sz="2000" dirty="0"/>
              <a:t>Boden, während Wolfgang auf </a:t>
            </a:r>
            <a:r>
              <a:rPr lang="de-DE" sz="2000" b="1" dirty="0"/>
              <a:t>dem</a:t>
            </a:r>
            <a:r>
              <a:rPr lang="de-DE" sz="2000" dirty="0"/>
              <a:t> Stuhl </a:t>
            </a:r>
            <a:r>
              <a:rPr lang="de-DE" sz="2000" b="1" dirty="0"/>
              <a:t>sitzt</a:t>
            </a:r>
            <a:r>
              <a:rPr lang="de-DE" sz="2000" dirty="0"/>
              <a:t>.</a:t>
            </a:r>
            <a:endParaRPr lang="en-US" sz="2000" dirty="0"/>
          </a:p>
        </p:txBody>
      </p:sp>
      <p:sp>
        <p:nvSpPr>
          <p:cNvPr id="25" name="TextBox 24">
            <a:extLst>
              <a:ext uri="{FF2B5EF4-FFF2-40B4-BE49-F238E27FC236}">
                <a16:creationId xmlns:a16="http://schemas.microsoft.com/office/drawing/2014/main" id="{7957B2DB-CE08-A643-8F8E-B5A293D23FD5}"/>
              </a:ext>
            </a:extLst>
          </p:cNvPr>
          <p:cNvSpPr txBox="1"/>
          <p:nvPr/>
        </p:nvSpPr>
        <p:spPr>
          <a:xfrm>
            <a:off x="2397172" y="2899177"/>
            <a:ext cx="9805078" cy="400110"/>
          </a:xfrm>
          <a:prstGeom prst="rect">
            <a:avLst/>
          </a:prstGeom>
          <a:noFill/>
        </p:spPr>
        <p:txBody>
          <a:bodyPr wrap="square" rtlCol="0">
            <a:spAutoFit/>
          </a:bodyPr>
          <a:lstStyle/>
          <a:p>
            <a:r>
              <a:rPr lang="de-DE" sz="2000" dirty="0"/>
              <a:t>Mia </a:t>
            </a:r>
            <a:r>
              <a:rPr lang="de-DE" sz="2000" b="1" dirty="0"/>
              <a:t>stellt</a:t>
            </a:r>
            <a:r>
              <a:rPr lang="de-DE" sz="2000" dirty="0"/>
              <a:t> den Kuchen auf </a:t>
            </a:r>
            <a:r>
              <a:rPr lang="de-DE" sz="2000" b="1" dirty="0"/>
              <a:t>den</a:t>
            </a:r>
            <a:r>
              <a:rPr lang="de-DE" sz="2000" dirty="0"/>
              <a:t> Tisch, während Wolfgang auf </a:t>
            </a:r>
            <a:r>
              <a:rPr lang="de-DE" sz="2000" b="1" dirty="0"/>
              <a:t>dem</a:t>
            </a:r>
            <a:r>
              <a:rPr lang="de-DE" sz="2000" dirty="0"/>
              <a:t> Boden </a:t>
            </a:r>
            <a:r>
              <a:rPr lang="de-DE" sz="2000" b="1" dirty="0"/>
              <a:t>steht.</a:t>
            </a:r>
            <a:endParaRPr lang="en-US" sz="2000" b="1" dirty="0"/>
          </a:p>
        </p:txBody>
      </p:sp>
      <p:sp>
        <p:nvSpPr>
          <p:cNvPr id="26" name="Speech Bubble: Rectangle with Corners Rounded 19">
            <a:extLst>
              <a:ext uri="{FF2B5EF4-FFF2-40B4-BE49-F238E27FC236}">
                <a16:creationId xmlns:a16="http://schemas.microsoft.com/office/drawing/2014/main" id="{EB10E323-5F2B-9949-9C4A-C590F4AE2A4E}"/>
              </a:ext>
            </a:extLst>
          </p:cNvPr>
          <p:cNvSpPr/>
          <p:nvPr/>
        </p:nvSpPr>
        <p:spPr>
          <a:xfrm>
            <a:off x="6726562" y="1955972"/>
            <a:ext cx="5286155" cy="685795"/>
          </a:xfrm>
          <a:prstGeom prst="wedgeRoundRectCallout">
            <a:avLst>
              <a:gd name="adj1" fmla="val 20797"/>
              <a:gd name="adj2" fmla="val 64265"/>
              <a:gd name="adj3" fmla="val 16667"/>
            </a:avLst>
          </a:prstGeom>
          <a:solidFill>
            <a:srgbClr val="FFF5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Placement verbs are followed by </a:t>
            </a:r>
            <a:r>
              <a:rPr lang="en-GB" sz="2000" b="1" dirty="0">
                <a:solidFill>
                  <a:schemeClr val="tx1"/>
                </a:solidFill>
              </a:rPr>
              <a:t>R2</a:t>
            </a:r>
            <a:r>
              <a:rPr lang="en-GB" sz="2000" dirty="0">
                <a:solidFill>
                  <a:schemeClr val="tx1"/>
                </a:solidFill>
              </a:rPr>
              <a:t> and positional verbs are followed by </a:t>
            </a:r>
            <a:r>
              <a:rPr lang="en-GB" sz="2000" b="1" dirty="0">
                <a:solidFill>
                  <a:schemeClr val="tx1"/>
                </a:solidFill>
              </a:rPr>
              <a:t>R3.</a:t>
            </a:r>
          </a:p>
        </p:txBody>
      </p:sp>
      <p:sp>
        <p:nvSpPr>
          <p:cNvPr id="31" name="TextBox 30">
            <a:extLst>
              <a:ext uri="{FF2B5EF4-FFF2-40B4-BE49-F238E27FC236}">
                <a16:creationId xmlns:a16="http://schemas.microsoft.com/office/drawing/2014/main" id="{1F4AB406-CA90-674A-8A6F-F6DD4731CF43}"/>
              </a:ext>
            </a:extLst>
          </p:cNvPr>
          <p:cNvSpPr txBox="1"/>
          <p:nvPr/>
        </p:nvSpPr>
        <p:spPr>
          <a:xfrm>
            <a:off x="2501479" y="5375972"/>
            <a:ext cx="8614859" cy="400110"/>
          </a:xfrm>
          <a:prstGeom prst="rect">
            <a:avLst/>
          </a:prstGeom>
          <a:noFill/>
        </p:spPr>
        <p:txBody>
          <a:bodyPr wrap="none" rtlCol="0">
            <a:spAutoFit/>
          </a:bodyPr>
          <a:lstStyle/>
          <a:p>
            <a:pPr algn="l"/>
            <a:r>
              <a:rPr lang="en-US" sz="2000" i="1" dirty="0"/>
              <a:t>Mia puts the spoon on the table, while Wolfgang is (lies) on the bed.</a:t>
            </a:r>
          </a:p>
        </p:txBody>
      </p:sp>
      <p:sp>
        <p:nvSpPr>
          <p:cNvPr id="32" name="TextBox 31">
            <a:extLst>
              <a:ext uri="{FF2B5EF4-FFF2-40B4-BE49-F238E27FC236}">
                <a16:creationId xmlns:a16="http://schemas.microsoft.com/office/drawing/2014/main" id="{7C75D026-5AA3-BC4C-BFFA-E067488F00B2}"/>
              </a:ext>
            </a:extLst>
          </p:cNvPr>
          <p:cNvSpPr txBox="1"/>
          <p:nvPr/>
        </p:nvSpPr>
        <p:spPr>
          <a:xfrm>
            <a:off x="2458472" y="4295909"/>
            <a:ext cx="8267007" cy="400110"/>
          </a:xfrm>
          <a:prstGeom prst="rect">
            <a:avLst/>
          </a:prstGeom>
          <a:noFill/>
        </p:spPr>
        <p:txBody>
          <a:bodyPr wrap="none" rtlCol="0">
            <a:spAutoFit/>
          </a:bodyPr>
          <a:lstStyle/>
          <a:p>
            <a:pPr algn="l"/>
            <a:r>
              <a:rPr lang="en-US" sz="2000" i="1" dirty="0"/>
              <a:t>Mia puts the dog on the floor, while Wolfgang is (sits) on the chair.</a:t>
            </a:r>
          </a:p>
        </p:txBody>
      </p:sp>
      <p:sp>
        <p:nvSpPr>
          <p:cNvPr id="33" name="TextBox 32">
            <a:extLst>
              <a:ext uri="{FF2B5EF4-FFF2-40B4-BE49-F238E27FC236}">
                <a16:creationId xmlns:a16="http://schemas.microsoft.com/office/drawing/2014/main" id="{4696975C-AB11-0B46-9AD1-A66EC4F09080}"/>
              </a:ext>
            </a:extLst>
          </p:cNvPr>
          <p:cNvSpPr txBox="1"/>
          <p:nvPr/>
        </p:nvSpPr>
        <p:spPr>
          <a:xfrm>
            <a:off x="2397172" y="3319597"/>
            <a:ext cx="9227206" cy="400110"/>
          </a:xfrm>
          <a:prstGeom prst="rect">
            <a:avLst/>
          </a:prstGeom>
          <a:noFill/>
        </p:spPr>
        <p:txBody>
          <a:bodyPr wrap="none" rtlCol="0">
            <a:spAutoFit/>
          </a:bodyPr>
          <a:lstStyle/>
          <a:p>
            <a:pPr algn="l"/>
            <a:r>
              <a:rPr lang="en-US" sz="2000" i="1" dirty="0"/>
              <a:t>Mia puts the present on the table, while Wolfgang is (stands) on the floor.</a:t>
            </a:r>
          </a:p>
        </p:txBody>
      </p:sp>
      <p:sp>
        <p:nvSpPr>
          <p:cNvPr id="35" name="Rectangle 34">
            <a:extLst>
              <a:ext uri="{FF2B5EF4-FFF2-40B4-BE49-F238E27FC236}">
                <a16:creationId xmlns:a16="http://schemas.microsoft.com/office/drawing/2014/main" id="{7A9E1C4B-075E-3141-815B-6A6A02436ED7}"/>
              </a:ext>
            </a:extLst>
          </p:cNvPr>
          <p:cNvSpPr/>
          <p:nvPr/>
        </p:nvSpPr>
        <p:spPr>
          <a:xfrm>
            <a:off x="6916095" y="2872001"/>
            <a:ext cx="1164899" cy="4068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a:extLst>
              <a:ext uri="{FF2B5EF4-FFF2-40B4-BE49-F238E27FC236}">
                <a16:creationId xmlns:a16="http://schemas.microsoft.com/office/drawing/2014/main" id="{60193580-E22B-314D-8766-32C127E31781}"/>
              </a:ext>
            </a:extLst>
          </p:cNvPr>
          <p:cNvSpPr/>
          <p:nvPr/>
        </p:nvSpPr>
        <p:spPr>
          <a:xfrm>
            <a:off x="6916095" y="3931748"/>
            <a:ext cx="1185793" cy="3802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ectangle 37">
            <a:extLst>
              <a:ext uri="{FF2B5EF4-FFF2-40B4-BE49-F238E27FC236}">
                <a16:creationId xmlns:a16="http://schemas.microsoft.com/office/drawing/2014/main" id="{413412CD-32CE-2A44-A147-E9D814A30339}"/>
              </a:ext>
            </a:extLst>
          </p:cNvPr>
          <p:cNvSpPr/>
          <p:nvPr/>
        </p:nvSpPr>
        <p:spPr>
          <a:xfrm>
            <a:off x="6656489" y="4961733"/>
            <a:ext cx="1170848" cy="357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Speech Bubble: Rectangle with Corners Rounded 19">
            <a:extLst>
              <a:ext uri="{FF2B5EF4-FFF2-40B4-BE49-F238E27FC236}">
                <a16:creationId xmlns:a16="http://schemas.microsoft.com/office/drawing/2014/main" id="{4D659B65-96FD-2145-9FF2-AE47457140EE}"/>
              </a:ext>
            </a:extLst>
          </p:cNvPr>
          <p:cNvSpPr/>
          <p:nvPr/>
        </p:nvSpPr>
        <p:spPr>
          <a:xfrm>
            <a:off x="1121156" y="5933547"/>
            <a:ext cx="7621160" cy="630412"/>
          </a:xfrm>
          <a:prstGeom prst="wedgeRoundRectCallout">
            <a:avLst>
              <a:gd name="adj1" fmla="val 26356"/>
              <a:gd name="adj2" fmla="val -78842"/>
              <a:gd name="adj3" fmla="val 16667"/>
            </a:avLst>
          </a:prstGeom>
          <a:solidFill>
            <a:srgbClr val="FFF5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chemeClr val="tx1"/>
                </a:solidFill>
              </a:rPr>
              <a:t>Während</a:t>
            </a:r>
            <a:r>
              <a:rPr lang="en-GB" sz="2000" dirty="0">
                <a:solidFill>
                  <a:schemeClr val="tx1"/>
                </a:solidFill>
              </a:rPr>
              <a:t> means </a:t>
            </a:r>
            <a:r>
              <a:rPr lang="en-GB" sz="2000" b="1" i="1" dirty="0">
                <a:solidFill>
                  <a:schemeClr val="tx1"/>
                </a:solidFill>
              </a:rPr>
              <a:t>whils</a:t>
            </a:r>
            <a:r>
              <a:rPr lang="en-GB" sz="2000" b="1" dirty="0">
                <a:solidFill>
                  <a:schemeClr val="tx1"/>
                </a:solidFill>
              </a:rPr>
              <a:t>t</a:t>
            </a:r>
            <a:r>
              <a:rPr lang="en-GB" sz="2000" dirty="0">
                <a:solidFill>
                  <a:schemeClr val="tx1"/>
                </a:solidFill>
              </a:rPr>
              <a:t> and can be used to contrast two people’s actions. Use WO3 after it, as with ‘</a:t>
            </a:r>
            <a:r>
              <a:rPr lang="en-GB" sz="2000" dirty="0" err="1">
                <a:solidFill>
                  <a:schemeClr val="tx1"/>
                </a:solidFill>
              </a:rPr>
              <a:t>weil</a:t>
            </a:r>
            <a:r>
              <a:rPr lang="en-GB" sz="2000" dirty="0">
                <a:solidFill>
                  <a:schemeClr val="tx1"/>
                </a:solidFill>
              </a:rPr>
              <a:t>’ (because).</a:t>
            </a:r>
          </a:p>
        </p:txBody>
      </p:sp>
      <p:sp>
        <p:nvSpPr>
          <p:cNvPr id="36" name="TextBox 35">
            <a:extLst>
              <a:ext uri="{FF2B5EF4-FFF2-40B4-BE49-F238E27FC236}">
                <a16:creationId xmlns:a16="http://schemas.microsoft.com/office/drawing/2014/main" id="{4713FDB2-74D4-49C1-8D73-A544F8EB216A}"/>
              </a:ext>
            </a:extLst>
          </p:cNvPr>
          <p:cNvSpPr txBox="1"/>
          <p:nvPr/>
        </p:nvSpPr>
        <p:spPr>
          <a:xfrm>
            <a:off x="188239" y="1652703"/>
            <a:ext cx="6846649" cy="400110"/>
          </a:xfrm>
          <a:prstGeom prst="rect">
            <a:avLst/>
          </a:prstGeom>
          <a:noFill/>
        </p:spPr>
        <p:txBody>
          <a:bodyPr wrap="square" rtlCol="0">
            <a:spAutoFit/>
          </a:bodyPr>
          <a:lstStyle/>
          <a:p>
            <a:pPr algn="l"/>
            <a:r>
              <a:rPr lang="en-US" sz="2000" dirty="0"/>
              <a:t>English often just translates these three verbs as ‘</a:t>
            </a:r>
            <a:r>
              <a:rPr lang="en-US" sz="2000" b="1" dirty="0"/>
              <a:t>be</a:t>
            </a:r>
            <a:r>
              <a:rPr lang="en-US" sz="2000" dirty="0"/>
              <a:t>’.</a:t>
            </a:r>
          </a:p>
        </p:txBody>
      </p:sp>
    </p:spTree>
    <p:extLst>
      <p:ext uri="{BB962C8B-B14F-4D97-AF65-F5344CB8AC3E}">
        <p14:creationId xmlns:p14="http://schemas.microsoft.com/office/powerpoint/2010/main" val="13152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9" grpId="0" animBg="1"/>
      <p:bldP spid="28" grpId="0" animBg="1"/>
      <p:bldP spid="7" grpId="0"/>
      <p:bldP spid="11" grpId="0"/>
      <p:bldP spid="12" grpId="0"/>
      <p:bldP spid="13" grpId="0" animBg="1"/>
      <p:bldP spid="14" grpId="0" animBg="1"/>
      <p:bldP spid="15" grpId="0" animBg="1"/>
      <p:bldP spid="16" grpId="0" animBg="1"/>
      <p:bldP spid="17" grpId="0" animBg="1"/>
      <p:bldP spid="18" grpId="0" animBg="1"/>
      <p:bldP spid="20" grpId="0" animBg="1"/>
      <p:bldP spid="21" grpId="0" animBg="1"/>
      <p:bldP spid="24" grpId="0"/>
      <p:bldP spid="25" grpId="0"/>
      <p:bldP spid="26" grpId="0" animBg="1"/>
      <p:bldP spid="31" grpId="0"/>
      <p:bldP spid="32" grpId="0"/>
      <p:bldP spid="33" grpId="0"/>
      <p:bldP spid="35" grpId="0" animBg="1"/>
      <p:bldP spid="37" grpId="0" animBg="1"/>
      <p:bldP spid="38" grpId="0" animBg="1"/>
      <p:bldP spid="34" grpId="0" animBg="1"/>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6">
            <a:extLst>
              <a:ext uri="{FF2B5EF4-FFF2-40B4-BE49-F238E27FC236}">
                <a16:creationId xmlns:a16="http://schemas.microsoft.com/office/drawing/2014/main" id="{6CE8C3EC-05BA-4ED2-A913-56132CEEB815}"/>
              </a:ext>
            </a:extLst>
          </p:cNvPr>
          <p:cNvGraphicFramePr>
            <a:graphicFrameLocks noGrp="1"/>
          </p:cNvGraphicFramePr>
          <p:nvPr>
            <p:extLst>
              <p:ext uri="{D42A27DB-BD31-4B8C-83A1-F6EECF244321}">
                <p14:modId xmlns:p14="http://schemas.microsoft.com/office/powerpoint/2010/main" val="316946710"/>
              </p:ext>
            </p:extLst>
          </p:nvPr>
        </p:nvGraphicFramePr>
        <p:xfrm>
          <a:off x="185489" y="1901877"/>
          <a:ext cx="11821022" cy="3705624"/>
        </p:xfrm>
        <a:graphic>
          <a:graphicData uri="http://schemas.openxmlformats.org/drawingml/2006/table">
            <a:tbl>
              <a:tblPr firstRow="1" bandRow="1">
                <a:tableStyleId>{ED083AE6-46FA-4A59-8FB0-9F97EB10719F}</a:tableStyleId>
              </a:tblPr>
              <a:tblGrid>
                <a:gridCol w="3837376">
                  <a:extLst>
                    <a:ext uri="{9D8B030D-6E8A-4147-A177-3AD203B41FA5}">
                      <a16:colId xmlns:a16="http://schemas.microsoft.com/office/drawing/2014/main" val="1792983623"/>
                    </a:ext>
                  </a:extLst>
                </a:gridCol>
                <a:gridCol w="4858309">
                  <a:extLst>
                    <a:ext uri="{9D8B030D-6E8A-4147-A177-3AD203B41FA5}">
                      <a16:colId xmlns:a16="http://schemas.microsoft.com/office/drawing/2014/main" val="2382275669"/>
                    </a:ext>
                  </a:extLst>
                </a:gridCol>
                <a:gridCol w="3125337">
                  <a:extLst>
                    <a:ext uri="{9D8B030D-6E8A-4147-A177-3AD203B41FA5}">
                      <a16:colId xmlns:a16="http://schemas.microsoft.com/office/drawing/2014/main" val="371020458"/>
                    </a:ext>
                  </a:extLst>
                </a:gridCol>
              </a:tblGrid>
              <a:tr h="617604">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630328683"/>
                  </a:ext>
                </a:extLst>
              </a:tr>
              <a:tr h="617604">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503946693"/>
                  </a:ext>
                </a:extLst>
              </a:tr>
              <a:tr h="617604">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4215333331"/>
                  </a:ext>
                </a:extLst>
              </a:tr>
              <a:tr h="617604">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470359661"/>
                  </a:ext>
                </a:extLst>
              </a:tr>
              <a:tr h="617604">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688267183"/>
                  </a:ext>
                </a:extLst>
              </a:tr>
              <a:tr h="617604">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779272674"/>
                  </a:ext>
                </a:extLst>
              </a:tr>
            </a:tbl>
          </a:graphicData>
        </a:graphic>
      </p:graphicFrame>
      <p:sp>
        <p:nvSpPr>
          <p:cNvPr id="11" name="TextBox 10">
            <a:extLst>
              <a:ext uri="{FF2B5EF4-FFF2-40B4-BE49-F238E27FC236}">
                <a16:creationId xmlns:a16="http://schemas.microsoft.com/office/drawing/2014/main" id="{B7A21DC9-3E80-4A45-B8AC-3E797291D9B3}"/>
              </a:ext>
            </a:extLst>
          </p:cNvPr>
          <p:cNvSpPr txBox="1"/>
          <p:nvPr/>
        </p:nvSpPr>
        <p:spPr>
          <a:xfrm>
            <a:off x="185489" y="5076586"/>
            <a:ext cx="11451168" cy="461665"/>
          </a:xfrm>
          <a:prstGeom prst="rect">
            <a:avLst/>
          </a:prstGeom>
          <a:noFill/>
        </p:spPr>
        <p:txBody>
          <a:bodyPr wrap="square" rtlCol="0">
            <a:spAutoFit/>
          </a:bodyPr>
          <a:lstStyle/>
          <a:p>
            <a:r>
              <a:rPr lang="en-US" sz="2400" dirty="0"/>
              <a:t>6. Der </a:t>
            </a:r>
            <a:r>
              <a:rPr lang="en-US" sz="2400" dirty="0" err="1"/>
              <a:t>Ofen</a:t>
            </a:r>
            <a:r>
              <a:rPr lang="en-US" sz="2400" dirty="0"/>
              <a:t>* </a:t>
            </a:r>
            <a:r>
              <a:rPr lang="en-US" sz="2400" dirty="0" err="1"/>
              <a:t>steht</a:t>
            </a:r>
            <a:r>
              <a:rPr lang="en-US" sz="2400" dirty="0"/>
              <a:t>…           6. Oma </a:t>
            </a:r>
            <a:r>
              <a:rPr lang="en-US" sz="2400" dirty="0" err="1"/>
              <a:t>stellt</a:t>
            </a:r>
            <a:r>
              <a:rPr lang="en-US" sz="2400" dirty="0"/>
              <a:t> den </a:t>
            </a:r>
            <a:r>
              <a:rPr lang="en-US" sz="2400" dirty="0" err="1"/>
              <a:t>Ofen</a:t>
            </a:r>
            <a:r>
              <a:rPr lang="en-US" sz="2400" dirty="0"/>
              <a:t>*	…	      …in der </a:t>
            </a:r>
            <a:r>
              <a:rPr lang="en-US" sz="2400" dirty="0" err="1"/>
              <a:t>Küche</a:t>
            </a:r>
            <a:r>
              <a:rPr lang="en-US" sz="2400" dirty="0"/>
              <a:t>.</a:t>
            </a:r>
          </a:p>
        </p:txBody>
      </p:sp>
      <p:sp>
        <p:nvSpPr>
          <p:cNvPr id="4" name="Title 3"/>
          <p:cNvSpPr>
            <a:spLocks noGrp="1"/>
          </p:cNvSpPr>
          <p:nvPr>
            <p:ph type="title"/>
          </p:nvPr>
        </p:nvSpPr>
        <p:spPr>
          <a:xfrm>
            <a:off x="-1" y="213557"/>
            <a:ext cx="5570621" cy="647577"/>
          </a:xfrm>
        </p:spPr>
        <p:txBody>
          <a:bodyPr>
            <a:noAutofit/>
          </a:bodyPr>
          <a:lstStyle/>
          <a:p>
            <a:r>
              <a:rPr lang="en-GB" sz="2800" b="1" dirty="0">
                <a:solidFill>
                  <a:schemeClr val="bg1"/>
                </a:solidFill>
              </a:rPr>
              <a:t>Sie </a:t>
            </a:r>
            <a:r>
              <a:rPr lang="en-GB" sz="2800" b="1" dirty="0" err="1">
                <a:solidFill>
                  <a:schemeClr val="bg1"/>
                </a:solidFill>
              </a:rPr>
              <a:t>organisieren</a:t>
            </a:r>
            <a:r>
              <a:rPr lang="en-GB" sz="2800" b="1" dirty="0">
                <a:solidFill>
                  <a:schemeClr val="bg1"/>
                </a:solidFill>
              </a:rPr>
              <a:t> </a:t>
            </a:r>
            <a:r>
              <a:rPr lang="en-GB" sz="2800" b="1" dirty="0" err="1">
                <a:solidFill>
                  <a:schemeClr val="bg1"/>
                </a:solidFill>
              </a:rPr>
              <a:t>zuhause</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18254" y="247046"/>
            <a:ext cx="114063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5489" y="2003659"/>
            <a:ext cx="11821021" cy="461665"/>
          </a:xfrm>
          <a:prstGeom prst="rect">
            <a:avLst/>
          </a:prstGeom>
          <a:noFill/>
        </p:spPr>
        <p:txBody>
          <a:bodyPr wrap="square" rtlCol="0">
            <a:spAutoFit/>
          </a:bodyPr>
          <a:lstStyle/>
          <a:p>
            <a:r>
              <a:rPr lang="en-US" sz="2400" dirty="0"/>
              <a:t>1. Das Buch </a:t>
            </a:r>
            <a:r>
              <a:rPr lang="en-US" sz="2400" dirty="0" err="1"/>
              <a:t>liegt</a:t>
            </a:r>
            <a:r>
              <a:rPr lang="en-US" sz="2400" dirty="0"/>
              <a:t>…             1. Mia </a:t>
            </a:r>
            <a:r>
              <a:rPr lang="en-US" sz="2400" dirty="0" err="1"/>
              <a:t>legt</a:t>
            </a:r>
            <a:r>
              <a:rPr lang="en-US" sz="2400" dirty="0"/>
              <a:t> das Buch…		      …auf dem Tisch.</a:t>
            </a:r>
          </a:p>
        </p:txBody>
      </p:sp>
      <p:sp>
        <p:nvSpPr>
          <p:cNvPr id="6" name="TextBox 5">
            <a:extLst>
              <a:ext uri="{FF2B5EF4-FFF2-40B4-BE49-F238E27FC236}">
                <a16:creationId xmlns:a16="http://schemas.microsoft.com/office/drawing/2014/main" id="{240E1EC5-2563-1F41-8973-BD4F893F7711}"/>
              </a:ext>
            </a:extLst>
          </p:cNvPr>
          <p:cNvSpPr txBox="1"/>
          <p:nvPr/>
        </p:nvSpPr>
        <p:spPr>
          <a:xfrm>
            <a:off x="185489" y="2583655"/>
            <a:ext cx="11821021" cy="461665"/>
          </a:xfrm>
          <a:prstGeom prst="rect">
            <a:avLst/>
          </a:prstGeom>
          <a:noFill/>
        </p:spPr>
        <p:txBody>
          <a:bodyPr wrap="square" rtlCol="0">
            <a:spAutoFit/>
          </a:bodyPr>
          <a:lstStyle/>
          <a:p>
            <a:r>
              <a:rPr lang="en-US" sz="2400" dirty="0"/>
              <a:t>2. Der </a:t>
            </a:r>
            <a:r>
              <a:rPr lang="en-US" sz="2400" dirty="0" err="1"/>
              <a:t>Stuhl</a:t>
            </a:r>
            <a:r>
              <a:rPr lang="en-US" sz="2400" dirty="0"/>
              <a:t> </a:t>
            </a:r>
            <a:r>
              <a:rPr lang="en-US" sz="2400" dirty="0" err="1"/>
              <a:t>steht</a:t>
            </a:r>
            <a:r>
              <a:rPr lang="en-US" sz="2400" dirty="0"/>
              <a:t>…             2. Wolfgang </a:t>
            </a:r>
            <a:r>
              <a:rPr lang="en-US" sz="2400" dirty="0" err="1"/>
              <a:t>stellt</a:t>
            </a:r>
            <a:r>
              <a:rPr lang="en-US" sz="2400" dirty="0"/>
              <a:t> den </a:t>
            </a:r>
            <a:r>
              <a:rPr lang="en-US" sz="2400" dirty="0" err="1"/>
              <a:t>Stuhl</a:t>
            </a:r>
            <a:r>
              <a:rPr lang="en-US" sz="2400" dirty="0"/>
              <a:t>…       …in die </a:t>
            </a:r>
            <a:r>
              <a:rPr lang="en-US" sz="2400" dirty="0" err="1"/>
              <a:t>Wohnung</a:t>
            </a:r>
            <a:r>
              <a:rPr lang="en-US" sz="2400" dirty="0"/>
              <a:t>.</a:t>
            </a:r>
          </a:p>
        </p:txBody>
      </p:sp>
      <p:sp>
        <p:nvSpPr>
          <p:cNvPr id="8" name="TextBox 7">
            <a:extLst>
              <a:ext uri="{FF2B5EF4-FFF2-40B4-BE49-F238E27FC236}">
                <a16:creationId xmlns:a16="http://schemas.microsoft.com/office/drawing/2014/main" id="{A932B4F4-36B5-0B4A-B1BC-3993E14E5E33}"/>
              </a:ext>
            </a:extLst>
          </p:cNvPr>
          <p:cNvSpPr txBox="1"/>
          <p:nvPr/>
        </p:nvSpPr>
        <p:spPr>
          <a:xfrm>
            <a:off x="233043" y="3210062"/>
            <a:ext cx="11749626" cy="461665"/>
          </a:xfrm>
          <a:prstGeom prst="rect">
            <a:avLst/>
          </a:prstGeom>
          <a:noFill/>
        </p:spPr>
        <p:txBody>
          <a:bodyPr wrap="square" rtlCol="0">
            <a:spAutoFit/>
          </a:bodyPr>
          <a:lstStyle/>
          <a:p>
            <a:r>
              <a:rPr lang="en-US" sz="2400" dirty="0"/>
              <a:t>3. Die </a:t>
            </a:r>
            <a:r>
              <a:rPr lang="en-US" sz="2400" dirty="0" err="1"/>
              <a:t>Katze</a:t>
            </a:r>
            <a:r>
              <a:rPr lang="en-US" sz="2400" dirty="0"/>
              <a:t> </a:t>
            </a:r>
            <a:r>
              <a:rPr lang="en-US" sz="2400" dirty="0" err="1"/>
              <a:t>sitzt</a:t>
            </a:r>
            <a:r>
              <a:rPr lang="en-US" sz="2400" dirty="0"/>
              <a:t>…           3. Mia </a:t>
            </a:r>
            <a:r>
              <a:rPr lang="en-US" sz="2400" dirty="0" err="1"/>
              <a:t>setzt</a:t>
            </a:r>
            <a:r>
              <a:rPr lang="en-US" sz="2400" dirty="0"/>
              <a:t> die </a:t>
            </a:r>
            <a:r>
              <a:rPr lang="en-US" sz="2400" dirty="0" err="1"/>
              <a:t>Katze</a:t>
            </a:r>
            <a:r>
              <a:rPr lang="en-US" sz="2400" dirty="0"/>
              <a:t>                        …</a:t>
            </a:r>
            <a:r>
              <a:rPr lang="en-US" sz="2400" dirty="0" err="1"/>
              <a:t>im</a:t>
            </a:r>
            <a:r>
              <a:rPr lang="en-US" sz="2400" dirty="0"/>
              <a:t> Garten.</a:t>
            </a:r>
          </a:p>
        </p:txBody>
      </p:sp>
      <p:sp>
        <p:nvSpPr>
          <p:cNvPr id="9" name="TextBox 8">
            <a:extLst>
              <a:ext uri="{FF2B5EF4-FFF2-40B4-BE49-F238E27FC236}">
                <a16:creationId xmlns:a16="http://schemas.microsoft.com/office/drawing/2014/main" id="{C6CB73F8-2683-634A-8A68-8E6A7A7FD934}"/>
              </a:ext>
            </a:extLst>
          </p:cNvPr>
          <p:cNvSpPr txBox="1"/>
          <p:nvPr/>
        </p:nvSpPr>
        <p:spPr>
          <a:xfrm>
            <a:off x="233043" y="3864289"/>
            <a:ext cx="11749626" cy="461665"/>
          </a:xfrm>
          <a:prstGeom prst="rect">
            <a:avLst/>
          </a:prstGeom>
          <a:noFill/>
        </p:spPr>
        <p:txBody>
          <a:bodyPr wrap="square" rtlCol="0">
            <a:spAutoFit/>
          </a:bodyPr>
          <a:lstStyle/>
          <a:p>
            <a:r>
              <a:rPr lang="en-US" sz="2400" dirty="0"/>
              <a:t>4. Das </a:t>
            </a:r>
            <a:r>
              <a:rPr lang="en-US" sz="2400" dirty="0" err="1"/>
              <a:t>Kissen</a:t>
            </a:r>
            <a:r>
              <a:rPr lang="en-US" sz="2400" dirty="0"/>
              <a:t>* </a:t>
            </a:r>
            <a:r>
              <a:rPr lang="en-US" sz="2400" dirty="0" err="1"/>
              <a:t>liegt</a:t>
            </a:r>
            <a:r>
              <a:rPr lang="en-US" sz="2400" dirty="0"/>
              <a:t>…         4. Wolfgang </a:t>
            </a:r>
            <a:r>
              <a:rPr lang="en-US" sz="2400" dirty="0" err="1"/>
              <a:t>legt</a:t>
            </a:r>
            <a:r>
              <a:rPr lang="en-US" sz="2400" dirty="0"/>
              <a:t> das </a:t>
            </a:r>
            <a:r>
              <a:rPr lang="en-US" sz="2400" dirty="0" err="1"/>
              <a:t>Kissen</a:t>
            </a:r>
            <a:r>
              <a:rPr lang="en-US" sz="2400" dirty="0"/>
              <a:t>*…	     …auf den Stuhl.</a:t>
            </a:r>
          </a:p>
        </p:txBody>
      </p:sp>
      <p:sp>
        <p:nvSpPr>
          <p:cNvPr id="10" name="TextBox 9">
            <a:extLst>
              <a:ext uri="{FF2B5EF4-FFF2-40B4-BE49-F238E27FC236}">
                <a16:creationId xmlns:a16="http://schemas.microsoft.com/office/drawing/2014/main" id="{0FA05448-B456-D545-BBC7-B2FEFF1E221D}"/>
              </a:ext>
            </a:extLst>
          </p:cNvPr>
          <p:cNvSpPr txBox="1"/>
          <p:nvPr/>
        </p:nvSpPr>
        <p:spPr>
          <a:xfrm>
            <a:off x="185489" y="4464625"/>
            <a:ext cx="11821022" cy="461665"/>
          </a:xfrm>
          <a:prstGeom prst="rect">
            <a:avLst/>
          </a:prstGeom>
          <a:noFill/>
        </p:spPr>
        <p:txBody>
          <a:bodyPr wrap="square" rtlCol="0">
            <a:spAutoFit/>
          </a:bodyPr>
          <a:lstStyle/>
          <a:p>
            <a:r>
              <a:rPr lang="en-US" sz="2400" dirty="0"/>
              <a:t>5. Der Hund </a:t>
            </a:r>
            <a:r>
              <a:rPr lang="en-US" sz="2400" dirty="0" err="1"/>
              <a:t>sitzt</a:t>
            </a:r>
            <a:r>
              <a:rPr lang="en-US" sz="2400" dirty="0"/>
              <a:t> …             5.  </a:t>
            </a:r>
            <a:r>
              <a:rPr lang="en-US" sz="2400" dirty="0" err="1"/>
              <a:t>Tante</a:t>
            </a:r>
            <a:r>
              <a:rPr lang="en-US" sz="2400" dirty="0"/>
              <a:t> Laura </a:t>
            </a:r>
            <a:r>
              <a:rPr lang="en-US" sz="2400" dirty="0" err="1"/>
              <a:t>setzt</a:t>
            </a:r>
            <a:r>
              <a:rPr lang="en-US" sz="2400" dirty="0"/>
              <a:t> den Hund…  …auf dem Boden.</a:t>
            </a:r>
          </a:p>
        </p:txBody>
      </p:sp>
      <p:sp>
        <p:nvSpPr>
          <p:cNvPr id="2" name="TextBox 1">
            <a:extLst>
              <a:ext uri="{FF2B5EF4-FFF2-40B4-BE49-F238E27FC236}">
                <a16:creationId xmlns:a16="http://schemas.microsoft.com/office/drawing/2014/main" id="{AA6D0397-F8B7-0E4D-A34A-2FD9821BFAC3}"/>
              </a:ext>
            </a:extLst>
          </p:cNvPr>
          <p:cNvSpPr txBox="1"/>
          <p:nvPr/>
        </p:nvSpPr>
        <p:spPr>
          <a:xfrm>
            <a:off x="6920228" y="203631"/>
            <a:ext cx="3391268" cy="461665"/>
          </a:xfrm>
          <a:prstGeom prst="rect">
            <a:avLst/>
          </a:prstGeom>
          <a:noFill/>
        </p:spPr>
        <p:txBody>
          <a:bodyPr wrap="square" rtlCol="0">
            <a:spAutoFit/>
          </a:bodyPr>
          <a:lstStyle/>
          <a:p>
            <a:pPr algn="l"/>
            <a:r>
              <a:rPr lang="en-US" sz="2400" dirty="0"/>
              <a:t>*das </a:t>
            </a:r>
            <a:r>
              <a:rPr lang="en-US" sz="2400" dirty="0" err="1"/>
              <a:t>Kissen</a:t>
            </a:r>
            <a:r>
              <a:rPr lang="en-US" sz="2400" dirty="0"/>
              <a:t> = cushion </a:t>
            </a:r>
          </a:p>
        </p:txBody>
      </p:sp>
      <p:sp>
        <p:nvSpPr>
          <p:cNvPr id="14" name="TextBox 13">
            <a:extLst>
              <a:ext uri="{FF2B5EF4-FFF2-40B4-BE49-F238E27FC236}">
                <a16:creationId xmlns:a16="http://schemas.microsoft.com/office/drawing/2014/main" id="{8F9C76D0-92F8-3C4C-AD5B-499E93F12845}"/>
              </a:ext>
            </a:extLst>
          </p:cNvPr>
          <p:cNvSpPr txBox="1"/>
          <p:nvPr/>
        </p:nvSpPr>
        <p:spPr>
          <a:xfrm>
            <a:off x="6937206" y="947019"/>
            <a:ext cx="3696068" cy="461665"/>
          </a:xfrm>
          <a:prstGeom prst="rect">
            <a:avLst/>
          </a:prstGeom>
          <a:noFill/>
        </p:spPr>
        <p:txBody>
          <a:bodyPr wrap="square" rtlCol="0">
            <a:spAutoFit/>
          </a:bodyPr>
          <a:lstStyle/>
          <a:p>
            <a:pPr algn="l"/>
            <a:r>
              <a:rPr lang="en-US" sz="2400" dirty="0"/>
              <a:t>*der </a:t>
            </a:r>
            <a:r>
              <a:rPr lang="en-US" sz="2400" dirty="0" err="1"/>
              <a:t>Ofen</a:t>
            </a:r>
            <a:r>
              <a:rPr lang="en-US" sz="2400" dirty="0"/>
              <a:t> = oven </a:t>
            </a:r>
          </a:p>
        </p:txBody>
      </p:sp>
      <p:cxnSp>
        <p:nvCxnSpPr>
          <p:cNvPr id="16" name="Straight Connector 15">
            <a:extLst>
              <a:ext uri="{FF2B5EF4-FFF2-40B4-BE49-F238E27FC236}">
                <a16:creationId xmlns:a16="http://schemas.microsoft.com/office/drawing/2014/main" id="{177BBC9E-693B-6B4A-9179-61B3DB08ADB5}"/>
              </a:ext>
            </a:extLst>
          </p:cNvPr>
          <p:cNvCxnSpPr>
            <a:cxnSpLocks/>
          </p:cNvCxnSpPr>
          <p:nvPr/>
        </p:nvCxnSpPr>
        <p:spPr>
          <a:xfrm>
            <a:off x="4316089" y="2218066"/>
            <a:ext cx="3189968" cy="14562"/>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E87F62-B0BD-1D48-83D0-F730B991D1C5}"/>
              </a:ext>
            </a:extLst>
          </p:cNvPr>
          <p:cNvCxnSpPr>
            <a:cxnSpLocks/>
          </p:cNvCxnSpPr>
          <p:nvPr/>
        </p:nvCxnSpPr>
        <p:spPr>
          <a:xfrm>
            <a:off x="541937" y="2814487"/>
            <a:ext cx="2243328"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2934CA-3B4E-F846-B661-E2E0B9A1131E}"/>
              </a:ext>
            </a:extLst>
          </p:cNvPr>
          <p:cNvCxnSpPr>
            <a:cxnSpLocks/>
          </p:cNvCxnSpPr>
          <p:nvPr/>
        </p:nvCxnSpPr>
        <p:spPr>
          <a:xfrm>
            <a:off x="4358453" y="3461906"/>
            <a:ext cx="3051784"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45BC9C-B11C-F244-B6E4-E237849C7059}"/>
              </a:ext>
            </a:extLst>
          </p:cNvPr>
          <p:cNvCxnSpPr>
            <a:cxnSpLocks/>
          </p:cNvCxnSpPr>
          <p:nvPr/>
        </p:nvCxnSpPr>
        <p:spPr>
          <a:xfrm>
            <a:off x="636486" y="4133649"/>
            <a:ext cx="2526056"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C5DED7-9C9A-1345-90F9-E6F6AF41A47B}"/>
              </a:ext>
            </a:extLst>
          </p:cNvPr>
          <p:cNvCxnSpPr>
            <a:cxnSpLocks/>
          </p:cNvCxnSpPr>
          <p:nvPr/>
        </p:nvCxnSpPr>
        <p:spPr>
          <a:xfrm>
            <a:off x="4358453" y="4711253"/>
            <a:ext cx="4261104"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282565-B683-FB4E-A46E-C00D9F855396}"/>
              </a:ext>
            </a:extLst>
          </p:cNvPr>
          <p:cNvCxnSpPr>
            <a:cxnSpLocks/>
          </p:cNvCxnSpPr>
          <p:nvPr/>
        </p:nvCxnSpPr>
        <p:spPr>
          <a:xfrm>
            <a:off x="4358453" y="5321027"/>
            <a:ext cx="3698127" cy="0"/>
          </a:xfrm>
          <a:prstGeom prst="line">
            <a:avLst/>
          </a:prstGeom>
          <a:ln w="57150">
            <a:solidFill>
              <a:srgbClr val="FFCC00"/>
            </a:solidFill>
          </a:ln>
        </p:spPr>
        <p:style>
          <a:lnRef idx="1">
            <a:schemeClr val="accent1"/>
          </a:lnRef>
          <a:fillRef idx="0">
            <a:schemeClr val="accent1"/>
          </a:fillRef>
          <a:effectRef idx="0">
            <a:schemeClr val="accent1"/>
          </a:effectRef>
          <a:fontRef idx="minor">
            <a:schemeClr val="tx1"/>
          </a:fontRef>
        </p:style>
      </p:cxnSp>
      <p:pic>
        <p:nvPicPr>
          <p:cNvPr id="21" name="Picture 20" descr="A blue rectangular object with black background&#10;&#10;Description automatically generated">
            <a:extLst>
              <a:ext uri="{FF2B5EF4-FFF2-40B4-BE49-F238E27FC236}">
                <a16:creationId xmlns:a16="http://schemas.microsoft.com/office/drawing/2014/main" id="{BE571350-D900-4CBF-B753-AA25B1DD8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771" y="149445"/>
            <a:ext cx="677457" cy="557844"/>
          </a:xfrm>
          <a:prstGeom prst="rect">
            <a:avLst/>
          </a:prstGeom>
        </p:spPr>
      </p:pic>
      <p:pic>
        <p:nvPicPr>
          <p:cNvPr id="25" name="Picture 24" descr="A cartoon of a stove&#10;&#10;Description automatically generated">
            <a:extLst>
              <a:ext uri="{FF2B5EF4-FFF2-40B4-BE49-F238E27FC236}">
                <a16:creationId xmlns:a16="http://schemas.microsoft.com/office/drawing/2014/main" id="{F8763225-84B4-4863-A75B-5974FEC76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535" y="809071"/>
            <a:ext cx="597693" cy="852896"/>
          </a:xfrm>
          <a:prstGeom prst="rect">
            <a:avLst/>
          </a:prstGeom>
        </p:spPr>
      </p:pic>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6"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80874" cy="647577"/>
          </a:xfrm>
        </p:spPr>
        <p:txBody>
          <a:bodyPr>
            <a:normAutofit/>
          </a:bodyPr>
          <a:lstStyle/>
          <a:p>
            <a:r>
              <a:rPr lang="en-GB" sz="2800" b="1" dirty="0">
                <a:solidFill>
                  <a:schemeClr val="bg1"/>
                </a:solidFill>
              </a:rPr>
              <a:t>Ach,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938084496"/>
              </p:ext>
            </p:extLst>
          </p:nvPr>
        </p:nvGraphicFramePr>
        <p:xfrm>
          <a:off x="4303747" y="1602341"/>
          <a:ext cx="7706283" cy="3683442"/>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4127206">
                  <a:extLst>
                    <a:ext uri="{9D8B030D-6E8A-4147-A177-3AD203B41FA5}">
                      <a16:colId xmlns:a16="http://schemas.microsoft.com/office/drawing/2014/main" val="1600817978"/>
                    </a:ext>
                  </a:extLst>
                </a:gridCol>
                <a:gridCol w="1351128">
                  <a:extLst>
                    <a:ext uri="{9D8B030D-6E8A-4147-A177-3AD203B41FA5}">
                      <a16:colId xmlns:a16="http://schemas.microsoft.com/office/drawing/2014/main" val="4128092149"/>
                    </a:ext>
                  </a:extLst>
                </a:gridCol>
                <a:gridCol w="1392072">
                  <a:extLst>
                    <a:ext uri="{9D8B030D-6E8A-4147-A177-3AD203B41FA5}">
                      <a16:colId xmlns:a16="http://schemas.microsoft.com/office/drawing/2014/main" val="2609792770"/>
                    </a:ext>
                  </a:extLst>
                </a:gridCol>
              </a:tblGrid>
              <a:tr h="497067">
                <a:tc gridSpan="2">
                  <a:txBody>
                    <a:bodyPr/>
                    <a:lstStyle/>
                    <a:p>
                      <a:pPr algn="ctr"/>
                      <a:r>
                        <a:rPr lang="en-GB" sz="2000" dirty="0" err="1">
                          <a:solidFill>
                            <a:schemeClr val="tx1"/>
                          </a:solidFill>
                        </a:rPr>
                        <a:t>Wolfgangs</a:t>
                      </a:r>
                      <a:r>
                        <a:rPr lang="en-GB" sz="2000" dirty="0">
                          <a:solidFill>
                            <a:schemeClr val="tx1"/>
                          </a:solidFill>
                        </a:rPr>
                        <a:t> </a:t>
                      </a:r>
                      <a:r>
                        <a:rPr lang="en-GB" sz="2000" dirty="0" err="1">
                          <a:solidFill>
                            <a:schemeClr val="tx1"/>
                          </a:solidFill>
                        </a:rPr>
                        <a:t>Aktivität</a:t>
                      </a:r>
                      <a:r>
                        <a:rPr lang="en-GB" sz="2000" dirty="0">
                          <a:solidFill>
                            <a:schemeClr val="tx1"/>
                          </a:solidFill>
                        </a:rPr>
                        <a:t> </a:t>
                      </a:r>
                      <a:br>
                        <a:rPr lang="en-GB" sz="2000" dirty="0">
                          <a:solidFill>
                            <a:schemeClr val="tx1"/>
                          </a:solidFill>
                        </a:rPr>
                      </a:br>
                      <a:r>
                        <a:rPr lang="en-GB" sz="2000" dirty="0">
                          <a:solidFill>
                            <a:schemeClr val="tx1"/>
                          </a:solidFill>
                        </a:rPr>
                        <a:t>(auf </a:t>
                      </a:r>
                      <a:r>
                        <a:rPr lang="en-GB" sz="2000" dirty="0" err="1">
                          <a:solidFill>
                            <a:schemeClr val="tx1"/>
                          </a:solidFill>
                        </a:rPr>
                        <a:t>Englisch</a:t>
                      </a:r>
                      <a:r>
                        <a:rPr lang="en-GB" sz="2000" dirty="0">
                          <a:solidFill>
                            <a:schemeClr val="tx1"/>
                          </a:solidFill>
                        </a:rPr>
                        <a:t>)</a:t>
                      </a:r>
                    </a:p>
                  </a:txBody>
                  <a:tcPr>
                    <a:lnL w="12700" cap="flat" cmpd="sng" algn="ctr">
                      <a:no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no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GB" sz="2000" dirty="0" err="1">
                          <a:solidFill>
                            <a:schemeClr val="tx1"/>
                          </a:solidFill>
                        </a:rPr>
                        <a:t>Wolfgangs</a:t>
                      </a:r>
                      <a:r>
                        <a:rPr lang="en-GB" sz="2000" dirty="0">
                          <a:solidFill>
                            <a:schemeClr val="tx1"/>
                          </a:solidFill>
                        </a:rPr>
                        <a:t> </a:t>
                      </a:r>
                      <a:r>
                        <a:rPr lang="en-GB" sz="2000" dirty="0" err="1">
                          <a:solidFill>
                            <a:schemeClr val="tx1"/>
                          </a:solidFill>
                        </a:rPr>
                        <a:t>Aktivität</a:t>
                      </a:r>
                      <a:r>
                        <a:rPr lang="en-GB" sz="2000" dirty="0">
                          <a:solidFill>
                            <a:schemeClr val="tx1"/>
                          </a:solidFill>
                        </a:rPr>
                        <a:t> </a:t>
                      </a:r>
                      <a:br>
                        <a:rPr lang="en-GB" sz="2000" dirty="0">
                          <a:solidFill>
                            <a:schemeClr val="tx1"/>
                          </a:solidFill>
                        </a:rPr>
                      </a:br>
                      <a:r>
                        <a:rPr lang="en-GB" sz="2000" dirty="0">
                          <a:solidFill>
                            <a:schemeClr val="tx1"/>
                          </a:solidFill>
                        </a:rPr>
                        <a:t>(auf </a:t>
                      </a:r>
                      <a:r>
                        <a:rPr lang="en-GB" sz="2000" dirty="0" err="1">
                          <a:solidFill>
                            <a:schemeClr val="tx1"/>
                          </a:solidFill>
                        </a:rPr>
                        <a:t>Englisch</a:t>
                      </a:r>
                      <a:r>
                        <a:rPr lang="en-GB" sz="2000" dirty="0">
                          <a:solidFill>
                            <a:schemeClr val="tx1"/>
                          </a:solidFill>
                        </a:rPr>
                        <a: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chemeClr val="tx1"/>
                          </a:solidFill>
                          <a:effectLst/>
                          <a:uLnTx/>
                          <a:uFillTx/>
                        </a:rPr>
                        <a:t>denn</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während</a:t>
                      </a:r>
                      <a:endParaRPr lang="en-GB" sz="20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is playing guitar</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is taking a bath</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doesn’t feel like it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r>
                        <a:rPr lang="en-GB" sz="2000" dirty="0" err="1">
                          <a:solidFill>
                            <a:schemeClr val="tx1"/>
                          </a:solidFill>
                        </a:rPr>
                        <a:t>te</a:t>
                      </a: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is writing Heidi a text</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n-GB" sz="2000" dirty="0">
                          <a:solidFill>
                            <a:schemeClr val="tx1"/>
                          </a:solidFill>
                        </a:rPr>
                        <a:t>has forgotten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is writing with the other pen</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33.1.wav"/>
            </a:hlinkClick>
            <a:extLst>
              <a:ext uri="{FF2B5EF4-FFF2-40B4-BE49-F238E27FC236}">
                <a16:creationId xmlns:a16="http://schemas.microsoft.com/office/drawing/2014/main" id="{3B418770-1E72-B240-9307-3BBF955557C6}"/>
              </a:ext>
            </a:extLst>
          </p:cNvPr>
          <p:cNvSpPr/>
          <p:nvPr/>
        </p:nvSpPr>
        <p:spPr>
          <a:xfrm>
            <a:off x="4552740" y="2367806"/>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245033" y="2429663"/>
            <a:ext cx="2155542" cy="274548"/>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2226" y="2416044"/>
            <a:ext cx="282522" cy="294294"/>
          </a:xfrm>
          <a:prstGeom prst="rect">
            <a:avLst/>
          </a:prstGeom>
        </p:spPr>
      </p:pic>
      <p:sp>
        <p:nvSpPr>
          <p:cNvPr id="11" name="Action Button: Custom 16">
            <a:hlinkClick r:id="" action="ppaction://noaction" highlightClick="1">
              <a:snd r:embed="rId5" name="33.2.wav"/>
            </a:hlinkClick>
            <a:extLst>
              <a:ext uri="{FF2B5EF4-FFF2-40B4-BE49-F238E27FC236}">
                <a16:creationId xmlns:a16="http://schemas.microsoft.com/office/drawing/2014/main" id="{F18D09F0-0D24-5B4F-A26E-132DCCD8073A}"/>
              </a:ext>
            </a:extLst>
          </p:cNvPr>
          <p:cNvSpPr/>
          <p:nvPr/>
        </p:nvSpPr>
        <p:spPr>
          <a:xfrm>
            <a:off x="4552740" y="284044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237183" y="2932836"/>
            <a:ext cx="2038551" cy="274548"/>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2226" y="2885413"/>
            <a:ext cx="282522" cy="294294"/>
          </a:xfrm>
          <a:prstGeom prst="rect">
            <a:avLst/>
          </a:prstGeom>
        </p:spPr>
      </p:pic>
      <p:sp>
        <p:nvSpPr>
          <p:cNvPr id="14" name="Action Button: Custom 16">
            <a:hlinkClick r:id="" action="ppaction://noaction" highlightClick="1">
              <a:snd r:embed="rId6" name="33.3.wav"/>
            </a:hlinkClick>
            <a:extLst>
              <a:ext uri="{FF2B5EF4-FFF2-40B4-BE49-F238E27FC236}">
                <a16:creationId xmlns:a16="http://schemas.microsoft.com/office/drawing/2014/main" id="{747EFDEF-0DCF-DB44-BBF0-27990DDE521B}"/>
              </a:ext>
            </a:extLst>
          </p:cNvPr>
          <p:cNvSpPr/>
          <p:nvPr/>
        </p:nvSpPr>
        <p:spPr>
          <a:xfrm>
            <a:off x="4550662" y="335113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193577" y="3386684"/>
            <a:ext cx="2380662" cy="274549"/>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9393" y="3380331"/>
            <a:ext cx="282522" cy="294294"/>
          </a:xfrm>
          <a:prstGeom prst="rect">
            <a:avLst/>
          </a:prstGeom>
        </p:spPr>
      </p:pic>
      <p:sp>
        <p:nvSpPr>
          <p:cNvPr id="17" name="Action Button: Custom 16">
            <a:hlinkClick r:id="" action="ppaction://noaction" highlightClick="1">
              <a:snd r:embed="rId7" name="33.4.wav"/>
            </a:hlinkClick>
            <a:extLst>
              <a:ext uri="{FF2B5EF4-FFF2-40B4-BE49-F238E27FC236}">
                <a16:creationId xmlns:a16="http://schemas.microsoft.com/office/drawing/2014/main" id="{408DED6B-8D00-7843-820C-3A35CED50594}"/>
              </a:ext>
            </a:extLst>
          </p:cNvPr>
          <p:cNvSpPr/>
          <p:nvPr/>
        </p:nvSpPr>
        <p:spPr>
          <a:xfrm>
            <a:off x="4550662" y="383329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205494" y="3910127"/>
            <a:ext cx="2779230" cy="314782"/>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2226" y="3930615"/>
            <a:ext cx="282522" cy="294294"/>
          </a:xfrm>
          <a:prstGeom prst="rect">
            <a:avLst/>
          </a:prstGeom>
        </p:spPr>
      </p:pic>
      <p:sp>
        <p:nvSpPr>
          <p:cNvPr id="20" name="Action Button: Custom 16">
            <a:hlinkClick r:id="" action="ppaction://noaction" highlightClick="1">
              <a:snd r:embed="rId8" name="33.5.wav"/>
            </a:hlinkClick>
            <a:extLst>
              <a:ext uri="{FF2B5EF4-FFF2-40B4-BE49-F238E27FC236}">
                <a16:creationId xmlns:a16="http://schemas.microsoft.com/office/drawing/2014/main" id="{25121CCC-82F7-F14F-B30E-8A5AD31BE634}"/>
              </a:ext>
            </a:extLst>
          </p:cNvPr>
          <p:cNvSpPr/>
          <p:nvPr/>
        </p:nvSpPr>
        <p:spPr>
          <a:xfrm>
            <a:off x="4550662" y="435083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235600" y="4352257"/>
            <a:ext cx="1916601" cy="376745"/>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5084" y="4352257"/>
            <a:ext cx="282522" cy="294294"/>
          </a:xfrm>
          <a:prstGeom prst="rect">
            <a:avLst/>
          </a:prstGeom>
        </p:spPr>
      </p:pic>
      <p:sp>
        <p:nvSpPr>
          <p:cNvPr id="23" name="Action Button: Custom 16">
            <a:hlinkClick r:id="" action="ppaction://noaction" highlightClick="1">
              <a:snd r:embed="rId9" name="33.6.wav"/>
            </a:hlinkClick>
            <a:extLst>
              <a:ext uri="{FF2B5EF4-FFF2-40B4-BE49-F238E27FC236}">
                <a16:creationId xmlns:a16="http://schemas.microsoft.com/office/drawing/2014/main" id="{DA5FAA28-0FFE-FD44-82BD-8BEA8CA05A2D}"/>
              </a:ext>
            </a:extLst>
          </p:cNvPr>
          <p:cNvSpPr/>
          <p:nvPr/>
        </p:nvSpPr>
        <p:spPr>
          <a:xfrm>
            <a:off x="4555456" y="483676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203165" y="4931783"/>
            <a:ext cx="3449516" cy="29429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135" y="4908302"/>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B5DD8C8C-3D7B-6940-A4D9-A02A871787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5695" y="294041"/>
            <a:ext cx="1280879" cy="1305277"/>
          </a:xfrm>
          <a:prstGeom prst="rect">
            <a:avLst/>
          </a:prstGeom>
        </p:spPr>
      </p:pic>
      <p:pic>
        <p:nvPicPr>
          <p:cNvPr id="33" name="Picture 32" descr="A picture containing toy&#10;&#10;Description automatically generated">
            <a:extLst>
              <a:ext uri="{FF2B5EF4-FFF2-40B4-BE49-F238E27FC236}">
                <a16:creationId xmlns:a16="http://schemas.microsoft.com/office/drawing/2014/main" id="{BDD21238-7B19-BB4D-8F94-EB20E3D40E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697" y="3714039"/>
            <a:ext cx="1870965" cy="2512378"/>
          </a:xfrm>
          <a:prstGeom prst="rect">
            <a:avLst/>
          </a:prstGeom>
        </p:spPr>
      </p:pic>
      <p:sp>
        <p:nvSpPr>
          <p:cNvPr id="34" name="Action Button: Custom 16">
            <a:hlinkClick r:id="" action="ppaction://noaction" highlightClick="1">
              <a:snd r:embed="rId12" name="33.ANS.1.wav"/>
            </a:hlinkClick>
            <a:extLst>
              <a:ext uri="{FF2B5EF4-FFF2-40B4-BE49-F238E27FC236}">
                <a16:creationId xmlns:a16="http://schemas.microsoft.com/office/drawing/2014/main" id="{3B418770-1E72-B240-9307-3BBF955557C6}"/>
              </a:ext>
            </a:extLst>
          </p:cNvPr>
          <p:cNvSpPr/>
          <p:nvPr/>
        </p:nvSpPr>
        <p:spPr>
          <a:xfrm>
            <a:off x="3971202" y="2367806"/>
            <a:ext cx="393922" cy="357939"/>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13" name="33.ANS.2.wav"/>
            </a:hlinkClick>
            <a:extLst>
              <a:ext uri="{FF2B5EF4-FFF2-40B4-BE49-F238E27FC236}">
                <a16:creationId xmlns:a16="http://schemas.microsoft.com/office/drawing/2014/main" id="{F18D09F0-0D24-5B4F-A26E-132DCCD8073A}"/>
              </a:ext>
            </a:extLst>
          </p:cNvPr>
          <p:cNvSpPr/>
          <p:nvPr/>
        </p:nvSpPr>
        <p:spPr>
          <a:xfrm>
            <a:off x="3971202" y="2840440"/>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14" name="33.ANS.3.wav"/>
            </a:hlinkClick>
            <a:extLst>
              <a:ext uri="{FF2B5EF4-FFF2-40B4-BE49-F238E27FC236}">
                <a16:creationId xmlns:a16="http://schemas.microsoft.com/office/drawing/2014/main" id="{747EFDEF-0DCF-DB44-BBF0-27990DDE521B}"/>
              </a:ext>
            </a:extLst>
          </p:cNvPr>
          <p:cNvSpPr/>
          <p:nvPr/>
        </p:nvSpPr>
        <p:spPr>
          <a:xfrm>
            <a:off x="3969124" y="3351135"/>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3</a:t>
            </a:r>
          </a:p>
        </p:txBody>
      </p:sp>
      <p:sp>
        <p:nvSpPr>
          <p:cNvPr id="37" name="Action Button: Custom 36">
            <a:hlinkClick r:id="" action="ppaction://noaction" highlightClick="1">
              <a:snd r:embed="rId15" name="33.ANS.4.wav"/>
            </a:hlinkClick>
            <a:extLst>
              <a:ext uri="{FF2B5EF4-FFF2-40B4-BE49-F238E27FC236}">
                <a16:creationId xmlns:a16="http://schemas.microsoft.com/office/drawing/2014/main" id="{408DED6B-8D00-7843-820C-3A35CED50594}"/>
              </a:ext>
            </a:extLst>
          </p:cNvPr>
          <p:cNvSpPr/>
          <p:nvPr/>
        </p:nvSpPr>
        <p:spPr>
          <a:xfrm>
            <a:off x="3969124" y="3833298"/>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4</a:t>
            </a:r>
          </a:p>
        </p:txBody>
      </p:sp>
      <p:sp>
        <p:nvSpPr>
          <p:cNvPr id="38" name="Action Button: Custom 16">
            <a:hlinkClick r:id="" action="ppaction://noaction" highlightClick="1">
              <a:snd r:embed="rId16" name="33.ANS.5.wav"/>
            </a:hlinkClick>
            <a:extLst>
              <a:ext uri="{FF2B5EF4-FFF2-40B4-BE49-F238E27FC236}">
                <a16:creationId xmlns:a16="http://schemas.microsoft.com/office/drawing/2014/main" id="{25121CCC-82F7-F14F-B30E-8A5AD31BE634}"/>
              </a:ext>
            </a:extLst>
          </p:cNvPr>
          <p:cNvSpPr/>
          <p:nvPr/>
        </p:nvSpPr>
        <p:spPr>
          <a:xfrm>
            <a:off x="3969124" y="4350836"/>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5</a:t>
            </a:r>
          </a:p>
        </p:txBody>
      </p:sp>
      <p:sp>
        <p:nvSpPr>
          <p:cNvPr id="39" name="Action Button: Custom 16">
            <a:hlinkClick r:id="" action="ppaction://noaction" highlightClick="1">
              <a:snd r:embed="rId17" name="33.ANS.6.wav"/>
            </a:hlinkClick>
            <a:extLst>
              <a:ext uri="{FF2B5EF4-FFF2-40B4-BE49-F238E27FC236}">
                <a16:creationId xmlns:a16="http://schemas.microsoft.com/office/drawing/2014/main" id="{DA5FAA28-0FFE-FD44-82BD-8BEA8CA05A2D}"/>
              </a:ext>
            </a:extLst>
          </p:cNvPr>
          <p:cNvSpPr/>
          <p:nvPr/>
        </p:nvSpPr>
        <p:spPr>
          <a:xfrm>
            <a:off x="3973918" y="4836762"/>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6</a:t>
            </a:r>
          </a:p>
        </p:txBody>
      </p:sp>
      <p:sp>
        <p:nvSpPr>
          <p:cNvPr id="43" name="TextBox 42">
            <a:extLst>
              <a:ext uri="{FF2B5EF4-FFF2-40B4-BE49-F238E27FC236}">
                <a16:creationId xmlns:a16="http://schemas.microsoft.com/office/drawing/2014/main" id="{9AE9889F-4DDC-E94C-85F2-4F0A3DDC9347}"/>
              </a:ext>
            </a:extLst>
          </p:cNvPr>
          <p:cNvSpPr txBox="1"/>
          <p:nvPr/>
        </p:nvSpPr>
        <p:spPr>
          <a:xfrm>
            <a:off x="-7431" y="1184578"/>
            <a:ext cx="7128742" cy="461665"/>
          </a:xfrm>
          <a:prstGeom prst="rect">
            <a:avLst/>
          </a:prstGeom>
          <a:noFill/>
        </p:spPr>
        <p:txBody>
          <a:bodyPr wrap="square" rtlCol="0">
            <a:spAutoFit/>
          </a:bodyPr>
          <a:lstStyle/>
          <a:p>
            <a:r>
              <a:rPr lang="de-DE" sz="2400" dirty="0"/>
              <a:t>Mia ist frustriert, denn Wolfgang hilft nicht. </a:t>
            </a:r>
          </a:p>
        </p:txBody>
      </p:sp>
      <p:sp>
        <p:nvSpPr>
          <p:cNvPr id="44" name="Speech Bubble: Rectangle with Corners Rounded 19">
            <a:extLst>
              <a:ext uri="{FF2B5EF4-FFF2-40B4-BE49-F238E27FC236}">
                <a16:creationId xmlns:a16="http://schemas.microsoft.com/office/drawing/2014/main" id="{7DDC1C62-12C2-C548-8274-3DA2EE22519D}"/>
              </a:ext>
            </a:extLst>
          </p:cNvPr>
          <p:cNvSpPr/>
          <p:nvPr/>
        </p:nvSpPr>
        <p:spPr>
          <a:xfrm>
            <a:off x="8906574" y="685757"/>
            <a:ext cx="2678274" cy="752293"/>
          </a:xfrm>
          <a:prstGeom prst="wedgeRoundRectCallout">
            <a:avLst>
              <a:gd name="adj1" fmla="val -26576"/>
              <a:gd name="adj2" fmla="val 88532"/>
              <a:gd name="adj3" fmla="val 16667"/>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Remember, </a:t>
            </a:r>
            <a:r>
              <a:rPr lang="en-GB" sz="2000" b="1" dirty="0" err="1">
                <a:solidFill>
                  <a:schemeClr val="bg1"/>
                </a:solidFill>
              </a:rPr>
              <a:t>denn</a:t>
            </a:r>
            <a:r>
              <a:rPr lang="en-GB" sz="2000" b="1" dirty="0">
                <a:solidFill>
                  <a:schemeClr val="bg1"/>
                </a:solidFill>
              </a:rPr>
              <a:t> </a:t>
            </a:r>
            <a:r>
              <a:rPr lang="en-GB" sz="2000" dirty="0">
                <a:solidFill>
                  <a:schemeClr val="bg1"/>
                </a:solidFill>
              </a:rPr>
              <a:t>is followed by WO1. </a:t>
            </a:r>
            <a:endParaRPr lang="en-GB" sz="2000" b="1" dirty="0">
              <a:solidFill>
                <a:schemeClr val="accent2"/>
              </a:solidFill>
            </a:endParaRPr>
          </a:p>
        </p:txBody>
      </p:sp>
      <p:sp>
        <p:nvSpPr>
          <p:cNvPr id="45" name="TextBox 44">
            <a:extLst>
              <a:ext uri="{FF2B5EF4-FFF2-40B4-BE49-F238E27FC236}">
                <a16:creationId xmlns:a16="http://schemas.microsoft.com/office/drawing/2014/main" id="{3E4115A8-FF81-1641-8110-B4E4DA79A493}"/>
              </a:ext>
            </a:extLst>
          </p:cNvPr>
          <p:cNvSpPr txBox="1"/>
          <p:nvPr/>
        </p:nvSpPr>
        <p:spPr>
          <a:xfrm>
            <a:off x="51744" y="1666830"/>
            <a:ext cx="3693346" cy="1785104"/>
          </a:xfrm>
          <a:prstGeom prst="rect">
            <a:avLst/>
          </a:prstGeom>
          <a:noFill/>
        </p:spPr>
        <p:txBody>
          <a:bodyPr wrap="square" rtlCol="0">
            <a:spAutoFit/>
          </a:bodyPr>
          <a:lstStyle/>
          <a:p>
            <a:pPr algn="l"/>
            <a:r>
              <a:rPr lang="en-US" sz="2200" dirty="0"/>
              <a:t>Do Mia’s actions happen because of Wolfgang’s (</a:t>
            </a:r>
            <a:r>
              <a:rPr lang="en-US" sz="2200" b="1" dirty="0" err="1"/>
              <a:t>denn</a:t>
            </a:r>
            <a:r>
              <a:rPr lang="en-US" sz="2200" dirty="0"/>
              <a:t>) or at the same time as Wolfgang’s (</a:t>
            </a:r>
            <a:r>
              <a:rPr lang="en-US" sz="2200" b="1" dirty="0" err="1"/>
              <a:t>während</a:t>
            </a:r>
            <a:r>
              <a:rPr lang="en-US" sz="2200" dirty="0"/>
              <a:t>)?</a:t>
            </a:r>
          </a:p>
        </p:txBody>
      </p:sp>
    </p:spTree>
    <p:extLst>
      <p:ext uri="{BB962C8B-B14F-4D97-AF65-F5344CB8AC3E}">
        <p14:creationId xmlns:p14="http://schemas.microsoft.com/office/powerpoint/2010/main" val="291106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Wie </a:t>
            </a:r>
            <a:r>
              <a:rPr lang="en-GB" sz="2800" b="1" dirty="0" err="1">
                <a:solidFill>
                  <a:schemeClr val="bg1"/>
                </a:solidFill>
              </a:rPr>
              <a:t>enden</a:t>
            </a:r>
            <a:r>
              <a:rPr lang="en-GB" sz="2800" b="1" dirty="0">
                <a:solidFill>
                  <a:schemeClr val="bg1"/>
                </a:solidFill>
              </a:rPr>
              <a:t> die </a:t>
            </a:r>
            <a:r>
              <a:rPr lang="en-GB" sz="2800" b="1" dirty="0" err="1">
                <a:solidFill>
                  <a:schemeClr val="bg1"/>
                </a:solidFill>
              </a:rPr>
              <a:t>Sätze</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de-DE" sz="2400" dirty="0"/>
              <a:t>Person A fängt an. Person B sagt das richtige Satzende.</a:t>
            </a:r>
          </a:p>
        </p:txBody>
      </p:sp>
      <p:sp>
        <p:nvSpPr>
          <p:cNvPr id="16" name="TextBox 15">
            <a:extLst>
              <a:ext uri="{FF2B5EF4-FFF2-40B4-BE49-F238E27FC236}">
                <a16:creationId xmlns:a16="http://schemas.microsoft.com/office/drawing/2014/main" id="{15D67CE9-3D14-EE4C-85CF-5DBC201C470D}"/>
              </a:ext>
            </a:extLst>
          </p:cNvPr>
          <p:cNvSpPr txBox="1"/>
          <p:nvPr/>
        </p:nvSpPr>
        <p:spPr>
          <a:xfrm>
            <a:off x="483915" y="2807262"/>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 A</a:t>
            </a:r>
          </a:p>
        </p:txBody>
      </p:sp>
      <p:sp>
        <p:nvSpPr>
          <p:cNvPr id="17" name="Rounded Rectangular Callout 16">
            <a:extLst>
              <a:ext uri="{FF2B5EF4-FFF2-40B4-BE49-F238E27FC236}">
                <a16:creationId xmlns:a16="http://schemas.microsoft.com/office/drawing/2014/main" id="{E2151CB8-9494-ED4B-8669-CED0E0145316}"/>
              </a:ext>
            </a:extLst>
          </p:cNvPr>
          <p:cNvSpPr/>
          <p:nvPr/>
        </p:nvSpPr>
        <p:spPr>
          <a:xfrm>
            <a:off x="2450476" y="2871471"/>
            <a:ext cx="3414717" cy="557529"/>
          </a:xfrm>
          <a:prstGeom prst="wedgeRoundRectCallout">
            <a:avLst>
              <a:gd name="adj1" fmla="val -58571"/>
              <a:gd name="adj2" fmla="val -28595"/>
              <a:gd name="adj3" fmla="val 16667"/>
            </a:avLst>
          </a:prstGeom>
          <a:solidFill>
            <a:srgbClr val="FFF4E7"/>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schemeClr val="tx1"/>
                </a:solidFill>
                <a:latin typeface="Century Gothic" panose="020F0302020204030204"/>
              </a:rPr>
              <a:t>Sie </a:t>
            </a:r>
            <a:r>
              <a:rPr lang="de-DE" sz="2400" u="sng" dirty="0">
                <a:solidFill>
                  <a:schemeClr val="tx1"/>
                </a:solidFill>
                <a:latin typeface="Century Gothic" panose="020F0302020204030204"/>
              </a:rPr>
              <a:t>legt</a:t>
            </a:r>
            <a:r>
              <a:rPr lang="de-DE" sz="2400" dirty="0">
                <a:solidFill>
                  <a:schemeClr val="tx1"/>
                </a:solidFill>
                <a:latin typeface="Century Gothic" panose="020F0302020204030204"/>
              </a:rPr>
              <a:t> ihr Handy….</a:t>
            </a:r>
            <a:endParaRPr kumimoji="0" lang="de-DE" sz="2400" b="0" i="0" u="none" strike="noStrike" kern="1200" cap="none" spc="0" normalizeH="0" baseline="0" dirty="0">
              <a:ln>
                <a:noFill/>
              </a:ln>
              <a:solidFill>
                <a:schemeClr val="tx1"/>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121CCA0D-E9A6-1744-BEF1-BB926255258D}"/>
              </a:ext>
            </a:extLst>
          </p:cNvPr>
          <p:cNvSpPr txBox="1"/>
          <p:nvPr/>
        </p:nvSpPr>
        <p:spPr>
          <a:xfrm>
            <a:off x="4932757" y="4524352"/>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Person B</a:t>
            </a:r>
          </a:p>
        </p:txBody>
      </p:sp>
      <p:sp>
        <p:nvSpPr>
          <p:cNvPr id="19" name="Rounded Rectangular Callout 18">
            <a:extLst>
              <a:ext uri="{FF2B5EF4-FFF2-40B4-BE49-F238E27FC236}">
                <a16:creationId xmlns:a16="http://schemas.microsoft.com/office/drawing/2014/main" id="{D80935D9-336E-C14F-ABAB-EADA1CE373BD}"/>
              </a:ext>
            </a:extLst>
          </p:cNvPr>
          <p:cNvSpPr/>
          <p:nvPr/>
        </p:nvSpPr>
        <p:spPr>
          <a:xfrm>
            <a:off x="7911165" y="4755185"/>
            <a:ext cx="3139440" cy="666448"/>
          </a:xfrm>
          <a:prstGeom prst="wedgeRoundRectCallout">
            <a:avLst>
              <a:gd name="adj1" fmla="val -86024"/>
              <a:gd name="adj2" fmla="val -46722"/>
              <a:gd name="adj3" fmla="val 16667"/>
            </a:avLst>
          </a:prstGeom>
          <a:solidFill>
            <a:srgbClr val="FFF4E7"/>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latin typeface="Century Gothic" panose="020F0302020204030204"/>
              </a:rPr>
              <a:t>…auf </a:t>
            </a:r>
            <a:r>
              <a:rPr lang="en-GB" sz="2400" u="sng" dirty="0">
                <a:solidFill>
                  <a:schemeClr val="tx1"/>
                </a:solidFill>
                <a:latin typeface="Century Gothic" panose="020F0302020204030204"/>
              </a:rPr>
              <a:t>den</a:t>
            </a:r>
            <a:r>
              <a:rPr lang="en-GB" sz="2400" dirty="0">
                <a:solidFill>
                  <a:schemeClr val="tx1"/>
                </a:solidFill>
                <a:latin typeface="Century Gothic" panose="020F0302020204030204"/>
              </a:rPr>
              <a:t> Tisch.</a:t>
            </a:r>
            <a:endParaRPr kumimoji="0" lang="en-GB" sz="2400" b="0" i="0" u="none" strike="noStrike" kern="1200" cap="none" spc="0" normalizeH="0" baseline="0" noProof="0" dirty="0">
              <a:ln>
                <a:noFill/>
              </a:ln>
              <a:solidFill>
                <a:schemeClr val="tx1"/>
              </a:solidFill>
              <a:effectLst/>
              <a:uLnTx/>
              <a:uFillTx/>
              <a:latin typeface="Century Gothic" panose="020F0302020204030204"/>
            </a:endParaRPr>
          </a:p>
        </p:txBody>
      </p:sp>
      <p:sp>
        <p:nvSpPr>
          <p:cNvPr id="2" name="TextBox 1">
            <a:extLst>
              <a:ext uri="{FF2B5EF4-FFF2-40B4-BE49-F238E27FC236}">
                <a16:creationId xmlns:a16="http://schemas.microsoft.com/office/drawing/2014/main" id="{1BF8314C-AF85-C747-9C20-72BA134F3D8C}"/>
              </a:ext>
            </a:extLst>
          </p:cNvPr>
          <p:cNvSpPr txBox="1"/>
          <p:nvPr/>
        </p:nvSpPr>
        <p:spPr>
          <a:xfrm>
            <a:off x="6697913" y="4087691"/>
            <a:ext cx="5299849" cy="461665"/>
          </a:xfrm>
          <a:prstGeom prst="rect">
            <a:avLst/>
          </a:prstGeom>
          <a:solidFill>
            <a:schemeClr val="bg2"/>
          </a:solidFill>
          <a:ln>
            <a:noFill/>
          </a:ln>
        </p:spPr>
        <p:txBody>
          <a:bodyPr wrap="none" rtlCol="0">
            <a:spAutoFit/>
          </a:bodyPr>
          <a:lstStyle/>
          <a:p>
            <a:pPr algn="l"/>
            <a:r>
              <a:rPr lang="en-US" sz="2400" dirty="0"/>
              <a:t>…auf dem Tisch. / …auf den Tisch.</a:t>
            </a:r>
          </a:p>
        </p:txBody>
      </p:sp>
      <p:sp>
        <p:nvSpPr>
          <p:cNvPr id="24" name="TextBox 23">
            <a:extLst>
              <a:ext uri="{FF2B5EF4-FFF2-40B4-BE49-F238E27FC236}">
                <a16:creationId xmlns:a16="http://schemas.microsoft.com/office/drawing/2014/main" id="{C4C0F051-3B84-3A44-8B11-2E28BE41AF6C}"/>
              </a:ext>
            </a:extLst>
          </p:cNvPr>
          <p:cNvSpPr txBox="1"/>
          <p:nvPr/>
        </p:nvSpPr>
        <p:spPr>
          <a:xfrm>
            <a:off x="2450476" y="2046964"/>
            <a:ext cx="4283545" cy="461665"/>
          </a:xfrm>
          <a:prstGeom prst="rect">
            <a:avLst/>
          </a:prstGeom>
          <a:solidFill>
            <a:schemeClr val="bg2"/>
          </a:solidFill>
          <a:ln>
            <a:noFill/>
          </a:ln>
        </p:spPr>
        <p:txBody>
          <a:bodyPr wrap="none" rtlCol="0">
            <a:spAutoFit/>
          </a:bodyPr>
          <a:lstStyle/>
          <a:p>
            <a:pPr algn="l"/>
            <a:r>
              <a:rPr lang="en-US" sz="2400" dirty="0"/>
              <a:t>She puts (lays) her mobile…</a:t>
            </a:r>
          </a:p>
        </p:txBody>
      </p:sp>
    </p:spTree>
    <p:extLst>
      <p:ext uri="{BB962C8B-B14F-4D97-AF65-F5344CB8AC3E}">
        <p14:creationId xmlns:p14="http://schemas.microsoft.com/office/powerpoint/2010/main" val="248846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5">
            <a:extLst>
              <a:ext uri="{FF2B5EF4-FFF2-40B4-BE49-F238E27FC236}">
                <a16:creationId xmlns:a16="http://schemas.microsoft.com/office/drawing/2014/main" id="{9FD12A4C-613C-4506-AD44-2AFE2A247223}"/>
              </a:ext>
            </a:extLst>
          </p:cNvPr>
          <p:cNvGraphicFramePr>
            <a:graphicFrameLocks noGrp="1"/>
          </p:cNvGraphicFramePr>
          <p:nvPr>
            <p:extLst>
              <p:ext uri="{D42A27DB-BD31-4B8C-83A1-F6EECF244321}">
                <p14:modId xmlns:p14="http://schemas.microsoft.com/office/powerpoint/2010/main" val="1180740265"/>
              </p:ext>
            </p:extLst>
          </p:nvPr>
        </p:nvGraphicFramePr>
        <p:xfrm>
          <a:off x="2411541" y="1900518"/>
          <a:ext cx="8523159" cy="3973256"/>
        </p:xfrm>
        <a:graphic>
          <a:graphicData uri="http://schemas.openxmlformats.org/drawingml/2006/table">
            <a:tbl>
              <a:tblPr firstRow="1" bandRow="1">
                <a:tableStyleId>{5940675A-B579-460E-94D1-54222C63F5DA}</a:tableStyleId>
              </a:tblPr>
              <a:tblGrid>
                <a:gridCol w="677998">
                  <a:extLst>
                    <a:ext uri="{9D8B030D-6E8A-4147-A177-3AD203B41FA5}">
                      <a16:colId xmlns:a16="http://schemas.microsoft.com/office/drawing/2014/main" val="1421192044"/>
                    </a:ext>
                  </a:extLst>
                </a:gridCol>
                <a:gridCol w="3262276">
                  <a:extLst>
                    <a:ext uri="{9D8B030D-6E8A-4147-A177-3AD203B41FA5}">
                      <a16:colId xmlns:a16="http://schemas.microsoft.com/office/drawing/2014/main" val="2806736357"/>
                    </a:ext>
                  </a:extLst>
                </a:gridCol>
                <a:gridCol w="4582885">
                  <a:extLst>
                    <a:ext uri="{9D8B030D-6E8A-4147-A177-3AD203B41FA5}">
                      <a16:colId xmlns:a16="http://schemas.microsoft.com/office/drawing/2014/main" val="1837165621"/>
                    </a:ext>
                  </a:extLst>
                </a:gridCol>
              </a:tblGrid>
              <a:tr h="567608">
                <a:tc>
                  <a:txBody>
                    <a:bodyPr/>
                    <a:lstStyle/>
                    <a:p>
                      <a:pPr algn="ctr"/>
                      <a:endParaRPr lang="en-GB" sz="2400" b="1"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chemeClr val="tx1"/>
                          </a:solidFill>
                          <a:latin typeface="+mn-lt"/>
                        </a:rPr>
                        <a:t>Singular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chemeClr val="tx1"/>
                          </a:solidFill>
                          <a:latin typeface="+mn-lt"/>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8366006"/>
                  </a:ext>
                </a:extLst>
              </a:tr>
              <a:tr h="567608">
                <a:tc>
                  <a:txBody>
                    <a:bodyPr/>
                    <a:lstStyle/>
                    <a:p>
                      <a:pPr algn="ctr"/>
                      <a:r>
                        <a:rPr lang="en-GB" sz="2400" b="1" dirty="0">
                          <a:solidFill>
                            <a:srgbClr val="115076"/>
                          </a:solidFill>
                          <a:latin typeface="+mn-lt"/>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Wort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Wörter</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27510901"/>
                  </a:ext>
                </a:extLst>
              </a:tr>
              <a:tr h="567608">
                <a:tc>
                  <a:txBody>
                    <a:bodyPr/>
                    <a:lstStyle/>
                    <a:p>
                      <a:pPr algn="ctr"/>
                      <a:r>
                        <a:rPr lang="en-GB" sz="2400" b="1" dirty="0">
                          <a:solidFill>
                            <a:srgbClr val="115076"/>
                          </a:solidFill>
                          <a:latin typeface="+mn-lt"/>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Chor</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Söhne</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03460464"/>
                  </a:ext>
                </a:extLst>
              </a:tr>
              <a:tr h="567608">
                <a:tc>
                  <a:txBody>
                    <a:bodyPr/>
                    <a:lstStyle/>
                    <a:p>
                      <a:pPr algn="ctr"/>
                      <a:r>
                        <a:rPr lang="en-GB" sz="2400" b="1" dirty="0">
                          <a:solidFill>
                            <a:srgbClr val="115076"/>
                          </a:solidFill>
                          <a:latin typeface="+mn-lt"/>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     </a:t>
                      </a:r>
                      <a:r>
                        <a:rPr lang="en-GB" sz="2400" dirty="0" err="1">
                          <a:solidFill>
                            <a:schemeClr val="tx1"/>
                          </a:solidFill>
                          <a:latin typeface="+mn-lt"/>
                        </a:rPr>
                        <a:t>Bahnhof</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Bahnhöfe</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56284205"/>
                  </a:ext>
                </a:extLst>
              </a:tr>
              <a:tr h="567608">
                <a:tc>
                  <a:txBody>
                    <a:bodyPr/>
                    <a:lstStyle/>
                    <a:p>
                      <a:pPr algn="ctr"/>
                      <a:r>
                        <a:rPr lang="en-GB" sz="2400" b="1" dirty="0">
                          <a:solidFill>
                            <a:srgbClr val="115076"/>
                          </a:solidFill>
                          <a:latin typeface="+mn-lt"/>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Dorf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Dörfer</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75092236"/>
                  </a:ext>
                </a:extLst>
              </a:tr>
              <a:tr h="567608">
                <a:tc>
                  <a:txBody>
                    <a:bodyPr/>
                    <a:lstStyle/>
                    <a:p>
                      <a:pPr algn="ctr"/>
                      <a:r>
                        <a:rPr lang="en-GB" sz="2400" b="1" dirty="0">
                          <a:solidFill>
                            <a:srgbClr val="115076"/>
                          </a:solidFill>
                          <a:latin typeface="+mn-lt"/>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   Boden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Böden</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2074418"/>
                  </a:ext>
                </a:extLst>
              </a:tr>
              <a:tr h="567608">
                <a:tc>
                  <a:txBody>
                    <a:bodyPr/>
                    <a:lstStyle/>
                    <a:p>
                      <a:pPr algn="ctr"/>
                      <a:r>
                        <a:rPr lang="en-GB" sz="2400" b="1" dirty="0">
                          <a:solidFill>
                            <a:srgbClr val="115076"/>
                          </a:solidFill>
                          <a:latin typeface="+mn-lt"/>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chemeClr val="tx1"/>
                          </a:solidFill>
                          <a:latin typeface="+mn-lt"/>
                        </a:rPr>
                        <a:t>Kopf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chemeClr val="tx1"/>
                          </a:solidFill>
                          <a:latin typeface="+mn-lt"/>
                        </a:rPr>
                        <a:t>Köpfe</a:t>
                      </a:r>
                      <a:endParaRPr lang="en-GB" sz="2400" dirty="0">
                        <a:solidFill>
                          <a:schemeClr val="tx1"/>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94664634"/>
                  </a:ext>
                </a:extLst>
              </a:tr>
            </a:tbl>
          </a:graphicData>
        </a:graphic>
      </p:graphicFrame>
      <p:sp>
        <p:nvSpPr>
          <p:cNvPr id="4" name="Title 3"/>
          <p:cNvSpPr>
            <a:spLocks noGrp="1"/>
          </p:cNvSpPr>
          <p:nvPr>
            <p:ph type="title"/>
          </p:nvPr>
        </p:nvSpPr>
        <p:spPr>
          <a:xfrm>
            <a:off x="0" y="213557"/>
            <a:ext cx="2084457" cy="647577"/>
          </a:xfrm>
        </p:spPr>
        <p:txBody>
          <a:bodyPr>
            <a:normAutofit/>
          </a:bodyPr>
          <a:lstStyle/>
          <a:p>
            <a:r>
              <a:rPr lang="en-GB" sz="2800" b="1" dirty="0" err="1">
                <a:solidFill>
                  <a:schemeClr val="bg1"/>
                </a:solidFill>
              </a:rPr>
              <a:t>Phonetik</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91869" y="247047"/>
            <a:ext cx="2365457" cy="32876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F0302020204030204"/>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8202" y="101718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lang="en-US" sz="2400" dirty="0">
                <a:latin typeface="Century Gothic" panose="020F0302020204030204"/>
              </a:rPr>
              <a:t> und </a:t>
            </a:r>
            <a:r>
              <a:rPr lang="en-US" sz="2400" dirty="0" err="1">
                <a:latin typeface="Century Gothic" panose="020F0302020204030204"/>
              </a:rPr>
              <a:t>dann</a:t>
            </a:r>
            <a:r>
              <a:rPr lang="en-US" sz="2400" dirty="0">
                <a:latin typeface="Century Gothic" panose="020F0302020204030204"/>
              </a:rPr>
              <a:t> s</a:t>
            </a:r>
            <a:r>
              <a:rPr kumimoji="0" lang="en-US" sz="2400" b="0" i="0" u="none" strike="noStrike" kern="1200" cap="none" spc="0" normalizeH="0" baseline="0" noProof="0" dirty="0">
                <a:ln>
                  <a:noFill/>
                </a:ln>
                <a:effectLst/>
                <a:uLnTx/>
                <a:uFillTx/>
                <a:latin typeface="Century Gothic" panose="020F0302020204030204"/>
                <a:ea typeface="+mn-ea"/>
                <a:cs typeface="+mn-cs"/>
              </a:rPr>
              <a:t>ag die </a:t>
            </a:r>
            <a:r>
              <a:rPr kumimoji="0" lang="en-US" sz="2400" b="0" i="0" u="none" strike="noStrike" kern="1200" cap="none" spc="0" normalizeH="0" baseline="0" noProof="0" dirty="0" err="1">
                <a:ln>
                  <a:noFill/>
                </a:ln>
                <a:effectLst/>
                <a:uLnTx/>
                <a:uFillTx/>
                <a:latin typeface="Century Gothic" panose="020F0302020204030204"/>
                <a:ea typeface="+mn-ea"/>
                <a:cs typeface="+mn-cs"/>
              </a:rPr>
              <a:t>Wörter</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21" name="Rectangle 20">
            <a:extLst>
              <a:ext uri="{FF2B5EF4-FFF2-40B4-BE49-F238E27FC236}">
                <a16:creationId xmlns:a16="http://schemas.microsoft.com/office/drawing/2014/main" id="{79DB3A1F-1B0B-4695-9AC1-BCAA6396E289}"/>
              </a:ext>
            </a:extLst>
          </p:cNvPr>
          <p:cNvSpPr/>
          <p:nvPr/>
        </p:nvSpPr>
        <p:spPr>
          <a:xfrm>
            <a:off x="4136679" y="2513726"/>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1" name="Rectangle 10">
            <a:extLst>
              <a:ext uri="{FF2B5EF4-FFF2-40B4-BE49-F238E27FC236}">
                <a16:creationId xmlns:a16="http://schemas.microsoft.com/office/drawing/2014/main" id="{79DB3A1F-1B0B-4695-9AC1-BCAA6396E289}"/>
              </a:ext>
            </a:extLst>
          </p:cNvPr>
          <p:cNvSpPr/>
          <p:nvPr/>
        </p:nvSpPr>
        <p:spPr>
          <a:xfrm>
            <a:off x="4136679" y="3065060"/>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2" name="Rectangle 11">
            <a:extLst>
              <a:ext uri="{FF2B5EF4-FFF2-40B4-BE49-F238E27FC236}">
                <a16:creationId xmlns:a16="http://schemas.microsoft.com/office/drawing/2014/main" id="{79DB3A1F-1B0B-4695-9AC1-BCAA6396E289}"/>
              </a:ext>
            </a:extLst>
          </p:cNvPr>
          <p:cNvSpPr/>
          <p:nvPr/>
        </p:nvSpPr>
        <p:spPr>
          <a:xfrm>
            <a:off x="4161944" y="3682482"/>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3" name="Rectangle 12">
            <a:extLst>
              <a:ext uri="{FF2B5EF4-FFF2-40B4-BE49-F238E27FC236}">
                <a16:creationId xmlns:a16="http://schemas.microsoft.com/office/drawing/2014/main" id="{79DB3A1F-1B0B-4695-9AC1-BCAA6396E289}"/>
              </a:ext>
            </a:extLst>
          </p:cNvPr>
          <p:cNvSpPr/>
          <p:nvPr/>
        </p:nvSpPr>
        <p:spPr>
          <a:xfrm>
            <a:off x="4131217" y="4188829"/>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4" name="Rectangle 13">
            <a:extLst>
              <a:ext uri="{FF2B5EF4-FFF2-40B4-BE49-F238E27FC236}">
                <a16:creationId xmlns:a16="http://schemas.microsoft.com/office/drawing/2014/main" id="{79DB3A1F-1B0B-4695-9AC1-BCAA6396E289}"/>
              </a:ext>
            </a:extLst>
          </p:cNvPr>
          <p:cNvSpPr/>
          <p:nvPr/>
        </p:nvSpPr>
        <p:spPr>
          <a:xfrm>
            <a:off x="4145625" y="4806888"/>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15" name="Rectangle 14">
            <a:extLst>
              <a:ext uri="{FF2B5EF4-FFF2-40B4-BE49-F238E27FC236}">
                <a16:creationId xmlns:a16="http://schemas.microsoft.com/office/drawing/2014/main" id="{79DB3A1F-1B0B-4695-9AC1-BCAA6396E289}"/>
              </a:ext>
            </a:extLst>
          </p:cNvPr>
          <p:cNvSpPr/>
          <p:nvPr/>
        </p:nvSpPr>
        <p:spPr>
          <a:xfrm>
            <a:off x="4131215" y="5342629"/>
            <a:ext cx="1657335" cy="4616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Century Gothic" panose="020F0302020204030204"/>
                <a:ea typeface="+mn-ea"/>
                <a:cs typeface="+mn-cs"/>
              </a:rPr>
              <a:t>_________</a:t>
            </a:r>
          </a:p>
        </p:txBody>
      </p:sp>
      <p:sp>
        <p:nvSpPr>
          <p:cNvPr id="37" name="Action Button: Custom 16">
            <a:hlinkClick r:id="" action="ppaction://noaction" highlightClick="1">
              <a:snd r:embed="rId3" name="3. 1. Wort.wav"/>
            </a:hlinkClick>
            <a:extLst>
              <a:ext uri="{FF2B5EF4-FFF2-40B4-BE49-F238E27FC236}">
                <a16:creationId xmlns:a16="http://schemas.microsoft.com/office/drawing/2014/main" id="{3B418770-1E72-B240-9307-3BBF955557C6}"/>
              </a:ext>
            </a:extLst>
          </p:cNvPr>
          <p:cNvSpPr/>
          <p:nvPr/>
        </p:nvSpPr>
        <p:spPr>
          <a:xfrm>
            <a:off x="2557948" y="256115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39" name="Action Button: Custom 16">
            <a:hlinkClick r:id="" action="ppaction://noaction" highlightClick="1">
              <a:snd r:embed="rId4" name="3. 3. Bahnhof.wav"/>
            </a:hlinkClick>
            <a:extLst>
              <a:ext uri="{FF2B5EF4-FFF2-40B4-BE49-F238E27FC236}">
                <a16:creationId xmlns:a16="http://schemas.microsoft.com/office/drawing/2014/main" id="{747EFDEF-0DCF-DB44-BBF0-27990DDE521B}"/>
              </a:ext>
            </a:extLst>
          </p:cNvPr>
          <p:cNvSpPr/>
          <p:nvPr/>
        </p:nvSpPr>
        <p:spPr>
          <a:xfrm>
            <a:off x="2555459" y="366150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40" name="Action Button: Custom 39">
            <a:hlinkClick r:id="" action="ppaction://noaction" highlightClick="1">
              <a:snd r:embed="rId5" name="3. 4. Dorf.wav"/>
            </a:hlinkClick>
            <a:extLst>
              <a:ext uri="{FF2B5EF4-FFF2-40B4-BE49-F238E27FC236}">
                <a16:creationId xmlns:a16="http://schemas.microsoft.com/office/drawing/2014/main" id="{408DED6B-8D00-7843-820C-3A35CED50594}"/>
              </a:ext>
            </a:extLst>
          </p:cNvPr>
          <p:cNvSpPr/>
          <p:nvPr/>
        </p:nvSpPr>
        <p:spPr>
          <a:xfrm>
            <a:off x="2555459" y="424465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41" name="Action Button: Custom 16">
            <a:hlinkClick r:id="" action="ppaction://noaction" highlightClick="1">
              <a:snd r:embed="rId6" name="3. 5. Boden.wav"/>
            </a:hlinkClick>
            <a:extLst>
              <a:ext uri="{FF2B5EF4-FFF2-40B4-BE49-F238E27FC236}">
                <a16:creationId xmlns:a16="http://schemas.microsoft.com/office/drawing/2014/main" id="{25121CCC-82F7-F14F-B30E-8A5AD31BE634}"/>
              </a:ext>
            </a:extLst>
          </p:cNvPr>
          <p:cNvSpPr/>
          <p:nvPr/>
        </p:nvSpPr>
        <p:spPr>
          <a:xfrm>
            <a:off x="2555459" y="479856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42" name="Action Button: Custom 16">
            <a:hlinkClick r:id="" action="ppaction://noaction" highlightClick="1">
              <a:snd r:embed="rId7" name="3. 6. Kopf.wav"/>
            </a:hlinkClick>
            <a:extLst>
              <a:ext uri="{FF2B5EF4-FFF2-40B4-BE49-F238E27FC236}">
                <a16:creationId xmlns:a16="http://schemas.microsoft.com/office/drawing/2014/main" id="{DA5FAA28-0FFE-FD44-82BD-8BEA8CA05A2D}"/>
              </a:ext>
            </a:extLst>
          </p:cNvPr>
          <p:cNvSpPr/>
          <p:nvPr/>
        </p:nvSpPr>
        <p:spPr>
          <a:xfrm>
            <a:off x="2555459" y="5408294"/>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44" name="Action Button: Custom 16">
            <a:hlinkClick r:id="" action="ppaction://noaction" highlightClick="1">
              <a:snd r:embed="rId8" name="3. 8. Sohn.wav"/>
            </a:hlinkClick>
            <a:extLst>
              <a:ext uri="{FF2B5EF4-FFF2-40B4-BE49-F238E27FC236}">
                <a16:creationId xmlns:a16="http://schemas.microsoft.com/office/drawing/2014/main" id="{13F9AB66-2DAB-A849-89C4-7AF59987F5A8}"/>
              </a:ext>
            </a:extLst>
          </p:cNvPr>
          <p:cNvSpPr/>
          <p:nvPr/>
        </p:nvSpPr>
        <p:spPr>
          <a:xfrm>
            <a:off x="2555459" y="310403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6" name="TextBox 5"/>
          <p:cNvSpPr txBox="1"/>
          <p:nvPr/>
        </p:nvSpPr>
        <p:spPr>
          <a:xfrm>
            <a:off x="3166099" y="2560686"/>
            <a:ext cx="103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a:t>
            </a:r>
          </a:p>
        </p:txBody>
      </p:sp>
      <p:sp>
        <p:nvSpPr>
          <p:cNvPr id="24" name="TextBox 23"/>
          <p:cNvSpPr txBox="1"/>
          <p:nvPr/>
        </p:nvSpPr>
        <p:spPr>
          <a:xfrm>
            <a:off x="6867880" y="2557772"/>
            <a:ext cx="1087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3436" y="3067081"/>
            <a:ext cx="840756" cy="468546"/>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52243" y="3627316"/>
            <a:ext cx="1033661" cy="516831"/>
          </a:xfrm>
          <a:prstGeom prst="rect">
            <a:avLst/>
          </a:prstGeom>
        </p:spPr>
      </p:pic>
      <p:pic>
        <p:nvPicPr>
          <p:cNvPr id="9" name="Picture 8"/>
          <p:cNvPicPr>
            <a:picLocks noChangeAspect="1"/>
          </p:cNvPicPr>
          <p:nvPr/>
        </p:nvPicPr>
        <p:blipFill rotWithShape="1">
          <a:blip r:embed="rId11" cstate="print">
            <a:extLst>
              <a:ext uri="{28A0092B-C50C-407E-A947-70E740481C1C}">
                <a14:useLocalDpi xmlns:a14="http://schemas.microsoft.com/office/drawing/2010/main" val="0"/>
              </a:ext>
            </a:extLst>
          </a:blip>
          <a:srcRect r="-27982" b="50009"/>
          <a:stretch/>
        </p:blipFill>
        <p:spPr>
          <a:xfrm>
            <a:off x="6978891" y="3665284"/>
            <a:ext cx="689058" cy="454907"/>
          </a:xfrm>
          <a:prstGeom prst="rect">
            <a:avLst/>
          </a:prstGeom>
        </p:spPr>
      </p:pic>
      <p:sp>
        <p:nvSpPr>
          <p:cNvPr id="33" name="TextBox 32"/>
          <p:cNvSpPr txBox="1"/>
          <p:nvPr/>
        </p:nvSpPr>
        <p:spPr>
          <a:xfrm>
            <a:off x="3115214" y="4252399"/>
            <a:ext cx="1219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[village]</a:t>
            </a:r>
          </a:p>
        </p:txBody>
      </p:sp>
      <p:sp>
        <p:nvSpPr>
          <p:cNvPr id="34" name="TextBox 33"/>
          <p:cNvSpPr txBox="1"/>
          <p:nvPr/>
        </p:nvSpPr>
        <p:spPr>
          <a:xfrm>
            <a:off x="6686366" y="4244789"/>
            <a:ext cx="1338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[villages]</a:t>
            </a: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25190" y="5341344"/>
            <a:ext cx="398113" cy="438961"/>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87733" y="5346759"/>
            <a:ext cx="418705" cy="461665"/>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70271" y="5338567"/>
            <a:ext cx="418705" cy="461665"/>
          </a:xfrm>
          <a:prstGeom prst="rect">
            <a:avLst/>
          </a:prstGeom>
        </p:spPr>
      </p:pic>
      <p:sp>
        <p:nvSpPr>
          <p:cNvPr id="47" name="TextBox 46"/>
          <p:cNvSpPr txBox="1"/>
          <p:nvPr/>
        </p:nvSpPr>
        <p:spPr>
          <a:xfrm>
            <a:off x="3161287" y="4804572"/>
            <a:ext cx="106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[floor]</a:t>
            </a:r>
          </a:p>
        </p:txBody>
      </p:sp>
      <p:sp>
        <p:nvSpPr>
          <p:cNvPr id="48" name="TextBox 47"/>
          <p:cNvSpPr txBox="1"/>
          <p:nvPr/>
        </p:nvSpPr>
        <p:spPr>
          <a:xfrm>
            <a:off x="6898706" y="4822805"/>
            <a:ext cx="1219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[floors]</a:t>
            </a:r>
          </a:p>
        </p:txBody>
      </p:sp>
      <p:pic>
        <p:nvPicPr>
          <p:cNvPr id="31" name="Picture 30"/>
          <p:cNvPicPr>
            <a:picLocks noChangeAspect="1"/>
          </p:cNvPicPr>
          <p:nvPr/>
        </p:nvPicPr>
        <p:blipFill rotWithShape="1">
          <a:blip r:embed="rId13" cstate="print">
            <a:extLst>
              <a:ext uri="{28A0092B-C50C-407E-A947-70E740481C1C}">
                <a14:useLocalDpi xmlns:a14="http://schemas.microsoft.com/office/drawing/2010/main" val="0"/>
              </a:ext>
            </a:extLst>
          </a:blip>
          <a:srcRect l="50671"/>
          <a:stretch/>
        </p:blipFill>
        <p:spPr>
          <a:xfrm>
            <a:off x="6965728" y="3048533"/>
            <a:ext cx="334094" cy="537051"/>
          </a:xfrm>
          <a:prstGeom prst="rect">
            <a:avLst/>
          </a:prstGeom>
        </p:spPr>
      </p:pic>
      <p:pic>
        <p:nvPicPr>
          <p:cNvPr id="49" name="Picture 48"/>
          <p:cNvPicPr>
            <a:picLocks noChangeAspect="1"/>
          </p:cNvPicPr>
          <p:nvPr/>
        </p:nvPicPr>
        <p:blipFill rotWithShape="1">
          <a:blip r:embed="rId14" cstate="print">
            <a:extLst>
              <a:ext uri="{28A0092B-C50C-407E-A947-70E740481C1C}">
                <a14:useLocalDpi xmlns:a14="http://schemas.microsoft.com/office/drawing/2010/main" val="0"/>
              </a:ext>
            </a:extLst>
          </a:blip>
          <a:srcRect l="50671"/>
          <a:stretch/>
        </p:blipFill>
        <p:spPr>
          <a:xfrm>
            <a:off x="7359875" y="3048535"/>
            <a:ext cx="334093" cy="537050"/>
          </a:xfrm>
          <a:prstGeom prst="rect">
            <a:avLst/>
          </a:prstGeom>
        </p:spPr>
      </p:pic>
    </p:spTree>
    <p:extLst>
      <p:ext uri="{BB962C8B-B14F-4D97-AF65-F5344CB8AC3E}">
        <p14:creationId xmlns:p14="http://schemas.microsoft.com/office/powerpoint/2010/main" val="6156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054"/>
            <a:ext cx="975360" cy="418451"/>
          </a:xfrm>
        </p:spPr>
        <p:txBody>
          <a:bodyPr>
            <a:normAutofit/>
          </a:bodyPr>
          <a:lstStyle/>
          <a:p>
            <a:r>
              <a:rPr lang="en-GB" sz="1400" b="1" dirty="0">
                <a:solidFill>
                  <a:schemeClr val="tx1"/>
                </a:solidFill>
                <a:latin typeface="Century Gothic" panose="020B0502020202020204" pitchFamily="34" charset="0"/>
              </a:rPr>
              <a:t>Person A</a:t>
            </a:r>
          </a:p>
        </p:txBody>
      </p:sp>
      <p:cxnSp>
        <p:nvCxnSpPr>
          <p:cNvPr id="6" name="Straight Connector 5">
            <a:extLst>
              <a:ext uri="{FF2B5EF4-FFF2-40B4-BE49-F238E27FC236}">
                <a16:creationId xmlns:a16="http://schemas.microsoft.com/office/drawing/2014/main" id="{B849655F-0408-CB41-B2B3-B11FCACB7252}"/>
              </a:ext>
            </a:extLst>
          </p:cNvPr>
          <p:cNvCxnSpPr>
            <a:cxnSpLocks/>
          </p:cNvCxnSpPr>
          <p:nvPr/>
        </p:nvCxnSpPr>
        <p:spPr>
          <a:xfrm>
            <a:off x="6096000" y="0"/>
            <a:ext cx="0" cy="6858000"/>
          </a:xfrm>
          <a:prstGeom prst="line">
            <a:avLst/>
          </a:prstGeom>
          <a:ln w="12700">
            <a:solidFill>
              <a:srgbClr val="115076"/>
            </a:solidFill>
            <a:prstDash val="dash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C5C23A-5DA2-6D4F-85B7-76081FC21414}"/>
              </a:ext>
            </a:extLst>
          </p:cNvPr>
          <p:cNvSpPr txBox="1"/>
          <p:nvPr/>
        </p:nvSpPr>
        <p:spPr>
          <a:xfrm>
            <a:off x="0" y="352283"/>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36" name="TextBox 35">
            <a:extLst>
              <a:ext uri="{FF2B5EF4-FFF2-40B4-BE49-F238E27FC236}">
                <a16:creationId xmlns:a16="http://schemas.microsoft.com/office/drawing/2014/main" id="{534EA7F8-E2AF-C14D-B066-DB3FA659E688}"/>
              </a:ext>
            </a:extLst>
          </p:cNvPr>
          <p:cNvSpPr txBox="1"/>
          <p:nvPr/>
        </p:nvSpPr>
        <p:spPr>
          <a:xfrm>
            <a:off x="-9888" y="579134"/>
            <a:ext cx="234551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He puts (stands) the bike…</a:t>
            </a:r>
          </a:p>
        </p:txBody>
      </p:sp>
      <p:sp>
        <p:nvSpPr>
          <p:cNvPr id="37" name="TextBox 36">
            <a:extLst>
              <a:ext uri="{FF2B5EF4-FFF2-40B4-BE49-F238E27FC236}">
                <a16:creationId xmlns:a16="http://schemas.microsoft.com/office/drawing/2014/main" id="{7E18FD12-04F4-8343-AB0D-3ADD150E90C9}"/>
              </a:ext>
            </a:extLst>
          </p:cNvPr>
          <p:cNvSpPr txBox="1"/>
          <p:nvPr/>
        </p:nvSpPr>
        <p:spPr>
          <a:xfrm>
            <a:off x="-9888" y="822575"/>
            <a:ext cx="18742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The car is (stands)….</a:t>
            </a:r>
          </a:p>
        </p:txBody>
      </p:sp>
      <p:sp>
        <p:nvSpPr>
          <p:cNvPr id="38" name="TextBox 37">
            <a:extLst>
              <a:ext uri="{FF2B5EF4-FFF2-40B4-BE49-F238E27FC236}">
                <a16:creationId xmlns:a16="http://schemas.microsoft.com/office/drawing/2014/main" id="{AF94FA8C-D388-EF47-8FBF-FC266365FBBD}"/>
              </a:ext>
            </a:extLst>
          </p:cNvPr>
          <p:cNvSpPr txBox="1"/>
          <p:nvPr/>
        </p:nvSpPr>
        <p:spPr>
          <a:xfrm>
            <a:off x="-9888" y="1076328"/>
            <a:ext cx="2190023"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She puts (sets) the hat …</a:t>
            </a:r>
          </a:p>
        </p:txBody>
      </p:sp>
      <p:sp>
        <p:nvSpPr>
          <p:cNvPr id="39" name="TextBox 38">
            <a:extLst>
              <a:ext uri="{FF2B5EF4-FFF2-40B4-BE49-F238E27FC236}">
                <a16:creationId xmlns:a16="http://schemas.microsoft.com/office/drawing/2014/main" id="{B9199EFC-DC41-A94B-913B-46E9862C40D8}"/>
              </a:ext>
            </a:extLst>
          </p:cNvPr>
          <p:cNvSpPr txBox="1"/>
          <p:nvPr/>
        </p:nvSpPr>
        <p:spPr>
          <a:xfrm>
            <a:off x="-9888" y="1362218"/>
            <a:ext cx="267573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He puts (lays) the newspaper…</a:t>
            </a:r>
          </a:p>
        </p:txBody>
      </p:sp>
      <p:sp>
        <p:nvSpPr>
          <p:cNvPr id="40" name="TextBox 39">
            <a:extLst>
              <a:ext uri="{FF2B5EF4-FFF2-40B4-BE49-F238E27FC236}">
                <a16:creationId xmlns:a16="http://schemas.microsoft.com/office/drawing/2014/main" id="{0771AD93-1999-2B46-A59C-FE43C0A58EAB}"/>
              </a:ext>
            </a:extLst>
          </p:cNvPr>
          <p:cNvSpPr txBox="1"/>
          <p:nvPr/>
        </p:nvSpPr>
        <p:spPr>
          <a:xfrm>
            <a:off x="-9888" y="1628696"/>
            <a:ext cx="21082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The little plane stands…</a:t>
            </a:r>
          </a:p>
        </p:txBody>
      </p:sp>
      <p:sp>
        <p:nvSpPr>
          <p:cNvPr id="45" name="TextBox 44">
            <a:extLst>
              <a:ext uri="{FF2B5EF4-FFF2-40B4-BE49-F238E27FC236}">
                <a16:creationId xmlns:a16="http://schemas.microsoft.com/office/drawing/2014/main" id="{F97A24B2-F675-3D4E-B5EE-5304B578EDBF}"/>
              </a:ext>
            </a:extLst>
          </p:cNvPr>
          <p:cNvSpPr txBox="1"/>
          <p:nvPr/>
        </p:nvSpPr>
        <p:spPr>
          <a:xfrm>
            <a:off x="2612257" y="1628696"/>
            <a:ext cx="239520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….auf dem / auf den Teller.</a:t>
            </a:r>
          </a:p>
        </p:txBody>
      </p:sp>
      <p:sp>
        <p:nvSpPr>
          <p:cNvPr id="19" name="TextBox 18">
            <a:extLst>
              <a:ext uri="{FF2B5EF4-FFF2-40B4-BE49-F238E27FC236}">
                <a16:creationId xmlns:a16="http://schemas.microsoft.com/office/drawing/2014/main" id="{B2B5A6EB-E289-4E4C-A826-85F7111BB284}"/>
              </a:ext>
            </a:extLst>
          </p:cNvPr>
          <p:cNvSpPr txBox="1"/>
          <p:nvPr/>
        </p:nvSpPr>
        <p:spPr>
          <a:xfrm>
            <a:off x="2628708" y="352283"/>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2</a:t>
            </a:r>
          </a:p>
        </p:txBody>
      </p:sp>
      <p:sp>
        <p:nvSpPr>
          <p:cNvPr id="20" name="TextBox 19">
            <a:extLst>
              <a:ext uri="{FF2B5EF4-FFF2-40B4-BE49-F238E27FC236}">
                <a16:creationId xmlns:a16="http://schemas.microsoft.com/office/drawing/2014/main" id="{C98B06C8-DBC7-494F-8D20-EC0C2349E55E}"/>
              </a:ext>
            </a:extLst>
          </p:cNvPr>
          <p:cNvSpPr txBox="1"/>
          <p:nvPr/>
        </p:nvSpPr>
        <p:spPr>
          <a:xfrm>
            <a:off x="2620895" y="556376"/>
            <a:ext cx="228299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…auf das / auf dem Sofa.</a:t>
            </a:r>
          </a:p>
        </p:txBody>
      </p:sp>
      <p:sp>
        <p:nvSpPr>
          <p:cNvPr id="21" name="TextBox 20">
            <a:extLst>
              <a:ext uri="{FF2B5EF4-FFF2-40B4-BE49-F238E27FC236}">
                <a16:creationId xmlns:a16="http://schemas.microsoft.com/office/drawing/2014/main" id="{90443EE7-16E2-4571-9356-62114ACA873D}"/>
              </a:ext>
            </a:extLst>
          </p:cNvPr>
          <p:cNvSpPr txBox="1"/>
          <p:nvPr/>
        </p:nvSpPr>
        <p:spPr>
          <a:xfrm>
            <a:off x="2609738" y="799329"/>
            <a:ext cx="232948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…auf dem / auf den Tisch.</a:t>
            </a:r>
          </a:p>
        </p:txBody>
      </p:sp>
      <p:sp>
        <p:nvSpPr>
          <p:cNvPr id="22" name="TextBox 21">
            <a:extLst>
              <a:ext uri="{FF2B5EF4-FFF2-40B4-BE49-F238E27FC236}">
                <a16:creationId xmlns:a16="http://schemas.microsoft.com/office/drawing/2014/main" id="{7FDE05C7-FC63-4823-AF08-14BAFB7E2955}"/>
              </a:ext>
            </a:extLst>
          </p:cNvPr>
          <p:cNvSpPr txBox="1"/>
          <p:nvPr/>
        </p:nvSpPr>
        <p:spPr>
          <a:xfrm>
            <a:off x="2609738" y="1095740"/>
            <a:ext cx="246894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…auf den / auf dem Boden.</a:t>
            </a:r>
          </a:p>
        </p:txBody>
      </p:sp>
      <p:sp>
        <p:nvSpPr>
          <p:cNvPr id="24" name="TextBox 23">
            <a:extLst>
              <a:ext uri="{FF2B5EF4-FFF2-40B4-BE49-F238E27FC236}">
                <a16:creationId xmlns:a16="http://schemas.microsoft.com/office/drawing/2014/main" id="{74874F51-A747-4510-84DD-B94A3E6DE8C4}"/>
              </a:ext>
            </a:extLst>
          </p:cNvPr>
          <p:cNvSpPr txBox="1"/>
          <p:nvPr/>
        </p:nvSpPr>
        <p:spPr>
          <a:xfrm>
            <a:off x="2609738" y="1356958"/>
            <a:ext cx="230383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…in die / in der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Wohnung</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25" name="Title 3">
            <a:extLst>
              <a:ext uri="{FF2B5EF4-FFF2-40B4-BE49-F238E27FC236}">
                <a16:creationId xmlns:a16="http://schemas.microsoft.com/office/drawing/2014/main" id="{25D81E78-A3D0-49D7-B7B2-643B34B698C3}"/>
              </a:ext>
            </a:extLst>
          </p:cNvPr>
          <p:cNvSpPr txBox="1">
            <a:spLocks/>
          </p:cNvSpPr>
          <p:nvPr/>
        </p:nvSpPr>
        <p:spPr>
          <a:xfrm>
            <a:off x="42523" y="2332362"/>
            <a:ext cx="975360" cy="418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Person A</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26" name="TextBox 25">
            <a:extLst>
              <a:ext uri="{FF2B5EF4-FFF2-40B4-BE49-F238E27FC236}">
                <a16:creationId xmlns:a16="http://schemas.microsoft.com/office/drawing/2014/main" id="{F703DE75-5879-40DA-A8B8-E4E98EB14FB9}"/>
              </a:ext>
            </a:extLst>
          </p:cNvPr>
          <p:cNvSpPr txBox="1"/>
          <p:nvPr/>
        </p:nvSpPr>
        <p:spPr>
          <a:xfrm>
            <a:off x="42523" y="2655591"/>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27" name="TextBox 26">
            <a:extLst>
              <a:ext uri="{FF2B5EF4-FFF2-40B4-BE49-F238E27FC236}">
                <a16:creationId xmlns:a16="http://schemas.microsoft.com/office/drawing/2014/main" id="{C9042D04-74D8-4FD5-BA1E-1E252ABFA68A}"/>
              </a:ext>
            </a:extLst>
          </p:cNvPr>
          <p:cNvSpPr txBox="1"/>
          <p:nvPr/>
        </p:nvSpPr>
        <p:spPr>
          <a:xfrm>
            <a:off x="32635" y="2882442"/>
            <a:ext cx="234551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He puts (stands) the bike…</a:t>
            </a:r>
          </a:p>
        </p:txBody>
      </p:sp>
      <p:sp>
        <p:nvSpPr>
          <p:cNvPr id="28" name="TextBox 27">
            <a:extLst>
              <a:ext uri="{FF2B5EF4-FFF2-40B4-BE49-F238E27FC236}">
                <a16:creationId xmlns:a16="http://schemas.microsoft.com/office/drawing/2014/main" id="{DF7BD817-7C84-4DB7-A263-DA52AF2A6F87}"/>
              </a:ext>
            </a:extLst>
          </p:cNvPr>
          <p:cNvSpPr txBox="1"/>
          <p:nvPr/>
        </p:nvSpPr>
        <p:spPr>
          <a:xfrm>
            <a:off x="32635" y="3125883"/>
            <a:ext cx="18742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The car is (stands)….</a:t>
            </a:r>
          </a:p>
        </p:txBody>
      </p:sp>
      <p:sp>
        <p:nvSpPr>
          <p:cNvPr id="29" name="TextBox 28">
            <a:extLst>
              <a:ext uri="{FF2B5EF4-FFF2-40B4-BE49-F238E27FC236}">
                <a16:creationId xmlns:a16="http://schemas.microsoft.com/office/drawing/2014/main" id="{22DB12A9-6B9D-439A-88B3-D41A26797D75}"/>
              </a:ext>
            </a:extLst>
          </p:cNvPr>
          <p:cNvSpPr txBox="1"/>
          <p:nvPr/>
        </p:nvSpPr>
        <p:spPr>
          <a:xfrm>
            <a:off x="32635" y="3379636"/>
            <a:ext cx="2190023"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She puts (sets) the hat …</a:t>
            </a:r>
          </a:p>
        </p:txBody>
      </p:sp>
      <p:sp>
        <p:nvSpPr>
          <p:cNvPr id="30" name="TextBox 29">
            <a:extLst>
              <a:ext uri="{FF2B5EF4-FFF2-40B4-BE49-F238E27FC236}">
                <a16:creationId xmlns:a16="http://schemas.microsoft.com/office/drawing/2014/main" id="{C7EB3785-21FF-4A62-BA2B-1FDF3EE547FD}"/>
              </a:ext>
            </a:extLst>
          </p:cNvPr>
          <p:cNvSpPr txBox="1"/>
          <p:nvPr/>
        </p:nvSpPr>
        <p:spPr>
          <a:xfrm>
            <a:off x="32635" y="3665526"/>
            <a:ext cx="267573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He puts (lays) the newspaper…</a:t>
            </a:r>
          </a:p>
        </p:txBody>
      </p:sp>
      <p:sp>
        <p:nvSpPr>
          <p:cNvPr id="31" name="TextBox 30">
            <a:extLst>
              <a:ext uri="{FF2B5EF4-FFF2-40B4-BE49-F238E27FC236}">
                <a16:creationId xmlns:a16="http://schemas.microsoft.com/office/drawing/2014/main" id="{34123AA4-34E1-4307-BE73-24982FF7A34E}"/>
              </a:ext>
            </a:extLst>
          </p:cNvPr>
          <p:cNvSpPr txBox="1"/>
          <p:nvPr/>
        </p:nvSpPr>
        <p:spPr>
          <a:xfrm>
            <a:off x="32635" y="3932004"/>
            <a:ext cx="21082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The little plane stands…</a:t>
            </a:r>
          </a:p>
        </p:txBody>
      </p:sp>
      <p:sp>
        <p:nvSpPr>
          <p:cNvPr id="32" name="TextBox 31">
            <a:extLst>
              <a:ext uri="{FF2B5EF4-FFF2-40B4-BE49-F238E27FC236}">
                <a16:creationId xmlns:a16="http://schemas.microsoft.com/office/drawing/2014/main" id="{72916A27-8F94-412E-AA51-D95113BFB862}"/>
              </a:ext>
            </a:extLst>
          </p:cNvPr>
          <p:cNvSpPr txBox="1"/>
          <p:nvPr/>
        </p:nvSpPr>
        <p:spPr>
          <a:xfrm>
            <a:off x="2654780" y="3932004"/>
            <a:ext cx="239520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….auf dem / auf den Teller.</a:t>
            </a:r>
          </a:p>
        </p:txBody>
      </p:sp>
      <p:sp>
        <p:nvSpPr>
          <p:cNvPr id="33" name="TextBox 32">
            <a:extLst>
              <a:ext uri="{FF2B5EF4-FFF2-40B4-BE49-F238E27FC236}">
                <a16:creationId xmlns:a16="http://schemas.microsoft.com/office/drawing/2014/main" id="{DC2DF880-F21C-4A86-825A-ABA0A58A95EA}"/>
              </a:ext>
            </a:extLst>
          </p:cNvPr>
          <p:cNvSpPr txBox="1"/>
          <p:nvPr/>
        </p:nvSpPr>
        <p:spPr>
          <a:xfrm>
            <a:off x="2671231" y="2655591"/>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2</a:t>
            </a:r>
          </a:p>
        </p:txBody>
      </p:sp>
      <p:sp>
        <p:nvSpPr>
          <p:cNvPr id="34" name="TextBox 33">
            <a:extLst>
              <a:ext uri="{FF2B5EF4-FFF2-40B4-BE49-F238E27FC236}">
                <a16:creationId xmlns:a16="http://schemas.microsoft.com/office/drawing/2014/main" id="{D14AA153-337E-4B4E-90FC-AE858C1FDE71}"/>
              </a:ext>
            </a:extLst>
          </p:cNvPr>
          <p:cNvSpPr txBox="1"/>
          <p:nvPr/>
        </p:nvSpPr>
        <p:spPr>
          <a:xfrm>
            <a:off x="2663418" y="2859684"/>
            <a:ext cx="228299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…auf das / auf dem Sofa.</a:t>
            </a:r>
          </a:p>
        </p:txBody>
      </p:sp>
      <p:sp>
        <p:nvSpPr>
          <p:cNvPr id="35" name="TextBox 34">
            <a:extLst>
              <a:ext uri="{FF2B5EF4-FFF2-40B4-BE49-F238E27FC236}">
                <a16:creationId xmlns:a16="http://schemas.microsoft.com/office/drawing/2014/main" id="{AC609348-102C-4517-B7BB-995CA26367A3}"/>
              </a:ext>
            </a:extLst>
          </p:cNvPr>
          <p:cNvSpPr txBox="1"/>
          <p:nvPr/>
        </p:nvSpPr>
        <p:spPr>
          <a:xfrm>
            <a:off x="2652261" y="3102637"/>
            <a:ext cx="232948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…auf dem / auf den Tisch.</a:t>
            </a:r>
          </a:p>
        </p:txBody>
      </p:sp>
      <p:sp>
        <p:nvSpPr>
          <p:cNvPr id="46" name="TextBox 45">
            <a:extLst>
              <a:ext uri="{FF2B5EF4-FFF2-40B4-BE49-F238E27FC236}">
                <a16:creationId xmlns:a16="http://schemas.microsoft.com/office/drawing/2014/main" id="{94787A0D-9C14-4B61-89C2-37EEF36D475E}"/>
              </a:ext>
            </a:extLst>
          </p:cNvPr>
          <p:cNvSpPr txBox="1"/>
          <p:nvPr/>
        </p:nvSpPr>
        <p:spPr>
          <a:xfrm>
            <a:off x="2652261" y="3399048"/>
            <a:ext cx="246894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…auf den / auf dem Boden.</a:t>
            </a:r>
          </a:p>
        </p:txBody>
      </p:sp>
      <p:sp>
        <p:nvSpPr>
          <p:cNvPr id="47" name="TextBox 46">
            <a:extLst>
              <a:ext uri="{FF2B5EF4-FFF2-40B4-BE49-F238E27FC236}">
                <a16:creationId xmlns:a16="http://schemas.microsoft.com/office/drawing/2014/main" id="{F3BC5422-EC1E-483C-98AC-49878A6AB48E}"/>
              </a:ext>
            </a:extLst>
          </p:cNvPr>
          <p:cNvSpPr txBox="1"/>
          <p:nvPr/>
        </p:nvSpPr>
        <p:spPr>
          <a:xfrm>
            <a:off x="2652261" y="3660266"/>
            <a:ext cx="230383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…in die / in der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Wohnung</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48" name="Title 3">
            <a:extLst>
              <a:ext uri="{FF2B5EF4-FFF2-40B4-BE49-F238E27FC236}">
                <a16:creationId xmlns:a16="http://schemas.microsoft.com/office/drawing/2014/main" id="{B7B35BF2-0F9F-4207-9267-4525215C3851}"/>
              </a:ext>
            </a:extLst>
          </p:cNvPr>
          <p:cNvSpPr txBox="1">
            <a:spLocks/>
          </p:cNvSpPr>
          <p:nvPr/>
        </p:nvSpPr>
        <p:spPr>
          <a:xfrm>
            <a:off x="42523" y="4900628"/>
            <a:ext cx="975360" cy="418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Person A</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9" name="TextBox 48">
            <a:extLst>
              <a:ext uri="{FF2B5EF4-FFF2-40B4-BE49-F238E27FC236}">
                <a16:creationId xmlns:a16="http://schemas.microsoft.com/office/drawing/2014/main" id="{DBE3C321-886F-48F9-8AE0-2373AB72337E}"/>
              </a:ext>
            </a:extLst>
          </p:cNvPr>
          <p:cNvSpPr txBox="1"/>
          <p:nvPr/>
        </p:nvSpPr>
        <p:spPr>
          <a:xfrm>
            <a:off x="42523" y="5223857"/>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50" name="TextBox 49">
            <a:extLst>
              <a:ext uri="{FF2B5EF4-FFF2-40B4-BE49-F238E27FC236}">
                <a16:creationId xmlns:a16="http://schemas.microsoft.com/office/drawing/2014/main" id="{E8349FB2-9671-41C0-A311-A05057265F4F}"/>
              </a:ext>
            </a:extLst>
          </p:cNvPr>
          <p:cNvSpPr txBox="1"/>
          <p:nvPr/>
        </p:nvSpPr>
        <p:spPr>
          <a:xfrm>
            <a:off x="32635" y="5450708"/>
            <a:ext cx="234551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He puts (stands) the bike…</a:t>
            </a:r>
          </a:p>
        </p:txBody>
      </p:sp>
      <p:sp>
        <p:nvSpPr>
          <p:cNvPr id="51" name="TextBox 50">
            <a:extLst>
              <a:ext uri="{FF2B5EF4-FFF2-40B4-BE49-F238E27FC236}">
                <a16:creationId xmlns:a16="http://schemas.microsoft.com/office/drawing/2014/main" id="{CED3C77A-91E2-4896-826E-372F86538E4F}"/>
              </a:ext>
            </a:extLst>
          </p:cNvPr>
          <p:cNvSpPr txBox="1"/>
          <p:nvPr/>
        </p:nvSpPr>
        <p:spPr>
          <a:xfrm>
            <a:off x="32635" y="5694149"/>
            <a:ext cx="18742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The car is (stands)….</a:t>
            </a:r>
          </a:p>
        </p:txBody>
      </p:sp>
      <p:sp>
        <p:nvSpPr>
          <p:cNvPr id="52" name="TextBox 51">
            <a:extLst>
              <a:ext uri="{FF2B5EF4-FFF2-40B4-BE49-F238E27FC236}">
                <a16:creationId xmlns:a16="http://schemas.microsoft.com/office/drawing/2014/main" id="{0F4E9D51-655C-4450-A034-6B5C2A447FB5}"/>
              </a:ext>
            </a:extLst>
          </p:cNvPr>
          <p:cNvSpPr txBox="1"/>
          <p:nvPr/>
        </p:nvSpPr>
        <p:spPr>
          <a:xfrm>
            <a:off x="32635" y="5947902"/>
            <a:ext cx="2190023"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She puts (sets) the hat …</a:t>
            </a:r>
          </a:p>
        </p:txBody>
      </p:sp>
      <p:sp>
        <p:nvSpPr>
          <p:cNvPr id="53" name="TextBox 52">
            <a:extLst>
              <a:ext uri="{FF2B5EF4-FFF2-40B4-BE49-F238E27FC236}">
                <a16:creationId xmlns:a16="http://schemas.microsoft.com/office/drawing/2014/main" id="{5A567BF7-53CC-4525-AAC6-2446B6835C9F}"/>
              </a:ext>
            </a:extLst>
          </p:cNvPr>
          <p:cNvSpPr txBox="1"/>
          <p:nvPr/>
        </p:nvSpPr>
        <p:spPr>
          <a:xfrm>
            <a:off x="32635" y="6233792"/>
            <a:ext cx="267573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He puts (lays) the newspaper…</a:t>
            </a:r>
          </a:p>
        </p:txBody>
      </p:sp>
      <p:sp>
        <p:nvSpPr>
          <p:cNvPr id="54" name="TextBox 53">
            <a:extLst>
              <a:ext uri="{FF2B5EF4-FFF2-40B4-BE49-F238E27FC236}">
                <a16:creationId xmlns:a16="http://schemas.microsoft.com/office/drawing/2014/main" id="{762A00B1-49F4-4353-8ADA-AC70F92CC01B}"/>
              </a:ext>
            </a:extLst>
          </p:cNvPr>
          <p:cNvSpPr txBox="1"/>
          <p:nvPr/>
        </p:nvSpPr>
        <p:spPr>
          <a:xfrm>
            <a:off x="32635" y="6500270"/>
            <a:ext cx="21082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The little plane stands…</a:t>
            </a:r>
          </a:p>
        </p:txBody>
      </p:sp>
      <p:sp>
        <p:nvSpPr>
          <p:cNvPr id="55" name="TextBox 54">
            <a:extLst>
              <a:ext uri="{FF2B5EF4-FFF2-40B4-BE49-F238E27FC236}">
                <a16:creationId xmlns:a16="http://schemas.microsoft.com/office/drawing/2014/main" id="{37CCD22F-08ED-45C5-800D-F1635A500EB3}"/>
              </a:ext>
            </a:extLst>
          </p:cNvPr>
          <p:cNvSpPr txBox="1"/>
          <p:nvPr/>
        </p:nvSpPr>
        <p:spPr>
          <a:xfrm>
            <a:off x="2654780" y="6500270"/>
            <a:ext cx="239520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….auf dem / auf den Teller.</a:t>
            </a:r>
          </a:p>
        </p:txBody>
      </p:sp>
      <p:sp>
        <p:nvSpPr>
          <p:cNvPr id="56" name="TextBox 55">
            <a:extLst>
              <a:ext uri="{FF2B5EF4-FFF2-40B4-BE49-F238E27FC236}">
                <a16:creationId xmlns:a16="http://schemas.microsoft.com/office/drawing/2014/main" id="{8A31DC02-4671-484E-98B5-A0A26498FAEA}"/>
              </a:ext>
            </a:extLst>
          </p:cNvPr>
          <p:cNvSpPr txBox="1"/>
          <p:nvPr/>
        </p:nvSpPr>
        <p:spPr>
          <a:xfrm>
            <a:off x="2671231" y="5223857"/>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2</a:t>
            </a:r>
          </a:p>
        </p:txBody>
      </p:sp>
      <p:sp>
        <p:nvSpPr>
          <p:cNvPr id="57" name="TextBox 56">
            <a:extLst>
              <a:ext uri="{FF2B5EF4-FFF2-40B4-BE49-F238E27FC236}">
                <a16:creationId xmlns:a16="http://schemas.microsoft.com/office/drawing/2014/main" id="{753BA805-610D-4EE3-BEEA-F8A616F0A816}"/>
              </a:ext>
            </a:extLst>
          </p:cNvPr>
          <p:cNvSpPr txBox="1"/>
          <p:nvPr/>
        </p:nvSpPr>
        <p:spPr>
          <a:xfrm>
            <a:off x="2663418" y="5427950"/>
            <a:ext cx="228299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…auf das / auf dem Sofa.</a:t>
            </a:r>
          </a:p>
        </p:txBody>
      </p:sp>
      <p:sp>
        <p:nvSpPr>
          <p:cNvPr id="58" name="TextBox 57">
            <a:extLst>
              <a:ext uri="{FF2B5EF4-FFF2-40B4-BE49-F238E27FC236}">
                <a16:creationId xmlns:a16="http://schemas.microsoft.com/office/drawing/2014/main" id="{DEDD0144-4206-48C2-AA16-CD0FB75752A4}"/>
              </a:ext>
            </a:extLst>
          </p:cNvPr>
          <p:cNvSpPr txBox="1"/>
          <p:nvPr/>
        </p:nvSpPr>
        <p:spPr>
          <a:xfrm>
            <a:off x="2652261" y="5670903"/>
            <a:ext cx="232948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…auf dem / auf den Tisch.</a:t>
            </a:r>
          </a:p>
        </p:txBody>
      </p:sp>
      <p:sp>
        <p:nvSpPr>
          <p:cNvPr id="59" name="TextBox 58">
            <a:extLst>
              <a:ext uri="{FF2B5EF4-FFF2-40B4-BE49-F238E27FC236}">
                <a16:creationId xmlns:a16="http://schemas.microsoft.com/office/drawing/2014/main" id="{3EF45401-C146-44C2-9EDD-3055BF420FB4}"/>
              </a:ext>
            </a:extLst>
          </p:cNvPr>
          <p:cNvSpPr txBox="1"/>
          <p:nvPr/>
        </p:nvSpPr>
        <p:spPr>
          <a:xfrm>
            <a:off x="2652261" y="5967314"/>
            <a:ext cx="246894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…auf den / auf dem Boden.</a:t>
            </a:r>
          </a:p>
        </p:txBody>
      </p:sp>
      <p:sp>
        <p:nvSpPr>
          <p:cNvPr id="60" name="TextBox 59">
            <a:extLst>
              <a:ext uri="{FF2B5EF4-FFF2-40B4-BE49-F238E27FC236}">
                <a16:creationId xmlns:a16="http://schemas.microsoft.com/office/drawing/2014/main" id="{B4718398-295A-4A99-A77C-0B2B6F6A22D6}"/>
              </a:ext>
            </a:extLst>
          </p:cNvPr>
          <p:cNvSpPr txBox="1"/>
          <p:nvPr/>
        </p:nvSpPr>
        <p:spPr>
          <a:xfrm>
            <a:off x="2652261" y="6228532"/>
            <a:ext cx="230383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…in die / in der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Wohnung</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cxnSp>
        <p:nvCxnSpPr>
          <p:cNvPr id="61" name="Straight Connector 60">
            <a:extLst>
              <a:ext uri="{FF2B5EF4-FFF2-40B4-BE49-F238E27FC236}">
                <a16:creationId xmlns:a16="http://schemas.microsoft.com/office/drawing/2014/main" id="{F646BF09-1FA8-4270-879A-991469A61758}"/>
              </a:ext>
            </a:extLst>
          </p:cNvPr>
          <p:cNvCxnSpPr>
            <a:cxnSpLocks/>
          </p:cNvCxnSpPr>
          <p:nvPr/>
        </p:nvCxnSpPr>
        <p:spPr>
          <a:xfrm>
            <a:off x="-9888" y="2255520"/>
            <a:ext cx="12192000" cy="0"/>
          </a:xfrm>
          <a:prstGeom prst="line">
            <a:avLst/>
          </a:prstGeom>
          <a:ln w="12700">
            <a:solidFill>
              <a:srgbClr val="115076"/>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D16D367-A577-45BE-9F65-36B04B60CC67}"/>
              </a:ext>
            </a:extLst>
          </p:cNvPr>
          <p:cNvCxnSpPr>
            <a:cxnSpLocks/>
          </p:cNvCxnSpPr>
          <p:nvPr/>
        </p:nvCxnSpPr>
        <p:spPr>
          <a:xfrm>
            <a:off x="-9888" y="4602480"/>
            <a:ext cx="12192000" cy="0"/>
          </a:xfrm>
          <a:prstGeom prst="line">
            <a:avLst/>
          </a:prstGeom>
          <a:ln w="12700">
            <a:solidFill>
              <a:srgbClr val="115076"/>
            </a:solidFill>
            <a:prstDash val="dashDot"/>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C2E8DB9-0171-47C6-94CC-97DB965DA984}"/>
              </a:ext>
            </a:extLst>
          </p:cNvPr>
          <p:cNvSpPr txBox="1"/>
          <p:nvPr/>
        </p:nvSpPr>
        <p:spPr>
          <a:xfrm>
            <a:off x="6144742" y="352283"/>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66" name="TextBox 65">
            <a:extLst>
              <a:ext uri="{FF2B5EF4-FFF2-40B4-BE49-F238E27FC236}">
                <a16:creationId xmlns:a16="http://schemas.microsoft.com/office/drawing/2014/main" id="{633EE5B9-9B5E-49CE-B2FD-00FFBEEE00F4}"/>
              </a:ext>
            </a:extLst>
          </p:cNvPr>
          <p:cNvSpPr txBox="1"/>
          <p:nvPr/>
        </p:nvSpPr>
        <p:spPr>
          <a:xfrm>
            <a:off x="6136929" y="556376"/>
            <a:ext cx="19271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…in den /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Garten.</a:t>
            </a:r>
          </a:p>
        </p:txBody>
      </p:sp>
      <p:sp>
        <p:nvSpPr>
          <p:cNvPr id="71" name="TextBox 70">
            <a:extLst>
              <a:ext uri="{FF2B5EF4-FFF2-40B4-BE49-F238E27FC236}">
                <a16:creationId xmlns:a16="http://schemas.microsoft.com/office/drawing/2014/main" id="{2C010CEC-349E-4031-AAAA-29D3042C055E}"/>
              </a:ext>
            </a:extLst>
          </p:cNvPr>
          <p:cNvSpPr txBox="1"/>
          <p:nvPr/>
        </p:nvSpPr>
        <p:spPr>
          <a:xfrm>
            <a:off x="6187265" y="2655591"/>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77" name="TextBox 76">
            <a:extLst>
              <a:ext uri="{FF2B5EF4-FFF2-40B4-BE49-F238E27FC236}">
                <a16:creationId xmlns:a16="http://schemas.microsoft.com/office/drawing/2014/main" id="{0CA00115-AF64-4065-A294-809CC3757B7D}"/>
              </a:ext>
            </a:extLst>
          </p:cNvPr>
          <p:cNvSpPr txBox="1"/>
          <p:nvPr/>
        </p:nvSpPr>
        <p:spPr>
          <a:xfrm>
            <a:off x="6187265" y="5223857"/>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82" name="TextBox 81">
            <a:extLst>
              <a:ext uri="{FF2B5EF4-FFF2-40B4-BE49-F238E27FC236}">
                <a16:creationId xmlns:a16="http://schemas.microsoft.com/office/drawing/2014/main" id="{E88948DE-6B4F-4572-8641-CB1B8FD0B7F8}"/>
              </a:ext>
            </a:extLst>
          </p:cNvPr>
          <p:cNvSpPr txBox="1"/>
          <p:nvPr/>
        </p:nvSpPr>
        <p:spPr>
          <a:xfrm>
            <a:off x="8992269" y="352283"/>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88" name="Title 3">
            <a:extLst>
              <a:ext uri="{FF2B5EF4-FFF2-40B4-BE49-F238E27FC236}">
                <a16:creationId xmlns:a16="http://schemas.microsoft.com/office/drawing/2014/main" id="{02C066D8-7733-4180-810C-F9432B017622}"/>
              </a:ext>
            </a:extLst>
          </p:cNvPr>
          <p:cNvSpPr txBox="1">
            <a:spLocks/>
          </p:cNvSpPr>
          <p:nvPr/>
        </p:nvSpPr>
        <p:spPr>
          <a:xfrm>
            <a:off x="6161448" y="2297955"/>
            <a:ext cx="975360" cy="418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B</a:t>
            </a:r>
          </a:p>
        </p:txBody>
      </p:sp>
      <p:sp>
        <p:nvSpPr>
          <p:cNvPr id="89" name="TextBox 88">
            <a:extLst>
              <a:ext uri="{FF2B5EF4-FFF2-40B4-BE49-F238E27FC236}">
                <a16:creationId xmlns:a16="http://schemas.microsoft.com/office/drawing/2014/main" id="{45C9FC36-7DFF-48EA-B222-EE3CFE3156DC}"/>
              </a:ext>
            </a:extLst>
          </p:cNvPr>
          <p:cNvSpPr txBox="1"/>
          <p:nvPr/>
        </p:nvSpPr>
        <p:spPr>
          <a:xfrm>
            <a:off x="9034792" y="2655591"/>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95" name="Title 3">
            <a:extLst>
              <a:ext uri="{FF2B5EF4-FFF2-40B4-BE49-F238E27FC236}">
                <a16:creationId xmlns:a16="http://schemas.microsoft.com/office/drawing/2014/main" id="{51873DD0-F7BC-4402-BED4-6C680974B3FF}"/>
              </a:ext>
            </a:extLst>
          </p:cNvPr>
          <p:cNvSpPr txBox="1">
            <a:spLocks/>
          </p:cNvSpPr>
          <p:nvPr/>
        </p:nvSpPr>
        <p:spPr>
          <a:xfrm>
            <a:off x="6144742" y="4847763"/>
            <a:ext cx="975360" cy="418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B</a:t>
            </a:r>
          </a:p>
        </p:txBody>
      </p:sp>
      <p:sp>
        <p:nvSpPr>
          <p:cNvPr id="96" name="TextBox 95">
            <a:extLst>
              <a:ext uri="{FF2B5EF4-FFF2-40B4-BE49-F238E27FC236}">
                <a16:creationId xmlns:a16="http://schemas.microsoft.com/office/drawing/2014/main" id="{E24C24C1-7F0D-4D74-AB0C-F774585EA9C4}"/>
              </a:ext>
            </a:extLst>
          </p:cNvPr>
          <p:cNvSpPr txBox="1"/>
          <p:nvPr/>
        </p:nvSpPr>
        <p:spPr>
          <a:xfrm>
            <a:off x="9034792" y="5223857"/>
            <a:ext cx="788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a:t>
            </a:r>
          </a:p>
        </p:txBody>
      </p:sp>
      <p:sp>
        <p:nvSpPr>
          <p:cNvPr id="102" name="Title 3">
            <a:extLst>
              <a:ext uri="{FF2B5EF4-FFF2-40B4-BE49-F238E27FC236}">
                <a16:creationId xmlns:a16="http://schemas.microsoft.com/office/drawing/2014/main" id="{C56949E7-B118-4DED-9BA7-0E19012E8F9F}"/>
              </a:ext>
            </a:extLst>
          </p:cNvPr>
          <p:cNvSpPr txBox="1">
            <a:spLocks/>
          </p:cNvSpPr>
          <p:nvPr/>
        </p:nvSpPr>
        <p:spPr>
          <a:xfrm>
            <a:off x="6096000" y="38340"/>
            <a:ext cx="975360" cy="418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Person B</a:t>
            </a:r>
          </a:p>
        </p:txBody>
      </p:sp>
      <p:sp>
        <p:nvSpPr>
          <p:cNvPr id="104" name="TextBox 103">
            <a:extLst>
              <a:ext uri="{FF2B5EF4-FFF2-40B4-BE49-F238E27FC236}">
                <a16:creationId xmlns:a16="http://schemas.microsoft.com/office/drawing/2014/main" id="{DA2DF838-20B6-4418-A20B-1AB2F53B471F}"/>
              </a:ext>
            </a:extLst>
          </p:cNvPr>
          <p:cNvSpPr txBox="1"/>
          <p:nvPr/>
        </p:nvSpPr>
        <p:spPr>
          <a:xfrm>
            <a:off x="6136929" y="800169"/>
            <a:ext cx="22846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…auf die / auf der </a:t>
            </a: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Straße</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05" name="TextBox 104">
            <a:extLst>
              <a:ext uri="{FF2B5EF4-FFF2-40B4-BE49-F238E27FC236}">
                <a16:creationId xmlns:a16="http://schemas.microsoft.com/office/drawing/2014/main" id="{DCD8875C-0B1A-46C0-8E47-83DB3EC881C9}"/>
              </a:ext>
            </a:extLst>
          </p:cNvPr>
          <p:cNvSpPr txBox="1"/>
          <p:nvPr/>
        </p:nvSpPr>
        <p:spPr>
          <a:xfrm>
            <a:off x="6116090" y="1088932"/>
            <a:ext cx="2324675"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…auf den / auf dem Kopf.</a:t>
            </a:r>
          </a:p>
        </p:txBody>
      </p:sp>
      <p:sp>
        <p:nvSpPr>
          <p:cNvPr id="106" name="TextBox 105">
            <a:extLst>
              <a:ext uri="{FF2B5EF4-FFF2-40B4-BE49-F238E27FC236}">
                <a16:creationId xmlns:a16="http://schemas.microsoft.com/office/drawing/2014/main" id="{C8244338-2009-4475-B48B-181CDD8C996D}"/>
              </a:ext>
            </a:extLst>
          </p:cNvPr>
          <p:cNvSpPr txBox="1"/>
          <p:nvPr/>
        </p:nvSpPr>
        <p:spPr>
          <a:xfrm>
            <a:off x="6096000" y="1357654"/>
            <a:ext cx="2244525"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…auf das / auf dem Bett.</a:t>
            </a:r>
          </a:p>
        </p:txBody>
      </p:sp>
      <p:sp>
        <p:nvSpPr>
          <p:cNvPr id="107" name="TextBox 106">
            <a:extLst>
              <a:ext uri="{FF2B5EF4-FFF2-40B4-BE49-F238E27FC236}">
                <a16:creationId xmlns:a16="http://schemas.microsoft.com/office/drawing/2014/main" id="{68082735-9B27-4D14-B33C-57F54F0D2F94}"/>
              </a:ext>
            </a:extLst>
          </p:cNvPr>
          <p:cNvSpPr txBox="1"/>
          <p:nvPr/>
        </p:nvSpPr>
        <p:spPr>
          <a:xfrm>
            <a:off x="6116090" y="1604706"/>
            <a:ext cx="246894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….auf dem / auf den Boden</a:t>
            </a:r>
          </a:p>
        </p:txBody>
      </p:sp>
      <p:sp>
        <p:nvSpPr>
          <p:cNvPr id="108" name="TextBox 107">
            <a:extLst>
              <a:ext uri="{FF2B5EF4-FFF2-40B4-BE49-F238E27FC236}">
                <a16:creationId xmlns:a16="http://schemas.microsoft.com/office/drawing/2014/main" id="{40242998-A577-4BFD-96E4-97D66E6B1E9E}"/>
              </a:ext>
            </a:extLst>
          </p:cNvPr>
          <p:cNvSpPr txBox="1"/>
          <p:nvPr/>
        </p:nvSpPr>
        <p:spPr>
          <a:xfrm>
            <a:off x="6156536" y="2929763"/>
            <a:ext cx="19271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…in den /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Garten.</a:t>
            </a:r>
          </a:p>
        </p:txBody>
      </p:sp>
      <p:sp>
        <p:nvSpPr>
          <p:cNvPr id="109" name="TextBox 108">
            <a:extLst>
              <a:ext uri="{FF2B5EF4-FFF2-40B4-BE49-F238E27FC236}">
                <a16:creationId xmlns:a16="http://schemas.microsoft.com/office/drawing/2014/main" id="{AD93CC3F-97EF-49BC-A347-7DE276E12FE8}"/>
              </a:ext>
            </a:extLst>
          </p:cNvPr>
          <p:cNvSpPr txBox="1"/>
          <p:nvPr/>
        </p:nvSpPr>
        <p:spPr>
          <a:xfrm>
            <a:off x="6156536" y="3173556"/>
            <a:ext cx="22846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…auf die / auf der </a:t>
            </a: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Straße</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10" name="TextBox 109">
            <a:extLst>
              <a:ext uri="{FF2B5EF4-FFF2-40B4-BE49-F238E27FC236}">
                <a16:creationId xmlns:a16="http://schemas.microsoft.com/office/drawing/2014/main" id="{00F127FF-F1BF-4B5F-B275-50C47A1D3F42}"/>
              </a:ext>
            </a:extLst>
          </p:cNvPr>
          <p:cNvSpPr txBox="1"/>
          <p:nvPr/>
        </p:nvSpPr>
        <p:spPr>
          <a:xfrm>
            <a:off x="6135697" y="3462319"/>
            <a:ext cx="2324675"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…auf den / auf dem Kopf.</a:t>
            </a:r>
          </a:p>
        </p:txBody>
      </p:sp>
      <p:sp>
        <p:nvSpPr>
          <p:cNvPr id="111" name="TextBox 110">
            <a:extLst>
              <a:ext uri="{FF2B5EF4-FFF2-40B4-BE49-F238E27FC236}">
                <a16:creationId xmlns:a16="http://schemas.microsoft.com/office/drawing/2014/main" id="{ED53ED77-D4DC-433A-847E-70CD48716BEC}"/>
              </a:ext>
            </a:extLst>
          </p:cNvPr>
          <p:cNvSpPr txBox="1"/>
          <p:nvPr/>
        </p:nvSpPr>
        <p:spPr>
          <a:xfrm>
            <a:off x="6115607" y="3731041"/>
            <a:ext cx="2244525"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…auf das / auf dem Bett.</a:t>
            </a:r>
          </a:p>
        </p:txBody>
      </p:sp>
      <p:sp>
        <p:nvSpPr>
          <p:cNvPr id="112" name="TextBox 111">
            <a:extLst>
              <a:ext uri="{FF2B5EF4-FFF2-40B4-BE49-F238E27FC236}">
                <a16:creationId xmlns:a16="http://schemas.microsoft.com/office/drawing/2014/main" id="{72929B8C-6982-4B67-B419-DAC93B790E6F}"/>
              </a:ext>
            </a:extLst>
          </p:cNvPr>
          <p:cNvSpPr txBox="1"/>
          <p:nvPr/>
        </p:nvSpPr>
        <p:spPr>
          <a:xfrm>
            <a:off x="6135697" y="3978093"/>
            <a:ext cx="246894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….auf dem / auf den Boden</a:t>
            </a:r>
          </a:p>
        </p:txBody>
      </p:sp>
      <p:sp>
        <p:nvSpPr>
          <p:cNvPr id="113" name="TextBox 112">
            <a:extLst>
              <a:ext uri="{FF2B5EF4-FFF2-40B4-BE49-F238E27FC236}">
                <a16:creationId xmlns:a16="http://schemas.microsoft.com/office/drawing/2014/main" id="{62C42ED1-4C94-4353-9E95-3B3712F093FE}"/>
              </a:ext>
            </a:extLst>
          </p:cNvPr>
          <p:cNvSpPr txBox="1"/>
          <p:nvPr/>
        </p:nvSpPr>
        <p:spPr>
          <a:xfrm>
            <a:off x="6219596" y="5555649"/>
            <a:ext cx="192713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…in den / </a:t>
            </a:r>
            <a:r>
              <a:rPr kumimoji="0" lang="en-US"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im</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Garten.</a:t>
            </a:r>
          </a:p>
        </p:txBody>
      </p:sp>
      <p:sp>
        <p:nvSpPr>
          <p:cNvPr id="114" name="TextBox 113">
            <a:extLst>
              <a:ext uri="{FF2B5EF4-FFF2-40B4-BE49-F238E27FC236}">
                <a16:creationId xmlns:a16="http://schemas.microsoft.com/office/drawing/2014/main" id="{BE889193-1649-4CFD-93D3-ED5C2DEBD9B1}"/>
              </a:ext>
            </a:extLst>
          </p:cNvPr>
          <p:cNvSpPr txBox="1"/>
          <p:nvPr/>
        </p:nvSpPr>
        <p:spPr>
          <a:xfrm>
            <a:off x="6219596" y="5799442"/>
            <a:ext cx="22846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…auf die / auf der </a:t>
            </a:r>
            <a:r>
              <a:rPr kumimoji="0" lang="de-DE"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Straße</a:t>
            </a: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15" name="TextBox 114">
            <a:extLst>
              <a:ext uri="{FF2B5EF4-FFF2-40B4-BE49-F238E27FC236}">
                <a16:creationId xmlns:a16="http://schemas.microsoft.com/office/drawing/2014/main" id="{8E31643A-AC19-44A9-A2E5-02D3FA1CD181}"/>
              </a:ext>
            </a:extLst>
          </p:cNvPr>
          <p:cNvSpPr txBox="1"/>
          <p:nvPr/>
        </p:nvSpPr>
        <p:spPr>
          <a:xfrm>
            <a:off x="6198757" y="6088205"/>
            <a:ext cx="2324675"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…auf den / auf dem Kopf.</a:t>
            </a:r>
          </a:p>
        </p:txBody>
      </p:sp>
      <p:sp>
        <p:nvSpPr>
          <p:cNvPr id="116" name="TextBox 115">
            <a:extLst>
              <a:ext uri="{FF2B5EF4-FFF2-40B4-BE49-F238E27FC236}">
                <a16:creationId xmlns:a16="http://schemas.microsoft.com/office/drawing/2014/main" id="{C853799C-DAC3-4EC4-9EA6-4868DEFAB247}"/>
              </a:ext>
            </a:extLst>
          </p:cNvPr>
          <p:cNvSpPr txBox="1"/>
          <p:nvPr/>
        </p:nvSpPr>
        <p:spPr>
          <a:xfrm>
            <a:off x="6178667" y="6356927"/>
            <a:ext cx="2244525"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…auf das / auf dem Bett.</a:t>
            </a:r>
          </a:p>
        </p:txBody>
      </p:sp>
      <p:sp>
        <p:nvSpPr>
          <p:cNvPr id="117" name="TextBox 116">
            <a:extLst>
              <a:ext uri="{FF2B5EF4-FFF2-40B4-BE49-F238E27FC236}">
                <a16:creationId xmlns:a16="http://schemas.microsoft.com/office/drawing/2014/main" id="{DC72B105-3F85-434B-9FD4-623219B1DFE6}"/>
              </a:ext>
            </a:extLst>
          </p:cNvPr>
          <p:cNvSpPr txBox="1"/>
          <p:nvPr/>
        </p:nvSpPr>
        <p:spPr>
          <a:xfrm>
            <a:off x="6198757" y="6603979"/>
            <a:ext cx="246894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….auf dem / auf den Boden</a:t>
            </a:r>
          </a:p>
        </p:txBody>
      </p:sp>
      <p:sp>
        <p:nvSpPr>
          <p:cNvPr id="118" name="TextBox 117">
            <a:extLst>
              <a:ext uri="{FF2B5EF4-FFF2-40B4-BE49-F238E27FC236}">
                <a16:creationId xmlns:a16="http://schemas.microsoft.com/office/drawing/2014/main" id="{FE214959-6F3C-4B46-9780-C4636332816E}"/>
              </a:ext>
            </a:extLst>
          </p:cNvPr>
          <p:cNvSpPr txBox="1"/>
          <p:nvPr/>
        </p:nvSpPr>
        <p:spPr>
          <a:xfrm>
            <a:off x="8934933" y="554463"/>
            <a:ext cx="2089033"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The siblings are sitting…</a:t>
            </a:r>
          </a:p>
        </p:txBody>
      </p:sp>
      <p:sp>
        <p:nvSpPr>
          <p:cNvPr id="119" name="TextBox 118">
            <a:extLst>
              <a:ext uri="{FF2B5EF4-FFF2-40B4-BE49-F238E27FC236}">
                <a16:creationId xmlns:a16="http://schemas.microsoft.com/office/drawing/2014/main" id="{10E14F80-F770-4BCC-9C8E-41D4E5A7C2B8}"/>
              </a:ext>
            </a:extLst>
          </p:cNvPr>
          <p:cNvSpPr txBox="1"/>
          <p:nvPr/>
        </p:nvSpPr>
        <p:spPr>
          <a:xfrm>
            <a:off x="8943419" y="815604"/>
            <a:ext cx="174599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The letter is (lies)….</a:t>
            </a:r>
          </a:p>
        </p:txBody>
      </p:sp>
      <p:sp>
        <p:nvSpPr>
          <p:cNvPr id="120" name="TextBox 119">
            <a:extLst>
              <a:ext uri="{FF2B5EF4-FFF2-40B4-BE49-F238E27FC236}">
                <a16:creationId xmlns:a16="http://schemas.microsoft.com/office/drawing/2014/main" id="{111E9CE2-124A-40C2-9912-3AD374526E6C}"/>
              </a:ext>
            </a:extLst>
          </p:cNvPr>
          <p:cNvSpPr txBox="1"/>
          <p:nvPr/>
        </p:nvSpPr>
        <p:spPr>
          <a:xfrm>
            <a:off x="8953307" y="1099607"/>
            <a:ext cx="2324675"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The shoes are (standing)…</a:t>
            </a:r>
          </a:p>
        </p:txBody>
      </p:sp>
      <p:sp>
        <p:nvSpPr>
          <p:cNvPr id="121" name="TextBox 120">
            <a:extLst>
              <a:ext uri="{FF2B5EF4-FFF2-40B4-BE49-F238E27FC236}">
                <a16:creationId xmlns:a16="http://schemas.microsoft.com/office/drawing/2014/main" id="{CF2232BB-49FB-4A20-ADF3-53F33CFCE725}"/>
              </a:ext>
            </a:extLst>
          </p:cNvPr>
          <p:cNvSpPr txBox="1"/>
          <p:nvPr/>
        </p:nvSpPr>
        <p:spPr>
          <a:xfrm>
            <a:off x="8943419" y="1372739"/>
            <a:ext cx="1912703"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He brings the cake…</a:t>
            </a:r>
          </a:p>
        </p:txBody>
      </p:sp>
      <p:sp>
        <p:nvSpPr>
          <p:cNvPr id="122" name="TextBox 121">
            <a:extLst>
              <a:ext uri="{FF2B5EF4-FFF2-40B4-BE49-F238E27FC236}">
                <a16:creationId xmlns:a16="http://schemas.microsoft.com/office/drawing/2014/main" id="{18CE67C4-7FE0-44D0-A7C0-09BBFF130D89}"/>
              </a:ext>
            </a:extLst>
          </p:cNvPr>
          <p:cNvSpPr txBox="1"/>
          <p:nvPr/>
        </p:nvSpPr>
        <p:spPr>
          <a:xfrm>
            <a:off x="8934933" y="1661664"/>
            <a:ext cx="25699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She puts (lays) the bananas…</a:t>
            </a:r>
          </a:p>
        </p:txBody>
      </p:sp>
      <p:sp>
        <p:nvSpPr>
          <p:cNvPr id="123" name="TextBox 122">
            <a:extLst>
              <a:ext uri="{FF2B5EF4-FFF2-40B4-BE49-F238E27FC236}">
                <a16:creationId xmlns:a16="http://schemas.microsoft.com/office/drawing/2014/main" id="{FC82E4E5-9B32-4E01-AFA7-9E80C3CB98F3}"/>
              </a:ext>
            </a:extLst>
          </p:cNvPr>
          <p:cNvSpPr txBox="1"/>
          <p:nvPr/>
        </p:nvSpPr>
        <p:spPr>
          <a:xfrm>
            <a:off x="8976538" y="2895666"/>
            <a:ext cx="2089033"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The siblings are sitting…</a:t>
            </a:r>
          </a:p>
        </p:txBody>
      </p:sp>
      <p:sp>
        <p:nvSpPr>
          <p:cNvPr id="124" name="TextBox 123">
            <a:extLst>
              <a:ext uri="{FF2B5EF4-FFF2-40B4-BE49-F238E27FC236}">
                <a16:creationId xmlns:a16="http://schemas.microsoft.com/office/drawing/2014/main" id="{92B4624A-A30D-4F7C-A956-93688327CCD8}"/>
              </a:ext>
            </a:extLst>
          </p:cNvPr>
          <p:cNvSpPr txBox="1"/>
          <p:nvPr/>
        </p:nvSpPr>
        <p:spPr>
          <a:xfrm>
            <a:off x="8985024" y="3156807"/>
            <a:ext cx="174599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The letter is (lies)….</a:t>
            </a:r>
          </a:p>
        </p:txBody>
      </p:sp>
      <p:sp>
        <p:nvSpPr>
          <p:cNvPr id="125" name="TextBox 124">
            <a:extLst>
              <a:ext uri="{FF2B5EF4-FFF2-40B4-BE49-F238E27FC236}">
                <a16:creationId xmlns:a16="http://schemas.microsoft.com/office/drawing/2014/main" id="{678E49AA-5F43-428B-9AA6-92E00961A15E}"/>
              </a:ext>
            </a:extLst>
          </p:cNvPr>
          <p:cNvSpPr txBox="1"/>
          <p:nvPr/>
        </p:nvSpPr>
        <p:spPr>
          <a:xfrm>
            <a:off x="8994912" y="3440810"/>
            <a:ext cx="2324675"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The shoes are (standing)…</a:t>
            </a:r>
          </a:p>
        </p:txBody>
      </p:sp>
      <p:sp>
        <p:nvSpPr>
          <p:cNvPr id="126" name="TextBox 125">
            <a:extLst>
              <a:ext uri="{FF2B5EF4-FFF2-40B4-BE49-F238E27FC236}">
                <a16:creationId xmlns:a16="http://schemas.microsoft.com/office/drawing/2014/main" id="{ED28FF54-FC2F-4042-81B9-F4F259CFDEE9}"/>
              </a:ext>
            </a:extLst>
          </p:cNvPr>
          <p:cNvSpPr txBox="1"/>
          <p:nvPr/>
        </p:nvSpPr>
        <p:spPr>
          <a:xfrm>
            <a:off x="8985024" y="3713942"/>
            <a:ext cx="1912703"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He brings the cake…</a:t>
            </a:r>
          </a:p>
        </p:txBody>
      </p:sp>
      <p:sp>
        <p:nvSpPr>
          <p:cNvPr id="127" name="TextBox 126">
            <a:extLst>
              <a:ext uri="{FF2B5EF4-FFF2-40B4-BE49-F238E27FC236}">
                <a16:creationId xmlns:a16="http://schemas.microsoft.com/office/drawing/2014/main" id="{112AD41B-D52B-4ECC-9F9E-F7AE07BD3A55}"/>
              </a:ext>
            </a:extLst>
          </p:cNvPr>
          <p:cNvSpPr txBox="1"/>
          <p:nvPr/>
        </p:nvSpPr>
        <p:spPr>
          <a:xfrm>
            <a:off x="8976538" y="4002867"/>
            <a:ext cx="25699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She puts (lays) the bananas…</a:t>
            </a:r>
          </a:p>
        </p:txBody>
      </p:sp>
      <p:sp>
        <p:nvSpPr>
          <p:cNvPr id="128" name="TextBox 127">
            <a:extLst>
              <a:ext uri="{FF2B5EF4-FFF2-40B4-BE49-F238E27FC236}">
                <a16:creationId xmlns:a16="http://schemas.microsoft.com/office/drawing/2014/main" id="{7E58A490-FAC3-405E-8772-296DF18D4304}"/>
              </a:ext>
            </a:extLst>
          </p:cNvPr>
          <p:cNvSpPr txBox="1"/>
          <p:nvPr/>
        </p:nvSpPr>
        <p:spPr>
          <a:xfrm>
            <a:off x="9020838" y="5473091"/>
            <a:ext cx="2089033"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The siblings are sitting…</a:t>
            </a:r>
          </a:p>
        </p:txBody>
      </p:sp>
      <p:sp>
        <p:nvSpPr>
          <p:cNvPr id="129" name="TextBox 128">
            <a:extLst>
              <a:ext uri="{FF2B5EF4-FFF2-40B4-BE49-F238E27FC236}">
                <a16:creationId xmlns:a16="http://schemas.microsoft.com/office/drawing/2014/main" id="{513E477D-3984-466E-B59E-EA277E2AE683}"/>
              </a:ext>
            </a:extLst>
          </p:cNvPr>
          <p:cNvSpPr txBox="1"/>
          <p:nvPr/>
        </p:nvSpPr>
        <p:spPr>
          <a:xfrm>
            <a:off x="9029324" y="5734232"/>
            <a:ext cx="174599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The letter is (lies)….</a:t>
            </a:r>
          </a:p>
        </p:txBody>
      </p:sp>
      <p:sp>
        <p:nvSpPr>
          <p:cNvPr id="130" name="TextBox 129">
            <a:extLst>
              <a:ext uri="{FF2B5EF4-FFF2-40B4-BE49-F238E27FC236}">
                <a16:creationId xmlns:a16="http://schemas.microsoft.com/office/drawing/2014/main" id="{B7BE280A-9878-4326-91AE-55736C89830F}"/>
              </a:ext>
            </a:extLst>
          </p:cNvPr>
          <p:cNvSpPr txBox="1"/>
          <p:nvPr/>
        </p:nvSpPr>
        <p:spPr>
          <a:xfrm>
            <a:off x="9039212" y="6018235"/>
            <a:ext cx="2324675"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The shoes are (standing)…</a:t>
            </a:r>
          </a:p>
        </p:txBody>
      </p:sp>
      <p:sp>
        <p:nvSpPr>
          <p:cNvPr id="131" name="TextBox 130">
            <a:extLst>
              <a:ext uri="{FF2B5EF4-FFF2-40B4-BE49-F238E27FC236}">
                <a16:creationId xmlns:a16="http://schemas.microsoft.com/office/drawing/2014/main" id="{019C31BB-462D-4933-9CCA-F76B90123660}"/>
              </a:ext>
            </a:extLst>
          </p:cNvPr>
          <p:cNvSpPr txBox="1"/>
          <p:nvPr/>
        </p:nvSpPr>
        <p:spPr>
          <a:xfrm>
            <a:off x="9029324" y="6291367"/>
            <a:ext cx="1912703"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He brings the cake…</a:t>
            </a:r>
          </a:p>
        </p:txBody>
      </p:sp>
      <p:sp>
        <p:nvSpPr>
          <p:cNvPr id="132" name="TextBox 131">
            <a:extLst>
              <a:ext uri="{FF2B5EF4-FFF2-40B4-BE49-F238E27FC236}">
                <a16:creationId xmlns:a16="http://schemas.microsoft.com/office/drawing/2014/main" id="{558D1607-A12A-4EB1-AC1A-F25C1471AB75}"/>
              </a:ext>
            </a:extLst>
          </p:cNvPr>
          <p:cNvSpPr txBox="1"/>
          <p:nvPr/>
        </p:nvSpPr>
        <p:spPr>
          <a:xfrm>
            <a:off x="9020838" y="6580292"/>
            <a:ext cx="25699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She puts (lays) the bananas…</a:t>
            </a:r>
          </a:p>
        </p:txBody>
      </p:sp>
    </p:spTree>
    <p:extLst>
      <p:ext uri="{BB962C8B-B14F-4D97-AF65-F5344CB8AC3E}">
        <p14:creationId xmlns:p14="http://schemas.microsoft.com/office/powerpoint/2010/main" val="1371823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358189" cy="647577"/>
          </a:xfrm>
        </p:spPr>
        <p:txBody>
          <a:bodyPr>
            <a:normAutofit/>
          </a:bodyPr>
          <a:lstStyle/>
          <a:p>
            <a:r>
              <a:rPr lang="en-GB" sz="2800" b="1" dirty="0" err="1">
                <a:solidFill>
                  <a:schemeClr val="bg1"/>
                </a:solidFill>
              </a:rPr>
              <a:t>Antworten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cxnSp>
        <p:nvCxnSpPr>
          <p:cNvPr id="6" name="Straight Connector 5">
            <a:extLst>
              <a:ext uri="{FF2B5EF4-FFF2-40B4-BE49-F238E27FC236}">
                <a16:creationId xmlns:a16="http://schemas.microsoft.com/office/drawing/2014/main" id="{B849655F-0408-CB41-B2B3-B11FCACB7252}"/>
              </a:ext>
            </a:extLst>
          </p:cNvPr>
          <p:cNvCxnSpPr>
            <a:cxnSpLocks/>
          </p:cNvCxnSpPr>
          <p:nvPr/>
        </p:nvCxnSpPr>
        <p:spPr>
          <a:xfrm>
            <a:off x="6114288" y="1444752"/>
            <a:ext cx="0" cy="478501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C5C23A-5DA2-6D4F-85B7-76081FC21414}"/>
              </a:ext>
            </a:extLst>
          </p:cNvPr>
          <p:cNvSpPr txBox="1"/>
          <p:nvPr/>
        </p:nvSpPr>
        <p:spPr>
          <a:xfrm>
            <a:off x="2162763" y="1235999"/>
            <a:ext cx="1415772" cy="461665"/>
          </a:xfrm>
          <a:prstGeom prst="rect">
            <a:avLst/>
          </a:prstGeom>
          <a:noFill/>
        </p:spPr>
        <p:txBody>
          <a:bodyPr wrap="none" rtlCol="0">
            <a:spAutoFit/>
          </a:bodyPr>
          <a:lstStyle/>
          <a:p>
            <a:pPr algn="l"/>
            <a:r>
              <a:rPr lang="en-US" sz="2400" b="1" dirty="0"/>
              <a:t>Round 1</a:t>
            </a:r>
          </a:p>
        </p:txBody>
      </p:sp>
      <p:sp>
        <p:nvSpPr>
          <p:cNvPr id="23" name="TextBox 22">
            <a:extLst>
              <a:ext uri="{FF2B5EF4-FFF2-40B4-BE49-F238E27FC236}">
                <a16:creationId xmlns:a16="http://schemas.microsoft.com/office/drawing/2014/main" id="{221CD878-5324-9141-8804-4520D99F0553}"/>
              </a:ext>
            </a:extLst>
          </p:cNvPr>
          <p:cNvSpPr txBox="1"/>
          <p:nvPr/>
        </p:nvSpPr>
        <p:spPr>
          <a:xfrm>
            <a:off x="8598077" y="1235999"/>
            <a:ext cx="1415772" cy="461665"/>
          </a:xfrm>
          <a:prstGeom prst="rect">
            <a:avLst/>
          </a:prstGeom>
          <a:noFill/>
        </p:spPr>
        <p:txBody>
          <a:bodyPr wrap="none" rtlCol="0">
            <a:spAutoFit/>
          </a:bodyPr>
          <a:lstStyle/>
          <a:p>
            <a:pPr algn="l"/>
            <a:r>
              <a:rPr lang="en-US" sz="2400" b="1" dirty="0"/>
              <a:t>Round 2</a:t>
            </a:r>
          </a:p>
        </p:txBody>
      </p:sp>
      <p:sp>
        <p:nvSpPr>
          <p:cNvPr id="36" name="TextBox 35">
            <a:extLst>
              <a:ext uri="{FF2B5EF4-FFF2-40B4-BE49-F238E27FC236}">
                <a16:creationId xmlns:a16="http://schemas.microsoft.com/office/drawing/2014/main" id="{534EA7F8-E2AF-C14D-B066-DB3FA659E688}"/>
              </a:ext>
            </a:extLst>
          </p:cNvPr>
          <p:cNvSpPr txBox="1"/>
          <p:nvPr/>
        </p:nvSpPr>
        <p:spPr>
          <a:xfrm>
            <a:off x="10731" y="1975786"/>
            <a:ext cx="5719836" cy="461665"/>
          </a:xfrm>
          <a:prstGeom prst="rect">
            <a:avLst/>
          </a:prstGeom>
          <a:noFill/>
          <a:ln>
            <a:noFill/>
          </a:ln>
        </p:spPr>
        <p:txBody>
          <a:bodyPr wrap="none" rtlCol="0">
            <a:spAutoFit/>
          </a:bodyPr>
          <a:lstStyle/>
          <a:p>
            <a:pPr algn="l"/>
            <a:r>
              <a:rPr lang="en-US" sz="2400" dirty="0"/>
              <a:t>1. </a:t>
            </a:r>
            <a:r>
              <a:rPr lang="en-US" sz="2400" dirty="0" err="1"/>
              <a:t>Er</a:t>
            </a:r>
            <a:r>
              <a:rPr lang="en-US" sz="2400" dirty="0"/>
              <a:t> </a:t>
            </a:r>
            <a:r>
              <a:rPr lang="en-US" sz="2400" dirty="0" err="1"/>
              <a:t>stellt</a:t>
            </a:r>
            <a:r>
              <a:rPr lang="en-US" sz="2400" dirty="0"/>
              <a:t> das </a:t>
            </a:r>
            <a:r>
              <a:rPr lang="en-US" sz="2400" dirty="0" err="1"/>
              <a:t>Fahrrad</a:t>
            </a:r>
            <a:r>
              <a:rPr lang="en-US" sz="2400" dirty="0"/>
              <a:t> in den Garten. </a:t>
            </a:r>
          </a:p>
        </p:txBody>
      </p:sp>
      <p:sp>
        <p:nvSpPr>
          <p:cNvPr id="37" name="TextBox 36">
            <a:extLst>
              <a:ext uri="{FF2B5EF4-FFF2-40B4-BE49-F238E27FC236}">
                <a16:creationId xmlns:a16="http://schemas.microsoft.com/office/drawing/2014/main" id="{7E18FD12-04F4-8343-AB0D-3ADD150E90C9}"/>
              </a:ext>
            </a:extLst>
          </p:cNvPr>
          <p:cNvSpPr txBox="1"/>
          <p:nvPr/>
        </p:nvSpPr>
        <p:spPr>
          <a:xfrm>
            <a:off x="10731" y="2573062"/>
            <a:ext cx="4961615" cy="461665"/>
          </a:xfrm>
          <a:prstGeom prst="rect">
            <a:avLst/>
          </a:prstGeom>
          <a:noFill/>
          <a:ln>
            <a:noFill/>
          </a:ln>
        </p:spPr>
        <p:txBody>
          <a:bodyPr wrap="none" rtlCol="0">
            <a:spAutoFit/>
          </a:bodyPr>
          <a:lstStyle/>
          <a:p>
            <a:pPr algn="l"/>
            <a:r>
              <a:rPr lang="en-US" sz="2400" dirty="0"/>
              <a:t>2. Das Auto </a:t>
            </a:r>
            <a:r>
              <a:rPr lang="en-US" sz="2400" dirty="0" err="1"/>
              <a:t>steht</a:t>
            </a:r>
            <a:r>
              <a:rPr lang="en-US" sz="2400" dirty="0"/>
              <a:t> auf der </a:t>
            </a:r>
            <a:r>
              <a:rPr lang="en-US" sz="2400" dirty="0" err="1"/>
              <a:t>Straße</a:t>
            </a:r>
            <a:r>
              <a:rPr lang="en-US" sz="2400" dirty="0"/>
              <a:t>.</a:t>
            </a:r>
          </a:p>
        </p:txBody>
      </p:sp>
      <p:sp>
        <p:nvSpPr>
          <p:cNvPr id="38" name="TextBox 37">
            <a:extLst>
              <a:ext uri="{FF2B5EF4-FFF2-40B4-BE49-F238E27FC236}">
                <a16:creationId xmlns:a16="http://schemas.microsoft.com/office/drawing/2014/main" id="{AF94FA8C-D388-EF47-8FBF-FC266365FBBD}"/>
              </a:ext>
            </a:extLst>
          </p:cNvPr>
          <p:cNvSpPr txBox="1"/>
          <p:nvPr/>
        </p:nvSpPr>
        <p:spPr>
          <a:xfrm>
            <a:off x="10731" y="3170338"/>
            <a:ext cx="5078634" cy="461665"/>
          </a:xfrm>
          <a:prstGeom prst="rect">
            <a:avLst/>
          </a:prstGeom>
          <a:noFill/>
          <a:ln>
            <a:noFill/>
          </a:ln>
        </p:spPr>
        <p:txBody>
          <a:bodyPr wrap="none" rtlCol="0">
            <a:spAutoFit/>
          </a:bodyPr>
          <a:lstStyle/>
          <a:p>
            <a:pPr algn="l"/>
            <a:r>
              <a:rPr lang="en-US" sz="2400" dirty="0"/>
              <a:t>3. Sie </a:t>
            </a:r>
            <a:r>
              <a:rPr lang="en-US" sz="2400" dirty="0" err="1"/>
              <a:t>setzt</a:t>
            </a:r>
            <a:r>
              <a:rPr lang="en-US" sz="2400" dirty="0"/>
              <a:t> den Hut auf den Kopf.</a:t>
            </a:r>
          </a:p>
        </p:txBody>
      </p:sp>
      <p:sp>
        <p:nvSpPr>
          <p:cNvPr id="39" name="TextBox 38">
            <a:extLst>
              <a:ext uri="{FF2B5EF4-FFF2-40B4-BE49-F238E27FC236}">
                <a16:creationId xmlns:a16="http://schemas.microsoft.com/office/drawing/2014/main" id="{B9199EFC-DC41-A94B-913B-46E9862C40D8}"/>
              </a:ext>
            </a:extLst>
          </p:cNvPr>
          <p:cNvSpPr txBox="1"/>
          <p:nvPr/>
        </p:nvSpPr>
        <p:spPr>
          <a:xfrm>
            <a:off x="25222" y="3767614"/>
            <a:ext cx="5181227" cy="461665"/>
          </a:xfrm>
          <a:prstGeom prst="rect">
            <a:avLst/>
          </a:prstGeom>
          <a:noFill/>
          <a:ln>
            <a:noFill/>
          </a:ln>
        </p:spPr>
        <p:txBody>
          <a:bodyPr wrap="none" rtlCol="0">
            <a:spAutoFit/>
          </a:bodyPr>
          <a:lstStyle/>
          <a:p>
            <a:pPr algn="l"/>
            <a:r>
              <a:rPr lang="en-US" sz="2400" dirty="0"/>
              <a:t>4. </a:t>
            </a:r>
            <a:r>
              <a:rPr lang="en-US" sz="2400" dirty="0" err="1"/>
              <a:t>Er</a:t>
            </a:r>
            <a:r>
              <a:rPr lang="en-US" sz="2400" dirty="0"/>
              <a:t> </a:t>
            </a:r>
            <a:r>
              <a:rPr lang="en-US" sz="2400" dirty="0" err="1"/>
              <a:t>legt</a:t>
            </a:r>
            <a:r>
              <a:rPr lang="en-US" sz="2400" dirty="0"/>
              <a:t> die Zeitung auf das Bett. </a:t>
            </a:r>
          </a:p>
        </p:txBody>
      </p:sp>
      <p:sp>
        <p:nvSpPr>
          <p:cNvPr id="40" name="TextBox 39">
            <a:extLst>
              <a:ext uri="{FF2B5EF4-FFF2-40B4-BE49-F238E27FC236}">
                <a16:creationId xmlns:a16="http://schemas.microsoft.com/office/drawing/2014/main" id="{0771AD93-1999-2B46-A59C-FE43C0A58EAB}"/>
              </a:ext>
            </a:extLst>
          </p:cNvPr>
          <p:cNvSpPr txBox="1"/>
          <p:nvPr/>
        </p:nvSpPr>
        <p:spPr>
          <a:xfrm>
            <a:off x="20619" y="4387922"/>
            <a:ext cx="5621897" cy="830997"/>
          </a:xfrm>
          <a:prstGeom prst="rect">
            <a:avLst/>
          </a:prstGeom>
          <a:noFill/>
          <a:ln>
            <a:noFill/>
          </a:ln>
        </p:spPr>
        <p:txBody>
          <a:bodyPr wrap="square" rtlCol="0">
            <a:spAutoFit/>
          </a:bodyPr>
          <a:lstStyle/>
          <a:p>
            <a:pPr algn="l"/>
            <a:r>
              <a:rPr lang="en-US" sz="2400" dirty="0"/>
              <a:t>5. Das </a:t>
            </a:r>
            <a:r>
              <a:rPr lang="en-US" sz="2400" dirty="0" err="1"/>
              <a:t>kleine</a:t>
            </a:r>
            <a:r>
              <a:rPr lang="en-US" sz="2400" dirty="0"/>
              <a:t> </a:t>
            </a:r>
            <a:r>
              <a:rPr lang="en-US" sz="2400" dirty="0" err="1"/>
              <a:t>Flugzeug</a:t>
            </a:r>
            <a:r>
              <a:rPr lang="en-US" sz="2400" dirty="0"/>
              <a:t> </a:t>
            </a:r>
            <a:r>
              <a:rPr lang="en-US" sz="2400" dirty="0" err="1"/>
              <a:t>steht</a:t>
            </a:r>
            <a:r>
              <a:rPr lang="en-US" sz="2400" dirty="0"/>
              <a:t> auf dem Boden.</a:t>
            </a:r>
          </a:p>
        </p:txBody>
      </p:sp>
      <p:sp>
        <p:nvSpPr>
          <p:cNvPr id="41" name="TextBox 40">
            <a:extLst>
              <a:ext uri="{FF2B5EF4-FFF2-40B4-BE49-F238E27FC236}">
                <a16:creationId xmlns:a16="http://schemas.microsoft.com/office/drawing/2014/main" id="{91D57B4C-D74E-F44E-9DA8-86DE2BC46013}"/>
              </a:ext>
            </a:extLst>
          </p:cNvPr>
          <p:cNvSpPr txBox="1"/>
          <p:nvPr/>
        </p:nvSpPr>
        <p:spPr>
          <a:xfrm>
            <a:off x="6399558" y="1992100"/>
            <a:ext cx="5995552" cy="461665"/>
          </a:xfrm>
          <a:prstGeom prst="rect">
            <a:avLst/>
          </a:prstGeom>
          <a:noFill/>
          <a:ln>
            <a:noFill/>
          </a:ln>
        </p:spPr>
        <p:txBody>
          <a:bodyPr wrap="none" rtlCol="0">
            <a:spAutoFit/>
          </a:bodyPr>
          <a:lstStyle/>
          <a:p>
            <a:pPr algn="l"/>
            <a:r>
              <a:rPr lang="en-US" sz="2400" dirty="0"/>
              <a:t>1. Die </a:t>
            </a:r>
            <a:r>
              <a:rPr lang="en-US" sz="2400" dirty="0" err="1"/>
              <a:t>Geschwister</a:t>
            </a:r>
            <a:r>
              <a:rPr lang="en-US" sz="2400" dirty="0"/>
              <a:t> </a:t>
            </a:r>
            <a:r>
              <a:rPr lang="en-US" sz="2400" dirty="0" err="1"/>
              <a:t>sitzen</a:t>
            </a:r>
            <a:r>
              <a:rPr lang="en-US" sz="2400" dirty="0"/>
              <a:t> auf dem Sofa.</a:t>
            </a:r>
          </a:p>
        </p:txBody>
      </p:sp>
      <p:sp>
        <p:nvSpPr>
          <p:cNvPr id="42" name="TextBox 41">
            <a:extLst>
              <a:ext uri="{FF2B5EF4-FFF2-40B4-BE49-F238E27FC236}">
                <a16:creationId xmlns:a16="http://schemas.microsoft.com/office/drawing/2014/main" id="{F8817FB3-444A-4446-BBAC-8AB9CF2CCE82}"/>
              </a:ext>
            </a:extLst>
          </p:cNvPr>
          <p:cNvSpPr txBox="1"/>
          <p:nvPr/>
        </p:nvSpPr>
        <p:spPr>
          <a:xfrm>
            <a:off x="6399558" y="2589376"/>
            <a:ext cx="4709944" cy="461665"/>
          </a:xfrm>
          <a:prstGeom prst="rect">
            <a:avLst/>
          </a:prstGeom>
          <a:noFill/>
          <a:ln>
            <a:noFill/>
          </a:ln>
        </p:spPr>
        <p:txBody>
          <a:bodyPr wrap="none" rtlCol="0">
            <a:spAutoFit/>
          </a:bodyPr>
          <a:lstStyle/>
          <a:p>
            <a:pPr algn="l"/>
            <a:r>
              <a:rPr lang="en-US" sz="2400" dirty="0"/>
              <a:t>2. Der Brief </a:t>
            </a:r>
            <a:r>
              <a:rPr lang="en-US" sz="2400" dirty="0" err="1"/>
              <a:t>liegt</a:t>
            </a:r>
            <a:r>
              <a:rPr lang="en-US" sz="2400" dirty="0"/>
              <a:t> auf dem Tisch.</a:t>
            </a:r>
          </a:p>
        </p:txBody>
      </p:sp>
      <p:sp>
        <p:nvSpPr>
          <p:cNvPr id="43" name="TextBox 42">
            <a:extLst>
              <a:ext uri="{FF2B5EF4-FFF2-40B4-BE49-F238E27FC236}">
                <a16:creationId xmlns:a16="http://schemas.microsoft.com/office/drawing/2014/main" id="{B5CED006-3235-C542-9941-FE997755F3D1}"/>
              </a:ext>
            </a:extLst>
          </p:cNvPr>
          <p:cNvSpPr txBox="1"/>
          <p:nvPr/>
        </p:nvSpPr>
        <p:spPr>
          <a:xfrm>
            <a:off x="6399558" y="3186652"/>
            <a:ext cx="5812810" cy="461665"/>
          </a:xfrm>
          <a:prstGeom prst="rect">
            <a:avLst/>
          </a:prstGeom>
          <a:noFill/>
          <a:ln>
            <a:noFill/>
          </a:ln>
        </p:spPr>
        <p:txBody>
          <a:bodyPr wrap="none" rtlCol="0">
            <a:spAutoFit/>
          </a:bodyPr>
          <a:lstStyle/>
          <a:p>
            <a:pPr algn="l"/>
            <a:r>
              <a:rPr lang="en-US" sz="2400" dirty="0"/>
              <a:t>3. Die </a:t>
            </a:r>
            <a:r>
              <a:rPr lang="en-US" sz="2400" dirty="0" err="1"/>
              <a:t>Schuhe</a:t>
            </a:r>
            <a:r>
              <a:rPr lang="en-US" sz="2400" dirty="0"/>
              <a:t> </a:t>
            </a:r>
            <a:r>
              <a:rPr lang="en-US" sz="2400" dirty="0" err="1"/>
              <a:t>stehen</a:t>
            </a:r>
            <a:r>
              <a:rPr lang="en-US" sz="2400" dirty="0"/>
              <a:t> auf dem Boden.</a:t>
            </a:r>
          </a:p>
        </p:txBody>
      </p:sp>
      <p:sp>
        <p:nvSpPr>
          <p:cNvPr id="44" name="TextBox 43">
            <a:extLst>
              <a:ext uri="{FF2B5EF4-FFF2-40B4-BE49-F238E27FC236}">
                <a16:creationId xmlns:a16="http://schemas.microsoft.com/office/drawing/2014/main" id="{E3D9A68F-F213-374F-93CE-1F15D8A15A61}"/>
              </a:ext>
            </a:extLst>
          </p:cNvPr>
          <p:cNvSpPr txBox="1"/>
          <p:nvPr/>
        </p:nvSpPr>
        <p:spPr>
          <a:xfrm>
            <a:off x="6414050" y="3783928"/>
            <a:ext cx="5543278" cy="830997"/>
          </a:xfrm>
          <a:prstGeom prst="rect">
            <a:avLst/>
          </a:prstGeom>
          <a:noFill/>
          <a:ln>
            <a:noFill/>
          </a:ln>
        </p:spPr>
        <p:txBody>
          <a:bodyPr wrap="square" rtlCol="0">
            <a:spAutoFit/>
          </a:bodyPr>
          <a:lstStyle/>
          <a:p>
            <a:pPr algn="l"/>
            <a:r>
              <a:rPr lang="en-US" sz="2400" dirty="0"/>
              <a:t>4. </a:t>
            </a:r>
            <a:r>
              <a:rPr lang="en-US" sz="2400" dirty="0" err="1"/>
              <a:t>Er</a:t>
            </a:r>
            <a:r>
              <a:rPr lang="en-US" sz="2400" dirty="0"/>
              <a:t> </a:t>
            </a:r>
            <a:r>
              <a:rPr lang="en-US" sz="2400" dirty="0" err="1"/>
              <a:t>bringt</a:t>
            </a:r>
            <a:r>
              <a:rPr lang="en-US" sz="2400" dirty="0"/>
              <a:t> den Kuchen in die </a:t>
            </a:r>
            <a:r>
              <a:rPr lang="en-US" sz="2400" dirty="0" err="1"/>
              <a:t>Wohnung</a:t>
            </a:r>
            <a:r>
              <a:rPr lang="en-US" sz="2400" dirty="0"/>
              <a:t>.</a:t>
            </a:r>
          </a:p>
        </p:txBody>
      </p:sp>
      <p:sp>
        <p:nvSpPr>
          <p:cNvPr id="45" name="TextBox 44">
            <a:extLst>
              <a:ext uri="{FF2B5EF4-FFF2-40B4-BE49-F238E27FC236}">
                <a16:creationId xmlns:a16="http://schemas.microsoft.com/office/drawing/2014/main" id="{F97A24B2-F675-3D4E-B5EE-5304B578EDBF}"/>
              </a:ext>
            </a:extLst>
          </p:cNvPr>
          <p:cNvSpPr txBox="1"/>
          <p:nvPr/>
        </p:nvSpPr>
        <p:spPr>
          <a:xfrm>
            <a:off x="6414050" y="4633055"/>
            <a:ext cx="5591595" cy="461665"/>
          </a:xfrm>
          <a:prstGeom prst="rect">
            <a:avLst/>
          </a:prstGeom>
          <a:noFill/>
          <a:ln>
            <a:noFill/>
          </a:ln>
        </p:spPr>
        <p:txBody>
          <a:bodyPr wrap="none" rtlCol="0">
            <a:spAutoFit/>
          </a:bodyPr>
          <a:lstStyle/>
          <a:p>
            <a:pPr algn="l"/>
            <a:r>
              <a:rPr lang="en-US" sz="2400" dirty="0"/>
              <a:t>5. Sie </a:t>
            </a:r>
            <a:r>
              <a:rPr lang="en-US" sz="2400" dirty="0" err="1"/>
              <a:t>legt</a:t>
            </a:r>
            <a:r>
              <a:rPr lang="en-US" sz="2400" dirty="0"/>
              <a:t> die </a:t>
            </a:r>
            <a:r>
              <a:rPr lang="en-US" sz="2400" dirty="0" err="1"/>
              <a:t>Banane</a:t>
            </a:r>
            <a:r>
              <a:rPr lang="en-US" sz="2400" dirty="0"/>
              <a:t> auf den Teller.</a:t>
            </a:r>
          </a:p>
        </p:txBody>
      </p:sp>
    </p:spTree>
    <p:extLst>
      <p:ext uri="{BB962C8B-B14F-4D97-AF65-F5344CB8AC3E}">
        <p14:creationId xmlns:p14="http://schemas.microsoft.com/office/powerpoint/2010/main" val="2054372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Mia </a:t>
            </a:r>
            <a:r>
              <a:rPr lang="en-GB" sz="2800" b="1" dirty="0" err="1">
                <a:solidFill>
                  <a:schemeClr val="bg1"/>
                </a:solidFill>
              </a:rPr>
              <a:t>schreibt</a:t>
            </a:r>
            <a:r>
              <a:rPr lang="en-GB" sz="2800" b="1" dirty="0">
                <a:solidFill>
                  <a:schemeClr val="bg1"/>
                </a:solidFill>
              </a:rPr>
              <a:t> </a:t>
            </a:r>
            <a:r>
              <a:rPr lang="en-GB" sz="2800" dirty="0">
                <a:solidFill>
                  <a:schemeClr val="bg1"/>
                </a:solidFill>
              </a:rPr>
              <a:t>Andrea</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6E913B1-CBA0-4742-AA81-ADC93F9EEAA0}"/>
              </a:ext>
            </a:extLst>
          </p:cNvPr>
          <p:cNvSpPr txBox="1"/>
          <p:nvPr/>
        </p:nvSpPr>
        <p:spPr>
          <a:xfrm>
            <a:off x="4611638" y="241108"/>
            <a:ext cx="7792003" cy="461665"/>
          </a:xfrm>
          <a:prstGeom prst="rect">
            <a:avLst/>
          </a:prstGeom>
          <a:noFill/>
        </p:spPr>
        <p:txBody>
          <a:bodyPr wrap="square" rtlCol="0">
            <a:spAutoFit/>
          </a:bodyPr>
          <a:lstStyle/>
          <a:p>
            <a:r>
              <a:rPr lang="en-US" sz="2400" dirty="0" err="1"/>
              <a:t>Schreib</a:t>
            </a:r>
            <a:r>
              <a:rPr lang="en-US" sz="2400" dirty="0"/>
              <a:t> die SMS auf Deutsch.</a:t>
            </a:r>
          </a:p>
        </p:txBody>
      </p:sp>
      <p:grpSp>
        <p:nvGrpSpPr>
          <p:cNvPr id="51" name="Group 50">
            <a:extLst>
              <a:ext uri="{FF2B5EF4-FFF2-40B4-BE49-F238E27FC236}">
                <a16:creationId xmlns:a16="http://schemas.microsoft.com/office/drawing/2014/main" id="{6066DD82-6502-4653-BE96-648C2F591C75}"/>
              </a:ext>
            </a:extLst>
          </p:cNvPr>
          <p:cNvGrpSpPr/>
          <p:nvPr/>
        </p:nvGrpSpPr>
        <p:grpSpPr>
          <a:xfrm>
            <a:off x="593011" y="1203726"/>
            <a:ext cx="3152078" cy="4386210"/>
            <a:chOff x="4719331" y="2191837"/>
            <a:chExt cx="2314515" cy="4003200"/>
          </a:xfrm>
        </p:grpSpPr>
        <p:grpSp>
          <p:nvGrpSpPr>
            <p:cNvPr id="52" name="Group 51">
              <a:extLst>
                <a:ext uri="{FF2B5EF4-FFF2-40B4-BE49-F238E27FC236}">
                  <a16:creationId xmlns:a16="http://schemas.microsoft.com/office/drawing/2014/main" id="{14514A41-C6B3-4759-98AB-6E41A3F40388}"/>
                </a:ext>
              </a:extLst>
            </p:cNvPr>
            <p:cNvGrpSpPr/>
            <p:nvPr/>
          </p:nvGrpSpPr>
          <p:grpSpPr>
            <a:xfrm>
              <a:off x="4719331" y="2191837"/>
              <a:ext cx="2314515" cy="4003200"/>
              <a:chOff x="4719331" y="2191837"/>
              <a:chExt cx="2198943" cy="4003200"/>
            </a:xfrm>
          </p:grpSpPr>
          <p:grpSp>
            <p:nvGrpSpPr>
              <p:cNvPr id="55" name="Group 54">
                <a:extLst>
                  <a:ext uri="{FF2B5EF4-FFF2-40B4-BE49-F238E27FC236}">
                    <a16:creationId xmlns:a16="http://schemas.microsoft.com/office/drawing/2014/main" id="{35470258-EB7A-4DCD-9FD9-9205FA651A35}"/>
                  </a:ext>
                </a:extLst>
              </p:cNvPr>
              <p:cNvGrpSpPr/>
              <p:nvPr/>
            </p:nvGrpSpPr>
            <p:grpSpPr>
              <a:xfrm>
                <a:off x="4719331" y="2191837"/>
                <a:ext cx="2198943" cy="4003200"/>
                <a:chOff x="-30479" y="22860"/>
                <a:chExt cx="3394710" cy="6004560"/>
              </a:xfrm>
            </p:grpSpPr>
            <p:grpSp>
              <p:nvGrpSpPr>
                <p:cNvPr id="57" name="Group 56">
                  <a:extLst>
                    <a:ext uri="{FF2B5EF4-FFF2-40B4-BE49-F238E27FC236}">
                      <a16:creationId xmlns:a16="http://schemas.microsoft.com/office/drawing/2014/main" id="{2892F474-9173-4E46-A292-D4E7D3970398}"/>
                    </a:ext>
                  </a:extLst>
                </p:cNvPr>
                <p:cNvGrpSpPr/>
                <p:nvPr/>
              </p:nvGrpSpPr>
              <p:grpSpPr>
                <a:xfrm>
                  <a:off x="-30479" y="22860"/>
                  <a:ext cx="3394710" cy="6004560"/>
                  <a:chOff x="-30479" y="22860"/>
                  <a:chExt cx="3394710" cy="6004560"/>
                </a:xfrm>
              </p:grpSpPr>
              <p:grpSp>
                <p:nvGrpSpPr>
                  <p:cNvPr id="59" name="Group 58">
                    <a:extLst>
                      <a:ext uri="{FF2B5EF4-FFF2-40B4-BE49-F238E27FC236}">
                        <a16:creationId xmlns:a16="http://schemas.microsoft.com/office/drawing/2014/main" id="{2C330051-5165-407C-85AB-8C5A87000A0C}"/>
                      </a:ext>
                    </a:extLst>
                  </p:cNvPr>
                  <p:cNvGrpSpPr/>
                  <p:nvPr/>
                </p:nvGrpSpPr>
                <p:grpSpPr>
                  <a:xfrm>
                    <a:off x="-30479" y="22860"/>
                    <a:ext cx="3394710" cy="6004560"/>
                    <a:chOff x="-30479" y="22860"/>
                    <a:chExt cx="3394710" cy="6004560"/>
                  </a:xfrm>
                </p:grpSpPr>
                <p:sp>
                  <p:nvSpPr>
                    <p:cNvPr id="63" name="Rectangle: Rounded Corners 59">
                      <a:extLst>
                        <a:ext uri="{FF2B5EF4-FFF2-40B4-BE49-F238E27FC236}">
                          <a16:creationId xmlns:a16="http://schemas.microsoft.com/office/drawing/2014/main" id="{10A1B703-0863-4636-87C2-FDCF566A51BE}"/>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CBA5671F-985C-467F-B528-7527B3F1F8F9}"/>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60" name="Oval 59">
                    <a:extLst>
                      <a:ext uri="{FF2B5EF4-FFF2-40B4-BE49-F238E27FC236}">
                        <a16:creationId xmlns:a16="http://schemas.microsoft.com/office/drawing/2014/main" id="{F9BE8833-37F0-47D6-ACBA-A24D1D5F948E}"/>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sp>
              <p:nvSpPr>
                <p:cNvPr id="58" name="Speech Bubble: Rectangle with Corners Rounded 56">
                  <a:extLst>
                    <a:ext uri="{FF2B5EF4-FFF2-40B4-BE49-F238E27FC236}">
                      <a16:creationId xmlns:a16="http://schemas.microsoft.com/office/drawing/2014/main" id="{9B597991-36EB-40AA-B20D-7D2ED4200EF4}"/>
                    </a:ext>
                  </a:extLst>
                </p:cNvPr>
                <p:cNvSpPr/>
                <p:nvPr/>
              </p:nvSpPr>
              <p:spPr>
                <a:xfrm>
                  <a:off x="251530" y="805205"/>
                  <a:ext cx="2830692" cy="1827005"/>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6" name="TextBox 55">
                <a:extLst>
                  <a:ext uri="{FF2B5EF4-FFF2-40B4-BE49-F238E27FC236}">
                    <a16:creationId xmlns:a16="http://schemas.microsoft.com/office/drawing/2014/main" id="{716C62CF-283C-4E63-A694-614EFB11C79C}"/>
                  </a:ext>
                </a:extLst>
              </p:cNvPr>
              <p:cNvSpPr txBox="1"/>
              <p:nvPr/>
            </p:nvSpPr>
            <p:spPr>
              <a:xfrm>
                <a:off x="4910366" y="2760544"/>
                <a:ext cx="1906490"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Oh Andrea! We are preparing the party, but Wolfgang isn’t helping!</a:t>
                </a:r>
              </a:p>
            </p:txBody>
          </p:sp>
        </p:grpSp>
        <p:sp>
          <p:nvSpPr>
            <p:cNvPr id="53" name="Speech Bubble: Rectangle with Corners Rounded 49">
              <a:extLst>
                <a:ext uri="{FF2B5EF4-FFF2-40B4-BE49-F238E27FC236}">
                  <a16:creationId xmlns:a16="http://schemas.microsoft.com/office/drawing/2014/main" id="{DD9C0A76-D2F8-4E79-B27E-3827EED1D97A}"/>
                </a:ext>
              </a:extLst>
            </p:cNvPr>
            <p:cNvSpPr/>
            <p:nvPr/>
          </p:nvSpPr>
          <p:spPr>
            <a:xfrm>
              <a:off x="4911525" y="4500180"/>
              <a:ext cx="1929967" cy="1212014"/>
            </a:xfrm>
            <a:prstGeom prst="wedgeRoundRectCallout">
              <a:avLst>
                <a:gd name="adj1" fmla="val 43942"/>
                <a:gd name="adj2" fmla="val 63771"/>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9C988530-9EC6-4BB9-8C01-477D4C6A0F37}"/>
                </a:ext>
              </a:extLst>
            </p:cNvPr>
            <p:cNvSpPr txBox="1"/>
            <p:nvPr/>
          </p:nvSpPr>
          <p:spPr>
            <a:xfrm>
              <a:off x="4920325" y="4566884"/>
              <a:ext cx="1998831"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I’m doing the shopping, because Wolfgang is phoning his friends.</a:t>
              </a:r>
            </a:p>
          </p:txBody>
        </p:sp>
      </p:grpSp>
      <p:grpSp>
        <p:nvGrpSpPr>
          <p:cNvPr id="71" name="Group 70">
            <a:extLst>
              <a:ext uri="{FF2B5EF4-FFF2-40B4-BE49-F238E27FC236}">
                <a16:creationId xmlns:a16="http://schemas.microsoft.com/office/drawing/2014/main" id="{D73CFCF5-1E4D-455E-929F-38B2537E8035}"/>
              </a:ext>
            </a:extLst>
          </p:cNvPr>
          <p:cNvGrpSpPr/>
          <p:nvPr/>
        </p:nvGrpSpPr>
        <p:grpSpPr>
          <a:xfrm>
            <a:off x="4493321" y="1203726"/>
            <a:ext cx="3152078" cy="4386210"/>
            <a:chOff x="4719331" y="2191837"/>
            <a:chExt cx="2314515" cy="4003200"/>
          </a:xfrm>
        </p:grpSpPr>
        <p:grpSp>
          <p:nvGrpSpPr>
            <p:cNvPr id="72" name="Group 71">
              <a:extLst>
                <a:ext uri="{FF2B5EF4-FFF2-40B4-BE49-F238E27FC236}">
                  <a16:creationId xmlns:a16="http://schemas.microsoft.com/office/drawing/2014/main" id="{ACD24419-D42C-4C8C-B12B-B1D818DFE1A8}"/>
                </a:ext>
              </a:extLst>
            </p:cNvPr>
            <p:cNvGrpSpPr/>
            <p:nvPr/>
          </p:nvGrpSpPr>
          <p:grpSpPr>
            <a:xfrm>
              <a:off x="4719331" y="2191837"/>
              <a:ext cx="2314515" cy="4003200"/>
              <a:chOff x="4719331" y="2191837"/>
              <a:chExt cx="2198943" cy="4003200"/>
            </a:xfrm>
          </p:grpSpPr>
          <p:grpSp>
            <p:nvGrpSpPr>
              <p:cNvPr id="75" name="Group 74">
                <a:extLst>
                  <a:ext uri="{FF2B5EF4-FFF2-40B4-BE49-F238E27FC236}">
                    <a16:creationId xmlns:a16="http://schemas.microsoft.com/office/drawing/2014/main" id="{7182617A-370A-4A83-99F6-C894F51384C1}"/>
                  </a:ext>
                </a:extLst>
              </p:cNvPr>
              <p:cNvGrpSpPr/>
              <p:nvPr/>
            </p:nvGrpSpPr>
            <p:grpSpPr>
              <a:xfrm>
                <a:off x="4719331" y="2191837"/>
                <a:ext cx="2198943" cy="4003200"/>
                <a:chOff x="-30479" y="22860"/>
                <a:chExt cx="3394710" cy="6004560"/>
              </a:xfrm>
            </p:grpSpPr>
            <p:grpSp>
              <p:nvGrpSpPr>
                <p:cNvPr id="77" name="Group 76">
                  <a:extLst>
                    <a:ext uri="{FF2B5EF4-FFF2-40B4-BE49-F238E27FC236}">
                      <a16:creationId xmlns:a16="http://schemas.microsoft.com/office/drawing/2014/main" id="{085501D5-A501-406B-AC9C-6E36AE319B30}"/>
                    </a:ext>
                  </a:extLst>
                </p:cNvPr>
                <p:cNvGrpSpPr/>
                <p:nvPr/>
              </p:nvGrpSpPr>
              <p:grpSpPr>
                <a:xfrm>
                  <a:off x="-30479" y="22860"/>
                  <a:ext cx="3394710" cy="6004560"/>
                  <a:chOff x="-30479" y="22860"/>
                  <a:chExt cx="3394710" cy="6004560"/>
                </a:xfrm>
              </p:grpSpPr>
              <p:grpSp>
                <p:nvGrpSpPr>
                  <p:cNvPr id="79" name="Group 78">
                    <a:extLst>
                      <a:ext uri="{FF2B5EF4-FFF2-40B4-BE49-F238E27FC236}">
                        <a16:creationId xmlns:a16="http://schemas.microsoft.com/office/drawing/2014/main" id="{738EF111-FCDA-41CE-A530-80D109E99F52}"/>
                      </a:ext>
                    </a:extLst>
                  </p:cNvPr>
                  <p:cNvGrpSpPr/>
                  <p:nvPr/>
                </p:nvGrpSpPr>
                <p:grpSpPr>
                  <a:xfrm>
                    <a:off x="-30479" y="22860"/>
                    <a:ext cx="3394710" cy="6004560"/>
                    <a:chOff x="-30479" y="22860"/>
                    <a:chExt cx="3394710" cy="6004560"/>
                  </a:xfrm>
                </p:grpSpPr>
                <p:sp>
                  <p:nvSpPr>
                    <p:cNvPr id="81" name="Rectangle: Rounded Corners 111">
                      <a:extLst>
                        <a:ext uri="{FF2B5EF4-FFF2-40B4-BE49-F238E27FC236}">
                          <a16:creationId xmlns:a16="http://schemas.microsoft.com/office/drawing/2014/main" id="{C0E8412D-ED44-4050-AEBD-3FC792B8855F}"/>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295F33BA-2A35-484B-AFEA-42D0562B16D6}"/>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80" name="Oval 79">
                    <a:extLst>
                      <a:ext uri="{FF2B5EF4-FFF2-40B4-BE49-F238E27FC236}">
                        <a16:creationId xmlns:a16="http://schemas.microsoft.com/office/drawing/2014/main" id="{D65ED61A-FD0E-437D-89B6-E3F6B33E8866}"/>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sp>
              <p:nvSpPr>
                <p:cNvPr id="78" name="Speech Bubble: Rectangle with Corners Rounded 108">
                  <a:extLst>
                    <a:ext uri="{FF2B5EF4-FFF2-40B4-BE49-F238E27FC236}">
                      <a16:creationId xmlns:a16="http://schemas.microsoft.com/office/drawing/2014/main" id="{71570097-C6B3-4130-A65C-0E1311AD3934}"/>
                    </a:ext>
                  </a:extLst>
                </p:cNvPr>
                <p:cNvSpPr/>
                <p:nvPr/>
              </p:nvSpPr>
              <p:spPr>
                <a:xfrm>
                  <a:off x="303820" y="920551"/>
                  <a:ext cx="2830692" cy="1672056"/>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76" name="TextBox 75">
                <a:extLst>
                  <a:ext uri="{FF2B5EF4-FFF2-40B4-BE49-F238E27FC236}">
                    <a16:creationId xmlns:a16="http://schemas.microsoft.com/office/drawing/2014/main" id="{8801A6EF-FF3E-4E75-B41A-2C95F611999E}"/>
                  </a:ext>
                </a:extLst>
              </p:cNvPr>
              <p:cNvSpPr txBox="1"/>
              <p:nvPr/>
            </p:nvSpPr>
            <p:spPr>
              <a:xfrm>
                <a:off x="4976417" y="2872641"/>
                <a:ext cx="1812172"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I’m putting the tables in the garden, while Wolfgang plays guitar!  </a:t>
                </a:r>
              </a:p>
            </p:txBody>
          </p:sp>
        </p:grpSp>
        <p:sp>
          <p:nvSpPr>
            <p:cNvPr id="73" name="Speech Bubble: Rectangle with Corners Rounded 103">
              <a:extLst>
                <a:ext uri="{FF2B5EF4-FFF2-40B4-BE49-F238E27FC236}">
                  <a16:creationId xmlns:a16="http://schemas.microsoft.com/office/drawing/2014/main" id="{05F445B9-9134-4DFB-A36E-C0A91453D47D}"/>
                </a:ext>
              </a:extLst>
            </p:cNvPr>
            <p:cNvSpPr/>
            <p:nvPr/>
          </p:nvSpPr>
          <p:spPr>
            <a:xfrm>
              <a:off x="4978821" y="4399495"/>
              <a:ext cx="1929967" cy="1351046"/>
            </a:xfrm>
            <a:prstGeom prst="wedgeRoundRectCallout">
              <a:avLst>
                <a:gd name="adj1" fmla="val 40445"/>
                <a:gd name="adj2" fmla="val 61178"/>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4" name="TextBox 73">
              <a:extLst>
                <a:ext uri="{FF2B5EF4-FFF2-40B4-BE49-F238E27FC236}">
                  <a16:creationId xmlns:a16="http://schemas.microsoft.com/office/drawing/2014/main" id="{65EBB2AA-F85E-4ED4-8C8D-9F492F11D695}"/>
                </a:ext>
              </a:extLst>
            </p:cNvPr>
            <p:cNvSpPr txBox="1"/>
            <p:nvPr/>
          </p:nvSpPr>
          <p:spPr>
            <a:xfrm>
              <a:off x="5012835" y="4446650"/>
              <a:ext cx="1766479" cy="12781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Frau Nowak is bringing the bread, because Wolfgang doesn’t feel like going to the shop. </a:t>
              </a:r>
            </a:p>
          </p:txBody>
        </p:sp>
      </p:grpSp>
      <p:grpSp>
        <p:nvGrpSpPr>
          <p:cNvPr id="83" name="Group 82">
            <a:extLst>
              <a:ext uri="{FF2B5EF4-FFF2-40B4-BE49-F238E27FC236}">
                <a16:creationId xmlns:a16="http://schemas.microsoft.com/office/drawing/2014/main" id="{728A84FB-D818-40A9-9323-BEE0AB019507}"/>
              </a:ext>
            </a:extLst>
          </p:cNvPr>
          <p:cNvGrpSpPr/>
          <p:nvPr/>
        </p:nvGrpSpPr>
        <p:grpSpPr>
          <a:xfrm>
            <a:off x="8402150" y="1203726"/>
            <a:ext cx="3152078" cy="4386210"/>
            <a:chOff x="4719331" y="2191837"/>
            <a:chExt cx="2314515" cy="4003200"/>
          </a:xfrm>
        </p:grpSpPr>
        <p:grpSp>
          <p:nvGrpSpPr>
            <p:cNvPr id="84" name="Group 83">
              <a:extLst>
                <a:ext uri="{FF2B5EF4-FFF2-40B4-BE49-F238E27FC236}">
                  <a16:creationId xmlns:a16="http://schemas.microsoft.com/office/drawing/2014/main" id="{ECFAA634-F980-458A-8CE3-FF18E0A494B1}"/>
                </a:ext>
              </a:extLst>
            </p:cNvPr>
            <p:cNvGrpSpPr/>
            <p:nvPr/>
          </p:nvGrpSpPr>
          <p:grpSpPr>
            <a:xfrm>
              <a:off x="4719331" y="2191837"/>
              <a:ext cx="2314515" cy="4003200"/>
              <a:chOff x="4719331" y="2191837"/>
              <a:chExt cx="2198943" cy="4003200"/>
            </a:xfrm>
          </p:grpSpPr>
          <p:grpSp>
            <p:nvGrpSpPr>
              <p:cNvPr id="86" name="Group 85">
                <a:extLst>
                  <a:ext uri="{FF2B5EF4-FFF2-40B4-BE49-F238E27FC236}">
                    <a16:creationId xmlns:a16="http://schemas.microsoft.com/office/drawing/2014/main" id="{3FEE555C-656C-491A-B8A3-7BD8BEF797D5}"/>
                  </a:ext>
                </a:extLst>
              </p:cNvPr>
              <p:cNvGrpSpPr/>
              <p:nvPr/>
            </p:nvGrpSpPr>
            <p:grpSpPr>
              <a:xfrm>
                <a:off x="4719331" y="2191837"/>
                <a:ext cx="2198943" cy="4003200"/>
                <a:chOff x="-30479" y="22860"/>
                <a:chExt cx="3394710" cy="6004560"/>
              </a:xfrm>
            </p:grpSpPr>
            <p:grpSp>
              <p:nvGrpSpPr>
                <p:cNvPr id="88" name="Group 87">
                  <a:extLst>
                    <a:ext uri="{FF2B5EF4-FFF2-40B4-BE49-F238E27FC236}">
                      <a16:creationId xmlns:a16="http://schemas.microsoft.com/office/drawing/2014/main" id="{D24E89A3-6585-45E2-BD2E-C2393CA3B16C}"/>
                    </a:ext>
                  </a:extLst>
                </p:cNvPr>
                <p:cNvGrpSpPr/>
                <p:nvPr/>
              </p:nvGrpSpPr>
              <p:grpSpPr>
                <a:xfrm>
                  <a:off x="-30479" y="22860"/>
                  <a:ext cx="3394710" cy="6004560"/>
                  <a:chOff x="-30479" y="22860"/>
                  <a:chExt cx="3394710" cy="6004560"/>
                </a:xfrm>
              </p:grpSpPr>
              <p:grpSp>
                <p:nvGrpSpPr>
                  <p:cNvPr id="90" name="Group 89">
                    <a:extLst>
                      <a:ext uri="{FF2B5EF4-FFF2-40B4-BE49-F238E27FC236}">
                        <a16:creationId xmlns:a16="http://schemas.microsoft.com/office/drawing/2014/main" id="{1CD5F091-6D89-4E66-B5BE-D8D86AE458FD}"/>
                      </a:ext>
                    </a:extLst>
                  </p:cNvPr>
                  <p:cNvGrpSpPr/>
                  <p:nvPr/>
                </p:nvGrpSpPr>
                <p:grpSpPr>
                  <a:xfrm>
                    <a:off x="-30479" y="22860"/>
                    <a:ext cx="3394710" cy="6004560"/>
                    <a:chOff x="-30479" y="22860"/>
                    <a:chExt cx="3394710" cy="6004560"/>
                  </a:xfrm>
                </p:grpSpPr>
                <p:sp>
                  <p:nvSpPr>
                    <p:cNvPr id="92" name="Rectangle: Rounded Corners 126">
                      <a:extLst>
                        <a:ext uri="{FF2B5EF4-FFF2-40B4-BE49-F238E27FC236}">
                          <a16:creationId xmlns:a16="http://schemas.microsoft.com/office/drawing/2014/main" id="{E8E3181E-F5B5-40ED-9D2D-9484F8CA9C85}"/>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9E3566CA-322B-4681-B400-D5AAA6E8C8C5}"/>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91" name="Oval 90">
                    <a:extLst>
                      <a:ext uri="{FF2B5EF4-FFF2-40B4-BE49-F238E27FC236}">
                        <a16:creationId xmlns:a16="http://schemas.microsoft.com/office/drawing/2014/main" id="{3DFD5AEC-2929-4A38-B7DD-5E37B60739C2}"/>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sp>
              <p:nvSpPr>
                <p:cNvPr id="89" name="Speech Bubble: Rectangle with Corners Rounded 123">
                  <a:extLst>
                    <a:ext uri="{FF2B5EF4-FFF2-40B4-BE49-F238E27FC236}">
                      <a16:creationId xmlns:a16="http://schemas.microsoft.com/office/drawing/2014/main" id="{A580253B-C3DF-49B1-8671-D3B4D75A55AE}"/>
                    </a:ext>
                  </a:extLst>
                </p:cNvPr>
                <p:cNvSpPr/>
                <p:nvPr/>
              </p:nvSpPr>
              <p:spPr>
                <a:xfrm>
                  <a:off x="303906" y="1030149"/>
                  <a:ext cx="2830692" cy="1250414"/>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87" name="TextBox 86">
                <a:extLst>
                  <a:ext uri="{FF2B5EF4-FFF2-40B4-BE49-F238E27FC236}">
                    <a16:creationId xmlns:a16="http://schemas.microsoft.com/office/drawing/2014/main" id="{186A920E-04A7-4EFC-872D-B8B0EB8AA5F9}"/>
                  </a:ext>
                </a:extLst>
              </p:cNvPr>
              <p:cNvSpPr txBox="1"/>
              <p:nvPr/>
            </p:nvSpPr>
            <p:spPr>
              <a:xfrm>
                <a:off x="4977979" y="2879926"/>
                <a:ext cx="1742746"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And the party starts at 20:00, but he is still in the bathroom!</a:t>
                </a:r>
                <a:endParaRPr kumimoji="0" lang="en-GB" sz="1700" b="0" i="0" u="sng" strike="noStrike" kern="0" cap="none" spc="0" normalizeH="0" baseline="0" noProof="0" dirty="0">
                  <a:ln>
                    <a:noFill/>
                  </a:ln>
                  <a:effectLst/>
                  <a:uLnTx/>
                  <a:uFillTx/>
                </a:endParaRPr>
              </a:p>
            </p:txBody>
          </p:sp>
        </p:grpSp>
        <p:sp>
          <p:nvSpPr>
            <p:cNvPr id="85" name="Speech Bubble: Rectangle with Corners Rounded 118">
              <a:extLst>
                <a:ext uri="{FF2B5EF4-FFF2-40B4-BE49-F238E27FC236}">
                  <a16:creationId xmlns:a16="http://schemas.microsoft.com/office/drawing/2014/main" id="{522511AC-3508-4C23-8188-70C7C0154701}"/>
                </a:ext>
              </a:extLst>
            </p:cNvPr>
            <p:cNvSpPr/>
            <p:nvPr/>
          </p:nvSpPr>
          <p:spPr>
            <a:xfrm>
              <a:off x="4947315" y="4699850"/>
              <a:ext cx="1929967" cy="91093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94" name="TextBox 93">
            <a:extLst>
              <a:ext uri="{FF2B5EF4-FFF2-40B4-BE49-F238E27FC236}">
                <a16:creationId xmlns:a16="http://schemas.microsoft.com/office/drawing/2014/main" id="{6B4097F8-C91D-4F3B-8D1C-5670B8AADE2A}"/>
              </a:ext>
            </a:extLst>
          </p:cNvPr>
          <p:cNvSpPr txBox="1"/>
          <p:nvPr/>
        </p:nvSpPr>
        <p:spPr>
          <a:xfrm>
            <a:off x="8750929" y="4038595"/>
            <a:ext cx="2498142" cy="8771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effectLst/>
                <a:uLnTx/>
                <a:uFillTx/>
              </a:rPr>
              <a:t>Ugh, I’ve eaten too much cake and have a headache!</a:t>
            </a:r>
          </a:p>
        </p:txBody>
      </p:sp>
      <p:sp>
        <p:nvSpPr>
          <p:cNvPr id="95" name="TextBox 94">
            <a:extLst>
              <a:ext uri="{FF2B5EF4-FFF2-40B4-BE49-F238E27FC236}">
                <a16:creationId xmlns:a16="http://schemas.microsoft.com/office/drawing/2014/main" id="{36EFA493-BA8A-4C3F-9A84-92CABC9169B3}"/>
              </a:ext>
            </a:extLst>
          </p:cNvPr>
          <p:cNvSpPr txBox="1"/>
          <p:nvPr/>
        </p:nvSpPr>
        <p:spPr>
          <a:xfrm>
            <a:off x="2885225" y="1462475"/>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10:00</a:t>
            </a:r>
          </a:p>
        </p:txBody>
      </p:sp>
      <p:sp>
        <p:nvSpPr>
          <p:cNvPr id="96" name="TextBox 95">
            <a:extLst>
              <a:ext uri="{FF2B5EF4-FFF2-40B4-BE49-F238E27FC236}">
                <a16:creationId xmlns:a16="http://schemas.microsoft.com/office/drawing/2014/main" id="{096EEB42-1926-4370-AC84-4203F681093E}"/>
              </a:ext>
            </a:extLst>
          </p:cNvPr>
          <p:cNvSpPr txBox="1"/>
          <p:nvPr/>
        </p:nvSpPr>
        <p:spPr>
          <a:xfrm>
            <a:off x="2957533" y="3367967"/>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11:32</a:t>
            </a:r>
          </a:p>
        </p:txBody>
      </p:sp>
      <p:sp>
        <p:nvSpPr>
          <p:cNvPr id="97" name="TextBox 96">
            <a:extLst>
              <a:ext uri="{FF2B5EF4-FFF2-40B4-BE49-F238E27FC236}">
                <a16:creationId xmlns:a16="http://schemas.microsoft.com/office/drawing/2014/main" id="{1577320E-6CB8-4830-BB21-0649B4C45E94}"/>
              </a:ext>
            </a:extLst>
          </p:cNvPr>
          <p:cNvSpPr txBox="1"/>
          <p:nvPr/>
        </p:nvSpPr>
        <p:spPr>
          <a:xfrm>
            <a:off x="6792503" y="1516600"/>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13:46</a:t>
            </a:r>
          </a:p>
        </p:txBody>
      </p:sp>
      <p:sp>
        <p:nvSpPr>
          <p:cNvPr id="98" name="TextBox 97">
            <a:extLst>
              <a:ext uri="{FF2B5EF4-FFF2-40B4-BE49-F238E27FC236}">
                <a16:creationId xmlns:a16="http://schemas.microsoft.com/office/drawing/2014/main" id="{96F4D516-F0FD-43B3-8FF3-C50109472916}"/>
              </a:ext>
            </a:extLst>
          </p:cNvPr>
          <p:cNvSpPr txBox="1"/>
          <p:nvPr/>
        </p:nvSpPr>
        <p:spPr>
          <a:xfrm>
            <a:off x="6787830" y="3307456"/>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17:13</a:t>
            </a:r>
          </a:p>
        </p:txBody>
      </p:sp>
      <p:sp>
        <p:nvSpPr>
          <p:cNvPr id="99" name="TextBox 98">
            <a:extLst>
              <a:ext uri="{FF2B5EF4-FFF2-40B4-BE49-F238E27FC236}">
                <a16:creationId xmlns:a16="http://schemas.microsoft.com/office/drawing/2014/main" id="{566E45B7-6427-4201-888C-3348D3F7490C}"/>
              </a:ext>
            </a:extLst>
          </p:cNvPr>
          <p:cNvSpPr txBox="1"/>
          <p:nvPr/>
        </p:nvSpPr>
        <p:spPr>
          <a:xfrm>
            <a:off x="10636968" y="1523822"/>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19:50</a:t>
            </a:r>
          </a:p>
        </p:txBody>
      </p:sp>
      <p:sp>
        <p:nvSpPr>
          <p:cNvPr id="100" name="TextBox 99">
            <a:extLst>
              <a:ext uri="{FF2B5EF4-FFF2-40B4-BE49-F238E27FC236}">
                <a16:creationId xmlns:a16="http://schemas.microsoft.com/office/drawing/2014/main" id="{366BB610-A5EE-4A0B-9C31-50E741E83C8A}"/>
              </a:ext>
            </a:extLst>
          </p:cNvPr>
          <p:cNvSpPr txBox="1"/>
          <p:nvPr/>
        </p:nvSpPr>
        <p:spPr>
          <a:xfrm>
            <a:off x="10636968" y="3513796"/>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23:05</a:t>
            </a:r>
          </a:p>
        </p:txBody>
      </p:sp>
      <p:sp>
        <p:nvSpPr>
          <p:cNvPr id="101" name="Speech Bubble: Rectangle with Corners Rounded 100">
            <a:extLst>
              <a:ext uri="{FF2B5EF4-FFF2-40B4-BE49-F238E27FC236}">
                <a16:creationId xmlns:a16="http://schemas.microsoft.com/office/drawing/2014/main" id="{FD2C0919-E829-40E7-BB17-0C910E1937D2}"/>
              </a:ext>
            </a:extLst>
          </p:cNvPr>
          <p:cNvSpPr/>
          <p:nvPr/>
        </p:nvSpPr>
        <p:spPr>
          <a:xfrm>
            <a:off x="2397354" y="5105976"/>
            <a:ext cx="5919892" cy="1246013"/>
          </a:xfrm>
          <a:prstGeom prst="wedgeRoundRectCallout">
            <a:avLst>
              <a:gd name="adj1" fmla="val -7042"/>
              <a:gd name="adj2" fmla="val -85583"/>
              <a:gd name="adj3" fmla="val 16667"/>
            </a:avLst>
          </a:prstGeom>
          <a:solidFill>
            <a:schemeClr val="accent1">
              <a:lumMod val="40000"/>
              <a:lumOff val="60000"/>
            </a:schemeClr>
          </a:solid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effectLst/>
                <a:uLnTx/>
                <a:uFillTx/>
                <a:latin typeface="Century Gothic" panose="020F0302020204030204"/>
                <a:ea typeface="+mn-ea"/>
                <a:cs typeface="+mn-cs"/>
              </a:rPr>
              <a:t>Remember</a:t>
            </a:r>
            <a:r>
              <a:rPr kumimoji="0" lang="en-GB" sz="1800" b="0" i="0" u="none" strike="noStrike" kern="0" cap="none" spc="0" normalizeH="0" baseline="0" noProof="0" dirty="0">
                <a:ln>
                  <a:noFill/>
                </a:ln>
                <a:effectLst/>
                <a:uLnTx/>
                <a:uFillTx/>
                <a:latin typeface="Century Gothic" panose="020F0302020204030204"/>
                <a:ea typeface="+mn-ea"/>
                <a:cs typeface="+mn-cs"/>
              </a:rPr>
              <a:t>: to (not) feel like = (</a:t>
            </a:r>
            <a:r>
              <a:rPr kumimoji="0" lang="en-GB" sz="1800" b="0" i="0" u="none" strike="noStrike" kern="0" cap="none" spc="0" normalizeH="0" baseline="0" noProof="0" dirty="0" err="1">
                <a:ln>
                  <a:noFill/>
                </a:ln>
                <a:effectLst/>
                <a:uLnTx/>
                <a:uFillTx/>
                <a:latin typeface="Century Gothic" panose="020F0302020204030204"/>
                <a:ea typeface="+mn-ea"/>
                <a:cs typeface="+mn-cs"/>
              </a:rPr>
              <a:t>keine</a:t>
            </a:r>
            <a:r>
              <a:rPr kumimoji="0" lang="en-GB" sz="1800" b="0" i="0" u="none" strike="noStrike" kern="0" cap="none" spc="0" normalizeH="0" baseline="0" noProof="0" dirty="0">
                <a:ln>
                  <a:noFill/>
                </a:ln>
                <a:effectLst/>
                <a:uLnTx/>
                <a:uFillTx/>
                <a:latin typeface="Century Gothic" panose="020F0302020204030204"/>
                <a:ea typeface="+mn-ea"/>
                <a:cs typeface="+mn-cs"/>
              </a:rPr>
              <a:t>) Lust </a:t>
            </a:r>
            <a:r>
              <a:rPr kumimoji="0" lang="en-GB" sz="1800" b="0" i="0" u="none" strike="noStrike" kern="0" cap="none" spc="0" normalizeH="0" baseline="0" noProof="0" dirty="0" err="1">
                <a:ln>
                  <a:noFill/>
                </a:ln>
                <a:effectLst/>
                <a:uLnTx/>
                <a:uFillTx/>
                <a:latin typeface="Century Gothic" panose="020F0302020204030204"/>
                <a:ea typeface="+mn-ea"/>
                <a:cs typeface="+mn-cs"/>
              </a:rPr>
              <a:t>haben</a:t>
            </a:r>
            <a:br>
              <a:rPr kumimoji="0" lang="en-GB" sz="1800" b="0" i="0" u="none" strike="noStrike" kern="0" cap="none" spc="0" normalizeH="0" baseline="0" noProof="0" dirty="0">
                <a:ln>
                  <a:noFill/>
                </a:ln>
                <a:effectLst/>
                <a:uLnTx/>
                <a:uFillTx/>
                <a:latin typeface="Century Gothic" panose="020F0302020204030204"/>
                <a:ea typeface="+mn-ea"/>
                <a:cs typeface="+mn-cs"/>
              </a:rPr>
            </a:br>
            <a:r>
              <a:rPr kumimoji="0" lang="en-GB" sz="1800" b="0" i="0" u="none" strike="noStrike" kern="0" cap="none" spc="0" normalizeH="0" baseline="0" noProof="0" dirty="0">
                <a:ln>
                  <a:noFill/>
                </a:ln>
                <a:effectLst/>
                <a:uLnTx/>
                <a:uFillTx/>
                <a:latin typeface="Century Gothic" panose="020F0302020204030204"/>
                <a:ea typeface="+mn-ea"/>
                <a:cs typeface="+mn-cs"/>
              </a:rPr>
              <a:t>After it, use ‘</a:t>
            </a:r>
            <a:r>
              <a:rPr kumimoji="0" lang="en-GB" sz="1800" b="0" i="0" u="none" strike="noStrike" kern="0" cap="none" spc="0" normalizeH="0" baseline="0" noProof="0" dirty="0" err="1">
                <a:ln>
                  <a:noFill/>
                </a:ln>
                <a:effectLst/>
                <a:uLnTx/>
                <a:uFillTx/>
                <a:latin typeface="Century Gothic" panose="020F0302020204030204"/>
                <a:ea typeface="+mn-ea"/>
                <a:cs typeface="+mn-cs"/>
              </a:rPr>
              <a:t>zu</a:t>
            </a:r>
            <a:r>
              <a:rPr kumimoji="0" lang="en-GB" sz="1800" b="0" i="0" u="none" strike="noStrike" kern="0" cap="none" spc="0" normalizeH="0" baseline="0" noProof="0" dirty="0">
                <a:ln>
                  <a:noFill/>
                </a:ln>
                <a:effectLst/>
                <a:uLnTx/>
                <a:uFillTx/>
                <a:latin typeface="Century Gothic" panose="020F0302020204030204"/>
                <a:ea typeface="+mn-ea"/>
                <a:cs typeface="+mn-cs"/>
              </a:rPr>
              <a:t>’ plus an infinitive verb:</a:t>
            </a:r>
            <a:br>
              <a:rPr kumimoji="0" lang="en-GB" sz="1800" b="0" i="0" u="none" strike="noStrike" kern="0" cap="none" spc="0" normalizeH="0" baseline="0" noProof="0" dirty="0">
                <a:ln>
                  <a:noFill/>
                </a:ln>
                <a:effectLst/>
                <a:uLnTx/>
                <a:uFillTx/>
                <a:latin typeface="Century Gothic" panose="020F0302020204030204"/>
                <a:ea typeface="+mn-ea"/>
                <a:cs typeface="+mn-cs"/>
              </a:rPr>
            </a:br>
            <a:r>
              <a:rPr kumimoji="0" lang="en-GB" sz="1800" b="0" i="0" u="none" strike="noStrike" kern="0" cap="none" spc="0" normalizeH="0" baseline="0" noProof="0" dirty="0">
                <a:ln>
                  <a:noFill/>
                </a:ln>
                <a:effectLst/>
                <a:uLnTx/>
                <a:uFillTx/>
                <a:latin typeface="Century Gothic" panose="020F0302020204030204"/>
                <a:ea typeface="+mn-ea"/>
                <a:cs typeface="+mn-cs"/>
              </a:rPr>
              <a:t>Mia </a:t>
            </a:r>
            <a:r>
              <a:rPr kumimoji="0" lang="en-GB" sz="1800" b="1" i="0" u="none" strike="noStrike" kern="0" cap="none" spc="0" normalizeH="0" baseline="0" noProof="0" dirty="0">
                <a:ln>
                  <a:noFill/>
                </a:ln>
                <a:effectLst/>
                <a:uLnTx/>
                <a:uFillTx/>
                <a:latin typeface="Century Gothic" panose="020F0302020204030204"/>
                <a:ea typeface="+mn-ea"/>
                <a:cs typeface="+mn-cs"/>
              </a:rPr>
              <a:t>hat </a:t>
            </a:r>
            <a:r>
              <a:rPr kumimoji="0" lang="en-GB" sz="1800" b="1" i="0" u="none" strike="noStrike" kern="0" cap="none" spc="0" normalizeH="0" baseline="0" noProof="0" dirty="0" err="1">
                <a:ln>
                  <a:noFill/>
                </a:ln>
                <a:effectLst/>
                <a:uLnTx/>
                <a:uFillTx/>
                <a:latin typeface="Century Gothic" panose="020F0302020204030204"/>
                <a:ea typeface="+mn-ea"/>
                <a:cs typeface="+mn-cs"/>
              </a:rPr>
              <a:t>keine</a:t>
            </a:r>
            <a:r>
              <a:rPr kumimoji="0" lang="en-GB" sz="1800" b="1" i="0" u="none" strike="noStrike" kern="0" cap="none" spc="0" normalizeH="0" baseline="0" noProof="0" dirty="0">
                <a:ln>
                  <a:noFill/>
                </a:ln>
                <a:effectLst/>
                <a:uLnTx/>
                <a:uFillTx/>
                <a:latin typeface="Century Gothic" panose="020F0302020204030204"/>
                <a:ea typeface="+mn-ea"/>
                <a:cs typeface="+mn-cs"/>
              </a:rPr>
              <a:t> Lust</a:t>
            </a:r>
            <a:r>
              <a:rPr kumimoji="0" lang="en-GB" sz="1800" b="0" i="0" u="none" strike="noStrike" kern="0" cap="none" spc="0" normalizeH="0" baseline="0" noProof="0" dirty="0">
                <a:ln>
                  <a:noFill/>
                </a:ln>
                <a:effectLst/>
                <a:uLnTx/>
                <a:uFillTx/>
                <a:latin typeface="Century Gothic" panose="020F0302020204030204"/>
                <a:ea typeface="+mn-ea"/>
                <a:cs typeface="+mn-cs"/>
              </a:rPr>
              <a:t>, Kuchen </a:t>
            </a:r>
            <a:r>
              <a:rPr kumimoji="0" lang="en-GB" sz="1800" b="1" i="0" u="none" strike="noStrike" kern="0" cap="none" spc="0" normalizeH="0" baseline="0" noProof="0" dirty="0" err="1">
                <a:ln>
                  <a:noFill/>
                </a:ln>
                <a:effectLst/>
                <a:uLnTx/>
                <a:uFillTx/>
                <a:latin typeface="Century Gothic" panose="020F0302020204030204"/>
                <a:ea typeface="+mn-ea"/>
                <a:cs typeface="+mn-cs"/>
              </a:rPr>
              <a:t>zu</a:t>
            </a:r>
            <a:r>
              <a:rPr kumimoji="0" lang="en-GB" sz="1800" b="0" i="0" u="none" strike="noStrike" kern="0" cap="none" spc="0" normalizeH="0" baseline="0" noProof="0" dirty="0">
                <a:ln>
                  <a:noFill/>
                </a:ln>
                <a:effectLst/>
                <a:uLnTx/>
                <a:uFillTx/>
                <a:latin typeface="Century Gothic" panose="020F0302020204030204"/>
                <a:ea typeface="+mn-ea"/>
                <a:cs typeface="+mn-cs"/>
              </a:rPr>
              <a:t> </a:t>
            </a:r>
            <a:r>
              <a:rPr kumimoji="0" lang="en-GB" sz="1800" b="0" i="0" u="none" strike="noStrike" kern="0" cap="none" spc="0" normalizeH="0" baseline="0" noProof="0" dirty="0" err="1">
                <a:ln>
                  <a:noFill/>
                </a:ln>
                <a:effectLst/>
                <a:uLnTx/>
                <a:uFillTx/>
                <a:latin typeface="Century Gothic" panose="020F0302020204030204"/>
                <a:ea typeface="+mn-ea"/>
                <a:cs typeface="+mn-cs"/>
              </a:rPr>
              <a:t>essen</a:t>
            </a:r>
            <a:r>
              <a:rPr kumimoji="0" lang="en-GB" sz="1800" b="0" i="0" u="none" strike="noStrike" kern="0" cap="none" spc="0" normalizeH="0" baseline="0" noProof="0" dirty="0">
                <a:ln>
                  <a:noFill/>
                </a:ln>
                <a:effectLst/>
                <a:uLnTx/>
                <a:uFillTx/>
                <a:latin typeface="Century Gothic" panose="020F0302020204030204"/>
                <a:ea typeface="+mn-ea"/>
                <a:cs typeface="+mn-cs"/>
              </a:rPr>
              <a:t>!</a:t>
            </a:r>
            <a:br>
              <a:rPr kumimoji="0" lang="en-GB" sz="1800" b="0" i="0" u="none" strike="noStrike" kern="0" cap="none" spc="0" normalizeH="0" baseline="0" noProof="0" dirty="0">
                <a:ln>
                  <a:noFill/>
                </a:ln>
                <a:effectLst/>
                <a:uLnTx/>
                <a:uFillTx/>
                <a:latin typeface="Century Gothic" panose="020F0302020204030204"/>
                <a:ea typeface="+mn-ea"/>
                <a:cs typeface="+mn-cs"/>
              </a:rPr>
            </a:br>
            <a:r>
              <a:rPr kumimoji="0" lang="en-GB" sz="1800" b="0" i="1" u="none" strike="noStrike" kern="0" cap="none" spc="0" normalizeH="0" baseline="0" noProof="0" dirty="0">
                <a:ln>
                  <a:noFill/>
                </a:ln>
                <a:effectLst/>
                <a:uLnTx/>
                <a:uFillTx/>
                <a:latin typeface="Century Gothic" panose="020F0302020204030204"/>
                <a:ea typeface="+mn-ea"/>
                <a:cs typeface="+mn-cs"/>
              </a:rPr>
              <a:t>Mia doesn’t feel like eating cake!</a:t>
            </a:r>
          </a:p>
        </p:txBody>
      </p:sp>
      <p:pic>
        <p:nvPicPr>
          <p:cNvPr id="102" name="Picture 101" descr="A close up of a logo&#10;&#10;Description automatically generated">
            <a:extLst>
              <a:ext uri="{FF2B5EF4-FFF2-40B4-BE49-F238E27FC236}">
                <a16:creationId xmlns:a16="http://schemas.microsoft.com/office/drawing/2014/main" id="{742D629D-E018-4C57-B09A-C433C93949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7599" y="3932"/>
            <a:ext cx="1108114" cy="1129221"/>
          </a:xfrm>
          <a:prstGeom prst="ellipse">
            <a:avLst/>
          </a:prstGeom>
        </p:spPr>
      </p:pic>
      <p:pic>
        <p:nvPicPr>
          <p:cNvPr id="103" name="Picture 102" descr="A cartoon of a person with curly hair&#10;&#10;Description automatically generated">
            <a:extLst>
              <a:ext uri="{FF2B5EF4-FFF2-40B4-BE49-F238E27FC236}">
                <a16:creationId xmlns:a16="http://schemas.microsoft.com/office/drawing/2014/main" id="{60924CC1-6998-4194-86ED-5CB06C03972D}"/>
              </a:ext>
            </a:extLst>
          </p:cNvPr>
          <p:cNvPicPr>
            <a:picLocks noChangeAspect="1"/>
          </p:cNvPicPr>
          <p:nvPr/>
        </p:nvPicPr>
        <p:blipFill rotWithShape="1">
          <a:blip r:embed="rId4">
            <a:extLst>
              <a:ext uri="{28A0092B-C50C-407E-A947-70E740481C1C}">
                <a14:useLocalDpi xmlns:a14="http://schemas.microsoft.com/office/drawing/2010/main" val="0"/>
              </a:ext>
            </a:extLst>
          </a:blip>
          <a:srcRect b="37741"/>
          <a:stretch/>
        </p:blipFill>
        <p:spPr>
          <a:xfrm>
            <a:off x="9254117" y="-24308"/>
            <a:ext cx="1228062" cy="1162749"/>
          </a:xfrm>
          <a:prstGeom prst="ellipse">
            <a:avLst/>
          </a:prstGeom>
        </p:spPr>
      </p:pic>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Mia </a:t>
            </a:r>
            <a:r>
              <a:rPr lang="en-GB" sz="2800" b="1" dirty="0" err="1">
                <a:solidFill>
                  <a:schemeClr val="bg1"/>
                </a:solidFill>
              </a:rPr>
              <a:t>schreibt</a:t>
            </a:r>
            <a:r>
              <a:rPr lang="en-GB" sz="2800" b="1" dirty="0">
                <a:solidFill>
                  <a:schemeClr val="bg1"/>
                </a:solidFill>
              </a:rPr>
              <a:t> Andrea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6E913B1-CBA0-4742-AA81-ADC93F9EEAA0}"/>
              </a:ext>
            </a:extLst>
          </p:cNvPr>
          <p:cNvSpPr txBox="1"/>
          <p:nvPr/>
        </p:nvSpPr>
        <p:spPr>
          <a:xfrm>
            <a:off x="407117" y="1176917"/>
            <a:ext cx="7792003" cy="461665"/>
          </a:xfrm>
          <a:prstGeom prst="rect">
            <a:avLst/>
          </a:prstGeom>
          <a:noFill/>
        </p:spPr>
        <p:txBody>
          <a:bodyPr wrap="square" rtlCol="0">
            <a:spAutoFit/>
          </a:bodyPr>
          <a:lstStyle/>
          <a:p>
            <a:r>
              <a:rPr lang="en-US" sz="2400" dirty="0" err="1"/>
              <a:t>Schreib</a:t>
            </a:r>
            <a:r>
              <a:rPr lang="en-US" sz="2400" dirty="0"/>
              <a:t> auf Deutsch.</a:t>
            </a:r>
          </a:p>
        </p:txBody>
      </p:sp>
      <p:pic>
        <p:nvPicPr>
          <p:cNvPr id="62" name="Picture 61" descr="A close up of a logo&#10;&#10;Description automatically generated">
            <a:extLst>
              <a:ext uri="{FF2B5EF4-FFF2-40B4-BE49-F238E27FC236}">
                <a16:creationId xmlns:a16="http://schemas.microsoft.com/office/drawing/2014/main" id="{232EEEBE-A630-B54C-9228-F0CC22420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560" y="11760"/>
            <a:ext cx="1515975" cy="1544851"/>
          </a:xfrm>
          <a:prstGeom prst="ellipse">
            <a:avLst/>
          </a:prstGeom>
        </p:spPr>
      </p:pic>
      <p:grpSp>
        <p:nvGrpSpPr>
          <p:cNvPr id="50" name="Group 49">
            <a:extLst>
              <a:ext uri="{FF2B5EF4-FFF2-40B4-BE49-F238E27FC236}">
                <a16:creationId xmlns:a16="http://schemas.microsoft.com/office/drawing/2014/main" id="{C0BA45E8-17CA-45D0-909C-332068C797C8}"/>
              </a:ext>
            </a:extLst>
          </p:cNvPr>
          <p:cNvGrpSpPr/>
          <p:nvPr/>
        </p:nvGrpSpPr>
        <p:grpSpPr>
          <a:xfrm>
            <a:off x="619651" y="1770919"/>
            <a:ext cx="3152078" cy="4386210"/>
            <a:chOff x="4719331" y="2191837"/>
            <a:chExt cx="2314515" cy="4003200"/>
          </a:xfrm>
        </p:grpSpPr>
        <p:grpSp>
          <p:nvGrpSpPr>
            <p:cNvPr id="51" name="Group 50">
              <a:extLst>
                <a:ext uri="{FF2B5EF4-FFF2-40B4-BE49-F238E27FC236}">
                  <a16:creationId xmlns:a16="http://schemas.microsoft.com/office/drawing/2014/main" id="{961B92BB-6082-467A-A66C-75FD3B5F4D1F}"/>
                </a:ext>
              </a:extLst>
            </p:cNvPr>
            <p:cNvGrpSpPr/>
            <p:nvPr/>
          </p:nvGrpSpPr>
          <p:grpSpPr>
            <a:xfrm>
              <a:off x="4719331" y="2191837"/>
              <a:ext cx="2314515" cy="4003200"/>
              <a:chOff x="4719331" y="2191837"/>
              <a:chExt cx="2198943" cy="4003200"/>
            </a:xfrm>
          </p:grpSpPr>
          <p:grpSp>
            <p:nvGrpSpPr>
              <p:cNvPr id="54" name="Group 53">
                <a:extLst>
                  <a:ext uri="{FF2B5EF4-FFF2-40B4-BE49-F238E27FC236}">
                    <a16:creationId xmlns:a16="http://schemas.microsoft.com/office/drawing/2014/main" id="{A8FDC938-FA31-49CF-B1AA-47AD403934A8}"/>
                  </a:ext>
                </a:extLst>
              </p:cNvPr>
              <p:cNvGrpSpPr/>
              <p:nvPr/>
            </p:nvGrpSpPr>
            <p:grpSpPr>
              <a:xfrm>
                <a:off x="4719331" y="2191837"/>
                <a:ext cx="2198943" cy="4003200"/>
                <a:chOff x="-30479" y="22860"/>
                <a:chExt cx="3394710" cy="6004560"/>
              </a:xfrm>
            </p:grpSpPr>
            <p:grpSp>
              <p:nvGrpSpPr>
                <p:cNvPr id="56" name="Group 55">
                  <a:extLst>
                    <a:ext uri="{FF2B5EF4-FFF2-40B4-BE49-F238E27FC236}">
                      <a16:creationId xmlns:a16="http://schemas.microsoft.com/office/drawing/2014/main" id="{A3FEC368-4481-4E6F-93E4-9299F2B58138}"/>
                    </a:ext>
                  </a:extLst>
                </p:cNvPr>
                <p:cNvGrpSpPr/>
                <p:nvPr/>
              </p:nvGrpSpPr>
              <p:grpSpPr>
                <a:xfrm>
                  <a:off x="-30479" y="22860"/>
                  <a:ext cx="3394710" cy="6004560"/>
                  <a:chOff x="-30479" y="22860"/>
                  <a:chExt cx="3394710" cy="6004560"/>
                </a:xfrm>
              </p:grpSpPr>
              <p:grpSp>
                <p:nvGrpSpPr>
                  <p:cNvPr id="58" name="Group 57">
                    <a:extLst>
                      <a:ext uri="{FF2B5EF4-FFF2-40B4-BE49-F238E27FC236}">
                        <a16:creationId xmlns:a16="http://schemas.microsoft.com/office/drawing/2014/main" id="{9A7DEC53-8FE2-4406-A53C-867911EBF960}"/>
                      </a:ext>
                    </a:extLst>
                  </p:cNvPr>
                  <p:cNvGrpSpPr/>
                  <p:nvPr/>
                </p:nvGrpSpPr>
                <p:grpSpPr>
                  <a:xfrm>
                    <a:off x="-30479" y="22860"/>
                    <a:ext cx="3394710" cy="6004560"/>
                    <a:chOff x="-30479" y="22860"/>
                    <a:chExt cx="3394710" cy="6004560"/>
                  </a:xfrm>
                </p:grpSpPr>
                <p:sp>
                  <p:nvSpPr>
                    <p:cNvPr id="60" name="Rectangle: Rounded Corners 59">
                      <a:extLst>
                        <a:ext uri="{FF2B5EF4-FFF2-40B4-BE49-F238E27FC236}">
                          <a16:creationId xmlns:a16="http://schemas.microsoft.com/office/drawing/2014/main" id="{C9060383-9C87-4DAB-A8FD-AA115CC128F1}"/>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B33CA1D8-C270-45BA-B066-926BF65A1F07}"/>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59" name="Oval 58">
                    <a:extLst>
                      <a:ext uri="{FF2B5EF4-FFF2-40B4-BE49-F238E27FC236}">
                        <a16:creationId xmlns:a16="http://schemas.microsoft.com/office/drawing/2014/main" id="{C7415A9E-6E5D-46E1-BB80-A50143499562}"/>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sp>
              <p:nvSpPr>
                <p:cNvPr id="57" name="Speech Bubble: Rectangle with Corners Rounded 56">
                  <a:extLst>
                    <a:ext uri="{FF2B5EF4-FFF2-40B4-BE49-F238E27FC236}">
                      <a16:creationId xmlns:a16="http://schemas.microsoft.com/office/drawing/2014/main" id="{324EAC92-9AE4-435C-ABD7-4B7DFC1F5122}"/>
                    </a:ext>
                  </a:extLst>
                </p:cNvPr>
                <p:cNvSpPr/>
                <p:nvPr/>
              </p:nvSpPr>
              <p:spPr>
                <a:xfrm>
                  <a:off x="251530" y="805205"/>
                  <a:ext cx="2830692" cy="1827005"/>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5" name="TextBox 54">
                <a:extLst>
                  <a:ext uri="{FF2B5EF4-FFF2-40B4-BE49-F238E27FC236}">
                    <a16:creationId xmlns:a16="http://schemas.microsoft.com/office/drawing/2014/main" id="{C402795D-0D3A-4969-96F8-ED03F3A08F1F}"/>
                  </a:ext>
                </a:extLst>
              </p:cNvPr>
              <p:cNvSpPr txBox="1"/>
              <p:nvPr/>
            </p:nvSpPr>
            <p:spPr>
              <a:xfrm>
                <a:off x="4910366" y="2760544"/>
                <a:ext cx="1906490" cy="10393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700" b="0" i="0" u="none" strike="noStrike" kern="0" cap="none" spc="0" normalizeH="0" baseline="0" noProof="0" dirty="0">
                    <a:ln>
                      <a:noFill/>
                    </a:ln>
                    <a:effectLst/>
                    <a:uLnTx/>
                    <a:uFillTx/>
                  </a:rPr>
                  <a:t>Ach Andrea, wir bereiten die Party vor, aber Wolfgang hilft nicht!</a:t>
                </a:r>
              </a:p>
            </p:txBody>
          </p:sp>
        </p:grpSp>
        <p:sp>
          <p:nvSpPr>
            <p:cNvPr id="52" name="Speech Bubble: Rectangle with Corners Rounded 49">
              <a:extLst>
                <a:ext uri="{FF2B5EF4-FFF2-40B4-BE49-F238E27FC236}">
                  <a16:creationId xmlns:a16="http://schemas.microsoft.com/office/drawing/2014/main" id="{DDE80E69-92C1-4C99-A1F7-6E5A842D2696}"/>
                </a:ext>
              </a:extLst>
            </p:cNvPr>
            <p:cNvSpPr/>
            <p:nvPr/>
          </p:nvSpPr>
          <p:spPr>
            <a:xfrm>
              <a:off x="4911525" y="4500180"/>
              <a:ext cx="1929967" cy="1212014"/>
            </a:xfrm>
            <a:prstGeom prst="wedgeRoundRectCallout">
              <a:avLst>
                <a:gd name="adj1" fmla="val 43942"/>
                <a:gd name="adj2" fmla="val 63771"/>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id="{DF6D5A1E-38D1-419A-92BE-5EB99E773361}"/>
                </a:ext>
              </a:extLst>
            </p:cNvPr>
            <p:cNvSpPr txBox="1"/>
            <p:nvPr/>
          </p:nvSpPr>
          <p:spPr>
            <a:xfrm>
              <a:off x="4920325" y="4566884"/>
              <a:ext cx="1998831"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700" b="0" i="0" u="none" strike="noStrike" kern="0" cap="none" spc="0" normalizeH="0" baseline="0" noProof="0" dirty="0">
                  <a:ln>
                    <a:noFill/>
                  </a:ln>
                  <a:effectLst/>
                  <a:uLnTx/>
                  <a:uFillTx/>
                </a:rPr>
                <a:t>Ich kaufe ein, denn Wolfgang ruft seine Freunde an.</a:t>
              </a:r>
            </a:p>
          </p:txBody>
        </p:sp>
      </p:grpSp>
      <p:grpSp>
        <p:nvGrpSpPr>
          <p:cNvPr id="70" name="Group 69">
            <a:extLst>
              <a:ext uri="{FF2B5EF4-FFF2-40B4-BE49-F238E27FC236}">
                <a16:creationId xmlns:a16="http://schemas.microsoft.com/office/drawing/2014/main" id="{0CEF11FA-B47D-431E-A3F6-D66D0D7F3787}"/>
              </a:ext>
            </a:extLst>
          </p:cNvPr>
          <p:cNvGrpSpPr/>
          <p:nvPr/>
        </p:nvGrpSpPr>
        <p:grpSpPr>
          <a:xfrm>
            <a:off x="4519961" y="1770919"/>
            <a:ext cx="3152078" cy="4386210"/>
            <a:chOff x="4719331" y="2191837"/>
            <a:chExt cx="2314515" cy="4003200"/>
          </a:xfrm>
        </p:grpSpPr>
        <p:grpSp>
          <p:nvGrpSpPr>
            <p:cNvPr id="71" name="Group 70">
              <a:extLst>
                <a:ext uri="{FF2B5EF4-FFF2-40B4-BE49-F238E27FC236}">
                  <a16:creationId xmlns:a16="http://schemas.microsoft.com/office/drawing/2014/main" id="{EA7E815A-27E7-4ED7-AE42-6942A7F6C64D}"/>
                </a:ext>
              </a:extLst>
            </p:cNvPr>
            <p:cNvGrpSpPr/>
            <p:nvPr/>
          </p:nvGrpSpPr>
          <p:grpSpPr>
            <a:xfrm>
              <a:off x="4719331" y="2191837"/>
              <a:ext cx="2314515" cy="4003200"/>
              <a:chOff x="4719331" y="2191837"/>
              <a:chExt cx="2198943" cy="4003200"/>
            </a:xfrm>
          </p:grpSpPr>
          <p:grpSp>
            <p:nvGrpSpPr>
              <p:cNvPr id="74" name="Group 73">
                <a:extLst>
                  <a:ext uri="{FF2B5EF4-FFF2-40B4-BE49-F238E27FC236}">
                    <a16:creationId xmlns:a16="http://schemas.microsoft.com/office/drawing/2014/main" id="{99D61173-83CE-49F8-A7E9-D7E834DAEE82}"/>
                  </a:ext>
                </a:extLst>
              </p:cNvPr>
              <p:cNvGrpSpPr/>
              <p:nvPr/>
            </p:nvGrpSpPr>
            <p:grpSpPr>
              <a:xfrm>
                <a:off x="4719331" y="2191837"/>
                <a:ext cx="2198943" cy="4003200"/>
                <a:chOff x="-30479" y="22860"/>
                <a:chExt cx="3394710" cy="6004560"/>
              </a:xfrm>
            </p:grpSpPr>
            <p:grpSp>
              <p:nvGrpSpPr>
                <p:cNvPr id="76" name="Group 75">
                  <a:extLst>
                    <a:ext uri="{FF2B5EF4-FFF2-40B4-BE49-F238E27FC236}">
                      <a16:creationId xmlns:a16="http://schemas.microsoft.com/office/drawing/2014/main" id="{E81A65E3-89E4-48EB-B227-6BC7E0EB33CC}"/>
                    </a:ext>
                  </a:extLst>
                </p:cNvPr>
                <p:cNvGrpSpPr/>
                <p:nvPr/>
              </p:nvGrpSpPr>
              <p:grpSpPr>
                <a:xfrm>
                  <a:off x="-30479" y="22860"/>
                  <a:ext cx="3394710" cy="6004560"/>
                  <a:chOff x="-30479" y="22860"/>
                  <a:chExt cx="3394710" cy="6004560"/>
                </a:xfrm>
              </p:grpSpPr>
              <p:grpSp>
                <p:nvGrpSpPr>
                  <p:cNvPr id="78" name="Group 77">
                    <a:extLst>
                      <a:ext uri="{FF2B5EF4-FFF2-40B4-BE49-F238E27FC236}">
                        <a16:creationId xmlns:a16="http://schemas.microsoft.com/office/drawing/2014/main" id="{C58B1BA5-C67F-40E8-B8DC-BBA113228A9A}"/>
                      </a:ext>
                    </a:extLst>
                  </p:cNvPr>
                  <p:cNvGrpSpPr/>
                  <p:nvPr/>
                </p:nvGrpSpPr>
                <p:grpSpPr>
                  <a:xfrm>
                    <a:off x="-30479" y="22860"/>
                    <a:ext cx="3394710" cy="6004560"/>
                    <a:chOff x="-30479" y="22860"/>
                    <a:chExt cx="3394710" cy="6004560"/>
                  </a:xfrm>
                </p:grpSpPr>
                <p:sp>
                  <p:nvSpPr>
                    <p:cNvPr id="80" name="Rectangle: Rounded Corners 111">
                      <a:extLst>
                        <a:ext uri="{FF2B5EF4-FFF2-40B4-BE49-F238E27FC236}">
                          <a16:creationId xmlns:a16="http://schemas.microsoft.com/office/drawing/2014/main" id="{3D734E11-3B9E-4C6A-94F1-D85141740EA8}"/>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A35ED628-9A55-4C69-BA18-E90886DC789C}"/>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79" name="Oval 78">
                    <a:extLst>
                      <a:ext uri="{FF2B5EF4-FFF2-40B4-BE49-F238E27FC236}">
                        <a16:creationId xmlns:a16="http://schemas.microsoft.com/office/drawing/2014/main" id="{3275A86B-1808-4EAC-8641-E79B5A285E4E}"/>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sp>
              <p:nvSpPr>
                <p:cNvPr id="77" name="Speech Bubble: Rectangle with Corners Rounded 108">
                  <a:extLst>
                    <a:ext uri="{FF2B5EF4-FFF2-40B4-BE49-F238E27FC236}">
                      <a16:creationId xmlns:a16="http://schemas.microsoft.com/office/drawing/2014/main" id="{FC65246E-C698-4ED3-987B-99662664B72F}"/>
                    </a:ext>
                  </a:extLst>
                </p:cNvPr>
                <p:cNvSpPr/>
                <p:nvPr/>
              </p:nvSpPr>
              <p:spPr>
                <a:xfrm>
                  <a:off x="303820" y="920551"/>
                  <a:ext cx="2830692" cy="1672056"/>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75" name="TextBox 74">
                <a:extLst>
                  <a:ext uri="{FF2B5EF4-FFF2-40B4-BE49-F238E27FC236}">
                    <a16:creationId xmlns:a16="http://schemas.microsoft.com/office/drawing/2014/main" id="{29F216F2-EF6F-416C-8565-B93EB4D21493}"/>
                  </a:ext>
                </a:extLst>
              </p:cNvPr>
              <p:cNvSpPr txBox="1"/>
              <p:nvPr/>
            </p:nvSpPr>
            <p:spPr>
              <a:xfrm>
                <a:off x="4957299" y="2845033"/>
                <a:ext cx="1812172" cy="10393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700" b="0" i="0" u="none" strike="noStrike" kern="0" cap="none" spc="0" normalizeH="0" baseline="0" noProof="0" dirty="0">
                    <a:ln>
                      <a:noFill/>
                    </a:ln>
                    <a:effectLst/>
                    <a:uLnTx/>
                    <a:uFillTx/>
                  </a:rPr>
                  <a:t>Ich stelle die Tische in den Garten, während Wolfgang Gitarre spielt!</a:t>
                </a:r>
              </a:p>
            </p:txBody>
          </p:sp>
        </p:grpSp>
        <p:sp>
          <p:nvSpPr>
            <p:cNvPr id="72" name="Speech Bubble: Rectangle with Corners Rounded 103">
              <a:extLst>
                <a:ext uri="{FF2B5EF4-FFF2-40B4-BE49-F238E27FC236}">
                  <a16:creationId xmlns:a16="http://schemas.microsoft.com/office/drawing/2014/main" id="{BDFF8219-BCE5-46C7-BF68-2690BFE15D97}"/>
                </a:ext>
              </a:extLst>
            </p:cNvPr>
            <p:cNvSpPr/>
            <p:nvPr/>
          </p:nvSpPr>
          <p:spPr>
            <a:xfrm>
              <a:off x="4978821" y="4399495"/>
              <a:ext cx="1929967" cy="1351046"/>
            </a:xfrm>
            <a:prstGeom prst="wedgeRoundRectCallout">
              <a:avLst>
                <a:gd name="adj1" fmla="val 40445"/>
                <a:gd name="adj2" fmla="val 61178"/>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3" name="TextBox 72">
              <a:extLst>
                <a:ext uri="{FF2B5EF4-FFF2-40B4-BE49-F238E27FC236}">
                  <a16:creationId xmlns:a16="http://schemas.microsoft.com/office/drawing/2014/main" id="{E1E735FD-46FF-4345-AE0A-E34B0200735B}"/>
                </a:ext>
              </a:extLst>
            </p:cNvPr>
            <p:cNvSpPr txBox="1"/>
            <p:nvPr/>
          </p:nvSpPr>
          <p:spPr>
            <a:xfrm>
              <a:off x="5050425" y="4476084"/>
              <a:ext cx="1766479" cy="12781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700" b="0" i="0" u="none" strike="noStrike" kern="0" cap="none" spc="0" normalizeH="0" baseline="0" noProof="0" dirty="0">
                  <a:ln>
                    <a:noFill/>
                  </a:ln>
                  <a:effectLst/>
                  <a:uLnTx/>
                  <a:uFillTx/>
                </a:rPr>
                <a:t>Frau Nowak bringt das Brot mit, denn Wolfgang hat keine Lust, ins Geschäft zu gehen.</a:t>
              </a:r>
            </a:p>
          </p:txBody>
        </p:sp>
      </p:grpSp>
      <p:grpSp>
        <p:nvGrpSpPr>
          <p:cNvPr id="82" name="Group 81">
            <a:extLst>
              <a:ext uri="{FF2B5EF4-FFF2-40B4-BE49-F238E27FC236}">
                <a16:creationId xmlns:a16="http://schemas.microsoft.com/office/drawing/2014/main" id="{4098C3DA-19D5-4050-A449-AB5EE48BD707}"/>
              </a:ext>
            </a:extLst>
          </p:cNvPr>
          <p:cNvGrpSpPr/>
          <p:nvPr/>
        </p:nvGrpSpPr>
        <p:grpSpPr>
          <a:xfrm>
            <a:off x="8428790" y="1770919"/>
            <a:ext cx="3152078" cy="4386210"/>
            <a:chOff x="4719331" y="2191837"/>
            <a:chExt cx="2314515" cy="4003200"/>
          </a:xfrm>
        </p:grpSpPr>
        <p:grpSp>
          <p:nvGrpSpPr>
            <p:cNvPr id="83" name="Group 82">
              <a:extLst>
                <a:ext uri="{FF2B5EF4-FFF2-40B4-BE49-F238E27FC236}">
                  <a16:creationId xmlns:a16="http://schemas.microsoft.com/office/drawing/2014/main" id="{737EBA00-E1B4-4AE1-85A8-99F2A576CB3A}"/>
                </a:ext>
              </a:extLst>
            </p:cNvPr>
            <p:cNvGrpSpPr/>
            <p:nvPr/>
          </p:nvGrpSpPr>
          <p:grpSpPr>
            <a:xfrm>
              <a:off x="4719331" y="2191837"/>
              <a:ext cx="2314515" cy="4003200"/>
              <a:chOff x="4719331" y="2191837"/>
              <a:chExt cx="2198943" cy="4003200"/>
            </a:xfrm>
          </p:grpSpPr>
          <p:grpSp>
            <p:nvGrpSpPr>
              <p:cNvPr id="85" name="Group 84">
                <a:extLst>
                  <a:ext uri="{FF2B5EF4-FFF2-40B4-BE49-F238E27FC236}">
                    <a16:creationId xmlns:a16="http://schemas.microsoft.com/office/drawing/2014/main" id="{6E33ED1A-8CC8-4BBA-A944-9975C7E055DD}"/>
                  </a:ext>
                </a:extLst>
              </p:cNvPr>
              <p:cNvGrpSpPr/>
              <p:nvPr/>
            </p:nvGrpSpPr>
            <p:grpSpPr>
              <a:xfrm>
                <a:off x="4719331" y="2191837"/>
                <a:ext cx="2198943" cy="4003200"/>
                <a:chOff x="-30479" y="22860"/>
                <a:chExt cx="3394710" cy="6004560"/>
              </a:xfrm>
            </p:grpSpPr>
            <p:grpSp>
              <p:nvGrpSpPr>
                <p:cNvPr id="87" name="Group 86">
                  <a:extLst>
                    <a:ext uri="{FF2B5EF4-FFF2-40B4-BE49-F238E27FC236}">
                      <a16:creationId xmlns:a16="http://schemas.microsoft.com/office/drawing/2014/main" id="{9F705E7A-7990-40E5-BF1B-60C422583184}"/>
                    </a:ext>
                  </a:extLst>
                </p:cNvPr>
                <p:cNvGrpSpPr/>
                <p:nvPr/>
              </p:nvGrpSpPr>
              <p:grpSpPr>
                <a:xfrm>
                  <a:off x="-30479" y="22860"/>
                  <a:ext cx="3394710" cy="6004560"/>
                  <a:chOff x="-30479" y="22860"/>
                  <a:chExt cx="3394710" cy="6004560"/>
                </a:xfrm>
              </p:grpSpPr>
              <p:grpSp>
                <p:nvGrpSpPr>
                  <p:cNvPr id="89" name="Group 88">
                    <a:extLst>
                      <a:ext uri="{FF2B5EF4-FFF2-40B4-BE49-F238E27FC236}">
                        <a16:creationId xmlns:a16="http://schemas.microsoft.com/office/drawing/2014/main" id="{83ECE1F0-D647-4518-B224-BE04E4FDEA58}"/>
                      </a:ext>
                    </a:extLst>
                  </p:cNvPr>
                  <p:cNvGrpSpPr/>
                  <p:nvPr/>
                </p:nvGrpSpPr>
                <p:grpSpPr>
                  <a:xfrm>
                    <a:off x="-30479" y="22860"/>
                    <a:ext cx="3394710" cy="6004560"/>
                    <a:chOff x="-30479" y="22860"/>
                    <a:chExt cx="3394710" cy="6004560"/>
                  </a:xfrm>
                </p:grpSpPr>
                <p:sp>
                  <p:nvSpPr>
                    <p:cNvPr id="91" name="Rectangle: Rounded Corners 126">
                      <a:extLst>
                        <a:ext uri="{FF2B5EF4-FFF2-40B4-BE49-F238E27FC236}">
                          <a16:creationId xmlns:a16="http://schemas.microsoft.com/office/drawing/2014/main" id="{17BF4781-F90A-43CA-A9A0-C2378A8C4C55}"/>
                        </a:ext>
                      </a:extLst>
                    </p:cNvPr>
                    <p:cNvSpPr/>
                    <p:nvPr/>
                  </p:nvSpPr>
                  <p:spPr>
                    <a:xfrm>
                      <a:off x="-30479"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sp>
                  <p:nvSpPr>
                    <p:cNvPr id="92" name="Rectangle 91">
                      <a:extLst>
                        <a:ext uri="{FF2B5EF4-FFF2-40B4-BE49-F238E27FC236}">
                          <a16:creationId xmlns:a16="http://schemas.microsoft.com/office/drawing/2014/main" id="{9B4197B2-B715-45A2-9BC7-EB6D85DEB812}"/>
                        </a:ext>
                      </a:extLst>
                    </p:cNvPr>
                    <p:cNvSpPr/>
                    <p:nvPr/>
                  </p:nvSpPr>
                  <p:spPr>
                    <a:xfrm>
                      <a:off x="152400" y="396241"/>
                      <a:ext cx="3032760" cy="5196839"/>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effectLst/>
                        <a:uLnTx/>
                        <a:uFillTx/>
                        <a:latin typeface="Century Gothic" panose="020F0302020204030204"/>
                        <a:ea typeface="+mn-ea"/>
                        <a:cs typeface="+mn-cs"/>
                      </a:endParaRPr>
                    </a:p>
                  </p:txBody>
                </p:sp>
              </p:grpSp>
              <p:sp>
                <p:nvSpPr>
                  <p:cNvPr id="90" name="Oval 89">
                    <a:extLst>
                      <a:ext uri="{FF2B5EF4-FFF2-40B4-BE49-F238E27FC236}">
                        <a16:creationId xmlns:a16="http://schemas.microsoft.com/office/drawing/2014/main" id="{60216541-28DA-4DC2-AD07-3BB86853B5AE}"/>
                      </a:ext>
                    </a:extLst>
                  </p:cNvPr>
                  <p:cNvSpPr/>
                  <p:nvPr/>
                </p:nvSpPr>
                <p:spPr>
                  <a:xfrm>
                    <a:off x="1581176" y="5698700"/>
                    <a:ext cx="171401" cy="223097"/>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Century Gothic" panose="020F0302020204030204"/>
                      <a:ea typeface="+mn-ea"/>
                      <a:cs typeface="+mn-cs"/>
                    </a:endParaRPr>
                  </a:p>
                </p:txBody>
              </p:sp>
            </p:grpSp>
            <p:sp>
              <p:nvSpPr>
                <p:cNvPr id="88" name="Speech Bubble: Rectangle with Corners Rounded 123">
                  <a:extLst>
                    <a:ext uri="{FF2B5EF4-FFF2-40B4-BE49-F238E27FC236}">
                      <a16:creationId xmlns:a16="http://schemas.microsoft.com/office/drawing/2014/main" id="{5574C974-1114-4C8F-ACDF-6FC34CBFE26E}"/>
                    </a:ext>
                  </a:extLst>
                </p:cNvPr>
                <p:cNvSpPr/>
                <p:nvPr/>
              </p:nvSpPr>
              <p:spPr>
                <a:xfrm>
                  <a:off x="303906" y="1030149"/>
                  <a:ext cx="2830692" cy="1250414"/>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86" name="TextBox 85">
                <a:extLst>
                  <a:ext uri="{FF2B5EF4-FFF2-40B4-BE49-F238E27FC236}">
                    <a16:creationId xmlns:a16="http://schemas.microsoft.com/office/drawing/2014/main" id="{F580C14F-8692-4CCF-9617-F83D70BD29F8}"/>
                  </a:ext>
                </a:extLst>
              </p:cNvPr>
              <p:cNvSpPr txBox="1"/>
              <p:nvPr/>
            </p:nvSpPr>
            <p:spPr>
              <a:xfrm>
                <a:off x="4986912" y="2894097"/>
                <a:ext cx="1742746" cy="8005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700" b="0" i="0" u="none" strike="noStrike" kern="0" cap="none" spc="0" normalizeH="0" baseline="0" noProof="0" dirty="0">
                    <a:ln>
                      <a:noFill/>
                    </a:ln>
                    <a:effectLst/>
                    <a:uLnTx/>
                    <a:uFillTx/>
                  </a:rPr>
                  <a:t>Die Party fängt um 20:00 an, aber er ist immer noch im Bad! </a:t>
                </a:r>
                <a:endParaRPr kumimoji="0" lang="de-DE" sz="1700" b="0" i="0" u="sng" strike="noStrike" kern="0" cap="none" spc="0" normalizeH="0" baseline="0" noProof="0" dirty="0">
                  <a:ln>
                    <a:noFill/>
                  </a:ln>
                  <a:effectLst/>
                  <a:uLnTx/>
                  <a:uFillTx/>
                </a:endParaRPr>
              </a:p>
            </p:txBody>
          </p:sp>
        </p:grpSp>
        <p:sp>
          <p:nvSpPr>
            <p:cNvPr id="84" name="Speech Bubble: Rectangle with Corners Rounded 118">
              <a:extLst>
                <a:ext uri="{FF2B5EF4-FFF2-40B4-BE49-F238E27FC236}">
                  <a16:creationId xmlns:a16="http://schemas.microsoft.com/office/drawing/2014/main" id="{BA3822DF-91B1-41FA-A972-096B1A4D42B8}"/>
                </a:ext>
              </a:extLst>
            </p:cNvPr>
            <p:cNvSpPr/>
            <p:nvPr/>
          </p:nvSpPr>
          <p:spPr>
            <a:xfrm>
              <a:off x="4947315" y="4699849"/>
              <a:ext cx="1929967" cy="1050691"/>
            </a:xfrm>
            <a:prstGeom prst="wedgeRoundRectCallout">
              <a:avLst>
                <a:gd name="adj1" fmla="val 34623"/>
                <a:gd name="adj2" fmla="val 60400"/>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93" name="TextBox 92">
            <a:extLst>
              <a:ext uri="{FF2B5EF4-FFF2-40B4-BE49-F238E27FC236}">
                <a16:creationId xmlns:a16="http://schemas.microsoft.com/office/drawing/2014/main" id="{8C5923D0-AA4A-4414-BF30-FACF7FC71923}"/>
              </a:ext>
            </a:extLst>
          </p:cNvPr>
          <p:cNvSpPr txBox="1"/>
          <p:nvPr/>
        </p:nvSpPr>
        <p:spPr>
          <a:xfrm>
            <a:off x="8777569" y="4520768"/>
            <a:ext cx="2498142" cy="113877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700" b="0" i="0" u="none" strike="noStrike" kern="0" cap="none" spc="0" normalizeH="0" baseline="0" noProof="0" dirty="0">
                <a:ln>
                  <a:noFill/>
                </a:ln>
                <a:effectLst/>
                <a:uLnTx/>
                <a:uFillTx/>
              </a:rPr>
              <a:t>Ugh, Ich habe zu viel Kuchen gegessen und ich habe Kopfschmerzen!</a:t>
            </a:r>
          </a:p>
        </p:txBody>
      </p:sp>
      <p:sp>
        <p:nvSpPr>
          <p:cNvPr id="94" name="TextBox 93">
            <a:extLst>
              <a:ext uri="{FF2B5EF4-FFF2-40B4-BE49-F238E27FC236}">
                <a16:creationId xmlns:a16="http://schemas.microsoft.com/office/drawing/2014/main" id="{F001BD33-17CD-4FE7-97D5-B8C123EE93C7}"/>
              </a:ext>
            </a:extLst>
          </p:cNvPr>
          <p:cNvSpPr txBox="1"/>
          <p:nvPr/>
        </p:nvSpPr>
        <p:spPr>
          <a:xfrm>
            <a:off x="2911865" y="2029668"/>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10:07</a:t>
            </a:r>
          </a:p>
        </p:txBody>
      </p:sp>
      <p:sp>
        <p:nvSpPr>
          <p:cNvPr id="95" name="TextBox 94">
            <a:extLst>
              <a:ext uri="{FF2B5EF4-FFF2-40B4-BE49-F238E27FC236}">
                <a16:creationId xmlns:a16="http://schemas.microsoft.com/office/drawing/2014/main" id="{041808B5-6482-4DEA-B8B3-7980D88F120D}"/>
              </a:ext>
            </a:extLst>
          </p:cNvPr>
          <p:cNvSpPr txBox="1"/>
          <p:nvPr/>
        </p:nvSpPr>
        <p:spPr>
          <a:xfrm>
            <a:off x="2984173" y="3935160"/>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11:32</a:t>
            </a:r>
          </a:p>
        </p:txBody>
      </p:sp>
      <p:sp>
        <p:nvSpPr>
          <p:cNvPr id="96" name="TextBox 95">
            <a:extLst>
              <a:ext uri="{FF2B5EF4-FFF2-40B4-BE49-F238E27FC236}">
                <a16:creationId xmlns:a16="http://schemas.microsoft.com/office/drawing/2014/main" id="{17C0C536-12EA-4525-9456-9D4C79098171}"/>
              </a:ext>
            </a:extLst>
          </p:cNvPr>
          <p:cNvSpPr txBox="1"/>
          <p:nvPr/>
        </p:nvSpPr>
        <p:spPr>
          <a:xfrm>
            <a:off x="6819143" y="2083793"/>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13:46</a:t>
            </a:r>
          </a:p>
        </p:txBody>
      </p:sp>
      <p:sp>
        <p:nvSpPr>
          <p:cNvPr id="97" name="TextBox 96">
            <a:extLst>
              <a:ext uri="{FF2B5EF4-FFF2-40B4-BE49-F238E27FC236}">
                <a16:creationId xmlns:a16="http://schemas.microsoft.com/office/drawing/2014/main" id="{22E4CB7B-188C-4BA2-B2EB-1D11E7091EAA}"/>
              </a:ext>
            </a:extLst>
          </p:cNvPr>
          <p:cNvSpPr txBox="1"/>
          <p:nvPr/>
        </p:nvSpPr>
        <p:spPr>
          <a:xfrm>
            <a:off x="6814470" y="3874649"/>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17:13</a:t>
            </a:r>
          </a:p>
        </p:txBody>
      </p:sp>
      <p:sp>
        <p:nvSpPr>
          <p:cNvPr id="98" name="TextBox 97">
            <a:extLst>
              <a:ext uri="{FF2B5EF4-FFF2-40B4-BE49-F238E27FC236}">
                <a16:creationId xmlns:a16="http://schemas.microsoft.com/office/drawing/2014/main" id="{60FA561A-7BC7-4B23-9FE9-F49096C07930}"/>
              </a:ext>
            </a:extLst>
          </p:cNvPr>
          <p:cNvSpPr txBox="1"/>
          <p:nvPr/>
        </p:nvSpPr>
        <p:spPr>
          <a:xfrm>
            <a:off x="10663608" y="2091015"/>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19:50</a:t>
            </a:r>
          </a:p>
        </p:txBody>
      </p:sp>
      <p:sp>
        <p:nvSpPr>
          <p:cNvPr id="99" name="TextBox 98">
            <a:extLst>
              <a:ext uri="{FF2B5EF4-FFF2-40B4-BE49-F238E27FC236}">
                <a16:creationId xmlns:a16="http://schemas.microsoft.com/office/drawing/2014/main" id="{A934BD8C-BD54-41EB-996E-259F10ABAAD7}"/>
              </a:ext>
            </a:extLst>
          </p:cNvPr>
          <p:cNvSpPr txBox="1"/>
          <p:nvPr/>
        </p:nvSpPr>
        <p:spPr>
          <a:xfrm>
            <a:off x="10663608" y="4080989"/>
            <a:ext cx="70403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rPr>
              <a:t>23:05</a:t>
            </a:r>
          </a:p>
        </p:txBody>
      </p:sp>
      <p:pic>
        <p:nvPicPr>
          <p:cNvPr id="44" name="Picture 43" descr="A cartoon of a person with curly hair&#10;&#10;Description automatically generated">
            <a:extLst>
              <a:ext uri="{FF2B5EF4-FFF2-40B4-BE49-F238E27FC236}">
                <a16:creationId xmlns:a16="http://schemas.microsoft.com/office/drawing/2014/main" id="{2553AE64-3312-4ECC-93FD-3FAB53F345FE}"/>
              </a:ext>
            </a:extLst>
          </p:cNvPr>
          <p:cNvPicPr>
            <a:picLocks noChangeAspect="1"/>
          </p:cNvPicPr>
          <p:nvPr/>
        </p:nvPicPr>
        <p:blipFill rotWithShape="1">
          <a:blip r:embed="rId4">
            <a:extLst>
              <a:ext uri="{28A0092B-C50C-407E-A947-70E740481C1C}">
                <a14:useLocalDpi xmlns:a14="http://schemas.microsoft.com/office/drawing/2010/main" val="0"/>
              </a:ext>
            </a:extLst>
          </a:blip>
          <a:srcRect b="37741"/>
          <a:stretch/>
        </p:blipFill>
        <p:spPr>
          <a:xfrm>
            <a:off x="8828903" y="26839"/>
            <a:ext cx="1680071" cy="1590719"/>
          </a:xfrm>
          <a:prstGeom prst="ellipse">
            <a:avLst/>
          </a:prstGeom>
        </p:spPr>
      </p:pic>
    </p:spTree>
    <p:extLst>
      <p:ext uri="{BB962C8B-B14F-4D97-AF65-F5344CB8AC3E}">
        <p14:creationId xmlns:p14="http://schemas.microsoft.com/office/powerpoint/2010/main" val="9293599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1)</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1.2 Week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8 Term 1.1 Week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dirty="0" err="1">
                <a:solidFill>
                  <a:schemeClr val="tx1"/>
                </a:solidFill>
                <a:ea typeface="+mn-ea"/>
                <a:cs typeface="+mn-cs"/>
              </a:rPr>
              <a:t>vorbereiten</a:t>
            </a:r>
            <a:endParaRPr lang="en-GB" dirty="0">
              <a:solidFill>
                <a:schemeClr val="tx1"/>
              </a:solidFill>
            </a:endParaRPr>
          </a:p>
        </p:txBody>
      </p:sp>
      <p:sp>
        <p:nvSpPr>
          <p:cNvPr id="7" name="TextBox 6"/>
          <p:cNvSpPr txBox="1"/>
          <p:nvPr/>
        </p:nvSpPr>
        <p:spPr>
          <a:xfrm>
            <a:off x="0" y="2167200"/>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prepare | </a:t>
            </a:r>
            <a:r>
              <a:rPr lang="en-GB" sz="3200" dirty="0" err="1">
                <a:latin typeface="Century Gothic" panose="020B0502020202020204" pitchFamily="34" charset="0"/>
              </a:rPr>
              <a:t>prepar</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a:latin typeface="Century Gothic" panose="020B0502020202020204" pitchFamily="34" charset="0"/>
              </a:rPr>
              <a:t>be</a:t>
            </a:r>
            <a:r>
              <a:rPr kumimoji="0" lang="en-GB" sz="11500" b="1" i="0" u="none" strike="noStrike" kern="1200" cap="none" spc="0" normalizeH="0" baseline="0" noProof="0" dirty="0" err="1">
                <a:ln>
                  <a:noFill/>
                </a:ln>
                <a:effectLst/>
                <a:uLnTx/>
                <a:uFillTx/>
                <a:latin typeface="Century Gothic" panose="020B0502020202020204" pitchFamily="34" charset="0"/>
                <a:ea typeface="+mn-ea"/>
                <a:cs typeface="+mn-cs"/>
              </a:rPr>
              <a:t>reitet</a:t>
            </a:r>
            <a:r>
              <a:rPr kumimoji="0" lang="en-GB" sz="11500" b="1" i="0" u="none" strike="noStrike" kern="1200" cap="none" spc="0" normalizeH="0" baseline="0" noProof="0" dirty="0">
                <a:ln>
                  <a:noFill/>
                </a:ln>
                <a:effectLst/>
                <a:uLnTx/>
                <a:uFillTx/>
                <a:latin typeface="Century Gothic" panose="020B0502020202020204" pitchFamily="34" charset="0"/>
                <a:ea typeface="+mn-ea"/>
                <a:cs typeface="+mn-cs"/>
              </a:rPr>
              <a:t> … </a:t>
            </a:r>
            <a:r>
              <a:rPr kumimoji="0" lang="en-GB" sz="11500" b="1" i="0" u="none" strike="noStrike" kern="1200" cap="none" spc="0" normalizeH="0" baseline="0" noProof="0" dirty="0" err="1">
                <a:ln>
                  <a:noFill/>
                </a:ln>
                <a:effectLst/>
                <a:uLnTx/>
                <a:uFillTx/>
                <a:latin typeface="Century Gothic" panose="020B0502020202020204" pitchFamily="34" charset="0"/>
                <a:ea typeface="+mn-ea"/>
                <a:cs typeface="+mn-cs"/>
              </a:rPr>
              <a:t>vor</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p:cNvSpPr txBox="1"/>
          <p:nvPr/>
        </p:nvSpPr>
        <p:spPr>
          <a:xfrm>
            <a:off x="0" y="4928460"/>
            <a:ext cx="121919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[prepares | is </a:t>
            </a:r>
            <a:r>
              <a:rPr lang="en-GB" sz="3200" dirty="0" err="1">
                <a:latin typeface="Century Gothic" panose="020B0502020202020204" pitchFamily="34" charset="0"/>
              </a:rPr>
              <a:t>prepar</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pic>
        <p:nvPicPr>
          <p:cNvPr id="11" name="Picture 10" descr="A drawing of a cartoon character&#10;&#10;Description automatically generated">
            <a:extLst>
              <a:ext uri="{FF2B5EF4-FFF2-40B4-BE49-F238E27FC236}">
                <a16:creationId xmlns:a16="http://schemas.microsoft.com/office/drawing/2014/main" id="{37DAC04E-E0A7-40B0-86D6-C7B0F378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3" r="64631" b="55967"/>
          <a:stretch/>
        </p:blipFill>
        <p:spPr>
          <a:xfrm>
            <a:off x="10506268" y="803821"/>
            <a:ext cx="1418253" cy="1513108"/>
          </a:xfrm>
          <a:prstGeom prst="rect">
            <a:avLst/>
          </a:prstGeom>
        </p:spPr>
      </p:pic>
    </p:spTree>
    <p:extLst>
      <p:ext uri="{BB962C8B-B14F-4D97-AF65-F5344CB8AC3E}">
        <p14:creationId xmlns:p14="http://schemas.microsoft.com/office/powerpoint/2010/main" val="146575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chemeClr val="tx1"/>
                </a:solidFill>
              </a:rPr>
              <a:t>vorbereiten</a:t>
            </a:r>
            <a:endParaRPr lang="en-GB" dirty="0">
              <a:solidFill>
                <a:schemeClr val="tx1"/>
              </a:solidFill>
            </a:endParaRPr>
          </a:p>
        </p:txBody>
      </p:sp>
      <p:sp>
        <p:nvSpPr>
          <p:cNvPr id="11" name="TextBox 10"/>
          <p:cNvSpPr txBox="1"/>
          <p:nvPr/>
        </p:nvSpPr>
        <p:spPr>
          <a:xfrm>
            <a:off x="1995053" y="2168684"/>
            <a:ext cx="8212975"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prepare| preparing]</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a:latin typeface="Century Gothic" panose="020B0502020202020204" pitchFamily="34" charset="0"/>
              </a:rPr>
              <a:t>be</a:t>
            </a:r>
            <a:r>
              <a:rPr kumimoji="0" lang="en-GB" sz="11500" b="1" i="0" u="none" strike="noStrike" kern="1200" cap="none" spc="0" normalizeH="0" baseline="0" noProof="0" dirty="0" err="1">
                <a:ln>
                  <a:noFill/>
                </a:ln>
                <a:effectLst/>
                <a:uLnTx/>
                <a:uFillTx/>
                <a:latin typeface="Century Gothic" panose="020B0502020202020204" pitchFamily="34" charset="0"/>
                <a:ea typeface="+mn-ea"/>
                <a:cs typeface="+mn-cs"/>
              </a:rPr>
              <a:t>reitet</a:t>
            </a:r>
            <a:r>
              <a:rPr kumimoji="0" lang="en-GB" sz="11500" b="1" i="0" u="none" strike="noStrike" kern="1200" cap="none" spc="0" normalizeH="0" noProof="0" dirty="0">
                <a:ln>
                  <a:noFill/>
                </a:ln>
                <a:effectLst/>
                <a:uLnTx/>
                <a:uFillTx/>
                <a:latin typeface="Century Gothic" panose="020B0502020202020204" pitchFamily="34" charset="0"/>
                <a:ea typeface="+mn-ea"/>
                <a:cs typeface="+mn-cs"/>
              </a:rPr>
              <a:t> … </a:t>
            </a:r>
            <a:r>
              <a:rPr kumimoji="0" lang="en-GB" sz="11500" b="1" i="0" u="none" strike="noStrike" kern="1200" cap="none" spc="0" normalizeH="0" noProof="0" dirty="0" err="1">
                <a:ln>
                  <a:noFill/>
                </a:ln>
                <a:effectLst/>
                <a:uLnTx/>
                <a:uFillTx/>
                <a:latin typeface="Century Gothic" panose="020B0502020202020204" pitchFamily="34" charset="0"/>
                <a:ea typeface="+mn-ea"/>
                <a:cs typeface="+mn-cs"/>
              </a:rPr>
              <a:t>vor</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[prepares| is</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prepar</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229879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dirty="0" err="1">
                <a:solidFill>
                  <a:schemeClr val="tx1"/>
                </a:solidFill>
              </a:rPr>
              <a:t>bereitet</a:t>
            </a:r>
            <a:r>
              <a:rPr lang="en-GB" sz="11500" b="1" dirty="0">
                <a:solidFill>
                  <a:schemeClr val="tx1"/>
                </a:solidFill>
              </a:rPr>
              <a:t> … </a:t>
            </a:r>
            <a:r>
              <a:rPr lang="en-GB" sz="11500" b="1" dirty="0" err="1">
                <a:solidFill>
                  <a:schemeClr val="tx1"/>
                </a:solidFill>
              </a:rPr>
              <a:t>vor</a:t>
            </a:r>
            <a:endParaRPr lang="en-GB" sz="11500" dirty="0">
              <a:solidFill>
                <a:schemeClr val="tx1"/>
              </a:solidFill>
            </a:endParaRPr>
          </a:p>
        </p:txBody>
      </p:sp>
      <p:sp>
        <p:nvSpPr>
          <p:cNvPr id="4" name="TextBox 3"/>
          <p:cNvSpPr txBox="1"/>
          <p:nvPr/>
        </p:nvSpPr>
        <p:spPr>
          <a:xfrm>
            <a:off x="0" y="2167200"/>
            <a:ext cx="1205564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[prepares | is </a:t>
            </a:r>
            <a:r>
              <a:rPr lang="en-GB" sz="3200" dirty="0" err="1">
                <a:latin typeface="Century Gothic" panose="020B0502020202020204" pitchFamily="34" charset="0"/>
              </a:rPr>
              <a:t>prepar</a:t>
            </a:r>
            <a:r>
              <a:rPr kumimoji="0" lang="en-GB" sz="3200" b="0" i="0" u="none" strike="noStrike" kern="1200" cap="none" spc="0" normalizeH="0" baseline="0" noProof="0" dirty="0" err="1">
                <a:ln>
                  <a:noFill/>
                </a:ln>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Sie</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60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Calibri" panose="020F0502020204030204" pitchFamily="34" charset="0"/>
              </a:rPr>
              <a:t>bereitet</a:t>
            </a:r>
            <a:r>
              <a:rPr kumimoji="0" lang="en-GB" sz="60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eine</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Party</a:t>
            </a:r>
            <a:r>
              <a:rPr kumimoji="0" lang="en-GB" sz="60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6000" b="1" i="0" u="none" strike="noStrike" kern="1200" cap="none" spc="0" normalizeH="0" noProof="0" dirty="0" err="1">
                <a:ln>
                  <a:noFill/>
                </a:ln>
                <a:solidFill>
                  <a:srgbClr val="FFCC00"/>
                </a:solidFill>
                <a:effectLst/>
                <a:uLnTx/>
                <a:uFillTx/>
                <a:latin typeface="Century Gothic" panose="020B0502020202020204" pitchFamily="34" charset="0"/>
                <a:ea typeface="+mn-ea"/>
                <a:cs typeface="+mn-cs"/>
              </a:rPr>
              <a:t>vor</a:t>
            </a:r>
            <a:r>
              <a:rPr kumimoji="0" lang="en-GB" sz="6000" b="0" i="0" u="none" strike="noStrike" kern="1200" cap="none" spc="0" normalizeH="0" baseline="0" noProof="0" dirty="0">
                <a:ln>
                  <a:noFill/>
                </a:ln>
                <a:effectLst/>
                <a:uLnTx/>
                <a:uFillTx/>
                <a:latin typeface="Century Gothic" panose="020B0502020202020204" pitchFamily="34" charset="0"/>
                <a:ea typeface="+mn-ea"/>
              </a:rPr>
              <a:t>.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234570" y="5064805"/>
            <a:ext cx="772286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Calibri" panose="020F0502020204030204" pitchFamily="34" charset="0"/>
              </a:rPr>
              <a:t>prepares</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Calibri" panose="020F0502020204030204" pitchFamily="34" charset="0"/>
              </a:rPr>
              <a:t>is preparing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 party.]</a:t>
            </a:r>
          </a:p>
        </p:txBody>
      </p:sp>
    </p:spTree>
    <p:extLst>
      <p:ext uri="{BB962C8B-B14F-4D97-AF65-F5344CB8AC3E}">
        <p14:creationId xmlns:p14="http://schemas.microsoft.com/office/powerpoint/2010/main" val="17885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chemeClr val="tx1"/>
                </a:solidFill>
              </a:rPr>
              <a:t>vorbereiten</a:t>
            </a:r>
            <a:endParaRPr lang="en-GB" dirty="0">
              <a:solidFill>
                <a:schemeClr val="tx1"/>
              </a:solidFill>
            </a:endParaRPr>
          </a:p>
        </p:txBody>
      </p:sp>
      <p:sp>
        <p:nvSpPr>
          <p:cNvPr id="4" name="TextBox 3"/>
          <p:cNvSpPr txBox="1"/>
          <p:nvPr/>
        </p:nvSpPr>
        <p:spPr>
          <a:xfrm>
            <a:off x="0" y="2167200"/>
            <a:ext cx="12192000"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prepare | preparing]</a:t>
            </a: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Sie will eine Party </a:t>
            </a:r>
            <a:r>
              <a:rPr lang="de-DE" sz="6000" b="1" dirty="0">
                <a:solidFill>
                  <a:srgbClr val="FFCC00"/>
                </a:solidFill>
                <a:latin typeface="Century Gothic" panose="020B0502020202020204" pitchFamily="34" charset="0"/>
              </a:rPr>
              <a:t>vorbereiten</a:t>
            </a: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TextBox 6"/>
          <p:cNvSpPr txBox="1"/>
          <p:nvPr/>
        </p:nvSpPr>
        <p:spPr>
          <a:xfrm>
            <a:off x="2985417" y="5098063"/>
            <a:ext cx="6577683"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wants to </a:t>
            </a:r>
            <a:r>
              <a:rPr kumimoji="0" lang="en-GB" sz="32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prepare</a:t>
            </a:r>
            <a:r>
              <a:rPr kumimoji="0" lang="en-GB" sz="3200" b="0" i="0" u="none" strike="noStrike" kern="1200" cap="none" spc="0" normalizeH="0" noProof="0" dirty="0">
                <a:ln>
                  <a:noFill/>
                </a:ln>
                <a:solidFill>
                  <a:srgbClr val="FFCC0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 party.]</a:t>
            </a:r>
          </a:p>
        </p:txBody>
      </p:sp>
    </p:spTree>
    <p:extLst>
      <p:ext uri="{BB962C8B-B14F-4D97-AF65-F5344CB8AC3E}">
        <p14:creationId xmlns:p14="http://schemas.microsoft.com/office/powerpoint/2010/main" val="116879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dirty="0" err="1">
                <a:solidFill>
                  <a:schemeClr val="tx1"/>
                </a:solidFill>
              </a:rPr>
              <a:t>bereitet</a:t>
            </a:r>
            <a:r>
              <a:rPr lang="en-GB" sz="11500" b="1" dirty="0">
                <a:solidFill>
                  <a:schemeClr val="tx1"/>
                </a:solidFill>
              </a:rPr>
              <a:t>… </a:t>
            </a:r>
            <a:r>
              <a:rPr lang="en-GB" sz="11500" b="1" dirty="0" err="1">
                <a:solidFill>
                  <a:schemeClr val="tx1"/>
                </a:solidFill>
              </a:rPr>
              <a:t>vor</a:t>
            </a:r>
            <a:endParaRPr lang="en-GB" sz="11500" dirty="0">
              <a:solidFill>
                <a:schemeClr val="tx1"/>
              </a:solidFill>
            </a:endParaRPr>
          </a:p>
        </p:txBody>
      </p:sp>
      <p:sp>
        <p:nvSpPr>
          <p:cNvPr id="4" name="TextBox 3"/>
          <p:cNvSpPr txBox="1"/>
          <p:nvPr/>
        </p:nvSpPr>
        <p:spPr>
          <a:xfrm>
            <a:off x="1562794" y="2168684"/>
            <a:ext cx="9127373"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[prepares</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is preparing]</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 name="TextBox 7"/>
          <p:cNvSpPr txBox="1"/>
          <p:nvPr/>
        </p:nvSpPr>
        <p:spPr>
          <a:xfrm>
            <a:off x="1562794" y="3980894"/>
            <a:ext cx="102489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Sie</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6000" b="1" dirty="0" err="1">
                <a:solidFill>
                  <a:srgbClr val="FFCC00"/>
                </a:solidFill>
                <a:latin typeface="Century Gothic" panose="020B0502020202020204" pitchFamily="34" charset="0"/>
              </a:rPr>
              <a:t>bereitet</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eine</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Party </a:t>
            </a:r>
            <a:r>
              <a:rPr kumimoji="0" lang="en-GB" sz="60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vor</a:t>
            </a:r>
            <a:r>
              <a:rPr kumimoji="0" lang="en-GB" sz="6000" b="0" i="0" u="none" strike="noStrike" kern="1200" cap="none" spc="0" normalizeH="0" baseline="0" noProof="0" dirty="0">
                <a:ln>
                  <a:noFill/>
                </a:ln>
                <a:effectLst/>
                <a:uLnTx/>
                <a:uFillTx/>
                <a:latin typeface="Century Gothic" panose="020B0502020202020204" pitchFamily="34" charset="0"/>
                <a:ea typeface="+mn-ea"/>
              </a:rPr>
              <a:t>.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1562794" y="4996557"/>
            <a:ext cx="9729206"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prepares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preparing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 party.]</a:t>
            </a:r>
          </a:p>
        </p:txBody>
      </p:sp>
      <p:sp>
        <p:nvSpPr>
          <p:cNvPr id="2" name="Rectangle 1"/>
          <p:cNvSpPr/>
          <p:nvPr/>
        </p:nvSpPr>
        <p:spPr>
          <a:xfrm>
            <a:off x="3028950" y="3906313"/>
            <a:ext cx="3097530" cy="1015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______________________</a:t>
            </a:r>
          </a:p>
        </p:txBody>
      </p:sp>
      <p:sp>
        <p:nvSpPr>
          <p:cNvPr id="11" name="Rectangle 10"/>
          <p:cNvSpPr/>
          <p:nvPr/>
        </p:nvSpPr>
        <p:spPr>
          <a:xfrm>
            <a:off x="9984747" y="3903231"/>
            <a:ext cx="1288918" cy="1015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chemeClr val="tx1"/>
                </a:solidFill>
              </a:rPr>
              <a:t>_________</a:t>
            </a:r>
          </a:p>
        </p:txBody>
      </p:sp>
    </p:spTree>
    <p:extLst>
      <p:ext uri="{BB962C8B-B14F-4D97-AF65-F5344CB8AC3E}">
        <p14:creationId xmlns:p14="http://schemas.microsoft.com/office/powerpoint/2010/main" val="5760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9" grpId="0" animBg="1"/>
      <p:bldP spid="2" grpId="0" animBg="1"/>
      <p:bldP spid="2"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dirty="0" err="1">
                <a:solidFill>
                  <a:schemeClr val="tx1"/>
                </a:solidFill>
              </a:rPr>
              <a:t>vorbereiten</a:t>
            </a:r>
            <a:endParaRPr lang="en-GB" sz="11500" dirty="0">
              <a:solidFill>
                <a:schemeClr val="tx1"/>
              </a:solidFill>
            </a:endParaRPr>
          </a:p>
        </p:txBody>
      </p:sp>
      <p:sp>
        <p:nvSpPr>
          <p:cNvPr id="4" name="TextBox 3"/>
          <p:cNvSpPr txBox="1"/>
          <p:nvPr/>
        </p:nvSpPr>
        <p:spPr>
          <a:xfrm>
            <a:off x="3462566" y="2167200"/>
            <a:ext cx="5351087"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[to prepare | preparing]</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effectLst/>
                <a:uLnTx/>
                <a:uFillTx/>
                <a:latin typeface="Century Gothic" panose="020B0502020202020204" pitchFamily="34" charset="0"/>
                <a:ea typeface="+mn-ea"/>
                <a:cs typeface="+mn-cs"/>
              </a:rPr>
              <a:t>Sie </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will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eine</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Party </a:t>
            </a:r>
            <a:r>
              <a:rPr kumimoji="0" lang="en-GB" sz="6000" b="1"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vorbereiten</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7" name="TextBox 6"/>
          <p:cNvSpPr txBox="1"/>
          <p:nvPr/>
        </p:nvSpPr>
        <p:spPr>
          <a:xfrm>
            <a:off x="3086100" y="4996800"/>
            <a:ext cx="6629399"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[She wants to </a:t>
            </a:r>
            <a:r>
              <a:rPr kumimoji="0" lang="en-GB" sz="32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prepare</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 party.]</a:t>
            </a:r>
          </a:p>
        </p:txBody>
      </p:sp>
      <p:sp>
        <p:nvSpPr>
          <p:cNvPr id="12" name="Rectangle 11"/>
          <p:cNvSpPr/>
          <p:nvPr/>
        </p:nvSpPr>
        <p:spPr>
          <a:xfrm>
            <a:off x="7003081" y="4042146"/>
            <a:ext cx="4356000" cy="10156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___________________________________</a:t>
            </a:r>
          </a:p>
        </p:txBody>
      </p:sp>
    </p:spTree>
    <p:extLst>
      <p:ext uri="{BB962C8B-B14F-4D97-AF65-F5344CB8AC3E}">
        <p14:creationId xmlns:p14="http://schemas.microsoft.com/office/powerpoint/2010/main" val="15427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7" grpId="0" animBg="1"/>
      <p:bldP spid="12" grpId="0" animBg="1"/>
      <p:bldP spid="12" grpId="1"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7745</Words>
  <Application>Microsoft Office PowerPoint</Application>
  <PresentationFormat>Widescreen</PresentationFormat>
  <Paragraphs>857</Paragraphs>
  <Slides>34</Slides>
  <Notes>34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Arial</vt:lpstr>
      <vt:lpstr>Calibri</vt:lpstr>
      <vt:lpstr>Calibri Light</vt:lpstr>
      <vt:lpstr>Century Gothic</vt:lpstr>
      <vt:lpstr>1_NCELP_German_2022</vt:lpstr>
      <vt:lpstr>Office Theme</vt:lpstr>
      <vt:lpstr>PowerPoint Presentation</vt:lpstr>
      <vt:lpstr>Phonetik</vt:lpstr>
      <vt:lpstr>Phonetik</vt:lpstr>
      <vt:lpstr>vorbereiten</vt:lpstr>
      <vt:lpstr>vorbereiten</vt:lpstr>
      <vt:lpstr>bereitet … vor</vt:lpstr>
      <vt:lpstr>vorbereiten</vt:lpstr>
      <vt:lpstr>bereitet… vor</vt:lpstr>
      <vt:lpstr>vorbereiten</vt:lpstr>
      <vt:lpstr>eine Geschichte</vt:lpstr>
      <vt:lpstr>Separable verbs</vt:lpstr>
      <vt:lpstr>Opa wird 70!</vt:lpstr>
      <vt:lpstr>Wer macht was?</vt:lpstr>
      <vt:lpstr>Antworten</vt:lpstr>
      <vt:lpstr>Using nicht</vt:lpstr>
      <vt:lpstr>Wolfgang hilft nicht!</vt:lpstr>
      <vt:lpstr>Wer macht was? (1/2)</vt:lpstr>
      <vt:lpstr>Wer macht was? (2/2)</vt:lpstr>
      <vt:lpstr>PowerPoint Presentation</vt:lpstr>
      <vt:lpstr>Das internationale Ballonfestival</vt:lpstr>
      <vt:lpstr>Mia schreibt ein Email</vt:lpstr>
      <vt:lpstr>stellen, setzen, legen</vt:lpstr>
      <vt:lpstr>stellen, setzen, legen</vt:lpstr>
      <vt:lpstr>Ich mache alles!</vt:lpstr>
      <vt:lpstr>Antworten</vt:lpstr>
      <vt:lpstr>stellen vs stehen, setzen vs sitzen, legen vs liegen</vt:lpstr>
      <vt:lpstr>Sie organisieren zuhause</vt:lpstr>
      <vt:lpstr>Ach, Wolfgang!</vt:lpstr>
      <vt:lpstr>Wie enden die Sätze?</vt:lpstr>
      <vt:lpstr>Person A</vt:lpstr>
      <vt:lpstr>Antworten</vt:lpstr>
      <vt:lpstr>Mia schreibt Andrea</vt:lpstr>
      <vt:lpstr>Mia schreibt Andrea</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17</cp:revision>
  <dcterms:created xsi:type="dcterms:W3CDTF">2024-02-10T14:11:51Z</dcterms:created>
  <dcterms:modified xsi:type="dcterms:W3CDTF">2024-02-10T16:28:38Z</dcterms:modified>
</cp:coreProperties>
</file>