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788" r:id="rId2"/>
    <p:sldId id="601" r:id="rId3"/>
    <p:sldId id="602" r:id="rId4"/>
    <p:sldId id="603" r:id="rId5"/>
    <p:sldId id="508" r:id="rId6"/>
    <p:sldId id="591" r:id="rId7"/>
    <p:sldId id="590" r:id="rId8"/>
    <p:sldId id="275" r:id="rId9"/>
    <p:sldId id="599" r:id="rId10"/>
    <p:sldId id="604" r:id="rId11"/>
    <p:sldId id="268" r:id="rId12"/>
    <p:sldId id="510" r:id="rId13"/>
    <p:sldId id="509" r:id="rId14"/>
    <p:sldId id="592" r:id="rId15"/>
    <p:sldId id="276" r:id="rId16"/>
    <p:sldId id="789" r:id="rId17"/>
    <p:sldId id="632" r:id="rId18"/>
    <p:sldId id="633" r:id="rId19"/>
    <p:sldId id="634" r:id="rId20"/>
    <p:sldId id="635" r:id="rId21"/>
    <p:sldId id="636" r:id="rId22"/>
    <p:sldId id="637" r:id="rId23"/>
    <p:sldId id="390" r:id="rId24"/>
    <p:sldId id="605" r:id="rId25"/>
    <p:sldId id="606" r:id="rId26"/>
    <p:sldId id="274" r:id="rId27"/>
    <p:sldId id="608" r:id="rId28"/>
    <p:sldId id="609" r:id="rId29"/>
    <p:sldId id="261" r:id="rId30"/>
    <p:sldId id="610" r:id="rId31"/>
    <p:sldId id="282" r:id="rId32"/>
    <p:sldId id="611" r:id="rId33"/>
    <p:sldId id="280" r:id="rId34"/>
    <p:sldId id="281" r:id="rId35"/>
    <p:sldId id="81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AEF"/>
    <a:srgbClr val="FFF5DE"/>
    <a:srgbClr val="FF66CC"/>
    <a:srgbClr val="53D2FF"/>
    <a:srgbClr val="FFFCF6"/>
    <a:srgbClr val="FFF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48884" autoAdjust="0"/>
  </p:normalViewPr>
  <p:slideViewPr>
    <p:cSldViewPr snapToGrid="0">
      <p:cViewPr varScale="1">
        <p:scale>
          <a:sx n="52" d="100"/>
          <a:sy n="52" d="100"/>
        </p:scale>
        <p:origin x="2676"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776AE-E1C1-4920-9034-22833931E883}" type="datetimeFigureOut">
              <a:rPr lang="en-GB" smtClean="0"/>
              <a:t>10/02/2024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39A5B-8148-455A-8DF1-7DFB874FEA93}" type="slidenum">
              <a:rPr lang="en-GB" smtClean="0"/>
              <a:t>‹#›</a:t>
            </a:fld>
            <a:endParaRPr lang="en-GB"/>
          </a:p>
        </p:txBody>
      </p:sp>
    </p:spTree>
    <p:extLst>
      <p:ext uri="{BB962C8B-B14F-4D97-AF65-F5344CB8AC3E}">
        <p14:creationId xmlns:p14="http://schemas.microsoft.com/office/powerpoint/2010/main" val="377841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e.m.wikipedia.org/wiki/Datei:Wiener_Prater_-_panoramio_-_Nikolai_Karaneschev_(3).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and </a:t>
            </a:r>
            <a:r>
              <a:rPr lang="en-GB" sz="1200" b="1" baseline="0" dirty="0" err="1"/>
              <a:t>Eduqas</a:t>
            </a:r>
            <a:r>
              <a:rPr lang="en-GB" sz="1200" b="1" baseline="0" dirty="0"/>
              <a:t> lists do not have </a:t>
            </a:r>
            <a:r>
              <a:rPr lang="en-GB" sz="1200" b="1" u="sng" baseline="0" dirty="0" err="1"/>
              <a:t>Gutschein</a:t>
            </a:r>
            <a:br>
              <a:rPr lang="en-GB" sz="1200" b="1" baseline="0" dirty="0"/>
            </a:br>
            <a:r>
              <a:rPr lang="en-GB" sz="1200" b="1" baseline="0" dirty="0"/>
              <a:t>ii) Edexcel list does not have </a:t>
            </a:r>
            <a:r>
              <a:rPr lang="en-GB" sz="1200" b="1" u="sng" baseline="0" dirty="0" err="1"/>
              <a:t>freiwillig</a:t>
            </a:r>
            <a:r>
              <a:rPr lang="en-GB" sz="1200" b="1" u="sng" baseline="0" dirty="0"/>
              <a:t>, </a:t>
            </a:r>
            <a:r>
              <a:rPr lang="en-GB" sz="1200" b="1" u="sng" baseline="0" dirty="0" err="1"/>
              <a:t>Gutschein</a:t>
            </a:r>
            <a:r>
              <a:rPr lang="en-GB" sz="1200" b="1" u="sng" baseline="0" dirty="0"/>
              <a:t>, </a:t>
            </a:r>
            <a:r>
              <a:rPr lang="en-GB" sz="1200" b="1" u="sng" baseline="0" dirty="0" err="1"/>
              <a:t>Punkt</a:t>
            </a:r>
            <a:r>
              <a:rPr lang="en-GB" sz="1200" b="1" u="sng" baseline="0" dirty="0"/>
              <a:t>, </a:t>
            </a:r>
            <a:r>
              <a:rPr lang="en-GB" sz="1200" b="1" u="sng" baseline="0" dirty="0" err="1"/>
              <a:t>springen</a:t>
            </a:r>
            <a:br>
              <a:rPr lang="en-GB" sz="1200" b="1" u="sng"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present tense</a:t>
            </a:r>
            <a:br>
              <a:rPr lang="en-GB" sz="1200" b="0" dirty="0"/>
            </a:br>
            <a:r>
              <a:rPr lang="en-GB" sz="1200" b="0" dirty="0"/>
              <a:t>Revisit Word Order 1 and 2</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US" sz="1200" b="0" kern="1200" dirty="0" err="1">
                <a:solidFill>
                  <a:schemeClr val="tx1"/>
                </a:solidFill>
                <a:effectLst/>
                <a:latin typeface="+mn-lt"/>
                <a:ea typeface="+mn-ea"/>
                <a:cs typeface="+mn-cs"/>
              </a:rPr>
              <a:t>erreichen</a:t>
            </a:r>
            <a:r>
              <a:rPr lang="en-US" sz="1200" b="0" kern="1200" dirty="0">
                <a:solidFill>
                  <a:schemeClr val="tx1"/>
                </a:solidFill>
                <a:effectLst/>
                <a:latin typeface="+mn-lt"/>
                <a:ea typeface="+mn-ea"/>
                <a:cs typeface="+mn-cs"/>
              </a:rPr>
              <a:t> [309] </a:t>
            </a:r>
            <a:r>
              <a:rPr lang="en-US" sz="1200" b="0" kern="1200" dirty="0" err="1">
                <a:solidFill>
                  <a:schemeClr val="tx1"/>
                </a:solidFill>
                <a:effectLst/>
                <a:latin typeface="+mn-lt"/>
                <a:ea typeface="+mn-ea"/>
                <a:cs typeface="+mn-cs"/>
              </a:rPr>
              <a:t>erhalten</a:t>
            </a:r>
            <a:r>
              <a:rPr lang="en-US" sz="1200" b="0" kern="1200" dirty="0">
                <a:solidFill>
                  <a:schemeClr val="tx1"/>
                </a:solidFill>
                <a:effectLst/>
                <a:latin typeface="+mn-lt"/>
                <a:ea typeface="+mn-ea"/>
                <a:cs typeface="+mn-cs"/>
              </a:rPr>
              <a:t> [287] </a:t>
            </a:r>
            <a:r>
              <a:rPr lang="en-US" sz="1200" b="0" kern="1200" dirty="0" err="1">
                <a:solidFill>
                  <a:schemeClr val="tx1"/>
                </a:solidFill>
                <a:effectLst/>
                <a:latin typeface="+mn-lt"/>
                <a:ea typeface="+mn-ea"/>
                <a:cs typeface="+mn-cs"/>
              </a:rPr>
              <a:t>gewinnen</a:t>
            </a:r>
            <a:r>
              <a:rPr lang="en-US" sz="1200" b="0" kern="1200" dirty="0">
                <a:solidFill>
                  <a:schemeClr val="tx1"/>
                </a:solidFill>
                <a:effectLst/>
                <a:latin typeface="+mn-lt"/>
                <a:ea typeface="+mn-ea"/>
                <a:cs typeface="+mn-cs"/>
              </a:rPr>
              <a:t> [372] </a:t>
            </a:r>
            <a:r>
              <a:rPr lang="en-US" sz="1200" b="0" kern="1200" dirty="0" err="1">
                <a:solidFill>
                  <a:schemeClr val="tx1"/>
                </a:solidFill>
                <a:effectLst/>
                <a:latin typeface="+mn-lt"/>
                <a:ea typeface="+mn-ea"/>
                <a:cs typeface="+mn-cs"/>
              </a:rPr>
              <a:t>werfen</a:t>
            </a:r>
            <a:r>
              <a:rPr lang="en-US" sz="1200" b="0" kern="1200" dirty="0">
                <a:solidFill>
                  <a:schemeClr val="tx1"/>
                </a:solidFill>
                <a:effectLst/>
                <a:latin typeface="+mn-lt"/>
                <a:ea typeface="+mn-ea"/>
                <a:cs typeface="+mn-cs"/>
              </a:rPr>
              <a:t> [718] </a:t>
            </a:r>
            <a:r>
              <a:rPr lang="en-US" sz="1200" b="0" kern="1200" dirty="0" err="1">
                <a:solidFill>
                  <a:schemeClr val="tx1"/>
                </a:solidFill>
                <a:effectLst/>
                <a:latin typeface="+mn-lt"/>
                <a:ea typeface="+mn-ea"/>
                <a:cs typeface="+mn-cs"/>
              </a:rPr>
              <a:t>machen</a:t>
            </a:r>
            <a:r>
              <a:rPr lang="en-US" sz="1200" b="0" kern="1200" dirty="0">
                <a:solidFill>
                  <a:schemeClr val="tx1"/>
                </a:solidFill>
                <a:effectLst/>
                <a:latin typeface="+mn-lt"/>
                <a:ea typeface="+mn-ea"/>
                <a:cs typeface="+mn-cs"/>
              </a:rPr>
              <a:t> [58] </a:t>
            </a:r>
            <a:r>
              <a:rPr lang="en-US" sz="1200" b="0" kern="1200" dirty="0" err="1">
                <a:solidFill>
                  <a:schemeClr val="tx1"/>
                </a:solidFill>
                <a:effectLst/>
                <a:latin typeface="+mn-lt"/>
                <a:ea typeface="+mn-ea"/>
                <a:cs typeface="+mn-cs"/>
              </a:rPr>
              <a:t>reden</a:t>
            </a:r>
            <a:r>
              <a:rPr lang="en-US" sz="1200" b="0" kern="1200" dirty="0">
                <a:solidFill>
                  <a:schemeClr val="tx1"/>
                </a:solidFill>
                <a:effectLst/>
                <a:latin typeface="+mn-lt"/>
                <a:ea typeface="+mn-ea"/>
                <a:cs typeface="+mn-cs"/>
              </a:rPr>
              <a:t> [368] </a:t>
            </a:r>
            <a:r>
              <a:rPr lang="en-US" sz="1200" b="0" kern="1200" dirty="0" err="1">
                <a:solidFill>
                  <a:schemeClr val="tx1"/>
                </a:solidFill>
                <a:effectLst/>
                <a:latin typeface="+mn-lt"/>
                <a:ea typeface="+mn-ea"/>
                <a:cs typeface="+mn-cs"/>
              </a:rPr>
              <a:t>sitzen</a:t>
            </a:r>
            <a:r>
              <a:rPr lang="en-US" sz="1200" b="0" kern="1200" dirty="0">
                <a:solidFill>
                  <a:schemeClr val="tx1"/>
                </a:solidFill>
                <a:effectLst/>
                <a:latin typeface="+mn-lt"/>
                <a:ea typeface="+mn-ea"/>
                <a:cs typeface="+mn-cs"/>
              </a:rPr>
              <a:t> [231] </a:t>
            </a:r>
            <a:r>
              <a:rPr lang="en-US" sz="1200" b="0" kern="1200" dirty="0" err="1">
                <a:solidFill>
                  <a:schemeClr val="tx1"/>
                </a:solidFill>
                <a:effectLst/>
                <a:latin typeface="+mn-lt"/>
                <a:ea typeface="+mn-ea"/>
                <a:cs typeface="+mn-cs"/>
              </a:rPr>
              <a:t>sprechen</a:t>
            </a:r>
            <a:r>
              <a:rPr lang="en-US" sz="1200" b="0" kern="1200" dirty="0">
                <a:solidFill>
                  <a:schemeClr val="tx1"/>
                </a:solidFill>
                <a:effectLst/>
                <a:latin typeface="+mn-lt"/>
                <a:ea typeface="+mn-ea"/>
                <a:cs typeface="+mn-cs"/>
              </a:rPr>
              <a:t> [161] </a:t>
            </a:r>
            <a:r>
              <a:rPr lang="en-US" sz="1200" b="0" kern="1200" dirty="0" err="1">
                <a:solidFill>
                  <a:schemeClr val="tx1"/>
                </a:solidFill>
                <a:effectLst/>
                <a:latin typeface="+mn-lt"/>
                <a:ea typeface="+mn-ea"/>
                <a:cs typeface="+mn-cs"/>
              </a:rPr>
              <a:t>stehen</a:t>
            </a:r>
            <a:r>
              <a:rPr lang="en-US" sz="1200" b="0" kern="1200" dirty="0">
                <a:solidFill>
                  <a:schemeClr val="tx1"/>
                </a:solidFill>
                <a:effectLst/>
                <a:latin typeface="+mn-lt"/>
                <a:ea typeface="+mn-ea"/>
                <a:cs typeface="+mn-cs"/>
              </a:rPr>
              <a:t> [85] </a:t>
            </a:r>
            <a:r>
              <a:rPr lang="en-US" sz="1200" b="0" kern="1200" dirty="0" err="1">
                <a:solidFill>
                  <a:schemeClr val="tx1"/>
                </a:solidFill>
                <a:effectLst/>
                <a:latin typeface="+mn-lt"/>
                <a:ea typeface="+mn-ea"/>
                <a:cs typeface="+mn-cs"/>
              </a:rPr>
              <a:t>wünschen</a:t>
            </a:r>
            <a:r>
              <a:rPr lang="en-US" sz="1200" b="0" kern="1200" dirty="0">
                <a:solidFill>
                  <a:schemeClr val="tx1"/>
                </a:solidFill>
                <a:effectLst/>
                <a:latin typeface="+mn-lt"/>
                <a:ea typeface="+mn-ea"/>
                <a:cs typeface="+mn-cs"/>
              </a:rPr>
              <a:t> [630] </a:t>
            </a:r>
            <a:r>
              <a:rPr lang="en-US" sz="1200" b="0" kern="1200" dirty="0" err="1">
                <a:solidFill>
                  <a:schemeClr val="tx1"/>
                </a:solidFill>
                <a:effectLst/>
                <a:latin typeface="+mn-lt"/>
                <a:ea typeface="+mn-ea"/>
                <a:cs typeface="+mn-cs"/>
              </a:rPr>
              <a:t>bekommen</a:t>
            </a:r>
            <a:r>
              <a:rPr lang="en-US" sz="1200" b="0" kern="1200" dirty="0">
                <a:solidFill>
                  <a:schemeClr val="tx1"/>
                </a:solidFill>
                <a:effectLst/>
                <a:latin typeface="+mn-lt"/>
                <a:ea typeface="+mn-ea"/>
                <a:cs typeface="+mn-cs"/>
              </a:rPr>
              <a:t> [212] [110] </a:t>
            </a:r>
            <a:r>
              <a:rPr lang="en-US" sz="1200" b="0" kern="1200" dirty="0" err="1">
                <a:solidFill>
                  <a:schemeClr val="tx1"/>
                </a:solidFill>
                <a:effectLst/>
                <a:latin typeface="+mn-lt"/>
                <a:ea typeface="+mn-ea"/>
                <a:cs typeface="+mn-cs"/>
              </a:rPr>
              <a:t>bleiben</a:t>
            </a:r>
            <a:r>
              <a:rPr lang="en-US" sz="1200" b="0" kern="1200" dirty="0">
                <a:solidFill>
                  <a:schemeClr val="tx1"/>
                </a:solidFill>
                <a:effectLst/>
                <a:latin typeface="+mn-lt"/>
                <a:ea typeface="+mn-ea"/>
                <a:cs typeface="+mn-cs"/>
              </a:rPr>
              <a:t> [113] </a:t>
            </a:r>
            <a:r>
              <a:rPr lang="en-US" sz="1200" b="0" kern="1200" dirty="0" err="1">
                <a:solidFill>
                  <a:schemeClr val="tx1"/>
                </a:solidFill>
                <a:effectLst/>
                <a:latin typeface="+mn-lt"/>
                <a:ea typeface="+mn-ea"/>
                <a:cs typeface="+mn-cs"/>
              </a:rPr>
              <a:t>heißen</a:t>
            </a:r>
            <a:r>
              <a:rPr lang="en-US" sz="1200" b="0" kern="1200" dirty="0">
                <a:solidFill>
                  <a:schemeClr val="tx1"/>
                </a:solidFill>
                <a:effectLst/>
                <a:latin typeface="+mn-lt"/>
                <a:ea typeface="+mn-ea"/>
                <a:cs typeface="+mn-cs"/>
              </a:rPr>
              <a:t> [126] </a:t>
            </a:r>
            <a:r>
              <a:rPr lang="en-US" sz="1200" b="0" kern="1200" dirty="0" err="1">
                <a:solidFill>
                  <a:schemeClr val="tx1"/>
                </a:solidFill>
                <a:effectLst/>
                <a:latin typeface="+mn-lt"/>
                <a:ea typeface="+mn-ea"/>
                <a:cs typeface="+mn-cs"/>
              </a:rPr>
              <a:t>sehen</a:t>
            </a:r>
            <a:r>
              <a:rPr lang="en-US" sz="1200" b="0" kern="1200" dirty="0">
                <a:solidFill>
                  <a:schemeClr val="tx1"/>
                </a:solidFill>
                <a:effectLst/>
                <a:latin typeface="+mn-lt"/>
                <a:ea typeface="+mn-ea"/>
                <a:cs typeface="+mn-cs"/>
              </a:rPr>
              <a:t> [79] </a:t>
            </a:r>
            <a:r>
              <a:rPr lang="en-US" sz="1200" b="0" kern="1200" dirty="0" err="1">
                <a:solidFill>
                  <a:schemeClr val="tx1"/>
                </a:solidFill>
                <a:effectLst/>
                <a:latin typeface="+mn-lt"/>
                <a:ea typeface="+mn-ea"/>
                <a:cs typeface="+mn-cs"/>
              </a:rPr>
              <a:t>tragen</a:t>
            </a:r>
            <a:r>
              <a:rPr lang="en-US" sz="1200" b="0" kern="1200" dirty="0">
                <a:solidFill>
                  <a:schemeClr val="tx1"/>
                </a:solidFill>
                <a:effectLst/>
                <a:latin typeface="+mn-lt"/>
                <a:ea typeface="+mn-ea"/>
                <a:cs typeface="+mn-cs"/>
              </a:rPr>
              <a:t> [271] Rad </a:t>
            </a:r>
            <a:r>
              <a:rPr lang="en-US" sz="1200" b="0" kern="1200" dirty="0" err="1">
                <a:solidFill>
                  <a:schemeClr val="tx1"/>
                </a:solidFill>
                <a:effectLst/>
                <a:latin typeface="+mn-lt"/>
                <a:ea typeface="+mn-ea"/>
                <a:cs typeface="+mn-cs"/>
              </a:rPr>
              <a:t>fahren</a:t>
            </a:r>
            <a:r>
              <a:rPr lang="en-US" sz="1200" b="0" kern="1200" dirty="0">
                <a:solidFill>
                  <a:schemeClr val="tx1"/>
                </a:solidFill>
                <a:effectLst/>
                <a:latin typeface="+mn-lt"/>
                <a:ea typeface="+mn-ea"/>
                <a:cs typeface="+mn-cs"/>
              </a:rPr>
              <a:t> [n/a] </a:t>
            </a:r>
            <a:r>
              <a:rPr lang="en-US" sz="1200" b="0" kern="1200" dirty="0" err="1">
                <a:solidFill>
                  <a:schemeClr val="tx1"/>
                </a:solidFill>
                <a:effectLst/>
                <a:latin typeface="+mn-lt"/>
                <a:ea typeface="+mn-ea"/>
                <a:cs typeface="+mn-cs"/>
              </a:rPr>
              <a:t>nehmen</a:t>
            </a:r>
            <a:r>
              <a:rPr lang="en-US" sz="1200" b="0" kern="1200" dirty="0">
                <a:solidFill>
                  <a:schemeClr val="tx1"/>
                </a:solidFill>
                <a:effectLst/>
                <a:latin typeface="+mn-lt"/>
                <a:ea typeface="+mn-ea"/>
                <a:cs typeface="+mn-cs"/>
              </a:rPr>
              <a:t> [142] </a:t>
            </a:r>
            <a:r>
              <a:rPr lang="en-US" sz="1200" b="0" kern="1200" dirty="0" err="1">
                <a:solidFill>
                  <a:schemeClr val="tx1"/>
                </a:solidFill>
                <a:effectLst/>
                <a:latin typeface="+mn-lt"/>
                <a:ea typeface="+mn-ea"/>
                <a:cs typeface="+mn-cs"/>
              </a:rPr>
              <a:t>halten</a:t>
            </a:r>
            <a:r>
              <a:rPr lang="en-US" sz="1200" b="0" kern="1200" dirty="0">
                <a:solidFill>
                  <a:schemeClr val="tx1"/>
                </a:solidFill>
                <a:effectLst/>
                <a:latin typeface="+mn-lt"/>
                <a:ea typeface="+mn-ea"/>
                <a:cs typeface="+mn-cs"/>
              </a:rPr>
              <a:t> [155] </a:t>
            </a:r>
            <a:r>
              <a:rPr lang="en-US" sz="1200" b="0" kern="1200" dirty="0" err="1">
                <a:solidFill>
                  <a:schemeClr val="tx1"/>
                </a:solidFill>
                <a:effectLst/>
                <a:latin typeface="+mn-lt"/>
                <a:ea typeface="+mn-ea"/>
                <a:cs typeface="+mn-cs"/>
              </a:rPr>
              <a:t>dauern</a:t>
            </a:r>
            <a:r>
              <a:rPr lang="en-US" sz="1200" b="0" kern="1200" dirty="0">
                <a:solidFill>
                  <a:schemeClr val="tx1"/>
                </a:solidFill>
                <a:effectLst/>
                <a:latin typeface="+mn-lt"/>
                <a:ea typeface="+mn-ea"/>
                <a:cs typeface="+mn-cs"/>
              </a:rPr>
              <a:t> [744] </a:t>
            </a:r>
            <a:r>
              <a:rPr lang="en-US" sz="1200" b="0" kern="1200" dirty="0" err="1">
                <a:solidFill>
                  <a:schemeClr val="tx1"/>
                </a:solidFill>
                <a:effectLst/>
                <a:latin typeface="+mn-lt"/>
                <a:ea typeface="+mn-ea"/>
                <a:cs typeface="+mn-cs"/>
              </a:rPr>
              <a:t>fahren</a:t>
            </a:r>
            <a:r>
              <a:rPr lang="en-US" sz="1200" b="0" kern="1200" dirty="0">
                <a:solidFill>
                  <a:schemeClr val="tx1"/>
                </a:solidFill>
                <a:effectLst/>
                <a:latin typeface="+mn-lt"/>
                <a:ea typeface="+mn-ea"/>
                <a:cs typeface="+mn-cs"/>
              </a:rPr>
              <a:t> [215] </a:t>
            </a:r>
            <a:r>
              <a:rPr lang="en-US" sz="1200" b="0" kern="1200" dirty="0" err="1">
                <a:solidFill>
                  <a:schemeClr val="tx1"/>
                </a:solidFill>
                <a:effectLst/>
                <a:latin typeface="+mn-lt"/>
                <a:ea typeface="+mn-ea"/>
                <a:cs typeface="+mn-cs"/>
              </a:rPr>
              <a:t>wiederholen</a:t>
            </a:r>
            <a:r>
              <a:rPr lang="en-US" sz="1200" b="0" kern="1200" dirty="0">
                <a:solidFill>
                  <a:schemeClr val="tx1"/>
                </a:solidFill>
                <a:effectLst/>
                <a:latin typeface="+mn-lt"/>
                <a:ea typeface="+mn-ea"/>
                <a:cs typeface="+mn-cs"/>
              </a:rPr>
              <a:t> [988] </a:t>
            </a:r>
            <a:r>
              <a:rPr lang="en-US" sz="1200" b="0" kern="1200" dirty="0" err="1">
                <a:solidFill>
                  <a:schemeClr val="tx1"/>
                </a:solidFill>
                <a:effectLst/>
                <a:latin typeface="+mn-lt"/>
                <a:ea typeface="+mn-ea"/>
                <a:cs typeface="+mn-cs"/>
              </a:rPr>
              <a:t>kommen</a:t>
            </a:r>
            <a:r>
              <a:rPr lang="en-US" sz="1200" b="0" kern="1200" dirty="0">
                <a:solidFill>
                  <a:schemeClr val="tx1"/>
                </a:solidFill>
                <a:effectLst/>
                <a:latin typeface="+mn-lt"/>
                <a:ea typeface="+mn-ea"/>
                <a:cs typeface="+mn-cs"/>
              </a:rPr>
              <a:t> [62] </a:t>
            </a:r>
            <a:r>
              <a:rPr lang="en-US" sz="1200" b="0" kern="1200" dirty="0" err="1">
                <a:solidFill>
                  <a:schemeClr val="tx1"/>
                </a:solidFill>
                <a:effectLst/>
                <a:latin typeface="+mn-lt"/>
                <a:ea typeface="+mn-ea"/>
                <a:cs typeface="+mn-cs"/>
              </a:rPr>
              <a:t>springen</a:t>
            </a:r>
            <a:r>
              <a:rPr lang="en-US" sz="1200" b="0" kern="1200" dirty="0">
                <a:solidFill>
                  <a:schemeClr val="tx1"/>
                </a:solidFill>
                <a:effectLst/>
                <a:latin typeface="+mn-lt"/>
                <a:ea typeface="+mn-ea"/>
                <a:cs typeface="+mn-cs"/>
              </a:rPr>
              <a:t> [1431] </a:t>
            </a:r>
            <a:r>
              <a:rPr lang="en-US" sz="1200" b="0" kern="1200" dirty="0" err="1">
                <a:solidFill>
                  <a:schemeClr val="tx1"/>
                </a:solidFill>
                <a:effectLst/>
                <a:latin typeface="+mn-lt"/>
                <a:ea typeface="+mn-ea"/>
                <a:cs typeface="+mn-cs"/>
              </a:rPr>
              <a:t>liegen</a:t>
            </a:r>
            <a:r>
              <a:rPr lang="en-US" sz="1200" b="0" kern="1200" dirty="0">
                <a:solidFill>
                  <a:schemeClr val="tx1"/>
                </a:solidFill>
                <a:effectLst/>
                <a:latin typeface="+mn-lt"/>
                <a:ea typeface="+mn-ea"/>
                <a:cs typeface="+mn-cs"/>
              </a:rPr>
              <a:t> [107] du [54] ich [10] er [15] </a:t>
            </a:r>
            <a:r>
              <a:rPr lang="en-US" sz="1200" b="0" kern="1200" dirty="0" err="1">
                <a:solidFill>
                  <a:schemeClr val="tx1"/>
                </a:solidFill>
                <a:effectLst/>
                <a:latin typeface="+mn-lt"/>
                <a:ea typeface="+mn-ea"/>
                <a:cs typeface="+mn-cs"/>
              </a:rPr>
              <a:t>sie</a:t>
            </a:r>
            <a:r>
              <a:rPr lang="en-US" sz="1200" b="0" kern="1200" dirty="0">
                <a:solidFill>
                  <a:schemeClr val="tx1"/>
                </a:solidFill>
                <a:effectLst/>
                <a:latin typeface="+mn-lt"/>
                <a:ea typeface="+mn-ea"/>
                <a:cs typeface="+mn-cs"/>
              </a:rPr>
              <a:t> [7] es [12] </a:t>
            </a:r>
            <a:r>
              <a:rPr lang="en-US" sz="1200" b="0" kern="1200" dirty="0" err="1">
                <a:solidFill>
                  <a:schemeClr val="tx1"/>
                </a:solidFill>
                <a:effectLst/>
                <a:latin typeface="+mn-lt"/>
                <a:ea typeface="+mn-ea"/>
                <a:cs typeface="+mn-cs"/>
              </a:rPr>
              <a:t>wir</a:t>
            </a:r>
            <a:r>
              <a:rPr lang="en-US" sz="1200" b="0" kern="1200" dirty="0">
                <a:solidFill>
                  <a:schemeClr val="tx1"/>
                </a:solidFill>
                <a:effectLst/>
                <a:latin typeface="+mn-lt"/>
                <a:ea typeface="+mn-ea"/>
                <a:cs typeface="+mn-cs"/>
              </a:rPr>
              <a:t> [26]  Handy [1693] Zug [675] Tag [111] </a:t>
            </a:r>
            <a:r>
              <a:rPr lang="en-US" sz="1200" b="0" kern="1200" dirty="0" err="1">
                <a:solidFill>
                  <a:schemeClr val="tx1"/>
                </a:solidFill>
                <a:effectLst/>
                <a:latin typeface="+mn-lt"/>
                <a:ea typeface="+mn-ea"/>
                <a:cs typeface="+mn-cs"/>
              </a:rPr>
              <a:t>Erste</a:t>
            </a:r>
            <a:r>
              <a:rPr lang="en-US" sz="1200" b="0" kern="1200" dirty="0">
                <a:solidFill>
                  <a:schemeClr val="tx1"/>
                </a:solidFill>
                <a:effectLst/>
                <a:latin typeface="+mn-lt"/>
                <a:ea typeface="+mn-ea"/>
                <a:cs typeface="+mn-cs"/>
              </a:rPr>
              <a:t> [95] </a:t>
            </a:r>
            <a:r>
              <a:rPr lang="en-US" sz="1200" b="0" kern="1200" dirty="0" err="1">
                <a:solidFill>
                  <a:schemeClr val="tx1"/>
                </a:solidFill>
                <a:effectLst/>
                <a:latin typeface="+mn-lt"/>
                <a:ea typeface="+mn-ea"/>
                <a:cs typeface="+mn-cs"/>
              </a:rPr>
              <a:t>Punkt</a:t>
            </a:r>
            <a:r>
              <a:rPr lang="en-US" sz="1200" b="0" kern="1200" dirty="0">
                <a:solidFill>
                  <a:schemeClr val="tx1"/>
                </a:solidFill>
                <a:effectLst/>
                <a:latin typeface="+mn-lt"/>
                <a:ea typeface="+mn-ea"/>
                <a:cs typeface="+mn-cs"/>
              </a:rPr>
              <a:t> [248] Spiel [328] </a:t>
            </a:r>
            <a:r>
              <a:rPr lang="en-US" sz="1200" b="0" kern="1200" dirty="0" err="1">
                <a:solidFill>
                  <a:schemeClr val="tx1"/>
                </a:solidFill>
                <a:effectLst/>
                <a:latin typeface="+mn-lt"/>
                <a:ea typeface="+mn-ea"/>
                <a:cs typeface="+mn-cs"/>
              </a:rPr>
              <a:t>Ziel</a:t>
            </a:r>
            <a:r>
              <a:rPr lang="en-US" sz="1200" b="0" kern="1200" dirty="0">
                <a:solidFill>
                  <a:schemeClr val="tx1"/>
                </a:solidFill>
                <a:effectLst/>
                <a:latin typeface="+mn-lt"/>
                <a:ea typeface="+mn-ea"/>
                <a:cs typeface="+mn-cs"/>
              </a:rPr>
              <a:t> [320]  </a:t>
            </a:r>
            <a:r>
              <a:rPr lang="en-US" sz="1200" b="0" kern="1200" dirty="0" err="1">
                <a:solidFill>
                  <a:schemeClr val="tx1"/>
                </a:solidFill>
                <a:effectLst/>
                <a:latin typeface="+mn-lt"/>
                <a:ea typeface="+mn-ea"/>
                <a:cs typeface="+mn-cs"/>
              </a:rPr>
              <a:t>mit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Freunden</a:t>
            </a:r>
            <a:r>
              <a:rPr lang="en-US" sz="1200" b="0" kern="1200" dirty="0">
                <a:solidFill>
                  <a:schemeClr val="tx1"/>
                </a:solidFill>
                <a:effectLst/>
                <a:latin typeface="+mn-lt"/>
                <a:ea typeface="+mn-ea"/>
                <a:cs typeface="+mn-cs"/>
              </a:rPr>
              <a:t> [n/a] Platz [326] </a:t>
            </a:r>
            <a:r>
              <a:rPr lang="en-US" sz="1200" b="0" kern="1200" dirty="0" err="1">
                <a:solidFill>
                  <a:schemeClr val="tx1"/>
                </a:solidFill>
                <a:effectLst/>
                <a:latin typeface="+mn-lt"/>
                <a:ea typeface="+mn-ea"/>
                <a:cs typeface="+mn-cs"/>
              </a:rPr>
              <a:t>Stück</a:t>
            </a:r>
            <a:r>
              <a:rPr lang="en-US" sz="1200" b="0" kern="1200" dirty="0">
                <a:solidFill>
                  <a:schemeClr val="tx1"/>
                </a:solidFill>
                <a:effectLst/>
                <a:latin typeface="+mn-lt"/>
                <a:ea typeface="+mn-ea"/>
                <a:cs typeface="+mn-cs"/>
              </a:rPr>
              <a:t> [511]  </a:t>
            </a:r>
            <a:r>
              <a:rPr lang="en-US" sz="1200" b="0" kern="1200" dirty="0" err="1">
                <a:solidFill>
                  <a:schemeClr val="tx1"/>
                </a:solidFill>
                <a:effectLst/>
                <a:latin typeface="+mn-lt"/>
                <a:ea typeface="+mn-ea"/>
                <a:cs typeface="+mn-cs"/>
              </a:rPr>
              <a:t>Gutschein</a:t>
            </a:r>
            <a:r>
              <a:rPr lang="en-US" sz="1200" b="0" kern="1200" dirty="0">
                <a:solidFill>
                  <a:schemeClr val="tx1"/>
                </a:solidFill>
                <a:effectLst/>
                <a:latin typeface="+mn-lt"/>
                <a:ea typeface="+mn-ea"/>
                <a:cs typeface="+mn-cs"/>
              </a:rPr>
              <a:t> [&gt;5009] Mitte [711] </a:t>
            </a:r>
            <a:r>
              <a:rPr lang="en-US" sz="1200" b="0" kern="1200" dirty="0" err="1">
                <a:solidFill>
                  <a:schemeClr val="tx1"/>
                </a:solidFill>
                <a:effectLst/>
                <a:latin typeface="+mn-lt"/>
                <a:ea typeface="+mn-ea"/>
                <a:cs typeface="+mn-cs"/>
              </a:rPr>
              <a:t>Liste</a:t>
            </a:r>
            <a:r>
              <a:rPr lang="en-US" sz="1200" b="0" kern="1200" dirty="0">
                <a:solidFill>
                  <a:schemeClr val="tx1"/>
                </a:solidFill>
                <a:effectLst/>
                <a:latin typeface="+mn-lt"/>
                <a:ea typeface="+mn-ea"/>
                <a:cs typeface="+mn-cs"/>
              </a:rPr>
              <a:t> [1792] Kopf [250] </a:t>
            </a:r>
            <a:r>
              <a:rPr lang="en-US" sz="1200" b="0" kern="1200" dirty="0" err="1">
                <a:solidFill>
                  <a:schemeClr val="tx1"/>
                </a:solidFill>
                <a:effectLst/>
                <a:latin typeface="+mn-lt"/>
                <a:ea typeface="+mn-ea"/>
                <a:cs typeface="+mn-cs"/>
              </a:rPr>
              <a:t>Körper</a:t>
            </a:r>
            <a:r>
              <a:rPr lang="en-US" sz="1200" b="0" kern="1200" dirty="0">
                <a:solidFill>
                  <a:schemeClr val="tx1"/>
                </a:solidFill>
                <a:effectLst/>
                <a:latin typeface="+mn-lt"/>
                <a:ea typeface="+mn-ea"/>
                <a:cs typeface="+mn-cs"/>
              </a:rPr>
              <a:t> [488] ich </a:t>
            </a:r>
            <a:r>
              <a:rPr lang="en-US" sz="1200" b="0" kern="1200" dirty="0" err="1">
                <a:solidFill>
                  <a:schemeClr val="tx1"/>
                </a:solidFill>
                <a:effectLst/>
                <a:latin typeface="+mn-lt"/>
                <a:ea typeface="+mn-ea"/>
                <a:cs typeface="+mn-cs"/>
              </a:rPr>
              <a:t>wünsche</a:t>
            </a:r>
            <a:r>
              <a:rPr lang="en-US" sz="1200" b="0" kern="1200" dirty="0">
                <a:solidFill>
                  <a:schemeClr val="tx1"/>
                </a:solidFill>
                <a:effectLst/>
                <a:latin typeface="+mn-lt"/>
                <a:ea typeface="+mn-ea"/>
                <a:cs typeface="+mn-cs"/>
              </a:rPr>
              <a:t> mir [n/a] </a:t>
            </a:r>
            <a:r>
              <a:rPr lang="en-US" sz="1200" b="0" kern="1200" dirty="0" err="1">
                <a:solidFill>
                  <a:schemeClr val="tx1"/>
                </a:solidFill>
                <a:effectLst/>
                <a:latin typeface="+mn-lt"/>
                <a:ea typeface="+mn-ea"/>
                <a:cs typeface="+mn-cs"/>
              </a:rPr>
              <a:t>nochmal</a:t>
            </a:r>
            <a:r>
              <a:rPr lang="en-US" sz="1200" b="0" kern="1200" dirty="0">
                <a:solidFill>
                  <a:schemeClr val="tx1"/>
                </a:solidFill>
                <a:effectLst/>
                <a:latin typeface="+mn-lt"/>
                <a:ea typeface="+mn-ea"/>
                <a:cs typeface="+mn-cs"/>
              </a:rPr>
              <a:t> [1984] </a:t>
            </a:r>
            <a:r>
              <a:rPr lang="en-US" sz="1200" b="0" kern="1200" dirty="0" err="1">
                <a:solidFill>
                  <a:schemeClr val="tx1"/>
                </a:solidFill>
                <a:effectLst/>
                <a:latin typeface="+mn-lt"/>
                <a:ea typeface="+mn-ea"/>
                <a:cs typeface="+mn-cs"/>
              </a:rPr>
              <a:t>richtig</a:t>
            </a:r>
            <a:r>
              <a:rPr lang="en-US" sz="1200" b="0" kern="1200" dirty="0">
                <a:solidFill>
                  <a:schemeClr val="tx1"/>
                </a:solidFill>
                <a:effectLst/>
                <a:latin typeface="+mn-lt"/>
                <a:ea typeface="+mn-ea"/>
                <a:cs typeface="+mn-cs"/>
              </a:rPr>
              <a:t> [177] </a:t>
            </a:r>
            <a:r>
              <a:rPr lang="en-US" sz="1200" b="0" kern="1200" dirty="0" err="1">
                <a:solidFill>
                  <a:schemeClr val="tx1"/>
                </a:solidFill>
                <a:effectLst/>
                <a:latin typeface="+mn-lt"/>
                <a:ea typeface="+mn-ea"/>
                <a:cs typeface="+mn-cs"/>
              </a:rPr>
              <a:t>falsch</a:t>
            </a:r>
            <a:r>
              <a:rPr lang="en-US" sz="1200" b="0" kern="1200" dirty="0">
                <a:solidFill>
                  <a:schemeClr val="tx1"/>
                </a:solidFill>
                <a:effectLst/>
                <a:latin typeface="+mn-lt"/>
                <a:ea typeface="+mn-ea"/>
                <a:cs typeface="+mn-cs"/>
              </a:rPr>
              <a:t> [524] </a:t>
            </a:r>
            <a:r>
              <a:rPr lang="en-US" sz="1200" b="0" kern="1200" dirty="0" err="1">
                <a:solidFill>
                  <a:schemeClr val="tx1"/>
                </a:solidFill>
                <a:effectLst/>
                <a:latin typeface="+mn-lt"/>
                <a:ea typeface="+mn-ea"/>
                <a:cs typeface="+mn-cs"/>
              </a:rPr>
              <a:t>freiwillig</a:t>
            </a:r>
            <a:r>
              <a:rPr lang="en-US" sz="1200" b="0" kern="1200" dirty="0">
                <a:solidFill>
                  <a:schemeClr val="tx1"/>
                </a:solidFill>
                <a:effectLst/>
                <a:latin typeface="+mn-lt"/>
                <a:ea typeface="+mn-ea"/>
                <a:cs typeface="+mn-cs"/>
              </a:rPr>
              <a:t> [1652] </a:t>
            </a:r>
            <a:r>
              <a:rPr lang="en-US" sz="1200" b="0" kern="1200" dirty="0" err="1">
                <a:solidFill>
                  <a:schemeClr val="tx1"/>
                </a:solidFill>
                <a:effectLst/>
                <a:latin typeface="+mn-lt"/>
                <a:ea typeface="+mn-ea"/>
                <a:cs typeface="+mn-cs"/>
              </a:rPr>
              <a:t>wichtig</a:t>
            </a:r>
            <a:r>
              <a:rPr lang="en-US" sz="1200" b="0" kern="1200" dirty="0">
                <a:solidFill>
                  <a:schemeClr val="tx1"/>
                </a:solidFill>
                <a:effectLst/>
                <a:latin typeface="+mn-lt"/>
                <a:ea typeface="+mn-ea"/>
                <a:cs typeface="+mn-cs"/>
              </a:rPr>
              <a:t> [144] </a:t>
            </a:r>
            <a:r>
              <a:rPr lang="en-US" sz="1200" b="0" kern="1200" dirty="0" err="1">
                <a:solidFill>
                  <a:schemeClr val="tx1"/>
                </a:solidFill>
                <a:effectLst/>
                <a:latin typeface="+mn-lt"/>
                <a:ea typeface="+mn-ea"/>
                <a:cs typeface="+mn-cs"/>
              </a:rPr>
              <a:t>schwierig</a:t>
            </a:r>
            <a:r>
              <a:rPr lang="en-US" sz="1200" b="0" kern="1200" dirty="0">
                <a:solidFill>
                  <a:schemeClr val="tx1"/>
                </a:solidFill>
                <a:effectLst/>
                <a:latin typeface="+mn-lt"/>
                <a:ea typeface="+mn-ea"/>
                <a:cs typeface="+mn-cs"/>
              </a:rPr>
              <a:t> [580] </a:t>
            </a:r>
            <a:r>
              <a:rPr lang="en-US" sz="1200" b="0" kern="1200" dirty="0" err="1">
                <a:solidFill>
                  <a:schemeClr val="tx1"/>
                </a:solidFill>
                <a:effectLst/>
                <a:latin typeface="+mn-lt"/>
                <a:ea typeface="+mn-ea"/>
                <a:cs typeface="+mn-cs"/>
              </a:rPr>
              <a:t>langweilig</a:t>
            </a:r>
            <a:r>
              <a:rPr lang="en-US" sz="1200" b="0" kern="1200" dirty="0">
                <a:solidFill>
                  <a:schemeClr val="tx1"/>
                </a:solidFill>
                <a:effectLst/>
                <a:latin typeface="+mn-lt"/>
                <a:ea typeface="+mn-ea"/>
                <a:cs typeface="+mn-cs"/>
              </a:rPr>
              <a:t> [3019] </a:t>
            </a:r>
            <a:r>
              <a:rPr lang="en-US" sz="1200" b="0" kern="1200" dirty="0" err="1">
                <a:solidFill>
                  <a:schemeClr val="tx1"/>
                </a:solidFill>
                <a:effectLst/>
                <a:latin typeface="+mn-lt"/>
                <a:ea typeface="+mn-ea"/>
                <a:cs typeface="+mn-cs"/>
              </a:rPr>
              <a:t>ruhig</a:t>
            </a:r>
            <a:r>
              <a:rPr lang="en-US" sz="1200" b="0" kern="1200" dirty="0">
                <a:solidFill>
                  <a:schemeClr val="tx1"/>
                </a:solidFill>
                <a:effectLst/>
                <a:latin typeface="+mn-lt"/>
                <a:ea typeface="+mn-ea"/>
                <a:cs typeface="+mn-cs"/>
              </a:rPr>
              <a:t> [991] </a:t>
            </a:r>
            <a:r>
              <a:rPr lang="en-US" sz="1200" b="0" kern="1200" dirty="0" err="1">
                <a:solidFill>
                  <a:schemeClr val="tx1"/>
                </a:solidFill>
                <a:effectLst/>
                <a:latin typeface="+mn-lt"/>
                <a:ea typeface="+mn-ea"/>
                <a:cs typeface="+mn-cs"/>
              </a:rPr>
              <a:t>traurig</a:t>
            </a:r>
            <a:r>
              <a:rPr lang="en-US" sz="1200" b="0" kern="1200" dirty="0">
                <a:solidFill>
                  <a:schemeClr val="tx1"/>
                </a:solidFill>
                <a:effectLst/>
                <a:latin typeface="+mn-lt"/>
                <a:ea typeface="+mn-ea"/>
                <a:cs typeface="+mn-cs"/>
              </a:rPr>
              <a:t> [1752] </a:t>
            </a:r>
          </a:p>
          <a:p>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cs typeface="Calibri"/>
                <a:sym typeface="Calibri"/>
              </a:rPr>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source:</a:t>
            </a:r>
            <a:br>
              <a:rPr lang="en-GB" dirty="0"/>
            </a:br>
            <a:r>
              <a:rPr lang="en-GB" dirty="0"/>
              <a:t>https://upload.wikimedia.org/wikipedia/commons/3/3a/Karte_Prater_Wien.jpg  - attribution not required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understand and transcribe 11 key verbs and other revisited vocabulary in a new context. To consolidate meanings through translation into English.</a:t>
            </a:r>
            <a:br>
              <a:rPr lang="en-GB" b="0" dirty="0"/>
            </a:br>
            <a:br>
              <a:rPr lang="en-GB" b="0" dirty="0"/>
            </a:br>
            <a:r>
              <a:rPr lang="en-GB" b="1" dirty="0"/>
              <a:t>Procedure:</a:t>
            </a:r>
            <a:br>
              <a:rPr lang="en-GB" dirty="0"/>
            </a:br>
            <a:r>
              <a:rPr lang="en-GB" dirty="0"/>
              <a:t>1. Ask students to pronounce the name of the game: </a:t>
            </a:r>
            <a:r>
              <a:rPr lang="en-GB" dirty="0" err="1"/>
              <a:t>Rattenplage</a:t>
            </a:r>
            <a:r>
              <a:rPr lang="en-GB" dirty="0"/>
              <a:t> – if they pronounce the [g] correctly they may be able to get to the meaning ‘rats’ plague’ or ‘plague of rats’. This is a genuine attraction at the </a:t>
            </a:r>
            <a:r>
              <a:rPr lang="en-GB" dirty="0" err="1"/>
              <a:t>Wurstelprater</a:t>
            </a:r>
            <a:r>
              <a:rPr lang="en-GB" dirty="0"/>
              <a:t>.</a:t>
            </a:r>
          </a:p>
          <a:p>
            <a:r>
              <a:rPr lang="en-GB" dirty="0"/>
              <a:t>2. Write 1-6.  Listen and transcribe the verbs. Note – both the ‘full text’ and individual sentences are slow to allow for writing.  Teacher to choose which version to use.</a:t>
            </a:r>
          </a:p>
          <a:p>
            <a:r>
              <a:rPr lang="en-GB" dirty="0"/>
              <a:t>3. Check answers.</a:t>
            </a:r>
          </a:p>
          <a:p>
            <a:r>
              <a:rPr lang="en-GB" dirty="0"/>
              <a:t>4. Translate the short text into English.</a:t>
            </a:r>
          </a:p>
          <a:p>
            <a:r>
              <a:rPr lang="en-GB" dirty="0"/>
              <a:t>5. Click for possible translation.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kern="1200" dirty="0">
                <a:solidFill>
                  <a:schemeClr val="tx1"/>
                </a:solidFill>
                <a:effectLst/>
                <a:latin typeface="+mn-lt"/>
                <a:ea typeface="+mn-ea"/>
                <a:cs typeface="+mn-cs"/>
              </a:rPr>
              <a:t>Du    [</a:t>
            </a:r>
            <a:r>
              <a:rPr lang="en-US" sz="1200" kern="1200" dirty="0" err="1">
                <a:solidFill>
                  <a:schemeClr val="tx1"/>
                </a:solidFill>
                <a:effectLst/>
                <a:latin typeface="+mn-lt"/>
                <a:ea typeface="+mn-ea"/>
                <a:cs typeface="+mn-cs"/>
              </a:rPr>
              <a:t>wirfst</a:t>
            </a:r>
            <a:r>
              <a:rPr lang="en-US" sz="1200" kern="1200" dirty="0">
                <a:solidFill>
                  <a:schemeClr val="tx1"/>
                </a:solidFill>
                <a:effectLst/>
                <a:latin typeface="+mn-lt"/>
                <a:ea typeface="+mn-ea"/>
                <a:cs typeface="+mn-cs"/>
              </a:rPr>
              <a:t>] den Ball [pause] und [</a:t>
            </a:r>
            <a:r>
              <a:rPr lang="en-US" sz="1200" kern="1200" dirty="0" err="1">
                <a:solidFill>
                  <a:schemeClr val="tx1"/>
                </a:solidFill>
                <a:effectLst/>
                <a:latin typeface="+mn-lt"/>
                <a:ea typeface="+mn-ea"/>
                <a:cs typeface="+mn-cs"/>
              </a:rPr>
              <a:t>erhältst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Punkte</a:t>
            </a:r>
            <a:r>
              <a:rPr lang="en-US" sz="1200" kern="1200" dirty="0">
                <a:solidFill>
                  <a:schemeClr val="tx1"/>
                </a:solidFill>
                <a:effectLst/>
                <a:latin typeface="+mn-lt"/>
                <a:ea typeface="+mn-ea"/>
                <a:cs typeface="+mn-cs"/>
              </a:rPr>
              <a:t>. [pause]  Du </a:t>
            </a:r>
            <a:r>
              <a:rPr lang="en-US" sz="1200" kern="1200" dirty="0" err="1">
                <a:solidFill>
                  <a:schemeClr val="tx1"/>
                </a:solidFill>
                <a:effectLst/>
                <a:latin typeface="+mn-lt"/>
                <a:ea typeface="+mn-ea"/>
                <a:cs typeface="+mn-cs"/>
              </a:rPr>
              <a:t>willst</a:t>
            </a:r>
            <a:r>
              <a:rPr lang="en-US" sz="1200" kern="1200" dirty="0">
                <a:solidFill>
                  <a:schemeClr val="tx1"/>
                </a:solidFill>
                <a:effectLst/>
                <a:latin typeface="+mn-lt"/>
                <a:ea typeface="+mn-ea"/>
                <a:cs typeface="+mn-cs"/>
              </a:rPr>
              <a:t> [das </a:t>
            </a:r>
            <a:r>
              <a:rPr lang="en-US" sz="1200" kern="1200" dirty="0" err="1">
                <a:solidFill>
                  <a:schemeClr val="tx1"/>
                </a:solidFill>
                <a:effectLst/>
                <a:latin typeface="+mn-lt"/>
                <a:ea typeface="+mn-ea"/>
                <a:cs typeface="+mn-cs"/>
              </a:rPr>
              <a:t>Ziel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erreichen</a:t>
            </a:r>
            <a:r>
              <a:rPr lang="en-US" sz="1200" kern="1200" dirty="0">
                <a:solidFill>
                  <a:schemeClr val="tx1"/>
                </a:solidFill>
                <a:effectLst/>
                <a:latin typeface="+mn-lt"/>
                <a:ea typeface="+mn-ea"/>
                <a:cs typeface="+mn-cs"/>
              </a:rPr>
              <a:t> . [pause] Der </a:t>
            </a:r>
            <a:r>
              <a:rPr lang="en-US" sz="1200" kern="1200" dirty="0" err="1">
                <a:solidFill>
                  <a:schemeClr val="tx1"/>
                </a:solidFill>
                <a:effectLst/>
                <a:latin typeface="+mn-lt"/>
                <a:ea typeface="+mn-ea"/>
                <a:cs typeface="+mn-cs"/>
              </a:rPr>
              <a:t>oder</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Erste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gewinnt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Preis</a:t>
            </a:r>
            <a:r>
              <a:rPr lang="en-US" sz="1200" kern="1200" dirty="0">
                <a:solidFill>
                  <a:schemeClr val="tx1"/>
                </a:solidFill>
                <a:effectLst/>
                <a:latin typeface="+mn-lt"/>
                <a:ea typeface="+mn-ea"/>
                <a:cs typeface="+mn-cs"/>
              </a:rPr>
              <a:t>. [pause]  </a:t>
            </a:r>
            <a:r>
              <a:rPr lang="en-US" sz="1200" kern="1200" dirty="0" err="1">
                <a:solidFill>
                  <a:schemeClr val="tx1"/>
                </a:solidFill>
                <a:effectLst/>
                <a:latin typeface="+mn-lt"/>
                <a:ea typeface="+mn-ea"/>
                <a:cs typeface="+mn-cs"/>
              </a:rPr>
              <a:t>Mit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Freunden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macht</a:t>
            </a:r>
            <a:r>
              <a:rPr lang="en-US" sz="1200" kern="1200" dirty="0">
                <a:solidFill>
                  <a:schemeClr val="tx1"/>
                </a:solidFill>
                <a:effectLst/>
                <a:latin typeface="+mn-lt"/>
                <a:ea typeface="+mn-ea"/>
                <a:cs typeface="+mn-cs"/>
              </a:rPr>
              <a:t>       [das Spiel] </a:t>
            </a:r>
            <a:r>
              <a:rPr lang="en-US" sz="1200" kern="1200" dirty="0" err="1">
                <a:solidFill>
                  <a:schemeClr val="tx1"/>
                </a:solidFill>
                <a:effectLst/>
                <a:latin typeface="+mn-lt"/>
                <a:ea typeface="+mn-ea"/>
                <a:cs typeface="+mn-cs"/>
              </a:rPr>
              <a:t>viel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Spaß</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dirty="0"/>
              <a:t>Image source:</a:t>
            </a:r>
            <a:br>
              <a:rPr lang="en-GB" dirty="0"/>
            </a:br>
            <a:r>
              <a:rPr lang="en-GB" dirty="0"/>
              <a:t>https://upload.wikimedia.org/wikipedia/commons/3/3a/Karte_Prater_Wien.jpg  - attribution not required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731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dirty="0" err="1"/>
              <a:t>Pairwork</a:t>
            </a:r>
            <a:r>
              <a:rPr lang="en-GB" baseline="0" dirty="0"/>
              <a:t> activity to develop more fluent production whilst still activating grammar knowledge and focusing on meaning. Students are aiming to use all the words on their sheets.</a:t>
            </a:r>
          </a:p>
          <a:p>
            <a:br>
              <a:rPr lang="en-GB" b="0" dirty="0"/>
            </a:br>
            <a:r>
              <a:rPr lang="en-GB" b="1" dirty="0"/>
              <a:t>Procedure:</a:t>
            </a:r>
            <a:br>
              <a:rPr lang="en-GB" dirty="0"/>
            </a:br>
            <a:r>
              <a:rPr lang="en-GB" dirty="0"/>
              <a:t>1. </a:t>
            </a:r>
            <a:r>
              <a:rPr lang="en-GB" baseline="0" dirty="0"/>
              <a:t>Partner A: Says an English sentence that can be made from a combination of the options given (using grammatical knowledge of verb endings, and lexical knowledge of vocabulary provided). </a:t>
            </a:r>
          </a:p>
          <a:p>
            <a:r>
              <a:rPr lang="en-GB" dirty="0"/>
              <a:t>2. Partner B translates the sentence into German orally. Partner A crosses off the words used on his/her sheet. (Each word can </a:t>
            </a:r>
            <a:r>
              <a:rPr lang="en-GB" dirty="0" err="1"/>
              <a:t>can</a:t>
            </a:r>
            <a:r>
              <a:rPr lang="en-GB" dirty="0"/>
              <a:t> only be used once (apart from the pronouns).</a:t>
            </a:r>
          </a:p>
          <a:p>
            <a:r>
              <a:rPr lang="en-GB" dirty="0"/>
              <a:t>3. This continues until the time limit (2.5 minutes) or until the student runs out of options.</a:t>
            </a:r>
          </a:p>
          <a:p>
            <a:r>
              <a:rPr lang="en-GB" dirty="0"/>
              <a:t>4. Students swap roles and have 2 minutes for round 2.</a:t>
            </a:r>
          </a:p>
          <a:p>
            <a:r>
              <a:rPr lang="en-GB" dirty="0"/>
              <a:t>5. This is not a competition, but they compare their sheets.  It is likely that the 2</a:t>
            </a:r>
            <a:r>
              <a:rPr lang="en-GB" baseline="30000" dirty="0"/>
              <a:t>nd</a:t>
            </a:r>
            <a:r>
              <a:rPr lang="en-GB" dirty="0"/>
              <a:t> round produced just as many as or more answers than the 1</a:t>
            </a:r>
            <a:r>
              <a:rPr lang="en-GB" baseline="30000" dirty="0"/>
              <a:t>st</a:t>
            </a:r>
            <a:r>
              <a:rPr lang="en-GB" dirty="0"/>
              <a:t>.  </a:t>
            </a:r>
          </a:p>
          <a:p>
            <a:br>
              <a:rPr lang="en-GB" baseline="0" dirty="0"/>
            </a:br>
            <a:r>
              <a:rPr lang="en-GB" b="1" baseline="0" dirty="0"/>
              <a:t>Note: Verb forms can go with at least two options.</a:t>
            </a:r>
          </a:p>
          <a:p>
            <a:endParaRPr lang="en-GB" b="1" baseline="0" dirty="0"/>
          </a:p>
          <a:p>
            <a:r>
              <a:rPr lang="en-GB" b="1" dirty="0"/>
              <a:t>Alternative / additional option:</a:t>
            </a:r>
            <a:br>
              <a:rPr lang="en-GB" dirty="0"/>
            </a:br>
            <a:r>
              <a:rPr lang="en-GB" dirty="0"/>
              <a:t>Teachers can use this slide to create</a:t>
            </a:r>
            <a:r>
              <a:rPr lang="en-GB" baseline="0" dirty="0"/>
              <a:t> sentences in English for students to translate into German on mini whiteboards.</a:t>
            </a:r>
            <a:br>
              <a:rPr lang="en-GB" baseline="0" dirty="0"/>
            </a:br>
            <a:r>
              <a:rPr lang="en-GB" baseline="0" dirty="0"/>
              <a:t>(Alternatively, students can volunteer English sentences for the class to write in German)</a:t>
            </a:r>
          </a:p>
          <a:p>
            <a:endParaRPr lang="en-GB" baseline="0" dirty="0"/>
          </a:p>
          <a:p>
            <a:r>
              <a:rPr lang="en-GB" b="1" baseline="0" dirty="0"/>
              <a:t>Frequency of unknown words and cognates:</a:t>
            </a:r>
            <a:br>
              <a:rPr lang="en-GB" b="1" baseline="0" dirty="0"/>
            </a:br>
            <a:r>
              <a:rPr lang="en-GB" b="0" baseline="0" dirty="0" err="1"/>
              <a:t>Achterbahn</a:t>
            </a:r>
            <a:r>
              <a:rPr lang="en-GB" b="0" baseline="0" dirty="0"/>
              <a:t> [&gt;5000] </a:t>
            </a:r>
            <a:r>
              <a:rPr lang="en-GB" b="0" baseline="0" dirty="0" err="1"/>
              <a:t>Schlange</a:t>
            </a:r>
            <a:r>
              <a:rPr lang="en-GB" b="0" baseline="0" dirty="0"/>
              <a:t> [3601]</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087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remind students about word order 1 and 2 and prepare students for the practice task that follows.</a:t>
            </a:r>
          </a:p>
          <a:p>
            <a:endParaRPr lang="en-GB" b="0" dirty="0"/>
          </a:p>
          <a:p>
            <a:r>
              <a:rPr lang="en-GB" b="1" dirty="0"/>
              <a:t>Procedure:</a:t>
            </a:r>
            <a:br>
              <a:rPr lang="en-GB" dirty="0"/>
            </a:br>
            <a:r>
              <a:rPr lang="en-GB" dirty="0"/>
              <a:t>1. Go through the information on the slide using the animation.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NB: According to lesson length, select either slides 13-14 OR slide 15 to consolidation Word Order 1/2. Alternatively, set slide 15 for additional HW.</a:t>
            </a:r>
            <a:br>
              <a:rPr lang="en-GB" b="1" dirty="0"/>
            </a:br>
            <a:endParaRPr lang="en-GB" b="1" dirty="0"/>
          </a:p>
          <a:p>
            <a:r>
              <a:rPr lang="en-GB" b="1" dirty="0"/>
              <a:t>Timing: 6 minutes (two slides)</a:t>
            </a:r>
            <a:br>
              <a:rPr lang="en-GB" dirty="0"/>
            </a:br>
            <a:br>
              <a:rPr lang="en-GB" b="1" dirty="0"/>
            </a:br>
            <a:r>
              <a:rPr lang="en-GB" b="1" dirty="0"/>
              <a:t>Aim: </a:t>
            </a:r>
            <a:r>
              <a:rPr lang="en-GB" b="0" dirty="0"/>
              <a:t>To practise word order 2 in the written modality.</a:t>
            </a:r>
            <a:br>
              <a:rPr lang="en-GB" b="0" dirty="0"/>
            </a:br>
            <a:br>
              <a:rPr lang="en-GB" b="0" dirty="0"/>
            </a:br>
            <a:r>
              <a:rPr lang="en-GB" b="1" dirty="0"/>
              <a:t>Procedure:</a:t>
            </a:r>
            <a:br>
              <a:rPr lang="en-GB" dirty="0"/>
            </a:br>
            <a:r>
              <a:rPr lang="en-GB" dirty="0"/>
              <a:t>1. Ensure that students know it is the still the voice of the </a:t>
            </a:r>
            <a:r>
              <a:rPr lang="en-GB" dirty="0" err="1"/>
              <a:t>Wurstelprater</a:t>
            </a:r>
            <a:r>
              <a:rPr lang="en-GB" dirty="0"/>
              <a:t> speaking.</a:t>
            </a:r>
          </a:p>
          <a:p>
            <a:r>
              <a:rPr lang="en-GB" dirty="0"/>
              <a:t>2. Students rewrite the sentences.  </a:t>
            </a:r>
          </a:p>
          <a:p>
            <a:r>
              <a:rPr lang="en-GB" dirty="0"/>
              <a:t>3. Check answers after each sentence to consolidate understanding.</a:t>
            </a:r>
          </a:p>
          <a:p>
            <a:br>
              <a:rPr lang="en-GB" dirty="0"/>
            </a:br>
            <a:r>
              <a:rPr lang="en-GB" b="1" baseline="0" dirty="0"/>
              <a:t>Word frequency of unknown words and cognates (1 is the most frequent word in German): </a:t>
            </a:r>
            <a:br>
              <a:rPr lang="en-GB" baseline="0" dirty="0"/>
            </a:br>
            <a:r>
              <a:rPr lang="en-GB" baseline="0" dirty="0" err="1"/>
              <a:t>Attraktion</a:t>
            </a:r>
            <a:r>
              <a:rPr lang="en-GB" baseline="0" dirty="0"/>
              <a:t> [&gt;5000] Sensation [&gt;5000] </a:t>
            </a:r>
            <a:r>
              <a:rPr lang="en-US" sz="1200" b="0" i="0" u="none" strike="noStrike" kern="1200" cap="none" dirty="0" err="1">
                <a:solidFill>
                  <a:schemeClr val="tx1"/>
                </a:solidFill>
                <a:effectLst/>
                <a:latin typeface="+mn-lt"/>
                <a:ea typeface="+mn-ea"/>
                <a:cs typeface="+mn-cs"/>
                <a:sym typeface="Calibri"/>
              </a:rPr>
              <a:t>Turm</a:t>
            </a:r>
            <a:r>
              <a:rPr lang="en-US" sz="1200" b="0" i="0" u="none" strike="noStrike" kern="1200" cap="none" dirty="0">
                <a:solidFill>
                  <a:schemeClr val="tx1"/>
                </a:solidFill>
                <a:effectLst/>
                <a:latin typeface="+mn-lt"/>
                <a:ea typeface="+mn-ea"/>
                <a:cs typeface="+mn-cs"/>
                <a:sym typeface="Calibri"/>
              </a:rPr>
              <a:t> [3118]</a:t>
            </a:r>
          </a:p>
          <a:p>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Image source:</a:t>
            </a:r>
            <a:br>
              <a:rPr lang="en-GB" dirty="0"/>
            </a:br>
            <a:r>
              <a:rPr lang="en-GB" dirty="0"/>
              <a:t>https://upload.wikimedia.org/wikipedia/commons/f/f6/Prater_Turm_03.jpg - </a:t>
            </a:r>
            <a:r>
              <a:rPr lang="en-GB" b="1" dirty="0"/>
              <a:t>attribution not required</a:t>
            </a:r>
            <a:br>
              <a:rPr lang="en-GB" b="1" dirty="0"/>
            </a:br>
            <a:r>
              <a:rPr lang="en-GB" dirty="0"/>
              <a:t>Peter </a:t>
            </a:r>
            <a:r>
              <a:rPr lang="en-GB" dirty="0" err="1"/>
              <a:t>Gugerell</a:t>
            </a:r>
            <a:r>
              <a:rPr lang="en-GB" dirty="0"/>
              <a:t> / Public domain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863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words and cognates (1 is the most frequent word in German): </a:t>
            </a:r>
            <a:br>
              <a:rPr lang="en-US" sz="1200" b="0" i="0" u="none" strike="noStrike" kern="1200" cap="none" dirty="0">
                <a:solidFill>
                  <a:schemeClr val="tx1"/>
                </a:solidFill>
                <a:effectLst/>
                <a:latin typeface="+mn-lt"/>
                <a:ea typeface="+mn-ea"/>
                <a:cs typeface="+mn-cs"/>
                <a:sym typeface="Calibri"/>
              </a:rPr>
            </a:br>
            <a:r>
              <a:rPr lang="en-US" sz="1200" b="1" i="0" u="none" strike="noStrike" kern="1200" cap="none" dirty="0" err="1">
                <a:solidFill>
                  <a:schemeClr val="tx1"/>
                </a:solidFill>
                <a:effectLst/>
                <a:latin typeface="+mn-lt"/>
                <a:ea typeface="+mn-ea"/>
                <a:cs typeface="+mn-cs"/>
                <a:sym typeface="Calibri"/>
              </a:rPr>
              <a:t>Achterbahn</a:t>
            </a:r>
            <a:r>
              <a:rPr lang="en-US" sz="1200" b="0" i="0" u="none" strike="noStrike" kern="1200" cap="none" dirty="0">
                <a:solidFill>
                  <a:schemeClr val="tx1"/>
                </a:solidFill>
                <a:effectLst/>
                <a:latin typeface="+mn-lt"/>
                <a:ea typeface="+mn-ea"/>
                <a:cs typeface="+mn-cs"/>
                <a:sym typeface="Calibri"/>
              </a:rPr>
              <a:t> [&gt;5000] Note: Students have learnt ‘die Bahn’ [1392]</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dirty="0"/>
              <a:t>Image source:</a:t>
            </a:r>
            <a:br>
              <a:rPr lang="en-GB" dirty="0"/>
            </a:br>
            <a:r>
              <a:rPr lang="en-GB" dirty="0">
                <a:hlinkClick r:id="rId3"/>
              </a:rPr>
              <a:t>https://de.m.wikipedia.org/wiki/Datei:Wiener_Prater_-_panoramio_-_Nikolai_Karaneschev_(3).jpg</a:t>
            </a:r>
            <a:endParaRPr lang="en-GB" dirty="0"/>
          </a:p>
          <a:p>
            <a:endParaRPr lang="en-GB" dirty="0"/>
          </a:p>
          <a:p>
            <a:r>
              <a:rPr lang="en-GB" sz="1200" b="0" i="0" kern="1200" dirty="0">
                <a:solidFill>
                  <a:schemeClr val="tx1"/>
                </a:solidFill>
                <a:effectLst/>
                <a:latin typeface="+mn-lt"/>
                <a:ea typeface="+mn-ea"/>
                <a:cs typeface="+mn-cs"/>
              </a:rPr>
              <a:t>Attribution: cc-by-3.0|Nikolai </a:t>
            </a:r>
            <a:r>
              <a:rPr lang="en-GB" sz="1200" b="0" i="0" kern="1200" dirty="0" err="1">
                <a:solidFill>
                  <a:schemeClr val="tx1"/>
                </a:solidFill>
                <a:effectLst/>
                <a:latin typeface="+mn-lt"/>
                <a:ea typeface="+mn-ea"/>
                <a:cs typeface="+mn-cs"/>
              </a:rPr>
              <a:t>Karaneschev</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491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to consolidate understanding of word order 1 and 2, and the present continuous meaning of the present tense.</a:t>
            </a:r>
            <a:br>
              <a:rPr lang="en-GB" dirty="0"/>
            </a:br>
            <a:br>
              <a:rPr lang="en-GB" dirty="0"/>
            </a:br>
            <a:r>
              <a:rPr lang="en-GB" b="1" dirty="0"/>
              <a:t>Procedure:</a:t>
            </a:r>
            <a:br>
              <a:rPr lang="en-GB" dirty="0"/>
            </a:br>
            <a:r>
              <a:rPr lang="en-GB" dirty="0"/>
              <a:t>1. Translate the text into English.</a:t>
            </a:r>
          </a:p>
          <a:p>
            <a:r>
              <a:rPr lang="en-GB" dirty="0"/>
              <a:t>2. Click to reveal answers, sentence by sentence.</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and </a:t>
            </a:r>
            <a:r>
              <a:rPr lang="en-GB" sz="1200" b="1" baseline="0" dirty="0" err="1"/>
              <a:t>Eduqas</a:t>
            </a:r>
            <a:r>
              <a:rPr lang="en-GB" sz="1200" b="1" baseline="0" dirty="0"/>
              <a:t> lists do not have </a:t>
            </a:r>
            <a:r>
              <a:rPr lang="en-GB" sz="1200" b="1" u="sng" baseline="0" dirty="0" err="1"/>
              <a:t>Gutschein</a:t>
            </a:r>
            <a:br>
              <a:rPr lang="en-GB" sz="1200" b="1" baseline="0" dirty="0"/>
            </a:br>
            <a:r>
              <a:rPr lang="en-GB" sz="1200" b="1" baseline="0" dirty="0"/>
              <a:t>ii) Edexcel list does not have </a:t>
            </a:r>
            <a:r>
              <a:rPr lang="en-GB" sz="1200" b="1" u="sng" baseline="0" dirty="0" err="1"/>
              <a:t>freiwillig</a:t>
            </a:r>
            <a:r>
              <a:rPr lang="en-GB" sz="1200" b="1" u="sng" baseline="0" dirty="0"/>
              <a:t>, </a:t>
            </a:r>
            <a:r>
              <a:rPr lang="en-GB" sz="1200" b="1" u="sng" baseline="0" dirty="0" err="1"/>
              <a:t>Gutschein</a:t>
            </a:r>
            <a:r>
              <a:rPr lang="en-GB" sz="1200" b="1" u="sng" baseline="0" dirty="0"/>
              <a:t>, </a:t>
            </a:r>
            <a:r>
              <a:rPr lang="en-GB" sz="1200" b="1" u="sng" baseline="0" dirty="0" err="1"/>
              <a:t>Punkt</a:t>
            </a:r>
            <a:r>
              <a:rPr lang="en-GB" sz="1200" b="1" u="sng" baseline="0" dirty="0"/>
              <a:t>, </a:t>
            </a:r>
            <a:r>
              <a:rPr lang="en-GB" sz="1200" b="1" u="sng" baseline="0" dirty="0" err="1"/>
              <a:t>springen</a:t>
            </a:r>
            <a:br>
              <a:rPr lang="en-GB" sz="1200" b="1" u="sng"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ig</a:t>
            </a:r>
            <a:r>
              <a:rPr lang="en-GB" sz="1200" b="1" dirty="0"/>
              <a:t>]</a:t>
            </a:r>
            <a:br>
              <a:rPr lang="en-GB" sz="1200" b="1" dirty="0"/>
            </a:br>
            <a:r>
              <a:rPr lang="en-GB" sz="1200" b="0" dirty="0"/>
              <a:t>Revisit present tense with negation</a:t>
            </a:r>
            <a:br>
              <a:rPr lang="en-GB" sz="1200" b="0" dirty="0"/>
            </a:br>
            <a:r>
              <a:rPr lang="en-GB" sz="1200" b="0" dirty="0"/>
              <a:t>Revisit present tense question-forming</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US" sz="1200" b="0" kern="1200" dirty="0" err="1">
                <a:solidFill>
                  <a:schemeClr val="tx1"/>
                </a:solidFill>
                <a:effectLst/>
                <a:latin typeface="+mn-lt"/>
                <a:ea typeface="+mn-ea"/>
                <a:cs typeface="+mn-cs"/>
              </a:rPr>
              <a:t>erreichen</a:t>
            </a:r>
            <a:r>
              <a:rPr lang="en-US" sz="1200" b="0" kern="1200" dirty="0">
                <a:solidFill>
                  <a:schemeClr val="tx1"/>
                </a:solidFill>
                <a:effectLst/>
                <a:latin typeface="+mn-lt"/>
                <a:ea typeface="+mn-ea"/>
                <a:cs typeface="+mn-cs"/>
              </a:rPr>
              <a:t> [309] </a:t>
            </a:r>
            <a:r>
              <a:rPr lang="en-US" sz="1200" b="0" kern="1200" dirty="0" err="1">
                <a:solidFill>
                  <a:schemeClr val="tx1"/>
                </a:solidFill>
                <a:effectLst/>
                <a:latin typeface="+mn-lt"/>
                <a:ea typeface="+mn-ea"/>
                <a:cs typeface="+mn-cs"/>
              </a:rPr>
              <a:t>erhalten</a:t>
            </a:r>
            <a:r>
              <a:rPr lang="en-US" sz="1200" b="0" kern="1200" dirty="0">
                <a:solidFill>
                  <a:schemeClr val="tx1"/>
                </a:solidFill>
                <a:effectLst/>
                <a:latin typeface="+mn-lt"/>
                <a:ea typeface="+mn-ea"/>
                <a:cs typeface="+mn-cs"/>
              </a:rPr>
              <a:t> [287] </a:t>
            </a:r>
            <a:r>
              <a:rPr lang="en-US" sz="1200" b="0" kern="1200" dirty="0" err="1">
                <a:solidFill>
                  <a:schemeClr val="tx1"/>
                </a:solidFill>
                <a:effectLst/>
                <a:latin typeface="+mn-lt"/>
                <a:ea typeface="+mn-ea"/>
                <a:cs typeface="+mn-cs"/>
              </a:rPr>
              <a:t>gewinnen</a:t>
            </a:r>
            <a:r>
              <a:rPr lang="en-US" sz="1200" b="0" kern="1200" dirty="0">
                <a:solidFill>
                  <a:schemeClr val="tx1"/>
                </a:solidFill>
                <a:effectLst/>
                <a:latin typeface="+mn-lt"/>
                <a:ea typeface="+mn-ea"/>
                <a:cs typeface="+mn-cs"/>
              </a:rPr>
              <a:t> [372] </a:t>
            </a:r>
            <a:r>
              <a:rPr lang="en-US" sz="1200" b="0" kern="1200" dirty="0" err="1">
                <a:solidFill>
                  <a:schemeClr val="tx1"/>
                </a:solidFill>
                <a:effectLst/>
                <a:latin typeface="+mn-lt"/>
                <a:ea typeface="+mn-ea"/>
                <a:cs typeface="+mn-cs"/>
              </a:rPr>
              <a:t>werfen</a:t>
            </a:r>
            <a:r>
              <a:rPr lang="en-US" sz="1200" b="0" kern="1200" dirty="0">
                <a:solidFill>
                  <a:schemeClr val="tx1"/>
                </a:solidFill>
                <a:effectLst/>
                <a:latin typeface="+mn-lt"/>
                <a:ea typeface="+mn-ea"/>
                <a:cs typeface="+mn-cs"/>
              </a:rPr>
              <a:t> [718] </a:t>
            </a:r>
            <a:r>
              <a:rPr lang="en-US" sz="1200" b="0" kern="1200" dirty="0" err="1">
                <a:solidFill>
                  <a:schemeClr val="tx1"/>
                </a:solidFill>
                <a:effectLst/>
                <a:latin typeface="+mn-lt"/>
                <a:ea typeface="+mn-ea"/>
                <a:cs typeface="+mn-cs"/>
              </a:rPr>
              <a:t>machen</a:t>
            </a:r>
            <a:r>
              <a:rPr lang="en-US" sz="1200" b="0" kern="1200" dirty="0">
                <a:solidFill>
                  <a:schemeClr val="tx1"/>
                </a:solidFill>
                <a:effectLst/>
                <a:latin typeface="+mn-lt"/>
                <a:ea typeface="+mn-ea"/>
                <a:cs typeface="+mn-cs"/>
              </a:rPr>
              <a:t> [58] </a:t>
            </a:r>
            <a:r>
              <a:rPr lang="en-US" sz="1200" b="0" kern="1200" dirty="0" err="1">
                <a:solidFill>
                  <a:schemeClr val="tx1"/>
                </a:solidFill>
                <a:effectLst/>
                <a:latin typeface="+mn-lt"/>
                <a:ea typeface="+mn-ea"/>
                <a:cs typeface="+mn-cs"/>
              </a:rPr>
              <a:t>reden</a:t>
            </a:r>
            <a:r>
              <a:rPr lang="en-US" sz="1200" b="0" kern="1200" dirty="0">
                <a:solidFill>
                  <a:schemeClr val="tx1"/>
                </a:solidFill>
                <a:effectLst/>
                <a:latin typeface="+mn-lt"/>
                <a:ea typeface="+mn-ea"/>
                <a:cs typeface="+mn-cs"/>
              </a:rPr>
              <a:t> [368] </a:t>
            </a:r>
            <a:r>
              <a:rPr lang="en-US" sz="1200" b="0" kern="1200" dirty="0" err="1">
                <a:solidFill>
                  <a:schemeClr val="tx1"/>
                </a:solidFill>
                <a:effectLst/>
                <a:latin typeface="+mn-lt"/>
                <a:ea typeface="+mn-ea"/>
                <a:cs typeface="+mn-cs"/>
              </a:rPr>
              <a:t>sitzen</a:t>
            </a:r>
            <a:r>
              <a:rPr lang="en-US" sz="1200" b="0" kern="1200" dirty="0">
                <a:solidFill>
                  <a:schemeClr val="tx1"/>
                </a:solidFill>
                <a:effectLst/>
                <a:latin typeface="+mn-lt"/>
                <a:ea typeface="+mn-ea"/>
                <a:cs typeface="+mn-cs"/>
              </a:rPr>
              <a:t> [231] </a:t>
            </a:r>
            <a:r>
              <a:rPr lang="en-US" sz="1200" b="0" kern="1200" dirty="0" err="1">
                <a:solidFill>
                  <a:schemeClr val="tx1"/>
                </a:solidFill>
                <a:effectLst/>
                <a:latin typeface="+mn-lt"/>
                <a:ea typeface="+mn-ea"/>
                <a:cs typeface="+mn-cs"/>
              </a:rPr>
              <a:t>sprechen</a:t>
            </a:r>
            <a:r>
              <a:rPr lang="en-US" sz="1200" b="0" kern="1200" dirty="0">
                <a:solidFill>
                  <a:schemeClr val="tx1"/>
                </a:solidFill>
                <a:effectLst/>
                <a:latin typeface="+mn-lt"/>
                <a:ea typeface="+mn-ea"/>
                <a:cs typeface="+mn-cs"/>
              </a:rPr>
              <a:t> [161] </a:t>
            </a:r>
            <a:r>
              <a:rPr lang="en-US" sz="1200" b="0" kern="1200" dirty="0" err="1">
                <a:solidFill>
                  <a:schemeClr val="tx1"/>
                </a:solidFill>
                <a:effectLst/>
                <a:latin typeface="+mn-lt"/>
                <a:ea typeface="+mn-ea"/>
                <a:cs typeface="+mn-cs"/>
              </a:rPr>
              <a:t>stehen</a:t>
            </a:r>
            <a:r>
              <a:rPr lang="en-US" sz="1200" b="0" kern="1200" dirty="0">
                <a:solidFill>
                  <a:schemeClr val="tx1"/>
                </a:solidFill>
                <a:effectLst/>
                <a:latin typeface="+mn-lt"/>
                <a:ea typeface="+mn-ea"/>
                <a:cs typeface="+mn-cs"/>
              </a:rPr>
              <a:t> [85] </a:t>
            </a:r>
            <a:r>
              <a:rPr lang="en-US" sz="1200" b="0" kern="1200" dirty="0" err="1">
                <a:solidFill>
                  <a:schemeClr val="tx1"/>
                </a:solidFill>
                <a:effectLst/>
                <a:latin typeface="+mn-lt"/>
                <a:ea typeface="+mn-ea"/>
                <a:cs typeface="+mn-cs"/>
              </a:rPr>
              <a:t>wünschen</a:t>
            </a:r>
            <a:r>
              <a:rPr lang="en-US" sz="1200" b="0" kern="1200" dirty="0">
                <a:solidFill>
                  <a:schemeClr val="tx1"/>
                </a:solidFill>
                <a:effectLst/>
                <a:latin typeface="+mn-lt"/>
                <a:ea typeface="+mn-ea"/>
                <a:cs typeface="+mn-cs"/>
              </a:rPr>
              <a:t> [630] </a:t>
            </a:r>
            <a:r>
              <a:rPr lang="en-US" sz="1200" b="0" kern="1200" dirty="0" err="1">
                <a:solidFill>
                  <a:schemeClr val="tx1"/>
                </a:solidFill>
                <a:effectLst/>
                <a:latin typeface="+mn-lt"/>
                <a:ea typeface="+mn-ea"/>
                <a:cs typeface="+mn-cs"/>
              </a:rPr>
              <a:t>bekommen</a:t>
            </a:r>
            <a:r>
              <a:rPr lang="en-US" sz="1200" b="0" kern="1200" dirty="0">
                <a:solidFill>
                  <a:schemeClr val="tx1"/>
                </a:solidFill>
                <a:effectLst/>
                <a:latin typeface="+mn-lt"/>
                <a:ea typeface="+mn-ea"/>
                <a:cs typeface="+mn-cs"/>
              </a:rPr>
              <a:t> [212] [110] </a:t>
            </a:r>
            <a:r>
              <a:rPr lang="en-US" sz="1200" b="0" kern="1200" dirty="0" err="1">
                <a:solidFill>
                  <a:schemeClr val="tx1"/>
                </a:solidFill>
                <a:effectLst/>
                <a:latin typeface="+mn-lt"/>
                <a:ea typeface="+mn-ea"/>
                <a:cs typeface="+mn-cs"/>
              </a:rPr>
              <a:t>bleiben</a:t>
            </a:r>
            <a:r>
              <a:rPr lang="en-US" sz="1200" b="0" kern="1200" dirty="0">
                <a:solidFill>
                  <a:schemeClr val="tx1"/>
                </a:solidFill>
                <a:effectLst/>
                <a:latin typeface="+mn-lt"/>
                <a:ea typeface="+mn-ea"/>
                <a:cs typeface="+mn-cs"/>
              </a:rPr>
              <a:t> [113] </a:t>
            </a:r>
            <a:r>
              <a:rPr lang="en-US" sz="1200" b="0" kern="1200" dirty="0" err="1">
                <a:solidFill>
                  <a:schemeClr val="tx1"/>
                </a:solidFill>
                <a:effectLst/>
                <a:latin typeface="+mn-lt"/>
                <a:ea typeface="+mn-ea"/>
                <a:cs typeface="+mn-cs"/>
              </a:rPr>
              <a:t>heißen</a:t>
            </a:r>
            <a:r>
              <a:rPr lang="en-US" sz="1200" b="0" kern="1200" dirty="0">
                <a:solidFill>
                  <a:schemeClr val="tx1"/>
                </a:solidFill>
                <a:effectLst/>
                <a:latin typeface="+mn-lt"/>
                <a:ea typeface="+mn-ea"/>
                <a:cs typeface="+mn-cs"/>
              </a:rPr>
              <a:t> [126] </a:t>
            </a:r>
            <a:r>
              <a:rPr lang="en-US" sz="1200" b="0" kern="1200" dirty="0" err="1">
                <a:solidFill>
                  <a:schemeClr val="tx1"/>
                </a:solidFill>
                <a:effectLst/>
                <a:latin typeface="+mn-lt"/>
                <a:ea typeface="+mn-ea"/>
                <a:cs typeface="+mn-cs"/>
              </a:rPr>
              <a:t>sehen</a:t>
            </a:r>
            <a:r>
              <a:rPr lang="en-US" sz="1200" b="0" kern="1200" dirty="0">
                <a:solidFill>
                  <a:schemeClr val="tx1"/>
                </a:solidFill>
                <a:effectLst/>
                <a:latin typeface="+mn-lt"/>
                <a:ea typeface="+mn-ea"/>
                <a:cs typeface="+mn-cs"/>
              </a:rPr>
              <a:t> [79] </a:t>
            </a:r>
            <a:r>
              <a:rPr lang="en-US" sz="1200" b="0" kern="1200" dirty="0" err="1">
                <a:solidFill>
                  <a:schemeClr val="tx1"/>
                </a:solidFill>
                <a:effectLst/>
                <a:latin typeface="+mn-lt"/>
                <a:ea typeface="+mn-ea"/>
                <a:cs typeface="+mn-cs"/>
              </a:rPr>
              <a:t>tragen</a:t>
            </a:r>
            <a:r>
              <a:rPr lang="en-US" sz="1200" b="0" kern="1200" dirty="0">
                <a:solidFill>
                  <a:schemeClr val="tx1"/>
                </a:solidFill>
                <a:effectLst/>
                <a:latin typeface="+mn-lt"/>
                <a:ea typeface="+mn-ea"/>
                <a:cs typeface="+mn-cs"/>
              </a:rPr>
              <a:t> [271] Rad </a:t>
            </a:r>
            <a:r>
              <a:rPr lang="en-US" sz="1200" b="0" kern="1200" dirty="0" err="1">
                <a:solidFill>
                  <a:schemeClr val="tx1"/>
                </a:solidFill>
                <a:effectLst/>
                <a:latin typeface="+mn-lt"/>
                <a:ea typeface="+mn-ea"/>
                <a:cs typeface="+mn-cs"/>
              </a:rPr>
              <a:t>fahren</a:t>
            </a:r>
            <a:r>
              <a:rPr lang="en-US" sz="1200" b="0" kern="1200" dirty="0">
                <a:solidFill>
                  <a:schemeClr val="tx1"/>
                </a:solidFill>
                <a:effectLst/>
                <a:latin typeface="+mn-lt"/>
                <a:ea typeface="+mn-ea"/>
                <a:cs typeface="+mn-cs"/>
              </a:rPr>
              <a:t> [n/a] </a:t>
            </a:r>
            <a:r>
              <a:rPr lang="en-US" sz="1200" b="0" kern="1200" dirty="0" err="1">
                <a:solidFill>
                  <a:schemeClr val="tx1"/>
                </a:solidFill>
                <a:effectLst/>
                <a:latin typeface="+mn-lt"/>
                <a:ea typeface="+mn-ea"/>
                <a:cs typeface="+mn-cs"/>
              </a:rPr>
              <a:t>nehmen</a:t>
            </a:r>
            <a:r>
              <a:rPr lang="en-US" sz="1200" b="0" kern="1200" dirty="0">
                <a:solidFill>
                  <a:schemeClr val="tx1"/>
                </a:solidFill>
                <a:effectLst/>
                <a:latin typeface="+mn-lt"/>
                <a:ea typeface="+mn-ea"/>
                <a:cs typeface="+mn-cs"/>
              </a:rPr>
              <a:t> [142] </a:t>
            </a:r>
            <a:r>
              <a:rPr lang="en-US" sz="1200" b="0" kern="1200" dirty="0" err="1">
                <a:solidFill>
                  <a:schemeClr val="tx1"/>
                </a:solidFill>
                <a:effectLst/>
                <a:latin typeface="+mn-lt"/>
                <a:ea typeface="+mn-ea"/>
                <a:cs typeface="+mn-cs"/>
              </a:rPr>
              <a:t>halten</a:t>
            </a:r>
            <a:r>
              <a:rPr lang="en-US" sz="1200" b="0" kern="1200" dirty="0">
                <a:solidFill>
                  <a:schemeClr val="tx1"/>
                </a:solidFill>
                <a:effectLst/>
                <a:latin typeface="+mn-lt"/>
                <a:ea typeface="+mn-ea"/>
                <a:cs typeface="+mn-cs"/>
              </a:rPr>
              <a:t> [155] </a:t>
            </a:r>
            <a:r>
              <a:rPr lang="en-US" sz="1200" b="0" kern="1200" dirty="0" err="1">
                <a:solidFill>
                  <a:schemeClr val="tx1"/>
                </a:solidFill>
                <a:effectLst/>
                <a:latin typeface="+mn-lt"/>
                <a:ea typeface="+mn-ea"/>
                <a:cs typeface="+mn-cs"/>
              </a:rPr>
              <a:t>dauern</a:t>
            </a:r>
            <a:r>
              <a:rPr lang="en-US" sz="1200" b="0" kern="1200" dirty="0">
                <a:solidFill>
                  <a:schemeClr val="tx1"/>
                </a:solidFill>
                <a:effectLst/>
                <a:latin typeface="+mn-lt"/>
                <a:ea typeface="+mn-ea"/>
                <a:cs typeface="+mn-cs"/>
              </a:rPr>
              <a:t> [744] </a:t>
            </a:r>
            <a:r>
              <a:rPr lang="en-US" sz="1200" b="0" kern="1200" dirty="0" err="1">
                <a:solidFill>
                  <a:schemeClr val="tx1"/>
                </a:solidFill>
                <a:effectLst/>
                <a:latin typeface="+mn-lt"/>
                <a:ea typeface="+mn-ea"/>
                <a:cs typeface="+mn-cs"/>
              </a:rPr>
              <a:t>fahren</a:t>
            </a:r>
            <a:r>
              <a:rPr lang="en-US" sz="1200" b="0" kern="1200" dirty="0">
                <a:solidFill>
                  <a:schemeClr val="tx1"/>
                </a:solidFill>
                <a:effectLst/>
                <a:latin typeface="+mn-lt"/>
                <a:ea typeface="+mn-ea"/>
                <a:cs typeface="+mn-cs"/>
              </a:rPr>
              <a:t> [215] </a:t>
            </a:r>
            <a:r>
              <a:rPr lang="en-US" sz="1200" b="0" kern="1200" dirty="0" err="1">
                <a:solidFill>
                  <a:schemeClr val="tx1"/>
                </a:solidFill>
                <a:effectLst/>
                <a:latin typeface="+mn-lt"/>
                <a:ea typeface="+mn-ea"/>
                <a:cs typeface="+mn-cs"/>
              </a:rPr>
              <a:t>wiederholen</a:t>
            </a:r>
            <a:r>
              <a:rPr lang="en-US" sz="1200" b="0" kern="1200" dirty="0">
                <a:solidFill>
                  <a:schemeClr val="tx1"/>
                </a:solidFill>
                <a:effectLst/>
                <a:latin typeface="+mn-lt"/>
                <a:ea typeface="+mn-ea"/>
                <a:cs typeface="+mn-cs"/>
              </a:rPr>
              <a:t> [988] </a:t>
            </a:r>
            <a:r>
              <a:rPr lang="en-US" sz="1200" b="0" kern="1200" dirty="0" err="1">
                <a:solidFill>
                  <a:schemeClr val="tx1"/>
                </a:solidFill>
                <a:effectLst/>
                <a:latin typeface="+mn-lt"/>
                <a:ea typeface="+mn-ea"/>
                <a:cs typeface="+mn-cs"/>
              </a:rPr>
              <a:t>kommen</a:t>
            </a:r>
            <a:r>
              <a:rPr lang="en-US" sz="1200" b="0" kern="1200" dirty="0">
                <a:solidFill>
                  <a:schemeClr val="tx1"/>
                </a:solidFill>
                <a:effectLst/>
                <a:latin typeface="+mn-lt"/>
                <a:ea typeface="+mn-ea"/>
                <a:cs typeface="+mn-cs"/>
              </a:rPr>
              <a:t> [62] </a:t>
            </a:r>
            <a:r>
              <a:rPr lang="en-US" sz="1200" b="0" kern="1200" dirty="0" err="1">
                <a:solidFill>
                  <a:schemeClr val="tx1"/>
                </a:solidFill>
                <a:effectLst/>
                <a:latin typeface="+mn-lt"/>
                <a:ea typeface="+mn-ea"/>
                <a:cs typeface="+mn-cs"/>
              </a:rPr>
              <a:t>springen</a:t>
            </a:r>
            <a:r>
              <a:rPr lang="en-US" sz="1200" b="0" kern="1200" dirty="0">
                <a:solidFill>
                  <a:schemeClr val="tx1"/>
                </a:solidFill>
                <a:effectLst/>
                <a:latin typeface="+mn-lt"/>
                <a:ea typeface="+mn-ea"/>
                <a:cs typeface="+mn-cs"/>
              </a:rPr>
              <a:t> [1431] </a:t>
            </a:r>
            <a:r>
              <a:rPr lang="en-US" sz="1200" b="0" kern="1200" dirty="0" err="1">
                <a:solidFill>
                  <a:schemeClr val="tx1"/>
                </a:solidFill>
                <a:effectLst/>
                <a:latin typeface="+mn-lt"/>
                <a:ea typeface="+mn-ea"/>
                <a:cs typeface="+mn-cs"/>
              </a:rPr>
              <a:t>liegen</a:t>
            </a:r>
            <a:r>
              <a:rPr lang="en-US" sz="1200" b="0" kern="1200" dirty="0">
                <a:solidFill>
                  <a:schemeClr val="tx1"/>
                </a:solidFill>
                <a:effectLst/>
                <a:latin typeface="+mn-lt"/>
                <a:ea typeface="+mn-ea"/>
                <a:cs typeface="+mn-cs"/>
              </a:rPr>
              <a:t> [107] du [54] ich [10] er [15] </a:t>
            </a:r>
            <a:r>
              <a:rPr lang="en-US" sz="1200" b="0" kern="1200" dirty="0" err="1">
                <a:solidFill>
                  <a:schemeClr val="tx1"/>
                </a:solidFill>
                <a:effectLst/>
                <a:latin typeface="+mn-lt"/>
                <a:ea typeface="+mn-ea"/>
                <a:cs typeface="+mn-cs"/>
              </a:rPr>
              <a:t>sie</a:t>
            </a:r>
            <a:r>
              <a:rPr lang="en-US" sz="1200" b="0" kern="1200" dirty="0">
                <a:solidFill>
                  <a:schemeClr val="tx1"/>
                </a:solidFill>
                <a:effectLst/>
                <a:latin typeface="+mn-lt"/>
                <a:ea typeface="+mn-ea"/>
                <a:cs typeface="+mn-cs"/>
              </a:rPr>
              <a:t> [7] es [12] </a:t>
            </a:r>
            <a:r>
              <a:rPr lang="en-US" sz="1200" b="0" kern="1200" dirty="0" err="1">
                <a:solidFill>
                  <a:schemeClr val="tx1"/>
                </a:solidFill>
                <a:effectLst/>
                <a:latin typeface="+mn-lt"/>
                <a:ea typeface="+mn-ea"/>
                <a:cs typeface="+mn-cs"/>
              </a:rPr>
              <a:t>wir</a:t>
            </a:r>
            <a:r>
              <a:rPr lang="en-US" sz="1200" b="0" kern="1200" dirty="0">
                <a:solidFill>
                  <a:schemeClr val="tx1"/>
                </a:solidFill>
                <a:effectLst/>
                <a:latin typeface="+mn-lt"/>
                <a:ea typeface="+mn-ea"/>
                <a:cs typeface="+mn-cs"/>
              </a:rPr>
              <a:t> [26]  Handy [1693] Zug [675] Tag [111] </a:t>
            </a:r>
            <a:r>
              <a:rPr lang="en-US" sz="1200" b="0" kern="1200" dirty="0" err="1">
                <a:solidFill>
                  <a:schemeClr val="tx1"/>
                </a:solidFill>
                <a:effectLst/>
                <a:latin typeface="+mn-lt"/>
                <a:ea typeface="+mn-ea"/>
                <a:cs typeface="+mn-cs"/>
              </a:rPr>
              <a:t>Erste</a:t>
            </a:r>
            <a:r>
              <a:rPr lang="en-US" sz="1200" b="0" kern="1200" dirty="0">
                <a:solidFill>
                  <a:schemeClr val="tx1"/>
                </a:solidFill>
                <a:effectLst/>
                <a:latin typeface="+mn-lt"/>
                <a:ea typeface="+mn-ea"/>
                <a:cs typeface="+mn-cs"/>
              </a:rPr>
              <a:t> [95] </a:t>
            </a:r>
            <a:r>
              <a:rPr lang="en-US" sz="1200" b="0" kern="1200" dirty="0" err="1">
                <a:solidFill>
                  <a:schemeClr val="tx1"/>
                </a:solidFill>
                <a:effectLst/>
                <a:latin typeface="+mn-lt"/>
                <a:ea typeface="+mn-ea"/>
                <a:cs typeface="+mn-cs"/>
              </a:rPr>
              <a:t>Punkt</a:t>
            </a:r>
            <a:r>
              <a:rPr lang="en-US" sz="1200" b="0" kern="1200" dirty="0">
                <a:solidFill>
                  <a:schemeClr val="tx1"/>
                </a:solidFill>
                <a:effectLst/>
                <a:latin typeface="+mn-lt"/>
                <a:ea typeface="+mn-ea"/>
                <a:cs typeface="+mn-cs"/>
              </a:rPr>
              <a:t> [248] Spiel [328] </a:t>
            </a:r>
            <a:r>
              <a:rPr lang="en-US" sz="1200" b="0" kern="1200" dirty="0" err="1">
                <a:solidFill>
                  <a:schemeClr val="tx1"/>
                </a:solidFill>
                <a:effectLst/>
                <a:latin typeface="+mn-lt"/>
                <a:ea typeface="+mn-ea"/>
                <a:cs typeface="+mn-cs"/>
              </a:rPr>
              <a:t>Ziel</a:t>
            </a:r>
            <a:r>
              <a:rPr lang="en-US" sz="1200" b="0" kern="1200" dirty="0">
                <a:solidFill>
                  <a:schemeClr val="tx1"/>
                </a:solidFill>
                <a:effectLst/>
                <a:latin typeface="+mn-lt"/>
                <a:ea typeface="+mn-ea"/>
                <a:cs typeface="+mn-cs"/>
              </a:rPr>
              <a:t> [320]  </a:t>
            </a:r>
            <a:r>
              <a:rPr lang="en-US" sz="1200" b="0" kern="1200" dirty="0" err="1">
                <a:solidFill>
                  <a:schemeClr val="tx1"/>
                </a:solidFill>
                <a:effectLst/>
                <a:latin typeface="+mn-lt"/>
                <a:ea typeface="+mn-ea"/>
                <a:cs typeface="+mn-cs"/>
              </a:rPr>
              <a:t>mit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Freunden</a:t>
            </a:r>
            <a:r>
              <a:rPr lang="en-US" sz="1200" b="0" kern="1200" dirty="0">
                <a:solidFill>
                  <a:schemeClr val="tx1"/>
                </a:solidFill>
                <a:effectLst/>
                <a:latin typeface="+mn-lt"/>
                <a:ea typeface="+mn-ea"/>
                <a:cs typeface="+mn-cs"/>
              </a:rPr>
              <a:t> [n/a] Platz [326] </a:t>
            </a:r>
            <a:r>
              <a:rPr lang="en-US" sz="1200" b="0" kern="1200" dirty="0" err="1">
                <a:solidFill>
                  <a:schemeClr val="tx1"/>
                </a:solidFill>
                <a:effectLst/>
                <a:latin typeface="+mn-lt"/>
                <a:ea typeface="+mn-ea"/>
                <a:cs typeface="+mn-cs"/>
              </a:rPr>
              <a:t>Stück</a:t>
            </a:r>
            <a:r>
              <a:rPr lang="en-US" sz="1200" b="0" kern="1200" dirty="0">
                <a:solidFill>
                  <a:schemeClr val="tx1"/>
                </a:solidFill>
                <a:effectLst/>
                <a:latin typeface="+mn-lt"/>
                <a:ea typeface="+mn-ea"/>
                <a:cs typeface="+mn-cs"/>
              </a:rPr>
              <a:t> [511]  </a:t>
            </a:r>
            <a:r>
              <a:rPr lang="en-US" sz="1200" b="0" kern="1200" dirty="0" err="1">
                <a:solidFill>
                  <a:schemeClr val="tx1"/>
                </a:solidFill>
                <a:effectLst/>
                <a:latin typeface="+mn-lt"/>
                <a:ea typeface="+mn-ea"/>
                <a:cs typeface="+mn-cs"/>
              </a:rPr>
              <a:t>Gutschein</a:t>
            </a:r>
            <a:r>
              <a:rPr lang="en-US" sz="1200" b="0" kern="1200" dirty="0">
                <a:solidFill>
                  <a:schemeClr val="tx1"/>
                </a:solidFill>
                <a:effectLst/>
                <a:latin typeface="+mn-lt"/>
                <a:ea typeface="+mn-ea"/>
                <a:cs typeface="+mn-cs"/>
              </a:rPr>
              <a:t> [&gt;5009] Mitte [711] </a:t>
            </a:r>
            <a:r>
              <a:rPr lang="en-US" sz="1200" b="0" kern="1200" dirty="0" err="1">
                <a:solidFill>
                  <a:schemeClr val="tx1"/>
                </a:solidFill>
                <a:effectLst/>
                <a:latin typeface="+mn-lt"/>
                <a:ea typeface="+mn-ea"/>
                <a:cs typeface="+mn-cs"/>
              </a:rPr>
              <a:t>Liste</a:t>
            </a:r>
            <a:r>
              <a:rPr lang="en-US" sz="1200" b="0" kern="1200" dirty="0">
                <a:solidFill>
                  <a:schemeClr val="tx1"/>
                </a:solidFill>
                <a:effectLst/>
                <a:latin typeface="+mn-lt"/>
                <a:ea typeface="+mn-ea"/>
                <a:cs typeface="+mn-cs"/>
              </a:rPr>
              <a:t> [1792] Kopf [250] </a:t>
            </a:r>
            <a:r>
              <a:rPr lang="en-US" sz="1200" b="0" kern="1200" dirty="0" err="1">
                <a:solidFill>
                  <a:schemeClr val="tx1"/>
                </a:solidFill>
                <a:effectLst/>
                <a:latin typeface="+mn-lt"/>
                <a:ea typeface="+mn-ea"/>
                <a:cs typeface="+mn-cs"/>
              </a:rPr>
              <a:t>Körper</a:t>
            </a:r>
            <a:r>
              <a:rPr lang="en-US" sz="1200" b="0" kern="1200" dirty="0">
                <a:solidFill>
                  <a:schemeClr val="tx1"/>
                </a:solidFill>
                <a:effectLst/>
                <a:latin typeface="+mn-lt"/>
                <a:ea typeface="+mn-ea"/>
                <a:cs typeface="+mn-cs"/>
              </a:rPr>
              <a:t> [488] ich </a:t>
            </a:r>
            <a:r>
              <a:rPr lang="en-US" sz="1200" b="0" kern="1200" dirty="0" err="1">
                <a:solidFill>
                  <a:schemeClr val="tx1"/>
                </a:solidFill>
                <a:effectLst/>
                <a:latin typeface="+mn-lt"/>
                <a:ea typeface="+mn-ea"/>
                <a:cs typeface="+mn-cs"/>
              </a:rPr>
              <a:t>wünsche</a:t>
            </a:r>
            <a:r>
              <a:rPr lang="en-US" sz="1200" b="0" kern="1200" dirty="0">
                <a:solidFill>
                  <a:schemeClr val="tx1"/>
                </a:solidFill>
                <a:effectLst/>
                <a:latin typeface="+mn-lt"/>
                <a:ea typeface="+mn-ea"/>
                <a:cs typeface="+mn-cs"/>
              </a:rPr>
              <a:t> mir [n/a] </a:t>
            </a:r>
            <a:r>
              <a:rPr lang="en-US" sz="1200" b="0" kern="1200" dirty="0" err="1">
                <a:solidFill>
                  <a:schemeClr val="tx1"/>
                </a:solidFill>
                <a:effectLst/>
                <a:latin typeface="+mn-lt"/>
                <a:ea typeface="+mn-ea"/>
                <a:cs typeface="+mn-cs"/>
              </a:rPr>
              <a:t>nochmal</a:t>
            </a:r>
            <a:r>
              <a:rPr lang="en-US" sz="1200" b="0" kern="1200" dirty="0">
                <a:solidFill>
                  <a:schemeClr val="tx1"/>
                </a:solidFill>
                <a:effectLst/>
                <a:latin typeface="+mn-lt"/>
                <a:ea typeface="+mn-ea"/>
                <a:cs typeface="+mn-cs"/>
              </a:rPr>
              <a:t> [1984] </a:t>
            </a:r>
            <a:r>
              <a:rPr lang="en-US" sz="1200" b="0" kern="1200" dirty="0" err="1">
                <a:solidFill>
                  <a:schemeClr val="tx1"/>
                </a:solidFill>
                <a:effectLst/>
                <a:latin typeface="+mn-lt"/>
                <a:ea typeface="+mn-ea"/>
                <a:cs typeface="+mn-cs"/>
              </a:rPr>
              <a:t>richtig</a:t>
            </a:r>
            <a:r>
              <a:rPr lang="en-US" sz="1200" b="0" kern="1200" dirty="0">
                <a:solidFill>
                  <a:schemeClr val="tx1"/>
                </a:solidFill>
                <a:effectLst/>
                <a:latin typeface="+mn-lt"/>
                <a:ea typeface="+mn-ea"/>
                <a:cs typeface="+mn-cs"/>
              </a:rPr>
              <a:t> [177] </a:t>
            </a:r>
            <a:r>
              <a:rPr lang="en-US" sz="1200" b="0" kern="1200" dirty="0" err="1">
                <a:solidFill>
                  <a:schemeClr val="tx1"/>
                </a:solidFill>
                <a:effectLst/>
                <a:latin typeface="+mn-lt"/>
                <a:ea typeface="+mn-ea"/>
                <a:cs typeface="+mn-cs"/>
              </a:rPr>
              <a:t>falsch</a:t>
            </a:r>
            <a:r>
              <a:rPr lang="en-US" sz="1200" b="0" kern="1200" dirty="0">
                <a:solidFill>
                  <a:schemeClr val="tx1"/>
                </a:solidFill>
                <a:effectLst/>
                <a:latin typeface="+mn-lt"/>
                <a:ea typeface="+mn-ea"/>
                <a:cs typeface="+mn-cs"/>
              </a:rPr>
              <a:t> [524] </a:t>
            </a:r>
            <a:r>
              <a:rPr lang="en-US" sz="1200" b="0" kern="1200" dirty="0" err="1">
                <a:solidFill>
                  <a:schemeClr val="tx1"/>
                </a:solidFill>
                <a:effectLst/>
                <a:latin typeface="+mn-lt"/>
                <a:ea typeface="+mn-ea"/>
                <a:cs typeface="+mn-cs"/>
              </a:rPr>
              <a:t>freiwillig</a:t>
            </a:r>
            <a:r>
              <a:rPr lang="en-US" sz="1200" b="0" kern="1200" dirty="0">
                <a:solidFill>
                  <a:schemeClr val="tx1"/>
                </a:solidFill>
                <a:effectLst/>
                <a:latin typeface="+mn-lt"/>
                <a:ea typeface="+mn-ea"/>
                <a:cs typeface="+mn-cs"/>
              </a:rPr>
              <a:t> [1652] </a:t>
            </a:r>
            <a:r>
              <a:rPr lang="en-US" sz="1200" b="0" kern="1200" dirty="0" err="1">
                <a:solidFill>
                  <a:schemeClr val="tx1"/>
                </a:solidFill>
                <a:effectLst/>
                <a:latin typeface="+mn-lt"/>
                <a:ea typeface="+mn-ea"/>
                <a:cs typeface="+mn-cs"/>
              </a:rPr>
              <a:t>wichtig</a:t>
            </a:r>
            <a:r>
              <a:rPr lang="en-US" sz="1200" b="0" kern="1200" dirty="0">
                <a:solidFill>
                  <a:schemeClr val="tx1"/>
                </a:solidFill>
                <a:effectLst/>
                <a:latin typeface="+mn-lt"/>
                <a:ea typeface="+mn-ea"/>
                <a:cs typeface="+mn-cs"/>
              </a:rPr>
              <a:t> [144] </a:t>
            </a:r>
            <a:r>
              <a:rPr lang="en-US" sz="1200" b="0" kern="1200" dirty="0" err="1">
                <a:solidFill>
                  <a:schemeClr val="tx1"/>
                </a:solidFill>
                <a:effectLst/>
                <a:latin typeface="+mn-lt"/>
                <a:ea typeface="+mn-ea"/>
                <a:cs typeface="+mn-cs"/>
              </a:rPr>
              <a:t>schwierig</a:t>
            </a:r>
            <a:r>
              <a:rPr lang="en-US" sz="1200" b="0" kern="1200" dirty="0">
                <a:solidFill>
                  <a:schemeClr val="tx1"/>
                </a:solidFill>
                <a:effectLst/>
                <a:latin typeface="+mn-lt"/>
                <a:ea typeface="+mn-ea"/>
                <a:cs typeface="+mn-cs"/>
              </a:rPr>
              <a:t> [580] </a:t>
            </a:r>
            <a:r>
              <a:rPr lang="en-US" sz="1200" b="0" kern="1200" dirty="0" err="1">
                <a:solidFill>
                  <a:schemeClr val="tx1"/>
                </a:solidFill>
                <a:effectLst/>
                <a:latin typeface="+mn-lt"/>
                <a:ea typeface="+mn-ea"/>
                <a:cs typeface="+mn-cs"/>
              </a:rPr>
              <a:t>langweilig</a:t>
            </a:r>
            <a:r>
              <a:rPr lang="en-US" sz="1200" b="0" kern="1200" dirty="0">
                <a:solidFill>
                  <a:schemeClr val="tx1"/>
                </a:solidFill>
                <a:effectLst/>
                <a:latin typeface="+mn-lt"/>
                <a:ea typeface="+mn-ea"/>
                <a:cs typeface="+mn-cs"/>
              </a:rPr>
              <a:t> [3019] </a:t>
            </a:r>
            <a:r>
              <a:rPr lang="en-US" sz="1200" b="0" kern="1200" dirty="0" err="1">
                <a:solidFill>
                  <a:schemeClr val="tx1"/>
                </a:solidFill>
                <a:effectLst/>
                <a:latin typeface="+mn-lt"/>
                <a:ea typeface="+mn-ea"/>
                <a:cs typeface="+mn-cs"/>
              </a:rPr>
              <a:t>ruhig</a:t>
            </a:r>
            <a:r>
              <a:rPr lang="en-US" sz="1200" b="0" kern="1200" dirty="0">
                <a:solidFill>
                  <a:schemeClr val="tx1"/>
                </a:solidFill>
                <a:effectLst/>
                <a:latin typeface="+mn-lt"/>
                <a:ea typeface="+mn-ea"/>
                <a:cs typeface="+mn-cs"/>
              </a:rPr>
              <a:t> [991] </a:t>
            </a:r>
            <a:r>
              <a:rPr lang="en-US" sz="1200" b="0" kern="1200" dirty="0" err="1">
                <a:solidFill>
                  <a:schemeClr val="tx1"/>
                </a:solidFill>
                <a:effectLst/>
                <a:latin typeface="+mn-lt"/>
                <a:ea typeface="+mn-ea"/>
                <a:cs typeface="+mn-cs"/>
              </a:rPr>
              <a:t>traurig</a:t>
            </a:r>
            <a:r>
              <a:rPr lang="en-US" sz="1200" b="0" kern="1200" dirty="0">
                <a:solidFill>
                  <a:schemeClr val="tx1"/>
                </a:solidFill>
                <a:effectLst/>
                <a:latin typeface="+mn-lt"/>
                <a:ea typeface="+mn-ea"/>
                <a:cs typeface="+mn-cs"/>
              </a:rPr>
              <a:t> [1752] </a:t>
            </a:r>
          </a:p>
          <a:p>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cs typeface="Calibri"/>
                <a:sym typeface="Calibri"/>
              </a:rPr>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source:</a:t>
            </a:r>
            <a:br>
              <a:rPr lang="en-GB" dirty="0"/>
            </a:br>
            <a:r>
              <a:rPr lang="en-GB" dirty="0"/>
              <a:t>https://upload.wikimedia.org/wikipedia/commons/3/3a/Karte_Prater_Wien.jpg  - attribution not required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288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richtigi</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[211]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081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560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01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 English has two pronunciations for ‘g’ where German has one.</a:t>
            </a:r>
            <a:endParaRPr lang="en-GB" b="1" dirty="0"/>
          </a:p>
          <a:p>
            <a:endParaRPr lang="en-GB" b="1" dirty="0"/>
          </a:p>
          <a:p>
            <a:r>
              <a:rPr lang="en-GB" b="1" dirty="0"/>
              <a:t>Timing: 10 minutes (3 slides)</a:t>
            </a:r>
            <a:br>
              <a:rPr lang="en-GB" b="1" dirty="0"/>
            </a:br>
            <a:br>
              <a:rPr lang="en-GB" b="1" dirty="0"/>
            </a:br>
            <a:r>
              <a:rPr lang="en-GB" b="1" dirty="0"/>
              <a:t>Aim: </a:t>
            </a:r>
            <a:r>
              <a:rPr lang="en-GB" dirty="0"/>
              <a:t>This activity highlights similarities and differences in the English and German pronunciation of the SSC [g], using cognates and near-cognates which have not been previously taught. The activity aims to show that while the pronunciation of this SSC changes in English, it is consistent in German. </a:t>
            </a:r>
            <a:br>
              <a:rPr lang="en-GB" dirty="0"/>
            </a:br>
            <a:br>
              <a:rPr lang="en-GB" dirty="0"/>
            </a:br>
            <a:r>
              <a:rPr lang="en-GB" b="1" dirty="0"/>
              <a:t>Procedure:</a:t>
            </a:r>
            <a:br>
              <a:rPr lang="en-GB" dirty="0"/>
            </a:br>
            <a:r>
              <a:rPr lang="en-GB" dirty="0"/>
              <a:t>1. Students say the words aloud in German, (following the rule that [g] at the start or in the middle of words sounds like ‘g’ in ‘go’) </a:t>
            </a:r>
          </a:p>
          <a:p>
            <a:r>
              <a:rPr lang="en-GB" dirty="0"/>
              <a:t>2. They compare how the words sound with the pronunciation of their English equivalents.</a:t>
            </a:r>
          </a:p>
          <a:p>
            <a:r>
              <a:rPr lang="en-GB" dirty="0"/>
              <a:t>3. They note down for each whether the [g] sound is the same as in English or different.</a:t>
            </a:r>
          </a:p>
          <a:p>
            <a:r>
              <a:rPr lang="en-GB" dirty="0"/>
              <a:t>4. Click to listen and check the German pronunciation.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Beginn</a:t>
            </a:r>
            <a:br>
              <a:rPr lang="en-GB" dirty="0"/>
            </a:br>
            <a:r>
              <a:rPr lang="en-GB" dirty="0" err="1"/>
              <a:t>Energie</a:t>
            </a:r>
            <a:br>
              <a:rPr lang="en-GB" dirty="0"/>
            </a:br>
            <a:r>
              <a:rPr lang="en-GB" dirty="0"/>
              <a:t>Organisation</a:t>
            </a:r>
            <a:br>
              <a:rPr lang="en-GB" dirty="0"/>
            </a:br>
            <a:r>
              <a:rPr lang="en-GB" dirty="0"/>
              <a:t>Generation</a:t>
            </a:r>
            <a:br>
              <a:rPr lang="en-GB" dirty="0"/>
            </a:br>
            <a:r>
              <a:rPr lang="en-GB" dirty="0"/>
              <a:t>Region</a:t>
            </a:r>
            <a:br>
              <a:rPr lang="en-GB" dirty="0"/>
            </a:br>
            <a:r>
              <a:rPr lang="en-GB" dirty="0"/>
              <a:t>Gruppe</a:t>
            </a:r>
            <a:br>
              <a:rPr lang="en-GB" dirty="0"/>
            </a:br>
            <a:br>
              <a:rPr lang="en-GB" dirty="0"/>
            </a:br>
            <a:r>
              <a:rPr lang="en-GB" b="1" baseline="0" dirty="0"/>
              <a:t>Word frequency (1 is the most frequent word in German): </a:t>
            </a:r>
            <a:br>
              <a:rPr lang="en-GB" b="1" baseline="0" dirty="0"/>
            </a:br>
            <a:r>
              <a:rPr lang="en-GB" b="0" baseline="0" dirty="0" err="1"/>
              <a:t>Beginn</a:t>
            </a:r>
            <a:r>
              <a:rPr lang="en-GB" b="0" baseline="0" dirty="0"/>
              <a:t> [845] </a:t>
            </a:r>
            <a:r>
              <a:rPr lang="en-GB" b="0" baseline="0" dirty="0" err="1"/>
              <a:t>Energie</a:t>
            </a:r>
            <a:r>
              <a:rPr lang="en-GB" b="0" baseline="0" dirty="0"/>
              <a:t> [455] Organisation [1114] Generation [1153] Region [803] Gruppe [369]</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[211</a:t>
            </a:r>
            <a:r>
              <a:rPr lang="en-GB" sz="1200" baseline="0" dirty="0"/>
              <a:t>]; </a:t>
            </a:r>
            <a:r>
              <a:rPr lang="en-GB" sz="1200" b="1" baseline="0" dirty="0" err="1"/>
              <a:t>notwendig</a:t>
            </a:r>
            <a:r>
              <a:rPr lang="en-GB" sz="1200" b="1" baseline="0" dirty="0"/>
              <a:t> </a:t>
            </a:r>
            <a:r>
              <a:rPr lang="en-GB" sz="1200" b="0" baseline="0" dirty="0"/>
              <a:t>[168] </a:t>
            </a:r>
            <a:r>
              <a:rPr lang="en-GB" sz="1200" b="1" baseline="0" dirty="0" err="1"/>
              <a:t>wichtig</a:t>
            </a:r>
            <a:r>
              <a:rPr lang="en-GB" sz="1200" b="1" baseline="0" dirty="0"/>
              <a:t> </a:t>
            </a:r>
            <a:r>
              <a:rPr lang="en-GB" sz="1200" baseline="0" dirty="0"/>
              <a:t>[177]; </a:t>
            </a:r>
            <a:r>
              <a:rPr lang="en-GB" sz="1200" b="1" baseline="0" dirty="0" err="1"/>
              <a:t>fertig</a:t>
            </a:r>
            <a:r>
              <a:rPr lang="en-GB" sz="1200" b="1" baseline="0" dirty="0"/>
              <a:t> </a:t>
            </a:r>
            <a:r>
              <a:rPr lang="en-GB" sz="1200" baseline="0" dirty="0"/>
              <a:t>[717]; </a:t>
            </a:r>
            <a:r>
              <a:rPr lang="en-GB" sz="1200" b="1" baseline="0" dirty="0" err="1"/>
              <a:t>Schwierigkeit</a:t>
            </a:r>
            <a:r>
              <a:rPr lang="en-GB" sz="1200" b="1" baseline="0" dirty="0"/>
              <a:t> </a:t>
            </a:r>
            <a:r>
              <a:rPr lang="en-GB" sz="1200" baseline="0" dirty="0"/>
              <a:t>[866]; </a:t>
            </a:r>
            <a:r>
              <a:rPr lang="en-GB" sz="1200" b="1" baseline="0" dirty="0" err="1"/>
              <a:t>wenig</a:t>
            </a:r>
            <a:r>
              <a:rPr lang="en-GB" sz="1200" b="1" baseline="0" dirty="0"/>
              <a:t> </a:t>
            </a:r>
            <a:r>
              <a:rPr lang="en-GB" sz="1200" baseline="0" dirty="0"/>
              <a:t>[102].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59898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905318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3801478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7 minutes (3 slides)</a:t>
            </a:r>
            <a:br>
              <a:rPr lang="en-GB" b="1" dirty="0"/>
            </a:br>
            <a:br>
              <a:rPr lang="en-GB" b="1" dirty="0"/>
            </a:br>
            <a:r>
              <a:rPr lang="en-GB" b="1" dirty="0"/>
              <a:t>Aim: </a:t>
            </a:r>
            <a:r>
              <a:rPr lang="en-GB" b="0" dirty="0"/>
              <a:t>A reminder to students of </a:t>
            </a:r>
            <a:r>
              <a:rPr lang="en-GB" dirty="0"/>
              <a:t>regional variation in the DACH countries, with respect to this SSC. It prepares the ground for the learning on the next slide, too.</a:t>
            </a:r>
          </a:p>
          <a:p>
            <a:br>
              <a:rPr lang="en-GB" dirty="0"/>
            </a:br>
            <a:r>
              <a:rPr lang="en-GB" b="1" dirty="0"/>
              <a:t>Procedure:</a:t>
            </a:r>
            <a:br>
              <a:rPr lang="en-GB" dirty="0"/>
            </a:br>
            <a:r>
              <a:rPr lang="en-GB" dirty="0"/>
              <a:t>Click through animations and play the sounds.</a:t>
            </a:r>
            <a:br>
              <a:rPr lang="en-GB" dirty="0"/>
            </a:br>
            <a:br>
              <a:rPr lang="en-GB" dirty="0"/>
            </a:br>
            <a:r>
              <a:rPr lang="en-GB" b="1" baseline="0" dirty="0"/>
              <a:t>Word frequency (1 is the most frequent word in German): </a:t>
            </a:r>
            <a:br>
              <a:rPr lang="en-GB" baseline="0" dirty="0"/>
            </a:br>
            <a:r>
              <a:rPr lang="en-GB" dirty="0" err="1"/>
              <a:t>Dialekt</a:t>
            </a:r>
            <a:r>
              <a:rPr lang="en-GB" dirty="0"/>
              <a:t> [2993], Nord- [1204], Süd- [1534]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665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explain the difference between [-</a:t>
            </a:r>
            <a:r>
              <a:rPr lang="en-GB" b="0" dirty="0" err="1"/>
              <a:t>ig</a:t>
            </a:r>
            <a:r>
              <a:rPr lang="en-GB" b="0" dirty="0"/>
              <a:t>] and [-</a:t>
            </a:r>
            <a:r>
              <a:rPr lang="en-GB" b="0" dirty="0" err="1"/>
              <a:t>ig</a:t>
            </a:r>
            <a:r>
              <a:rPr lang="en-GB" b="0" dirty="0"/>
              <a:t>-] and prepare students for the next practice task.</a:t>
            </a:r>
            <a:br>
              <a:rPr lang="en-GB" b="0" dirty="0"/>
            </a:b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Practise</a:t>
            </a:r>
            <a:r>
              <a:rPr lang="en-GB" b="0" baseline="0" dirty="0"/>
              <a:t> the different forms of [-</a:t>
            </a:r>
            <a:r>
              <a:rPr lang="en-GB" b="0" baseline="0" dirty="0" err="1"/>
              <a:t>ig</a:t>
            </a:r>
            <a:r>
              <a:rPr lang="en-GB" b="0" baseline="0" dirty="0"/>
              <a:t>] and recall adjective endings (R1 – nominative) with indefinite articles, together with revisited vocabulary from Y7.</a:t>
            </a:r>
            <a:br>
              <a:rPr lang="en-GB" dirty="0"/>
            </a:br>
            <a:br>
              <a:rPr lang="en-GB" dirty="0"/>
            </a:br>
            <a:r>
              <a:rPr lang="en-GB" b="1" dirty="0"/>
              <a:t>Procedure:</a:t>
            </a:r>
            <a:br>
              <a:rPr lang="en-GB" dirty="0"/>
            </a:br>
            <a:r>
              <a:rPr lang="en-GB" dirty="0"/>
              <a:t>1. Students</a:t>
            </a:r>
            <a:r>
              <a:rPr lang="en-GB" baseline="0" dirty="0"/>
              <a:t> partner up and take turns to pronounce the words. First they pronounce the adjectives on their own, and then the phrases, inserting the adjective with the correct ending (which changes the sound of the [g]).  The images appear to remind students that the [-</a:t>
            </a:r>
            <a:r>
              <a:rPr lang="en-GB" baseline="0" dirty="0" err="1"/>
              <a:t>ig</a:t>
            </a:r>
            <a:r>
              <a:rPr lang="en-GB" baseline="0" dirty="0"/>
              <a:t>] in adjectives alone are unvoiced (do not use the vocal chords) but the [-</a:t>
            </a:r>
            <a:r>
              <a:rPr lang="en-GB" baseline="0" dirty="0" err="1"/>
              <a:t>ig</a:t>
            </a:r>
            <a:r>
              <a:rPr lang="en-GB" baseline="0" dirty="0"/>
              <a:t>-] within a word, i.e. once there is an adjective ending as occurs with prenominal adjectives, the sound of the [g] changes to a voiced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aseline="0" dirty="0"/>
            </a:br>
            <a:r>
              <a:rPr lang="en-GB" baseline="0" dirty="0"/>
              <a:t>eine </a:t>
            </a:r>
            <a:r>
              <a:rPr lang="en-GB" baseline="0" dirty="0" err="1"/>
              <a:t>richtige</a:t>
            </a:r>
            <a:r>
              <a:rPr lang="en-GB" baseline="0" dirty="0"/>
              <a:t> Idee</a:t>
            </a:r>
            <a:br>
              <a:rPr lang="en-GB" baseline="0" dirty="0"/>
            </a:br>
            <a:r>
              <a:rPr lang="en-GB" baseline="0" dirty="0" err="1"/>
              <a:t>ein</a:t>
            </a:r>
            <a:r>
              <a:rPr lang="en-GB" baseline="0" dirty="0"/>
              <a:t> </a:t>
            </a:r>
            <a:r>
              <a:rPr lang="en-GB" baseline="0" dirty="0" err="1"/>
              <a:t>wichtiges</a:t>
            </a:r>
            <a:r>
              <a:rPr lang="en-GB" baseline="0" dirty="0"/>
              <a:t> </a:t>
            </a:r>
            <a:r>
              <a:rPr lang="en-GB" baseline="0" dirty="0" err="1"/>
              <a:t>Ziel</a:t>
            </a:r>
            <a:br>
              <a:rPr lang="en-GB" baseline="0" dirty="0"/>
            </a:br>
            <a:r>
              <a:rPr lang="en-GB" baseline="0" dirty="0" err="1"/>
              <a:t>ein</a:t>
            </a:r>
            <a:r>
              <a:rPr lang="en-GB" baseline="0" dirty="0"/>
              <a:t> </a:t>
            </a:r>
            <a:r>
              <a:rPr lang="en-GB" baseline="0" dirty="0" err="1"/>
              <a:t>schwieriges</a:t>
            </a:r>
            <a:r>
              <a:rPr lang="en-GB" baseline="0" dirty="0"/>
              <a:t> Spiel</a:t>
            </a:r>
            <a:br>
              <a:rPr lang="en-GB" baseline="0" dirty="0"/>
            </a:br>
            <a:r>
              <a:rPr lang="en-GB" baseline="0" dirty="0"/>
              <a:t>eine </a:t>
            </a:r>
            <a:r>
              <a:rPr lang="en-GB" baseline="0" dirty="0" err="1"/>
              <a:t>freiwillige</a:t>
            </a:r>
            <a:r>
              <a:rPr lang="en-GB" baseline="0" dirty="0"/>
              <a:t> Person</a:t>
            </a:r>
            <a:br>
              <a:rPr lang="en-GB" baseline="0" dirty="0"/>
            </a:br>
            <a:r>
              <a:rPr lang="en-GB" baseline="0" dirty="0" err="1"/>
              <a:t>ein</a:t>
            </a:r>
            <a:r>
              <a:rPr lang="en-GB" baseline="0" dirty="0"/>
              <a:t> </a:t>
            </a:r>
            <a:r>
              <a:rPr lang="en-GB" baseline="0" dirty="0" err="1"/>
              <a:t>ruhiger</a:t>
            </a:r>
            <a:r>
              <a:rPr lang="en-GB" baseline="0" dirty="0"/>
              <a:t> Platz</a:t>
            </a:r>
            <a:br>
              <a:rPr lang="en-GB" baseline="0" dirty="0"/>
            </a:br>
            <a:r>
              <a:rPr lang="en-GB" baseline="0" dirty="0" err="1"/>
              <a:t>ein</a:t>
            </a:r>
            <a:r>
              <a:rPr lang="en-GB" baseline="0" dirty="0"/>
              <a:t> </a:t>
            </a:r>
            <a:r>
              <a:rPr lang="en-GB" baseline="0" dirty="0" err="1"/>
              <a:t>langweiliger</a:t>
            </a:r>
            <a:r>
              <a:rPr lang="en-GB" baseline="0" dirty="0"/>
              <a:t> Mann</a:t>
            </a:r>
            <a:br>
              <a:rPr lang="en-GB" baseline="0" dirty="0"/>
            </a:br>
            <a:r>
              <a:rPr lang="en-GB" baseline="0" dirty="0"/>
              <a:t>eine </a:t>
            </a:r>
            <a:r>
              <a:rPr lang="en-GB" baseline="0" dirty="0" err="1"/>
              <a:t>traurige</a:t>
            </a:r>
            <a:r>
              <a:rPr lang="en-GB" baseline="0" dirty="0"/>
              <a:t> Frau</a:t>
            </a:r>
            <a:br>
              <a:rPr lang="en-GB" baseline="0" dirty="0"/>
            </a:br>
            <a:r>
              <a:rPr lang="en-GB" baseline="0" dirty="0" err="1"/>
              <a:t>ein</a:t>
            </a:r>
            <a:r>
              <a:rPr lang="en-GB" baseline="0" dirty="0"/>
              <a:t> </a:t>
            </a:r>
            <a:r>
              <a:rPr lang="en-GB" baseline="0" dirty="0" err="1"/>
              <a:t>riesiges</a:t>
            </a:r>
            <a:r>
              <a:rPr lang="en-GB" baseline="0" dirty="0"/>
              <a:t> </a:t>
            </a:r>
            <a:r>
              <a:rPr lang="en-GB" baseline="0" dirty="0" err="1"/>
              <a:t>Stück</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008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revise in written modality the meaning of 20 verbs, and additionally to require students to produce in writing four verb forms (three of which are strong verbs including the stem change).</a:t>
            </a:r>
            <a:br>
              <a:rPr lang="en-GB" dirty="0"/>
            </a:br>
            <a:br>
              <a:rPr lang="en-GB" dirty="0"/>
            </a:br>
            <a:r>
              <a:rPr lang="en-GB" b="1" dirty="0"/>
              <a:t>Procedure:</a:t>
            </a:r>
            <a:br>
              <a:rPr lang="en-GB" dirty="0"/>
            </a:br>
            <a:r>
              <a:rPr lang="en-GB" dirty="0"/>
              <a:t>1. Students identify the correct verb.</a:t>
            </a:r>
          </a:p>
          <a:p>
            <a:r>
              <a:rPr lang="en-GB" dirty="0"/>
              <a:t>2. They write the verb form, if able.  Teachers should reassure students who might struggle with this that identifying the correct infinitive is a significant part of the task.</a:t>
            </a:r>
          </a:p>
          <a:p>
            <a:r>
              <a:rPr lang="en-GB" dirty="0"/>
              <a:t>3. Answers appear on mouse clicks.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1" baseline="0" dirty="0"/>
            </a:br>
            <a:r>
              <a:rPr lang="en-US" sz="1200" b="0" kern="1200" dirty="0" err="1">
                <a:solidFill>
                  <a:schemeClr val="tx1"/>
                </a:solidFill>
                <a:effectLst/>
                <a:latin typeface="+mn-lt"/>
                <a:ea typeface="+mn-ea"/>
                <a:cs typeface="+mn-cs"/>
              </a:rPr>
              <a:t>erreichen</a:t>
            </a:r>
            <a:r>
              <a:rPr lang="en-US" sz="1200" b="0" kern="1200" dirty="0">
                <a:solidFill>
                  <a:schemeClr val="tx1"/>
                </a:solidFill>
                <a:effectLst/>
                <a:latin typeface="+mn-lt"/>
                <a:ea typeface="+mn-ea"/>
                <a:cs typeface="+mn-cs"/>
              </a:rPr>
              <a:t> [305] </a:t>
            </a:r>
            <a:r>
              <a:rPr lang="en-US" sz="1200" b="0" kern="1200" dirty="0" err="1">
                <a:solidFill>
                  <a:schemeClr val="tx1"/>
                </a:solidFill>
                <a:effectLst/>
                <a:latin typeface="+mn-lt"/>
                <a:ea typeface="+mn-ea"/>
                <a:cs typeface="+mn-cs"/>
              </a:rPr>
              <a:t>erhalten</a:t>
            </a:r>
            <a:r>
              <a:rPr lang="en-US" sz="1200" b="0" kern="1200" dirty="0">
                <a:solidFill>
                  <a:schemeClr val="tx1"/>
                </a:solidFill>
                <a:effectLst/>
                <a:latin typeface="+mn-lt"/>
                <a:ea typeface="+mn-ea"/>
                <a:cs typeface="+mn-cs"/>
              </a:rPr>
              <a:t> [283] </a:t>
            </a:r>
            <a:r>
              <a:rPr lang="en-US" sz="1200" b="0" kern="1200" dirty="0" err="1">
                <a:solidFill>
                  <a:schemeClr val="tx1"/>
                </a:solidFill>
                <a:effectLst/>
                <a:latin typeface="+mn-lt"/>
                <a:ea typeface="+mn-ea"/>
                <a:cs typeface="+mn-cs"/>
              </a:rPr>
              <a:t>werfen</a:t>
            </a:r>
            <a:r>
              <a:rPr lang="en-US" sz="1200" b="0" kern="1200" dirty="0">
                <a:solidFill>
                  <a:schemeClr val="tx1"/>
                </a:solidFill>
                <a:effectLst/>
                <a:latin typeface="+mn-lt"/>
                <a:ea typeface="+mn-ea"/>
                <a:cs typeface="+mn-cs"/>
              </a:rPr>
              <a:t> [672] </a:t>
            </a:r>
            <a:r>
              <a:rPr lang="en-US" sz="1200" b="0" kern="1200" dirty="0" err="1">
                <a:solidFill>
                  <a:schemeClr val="tx1"/>
                </a:solidFill>
                <a:effectLst/>
                <a:latin typeface="+mn-lt"/>
                <a:ea typeface="+mn-ea"/>
                <a:cs typeface="+mn-cs"/>
              </a:rPr>
              <a:t>machen</a:t>
            </a:r>
            <a:r>
              <a:rPr lang="en-US" sz="1200" b="0" kern="1200" dirty="0">
                <a:solidFill>
                  <a:schemeClr val="tx1"/>
                </a:solidFill>
                <a:effectLst/>
                <a:latin typeface="+mn-lt"/>
                <a:ea typeface="+mn-ea"/>
                <a:cs typeface="+mn-cs"/>
              </a:rPr>
              <a:t> [49] </a:t>
            </a:r>
            <a:r>
              <a:rPr lang="en-US" sz="1200" b="0" kern="1200" dirty="0" err="1">
                <a:solidFill>
                  <a:schemeClr val="tx1"/>
                </a:solidFill>
                <a:effectLst/>
                <a:latin typeface="+mn-lt"/>
                <a:ea typeface="+mn-ea"/>
                <a:cs typeface="+mn-cs"/>
              </a:rPr>
              <a:t>reden</a:t>
            </a:r>
            <a:r>
              <a:rPr lang="en-US" sz="1200" b="0" kern="1200" dirty="0">
                <a:solidFill>
                  <a:schemeClr val="tx1"/>
                </a:solidFill>
                <a:effectLst/>
                <a:latin typeface="+mn-lt"/>
                <a:ea typeface="+mn-ea"/>
                <a:cs typeface="+mn-cs"/>
              </a:rPr>
              <a:t> [356] </a:t>
            </a:r>
            <a:r>
              <a:rPr lang="en-US" sz="1200" b="0" kern="1200" dirty="0" err="1">
                <a:solidFill>
                  <a:schemeClr val="tx1"/>
                </a:solidFill>
                <a:effectLst/>
                <a:latin typeface="+mn-lt"/>
                <a:ea typeface="+mn-ea"/>
                <a:cs typeface="+mn-cs"/>
              </a:rPr>
              <a:t>sitzen</a:t>
            </a:r>
            <a:r>
              <a:rPr lang="en-US" sz="1200" b="0" kern="1200" dirty="0">
                <a:solidFill>
                  <a:schemeClr val="tx1"/>
                </a:solidFill>
                <a:effectLst/>
                <a:latin typeface="+mn-lt"/>
                <a:ea typeface="+mn-ea"/>
                <a:cs typeface="+mn-cs"/>
              </a:rPr>
              <a:t> [261] </a:t>
            </a:r>
            <a:r>
              <a:rPr lang="en-US" sz="1200" b="0" kern="1200" dirty="0" err="1">
                <a:solidFill>
                  <a:schemeClr val="tx1"/>
                </a:solidFill>
                <a:effectLst/>
                <a:latin typeface="+mn-lt"/>
                <a:ea typeface="+mn-ea"/>
                <a:cs typeface="+mn-cs"/>
              </a:rPr>
              <a:t>sprechen</a:t>
            </a:r>
            <a:r>
              <a:rPr lang="en-US" sz="1200" b="0" kern="1200" dirty="0">
                <a:solidFill>
                  <a:schemeClr val="tx1"/>
                </a:solidFill>
                <a:effectLst/>
                <a:latin typeface="+mn-lt"/>
                <a:ea typeface="+mn-ea"/>
                <a:cs typeface="+mn-cs"/>
              </a:rPr>
              <a:t> [157] </a:t>
            </a:r>
            <a:r>
              <a:rPr lang="en-US" sz="1200" b="0" kern="1200" dirty="0" err="1">
                <a:solidFill>
                  <a:schemeClr val="tx1"/>
                </a:solidFill>
                <a:effectLst/>
                <a:latin typeface="+mn-lt"/>
                <a:ea typeface="+mn-ea"/>
                <a:cs typeface="+mn-cs"/>
              </a:rPr>
              <a:t>stehen</a:t>
            </a:r>
            <a:r>
              <a:rPr lang="en-US" sz="1200" b="0" kern="1200" dirty="0">
                <a:solidFill>
                  <a:schemeClr val="tx1"/>
                </a:solidFill>
                <a:effectLst/>
                <a:latin typeface="+mn-lt"/>
                <a:ea typeface="+mn-ea"/>
                <a:cs typeface="+mn-cs"/>
              </a:rPr>
              <a:t> [87] </a:t>
            </a:r>
            <a:r>
              <a:rPr lang="en-US" sz="1200" b="0" kern="1200" dirty="0" err="1">
                <a:solidFill>
                  <a:schemeClr val="tx1"/>
                </a:solidFill>
                <a:effectLst/>
                <a:latin typeface="+mn-lt"/>
                <a:ea typeface="+mn-ea"/>
                <a:cs typeface="+mn-cs"/>
              </a:rPr>
              <a:t>wünschen</a:t>
            </a:r>
            <a:r>
              <a:rPr lang="en-US" sz="1200" b="0" kern="1200" dirty="0">
                <a:solidFill>
                  <a:schemeClr val="tx1"/>
                </a:solidFill>
                <a:effectLst/>
                <a:latin typeface="+mn-lt"/>
                <a:ea typeface="+mn-ea"/>
                <a:cs typeface="+mn-cs"/>
              </a:rPr>
              <a:t> [684] </a:t>
            </a:r>
            <a:r>
              <a:rPr lang="en-US" sz="1200" b="0" kern="1200" dirty="0" err="1">
                <a:solidFill>
                  <a:schemeClr val="tx1"/>
                </a:solidFill>
                <a:effectLst/>
                <a:latin typeface="+mn-lt"/>
                <a:ea typeface="+mn-ea"/>
                <a:cs typeface="+mn-cs"/>
              </a:rPr>
              <a:t>bekommen</a:t>
            </a:r>
            <a:r>
              <a:rPr lang="en-US" sz="1200" b="0" kern="1200" dirty="0">
                <a:solidFill>
                  <a:schemeClr val="tx1"/>
                </a:solidFill>
                <a:effectLst/>
                <a:latin typeface="+mn-lt"/>
                <a:ea typeface="+mn-ea"/>
                <a:cs typeface="+mn-cs"/>
              </a:rPr>
              <a:t> [234] </a:t>
            </a:r>
            <a:r>
              <a:rPr lang="en-US" sz="1200" b="0" kern="1200" dirty="0" err="1">
                <a:solidFill>
                  <a:schemeClr val="tx1"/>
                </a:solidFill>
                <a:effectLst/>
                <a:latin typeface="+mn-lt"/>
                <a:ea typeface="+mn-ea"/>
                <a:cs typeface="+mn-cs"/>
              </a:rPr>
              <a:t>bleiben</a:t>
            </a:r>
            <a:r>
              <a:rPr lang="en-US" sz="1200" b="0" kern="1200" dirty="0">
                <a:solidFill>
                  <a:schemeClr val="tx1"/>
                </a:solidFill>
                <a:effectLst/>
                <a:latin typeface="+mn-lt"/>
                <a:ea typeface="+mn-ea"/>
                <a:cs typeface="+mn-cs"/>
              </a:rPr>
              <a:t> [112] </a:t>
            </a:r>
            <a:r>
              <a:rPr lang="en-US" sz="1200" b="0" kern="1200" dirty="0" err="1">
                <a:solidFill>
                  <a:schemeClr val="tx1"/>
                </a:solidFill>
                <a:effectLst/>
                <a:latin typeface="+mn-lt"/>
                <a:ea typeface="+mn-ea"/>
                <a:cs typeface="+mn-cs"/>
              </a:rPr>
              <a:t>heißen</a:t>
            </a:r>
            <a:r>
              <a:rPr lang="en-US" sz="1200" b="0" kern="1200" dirty="0">
                <a:solidFill>
                  <a:schemeClr val="tx1"/>
                </a:solidFill>
                <a:effectLst/>
                <a:latin typeface="+mn-lt"/>
                <a:ea typeface="+mn-ea"/>
                <a:cs typeface="+mn-cs"/>
              </a:rPr>
              <a:t> [123] </a:t>
            </a:r>
            <a:r>
              <a:rPr lang="en-US" sz="1200" b="0" kern="1200" dirty="0" err="1">
                <a:solidFill>
                  <a:schemeClr val="tx1"/>
                </a:solidFill>
                <a:effectLst/>
                <a:latin typeface="+mn-lt"/>
                <a:ea typeface="+mn-ea"/>
                <a:cs typeface="+mn-cs"/>
              </a:rPr>
              <a:t>tragen</a:t>
            </a:r>
            <a:r>
              <a:rPr lang="en-US" sz="1200" b="0" kern="1200" dirty="0">
                <a:solidFill>
                  <a:schemeClr val="tx1"/>
                </a:solidFill>
                <a:effectLst/>
                <a:latin typeface="+mn-lt"/>
                <a:ea typeface="+mn-ea"/>
                <a:cs typeface="+mn-cs"/>
              </a:rPr>
              <a:t> [308] </a:t>
            </a:r>
            <a:r>
              <a:rPr lang="en-US" sz="1200" b="0" kern="1200" dirty="0" err="1">
                <a:solidFill>
                  <a:schemeClr val="tx1"/>
                </a:solidFill>
                <a:effectLst/>
                <a:latin typeface="+mn-lt"/>
                <a:ea typeface="+mn-ea"/>
                <a:cs typeface="+mn-cs"/>
              </a:rPr>
              <a:t>nehmen</a:t>
            </a:r>
            <a:r>
              <a:rPr lang="en-US" sz="1200" b="0" kern="1200" dirty="0">
                <a:solidFill>
                  <a:schemeClr val="tx1"/>
                </a:solidFill>
                <a:effectLst/>
                <a:latin typeface="+mn-lt"/>
                <a:ea typeface="+mn-ea"/>
                <a:cs typeface="+mn-cs"/>
              </a:rPr>
              <a:t> [139] </a:t>
            </a:r>
            <a:r>
              <a:rPr lang="en-US" sz="1200" b="0" kern="1200" dirty="0" err="1">
                <a:solidFill>
                  <a:schemeClr val="tx1"/>
                </a:solidFill>
                <a:effectLst/>
                <a:latin typeface="+mn-lt"/>
                <a:ea typeface="+mn-ea"/>
                <a:cs typeface="+mn-cs"/>
              </a:rPr>
              <a:t>halten</a:t>
            </a:r>
            <a:r>
              <a:rPr lang="en-US" sz="1200" b="0" kern="1200" dirty="0">
                <a:solidFill>
                  <a:schemeClr val="tx1"/>
                </a:solidFill>
                <a:effectLst/>
                <a:latin typeface="+mn-lt"/>
                <a:ea typeface="+mn-ea"/>
                <a:cs typeface="+mn-cs"/>
              </a:rPr>
              <a:t> [144] </a:t>
            </a:r>
            <a:r>
              <a:rPr lang="en-US" sz="1200" b="0" kern="1200" dirty="0" err="1">
                <a:solidFill>
                  <a:schemeClr val="tx1"/>
                </a:solidFill>
                <a:effectLst/>
                <a:latin typeface="+mn-lt"/>
                <a:ea typeface="+mn-ea"/>
                <a:cs typeface="+mn-cs"/>
              </a:rPr>
              <a:t>dauern</a:t>
            </a:r>
            <a:r>
              <a:rPr lang="en-US" sz="1200" b="0" kern="1200" dirty="0">
                <a:solidFill>
                  <a:schemeClr val="tx1"/>
                </a:solidFill>
                <a:effectLst/>
                <a:latin typeface="+mn-lt"/>
                <a:ea typeface="+mn-ea"/>
                <a:cs typeface="+mn-cs"/>
              </a:rPr>
              <a:t> [696] </a:t>
            </a:r>
            <a:r>
              <a:rPr lang="en-US" sz="1200" b="0" kern="1200" dirty="0" err="1">
                <a:solidFill>
                  <a:schemeClr val="tx1"/>
                </a:solidFill>
                <a:effectLst/>
                <a:latin typeface="+mn-lt"/>
                <a:ea typeface="+mn-ea"/>
                <a:cs typeface="+mn-cs"/>
              </a:rPr>
              <a:t>fahren</a:t>
            </a:r>
            <a:r>
              <a:rPr lang="en-US" sz="1200" b="0" kern="1200" dirty="0">
                <a:solidFill>
                  <a:schemeClr val="tx1"/>
                </a:solidFill>
                <a:effectLst/>
                <a:latin typeface="+mn-lt"/>
                <a:ea typeface="+mn-ea"/>
                <a:cs typeface="+mn-cs"/>
              </a:rPr>
              <a:t> [169] </a:t>
            </a:r>
            <a:r>
              <a:rPr lang="en-US" sz="1200" b="0" kern="1200" dirty="0" err="1">
                <a:solidFill>
                  <a:schemeClr val="tx1"/>
                </a:solidFill>
                <a:effectLst/>
                <a:latin typeface="+mn-lt"/>
                <a:ea typeface="+mn-ea"/>
                <a:cs typeface="+mn-cs"/>
              </a:rPr>
              <a:t>wiederholen</a:t>
            </a:r>
            <a:r>
              <a:rPr lang="en-US" sz="1200" b="0" kern="1200" dirty="0">
                <a:solidFill>
                  <a:schemeClr val="tx1"/>
                </a:solidFill>
                <a:effectLst/>
                <a:latin typeface="+mn-lt"/>
                <a:ea typeface="+mn-ea"/>
                <a:cs typeface="+mn-cs"/>
              </a:rPr>
              <a:t> [1044] </a:t>
            </a:r>
            <a:r>
              <a:rPr lang="en-US" sz="1200" b="0" kern="1200" dirty="0" err="1">
                <a:solidFill>
                  <a:schemeClr val="tx1"/>
                </a:solidFill>
                <a:effectLst/>
                <a:latin typeface="+mn-lt"/>
                <a:ea typeface="+mn-ea"/>
                <a:cs typeface="+mn-cs"/>
              </a:rPr>
              <a:t>kommen</a:t>
            </a:r>
            <a:r>
              <a:rPr lang="en-US" sz="1200" b="0" kern="1200" dirty="0">
                <a:solidFill>
                  <a:schemeClr val="tx1"/>
                </a:solidFill>
                <a:effectLst/>
                <a:latin typeface="+mn-lt"/>
                <a:ea typeface="+mn-ea"/>
                <a:cs typeface="+mn-cs"/>
              </a:rPr>
              <a:t> [61] </a:t>
            </a:r>
            <a:r>
              <a:rPr lang="en-US" sz="1200" b="0" kern="1200" dirty="0" err="1">
                <a:solidFill>
                  <a:schemeClr val="tx1"/>
                </a:solidFill>
                <a:effectLst/>
                <a:latin typeface="+mn-lt"/>
                <a:ea typeface="+mn-ea"/>
                <a:cs typeface="+mn-cs"/>
              </a:rPr>
              <a:t>liegen</a:t>
            </a:r>
            <a:r>
              <a:rPr lang="en-US" sz="1200" b="0" kern="1200" dirty="0">
                <a:solidFill>
                  <a:schemeClr val="tx1"/>
                </a:solidFill>
                <a:effectLst/>
                <a:latin typeface="+mn-lt"/>
                <a:ea typeface="+mn-ea"/>
                <a:cs typeface="+mn-cs"/>
              </a:rPr>
              <a:t> [118]</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revise in spoken modality the meaning of 20 words, and additionally to require students to transcribe/write four words.</a:t>
            </a:r>
            <a:br>
              <a:rPr lang="en-GB" dirty="0"/>
            </a:br>
            <a:br>
              <a:rPr lang="en-GB" dirty="0"/>
            </a:br>
            <a:r>
              <a:rPr lang="en-GB" b="1" dirty="0"/>
              <a:t>Procedure:</a:t>
            </a:r>
            <a:br>
              <a:rPr lang="en-GB" dirty="0"/>
            </a:br>
            <a:r>
              <a:rPr lang="en-GB" dirty="0"/>
              <a:t>1. Students look at the written words.</a:t>
            </a:r>
          </a:p>
          <a:p>
            <a:r>
              <a:rPr lang="en-GB" dirty="0"/>
              <a:t>2. They listen and identify the word with opposite meaning.</a:t>
            </a:r>
            <a:br>
              <a:rPr lang="en-GB" dirty="0"/>
            </a:br>
            <a:r>
              <a:rPr lang="en-GB" dirty="0"/>
              <a:t>3. They write the word down in German.</a:t>
            </a:r>
          </a:p>
          <a:p>
            <a:r>
              <a:rPr lang="en-GB" dirty="0"/>
              <a:t>4. Answers appear on mouse clicks. Teacher to elicit meanings of the prompt and other words.</a:t>
            </a:r>
          </a:p>
          <a:p>
            <a:endParaRPr lang="en-GB" dirty="0"/>
          </a:p>
          <a:p>
            <a:r>
              <a:rPr lang="en-GB" dirty="0"/>
              <a:t>Transcript:</a:t>
            </a:r>
            <a:br>
              <a:rPr lang="en-GB" dirty="0"/>
            </a:br>
            <a:r>
              <a:rPr lang="en-GB" dirty="0"/>
              <a:t>1. </a:t>
            </a:r>
            <a:r>
              <a:rPr lang="en-GB" dirty="0" err="1"/>
              <a:t>schwierig</a:t>
            </a:r>
            <a:r>
              <a:rPr lang="en-GB" dirty="0"/>
              <a:t>, </a:t>
            </a:r>
            <a:r>
              <a:rPr lang="en-GB" dirty="0" err="1"/>
              <a:t>langweilig</a:t>
            </a:r>
            <a:r>
              <a:rPr lang="en-GB" dirty="0"/>
              <a:t>, </a:t>
            </a:r>
            <a:r>
              <a:rPr lang="en-GB" dirty="0" err="1"/>
              <a:t>wichtig</a:t>
            </a:r>
            <a:r>
              <a:rPr lang="en-GB" dirty="0"/>
              <a:t>, </a:t>
            </a:r>
            <a:r>
              <a:rPr lang="en-GB" b="0" dirty="0" err="1"/>
              <a:t>falsch</a:t>
            </a:r>
            <a:br>
              <a:rPr lang="en-GB" dirty="0"/>
            </a:br>
            <a:r>
              <a:rPr lang="en-GB" dirty="0"/>
              <a:t>2. </a:t>
            </a:r>
            <a:r>
              <a:rPr lang="en-GB" dirty="0" err="1"/>
              <a:t>Körper</a:t>
            </a:r>
            <a:r>
              <a:rPr lang="en-GB" dirty="0"/>
              <a:t>, </a:t>
            </a:r>
            <a:r>
              <a:rPr lang="en-GB" dirty="0" err="1"/>
              <a:t>Punkt</a:t>
            </a:r>
            <a:r>
              <a:rPr lang="en-GB" dirty="0"/>
              <a:t>, Kopf, </a:t>
            </a:r>
            <a:r>
              <a:rPr lang="en-GB" dirty="0" err="1"/>
              <a:t>Stück</a:t>
            </a:r>
            <a:br>
              <a:rPr lang="en-GB" dirty="0"/>
            </a:br>
            <a:r>
              <a:rPr lang="en-GB" dirty="0"/>
              <a:t>3. </a:t>
            </a:r>
            <a:r>
              <a:rPr lang="en-GB" dirty="0" err="1"/>
              <a:t>schwierig</a:t>
            </a:r>
            <a:r>
              <a:rPr lang="en-GB" dirty="0"/>
              <a:t>, </a:t>
            </a:r>
            <a:r>
              <a:rPr lang="en-GB" dirty="0" err="1"/>
              <a:t>ruhig</a:t>
            </a:r>
            <a:r>
              <a:rPr lang="en-GB" dirty="0"/>
              <a:t>, </a:t>
            </a:r>
            <a:r>
              <a:rPr lang="en-GB" dirty="0" err="1"/>
              <a:t>traurig</a:t>
            </a:r>
            <a:r>
              <a:rPr lang="en-GB" dirty="0"/>
              <a:t>, </a:t>
            </a:r>
            <a:r>
              <a:rPr lang="en-GB" dirty="0" err="1"/>
              <a:t>freiwillig</a:t>
            </a:r>
            <a:endParaRPr lang="en-GB" dirty="0"/>
          </a:p>
          <a:p>
            <a:r>
              <a:rPr lang="en-GB" dirty="0"/>
              <a:t>4. die </a:t>
            </a:r>
            <a:r>
              <a:rPr lang="en-GB" dirty="0" err="1"/>
              <a:t>Nächste</a:t>
            </a:r>
            <a:r>
              <a:rPr lang="en-GB" dirty="0"/>
              <a:t>, die </a:t>
            </a:r>
            <a:r>
              <a:rPr lang="en-GB" dirty="0" err="1"/>
              <a:t>Erste</a:t>
            </a:r>
            <a:r>
              <a:rPr lang="en-GB" dirty="0"/>
              <a:t>, die </a:t>
            </a:r>
            <a:r>
              <a:rPr lang="en-GB" dirty="0" err="1"/>
              <a:t>Andere</a:t>
            </a:r>
            <a:r>
              <a:rPr lang="en-GB" dirty="0"/>
              <a:t>, die </a:t>
            </a:r>
            <a:r>
              <a:rPr lang="en-GB" dirty="0" err="1"/>
              <a:t>Liste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Liste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[1975] </a:t>
            </a:r>
            <a:r>
              <a:rPr lang="en-US" sz="1200" b="1" kern="1200" dirty="0" err="1">
                <a:solidFill>
                  <a:schemeClr val="tx1"/>
                </a:solidFill>
                <a:effectLst/>
                <a:latin typeface="+mn-lt"/>
                <a:ea typeface="+mn-ea"/>
                <a:cs typeface="+mn-cs"/>
              </a:rPr>
              <a:t>Erste</a:t>
            </a:r>
            <a:r>
              <a:rPr lang="en-US" sz="1200" kern="1200" dirty="0">
                <a:solidFill>
                  <a:schemeClr val="tx1"/>
                </a:solidFill>
                <a:effectLst/>
                <a:latin typeface="+mn-lt"/>
                <a:ea typeface="+mn-ea"/>
                <a:cs typeface="+mn-cs"/>
              </a:rPr>
              <a:t> [91] </a:t>
            </a:r>
            <a:r>
              <a:rPr lang="en-US" sz="1200" b="1" kern="1200" dirty="0">
                <a:solidFill>
                  <a:schemeClr val="tx1"/>
                </a:solidFill>
                <a:effectLst/>
                <a:latin typeface="+mn-lt"/>
                <a:ea typeface="+mn-ea"/>
                <a:cs typeface="+mn-cs"/>
              </a:rPr>
              <a:t>Kopf</a:t>
            </a:r>
            <a:r>
              <a:rPr lang="en-US" sz="1200" kern="1200" dirty="0">
                <a:solidFill>
                  <a:schemeClr val="tx1"/>
                </a:solidFill>
                <a:effectLst/>
                <a:latin typeface="+mn-lt"/>
                <a:ea typeface="+mn-ea"/>
                <a:cs typeface="+mn-cs"/>
              </a:rPr>
              <a:t> [279] </a:t>
            </a:r>
            <a:r>
              <a:rPr lang="en-US" sz="1200" b="1" kern="1200" dirty="0" err="1">
                <a:solidFill>
                  <a:schemeClr val="tx1"/>
                </a:solidFill>
                <a:effectLst/>
                <a:latin typeface="+mn-lt"/>
                <a:ea typeface="+mn-ea"/>
                <a:cs typeface="+mn-cs"/>
              </a:rPr>
              <a:t>Körper</a:t>
            </a:r>
            <a:r>
              <a:rPr lang="en-US" sz="1200" kern="1200" dirty="0">
                <a:solidFill>
                  <a:schemeClr val="tx1"/>
                </a:solidFill>
                <a:effectLst/>
                <a:latin typeface="+mn-lt"/>
                <a:ea typeface="+mn-ea"/>
                <a:cs typeface="+mn-cs"/>
              </a:rPr>
              <a:t> [617]</a:t>
            </a:r>
            <a:r>
              <a:rPr lang="de-DE" sz="1200" b="1" i="0" u="none" strike="noStrike" kern="1200" cap="none" dirty="0">
                <a:solidFill>
                  <a:schemeClr val="tx1"/>
                </a:solidFill>
                <a:effectLst/>
                <a:latin typeface="+mn-lt"/>
                <a:ea typeface="Calibri"/>
                <a:cs typeface="Calibri"/>
                <a:sym typeface="Calibri"/>
              </a:rPr>
              <a:t>Stück</a:t>
            </a:r>
            <a:r>
              <a:rPr lang="de-DE" sz="1200" b="0" i="0" u="none" strike="noStrike" kern="1200" cap="none" dirty="0">
                <a:solidFill>
                  <a:schemeClr val="tx1"/>
                </a:solidFill>
                <a:effectLst/>
                <a:latin typeface="+mn-lt"/>
                <a:ea typeface="Calibri"/>
                <a:cs typeface="Calibri"/>
                <a:sym typeface="Calibri"/>
              </a:rPr>
              <a:t> [417] </a:t>
            </a:r>
            <a:r>
              <a:rPr lang="en-US" sz="1200" b="1" kern="1200" dirty="0" err="1">
                <a:solidFill>
                  <a:schemeClr val="tx1"/>
                </a:solidFill>
                <a:effectLst/>
                <a:latin typeface="+mn-lt"/>
                <a:ea typeface="+mn-ea"/>
                <a:cs typeface="+mn-cs"/>
              </a:rPr>
              <a:t>Punkt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[427] </a:t>
            </a:r>
            <a:r>
              <a:rPr lang="de-DE" sz="1200" b="1" i="0" u="none" strike="noStrike" kern="1200" cap="none" dirty="0">
                <a:solidFill>
                  <a:schemeClr val="tx1"/>
                </a:solidFill>
                <a:effectLst/>
                <a:latin typeface="+mn-lt"/>
                <a:ea typeface="Calibri"/>
                <a:cs typeface="Calibri"/>
                <a:sym typeface="Calibri"/>
              </a:rPr>
              <a:t>richtig</a:t>
            </a:r>
            <a:r>
              <a:rPr lang="de-DE" sz="1200" b="0" i="0" u="none" strike="noStrike" kern="1200" cap="none" dirty="0">
                <a:solidFill>
                  <a:schemeClr val="tx1"/>
                </a:solidFill>
                <a:effectLst/>
                <a:latin typeface="+mn-lt"/>
                <a:ea typeface="Calibri"/>
                <a:cs typeface="Calibri"/>
                <a:sym typeface="Calibri"/>
              </a:rPr>
              <a:t> [211] </a:t>
            </a:r>
            <a:r>
              <a:rPr lang="de-DE" sz="1200" b="1" i="0" u="none" strike="noStrike" kern="1200" cap="none" dirty="0">
                <a:solidFill>
                  <a:schemeClr val="tx1"/>
                </a:solidFill>
                <a:effectLst/>
                <a:latin typeface="+mn-lt"/>
                <a:ea typeface="Calibri"/>
                <a:cs typeface="Calibri"/>
                <a:sym typeface="Calibri"/>
              </a:rPr>
              <a:t>falsch</a:t>
            </a:r>
            <a:r>
              <a:rPr lang="de-DE" sz="1200" b="0" i="0" u="none" strike="noStrike" kern="1200" cap="none" dirty="0">
                <a:solidFill>
                  <a:schemeClr val="tx1"/>
                </a:solidFill>
                <a:effectLst/>
                <a:latin typeface="+mn-lt"/>
                <a:ea typeface="Calibri"/>
                <a:cs typeface="Calibri"/>
                <a:sym typeface="Calibri"/>
              </a:rPr>
              <a:t> [638] </a:t>
            </a:r>
            <a:r>
              <a:rPr lang="de-DE" sz="1200" b="1" i="0" u="none" strike="noStrike" kern="1200" cap="none" dirty="0">
                <a:solidFill>
                  <a:schemeClr val="tx1"/>
                </a:solidFill>
                <a:effectLst/>
                <a:latin typeface="+mn-lt"/>
                <a:ea typeface="Calibri"/>
                <a:cs typeface="Calibri"/>
                <a:sym typeface="Calibri"/>
              </a:rPr>
              <a:t>freiwillig </a:t>
            </a:r>
            <a:r>
              <a:rPr lang="de-DE" sz="1200" b="0" i="0" u="none" strike="noStrike" kern="1200" cap="none" dirty="0">
                <a:solidFill>
                  <a:schemeClr val="tx1"/>
                </a:solidFill>
                <a:effectLst/>
                <a:latin typeface="+mn-lt"/>
                <a:ea typeface="Calibri"/>
                <a:cs typeface="Calibri"/>
                <a:sym typeface="Calibri"/>
              </a:rPr>
              <a:t>[1718] </a:t>
            </a:r>
            <a:r>
              <a:rPr lang="de-DE" sz="1200" b="1" i="0" u="none" strike="noStrike" kern="1200" cap="none" dirty="0">
                <a:solidFill>
                  <a:schemeClr val="tx1"/>
                </a:solidFill>
                <a:effectLst/>
                <a:latin typeface="+mn-lt"/>
                <a:ea typeface="Calibri"/>
                <a:cs typeface="Calibri"/>
                <a:sym typeface="Calibri"/>
              </a:rPr>
              <a:t>wichtig</a:t>
            </a:r>
            <a:r>
              <a:rPr lang="de-DE" sz="1200" b="0" i="0" u="none" strike="noStrike" kern="1200" cap="none" dirty="0">
                <a:solidFill>
                  <a:schemeClr val="tx1"/>
                </a:solidFill>
                <a:effectLst/>
                <a:latin typeface="+mn-lt"/>
                <a:ea typeface="Calibri"/>
                <a:cs typeface="Calibri"/>
                <a:sym typeface="Calibri"/>
              </a:rPr>
              <a:t> [177] </a:t>
            </a:r>
            <a:r>
              <a:rPr lang="de-DE" sz="1200" b="1" i="0" u="none" strike="noStrike" kern="1200" cap="none" dirty="0">
                <a:solidFill>
                  <a:schemeClr val="tx1"/>
                </a:solidFill>
                <a:effectLst/>
                <a:latin typeface="+mn-lt"/>
                <a:ea typeface="Calibri"/>
                <a:cs typeface="Calibri"/>
                <a:sym typeface="Calibri"/>
              </a:rPr>
              <a:t>schwierig</a:t>
            </a:r>
            <a:r>
              <a:rPr lang="de-DE" sz="1200" b="0" i="0" u="none" strike="noStrike" kern="1200" cap="none" dirty="0">
                <a:solidFill>
                  <a:schemeClr val="tx1"/>
                </a:solidFill>
                <a:effectLst/>
                <a:latin typeface="+mn-lt"/>
                <a:ea typeface="Calibri"/>
                <a:cs typeface="Calibri"/>
                <a:sym typeface="Calibri"/>
              </a:rPr>
              <a:t> [471] </a:t>
            </a:r>
            <a:r>
              <a:rPr lang="de-DE" sz="1200" b="1" i="0" u="none" strike="noStrike" kern="1200" cap="none" dirty="0">
                <a:solidFill>
                  <a:schemeClr val="tx1"/>
                </a:solidFill>
                <a:effectLst/>
                <a:latin typeface="+mn-lt"/>
                <a:ea typeface="Calibri"/>
                <a:cs typeface="Calibri"/>
                <a:sym typeface="Calibri"/>
              </a:rPr>
              <a:t>langweilig</a:t>
            </a:r>
            <a:r>
              <a:rPr lang="de-DE" sz="1200" b="0" i="0" u="none" strike="noStrike" kern="1200" cap="none" dirty="0">
                <a:solidFill>
                  <a:schemeClr val="tx1"/>
                </a:solidFill>
                <a:effectLst/>
                <a:latin typeface="+mn-lt"/>
                <a:ea typeface="Calibri"/>
                <a:cs typeface="Calibri"/>
                <a:sym typeface="Calibri"/>
              </a:rPr>
              <a:t> [2921] </a:t>
            </a:r>
            <a:r>
              <a:rPr lang="de-DE" sz="1200" b="1" i="0" u="none" strike="noStrike" kern="1200" cap="none" dirty="0">
                <a:solidFill>
                  <a:schemeClr val="tx1"/>
                </a:solidFill>
                <a:effectLst/>
                <a:latin typeface="+mn-lt"/>
                <a:ea typeface="Calibri"/>
                <a:cs typeface="Calibri"/>
                <a:sym typeface="Calibri"/>
              </a:rPr>
              <a:t>traurig</a:t>
            </a:r>
            <a:r>
              <a:rPr lang="de-DE" sz="1200" b="0" i="0" u="none" strike="noStrike" kern="1200" cap="none" dirty="0">
                <a:solidFill>
                  <a:schemeClr val="tx1"/>
                </a:solidFill>
                <a:effectLst/>
                <a:latin typeface="+mn-lt"/>
                <a:ea typeface="Calibri"/>
                <a:cs typeface="Calibri"/>
                <a:sym typeface="Calibri"/>
              </a:rPr>
              <a:t> [1871]</a:t>
            </a:r>
            <a:br>
              <a:rPr lang="de-DE" sz="1200" b="0" i="0" u="none" strike="noStrike" kern="1200" cap="none" dirty="0">
                <a:solidFill>
                  <a:schemeClr val="tx1"/>
                </a:solidFill>
                <a:effectLst/>
                <a:latin typeface="+mn-lt"/>
                <a:ea typeface="Calibri"/>
                <a:cs typeface="Calibri"/>
                <a:sym typeface="Calibri"/>
              </a:rPr>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89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to revise in the oral modality 24 words from this week’s revisited vocabulary.  In addition, students can be encouraged to transcribe / write the correct German word in full.</a:t>
            </a:r>
            <a:br>
              <a:rPr lang="en-GB" dirty="0"/>
            </a:br>
            <a:br>
              <a:rPr lang="en-GB" dirty="0"/>
            </a:br>
            <a:r>
              <a:rPr lang="en-GB" b="1" dirty="0"/>
              <a:t>Procedure:</a:t>
            </a:r>
            <a:br>
              <a:rPr lang="en-GB" dirty="0"/>
            </a:br>
            <a:r>
              <a:rPr lang="en-GB" dirty="0"/>
              <a:t>1. Spend a few seconds anticipating the words students know in each category.  Preparing to listen in this way is a valuable strategy.</a:t>
            </a:r>
          </a:p>
          <a:p>
            <a:r>
              <a:rPr lang="en-GB" dirty="0"/>
              <a:t>2. Listen and identify which word matches the category description (</a:t>
            </a:r>
            <a:r>
              <a:rPr lang="en-GB" dirty="0" err="1"/>
              <a:t>a,b,c,d</a:t>
            </a:r>
            <a:r>
              <a:rPr lang="en-GB" dirty="0"/>
              <a:t>).  </a:t>
            </a:r>
          </a:p>
          <a:p>
            <a:r>
              <a:rPr lang="en-GB" dirty="0"/>
              <a:t>3. If able, students write the German word.</a:t>
            </a:r>
          </a:p>
          <a:p>
            <a:r>
              <a:rPr lang="en-GB" dirty="0"/>
              <a:t>4. Click to reveal answer ticks and written words.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A </a:t>
            </a:r>
            <a:r>
              <a:rPr lang="en-GB" b="0" dirty="0" err="1"/>
              <a:t>Körper</a:t>
            </a:r>
            <a:r>
              <a:rPr lang="en-GB" b="0" dirty="0"/>
              <a:t> B </a:t>
            </a:r>
            <a:r>
              <a:rPr lang="en-GB" b="0" dirty="0" err="1"/>
              <a:t>Fahrrad</a:t>
            </a:r>
            <a:r>
              <a:rPr lang="en-GB" b="0" dirty="0"/>
              <a:t> C Tag D Kopf</a:t>
            </a:r>
            <a:br>
              <a:rPr lang="en-GB" b="0" dirty="0"/>
            </a:br>
            <a:r>
              <a:rPr lang="en-GB" b="0" dirty="0"/>
              <a:t>A </a:t>
            </a:r>
            <a:r>
              <a:rPr lang="en-GB" b="0" dirty="0" err="1"/>
              <a:t>Gutschein</a:t>
            </a:r>
            <a:r>
              <a:rPr lang="en-GB" b="0" dirty="0"/>
              <a:t> B </a:t>
            </a:r>
            <a:r>
              <a:rPr lang="en-GB" b="0" dirty="0" err="1"/>
              <a:t>Liste</a:t>
            </a:r>
            <a:r>
              <a:rPr lang="en-GB" b="0" dirty="0"/>
              <a:t> C </a:t>
            </a:r>
            <a:r>
              <a:rPr lang="en-GB" b="0" dirty="0" err="1"/>
              <a:t>wir</a:t>
            </a:r>
            <a:r>
              <a:rPr lang="en-GB" b="0" dirty="0"/>
              <a:t> D Zug</a:t>
            </a:r>
            <a:br>
              <a:rPr lang="en-GB" b="0" dirty="0"/>
            </a:br>
            <a:r>
              <a:rPr lang="en-GB" b="0" dirty="0"/>
              <a:t>A </a:t>
            </a:r>
            <a:r>
              <a:rPr lang="en-GB" b="0" dirty="0" err="1"/>
              <a:t>machen</a:t>
            </a:r>
            <a:r>
              <a:rPr lang="en-GB" b="0" dirty="0"/>
              <a:t> B </a:t>
            </a:r>
            <a:r>
              <a:rPr lang="en-GB" b="0" dirty="0" err="1"/>
              <a:t>erreichen</a:t>
            </a:r>
            <a:r>
              <a:rPr lang="en-GB" b="0" dirty="0"/>
              <a:t> C </a:t>
            </a:r>
            <a:r>
              <a:rPr lang="en-GB" b="0" dirty="0" err="1"/>
              <a:t>springen</a:t>
            </a:r>
            <a:r>
              <a:rPr lang="en-GB" b="0" dirty="0"/>
              <a:t> D </a:t>
            </a:r>
            <a:r>
              <a:rPr lang="en-GB" b="0" dirty="0" err="1"/>
              <a:t>heißen</a:t>
            </a:r>
            <a:br>
              <a:rPr lang="en-GB" b="0" dirty="0"/>
            </a:br>
            <a:r>
              <a:rPr lang="en-GB" b="0" dirty="0"/>
              <a:t>A </a:t>
            </a:r>
            <a:r>
              <a:rPr lang="en-GB" b="0" dirty="0" err="1"/>
              <a:t>wünschen</a:t>
            </a:r>
            <a:r>
              <a:rPr lang="en-GB" b="0" dirty="0"/>
              <a:t> B </a:t>
            </a:r>
            <a:r>
              <a:rPr lang="en-GB" b="0" dirty="0" err="1"/>
              <a:t>werfen</a:t>
            </a:r>
            <a:r>
              <a:rPr lang="en-GB" b="0" dirty="0"/>
              <a:t> C </a:t>
            </a:r>
            <a:r>
              <a:rPr lang="en-GB" b="0" dirty="0" err="1"/>
              <a:t>tragen</a:t>
            </a:r>
            <a:r>
              <a:rPr lang="en-GB" b="0" dirty="0"/>
              <a:t> D </a:t>
            </a:r>
            <a:r>
              <a:rPr lang="en-GB" b="0" dirty="0" err="1"/>
              <a:t>bleiben</a:t>
            </a:r>
            <a:br>
              <a:rPr lang="en-GB" b="0" dirty="0"/>
            </a:br>
            <a:r>
              <a:rPr lang="en-GB" b="0" dirty="0"/>
              <a:t>A </a:t>
            </a:r>
            <a:r>
              <a:rPr lang="en-GB" b="0" dirty="0" err="1"/>
              <a:t>sie</a:t>
            </a:r>
            <a:r>
              <a:rPr lang="en-GB" b="0" dirty="0"/>
              <a:t> B du C ich D </a:t>
            </a:r>
            <a:r>
              <a:rPr lang="en-GB" b="0" dirty="0" err="1"/>
              <a:t>wir</a:t>
            </a:r>
            <a:br>
              <a:rPr lang="en-GB" b="0" dirty="0"/>
            </a:br>
            <a:r>
              <a:rPr lang="en-GB" b="0" dirty="0"/>
              <a:t>A Tag B Mitte C </a:t>
            </a:r>
            <a:r>
              <a:rPr lang="en-GB" b="0" dirty="0" err="1"/>
              <a:t>Liste</a:t>
            </a:r>
            <a:r>
              <a:rPr lang="en-GB" b="0" dirty="0"/>
              <a:t> D Platz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latin typeface="+mn-lt"/>
                <a:ea typeface="+mn-ea"/>
                <a:cs typeface="+mn-cs"/>
              </a:rPr>
              <a:t>Körper</a:t>
            </a:r>
            <a:r>
              <a:rPr lang="en-US" sz="1200" b="0" kern="1200" dirty="0">
                <a:solidFill>
                  <a:schemeClr val="tx1"/>
                </a:solidFill>
                <a:effectLst/>
                <a:latin typeface="+mn-lt"/>
                <a:ea typeface="+mn-ea"/>
                <a:cs typeface="+mn-cs"/>
              </a:rPr>
              <a:t> [617] </a:t>
            </a:r>
            <a:r>
              <a:rPr lang="en-GB" sz="1200" b="0" kern="1200" dirty="0">
                <a:solidFill>
                  <a:schemeClr val="tx1"/>
                </a:solidFill>
                <a:effectLst/>
                <a:latin typeface="+mn-lt"/>
                <a:ea typeface="+mn-ea"/>
                <a:cs typeface="+mn-cs"/>
              </a:rPr>
              <a:t>Tag [108] </a:t>
            </a:r>
            <a:r>
              <a:rPr lang="en-GB" sz="1200" b="0" kern="1200" dirty="0" err="1">
                <a:solidFill>
                  <a:schemeClr val="tx1"/>
                </a:solidFill>
                <a:effectLst/>
                <a:latin typeface="+mn-lt"/>
                <a:ea typeface="+mn-ea"/>
                <a:cs typeface="+mn-cs"/>
              </a:rPr>
              <a:t>Fahrrad</a:t>
            </a:r>
            <a:r>
              <a:rPr lang="en-GB" sz="1200" b="0" kern="1200" dirty="0">
                <a:solidFill>
                  <a:schemeClr val="tx1"/>
                </a:solidFill>
                <a:effectLst/>
                <a:latin typeface="+mn-lt"/>
                <a:ea typeface="+mn-ea"/>
                <a:cs typeface="+mn-cs"/>
              </a:rPr>
              <a:t> [1596] </a:t>
            </a:r>
            <a:r>
              <a:rPr lang="en-US" sz="1200" b="0" kern="1200" dirty="0">
                <a:solidFill>
                  <a:schemeClr val="tx1"/>
                </a:solidFill>
                <a:effectLst/>
                <a:latin typeface="+mn-lt"/>
                <a:ea typeface="+mn-ea"/>
                <a:cs typeface="+mn-cs"/>
              </a:rPr>
              <a:t>Kopf [279] </a:t>
            </a:r>
            <a:r>
              <a:rPr lang="en-US" sz="1200" b="0" kern="1200" dirty="0" err="1">
                <a:solidFill>
                  <a:schemeClr val="tx1"/>
                </a:solidFill>
                <a:effectLst/>
                <a:latin typeface="+mn-lt"/>
                <a:ea typeface="+mn-ea"/>
                <a:cs typeface="+mn-cs"/>
              </a:rPr>
              <a:t>Gutschein</a:t>
            </a:r>
            <a:r>
              <a:rPr lang="en-US" sz="1200" b="0" kern="1200" dirty="0">
                <a:solidFill>
                  <a:schemeClr val="tx1"/>
                </a:solidFill>
                <a:effectLst/>
                <a:latin typeface="+mn-lt"/>
                <a:ea typeface="+mn-ea"/>
                <a:cs typeface="+mn-cs"/>
              </a:rPr>
              <a:t> [78/3025] </a:t>
            </a:r>
            <a:r>
              <a:rPr lang="en-US" sz="1200" b="0" kern="1200" dirty="0" err="1">
                <a:solidFill>
                  <a:schemeClr val="tx1"/>
                </a:solidFill>
                <a:effectLst/>
                <a:latin typeface="+mn-lt"/>
                <a:ea typeface="+mn-ea"/>
                <a:cs typeface="+mn-cs"/>
              </a:rPr>
              <a:t>Liste</a:t>
            </a:r>
            <a:r>
              <a:rPr lang="en-US" sz="1200" b="0" kern="1200" dirty="0">
                <a:solidFill>
                  <a:schemeClr val="tx1"/>
                </a:solidFill>
                <a:effectLst/>
                <a:latin typeface="+mn-lt"/>
                <a:ea typeface="+mn-ea"/>
                <a:cs typeface="+mn-cs"/>
              </a:rPr>
              <a:t> [1975] </a:t>
            </a:r>
            <a:r>
              <a:rPr lang="en-US" sz="1200" b="0" kern="1200" dirty="0" err="1">
                <a:solidFill>
                  <a:schemeClr val="tx1"/>
                </a:solidFill>
                <a:effectLst/>
                <a:latin typeface="+mn-lt"/>
                <a:ea typeface="+mn-ea"/>
                <a:cs typeface="+mn-cs"/>
              </a:rPr>
              <a:t>wir</a:t>
            </a:r>
            <a:r>
              <a:rPr lang="en-US" sz="1200" b="0" kern="1200" dirty="0">
                <a:solidFill>
                  <a:schemeClr val="tx1"/>
                </a:solidFill>
                <a:effectLst/>
                <a:latin typeface="+mn-lt"/>
                <a:ea typeface="+mn-ea"/>
                <a:cs typeface="+mn-cs"/>
              </a:rPr>
              <a:t> [31] </a:t>
            </a:r>
            <a:r>
              <a:rPr lang="en-GB" sz="1200" b="0" kern="1200" dirty="0">
                <a:solidFill>
                  <a:schemeClr val="tx1"/>
                </a:solidFill>
                <a:effectLst/>
                <a:latin typeface="+mn-lt"/>
                <a:ea typeface="+mn-ea"/>
                <a:cs typeface="+mn-cs"/>
              </a:rPr>
              <a:t>Zug [613] </a:t>
            </a:r>
            <a:r>
              <a:rPr lang="en-US" sz="1200" b="0" kern="1200" dirty="0" err="1">
                <a:solidFill>
                  <a:schemeClr val="tx1"/>
                </a:solidFill>
                <a:effectLst/>
                <a:latin typeface="+mn-lt"/>
                <a:ea typeface="+mn-ea"/>
                <a:cs typeface="+mn-cs"/>
              </a:rPr>
              <a:t>machen</a:t>
            </a:r>
            <a:r>
              <a:rPr lang="en-US" sz="1200" b="0" kern="1200" dirty="0">
                <a:solidFill>
                  <a:schemeClr val="tx1"/>
                </a:solidFill>
                <a:effectLst/>
                <a:latin typeface="+mn-lt"/>
                <a:ea typeface="+mn-ea"/>
                <a:cs typeface="+mn-cs"/>
              </a:rPr>
              <a:t> [49] </a:t>
            </a:r>
            <a:r>
              <a:rPr lang="en-US" sz="1200" b="0" kern="1200" dirty="0" err="1">
                <a:solidFill>
                  <a:schemeClr val="tx1"/>
                </a:solidFill>
                <a:effectLst/>
                <a:latin typeface="+mn-lt"/>
                <a:ea typeface="+mn-ea"/>
                <a:cs typeface="+mn-cs"/>
              </a:rPr>
              <a:t>erreichen</a:t>
            </a:r>
            <a:r>
              <a:rPr lang="en-US" sz="1200" b="0" kern="1200" dirty="0">
                <a:solidFill>
                  <a:schemeClr val="tx1"/>
                </a:solidFill>
                <a:effectLst/>
                <a:latin typeface="+mn-lt"/>
                <a:ea typeface="+mn-ea"/>
                <a:cs typeface="+mn-cs"/>
              </a:rPr>
              <a:t> [305] </a:t>
            </a:r>
            <a:r>
              <a:rPr lang="en-US" sz="1200" b="0" kern="1200" dirty="0" err="1">
                <a:solidFill>
                  <a:schemeClr val="tx1"/>
                </a:solidFill>
                <a:effectLst/>
                <a:latin typeface="+mn-lt"/>
                <a:ea typeface="+mn-ea"/>
                <a:cs typeface="+mn-cs"/>
              </a:rPr>
              <a:t>springen</a:t>
            </a:r>
            <a:r>
              <a:rPr lang="en-US" sz="1200" b="0" kern="1200" dirty="0">
                <a:solidFill>
                  <a:schemeClr val="tx1"/>
                </a:solidFill>
                <a:effectLst/>
                <a:latin typeface="+mn-lt"/>
                <a:ea typeface="+mn-ea"/>
                <a:cs typeface="+mn-cs"/>
              </a:rPr>
              <a:t> [1468] </a:t>
            </a:r>
            <a:r>
              <a:rPr lang="en-US" sz="1200" b="0" kern="1200" dirty="0" err="1">
                <a:solidFill>
                  <a:schemeClr val="tx1"/>
                </a:solidFill>
                <a:effectLst/>
                <a:latin typeface="+mn-lt"/>
                <a:ea typeface="+mn-ea"/>
                <a:cs typeface="+mn-cs"/>
              </a:rPr>
              <a:t>heißen</a:t>
            </a:r>
            <a:r>
              <a:rPr lang="en-US" sz="1200" b="0" kern="1200" dirty="0">
                <a:solidFill>
                  <a:schemeClr val="tx1"/>
                </a:solidFill>
                <a:effectLst/>
                <a:latin typeface="+mn-lt"/>
                <a:ea typeface="+mn-ea"/>
                <a:cs typeface="+mn-cs"/>
              </a:rPr>
              <a:t> [123] </a:t>
            </a:r>
            <a:r>
              <a:rPr lang="en-US" sz="1200" b="0" kern="1200" dirty="0" err="1">
                <a:solidFill>
                  <a:schemeClr val="tx1"/>
                </a:solidFill>
                <a:effectLst/>
                <a:latin typeface="+mn-lt"/>
                <a:ea typeface="+mn-ea"/>
                <a:cs typeface="+mn-cs"/>
              </a:rPr>
              <a:t>wünschen</a:t>
            </a:r>
            <a:r>
              <a:rPr lang="en-US" sz="1200" b="0" kern="1200" dirty="0">
                <a:solidFill>
                  <a:schemeClr val="tx1"/>
                </a:solidFill>
                <a:effectLst/>
                <a:latin typeface="+mn-lt"/>
                <a:ea typeface="+mn-ea"/>
                <a:cs typeface="+mn-cs"/>
              </a:rPr>
              <a:t> [684] </a:t>
            </a:r>
            <a:r>
              <a:rPr lang="en-US" sz="1200" b="0" kern="1200" dirty="0" err="1">
                <a:solidFill>
                  <a:schemeClr val="tx1"/>
                </a:solidFill>
                <a:effectLst/>
                <a:latin typeface="+mn-lt"/>
                <a:ea typeface="+mn-ea"/>
                <a:cs typeface="+mn-cs"/>
              </a:rPr>
              <a:t>werfen</a:t>
            </a:r>
            <a:r>
              <a:rPr lang="en-US" sz="1200" b="0" kern="1200" dirty="0">
                <a:solidFill>
                  <a:schemeClr val="tx1"/>
                </a:solidFill>
                <a:effectLst/>
                <a:latin typeface="+mn-lt"/>
                <a:ea typeface="+mn-ea"/>
                <a:cs typeface="+mn-cs"/>
              </a:rPr>
              <a:t> [672] </a:t>
            </a:r>
            <a:r>
              <a:rPr lang="en-US" sz="1200" b="0" kern="1200" dirty="0" err="1">
                <a:solidFill>
                  <a:schemeClr val="tx1"/>
                </a:solidFill>
                <a:effectLst/>
                <a:latin typeface="+mn-lt"/>
                <a:ea typeface="+mn-ea"/>
                <a:cs typeface="+mn-cs"/>
              </a:rPr>
              <a:t>tragen</a:t>
            </a:r>
            <a:r>
              <a:rPr lang="en-US" sz="1200" b="0" kern="1200" dirty="0">
                <a:solidFill>
                  <a:schemeClr val="tx1"/>
                </a:solidFill>
                <a:effectLst/>
                <a:latin typeface="+mn-lt"/>
                <a:ea typeface="+mn-ea"/>
                <a:cs typeface="+mn-cs"/>
              </a:rPr>
              <a:t> [308] </a:t>
            </a:r>
            <a:r>
              <a:rPr lang="en-US" sz="1200" b="0" kern="1200" dirty="0" err="1">
                <a:solidFill>
                  <a:schemeClr val="tx1"/>
                </a:solidFill>
                <a:effectLst/>
                <a:latin typeface="+mn-lt"/>
                <a:ea typeface="+mn-ea"/>
                <a:cs typeface="+mn-cs"/>
              </a:rPr>
              <a:t>bleiben</a:t>
            </a:r>
            <a:r>
              <a:rPr lang="en-US" sz="1200" b="0" kern="1200" dirty="0">
                <a:solidFill>
                  <a:schemeClr val="tx1"/>
                </a:solidFill>
                <a:effectLst/>
                <a:latin typeface="+mn-lt"/>
                <a:ea typeface="+mn-ea"/>
                <a:cs typeface="+mn-cs"/>
              </a:rPr>
              <a:t> [112] du [52] ich [8] </a:t>
            </a:r>
            <a:r>
              <a:rPr lang="en-US" sz="1200" b="0" kern="1200" dirty="0" err="1">
                <a:solidFill>
                  <a:schemeClr val="tx1"/>
                </a:solidFill>
                <a:effectLst/>
                <a:latin typeface="+mn-lt"/>
                <a:ea typeface="+mn-ea"/>
                <a:cs typeface="+mn-cs"/>
              </a:rPr>
              <a:t>sie</a:t>
            </a:r>
            <a:r>
              <a:rPr lang="en-US" sz="1200" b="0" kern="1200" dirty="0">
                <a:solidFill>
                  <a:schemeClr val="tx1"/>
                </a:solidFill>
                <a:effectLst/>
                <a:latin typeface="+mn-lt"/>
                <a:ea typeface="+mn-ea"/>
                <a:cs typeface="+mn-cs"/>
              </a:rPr>
              <a:t> [10] Mitte [756] Platz [344] </a:t>
            </a: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471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Verb-Subject-Object word order in yes/no questions in German.</a:t>
            </a:r>
            <a:br>
              <a:rPr lang="en-GB" b="0" dirty="0"/>
            </a:br>
            <a:br>
              <a:rPr lang="en-GB" b="0" dirty="0"/>
            </a:br>
            <a:r>
              <a:rPr lang="en-GB" b="1" dirty="0"/>
              <a:t>Procedure:</a:t>
            </a:r>
            <a:br>
              <a:rPr lang="en-GB" dirty="0"/>
            </a:br>
            <a:r>
              <a:rPr lang="en-GB" dirty="0"/>
              <a:t>1.  Proceed through the explanation on the slide, using the animations.</a:t>
            </a:r>
          </a:p>
          <a:p>
            <a:r>
              <a:rPr lang="en-GB" dirty="0"/>
              <a:t>2.  Where appropriate, elicit the information from students.  Gaps have been inserted into the information, as this is the 5</a:t>
            </a:r>
            <a:r>
              <a:rPr lang="en-GB" baseline="30000" dirty="0"/>
              <a:t>th</a:t>
            </a:r>
            <a:r>
              <a:rPr lang="en-GB" dirty="0"/>
              <a:t> explicit revisit of this grammar 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dirty="0"/>
              <a:t>To explain the different sound and physiology involved in the final [g] sound in German, comparing it to the initial and mid-word sound. This prepares for the pronunciation task on the next slide.</a:t>
            </a:r>
          </a:p>
          <a:p>
            <a:endParaRPr lang="en-GB" b="1" dirty="0"/>
          </a:p>
          <a:p>
            <a:r>
              <a:rPr lang="en-GB" b="1" dirty="0"/>
              <a:t>Procedure:</a:t>
            </a:r>
            <a:br>
              <a:rPr lang="en-GB" dirty="0"/>
            </a:br>
            <a:r>
              <a:rPr lang="en-GB" dirty="0"/>
              <a:t>1. Students listen to each word.</a:t>
            </a:r>
          </a:p>
          <a:p>
            <a:r>
              <a:rPr lang="en-GB" dirty="0"/>
              <a:t>2. They then touch their vocal chords and say the words again, hearing the difference between the two sounds, and feeling the difference between the voiced and unvoiced [g] sounds.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Berg</a:t>
            </a:r>
            <a:br>
              <a:rPr lang="en-GB" dirty="0"/>
            </a:br>
            <a:r>
              <a:rPr lang="en-GB" dirty="0"/>
              <a:t>Berge</a:t>
            </a:r>
            <a:br>
              <a:rPr lang="en-GB" dirty="0"/>
            </a:br>
            <a:br>
              <a:rPr lang="en-GB" dirty="0"/>
            </a:br>
            <a:br>
              <a:rPr lang="en-GB" dirty="0"/>
            </a:br>
            <a:r>
              <a:rPr lang="en-GB" b="1" baseline="0" dirty="0"/>
              <a:t>Word frequency (1 is the most frequent word in German): </a:t>
            </a:r>
            <a:br>
              <a:rPr lang="en-GB" b="1" baseline="0" dirty="0"/>
            </a:br>
            <a:r>
              <a:rPr lang="en-GB" b="0" baseline="0" dirty="0"/>
              <a:t>Berg [934]</a:t>
            </a:r>
            <a:br>
              <a:rPr lang="en-GB" b="0"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984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revisit word order in yes/no questions in the oral modality.  Question intonation is absent from the audio to compel learners to attend to the word order in questions.  </a:t>
            </a:r>
            <a:br>
              <a:rPr lang="en-GB" dirty="0"/>
            </a:br>
            <a:br>
              <a:rPr lang="en-GB" dirty="0"/>
            </a:br>
            <a:r>
              <a:rPr lang="en-GB" b="1" dirty="0"/>
              <a:t>Procedure:</a:t>
            </a:r>
            <a:br>
              <a:rPr lang="en-GB" dirty="0"/>
            </a:br>
            <a:r>
              <a:rPr lang="en-GB" dirty="0"/>
              <a:t>1. Write 1-6.</a:t>
            </a:r>
          </a:p>
          <a:p>
            <a:r>
              <a:rPr lang="en-GB" dirty="0"/>
              <a:t>2. Listen and write </a:t>
            </a:r>
            <a:r>
              <a:rPr lang="en-GB" dirty="0" err="1"/>
              <a:t>Frage</a:t>
            </a:r>
            <a:r>
              <a:rPr lang="en-GB" dirty="0"/>
              <a:t> or </a:t>
            </a:r>
            <a:r>
              <a:rPr lang="en-GB" dirty="0" err="1"/>
              <a:t>Satz</a:t>
            </a:r>
            <a:r>
              <a:rPr lang="en-GB" dirty="0"/>
              <a:t> for each utterance. Note: remind students that </a:t>
            </a:r>
            <a:r>
              <a:rPr lang="en-GB" dirty="0" err="1"/>
              <a:t>Zorg</a:t>
            </a:r>
            <a:r>
              <a:rPr lang="en-GB" dirty="0"/>
              <a:t> does not have human intonation when he speaks so all of his utterances are flat.  To identify the questions, students will need to pay attention to the word order.</a:t>
            </a:r>
          </a:p>
          <a:p>
            <a:r>
              <a:rPr lang="en-GB" dirty="0"/>
              <a:t>3. Check each answer.  The full text (with correct punctuation) is revealed, too.</a:t>
            </a:r>
          </a:p>
          <a:p>
            <a:r>
              <a:rPr lang="en-GB" dirty="0"/>
              <a:t>4. Ask students to pronounce each question with correct intonation.</a:t>
            </a:r>
          </a:p>
          <a:p>
            <a:r>
              <a:rPr lang="en-GB" dirty="0"/>
              <a:t>5. Elicit English meanings.</a:t>
            </a:r>
          </a:p>
          <a:p>
            <a:endParaRPr lang="en-GB" dirty="0"/>
          </a:p>
          <a:p>
            <a:r>
              <a:rPr lang="en-GB" b="1" dirty="0"/>
              <a:t>Transcript:</a:t>
            </a:r>
            <a:br>
              <a:rPr lang="en-GB" b="1" dirty="0"/>
            </a:b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1. Macht es dort viel Spaß.</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Wir bekommen viele Hausaufgaben.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Hörst du mich.</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Ist es dort sehr kalt.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Bist du schon im Hotel.</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Du gehst später mit Mia ins Kino.</a:t>
            </a:r>
            <a:br>
              <a:rPr lang="de-DE" sz="120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(2 slides)</a:t>
            </a:r>
            <a:br>
              <a:rPr lang="en-GB" dirty="0"/>
            </a:br>
            <a:br>
              <a:rPr lang="en-GB" b="1" dirty="0"/>
            </a:br>
            <a:r>
              <a:rPr lang="en-GB" b="1" dirty="0"/>
              <a:t>Aim: </a:t>
            </a:r>
            <a:r>
              <a:rPr lang="en-GB" b="0" dirty="0"/>
              <a:t>To revisit the placement of </a:t>
            </a:r>
            <a:r>
              <a:rPr lang="en-GB" b="0" i="1" dirty="0" err="1"/>
              <a:t>nicht</a:t>
            </a:r>
            <a:r>
              <a:rPr lang="en-GB" b="0" i="1" dirty="0"/>
              <a:t> </a:t>
            </a:r>
            <a:r>
              <a:rPr lang="en-GB" b="0" dirty="0"/>
              <a:t>in negative sentences.</a:t>
            </a:r>
            <a:br>
              <a:rPr lang="en-GB" dirty="0"/>
            </a:br>
            <a:br>
              <a:rPr lang="en-GB" dirty="0"/>
            </a:br>
            <a:r>
              <a:rPr lang="en-GB" b="1" dirty="0"/>
              <a:t>Procedure:</a:t>
            </a:r>
            <a:br>
              <a:rPr lang="en-GB" dirty="0"/>
            </a:br>
            <a:r>
              <a:rPr lang="en-GB" dirty="0"/>
              <a:t>1. Present rules and examples, eliciting the English translations.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019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the position of</a:t>
            </a:r>
            <a:r>
              <a:rPr lang="en-GB" b="0" i="1" dirty="0"/>
              <a:t> </a:t>
            </a:r>
            <a:r>
              <a:rPr lang="en-GB" b="0" i="1" dirty="0" err="1"/>
              <a:t>nicht</a:t>
            </a:r>
            <a:r>
              <a:rPr lang="en-GB" b="0" i="1" dirty="0"/>
              <a:t> </a:t>
            </a:r>
            <a:r>
              <a:rPr lang="en-GB" b="0" dirty="0"/>
              <a:t>in the written modality.</a:t>
            </a:r>
            <a:br>
              <a:rPr lang="en-GB" b="0" dirty="0"/>
            </a:br>
            <a:br>
              <a:rPr lang="en-GB" dirty="0"/>
            </a:br>
            <a:r>
              <a:rPr lang="en-GB" b="1" dirty="0"/>
              <a:t>Procedure:</a:t>
            </a:r>
            <a:br>
              <a:rPr lang="en-GB" dirty="0"/>
            </a:br>
            <a:r>
              <a:rPr lang="en-GB" dirty="0"/>
              <a:t>1. Students write out sentences 1 – 6 deciding on the placement of</a:t>
            </a:r>
            <a:r>
              <a:rPr lang="en-GB" i="1" dirty="0"/>
              <a:t> </a:t>
            </a:r>
            <a:r>
              <a:rPr lang="en-GB" i="1" dirty="0" err="1"/>
              <a:t>nicht</a:t>
            </a:r>
            <a:r>
              <a:rPr lang="en-GB" i="1" dirty="0"/>
              <a:t> </a:t>
            </a:r>
            <a:r>
              <a:rPr lang="en-GB" dirty="0"/>
              <a:t>based on the rules just revisited.</a:t>
            </a:r>
          </a:p>
          <a:p>
            <a:r>
              <a:rPr lang="en-GB" dirty="0"/>
              <a:t>2. Check answers, using animations.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production of the key language and structures revisited in this lesson, including </a:t>
            </a:r>
            <a:r>
              <a:rPr lang="en-GB" b="0" i="1" dirty="0"/>
              <a:t>question formation </a:t>
            </a:r>
            <a:r>
              <a:rPr lang="en-GB" b="0" dirty="0"/>
              <a:t>and placement of </a:t>
            </a:r>
            <a:r>
              <a:rPr lang="en-GB" b="0" i="1" dirty="0" err="1"/>
              <a:t>nicht</a:t>
            </a:r>
            <a:r>
              <a:rPr lang="en-GB" b="0" dirty="0"/>
              <a:t>.</a:t>
            </a:r>
            <a:br>
              <a:rPr lang="en-GB" b="0" dirty="0"/>
            </a:br>
            <a:br>
              <a:rPr lang="en-GB" b="0" dirty="0"/>
            </a:br>
            <a:r>
              <a:rPr lang="en-GB" b="1" dirty="0"/>
              <a:t>Procedure:</a:t>
            </a:r>
            <a:br>
              <a:rPr lang="en-GB" dirty="0"/>
            </a:br>
            <a:r>
              <a:rPr lang="en-GB" dirty="0"/>
              <a:t>1. Students translate the statements / questions into German.</a:t>
            </a:r>
          </a:p>
          <a:p>
            <a:r>
              <a:rPr lang="en-GB" dirty="0"/>
              <a:t>2. Click to reveal and check the answers.</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https://rachelhawkes.com/LDPresources/Yr8German/German_Y8_Term1ii_Wk7_audio_HW_sheet_answers.docx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Question formation, Verb agreement (present), Verb agreement (past)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dirty="0"/>
              <a:t>To practise pronunciation of two [g] sounds in German, consolidate knowledge of plural rule 1, and recall some known vocabulary. Picture prompts and/or English gloss are provided to support word recognition.</a:t>
            </a:r>
            <a:br>
              <a:rPr lang="en-GB" dirty="0"/>
            </a:br>
            <a:br>
              <a:rPr lang="en-GB" dirty="0"/>
            </a:br>
            <a:r>
              <a:rPr lang="en-GB" b="1" dirty="0"/>
              <a:t>Procedure:</a:t>
            </a:r>
            <a:br>
              <a:rPr lang="en-GB" dirty="0"/>
            </a:br>
            <a:r>
              <a:rPr lang="en-GB" dirty="0"/>
              <a:t>Students work in pairs to pronounce / recall the words.</a:t>
            </a:r>
            <a:br>
              <a:rPr lang="en-GB" dirty="0"/>
            </a:br>
            <a:r>
              <a:rPr lang="en-GB" dirty="0"/>
              <a:t>Audio is there for listen and check, if required.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Tag, </a:t>
            </a:r>
            <a:r>
              <a:rPr lang="en-GB" dirty="0" err="1"/>
              <a:t>Tage</a:t>
            </a:r>
            <a:br>
              <a:rPr lang="en-GB" dirty="0"/>
            </a:br>
            <a:r>
              <a:rPr lang="en-GB" dirty="0"/>
              <a:t>Zug, </a:t>
            </a:r>
            <a:r>
              <a:rPr lang="en-GB" dirty="0" err="1"/>
              <a:t>Züge</a:t>
            </a:r>
            <a:br>
              <a:rPr lang="en-GB" dirty="0"/>
            </a:br>
            <a:r>
              <a:rPr lang="en-GB" dirty="0" err="1"/>
              <a:t>Flug</a:t>
            </a:r>
            <a:r>
              <a:rPr lang="en-GB" dirty="0"/>
              <a:t>, </a:t>
            </a:r>
            <a:r>
              <a:rPr lang="en-GB" dirty="0" err="1"/>
              <a:t>Flüge</a:t>
            </a:r>
            <a:br>
              <a:rPr lang="en-GB" dirty="0"/>
            </a:br>
            <a:r>
              <a:rPr lang="en-GB" dirty="0"/>
              <a:t>Burg, </a:t>
            </a:r>
            <a:r>
              <a:rPr lang="en-GB" dirty="0" err="1"/>
              <a:t>Burgen</a:t>
            </a:r>
            <a:br>
              <a:rPr lang="en-GB" dirty="0"/>
            </a:br>
            <a:r>
              <a:rPr lang="en-GB" dirty="0" err="1"/>
              <a:t>Spielzeug</a:t>
            </a:r>
            <a:r>
              <a:rPr lang="en-GB" dirty="0"/>
              <a:t>, </a:t>
            </a:r>
            <a:r>
              <a:rPr lang="en-GB" dirty="0" err="1"/>
              <a:t>Spielzeuge</a:t>
            </a:r>
            <a:br>
              <a:rPr lang="en-GB" dirty="0"/>
            </a:br>
            <a:r>
              <a:rPr lang="en-GB" dirty="0" err="1"/>
              <a:t>Geburtstag</a:t>
            </a:r>
            <a:r>
              <a:rPr lang="en-GB" dirty="0"/>
              <a:t>, </a:t>
            </a:r>
            <a:r>
              <a:rPr lang="en-GB" dirty="0" err="1"/>
              <a:t>Geburtstage</a:t>
            </a:r>
            <a:br>
              <a:rPr lang="en-GB" dirty="0"/>
            </a:br>
            <a:br>
              <a:rPr lang="en-GB" dirty="0"/>
            </a:br>
            <a:r>
              <a:rPr lang="en-GB" b="1" baseline="0" dirty="0"/>
              <a:t>Word frequency (1 is the most frequent word in German): </a:t>
            </a:r>
            <a:br>
              <a:rPr lang="en-GB" b="1" baseline="0" dirty="0"/>
            </a:br>
            <a:r>
              <a:rPr lang="en-GB" b="0" baseline="0" dirty="0"/>
              <a:t>Burg [4235] </a:t>
            </a:r>
            <a:r>
              <a:rPr lang="en-GB" b="0" baseline="0" dirty="0" err="1"/>
              <a:t>Flug</a:t>
            </a:r>
            <a:r>
              <a:rPr lang="en-GB" b="0" baseline="0" dirty="0"/>
              <a:t> [2219] </a:t>
            </a:r>
            <a:r>
              <a:rPr lang="en-GB" b="0" baseline="0" dirty="0" err="1"/>
              <a:t>Geburtstag</a:t>
            </a:r>
            <a:r>
              <a:rPr lang="en-GB" b="0" baseline="0" dirty="0"/>
              <a:t> [1779] </a:t>
            </a:r>
            <a:r>
              <a:rPr lang="en-GB" b="0" baseline="0" dirty="0" err="1"/>
              <a:t>Spielzeug</a:t>
            </a:r>
            <a:r>
              <a:rPr lang="en-GB" b="0" baseline="0" dirty="0"/>
              <a:t> [&gt;5000]</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786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key vocabulary and verbs in the first person.  The short text sets the context for the lesson, a visit to Austria’s oldest and best known theme park, the </a:t>
            </a:r>
            <a:r>
              <a:rPr lang="en-GB" b="0" dirty="0" err="1"/>
              <a:t>Wurstelprater</a:t>
            </a:r>
            <a:r>
              <a:rPr lang="en-GB" b="0" dirty="0"/>
              <a:t>.</a:t>
            </a:r>
            <a:br>
              <a:rPr lang="en-GB" b="0" dirty="0"/>
            </a:br>
            <a:br>
              <a:rPr lang="en-GB" dirty="0"/>
            </a:br>
            <a:r>
              <a:rPr lang="en-GB" b="1" dirty="0"/>
              <a:t>Procedure:</a:t>
            </a:r>
            <a:br>
              <a:rPr lang="en-GB" dirty="0"/>
            </a:br>
            <a:r>
              <a:rPr lang="en-GB" dirty="0"/>
              <a:t>1. Explain the title and the context – it is the theme park talking…</a:t>
            </a:r>
          </a:p>
          <a:p>
            <a:r>
              <a:rPr lang="en-GB" dirty="0"/>
              <a:t>2. Students read the text and identify the position for the missing words. </a:t>
            </a:r>
          </a:p>
          <a:p>
            <a:r>
              <a:rPr lang="en-GB" dirty="0"/>
              <a:t>3. Check answers and elicit the English meaning orally.</a:t>
            </a:r>
            <a:br>
              <a:rPr lang="en-GB" dirty="0"/>
            </a:br>
            <a:r>
              <a:rPr lang="en-GB" b="1" dirty="0"/>
              <a:t>Note:  </a:t>
            </a:r>
            <a:r>
              <a:rPr lang="en-GB" dirty="0"/>
              <a:t>We didn’t gloss </a:t>
            </a:r>
            <a:r>
              <a:rPr lang="en-GB" b="1" dirty="0" err="1"/>
              <a:t>Vergnügungspark</a:t>
            </a:r>
            <a:r>
              <a:rPr lang="en-GB" dirty="0"/>
              <a:t> here.  Teachers following the NCELP SOW will want to prompt students to make the connection with the Brecht poem title from 8.1.1.5 – </a:t>
            </a:r>
            <a:r>
              <a:rPr lang="en-GB" dirty="0" err="1"/>
              <a:t>Vergnügungen</a:t>
            </a:r>
            <a:r>
              <a:rPr lang="en-GB" dirty="0"/>
              <a:t>.  Additional prompts could be to identify its synonym – </a:t>
            </a:r>
            <a:r>
              <a:rPr lang="en-GB" dirty="0" err="1"/>
              <a:t>Themenpark</a:t>
            </a:r>
            <a:r>
              <a:rPr lang="en-GB" dirty="0"/>
              <a:t>, a semi-cognate, and gesture towards the picture.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Note: </a:t>
            </a:r>
            <a:r>
              <a:rPr lang="en-GB" dirty="0" err="1"/>
              <a:t>Erste</a:t>
            </a:r>
            <a:r>
              <a:rPr lang="en-GB" dirty="0"/>
              <a:t> has been learnt as a noun (der, die, das </a:t>
            </a:r>
            <a:r>
              <a:rPr lang="en-GB" dirty="0" err="1"/>
              <a:t>Erste</a:t>
            </a:r>
            <a:r>
              <a:rPr lang="en-GB" dirty="0"/>
              <a:t>).  Students should have no difficulty understanding its meaning here.  Later in Y8, students will learn about nominalisation of adjectives.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seit</a:t>
            </a:r>
            <a:r>
              <a:rPr lang="en-GB" sz="1200" kern="1200" dirty="0">
                <a:solidFill>
                  <a:schemeClr val="tx1"/>
                </a:solidFill>
                <a:effectLst/>
                <a:latin typeface="+mn-lt"/>
                <a:ea typeface="+mn-ea"/>
                <a:cs typeface="+mn-cs"/>
              </a:rPr>
              <a:t> [130] </a:t>
            </a:r>
            <a:r>
              <a:rPr lang="en-GB" sz="1200" kern="1200" dirty="0" err="1">
                <a:solidFill>
                  <a:schemeClr val="tx1"/>
                </a:solidFill>
                <a:effectLst/>
                <a:latin typeface="+mn-lt"/>
                <a:ea typeface="+mn-ea"/>
                <a:cs typeface="+mn-cs"/>
              </a:rPr>
              <a:t>nennen</a:t>
            </a:r>
            <a:r>
              <a:rPr lang="en-GB" sz="1200" kern="1200" dirty="0">
                <a:solidFill>
                  <a:schemeClr val="tx1"/>
                </a:solidFill>
                <a:effectLst/>
                <a:latin typeface="+mn-lt"/>
                <a:ea typeface="+mn-ea"/>
                <a:cs typeface="+mn-cs"/>
              </a:rPr>
              <a:t> [191] </a:t>
            </a:r>
            <a:r>
              <a:rPr lang="en-GB" sz="1200" kern="1200" dirty="0" err="1">
                <a:solidFill>
                  <a:schemeClr val="tx1"/>
                </a:solidFill>
                <a:effectLst/>
                <a:latin typeface="+mn-lt"/>
                <a:ea typeface="+mn-ea"/>
                <a:cs typeface="+mn-cs"/>
              </a:rPr>
              <a:t>riesig</a:t>
            </a:r>
            <a:r>
              <a:rPr lang="en-GB" sz="1200" kern="1200" dirty="0">
                <a:solidFill>
                  <a:schemeClr val="tx1"/>
                </a:solidFill>
                <a:effectLst/>
                <a:latin typeface="+mn-lt"/>
                <a:ea typeface="+mn-ea"/>
                <a:cs typeface="+mn-cs"/>
              </a:rPr>
              <a:t> [1075] </a:t>
            </a:r>
            <a:r>
              <a:rPr lang="en-GB" sz="1200" kern="1200" dirty="0" err="1">
                <a:solidFill>
                  <a:schemeClr val="tx1"/>
                </a:solidFill>
                <a:effectLst/>
                <a:latin typeface="+mn-lt"/>
                <a:ea typeface="+mn-ea"/>
                <a:cs typeface="+mn-cs"/>
              </a:rPr>
              <a:t>Ihnen</a:t>
            </a:r>
            <a:r>
              <a:rPr lang="en-GB" sz="1200" kern="1200" dirty="0">
                <a:solidFill>
                  <a:schemeClr val="tx1"/>
                </a:solidFill>
                <a:effectLst/>
                <a:latin typeface="+mn-lt"/>
                <a:ea typeface="+mn-ea"/>
                <a:cs typeface="+mn-cs"/>
              </a:rPr>
              <a:t> [125]</a:t>
            </a:r>
            <a:endParaRPr lang="en-GB" i="1" dirty="0"/>
          </a:p>
          <a:p>
            <a:br>
              <a:rPr lang="en-GB" dirty="0"/>
            </a:br>
            <a:endParaRPr lang="en-GB" dirty="0"/>
          </a:p>
          <a:p>
            <a:r>
              <a:rPr lang="en-GB" dirty="0"/>
              <a:t>Image source:</a:t>
            </a:r>
            <a:br>
              <a:rPr lang="en-GB" dirty="0"/>
            </a:br>
            <a:r>
              <a:rPr lang="en-GB" dirty="0"/>
              <a:t>https://upload.wikimedia.org/wikipedia/commons/3/3a/Karte_Prater_Wien.jpg  - attribution not required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0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(two slides)</a:t>
            </a:r>
            <a:br>
              <a:rPr lang="en-GB" dirty="0"/>
            </a:br>
            <a:br>
              <a:rPr lang="en-GB" b="1" dirty="0"/>
            </a:br>
            <a:r>
              <a:rPr lang="en-GB" b="1" dirty="0"/>
              <a:t>Aim: </a:t>
            </a:r>
            <a:r>
              <a:rPr lang="en-GB" b="0" dirty="0"/>
              <a:t>to revisit regular (weak) verb endings and pronouns in the present tense</a:t>
            </a:r>
            <a:br>
              <a:rPr lang="en-GB" b="0" dirty="0"/>
            </a:br>
            <a:br>
              <a:rPr lang="en-GB" dirty="0"/>
            </a:br>
            <a:r>
              <a:rPr lang="en-GB" b="1" dirty="0"/>
              <a:t>Procedure:</a:t>
            </a:r>
            <a:br>
              <a:rPr lang="en-GB" dirty="0"/>
            </a:br>
            <a:r>
              <a:rPr lang="en-GB" dirty="0"/>
              <a:t>1. Use the animation to elicit as many of the meanings from students as possible.</a:t>
            </a:r>
          </a:p>
          <a:p>
            <a:r>
              <a:rPr lang="en-GB" dirty="0"/>
              <a:t>2. Ensure all information is understood.</a:t>
            </a:r>
          </a:p>
          <a:p>
            <a:endParaRPr lang="en-GB" b="1" dirty="0"/>
          </a:p>
          <a:p>
            <a:endParaRPr lang="en-US" sz="1200" dirty="0">
              <a:solidFill>
                <a:schemeClr val="accent5">
                  <a:lumMod val="50000"/>
                </a:schemeClr>
              </a:solidFill>
            </a:endParaRPr>
          </a:p>
          <a:p>
            <a:r>
              <a:rPr lang="en-GB" b="1" baseline="0" dirty="0"/>
              <a:t>Word frequency (1 is the most frequent word in German): </a:t>
            </a:r>
            <a:endParaRPr lang="en-US" sz="1200" dirty="0">
              <a:solidFill>
                <a:schemeClr val="accent5">
                  <a:lumMod val="50000"/>
                </a:schemeClr>
              </a:solidFill>
            </a:endParaRPr>
          </a:p>
          <a:p>
            <a:r>
              <a:rPr lang="en-US" sz="1200" b="1" kern="1200" dirty="0" err="1">
                <a:solidFill>
                  <a:schemeClr val="tx1"/>
                </a:solidFill>
                <a:effectLst/>
                <a:latin typeface="+mn-lt"/>
                <a:ea typeface="+mn-ea"/>
                <a:cs typeface="+mn-cs"/>
              </a:rPr>
              <a:t>gewinnen</a:t>
            </a:r>
            <a:r>
              <a:rPr lang="en-US" sz="1200" b="0" kern="1200" dirty="0">
                <a:solidFill>
                  <a:schemeClr val="tx1"/>
                </a:solidFill>
                <a:effectLst/>
                <a:latin typeface="+mn-lt"/>
                <a:ea typeface="+mn-ea"/>
                <a:cs typeface="+mn-cs"/>
              </a:rPr>
              <a:t> [410] </a:t>
            </a:r>
            <a:endParaRPr lang="en-US" sz="120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957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remind students of the two different translations of the German present tense.</a:t>
            </a:r>
            <a:br>
              <a:rPr lang="en-GB" dirty="0"/>
            </a:br>
            <a:br>
              <a:rPr lang="en-GB" dirty="0"/>
            </a:br>
            <a:r>
              <a:rPr lang="en-GB" b="1" dirty="0"/>
              <a:t>Procedure:</a:t>
            </a:r>
            <a:br>
              <a:rPr lang="en-GB" dirty="0"/>
            </a:br>
            <a:r>
              <a:rPr lang="en-GB" dirty="0"/>
              <a:t>1. Go through the information on the slide using the animation.</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620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written production of revisited personal pronouns, and comprehension in the written modality of present tense verb endings.  The further requirement to translate into English consolidates knowledge of the two possible English translations for the German present tense, and vocabulary knowledge of eight verbs from this week’s revisiting.</a:t>
            </a:r>
            <a:br>
              <a:rPr lang="en-GB" b="0" dirty="0"/>
            </a:br>
            <a:br>
              <a:rPr lang="en-GB" dirty="0"/>
            </a:br>
            <a:r>
              <a:rPr lang="en-GB" b="1" dirty="0"/>
              <a:t>Procedure:</a:t>
            </a:r>
            <a:br>
              <a:rPr lang="en-GB" dirty="0"/>
            </a:br>
            <a:r>
              <a:rPr lang="en-GB" dirty="0"/>
              <a:t>1. Ensure the context and task are clear. Mia and Wolfgang are in Wien with Oma and </a:t>
            </a:r>
            <a:r>
              <a:rPr lang="en-GB" dirty="0" err="1"/>
              <a:t>Opa</a:t>
            </a:r>
            <a:r>
              <a:rPr lang="en-GB" dirty="0"/>
              <a:t>. They are going to the theme park </a:t>
            </a:r>
            <a:r>
              <a:rPr lang="en-GB" dirty="0" err="1"/>
              <a:t>Wurstelprater</a:t>
            </a:r>
            <a:r>
              <a:rPr lang="en-GB" dirty="0"/>
              <a:t> for the day.  They are on the U-Bahn.</a:t>
            </a:r>
          </a:p>
          <a:p>
            <a:r>
              <a:rPr lang="en-GB" dirty="0"/>
              <a:t>2. Students write 1-8 and the missing German pronoun.</a:t>
            </a:r>
          </a:p>
          <a:p>
            <a:r>
              <a:rPr lang="en-GB" dirty="0"/>
              <a:t>3. Click to reveal answers.</a:t>
            </a:r>
          </a:p>
          <a:p>
            <a:r>
              <a:rPr lang="en-GB" dirty="0"/>
              <a:t>4. Ensure meanings are clear.</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remind students about strong verbs and prompt recall of the strong verbs we are revisiting this week.</a:t>
            </a:r>
            <a:br>
              <a:rPr lang="en-GB" b="0" dirty="0"/>
            </a:br>
            <a:br>
              <a:rPr lang="en-GB" dirty="0"/>
            </a:br>
            <a:r>
              <a:rPr lang="en-GB" b="1" dirty="0"/>
              <a:t>Procedure:</a:t>
            </a:r>
            <a:br>
              <a:rPr lang="en-GB" dirty="0"/>
            </a:br>
            <a:r>
              <a:rPr lang="en-GB" dirty="0"/>
              <a:t>1. Go through the information on the slide using the animation.</a:t>
            </a:r>
          </a:p>
          <a:p>
            <a:r>
              <a:rPr lang="en-GB" dirty="0"/>
              <a:t>2. Students identify the 6 strong verbs and write their infinitives.</a:t>
            </a:r>
          </a:p>
          <a:p>
            <a:r>
              <a:rPr lang="en-GB" dirty="0"/>
              <a:t>3. Answers are highlighted and infinitives appear on mouse clicks.</a:t>
            </a:r>
            <a:br>
              <a:rPr lang="en-GB" dirty="0"/>
            </a:br>
            <a:r>
              <a:rPr lang="en-GB" dirty="0"/>
              <a:t>4. English meanings should be elicited orally.</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684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406395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07826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81789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432692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86094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203079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484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638561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678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3102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00703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94815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86622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6797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25579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4980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16233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audio" Target="../media/audio15.wav"/><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image" Target="../media/image25.gif"/><Relationship Id="rId10" Type="http://schemas.openxmlformats.org/officeDocument/2006/relationships/audio" Target="../media/audio18.wav"/><Relationship Id="rId4" Type="http://schemas.openxmlformats.org/officeDocument/2006/relationships/image" Target="../media/image24.png"/><Relationship Id="rId9" Type="http://schemas.openxmlformats.org/officeDocument/2006/relationships/audio" Target="../media/audio17.wav"/></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2.gif"/><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34.jpg"/><Relationship Id="rId4" Type="http://schemas.openxmlformats.org/officeDocument/2006/relationships/audio" Target="../media/audio21.wav"/></Relationships>
</file>

<file path=ppt/slides/_rels/slide18.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audio" Target="../media/audio21.wav"/></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7.png"/><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audio" Target="../media/audio6.wav"/></Relationships>
</file>

<file path=ppt/slides/_rels/slide20.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audio" Target="../media/audio23.wav"/><Relationship Id="rId5" Type="http://schemas.openxmlformats.org/officeDocument/2006/relationships/audio" Target="../media/audio22.wav"/><Relationship Id="rId10" Type="http://schemas.openxmlformats.org/officeDocument/2006/relationships/image" Target="../media/image34.jpg"/><Relationship Id="rId4" Type="http://schemas.openxmlformats.org/officeDocument/2006/relationships/audio" Target="../media/audio21.wav"/><Relationship Id="rId9" Type="http://schemas.openxmlformats.org/officeDocument/2006/relationships/audio" Target="../media/audio26.wav"/></Relationships>
</file>

<file path=ppt/slides/_rels/slide21.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audio" Target="../media/audio23.wav"/><Relationship Id="rId5" Type="http://schemas.openxmlformats.org/officeDocument/2006/relationships/audio" Target="../media/audio22.wav"/><Relationship Id="rId10" Type="http://schemas.openxmlformats.org/officeDocument/2006/relationships/image" Target="../media/image34.jpg"/><Relationship Id="rId4" Type="http://schemas.openxmlformats.org/officeDocument/2006/relationships/audio" Target="../media/audio21.wav"/><Relationship Id="rId9" Type="http://schemas.openxmlformats.org/officeDocument/2006/relationships/audio" Target="../media/audio26.wav"/></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35.png"/><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microsoft.com/office/2007/relationships/hdphoto" Target="../media/hdphoto2.wdp"/><Relationship Id="rId9" Type="http://schemas.openxmlformats.org/officeDocument/2006/relationships/audio" Target="../media/audio31.wav"/></Relationships>
</file>

<file path=ppt/slides/_rels/slide24.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audio" Target="../media/audio36.wav"/></Relationships>
</file>

<file path=ppt/slides/_rels/slide25.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36.png"/><Relationship Id="rId7" Type="http://schemas.openxmlformats.org/officeDocument/2006/relationships/audio" Target="../media/audio38.wav"/><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image" Target="../media/image8.png"/><Relationship Id="rId10" Type="http://schemas.openxmlformats.org/officeDocument/2006/relationships/audio" Target="../media/audio41.wav"/><Relationship Id="rId4" Type="http://schemas.openxmlformats.org/officeDocument/2006/relationships/image" Target="../media/image37.png"/><Relationship Id="rId9" Type="http://schemas.openxmlformats.org/officeDocument/2006/relationships/audio" Target="../media/audio40.wav"/></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audio" Target="../media/audio46.wav"/><Relationship Id="rId5" Type="http://schemas.openxmlformats.org/officeDocument/2006/relationships/audio" Target="../media/audio45.wav"/><Relationship Id="rId4" Type="http://schemas.openxmlformats.org/officeDocument/2006/relationships/audio" Target="../media/audio44.wav"/></Relationships>
</file>

<file path=ppt/slides/_rels/slide28.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audio" Target="../media/audio47.wav"/><Relationship Id="rId7" Type="http://schemas.openxmlformats.org/officeDocument/2006/relationships/audio" Target="../media/audio51.wav"/><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audio" Target="../media/audio48.wav"/><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audio" Target="../media/audio53.wav"/><Relationship Id="rId7" Type="http://schemas.openxmlformats.org/officeDocument/2006/relationships/audio" Target="../media/audio56.wav"/><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audio" Target="../media/audio55.wav"/><Relationship Id="rId11" Type="http://schemas.openxmlformats.org/officeDocument/2006/relationships/image" Target="../media/image39.gif"/><Relationship Id="rId5" Type="http://schemas.openxmlformats.org/officeDocument/2006/relationships/audio" Target="../media/audio54.wav"/><Relationship Id="rId10" Type="http://schemas.openxmlformats.org/officeDocument/2006/relationships/image" Target="../media/image38.png"/><Relationship Id="rId4" Type="http://schemas.openxmlformats.org/officeDocument/2006/relationships/image" Target="../media/image8.png"/><Relationship Id="rId9" Type="http://schemas.openxmlformats.org/officeDocument/2006/relationships/audio" Target="../media/audio58.wav"/></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2.gif"/><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1.gif"/><Relationship Id="rId5" Type="http://schemas.openxmlformats.org/officeDocument/2006/relationships/image" Target="../media/image15.tiff"/><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hyperlink" Target="https://www.rachelhawkes.com/LDPresources/Yr8German/German_Y8_Term1ii_Wk7_audio.html"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hyperlink" Target="https://www.rachelhawkes.com/LDPresources/Yr8German/German_Y8_Term1ii_Wk7_audio_HW_sheet.docx"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tiff"/><Relationship Id="rId10" Type="http://schemas.openxmlformats.org/officeDocument/2006/relationships/image" Target="../media/image20.jpeg"/><Relationship Id="rId4" Type="http://schemas.openxmlformats.org/officeDocument/2006/relationships/image" Target="../media/image14.gif"/><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10000"/>
          </a:bodyPr>
          <a:lstStyle/>
          <a:p>
            <a:r>
              <a:rPr lang="en-GB" sz="4000" dirty="0"/>
              <a:t>Wien </a:t>
            </a:r>
            <a:r>
              <a:rPr lang="en-GB" sz="4000" b="0" dirty="0"/>
              <a:t>(Vienna)</a:t>
            </a:r>
            <a:br>
              <a:rPr lang="en-GB" sz="4000" dirty="0"/>
            </a:br>
            <a:r>
              <a:rPr lang="en-GB" sz="2600" b="0" dirty="0"/>
              <a:t>Talking about what, when and how you do things</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6 - Lesson 25</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Rachel Hawkes</a:t>
            </a: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10/02/24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Present tense, Word Order 1 and 2 (revisited)</a:t>
            </a:r>
            <a:endParaRPr lang="en-GB" sz="2000" i="1" dirty="0">
              <a:solidFill>
                <a:schemeClr val="tx1"/>
              </a:solidFill>
            </a:endParaRPr>
          </a:p>
          <a:p>
            <a:pPr algn="l"/>
            <a:br>
              <a:rPr lang="en-GB" sz="2000" dirty="0">
                <a:solidFill>
                  <a:schemeClr val="tx1"/>
                </a:solidFill>
              </a:rPr>
            </a:br>
            <a:r>
              <a:rPr lang="en-GB" sz="2000" dirty="0">
                <a:solidFill>
                  <a:schemeClr val="tx1"/>
                </a:solidFill>
              </a:rPr>
              <a:t>SSC [g]</a:t>
            </a:r>
          </a:p>
          <a:p>
            <a:pPr algn="l"/>
            <a:endParaRPr lang="en-GB" sz="2000" dirty="0">
              <a:solidFill>
                <a:schemeClr val="tx1"/>
              </a:solidFill>
            </a:endParaRPr>
          </a:p>
        </p:txBody>
      </p:sp>
      <p:pic>
        <p:nvPicPr>
          <p:cNvPr id="5" name="Picture 4" descr="A picture containing ride, standing, colorful, store&#10;&#10;Description automatically generated">
            <a:extLst>
              <a:ext uri="{FF2B5EF4-FFF2-40B4-BE49-F238E27FC236}">
                <a16:creationId xmlns:a16="http://schemas.microsoft.com/office/drawing/2014/main" id="{AFE97403-0D37-48CF-8F65-0C807214DB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4100" y="2612820"/>
            <a:ext cx="5047899" cy="3365266"/>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273938" cy="647577"/>
          </a:xfrm>
        </p:spPr>
        <p:txBody>
          <a:bodyPr>
            <a:noAutofit/>
          </a:bodyPr>
          <a:lstStyle/>
          <a:p>
            <a:r>
              <a:rPr lang="en-GB" sz="2800" b="1" dirty="0" err="1">
                <a:solidFill>
                  <a:schemeClr val="bg1"/>
                </a:solidFill>
              </a:rPr>
              <a:t>Wurstelprater</a:t>
            </a:r>
            <a:r>
              <a:rPr lang="en-GB" sz="2800" b="1" dirty="0">
                <a:solidFill>
                  <a:schemeClr val="bg1"/>
                </a:solidFill>
              </a:rPr>
              <a:t> </a:t>
            </a:r>
            <a:r>
              <a:rPr lang="en-GB" sz="2800" b="1" dirty="0" err="1">
                <a:solidFill>
                  <a:schemeClr val="bg1"/>
                </a:solidFill>
              </a:rPr>
              <a:t>Attraktionen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634316" y="247046"/>
            <a:ext cx="3323011" cy="46166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1" y="2110998"/>
            <a:ext cx="23201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entury Gothic" panose="020F0302020204030204"/>
                <a:ea typeface="+mn-ea"/>
                <a:cs typeface="+mn-cs"/>
              </a:rPr>
              <a:t>Rattenplage</a:t>
            </a:r>
            <a:endParaRPr kumimoji="0" lang="en-US" sz="2800" b="1"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AB09D8B6-2044-4EF6-9DC5-03BFFB4C8ECE}"/>
              </a:ext>
            </a:extLst>
          </p:cNvPr>
          <p:cNvSpPr txBox="1"/>
          <p:nvPr/>
        </p:nvSpPr>
        <p:spPr>
          <a:xfrm>
            <a:off x="179999" y="2704672"/>
            <a:ext cx="791045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Du  </a:t>
            </a:r>
            <a:r>
              <a:rPr kumimoji="0" lang="en-US" sz="2400" b="0" i="0" u="none" strike="noStrike" kern="1200" cap="none" spc="0" normalizeH="0" baseline="0" noProof="0" dirty="0" err="1">
                <a:ln>
                  <a:noFill/>
                </a:ln>
                <a:effectLst/>
                <a:uLnTx/>
                <a:uFillTx/>
                <a:latin typeface="Century Gothic" panose="020F0302020204030204"/>
                <a:ea typeface="+mn-ea"/>
                <a:cs typeface="+mn-cs"/>
              </a:rPr>
              <a:t>wirfst</a:t>
            </a:r>
            <a:r>
              <a:rPr kumimoji="0" lang="en-US" sz="2400" b="0" i="0" u="none" strike="noStrike" kern="1200" cap="none" spc="0" normalizeH="0" baseline="0" noProof="0" dirty="0">
                <a:ln>
                  <a:noFill/>
                </a:ln>
                <a:effectLst/>
                <a:uLnTx/>
                <a:uFillTx/>
                <a:latin typeface="Century Gothic" panose="020F0302020204030204"/>
                <a:ea typeface="+mn-ea"/>
                <a:cs typeface="+mn-cs"/>
              </a:rPr>
              <a:t>  den Ball und  </a:t>
            </a:r>
            <a:r>
              <a:rPr kumimoji="0" lang="en-US" sz="2400" b="0" i="0" u="none" strike="noStrike" kern="1200" cap="none" spc="0" normalizeH="0" baseline="0" noProof="0" dirty="0" err="1">
                <a:ln>
                  <a:noFill/>
                </a:ln>
                <a:effectLst/>
                <a:uLnTx/>
                <a:uFillTx/>
                <a:latin typeface="Century Gothic" panose="020F0302020204030204"/>
                <a:ea typeface="+mn-ea"/>
                <a:cs typeface="+mn-cs"/>
              </a:rPr>
              <a:t>erhältst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Punkte</a:t>
            </a:r>
            <a:r>
              <a:rPr kumimoji="0" lang="en-US" sz="2400" b="0" i="0" u="none" strike="noStrike" kern="1200" cap="none" spc="0" normalizeH="0" baseline="0" noProof="0" dirty="0">
                <a:ln>
                  <a:noFill/>
                </a:ln>
                <a:effectLst/>
                <a:uLnTx/>
                <a:uFillTx/>
                <a:latin typeface="Century Gothic" panose="020F0302020204030204"/>
                <a:ea typeface="+mn-ea"/>
                <a:cs typeface="+mn-cs"/>
              </a:rPr>
              <a:t>.  Du </a:t>
            </a:r>
            <a:r>
              <a:rPr kumimoji="0" lang="en-US" sz="2400" b="0" i="0" u="none" strike="noStrike" kern="1200" cap="none" spc="0" normalizeH="0" baseline="0" noProof="0" dirty="0" err="1">
                <a:ln>
                  <a:noFill/>
                </a:ln>
                <a:effectLst/>
                <a:uLnTx/>
                <a:uFillTx/>
                <a:latin typeface="Century Gothic" panose="020F0302020204030204"/>
                <a:ea typeface="+mn-ea"/>
                <a:cs typeface="+mn-cs"/>
              </a:rPr>
              <a:t>willst</a:t>
            </a:r>
            <a:r>
              <a:rPr kumimoji="0" lang="en-US" sz="2400" b="0" i="0" u="none" strike="noStrike" kern="1200" cap="none" spc="0" normalizeH="0" baseline="0" noProof="0" dirty="0">
                <a:ln>
                  <a:noFill/>
                </a:ln>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effectLst/>
                <a:uLnTx/>
                <a:uFillTx/>
                <a:latin typeface="Century Gothic" panose="020F0302020204030204"/>
                <a:ea typeface="+mn-ea"/>
                <a:cs typeface="+mn-cs"/>
              </a:rPr>
              <a:t>Ziel</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erreichen</a:t>
            </a:r>
            <a:r>
              <a:rPr kumimoji="0" lang="en-US" sz="2400" b="0" i="0" u="none" strike="noStrike" kern="1200" cap="none" spc="0" normalizeH="0" baseline="0" noProof="0" dirty="0">
                <a:ln>
                  <a:noFill/>
                </a:ln>
                <a:effectLst/>
                <a:uLnTx/>
                <a:uFillTx/>
                <a:latin typeface="Century Gothic" panose="020F0302020204030204"/>
                <a:ea typeface="+mn-ea"/>
                <a:cs typeface="+mn-cs"/>
              </a:rPr>
              <a:t>. Der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effectLst/>
                <a:uLnTx/>
                <a:uFillTx/>
                <a:latin typeface="Century Gothic" panose="020F0302020204030204"/>
                <a:ea typeface="+mn-ea"/>
                <a:cs typeface="+mn-cs"/>
              </a:rPr>
              <a:t>Erste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im</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Ziel</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gewinnt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einen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Preis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Mit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Freunden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macht</a:t>
            </a:r>
            <a:r>
              <a:rPr kumimoji="0" lang="en-US" sz="2400" b="0" i="0" u="none" strike="noStrike" kern="1200" cap="none" spc="0" normalizeH="0" baseline="0" noProof="0" dirty="0">
                <a:ln>
                  <a:noFill/>
                </a:ln>
                <a:effectLst/>
                <a:uLnTx/>
                <a:uFillTx/>
                <a:latin typeface="Century Gothic" panose="020F0302020204030204"/>
                <a:ea typeface="+mn-ea"/>
                <a:cs typeface="+mn-cs"/>
              </a:rPr>
              <a:t>  das Spiel    </a:t>
            </a:r>
            <a:r>
              <a:rPr kumimoji="0" lang="en-US" sz="2400" b="0" i="0" u="none" strike="noStrike" kern="1200" cap="none" spc="0" normalizeH="0" baseline="0" noProof="0" dirty="0" err="1">
                <a:ln>
                  <a:noFill/>
                </a:ln>
                <a:effectLst/>
                <a:uLnTx/>
                <a:uFillTx/>
                <a:latin typeface="Century Gothic" panose="020F0302020204030204"/>
                <a:ea typeface="+mn-ea"/>
                <a:cs typeface="+mn-cs"/>
              </a:rPr>
              <a:t>viel</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Spaß</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pic>
        <p:nvPicPr>
          <p:cNvPr id="8" name="Picture 7" descr="A close up of a logo&#10;&#10;Description automatically generated">
            <a:extLst>
              <a:ext uri="{FF2B5EF4-FFF2-40B4-BE49-F238E27FC236}">
                <a16:creationId xmlns:a16="http://schemas.microsoft.com/office/drawing/2014/main" id="{EAB634D0-DD71-42AD-A815-AFB52ED142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0299" y="1836688"/>
            <a:ext cx="1361046" cy="1358387"/>
          </a:xfrm>
          <a:prstGeom prst="rect">
            <a:avLst/>
          </a:prstGeom>
        </p:spPr>
      </p:pic>
      <p:sp>
        <p:nvSpPr>
          <p:cNvPr id="11" name="TextBox 10">
            <a:extLst>
              <a:ext uri="{FF2B5EF4-FFF2-40B4-BE49-F238E27FC236}">
                <a16:creationId xmlns:a16="http://schemas.microsoft.com/office/drawing/2014/main" id="{1A4A6605-C5BB-41D3-B5C2-F772F742B9B8}"/>
              </a:ext>
            </a:extLst>
          </p:cNvPr>
          <p:cNvSpPr txBox="1"/>
          <p:nvPr/>
        </p:nvSpPr>
        <p:spPr>
          <a:xfrm>
            <a:off x="208050" y="1268181"/>
            <a:ext cx="7669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Das </a:t>
            </a:r>
            <a:r>
              <a:rPr kumimoji="0" lang="en-GB" sz="2400" b="0" i="0" u="none" strike="noStrike" kern="1200" cap="none" spc="0" normalizeH="0" baseline="0" noProof="0" dirty="0" err="1">
                <a:ln>
                  <a:noFill/>
                </a:ln>
                <a:effectLst/>
                <a:uLnTx/>
                <a:uFillTx/>
                <a:latin typeface="Century Gothic" panose="020F0302020204030204"/>
                <a:ea typeface="+mn-ea"/>
                <a:cs typeface="+mn-cs"/>
              </a:rPr>
              <a:t>ist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Wolfgangs</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Lieblingsspiel</a:t>
            </a:r>
            <a:r>
              <a:rPr kumimoji="0" lang="en-GB" sz="2400" b="0" i="0" u="none" strike="noStrike" kern="1200" cap="none" spc="0" normalizeH="0" baseline="0" noProof="0" dirty="0">
                <a:ln>
                  <a:noFill/>
                </a:ln>
                <a:effectLst/>
                <a:uLnTx/>
                <a:uFillTx/>
                <a:latin typeface="Century Gothic" panose="020F0302020204030204"/>
                <a:ea typeface="+mn-ea"/>
                <a:cs typeface="+mn-cs"/>
              </a:rPr>
              <a:t> am </a:t>
            </a:r>
            <a:r>
              <a:rPr kumimoji="0" lang="en-GB" sz="2400" b="0" i="0" u="none" strike="noStrike" kern="1200" cap="none" spc="0" normalizeH="0" baseline="0" noProof="0" dirty="0" err="1">
                <a:ln>
                  <a:noFill/>
                </a:ln>
                <a:effectLst/>
                <a:uLnTx/>
                <a:uFillTx/>
                <a:latin typeface="Century Gothic" panose="020F0302020204030204"/>
                <a:ea typeface="+mn-ea"/>
                <a:cs typeface="+mn-cs"/>
              </a:rPr>
              <a:t>Wurstelprater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12" name="Rectangle: Rounded Corners 11">
            <a:extLst>
              <a:ext uri="{FF2B5EF4-FFF2-40B4-BE49-F238E27FC236}">
                <a16:creationId xmlns:a16="http://schemas.microsoft.com/office/drawing/2014/main" id="{4F23584F-8E09-4F1A-8DA3-EEA513AE0E56}"/>
              </a:ext>
            </a:extLst>
          </p:cNvPr>
          <p:cNvSpPr/>
          <p:nvPr/>
        </p:nvSpPr>
        <p:spPr>
          <a:xfrm>
            <a:off x="717298" y="2743884"/>
            <a:ext cx="993913" cy="398737"/>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1 ___</a:t>
            </a:r>
          </a:p>
        </p:txBody>
      </p:sp>
      <p:sp>
        <p:nvSpPr>
          <p:cNvPr id="13" name="Rectangle: Rounded Corners 12">
            <a:extLst>
              <a:ext uri="{FF2B5EF4-FFF2-40B4-BE49-F238E27FC236}">
                <a16:creationId xmlns:a16="http://schemas.microsoft.com/office/drawing/2014/main" id="{E09B4288-1D87-474A-91A6-56E256309D80}"/>
              </a:ext>
            </a:extLst>
          </p:cNvPr>
          <p:cNvSpPr/>
          <p:nvPr/>
        </p:nvSpPr>
        <p:spPr>
          <a:xfrm>
            <a:off x="3637721" y="2739971"/>
            <a:ext cx="1272209" cy="398737"/>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2 _____</a:t>
            </a:r>
          </a:p>
        </p:txBody>
      </p:sp>
      <p:sp>
        <p:nvSpPr>
          <p:cNvPr id="14" name="Rectangle: Rounded Corners 13">
            <a:extLst>
              <a:ext uri="{FF2B5EF4-FFF2-40B4-BE49-F238E27FC236}">
                <a16:creationId xmlns:a16="http://schemas.microsoft.com/office/drawing/2014/main" id="{CB22F399-5A67-4D01-AB66-558C904F59DA}"/>
              </a:ext>
            </a:extLst>
          </p:cNvPr>
          <p:cNvSpPr/>
          <p:nvPr/>
        </p:nvSpPr>
        <p:spPr>
          <a:xfrm>
            <a:off x="208051" y="3181833"/>
            <a:ext cx="1294523" cy="371922"/>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3 _____</a:t>
            </a:r>
          </a:p>
        </p:txBody>
      </p:sp>
      <p:sp>
        <p:nvSpPr>
          <p:cNvPr id="15" name="Rectangle: Rounded Corners 14">
            <a:extLst>
              <a:ext uri="{FF2B5EF4-FFF2-40B4-BE49-F238E27FC236}">
                <a16:creationId xmlns:a16="http://schemas.microsoft.com/office/drawing/2014/main" id="{0B63A570-BB5C-4DF7-B9B0-8DB995CE602A}"/>
              </a:ext>
            </a:extLst>
          </p:cNvPr>
          <p:cNvSpPr/>
          <p:nvPr/>
        </p:nvSpPr>
        <p:spPr>
          <a:xfrm>
            <a:off x="4960296" y="3122743"/>
            <a:ext cx="993913" cy="371922"/>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4 ___</a:t>
            </a:r>
          </a:p>
        </p:txBody>
      </p:sp>
      <p:sp>
        <p:nvSpPr>
          <p:cNvPr id="16" name="Rectangle: Rounded Corners 15">
            <a:extLst>
              <a:ext uri="{FF2B5EF4-FFF2-40B4-BE49-F238E27FC236}">
                <a16:creationId xmlns:a16="http://schemas.microsoft.com/office/drawing/2014/main" id="{E446BA6B-D9E3-4343-B84C-BC5DA70DB6DA}"/>
              </a:ext>
            </a:extLst>
          </p:cNvPr>
          <p:cNvSpPr/>
          <p:nvPr/>
        </p:nvSpPr>
        <p:spPr>
          <a:xfrm>
            <a:off x="41039" y="3536757"/>
            <a:ext cx="1509465" cy="328399"/>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5 _____</a:t>
            </a:r>
          </a:p>
        </p:txBody>
      </p:sp>
      <p:sp>
        <p:nvSpPr>
          <p:cNvPr id="17" name="Rectangle: Rounded Corners 16">
            <a:extLst>
              <a:ext uri="{FF2B5EF4-FFF2-40B4-BE49-F238E27FC236}">
                <a16:creationId xmlns:a16="http://schemas.microsoft.com/office/drawing/2014/main" id="{7C1AA0AA-1CE8-4098-8053-AE7263D184CC}"/>
              </a:ext>
            </a:extLst>
          </p:cNvPr>
          <p:cNvSpPr/>
          <p:nvPr/>
        </p:nvSpPr>
        <p:spPr>
          <a:xfrm>
            <a:off x="6503435" y="3553755"/>
            <a:ext cx="1509465" cy="328399"/>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6 _____</a:t>
            </a:r>
          </a:p>
        </p:txBody>
      </p:sp>
      <p:pic>
        <p:nvPicPr>
          <p:cNvPr id="18" name="Picture 17" descr="A close up of a logo&#10;&#10;Description automatically generated">
            <a:extLst>
              <a:ext uri="{FF2B5EF4-FFF2-40B4-BE49-F238E27FC236}">
                <a16:creationId xmlns:a16="http://schemas.microsoft.com/office/drawing/2014/main" id="{A703F3C3-5633-406A-8DF7-BCBFD0DE3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97723" y="1817649"/>
            <a:ext cx="1353958" cy="1358387"/>
          </a:xfrm>
          <a:prstGeom prst="rect">
            <a:avLst/>
          </a:prstGeom>
        </p:spPr>
      </p:pic>
      <p:sp>
        <p:nvSpPr>
          <p:cNvPr id="19" name="TextBox 18">
            <a:extLst>
              <a:ext uri="{FF2B5EF4-FFF2-40B4-BE49-F238E27FC236}">
                <a16:creationId xmlns:a16="http://schemas.microsoft.com/office/drawing/2014/main" id="{1B850D87-1346-4B15-BE74-13C68F69F0E7}"/>
              </a:ext>
            </a:extLst>
          </p:cNvPr>
          <p:cNvSpPr txBox="1"/>
          <p:nvPr/>
        </p:nvSpPr>
        <p:spPr>
          <a:xfrm>
            <a:off x="234121" y="1615482"/>
            <a:ext cx="6807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Hör</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zu</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Schreib</a:t>
            </a:r>
            <a:r>
              <a:rPr kumimoji="0" lang="en-GB" sz="2400" b="0" i="0" u="none" strike="noStrike" kern="1200" cap="none" spc="0" normalizeH="0" baseline="0" noProof="0" dirty="0">
                <a:ln>
                  <a:noFill/>
                </a:ln>
                <a:effectLst/>
                <a:uLnTx/>
                <a:uFillTx/>
                <a:latin typeface="Century Gothic" panose="020F0302020204030204"/>
                <a:ea typeface="+mn-ea"/>
                <a:cs typeface="+mn-cs"/>
              </a:rPr>
              <a:t> 1-6 und die </a:t>
            </a:r>
            <a:r>
              <a:rPr kumimoji="0" lang="en-GB" sz="2400" b="0" i="0" u="none" strike="noStrike" kern="1200" cap="none" spc="0" normalizeH="0" baseline="0" noProof="0" dirty="0" err="1">
                <a:ln>
                  <a:noFill/>
                </a:ln>
                <a:effectLst/>
                <a:uLnTx/>
                <a:uFillTx/>
                <a:latin typeface="Century Gothic" panose="020F0302020204030204"/>
                <a:ea typeface="+mn-ea"/>
                <a:cs typeface="+mn-cs"/>
              </a:rPr>
              <a:t>Wörter</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5464D93A-0BC6-4F33-8425-C61982514EC6}"/>
              </a:ext>
            </a:extLst>
          </p:cNvPr>
          <p:cNvSpPr txBox="1"/>
          <p:nvPr/>
        </p:nvSpPr>
        <p:spPr>
          <a:xfrm>
            <a:off x="208051" y="4692403"/>
            <a:ext cx="72555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“You throw the ball and receive points.  You want to reach the destination. The first to the destination wins a prize.  The game is a lot of fun with friends.”</a:t>
            </a:r>
          </a:p>
        </p:txBody>
      </p:sp>
      <p:pic>
        <p:nvPicPr>
          <p:cNvPr id="22" name="Picture 21" descr="A picture containing window, shirt, drawing&#10;&#10;Description automatically generated">
            <a:extLst>
              <a:ext uri="{FF2B5EF4-FFF2-40B4-BE49-F238E27FC236}">
                <a16:creationId xmlns:a16="http://schemas.microsoft.com/office/drawing/2014/main" id="{D9E8BA46-A0B9-4B07-ACC3-E2355413BF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464"/>
          <a:stretch/>
        </p:blipFill>
        <p:spPr>
          <a:xfrm>
            <a:off x="6918063" y="-71359"/>
            <a:ext cx="1124755" cy="1395384"/>
          </a:xfrm>
          <a:prstGeom prst="rect">
            <a:avLst/>
          </a:prstGeom>
        </p:spPr>
      </p:pic>
      <p:sp>
        <p:nvSpPr>
          <p:cNvPr id="21" name="Rectangle 20">
            <a:hlinkClick r:id="" action="ppaction://noaction">
              <a:snd r:embed="rId6" name="9. fulltext.wav"/>
            </a:hlinkClick>
            <a:extLst>
              <a:ext uri="{FF2B5EF4-FFF2-40B4-BE49-F238E27FC236}">
                <a16:creationId xmlns:a16="http://schemas.microsoft.com/office/drawing/2014/main" id="{E7C7C63F-11FE-4588-B65F-947867EAC156}"/>
              </a:ext>
            </a:extLst>
          </p:cNvPr>
          <p:cNvSpPr/>
          <p:nvPr/>
        </p:nvSpPr>
        <p:spPr>
          <a:xfrm>
            <a:off x="8973455" y="1034050"/>
            <a:ext cx="1921330" cy="461489"/>
          </a:xfrm>
          <a:prstGeom prst="rect">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Full Text</a:t>
            </a:r>
          </a:p>
        </p:txBody>
      </p:sp>
      <p:sp>
        <p:nvSpPr>
          <p:cNvPr id="23" name="Action Button: Custom 16">
            <a:hlinkClick r:id="" action="ppaction://noaction" highlightClick="1">
              <a:snd r:embed="rId7" name="9. 1. wirfst.wav"/>
            </a:hlinkClick>
            <a:extLst>
              <a:ext uri="{FF2B5EF4-FFF2-40B4-BE49-F238E27FC236}">
                <a16:creationId xmlns:a16="http://schemas.microsoft.com/office/drawing/2014/main" id="{C648CC6D-222B-4705-9484-938C15700194}"/>
              </a:ext>
            </a:extLst>
          </p:cNvPr>
          <p:cNvSpPr/>
          <p:nvPr/>
        </p:nvSpPr>
        <p:spPr>
          <a:xfrm>
            <a:off x="2807021" y="2211940"/>
            <a:ext cx="396000" cy="395471"/>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24" name="Action Button: Custom 16">
            <a:hlinkClick r:id="" action="ppaction://noaction" highlightClick="1">
              <a:snd r:embed="rId8" name="9. 2.wav"/>
            </a:hlinkClick>
            <a:extLst>
              <a:ext uri="{FF2B5EF4-FFF2-40B4-BE49-F238E27FC236}">
                <a16:creationId xmlns:a16="http://schemas.microsoft.com/office/drawing/2014/main" id="{49D1E242-9E40-4F7E-8722-24C0FA025177}"/>
              </a:ext>
            </a:extLst>
          </p:cNvPr>
          <p:cNvSpPr/>
          <p:nvPr/>
        </p:nvSpPr>
        <p:spPr>
          <a:xfrm>
            <a:off x="3386740" y="221278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25" name="Action Button: Custom 24">
            <a:hlinkClick r:id="" action="ppaction://noaction" highlightClick="1">
              <a:snd r:embed="rId9" name="9. 3.wav"/>
            </a:hlinkClick>
            <a:extLst>
              <a:ext uri="{FF2B5EF4-FFF2-40B4-BE49-F238E27FC236}">
                <a16:creationId xmlns:a16="http://schemas.microsoft.com/office/drawing/2014/main" id="{D76A0062-823B-4866-AEB3-3868D2F16D31}"/>
              </a:ext>
            </a:extLst>
          </p:cNvPr>
          <p:cNvSpPr/>
          <p:nvPr/>
        </p:nvSpPr>
        <p:spPr>
          <a:xfrm>
            <a:off x="3954505" y="221194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26" name="Action Button: Custom 16">
            <a:hlinkClick r:id="" action="ppaction://noaction" highlightClick="1">
              <a:snd r:embed="rId10" name="9. 4.wav"/>
            </a:hlinkClick>
            <a:extLst>
              <a:ext uri="{FF2B5EF4-FFF2-40B4-BE49-F238E27FC236}">
                <a16:creationId xmlns:a16="http://schemas.microsoft.com/office/drawing/2014/main" id="{7D810F59-2C47-457C-9E8A-A507B4B64D9E}"/>
              </a:ext>
            </a:extLst>
          </p:cNvPr>
          <p:cNvSpPr/>
          <p:nvPr/>
        </p:nvSpPr>
        <p:spPr>
          <a:xfrm>
            <a:off x="4493257" y="221141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7" name="Action Button: Custom 16">
            <a:hlinkClick r:id="" action="ppaction://noaction" highlightClick="1">
              <a:snd r:embed="rId11" name="9. 5.wav"/>
            </a:hlinkClick>
            <a:extLst>
              <a:ext uri="{FF2B5EF4-FFF2-40B4-BE49-F238E27FC236}">
                <a16:creationId xmlns:a16="http://schemas.microsoft.com/office/drawing/2014/main" id="{69FDF964-76F4-40AB-BDEC-B7A28ACC5200}"/>
              </a:ext>
            </a:extLst>
          </p:cNvPr>
          <p:cNvSpPr/>
          <p:nvPr/>
        </p:nvSpPr>
        <p:spPr>
          <a:xfrm>
            <a:off x="5051887" y="221141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 name="Rectangle 1">
            <a:extLst>
              <a:ext uri="{FF2B5EF4-FFF2-40B4-BE49-F238E27FC236}">
                <a16:creationId xmlns:a16="http://schemas.microsoft.com/office/drawing/2014/main" id="{1E8946B3-25D4-4EAB-B0BA-488793BE8056}"/>
              </a:ext>
            </a:extLst>
          </p:cNvPr>
          <p:cNvSpPr/>
          <p:nvPr/>
        </p:nvSpPr>
        <p:spPr>
          <a:xfrm>
            <a:off x="10782175" y="5921182"/>
            <a:ext cx="1229824" cy="369332"/>
          </a:xfrm>
          <a:prstGeom prst="rect">
            <a:avLst/>
          </a:prstGeom>
        </p:spPr>
        <p:txBody>
          <a:bodyPr wrap="none">
            <a:spAutoFit/>
          </a:bodyPr>
          <a:lstStyle/>
          <a:p>
            <a:r>
              <a:rPr lang="en-GB" dirty="0">
                <a:solidFill>
                  <a:srgbClr val="115076"/>
                </a:solidFill>
                <a:latin typeface="+mj-lt"/>
                <a:ea typeface="Calibri" panose="020F0502020204030204" pitchFamily="34" charset="0"/>
              </a:rPr>
              <a:t>prater.at </a:t>
            </a:r>
            <a:endParaRPr lang="en-GB" dirty="0">
              <a:solidFill>
                <a:srgbClr val="115076"/>
              </a:solidFill>
              <a:latin typeface="+mj-lt"/>
            </a:endParaRPr>
          </a:p>
        </p:txBody>
      </p:sp>
      <p:pic>
        <p:nvPicPr>
          <p:cNvPr id="28" name="Picture 27">
            <a:extLst>
              <a:ext uri="{FF2B5EF4-FFF2-40B4-BE49-F238E27FC236}">
                <a16:creationId xmlns:a16="http://schemas.microsoft.com/office/drawing/2014/main" id="{AB470B29-9966-4DC3-A206-7EBA0F630026}"/>
              </a:ext>
            </a:extLst>
          </p:cNvPr>
          <p:cNvPicPr>
            <a:picLocks noChangeAspect="1"/>
          </p:cNvPicPr>
          <p:nvPr/>
        </p:nvPicPr>
        <p:blipFill>
          <a:blip r:embed="rId12"/>
          <a:stretch>
            <a:fillRect/>
          </a:stretch>
        </p:blipFill>
        <p:spPr>
          <a:xfrm>
            <a:off x="8229412" y="1596692"/>
            <a:ext cx="1211462" cy="1626123"/>
          </a:xfrm>
          <a:prstGeom prst="rect">
            <a:avLst/>
          </a:prstGeom>
        </p:spPr>
      </p:pic>
      <p:pic>
        <p:nvPicPr>
          <p:cNvPr id="29" name="Picture 28">
            <a:extLst>
              <a:ext uri="{FF2B5EF4-FFF2-40B4-BE49-F238E27FC236}">
                <a16:creationId xmlns:a16="http://schemas.microsoft.com/office/drawing/2014/main" id="{E90F4EB3-52BF-4915-BE98-5F45D388B7C3}"/>
              </a:ext>
            </a:extLst>
          </p:cNvPr>
          <p:cNvPicPr>
            <a:picLocks noChangeAspect="1"/>
          </p:cNvPicPr>
          <p:nvPr/>
        </p:nvPicPr>
        <p:blipFill>
          <a:blip r:embed="rId13"/>
          <a:stretch>
            <a:fillRect/>
          </a:stretch>
        </p:blipFill>
        <p:spPr>
          <a:xfrm>
            <a:off x="8200423" y="3453857"/>
            <a:ext cx="3783526" cy="2517956"/>
          </a:xfrm>
          <a:prstGeom prst="rect">
            <a:avLst/>
          </a:prstGeom>
        </p:spPr>
      </p:pic>
    </p:spTree>
    <p:extLst>
      <p:ext uri="{BB962C8B-B14F-4D97-AF65-F5344CB8AC3E}">
        <p14:creationId xmlns:p14="http://schemas.microsoft.com/office/powerpoint/2010/main" val="72032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0"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CADF-FD2F-3B4C-80CE-6711ACA356EC}"/>
              </a:ext>
            </a:extLst>
          </p:cNvPr>
          <p:cNvSpPr>
            <a:spLocks noGrp="1"/>
          </p:cNvSpPr>
          <p:nvPr>
            <p:ph type="title"/>
          </p:nvPr>
        </p:nvSpPr>
        <p:spPr>
          <a:xfrm>
            <a:off x="176013" y="-232995"/>
            <a:ext cx="6821135" cy="1325563"/>
          </a:xfrm>
        </p:spPr>
        <p:txBody>
          <a:bodyPr>
            <a:normAutofit/>
          </a:bodyPr>
          <a:lstStyle/>
          <a:p>
            <a:r>
              <a:rPr lang="en-US" sz="3200" b="1" dirty="0" err="1">
                <a:solidFill>
                  <a:schemeClr val="tx1"/>
                </a:solidFill>
              </a:rPr>
              <a:t>Wer</a:t>
            </a:r>
            <a:r>
              <a:rPr lang="en-US" sz="3200" b="1" dirty="0">
                <a:solidFill>
                  <a:schemeClr val="tx1"/>
                </a:solidFill>
              </a:rPr>
              <a:t> </a:t>
            </a:r>
            <a:r>
              <a:rPr lang="en-US" sz="3200" b="1" dirty="0" err="1">
                <a:solidFill>
                  <a:schemeClr val="tx1"/>
                </a:solidFill>
              </a:rPr>
              <a:t>macht</a:t>
            </a:r>
            <a:r>
              <a:rPr lang="en-US" sz="3200" b="1" dirty="0">
                <a:solidFill>
                  <a:schemeClr val="tx1"/>
                </a:solidFill>
              </a:rPr>
              <a:t> was </a:t>
            </a:r>
            <a:r>
              <a:rPr lang="en-US" sz="3200" b="1" dirty="0" err="1">
                <a:solidFill>
                  <a:schemeClr val="tx1"/>
                </a:solidFill>
              </a:rPr>
              <a:t>im</a:t>
            </a:r>
            <a:r>
              <a:rPr lang="en-US" sz="3200" b="1" dirty="0">
                <a:solidFill>
                  <a:schemeClr val="tx1"/>
                </a:solidFill>
              </a:rPr>
              <a:t> </a:t>
            </a:r>
            <a:r>
              <a:rPr lang="en-US" sz="3200" b="1" dirty="0" err="1">
                <a:solidFill>
                  <a:schemeClr val="tx1"/>
                </a:solidFill>
              </a:rPr>
              <a:t>Wurstelprater</a:t>
            </a:r>
            <a:r>
              <a:rPr lang="en-US" sz="3200" b="1" dirty="0">
                <a:solidFill>
                  <a:schemeClr val="tx1"/>
                </a:solidFill>
              </a:rPr>
              <a:t>? </a:t>
            </a:r>
          </a:p>
        </p:txBody>
      </p:sp>
      <p:sp>
        <p:nvSpPr>
          <p:cNvPr id="3" name="TextBox 2"/>
          <p:cNvSpPr txBox="1"/>
          <p:nvPr/>
        </p:nvSpPr>
        <p:spPr>
          <a:xfrm>
            <a:off x="343310" y="2567376"/>
            <a:ext cx="2097630" cy="2800767"/>
          </a:xfrm>
          <a:prstGeom prst="rect">
            <a:avLst/>
          </a:prstGeom>
          <a:noFill/>
          <a:ln w="38100">
            <a:solidFill>
              <a:srgbClr val="FF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effectLst/>
                <a:uLnTx/>
                <a:uFillTx/>
                <a:latin typeface="Century Gothic" panose="020B0502020202020204" pitchFamily="34" charset="0"/>
                <a:ea typeface="+mn-ea"/>
                <a:cs typeface="+mn-cs"/>
              </a:rPr>
              <a:t>ich </a:t>
            </a:r>
            <a:br>
              <a:rPr kumimoji="0" lang="en-GB" sz="4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4400" b="0" i="0" u="none" strike="noStrike" kern="1200" cap="none" spc="0" normalizeH="0" baseline="0" noProof="0" dirty="0" err="1">
                <a:ln>
                  <a:noFill/>
                </a:ln>
                <a:effectLst/>
                <a:uLnTx/>
                <a:uFillTx/>
                <a:latin typeface="Century Gothic" panose="020B0502020202020204" pitchFamily="34" charset="0"/>
                <a:ea typeface="+mn-ea"/>
                <a:cs typeface="+mn-cs"/>
              </a:rPr>
              <a:t>er</a:t>
            </a:r>
            <a:r>
              <a:rPr kumimoji="0" lang="en-GB" sz="4400" b="0" i="0" u="none" strike="noStrike" kern="1200" cap="none" spc="0" normalizeH="0" baseline="0" noProof="0" dirty="0">
                <a:ln>
                  <a:noFill/>
                </a:ln>
                <a:effectLst/>
                <a:uLnTx/>
                <a:uFillTx/>
                <a:latin typeface="Century Gothic" panose="020B0502020202020204" pitchFamily="34" charset="0"/>
                <a:ea typeface="+mn-ea"/>
                <a:cs typeface="+mn-cs"/>
              </a:rPr>
              <a:t> / </a:t>
            </a:r>
            <a:r>
              <a:rPr kumimoji="0" lang="en-GB" sz="4400" b="0" i="0" u="none" strike="noStrike" kern="1200" cap="none" spc="0" normalizeH="0" baseline="0" noProof="0" dirty="0" err="1">
                <a:ln>
                  <a:noFill/>
                </a:ln>
                <a:effectLst/>
                <a:uLnTx/>
                <a:uFillTx/>
                <a:latin typeface="Century Gothic" panose="020B0502020202020204" pitchFamily="34" charset="0"/>
                <a:ea typeface="+mn-ea"/>
                <a:cs typeface="+mn-cs"/>
              </a:rPr>
              <a:t>sie</a:t>
            </a:r>
            <a:br>
              <a:rPr kumimoji="0" lang="en-GB" sz="4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4400" b="0" i="0" u="none" strike="noStrike" kern="1200" cap="none" spc="0" normalizeH="0" baseline="0" noProof="0" dirty="0" err="1">
                <a:ln>
                  <a:noFill/>
                </a:ln>
                <a:effectLst/>
                <a:uLnTx/>
                <a:uFillTx/>
                <a:latin typeface="Century Gothic" panose="020B0502020202020204" pitchFamily="34" charset="0"/>
                <a:ea typeface="+mn-ea"/>
                <a:cs typeface="+mn-cs"/>
              </a:rPr>
              <a:t>wir</a:t>
            </a:r>
            <a:br>
              <a:rPr kumimoji="0" lang="en-GB" sz="4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4400" b="0" i="0" u="none" strike="noStrike" kern="1200" cap="none" spc="0" normalizeH="0" baseline="0" noProof="0" dirty="0" err="1">
                <a:ln>
                  <a:noFill/>
                </a:ln>
                <a:effectLst/>
                <a:uLnTx/>
                <a:uFillTx/>
                <a:latin typeface="Century Gothic" panose="020B0502020202020204" pitchFamily="34" charset="0"/>
                <a:ea typeface="+mn-ea"/>
                <a:cs typeface="+mn-cs"/>
              </a:rPr>
              <a:t>sie</a:t>
            </a:r>
            <a:endParaRPr kumimoji="0" lang="en-GB" sz="4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 name="TextBox 3"/>
          <p:cNvSpPr txBox="1"/>
          <p:nvPr/>
        </p:nvSpPr>
        <p:spPr>
          <a:xfrm>
            <a:off x="2645042" y="1546504"/>
            <a:ext cx="2194880" cy="4524315"/>
          </a:xfrm>
          <a:prstGeom prst="rect">
            <a:avLst/>
          </a:prstGeom>
          <a:noFill/>
          <a:ln w="38100">
            <a:solidFill>
              <a:srgbClr val="FFCC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kaufen</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essen</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stehen</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sitzen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spielen</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nehmen</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sagen</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erreichen</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gewinnen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latin typeface="Century Gothic" panose="020B0502020202020204" pitchFamily="34" charset="0"/>
              </a:rPr>
              <a:t>bekommen</a:t>
            </a:r>
            <a:endParaRPr lang="en-GB" sz="2400"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mn-ea"/>
                <a:cs typeface="+mn-cs"/>
              </a:rPr>
              <a:t>reden</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 name="Oval 5">
            <a:extLst>
              <a:ext uri="{FF2B5EF4-FFF2-40B4-BE49-F238E27FC236}">
                <a16:creationId xmlns:a16="http://schemas.microsoft.com/office/drawing/2014/main" id="{D65A9833-54B0-CB47-BB0C-45DC72FDC3EF}"/>
              </a:ext>
            </a:extLst>
          </p:cNvPr>
          <p:cNvSpPr/>
          <p:nvPr/>
        </p:nvSpPr>
        <p:spPr>
          <a:xfrm>
            <a:off x="4892772" y="1795672"/>
            <a:ext cx="7077008" cy="4482198"/>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7D2F0F1B-009C-E74E-BB54-38085FAE70C6}"/>
              </a:ext>
            </a:extLst>
          </p:cNvPr>
          <p:cNvSpPr/>
          <p:nvPr/>
        </p:nvSpPr>
        <p:spPr>
          <a:xfrm>
            <a:off x="4926020" y="3506025"/>
            <a:ext cx="357666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latin typeface="Century Gothic" panose="020B0502020202020204" pitchFamily="34" charset="0"/>
                <a:cs typeface="Calibri" panose="020F0502020204030204" pitchFamily="34" charset="0"/>
              </a:rPr>
              <a:t>*den ‘Boomerang’</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E0B786EE-5D07-E64D-B23D-25D61FB1A5B1}"/>
              </a:ext>
            </a:extLst>
          </p:cNvPr>
          <p:cNvSpPr/>
          <p:nvPr/>
        </p:nvSpPr>
        <p:spPr>
          <a:xfrm>
            <a:off x="4909104" y="2753116"/>
            <a:ext cx="185061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viel</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471039C0-0830-2F42-A053-4ACD7A8847F8}"/>
              </a:ext>
            </a:extLst>
          </p:cNvPr>
          <p:cNvSpPr/>
          <p:nvPr/>
        </p:nvSpPr>
        <p:spPr>
          <a:xfrm>
            <a:off x="6440621" y="5485618"/>
            <a:ext cx="189734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nicht</a:t>
            </a:r>
            <a:r>
              <a:rPr kumimoji="0" lang="es-ES" sz="28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viel</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F866196F-F22E-AD47-BD70-9DFFF97B21FD}"/>
              </a:ext>
            </a:extLst>
          </p:cNvPr>
          <p:cNvSpPr/>
          <p:nvPr/>
        </p:nvSpPr>
        <p:spPr>
          <a:xfrm>
            <a:off x="6259750" y="2115252"/>
            <a:ext cx="220874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im</a:t>
            </a:r>
            <a:r>
              <a:rPr kumimoji="0" lang="es-ES" sz="28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Park</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A9D28C54-83DA-1149-B30F-70884A22C8D6}"/>
              </a:ext>
            </a:extLst>
          </p:cNvPr>
          <p:cNvSpPr/>
          <p:nvPr/>
        </p:nvSpPr>
        <p:spPr>
          <a:xfrm>
            <a:off x="7713697" y="1815615"/>
            <a:ext cx="185061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Karten</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D34E58EC-AE0C-8B40-A248-C11A1B51C4B1}"/>
              </a:ext>
            </a:extLst>
          </p:cNvPr>
          <p:cNvSpPr/>
          <p:nvPr/>
        </p:nvSpPr>
        <p:spPr>
          <a:xfrm>
            <a:off x="8535931" y="3304620"/>
            <a:ext cx="343384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dirty="0">
                <a:latin typeface="Century Gothic" panose="020B0502020202020204" pitchFamily="34" charset="0"/>
                <a:cs typeface="Calibri" panose="020F0502020204030204" pitchFamily="34" charset="0"/>
              </a:rPr>
              <a:t>*a</a:t>
            </a:r>
            <a:r>
              <a:rPr kumimoji="0" lang="es-ES" sz="28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n </a:t>
            </a: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der</a:t>
            </a:r>
            <a:r>
              <a:rPr kumimoji="0" lang="es-ES" sz="28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Schlange</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648F71EA-82E4-7E4A-8287-35F3796EB469}"/>
              </a:ext>
            </a:extLst>
          </p:cNvPr>
          <p:cNvSpPr/>
          <p:nvPr/>
        </p:nvSpPr>
        <p:spPr>
          <a:xfrm>
            <a:off x="6225542" y="2828756"/>
            <a:ext cx="320640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*die </a:t>
            </a: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Achterbahn</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4" name="Rectangle 13">
            <a:extLst>
              <a:ext uri="{FF2B5EF4-FFF2-40B4-BE49-F238E27FC236}">
                <a16:creationId xmlns:a16="http://schemas.microsoft.com/office/drawing/2014/main" id="{49888FA2-62BA-EF4D-B564-4CCAA96C8F14}"/>
              </a:ext>
            </a:extLst>
          </p:cNvPr>
          <p:cNvSpPr/>
          <p:nvPr/>
        </p:nvSpPr>
        <p:spPr>
          <a:xfrm>
            <a:off x="6157198" y="4211821"/>
            <a:ext cx="327475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eine</a:t>
            </a:r>
            <a:r>
              <a:rPr kumimoji="0" lang="es-ES" sz="28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Currywurst</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6" name="Rectangle 15">
            <a:extLst>
              <a:ext uri="{FF2B5EF4-FFF2-40B4-BE49-F238E27FC236}">
                <a16:creationId xmlns:a16="http://schemas.microsoft.com/office/drawing/2014/main" id="{D34E58EC-AE0C-8B40-A248-C11A1B51C4B1}"/>
              </a:ext>
            </a:extLst>
          </p:cNvPr>
          <p:cNvSpPr/>
          <p:nvPr/>
        </p:nvSpPr>
        <p:spPr>
          <a:xfrm>
            <a:off x="8389463" y="2424648"/>
            <a:ext cx="289202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eine</a:t>
            </a:r>
            <a:r>
              <a:rPr kumimoji="0" lang="es-ES" sz="28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Fahrkarte</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7" name="Rectangle 16">
            <a:extLst>
              <a:ext uri="{FF2B5EF4-FFF2-40B4-BE49-F238E27FC236}">
                <a16:creationId xmlns:a16="http://schemas.microsoft.com/office/drawing/2014/main" id="{D34E58EC-AE0C-8B40-A248-C11A1B51C4B1}"/>
              </a:ext>
            </a:extLst>
          </p:cNvPr>
          <p:cNvSpPr/>
          <p:nvPr/>
        </p:nvSpPr>
        <p:spPr>
          <a:xfrm>
            <a:off x="9987569" y="3797723"/>
            <a:ext cx="160928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im</a:t>
            </a:r>
            <a:r>
              <a:rPr kumimoji="0" lang="es-ES" sz="28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Café</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8" name="Rectangle 17">
            <a:extLst>
              <a:ext uri="{FF2B5EF4-FFF2-40B4-BE49-F238E27FC236}">
                <a16:creationId xmlns:a16="http://schemas.microsoft.com/office/drawing/2014/main" id="{D34E58EC-AE0C-8B40-A248-C11A1B51C4B1}"/>
              </a:ext>
            </a:extLst>
          </p:cNvPr>
          <p:cNvSpPr/>
          <p:nvPr/>
        </p:nvSpPr>
        <p:spPr>
          <a:xfrm>
            <a:off x="7200287" y="4823804"/>
            <a:ext cx="223166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ein</a:t>
            </a:r>
            <a:r>
              <a:rPr kumimoji="0" lang="es-ES" sz="28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Eis</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D34E58EC-AE0C-8B40-A248-C11A1B51C4B1}"/>
              </a:ext>
            </a:extLst>
          </p:cNvPr>
          <p:cNvSpPr/>
          <p:nvPr/>
        </p:nvSpPr>
        <p:spPr>
          <a:xfrm>
            <a:off x="8598068" y="5134388"/>
            <a:ext cx="261844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Rattenplage</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D34E58EC-AE0C-8B40-A248-C11A1B51C4B1}"/>
              </a:ext>
            </a:extLst>
          </p:cNvPr>
          <p:cNvSpPr/>
          <p:nvPr/>
        </p:nvSpPr>
        <p:spPr>
          <a:xfrm>
            <a:off x="4998137" y="4659698"/>
            <a:ext cx="223166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err="1">
                <a:latin typeface="Century Gothic" panose="020B0502020202020204" pitchFamily="34" charset="0"/>
                <a:cs typeface="Calibri" panose="020F0502020204030204" pitchFamily="34" charset="0"/>
              </a:rPr>
              <a:t>viele</a:t>
            </a:r>
            <a:r>
              <a:rPr lang="es-ES" sz="2800" b="1" dirty="0">
                <a:latin typeface="Century Gothic" panose="020B0502020202020204" pitchFamily="34" charset="0"/>
                <a:cs typeface="Calibri" panose="020F0502020204030204" pitchFamily="34" charset="0"/>
              </a:rPr>
              <a:t> Fotos</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C19BC655-A027-417E-A6DD-33FC71922E0A}"/>
              </a:ext>
            </a:extLst>
          </p:cNvPr>
          <p:cNvSpPr/>
          <p:nvPr/>
        </p:nvSpPr>
        <p:spPr>
          <a:xfrm>
            <a:off x="8917247" y="4506169"/>
            <a:ext cx="327475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einen</a:t>
            </a:r>
            <a:r>
              <a:rPr kumimoji="0" lang="es-ES" sz="28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Preis</a:t>
            </a:r>
            <a:endParaRPr kumimoji="0" lang="en-GB" sz="2800" b="0" i="0" u="none" strike="noStrike" kern="1200" cap="none" spc="0" normalizeH="0" baseline="0" noProof="0" dirty="0">
              <a:ln>
                <a:noFill/>
              </a:ln>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D29DA07F-D8BA-4A85-AD58-62EC2EDED7B6}"/>
              </a:ext>
            </a:extLst>
          </p:cNvPr>
          <p:cNvSpPr txBox="1"/>
          <p:nvPr/>
        </p:nvSpPr>
        <p:spPr>
          <a:xfrm>
            <a:off x="272309" y="744942"/>
            <a:ext cx="6555410" cy="707886"/>
          </a:xfrm>
          <a:prstGeom prst="rect">
            <a:avLst/>
          </a:prstGeom>
          <a:noFill/>
        </p:spPr>
        <p:txBody>
          <a:bodyPr wrap="square" rtlCol="0">
            <a:spAutoFit/>
          </a:bodyPr>
          <a:lstStyle/>
          <a:p>
            <a:r>
              <a:rPr lang="en-GB" sz="2000" dirty="0">
                <a:latin typeface="Century Gothic" panose="020B0502020202020204" pitchFamily="34" charset="0"/>
              </a:rPr>
              <a:t>Du </a:t>
            </a:r>
            <a:r>
              <a:rPr lang="en-GB" sz="2000" dirty="0" err="1">
                <a:latin typeface="Century Gothic" panose="020B0502020202020204" pitchFamily="34" charset="0"/>
              </a:rPr>
              <a:t>bist</a:t>
            </a:r>
            <a:r>
              <a:rPr lang="en-GB" sz="2000" dirty="0">
                <a:latin typeface="Century Gothic" panose="020B0502020202020204" pitchFamily="34" charset="0"/>
              </a:rPr>
              <a:t> Mia, Wolfgang, Oma </a:t>
            </a:r>
            <a:r>
              <a:rPr lang="en-GB" sz="2000" dirty="0" err="1">
                <a:latin typeface="Century Gothic" panose="020B0502020202020204" pitchFamily="34" charset="0"/>
              </a:rPr>
              <a:t>oder</a:t>
            </a:r>
            <a:r>
              <a:rPr lang="en-GB" sz="2000" dirty="0">
                <a:latin typeface="Century Gothic" panose="020B0502020202020204" pitchFamily="34" charset="0"/>
              </a:rPr>
              <a:t> </a:t>
            </a:r>
            <a:r>
              <a:rPr lang="en-GB" sz="2000" dirty="0" err="1">
                <a:latin typeface="Century Gothic" panose="020B0502020202020204" pitchFamily="34" charset="0"/>
              </a:rPr>
              <a:t>Opa</a:t>
            </a:r>
            <a:r>
              <a:rPr lang="en-GB" sz="2000" dirty="0">
                <a:latin typeface="Century Gothic" panose="020B0502020202020204" pitchFamily="34" charset="0"/>
              </a:rPr>
              <a:t>.  </a:t>
            </a:r>
            <a:r>
              <a:rPr lang="en-GB" sz="2000" dirty="0" err="1">
                <a:latin typeface="Century Gothic" panose="020B0502020202020204" pitchFamily="34" charset="0"/>
              </a:rPr>
              <a:t>Beschreib</a:t>
            </a:r>
            <a:r>
              <a:rPr lang="en-GB" sz="2000" dirty="0">
                <a:latin typeface="Century Gothic" panose="020B0502020202020204" pitchFamily="34" charset="0"/>
              </a:rPr>
              <a:t> was du </a:t>
            </a:r>
            <a:r>
              <a:rPr lang="en-GB" sz="2000" dirty="0" err="1">
                <a:latin typeface="Century Gothic" panose="020B0502020202020204" pitchFamily="34" charset="0"/>
              </a:rPr>
              <a:t>machst</a:t>
            </a:r>
            <a:r>
              <a:rPr lang="en-GB" sz="2000" dirty="0">
                <a:latin typeface="Century Gothic" panose="020B0502020202020204" pitchFamily="34" charset="0"/>
              </a:rPr>
              <a:t>, und was die </a:t>
            </a:r>
            <a:r>
              <a:rPr lang="en-GB" sz="2000" dirty="0" err="1">
                <a:latin typeface="Century Gothic" panose="020B0502020202020204" pitchFamily="34" charset="0"/>
              </a:rPr>
              <a:t>Anderen</a:t>
            </a:r>
            <a:r>
              <a:rPr lang="en-GB" sz="2000" dirty="0">
                <a:latin typeface="Century Gothic" panose="020B0502020202020204" pitchFamily="34" charset="0"/>
              </a:rPr>
              <a:t> </a:t>
            </a:r>
            <a:r>
              <a:rPr lang="en-GB" sz="2000" dirty="0" err="1">
                <a:latin typeface="Century Gothic" panose="020B0502020202020204" pitchFamily="34" charset="0"/>
              </a:rPr>
              <a:t>machen</a:t>
            </a:r>
            <a:r>
              <a:rPr lang="en-GB" sz="2000" dirty="0">
                <a:latin typeface="Century Gothic" panose="020B0502020202020204" pitchFamily="34" charset="0"/>
              </a:rPr>
              <a:t>.</a:t>
            </a:r>
          </a:p>
        </p:txBody>
      </p:sp>
      <p:pic>
        <p:nvPicPr>
          <p:cNvPr id="25" name="Picture 24">
            <a:extLst>
              <a:ext uri="{FF2B5EF4-FFF2-40B4-BE49-F238E27FC236}">
                <a16:creationId xmlns:a16="http://schemas.microsoft.com/office/drawing/2014/main" id="{70E532A5-23ED-4F1B-A204-4753AA108D13}"/>
              </a:ext>
            </a:extLst>
          </p:cNvPr>
          <p:cNvPicPr>
            <a:picLocks noChangeAspect="1"/>
          </p:cNvPicPr>
          <p:nvPr/>
        </p:nvPicPr>
        <p:blipFill>
          <a:blip r:embed="rId3"/>
          <a:stretch>
            <a:fillRect/>
          </a:stretch>
        </p:blipFill>
        <p:spPr>
          <a:xfrm>
            <a:off x="1677410" y="1546504"/>
            <a:ext cx="914783" cy="986136"/>
          </a:xfrm>
          <a:prstGeom prst="rect">
            <a:avLst/>
          </a:prstGeom>
        </p:spPr>
      </p:pic>
      <p:sp>
        <p:nvSpPr>
          <p:cNvPr id="26" name="Rounded Rectangle 11">
            <a:extLst>
              <a:ext uri="{FF2B5EF4-FFF2-40B4-BE49-F238E27FC236}">
                <a16:creationId xmlns:a16="http://schemas.microsoft.com/office/drawing/2014/main" id="{CB44E5E8-97D5-4D32-AC67-D56788B69F2D}"/>
              </a:ext>
            </a:extLst>
          </p:cNvPr>
          <p:cNvSpPr/>
          <p:nvPr/>
        </p:nvSpPr>
        <p:spPr>
          <a:xfrm>
            <a:off x="10528052" y="131437"/>
            <a:ext cx="1441727" cy="297493"/>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0B7DC6DC-6FB4-408E-8A5D-08FBACCDCB26}"/>
              </a:ext>
            </a:extLst>
          </p:cNvPr>
          <p:cNvSpPr/>
          <p:nvPr/>
        </p:nvSpPr>
        <p:spPr>
          <a:xfrm>
            <a:off x="6938682" y="734332"/>
            <a:ext cx="4093754" cy="755938"/>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panose="020B0502020202020204" pitchFamily="34" charset="0"/>
              </a:rPr>
              <a:t>die </a:t>
            </a:r>
            <a:r>
              <a:rPr lang="en-GB" sz="2000" dirty="0" err="1">
                <a:solidFill>
                  <a:schemeClr val="tx1"/>
                </a:solidFill>
                <a:latin typeface="Century Gothic" panose="020B0502020202020204" pitchFamily="34" charset="0"/>
              </a:rPr>
              <a:t>Achterbahn</a:t>
            </a:r>
            <a:r>
              <a:rPr lang="en-GB" sz="2000" dirty="0">
                <a:solidFill>
                  <a:schemeClr val="tx1"/>
                </a:solidFill>
                <a:latin typeface="Century Gothic" panose="020B0502020202020204" pitchFamily="34" charset="0"/>
              </a:rPr>
              <a:t> – rollercoaster</a:t>
            </a:r>
            <a:br>
              <a:rPr lang="en-GB" sz="2000" dirty="0">
                <a:solidFill>
                  <a:schemeClr val="tx1"/>
                </a:solidFill>
                <a:latin typeface="Century Gothic" panose="020B0502020202020204" pitchFamily="34" charset="0"/>
              </a:rPr>
            </a:br>
            <a:r>
              <a:rPr lang="en-GB" sz="2000" dirty="0">
                <a:solidFill>
                  <a:schemeClr val="tx1"/>
                </a:solidFill>
                <a:latin typeface="Century Gothic" panose="020B0502020202020204" pitchFamily="34" charset="0"/>
              </a:rPr>
              <a:t>die </a:t>
            </a:r>
            <a:r>
              <a:rPr lang="en-GB" sz="2000" dirty="0" err="1">
                <a:solidFill>
                  <a:schemeClr val="tx1"/>
                </a:solidFill>
                <a:latin typeface="Century Gothic" panose="020B0502020202020204" pitchFamily="34" charset="0"/>
              </a:rPr>
              <a:t>Schlange</a:t>
            </a:r>
            <a:r>
              <a:rPr lang="en-GB" sz="2000" dirty="0">
                <a:solidFill>
                  <a:schemeClr val="tx1"/>
                </a:solidFill>
                <a:latin typeface="Century Gothic" panose="020B0502020202020204" pitchFamily="34" charset="0"/>
              </a:rPr>
              <a:t> – snake, queue</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117" y="1552806"/>
            <a:ext cx="554811" cy="935166"/>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27061" y="1545968"/>
            <a:ext cx="542478" cy="935165"/>
          </a:xfrm>
          <a:prstGeom prst="rect">
            <a:avLst/>
          </a:prstGeom>
        </p:spPr>
      </p:pic>
    </p:spTree>
    <p:extLst>
      <p:ext uri="{BB962C8B-B14F-4D97-AF65-F5344CB8AC3E}">
        <p14:creationId xmlns:p14="http://schemas.microsoft.com/office/powerpoint/2010/main" val="2710596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10301467" y="213709"/>
            <a:ext cx="169847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p:txBody>
          <a:bodyPr>
            <a:normAutofit/>
          </a:bodyPr>
          <a:lstStyle/>
          <a:p>
            <a:r>
              <a:rPr lang="en-GB" sz="2800" b="1" dirty="0">
                <a:solidFill>
                  <a:schemeClr val="bg1"/>
                </a:solidFill>
              </a:rPr>
              <a:t>Word order  1 and 2</a:t>
            </a:r>
          </a:p>
        </p:txBody>
      </p:sp>
      <p:sp>
        <p:nvSpPr>
          <p:cNvPr id="2" name="TextBox 1"/>
          <p:cNvSpPr txBox="1"/>
          <p:nvPr/>
        </p:nvSpPr>
        <p:spPr>
          <a:xfrm>
            <a:off x="130647" y="1208175"/>
            <a:ext cx="1153001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As you know, the order of words in a simple German sentence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effectLst/>
                <a:uLnTx/>
                <a:uFillTx/>
                <a:latin typeface="Century Gothic" panose="020F0302020204030204"/>
                <a:ea typeface="+mn-ea"/>
                <a:cs typeface="+mn-cs"/>
              </a:rPr>
              <a:t>spielt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jeden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Dienstag</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Klarinette</a:t>
            </a:r>
            <a:r>
              <a:rPr kumimoji="0" lang="en-GB" sz="2000" b="0"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Sometimes, we want to </a:t>
            </a:r>
            <a:r>
              <a:rPr kumimoji="0" lang="en-GB" sz="2000" b="1" i="0" u="none" strike="noStrike" kern="1200" cap="none" spc="0" normalizeH="0" baseline="0" noProof="0" dirty="0">
                <a:ln>
                  <a:noFill/>
                </a:ln>
                <a:effectLst/>
                <a:uLnTx/>
                <a:uFillTx/>
                <a:latin typeface="Century Gothic" panose="020F0302020204030204"/>
                <a:ea typeface="+mn-ea"/>
                <a:cs typeface="+mn-cs"/>
              </a:rPr>
              <a:t>start the sentence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a:ln>
                  <a:noFill/>
                </a:ln>
                <a:effectLst/>
                <a:uLnTx/>
                <a:uFillTx/>
                <a:latin typeface="Century Gothic" panose="020F0302020204030204"/>
                <a:ea typeface="+mn-ea"/>
                <a:cs typeface="+mn-cs"/>
              </a:rPr>
              <a:t>with the adverb</a:t>
            </a:r>
            <a:r>
              <a:rPr kumimoji="0" lang="en-GB" sz="2000" b="0" i="0" u="none" strike="noStrike" kern="1200" cap="none" spc="0" normalizeH="0" baseline="0" noProof="0" dirty="0">
                <a:ln>
                  <a:noFill/>
                </a:ln>
                <a:effectLst/>
                <a:uLnTx/>
                <a:uFillTx/>
                <a:latin typeface="Century Gothic" panose="020F0302020204030204"/>
                <a:ea typeface="+mn-ea"/>
                <a:cs typeface="+mn-cs"/>
              </a:rPr>
              <a:t> to emphasise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When we do this, the </a:t>
            </a:r>
            <a:r>
              <a:rPr kumimoji="0" lang="en-GB" sz="2000" b="1" i="0" u="none" strike="noStrike" kern="1200" cap="none" spc="0" normalizeH="0" baseline="0" noProof="0" dirty="0">
                <a:ln>
                  <a:noFill/>
                </a:ln>
                <a:effectLst/>
                <a:uLnTx/>
                <a:uFillTx/>
                <a:latin typeface="Century Gothic" panose="020F0302020204030204"/>
                <a:ea typeface="+mn-ea"/>
                <a:cs typeface="+mn-cs"/>
              </a:rPr>
              <a:t>adverb </a:t>
            </a:r>
            <a:r>
              <a:rPr kumimoji="0" lang="en-GB" sz="2000" b="0" i="0" u="none" strike="noStrike" kern="1200" cap="none" spc="0" normalizeH="0" baseline="0" noProof="0" dirty="0">
                <a:ln>
                  <a:noFill/>
                </a:ln>
                <a:effectLst/>
                <a:uLnTx/>
                <a:uFillTx/>
                <a:latin typeface="Century Gothic" panose="020F0302020204030204"/>
                <a:ea typeface="+mn-ea"/>
                <a:cs typeface="+mn-cs"/>
              </a:rPr>
              <a:t>and </a:t>
            </a:r>
            <a:r>
              <a:rPr kumimoji="0" lang="en-GB" sz="2000" b="1" i="0" u="none" strike="noStrike" kern="1200" cap="none" spc="0" normalizeH="0" baseline="0" noProof="0" dirty="0">
                <a:ln>
                  <a:noFill/>
                </a:ln>
                <a:effectLst/>
                <a:uLnTx/>
                <a:uFillTx/>
                <a:latin typeface="Century Gothic" panose="020F0302020204030204"/>
                <a:ea typeface="+mn-ea"/>
                <a:cs typeface="+mn-cs"/>
              </a:rPr>
              <a:t>subject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a:ln>
                  <a:noFill/>
                </a:ln>
                <a:effectLst/>
                <a:uLnTx/>
                <a:uFillTx/>
                <a:latin typeface="Century Gothic" panose="020F0302020204030204"/>
                <a:ea typeface="+mn-ea"/>
                <a:cs typeface="+mn-cs"/>
              </a:rPr>
              <a:t>swap places</a:t>
            </a:r>
            <a:r>
              <a:rPr kumimoji="0" lang="en-GB" sz="2000" b="0"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Jeden</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Dienstag</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spielt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a:ln>
                  <a:noFill/>
                </a:ln>
                <a:effectLst/>
                <a:uLnTx/>
                <a:uFillTx/>
                <a:latin typeface="Century Gothic" panose="020F0302020204030204"/>
                <a:ea typeface="+mn-ea"/>
                <a:cs typeface="+mn-cs"/>
              </a:rPr>
              <a:t>Mia 		     </a:t>
            </a:r>
            <a:r>
              <a:rPr kumimoji="0" lang="en-GB" sz="2000" b="0" i="0" u="none" strike="noStrike" kern="1200" cap="none" spc="0" normalizeH="0" baseline="0" noProof="0" dirty="0" err="1">
                <a:ln>
                  <a:noFill/>
                </a:ln>
                <a:effectLst/>
                <a:uLnTx/>
                <a:uFillTx/>
                <a:latin typeface="Century Gothic" panose="020F0302020204030204"/>
                <a:ea typeface="+mn-ea"/>
                <a:cs typeface="+mn-cs"/>
              </a:rPr>
              <a:t>Klarinette</a:t>
            </a:r>
            <a:r>
              <a:rPr kumimoji="0" lang="en-GB" sz="2000" b="0"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The position of the </a:t>
            </a:r>
            <a:r>
              <a:rPr kumimoji="0" lang="en-GB" sz="2000" b="1" i="0" u="none" strike="noStrike" kern="1200" cap="none" spc="0" normalizeH="0" baseline="0" noProof="0" dirty="0">
                <a:ln>
                  <a:noFill/>
                </a:ln>
                <a:effectLst/>
                <a:uLnTx/>
                <a:uFillTx/>
                <a:latin typeface="Century Gothic" panose="020F0302020204030204"/>
                <a:ea typeface="+mn-ea"/>
                <a:cs typeface="+mn-cs"/>
              </a:rPr>
              <a:t>verb </a:t>
            </a:r>
            <a:r>
              <a:rPr kumimoji="0" lang="en-GB" sz="2000" b="0" i="0" u="none" strike="noStrike" kern="1200" cap="none" spc="0" normalizeH="0" baseline="0" noProof="0" dirty="0">
                <a:ln>
                  <a:noFill/>
                </a:ln>
                <a:effectLst/>
                <a:uLnTx/>
                <a:uFillTx/>
                <a:latin typeface="Century Gothic" panose="020F0302020204030204"/>
                <a:ea typeface="+mn-ea"/>
                <a:cs typeface="+mn-cs"/>
              </a:rPr>
              <a:t>does not change. It is always </a:t>
            </a:r>
            <a:r>
              <a:rPr kumimoji="0" lang="en-GB" sz="2000" b="1" i="0" u="none" strike="noStrike" kern="1200" cap="none" spc="0" normalizeH="0" baseline="0" noProof="0" dirty="0">
                <a:ln>
                  <a:noFill/>
                </a:ln>
                <a:effectLst/>
                <a:uLnTx/>
                <a:uFillTx/>
                <a:latin typeface="Century Gothic" panose="020F0302020204030204"/>
                <a:ea typeface="+mn-ea"/>
                <a:cs typeface="+mn-cs"/>
              </a:rPr>
              <a:t>between</a:t>
            </a:r>
            <a:r>
              <a:rPr kumimoji="0" lang="en-GB" sz="2000" b="0" i="0" u="none" strike="noStrike" kern="1200" cap="none" spc="0" normalizeH="0" baseline="0" noProof="0" dirty="0">
                <a:ln>
                  <a:noFill/>
                </a:ln>
                <a:effectLst/>
                <a:uLnTx/>
                <a:uFillTx/>
                <a:latin typeface="Century Gothic" panose="020F0302020204030204"/>
                <a:ea typeface="+mn-ea"/>
                <a:cs typeface="+mn-cs"/>
              </a:rPr>
              <a:t> the subject and the adverb.</a:t>
            </a:r>
          </a:p>
        </p:txBody>
      </p:sp>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FFCC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rgbClr val="53D2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VERB</a:t>
            </a:r>
          </a:p>
        </p:txBody>
      </p:sp>
      <p:sp>
        <p:nvSpPr>
          <p:cNvPr id="13" name="TextBox 12">
            <a:extLst>
              <a:ext uri="{FF2B5EF4-FFF2-40B4-BE49-F238E27FC236}">
                <a16:creationId xmlns:a16="http://schemas.microsoft.com/office/drawing/2014/main" id="{A0CF8E12-D90E-44E2-AD18-2852381740B9}"/>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ADVERB</a:t>
            </a:r>
          </a:p>
        </p:txBody>
      </p:sp>
      <p:sp>
        <p:nvSpPr>
          <p:cNvPr id="14" name="TextBox 13">
            <a:extLst>
              <a:ext uri="{FF2B5EF4-FFF2-40B4-BE49-F238E27FC236}">
                <a16:creationId xmlns:a16="http://schemas.microsoft.com/office/drawing/2014/main" id="{33D82C17-0B12-40DE-8ECD-8C09365FCACD}"/>
              </a:ext>
            </a:extLst>
          </p:cNvPr>
          <p:cNvSpPr txBox="1"/>
          <p:nvPr/>
        </p:nvSpPr>
        <p:spPr>
          <a:xfrm>
            <a:off x="8540099" y="2340460"/>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OBJECT</a:t>
            </a:r>
          </a:p>
        </p:txBody>
      </p:sp>
      <p:sp>
        <p:nvSpPr>
          <p:cNvPr id="15" name="TextBox 14">
            <a:extLst>
              <a:ext uri="{FF2B5EF4-FFF2-40B4-BE49-F238E27FC236}">
                <a16:creationId xmlns:a16="http://schemas.microsoft.com/office/drawing/2014/main" id="{050D3C9A-371E-4DFE-AA3A-D91EF83FD860}"/>
              </a:ext>
            </a:extLst>
          </p:cNvPr>
          <p:cNvSpPr txBox="1"/>
          <p:nvPr/>
        </p:nvSpPr>
        <p:spPr>
          <a:xfrm>
            <a:off x="6151731" y="4770679"/>
            <a:ext cx="1851920" cy="400110"/>
          </a:xfrm>
          <a:prstGeom prst="rect">
            <a:avLst/>
          </a:prstGeom>
          <a:solidFill>
            <a:srgbClr val="FFCC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16" name="TextBox 15">
            <a:extLst>
              <a:ext uri="{FF2B5EF4-FFF2-40B4-BE49-F238E27FC236}">
                <a16:creationId xmlns:a16="http://schemas.microsoft.com/office/drawing/2014/main" id="{B63C7794-EFA2-41DE-8706-CA10C544A5AB}"/>
              </a:ext>
            </a:extLst>
          </p:cNvPr>
          <p:cNvSpPr txBox="1"/>
          <p:nvPr/>
        </p:nvSpPr>
        <p:spPr>
          <a:xfrm>
            <a:off x="3763363" y="4770679"/>
            <a:ext cx="1851920" cy="400110"/>
          </a:xfrm>
          <a:prstGeom prst="rect">
            <a:avLst/>
          </a:prstGeom>
          <a:solidFill>
            <a:srgbClr val="53D2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VERB</a:t>
            </a:r>
          </a:p>
        </p:txBody>
      </p:sp>
      <p:sp>
        <p:nvSpPr>
          <p:cNvPr id="17" name="TextBox 16">
            <a:extLst>
              <a:ext uri="{FF2B5EF4-FFF2-40B4-BE49-F238E27FC236}">
                <a16:creationId xmlns:a16="http://schemas.microsoft.com/office/drawing/2014/main" id="{E7069E36-72DF-413B-8C2A-50B1F66834D6}"/>
              </a:ext>
            </a:extLst>
          </p:cNvPr>
          <p:cNvSpPr txBox="1"/>
          <p:nvPr/>
        </p:nvSpPr>
        <p:spPr>
          <a:xfrm>
            <a:off x="1374995" y="4770679"/>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ADVERB</a:t>
            </a:r>
          </a:p>
        </p:txBody>
      </p:sp>
      <p:sp>
        <p:nvSpPr>
          <p:cNvPr id="18" name="TextBox 17">
            <a:extLst>
              <a:ext uri="{FF2B5EF4-FFF2-40B4-BE49-F238E27FC236}">
                <a16:creationId xmlns:a16="http://schemas.microsoft.com/office/drawing/2014/main" id="{812B0AB1-90D0-4DB8-8850-BF1DA788F358}"/>
              </a:ext>
            </a:extLst>
          </p:cNvPr>
          <p:cNvSpPr txBox="1"/>
          <p:nvPr/>
        </p:nvSpPr>
        <p:spPr>
          <a:xfrm>
            <a:off x="8540099" y="4772786"/>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442819" y="1934835"/>
            <a:ext cx="1435360" cy="1200329"/>
            <a:chOff x="10442819" y="2066093"/>
            <a:chExt cx="1435360" cy="1200329"/>
          </a:xfrm>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solidFill>
              <a:srgbClr val="FFCC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F0302020204030204"/>
                  <a:ea typeface="+mn-ea"/>
                  <a:cs typeface="+mn-cs"/>
                </a:rPr>
                <a:t>1</a:t>
              </a:r>
            </a:p>
          </p:txBody>
        </p:sp>
      </p:grpSp>
      <p:grpSp>
        <p:nvGrpSpPr>
          <p:cNvPr id="32" name="Group 31">
            <a:extLst>
              <a:ext uri="{FF2B5EF4-FFF2-40B4-BE49-F238E27FC236}">
                <a16:creationId xmlns:a16="http://schemas.microsoft.com/office/drawing/2014/main" id="{A19615F4-1287-420E-9337-89E97A2A2C51}"/>
              </a:ext>
            </a:extLst>
          </p:cNvPr>
          <p:cNvGrpSpPr/>
          <p:nvPr/>
        </p:nvGrpSpPr>
        <p:grpSpPr>
          <a:xfrm>
            <a:off x="10442819" y="4368404"/>
            <a:ext cx="1435360" cy="1200329"/>
            <a:chOff x="10442819" y="2066093"/>
            <a:chExt cx="1435360" cy="1200329"/>
          </a:xfrm>
        </p:grpSpPr>
        <p:grpSp>
          <p:nvGrpSpPr>
            <p:cNvPr id="33" name="Group 32">
              <a:extLst>
                <a:ext uri="{FF2B5EF4-FFF2-40B4-BE49-F238E27FC236}">
                  <a16:creationId xmlns:a16="http://schemas.microsoft.com/office/drawing/2014/main" id="{80AC4FD0-DB25-4D12-969D-EC9CDA646D5B}"/>
                </a:ext>
              </a:extLst>
            </p:cNvPr>
            <p:cNvGrpSpPr/>
            <p:nvPr/>
          </p:nvGrpSpPr>
          <p:grpSpPr>
            <a:xfrm>
              <a:off x="10442819" y="2120158"/>
              <a:ext cx="374186" cy="1092200"/>
              <a:chOff x="10442819" y="2120158"/>
              <a:chExt cx="507524" cy="1092200"/>
            </a:xfrm>
          </p:grpSpPr>
          <p:grpSp>
            <p:nvGrpSpPr>
              <p:cNvPr id="35" name="Group 34">
                <a:extLst>
                  <a:ext uri="{FF2B5EF4-FFF2-40B4-BE49-F238E27FC236}">
                    <a16:creationId xmlns:a16="http://schemas.microsoft.com/office/drawing/2014/main" id="{9790BFF3-D111-4176-B403-71117FE31BBB}"/>
                  </a:ext>
                </a:extLst>
              </p:cNvPr>
              <p:cNvGrpSpPr/>
              <p:nvPr/>
            </p:nvGrpSpPr>
            <p:grpSpPr>
              <a:xfrm>
                <a:off x="10442819" y="2120158"/>
                <a:ext cx="295031" cy="1092200"/>
                <a:chOff x="10595219" y="1873250"/>
                <a:chExt cx="295031" cy="1092200"/>
              </a:xfrm>
            </p:grpSpPr>
            <p:cxnSp>
              <p:nvCxnSpPr>
                <p:cNvPr id="37" name="Straight Connector 36">
                  <a:extLst>
                    <a:ext uri="{FF2B5EF4-FFF2-40B4-BE49-F238E27FC236}">
                      <a16:creationId xmlns:a16="http://schemas.microsoft.com/office/drawing/2014/main" id="{B957EC34-F444-4D25-82E9-30396CD5E1E0}"/>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80484E-8F02-4878-95A1-874454301C4F}"/>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A9C1D1-5DE0-449A-9018-7A6E87005752}"/>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7213A7FD-77D4-4BD9-82BF-D80DBC6AF7A7}"/>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F78642DD-08BE-4BB9-B0A9-E1AD5E0B7C54}"/>
                </a:ext>
              </a:extLst>
            </p:cNvPr>
            <p:cNvSpPr txBox="1"/>
            <p:nvPr/>
          </p:nvSpPr>
          <p:spPr>
            <a:xfrm>
              <a:off x="10816564" y="2066093"/>
              <a:ext cx="1061615" cy="1200329"/>
            </a:xfrm>
            <a:prstGeom prst="rect">
              <a:avLst/>
            </a:prstGeom>
            <a:solidFill>
              <a:srgbClr val="FFCC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F0302020204030204"/>
                  <a:ea typeface="+mn-ea"/>
                  <a:cs typeface="+mn-cs"/>
                </a:rPr>
                <a:t>2</a:t>
              </a:r>
            </a:p>
          </p:txBody>
        </p:sp>
      </p:grpSp>
      <p:sp>
        <p:nvSpPr>
          <p:cNvPr id="40" name="TextBox 39">
            <a:extLst>
              <a:ext uri="{FF2B5EF4-FFF2-40B4-BE49-F238E27FC236}">
                <a16:creationId xmlns:a16="http://schemas.microsoft.com/office/drawing/2014/main" id="{2FE60497-65BF-4B8C-9EB1-5008BD3C82CD}"/>
              </a:ext>
            </a:extLst>
          </p:cNvPr>
          <p:cNvSpPr txBox="1"/>
          <p:nvPr/>
        </p:nvSpPr>
        <p:spPr>
          <a:xfrm>
            <a:off x="1590691" y="1811577"/>
            <a:ext cx="1160980" cy="400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454F21E-450A-4A1B-BC47-4E08CC9BE48F}"/>
              </a:ext>
            </a:extLst>
          </p:cNvPr>
          <p:cNvSpPr txBox="1"/>
          <p:nvPr/>
        </p:nvSpPr>
        <p:spPr>
          <a:xfrm>
            <a:off x="4046254" y="1890655"/>
            <a:ext cx="1160980" cy="400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150BC8E3-782B-4CE1-A778-E0F32FEF7805}"/>
              </a:ext>
            </a:extLst>
          </p:cNvPr>
          <p:cNvSpPr txBox="1"/>
          <p:nvPr/>
        </p:nvSpPr>
        <p:spPr>
          <a:xfrm>
            <a:off x="5978295" y="1811577"/>
            <a:ext cx="2090787" cy="4000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66E918A2-1B84-4451-A4EA-8EEDC6A1000B}"/>
              </a:ext>
            </a:extLst>
          </p:cNvPr>
          <p:cNvSpPr txBox="1"/>
          <p:nvPr/>
        </p:nvSpPr>
        <p:spPr>
          <a:xfrm>
            <a:off x="8682557" y="1843662"/>
            <a:ext cx="1502538" cy="4000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F39A6537-03BF-44DE-BD97-AD4AD37FB9B5}"/>
              </a:ext>
            </a:extLst>
          </p:cNvPr>
          <p:cNvSpPr txBox="1"/>
          <p:nvPr/>
        </p:nvSpPr>
        <p:spPr>
          <a:xfrm>
            <a:off x="1220806" y="4338871"/>
            <a:ext cx="2087357" cy="331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82E3D4F3-4213-4A37-8064-CDD82B65C952}"/>
              </a:ext>
            </a:extLst>
          </p:cNvPr>
          <p:cNvSpPr txBox="1"/>
          <p:nvPr/>
        </p:nvSpPr>
        <p:spPr>
          <a:xfrm>
            <a:off x="3639398" y="4326385"/>
            <a:ext cx="1773547" cy="3310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0F33B2C7-8916-443E-BAD2-1A2E03085F47}"/>
              </a:ext>
            </a:extLst>
          </p:cNvPr>
          <p:cNvSpPr txBox="1"/>
          <p:nvPr/>
        </p:nvSpPr>
        <p:spPr>
          <a:xfrm>
            <a:off x="6190917" y="4285404"/>
            <a:ext cx="1773547" cy="3310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388CD4E6-7A42-4A03-AD5B-2B1DC166DAFC}"/>
              </a:ext>
            </a:extLst>
          </p:cNvPr>
          <p:cNvSpPr txBox="1"/>
          <p:nvPr/>
        </p:nvSpPr>
        <p:spPr>
          <a:xfrm>
            <a:off x="8445222" y="4285404"/>
            <a:ext cx="1773547" cy="3310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Rounded Rectangle 3"/>
          <p:cNvSpPr/>
          <p:nvPr/>
        </p:nvSpPr>
        <p:spPr>
          <a:xfrm>
            <a:off x="3639398" y="1843662"/>
            <a:ext cx="2066921" cy="3725071"/>
          </a:xfrm>
          <a:prstGeom prst="roundRect">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83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15" end="15"/>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15" grpId="0" animBg="1"/>
      <p:bldP spid="16" grpId="0" animBg="1"/>
      <p:bldP spid="17" grpId="0" animBg="1"/>
      <p:bldP spid="18" grpId="0" animBg="1"/>
      <p:bldP spid="40" grpId="0" animBg="1"/>
      <p:bldP spid="43" grpId="0" animBg="1"/>
      <p:bldP spid="44" grpId="0" animBg="1"/>
      <p:bldP spid="45" grpId="0" animBg="1"/>
      <p:bldP spid="46" grpId="0" animBg="1"/>
      <p:bldP spid="47" grpId="0" animBg="1"/>
      <p:bldP spid="48" grpId="0" animBg="1"/>
      <p:bldP spid="4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180881" cy="647577"/>
          </a:xfrm>
        </p:spPr>
        <p:txBody>
          <a:bodyPr>
            <a:noAutofit/>
          </a:bodyPr>
          <a:lstStyle/>
          <a:p>
            <a:r>
              <a:rPr lang="en-GB" sz="2800" b="1" dirty="0" err="1">
                <a:solidFill>
                  <a:schemeClr val="bg1"/>
                </a:solidFill>
              </a:rPr>
              <a:t>Wurstelprater</a:t>
            </a:r>
            <a:r>
              <a:rPr lang="en-GB" sz="2800" b="1" dirty="0">
                <a:solidFill>
                  <a:schemeClr val="bg1"/>
                </a:solidFill>
              </a:rPr>
              <a:t> </a:t>
            </a:r>
            <a:r>
              <a:rPr lang="en-GB" sz="2800" b="1" dirty="0" err="1">
                <a:solidFill>
                  <a:schemeClr val="bg1"/>
                </a:solidFill>
              </a:rPr>
              <a:t>Attraktionen</a:t>
            </a:r>
            <a:r>
              <a:rPr lang="en-GB" sz="2800" b="1" dirty="0">
                <a:solidFill>
                  <a:schemeClr val="bg1"/>
                </a:solidFill>
              </a:rPr>
              <a:t> </a:t>
            </a:r>
            <a:r>
              <a:rPr lang="en-GB" sz="2800" b="0" dirty="0">
                <a:solidFill>
                  <a:schemeClr val="bg1"/>
                </a:solidFill>
              </a:rPr>
              <a:t>(1/2)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21687" y="154732"/>
            <a:ext cx="2526245" cy="436463"/>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07E1D01F-DC1E-4A95-9498-A49F73C5A20E}"/>
              </a:ext>
            </a:extLst>
          </p:cNvPr>
          <p:cNvSpPr txBox="1"/>
          <p:nvPr/>
        </p:nvSpPr>
        <p:spPr>
          <a:xfrm>
            <a:off x="179476" y="2456543"/>
            <a:ext cx="5563891" cy="830997"/>
          </a:xfrm>
          <a:prstGeom prst="rect">
            <a:avLst/>
          </a:prstGeom>
          <a:noFill/>
        </p:spPr>
        <p:txBody>
          <a:bodyPr wrap="square" rtlCol="0">
            <a:spAutoFit/>
          </a:bodyPr>
          <a:lstStyle/>
          <a:p>
            <a:r>
              <a:rPr lang="en-US" sz="2400" dirty="0"/>
              <a:t>“Der </a:t>
            </a:r>
            <a:r>
              <a:rPr lang="en-US" sz="2400" dirty="0" err="1"/>
              <a:t>Praterturm</a:t>
            </a:r>
            <a:r>
              <a:rPr lang="en-US" sz="2400" dirty="0"/>
              <a:t>* </a:t>
            </a:r>
            <a:r>
              <a:rPr lang="en-US" sz="2400" dirty="0" err="1"/>
              <a:t>ist</a:t>
            </a:r>
            <a:r>
              <a:rPr lang="en-US" sz="2400" dirty="0"/>
              <a:t> </a:t>
            </a:r>
            <a:r>
              <a:rPr lang="en-US" sz="2400" b="1" dirty="0" err="1"/>
              <a:t>eine</a:t>
            </a:r>
            <a:r>
              <a:rPr lang="en-US" sz="2400" b="1" dirty="0"/>
              <a:t> von </a:t>
            </a:r>
            <a:r>
              <a:rPr lang="en-US" sz="2400" b="1" dirty="0" err="1"/>
              <a:t>meinen</a:t>
            </a:r>
            <a:r>
              <a:rPr lang="en-US" sz="2400" b="1" dirty="0"/>
              <a:t> 250 </a:t>
            </a:r>
            <a:r>
              <a:rPr lang="en-US" sz="2400" b="1" dirty="0" err="1"/>
              <a:t>Attraktionen</a:t>
            </a:r>
            <a:r>
              <a:rPr lang="en-US" sz="2400" b="1" dirty="0"/>
              <a:t>.”</a:t>
            </a:r>
          </a:p>
        </p:txBody>
      </p:sp>
      <p:sp>
        <p:nvSpPr>
          <p:cNvPr id="10" name="TextBox 9">
            <a:extLst>
              <a:ext uri="{FF2B5EF4-FFF2-40B4-BE49-F238E27FC236}">
                <a16:creationId xmlns:a16="http://schemas.microsoft.com/office/drawing/2014/main" id="{7EACF298-9E78-4E2C-8EC0-1AA29A42FBBA}"/>
              </a:ext>
            </a:extLst>
          </p:cNvPr>
          <p:cNvSpPr txBox="1"/>
          <p:nvPr/>
        </p:nvSpPr>
        <p:spPr>
          <a:xfrm>
            <a:off x="179476" y="3691735"/>
            <a:ext cx="5563891" cy="830997"/>
          </a:xfrm>
          <a:prstGeom prst="rect">
            <a:avLst/>
          </a:prstGeom>
          <a:noFill/>
        </p:spPr>
        <p:txBody>
          <a:bodyPr wrap="square" rtlCol="0">
            <a:spAutoFit/>
          </a:bodyPr>
          <a:lstStyle/>
          <a:p>
            <a:r>
              <a:rPr lang="en-US" sz="2400" dirty="0"/>
              <a:t>“Der </a:t>
            </a:r>
            <a:r>
              <a:rPr lang="en-US" sz="2400" dirty="0" err="1"/>
              <a:t>Praterturm</a:t>
            </a:r>
            <a:r>
              <a:rPr lang="en-US" sz="2400" dirty="0"/>
              <a:t> </a:t>
            </a:r>
            <a:r>
              <a:rPr lang="en-US" sz="2400" dirty="0" err="1"/>
              <a:t>ist</a:t>
            </a:r>
            <a:r>
              <a:rPr lang="en-US" sz="2400" dirty="0"/>
              <a:t> </a:t>
            </a:r>
            <a:r>
              <a:rPr lang="en-US" sz="2400" b="1" dirty="0" err="1"/>
              <a:t>mit</a:t>
            </a:r>
            <a:r>
              <a:rPr lang="en-US" sz="2400" b="1" dirty="0"/>
              <a:t> 117 </a:t>
            </a:r>
            <a:r>
              <a:rPr lang="en-US" sz="2400" b="1" dirty="0" err="1"/>
              <a:t>Metern</a:t>
            </a:r>
            <a:r>
              <a:rPr lang="en-US" sz="2400" b="1" dirty="0"/>
              <a:t> </a:t>
            </a:r>
            <a:r>
              <a:rPr lang="en-US" sz="2400" dirty="0" err="1"/>
              <a:t>eine</a:t>
            </a:r>
            <a:r>
              <a:rPr lang="en-US" sz="2400" dirty="0"/>
              <a:t> Sensation.”</a:t>
            </a:r>
          </a:p>
        </p:txBody>
      </p:sp>
      <p:pic>
        <p:nvPicPr>
          <p:cNvPr id="6" name="Picture 5" descr="A picture containing bird, large, boat, flying&#10;&#10;Description automatically generated">
            <a:extLst>
              <a:ext uri="{FF2B5EF4-FFF2-40B4-BE49-F238E27FC236}">
                <a16:creationId xmlns:a16="http://schemas.microsoft.com/office/drawing/2014/main" id="{F6B52960-6416-4FC0-BC5D-F96B51F7FB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832" y="817261"/>
            <a:ext cx="3489524" cy="5449544"/>
          </a:xfrm>
          <a:prstGeom prst="rect">
            <a:avLst/>
          </a:prstGeom>
        </p:spPr>
      </p:pic>
      <p:sp>
        <p:nvSpPr>
          <p:cNvPr id="8" name="TextBox 7">
            <a:extLst>
              <a:ext uri="{FF2B5EF4-FFF2-40B4-BE49-F238E27FC236}">
                <a16:creationId xmlns:a16="http://schemas.microsoft.com/office/drawing/2014/main" id="{1128CBBF-3947-4828-A479-5F37ADD7BA7E}"/>
              </a:ext>
            </a:extLst>
          </p:cNvPr>
          <p:cNvSpPr txBox="1"/>
          <p:nvPr/>
        </p:nvSpPr>
        <p:spPr>
          <a:xfrm>
            <a:off x="6735832" y="784518"/>
            <a:ext cx="3262933" cy="523220"/>
          </a:xfrm>
          <a:prstGeom prst="rect">
            <a:avLst/>
          </a:prstGeom>
          <a:noFill/>
        </p:spPr>
        <p:txBody>
          <a:bodyPr wrap="square" rtlCol="0">
            <a:spAutoFit/>
          </a:bodyPr>
          <a:lstStyle/>
          <a:p>
            <a:pPr algn="l"/>
            <a:r>
              <a:rPr lang="en-GB" sz="2800" b="1" dirty="0">
                <a:solidFill>
                  <a:schemeClr val="bg1"/>
                </a:solidFill>
              </a:rPr>
              <a:t>der </a:t>
            </a:r>
            <a:r>
              <a:rPr lang="en-GB" sz="2800" b="1" dirty="0" err="1">
                <a:solidFill>
                  <a:schemeClr val="bg1"/>
                </a:solidFill>
              </a:rPr>
              <a:t>Praterturm</a:t>
            </a:r>
            <a:endParaRPr lang="en-GB" sz="2800" b="1" dirty="0">
              <a:solidFill>
                <a:schemeClr val="bg1"/>
              </a:solidFill>
            </a:endParaRPr>
          </a:p>
        </p:txBody>
      </p:sp>
      <p:sp>
        <p:nvSpPr>
          <p:cNvPr id="12" name="TextBox 11">
            <a:extLst>
              <a:ext uri="{FF2B5EF4-FFF2-40B4-BE49-F238E27FC236}">
                <a16:creationId xmlns:a16="http://schemas.microsoft.com/office/drawing/2014/main" id="{84B4BD90-9977-426B-9A37-0B9800365FBF}"/>
              </a:ext>
            </a:extLst>
          </p:cNvPr>
          <p:cNvSpPr txBox="1"/>
          <p:nvPr/>
        </p:nvSpPr>
        <p:spPr>
          <a:xfrm>
            <a:off x="1329954" y="6396335"/>
            <a:ext cx="3262933" cy="461665"/>
          </a:xfrm>
          <a:prstGeom prst="rect">
            <a:avLst/>
          </a:prstGeom>
          <a:noFill/>
        </p:spPr>
        <p:txBody>
          <a:bodyPr wrap="square" rtlCol="0">
            <a:spAutoFit/>
          </a:bodyPr>
          <a:lstStyle/>
          <a:p>
            <a:pPr algn="l"/>
            <a:r>
              <a:rPr lang="en-GB" sz="2400" dirty="0"/>
              <a:t>*der </a:t>
            </a:r>
            <a:r>
              <a:rPr lang="en-GB" sz="2400" dirty="0" err="1"/>
              <a:t>Turm</a:t>
            </a:r>
            <a:r>
              <a:rPr lang="en-GB" sz="2400" dirty="0"/>
              <a:t> - tower</a:t>
            </a:r>
          </a:p>
        </p:txBody>
      </p:sp>
      <p:sp>
        <p:nvSpPr>
          <p:cNvPr id="13" name="TextBox 12">
            <a:extLst>
              <a:ext uri="{FF2B5EF4-FFF2-40B4-BE49-F238E27FC236}">
                <a16:creationId xmlns:a16="http://schemas.microsoft.com/office/drawing/2014/main" id="{DE20EC51-3D5B-43BB-B1A4-6AC31E1A538F}"/>
              </a:ext>
            </a:extLst>
          </p:cNvPr>
          <p:cNvSpPr txBox="1"/>
          <p:nvPr/>
        </p:nvSpPr>
        <p:spPr>
          <a:xfrm>
            <a:off x="143600" y="818011"/>
            <a:ext cx="6096000" cy="1200329"/>
          </a:xfrm>
          <a:prstGeom prst="rect">
            <a:avLst/>
          </a:prstGeom>
          <a:noFill/>
        </p:spPr>
        <p:txBody>
          <a:bodyPr wrap="square" rtlCol="0">
            <a:spAutoFit/>
          </a:bodyPr>
          <a:lstStyle/>
          <a:p>
            <a:r>
              <a:rPr lang="en-US" sz="2400" dirty="0"/>
              <a:t>Re-write the sentences to </a:t>
            </a:r>
            <a:r>
              <a:rPr lang="en-US" sz="2400" u="sng" dirty="0" err="1"/>
              <a:t>emphasise</a:t>
            </a:r>
            <a:r>
              <a:rPr lang="en-US" sz="2400" dirty="0"/>
              <a:t> the meanings in </a:t>
            </a:r>
            <a:r>
              <a:rPr lang="en-US" sz="2400" b="1" dirty="0"/>
              <a:t>bold</a:t>
            </a:r>
            <a:r>
              <a:rPr lang="en-US" sz="2400" dirty="0"/>
              <a:t>. You will need to change the word order.</a:t>
            </a:r>
          </a:p>
        </p:txBody>
      </p:sp>
      <p:sp>
        <p:nvSpPr>
          <p:cNvPr id="14" name="Rectangle 13">
            <a:extLst>
              <a:ext uri="{FF2B5EF4-FFF2-40B4-BE49-F238E27FC236}">
                <a16:creationId xmlns:a16="http://schemas.microsoft.com/office/drawing/2014/main" id="{BBCF824A-2DFD-4045-8C8B-B969A0F76ABB}"/>
              </a:ext>
            </a:extLst>
          </p:cNvPr>
          <p:cNvSpPr/>
          <p:nvPr/>
        </p:nvSpPr>
        <p:spPr>
          <a:xfrm>
            <a:off x="179477" y="4926927"/>
            <a:ext cx="6096000" cy="1200329"/>
          </a:xfrm>
          <a:prstGeom prst="rect">
            <a:avLst/>
          </a:prstGeom>
        </p:spPr>
        <p:txBody>
          <a:bodyPr>
            <a:spAutoFit/>
          </a:bodyPr>
          <a:lstStyle/>
          <a:p>
            <a:r>
              <a:rPr lang="en-US" sz="2400" dirty="0"/>
              <a:t>“Man </a:t>
            </a:r>
            <a:r>
              <a:rPr lang="en-US" sz="2400" dirty="0" err="1"/>
              <a:t>bekommt</a:t>
            </a:r>
            <a:r>
              <a:rPr lang="en-US" sz="2400" dirty="0"/>
              <a:t> </a:t>
            </a:r>
            <a:r>
              <a:rPr lang="en-US" sz="2400" b="1" dirty="0"/>
              <a:t>von </a:t>
            </a:r>
            <a:r>
              <a:rPr lang="en-US" sz="2400" b="1" dirty="0" err="1"/>
              <a:t>oben</a:t>
            </a:r>
            <a:r>
              <a:rPr lang="en-US" sz="2400" dirty="0"/>
              <a:t> </a:t>
            </a:r>
            <a:r>
              <a:rPr lang="en-US" sz="2400" dirty="0" err="1"/>
              <a:t>einen</a:t>
            </a:r>
            <a:r>
              <a:rPr lang="en-US" sz="2400" dirty="0"/>
              <a:t> </a:t>
            </a:r>
            <a:r>
              <a:rPr lang="en-US" sz="2400" dirty="0" err="1"/>
              <a:t>schönen</a:t>
            </a:r>
            <a:r>
              <a:rPr lang="en-US" sz="2400" dirty="0"/>
              <a:t> </a:t>
            </a:r>
            <a:r>
              <a:rPr lang="en-US" sz="2400" dirty="0" err="1"/>
              <a:t>Blick</a:t>
            </a:r>
            <a:r>
              <a:rPr lang="en-US" sz="2400" dirty="0"/>
              <a:t> </a:t>
            </a:r>
            <a:r>
              <a:rPr lang="en-US" sz="2400" dirty="0" err="1"/>
              <a:t>über</a:t>
            </a:r>
            <a:r>
              <a:rPr lang="en-US" sz="2400" dirty="0"/>
              <a:t> </a:t>
            </a:r>
            <a:r>
              <a:rPr lang="en-US" sz="2400" dirty="0" err="1"/>
              <a:t>ganz</a:t>
            </a:r>
            <a:r>
              <a:rPr lang="en-US" sz="2400" dirty="0"/>
              <a:t> Wien. Eine </a:t>
            </a:r>
            <a:r>
              <a:rPr lang="en-US" sz="2400" dirty="0" err="1"/>
              <a:t>Fahrt</a:t>
            </a:r>
            <a:r>
              <a:rPr lang="en-US" sz="2400" dirty="0"/>
              <a:t> </a:t>
            </a:r>
            <a:r>
              <a:rPr lang="en-US" sz="2400" dirty="0" err="1"/>
              <a:t>dauert</a:t>
            </a:r>
            <a:r>
              <a:rPr lang="en-US" sz="2400" dirty="0"/>
              <a:t> 3-4 </a:t>
            </a:r>
            <a:r>
              <a:rPr lang="en-US" sz="2400" dirty="0" err="1"/>
              <a:t>Minuten</a:t>
            </a:r>
            <a:r>
              <a:rPr lang="en-US" sz="2400" dirty="0"/>
              <a:t>.”</a:t>
            </a:r>
            <a:endParaRPr lang="en-GB" dirty="0"/>
          </a:p>
        </p:txBody>
      </p:sp>
    </p:spTree>
    <p:extLst>
      <p:ext uri="{BB962C8B-B14F-4D97-AF65-F5344CB8AC3E}">
        <p14:creationId xmlns:p14="http://schemas.microsoft.com/office/powerpoint/2010/main" val="3856518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rmAutofit/>
          </a:bodyPr>
          <a:lstStyle/>
          <a:p>
            <a:r>
              <a:rPr lang="en-GB" sz="2800" b="1" dirty="0" err="1">
                <a:solidFill>
                  <a:schemeClr val="bg1"/>
                </a:solidFill>
              </a:rPr>
              <a:t>Wurstelprater</a:t>
            </a:r>
            <a:r>
              <a:rPr lang="en-GB" sz="2800" b="1" dirty="0">
                <a:solidFill>
                  <a:schemeClr val="bg1"/>
                </a:solidFill>
              </a:rPr>
              <a:t> </a:t>
            </a:r>
            <a:r>
              <a:rPr lang="en-GB" sz="2800" b="1" dirty="0" err="1">
                <a:solidFill>
                  <a:schemeClr val="bg1"/>
                </a:solidFill>
              </a:rPr>
              <a:t>Attraktionen</a:t>
            </a:r>
            <a:r>
              <a:rPr lang="en-GB" sz="2800" b="1" dirty="0">
                <a:solidFill>
                  <a:schemeClr val="bg1"/>
                </a:solidFill>
              </a:rPr>
              <a:t> </a:t>
            </a:r>
            <a:r>
              <a:rPr lang="en-GB" sz="2800" b="0" dirty="0">
                <a:solidFill>
                  <a:schemeClr val="bg1"/>
                </a:solidFill>
              </a:rPr>
              <a:t>(2/2)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25965" y="247047"/>
            <a:ext cx="2431362" cy="356458"/>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04D594D-91DF-4DAB-908D-418379C63360}"/>
              </a:ext>
            </a:extLst>
          </p:cNvPr>
          <p:cNvSpPr txBox="1"/>
          <p:nvPr/>
        </p:nvSpPr>
        <p:spPr>
          <a:xfrm>
            <a:off x="4796948" y="1902265"/>
            <a:ext cx="3342020" cy="523220"/>
          </a:xfrm>
          <a:prstGeom prst="rect">
            <a:avLst/>
          </a:prstGeom>
          <a:noFill/>
        </p:spPr>
        <p:txBody>
          <a:bodyPr wrap="square" rtlCol="0">
            <a:spAutoFit/>
          </a:bodyPr>
          <a:lstStyle/>
          <a:p>
            <a:r>
              <a:rPr lang="en-US" sz="2800" b="1" dirty="0"/>
              <a:t>der Boomerang</a:t>
            </a:r>
          </a:p>
        </p:txBody>
      </p:sp>
      <p:sp>
        <p:nvSpPr>
          <p:cNvPr id="10" name="TextBox 9">
            <a:extLst>
              <a:ext uri="{FF2B5EF4-FFF2-40B4-BE49-F238E27FC236}">
                <a16:creationId xmlns:a16="http://schemas.microsoft.com/office/drawing/2014/main" id="{F253D0A1-E34D-4C06-8EA0-B2CA009BAA51}"/>
              </a:ext>
            </a:extLst>
          </p:cNvPr>
          <p:cNvSpPr txBox="1"/>
          <p:nvPr/>
        </p:nvSpPr>
        <p:spPr>
          <a:xfrm>
            <a:off x="4796948" y="2425485"/>
            <a:ext cx="5563891" cy="1200329"/>
          </a:xfrm>
          <a:prstGeom prst="rect">
            <a:avLst/>
          </a:prstGeom>
          <a:noFill/>
        </p:spPr>
        <p:txBody>
          <a:bodyPr wrap="square" rtlCol="0">
            <a:spAutoFit/>
          </a:bodyPr>
          <a:lstStyle/>
          <a:p>
            <a:r>
              <a:rPr lang="en-US" sz="2400" dirty="0"/>
              <a:t>“</a:t>
            </a:r>
            <a:r>
              <a:rPr lang="en-US" sz="2400" dirty="0" err="1"/>
              <a:t>Diese</a:t>
            </a:r>
            <a:r>
              <a:rPr lang="en-US" sz="2400" dirty="0"/>
              <a:t> </a:t>
            </a:r>
            <a:r>
              <a:rPr lang="en-US" sz="2400" dirty="0" err="1"/>
              <a:t>Achterbahn</a:t>
            </a:r>
            <a:r>
              <a:rPr lang="en-US" sz="2400" dirty="0"/>
              <a:t>* </a:t>
            </a:r>
            <a:r>
              <a:rPr lang="en-US" sz="2400" dirty="0" err="1"/>
              <a:t>ist</a:t>
            </a:r>
            <a:r>
              <a:rPr lang="en-US" sz="2400" dirty="0"/>
              <a:t> </a:t>
            </a:r>
            <a:r>
              <a:rPr lang="en-US" sz="2400" b="1" dirty="0" err="1"/>
              <a:t>mit</a:t>
            </a:r>
            <a:r>
              <a:rPr lang="en-US" sz="2400" b="1" dirty="0"/>
              <a:t> </a:t>
            </a:r>
            <a:r>
              <a:rPr lang="en-US" sz="2400" b="1" dirty="0" err="1"/>
              <a:t>mehr</a:t>
            </a:r>
            <a:r>
              <a:rPr lang="en-US" sz="2400" b="1" dirty="0"/>
              <a:t> </a:t>
            </a:r>
            <a:r>
              <a:rPr lang="en-US" sz="2400" b="1" dirty="0" err="1"/>
              <a:t>als</a:t>
            </a:r>
            <a:r>
              <a:rPr lang="en-US" sz="2400" b="1" dirty="0"/>
              <a:t> 85kmph</a:t>
            </a:r>
            <a:r>
              <a:rPr lang="en-US" sz="2400" dirty="0"/>
              <a:t> </a:t>
            </a:r>
            <a:r>
              <a:rPr lang="en-US" sz="2400" dirty="0" err="1"/>
              <a:t>für</a:t>
            </a:r>
            <a:r>
              <a:rPr lang="en-US" sz="2400" dirty="0"/>
              <a:t> </a:t>
            </a:r>
            <a:r>
              <a:rPr lang="en-US" sz="2400" dirty="0" err="1"/>
              <a:t>viele</a:t>
            </a:r>
            <a:r>
              <a:rPr lang="en-US" sz="2400" dirty="0"/>
              <a:t> </a:t>
            </a:r>
            <a:r>
              <a:rPr lang="en-US" sz="2400" dirty="0" err="1"/>
              <a:t>Besucher</a:t>
            </a:r>
            <a:r>
              <a:rPr lang="en-US" sz="2400" dirty="0"/>
              <a:t> das absolute Highlight.”</a:t>
            </a:r>
          </a:p>
        </p:txBody>
      </p:sp>
      <p:sp>
        <p:nvSpPr>
          <p:cNvPr id="13" name="Rectangle 12">
            <a:extLst>
              <a:ext uri="{FF2B5EF4-FFF2-40B4-BE49-F238E27FC236}">
                <a16:creationId xmlns:a16="http://schemas.microsoft.com/office/drawing/2014/main" id="{02C5C66B-DC05-48D5-ADB4-2EBFB4C3979A}"/>
              </a:ext>
            </a:extLst>
          </p:cNvPr>
          <p:cNvSpPr/>
          <p:nvPr/>
        </p:nvSpPr>
        <p:spPr>
          <a:xfrm>
            <a:off x="7165631" y="5692543"/>
            <a:ext cx="4791696" cy="461665"/>
          </a:xfrm>
          <a:prstGeom prst="rect">
            <a:avLst/>
          </a:prstGeom>
          <a:ln>
            <a:solidFill>
              <a:srgbClr val="FF0000"/>
            </a:solidFill>
          </a:ln>
        </p:spPr>
        <p:txBody>
          <a:bodyPr wrap="none">
            <a:spAutoFit/>
          </a:bodyPr>
          <a:lstStyle/>
          <a:p>
            <a:r>
              <a:rPr lang="en-GB" sz="2400" dirty="0"/>
              <a:t>*die </a:t>
            </a:r>
            <a:r>
              <a:rPr lang="en-GB" sz="2400" dirty="0" err="1"/>
              <a:t>Achterbahn</a:t>
            </a:r>
            <a:r>
              <a:rPr lang="en-GB" sz="2400" dirty="0"/>
              <a:t> - rollercoaster</a:t>
            </a:r>
          </a:p>
        </p:txBody>
      </p:sp>
      <p:sp>
        <p:nvSpPr>
          <p:cNvPr id="14" name="Rectangle 13">
            <a:extLst>
              <a:ext uri="{FF2B5EF4-FFF2-40B4-BE49-F238E27FC236}">
                <a16:creationId xmlns:a16="http://schemas.microsoft.com/office/drawing/2014/main" id="{575011B0-C374-45A3-9EFC-1C9CE3772F61}"/>
              </a:ext>
            </a:extLst>
          </p:cNvPr>
          <p:cNvSpPr/>
          <p:nvPr/>
        </p:nvSpPr>
        <p:spPr>
          <a:xfrm>
            <a:off x="190166" y="5980912"/>
            <a:ext cx="3661580" cy="369332"/>
          </a:xfrm>
          <a:prstGeom prst="rect">
            <a:avLst/>
          </a:prstGeom>
        </p:spPr>
        <p:txBody>
          <a:bodyPr wrap="none">
            <a:spAutoFit/>
          </a:bodyPr>
          <a:lstStyle/>
          <a:p>
            <a:r>
              <a:rPr lang="en-GB" dirty="0">
                <a:solidFill>
                  <a:srgbClr val="115076"/>
                </a:solidFill>
              </a:rPr>
              <a:t>cc-by-3.0|Nikolai </a:t>
            </a:r>
            <a:r>
              <a:rPr lang="en-GB" dirty="0" err="1">
                <a:solidFill>
                  <a:srgbClr val="115076"/>
                </a:solidFill>
              </a:rPr>
              <a:t>Karaneschev</a:t>
            </a:r>
            <a:endParaRPr lang="en-GB" dirty="0">
              <a:solidFill>
                <a:srgbClr val="115076"/>
              </a:solidFill>
            </a:endParaRPr>
          </a:p>
        </p:txBody>
      </p:sp>
      <p:pic>
        <p:nvPicPr>
          <p:cNvPr id="16" name="Picture 15" descr="A picture containing outdoor, street, building, large&#10;&#10;Description automatically generated">
            <a:extLst>
              <a:ext uri="{FF2B5EF4-FFF2-40B4-BE49-F238E27FC236}">
                <a16:creationId xmlns:a16="http://schemas.microsoft.com/office/drawing/2014/main" id="{CAFD5515-55C0-48A8-BD02-20E9070C2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184" y="1314363"/>
            <a:ext cx="3387133" cy="4516177"/>
          </a:xfrm>
          <a:prstGeom prst="rect">
            <a:avLst/>
          </a:prstGeom>
        </p:spPr>
      </p:pic>
    </p:spTree>
    <p:extLst>
      <p:ext uri="{BB962C8B-B14F-4D97-AF65-F5344CB8AC3E}">
        <p14:creationId xmlns:p14="http://schemas.microsoft.com/office/powerpoint/2010/main" val="3748921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Postkarte</a:t>
            </a:r>
            <a:r>
              <a:rPr lang="en-GB" sz="2800" b="1" dirty="0">
                <a:solidFill>
                  <a:schemeClr val="bg1"/>
                </a:solidFill>
              </a:rPr>
              <a:t> </a:t>
            </a:r>
            <a:r>
              <a:rPr lang="en-GB" sz="2800" b="1" dirty="0" err="1">
                <a:solidFill>
                  <a:schemeClr val="bg1"/>
                </a:solidFill>
              </a:rPr>
              <a:t>aus</a:t>
            </a:r>
            <a:r>
              <a:rPr lang="en-GB" sz="2800" b="1" dirty="0">
                <a:solidFill>
                  <a:schemeClr val="bg1"/>
                </a:solidFill>
              </a:rPr>
              <a:t> Wien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13774" y="247046"/>
            <a:ext cx="1143553" cy="37176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3F1208E-9335-45A6-8FA0-991AFAAA3FA8}"/>
              </a:ext>
            </a:extLst>
          </p:cNvPr>
          <p:cNvSpPr txBox="1"/>
          <p:nvPr/>
        </p:nvSpPr>
        <p:spPr>
          <a:xfrm>
            <a:off x="4427580" y="139486"/>
            <a:ext cx="4909427" cy="1200329"/>
          </a:xfrm>
          <a:prstGeom prst="rect">
            <a:avLst/>
          </a:prstGeom>
          <a:noFill/>
        </p:spPr>
        <p:txBody>
          <a:bodyPr wrap="square" rtlCol="0">
            <a:spAutoFit/>
          </a:bodyPr>
          <a:lstStyle/>
          <a:p>
            <a:r>
              <a:rPr lang="en-GB" sz="2400" dirty="0"/>
              <a:t>Wolfgang </a:t>
            </a:r>
            <a:r>
              <a:rPr lang="en-GB" sz="2400" dirty="0" err="1"/>
              <a:t>schreibt</a:t>
            </a:r>
            <a:r>
              <a:rPr lang="en-GB" sz="2400" dirty="0"/>
              <a:t> </a:t>
            </a:r>
            <a:r>
              <a:rPr lang="en-GB" sz="2400" dirty="0" err="1"/>
              <a:t>Mutti</a:t>
            </a:r>
            <a:r>
              <a:rPr lang="en-GB" sz="2400" dirty="0"/>
              <a:t> </a:t>
            </a:r>
            <a:r>
              <a:rPr lang="en-GB" sz="2400" dirty="0" err="1"/>
              <a:t>eine</a:t>
            </a:r>
            <a:r>
              <a:rPr lang="en-GB" sz="2400" dirty="0"/>
              <a:t> </a:t>
            </a:r>
            <a:r>
              <a:rPr lang="en-GB" sz="2400" dirty="0" err="1"/>
              <a:t>Postkarte</a:t>
            </a:r>
            <a:r>
              <a:rPr lang="en-GB" sz="2400" dirty="0"/>
              <a:t> </a:t>
            </a:r>
            <a:r>
              <a:rPr lang="en-GB" sz="2400" dirty="0" err="1"/>
              <a:t>aus</a:t>
            </a:r>
            <a:r>
              <a:rPr lang="en-GB" sz="2400" dirty="0"/>
              <a:t> Wien. </a:t>
            </a:r>
            <a:br>
              <a:rPr lang="en-GB" sz="2400" dirty="0"/>
            </a:br>
            <a:r>
              <a:rPr lang="en-GB" sz="2400" dirty="0" err="1"/>
              <a:t>Schreib</a:t>
            </a:r>
            <a:r>
              <a:rPr lang="en-GB" sz="2400" dirty="0"/>
              <a:t> den Text auf </a:t>
            </a:r>
            <a:r>
              <a:rPr lang="en-GB" sz="2400" dirty="0" err="1"/>
              <a:t>Englisch</a:t>
            </a:r>
            <a:r>
              <a:rPr lang="en-GB" sz="2400" dirty="0"/>
              <a:t>.</a:t>
            </a:r>
          </a:p>
        </p:txBody>
      </p:sp>
      <p:pic>
        <p:nvPicPr>
          <p:cNvPr id="9" name="Picture 2" descr="15 Best Photos of Post Card Clip Art">
            <a:extLst>
              <a:ext uri="{FF2B5EF4-FFF2-40B4-BE49-F238E27FC236}">
                <a16:creationId xmlns:a16="http://schemas.microsoft.com/office/drawing/2014/main" id="{2AFA9258-177F-4887-9DC3-EC0E4102B824}"/>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1606" y="1656481"/>
            <a:ext cx="5994394" cy="44329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88ABA9-ECB1-431D-A8F7-09E3F9F604F4}"/>
              </a:ext>
            </a:extLst>
          </p:cNvPr>
          <p:cNvSpPr txBox="1"/>
          <p:nvPr/>
        </p:nvSpPr>
        <p:spPr>
          <a:xfrm>
            <a:off x="125052" y="1745981"/>
            <a:ext cx="3612061" cy="4401205"/>
          </a:xfrm>
          <a:prstGeom prst="rect">
            <a:avLst/>
          </a:prstGeom>
          <a:noFill/>
        </p:spPr>
        <p:txBody>
          <a:bodyPr wrap="square" rtlCol="0">
            <a:spAutoFit/>
          </a:bodyPr>
          <a:lstStyle/>
          <a:p>
            <a:r>
              <a:rPr lang="fr-FR" sz="2000" dirty="0" err="1">
                <a:latin typeface="Ink Free" panose="03080402000500000000" pitchFamily="66" charset="0"/>
              </a:rPr>
              <a:t>Wir</a:t>
            </a:r>
            <a:r>
              <a:rPr lang="fr-FR" sz="2000" dirty="0">
                <a:latin typeface="Ink Free" panose="03080402000500000000" pitchFamily="66" charset="0"/>
              </a:rPr>
              <a:t> </a:t>
            </a:r>
            <a:r>
              <a:rPr lang="fr-FR" sz="2000" dirty="0" err="1">
                <a:latin typeface="Ink Free" panose="03080402000500000000" pitchFamily="66" charset="0"/>
              </a:rPr>
              <a:t>sind</a:t>
            </a:r>
            <a:r>
              <a:rPr lang="fr-FR" sz="2000" dirty="0">
                <a:latin typeface="Ink Free" panose="03080402000500000000" pitchFamily="66" charset="0"/>
              </a:rPr>
              <a:t> in Wien!</a:t>
            </a:r>
          </a:p>
          <a:p>
            <a:r>
              <a:rPr lang="fr-FR" sz="2000" dirty="0" err="1">
                <a:latin typeface="Ink Free" panose="03080402000500000000" pitchFamily="66" charset="0"/>
              </a:rPr>
              <a:t>Heute</a:t>
            </a:r>
            <a:r>
              <a:rPr lang="fr-FR" sz="2000" dirty="0">
                <a:latin typeface="Ink Free" panose="03080402000500000000" pitchFamily="66" charset="0"/>
              </a:rPr>
              <a:t> </a:t>
            </a:r>
            <a:r>
              <a:rPr lang="fr-FR" sz="2000" dirty="0" err="1">
                <a:latin typeface="Ink Free" panose="03080402000500000000" pitchFamily="66" charset="0"/>
              </a:rPr>
              <a:t>ist</a:t>
            </a:r>
            <a:r>
              <a:rPr lang="fr-FR" sz="2000" dirty="0">
                <a:latin typeface="Ink Free" panose="03080402000500000000" pitchFamily="66" charset="0"/>
              </a:rPr>
              <a:t> es </a:t>
            </a:r>
            <a:r>
              <a:rPr lang="fr-FR" sz="2000" dirty="0" err="1">
                <a:latin typeface="Ink Free" panose="03080402000500000000" pitchFamily="66" charset="0"/>
              </a:rPr>
              <a:t>ziemlich</a:t>
            </a:r>
            <a:r>
              <a:rPr lang="fr-FR" sz="2000" dirty="0">
                <a:latin typeface="Ink Free" panose="03080402000500000000" pitchFamily="66" charset="0"/>
              </a:rPr>
              <a:t> </a:t>
            </a:r>
            <a:r>
              <a:rPr lang="fr-FR" sz="2000" dirty="0" err="1">
                <a:latin typeface="Ink Free" panose="03080402000500000000" pitchFamily="66" charset="0"/>
              </a:rPr>
              <a:t>kalt</a:t>
            </a:r>
            <a:r>
              <a:rPr lang="fr-FR" sz="2000" dirty="0">
                <a:latin typeface="Ink Free" panose="03080402000500000000" pitchFamily="66" charset="0"/>
              </a:rPr>
              <a:t> hier, aber </a:t>
            </a:r>
            <a:r>
              <a:rPr lang="fr-FR" sz="2000" dirty="0" err="1">
                <a:latin typeface="Ink Free" panose="03080402000500000000" pitchFamily="66" charset="0"/>
              </a:rPr>
              <a:t>wir</a:t>
            </a:r>
            <a:r>
              <a:rPr lang="fr-FR" sz="2000" dirty="0">
                <a:latin typeface="Ink Free" panose="03080402000500000000" pitchFamily="66" charset="0"/>
              </a:rPr>
              <a:t> </a:t>
            </a:r>
            <a:r>
              <a:rPr lang="fr-FR" sz="2000" dirty="0" err="1">
                <a:latin typeface="Ink Free" panose="03080402000500000000" pitchFamily="66" charset="0"/>
              </a:rPr>
              <a:t>bleiben</a:t>
            </a:r>
            <a:r>
              <a:rPr lang="fr-FR" sz="2000" dirty="0">
                <a:latin typeface="Ink Free" panose="03080402000500000000" pitchFamily="66" charset="0"/>
              </a:rPr>
              <a:t> </a:t>
            </a:r>
            <a:r>
              <a:rPr lang="fr-FR" sz="2000" dirty="0" err="1">
                <a:latin typeface="Ink Free" panose="03080402000500000000" pitchFamily="66" charset="0"/>
              </a:rPr>
              <a:t>nicht</a:t>
            </a:r>
            <a:r>
              <a:rPr lang="fr-FR" sz="2000" dirty="0">
                <a:latin typeface="Ink Free" panose="03080402000500000000" pitchFamily="66" charset="0"/>
              </a:rPr>
              <a:t> </a:t>
            </a:r>
            <a:r>
              <a:rPr lang="fr-FR" sz="2000" dirty="0" err="1">
                <a:latin typeface="Ink Free" panose="03080402000500000000" pitchFamily="66" charset="0"/>
              </a:rPr>
              <a:t>zu</a:t>
            </a:r>
            <a:r>
              <a:rPr lang="fr-FR" sz="2000" dirty="0">
                <a:latin typeface="Ink Free" panose="03080402000500000000" pitchFamily="66" charset="0"/>
              </a:rPr>
              <a:t> Hause.  </a:t>
            </a:r>
          </a:p>
          <a:p>
            <a:endParaRPr lang="en-GB" sz="2000" dirty="0">
              <a:latin typeface="Ink Free" panose="03080402000500000000" pitchFamily="66" charset="0"/>
            </a:endParaRPr>
          </a:p>
          <a:p>
            <a:r>
              <a:rPr lang="fr-FR" sz="2000" dirty="0" err="1">
                <a:latin typeface="Ink Free" panose="03080402000500000000" pitchFamily="66" charset="0"/>
              </a:rPr>
              <a:t>Wir</a:t>
            </a:r>
            <a:r>
              <a:rPr lang="fr-FR" sz="2000" dirty="0">
                <a:latin typeface="Ink Free" panose="03080402000500000000" pitchFamily="66" charset="0"/>
              </a:rPr>
              <a:t> </a:t>
            </a:r>
            <a:r>
              <a:rPr lang="fr-FR" sz="2000" dirty="0" err="1">
                <a:latin typeface="Ink Free" panose="03080402000500000000" pitchFamily="66" charset="0"/>
              </a:rPr>
              <a:t>besuchen</a:t>
            </a:r>
            <a:r>
              <a:rPr lang="fr-FR" sz="2000" dirty="0">
                <a:latin typeface="Ink Free" panose="03080402000500000000" pitchFamily="66" charset="0"/>
              </a:rPr>
              <a:t> den </a:t>
            </a:r>
            <a:r>
              <a:rPr lang="fr-FR" sz="2000" dirty="0" err="1">
                <a:latin typeface="Ink Free" panose="03080402000500000000" pitchFamily="66" charset="0"/>
              </a:rPr>
              <a:t>Wurstelprater</a:t>
            </a:r>
            <a:r>
              <a:rPr lang="fr-FR" sz="2000" dirty="0">
                <a:latin typeface="Ink Free" panose="03080402000500000000" pitchFamily="66" charset="0"/>
              </a:rPr>
              <a:t>. </a:t>
            </a:r>
          </a:p>
          <a:p>
            <a:endParaRPr lang="en-GB" sz="2000" dirty="0">
              <a:latin typeface="Ink Free" panose="03080402000500000000" pitchFamily="66" charset="0"/>
            </a:endParaRPr>
          </a:p>
          <a:p>
            <a:r>
              <a:rPr lang="fr-FR" sz="2000" dirty="0">
                <a:latin typeface="Ink Free" panose="03080402000500000000" pitchFamily="66" charset="0"/>
              </a:rPr>
              <a:t>Mia </a:t>
            </a:r>
            <a:r>
              <a:rPr lang="fr-FR" sz="2000" dirty="0" err="1">
                <a:latin typeface="Ink Free" panose="03080402000500000000" pitchFamily="66" charset="0"/>
              </a:rPr>
              <a:t>fährt</a:t>
            </a:r>
            <a:r>
              <a:rPr lang="fr-FR" sz="2000" dirty="0">
                <a:latin typeface="Ink Free" panose="03080402000500000000" pitchFamily="66" charset="0"/>
              </a:rPr>
              <a:t> </a:t>
            </a:r>
            <a:r>
              <a:rPr lang="fr-FR" sz="2000" dirty="0" err="1">
                <a:latin typeface="Ink Free" panose="03080402000500000000" pitchFamily="66" charset="0"/>
              </a:rPr>
              <a:t>im</a:t>
            </a:r>
            <a:r>
              <a:rPr lang="fr-FR" sz="2000" dirty="0">
                <a:latin typeface="Ink Free" panose="03080402000500000000" pitchFamily="66" charset="0"/>
              </a:rPr>
              <a:t> Moment </a:t>
            </a:r>
            <a:r>
              <a:rPr lang="fr-FR" sz="2000" dirty="0" err="1">
                <a:latin typeface="Ink Free" panose="03080402000500000000" pitchFamily="66" charset="0"/>
              </a:rPr>
              <a:t>nochmal</a:t>
            </a:r>
            <a:r>
              <a:rPr lang="fr-FR" sz="2000" dirty="0">
                <a:latin typeface="Ink Free" panose="03080402000500000000" pitchFamily="66" charset="0"/>
              </a:rPr>
              <a:t> mit </a:t>
            </a:r>
            <a:r>
              <a:rPr lang="fr-FR" sz="2000" dirty="0" err="1">
                <a:latin typeface="Ink Free" panose="03080402000500000000" pitchFamily="66" charset="0"/>
              </a:rPr>
              <a:t>dem</a:t>
            </a:r>
            <a:r>
              <a:rPr lang="fr-FR" sz="2000" dirty="0">
                <a:latin typeface="Ink Free" panose="03080402000500000000" pitchFamily="66" charset="0"/>
              </a:rPr>
              <a:t> Boomerang, </a:t>
            </a:r>
            <a:r>
              <a:rPr lang="fr-FR" sz="2000" dirty="0" err="1">
                <a:latin typeface="Ink Free" panose="03080402000500000000" pitchFamily="66" charset="0"/>
              </a:rPr>
              <a:t>und</a:t>
            </a:r>
            <a:r>
              <a:rPr lang="fr-FR" sz="2000" dirty="0">
                <a:latin typeface="Ink Free" panose="03080402000500000000" pitchFamily="66" charset="0"/>
              </a:rPr>
              <a:t> </a:t>
            </a:r>
            <a:r>
              <a:rPr lang="fr-FR" sz="2000" dirty="0" err="1">
                <a:latin typeface="Ink Free" panose="03080402000500000000" pitchFamily="66" charset="0"/>
              </a:rPr>
              <a:t>dann</a:t>
            </a:r>
            <a:r>
              <a:rPr lang="fr-FR" sz="2000" dirty="0">
                <a:latin typeface="Ink Free" panose="03080402000500000000" pitchFamily="66" charset="0"/>
              </a:rPr>
              <a:t> </a:t>
            </a:r>
            <a:r>
              <a:rPr lang="fr-FR" sz="2000" dirty="0" err="1">
                <a:latin typeface="Ink Free" panose="03080402000500000000" pitchFamily="66" charset="0"/>
              </a:rPr>
              <a:t>fahren</a:t>
            </a:r>
            <a:r>
              <a:rPr lang="fr-FR" sz="2000" dirty="0">
                <a:latin typeface="Ink Free" panose="03080402000500000000" pitchFamily="66" charset="0"/>
              </a:rPr>
              <a:t> </a:t>
            </a:r>
            <a:r>
              <a:rPr lang="fr-FR" sz="2000" dirty="0" err="1">
                <a:latin typeface="Ink Free" panose="03080402000500000000" pitchFamily="66" charset="0"/>
              </a:rPr>
              <a:t>wir</a:t>
            </a:r>
            <a:r>
              <a:rPr lang="fr-FR" sz="2000" dirty="0">
                <a:latin typeface="Ink Free" panose="03080402000500000000" pitchFamily="66" charset="0"/>
              </a:rPr>
              <a:t> </a:t>
            </a:r>
            <a:r>
              <a:rPr lang="fr-FR" sz="2000" dirty="0" err="1">
                <a:latin typeface="Ink Free" panose="03080402000500000000" pitchFamily="66" charset="0"/>
              </a:rPr>
              <a:t>alle</a:t>
            </a:r>
            <a:r>
              <a:rPr lang="fr-FR" sz="2000" dirty="0">
                <a:latin typeface="Ink Free" panose="03080402000500000000" pitchFamily="66" charset="0"/>
              </a:rPr>
              <a:t> mit </a:t>
            </a:r>
            <a:r>
              <a:rPr lang="fr-FR" sz="2000" dirty="0" err="1">
                <a:latin typeface="Ink Free" panose="03080402000500000000" pitchFamily="66" charset="0"/>
              </a:rPr>
              <a:t>dem</a:t>
            </a:r>
            <a:r>
              <a:rPr lang="fr-FR" sz="2000" dirty="0">
                <a:latin typeface="Ink Free" panose="03080402000500000000" pitchFamily="66" charset="0"/>
              </a:rPr>
              <a:t> </a:t>
            </a:r>
            <a:r>
              <a:rPr lang="fr-FR" sz="2000" dirty="0" err="1">
                <a:latin typeface="Ink Free" panose="03080402000500000000" pitchFamily="66" charset="0"/>
              </a:rPr>
              <a:t>Riesenrad</a:t>
            </a:r>
            <a:r>
              <a:rPr lang="fr-FR" sz="2000" dirty="0">
                <a:latin typeface="Ink Free" panose="03080402000500000000" pitchFamily="66" charset="0"/>
              </a:rPr>
              <a:t>*.  (Oma </a:t>
            </a:r>
            <a:r>
              <a:rPr lang="fr-FR" sz="2000" dirty="0" err="1">
                <a:latin typeface="Ink Free" panose="03080402000500000000" pitchFamily="66" charset="0"/>
              </a:rPr>
              <a:t>und</a:t>
            </a:r>
            <a:r>
              <a:rPr lang="fr-FR" sz="2000" dirty="0">
                <a:latin typeface="Ink Free" panose="03080402000500000000" pitchFamily="66" charset="0"/>
              </a:rPr>
              <a:t> Opa, </a:t>
            </a:r>
            <a:r>
              <a:rPr lang="fr-FR" sz="2000" dirty="0" err="1">
                <a:latin typeface="Ink Free" panose="03080402000500000000" pitchFamily="66" charset="0"/>
              </a:rPr>
              <a:t>auch</a:t>
            </a:r>
            <a:r>
              <a:rPr lang="fr-FR" sz="2000" dirty="0">
                <a:latin typeface="Ink Free" panose="03080402000500000000" pitchFamily="66" charset="0"/>
              </a:rPr>
              <a:t>!) </a:t>
            </a:r>
          </a:p>
          <a:p>
            <a:endParaRPr lang="en-GB" sz="2000" dirty="0">
              <a:latin typeface="Ink Free" panose="03080402000500000000" pitchFamily="66" charset="0"/>
            </a:endParaRPr>
          </a:p>
          <a:p>
            <a:r>
              <a:rPr lang="fr-FR" sz="2000" dirty="0">
                <a:latin typeface="Ink Free" panose="03080402000500000000" pitchFamily="66" charset="0"/>
              </a:rPr>
              <a:t>Viel </a:t>
            </a:r>
            <a:r>
              <a:rPr lang="fr-FR" sz="2000" dirty="0" err="1">
                <a:latin typeface="Ink Free" panose="03080402000500000000" pitchFamily="66" charset="0"/>
              </a:rPr>
              <a:t>Spaß</a:t>
            </a:r>
            <a:r>
              <a:rPr lang="fr-FR" sz="2000" dirty="0">
                <a:latin typeface="Ink Free" panose="03080402000500000000" pitchFamily="66" charset="0"/>
              </a:rPr>
              <a:t> in Berlin!</a:t>
            </a:r>
            <a:endParaRPr lang="en-GB" sz="2000" dirty="0">
              <a:latin typeface="Ink Free" panose="03080402000500000000" pitchFamily="66" charset="0"/>
            </a:endParaRPr>
          </a:p>
        </p:txBody>
      </p:sp>
      <p:pic>
        <p:nvPicPr>
          <p:cNvPr id="11" name="Picture 2" descr="15 Best Photos of Post Card Clip Art">
            <a:extLst>
              <a:ext uri="{FF2B5EF4-FFF2-40B4-BE49-F238E27FC236}">
                <a16:creationId xmlns:a16="http://schemas.microsoft.com/office/drawing/2014/main" id="{F0C375AE-6D39-46D2-95A3-14D2F7EDF639}"/>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10287" y="1656481"/>
            <a:ext cx="5949641" cy="44329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28D8A5B-4D3F-4570-8591-B80C7E07F47C}"/>
              </a:ext>
            </a:extLst>
          </p:cNvPr>
          <p:cNvSpPr txBox="1"/>
          <p:nvPr/>
        </p:nvSpPr>
        <p:spPr>
          <a:xfrm>
            <a:off x="6175891" y="1717144"/>
            <a:ext cx="3612061" cy="4401205"/>
          </a:xfrm>
          <a:prstGeom prst="rect">
            <a:avLst/>
          </a:prstGeom>
          <a:noFill/>
        </p:spPr>
        <p:txBody>
          <a:bodyPr wrap="square" rtlCol="0">
            <a:spAutoFit/>
          </a:bodyPr>
          <a:lstStyle/>
          <a:p>
            <a:r>
              <a:rPr lang="en-GB" sz="2000" dirty="0">
                <a:solidFill>
                  <a:srgbClr val="EE6000"/>
                </a:solidFill>
                <a:latin typeface="Ink Free" panose="03080402000500000000" pitchFamily="66" charset="0"/>
              </a:rPr>
              <a:t>We’re in Vienna!</a:t>
            </a:r>
          </a:p>
          <a:p>
            <a:endParaRPr lang="en-GB" sz="2000" dirty="0">
              <a:solidFill>
                <a:srgbClr val="EE6000"/>
              </a:solidFill>
              <a:latin typeface="Ink Free" panose="03080402000500000000" pitchFamily="66" charset="0"/>
            </a:endParaRPr>
          </a:p>
          <a:p>
            <a:r>
              <a:rPr lang="en-GB" sz="2000" dirty="0">
                <a:solidFill>
                  <a:srgbClr val="EE6000"/>
                </a:solidFill>
                <a:latin typeface="Ink Free" panose="03080402000500000000" pitchFamily="66" charset="0"/>
              </a:rPr>
              <a:t>The weather is quite cold today but we aren’t staying at home.</a:t>
            </a:r>
          </a:p>
          <a:p>
            <a:endParaRPr lang="en-GB" sz="2000" dirty="0">
              <a:solidFill>
                <a:srgbClr val="EE6000"/>
              </a:solidFill>
              <a:latin typeface="Ink Free" panose="03080402000500000000" pitchFamily="66" charset="0"/>
            </a:endParaRPr>
          </a:p>
          <a:p>
            <a:r>
              <a:rPr lang="en-GB" sz="2000" dirty="0">
                <a:solidFill>
                  <a:srgbClr val="EE6000"/>
                </a:solidFill>
                <a:latin typeface="Ink Free" panose="03080402000500000000" pitchFamily="66" charset="0"/>
              </a:rPr>
              <a:t>We’re visiting the </a:t>
            </a:r>
            <a:r>
              <a:rPr lang="en-GB" sz="2000" dirty="0" err="1">
                <a:solidFill>
                  <a:srgbClr val="EE6000"/>
                </a:solidFill>
                <a:latin typeface="Ink Free" panose="03080402000500000000" pitchFamily="66" charset="0"/>
              </a:rPr>
              <a:t>Wurstelprater</a:t>
            </a:r>
            <a:r>
              <a:rPr lang="en-GB" sz="2000" dirty="0">
                <a:solidFill>
                  <a:srgbClr val="EE6000"/>
                </a:solidFill>
                <a:latin typeface="Ink Free" panose="03080402000500000000" pitchFamily="66" charset="0"/>
              </a:rPr>
              <a:t>.</a:t>
            </a:r>
          </a:p>
          <a:p>
            <a:endParaRPr lang="en-GB" sz="2000" dirty="0">
              <a:solidFill>
                <a:srgbClr val="EE6000"/>
              </a:solidFill>
              <a:latin typeface="Ink Free" panose="03080402000500000000" pitchFamily="66" charset="0"/>
            </a:endParaRPr>
          </a:p>
          <a:p>
            <a:r>
              <a:rPr lang="en-GB" sz="2000" dirty="0">
                <a:solidFill>
                  <a:srgbClr val="EE6000"/>
                </a:solidFill>
                <a:latin typeface="Ink Free" panose="03080402000500000000" pitchFamily="66" charset="0"/>
              </a:rPr>
              <a:t>Mia is riding the Boomerang again at the moment, and then we’re all going on the big wheel (Grandma and Grandad, too)</a:t>
            </a:r>
          </a:p>
          <a:p>
            <a:endParaRPr lang="en-GB" sz="2000" dirty="0">
              <a:solidFill>
                <a:srgbClr val="EE6000"/>
              </a:solidFill>
              <a:latin typeface="Ink Free" panose="03080402000500000000" pitchFamily="66" charset="0"/>
            </a:endParaRPr>
          </a:p>
          <a:p>
            <a:r>
              <a:rPr lang="en-GB" sz="2000" dirty="0">
                <a:solidFill>
                  <a:srgbClr val="EE6000"/>
                </a:solidFill>
                <a:latin typeface="Ink Free" panose="03080402000500000000" pitchFamily="66" charset="0"/>
              </a:rPr>
              <a:t>Have fun in Berlin!</a:t>
            </a:r>
          </a:p>
        </p:txBody>
      </p:sp>
      <p:pic>
        <p:nvPicPr>
          <p:cNvPr id="15" name="Picture 14" descr="A picture containing outdoor, water, boat, ship&#10;&#10;Description automatically generated">
            <a:extLst>
              <a:ext uri="{FF2B5EF4-FFF2-40B4-BE49-F238E27FC236}">
                <a16:creationId xmlns:a16="http://schemas.microsoft.com/office/drawing/2014/main" id="{D4A70120-08F3-4A3A-9FA5-C078609F44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677" y="1656481"/>
            <a:ext cx="3424971" cy="4401205"/>
          </a:xfrm>
          <a:prstGeom prst="rect">
            <a:avLst/>
          </a:prstGeom>
        </p:spPr>
      </p:pic>
      <p:sp>
        <p:nvSpPr>
          <p:cNvPr id="13" name="Rectangle 12">
            <a:extLst>
              <a:ext uri="{FF2B5EF4-FFF2-40B4-BE49-F238E27FC236}">
                <a16:creationId xmlns:a16="http://schemas.microsoft.com/office/drawing/2014/main" id="{122006BD-A9E6-42EB-94F1-6AC470B5759D}"/>
              </a:ext>
            </a:extLst>
          </p:cNvPr>
          <p:cNvSpPr/>
          <p:nvPr/>
        </p:nvSpPr>
        <p:spPr>
          <a:xfrm>
            <a:off x="9640648" y="755265"/>
            <a:ext cx="2499402" cy="830997"/>
          </a:xfrm>
          <a:prstGeom prst="rect">
            <a:avLst/>
          </a:prstGeom>
          <a:ln>
            <a:solidFill>
              <a:srgbClr val="FF0000"/>
            </a:solidFill>
          </a:ln>
        </p:spPr>
        <p:txBody>
          <a:bodyPr wrap="none">
            <a:spAutoFit/>
          </a:bodyPr>
          <a:lstStyle/>
          <a:p>
            <a:r>
              <a:rPr lang="en-GB" sz="2400" dirty="0"/>
              <a:t>*das </a:t>
            </a:r>
            <a:r>
              <a:rPr lang="en-GB" sz="2400" dirty="0" err="1"/>
              <a:t>Riesenrad</a:t>
            </a:r>
            <a:r>
              <a:rPr lang="en-GB" sz="2400" dirty="0"/>
              <a:t> </a:t>
            </a:r>
            <a:br>
              <a:rPr lang="en-GB" sz="2400" dirty="0"/>
            </a:br>
            <a:r>
              <a:rPr lang="en-GB" sz="2400" dirty="0"/>
              <a:t>- big wheel</a:t>
            </a: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10000"/>
          </a:bodyPr>
          <a:lstStyle/>
          <a:p>
            <a:r>
              <a:rPr lang="en-GB" sz="4000" dirty="0"/>
              <a:t>Wien </a:t>
            </a:r>
            <a:r>
              <a:rPr lang="en-GB" sz="4000" b="0" dirty="0"/>
              <a:t>(Vienna)</a:t>
            </a:r>
            <a:br>
              <a:rPr lang="en-GB" sz="4000" dirty="0"/>
            </a:br>
            <a:r>
              <a:rPr lang="en-GB" sz="2600" b="0" dirty="0"/>
              <a:t>Talking about what, when and how you do things</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6 - Lesson 26</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Rachel Hawkes</a:t>
            </a: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10/02/24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Present tense, negation with </a:t>
            </a:r>
            <a:r>
              <a:rPr lang="en-GB" sz="2000" i="1" dirty="0" err="1">
                <a:solidFill>
                  <a:schemeClr val="tx1"/>
                </a:solidFill>
              </a:rPr>
              <a:t>nicht</a:t>
            </a:r>
            <a:r>
              <a:rPr lang="en-GB" sz="2000" dirty="0">
                <a:solidFill>
                  <a:schemeClr val="tx1"/>
                </a:solidFill>
              </a:rPr>
              <a:t>, question forming</a:t>
            </a:r>
            <a:endParaRPr lang="en-GB" sz="2000" i="1" dirty="0">
              <a:solidFill>
                <a:schemeClr val="tx1"/>
              </a:solidFill>
            </a:endParaRPr>
          </a:p>
          <a:p>
            <a:pPr algn="l"/>
            <a:br>
              <a:rPr lang="en-GB" sz="2000" dirty="0">
                <a:solidFill>
                  <a:schemeClr val="tx1"/>
                </a:solidFill>
              </a:rPr>
            </a:br>
            <a:r>
              <a:rPr lang="en-GB" sz="2000" dirty="0">
                <a:solidFill>
                  <a:schemeClr val="tx1"/>
                </a:solidFill>
              </a:rPr>
              <a:t>SSC [-</a:t>
            </a:r>
            <a:r>
              <a:rPr lang="en-GB" sz="2000" dirty="0" err="1">
                <a:solidFill>
                  <a:schemeClr val="tx1"/>
                </a:solidFill>
              </a:rPr>
              <a:t>ig</a:t>
            </a:r>
            <a:r>
              <a:rPr lang="en-GB" sz="2000" dirty="0">
                <a:solidFill>
                  <a:schemeClr val="tx1"/>
                </a:solidFill>
              </a:rPr>
              <a:t>]</a:t>
            </a:r>
          </a:p>
          <a:p>
            <a:pPr algn="l"/>
            <a:endParaRPr lang="en-GB" sz="2000" dirty="0">
              <a:solidFill>
                <a:schemeClr val="tx1"/>
              </a:solidFill>
            </a:endParaRPr>
          </a:p>
        </p:txBody>
      </p:sp>
      <p:pic>
        <p:nvPicPr>
          <p:cNvPr id="7" name="Picture 6" descr="A ferris wheel with cabins on it&#10;&#10;Description automatically generated">
            <a:extLst>
              <a:ext uri="{FF2B5EF4-FFF2-40B4-BE49-F238E27FC236}">
                <a16:creationId xmlns:a16="http://schemas.microsoft.com/office/drawing/2014/main" id="{63A8A5AB-28E5-456D-8ACA-8114564E1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024" y="3552303"/>
            <a:ext cx="4986153" cy="3315013"/>
          </a:xfrm>
          <a:prstGeom prst="rect">
            <a:avLst/>
          </a:prstGeom>
        </p:spPr>
      </p:pic>
      <p:pic>
        <p:nvPicPr>
          <p:cNvPr id="15" name="Picture 14" descr="A high angle view of a city&#10;&#10;Description automatically generated">
            <a:extLst>
              <a:ext uri="{FF2B5EF4-FFF2-40B4-BE49-F238E27FC236}">
                <a16:creationId xmlns:a16="http://schemas.microsoft.com/office/drawing/2014/main" id="{20F2CA60-4183-45B1-8AB4-3C8130DC8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920" y="2498921"/>
            <a:ext cx="4506372" cy="3379779"/>
          </a:xfrm>
          <a:prstGeom prst="rect">
            <a:avLst/>
          </a:prstGeom>
        </p:spPr>
      </p:pic>
    </p:spTree>
    <p:extLst>
      <p:ext uri="{BB962C8B-B14F-4D97-AF65-F5344CB8AC3E}">
        <p14:creationId xmlns:p14="http://schemas.microsoft.com/office/powerpoint/2010/main" val="3957795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pic>
        <p:nvPicPr>
          <p:cNvPr id="4" name="Picture 3" descr="red check mar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9035" y="936202"/>
            <a:ext cx="3673929" cy="3673929"/>
          </a:xfrm>
          <a:prstGeom prst="rect">
            <a:avLst/>
          </a:prstGeom>
        </p:spPr>
      </p:pic>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405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richt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946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pic>
        <p:nvPicPr>
          <p:cNvPr id="4" name="Picture 3" descr="red check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035" y="936202"/>
            <a:ext cx="3673929" cy="3673929"/>
          </a:xfrm>
          <a:prstGeom prst="rect">
            <a:avLst/>
          </a:prstGeom>
        </p:spPr>
      </p:pic>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188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054087"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2726" y="1219998"/>
            <a:ext cx="122867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At the </a:t>
            </a:r>
            <a:r>
              <a:rPr kumimoji="0" lang="en-GB" sz="2000" b="0" i="0" u="sng" strike="noStrike" kern="1200" cap="none" spc="0" normalizeH="0" baseline="0" noProof="0" dirty="0">
                <a:ln>
                  <a:noFill/>
                </a:ln>
                <a:effectLst/>
                <a:uLnTx/>
                <a:uFillTx/>
                <a:latin typeface="Century Gothic" panose="020F0302020204030204"/>
                <a:ea typeface="+mn-ea"/>
                <a:cs typeface="+mn-cs"/>
              </a:rPr>
              <a:t>start</a:t>
            </a:r>
            <a:r>
              <a:rPr kumimoji="0" lang="en-GB" sz="2000" b="0" i="0" u="none" strike="noStrike" kern="1200" cap="none" spc="0" normalizeH="0" baseline="0" noProof="0" dirty="0">
                <a:ln>
                  <a:noFill/>
                </a:ln>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effectLst/>
                <a:uLnTx/>
                <a:uFillTx/>
                <a:latin typeface="Century Gothic" panose="020F0302020204030204"/>
                <a:ea typeface="+mn-ea"/>
                <a:cs typeface="+mn-cs"/>
              </a:rPr>
              <a:t>middle</a:t>
            </a:r>
            <a:r>
              <a:rPr kumimoji="0" lang="en-GB" sz="2000" b="0" i="0" u="none" strike="noStrike" kern="1200" cap="none" spc="0" normalizeH="0" baseline="0" noProof="0" dirty="0">
                <a:ln>
                  <a:noFill/>
                </a:ln>
                <a:effectLst/>
                <a:uLnTx/>
                <a:uFillTx/>
                <a:latin typeface="Century Gothic" panose="020F0302020204030204"/>
                <a:ea typeface="+mn-ea"/>
                <a:cs typeface="+mn-cs"/>
              </a:rPr>
              <a:t> of words, German [g] is usually pronounced like the ‘g’ in English ‘go’, including in words that are similar to English words.</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19745" y="1887244"/>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Sag die </a:t>
            </a:r>
            <a:r>
              <a:rPr kumimoji="0" lang="en-GB" sz="2000" b="0" i="0" u="none" strike="noStrike" kern="1200" cap="none" spc="0" normalizeH="0" baseline="0" noProof="0" dirty="0" err="1">
                <a:ln>
                  <a:noFill/>
                </a:ln>
                <a:effectLst/>
                <a:uLnTx/>
                <a:uFillTx/>
                <a:latin typeface="Century Gothic" panose="020F0302020204030204"/>
                <a:ea typeface="+mn-ea"/>
                <a:cs typeface="+mn-cs"/>
              </a:rPr>
              <a:t>Wörter</a:t>
            </a:r>
            <a:r>
              <a:rPr kumimoji="0" lang="en-GB" sz="2000" b="0" i="0" u="none" strike="noStrike" kern="1200" cap="none" spc="0" normalizeH="0" baseline="0" noProof="0" dirty="0">
                <a:ln>
                  <a:noFill/>
                </a:ln>
                <a:effectLst/>
                <a:uLnTx/>
                <a:uFillTx/>
                <a:latin typeface="Century Gothic" panose="020F0302020204030204"/>
                <a:ea typeface="+mn-ea"/>
                <a:cs typeface="+mn-cs"/>
              </a:rPr>
              <a:t>. Wie </a:t>
            </a:r>
            <a:r>
              <a:rPr kumimoji="0" lang="en-GB" sz="2000" b="0" i="0" u="none" strike="noStrike" kern="1200" cap="none" spc="0" normalizeH="0" baseline="0" noProof="0" dirty="0" err="1">
                <a:ln>
                  <a:noFill/>
                </a:ln>
                <a:effectLst/>
                <a:uLnTx/>
                <a:uFillTx/>
                <a:latin typeface="Century Gothic" panose="020F0302020204030204"/>
                <a:ea typeface="+mn-ea"/>
                <a:cs typeface="+mn-cs"/>
              </a:rPr>
              <a:t>im</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Englischen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oder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anders</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graphicFrame>
        <p:nvGraphicFramePr>
          <p:cNvPr id="7" name="Table 7">
            <a:extLst>
              <a:ext uri="{FF2B5EF4-FFF2-40B4-BE49-F238E27FC236}">
                <a16:creationId xmlns:a16="http://schemas.microsoft.com/office/drawing/2014/main" id="{DED8A97B-1C04-492F-B7B3-F205AFD22CA8}"/>
              </a:ext>
            </a:extLst>
          </p:cNvPr>
          <p:cNvGraphicFramePr>
            <a:graphicFrameLocks noGrp="1"/>
          </p:cNvGraphicFramePr>
          <p:nvPr>
            <p:extLst>
              <p:ext uri="{D42A27DB-BD31-4B8C-83A1-F6EECF244321}">
                <p14:modId xmlns:p14="http://schemas.microsoft.com/office/powerpoint/2010/main" val="312969794"/>
              </p:ext>
            </p:extLst>
          </p:nvPr>
        </p:nvGraphicFramePr>
        <p:xfrm>
          <a:off x="206062" y="2759093"/>
          <a:ext cx="5756857" cy="2723594"/>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846231">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err="1">
                          <a:solidFill>
                            <a:schemeClr val="tx1"/>
                          </a:solidFill>
                        </a:rPr>
                        <a:t>Be</a:t>
                      </a:r>
                      <a:r>
                        <a:rPr lang="en-GB" sz="2800" b="1" dirty="0" err="1">
                          <a:solidFill>
                            <a:schemeClr val="tx1"/>
                          </a:solidFill>
                        </a:rPr>
                        <a:t>g</a:t>
                      </a:r>
                      <a:r>
                        <a:rPr lang="en-GB" sz="2800" dirty="0" err="1">
                          <a:solidFill>
                            <a:schemeClr val="tx1"/>
                          </a:solidFill>
                        </a:rPr>
                        <a:t>inn</a:t>
                      </a:r>
                      <a:endParaRPr lang="en-GB" sz="2800" dirty="0">
                        <a:solidFill>
                          <a:schemeClr val="tx1"/>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chemeClr val="tx1"/>
                          </a:solidFill>
                        </a:rPr>
                        <a:t>Ener</a:t>
                      </a:r>
                      <a:r>
                        <a:rPr lang="en-GB" sz="2800" b="1" dirty="0" err="1">
                          <a:solidFill>
                            <a:schemeClr val="tx1"/>
                          </a:solidFill>
                        </a:rPr>
                        <a:t>g</a:t>
                      </a:r>
                      <a:r>
                        <a:rPr lang="en-GB" sz="2800" dirty="0" err="1">
                          <a:solidFill>
                            <a:schemeClr val="tx1"/>
                          </a:solidFill>
                        </a:rPr>
                        <a:t>ie</a:t>
                      </a:r>
                      <a:endParaRPr lang="en-GB" sz="2800" dirty="0">
                        <a:solidFill>
                          <a:schemeClr val="tx1"/>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a:solidFill>
                            <a:schemeClr val="tx1"/>
                          </a:solidFill>
                        </a:rPr>
                        <a:t>Or</a:t>
                      </a:r>
                      <a:r>
                        <a:rPr lang="en-GB" sz="2800" b="1" dirty="0">
                          <a:solidFill>
                            <a:schemeClr val="tx1"/>
                          </a:solidFill>
                        </a:rPr>
                        <a:t>g</a:t>
                      </a:r>
                      <a:r>
                        <a:rPr lang="en-GB" sz="2800" dirty="0">
                          <a:solidFill>
                            <a:schemeClr val="tx1"/>
                          </a:solidFill>
                        </a:rPr>
                        <a:t>anisation</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bl>
          </a:graphicData>
        </a:graphic>
      </p:graphicFrame>
      <p:pic>
        <p:nvPicPr>
          <p:cNvPr id="10" name="Picture 9" descr="A close up of a sign&#10;&#10;Description automatically generated">
            <a:extLst>
              <a:ext uri="{FF2B5EF4-FFF2-40B4-BE49-F238E27FC236}">
                <a16:creationId xmlns:a16="http://schemas.microsoft.com/office/drawing/2014/main" id="{975ACACD-8D4D-443D-A026-A71872ECD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5258" y="2391117"/>
            <a:ext cx="517045" cy="307642"/>
          </a:xfrm>
          <a:prstGeom prst="rect">
            <a:avLst/>
          </a:prstGeom>
        </p:spPr>
      </p:pic>
      <p:graphicFrame>
        <p:nvGraphicFramePr>
          <p:cNvPr id="11" name="Table 7">
            <a:extLst>
              <a:ext uri="{FF2B5EF4-FFF2-40B4-BE49-F238E27FC236}">
                <a16:creationId xmlns:a16="http://schemas.microsoft.com/office/drawing/2014/main" id="{4F563FE5-F9C0-43A8-9F90-8E9640365F75}"/>
              </a:ext>
            </a:extLst>
          </p:cNvPr>
          <p:cNvGraphicFramePr>
            <a:graphicFrameLocks noGrp="1"/>
          </p:cNvGraphicFramePr>
          <p:nvPr>
            <p:extLst>
              <p:ext uri="{D42A27DB-BD31-4B8C-83A1-F6EECF244321}">
                <p14:modId xmlns:p14="http://schemas.microsoft.com/office/powerpoint/2010/main" val="4160308547"/>
              </p:ext>
            </p:extLst>
          </p:nvPr>
        </p:nvGraphicFramePr>
        <p:xfrm>
          <a:off x="6246100" y="2759093"/>
          <a:ext cx="5756857" cy="2723594"/>
        </p:xfrm>
        <a:graphic>
          <a:graphicData uri="http://schemas.openxmlformats.org/drawingml/2006/table">
            <a:tbl>
              <a:tblPr firstRow="1" bandRow="1">
                <a:tableStyleId>{ED083AE6-46FA-4A59-8FB0-9F97EB10719F}</a:tableStyleId>
              </a:tblPr>
              <a:tblGrid>
                <a:gridCol w="1004706">
                  <a:extLst>
                    <a:ext uri="{9D8B030D-6E8A-4147-A177-3AD203B41FA5}">
                      <a16:colId xmlns:a16="http://schemas.microsoft.com/office/drawing/2014/main" val="830909093"/>
                    </a:ext>
                  </a:extLst>
                </a:gridCol>
                <a:gridCol w="2871988">
                  <a:extLst>
                    <a:ext uri="{9D8B030D-6E8A-4147-A177-3AD203B41FA5}">
                      <a16:colId xmlns:a16="http://schemas.microsoft.com/office/drawing/2014/main" val="2538017803"/>
                    </a:ext>
                  </a:extLst>
                </a:gridCol>
                <a:gridCol w="914400">
                  <a:extLst>
                    <a:ext uri="{9D8B030D-6E8A-4147-A177-3AD203B41FA5}">
                      <a16:colId xmlns:a16="http://schemas.microsoft.com/office/drawing/2014/main" val="3087565859"/>
                    </a:ext>
                  </a:extLst>
                </a:gridCol>
                <a:gridCol w="965763">
                  <a:extLst>
                    <a:ext uri="{9D8B030D-6E8A-4147-A177-3AD203B41FA5}">
                      <a16:colId xmlns:a16="http://schemas.microsoft.com/office/drawing/2014/main" val="3609695107"/>
                    </a:ext>
                  </a:extLst>
                </a:gridCol>
              </a:tblGrid>
              <a:tr h="64763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b="1" dirty="0">
                          <a:solidFill>
                            <a:schemeClr val="tx1"/>
                          </a:solidFill>
                        </a:rPr>
                        <a:t>G</a:t>
                      </a:r>
                      <a:r>
                        <a:rPr lang="en-GB" sz="2800" dirty="0">
                          <a:solidFill>
                            <a:schemeClr val="tx1"/>
                          </a:solidFill>
                        </a:rPr>
                        <a:t>eneration</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r>
                        <a:rPr lang="en-GB" sz="2800" dirty="0">
                          <a:solidFill>
                            <a:schemeClr val="tx1"/>
                          </a:solidFill>
                        </a:rPr>
                        <a:t>Re</a:t>
                      </a:r>
                      <a:r>
                        <a:rPr lang="en-GB" sz="2800" b="1" dirty="0">
                          <a:solidFill>
                            <a:schemeClr val="tx1"/>
                          </a:solidFill>
                        </a:rPr>
                        <a:t>g</a:t>
                      </a:r>
                      <a:r>
                        <a:rPr lang="en-GB" sz="2800" dirty="0">
                          <a:solidFill>
                            <a:schemeClr val="tx1"/>
                          </a:solidFill>
                        </a:rPr>
                        <a:t>ion</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tx1"/>
                          </a:solidFill>
                        </a:rPr>
                        <a:t>G</a:t>
                      </a:r>
                      <a:r>
                        <a:rPr lang="en-GB" sz="2800" dirty="0">
                          <a:solidFill>
                            <a:schemeClr val="tx1"/>
                          </a:solidFill>
                        </a:rPr>
                        <a:t>ruppe</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bl>
          </a:graphicData>
        </a:graphic>
      </p:graphicFrame>
      <p:sp>
        <p:nvSpPr>
          <p:cNvPr id="12" name="Rectangle 11">
            <a:extLst>
              <a:ext uri="{FF2B5EF4-FFF2-40B4-BE49-F238E27FC236}">
                <a16:creationId xmlns:a16="http://schemas.microsoft.com/office/drawing/2014/main" id="{5E5DA81E-92C0-45D3-A87D-960784487242}"/>
              </a:ext>
            </a:extLst>
          </p:cNvPr>
          <p:cNvSpPr/>
          <p:nvPr/>
        </p:nvSpPr>
        <p:spPr>
          <a:xfrm>
            <a:off x="5008471" y="2375050"/>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27261872-B428-4F11-B9C3-80076FCC594B}"/>
              </a:ext>
            </a:extLst>
          </p:cNvPr>
          <p:cNvSpPr/>
          <p:nvPr/>
        </p:nvSpPr>
        <p:spPr>
          <a:xfrm>
            <a:off x="11050961" y="2375050"/>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effectLst/>
              <a:uLnTx/>
              <a:uFillTx/>
              <a:latin typeface="Century Gothic" panose="020F0302020204030204"/>
              <a:ea typeface="+mn-ea"/>
              <a:cs typeface="+mn-cs"/>
            </a:endParaRPr>
          </a:p>
        </p:txBody>
      </p:sp>
      <p:pic>
        <p:nvPicPr>
          <p:cNvPr id="14" name="Picture 13" descr="A close up of a sign&#10;&#10;Description automatically generated">
            <a:extLst>
              <a:ext uri="{FF2B5EF4-FFF2-40B4-BE49-F238E27FC236}">
                <a16:creationId xmlns:a16="http://schemas.microsoft.com/office/drawing/2014/main" id="{B33B48AA-88A3-4896-8E70-A7D701596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65" y="2398191"/>
            <a:ext cx="517045" cy="307642"/>
          </a:xfrm>
          <a:prstGeom prst="rect">
            <a:avLst/>
          </a:prstGeom>
        </p:spPr>
      </p:pic>
      <p:sp>
        <p:nvSpPr>
          <p:cNvPr id="15" name="Action Button: Custom 16">
            <a:hlinkClick r:id="" action="ppaction://noaction" highlightClick="1">
              <a:snd r:embed="rId4" name="2. 1. Beginn.wav"/>
            </a:hlinkClick>
            <a:extLst>
              <a:ext uri="{FF2B5EF4-FFF2-40B4-BE49-F238E27FC236}">
                <a16:creationId xmlns:a16="http://schemas.microsoft.com/office/drawing/2014/main" id="{C648CC6D-222B-4705-9484-938C15700194}"/>
              </a:ext>
            </a:extLst>
          </p:cNvPr>
          <p:cNvSpPr/>
          <p:nvPr/>
        </p:nvSpPr>
        <p:spPr>
          <a:xfrm>
            <a:off x="493109" y="3542604"/>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5" name="2. 2. Energie.wav"/>
            </a:hlinkClick>
            <a:extLst>
              <a:ext uri="{FF2B5EF4-FFF2-40B4-BE49-F238E27FC236}">
                <a16:creationId xmlns:a16="http://schemas.microsoft.com/office/drawing/2014/main" id="{49D1E242-9E40-4F7E-8722-24C0FA025177}"/>
              </a:ext>
            </a:extLst>
          </p:cNvPr>
          <p:cNvSpPr/>
          <p:nvPr/>
        </p:nvSpPr>
        <p:spPr>
          <a:xfrm>
            <a:off x="491031" y="421911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6" name="2. 3. Organisation.wav"/>
            </a:hlinkClick>
            <a:extLst>
              <a:ext uri="{FF2B5EF4-FFF2-40B4-BE49-F238E27FC236}">
                <a16:creationId xmlns:a16="http://schemas.microsoft.com/office/drawing/2014/main" id="{D76A0062-823B-4866-AEB3-3868D2F16D31}"/>
              </a:ext>
            </a:extLst>
          </p:cNvPr>
          <p:cNvSpPr/>
          <p:nvPr/>
        </p:nvSpPr>
        <p:spPr>
          <a:xfrm>
            <a:off x="491031" y="493369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7" name="2. 4. Generation.wav"/>
            </a:hlinkClick>
            <a:extLst>
              <a:ext uri="{FF2B5EF4-FFF2-40B4-BE49-F238E27FC236}">
                <a16:creationId xmlns:a16="http://schemas.microsoft.com/office/drawing/2014/main" id="{7D810F59-2C47-457C-9E8A-A507B4B64D9E}"/>
              </a:ext>
            </a:extLst>
          </p:cNvPr>
          <p:cNvSpPr/>
          <p:nvPr/>
        </p:nvSpPr>
        <p:spPr>
          <a:xfrm>
            <a:off x="6544101" y="356162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8" name="2. 5. Region.wav"/>
            </a:hlinkClick>
            <a:extLst>
              <a:ext uri="{FF2B5EF4-FFF2-40B4-BE49-F238E27FC236}">
                <a16:creationId xmlns:a16="http://schemas.microsoft.com/office/drawing/2014/main" id="{69FDF964-76F4-40AB-BDEC-B7A28ACC5200}"/>
              </a:ext>
            </a:extLst>
          </p:cNvPr>
          <p:cNvSpPr/>
          <p:nvPr/>
        </p:nvSpPr>
        <p:spPr>
          <a:xfrm>
            <a:off x="6544101" y="428078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9" name="2. 6. Gruppe.wav"/>
            </a:hlinkClick>
            <a:extLst>
              <a:ext uri="{FF2B5EF4-FFF2-40B4-BE49-F238E27FC236}">
                <a16:creationId xmlns:a16="http://schemas.microsoft.com/office/drawing/2014/main" id="{F8CD38A3-F4BF-4826-85E0-47719A32200A}"/>
              </a:ext>
            </a:extLst>
          </p:cNvPr>
          <p:cNvSpPr/>
          <p:nvPr/>
        </p:nvSpPr>
        <p:spPr>
          <a:xfrm>
            <a:off x="6544101" y="498850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pic>
        <p:nvPicPr>
          <p:cNvPr id="23" name="Picture 22" descr="green checkmark">
            <a:extLst>
              <a:ext uri="{FF2B5EF4-FFF2-40B4-BE49-F238E27FC236}">
                <a16:creationId xmlns:a16="http://schemas.microsoft.com/office/drawing/2014/main" id="{B92FD027-6682-45E0-A1C1-077794B9F7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30172" y="3497946"/>
            <a:ext cx="422131" cy="439720"/>
          </a:xfrm>
          <a:prstGeom prst="rect">
            <a:avLst/>
          </a:prstGeom>
        </p:spPr>
      </p:pic>
      <p:pic>
        <p:nvPicPr>
          <p:cNvPr id="24" name="Picture 23" descr="green checkmark">
            <a:extLst>
              <a:ext uri="{FF2B5EF4-FFF2-40B4-BE49-F238E27FC236}">
                <a16:creationId xmlns:a16="http://schemas.microsoft.com/office/drawing/2014/main" id="{9931499D-CBD1-4001-B51D-1557D7F822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75749" y="4207324"/>
            <a:ext cx="422131" cy="439720"/>
          </a:xfrm>
          <a:prstGeom prst="rect">
            <a:avLst/>
          </a:prstGeom>
        </p:spPr>
      </p:pic>
      <p:pic>
        <p:nvPicPr>
          <p:cNvPr id="26" name="Picture 25" descr="green checkmark">
            <a:extLst>
              <a:ext uri="{FF2B5EF4-FFF2-40B4-BE49-F238E27FC236}">
                <a16:creationId xmlns:a16="http://schemas.microsoft.com/office/drawing/2014/main" id="{E59611C8-9D51-4140-9837-2776C9E47F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17044" y="4944781"/>
            <a:ext cx="422131" cy="439720"/>
          </a:xfrm>
          <a:prstGeom prst="rect">
            <a:avLst/>
          </a:prstGeom>
        </p:spPr>
      </p:pic>
      <p:pic>
        <p:nvPicPr>
          <p:cNvPr id="27" name="Picture 26" descr="green checkmark">
            <a:extLst>
              <a:ext uri="{FF2B5EF4-FFF2-40B4-BE49-F238E27FC236}">
                <a16:creationId xmlns:a16="http://schemas.microsoft.com/office/drawing/2014/main" id="{3608CC5B-D51D-42BF-9A90-3FA4800801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10991" y="3542604"/>
            <a:ext cx="422131" cy="439720"/>
          </a:xfrm>
          <a:prstGeom prst="rect">
            <a:avLst/>
          </a:prstGeom>
        </p:spPr>
      </p:pic>
      <p:pic>
        <p:nvPicPr>
          <p:cNvPr id="28" name="Picture 27" descr="green checkmark">
            <a:extLst>
              <a:ext uri="{FF2B5EF4-FFF2-40B4-BE49-F238E27FC236}">
                <a16:creationId xmlns:a16="http://schemas.microsoft.com/office/drawing/2014/main" id="{F6925C5A-B33D-49A7-94A2-E884CF830A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10992" y="4207324"/>
            <a:ext cx="422131" cy="439720"/>
          </a:xfrm>
          <a:prstGeom prst="rect">
            <a:avLst/>
          </a:prstGeom>
        </p:spPr>
      </p:pic>
      <p:pic>
        <p:nvPicPr>
          <p:cNvPr id="29" name="Picture 28" descr="green checkmark">
            <a:extLst>
              <a:ext uri="{FF2B5EF4-FFF2-40B4-BE49-F238E27FC236}">
                <a16:creationId xmlns:a16="http://schemas.microsoft.com/office/drawing/2014/main" id="{87A97C2E-5846-4A20-B27B-5F6FB7F799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20079" y="4933693"/>
            <a:ext cx="422131" cy="439720"/>
          </a:xfrm>
          <a:prstGeom prst="rect">
            <a:avLst/>
          </a:prstGeom>
        </p:spPr>
      </p:pic>
    </p:spTree>
    <p:extLst>
      <p:ext uri="{BB962C8B-B14F-4D97-AF65-F5344CB8AC3E}">
        <p14:creationId xmlns:p14="http://schemas.microsoft.com/office/powerpoint/2010/main" val="234418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5EF5-78D3-B741-AA4E-DF88B107D5B5}"/>
              </a:ext>
            </a:extLst>
          </p:cNvPr>
          <p:cNvSpPr>
            <a:spLocks noGrp="1"/>
          </p:cNvSpPr>
          <p:nvPr>
            <p:ph type="title"/>
          </p:nvPr>
        </p:nvSpPr>
        <p:spPr>
          <a:xfrm>
            <a:off x="4557418" y="-10893"/>
            <a:ext cx="3007190" cy="1769511"/>
          </a:xfrm>
        </p:spPr>
        <p:txBody>
          <a:bodyPr>
            <a:noAutofit/>
          </a:bodyPr>
          <a:lstStyle/>
          <a:p>
            <a:pPr algn="ctr"/>
            <a:r>
              <a:rPr lang="en-GB" sz="12000" b="1" dirty="0">
                <a:solidFill>
                  <a:srgbClr val="002060"/>
                </a:solidFill>
                <a:cs typeface="Calibri" panose="020F0502020204030204" pitchFamily="34" charset="0"/>
              </a:rPr>
              <a:t>-</a:t>
            </a:r>
            <a:r>
              <a:rPr lang="en-GB" sz="12000" b="1"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
        <p:nvSpPr>
          <p:cNvPr id="3" name="TextBox 2"/>
          <p:cNvSpPr txBox="1"/>
          <p:nvPr/>
        </p:nvSpPr>
        <p:spPr>
          <a:xfrm>
            <a:off x="4812381" y="5712218"/>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[difficulty]</a:t>
            </a:r>
          </a:p>
        </p:txBody>
      </p:sp>
      <p:sp>
        <p:nvSpPr>
          <p:cNvPr id="11" name="TextBox 10"/>
          <p:cNvSpPr txBox="1"/>
          <p:nvPr/>
        </p:nvSpPr>
        <p:spPr>
          <a:xfrm>
            <a:off x="803350" y="4375396"/>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[ready, finished]</a:t>
            </a:r>
          </a:p>
        </p:txBody>
      </p:sp>
      <p:sp>
        <p:nvSpPr>
          <p:cNvPr id="12" name="TextBox 11"/>
          <p:cNvSpPr txBox="1"/>
          <p:nvPr/>
        </p:nvSpPr>
        <p:spPr>
          <a:xfrm>
            <a:off x="8894345" y="1843309"/>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[important]</a:t>
            </a:r>
          </a:p>
        </p:txBody>
      </p:sp>
      <p:sp>
        <p:nvSpPr>
          <p:cNvPr id="13" name="TextBox 12"/>
          <p:cNvSpPr txBox="1"/>
          <p:nvPr/>
        </p:nvSpPr>
        <p:spPr>
          <a:xfrm>
            <a:off x="855800" y="1774947"/>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[necessary]</a:t>
            </a:r>
          </a:p>
        </p:txBody>
      </p:sp>
      <p:sp>
        <p:nvSpPr>
          <p:cNvPr id="14" name="TextBox 13"/>
          <p:cNvSpPr txBox="1"/>
          <p:nvPr/>
        </p:nvSpPr>
        <p:spPr>
          <a:xfrm>
            <a:off x="8860383" y="4973527"/>
            <a:ext cx="2867285"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[little / not very much]</a:t>
            </a:r>
          </a:p>
        </p:txBody>
      </p:sp>
    </p:spTree>
    <p:extLst>
      <p:ext uri="{BB962C8B-B14F-4D97-AF65-F5344CB8AC3E}">
        <p14:creationId xmlns:p14="http://schemas.microsoft.com/office/powerpoint/2010/main" val="427553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notwendi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notwendi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ichti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wichti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7" name="fertig.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fertig.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Schwierigkei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8" name="Schwierigkei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weni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wen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3"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8E3A-C2EE-CD46-9FE0-C93597523245}"/>
              </a:ext>
            </a:extLst>
          </p:cNvPr>
          <p:cNvSpPr>
            <a:spLocks noGrp="1"/>
          </p:cNvSpPr>
          <p:nvPr>
            <p:ph type="title"/>
          </p:nvPr>
        </p:nvSpPr>
        <p:spPr>
          <a:xfrm>
            <a:off x="4831382" y="32658"/>
            <a:ext cx="2463919" cy="1699970"/>
          </a:xfrm>
        </p:spPr>
        <p:txBody>
          <a:bodyPr>
            <a:noAutofit/>
          </a:bodyPr>
          <a:lstStyle/>
          <a:p>
            <a:pPr algn="ctr"/>
            <a:r>
              <a:rPr lang="en-GB" sz="12000" b="1" dirty="0">
                <a:solidFill>
                  <a:srgbClr val="002060"/>
                </a:solidFill>
                <a:cs typeface="Calibri" panose="020F0502020204030204" pitchFamily="34" charset="0"/>
              </a:rPr>
              <a:t>-</a:t>
            </a:r>
            <a:r>
              <a:rPr lang="en-GB" sz="12000" b="1"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Tree>
    <p:extLst>
      <p:ext uri="{BB962C8B-B14F-4D97-AF65-F5344CB8AC3E}">
        <p14:creationId xmlns:p14="http://schemas.microsoft.com/office/powerpoint/2010/main" val="345298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notwendi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wichti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fertig.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Schwierigkei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en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ECD87-6DC5-5943-8DDF-5C2675D1C301}"/>
              </a:ext>
            </a:extLst>
          </p:cNvPr>
          <p:cNvSpPr>
            <a:spLocks noGrp="1"/>
          </p:cNvSpPr>
          <p:nvPr>
            <p:ph type="title"/>
          </p:nvPr>
        </p:nvSpPr>
        <p:spPr>
          <a:xfrm>
            <a:off x="4584366" y="0"/>
            <a:ext cx="2957951" cy="1767642"/>
          </a:xfrm>
        </p:spPr>
        <p:txBody>
          <a:bodyPr>
            <a:noAutofit/>
          </a:bodyPr>
          <a:lstStyle/>
          <a:p>
            <a:pPr algn="ctr"/>
            <a:r>
              <a:rPr lang="en-GB" sz="12000" b="1" dirty="0">
                <a:solidFill>
                  <a:srgbClr val="002060"/>
                </a:solidFill>
                <a:cs typeface="Calibri" panose="020F0502020204030204" pitchFamily="34" charset="0"/>
              </a:rPr>
              <a:t>-</a:t>
            </a:r>
            <a:r>
              <a:rPr lang="en-GB" sz="12000" b="1"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Tree>
    <p:extLst>
      <p:ext uri="{BB962C8B-B14F-4D97-AF65-F5344CB8AC3E}">
        <p14:creationId xmlns:p14="http://schemas.microsoft.com/office/powerpoint/2010/main" val="228243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982689" cy="647577"/>
          </a:xfrm>
        </p:spPr>
        <p:txBody>
          <a:bodyPr>
            <a:normAutofit/>
          </a:bodyPr>
          <a:lstStyle/>
          <a:p>
            <a:r>
              <a:rPr lang="en-GB" sz="2800" b="1" dirty="0" err="1">
                <a:solidFill>
                  <a:schemeClr val="bg1"/>
                </a:solidFill>
              </a:rPr>
              <a:t>Phonetik</a:t>
            </a:r>
            <a:r>
              <a:rPr lang="en-GB" sz="2800" b="1" dirty="0">
                <a:solidFill>
                  <a:schemeClr val="bg1"/>
                </a:solidFill>
              </a:rPr>
              <a:t> [–</a:t>
            </a:r>
            <a:r>
              <a:rPr lang="en-GB" sz="2800" b="1" dirty="0" err="1">
                <a:solidFill>
                  <a:schemeClr val="bg1"/>
                </a:solidFill>
              </a:rPr>
              <a:t>ig</a:t>
            </a:r>
            <a:r>
              <a:rPr lang="en-GB" sz="2800" b="1" dirty="0">
                <a:solidFill>
                  <a:schemeClr val="bg1"/>
                </a:solidFill>
              </a:rPr>
              <a:t>] </a:t>
            </a:r>
            <a:r>
              <a:rPr lang="en-GB" sz="2800" b="0" dirty="0">
                <a:solidFill>
                  <a:schemeClr val="bg1"/>
                </a:solidFill>
              </a:rPr>
              <a:t>(1/3)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0C04D1D1-A73F-443E-8B70-C7D066DD8FE7}"/>
              </a:ext>
            </a:extLst>
          </p:cNvPr>
          <p:cNvSpPr txBox="1"/>
          <p:nvPr/>
        </p:nvSpPr>
        <p:spPr>
          <a:xfrm>
            <a:off x="188707" y="1391025"/>
            <a:ext cx="102220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Es </a:t>
            </a:r>
            <a:r>
              <a:rPr kumimoji="0" lang="en-GB" sz="2400" b="0" i="0" u="none" strike="noStrike" kern="1200" cap="none" spc="0" normalizeH="0" baseline="0" noProof="0" dirty="0" err="1">
                <a:ln>
                  <a:noFill/>
                </a:ln>
                <a:effectLst/>
                <a:uLnTx/>
                <a:uFillTx/>
                <a:latin typeface="Century Gothic" panose="020F0302020204030204"/>
                <a:ea typeface="+mn-ea"/>
                <a:cs typeface="+mn-cs"/>
              </a:rPr>
              <a:t>gibt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viele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Dialekte</a:t>
            </a:r>
            <a:r>
              <a:rPr kumimoji="0" lang="en-GB" sz="2400" b="0" i="0" u="none" strike="noStrike" kern="1200" cap="none" spc="0" normalizeH="0" baseline="0" noProof="0" dirty="0">
                <a:ln>
                  <a:noFill/>
                </a:ln>
                <a:effectLst/>
                <a:uLnTx/>
                <a:uFillTx/>
                <a:latin typeface="Century Gothic" panose="020F0302020204030204"/>
                <a:ea typeface="+mn-ea"/>
                <a:cs typeface="+mn-cs"/>
              </a:rPr>
              <a:t> in Deutschland, </a:t>
            </a:r>
            <a:r>
              <a:rPr kumimoji="0" lang="en-GB" sz="2400" b="0" i="0" u="none" strike="noStrike" kern="1200" cap="none" spc="0" normalizeH="0" baseline="0" noProof="0" dirty="0" err="1">
                <a:ln>
                  <a:noFill/>
                </a:ln>
                <a:effectLst/>
                <a:uLnTx/>
                <a:uFillTx/>
                <a:latin typeface="Century Gothic" panose="020F0302020204030204"/>
                <a:ea typeface="+mn-ea"/>
                <a:cs typeface="+mn-cs"/>
              </a:rPr>
              <a:t>Österreich</a:t>
            </a:r>
            <a:r>
              <a:rPr kumimoji="0" lang="en-GB" sz="2400" b="0" i="0" u="none" strike="noStrike" kern="1200" cap="none" spc="0" normalizeH="0" baseline="0" noProof="0" dirty="0">
                <a:ln>
                  <a:noFill/>
                </a:ln>
                <a:effectLst/>
                <a:uLnTx/>
                <a:uFillTx/>
                <a:latin typeface="Century Gothic" panose="020F0302020204030204"/>
                <a:ea typeface="+mn-ea"/>
                <a:cs typeface="+mn-cs"/>
              </a:rPr>
              <a:t> und der Schweiz!</a:t>
            </a:r>
          </a:p>
        </p:txBody>
      </p:sp>
      <p:pic>
        <p:nvPicPr>
          <p:cNvPr id="79" name="Picture 78" descr="A picture containing text, map&#10;&#10;Description automatically generated">
            <a:extLst>
              <a:ext uri="{FF2B5EF4-FFF2-40B4-BE49-F238E27FC236}">
                <a16:creationId xmlns:a16="http://schemas.microsoft.com/office/drawing/2014/main" id="{B9BFB861-C56A-4ABB-8E9D-E2BD8A8518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982689" y="2112285"/>
            <a:ext cx="3056137" cy="3737999"/>
          </a:xfrm>
          <a:prstGeom prst="rect">
            <a:avLst/>
          </a:prstGeom>
        </p:spPr>
      </p:pic>
      <p:sp>
        <p:nvSpPr>
          <p:cNvPr id="80" name="Arrow: Right 79">
            <a:extLst>
              <a:ext uri="{FF2B5EF4-FFF2-40B4-BE49-F238E27FC236}">
                <a16:creationId xmlns:a16="http://schemas.microsoft.com/office/drawing/2014/main" id="{8F994774-EBA1-4E34-8575-C5299BA278AA}"/>
              </a:ext>
            </a:extLst>
          </p:cNvPr>
          <p:cNvSpPr/>
          <p:nvPr/>
        </p:nvSpPr>
        <p:spPr>
          <a:xfrm>
            <a:off x="4188000" y="3108663"/>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7BB59CFA-0D8B-45A4-A79A-11C822D3F077}"/>
              </a:ext>
            </a:extLst>
          </p:cNvPr>
          <p:cNvSpPr txBox="1"/>
          <p:nvPr/>
        </p:nvSpPr>
        <p:spPr>
          <a:xfrm>
            <a:off x="4879123" y="3533441"/>
            <a:ext cx="5508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sp>
        <p:nvSpPr>
          <p:cNvPr id="33" name="TextBox 32">
            <a:extLst>
              <a:ext uri="{FF2B5EF4-FFF2-40B4-BE49-F238E27FC236}">
                <a16:creationId xmlns:a16="http://schemas.microsoft.com/office/drawing/2014/main" id="{0E65F419-E0E4-4B40-AB81-4B91EC2EFE35}"/>
              </a:ext>
            </a:extLst>
          </p:cNvPr>
          <p:cNvSpPr txBox="1"/>
          <p:nvPr/>
        </p:nvSpPr>
        <p:spPr>
          <a:xfrm>
            <a:off x="4451249" y="5149233"/>
            <a:ext cx="5508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a:t>
            </a:r>
          </a:p>
        </p:txBody>
      </p:sp>
      <p:sp>
        <p:nvSpPr>
          <p:cNvPr id="34" name="TextBox 33">
            <a:extLst>
              <a:ext uri="{FF2B5EF4-FFF2-40B4-BE49-F238E27FC236}">
                <a16:creationId xmlns:a16="http://schemas.microsoft.com/office/drawing/2014/main" id="{102F86EB-FC64-4D91-B4FE-CC374B92CDB9}"/>
              </a:ext>
            </a:extLst>
          </p:cNvPr>
          <p:cNvSpPr txBox="1"/>
          <p:nvPr/>
        </p:nvSpPr>
        <p:spPr>
          <a:xfrm>
            <a:off x="6063872" y="4816382"/>
            <a:ext cx="5508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Ö</a:t>
            </a:r>
          </a:p>
        </p:txBody>
      </p:sp>
      <p:sp>
        <p:nvSpPr>
          <p:cNvPr id="36" name="TextBox 35">
            <a:extLst>
              <a:ext uri="{FF2B5EF4-FFF2-40B4-BE49-F238E27FC236}">
                <a16:creationId xmlns:a16="http://schemas.microsoft.com/office/drawing/2014/main" id="{5D944729-9DF4-497D-A9F9-7666C6B9643F}"/>
              </a:ext>
            </a:extLst>
          </p:cNvPr>
          <p:cNvSpPr txBox="1"/>
          <p:nvPr/>
        </p:nvSpPr>
        <p:spPr>
          <a:xfrm>
            <a:off x="188707" y="2193375"/>
            <a:ext cx="34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In </a:t>
            </a:r>
            <a:r>
              <a:rPr kumimoji="0" lang="en-GB" sz="2400" b="1" i="0" u="none" strike="noStrike" kern="1200" cap="none" spc="0" normalizeH="0" baseline="0" noProof="0" dirty="0" err="1">
                <a:ln>
                  <a:noFill/>
                </a:ln>
                <a:effectLst/>
                <a:uLnTx/>
                <a:uFillTx/>
                <a:latin typeface="Century Gothic" panose="020F0302020204030204"/>
                <a:ea typeface="+mn-ea"/>
                <a:cs typeface="+mn-cs"/>
              </a:rPr>
              <a:t>Norddeutschland</a:t>
            </a:r>
            <a:r>
              <a:rPr kumimoji="0" lang="en-GB" sz="2400" b="1"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sagt</a:t>
            </a:r>
            <a:r>
              <a:rPr kumimoji="0" lang="en-GB" sz="2400" b="0" i="0" u="none" strike="noStrike" kern="1200" cap="none" spc="0" normalizeH="0" baseline="0" noProof="0" dirty="0">
                <a:ln>
                  <a:noFill/>
                </a:ln>
                <a:effectLst/>
                <a:uLnTx/>
                <a:uFillTx/>
                <a:latin typeface="Century Gothic" panose="020F0302020204030204"/>
                <a:ea typeface="+mn-ea"/>
                <a:cs typeface="+mn-cs"/>
              </a:rPr>
              <a:t> man:</a:t>
            </a:r>
          </a:p>
        </p:txBody>
      </p:sp>
      <p:sp>
        <p:nvSpPr>
          <p:cNvPr id="10" name="TextBox 9">
            <a:extLst>
              <a:ext uri="{FF2B5EF4-FFF2-40B4-BE49-F238E27FC236}">
                <a16:creationId xmlns:a16="http://schemas.microsoft.com/office/drawing/2014/main" id="{F9D1A1D4-776A-4B53-BBE3-9B6123DF09C5}"/>
              </a:ext>
            </a:extLst>
          </p:cNvPr>
          <p:cNvSpPr txBox="1"/>
          <p:nvPr/>
        </p:nvSpPr>
        <p:spPr>
          <a:xfrm>
            <a:off x="1012091" y="3226397"/>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F0302020204030204"/>
                <a:ea typeface="+mn-ea"/>
                <a:cs typeface="+mn-cs"/>
              </a:rPr>
              <a:t>-</a:t>
            </a:r>
            <a:r>
              <a:rPr kumimoji="0" lang="en-GB" sz="2600" b="0" i="0" u="none" strike="noStrike" kern="1200" cap="none" spc="0" normalizeH="0" baseline="0" noProof="0" dirty="0" err="1">
                <a:ln>
                  <a:noFill/>
                </a:ln>
                <a:effectLst/>
                <a:uLnTx/>
                <a:uFillTx/>
                <a:latin typeface="Century Gothic" panose="020F0302020204030204"/>
                <a:ea typeface="+mn-ea"/>
                <a:cs typeface="+mn-cs"/>
              </a:rPr>
              <a:t>ig</a:t>
            </a:r>
            <a:r>
              <a:rPr kumimoji="0" lang="en-GB" sz="2600" b="0" i="0" u="none" strike="noStrike" kern="1200" cap="none" spc="0" normalizeH="0" baseline="0" noProof="0" dirty="0">
                <a:ln>
                  <a:noFill/>
                </a:ln>
                <a:effectLst/>
                <a:uLnTx/>
                <a:uFillTx/>
                <a:latin typeface="Century Gothic" panose="020F0302020204030204"/>
                <a:ea typeface="+mn-ea"/>
                <a:cs typeface="+mn-cs"/>
              </a:rPr>
              <a:t>    </a:t>
            </a:r>
            <a:r>
              <a:rPr kumimoji="0" lang="en-GB" sz="2600" b="0" i="0" u="none" strike="noStrike" kern="1200" cap="none" spc="0" normalizeH="0" baseline="0" noProof="0" dirty="0" err="1">
                <a:ln>
                  <a:noFill/>
                </a:ln>
                <a:effectLst/>
                <a:uLnTx/>
                <a:uFillTx/>
                <a:latin typeface="Century Gothic" panose="020F0302020204030204"/>
                <a:ea typeface="+mn-ea"/>
                <a:cs typeface="+mn-cs"/>
              </a:rPr>
              <a:t>wie</a:t>
            </a:r>
            <a:r>
              <a:rPr kumimoji="0" lang="en-GB" sz="2600" b="0" i="0" u="none" strike="noStrike" kern="1200" cap="none" spc="0" normalizeH="0" baseline="0" noProof="0" dirty="0">
                <a:ln>
                  <a:noFill/>
                </a:ln>
                <a:effectLst/>
                <a:uLnTx/>
                <a:uFillTx/>
                <a:latin typeface="Century Gothic" panose="020F0302020204030204"/>
                <a:ea typeface="+mn-ea"/>
                <a:cs typeface="+mn-cs"/>
              </a:rPr>
              <a:t> [ich]</a:t>
            </a:r>
          </a:p>
        </p:txBody>
      </p:sp>
      <p:sp>
        <p:nvSpPr>
          <p:cNvPr id="41" name="Action Button: Sound 40">
            <a:hlinkClick r:id="" action="ppaction://noaction" highlightClick="1">
              <a:snd r:embed="rId5" name="-ig.wav"/>
            </a:hlinkClick>
            <a:extLst>
              <a:ext uri="{FF2B5EF4-FFF2-40B4-BE49-F238E27FC236}">
                <a16:creationId xmlns:a16="http://schemas.microsoft.com/office/drawing/2014/main" id="{CC41F746-CFF3-4B25-927A-78B13F0E9005}"/>
              </a:ext>
            </a:extLst>
          </p:cNvPr>
          <p:cNvSpPr/>
          <p:nvPr/>
        </p:nvSpPr>
        <p:spPr>
          <a:xfrm>
            <a:off x="614357" y="3337796"/>
            <a:ext cx="363557" cy="317461"/>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864409D5-FA21-4035-8179-42787F54F26D}"/>
              </a:ext>
            </a:extLst>
          </p:cNvPr>
          <p:cNvSpPr txBox="1"/>
          <p:nvPr/>
        </p:nvSpPr>
        <p:spPr>
          <a:xfrm>
            <a:off x="1012091" y="4328284"/>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effectLst/>
                <a:uLnTx/>
                <a:uFillTx/>
                <a:latin typeface="Century Gothic" panose="020F0302020204030204"/>
                <a:ea typeface="+mn-ea"/>
                <a:cs typeface="+mn-cs"/>
              </a:rPr>
              <a:t>wichtig</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47" name="Action Button: Sound 46">
            <a:hlinkClick r:id="" action="ppaction://noaction" highlightClick="1">
              <a:snd r:embed="rId6" name="wichtig.wav"/>
            </a:hlinkClick>
            <a:extLst>
              <a:ext uri="{FF2B5EF4-FFF2-40B4-BE49-F238E27FC236}">
                <a16:creationId xmlns:a16="http://schemas.microsoft.com/office/drawing/2014/main" id="{1B492052-5F1D-4F70-B3B2-6597400789C3}"/>
              </a:ext>
            </a:extLst>
          </p:cNvPr>
          <p:cNvSpPr/>
          <p:nvPr/>
        </p:nvSpPr>
        <p:spPr>
          <a:xfrm>
            <a:off x="614357" y="4439683"/>
            <a:ext cx="363557" cy="317461"/>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525FAB76-3357-49C6-86E5-3066586CB58B}"/>
              </a:ext>
            </a:extLst>
          </p:cNvPr>
          <p:cNvSpPr txBox="1"/>
          <p:nvPr/>
        </p:nvSpPr>
        <p:spPr>
          <a:xfrm>
            <a:off x="1012091" y="4820727"/>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effectLst/>
                <a:uLnTx/>
                <a:uFillTx/>
                <a:latin typeface="Century Gothic" panose="020F0302020204030204"/>
                <a:ea typeface="+mn-ea"/>
                <a:cs typeface="+mn-cs"/>
              </a:rPr>
              <a:t>fertig</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50" name="Action Button: Sound 49">
            <a:hlinkClick r:id="" action="ppaction://noaction" highlightClick="1">
              <a:snd r:embed="rId7" name="fertig.wav"/>
            </a:hlinkClick>
            <a:extLst>
              <a:ext uri="{FF2B5EF4-FFF2-40B4-BE49-F238E27FC236}">
                <a16:creationId xmlns:a16="http://schemas.microsoft.com/office/drawing/2014/main" id="{5B7D0CE3-6E59-4DCB-B3C2-17B469B5D201}"/>
              </a:ext>
            </a:extLst>
          </p:cNvPr>
          <p:cNvSpPr/>
          <p:nvPr/>
        </p:nvSpPr>
        <p:spPr>
          <a:xfrm>
            <a:off x="614357" y="4923215"/>
            <a:ext cx="363557" cy="317461"/>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A840109A-1E03-4B62-9749-C20FD1721A7D}"/>
              </a:ext>
            </a:extLst>
          </p:cNvPr>
          <p:cNvSpPr txBox="1"/>
          <p:nvPr/>
        </p:nvSpPr>
        <p:spPr>
          <a:xfrm>
            <a:off x="1012091" y="5313170"/>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effectLst/>
                <a:uLnTx/>
                <a:uFillTx/>
                <a:latin typeface="Century Gothic" panose="020F0302020204030204"/>
                <a:ea typeface="+mn-ea"/>
                <a:cs typeface="+mn-cs"/>
              </a:rPr>
              <a:t>wenig</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53" name="Action Button: Sound 52">
            <a:hlinkClick r:id="" action="ppaction://noaction" highlightClick="1">
              <a:snd r:embed="rId8" name="wenig.wav"/>
            </a:hlinkClick>
            <a:extLst>
              <a:ext uri="{FF2B5EF4-FFF2-40B4-BE49-F238E27FC236}">
                <a16:creationId xmlns:a16="http://schemas.microsoft.com/office/drawing/2014/main" id="{BEF08EE9-2839-491D-A4AA-B748EA1A149D}"/>
              </a:ext>
            </a:extLst>
          </p:cNvPr>
          <p:cNvSpPr/>
          <p:nvPr/>
        </p:nvSpPr>
        <p:spPr>
          <a:xfrm>
            <a:off x="614357" y="5406747"/>
            <a:ext cx="363557" cy="317461"/>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CC82F5F1-480C-49D8-8E60-71C24D85E708}"/>
              </a:ext>
            </a:extLst>
          </p:cNvPr>
          <p:cNvSpPr txBox="1"/>
          <p:nvPr/>
        </p:nvSpPr>
        <p:spPr>
          <a:xfrm>
            <a:off x="7300283" y="2194497"/>
            <a:ext cx="46570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In </a:t>
            </a:r>
            <a:r>
              <a:rPr kumimoji="0" lang="en-GB" sz="2400" b="1" i="0" u="none" strike="noStrike" kern="1200" cap="none" spc="0" normalizeH="0" baseline="0" noProof="0" dirty="0" err="1">
                <a:ln>
                  <a:noFill/>
                </a:ln>
                <a:effectLst/>
                <a:uLnTx/>
                <a:uFillTx/>
                <a:latin typeface="Century Gothic" panose="020F0302020204030204"/>
                <a:ea typeface="+mn-ea"/>
                <a:cs typeface="+mn-cs"/>
              </a:rPr>
              <a:t>Süddeutschland</a:t>
            </a:r>
            <a:r>
              <a:rPr kumimoji="0" lang="en-GB" sz="2400" b="1"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effectLst/>
                <a:uLnTx/>
                <a:uFillTx/>
                <a:latin typeface="Century Gothic" panose="020F0302020204030204"/>
                <a:ea typeface="+mn-ea"/>
                <a:cs typeface="+mn-cs"/>
              </a:rPr>
              <a:t>Österreich</a:t>
            </a:r>
            <a:r>
              <a:rPr kumimoji="0" lang="en-GB" sz="2400" b="0" i="0" u="none" strike="noStrike" kern="1200" cap="none" spc="0" normalizeH="0" baseline="0" noProof="0" dirty="0">
                <a:ln>
                  <a:noFill/>
                </a:ln>
                <a:effectLst/>
                <a:uLnTx/>
                <a:uFillTx/>
                <a:latin typeface="Century Gothic" panose="020F0302020204030204"/>
                <a:ea typeface="+mn-ea"/>
                <a:cs typeface="+mn-cs"/>
              </a:rPr>
              <a:t> und der </a:t>
            </a:r>
            <a:r>
              <a:rPr kumimoji="0" lang="en-GB" sz="2400" b="1" i="0" u="none" strike="noStrike" kern="1200" cap="none" spc="0" normalizeH="0" baseline="0" noProof="0" dirty="0">
                <a:ln>
                  <a:noFill/>
                </a:ln>
                <a:effectLst/>
                <a:uLnTx/>
                <a:uFillTx/>
                <a:latin typeface="Century Gothic" panose="020F0302020204030204"/>
                <a:ea typeface="+mn-ea"/>
                <a:cs typeface="+mn-cs"/>
              </a:rPr>
              <a:t>Schweiz </a:t>
            </a:r>
            <a:r>
              <a:rPr kumimoji="0" lang="en-GB" sz="2400" b="0" i="0" u="none" strike="noStrike" kern="1200" cap="none" spc="0" normalizeH="0" baseline="0" noProof="0" dirty="0" err="1">
                <a:ln>
                  <a:noFill/>
                </a:ln>
                <a:effectLst/>
                <a:uLnTx/>
                <a:uFillTx/>
                <a:latin typeface="Century Gothic" panose="020F0302020204030204"/>
                <a:ea typeface="+mn-ea"/>
                <a:cs typeface="+mn-cs"/>
              </a:rPr>
              <a:t>sagt</a:t>
            </a:r>
            <a:r>
              <a:rPr kumimoji="0" lang="en-GB" sz="2400" b="0" i="0" u="none" strike="noStrike" kern="1200" cap="none" spc="0" normalizeH="0" baseline="0" noProof="0" dirty="0">
                <a:ln>
                  <a:noFill/>
                </a:ln>
                <a:effectLst/>
                <a:uLnTx/>
                <a:uFillTx/>
                <a:latin typeface="Century Gothic" panose="020F0302020204030204"/>
                <a:ea typeface="+mn-ea"/>
                <a:cs typeface="+mn-cs"/>
              </a:rPr>
              <a:t> man:</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0CAE0E8B-321F-4D32-82FD-2BC351BF62FF}"/>
              </a:ext>
            </a:extLst>
          </p:cNvPr>
          <p:cNvSpPr txBox="1"/>
          <p:nvPr/>
        </p:nvSpPr>
        <p:spPr>
          <a:xfrm>
            <a:off x="8160389" y="3222002"/>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F0302020204030204"/>
                <a:ea typeface="+mn-ea"/>
                <a:cs typeface="+mn-cs"/>
              </a:rPr>
              <a:t>-</a:t>
            </a:r>
            <a:r>
              <a:rPr kumimoji="0" lang="en-GB" sz="2600" b="0" i="0" u="none" strike="noStrike" kern="1200" cap="none" spc="0" normalizeH="0" baseline="0" noProof="0" dirty="0" err="1">
                <a:ln>
                  <a:noFill/>
                </a:ln>
                <a:effectLst/>
                <a:uLnTx/>
                <a:uFillTx/>
                <a:latin typeface="Century Gothic" panose="020F0302020204030204"/>
                <a:ea typeface="+mn-ea"/>
                <a:cs typeface="+mn-cs"/>
              </a:rPr>
              <a:t>ig</a:t>
            </a:r>
            <a:r>
              <a:rPr kumimoji="0" lang="en-GB" sz="2600" b="0" i="0" u="none" strike="noStrike" kern="1200" cap="none" spc="0" normalizeH="0" baseline="0" noProof="0" dirty="0">
                <a:ln>
                  <a:noFill/>
                </a:ln>
                <a:effectLst/>
                <a:uLnTx/>
                <a:uFillTx/>
                <a:latin typeface="Century Gothic" panose="020F0302020204030204"/>
                <a:ea typeface="+mn-ea"/>
                <a:cs typeface="+mn-cs"/>
              </a:rPr>
              <a:t>    </a:t>
            </a:r>
            <a:r>
              <a:rPr kumimoji="0" lang="en-GB" sz="2600" b="0" i="0" u="none" strike="noStrike" kern="1200" cap="none" spc="0" normalizeH="0" baseline="0" noProof="0" dirty="0" err="1">
                <a:ln>
                  <a:noFill/>
                </a:ln>
                <a:effectLst/>
                <a:uLnTx/>
                <a:uFillTx/>
                <a:latin typeface="Century Gothic" panose="020F0302020204030204"/>
                <a:ea typeface="+mn-ea"/>
                <a:cs typeface="+mn-cs"/>
              </a:rPr>
              <a:t>wie</a:t>
            </a:r>
            <a:r>
              <a:rPr kumimoji="0" lang="en-GB" sz="2600" b="0" i="0" u="none" strike="noStrike" kern="1200" cap="none" spc="0" normalizeH="0" baseline="0" noProof="0" dirty="0">
                <a:ln>
                  <a:noFill/>
                </a:ln>
                <a:effectLst/>
                <a:uLnTx/>
                <a:uFillTx/>
                <a:latin typeface="Century Gothic" panose="020F0302020204030204"/>
                <a:ea typeface="+mn-ea"/>
                <a:cs typeface="+mn-cs"/>
              </a:rPr>
              <a:t> [</a:t>
            </a:r>
            <a:r>
              <a:rPr kumimoji="0" lang="en-GB" sz="2600" b="0" i="0" u="none" strike="noStrike" kern="1200" cap="none" spc="0" normalizeH="0" baseline="0" noProof="0" dirty="0" err="1">
                <a:ln>
                  <a:noFill/>
                </a:ln>
                <a:effectLst/>
                <a:uLnTx/>
                <a:uFillTx/>
                <a:latin typeface="Century Gothic" panose="020F0302020204030204"/>
                <a:ea typeface="+mn-ea"/>
                <a:cs typeface="+mn-cs"/>
              </a:rPr>
              <a:t>ik</a:t>
            </a:r>
            <a:r>
              <a:rPr kumimoji="0" lang="en-GB" sz="2600" b="0" i="0" u="none" strike="noStrike" kern="1200" cap="none" spc="0" normalizeH="0" baseline="0" noProof="0" dirty="0">
                <a:ln>
                  <a:noFill/>
                </a:ln>
                <a:effectLst/>
                <a:uLnTx/>
                <a:uFillTx/>
                <a:latin typeface="Century Gothic" panose="020F0302020204030204"/>
                <a:ea typeface="+mn-ea"/>
                <a:cs typeface="+mn-cs"/>
              </a:rPr>
              <a:t>]</a:t>
            </a:r>
          </a:p>
        </p:txBody>
      </p:sp>
      <p:sp>
        <p:nvSpPr>
          <p:cNvPr id="67" name="Action Button: Sound 66">
            <a:hlinkClick r:id="" action="ppaction://noaction" highlightClick="1">
              <a:snd r:embed="rId9" name="8. -ik Süd.wav"/>
            </a:hlinkClick>
            <a:extLst>
              <a:ext uri="{FF2B5EF4-FFF2-40B4-BE49-F238E27FC236}">
                <a16:creationId xmlns:a16="http://schemas.microsoft.com/office/drawing/2014/main" id="{42CB4CA4-2ADE-4D35-B68B-2EFC030D47AB}"/>
              </a:ext>
            </a:extLst>
          </p:cNvPr>
          <p:cNvSpPr/>
          <p:nvPr/>
        </p:nvSpPr>
        <p:spPr>
          <a:xfrm>
            <a:off x="7762655" y="3333401"/>
            <a:ext cx="363557" cy="317461"/>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F5B8CF22-A9FF-4009-9EC3-D024C953DE40}"/>
              </a:ext>
            </a:extLst>
          </p:cNvPr>
          <p:cNvSpPr txBox="1"/>
          <p:nvPr/>
        </p:nvSpPr>
        <p:spPr>
          <a:xfrm>
            <a:off x="8160389" y="4323889"/>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effectLst/>
                <a:uLnTx/>
                <a:uFillTx/>
                <a:latin typeface="Century Gothic" panose="020F0302020204030204"/>
                <a:ea typeface="+mn-ea"/>
                <a:cs typeface="+mn-cs"/>
              </a:rPr>
              <a:t>wichtig</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69" name="Action Button: Sound 68">
            <a:hlinkClick r:id="" action="ppaction://noaction" highlightClick="1">
              <a:snd r:embed="rId10" name="8. wichtik.wav"/>
            </a:hlinkClick>
            <a:extLst>
              <a:ext uri="{FF2B5EF4-FFF2-40B4-BE49-F238E27FC236}">
                <a16:creationId xmlns:a16="http://schemas.microsoft.com/office/drawing/2014/main" id="{92FCB58D-8899-4CC1-A2D4-61D84CD0C552}"/>
              </a:ext>
            </a:extLst>
          </p:cNvPr>
          <p:cNvSpPr/>
          <p:nvPr/>
        </p:nvSpPr>
        <p:spPr>
          <a:xfrm>
            <a:off x="7762655" y="4435288"/>
            <a:ext cx="363557" cy="317461"/>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B8D952DF-7EDA-4E6B-BAE2-B705BF47AB36}"/>
              </a:ext>
            </a:extLst>
          </p:cNvPr>
          <p:cNvSpPr txBox="1"/>
          <p:nvPr/>
        </p:nvSpPr>
        <p:spPr>
          <a:xfrm>
            <a:off x="8160389" y="4816332"/>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effectLst/>
                <a:uLnTx/>
                <a:uFillTx/>
                <a:latin typeface="Century Gothic" panose="020F0302020204030204"/>
                <a:ea typeface="+mn-ea"/>
                <a:cs typeface="+mn-cs"/>
              </a:rPr>
              <a:t>fertig</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71" name="Action Button: Sound 70">
            <a:hlinkClick r:id="" action="ppaction://noaction" highlightClick="1">
              <a:snd r:embed="rId11" name="8. fertik.wav"/>
            </a:hlinkClick>
            <a:extLst>
              <a:ext uri="{FF2B5EF4-FFF2-40B4-BE49-F238E27FC236}">
                <a16:creationId xmlns:a16="http://schemas.microsoft.com/office/drawing/2014/main" id="{17E9CCCF-841B-4CBA-8162-435832490821}"/>
              </a:ext>
            </a:extLst>
          </p:cNvPr>
          <p:cNvSpPr/>
          <p:nvPr/>
        </p:nvSpPr>
        <p:spPr>
          <a:xfrm>
            <a:off x="7762655" y="4918820"/>
            <a:ext cx="363557" cy="317461"/>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186687EF-FE71-4CF6-A78C-03FC6A5EE5A5}"/>
              </a:ext>
            </a:extLst>
          </p:cNvPr>
          <p:cNvSpPr txBox="1"/>
          <p:nvPr/>
        </p:nvSpPr>
        <p:spPr>
          <a:xfrm>
            <a:off x="8160389" y="5308775"/>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effectLst/>
                <a:uLnTx/>
                <a:uFillTx/>
                <a:latin typeface="Century Gothic" panose="020F0302020204030204"/>
                <a:ea typeface="+mn-ea"/>
                <a:cs typeface="+mn-cs"/>
              </a:rPr>
              <a:t>wenig</a:t>
            </a:r>
            <a:endParaRPr kumimoji="0" lang="en-GB" sz="2600" b="0" i="0" u="none" strike="noStrike" kern="1200" cap="none" spc="0" normalizeH="0" baseline="0" noProof="0" dirty="0">
              <a:ln>
                <a:noFill/>
              </a:ln>
              <a:effectLst/>
              <a:uLnTx/>
              <a:uFillTx/>
              <a:latin typeface="Century Gothic" panose="020F0302020204030204"/>
              <a:ea typeface="+mn-ea"/>
              <a:cs typeface="+mn-cs"/>
            </a:endParaRPr>
          </a:p>
        </p:txBody>
      </p:sp>
      <p:sp>
        <p:nvSpPr>
          <p:cNvPr id="73" name="Action Button: Sound 72">
            <a:hlinkClick r:id="" action="ppaction://noaction" highlightClick="1">
              <a:snd r:embed="rId12" name="8. wenik.wav"/>
            </a:hlinkClick>
            <a:extLst>
              <a:ext uri="{FF2B5EF4-FFF2-40B4-BE49-F238E27FC236}">
                <a16:creationId xmlns:a16="http://schemas.microsoft.com/office/drawing/2014/main" id="{CDB87236-C373-424D-8BF7-13E5A5260689}"/>
              </a:ext>
            </a:extLst>
          </p:cNvPr>
          <p:cNvSpPr/>
          <p:nvPr/>
        </p:nvSpPr>
        <p:spPr>
          <a:xfrm>
            <a:off x="7762655" y="5402352"/>
            <a:ext cx="363557" cy="317461"/>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1" name="Group 10">
            <a:extLst>
              <a:ext uri="{FF2B5EF4-FFF2-40B4-BE49-F238E27FC236}">
                <a16:creationId xmlns:a16="http://schemas.microsoft.com/office/drawing/2014/main" id="{9D0914FE-4774-466E-AD2B-D01E3CCC1614}"/>
              </a:ext>
            </a:extLst>
          </p:cNvPr>
          <p:cNvGrpSpPr/>
          <p:nvPr/>
        </p:nvGrpSpPr>
        <p:grpSpPr>
          <a:xfrm>
            <a:off x="4039277" y="4244074"/>
            <a:ext cx="2825845" cy="1506620"/>
            <a:chOff x="4039277" y="4244074"/>
            <a:chExt cx="2825845" cy="1506620"/>
          </a:xfrm>
        </p:grpSpPr>
        <p:sp>
          <p:nvSpPr>
            <p:cNvPr id="74" name="Arrow: Right 73">
              <a:extLst>
                <a:ext uri="{FF2B5EF4-FFF2-40B4-BE49-F238E27FC236}">
                  <a16:creationId xmlns:a16="http://schemas.microsoft.com/office/drawing/2014/main" id="{88CD5C75-B3B1-4437-A3F7-D5182030748C}"/>
                </a:ext>
              </a:extLst>
            </p:cNvPr>
            <p:cNvSpPr/>
            <p:nvPr/>
          </p:nvSpPr>
          <p:spPr>
            <a:xfrm rot="8670870">
              <a:off x="5832752" y="424407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Arrow: Right 74">
              <a:extLst>
                <a:ext uri="{FF2B5EF4-FFF2-40B4-BE49-F238E27FC236}">
                  <a16:creationId xmlns:a16="http://schemas.microsoft.com/office/drawing/2014/main" id="{432B3708-16C1-4919-9066-504E9D1DE873}"/>
                </a:ext>
              </a:extLst>
            </p:cNvPr>
            <p:cNvSpPr/>
            <p:nvPr/>
          </p:nvSpPr>
          <p:spPr>
            <a:xfrm rot="13500000">
              <a:off x="6482198" y="5296620"/>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Arrow: Right 75">
              <a:extLst>
                <a:ext uri="{FF2B5EF4-FFF2-40B4-BE49-F238E27FC236}">
                  <a16:creationId xmlns:a16="http://schemas.microsoft.com/office/drawing/2014/main" id="{8468C2F0-48C8-4EB5-A3D4-3A740EC0C46D}"/>
                </a:ext>
              </a:extLst>
            </p:cNvPr>
            <p:cNvSpPr/>
            <p:nvPr/>
          </p:nvSpPr>
          <p:spPr>
            <a:xfrm rot="19479099">
              <a:off x="4039277" y="5511342"/>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93991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36" grpId="0"/>
      <p:bldP spid="10" grpId="0"/>
      <p:bldP spid="41" grpId="0" animBg="1"/>
      <p:bldP spid="46" grpId="0"/>
      <p:bldP spid="47" grpId="0" animBg="1"/>
      <p:bldP spid="49" grpId="0"/>
      <p:bldP spid="50" grpId="0" animBg="1"/>
      <p:bldP spid="51" grpId="0"/>
      <p:bldP spid="53" grpId="0" animBg="1"/>
      <p:bldP spid="65" grpId="0"/>
      <p:bldP spid="66" grpId="0"/>
      <p:bldP spid="67" grpId="0" animBg="1"/>
      <p:bldP spid="68" grpId="0"/>
      <p:bldP spid="69" grpId="0" animBg="1"/>
      <p:bldP spid="70" grpId="0"/>
      <p:bldP spid="71" grpId="0" animBg="1"/>
      <p:bldP spid="72" grpId="0"/>
      <p:bldP spid="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929063" cy="647577"/>
          </a:xfrm>
        </p:spPr>
        <p:txBody>
          <a:bodyPr>
            <a:normAutofit/>
          </a:bodyPr>
          <a:lstStyle/>
          <a:p>
            <a:r>
              <a:rPr lang="en-GB" sz="2800" b="1" dirty="0" err="1">
                <a:solidFill>
                  <a:schemeClr val="bg1"/>
                </a:solidFill>
              </a:rPr>
              <a:t>Phonetik</a:t>
            </a:r>
            <a:r>
              <a:rPr lang="en-GB" sz="2800" b="1" dirty="0">
                <a:solidFill>
                  <a:schemeClr val="bg1"/>
                </a:solidFill>
              </a:rPr>
              <a:t> [–</a:t>
            </a:r>
            <a:r>
              <a:rPr lang="en-GB" sz="2800" b="1" dirty="0" err="1">
                <a:solidFill>
                  <a:schemeClr val="bg1"/>
                </a:solidFill>
              </a:rPr>
              <a:t>ig</a:t>
            </a:r>
            <a:r>
              <a:rPr lang="en-GB" sz="2800" b="1" dirty="0">
                <a:solidFill>
                  <a:schemeClr val="bg1"/>
                </a:solidFill>
              </a:rPr>
              <a:t>] </a:t>
            </a:r>
            <a:r>
              <a:rPr lang="en-GB" sz="2800" b="0" dirty="0">
                <a:solidFill>
                  <a:schemeClr val="bg1"/>
                </a:solidFill>
              </a:rPr>
              <a:t>(2/3)</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10826496" y="247046"/>
            <a:ext cx="1130830" cy="331565"/>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0523880" y="-905173"/>
            <a:ext cx="55638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Wörter</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DA513925-9E82-4ADE-A8AE-4C778A0AF688}"/>
              </a:ext>
            </a:extLst>
          </p:cNvPr>
          <p:cNvSpPr txBox="1"/>
          <p:nvPr/>
        </p:nvSpPr>
        <p:spPr>
          <a:xfrm>
            <a:off x="154394" y="1275658"/>
            <a:ext cx="1228674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German [-</a:t>
            </a: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ig</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usually occurs at the end of a word.  </a:t>
            </a:r>
            <a:b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Whether you pronounce it with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ch</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or [k] you don’t use your vocal chords. </a:t>
            </a:r>
            <a:endParaRPr kumimoji="0" lang="en-US"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A918565-5465-43E4-B12F-95CF9B877B20}"/>
              </a:ext>
            </a:extLst>
          </p:cNvPr>
          <p:cNvSpPr txBox="1"/>
          <p:nvPr/>
        </p:nvSpPr>
        <p:spPr>
          <a:xfrm>
            <a:off x="154394" y="3926801"/>
            <a:ext cx="118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Compare:</a:t>
            </a:r>
          </a:p>
        </p:txBody>
      </p:sp>
      <p:sp>
        <p:nvSpPr>
          <p:cNvPr id="28" name="TextBox 27">
            <a:extLst>
              <a:ext uri="{FF2B5EF4-FFF2-40B4-BE49-F238E27FC236}">
                <a16:creationId xmlns:a16="http://schemas.microsoft.com/office/drawing/2014/main" id="{BCE01F29-9897-49C8-B0F7-14560BF9B44B}"/>
              </a:ext>
            </a:extLst>
          </p:cNvPr>
          <p:cNvSpPr txBox="1"/>
          <p:nvPr/>
        </p:nvSpPr>
        <p:spPr>
          <a:xfrm>
            <a:off x="2892732" y="4162781"/>
            <a:ext cx="2911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richt</a:t>
            </a: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ig</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C1D4CC43-AFB1-4DC1-9C63-0D66E6125FD7}"/>
              </a:ext>
            </a:extLst>
          </p:cNvPr>
          <p:cNvSpPr txBox="1"/>
          <p:nvPr/>
        </p:nvSpPr>
        <p:spPr>
          <a:xfrm>
            <a:off x="154393" y="2859845"/>
            <a:ext cx="1180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However, adding additional letters to adjectives ending in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ig</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changes its sound to a voiced [g].</a:t>
            </a:r>
            <a:endParaRPr kumimoji="0" lang="en-US"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0D812631-E821-449E-A5AB-DB60243184B6}"/>
              </a:ext>
            </a:extLst>
          </p:cNvPr>
          <p:cNvSpPr txBox="1"/>
          <p:nvPr/>
        </p:nvSpPr>
        <p:spPr>
          <a:xfrm>
            <a:off x="2512584" y="5147068"/>
            <a:ext cx="62290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eine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richt</a:t>
            </a:r>
            <a:r>
              <a:rPr kumimoji="0" lang="en-GB" sz="2800" b="1" i="0" u="none" strike="noStrike" kern="1200" cap="none" spc="0" normalizeH="0" baseline="0" noProof="0" dirty="0" err="1">
                <a:ln>
                  <a:noFill/>
                </a:ln>
                <a:effectLst/>
                <a:uLnTx/>
                <a:uFillTx/>
                <a:latin typeface="Century Gothic" panose="020B0502020202020204" pitchFamily="34" charset="0"/>
                <a:ea typeface="+mn-ea"/>
                <a:cs typeface="+mn-cs"/>
              </a:rPr>
              <a:t>ig</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effectLst/>
                <a:uLnTx/>
                <a:uFillTx/>
                <a:latin typeface="Century Gothic" panose="020B0502020202020204" pitchFamily="34" charset="0"/>
                <a:ea typeface="+mn-ea"/>
                <a:cs typeface="+mn-cs"/>
              </a:rPr>
              <a:t>Antwort</a:t>
            </a: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1" name="Rectangle 10">
            <a:hlinkClick r:id="" action="ppaction://noaction">
              <a:snd r:embed="rId3" name="24. 1-louder.wav"/>
            </a:hlinkClick>
            <a:extLst>
              <a:ext uri="{FF2B5EF4-FFF2-40B4-BE49-F238E27FC236}">
                <a16:creationId xmlns:a16="http://schemas.microsoft.com/office/drawing/2014/main" id="{EA8F66A8-7232-4B27-B071-D62969913EE7}"/>
              </a:ext>
            </a:extLst>
          </p:cNvPr>
          <p:cNvSpPr/>
          <p:nvPr/>
        </p:nvSpPr>
        <p:spPr>
          <a:xfrm>
            <a:off x="2460732" y="4175593"/>
            <a:ext cx="432000" cy="432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12" name="Rectangle 11">
            <a:hlinkClick r:id="" action="ppaction://noaction">
              <a:snd r:embed="rId4" name="24. 2.wav"/>
            </a:hlinkClick>
            <a:extLst>
              <a:ext uri="{FF2B5EF4-FFF2-40B4-BE49-F238E27FC236}">
                <a16:creationId xmlns:a16="http://schemas.microsoft.com/office/drawing/2014/main" id="{3837BC17-ED18-4F2B-A6BF-E523F1AFD1E1}"/>
              </a:ext>
            </a:extLst>
          </p:cNvPr>
          <p:cNvSpPr/>
          <p:nvPr/>
        </p:nvSpPr>
        <p:spPr>
          <a:xfrm>
            <a:off x="2460732" y="5192678"/>
            <a:ext cx="432000" cy="432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1798929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997827" cy="647577"/>
          </a:xfrm>
        </p:spPr>
        <p:txBody>
          <a:bodyPr>
            <a:normAutofit/>
          </a:bodyPr>
          <a:lstStyle/>
          <a:p>
            <a:r>
              <a:rPr lang="en-GB" sz="2800" b="1" dirty="0" err="1">
                <a:solidFill>
                  <a:schemeClr val="bg1"/>
                </a:solidFill>
              </a:rPr>
              <a:t>Phonetik</a:t>
            </a:r>
            <a:r>
              <a:rPr lang="en-GB" sz="2800" b="1" dirty="0">
                <a:solidFill>
                  <a:schemeClr val="bg1"/>
                </a:solidFill>
              </a:rPr>
              <a:t> [–</a:t>
            </a:r>
            <a:r>
              <a:rPr lang="en-GB" sz="2800" b="1" dirty="0" err="1">
                <a:solidFill>
                  <a:schemeClr val="bg1"/>
                </a:solidFill>
              </a:rPr>
              <a:t>ig</a:t>
            </a:r>
            <a:r>
              <a:rPr lang="en-GB" sz="2800" b="1" dirty="0">
                <a:solidFill>
                  <a:schemeClr val="bg1"/>
                </a:solidFill>
              </a:rPr>
              <a:t>] </a:t>
            </a:r>
            <a:r>
              <a:rPr lang="en-GB" sz="2800" b="0" dirty="0">
                <a:solidFill>
                  <a:schemeClr val="bg1"/>
                </a:solidFill>
              </a:rPr>
              <a:t>(3/3)</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9615489" y="247046"/>
            <a:ext cx="234183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r>
              <a:rPr kumimoji="0" lang="en-GB" sz="2000" b="1" i="0" u="none" strike="noStrike" kern="0" cap="none" spc="0" normalizeH="0" baseline="0" noProof="0" dirty="0">
                <a:ln>
                  <a:noFill/>
                </a:ln>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00522" y="1216685"/>
            <a:ext cx="2981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effectLst/>
                <a:uLnTx/>
                <a:uFillTx/>
                <a:latin typeface="Century Gothic" panose="020B0502020202020204" pitchFamily="34" charset="0"/>
                <a:ea typeface="+mn-ea"/>
                <a:cs typeface="+mn-cs"/>
              </a:rPr>
              <a:t>Wörter</a:t>
            </a:r>
            <a:r>
              <a:rPr kumimoji="0" lang="en-US" sz="2800" b="0" i="0" u="none" strike="noStrike" kern="1200" cap="none" spc="0" normalizeH="0" baseline="0" noProof="0" dirty="0">
                <a:ln>
                  <a:noFill/>
                </a:ln>
                <a:effectLst/>
                <a:uLnTx/>
                <a:uFillTx/>
                <a:latin typeface="Century Gothic" panose="020B0502020202020204" pitchFamily="34" charset="0"/>
                <a:ea typeface="+mn-ea"/>
                <a:cs typeface="+mn-cs"/>
              </a:rPr>
              <a:t>.</a:t>
            </a:r>
          </a:p>
        </p:txBody>
      </p:sp>
      <p:graphicFrame>
        <p:nvGraphicFramePr>
          <p:cNvPr id="2" name="Table 4">
            <a:extLst>
              <a:ext uri="{FF2B5EF4-FFF2-40B4-BE49-F238E27FC236}">
                <a16:creationId xmlns:a16="http://schemas.microsoft.com/office/drawing/2014/main" id="{141A7815-01D1-4654-BD2F-44CA0C63BB57}"/>
              </a:ext>
            </a:extLst>
          </p:cNvPr>
          <p:cNvGraphicFramePr>
            <a:graphicFrameLocks noGrp="1"/>
          </p:cNvGraphicFramePr>
          <p:nvPr>
            <p:extLst>
              <p:ext uri="{D42A27DB-BD31-4B8C-83A1-F6EECF244321}">
                <p14:modId xmlns:p14="http://schemas.microsoft.com/office/powerpoint/2010/main" val="1567552568"/>
              </p:ext>
            </p:extLst>
          </p:nvPr>
        </p:nvGraphicFramePr>
        <p:xfrm>
          <a:off x="2577614" y="1645724"/>
          <a:ext cx="9379712" cy="3476112"/>
        </p:xfrm>
        <a:graphic>
          <a:graphicData uri="http://schemas.openxmlformats.org/drawingml/2006/table">
            <a:tbl>
              <a:tblPr firstRow="1" bandRow="1">
                <a:tableStyleId>{ED083AE6-46FA-4A59-8FB0-9F97EB10719F}</a:tableStyleId>
              </a:tblPr>
              <a:tblGrid>
                <a:gridCol w="1826768">
                  <a:extLst>
                    <a:ext uri="{9D8B030D-6E8A-4147-A177-3AD203B41FA5}">
                      <a16:colId xmlns:a16="http://schemas.microsoft.com/office/drawing/2014/main" val="206030106"/>
                    </a:ext>
                  </a:extLst>
                </a:gridCol>
                <a:gridCol w="4578040">
                  <a:extLst>
                    <a:ext uri="{9D8B030D-6E8A-4147-A177-3AD203B41FA5}">
                      <a16:colId xmlns:a16="http://schemas.microsoft.com/office/drawing/2014/main" val="1903605837"/>
                    </a:ext>
                  </a:extLst>
                </a:gridCol>
                <a:gridCol w="2974904">
                  <a:extLst>
                    <a:ext uri="{9D8B030D-6E8A-4147-A177-3AD203B41FA5}">
                      <a16:colId xmlns:a16="http://schemas.microsoft.com/office/drawing/2014/main" val="1921284546"/>
                    </a:ext>
                  </a:extLst>
                </a:gridCol>
              </a:tblGrid>
              <a:tr h="579352">
                <a:tc>
                  <a:txBody>
                    <a:bodyPr/>
                    <a:lstStyle/>
                    <a:p>
                      <a:pPr algn="ctr"/>
                      <a:r>
                        <a:rPr lang="en-GB" sz="2400" b="0" dirty="0" err="1">
                          <a:solidFill>
                            <a:schemeClr val="tx1"/>
                          </a:solidFill>
                          <a:latin typeface="Century Gothic" panose="020B0502020202020204" pitchFamily="34" charset="0"/>
                        </a:rPr>
                        <a:t>richtig</a:t>
                      </a:r>
                      <a:endParaRPr lang="en-GB" sz="2400" b="0" dirty="0">
                        <a:solidFill>
                          <a:schemeClr val="tx1"/>
                        </a:solidFill>
                        <a:latin typeface="Century Gothic" panose="020B0502020202020204" pitchFamily="34" charset="0"/>
                      </a:endParaRPr>
                    </a:p>
                  </a:txBody>
                  <a:tcPr anchor="ctr"/>
                </a:tc>
                <a:tc>
                  <a:txBody>
                    <a:bodyPr/>
                    <a:lstStyle/>
                    <a:p>
                      <a:pPr algn="ctr"/>
                      <a:r>
                        <a:rPr lang="en-GB" sz="2400" b="0" dirty="0" err="1">
                          <a:solidFill>
                            <a:schemeClr val="tx1"/>
                          </a:solidFill>
                          <a:latin typeface="Century Gothic" panose="020B0502020202020204" pitchFamily="34" charset="0"/>
                        </a:rPr>
                        <a:t>eine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richtige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Idee</a:t>
                      </a:r>
                      <a:endParaRPr lang="en-GB" sz="2400" b="0" dirty="0">
                        <a:solidFill>
                          <a:schemeClr val="tx1"/>
                        </a:solidFill>
                        <a:latin typeface="Century Gothic" panose="020B0502020202020204" pitchFamily="34" charset="0"/>
                      </a:endParaRPr>
                    </a:p>
                  </a:txBody>
                  <a:tcPr anchor="ctr"/>
                </a:tc>
                <a:tc>
                  <a:txBody>
                    <a:bodyPr/>
                    <a:lstStyle/>
                    <a:p>
                      <a:pPr algn="l"/>
                      <a:r>
                        <a:rPr lang="en-GB" sz="2400" b="0" dirty="0">
                          <a:solidFill>
                            <a:schemeClr val="tx1"/>
                          </a:solidFill>
                          <a:latin typeface="Century Gothic" panose="020B0502020202020204" pitchFamily="34" charset="0"/>
                        </a:rPr>
                        <a:t>a right idea</a:t>
                      </a:r>
                    </a:p>
                  </a:txBody>
                  <a:tcPr anchor="ctr"/>
                </a:tc>
                <a:extLst>
                  <a:ext uri="{0D108BD9-81ED-4DB2-BD59-A6C34878D82A}">
                    <a16:rowId xmlns:a16="http://schemas.microsoft.com/office/drawing/2014/main" val="4148953824"/>
                  </a:ext>
                </a:extLst>
              </a:tr>
              <a:tr h="579352">
                <a:tc>
                  <a:txBody>
                    <a:bodyPr/>
                    <a:lstStyle/>
                    <a:p>
                      <a:pPr algn="ctr"/>
                      <a:r>
                        <a:rPr lang="en-GB" sz="2400" dirty="0" err="1">
                          <a:solidFill>
                            <a:schemeClr val="tx1"/>
                          </a:solidFill>
                          <a:latin typeface="Century Gothic" panose="020B0502020202020204" pitchFamily="34" charset="0"/>
                        </a:rPr>
                        <a:t>wichtig</a:t>
                      </a:r>
                      <a:endParaRPr lang="en-GB" sz="2400" dirty="0">
                        <a:solidFill>
                          <a:schemeClr val="tx1"/>
                        </a:solidFill>
                        <a:latin typeface="Century Gothic" panose="020B0502020202020204" pitchFamily="34" charset="0"/>
                      </a:endParaRPr>
                    </a:p>
                  </a:txBody>
                  <a:tcPr anchor="ctr"/>
                </a:tc>
                <a:tc>
                  <a:txBody>
                    <a:bodyPr/>
                    <a:lstStyle/>
                    <a:p>
                      <a:pPr algn="ctr"/>
                      <a:r>
                        <a:rPr lang="en-GB" sz="2400" dirty="0" err="1">
                          <a:solidFill>
                            <a:schemeClr val="tx1"/>
                          </a:solidFill>
                          <a:latin typeface="Century Gothic" panose="020B0502020202020204" pitchFamily="34" charset="0"/>
                        </a:rPr>
                        <a:t>ein</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wichtiges</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Ziel</a:t>
                      </a:r>
                      <a:endParaRPr lang="en-GB" sz="2400" dirty="0">
                        <a:solidFill>
                          <a:schemeClr val="tx1"/>
                        </a:solidFill>
                        <a:latin typeface="Century Gothic" panose="020B0502020202020204" pitchFamily="34" charset="0"/>
                      </a:endParaRPr>
                    </a:p>
                  </a:txBody>
                  <a:tcPr anchor="ctr"/>
                </a:tc>
                <a:tc>
                  <a:txBody>
                    <a:bodyPr/>
                    <a:lstStyle/>
                    <a:p>
                      <a:pPr algn="l"/>
                      <a:r>
                        <a:rPr lang="en-GB" sz="2400" dirty="0">
                          <a:solidFill>
                            <a:schemeClr val="tx1"/>
                          </a:solidFill>
                          <a:latin typeface="Century Gothic" panose="020B0502020202020204" pitchFamily="34" charset="0"/>
                        </a:rPr>
                        <a:t>an important goal</a:t>
                      </a:r>
                    </a:p>
                  </a:txBody>
                  <a:tcPr anchor="ctr"/>
                </a:tc>
                <a:extLst>
                  <a:ext uri="{0D108BD9-81ED-4DB2-BD59-A6C34878D82A}">
                    <a16:rowId xmlns:a16="http://schemas.microsoft.com/office/drawing/2014/main" val="3185382835"/>
                  </a:ext>
                </a:extLst>
              </a:tr>
              <a:tr h="579352">
                <a:tc>
                  <a:txBody>
                    <a:bodyPr/>
                    <a:lstStyle/>
                    <a:p>
                      <a:pPr algn="ctr"/>
                      <a:r>
                        <a:rPr lang="en-GB" sz="2400" dirty="0" err="1">
                          <a:solidFill>
                            <a:schemeClr val="tx1"/>
                          </a:solidFill>
                          <a:latin typeface="Century Gothic" panose="020B0502020202020204" pitchFamily="34" charset="0"/>
                        </a:rPr>
                        <a:t>schwierig</a:t>
                      </a:r>
                      <a:endParaRPr lang="en-GB" sz="2400" dirty="0">
                        <a:solidFill>
                          <a:schemeClr val="tx1"/>
                        </a:solidFill>
                        <a:latin typeface="Century Gothic" panose="020B0502020202020204" pitchFamily="34" charset="0"/>
                      </a:endParaRPr>
                    </a:p>
                  </a:txBody>
                  <a:tcPr anchor="ctr"/>
                </a:tc>
                <a:tc>
                  <a:txBody>
                    <a:bodyPr/>
                    <a:lstStyle/>
                    <a:p>
                      <a:pPr algn="ctr"/>
                      <a:r>
                        <a:rPr lang="en-GB" sz="2400" dirty="0" err="1">
                          <a:solidFill>
                            <a:schemeClr val="tx1"/>
                          </a:solidFill>
                          <a:latin typeface="Century Gothic" panose="020B0502020202020204" pitchFamily="34" charset="0"/>
                        </a:rPr>
                        <a:t>ein</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schwieriges</a:t>
                      </a:r>
                      <a:r>
                        <a:rPr lang="en-GB" sz="2400" dirty="0">
                          <a:solidFill>
                            <a:schemeClr val="tx1"/>
                          </a:solidFill>
                          <a:latin typeface="Century Gothic" panose="020B0502020202020204" pitchFamily="34" charset="0"/>
                        </a:rPr>
                        <a:t>   Spiel</a:t>
                      </a:r>
                    </a:p>
                  </a:txBody>
                  <a:tcPr anchor="ctr"/>
                </a:tc>
                <a:tc>
                  <a:txBody>
                    <a:bodyPr/>
                    <a:lstStyle/>
                    <a:p>
                      <a:pPr algn="l"/>
                      <a:r>
                        <a:rPr lang="en-GB" sz="2400" dirty="0">
                          <a:solidFill>
                            <a:schemeClr val="tx1"/>
                          </a:solidFill>
                          <a:latin typeface="Century Gothic" panose="020B0502020202020204" pitchFamily="34" charset="0"/>
                        </a:rPr>
                        <a:t>a difficult game</a:t>
                      </a:r>
                    </a:p>
                  </a:txBody>
                  <a:tcPr anchor="ctr"/>
                </a:tc>
                <a:extLst>
                  <a:ext uri="{0D108BD9-81ED-4DB2-BD59-A6C34878D82A}">
                    <a16:rowId xmlns:a16="http://schemas.microsoft.com/office/drawing/2014/main" val="3397180613"/>
                  </a:ext>
                </a:extLst>
              </a:tr>
              <a:tr h="579352">
                <a:tc>
                  <a:txBody>
                    <a:bodyPr/>
                    <a:lstStyle/>
                    <a:p>
                      <a:pPr algn="ctr"/>
                      <a:r>
                        <a:rPr lang="en-GB" sz="2400" dirty="0" err="1">
                          <a:solidFill>
                            <a:schemeClr val="tx1"/>
                          </a:solidFill>
                          <a:latin typeface="Century Gothic" panose="020B0502020202020204" pitchFamily="34" charset="0"/>
                        </a:rPr>
                        <a:t>freiwillig</a:t>
                      </a:r>
                      <a:endParaRPr lang="en-GB" sz="2400" dirty="0">
                        <a:solidFill>
                          <a:schemeClr val="tx1"/>
                        </a:solidFill>
                        <a:latin typeface="Century Gothic" panose="020B0502020202020204" pitchFamily="34" charset="0"/>
                      </a:endParaRPr>
                    </a:p>
                  </a:txBody>
                  <a:tcPr anchor="ctr"/>
                </a:tc>
                <a:tc>
                  <a:txBody>
                    <a:bodyPr/>
                    <a:lstStyle/>
                    <a:p>
                      <a:pPr algn="ctr"/>
                      <a:r>
                        <a:rPr lang="en-GB" sz="2400" dirty="0" err="1">
                          <a:solidFill>
                            <a:schemeClr val="tx1"/>
                          </a:solidFill>
                          <a:latin typeface="Century Gothic" panose="020B0502020202020204" pitchFamily="34" charset="0"/>
                        </a:rPr>
                        <a:t>eine</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freiwillige</a:t>
                      </a:r>
                      <a:r>
                        <a:rPr lang="en-GB" sz="2400" dirty="0">
                          <a:solidFill>
                            <a:schemeClr val="tx1"/>
                          </a:solidFill>
                          <a:latin typeface="Century Gothic" panose="020B0502020202020204" pitchFamily="34" charset="0"/>
                        </a:rPr>
                        <a:t>   Person</a:t>
                      </a:r>
                    </a:p>
                  </a:txBody>
                  <a:tcPr anchor="ctr"/>
                </a:tc>
                <a:tc>
                  <a:txBody>
                    <a:bodyPr/>
                    <a:lstStyle/>
                    <a:p>
                      <a:pPr algn="l"/>
                      <a:r>
                        <a:rPr lang="en-GB" sz="2400" dirty="0">
                          <a:solidFill>
                            <a:schemeClr val="tx1"/>
                          </a:solidFill>
                          <a:latin typeface="Century Gothic" panose="020B0502020202020204" pitchFamily="34" charset="0"/>
                        </a:rPr>
                        <a:t>a willing person</a:t>
                      </a:r>
                    </a:p>
                  </a:txBody>
                  <a:tcPr anchor="ctr"/>
                </a:tc>
                <a:extLst>
                  <a:ext uri="{0D108BD9-81ED-4DB2-BD59-A6C34878D82A}">
                    <a16:rowId xmlns:a16="http://schemas.microsoft.com/office/drawing/2014/main" val="1551537840"/>
                  </a:ext>
                </a:extLst>
              </a:tr>
              <a:tr h="579352">
                <a:tc>
                  <a:txBody>
                    <a:bodyPr/>
                    <a:lstStyle/>
                    <a:p>
                      <a:pPr algn="ctr"/>
                      <a:r>
                        <a:rPr lang="en-GB" sz="2400" dirty="0" err="1">
                          <a:solidFill>
                            <a:schemeClr val="tx1"/>
                          </a:solidFill>
                          <a:latin typeface="Century Gothic" panose="020B0502020202020204" pitchFamily="34" charset="0"/>
                        </a:rPr>
                        <a:t>ruhig</a:t>
                      </a:r>
                      <a:endParaRPr lang="en-GB" sz="2400" dirty="0">
                        <a:solidFill>
                          <a:schemeClr val="tx1"/>
                        </a:solidFill>
                        <a:latin typeface="Century Gothic" panose="020B0502020202020204" pitchFamily="34" charset="0"/>
                      </a:endParaRPr>
                    </a:p>
                  </a:txBody>
                  <a:tcPr anchor="ctr"/>
                </a:tc>
                <a:tc>
                  <a:txBody>
                    <a:bodyPr/>
                    <a:lstStyle/>
                    <a:p>
                      <a:pPr algn="ctr"/>
                      <a:r>
                        <a:rPr lang="en-GB" sz="2400" dirty="0" err="1">
                          <a:solidFill>
                            <a:schemeClr val="tx1"/>
                          </a:solidFill>
                          <a:latin typeface="Century Gothic" panose="020B0502020202020204" pitchFamily="34" charset="0"/>
                        </a:rPr>
                        <a:t>ein</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ruhiger</a:t>
                      </a:r>
                      <a:r>
                        <a:rPr lang="en-GB" sz="2400" dirty="0">
                          <a:solidFill>
                            <a:schemeClr val="tx1"/>
                          </a:solidFill>
                          <a:latin typeface="Century Gothic" panose="020B0502020202020204" pitchFamily="34" charset="0"/>
                        </a:rPr>
                        <a:t>   Platz</a:t>
                      </a:r>
                    </a:p>
                  </a:txBody>
                  <a:tcPr anchor="ctr"/>
                </a:tc>
                <a:tc>
                  <a:txBody>
                    <a:bodyPr/>
                    <a:lstStyle/>
                    <a:p>
                      <a:pPr algn="l"/>
                      <a:r>
                        <a:rPr lang="en-GB" sz="2400" dirty="0">
                          <a:solidFill>
                            <a:schemeClr val="tx1"/>
                          </a:solidFill>
                          <a:latin typeface="Century Gothic" panose="020B0502020202020204" pitchFamily="34" charset="0"/>
                        </a:rPr>
                        <a:t>a quiet square</a:t>
                      </a:r>
                    </a:p>
                  </a:txBody>
                  <a:tcPr anchor="ctr"/>
                </a:tc>
                <a:extLst>
                  <a:ext uri="{0D108BD9-81ED-4DB2-BD59-A6C34878D82A}">
                    <a16:rowId xmlns:a16="http://schemas.microsoft.com/office/drawing/2014/main" val="3696467524"/>
                  </a:ext>
                </a:extLst>
              </a:tr>
              <a:tr h="579352">
                <a:tc>
                  <a:txBody>
                    <a:bodyPr/>
                    <a:lstStyle/>
                    <a:p>
                      <a:pPr algn="ctr"/>
                      <a:r>
                        <a:rPr lang="en-GB" sz="2400" dirty="0" err="1">
                          <a:solidFill>
                            <a:schemeClr val="tx1"/>
                          </a:solidFill>
                          <a:latin typeface="Century Gothic" panose="020B0502020202020204" pitchFamily="34" charset="0"/>
                        </a:rPr>
                        <a:t>langweilig</a:t>
                      </a:r>
                      <a:endParaRPr lang="en-GB" sz="2400" dirty="0">
                        <a:solidFill>
                          <a:schemeClr val="tx1"/>
                        </a:solidFill>
                        <a:latin typeface="Century Gothic" panose="020B0502020202020204" pitchFamily="34" charset="0"/>
                      </a:endParaRPr>
                    </a:p>
                  </a:txBody>
                  <a:tcPr anchor="ctr"/>
                </a:tc>
                <a:tc>
                  <a:txBody>
                    <a:bodyPr/>
                    <a:lstStyle/>
                    <a:p>
                      <a:pPr algn="ctr"/>
                      <a:r>
                        <a:rPr lang="en-GB" sz="2400" dirty="0" err="1">
                          <a:solidFill>
                            <a:schemeClr val="tx1"/>
                          </a:solidFill>
                          <a:latin typeface="Century Gothic" panose="020B0502020202020204" pitchFamily="34" charset="0"/>
                        </a:rPr>
                        <a:t>ein</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langweiliger</a:t>
                      </a:r>
                      <a:r>
                        <a:rPr lang="en-GB" sz="2400" dirty="0">
                          <a:solidFill>
                            <a:schemeClr val="tx1"/>
                          </a:solidFill>
                          <a:latin typeface="Century Gothic" panose="020B0502020202020204" pitchFamily="34" charset="0"/>
                        </a:rPr>
                        <a:t>   Mann</a:t>
                      </a:r>
                    </a:p>
                  </a:txBody>
                  <a:tcPr anchor="ctr"/>
                </a:tc>
                <a:tc>
                  <a:txBody>
                    <a:bodyPr/>
                    <a:lstStyle/>
                    <a:p>
                      <a:pPr algn="l"/>
                      <a:r>
                        <a:rPr lang="en-GB" sz="2400" dirty="0">
                          <a:solidFill>
                            <a:schemeClr val="tx1"/>
                          </a:solidFill>
                          <a:latin typeface="Century Gothic" panose="020B0502020202020204" pitchFamily="34" charset="0"/>
                        </a:rPr>
                        <a:t>a boring man</a:t>
                      </a:r>
                    </a:p>
                  </a:txBody>
                  <a:tcPr anchor="ctr"/>
                </a:tc>
                <a:extLst>
                  <a:ext uri="{0D108BD9-81ED-4DB2-BD59-A6C34878D82A}">
                    <a16:rowId xmlns:a16="http://schemas.microsoft.com/office/drawing/2014/main" val="4071124986"/>
                  </a:ext>
                </a:extLst>
              </a:tr>
            </a:tbl>
          </a:graphicData>
        </a:graphic>
      </p:graphicFrame>
      <p:sp>
        <p:nvSpPr>
          <p:cNvPr id="6" name="Rectangle 5">
            <a:extLst>
              <a:ext uri="{FF2B5EF4-FFF2-40B4-BE49-F238E27FC236}">
                <a16:creationId xmlns:a16="http://schemas.microsoft.com/office/drawing/2014/main" id="{D269E8AA-71C1-4484-814D-7A6852345E1B}"/>
              </a:ext>
            </a:extLst>
          </p:cNvPr>
          <p:cNvSpPr/>
          <p:nvPr/>
        </p:nvSpPr>
        <p:spPr>
          <a:xfrm>
            <a:off x="5955813" y="1692720"/>
            <a:ext cx="1428751" cy="460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_________</a:t>
            </a:r>
          </a:p>
        </p:txBody>
      </p:sp>
      <p:sp>
        <p:nvSpPr>
          <p:cNvPr id="14" name="Rectangle 13">
            <a:extLst>
              <a:ext uri="{FF2B5EF4-FFF2-40B4-BE49-F238E27FC236}">
                <a16:creationId xmlns:a16="http://schemas.microsoft.com/office/drawing/2014/main" id="{17F411E1-51AE-4A34-AB5D-D1EA68FC1233}"/>
              </a:ext>
            </a:extLst>
          </p:cNvPr>
          <p:cNvSpPr/>
          <p:nvPr/>
        </p:nvSpPr>
        <p:spPr>
          <a:xfrm>
            <a:off x="5927238" y="2276297"/>
            <a:ext cx="1428751"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5" name="Rectangle 14">
            <a:extLst>
              <a:ext uri="{FF2B5EF4-FFF2-40B4-BE49-F238E27FC236}">
                <a16:creationId xmlns:a16="http://schemas.microsoft.com/office/drawing/2014/main" id="{BFEDD6AC-A7B3-4A06-89AF-D92BDD755786}"/>
              </a:ext>
            </a:extLst>
          </p:cNvPr>
          <p:cNvSpPr/>
          <p:nvPr/>
        </p:nvSpPr>
        <p:spPr>
          <a:xfrm>
            <a:off x="5755789" y="3403053"/>
            <a:ext cx="1600200"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6" name="Rectangle 15">
            <a:extLst>
              <a:ext uri="{FF2B5EF4-FFF2-40B4-BE49-F238E27FC236}">
                <a16:creationId xmlns:a16="http://schemas.microsoft.com/office/drawing/2014/main" id="{C36AC304-4105-4591-9442-295139491360}"/>
              </a:ext>
            </a:extLst>
          </p:cNvPr>
          <p:cNvSpPr/>
          <p:nvPr/>
        </p:nvSpPr>
        <p:spPr>
          <a:xfrm>
            <a:off x="5631964" y="2859874"/>
            <a:ext cx="1885949" cy="460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_________</a:t>
            </a:r>
          </a:p>
        </p:txBody>
      </p:sp>
      <p:sp>
        <p:nvSpPr>
          <p:cNvPr id="17" name="Rectangle 16">
            <a:extLst>
              <a:ext uri="{FF2B5EF4-FFF2-40B4-BE49-F238E27FC236}">
                <a16:creationId xmlns:a16="http://schemas.microsoft.com/office/drawing/2014/main" id="{A007746F-4E8F-4A55-9249-68C67235C398}"/>
              </a:ext>
            </a:extLst>
          </p:cNvPr>
          <p:cNvSpPr/>
          <p:nvPr/>
        </p:nvSpPr>
        <p:spPr>
          <a:xfrm>
            <a:off x="5953019" y="3985936"/>
            <a:ext cx="1314451" cy="460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_________</a:t>
            </a:r>
          </a:p>
        </p:txBody>
      </p:sp>
      <p:sp>
        <p:nvSpPr>
          <p:cNvPr id="18" name="Rectangle 17">
            <a:extLst>
              <a:ext uri="{FF2B5EF4-FFF2-40B4-BE49-F238E27FC236}">
                <a16:creationId xmlns:a16="http://schemas.microsoft.com/office/drawing/2014/main" id="{8CF38729-A92F-41BC-A021-81CCB8DB37BF}"/>
              </a:ext>
            </a:extLst>
          </p:cNvPr>
          <p:cNvSpPr/>
          <p:nvPr/>
        </p:nvSpPr>
        <p:spPr>
          <a:xfrm>
            <a:off x="5521728" y="4573856"/>
            <a:ext cx="1996185"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cxnSp>
        <p:nvCxnSpPr>
          <p:cNvPr id="10" name="Straight Arrow Connector 9">
            <a:extLst>
              <a:ext uri="{FF2B5EF4-FFF2-40B4-BE49-F238E27FC236}">
                <a16:creationId xmlns:a16="http://schemas.microsoft.com/office/drawing/2014/main" id="{87CC5F60-C7A6-4150-830C-831C1ED0F4CC}"/>
              </a:ext>
            </a:extLst>
          </p:cNvPr>
          <p:cNvCxnSpPr>
            <a:cxnSpLocks/>
          </p:cNvCxnSpPr>
          <p:nvPr/>
        </p:nvCxnSpPr>
        <p:spPr>
          <a:xfrm>
            <a:off x="3466343" y="1216685"/>
            <a:ext cx="0" cy="4091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00396FC-974B-43EC-BF35-5C59FDCEEE7A}"/>
              </a:ext>
            </a:extLst>
          </p:cNvPr>
          <p:cNvSpPr txBox="1"/>
          <p:nvPr/>
        </p:nvSpPr>
        <p:spPr>
          <a:xfrm>
            <a:off x="5160568" y="753532"/>
            <a:ext cx="55638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effectLst/>
                <a:uLnTx/>
                <a:uFillTx/>
                <a:latin typeface="Century Gothic" panose="020B0502020202020204" pitchFamily="34" charset="0"/>
                <a:ea typeface="+mn-ea"/>
                <a:cs typeface="+mn-cs"/>
              </a:rPr>
              <a:t>Satzteile</a:t>
            </a:r>
            <a:r>
              <a:rPr kumimoji="0" lang="en-US" sz="2800" b="0" i="0" u="none" strike="noStrike" kern="1200" cap="none" spc="0" normalizeH="0" baseline="0" noProof="0" dirty="0">
                <a:ln>
                  <a:noFill/>
                </a:ln>
                <a:effectLst/>
                <a:uLnTx/>
                <a:uFillTx/>
                <a:latin typeface="Century Gothic" panose="020B0502020202020204" pitchFamily="34" charset="0"/>
                <a:ea typeface="+mn-ea"/>
                <a:cs typeface="+mn-cs"/>
              </a:rPr>
              <a:t> auf Deutsch.</a:t>
            </a:r>
          </a:p>
        </p:txBody>
      </p:sp>
      <p:cxnSp>
        <p:nvCxnSpPr>
          <p:cNvPr id="29" name="Straight Arrow Connector 28">
            <a:extLst>
              <a:ext uri="{FF2B5EF4-FFF2-40B4-BE49-F238E27FC236}">
                <a16:creationId xmlns:a16="http://schemas.microsoft.com/office/drawing/2014/main" id="{281E9521-2C8A-4A54-BE29-A396EBBADD5B}"/>
              </a:ext>
            </a:extLst>
          </p:cNvPr>
          <p:cNvCxnSpPr>
            <a:cxnSpLocks/>
          </p:cNvCxnSpPr>
          <p:nvPr/>
        </p:nvCxnSpPr>
        <p:spPr>
          <a:xfrm>
            <a:off x="6583705" y="1216684"/>
            <a:ext cx="0" cy="4091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picture containing drawing&#10;&#10;Description automatically generated">
            <a:extLst>
              <a:ext uri="{FF2B5EF4-FFF2-40B4-BE49-F238E27FC236}">
                <a16:creationId xmlns:a16="http://schemas.microsoft.com/office/drawing/2014/main" id="{14817B93-055D-4F5E-A85C-D12671C7059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300" y="1658070"/>
            <a:ext cx="1745395" cy="1745395"/>
          </a:xfrm>
          <a:prstGeom prst="rect">
            <a:avLst/>
          </a:prstGeom>
        </p:spPr>
      </p:pic>
      <p:sp>
        <p:nvSpPr>
          <p:cNvPr id="34" name="TextBox 33">
            <a:extLst>
              <a:ext uri="{FF2B5EF4-FFF2-40B4-BE49-F238E27FC236}">
                <a16:creationId xmlns:a16="http://schemas.microsoft.com/office/drawing/2014/main" id="{8DBDDE1B-A4ED-4EC1-872E-E88715B4D54C}"/>
              </a:ext>
            </a:extLst>
          </p:cNvPr>
          <p:cNvSpPr txBox="1"/>
          <p:nvPr/>
        </p:nvSpPr>
        <p:spPr>
          <a:xfrm>
            <a:off x="2462741" y="2152919"/>
            <a:ext cx="2094526" cy="3679686"/>
          </a:xfrm>
          <a:prstGeom prst="wedgeRoundRectCallout">
            <a:avLst>
              <a:gd name="adj1" fmla="val 70430"/>
              <a:gd name="adj2" fmla="val -22024"/>
              <a:gd name="adj3" fmla="val 16667"/>
            </a:avLst>
          </a:prstGeom>
          <a:solidFill>
            <a:schemeClr val="accent1">
              <a:lumMod val="20000"/>
              <a:lumOff val="80000"/>
            </a:schemeClr>
          </a:solidFill>
          <a:ln>
            <a:solidFill>
              <a:schemeClr val="tx1"/>
            </a:solidFill>
          </a:ln>
        </p:spPr>
        <p:txBody>
          <a:bodyPr wrap="square" rtlCol="0">
            <a:spAutoFit/>
          </a:bodyPr>
          <a:lstStyle/>
          <a:p>
            <a:pPr lvl="0"/>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Remember! The adjective ending depends on the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gender</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case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of the noun</a:t>
            </a:r>
            <a:r>
              <a:rPr lang="en-GB" sz="2200" dirty="0">
                <a:latin typeface="Century Gothic" panose="020B0502020202020204" pitchFamily="34" charset="0"/>
              </a:rPr>
              <a:t>. (Here, R1-nominative) </a:t>
            </a:r>
            <a:endParaRPr kumimoji="0" lang="en-GB" sz="2200" b="0" i="0" u="none" strike="noStrike" kern="1200" cap="none" spc="0" normalizeH="0" baseline="0" noProof="0" dirty="0">
              <a:ln>
                <a:noFill/>
              </a:ln>
              <a:effectLst/>
              <a:uLnTx/>
              <a:uFillTx/>
              <a:latin typeface="Tw Cen MT" panose="020B0602020104020603"/>
            </a:endParaRPr>
          </a:p>
        </p:txBody>
      </p:sp>
      <p:pic>
        <p:nvPicPr>
          <p:cNvPr id="27" name="Picture 26" descr="A picture containing light&#10;&#10;Description automatically generated">
            <a:extLst>
              <a:ext uri="{FF2B5EF4-FFF2-40B4-BE49-F238E27FC236}">
                <a16:creationId xmlns:a16="http://schemas.microsoft.com/office/drawing/2014/main" id="{5260D972-0DEB-4E66-9649-6DC752561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902" y="2989099"/>
            <a:ext cx="290214" cy="330974"/>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B51148A9-FDE0-4F22-8314-8C0AFA8E59C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886" y="3633152"/>
            <a:ext cx="1745395" cy="1745395"/>
          </a:xfrm>
          <a:prstGeom prst="rect">
            <a:avLst/>
          </a:prstGeom>
        </p:spPr>
      </p:pic>
      <p:pic>
        <p:nvPicPr>
          <p:cNvPr id="36" name="Picture 35" descr="green checkmark">
            <a:extLst>
              <a:ext uri="{FF2B5EF4-FFF2-40B4-BE49-F238E27FC236}">
                <a16:creationId xmlns:a16="http://schemas.microsoft.com/office/drawing/2014/main" id="{3094260D-4190-422C-AEAF-0B6F714267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5050" y="4756344"/>
            <a:ext cx="422131" cy="439720"/>
          </a:xfrm>
          <a:prstGeom prst="rect">
            <a:avLst/>
          </a:prstGeom>
        </p:spPr>
      </p:pic>
      <p:sp>
        <p:nvSpPr>
          <p:cNvPr id="23" name="Action Button: Custom 16">
            <a:hlinkClick r:id="" action="ppaction://noaction" highlightClick="1">
              <a:snd r:embed="rId6" name="25. 1.wav"/>
            </a:hlinkClick>
            <a:extLst>
              <a:ext uri="{FF2B5EF4-FFF2-40B4-BE49-F238E27FC236}">
                <a16:creationId xmlns:a16="http://schemas.microsoft.com/office/drawing/2014/main" id="{3B418770-1E72-B240-9307-3BBF955557C6}"/>
              </a:ext>
            </a:extLst>
          </p:cNvPr>
          <p:cNvSpPr/>
          <p:nvPr/>
        </p:nvSpPr>
        <p:spPr>
          <a:xfrm>
            <a:off x="1892660" y="2276297"/>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7" name="25. 2.wav"/>
            </a:hlinkClick>
            <a:extLst>
              <a:ext uri="{FF2B5EF4-FFF2-40B4-BE49-F238E27FC236}">
                <a16:creationId xmlns:a16="http://schemas.microsoft.com/office/drawing/2014/main" id="{F18D09F0-0D24-5B4F-A26E-132DCCD8073A}"/>
              </a:ext>
            </a:extLst>
          </p:cNvPr>
          <p:cNvSpPr/>
          <p:nvPr/>
        </p:nvSpPr>
        <p:spPr>
          <a:xfrm>
            <a:off x="1892660" y="274893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8" name="25. 3.wav"/>
            </a:hlinkClick>
            <a:extLst>
              <a:ext uri="{FF2B5EF4-FFF2-40B4-BE49-F238E27FC236}">
                <a16:creationId xmlns:a16="http://schemas.microsoft.com/office/drawing/2014/main" id="{747EFDEF-0DCF-DB44-BBF0-27990DDE521B}"/>
              </a:ext>
            </a:extLst>
          </p:cNvPr>
          <p:cNvSpPr/>
          <p:nvPr/>
        </p:nvSpPr>
        <p:spPr>
          <a:xfrm>
            <a:off x="1890582" y="325962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28" name="Action Button: Custom 27">
            <a:hlinkClick r:id="" action="ppaction://noaction" highlightClick="1">
              <a:snd r:embed="rId9" name="25. 4.wav"/>
            </a:hlinkClick>
            <a:extLst>
              <a:ext uri="{FF2B5EF4-FFF2-40B4-BE49-F238E27FC236}">
                <a16:creationId xmlns:a16="http://schemas.microsoft.com/office/drawing/2014/main" id="{408DED6B-8D00-7843-820C-3A35CED50594}"/>
              </a:ext>
            </a:extLst>
          </p:cNvPr>
          <p:cNvSpPr/>
          <p:nvPr/>
        </p:nvSpPr>
        <p:spPr>
          <a:xfrm>
            <a:off x="1890582" y="374178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10" name="25. 5.wav"/>
            </a:hlinkClick>
            <a:extLst>
              <a:ext uri="{FF2B5EF4-FFF2-40B4-BE49-F238E27FC236}">
                <a16:creationId xmlns:a16="http://schemas.microsoft.com/office/drawing/2014/main" id="{25121CCC-82F7-F14F-B30E-8A5AD31BE634}"/>
              </a:ext>
            </a:extLst>
          </p:cNvPr>
          <p:cNvSpPr/>
          <p:nvPr/>
        </p:nvSpPr>
        <p:spPr>
          <a:xfrm>
            <a:off x="1890582" y="425932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11" name="25. 6.wav"/>
            </a:hlinkClick>
            <a:extLst>
              <a:ext uri="{FF2B5EF4-FFF2-40B4-BE49-F238E27FC236}">
                <a16:creationId xmlns:a16="http://schemas.microsoft.com/office/drawing/2014/main" id="{DA5FAA28-0FFE-FD44-82BD-8BEA8CA05A2D}"/>
              </a:ext>
            </a:extLst>
          </p:cNvPr>
          <p:cNvSpPr/>
          <p:nvPr/>
        </p:nvSpPr>
        <p:spPr>
          <a:xfrm>
            <a:off x="1895376" y="474525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23159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14" grpId="0" animBg="1"/>
      <p:bldP spid="15" grpId="0" animBg="1"/>
      <p:bldP spid="16" grpId="0" animBg="1"/>
      <p:bldP spid="17" grpId="0" animBg="1"/>
      <p:bldP spid="18" grpId="0" animBg="1"/>
      <p:bldP spid="24" grpId="0"/>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71725" cy="647577"/>
          </a:xfrm>
        </p:spPr>
        <p:txBody>
          <a:bodyPr>
            <a:normAutofit/>
          </a:bodyPr>
          <a:lstStyle/>
          <a:p>
            <a:r>
              <a:rPr lang="en-GB" sz="2800" b="1" dirty="0" err="1">
                <a:solidFill>
                  <a:schemeClr val="bg1"/>
                </a:solidFill>
              </a:rPr>
              <a:t>Synonyme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42174" y="247046"/>
            <a:ext cx="2517026" cy="408937"/>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48D4F7E1-E70F-444B-8F0F-351C650F3C68}"/>
              </a:ext>
            </a:extLst>
          </p:cNvPr>
          <p:cNvGraphicFramePr>
            <a:graphicFrameLocks noGrp="1"/>
          </p:cNvGraphicFramePr>
          <p:nvPr>
            <p:extLst>
              <p:ext uri="{D42A27DB-BD31-4B8C-83A1-F6EECF244321}">
                <p14:modId xmlns:p14="http://schemas.microsoft.com/office/powerpoint/2010/main" val="970343811"/>
              </p:ext>
            </p:extLst>
          </p:nvPr>
        </p:nvGraphicFramePr>
        <p:xfrm>
          <a:off x="69576" y="2162117"/>
          <a:ext cx="6023113" cy="1508500"/>
        </p:xfrm>
        <a:graphic>
          <a:graphicData uri="http://schemas.openxmlformats.org/drawingml/2006/table">
            <a:tbl>
              <a:tblPr firstRow="1" firstCol="1" bandRow="1">
                <a:tableStyleId>{5C22544A-7EE6-4342-B048-85BDC9FD1C3A}</a:tableStyleId>
              </a:tblPr>
              <a:tblGrid>
                <a:gridCol w="3130826">
                  <a:extLst>
                    <a:ext uri="{9D8B030D-6E8A-4147-A177-3AD203B41FA5}">
                      <a16:colId xmlns:a16="http://schemas.microsoft.com/office/drawing/2014/main" val="833318671"/>
                    </a:ext>
                  </a:extLst>
                </a:gridCol>
                <a:gridCol w="2107096">
                  <a:extLst>
                    <a:ext uri="{9D8B030D-6E8A-4147-A177-3AD203B41FA5}">
                      <a16:colId xmlns:a16="http://schemas.microsoft.com/office/drawing/2014/main" val="2494574201"/>
                    </a:ext>
                  </a:extLst>
                </a:gridCol>
                <a:gridCol w="785191">
                  <a:extLst>
                    <a:ext uri="{9D8B030D-6E8A-4147-A177-3AD203B41FA5}">
                      <a16:colId xmlns:a16="http://schemas.microsoft.com/office/drawing/2014/main" val="2003025632"/>
                    </a:ext>
                  </a:extLst>
                </a:gridCol>
              </a:tblGrid>
              <a:tr h="377125">
                <a:tc rowSpan="4">
                  <a:txBody>
                    <a:bodyPr/>
                    <a:lstStyle/>
                    <a:p>
                      <a:pPr>
                        <a:lnSpc>
                          <a:spcPct val="107000"/>
                        </a:lnSpc>
                        <a:spcAft>
                          <a:spcPts val="0"/>
                        </a:spcAft>
                      </a:pPr>
                      <a:r>
                        <a:rPr lang="de-DE" sz="2000" b="0" dirty="0">
                          <a:solidFill>
                            <a:schemeClr val="tx1"/>
                          </a:solidFill>
                          <a:effectLst/>
                        </a:rPr>
                        <a:t>1) </a:t>
                      </a:r>
                      <a:r>
                        <a:rPr lang="en-GB" sz="2000" b="0" dirty="0">
                          <a:solidFill>
                            <a:schemeClr val="tx1"/>
                          </a:solidFill>
                          <a:effectLst/>
                        </a:rPr>
                        <a:t>Du </a:t>
                      </a:r>
                      <a:r>
                        <a:rPr lang="en-GB" sz="2000" b="1" dirty="0" err="1">
                          <a:solidFill>
                            <a:schemeClr val="tx1"/>
                          </a:solidFill>
                          <a:effectLst/>
                        </a:rPr>
                        <a:t>fährst</a:t>
                      </a:r>
                      <a:r>
                        <a:rPr lang="en-GB" sz="2000" b="0" dirty="0">
                          <a:solidFill>
                            <a:schemeClr val="tx1"/>
                          </a:solidFill>
                          <a:effectLst/>
                        </a:rPr>
                        <a:t> </a:t>
                      </a:r>
                      <a:r>
                        <a:rPr lang="en-GB" sz="2000" b="0" dirty="0" err="1">
                          <a:solidFill>
                            <a:schemeClr val="tx1"/>
                          </a:solidFill>
                          <a:effectLst/>
                        </a:rPr>
                        <a:t>mit</a:t>
                      </a:r>
                      <a:r>
                        <a:rPr lang="en-GB" sz="2000" b="0" dirty="0">
                          <a:solidFill>
                            <a:schemeClr val="tx1"/>
                          </a:solidFill>
                          <a:effectLst/>
                        </a:rPr>
                        <a:t> </a:t>
                      </a:r>
                      <a:r>
                        <a:rPr lang="en-GB" sz="2000" b="0" dirty="0" err="1">
                          <a:solidFill>
                            <a:schemeClr val="tx1"/>
                          </a:solidFill>
                          <a:effectLst/>
                        </a:rPr>
                        <a:t>dem</a:t>
                      </a:r>
                      <a:r>
                        <a:rPr lang="en-GB" sz="2000" b="0" dirty="0">
                          <a:solidFill>
                            <a:schemeClr val="tx1"/>
                          </a:solidFill>
                          <a:effectLst/>
                        </a:rPr>
                        <a:t> Bus.</a:t>
                      </a:r>
                    </a:p>
                    <a:p>
                      <a:pPr>
                        <a:lnSpc>
                          <a:spcPct val="107000"/>
                        </a:lnSpc>
                        <a:spcAft>
                          <a:spcPts val="0"/>
                        </a:spcAft>
                      </a:pPr>
                      <a:r>
                        <a:rPr lang="de-DE" sz="2000" b="0" dirty="0">
                          <a:solidFill>
                            <a:schemeClr val="tx1"/>
                          </a:solidFill>
                          <a:effectLst/>
                        </a:rPr>
                        <a:t>    Du ______ den Bus.</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chemeClr val="tx1"/>
                          </a:solidFill>
                          <a:effectLst/>
                        </a:rPr>
                        <a:t>a) </a:t>
                      </a:r>
                      <a:r>
                        <a:rPr lang="en-GB" sz="2000" b="0" dirty="0" err="1">
                          <a:solidFill>
                            <a:schemeClr val="tx1"/>
                          </a:solidFill>
                          <a:effectLst/>
                        </a:rPr>
                        <a:t>halten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chemeClr val="tx1"/>
                          </a:solidFill>
                          <a:effectLst/>
                        </a:rPr>
                        <a:t>☐</a:t>
                      </a:r>
                      <a:endParaRPr lang="en-GB" sz="2000" b="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377125">
                <a:tc vMerge="1">
                  <a:txBody>
                    <a:bodyPr/>
                    <a:lstStyle/>
                    <a:p>
                      <a:endParaRPr lang="en-GB"/>
                    </a:p>
                  </a:txBody>
                  <a:tcPr/>
                </a:tc>
                <a:tc>
                  <a:txBody>
                    <a:bodyPr/>
                    <a:lstStyle/>
                    <a:p>
                      <a:pPr>
                        <a:lnSpc>
                          <a:spcPct val="107000"/>
                        </a:lnSpc>
                        <a:spcAft>
                          <a:spcPts val="0"/>
                        </a:spcAft>
                      </a:pPr>
                      <a:r>
                        <a:rPr lang="en-GB" sz="2000" b="0" dirty="0">
                          <a:solidFill>
                            <a:schemeClr val="tx1"/>
                          </a:solidFill>
                          <a:effectLst/>
                        </a:rPr>
                        <a:t>b) </a:t>
                      </a:r>
                      <a:r>
                        <a:rPr lang="en-GB" sz="2000" b="0" dirty="0" err="1">
                          <a:solidFill>
                            <a:schemeClr val="tx1"/>
                          </a:solidFill>
                          <a:effectLst/>
                        </a:rPr>
                        <a:t>kommen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chemeClr val="tx1"/>
                          </a:solidFill>
                          <a:effectLst/>
                        </a:rPr>
                        <a:t>☐</a:t>
                      </a:r>
                      <a:endParaRPr lang="en-GB" sz="2000" b="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377125">
                <a:tc vMerge="1">
                  <a:txBody>
                    <a:bodyPr/>
                    <a:lstStyle/>
                    <a:p>
                      <a:endParaRPr lang="en-GB"/>
                    </a:p>
                  </a:txBody>
                  <a:tcPr/>
                </a:tc>
                <a:tc>
                  <a:txBody>
                    <a:bodyPr/>
                    <a:lstStyle/>
                    <a:p>
                      <a:pPr>
                        <a:lnSpc>
                          <a:spcPct val="107000"/>
                        </a:lnSpc>
                        <a:spcAft>
                          <a:spcPts val="0"/>
                        </a:spcAft>
                      </a:pPr>
                      <a:r>
                        <a:rPr lang="en-GB" sz="2000" b="0" dirty="0">
                          <a:solidFill>
                            <a:schemeClr val="tx1"/>
                          </a:solidFill>
                          <a:effectLst/>
                        </a:rPr>
                        <a:t>c) </a:t>
                      </a:r>
                      <a:r>
                        <a:rPr lang="en-GB" sz="2000" b="0" dirty="0" err="1">
                          <a:solidFill>
                            <a:schemeClr val="tx1"/>
                          </a:solidFill>
                          <a:effectLst/>
                        </a:rPr>
                        <a:t>nehmen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chemeClr val="tx1"/>
                          </a:solidFill>
                          <a:effectLst/>
                        </a:rPr>
                        <a:t>☐</a:t>
                      </a:r>
                      <a:endParaRPr lang="en-GB" sz="2000" b="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377125">
                <a:tc vMerge="1">
                  <a:txBody>
                    <a:bodyPr/>
                    <a:lstStyle/>
                    <a:p>
                      <a:endParaRPr lang="en-GB"/>
                    </a:p>
                  </a:txBody>
                  <a:tcPr/>
                </a:tc>
                <a:tc>
                  <a:txBody>
                    <a:bodyPr/>
                    <a:lstStyle/>
                    <a:p>
                      <a:pPr>
                        <a:lnSpc>
                          <a:spcPct val="107000"/>
                        </a:lnSpc>
                        <a:spcAft>
                          <a:spcPts val="0"/>
                        </a:spcAft>
                      </a:pPr>
                      <a:r>
                        <a:rPr lang="en-GB" sz="2000" b="0" dirty="0">
                          <a:solidFill>
                            <a:schemeClr val="tx1"/>
                          </a:solidFill>
                          <a:effectLst/>
                        </a:rPr>
                        <a:t>d) </a:t>
                      </a:r>
                      <a:r>
                        <a:rPr lang="en-GB" sz="2000" b="0" dirty="0" err="1">
                          <a:solidFill>
                            <a:schemeClr val="tx1"/>
                          </a:solidFill>
                          <a:effectLst/>
                        </a:rPr>
                        <a:t>wiederholen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rPr>
                        <a:t>☐</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9" name="Rectangle 8">
            <a:extLst>
              <a:ext uri="{FF2B5EF4-FFF2-40B4-BE49-F238E27FC236}">
                <a16:creationId xmlns:a16="http://schemas.microsoft.com/office/drawing/2014/main" id="{32CE63EA-25DE-4E2C-9200-8C4E26EB6B7C}"/>
              </a:ext>
            </a:extLst>
          </p:cNvPr>
          <p:cNvSpPr/>
          <p:nvPr/>
        </p:nvSpPr>
        <p:spPr>
          <a:xfrm>
            <a:off x="0" y="1300294"/>
            <a:ext cx="10048240" cy="725520"/>
          </a:xfrm>
          <a:prstGeom prst="rect">
            <a:avLst/>
          </a:prstGeom>
        </p:spPr>
        <p:txBody>
          <a:bodyPr wrap="square">
            <a:spAutoFit/>
          </a:bodyPr>
          <a:lstStyle/>
          <a:p>
            <a:pPr>
              <a:lnSpc>
                <a:spcPct val="107000"/>
              </a:lnSpc>
              <a:spcAft>
                <a:spcPts val="0"/>
              </a:spcAft>
            </a:pPr>
            <a:r>
              <a:rPr lang="en-GB" sz="2000" b="1" dirty="0">
                <a:latin typeface="Century Gothic" panose="020B0502020202020204" pitchFamily="34" charset="0"/>
                <a:ea typeface="SimSun" panose="02010600030101010101" pitchFamily="2" charset="-122"/>
                <a:cs typeface="Times New Roman" panose="02020603050405020304" pitchFamily="18" charset="0"/>
              </a:rPr>
              <a:t>Choose </a:t>
            </a:r>
            <a:r>
              <a:rPr lang="en-GB" sz="2000" dirty="0">
                <a:latin typeface="Century Gothic" panose="020B0502020202020204" pitchFamily="34" charset="0"/>
                <a:ea typeface="Times New Roman" panose="02020603050405020304" pitchFamily="18" charset="0"/>
                <a:cs typeface="Arial" panose="020B0604020202020204" pitchFamily="34" charset="0"/>
              </a:rPr>
              <a:t>the verb with </a:t>
            </a:r>
            <a:r>
              <a:rPr lang="en-GB" sz="2000" b="1" dirty="0">
                <a:latin typeface="Century Gothic" panose="020B0502020202020204" pitchFamily="34" charset="0"/>
                <a:ea typeface="Times New Roman" panose="02020603050405020304" pitchFamily="18" charset="0"/>
                <a:cs typeface="Arial" panose="020B0604020202020204" pitchFamily="34" charset="0"/>
              </a:rPr>
              <a:t>the most</a:t>
            </a:r>
            <a:r>
              <a:rPr lang="en-GB" sz="2000" dirty="0">
                <a:latin typeface="Century Gothic" panose="020B0502020202020204" pitchFamily="34" charset="0"/>
                <a:ea typeface="Times New Roman" panose="02020603050405020304" pitchFamily="18" charset="0"/>
                <a:cs typeface="Arial" panose="020B0604020202020204" pitchFamily="34" charset="0"/>
              </a:rPr>
              <a:t> </a:t>
            </a:r>
            <a:r>
              <a:rPr lang="en-GB" sz="2000" b="1" dirty="0">
                <a:latin typeface="Century Gothic" panose="020B0502020202020204" pitchFamily="34" charset="0"/>
                <a:ea typeface="Times New Roman" panose="02020603050405020304" pitchFamily="18" charset="0"/>
                <a:cs typeface="Arial" panose="020B0604020202020204" pitchFamily="34" charset="0"/>
              </a:rPr>
              <a:t>similar </a:t>
            </a:r>
            <a:r>
              <a:rPr lang="en-GB" sz="2000" dirty="0">
                <a:latin typeface="Century Gothic" panose="020B0502020202020204" pitchFamily="34" charset="0"/>
                <a:ea typeface="Times New Roman" panose="02020603050405020304" pitchFamily="18" charset="0"/>
                <a:cs typeface="Arial" panose="020B0604020202020204" pitchFamily="34" charset="0"/>
              </a:rPr>
              <a:t>meaning to the verb in bold. </a:t>
            </a:r>
            <a:br>
              <a:rPr lang="en-GB" sz="2000" dirty="0">
                <a:latin typeface="Century Gothic" panose="020B0502020202020204" pitchFamily="34" charset="0"/>
                <a:ea typeface="Times New Roman" panose="02020603050405020304" pitchFamily="18" charset="0"/>
                <a:cs typeface="Arial" panose="020B0604020202020204" pitchFamily="34" charset="0"/>
              </a:rPr>
            </a:br>
            <a:r>
              <a:rPr lang="en-GB" sz="2000" b="1" dirty="0">
                <a:latin typeface="Century Gothic" panose="020B0502020202020204" pitchFamily="34" charset="0"/>
                <a:ea typeface="Times New Roman" panose="02020603050405020304" pitchFamily="18" charset="0"/>
                <a:cs typeface="Arial" panose="020B0604020202020204" pitchFamily="34" charset="0"/>
              </a:rPr>
              <a:t>Write </a:t>
            </a:r>
            <a:r>
              <a:rPr lang="en-GB" sz="2000" dirty="0">
                <a:latin typeface="Century Gothic" panose="020B0502020202020204" pitchFamily="34" charset="0"/>
                <a:ea typeface="Times New Roman" panose="02020603050405020304" pitchFamily="18" charset="0"/>
                <a:cs typeface="Arial" panose="020B0604020202020204" pitchFamily="34" charset="0"/>
              </a:rPr>
              <a:t>the verb in the correct form.</a:t>
            </a:r>
            <a:endParaRPr lang="en-GB" sz="2000" dirty="0">
              <a:latin typeface="Century Gothic" panose="020B0502020202020204" pitchFamily="34" charset="0"/>
              <a:ea typeface="SimSun"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46EEB42D-CFCE-453C-A5A3-EB6C06DC46F5}"/>
              </a:ext>
            </a:extLst>
          </p:cNvPr>
          <p:cNvSpPr txBox="1"/>
          <p:nvPr/>
        </p:nvSpPr>
        <p:spPr>
          <a:xfrm>
            <a:off x="5518018" y="2810143"/>
            <a:ext cx="363236" cy="523220"/>
          </a:xfrm>
          <a:prstGeom prst="rect">
            <a:avLst/>
          </a:prstGeom>
          <a:noFill/>
        </p:spPr>
        <p:txBody>
          <a:bodyPr wrap="square" rtlCol="0">
            <a:spAutoFit/>
          </a:bodyPr>
          <a:lstStyle/>
          <a:p>
            <a:pPr algn="l"/>
            <a:r>
              <a:rPr lang="en-GB" sz="2800" b="1" dirty="0">
                <a:solidFill>
                  <a:srgbClr val="FF6600"/>
                </a:solidFill>
              </a:rPr>
              <a:t>x</a:t>
            </a:r>
          </a:p>
        </p:txBody>
      </p:sp>
      <p:graphicFrame>
        <p:nvGraphicFramePr>
          <p:cNvPr id="12" name="Table 11">
            <a:extLst>
              <a:ext uri="{FF2B5EF4-FFF2-40B4-BE49-F238E27FC236}">
                <a16:creationId xmlns:a16="http://schemas.microsoft.com/office/drawing/2014/main" id="{B8BFA657-2887-4B1B-B1D6-0B84642408D8}"/>
              </a:ext>
            </a:extLst>
          </p:cNvPr>
          <p:cNvGraphicFramePr>
            <a:graphicFrameLocks noGrp="1"/>
          </p:cNvGraphicFramePr>
          <p:nvPr>
            <p:extLst>
              <p:ext uri="{D42A27DB-BD31-4B8C-83A1-F6EECF244321}">
                <p14:modId xmlns:p14="http://schemas.microsoft.com/office/powerpoint/2010/main" val="3756975144"/>
              </p:ext>
            </p:extLst>
          </p:nvPr>
        </p:nvGraphicFramePr>
        <p:xfrm>
          <a:off x="6112567" y="2162117"/>
          <a:ext cx="6023113" cy="1508500"/>
        </p:xfrm>
        <a:graphic>
          <a:graphicData uri="http://schemas.openxmlformats.org/drawingml/2006/table">
            <a:tbl>
              <a:tblPr firstRow="1" firstCol="1" bandRow="1">
                <a:tableStyleId>{5C22544A-7EE6-4342-B048-85BDC9FD1C3A}</a:tableStyleId>
              </a:tblPr>
              <a:tblGrid>
                <a:gridCol w="3130826">
                  <a:extLst>
                    <a:ext uri="{9D8B030D-6E8A-4147-A177-3AD203B41FA5}">
                      <a16:colId xmlns:a16="http://schemas.microsoft.com/office/drawing/2014/main" val="833318671"/>
                    </a:ext>
                  </a:extLst>
                </a:gridCol>
                <a:gridCol w="2107096">
                  <a:extLst>
                    <a:ext uri="{9D8B030D-6E8A-4147-A177-3AD203B41FA5}">
                      <a16:colId xmlns:a16="http://schemas.microsoft.com/office/drawing/2014/main" val="2494574201"/>
                    </a:ext>
                  </a:extLst>
                </a:gridCol>
                <a:gridCol w="785191">
                  <a:extLst>
                    <a:ext uri="{9D8B030D-6E8A-4147-A177-3AD203B41FA5}">
                      <a16:colId xmlns:a16="http://schemas.microsoft.com/office/drawing/2014/main" val="2003025632"/>
                    </a:ext>
                  </a:extLst>
                </a:gridCol>
              </a:tblGrid>
              <a:tr h="377125">
                <a:tc rowSpan="4">
                  <a:txBody>
                    <a:bodyPr/>
                    <a:lstStyle/>
                    <a:p>
                      <a:pPr>
                        <a:lnSpc>
                          <a:spcPct val="107000"/>
                        </a:lnSpc>
                        <a:spcAft>
                          <a:spcPts val="0"/>
                        </a:spcAft>
                      </a:pPr>
                      <a:r>
                        <a:rPr lang="de-DE" sz="2000" b="0" dirty="0">
                          <a:solidFill>
                            <a:schemeClr val="tx1"/>
                          </a:solidFill>
                          <a:effectLst/>
                        </a:rPr>
                        <a:t>3) </a:t>
                      </a:r>
                      <a:r>
                        <a:rPr lang="en-GB" sz="2000" b="0" dirty="0">
                          <a:solidFill>
                            <a:schemeClr val="tx1"/>
                          </a:solidFill>
                          <a:effectLst/>
                        </a:rPr>
                        <a:t>Sie </a:t>
                      </a:r>
                      <a:r>
                        <a:rPr lang="en-GB" sz="2000" b="1" dirty="0" err="1">
                          <a:solidFill>
                            <a:schemeClr val="tx1"/>
                          </a:solidFill>
                          <a:effectLst/>
                        </a:rPr>
                        <a:t>bekommt</a:t>
                      </a:r>
                      <a:r>
                        <a:rPr lang="en-GB" sz="2000" b="0" dirty="0">
                          <a:solidFill>
                            <a:schemeClr val="tx1"/>
                          </a:solidFill>
                          <a:effectLst/>
                        </a:rPr>
                        <a:t> </a:t>
                      </a:r>
                      <a:r>
                        <a:rPr lang="en-GB" sz="2000" b="0" dirty="0" err="1">
                          <a:solidFill>
                            <a:schemeClr val="tx1"/>
                          </a:solidFill>
                          <a:effectLst/>
                        </a:rPr>
                        <a:t>einen</a:t>
                      </a:r>
                      <a:r>
                        <a:rPr lang="en-GB" sz="2000" b="0" dirty="0">
                          <a:solidFill>
                            <a:schemeClr val="tx1"/>
                          </a:solidFill>
                          <a:effectLst/>
                        </a:rPr>
                        <a:t> </a:t>
                      </a:r>
                      <a:r>
                        <a:rPr lang="en-GB" sz="2000" b="0" dirty="0" err="1">
                          <a:solidFill>
                            <a:schemeClr val="tx1"/>
                          </a:solidFill>
                          <a:effectLst/>
                        </a:rPr>
                        <a:t>Preis</a:t>
                      </a:r>
                      <a:r>
                        <a:rPr lang="en-GB" sz="2000" b="0" dirty="0">
                          <a:solidFill>
                            <a:schemeClr val="tx1"/>
                          </a:solidFill>
                          <a:effectLst/>
                        </a:rPr>
                        <a:t>.</a:t>
                      </a:r>
                      <a:br>
                        <a:rPr lang="en-GB" sz="2000" b="0" dirty="0">
                          <a:solidFill>
                            <a:schemeClr val="tx1"/>
                          </a:solidFill>
                          <a:effectLst/>
                        </a:rPr>
                      </a:br>
                      <a:r>
                        <a:rPr lang="en-GB" sz="2000" b="0" dirty="0">
                          <a:solidFill>
                            <a:schemeClr val="tx1"/>
                          </a:solidFill>
                          <a:effectLst/>
                        </a:rPr>
                        <a:t>     Sie _________ </a:t>
                      </a:r>
                      <a:r>
                        <a:rPr lang="en-GB" sz="2000" b="0" dirty="0" err="1">
                          <a:solidFill>
                            <a:schemeClr val="tx1"/>
                          </a:solidFill>
                          <a:effectLst/>
                        </a:rPr>
                        <a:t>einen</a:t>
                      </a:r>
                      <a:br>
                        <a:rPr lang="en-GB" sz="2000" b="0" dirty="0">
                          <a:solidFill>
                            <a:schemeClr val="tx1"/>
                          </a:solidFill>
                          <a:effectLst/>
                        </a:rPr>
                      </a:br>
                      <a:r>
                        <a:rPr lang="en-GB" sz="2000" b="0" dirty="0" err="1">
                          <a:solidFill>
                            <a:schemeClr val="tx1"/>
                          </a:solidFill>
                          <a:effectLst/>
                        </a:rPr>
                        <a:t>Preis</a:t>
                      </a:r>
                      <a:r>
                        <a:rPr lang="en-GB" sz="2000" b="0" dirty="0">
                          <a:solidFill>
                            <a:schemeClr val="tx1"/>
                          </a:solidFill>
                          <a:effectLst/>
                        </a:rPr>
                        <a:t>.</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chemeClr val="tx1"/>
                          </a:solidFill>
                          <a:effectLst/>
                        </a:rPr>
                        <a:t>a) </a:t>
                      </a:r>
                      <a:r>
                        <a:rPr lang="en-GB" sz="2000" b="0" dirty="0" err="1">
                          <a:solidFill>
                            <a:schemeClr val="tx1"/>
                          </a:solidFill>
                          <a:effectLst/>
                        </a:rPr>
                        <a:t>tragen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chemeClr val="tx1"/>
                          </a:solidFill>
                          <a:effectLst/>
                        </a:rPr>
                        <a:t>☐</a:t>
                      </a:r>
                      <a:endParaRPr lang="en-GB" sz="2000" b="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377125">
                <a:tc vMerge="1">
                  <a:txBody>
                    <a:bodyPr/>
                    <a:lstStyle/>
                    <a:p>
                      <a:endParaRPr lang="en-GB"/>
                    </a:p>
                  </a:txBody>
                  <a:tcPr/>
                </a:tc>
                <a:tc>
                  <a:txBody>
                    <a:bodyPr/>
                    <a:lstStyle/>
                    <a:p>
                      <a:pPr>
                        <a:lnSpc>
                          <a:spcPct val="107000"/>
                        </a:lnSpc>
                        <a:spcAft>
                          <a:spcPts val="0"/>
                        </a:spcAft>
                      </a:pPr>
                      <a:r>
                        <a:rPr lang="en-GB" sz="2000" b="0" dirty="0">
                          <a:solidFill>
                            <a:schemeClr val="tx1"/>
                          </a:solidFill>
                          <a:effectLst/>
                        </a:rPr>
                        <a:t>b) </a:t>
                      </a:r>
                      <a:r>
                        <a:rPr lang="en-GB" sz="2000" b="0" dirty="0" err="1">
                          <a:solidFill>
                            <a:schemeClr val="tx1"/>
                          </a:solidFill>
                          <a:effectLst/>
                        </a:rPr>
                        <a:t>machen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rPr>
                        <a:t>☐</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377125">
                <a:tc vMerge="1">
                  <a:txBody>
                    <a:bodyPr/>
                    <a:lstStyle/>
                    <a:p>
                      <a:endParaRPr lang="en-GB"/>
                    </a:p>
                  </a:txBody>
                  <a:tcPr/>
                </a:tc>
                <a:tc>
                  <a:txBody>
                    <a:bodyPr/>
                    <a:lstStyle/>
                    <a:p>
                      <a:pPr>
                        <a:lnSpc>
                          <a:spcPct val="107000"/>
                        </a:lnSpc>
                        <a:spcAft>
                          <a:spcPts val="0"/>
                        </a:spcAft>
                      </a:pPr>
                      <a:r>
                        <a:rPr lang="en-GB" sz="2000" b="0" dirty="0">
                          <a:solidFill>
                            <a:schemeClr val="tx1"/>
                          </a:solidFill>
                          <a:effectLst/>
                        </a:rPr>
                        <a:t>c) </a:t>
                      </a:r>
                      <a:r>
                        <a:rPr lang="en-GB" sz="2000" b="0" dirty="0" err="1">
                          <a:solidFill>
                            <a:schemeClr val="tx1"/>
                          </a:solidFill>
                          <a:effectLst/>
                        </a:rPr>
                        <a:t>erreichen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rPr>
                        <a:t>☐</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377125">
                <a:tc vMerge="1">
                  <a:txBody>
                    <a:bodyPr/>
                    <a:lstStyle/>
                    <a:p>
                      <a:endParaRPr lang="en-GB"/>
                    </a:p>
                  </a:txBody>
                  <a:tcPr/>
                </a:tc>
                <a:tc>
                  <a:txBody>
                    <a:bodyPr/>
                    <a:lstStyle/>
                    <a:p>
                      <a:pPr>
                        <a:lnSpc>
                          <a:spcPct val="107000"/>
                        </a:lnSpc>
                        <a:spcAft>
                          <a:spcPts val="0"/>
                        </a:spcAft>
                      </a:pPr>
                      <a:r>
                        <a:rPr lang="en-GB" sz="2000" b="0" dirty="0">
                          <a:solidFill>
                            <a:schemeClr val="tx1"/>
                          </a:solidFill>
                          <a:effectLst/>
                        </a:rPr>
                        <a:t>d) </a:t>
                      </a:r>
                      <a:r>
                        <a:rPr lang="en-GB" sz="2000" b="0" dirty="0" err="1">
                          <a:solidFill>
                            <a:schemeClr val="tx1"/>
                          </a:solidFill>
                          <a:effectLst/>
                        </a:rPr>
                        <a:t>erhalten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rPr>
                        <a:t>☐</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13" name="Table 12">
            <a:extLst>
              <a:ext uri="{FF2B5EF4-FFF2-40B4-BE49-F238E27FC236}">
                <a16:creationId xmlns:a16="http://schemas.microsoft.com/office/drawing/2014/main" id="{DB3F2DC1-9220-41FB-8DBA-1029E0B210A8}"/>
              </a:ext>
            </a:extLst>
          </p:cNvPr>
          <p:cNvGraphicFramePr>
            <a:graphicFrameLocks noGrp="1"/>
          </p:cNvGraphicFramePr>
          <p:nvPr>
            <p:extLst>
              <p:ext uri="{D42A27DB-BD31-4B8C-83A1-F6EECF244321}">
                <p14:modId xmlns:p14="http://schemas.microsoft.com/office/powerpoint/2010/main" val="2072258904"/>
              </p:ext>
            </p:extLst>
          </p:nvPr>
        </p:nvGraphicFramePr>
        <p:xfrm>
          <a:off x="66261" y="4077937"/>
          <a:ext cx="6023113" cy="1508500"/>
        </p:xfrm>
        <a:graphic>
          <a:graphicData uri="http://schemas.openxmlformats.org/drawingml/2006/table">
            <a:tbl>
              <a:tblPr firstRow="1" firstCol="1" bandRow="1">
                <a:tableStyleId>{5C22544A-7EE6-4342-B048-85BDC9FD1C3A}</a:tableStyleId>
              </a:tblPr>
              <a:tblGrid>
                <a:gridCol w="3313043">
                  <a:extLst>
                    <a:ext uri="{9D8B030D-6E8A-4147-A177-3AD203B41FA5}">
                      <a16:colId xmlns:a16="http://schemas.microsoft.com/office/drawing/2014/main" val="833318671"/>
                    </a:ext>
                  </a:extLst>
                </a:gridCol>
                <a:gridCol w="1924879">
                  <a:extLst>
                    <a:ext uri="{9D8B030D-6E8A-4147-A177-3AD203B41FA5}">
                      <a16:colId xmlns:a16="http://schemas.microsoft.com/office/drawing/2014/main" val="2494574201"/>
                    </a:ext>
                  </a:extLst>
                </a:gridCol>
                <a:gridCol w="785191">
                  <a:extLst>
                    <a:ext uri="{9D8B030D-6E8A-4147-A177-3AD203B41FA5}">
                      <a16:colId xmlns:a16="http://schemas.microsoft.com/office/drawing/2014/main" val="2003025632"/>
                    </a:ext>
                  </a:extLst>
                </a:gridCol>
              </a:tblGrid>
              <a:tr h="377125">
                <a:tc rowSpan="4">
                  <a:txBody>
                    <a:bodyPr/>
                    <a:lstStyle/>
                    <a:p>
                      <a:pPr>
                        <a:lnSpc>
                          <a:spcPct val="107000"/>
                        </a:lnSpc>
                        <a:spcAft>
                          <a:spcPts val="0"/>
                        </a:spcAft>
                      </a:pPr>
                      <a:r>
                        <a:rPr lang="de-DE" sz="2000" b="0" dirty="0">
                          <a:solidFill>
                            <a:schemeClr val="tx1"/>
                          </a:solidFill>
                          <a:effectLst/>
                        </a:rPr>
                        <a:t>2) </a:t>
                      </a:r>
                      <a:r>
                        <a:rPr lang="en-GB" sz="2000" b="0" dirty="0">
                          <a:solidFill>
                            <a:schemeClr val="tx1"/>
                          </a:solidFill>
                          <a:effectLst/>
                        </a:rPr>
                        <a:t>Der Park </a:t>
                      </a:r>
                      <a:r>
                        <a:rPr lang="en-GB" sz="2000" b="1" dirty="0" err="1">
                          <a:solidFill>
                            <a:schemeClr val="tx1"/>
                          </a:solidFill>
                          <a:effectLst/>
                        </a:rPr>
                        <a:t>ist</a:t>
                      </a:r>
                      <a:r>
                        <a:rPr lang="en-GB" sz="2000" b="1" dirty="0">
                          <a:solidFill>
                            <a:schemeClr val="tx1"/>
                          </a:solidFill>
                          <a:effectLst/>
                        </a:rPr>
                        <a:t> </a:t>
                      </a:r>
                      <a:r>
                        <a:rPr lang="en-GB" sz="2000" b="0" dirty="0">
                          <a:solidFill>
                            <a:schemeClr val="tx1"/>
                          </a:solidFill>
                          <a:effectLst/>
                        </a:rPr>
                        <a:t>in Wien.</a:t>
                      </a:r>
                      <a:br>
                        <a:rPr lang="en-GB" sz="2000" b="0" dirty="0">
                          <a:solidFill>
                            <a:schemeClr val="tx1"/>
                          </a:solidFill>
                          <a:effectLst/>
                        </a:rPr>
                      </a:br>
                      <a:r>
                        <a:rPr lang="en-GB" sz="2000" b="0" dirty="0">
                          <a:solidFill>
                            <a:schemeClr val="tx1"/>
                          </a:solidFill>
                          <a:effectLst/>
                        </a:rPr>
                        <a:t>     Der Park _____ in Wien.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chemeClr val="tx1"/>
                          </a:solidFill>
                          <a:effectLst/>
                        </a:rPr>
                        <a:t>a) </a:t>
                      </a:r>
                      <a:r>
                        <a:rPr lang="en-GB" sz="2000" b="0" dirty="0" err="1">
                          <a:solidFill>
                            <a:schemeClr val="tx1"/>
                          </a:solidFill>
                          <a:effectLst/>
                        </a:rPr>
                        <a:t>liegen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chemeClr val="tx1"/>
                          </a:solidFill>
                          <a:effectLst/>
                        </a:rPr>
                        <a:t>☐</a:t>
                      </a:r>
                      <a:endParaRPr lang="en-GB" sz="2000" b="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377125">
                <a:tc vMerge="1">
                  <a:txBody>
                    <a:bodyPr/>
                    <a:lstStyle/>
                    <a:p>
                      <a:endParaRPr lang="en-GB"/>
                    </a:p>
                  </a:txBody>
                  <a:tcPr/>
                </a:tc>
                <a:tc>
                  <a:txBody>
                    <a:bodyPr/>
                    <a:lstStyle/>
                    <a:p>
                      <a:pPr>
                        <a:lnSpc>
                          <a:spcPct val="107000"/>
                        </a:lnSpc>
                        <a:spcAft>
                          <a:spcPts val="0"/>
                        </a:spcAft>
                      </a:pPr>
                      <a:r>
                        <a:rPr lang="en-GB" sz="2000" b="0" dirty="0">
                          <a:solidFill>
                            <a:schemeClr val="tx1"/>
                          </a:solidFill>
                          <a:effectLst/>
                        </a:rPr>
                        <a:t>b) </a:t>
                      </a:r>
                      <a:r>
                        <a:rPr lang="en-GB" sz="2000" b="0" dirty="0" err="1">
                          <a:solidFill>
                            <a:schemeClr val="tx1"/>
                          </a:solidFill>
                          <a:effectLst/>
                        </a:rPr>
                        <a:t>stehen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chemeClr val="tx1"/>
                          </a:solidFill>
                          <a:effectLst/>
                        </a:rPr>
                        <a:t>☐</a:t>
                      </a:r>
                      <a:endParaRPr lang="en-GB" sz="2000" b="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377125">
                <a:tc vMerge="1">
                  <a:txBody>
                    <a:bodyPr/>
                    <a:lstStyle/>
                    <a:p>
                      <a:endParaRPr lang="en-GB"/>
                    </a:p>
                  </a:txBody>
                  <a:tcPr/>
                </a:tc>
                <a:tc>
                  <a:txBody>
                    <a:bodyPr/>
                    <a:lstStyle/>
                    <a:p>
                      <a:pPr>
                        <a:lnSpc>
                          <a:spcPct val="107000"/>
                        </a:lnSpc>
                        <a:spcAft>
                          <a:spcPts val="0"/>
                        </a:spcAft>
                      </a:pPr>
                      <a:r>
                        <a:rPr lang="en-GB" sz="2000" b="0" dirty="0">
                          <a:solidFill>
                            <a:schemeClr val="tx1"/>
                          </a:solidFill>
                          <a:effectLst/>
                        </a:rPr>
                        <a:t>c) </a:t>
                      </a:r>
                      <a:r>
                        <a:rPr lang="en-GB" sz="2000" b="0" dirty="0" err="1">
                          <a:solidFill>
                            <a:schemeClr val="tx1"/>
                          </a:solidFill>
                          <a:effectLst/>
                        </a:rPr>
                        <a:t>sitzen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chemeClr val="tx1"/>
                          </a:solidFill>
                          <a:effectLst/>
                        </a:rPr>
                        <a:t>☐</a:t>
                      </a:r>
                      <a:endParaRPr lang="en-GB" sz="2000" b="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377125">
                <a:tc vMerge="1">
                  <a:txBody>
                    <a:bodyPr/>
                    <a:lstStyle/>
                    <a:p>
                      <a:endParaRPr lang="en-GB"/>
                    </a:p>
                  </a:txBody>
                  <a:tcPr/>
                </a:tc>
                <a:tc>
                  <a:txBody>
                    <a:bodyPr/>
                    <a:lstStyle/>
                    <a:p>
                      <a:pPr>
                        <a:lnSpc>
                          <a:spcPct val="107000"/>
                        </a:lnSpc>
                        <a:spcAft>
                          <a:spcPts val="0"/>
                        </a:spcAft>
                      </a:pPr>
                      <a:r>
                        <a:rPr lang="en-GB" sz="2000" b="0" dirty="0">
                          <a:solidFill>
                            <a:schemeClr val="tx1"/>
                          </a:solidFill>
                          <a:effectLst/>
                        </a:rPr>
                        <a:t>d) </a:t>
                      </a:r>
                      <a:r>
                        <a:rPr lang="en-GB" sz="2000" b="0" dirty="0" err="1">
                          <a:solidFill>
                            <a:schemeClr val="tx1"/>
                          </a:solidFill>
                          <a:effectLst/>
                        </a:rPr>
                        <a:t>heißen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rPr>
                        <a:t>☐</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14" name="Table 13">
            <a:extLst>
              <a:ext uri="{FF2B5EF4-FFF2-40B4-BE49-F238E27FC236}">
                <a16:creationId xmlns:a16="http://schemas.microsoft.com/office/drawing/2014/main" id="{CF07B0B3-8CDA-4ADD-8DEB-2B386C185FF4}"/>
              </a:ext>
            </a:extLst>
          </p:cNvPr>
          <p:cNvGraphicFramePr>
            <a:graphicFrameLocks noGrp="1"/>
          </p:cNvGraphicFramePr>
          <p:nvPr>
            <p:extLst>
              <p:ext uri="{D42A27DB-BD31-4B8C-83A1-F6EECF244321}">
                <p14:modId xmlns:p14="http://schemas.microsoft.com/office/powerpoint/2010/main" val="3163685658"/>
              </p:ext>
            </p:extLst>
          </p:nvPr>
        </p:nvGraphicFramePr>
        <p:xfrm>
          <a:off x="6109252" y="4077937"/>
          <a:ext cx="6023113" cy="1508500"/>
        </p:xfrm>
        <a:graphic>
          <a:graphicData uri="http://schemas.openxmlformats.org/drawingml/2006/table">
            <a:tbl>
              <a:tblPr firstRow="1" firstCol="1" bandRow="1">
                <a:tableStyleId>{5C22544A-7EE6-4342-B048-85BDC9FD1C3A}</a:tableStyleId>
              </a:tblPr>
              <a:tblGrid>
                <a:gridCol w="3130826">
                  <a:extLst>
                    <a:ext uri="{9D8B030D-6E8A-4147-A177-3AD203B41FA5}">
                      <a16:colId xmlns:a16="http://schemas.microsoft.com/office/drawing/2014/main" val="833318671"/>
                    </a:ext>
                  </a:extLst>
                </a:gridCol>
                <a:gridCol w="2107096">
                  <a:extLst>
                    <a:ext uri="{9D8B030D-6E8A-4147-A177-3AD203B41FA5}">
                      <a16:colId xmlns:a16="http://schemas.microsoft.com/office/drawing/2014/main" val="2494574201"/>
                    </a:ext>
                  </a:extLst>
                </a:gridCol>
                <a:gridCol w="785191">
                  <a:extLst>
                    <a:ext uri="{9D8B030D-6E8A-4147-A177-3AD203B41FA5}">
                      <a16:colId xmlns:a16="http://schemas.microsoft.com/office/drawing/2014/main" val="2003025632"/>
                    </a:ext>
                  </a:extLst>
                </a:gridCol>
              </a:tblGrid>
              <a:tr h="377125">
                <a:tc rowSpan="4">
                  <a:txBody>
                    <a:bodyPr/>
                    <a:lstStyle/>
                    <a:p>
                      <a:pPr>
                        <a:lnSpc>
                          <a:spcPct val="107000"/>
                        </a:lnSpc>
                        <a:spcAft>
                          <a:spcPts val="0"/>
                        </a:spcAft>
                      </a:pPr>
                      <a:r>
                        <a:rPr lang="de-DE" sz="2000" b="0" dirty="0">
                          <a:solidFill>
                            <a:schemeClr val="tx1"/>
                          </a:solidFill>
                          <a:effectLst/>
                        </a:rPr>
                        <a:t>4) </a:t>
                      </a:r>
                      <a:r>
                        <a:rPr lang="de-DE" sz="2000" b="1" dirty="0">
                          <a:solidFill>
                            <a:schemeClr val="tx1"/>
                          </a:solidFill>
                          <a:effectLst/>
                        </a:rPr>
                        <a:t>Redest</a:t>
                      </a:r>
                      <a:r>
                        <a:rPr lang="de-DE" sz="2000" b="0" dirty="0">
                          <a:solidFill>
                            <a:schemeClr val="tx1"/>
                          </a:solidFill>
                          <a:effectLst/>
                        </a:rPr>
                        <a:t> du</a:t>
                      </a:r>
                      <a:r>
                        <a:rPr lang="en-GB" sz="2000" b="0" dirty="0">
                          <a:solidFill>
                            <a:schemeClr val="tx1"/>
                          </a:solidFill>
                          <a:effectLst/>
                        </a:rPr>
                        <a:t> </a:t>
                      </a:r>
                      <a:r>
                        <a:rPr lang="en-GB" sz="2000" b="0" dirty="0" err="1">
                          <a:solidFill>
                            <a:schemeClr val="tx1"/>
                          </a:solidFill>
                          <a:effectLst/>
                        </a:rPr>
                        <a:t>mit</a:t>
                      </a:r>
                      <a:r>
                        <a:rPr lang="en-GB" sz="2000" b="0" dirty="0">
                          <a:solidFill>
                            <a:schemeClr val="tx1"/>
                          </a:solidFill>
                          <a:effectLst/>
                        </a:rPr>
                        <a:t> </a:t>
                      </a:r>
                      <a:r>
                        <a:rPr lang="en-GB" sz="2000" b="0" dirty="0" err="1">
                          <a:solidFill>
                            <a:schemeClr val="tx1"/>
                          </a:solidFill>
                          <a:effectLst/>
                        </a:rPr>
                        <a:t>mir</a:t>
                      </a:r>
                      <a:r>
                        <a:rPr lang="en-GB" sz="2000" b="0" dirty="0">
                          <a:solidFill>
                            <a:schemeClr val="tx1"/>
                          </a:solidFill>
                          <a:effectLst/>
                        </a:rPr>
                        <a:t>?</a:t>
                      </a:r>
                    </a:p>
                    <a:p>
                      <a:pPr>
                        <a:lnSpc>
                          <a:spcPct val="107000"/>
                        </a:lnSpc>
                        <a:spcAft>
                          <a:spcPts val="0"/>
                        </a:spcAft>
                      </a:pPr>
                      <a:r>
                        <a:rPr lang="de-DE" sz="2000" b="0" dirty="0">
                          <a:solidFill>
                            <a:schemeClr val="tx1"/>
                          </a:solidFill>
                          <a:effectLst/>
                        </a:rPr>
                        <a:t>     ______ du mit mir?</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chemeClr val="tx1"/>
                          </a:solidFill>
                          <a:effectLst/>
                        </a:rPr>
                        <a:t>a) </a:t>
                      </a:r>
                      <a:r>
                        <a:rPr lang="en-GB" sz="2000" b="0" dirty="0" err="1">
                          <a:solidFill>
                            <a:schemeClr val="tx1"/>
                          </a:solidFill>
                          <a:effectLst/>
                        </a:rPr>
                        <a:t>wünschen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chemeClr val="tx1"/>
                          </a:solidFill>
                          <a:effectLst/>
                        </a:rPr>
                        <a:t>☐</a:t>
                      </a:r>
                      <a:endParaRPr lang="en-GB" sz="2000" b="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377125">
                <a:tc vMerge="1">
                  <a:txBody>
                    <a:bodyPr/>
                    <a:lstStyle/>
                    <a:p>
                      <a:endParaRPr lang="en-GB"/>
                    </a:p>
                  </a:txBody>
                  <a:tcPr/>
                </a:tc>
                <a:tc>
                  <a:txBody>
                    <a:bodyPr/>
                    <a:lstStyle/>
                    <a:p>
                      <a:pPr>
                        <a:lnSpc>
                          <a:spcPct val="107000"/>
                        </a:lnSpc>
                        <a:spcAft>
                          <a:spcPts val="0"/>
                        </a:spcAft>
                      </a:pPr>
                      <a:r>
                        <a:rPr lang="en-GB" sz="2000" b="0" dirty="0">
                          <a:solidFill>
                            <a:schemeClr val="tx1"/>
                          </a:solidFill>
                          <a:effectLst/>
                        </a:rPr>
                        <a:t>b) </a:t>
                      </a:r>
                      <a:r>
                        <a:rPr lang="en-GB" sz="2000" b="0" dirty="0" err="1">
                          <a:solidFill>
                            <a:schemeClr val="tx1"/>
                          </a:solidFill>
                          <a:effectLst/>
                        </a:rPr>
                        <a:t>sprechen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chemeClr val="tx1"/>
                          </a:solidFill>
                          <a:effectLst/>
                        </a:rPr>
                        <a:t>☐</a:t>
                      </a:r>
                      <a:endParaRPr lang="en-GB" sz="2000" b="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377125">
                <a:tc vMerge="1">
                  <a:txBody>
                    <a:bodyPr/>
                    <a:lstStyle/>
                    <a:p>
                      <a:endParaRPr lang="en-GB"/>
                    </a:p>
                  </a:txBody>
                  <a:tcPr/>
                </a:tc>
                <a:tc>
                  <a:txBody>
                    <a:bodyPr/>
                    <a:lstStyle/>
                    <a:p>
                      <a:pPr>
                        <a:lnSpc>
                          <a:spcPct val="107000"/>
                        </a:lnSpc>
                        <a:spcAft>
                          <a:spcPts val="0"/>
                        </a:spcAft>
                      </a:pPr>
                      <a:r>
                        <a:rPr lang="en-GB" sz="2000" b="0" dirty="0">
                          <a:solidFill>
                            <a:schemeClr val="tx1"/>
                          </a:solidFill>
                          <a:effectLst/>
                        </a:rPr>
                        <a:t>c) </a:t>
                      </a:r>
                      <a:r>
                        <a:rPr lang="en-GB" sz="2000" b="0" dirty="0" err="1">
                          <a:solidFill>
                            <a:schemeClr val="tx1"/>
                          </a:solidFill>
                          <a:effectLst/>
                        </a:rPr>
                        <a:t>bleiben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chemeClr val="tx1"/>
                          </a:solidFill>
                          <a:effectLst/>
                        </a:rPr>
                        <a:t>☐</a:t>
                      </a:r>
                      <a:endParaRPr lang="en-GB" sz="2000" b="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377125">
                <a:tc vMerge="1">
                  <a:txBody>
                    <a:bodyPr/>
                    <a:lstStyle/>
                    <a:p>
                      <a:endParaRPr lang="en-GB"/>
                    </a:p>
                  </a:txBody>
                  <a:tcPr/>
                </a:tc>
                <a:tc>
                  <a:txBody>
                    <a:bodyPr/>
                    <a:lstStyle/>
                    <a:p>
                      <a:pPr>
                        <a:lnSpc>
                          <a:spcPct val="107000"/>
                        </a:lnSpc>
                        <a:spcAft>
                          <a:spcPts val="0"/>
                        </a:spcAft>
                      </a:pPr>
                      <a:r>
                        <a:rPr lang="en-GB" sz="2000" b="0" dirty="0">
                          <a:solidFill>
                            <a:schemeClr val="tx1"/>
                          </a:solidFill>
                          <a:effectLst/>
                        </a:rPr>
                        <a:t>d) </a:t>
                      </a:r>
                      <a:r>
                        <a:rPr lang="en-GB" sz="2000" b="0" dirty="0" err="1">
                          <a:solidFill>
                            <a:schemeClr val="tx1"/>
                          </a:solidFill>
                          <a:effectLst/>
                        </a:rPr>
                        <a:t>werfen</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rPr>
                        <a:t>☐</a:t>
                      </a:r>
                      <a:endParaRPr lang="en-GB" sz="2000" b="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15" name="TextBox 14">
            <a:extLst>
              <a:ext uri="{FF2B5EF4-FFF2-40B4-BE49-F238E27FC236}">
                <a16:creationId xmlns:a16="http://schemas.microsoft.com/office/drawing/2014/main" id="{C2B6341B-E11B-4970-A832-D0A36138F405}"/>
              </a:ext>
            </a:extLst>
          </p:cNvPr>
          <p:cNvSpPr txBox="1"/>
          <p:nvPr/>
        </p:nvSpPr>
        <p:spPr>
          <a:xfrm>
            <a:off x="5511991" y="3961511"/>
            <a:ext cx="363236" cy="523220"/>
          </a:xfrm>
          <a:prstGeom prst="rect">
            <a:avLst/>
          </a:prstGeom>
          <a:noFill/>
        </p:spPr>
        <p:txBody>
          <a:bodyPr wrap="square" rtlCol="0">
            <a:spAutoFit/>
          </a:bodyPr>
          <a:lstStyle/>
          <a:p>
            <a:pPr algn="l"/>
            <a:r>
              <a:rPr lang="en-GB" sz="2800" b="1" dirty="0">
                <a:solidFill>
                  <a:srgbClr val="FF6600"/>
                </a:solidFill>
              </a:rPr>
              <a:t>x</a:t>
            </a:r>
          </a:p>
        </p:txBody>
      </p:sp>
      <p:sp>
        <p:nvSpPr>
          <p:cNvPr id="16" name="TextBox 15">
            <a:extLst>
              <a:ext uri="{FF2B5EF4-FFF2-40B4-BE49-F238E27FC236}">
                <a16:creationId xmlns:a16="http://schemas.microsoft.com/office/drawing/2014/main" id="{3E6685C6-334E-4F17-914F-50560DAFBA96}"/>
              </a:ext>
            </a:extLst>
          </p:cNvPr>
          <p:cNvSpPr txBox="1"/>
          <p:nvPr/>
        </p:nvSpPr>
        <p:spPr>
          <a:xfrm>
            <a:off x="11567635" y="3167390"/>
            <a:ext cx="363236" cy="523220"/>
          </a:xfrm>
          <a:prstGeom prst="rect">
            <a:avLst/>
          </a:prstGeom>
          <a:noFill/>
        </p:spPr>
        <p:txBody>
          <a:bodyPr wrap="square" rtlCol="0">
            <a:spAutoFit/>
          </a:bodyPr>
          <a:lstStyle/>
          <a:p>
            <a:pPr algn="l"/>
            <a:r>
              <a:rPr lang="en-GB" sz="2800" b="1" dirty="0">
                <a:solidFill>
                  <a:srgbClr val="FF6600"/>
                </a:solidFill>
              </a:rPr>
              <a:t>x</a:t>
            </a:r>
          </a:p>
        </p:txBody>
      </p:sp>
      <p:sp>
        <p:nvSpPr>
          <p:cNvPr id="17" name="TextBox 16">
            <a:extLst>
              <a:ext uri="{FF2B5EF4-FFF2-40B4-BE49-F238E27FC236}">
                <a16:creationId xmlns:a16="http://schemas.microsoft.com/office/drawing/2014/main" id="{24BD7679-5F22-4FFB-8E9C-2F47C4F9B008}"/>
              </a:ext>
            </a:extLst>
          </p:cNvPr>
          <p:cNvSpPr txBox="1"/>
          <p:nvPr/>
        </p:nvSpPr>
        <p:spPr>
          <a:xfrm>
            <a:off x="11564923" y="4308967"/>
            <a:ext cx="363236" cy="523220"/>
          </a:xfrm>
          <a:prstGeom prst="rect">
            <a:avLst/>
          </a:prstGeom>
          <a:noFill/>
        </p:spPr>
        <p:txBody>
          <a:bodyPr wrap="square" rtlCol="0">
            <a:spAutoFit/>
          </a:bodyPr>
          <a:lstStyle/>
          <a:p>
            <a:pPr algn="l"/>
            <a:r>
              <a:rPr lang="en-GB" sz="2800" b="1" dirty="0">
                <a:solidFill>
                  <a:srgbClr val="FF6600"/>
                </a:solidFill>
              </a:rPr>
              <a:t>x</a:t>
            </a:r>
          </a:p>
        </p:txBody>
      </p:sp>
      <p:sp>
        <p:nvSpPr>
          <p:cNvPr id="18" name="TextBox 17">
            <a:extLst>
              <a:ext uri="{FF2B5EF4-FFF2-40B4-BE49-F238E27FC236}">
                <a16:creationId xmlns:a16="http://schemas.microsoft.com/office/drawing/2014/main" id="{B96E8B54-2309-4EC1-A154-AE2632B68DA5}"/>
              </a:ext>
            </a:extLst>
          </p:cNvPr>
          <p:cNvSpPr txBox="1"/>
          <p:nvPr/>
        </p:nvSpPr>
        <p:spPr>
          <a:xfrm>
            <a:off x="335776" y="2713202"/>
            <a:ext cx="18089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nimmst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2093010-84C0-40C6-A9AC-984DFE1314F6}"/>
              </a:ext>
            </a:extLst>
          </p:cNvPr>
          <p:cNvSpPr txBox="1"/>
          <p:nvPr/>
        </p:nvSpPr>
        <p:spPr>
          <a:xfrm>
            <a:off x="1081804" y="4370522"/>
            <a:ext cx="15814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liegt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461C06B-9865-4C4F-B065-56C0FD074381}"/>
              </a:ext>
            </a:extLst>
          </p:cNvPr>
          <p:cNvSpPr txBox="1"/>
          <p:nvPr/>
        </p:nvSpPr>
        <p:spPr>
          <a:xfrm>
            <a:off x="6982086" y="2767280"/>
            <a:ext cx="11857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erhält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A11DCEFC-C588-43AB-9BBB-49A0B512920C}"/>
              </a:ext>
            </a:extLst>
          </p:cNvPr>
          <p:cNvSpPr txBox="1"/>
          <p:nvPr/>
        </p:nvSpPr>
        <p:spPr>
          <a:xfrm>
            <a:off x="6288844" y="4308967"/>
            <a:ext cx="12248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FF6600"/>
                </a:solidFill>
                <a:latin typeface="Century Gothic" panose="020F0302020204030204"/>
              </a:rPr>
              <a:t>S</a:t>
            </a: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prichst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22444" cy="647577"/>
          </a:xfrm>
        </p:spPr>
        <p:txBody>
          <a:bodyPr>
            <a:normAutofit/>
          </a:bodyPr>
          <a:lstStyle/>
          <a:p>
            <a:r>
              <a:rPr lang="en-GB" sz="2800" b="1" dirty="0" err="1">
                <a:solidFill>
                  <a:schemeClr val="bg1"/>
                </a:solidFill>
              </a:rPr>
              <a:t>Antonyme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33652" y="247047"/>
            <a:ext cx="1125548" cy="349302"/>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32CE63EA-25DE-4E2C-9200-8C4E26EB6B7C}"/>
              </a:ext>
            </a:extLst>
          </p:cNvPr>
          <p:cNvSpPr/>
          <p:nvPr/>
        </p:nvSpPr>
        <p:spPr>
          <a:xfrm>
            <a:off x="342900" y="1244387"/>
            <a:ext cx="10048240" cy="105464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Listen. You will hear four words.  </a:t>
            </a:r>
            <a:br>
              <a:rPr kumimoji="0" lang="en-GB" sz="2000" b="1"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en-GB" sz="2000" b="1"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Choose </a:t>
            </a:r>
            <a:r>
              <a:rPr kumimoji="0" lang="en-GB" sz="2000" b="0" i="0" u="none" strike="noStrike" kern="1200" cap="none" spc="0" normalizeH="0" baseline="0" noProof="0" dirty="0">
                <a:ln>
                  <a:noFill/>
                </a:ln>
                <a:effectLst/>
                <a:uLnTx/>
                <a:uFillTx/>
                <a:latin typeface="Century Gothic" panose="020B0502020202020204" pitchFamily="34" charset="0"/>
                <a:ea typeface="Times New Roman" panose="02020603050405020304" pitchFamily="18" charset="0"/>
                <a:cs typeface="Arial" panose="020B0604020202020204" pitchFamily="34" charset="0"/>
              </a:rPr>
              <a:t>the word with </a:t>
            </a:r>
            <a:r>
              <a:rPr kumimoji="0" lang="en-GB" sz="2000" b="1" i="0" u="none" strike="noStrike" kern="1200" cap="none" spc="0" normalizeH="0" baseline="0" noProof="0" dirty="0">
                <a:ln>
                  <a:noFill/>
                </a:ln>
                <a:effectLst/>
                <a:uLnTx/>
                <a:uFillTx/>
                <a:latin typeface="Century Gothic" panose="020B0502020202020204" pitchFamily="34" charset="0"/>
                <a:ea typeface="Times New Roman" panose="02020603050405020304" pitchFamily="18" charset="0"/>
                <a:cs typeface="Arial" panose="020B0604020202020204" pitchFamily="34" charset="0"/>
              </a:rPr>
              <a:t>the opposite meaning</a:t>
            </a:r>
            <a:r>
              <a:rPr kumimoji="0" lang="en-GB" sz="2000" b="0" i="0" u="none" strike="noStrike" kern="1200" cap="none" spc="0" normalizeH="0" baseline="0" noProof="0" dirty="0">
                <a:ln>
                  <a:noFill/>
                </a:ln>
                <a:effectLst/>
                <a:uLnTx/>
                <a:uFillTx/>
                <a:latin typeface="Century Gothic" panose="020B0502020202020204" pitchFamily="34" charset="0"/>
                <a:ea typeface="Times New Roman" panose="02020603050405020304" pitchFamily="18" charset="0"/>
                <a:cs typeface="Arial" panose="020B0604020202020204" pitchFamily="34" charset="0"/>
              </a:rPr>
              <a:t> to the word you see.</a:t>
            </a:r>
            <a:br>
              <a:rPr kumimoji="0" lang="en-GB" sz="2000" b="0" i="0" u="none" strike="noStrike" kern="1200" cap="none" spc="0" normalizeH="0" baseline="0" noProof="0" dirty="0">
                <a:ln>
                  <a:noFill/>
                </a:ln>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GB" sz="2000" b="1" i="0" u="none" strike="noStrike" kern="1200" cap="none" spc="0" normalizeH="0" baseline="0" noProof="0" dirty="0">
                <a:ln>
                  <a:noFill/>
                </a:ln>
                <a:effectLst/>
                <a:uLnTx/>
                <a:uFillTx/>
                <a:latin typeface="Century Gothic" panose="020B0502020202020204" pitchFamily="34" charset="0"/>
                <a:ea typeface="Times New Roman" panose="02020603050405020304" pitchFamily="18" charset="0"/>
                <a:cs typeface="Arial" panose="020B0604020202020204" pitchFamily="34" charset="0"/>
              </a:rPr>
              <a:t>Write </a:t>
            </a:r>
            <a:r>
              <a:rPr kumimoji="0" lang="en-GB" sz="2000" b="0" i="0" u="none" strike="noStrike" kern="1200" cap="none" spc="0" normalizeH="0" baseline="0" noProof="0" dirty="0">
                <a:ln>
                  <a:noFill/>
                </a:ln>
                <a:effectLst/>
                <a:uLnTx/>
                <a:uFillTx/>
                <a:latin typeface="Century Gothic" panose="020B0502020202020204" pitchFamily="34" charset="0"/>
                <a:ea typeface="Times New Roman" panose="02020603050405020304" pitchFamily="18" charset="0"/>
                <a:cs typeface="Arial" panose="020B0604020202020204" pitchFamily="34" charset="0"/>
              </a:rPr>
              <a:t>the word in German.</a:t>
            </a:r>
            <a:endParaRPr kumimoji="0" lang="en-GB" sz="2000" b="0"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2" name="Table 5">
            <a:extLst>
              <a:ext uri="{FF2B5EF4-FFF2-40B4-BE49-F238E27FC236}">
                <a16:creationId xmlns:a16="http://schemas.microsoft.com/office/drawing/2014/main" id="{CA0C19A7-CF00-4861-B77B-454755028A6D}"/>
              </a:ext>
            </a:extLst>
          </p:cNvPr>
          <p:cNvGraphicFramePr>
            <a:graphicFrameLocks noGrp="1"/>
          </p:cNvGraphicFramePr>
          <p:nvPr>
            <p:extLst>
              <p:ext uri="{D42A27DB-BD31-4B8C-83A1-F6EECF244321}">
                <p14:modId xmlns:p14="http://schemas.microsoft.com/office/powerpoint/2010/main" val="1468963346"/>
              </p:ext>
            </p:extLst>
          </p:nvPr>
        </p:nvGraphicFramePr>
        <p:xfrm>
          <a:off x="1741556" y="2510479"/>
          <a:ext cx="8128000" cy="232170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188930919"/>
                    </a:ext>
                  </a:extLst>
                </a:gridCol>
                <a:gridCol w="4064000">
                  <a:extLst>
                    <a:ext uri="{9D8B030D-6E8A-4147-A177-3AD203B41FA5}">
                      <a16:colId xmlns:a16="http://schemas.microsoft.com/office/drawing/2014/main" val="17245839"/>
                    </a:ext>
                  </a:extLst>
                </a:gridCol>
              </a:tblGrid>
              <a:tr h="1160854">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1486728"/>
                  </a:ext>
                </a:extLst>
              </a:tr>
              <a:tr h="1160854">
                <a:tc>
                  <a:txBody>
                    <a:bodyPr/>
                    <a:lstStyle/>
                    <a:p>
                      <a:endParaRPr lang="en-GB">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solidFill>
                          <a:schemeClr val="tx1"/>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0047309"/>
                  </a:ext>
                </a:extLst>
              </a:tr>
            </a:tbl>
          </a:graphicData>
        </a:graphic>
      </p:graphicFrame>
      <p:sp>
        <p:nvSpPr>
          <p:cNvPr id="18" name="Rectangle 17">
            <a:hlinkClick r:id="" action="ppaction://noaction">
              <a:snd r:embed="rId3" name="29. 1.wav"/>
            </a:hlinkClick>
            <a:extLst>
              <a:ext uri="{FF2B5EF4-FFF2-40B4-BE49-F238E27FC236}">
                <a16:creationId xmlns:a16="http://schemas.microsoft.com/office/drawing/2014/main" id="{EA8F66A8-7232-4B27-B071-D62969913EE7}"/>
              </a:ext>
            </a:extLst>
          </p:cNvPr>
          <p:cNvSpPr/>
          <p:nvPr/>
        </p:nvSpPr>
        <p:spPr>
          <a:xfrm>
            <a:off x="1890444" y="2808430"/>
            <a:ext cx="432000" cy="432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19" name="Rectangle 18">
            <a:hlinkClick r:id="" action="ppaction://noaction">
              <a:snd r:embed="rId4" name="29. 2.wav"/>
            </a:hlinkClick>
            <a:extLst>
              <a:ext uri="{FF2B5EF4-FFF2-40B4-BE49-F238E27FC236}">
                <a16:creationId xmlns:a16="http://schemas.microsoft.com/office/drawing/2014/main" id="{3837BC17-ED18-4F2B-A6BF-E523F1AFD1E1}"/>
              </a:ext>
            </a:extLst>
          </p:cNvPr>
          <p:cNvSpPr/>
          <p:nvPr/>
        </p:nvSpPr>
        <p:spPr>
          <a:xfrm>
            <a:off x="1872544" y="4038527"/>
            <a:ext cx="432000" cy="432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20" name="Rectangle 19">
            <a:hlinkClick r:id="" action="ppaction://noaction">
              <a:snd r:embed="rId5" name="29. 3.wav"/>
            </a:hlinkClick>
            <a:extLst>
              <a:ext uri="{FF2B5EF4-FFF2-40B4-BE49-F238E27FC236}">
                <a16:creationId xmlns:a16="http://schemas.microsoft.com/office/drawing/2014/main" id="{FA046907-D06F-43D2-AC5C-57AEBB879D3A}"/>
              </a:ext>
            </a:extLst>
          </p:cNvPr>
          <p:cNvSpPr/>
          <p:nvPr/>
        </p:nvSpPr>
        <p:spPr>
          <a:xfrm>
            <a:off x="5880000" y="2808430"/>
            <a:ext cx="432000" cy="432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21" name="Rectangle 20">
            <a:hlinkClick r:id="" action="ppaction://noaction">
              <a:snd r:embed="rId6" name="29. 4.wav"/>
            </a:hlinkClick>
            <a:extLst>
              <a:ext uri="{FF2B5EF4-FFF2-40B4-BE49-F238E27FC236}">
                <a16:creationId xmlns:a16="http://schemas.microsoft.com/office/drawing/2014/main" id="{BED85530-E320-437B-86CD-5B5F487BF0D1}"/>
              </a:ext>
            </a:extLst>
          </p:cNvPr>
          <p:cNvSpPr/>
          <p:nvPr/>
        </p:nvSpPr>
        <p:spPr>
          <a:xfrm>
            <a:off x="5880000" y="4056050"/>
            <a:ext cx="432000" cy="432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7" name="TextBox 6">
            <a:extLst>
              <a:ext uri="{FF2B5EF4-FFF2-40B4-BE49-F238E27FC236}">
                <a16:creationId xmlns:a16="http://schemas.microsoft.com/office/drawing/2014/main" id="{1AEB5647-6B39-4516-BDFA-B1C135BE1938}"/>
              </a:ext>
            </a:extLst>
          </p:cNvPr>
          <p:cNvSpPr txBox="1"/>
          <p:nvPr/>
        </p:nvSpPr>
        <p:spPr>
          <a:xfrm>
            <a:off x="2544417" y="2808430"/>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richtig</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554DD58C-C5DC-44DE-9464-2931F4DC9984}"/>
              </a:ext>
            </a:extLst>
          </p:cNvPr>
          <p:cNvSpPr txBox="1"/>
          <p:nvPr/>
        </p:nvSpPr>
        <p:spPr>
          <a:xfrm>
            <a:off x="2544417" y="4038527"/>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Fuß</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19743D14-3789-4744-A44B-2023063A698B}"/>
              </a:ext>
            </a:extLst>
          </p:cNvPr>
          <p:cNvSpPr txBox="1"/>
          <p:nvPr/>
        </p:nvSpPr>
        <p:spPr>
          <a:xfrm>
            <a:off x="6632712" y="2808429"/>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leicht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F9562F4-A786-4FF1-9EEB-AA7A30971F76}"/>
              </a:ext>
            </a:extLst>
          </p:cNvPr>
          <p:cNvSpPr txBox="1"/>
          <p:nvPr/>
        </p:nvSpPr>
        <p:spPr>
          <a:xfrm>
            <a:off x="6680751" y="4008862"/>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die </a:t>
            </a:r>
            <a:r>
              <a:rPr kumimoji="0" lang="en-GB" sz="2400" b="0" i="0" u="none" strike="noStrike" kern="1200" cap="none" spc="0" normalizeH="0" baseline="0" noProof="0" dirty="0" err="1">
                <a:ln>
                  <a:noFill/>
                </a:ln>
                <a:effectLst/>
                <a:uLnTx/>
                <a:uFillTx/>
                <a:latin typeface="Century Gothic" panose="020F0302020204030204"/>
                <a:ea typeface="+mn-ea"/>
                <a:cs typeface="+mn-cs"/>
              </a:rPr>
              <a:t>Letzte</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57583B71-72DC-4F83-A401-6E26291EE25B}"/>
              </a:ext>
            </a:extLst>
          </p:cNvPr>
          <p:cNvSpPr txBox="1"/>
          <p:nvPr/>
        </p:nvSpPr>
        <p:spPr>
          <a:xfrm>
            <a:off x="3745089" y="2808429"/>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6600"/>
                </a:solidFill>
                <a:effectLst/>
                <a:uLnTx/>
                <a:uFillTx/>
                <a:latin typeface="Century Gothic" panose="020F0302020204030204"/>
                <a:ea typeface="+mn-ea"/>
                <a:cs typeface="+mn-cs"/>
              </a:rPr>
              <a:t>falsch</a:t>
            </a:r>
            <a:endPar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B82973A-1F03-4C97-B0AC-077AF61C44FA}"/>
              </a:ext>
            </a:extLst>
          </p:cNvPr>
          <p:cNvSpPr txBox="1"/>
          <p:nvPr/>
        </p:nvSpPr>
        <p:spPr>
          <a:xfrm>
            <a:off x="3831205" y="4008861"/>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rPr>
              <a:t>Kopf</a:t>
            </a:r>
          </a:p>
        </p:txBody>
      </p:sp>
      <p:sp>
        <p:nvSpPr>
          <p:cNvPr id="26" name="TextBox 25">
            <a:extLst>
              <a:ext uri="{FF2B5EF4-FFF2-40B4-BE49-F238E27FC236}">
                <a16:creationId xmlns:a16="http://schemas.microsoft.com/office/drawing/2014/main" id="{D6640062-6E4B-4321-B18B-E739E3D51EE6}"/>
              </a:ext>
            </a:extLst>
          </p:cNvPr>
          <p:cNvSpPr txBox="1"/>
          <p:nvPr/>
        </p:nvSpPr>
        <p:spPr>
          <a:xfrm>
            <a:off x="7764626" y="2808429"/>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6600"/>
                </a:solidFill>
                <a:effectLst/>
                <a:uLnTx/>
                <a:uFillTx/>
                <a:latin typeface="Century Gothic" panose="020F0302020204030204"/>
                <a:ea typeface="+mn-ea"/>
                <a:cs typeface="+mn-cs"/>
              </a:rPr>
              <a:t>schwierig</a:t>
            </a:r>
            <a:endPar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99DFE7CF-762D-4B26-A370-A8971BE59F73}"/>
              </a:ext>
            </a:extLst>
          </p:cNvPr>
          <p:cNvSpPr txBox="1"/>
          <p:nvPr/>
        </p:nvSpPr>
        <p:spPr>
          <a:xfrm>
            <a:off x="8245010" y="4023694"/>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rPr>
              <a:t>die </a:t>
            </a:r>
            <a:r>
              <a:rPr kumimoji="0" lang="en-GB" sz="2400" b="0" i="0" u="none" strike="noStrike" kern="1200" cap="none" spc="0" normalizeH="0" baseline="0" noProof="0" dirty="0" err="1">
                <a:ln>
                  <a:noFill/>
                </a:ln>
                <a:solidFill>
                  <a:srgbClr val="FF6600"/>
                </a:solidFill>
                <a:effectLst/>
                <a:uLnTx/>
                <a:uFillTx/>
                <a:latin typeface="Century Gothic" panose="020F0302020204030204"/>
                <a:ea typeface="+mn-ea"/>
                <a:cs typeface="+mn-cs"/>
              </a:rPr>
              <a:t>Erste</a:t>
            </a:r>
            <a:endPar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9846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43163" cy="647577"/>
          </a:xfrm>
        </p:spPr>
        <p:txBody>
          <a:bodyPr>
            <a:normAutofit/>
          </a:bodyPr>
          <a:lstStyle/>
          <a:p>
            <a:r>
              <a:rPr lang="en-GB" sz="2800" b="1" dirty="0" err="1">
                <a:solidFill>
                  <a:schemeClr val="bg1"/>
                </a:solidFill>
              </a:rPr>
              <a:t>Kategorien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382539" y="247046"/>
            <a:ext cx="2576661" cy="45856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4FC0EA92-40F2-4A22-BDE0-FFB98D51148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Which German word is a good example of…?</a:t>
            </a:r>
          </a:p>
        </p:txBody>
      </p:sp>
      <p:graphicFrame>
        <p:nvGraphicFramePr>
          <p:cNvPr id="8" name="Table 4">
            <a:extLst>
              <a:ext uri="{FF2B5EF4-FFF2-40B4-BE49-F238E27FC236}">
                <a16:creationId xmlns:a16="http://schemas.microsoft.com/office/drawing/2014/main" id="{5AA393AB-09DA-4A5C-B8FC-7DCD758A9DC1}"/>
              </a:ext>
            </a:extLst>
          </p:cNvPr>
          <p:cNvGraphicFramePr>
            <a:graphicFrameLocks noGrp="1"/>
          </p:cNvGraphicFramePr>
          <p:nvPr>
            <p:extLst>
              <p:ext uri="{D42A27DB-BD31-4B8C-83A1-F6EECF244321}">
                <p14:modId xmlns:p14="http://schemas.microsoft.com/office/powerpoint/2010/main" val="1991077860"/>
              </p:ext>
            </p:extLst>
          </p:nvPr>
        </p:nvGraphicFramePr>
        <p:xfrm>
          <a:off x="838200" y="1812026"/>
          <a:ext cx="10539888" cy="3785948"/>
        </p:xfrm>
        <a:graphic>
          <a:graphicData uri="http://schemas.openxmlformats.org/drawingml/2006/table">
            <a:tbl>
              <a:tblPr firstRow="1" bandRow="1">
                <a:tableStyleId>{5C22544A-7EE6-4342-B048-85BDC9FD1C3A}</a:tableStyleId>
              </a:tblPr>
              <a:tblGrid>
                <a:gridCol w="4930140">
                  <a:extLst>
                    <a:ext uri="{9D8B030D-6E8A-4147-A177-3AD203B41FA5}">
                      <a16:colId xmlns:a16="http://schemas.microsoft.com/office/drawing/2014/main" val="3154156263"/>
                    </a:ext>
                  </a:extLst>
                </a:gridCol>
                <a:gridCol w="765334">
                  <a:extLst>
                    <a:ext uri="{9D8B030D-6E8A-4147-A177-3AD203B41FA5}">
                      <a16:colId xmlns:a16="http://schemas.microsoft.com/office/drawing/2014/main" val="864248003"/>
                    </a:ext>
                  </a:extLst>
                </a:gridCol>
                <a:gridCol w="765334">
                  <a:extLst>
                    <a:ext uri="{9D8B030D-6E8A-4147-A177-3AD203B41FA5}">
                      <a16:colId xmlns:a16="http://schemas.microsoft.com/office/drawing/2014/main" val="2011786368"/>
                    </a:ext>
                  </a:extLst>
                </a:gridCol>
                <a:gridCol w="765334">
                  <a:extLst>
                    <a:ext uri="{9D8B030D-6E8A-4147-A177-3AD203B41FA5}">
                      <a16:colId xmlns:a16="http://schemas.microsoft.com/office/drawing/2014/main" val="2438863585"/>
                    </a:ext>
                  </a:extLst>
                </a:gridCol>
                <a:gridCol w="765334">
                  <a:extLst>
                    <a:ext uri="{9D8B030D-6E8A-4147-A177-3AD203B41FA5}">
                      <a16:colId xmlns:a16="http://schemas.microsoft.com/office/drawing/2014/main" val="1216242228"/>
                    </a:ext>
                  </a:extLst>
                </a:gridCol>
                <a:gridCol w="2548412">
                  <a:extLst>
                    <a:ext uri="{9D8B030D-6E8A-4147-A177-3AD203B41FA5}">
                      <a16:colId xmlns:a16="http://schemas.microsoft.com/office/drawing/2014/main" val="611191474"/>
                    </a:ext>
                  </a:extLst>
                </a:gridCol>
              </a:tblGrid>
              <a:tr h="485378">
                <a:tc>
                  <a:txBody>
                    <a:bodyPr/>
                    <a:lstStyle/>
                    <a:p>
                      <a:pPr algn="ctr"/>
                      <a:endParaRPr lang="fr-FR" sz="2400" dirty="0">
                        <a:solidFill>
                          <a:schemeClr val="tx1"/>
                        </a:solidFill>
                      </a:endParaRPr>
                    </a:p>
                  </a:txBody>
                  <a:tcPr anchor="ct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dirty="0">
                          <a:solidFill>
                            <a:schemeClr val="tx1"/>
                          </a:solidFill>
                        </a:rPr>
                        <a:t>A</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r>
                        <a:rPr lang="fr-FR" sz="2400" dirty="0">
                          <a:solidFill>
                            <a:schemeClr val="tx1"/>
                          </a:solidFill>
                        </a:rPr>
                        <a:t>B</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r>
                        <a:rPr lang="fr-FR" sz="2400" dirty="0">
                          <a:solidFill>
                            <a:schemeClr val="tx1"/>
                          </a:solidFill>
                        </a:rPr>
                        <a:t>C</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r>
                        <a:rPr lang="fr-FR" sz="2400" dirty="0">
                          <a:solidFill>
                            <a:schemeClr val="tx1"/>
                          </a:solidFill>
                        </a:rPr>
                        <a:t>D</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r>
                        <a:rPr lang="fr-FR" sz="2400" dirty="0" err="1">
                          <a:solidFill>
                            <a:schemeClr val="tx1"/>
                          </a:solidFill>
                        </a:rPr>
                        <a:t>das</a:t>
                      </a:r>
                      <a:r>
                        <a:rPr lang="fr-FR" sz="2400" dirty="0">
                          <a:solidFill>
                            <a:schemeClr val="tx1"/>
                          </a:solidFill>
                        </a:rPr>
                        <a:t> </a:t>
                      </a:r>
                      <a:r>
                        <a:rPr lang="fr-FR" sz="2400" dirty="0" err="1">
                          <a:solidFill>
                            <a:schemeClr val="tx1"/>
                          </a:solidFill>
                        </a:rPr>
                        <a:t>Wort</a:t>
                      </a: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extLst>
                  <a:ext uri="{0D108BD9-81ED-4DB2-BD59-A6C34878D82A}">
                    <a16:rowId xmlns:a16="http://schemas.microsoft.com/office/drawing/2014/main" val="4035070579"/>
                  </a:ext>
                </a:extLst>
              </a:tr>
              <a:tr h="485378">
                <a:tc>
                  <a:txBody>
                    <a:bodyPr/>
                    <a:lstStyle/>
                    <a:p>
                      <a:pPr algn="ctr"/>
                      <a:r>
                        <a:rPr lang="fr-FR" sz="2400" dirty="0">
                          <a:solidFill>
                            <a:schemeClr val="tx1"/>
                          </a:solidFill>
                        </a:rPr>
                        <a:t>a part of the body</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r>
                        <a:rPr lang="fr-FR" sz="2400" dirty="0" err="1">
                          <a:solidFill>
                            <a:schemeClr val="tx1"/>
                          </a:solidFill>
                        </a:rPr>
                        <a:t>Kopf</a:t>
                      </a: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extLst>
                  <a:ext uri="{0D108BD9-81ED-4DB2-BD59-A6C34878D82A}">
                    <a16:rowId xmlns:a16="http://schemas.microsoft.com/office/drawing/2014/main" val="3135443860"/>
                  </a:ext>
                </a:extLst>
              </a:tr>
              <a:tr h="485378">
                <a:tc>
                  <a:txBody>
                    <a:bodyPr/>
                    <a:lstStyle/>
                    <a:p>
                      <a:pPr algn="ctr"/>
                      <a:r>
                        <a:rPr lang="fr-FR" sz="2400" dirty="0" err="1">
                          <a:solidFill>
                            <a:schemeClr val="tx1"/>
                          </a:solidFill>
                        </a:rPr>
                        <a:t>something</a:t>
                      </a:r>
                      <a:r>
                        <a:rPr lang="fr-FR" sz="2400" dirty="0">
                          <a:solidFill>
                            <a:schemeClr val="tx1"/>
                          </a:solidFill>
                        </a:rPr>
                        <a:t> </a:t>
                      </a:r>
                      <a:r>
                        <a:rPr lang="fr-FR" sz="2400" dirty="0" err="1">
                          <a:solidFill>
                            <a:schemeClr val="tx1"/>
                          </a:solidFill>
                        </a:rPr>
                        <a:t>you</a:t>
                      </a:r>
                      <a:r>
                        <a:rPr lang="fr-FR" sz="2400" dirty="0">
                          <a:solidFill>
                            <a:schemeClr val="tx1"/>
                          </a:solidFill>
                        </a:rPr>
                        <a:t> can </a:t>
                      </a:r>
                      <a:r>
                        <a:rPr lang="fr-FR" sz="2400" dirty="0" err="1">
                          <a:solidFill>
                            <a:schemeClr val="tx1"/>
                          </a:solidFill>
                        </a:rPr>
                        <a:t>win</a:t>
                      </a: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r>
                        <a:rPr lang="fr-FR" sz="2400" dirty="0" err="1">
                          <a:solidFill>
                            <a:schemeClr val="tx1"/>
                          </a:solidFill>
                        </a:rPr>
                        <a:t>Gutschein</a:t>
                      </a: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extLst>
                  <a:ext uri="{0D108BD9-81ED-4DB2-BD59-A6C34878D82A}">
                    <a16:rowId xmlns:a16="http://schemas.microsoft.com/office/drawing/2014/main" val="3360536598"/>
                  </a:ext>
                </a:extLst>
              </a:tr>
              <a:tr h="485378">
                <a:tc>
                  <a:txBody>
                    <a:bodyPr/>
                    <a:lstStyle/>
                    <a:p>
                      <a:pPr algn="ctr"/>
                      <a:r>
                        <a:rPr lang="fr-FR" sz="2400" dirty="0" err="1">
                          <a:solidFill>
                            <a:schemeClr val="tx1"/>
                          </a:solidFill>
                        </a:rPr>
                        <a:t>something</a:t>
                      </a:r>
                      <a:r>
                        <a:rPr lang="fr-FR" sz="2400" dirty="0">
                          <a:solidFill>
                            <a:schemeClr val="tx1"/>
                          </a:solidFill>
                        </a:rPr>
                        <a:t> </a:t>
                      </a:r>
                      <a:r>
                        <a:rPr lang="fr-FR" sz="2400" dirty="0" err="1">
                          <a:solidFill>
                            <a:schemeClr val="tx1"/>
                          </a:solidFill>
                        </a:rPr>
                        <a:t>you</a:t>
                      </a:r>
                      <a:r>
                        <a:rPr lang="fr-FR" sz="2400" dirty="0">
                          <a:solidFill>
                            <a:schemeClr val="tx1"/>
                          </a:solidFill>
                        </a:rPr>
                        <a:t> do for </a:t>
                      </a:r>
                      <a:r>
                        <a:rPr lang="fr-FR" sz="2400" dirty="0" err="1">
                          <a:solidFill>
                            <a:schemeClr val="tx1"/>
                          </a:solidFill>
                        </a:rPr>
                        <a:t>joy</a:t>
                      </a: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r>
                        <a:rPr lang="fr-FR" sz="2400" dirty="0" err="1">
                          <a:solidFill>
                            <a:schemeClr val="tx1"/>
                          </a:solidFill>
                        </a:rPr>
                        <a:t>springen</a:t>
                      </a: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extLst>
                  <a:ext uri="{0D108BD9-81ED-4DB2-BD59-A6C34878D82A}">
                    <a16:rowId xmlns:a16="http://schemas.microsoft.com/office/drawing/2014/main" val="3185026436"/>
                  </a:ext>
                </a:extLst>
              </a:tr>
              <a:tr h="485378">
                <a:tc>
                  <a:txBody>
                    <a:bodyPr/>
                    <a:lstStyle/>
                    <a:p>
                      <a:pPr algn="ctr"/>
                      <a:r>
                        <a:rPr lang="fr-FR" sz="2400" dirty="0" err="1">
                          <a:solidFill>
                            <a:schemeClr val="tx1"/>
                          </a:solidFill>
                        </a:rPr>
                        <a:t>something</a:t>
                      </a:r>
                      <a:r>
                        <a:rPr lang="fr-FR" sz="2400" dirty="0">
                          <a:solidFill>
                            <a:schemeClr val="tx1"/>
                          </a:solidFill>
                        </a:rPr>
                        <a:t> </a:t>
                      </a:r>
                      <a:r>
                        <a:rPr lang="fr-FR" sz="2400" dirty="0" err="1">
                          <a:solidFill>
                            <a:schemeClr val="tx1"/>
                          </a:solidFill>
                        </a:rPr>
                        <a:t>you</a:t>
                      </a:r>
                      <a:r>
                        <a:rPr lang="fr-FR" sz="2400" dirty="0">
                          <a:solidFill>
                            <a:schemeClr val="tx1"/>
                          </a:solidFill>
                        </a:rPr>
                        <a:t> do </a:t>
                      </a:r>
                      <a:r>
                        <a:rPr lang="fr-FR" sz="2400" dirty="0" err="1">
                          <a:solidFill>
                            <a:schemeClr val="tx1"/>
                          </a:solidFill>
                        </a:rPr>
                        <a:t>with</a:t>
                      </a:r>
                      <a:r>
                        <a:rPr lang="fr-FR" sz="2400" dirty="0">
                          <a:solidFill>
                            <a:schemeClr val="tx1"/>
                          </a:solidFill>
                        </a:rPr>
                        <a:t> a t-shirt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r>
                        <a:rPr lang="fr-FR" sz="2400" dirty="0" err="1">
                          <a:solidFill>
                            <a:schemeClr val="tx1"/>
                          </a:solidFill>
                        </a:rPr>
                        <a:t>tragen</a:t>
                      </a: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extLst>
                  <a:ext uri="{0D108BD9-81ED-4DB2-BD59-A6C34878D82A}">
                    <a16:rowId xmlns:a16="http://schemas.microsoft.com/office/drawing/2014/main" val="105487959"/>
                  </a:ext>
                </a:extLst>
              </a:tr>
              <a:tr h="873680">
                <a:tc>
                  <a:txBody>
                    <a:bodyPr/>
                    <a:lstStyle/>
                    <a:p>
                      <a:pPr algn="ctr"/>
                      <a:r>
                        <a:rPr lang="fr-FR" sz="2400" dirty="0">
                          <a:solidFill>
                            <a:schemeClr val="tx1"/>
                          </a:solidFill>
                        </a:rPr>
                        <a:t>a </a:t>
                      </a:r>
                      <a:r>
                        <a:rPr lang="fr-FR" sz="2400" dirty="0" err="1">
                          <a:solidFill>
                            <a:schemeClr val="tx1"/>
                          </a:solidFill>
                        </a:rPr>
                        <a:t>word</a:t>
                      </a:r>
                      <a:r>
                        <a:rPr lang="fr-FR" sz="2400" dirty="0">
                          <a:solidFill>
                            <a:schemeClr val="tx1"/>
                          </a:solidFill>
                        </a:rPr>
                        <a:t> for </a:t>
                      </a:r>
                      <a:r>
                        <a:rPr lang="fr-FR" sz="2400" dirty="0" err="1">
                          <a:solidFill>
                            <a:schemeClr val="tx1"/>
                          </a:solidFill>
                        </a:rPr>
                        <a:t>you</a:t>
                      </a:r>
                      <a:r>
                        <a:rPr lang="fr-FR" sz="2400" dirty="0">
                          <a:solidFill>
                            <a:schemeClr val="tx1"/>
                          </a:solidFill>
                        </a:rPr>
                        <a:t> </a:t>
                      </a:r>
                      <a:r>
                        <a:rPr lang="fr-FR" sz="2400" dirty="0" err="1">
                          <a:solidFill>
                            <a:schemeClr val="tx1"/>
                          </a:solidFill>
                        </a:rPr>
                        <a:t>together</a:t>
                      </a:r>
                      <a:r>
                        <a:rPr lang="fr-FR" sz="2400" dirty="0">
                          <a:solidFill>
                            <a:schemeClr val="tx1"/>
                          </a:solidFill>
                        </a:rPr>
                        <a:t> </a:t>
                      </a:r>
                      <a:r>
                        <a:rPr lang="fr-FR" sz="2400" dirty="0" err="1">
                          <a:solidFill>
                            <a:schemeClr val="tx1"/>
                          </a:solidFill>
                        </a:rPr>
                        <a:t>with</a:t>
                      </a:r>
                      <a:r>
                        <a:rPr lang="fr-FR" sz="2400" dirty="0">
                          <a:solidFill>
                            <a:schemeClr val="tx1"/>
                          </a:solidFill>
                        </a:rPr>
                        <a:t> </a:t>
                      </a:r>
                      <a:r>
                        <a:rPr lang="fr-FR" sz="2400" dirty="0" err="1">
                          <a:solidFill>
                            <a:schemeClr val="tx1"/>
                          </a:solidFill>
                        </a:rPr>
                        <a:t>someone</a:t>
                      </a:r>
                      <a:r>
                        <a:rPr lang="fr-FR" sz="2400" dirty="0">
                          <a:solidFill>
                            <a:schemeClr val="tx1"/>
                          </a:solidFill>
                        </a:rPr>
                        <a:t> </a:t>
                      </a:r>
                      <a:r>
                        <a:rPr lang="fr-FR" sz="2400" dirty="0" err="1">
                          <a:solidFill>
                            <a:schemeClr val="tx1"/>
                          </a:solidFill>
                        </a:rPr>
                        <a:t>else</a:t>
                      </a: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r>
                        <a:rPr lang="fr-FR" sz="2400" dirty="0" err="1">
                          <a:solidFill>
                            <a:schemeClr val="tx1"/>
                          </a:solidFill>
                        </a:rPr>
                        <a:t>wir</a:t>
                      </a: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extLst>
                  <a:ext uri="{0D108BD9-81ED-4DB2-BD59-A6C34878D82A}">
                    <a16:rowId xmlns:a16="http://schemas.microsoft.com/office/drawing/2014/main" val="939109483"/>
                  </a:ext>
                </a:extLst>
              </a:tr>
              <a:tr h="485378">
                <a:tc>
                  <a:txBody>
                    <a:bodyPr/>
                    <a:lstStyle/>
                    <a:p>
                      <a:pPr algn="ctr"/>
                      <a:r>
                        <a:rPr lang="fr-FR" sz="2400" dirty="0" err="1">
                          <a:solidFill>
                            <a:schemeClr val="tx1"/>
                          </a:solidFill>
                        </a:rPr>
                        <a:t>something</a:t>
                      </a:r>
                      <a:r>
                        <a:rPr lang="fr-FR" sz="2400" dirty="0">
                          <a:solidFill>
                            <a:schemeClr val="tx1"/>
                          </a:solidFill>
                        </a:rPr>
                        <a:t> </a:t>
                      </a:r>
                      <a:r>
                        <a:rPr lang="fr-FR" sz="2400" dirty="0" err="1">
                          <a:solidFill>
                            <a:schemeClr val="tx1"/>
                          </a:solidFill>
                        </a:rPr>
                        <a:t>you</a:t>
                      </a:r>
                      <a:r>
                        <a:rPr lang="fr-FR" sz="2400" dirty="0">
                          <a:solidFill>
                            <a:schemeClr val="tx1"/>
                          </a:solidFill>
                        </a:rPr>
                        <a:t> can </a:t>
                      </a:r>
                      <a:r>
                        <a:rPr lang="fr-FR" sz="2400" dirty="0" err="1">
                          <a:solidFill>
                            <a:schemeClr val="tx1"/>
                          </a:solidFill>
                        </a:rPr>
                        <a:t>write</a:t>
                      </a: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endParaRPr lang="fr-FR" sz="2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gn="ctr"/>
                      <a:r>
                        <a:rPr lang="fr-FR" sz="2400" dirty="0">
                          <a:solidFill>
                            <a:schemeClr val="tx1"/>
                          </a:solidFill>
                        </a:rPr>
                        <a:t>Liste</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extLst>
                  <a:ext uri="{0D108BD9-81ED-4DB2-BD59-A6C34878D82A}">
                    <a16:rowId xmlns:a16="http://schemas.microsoft.com/office/drawing/2014/main" val="2257057978"/>
                  </a:ext>
                </a:extLst>
              </a:tr>
            </a:tbl>
          </a:graphicData>
        </a:graphic>
      </p:graphicFrame>
      <p:sp>
        <p:nvSpPr>
          <p:cNvPr id="17" name="Rectangle 16">
            <a:extLst>
              <a:ext uri="{FF2B5EF4-FFF2-40B4-BE49-F238E27FC236}">
                <a16:creationId xmlns:a16="http://schemas.microsoft.com/office/drawing/2014/main" id="{E7A46E01-73F5-40D5-9ECD-FDC3FE4CB54B}"/>
              </a:ext>
            </a:extLst>
          </p:cNvPr>
          <p:cNvSpPr/>
          <p:nvPr/>
        </p:nvSpPr>
        <p:spPr>
          <a:xfrm>
            <a:off x="8920795" y="2383543"/>
            <a:ext cx="2346223" cy="37234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B6D80BE6-ACB6-4948-A03A-CE7FB612DFE7}"/>
              </a:ext>
            </a:extLst>
          </p:cNvPr>
          <p:cNvSpPr/>
          <p:nvPr/>
        </p:nvSpPr>
        <p:spPr>
          <a:xfrm>
            <a:off x="8920796" y="2806642"/>
            <a:ext cx="2384173" cy="4257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24C7B63F-DCF3-4161-876A-0DFBC3D31DD2}"/>
              </a:ext>
            </a:extLst>
          </p:cNvPr>
          <p:cNvSpPr/>
          <p:nvPr/>
        </p:nvSpPr>
        <p:spPr>
          <a:xfrm>
            <a:off x="8923683" y="3303105"/>
            <a:ext cx="2343336" cy="39015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27E2DE5D-DB9E-4E0E-A4D7-240965E3021D}"/>
              </a:ext>
            </a:extLst>
          </p:cNvPr>
          <p:cNvSpPr/>
          <p:nvPr/>
        </p:nvSpPr>
        <p:spPr>
          <a:xfrm>
            <a:off x="9055671" y="3819593"/>
            <a:ext cx="2061224" cy="40045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BC9F7EC-C723-4F43-AE3D-AF198CE1AC11}"/>
              </a:ext>
            </a:extLst>
          </p:cNvPr>
          <p:cNvSpPr/>
          <p:nvPr/>
        </p:nvSpPr>
        <p:spPr>
          <a:xfrm>
            <a:off x="9017721" y="4416332"/>
            <a:ext cx="2249298" cy="45856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EF439D2A-DCB0-49E3-A141-F7640E02AC5D}"/>
              </a:ext>
            </a:extLst>
          </p:cNvPr>
          <p:cNvSpPr/>
          <p:nvPr/>
        </p:nvSpPr>
        <p:spPr>
          <a:xfrm>
            <a:off x="8923683" y="5123906"/>
            <a:ext cx="2249298" cy="45856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hlinkClick r:id="" action="ppaction://noaction">
              <a:snd r:embed="rId3" name="30. 1.wav"/>
            </a:hlinkClick>
            <a:extLst>
              <a:ext uri="{FF2B5EF4-FFF2-40B4-BE49-F238E27FC236}">
                <a16:creationId xmlns:a16="http://schemas.microsoft.com/office/drawing/2014/main" id="{96C31189-0A86-462E-A5C4-84D9EA420B1A}"/>
              </a:ext>
            </a:extLst>
          </p:cNvPr>
          <p:cNvSpPr/>
          <p:nvPr/>
        </p:nvSpPr>
        <p:spPr>
          <a:xfrm>
            <a:off x="331441" y="2341954"/>
            <a:ext cx="432000" cy="432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26" name="Rectangle 25">
            <a:hlinkClick r:id="" action="ppaction://noaction">
              <a:snd r:embed="rId4" name="30. 2.wav"/>
            </a:hlinkClick>
            <a:extLst>
              <a:ext uri="{FF2B5EF4-FFF2-40B4-BE49-F238E27FC236}">
                <a16:creationId xmlns:a16="http://schemas.microsoft.com/office/drawing/2014/main" id="{D3C4D21E-6AF1-4F69-8E88-19C4AF85386E}"/>
              </a:ext>
            </a:extLst>
          </p:cNvPr>
          <p:cNvSpPr/>
          <p:nvPr/>
        </p:nvSpPr>
        <p:spPr>
          <a:xfrm>
            <a:off x="331441" y="2842368"/>
            <a:ext cx="432000" cy="432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27" name="Rectangle 26">
            <a:hlinkClick r:id="" action="ppaction://noaction">
              <a:snd r:embed="rId5" name="30. 3.wav"/>
            </a:hlinkClick>
            <a:extLst>
              <a:ext uri="{FF2B5EF4-FFF2-40B4-BE49-F238E27FC236}">
                <a16:creationId xmlns:a16="http://schemas.microsoft.com/office/drawing/2014/main" id="{54ABA4AA-B0B7-46FB-BA6D-D7DBCD7C492C}"/>
              </a:ext>
            </a:extLst>
          </p:cNvPr>
          <p:cNvSpPr/>
          <p:nvPr/>
        </p:nvSpPr>
        <p:spPr>
          <a:xfrm>
            <a:off x="331441" y="3318887"/>
            <a:ext cx="432000" cy="432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28" name="Rectangle 27">
            <a:hlinkClick r:id="" action="ppaction://noaction">
              <a:snd r:embed="rId6" name="30. 4.wav"/>
            </a:hlinkClick>
            <a:extLst>
              <a:ext uri="{FF2B5EF4-FFF2-40B4-BE49-F238E27FC236}">
                <a16:creationId xmlns:a16="http://schemas.microsoft.com/office/drawing/2014/main" id="{18766E13-856D-4F2C-ACB1-20C805BDEB63}"/>
              </a:ext>
            </a:extLst>
          </p:cNvPr>
          <p:cNvSpPr/>
          <p:nvPr/>
        </p:nvSpPr>
        <p:spPr>
          <a:xfrm>
            <a:off x="331441" y="3819593"/>
            <a:ext cx="432000" cy="432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29" name="Rectangle 28">
            <a:hlinkClick r:id="" action="ppaction://noaction">
              <a:snd r:embed="rId7" name="30. 5.wav"/>
            </a:hlinkClick>
            <a:extLst>
              <a:ext uri="{FF2B5EF4-FFF2-40B4-BE49-F238E27FC236}">
                <a16:creationId xmlns:a16="http://schemas.microsoft.com/office/drawing/2014/main" id="{E1E2C4BF-A44E-45E3-95DD-A51495448CCB}"/>
              </a:ext>
            </a:extLst>
          </p:cNvPr>
          <p:cNvSpPr/>
          <p:nvPr/>
        </p:nvSpPr>
        <p:spPr>
          <a:xfrm>
            <a:off x="340245" y="4457966"/>
            <a:ext cx="432000" cy="432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30" name="Rectangle 29">
            <a:hlinkClick r:id="" action="ppaction://noaction">
              <a:snd r:embed="rId8" name="30. 6.wav"/>
            </a:hlinkClick>
            <a:extLst>
              <a:ext uri="{FF2B5EF4-FFF2-40B4-BE49-F238E27FC236}">
                <a16:creationId xmlns:a16="http://schemas.microsoft.com/office/drawing/2014/main" id="{60F53803-6F6E-4BA9-9BC0-100E5FF330E6}"/>
              </a:ext>
            </a:extLst>
          </p:cNvPr>
          <p:cNvSpPr/>
          <p:nvPr/>
        </p:nvSpPr>
        <p:spPr>
          <a:xfrm>
            <a:off x="340245" y="5100336"/>
            <a:ext cx="432000" cy="432000"/>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pic>
        <p:nvPicPr>
          <p:cNvPr id="23" name="Picture 22" descr="green checkmark">
            <a:extLst>
              <a:ext uri="{FF2B5EF4-FFF2-40B4-BE49-F238E27FC236}">
                <a16:creationId xmlns:a16="http://schemas.microsoft.com/office/drawing/2014/main" id="{7BEF71A9-461F-4EC1-9EC5-DDBA73312B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68909" y="2316170"/>
            <a:ext cx="422131" cy="439720"/>
          </a:xfrm>
          <a:prstGeom prst="rect">
            <a:avLst/>
          </a:prstGeom>
        </p:spPr>
      </p:pic>
      <p:pic>
        <p:nvPicPr>
          <p:cNvPr id="31" name="Picture 30" descr="green checkmark">
            <a:extLst>
              <a:ext uri="{FF2B5EF4-FFF2-40B4-BE49-F238E27FC236}">
                <a16:creationId xmlns:a16="http://schemas.microsoft.com/office/drawing/2014/main" id="{BA32917A-4922-4CD0-AB8A-144F8DE5A9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2491" y="2773954"/>
            <a:ext cx="422131" cy="439720"/>
          </a:xfrm>
          <a:prstGeom prst="rect">
            <a:avLst/>
          </a:prstGeom>
        </p:spPr>
      </p:pic>
      <p:pic>
        <p:nvPicPr>
          <p:cNvPr id="32" name="Picture 31" descr="green checkmark">
            <a:extLst>
              <a:ext uri="{FF2B5EF4-FFF2-40B4-BE49-F238E27FC236}">
                <a16:creationId xmlns:a16="http://schemas.microsoft.com/office/drawing/2014/main" id="{03FDD030-6DC6-4771-AA7B-52125D71D5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6909" y="3274368"/>
            <a:ext cx="422131" cy="439720"/>
          </a:xfrm>
          <a:prstGeom prst="rect">
            <a:avLst/>
          </a:prstGeom>
        </p:spPr>
      </p:pic>
      <p:pic>
        <p:nvPicPr>
          <p:cNvPr id="33" name="Picture 32" descr="green checkmark">
            <a:extLst>
              <a:ext uri="{FF2B5EF4-FFF2-40B4-BE49-F238E27FC236}">
                <a16:creationId xmlns:a16="http://schemas.microsoft.com/office/drawing/2014/main" id="{369FD4AA-326E-4423-B9B9-10267E5EB4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31205" y="3750887"/>
            <a:ext cx="422131" cy="439720"/>
          </a:xfrm>
          <a:prstGeom prst="rect">
            <a:avLst/>
          </a:prstGeom>
        </p:spPr>
      </p:pic>
      <p:pic>
        <p:nvPicPr>
          <p:cNvPr id="34" name="Picture 33" descr="green checkmark">
            <a:extLst>
              <a:ext uri="{FF2B5EF4-FFF2-40B4-BE49-F238E27FC236}">
                <a16:creationId xmlns:a16="http://schemas.microsoft.com/office/drawing/2014/main" id="{22C3C82F-676A-4F16-A276-6B770F30D8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46703" y="4454106"/>
            <a:ext cx="422131" cy="439720"/>
          </a:xfrm>
          <a:prstGeom prst="rect">
            <a:avLst/>
          </a:prstGeom>
        </p:spPr>
      </p:pic>
      <p:pic>
        <p:nvPicPr>
          <p:cNvPr id="35" name="Picture 34" descr="green checkmark">
            <a:extLst>
              <a:ext uri="{FF2B5EF4-FFF2-40B4-BE49-F238E27FC236}">
                <a16:creationId xmlns:a16="http://schemas.microsoft.com/office/drawing/2014/main" id="{761547B8-5BA9-4D9C-89F6-EE5B5C0420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36486" y="5089808"/>
            <a:ext cx="422131" cy="439720"/>
          </a:xfrm>
          <a:prstGeom prst="rect">
            <a:avLst/>
          </a:prstGeom>
        </p:spPr>
      </p:pic>
    </p:spTree>
    <p:extLst>
      <p:ext uri="{BB962C8B-B14F-4D97-AF65-F5344CB8AC3E}">
        <p14:creationId xmlns:p14="http://schemas.microsoft.com/office/powerpoint/2010/main" val="70507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652827" cy="647577"/>
          </a:xfrm>
        </p:spPr>
        <p:txBody>
          <a:bodyPr>
            <a:normAutofit/>
          </a:bodyPr>
          <a:lstStyle/>
          <a:p>
            <a:r>
              <a:rPr lang="en-GB" sz="2800" b="1" dirty="0" err="1">
                <a:solidFill>
                  <a:schemeClr val="bg1"/>
                </a:solidFill>
              </a:rPr>
              <a:t>Fragen</a:t>
            </a:r>
            <a:endParaRPr lang="en-GB" sz="2800" b="1" dirty="0">
              <a:solidFill>
                <a:schemeClr val="bg1"/>
              </a:solidFill>
            </a:endParaRPr>
          </a:p>
        </p:txBody>
      </p:sp>
      <p:sp>
        <p:nvSpPr>
          <p:cNvPr id="9" name="TextBox 8">
            <a:extLst>
              <a:ext uri="{FF2B5EF4-FFF2-40B4-BE49-F238E27FC236}">
                <a16:creationId xmlns:a16="http://schemas.microsoft.com/office/drawing/2014/main" id="{7F59C740-3069-4547-ADA3-3A2A411447BC}"/>
              </a:ext>
            </a:extLst>
          </p:cNvPr>
          <p:cNvSpPr txBox="1"/>
          <p:nvPr/>
        </p:nvSpPr>
        <p:spPr>
          <a:xfrm>
            <a:off x="145886" y="1287627"/>
            <a:ext cx="11640017" cy="769441"/>
          </a:xfrm>
          <a:prstGeom prst="rect">
            <a:avLst/>
          </a:prstGeom>
          <a:noFill/>
        </p:spPr>
        <p:txBody>
          <a:bodyPr wrap="square" rtlCol="0">
            <a:spAutoFit/>
          </a:bodyPr>
          <a:lstStyle/>
          <a:p>
            <a:r>
              <a:rPr lang="en-GB" sz="2200" b="1" dirty="0">
                <a:latin typeface="Century Gothic" panose="020B0502020202020204" pitchFamily="34" charset="0"/>
              </a:rPr>
              <a:t>Remember: </a:t>
            </a:r>
            <a:r>
              <a:rPr lang="en-GB" sz="2200" dirty="0">
                <a:latin typeface="Century Gothic" panose="020B0502020202020204" pitchFamily="34" charset="0"/>
              </a:rPr>
              <a:t>there is no word for ‘do’ or ‘are’ in German questions.  Just swap the verb and subject to create yes/no questions.</a:t>
            </a:r>
          </a:p>
        </p:txBody>
      </p:sp>
      <p:graphicFrame>
        <p:nvGraphicFramePr>
          <p:cNvPr id="14" name="Table 13">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52866566"/>
              </p:ext>
            </p:extLst>
          </p:nvPr>
        </p:nvGraphicFramePr>
        <p:xfrm>
          <a:off x="2450238" y="2983289"/>
          <a:ext cx="8073111" cy="361302"/>
        </p:xfrm>
        <a:graphic>
          <a:graphicData uri="http://schemas.openxmlformats.org/drawingml/2006/table">
            <a:tbl>
              <a:tblPr firstRow="1" firstCol="1" bandRow="1"/>
              <a:tblGrid>
                <a:gridCol w="2303887">
                  <a:extLst>
                    <a:ext uri="{9D8B030D-6E8A-4147-A177-3AD203B41FA5}">
                      <a16:colId xmlns:a16="http://schemas.microsoft.com/office/drawing/2014/main" val="1349661642"/>
                    </a:ext>
                  </a:extLst>
                </a:gridCol>
                <a:gridCol w="2302528">
                  <a:extLst>
                    <a:ext uri="{9D8B030D-6E8A-4147-A177-3AD203B41FA5}">
                      <a16:colId xmlns:a16="http://schemas.microsoft.com/office/drawing/2014/main" val="1476335593"/>
                    </a:ext>
                  </a:extLst>
                </a:gridCol>
                <a:gridCol w="3466696">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Besuchst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den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Wurstelprater</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7" name="Table 16">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3921109425"/>
              </p:ext>
            </p:extLst>
          </p:nvPr>
        </p:nvGraphicFramePr>
        <p:xfrm>
          <a:off x="2450237" y="2386426"/>
          <a:ext cx="8073112" cy="331089"/>
        </p:xfrm>
        <a:graphic>
          <a:graphicData uri="http://schemas.openxmlformats.org/drawingml/2006/table">
            <a:tbl>
              <a:tblPr firstRow="1" firstCol="1" bandRow="1"/>
              <a:tblGrid>
                <a:gridCol w="2303887">
                  <a:extLst>
                    <a:ext uri="{9D8B030D-6E8A-4147-A177-3AD203B41FA5}">
                      <a16:colId xmlns:a16="http://schemas.microsoft.com/office/drawing/2014/main" val="3299332981"/>
                    </a:ext>
                  </a:extLst>
                </a:gridCol>
                <a:gridCol w="2302528">
                  <a:extLst>
                    <a:ext uri="{9D8B030D-6E8A-4147-A177-3AD203B41FA5}">
                      <a16:colId xmlns:a16="http://schemas.microsoft.com/office/drawing/2014/main" val="2339081122"/>
                    </a:ext>
                  </a:extLst>
                </a:gridCol>
                <a:gridCol w="3466697">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besuchst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den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Wurstelprater</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31" name="TextBox 30"/>
          <p:cNvSpPr txBox="1"/>
          <p:nvPr/>
        </p:nvSpPr>
        <p:spPr>
          <a:xfrm>
            <a:off x="328948" y="2353544"/>
            <a:ext cx="1485900" cy="400110"/>
          </a:xfrm>
          <a:prstGeom prst="rect">
            <a:avLst/>
          </a:prstGeom>
          <a:noFill/>
          <a:ln w="38100">
            <a:solidFill>
              <a:srgbClr val="FFCC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Statement</a:t>
            </a:r>
          </a:p>
        </p:txBody>
      </p:sp>
      <p:sp>
        <p:nvSpPr>
          <p:cNvPr id="32" name="TextBox 31"/>
          <p:cNvSpPr txBox="1"/>
          <p:nvPr/>
        </p:nvSpPr>
        <p:spPr>
          <a:xfrm>
            <a:off x="318015" y="2939281"/>
            <a:ext cx="1473530" cy="400110"/>
          </a:xfrm>
          <a:prstGeom prst="rect">
            <a:avLst/>
          </a:prstGeom>
          <a:noFill/>
          <a:ln w="38100">
            <a:solidFill>
              <a:srgbClr val="FFCC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Question</a:t>
            </a:r>
          </a:p>
        </p:txBody>
      </p:sp>
      <p:sp>
        <p:nvSpPr>
          <p:cNvPr id="5" name="Rounded Rectangular Callout 4"/>
          <p:cNvSpPr/>
          <p:nvPr/>
        </p:nvSpPr>
        <p:spPr>
          <a:xfrm>
            <a:off x="5327352" y="4654967"/>
            <a:ext cx="4979021" cy="1487028"/>
          </a:xfrm>
          <a:prstGeom prst="wedgeRoundRectCallout">
            <a:avLst>
              <a:gd name="adj1" fmla="val -16475"/>
              <a:gd name="adj2" fmla="val -66900"/>
              <a:gd name="adj3" fmla="val 16667"/>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Note that when you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hear </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questions, you usually get an extra clue from the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intonation</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and when you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read</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you see the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question mark</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p>
        </p:txBody>
      </p:sp>
      <p:sp>
        <p:nvSpPr>
          <p:cNvPr id="23" name="Rounded Rectangle 11">
            <a:extLst>
              <a:ext uri="{FF2B5EF4-FFF2-40B4-BE49-F238E27FC236}">
                <a16:creationId xmlns:a16="http://schemas.microsoft.com/office/drawing/2014/main" id="{C2F0AFA1-A6B3-44CB-A27B-3020AE29DE65}"/>
              </a:ext>
            </a:extLst>
          </p:cNvPr>
          <p:cNvSpPr/>
          <p:nvPr/>
        </p:nvSpPr>
        <p:spPr>
          <a:xfrm>
            <a:off x="10306373" y="247046"/>
            <a:ext cx="165282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C2F1326B-CEB9-41CE-9E66-210FCF084576}"/>
              </a:ext>
            </a:extLst>
          </p:cNvPr>
          <p:cNvSpPr txBox="1"/>
          <p:nvPr/>
        </p:nvSpPr>
        <p:spPr>
          <a:xfrm>
            <a:off x="2450237" y="3429000"/>
            <a:ext cx="9508963" cy="430887"/>
          </a:xfrm>
          <a:prstGeom prst="rect">
            <a:avLst/>
          </a:prstGeom>
          <a:noFill/>
        </p:spPr>
        <p:txBody>
          <a:bodyPr wrap="square" rtlCol="0">
            <a:spAutoFit/>
          </a:bodyPr>
          <a:lstStyle/>
          <a:p>
            <a:r>
              <a:rPr lang="en-GB" sz="2200" i="1" dirty="0">
                <a:latin typeface="Century Gothic" panose="020B0502020202020204" pitchFamily="34" charset="0"/>
              </a:rPr>
              <a:t>1. Do you visit the </a:t>
            </a:r>
            <a:r>
              <a:rPr lang="en-GB" sz="2200" i="1" dirty="0" err="1">
                <a:latin typeface="Century Gothic" panose="020B0502020202020204" pitchFamily="34" charset="0"/>
              </a:rPr>
              <a:t>Wurstelprater</a:t>
            </a:r>
            <a:r>
              <a:rPr lang="en-GB" sz="2200" i="1" dirty="0">
                <a:latin typeface="Century Gothic" panose="020B0502020202020204" pitchFamily="34" charset="0"/>
              </a:rPr>
              <a:t>? (e.g., every year)</a:t>
            </a:r>
          </a:p>
        </p:txBody>
      </p:sp>
      <p:sp>
        <p:nvSpPr>
          <p:cNvPr id="27" name="TextBox 26">
            <a:extLst>
              <a:ext uri="{FF2B5EF4-FFF2-40B4-BE49-F238E27FC236}">
                <a16:creationId xmlns:a16="http://schemas.microsoft.com/office/drawing/2014/main" id="{30C8DA7C-6E71-4698-86E1-0F28F02D38CE}"/>
              </a:ext>
            </a:extLst>
          </p:cNvPr>
          <p:cNvSpPr txBox="1"/>
          <p:nvPr/>
        </p:nvSpPr>
        <p:spPr>
          <a:xfrm>
            <a:off x="2450237" y="3904834"/>
            <a:ext cx="9508963" cy="430887"/>
          </a:xfrm>
          <a:prstGeom prst="rect">
            <a:avLst/>
          </a:prstGeom>
          <a:noFill/>
        </p:spPr>
        <p:txBody>
          <a:bodyPr wrap="square" rtlCol="0">
            <a:spAutoFit/>
          </a:bodyPr>
          <a:lstStyle/>
          <a:p>
            <a:r>
              <a:rPr lang="en-GB" sz="2200" i="1" dirty="0">
                <a:latin typeface="Century Gothic" panose="020B0502020202020204" pitchFamily="34" charset="0"/>
              </a:rPr>
              <a:t>2. Are you visiting the </a:t>
            </a:r>
            <a:r>
              <a:rPr lang="en-GB" sz="2200" i="1" dirty="0" err="1">
                <a:latin typeface="Century Gothic" panose="020B0502020202020204" pitchFamily="34" charset="0"/>
              </a:rPr>
              <a:t>Wurstelprater</a:t>
            </a:r>
            <a:r>
              <a:rPr lang="en-GB" sz="2200" i="1" dirty="0">
                <a:latin typeface="Century Gothic" panose="020B0502020202020204" pitchFamily="34" charset="0"/>
              </a:rPr>
              <a:t>? (e.g., today)</a:t>
            </a:r>
          </a:p>
        </p:txBody>
      </p:sp>
      <p:sp>
        <p:nvSpPr>
          <p:cNvPr id="28" name="Rounded Rectangular Callout 4">
            <a:extLst>
              <a:ext uri="{FF2B5EF4-FFF2-40B4-BE49-F238E27FC236}">
                <a16:creationId xmlns:a16="http://schemas.microsoft.com/office/drawing/2014/main" id="{587219DE-6EE3-4527-B4C1-9EA88132D100}"/>
              </a:ext>
            </a:extLst>
          </p:cNvPr>
          <p:cNvSpPr/>
          <p:nvPr/>
        </p:nvSpPr>
        <p:spPr>
          <a:xfrm>
            <a:off x="328948" y="4503522"/>
            <a:ext cx="3986681" cy="1333482"/>
          </a:xfrm>
          <a:prstGeom prst="wedgeRoundRectCallout">
            <a:avLst>
              <a:gd name="adj1" fmla="val -229"/>
              <a:gd name="adj2" fmla="val -95343"/>
              <a:gd name="adj3" fmla="val 16667"/>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Remember:</a:t>
            </a:r>
            <a:r>
              <a:rPr kumimoji="0" lang="en-GB" sz="20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the present tense in German has two meanings in English.</a:t>
            </a: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1" name="Rectangle: Rounded Corners 10">
            <a:extLst>
              <a:ext uri="{FF2B5EF4-FFF2-40B4-BE49-F238E27FC236}">
                <a16:creationId xmlns:a16="http://schemas.microsoft.com/office/drawing/2014/main" id="{5A8EE91C-98F0-4D75-93F8-172032FFD069}"/>
              </a:ext>
            </a:extLst>
          </p:cNvPr>
          <p:cNvSpPr/>
          <p:nvPr/>
        </p:nvSpPr>
        <p:spPr>
          <a:xfrm>
            <a:off x="4572000" y="1287627"/>
            <a:ext cx="619932" cy="38731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a:t>
            </a:r>
          </a:p>
        </p:txBody>
      </p:sp>
      <p:sp>
        <p:nvSpPr>
          <p:cNvPr id="33" name="Rectangle: Rounded Corners 32">
            <a:extLst>
              <a:ext uri="{FF2B5EF4-FFF2-40B4-BE49-F238E27FC236}">
                <a16:creationId xmlns:a16="http://schemas.microsoft.com/office/drawing/2014/main" id="{2AD64A98-2275-4E99-89B4-02C31B6852F7}"/>
              </a:ext>
            </a:extLst>
          </p:cNvPr>
          <p:cNvSpPr/>
          <p:nvPr/>
        </p:nvSpPr>
        <p:spPr>
          <a:xfrm>
            <a:off x="145885" y="1649744"/>
            <a:ext cx="722019" cy="38731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a:t>
            </a:r>
          </a:p>
        </p:txBody>
      </p:sp>
      <p:sp>
        <p:nvSpPr>
          <p:cNvPr id="34" name="Rectangle: Rounded Corners 33">
            <a:extLst>
              <a:ext uri="{FF2B5EF4-FFF2-40B4-BE49-F238E27FC236}">
                <a16:creationId xmlns:a16="http://schemas.microsoft.com/office/drawing/2014/main" id="{C4E0A822-DA34-4BA1-BE81-8D1F31EFE421}"/>
              </a:ext>
            </a:extLst>
          </p:cNvPr>
          <p:cNvSpPr/>
          <p:nvPr/>
        </p:nvSpPr>
        <p:spPr>
          <a:xfrm>
            <a:off x="3942970" y="1661674"/>
            <a:ext cx="954494" cy="38731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a:t>
            </a:r>
          </a:p>
        </p:txBody>
      </p:sp>
      <p:sp>
        <p:nvSpPr>
          <p:cNvPr id="12" name="Rectangle: Rounded Corners 11">
            <a:extLst>
              <a:ext uri="{FF2B5EF4-FFF2-40B4-BE49-F238E27FC236}">
                <a16:creationId xmlns:a16="http://schemas.microsoft.com/office/drawing/2014/main" id="{E8BB8BD3-F305-4A0A-9B71-D2F86F610015}"/>
              </a:ext>
            </a:extLst>
          </p:cNvPr>
          <p:cNvSpPr/>
          <p:nvPr/>
        </p:nvSpPr>
        <p:spPr>
          <a:xfrm>
            <a:off x="2789695" y="3400590"/>
            <a:ext cx="7082725" cy="41407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Rectangle: Rounded Corners 34">
            <a:extLst>
              <a:ext uri="{FF2B5EF4-FFF2-40B4-BE49-F238E27FC236}">
                <a16:creationId xmlns:a16="http://schemas.microsoft.com/office/drawing/2014/main" id="{1D3B043C-847D-4EAA-8C91-CD8F2E98309F}"/>
              </a:ext>
            </a:extLst>
          </p:cNvPr>
          <p:cNvSpPr/>
          <p:nvPr/>
        </p:nvSpPr>
        <p:spPr>
          <a:xfrm>
            <a:off x="2789695" y="3955283"/>
            <a:ext cx="7082725" cy="41407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1" grpId="0" animBg="1"/>
      <p:bldP spid="32" grpId="0" animBg="1"/>
      <p:bldP spid="5" grpId="0" animBg="1"/>
      <p:bldP spid="7" grpId="0"/>
      <p:bldP spid="27" grpId="0"/>
      <p:bldP spid="28" grpId="0" animBg="1"/>
      <p:bldP spid="11" grpId="0" animBg="1"/>
      <p:bldP spid="33" grpId="0" animBg="1"/>
      <p:bldP spid="34" grpId="0" animBg="1"/>
      <p:bldP spid="12" grpId="0" animBg="1"/>
      <p:bldP spid="12" grpId="1" animBg="1"/>
      <p:bldP spid="35" grpId="0" animBg="1"/>
      <p:bldP spid="3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996440"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2726" y="1219998"/>
            <a:ext cx="122867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When you say the German [g] at the </a:t>
            </a:r>
            <a:r>
              <a:rPr kumimoji="0" lang="en-GB" sz="2000" b="0" i="0" u="sng" strike="noStrike" kern="1200" cap="none" spc="0" normalizeH="0" baseline="0" noProof="0" dirty="0">
                <a:ln>
                  <a:noFill/>
                </a:ln>
                <a:effectLst/>
                <a:uLnTx/>
                <a:uFillTx/>
                <a:latin typeface="Century Gothic" panose="020F0302020204030204"/>
                <a:ea typeface="+mn-ea"/>
                <a:cs typeface="+mn-cs"/>
              </a:rPr>
              <a:t>start</a:t>
            </a:r>
            <a:r>
              <a:rPr kumimoji="0" lang="en-GB" sz="2000" b="0" i="0" u="none" strike="noStrike" kern="1200" cap="none" spc="0" normalizeH="0" baseline="0" noProof="0" dirty="0">
                <a:ln>
                  <a:noFill/>
                </a:ln>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effectLst/>
                <a:uLnTx/>
                <a:uFillTx/>
                <a:latin typeface="Century Gothic" panose="020F0302020204030204"/>
                <a:ea typeface="+mn-ea"/>
                <a:cs typeface="+mn-cs"/>
              </a:rPr>
              <a:t>middle</a:t>
            </a:r>
            <a:r>
              <a:rPr kumimoji="0" lang="en-GB" sz="2000" b="0" i="0" u="none" strike="noStrike" kern="1200" cap="none" spc="0" normalizeH="0" baseline="0" noProof="0" dirty="0">
                <a:ln>
                  <a:noFill/>
                </a:ln>
                <a:effectLst/>
                <a:uLnTx/>
                <a:uFillTx/>
                <a:latin typeface="Century Gothic" panose="020F0302020204030204"/>
                <a:ea typeface="+mn-ea"/>
                <a:cs typeface="+mn-cs"/>
              </a:rPr>
              <a:t> of a word, your vocal chords vibrate. </a:t>
            </a:r>
            <a:endParaRPr kumimoji="0" lang="en-US" sz="2000" b="0" i="0" u="none" strike="noStrike" kern="1200" cap="none" spc="0" normalizeH="0" baseline="0" noProof="0" dirty="0">
              <a:ln>
                <a:noFill/>
              </a:ln>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54394" y="1711355"/>
            <a:ext cx="118832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However, when [g] is the final sound in the word, it sounds more like ‘k’, and you don’t use your vocal chords.</a:t>
            </a:r>
          </a:p>
        </p:txBody>
      </p:sp>
      <p:sp>
        <p:nvSpPr>
          <p:cNvPr id="32" name="TextBox 31">
            <a:extLst>
              <a:ext uri="{FF2B5EF4-FFF2-40B4-BE49-F238E27FC236}">
                <a16:creationId xmlns:a16="http://schemas.microsoft.com/office/drawing/2014/main" id="{74FA8A65-E109-4591-BA14-5E3EE568FE37}"/>
              </a:ext>
            </a:extLst>
          </p:cNvPr>
          <p:cNvSpPr txBox="1"/>
          <p:nvPr/>
        </p:nvSpPr>
        <p:spPr>
          <a:xfrm>
            <a:off x="154394" y="2510488"/>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Compare:</a:t>
            </a:r>
          </a:p>
        </p:txBody>
      </p:sp>
      <p:pic>
        <p:nvPicPr>
          <p:cNvPr id="9" name="Picture 8" descr="A close up of a sign&#10;&#10;Description automatically generated">
            <a:hlinkClick r:id="" action="ppaction://noaction">
              <a:snd r:embed="rId3" name="4. 2. Berg.wav"/>
            </a:hlinkClick>
            <a:extLst>
              <a:ext uri="{FF2B5EF4-FFF2-40B4-BE49-F238E27FC236}">
                <a16:creationId xmlns:a16="http://schemas.microsoft.com/office/drawing/2014/main" id="{BD0E9786-6F45-4A30-9BE8-96ABCBCBDD91}"/>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577729" y="3204589"/>
            <a:ext cx="2954887" cy="3013750"/>
          </a:xfrm>
          <a:prstGeom prst="rect">
            <a:avLst/>
          </a:prstGeom>
        </p:spPr>
      </p:pic>
      <p:pic>
        <p:nvPicPr>
          <p:cNvPr id="35" name="Picture 34" descr="A close up of a logo&#10;&#10;Description automatically generated">
            <a:hlinkClick r:id="" action="ppaction://noaction">
              <a:snd r:embed="rId3" name="4. 2. Berg.wav"/>
            </a:hlinkClick>
            <a:extLst>
              <a:ext uri="{FF2B5EF4-FFF2-40B4-BE49-F238E27FC236}">
                <a16:creationId xmlns:a16="http://schemas.microsoft.com/office/drawing/2014/main" id="{371B6DD3-56BA-42E9-AEF3-C4053E42E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7265" y="2723264"/>
            <a:ext cx="3473302" cy="3473302"/>
          </a:xfrm>
          <a:prstGeom prst="rect">
            <a:avLst/>
          </a:prstGeom>
        </p:spPr>
      </p:pic>
      <p:sp>
        <p:nvSpPr>
          <p:cNvPr id="36" name="TextBox 35">
            <a:extLst>
              <a:ext uri="{FF2B5EF4-FFF2-40B4-BE49-F238E27FC236}">
                <a16:creationId xmlns:a16="http://schemas.microsoft.com/office/drawing/2014/main" id="{B3B95BD7-9CB3-4A28-86E6-4E4577AFD1DB}"/>
              </a:ext>
            </a:extLst>
          </p:cNvPr>
          <p:cNvSpPr txBox="1"/>
          <p:nvPr/>
        </p:nvSpPr>
        <p:spPr>
          <a:xfrm>
            <a:off x="2922181" y="2710543"/>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Ber</a:t>
            </a:r>
            <a:r>
              <a:rPr kumimoji="0" lang="en-GB" sz="2800" b="1" i="0" u="none" strike="noStrike" kern="1200" cap="none" spc="0" normalizeH="0" baseline="0" noProof="0" dirty="0">
                <a:ln>
                  <a:noFill/>
                </a:ln>
                <a:effectLst/>
                <a:uLnTx/>
                <a:uFillTx/>
                <a:latin typeface="Century Gothic" panose="020F0302020204030204"/>
                <a:ea typeface="+mn-ea"/>
                <a:cs typeface="+mn-cs"/>
              </a:rPr>
              <a:t>g</a:t>
            </a:r>
          </a:p>
        </p:txBody>
      </p:sp>
      <p:sp>
        <p:nvSpPr>
          <p:cNvPr id="37" name="TextBox 36">
            <a:extLst>
              <a:ext uri="{FF2B5EF4-FFF2-40B4-BE49-F238E27FC236}">
                <a16:creationId xmlns:a16="http://schemas.microsoft.com/office/drawing/2014/main" id="{00B35126-026B-49E2-9141-6E9FC7374219}"/>
              </a:ext>
            </a:extLst>
          </p:cNvPr>
          <p:cNvSpPr txBox="1"/>
          <p:nvPr/>
        </p:nvSpPr>
        <p:spPr>
          <a:xfrm>
            <a:off x="7933438" y="2659621"/>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Ber</a:t>
            </a:r>
            <a:r>
              <a:rPr kumimoji="0" lang="en-GB" sz="2800" b="1" i="0" u="none" strike="noStrike" kern="1200" cap="none" spc="0" normalizeH="0" baseline="0" noProof="0" dirty="0">
                <a:ln>
                  <a:noFill/>
                </a:ln>
                <a:effectLst/>
                <a:uLnTx/>
                <a:uFillTx/>
                <a:latin typeface="Century Gothic" panose="020F0302020204030204"/>
                <a:ea typeface="+mn-ea"/>
                <a:cs typeface="+mn-cs"/>
              </a:rPr>
              <a:t>g</a:t>
            </a:r>
            <a:r>
              <a:rPr kumimoji="0" lang="en-GB" sz="2800" b="0" i="0" u="none" strike="noStrike" kern="1200" cap="none" spc="0" normalizeH="0" baseline="0" noProof="0" dirty="0">
                <a:ln>
                  <a:noFill/>
                </a:ln>
                <a:effectLst/>
                <a:uLnTx/>
                <a:uFillTx/>
                <a:latin typeface="Century Gothic" panose="020F0302020204030204"/>
                <a:ea typeface="+mn-ea"/>
                <a:cs typeface="+mn-cs"/>
              </a:rPr>
              <a:t>e</a:t>
            </a:r>
          </a:p>
        </p:txBody>
      </p:sp>
    </p:spTree>
    <p:extLst>
      <p:ext uri="{BB962C8B-B14F-4D97-AF65-F5344CB8AC3E}">
        <p14:creationId xmlns:p14="http://schemas.microsoft.com/office/powerpoint/2010/main" val="89438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990454" cy="647577"/>
          </a:xfrm>
        </p:spPr>
        <p:txBody>
          <a:bodyPr>
            <a:normAutofit/>
          </a:bodyPr>
          <a:lstStyle/>
          <a:p>
            <a:r>
              <a:rPr lang="en-GB" sz="2800" b="1" dirty="0" err="1">
                <a:solidFill>
                  <a:schemeClr val="bg1"/>
                </a:solidFill>
              </a:rPr>
              <a:t>Zorg</a:t>
            </a:r>
            <a:r>
              <a:rPr lang="en-GB" sz="2800" b="1" dirty="0">
                <a:solidFill>
                  <a:schemeClr val="bg1"/>
                </a:solidFill>
              </a:rPr>
              <a:t> </a:t>
            </a:r>
            <a:r>
              <a:rPr lang="en-GB" sz="2800" b="1" dirty="0" err="1">
                <a:solidFill>
                  <a:schemeClr val="bg1"/>
                </a:solidFill>
              </a:rPr>
              <a:t>redet</a:t>
            </a:r>
            <a:r>
              <a:rPr lang="en-GB" sz="2800" b="1" dirty="0">
                <a:solidFill>
                  <a:schemeClr val="bg1"/>
                </a:solidFill>
              </a:rPr>
              <a:t> </a:t>
            </a:r>
            <a:r>
              <a:rPr lang="en-GB" sz="2800" b="1" dirty="0" err="1">
                <a:solidFill>
                  <a:schemeClr val="bg1"/>
                </a:solidFill>
              </a:rPr>
              <a:t>mit</a:t>
            </a:r>
            <a:r>
              <a:rPr lang="en-GB" sz="2800" b="1" dirty="0">
                <a:solidFill>
                  <a:schemeClr val="bg1"/>
                </a:solidFill>
              </a:rPr>
              <a:t>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421947817"/>
              </p:ext>
            </p:extLst>
          </p:nvPr>
        </p:nvGraphicFramePr>
        <p:xfrm>
          <a:off x="1376003" y="2242795"/>
          <a:ext cx="10497784" cy="3479469"/>
        </p:xfrm>
        <a:graphic>
          <a:graphicData uri="http://schemas.openxmlformats.org/drawingml/2006/table">
            <a:tbl>
              <a:tblPr firstRow="1" bandRow="1">
                <a:tableStyleId>{00A15C55-8517-42AA-B614-E9B94910E393}</a:tableStyleId>
              </a:tblPr>
              <a:tblGrid>
                <a:gridCol w="912610">
                  <a:extLst>
                    <a:ext uri="{9D8B030D-6E8A-4147-A177-3AD203B41FA5}">
                      <a16:colId xmlns:a16="http://schemas.microsoft.com/office/drawing/2014/main" val="2607353726"/>
                    </a:ext>
                  </a:extLst>
                </a:gridCol>
                <a:gridCol w="6168325">
                  <a:extLst>
                    <a:ext uri="{9D8B030D-6E8A-4147-A177-3AD203B41FA5}">
                      <a16:colId xmlns:a16="http://schemas.microsoft.com/office/drawing/2014/main" val="1600817978"/>
                    </a:ext>
                  </a:extLst>
                </a:gridCol>
                <a:gridCol w="1658319">
                  <a:extLst>
                    <a:ext uri="{9D8B030D-6E8A-4147-A177-3AD203B41FA5}">
                      <a16:colId xmlns:a16="http://schemas.microsoft.com/office/drawing/2014/main" val="4128092149"/>
                    </a:ext>
                  </a:extLst>
                </a:gridCol>
                <a:gridCol w="1758530">
                  <a:extLst>
                    <a:ext uri="{9D8B030D-6E8A-4147-A177-3AD203B41FA5}">
                      <a16:colId xmlns:a16="http://schemas.microsoft.com/office/drawing/2014/main" val="2609792770"/>
                    </a:ext>
                  </a:extLst>
                </a:gridCol>
              </a:tblGrid>
              <a:tr h="497067">
                <a:tc>
                  <a:txBody>
                    <a:bodyPr/>
                    <a:lstStyle/>
                    <a:p>
                      <a:endParaRPr lang="en-GB" dirty="0">
                        <a:solidFill>
                          <a:srgbClr val="002060"/>
                        </a:solidFill>
                      </a:endParaRP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tx1"/>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err="1">
                          <a:ln>
                            <a:noFill/>
                          </a:ln>
                          <a:solidFill>
                            <a:schemeClr val="tx1"/>
                          </a:solidFill>
                          <a:effectLst/>
                          <a:uLnTx/>
                          <a:uFillTx/>
                        </a:rPr>
                        <a:t>Frage</a:t>
                      </a:r>
                      <a:endParaRPr lang="en-GB" sz="2400" b="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tx1"/>
                          </a:solidFill>
                        </a:rPr>
                        <a:t>Satz</a:t>
                      </a:r>
                      <a:endParaRPr lang="en-GB" sz="2400" b="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rgbClr val="002060"/>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Macht</a:t>
                      </a:r>
                      <a:r>
                        <a:rPr lang="en-GB" sz="2000" dirty="0">
                          <a:solidFill>
                            <a:schemeClr val="tx1"/>
                          </a:solidFill>
                        </a:rPr>
                        <a:t> es </a:t>
                      </a:r>
                      <a:r>
                        <a:rPr lang="en-GB" sz="2000" dirty="0" err="1">
                          <a:solidFill>
                            <a:schemeClr val="tx1"/>
                          </a:solidFill>
                        </a:rPr>
                        <a:t>dort</a:t>
                      </a:r>
                      <a:r>
                        <a:rPr lang="en-GB" sz="2000" dirty="0">
                          <a:solidFill>
                            <a:schemeClr val="tx1"/>
                          </a:solidFill>
                        </a:rPr>
                        <a:t> </a:t>
                      </a:r>
                      <a:r>
                        <a:rPr lang="en-GB" sz="2000" dirty="0" err="1">
                          <a:solidFill>
                            <a:schemeClr val="tx1"/>
                          </a:solidFill>
                        </a:rPr>
                        <a:t>viel</a:t>
                      </a:r>
                      <a:r>
                        <a:rPr lang="en-GB" sz="2000" dirty="0">
                          <a:solidFill>
                            <a:schemeClr val="tx1"/>
                          </a:solidFill>
                        </a:rPr>
                        <a:t> </a:t>
                      </a:r>
                      <a:r>
                        <a:rPr lang="en-GB" sz="2000" dirty="0" err="1">
                          <a:solidFill>
                            <a:schemeClr val="tx1"/>
                          </a:solidFill>
                        </a:rPr>
                        <a:t>Spaß</a:t>
                      </a:r>
                      <a:r>
                        <a:rPr lang="en-GB" sz="2000" dirty="0">
                          <a:solidFill>
                            <a:schemeClr val="tx1"/>
                          </a:solidFill>
                        </a:rPr>
                        <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rgbClr val="002060"/>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Wir</a:t>
                      </a:r>
                      <a:r>
                        <a:rPr lang="en-GB" sz="2000" dirty="0">
                          <a:solidFill>
                            <a:schemeClr val="tx1"/>
                          </a:solidFill>
                        </a:rPr>
                        <a:t> </a:t>
                      </a:r>
                      <a:r>
                        <a:rPr lang="en-GB" sz="2000" dirty="0" err="1">
                          <a:solidFill>
                            <a:schemeClr val="tx1"/>
                          </a:solidFill>
                        </a:rPr>
                        <a:t>bekommen</a:t>
                      </a:r>
                      <a:r>
                        <a:rPr lang="en-GB" sz="2000" dirty="0">
                          <a:solidFill>
                            <a:schemeClr val="tx1"/>
                          </a:solidFill>
                        </a:rPr>
                        <a:t> </a:t>
                      </a:r>
                      <a:r>
                        <a:rPr lang="en-GB" sz="2000" dirty="0" err="1">
                          <a:solidFill>
                            <a:schemeClr val="tx1"/>
                          </a:solidFill>
                        </a:rPr>
                        <a:t>viele</a:t>
                      </a:r>
                      <a:r>
                        <a:rPr lang="en-GB" sz="2000" dirty="0">
                          <a:solidFill>
                            <a:schemeClr val="tx1"/>
                          </a:solidFill>
                        </a:rPr>
                        <a:t> </a:t>
                      </a:r>
                      <a:r>
                        <a:rPr lang="en-GB" sz="2000" dirty="0" err="1">
                          <a:solidFill>
                            <a:schemeClr val="tx1"/>
                          </a:solidFill>
                        </a:rPr>
                        <a:t>Hausaufgaben</a:t>
                      </a:r>
                      <a:r>
                        <a:rPr lang="en-GB" sz="2000" dirty="0">
                          <a:solidFill>
                            <a:schemeClr val="tx1"/>
                          </a:solidFill>
                        </a:rPr>
                        <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rgbClr val="002060"/>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Hörst</a:t>
                      </a:r>
                      <a:r>
                        <a:rPr lang="en-GB" sz="2000" dirty="0">
                          <a:solidFill>
                            <a:schemeClr val="tx1"/>
                          </a:solidFill>
                        </a:rPr>
                        <a:t> du </a:t>
                      </a:r>
                      <a:r>
                        <a:rPr lang="en-GB" sz="2000" dirty="0" err="1">
                          <a:solidFill>
                            <a:schemeClr val="tx1"/>
                          </a:solidFill>
                        </a:rPr>
                        <a:t>mich</a:t>
                      </a:r>
                      <a:r>
                        <a:rPr lang="en-GB" sz="2000" dirty="0">
                          <a:solidFill>
                            <a:schemeClr val="tx1"/>
                          </a:solidFill>
                        </a:rPr>
                        <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rgbClr val="002060"/>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Ist</a:t>
                      </a:r>
                      <a:r>
                        <a:rPr lang="en-GB" sz="2000" dirty="0">
                          <a:solidFill>
                            <a:schemeClr val="tx1"/>
                          </a:solidFill>
                        </a:rPr>
                        <a:t> </a:t>
                      </a:r>
                      <a:r>
                        <a:rPr lang="en-GB" sz="2000" dirty="0" err="1">
                          <a:solidFill>
                            <a:schemeClr val="tx1"/>
                          </a:solidFill>
                        </a:rPr>
                        <a:t>est</a:t>
                      </a:r>
                      <a:r>
                        <a:rPr lang="en-GB" sz="2000" dirty="0">
                          <a:solidFill>
                            <a:schemeClr val="tx1"/>
                          </a:solidFill>
                        </a:rPr>
                        <a:t> </a:t>
                      </a:r>
                      <a:r>
                        <a:rPr lang="en-GB" sz="2000" dirty="0" err="1">
                          <a:solidFill>
                            <a:schemeClr val="tx1"/>
                          </a:solidFill>
                        </a:rPr>
                        <a:t>dort</a:t>
                      </a:r>
                      <a:r>
                        <a:rPr lang="en-GB" sz="2000" dirty="0">
                          <a:solidFill>
                            <a:schemeClr val="tx1"/>
                          </a:solidFill>
                        </a:rPr>
                        <a:t> </a:t>
                      </a:r>
                      <a:r>
                        <a:rPr lang="en-GB" sz="2000" dirty="0" err="1">
                          <a:solidFill>
                            <a:schemeClr val="tx1"/>
                          </a:solidFill>
                        </a:rPr>
                        <a:t>sehr</a:t>
                      </a:r>
                      <a:r>
                        <a:rPr lang="en-GB" sz="2000" dirty="0">
                          <a:solidFill>
                            <a:schemeClr val="tx1"/>
                          </a:solidFill>
                        </a:rPr>
                        <a:t> </a:t>
                      </a:r>
                      <a:r>
                        <a:rPr lang="en-GB" sz="2000" dirty="0" err="1">
                          <a:solidFill>
                            <a:schemeClr val="tx1"/>
                          </a:solidFill>
                        </a:rPr>
                        <a:t>kalt</a:t>
                      </a:r>
                      <a:r>
                        <a:rPr lang="en-GB" sz="2000" dirty="0">
                          <a:solidFill>
                            <a:schemeClr val="tx1"/>
                          </a:solidFill>
                        </a:rPr>
                        <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rgbClr val="002060"/>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Bist</a:t>
                      </a:r>
                      <a:r>
                        <a:rPr lang="en-GB" sz="2000" dirty="0">
                          <a:solidFill>
                            <a:schemeClr val="tx1"/>
                          </a:solidFill>
                        </a:rPr>
                        <a:t> du </a:t>
                      </a:r>
                      <a:r>
                        <a:rPr lang="en-GB" sz="2000" dirty="0" err="1">
                          <a:solidFill>
                            <a:schemeClr val="tx1"/>
                          </a:solidFill>
                        </a:rPr>
                        <a:t>schon</a:t>
                      </a:r>
                      <a:r>
                        <a:rPr lang="en-GB" sz="2000" dirty="0">
                          <a:solidFill>
                            <a:schemeClr val="tx1"/>
                          </a:solidFill>
                        </a:rPr>
                        <a:t> </a:t>
                      </a:r>
                      <a:r>
                        <a:rPr lang="en-GB" sz="2000" dirty="0" err="1">
                          <a:solidFill>
                            <a:schemeClr val="tx1"/>
                          </a:solidFill>
                        </a:rPr>
                        <a:t>im</a:t>
                      </a:r>
                      <a:r>
                        <a:rPr lang="en-GB" sz="2000" dirty="0">
                          <a:solidFill>
                            <a:schemeClr val="tx1"/>
                          </a:solidFill>
                        </a:rPr>
                        <a:t> Hotel?</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rgbClr val="002060"/>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Du </a:t>
                      </a:r>
                      <a:r>
                        <a:rPr lang="en-GB" sz="2000" dirty="0" err="1">
                          <a:solidFill>
                            <a:schemeClr val="tx1"/>
                          </a:solidFill>
                        </a:rPr>
                        <a:t>gehst</a:t>
                      </a:r>
                      <a:r>
                        <a:rPr lang="en-GB" sz="2000" dirty="0">
                          <a:solidFill>
                            <a:schemeClr val="tx1"/>
                          </a:solidFill>
                        </a:rPr>
                        <a:t> </a:t>
                      </a:r>
                      <a:r>
                        <a:rPr lang="en-GB" sz="2000" dirty="0" err="1">
                          <a:solidFill>
                            <a:schemeClr val="tx1"/>
                          </a:solidFill>
                        </a:rPr>
                        <a:t>später</a:t>
                      </a:r>
                      <a:r>
                        <a:rPr lang="en-GB" sz="2000" dirty="0">
                          <a:solidFill>
                            <a:schemeClr val="tx1"/>
                          </a:solidFill>
                        </a:rPr>
                        <a:t> </a:t>
                      </a:r>
                      <a:r>
                        <a:rPr lang="en-GB" sz="2000" dirty="0" err="1">
                          <a:solidFill>
                            <a:schemeClr val="tx1"/>
                          </a:solidFill>
                        </a:rPr>
                        <a:t>mit</a:t>
                      </a:r>
                      <a:r>
                        <a:rPr lang="en-GB" sz="2000" dirty="0">
                          <a:solidFill>
                            <a:schemeClr val="tx1"/>
                          </a:solidFill>
                        </a:rPr>
                        <a:t> Mia ins Kino.</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3" name="GRAM.1. macht.wav"/>
            </a:hlinkClick>
            <a:extLst>
              <a:ext uri="{FF2B5EF4-FFF2-40B4-BE49-F238E27FC236}">
                <a16:creationId xmlns:a16="http://schemas.microsoft.com/office/drawing/2014/main" id="{3B418770-1E72-B240-9307-3BBF955557C6}"/>
              </a:ext>
            </a:extLst>
          </p:cNvPr>
          <p:cNvSpPr/>
          <p:nvPr/>
        </p:nvSpPr>
        <p:spPr>
          <a:xfrm>
            <a:off x="1611315" y="2809594"/>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2385111" y="2869237"/>
            <a:ext cx="3337330" cy="29429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3798" y="2807857"/>
            <a:ext cx="282522" cy="294294"/>
          </a:xfrm>
          <a:prstGeom prst="rect">
            <a:avLst/>
          </a:prstGeom>
        </p:spPr>
      </p:pic>
      <p:sp>
        <p:nvSpPr>
          <p:cNvPr id="11" name="Action Button: Custom 16">
            <a:hlinkClick r:id="" action="ppaction://noaction" highlightClick="1">
              <a:snd r:embed="rId5" name="GRAM.2. wir.wav"/>
            </a:hlinkClick>
            <a:extLst>
              <a:ext uri="{FF2B5EF4-FFF2-40B4-BE49-F238E27FC236}">
                <a16:creationId xmlns:a16="http://schemas.microsoft.com/office/drawing/2014/main" id="{F18D09F0-0D24-5B4F-A26E-132DCCD8073A}"/>
              </a:ext>
            </a:extLst>
          </p:cNvPr>
          <p:cNvSpPr/>
          <p:nvPr/>
        </p:nvSpPr>
        <p:spPr>
          <a:xfrm>
            <a:off x="1611315" y="328222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2385111" y="3282228"/>
            <a:ext cx="4818308" cy="396000"/>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2809" y="3343457"/>
            <a:ext cx="282522" cy="294294"/>
          </a:xfrm>
          <a:prstGeom prst="rect">
            <a:avLst/>
          </a:prstGeom>
        </p:spPr>
      </p:pic>
      <p:sp>
        <p:nvSpPr>
          <p:cNvPr id="14" name="Action Button: Custom 16">
            <a:hlinkClick r:id="" action="ppaction://noaction" highlightClick="1">
              <a:snd r:embed="rId6" name="GRAM.3. hörst.wav"/>
            </a:hlinkClick>
            <a:extLst>
              <a:ext uri="{FF2B5EF4-FFF2-40B4-BE49-F238E27FC236}">
                <a16:creationId xmlns:a16="http://schemas.microsoft.com/office/drawing/2014/main" id="{747EFDEF-0DCF-DB44-BBF0-27990DDE521B}"/>
              </a:ext>
            </a:extLst>
          </p:cNvPr>
          <p:cNvSpPr/>
          <p:nvPr/>
        </p:nvSpPr>
        <p:spPr>
          <a:xfrm>
            <a:off x="1609237" y="379292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2333497" y="3881146"/>
            <a:ext cx="2055680" cy="294295"/>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3798" y="3844975"/>
            <a:ext cx="282522" cy="294294"/>
          </a:xfrm>
          <a:prstGeom prst="rect">
            <a:avLst/>
          </a:prstGeom>
        </p:spPr>
      </p:pic>
      <p:sp>
        <p:nvSpPr>
          <p:cNvPr id="17" name="Action Button: Custom 16">
            <a:hlinkClick r:id="" action="ppaction://noaction" highlightClick="1">
              <a:snd r:embed="rId7" name="GRAM.4. ist.wav"/>
            </a:hlinkClick>
            <a:extLst>
              <a:ext uri="{FF2B5EF4-FFF2-40B4-BE49-F238E27FC236}">
                <a16:creationId xmlns:a16="http://schemas.microsoft.com/office/drawing/2014/main" id="{408DED6B-8D00-7843-820C-3A35CED50594}"/>
              </a:ext>
            </a:extLst>
          </p:cNvPr>
          <p:cNvSpPr/>
          <p:nvPr/>
        </p:nvSpPr>
        <p:spPr>
          <a:xfrm>
            <a:off x="1609237" y="427508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2333497" y="4315046"/>
            <a:ext cx="2620824" cy="317151"/>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3798" y="4307789"/>
            <a:ext cx="282522" cy="294294"/>
          </a:xfrm>
          <a:prstGeom prst="rect">
            <a:avLst/>
          </a:prstGeom>
        </p:spPr>
      </p:pic>
      <p:sp>
        <p:nvSpPr>
          <p:cNvPr id="20" name="Action Button: Custom 16">
            <a:hlinkClick r:id="" action="ppaction://noaction" highlightClick="1">
              <a:snd r:embed="rId8" name="GRAM.5. bist.wav"/>
            </a:hlinkClick>
            <a:extLst>
              <a:ext uri="{FF2B5EF4-FFF2-40B4-BE49-F238E27FC236}">
                <a16:creationId xmlns:a16="http://schemas.microsoft.com/office/drawing/2014/main" id="{25121CCC-82F7-F14F-B30E-8A5AD31BE634}"/>
              </a:ext>
            </a:extLst>
          </p:cNvPr>
          <p:cNvSpPr/>
          <p:nvPr/>
        </p:nvSpPr>
        <p:spPr>
          <a:xfrm>
            <a:off x="1609237" y="479262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2333497" y="4827206"/>
            <a:ext cx="3008282" cy="37948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3798" y="4809875"/>
            <a:ext cx="282522" cy="294294"/>
          </a:xfrm>
          <a:prstGeom prst="rect">
            <a:avLst/>
          </a:prstGeom>
        </p:spPr>
      </p:pic>
      <p:sp>
        <p:nvSpPr>
          <p:cNvPr id="23" name="Action Button: Custom 16">
            <a:hlinkClick r:id="" action="ppaction://noaction" highlightClick="1">
              <a:snd r:embed="rId9" name="GRAM.6. du.wav"/>
            </a:hlinkClick>
            <a:extLst>
              <a:ext uri="{FF2B5EF4-FFF2-40B4-BE49-F238E27FC236}">
                <a16:creationId xmlns:a16="http://schemas.microsoft.com/office/drawing/2014/main" id="{DA5FAA28-0FFE-FD44-82BD-8BEA8CA05A2D}"/>
              </a:ext>
            </a:extLst>
          </p:cNvPr>
          <p:cNvSpPr/>
          <p:nvPr/>
        </p:nvSpPr>
        <p:spPr>
          <a:xfrm>
            <a:off x="1614031" y="527855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2354737" y="5298798"/>
            <a:ext cx="4180409" cy="34623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4447" y="5314703"/>
            <a:ext cx="282522" cy="294294"/>
          </a:xfrm>
          <a:prstGeom prst="rect">
            <a:avLst/>
          </a:prstGeom>
        </p:spPr>
      </p:pic>
      <p:pic>
        <p:nvPicPr>
          <p:cNvPr id="32" name="Picture 31" descr="A picture containing lamp&#10;&#10;Description automatically generated">
            <a:extLst>
              <a:ext uri="{FF2B5EF4-FFF2-40B4-BE49-F238E27FC236}">
                <a16:creationId xmlns:a16="http://schemas.microsoft.com/office/drawing/2014/main" id="{1ECD14A9-15E2-4AF3-B000-219F33548E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754" y="1895056"/>
            <a:ext cx="1258317" cy="1948362"/>
          </a:xfrm>
          <a:prstGeom prst="rect">
            <a:avLst/>
          </a:prstGeom>
        </p:spPr>
      </p:pic>
      <p:sp>
        <p:nvSpPr>
          <p:cNvPr id="7" name="TextBox 6">
            <a:extLst>
              <a:ext uri="{FF2B5EF4-FFF2-40B4-BE49-F238E27FC236}">
                <a16:creationId xmlns:a16="http://schemas.microsoft.com/office/drawing/2014/main" id="{5BA66137-5BC6-B54C-AFA6-AC9618E70ADD}"/>
              </a:ext>
            </a:extLst>
          </p:cNvPr>
          <p:cNvSpPr txBox="1"/>
          <p:nvPr/>
        </p:nvSpPr>
        <p:spPr>
          <a:xfrm>
            <a:off x="63754" y="959841"/>
            <a:ext cx="115695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Zorg</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 in Berlin und </a:t>
            </a:r>
            <a:r>
              <a:rPr kumimoji="0" lang="en-US" sz="2400" b="0" i="0" u="none" strike="noStrike" kern="1200" cap="none" spc="0" normalizeH="0" baseline="0" noProof="0" dirty="0" err="1">
                <a:ln>
                  <a:noFill/>
                </a:ln>
                <a:effectLst/>
                <a:uLnTx/>
                <a:uFillTx/>
                <a:latin typeface="Century Gothic" panose="020F0302020204030204"/>
                <a:ea typeface="+mn-ea"/>
                <a:cs typeface="+mn-cs"/>
              </a:rPr>
              <a:t>redet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mit</a:t>
            </a:r>
            <a:r>
              <a:rPr kumimoji="0" lang="en-US" sz="2400" b="0" i="0" u="none" strike="noStrike" kern="1200" cap="none" spc="0" normalizeH="0" baseline="0" noProof="0" dirty="0">
                <a:ln>
                  <a:noFill/>
                </a:ln>
                <a:effectLst/>
                <a:uLnTx/>
                <a:uFillTx/>
                <a:latin typeface="Century Gothic" panose="020F0302020204030204"/>
                <a:ea typeface="+mn-ea"/>
                <a:cs typeface="+mn-cs"/>
              </a:rPr>
              <a:t> Wolfgang am </a:t>
            </a:r>
            <a:r>
              <a:rPr kumimoji="0" lang="en-US" sz="2400" b="0" i="0" u="none" strike="noStrike" kern="1200" cap="none" spc="0" normalizeH="0" baseline="0" noProof="0" dirty="0" err="1">
                <a:ln>
                  <a:noFill/>
                </a:ln>
                <a:effectLst/>
                <a:uLnTx/>
                <a:uFillTx/>
                <a:latin typeface="Century Gothic" panose="020F0302020204030204"/>
                <a:ea typeface="+mn-ea"/>
                <a:cs typeface="+mn-cs"/>
              </a:rPr>
              <a:t>Telefon</a:t>
            </a:r>
            <a:r>
              <a:rPr kumimoji="0" lang="en-US" sz="2400" b="0" i="0" u="none" strike="noStrike" kern="1200" cap="none" spc="0" normalizeH="0" baseline="0" noProof="0" dirty="0">
                <a:ln>
                  <a:noFill/>
                </a:ln>
                <a:effectLst/>
                <a:uLnTx/>
                <a:uFillTx/>
                <a:latin typeface="Century Gothic" panose="020F0302020204030204"/>
                <a:ea typeface="+mn-ea"/>
                <a:cs typeface="+mn-cs"/>
              </a:rPr>
              <a:t>.</a:t>
            </a:r>
            <a:br>
              <a:rPr kumimoji="0" lang="en-US" sz="2400" b="0" i="0" u="none" strike="noStrike" kern="1200" cap="none" spc="0" normalizeH="0" baseline="0" noProof="0" dirty="0">
                <a:ln>
                  <a:noFill/>
                </a:ln>
                <a:effectLst/>
                <a:uLnTx/>
                <a:uFillTx/>
                <a:latin typeface="Century Gothic" panose="020F0302020204030204"/>
                <a:ea typeface="+mn-ea"/>
                <a:cs typeface="+mn-cs"/>
              </a:rPr>
            </a:br>
            <a:r>
              <a:rPr lang="en-US" sz="2400" dirty="0" err="1">
                <a:latin typeface="Century Gothic" panose="020F0302020204030204"/>
              </a:rPr>
              <a:t>Frage</a:t>
            </a:r>
            <a:r>
              <a:rPr lang="en-US" sz="2400" dirty="0">
                <a:latin typeface="Century Gothic" panose="020F0302020204030204"/>
              </a:rPr>
              <a:t> </a:t>
            </a:r>
            <a:r>
              <a:rPr lang="en-US" sz="2400" dirty="0" err="1">
                <a:latin typeface="Century Gothic" panose="020F0302020204030204"/>
              </a:rPr>
              <a:t>oder</a:t>
            </a:r>
            <a:r>
              <a:rPr lang="en-US" sz="2400" dirty="0">
                <a:latin typeface="Century Gothic" panose="020F0302020204030204"/>
              </a:rPr>
              <a:t> </a:t>
            </a:r>
            <a:r>
              <a:rPr lang="en-US" sz="2400" dirty="0" err="1">
                <a:latin typeface="Century Gothic" panose="020F0302020204030204"/>
              </a:rPr>
              <a:t>Satz</a:t>
            </a:r>
            <a:r>
              <a:rPr lang="en-US" sz="2400" dirty="0">
                <a:latin typeface="Century Gothic" panose="020F0302020204030204"/>
              </a:rPr>
              <a:t>? </a:t>
            </a:r>
            <a:r>
              <a:rPr lang="en-US" sz="2400" dirty="0" err="1">
                <a:latin typeface="Century Gothic" panose="020F0302020204030204"/>
              </a:rPr>
              <a:t>Schreib</a:t>
            </a:r>
            <a:r>
              <a:rPr lang="en-US" sz="2400" dirty="0">
                <a:latin typeface="Century Gothic" panose="020F0302020204030204"/>
              </a:rPr>
              <a:t> 1-6.</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pic>
        <p:nvPicPr>
          <p:cNvPr id="36" name="Picture 35" descr="A cartoon of a child&#10;&#10;Description automatically generated">
            <a:extLst>
              <a:ext uri="{FF2B5EF4-FFF2-40B4-BE49-F238E27FC236}">
                <a16:creationId xmlns:a16="http://schemas.microsoft.com/office/drawing/2014/main" id="{EEADC73B-3A52-4EEA-9DF4-7A064F917F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30722" y="846091"/>
            <a:ext cx="1462087" cy="1406914"/>
          </a:xfrm>
          <a:prstGeom prst="rect">
            <a:avLst/>
          </a:prstGeom>
        </p:spPr>
      </p:pic>
    </p:spTree>
    <p:extLst>
      <p:ext uri="{BB962C8B-B14F-4D97-AF65-F5344CB8AC3E}">
        <p14:creationId xmlns:p14="http://schemas.microsoft.com/office/powerpoint/2010/main" val="13965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3600" b="1" dirty="0">
                <a:solidFill>
                  <a:schemeClr val="bg1"/>
                </a:solidFill>
              </a:rPr>
              <a:t>Negation with </a:t>
            </a:r>
            <a:r>
              <a:rPr lang="en-GB" sz="3600" b="1" i="1" dirty="0" err="1">
                <a:solidFill>
                  <a:schemeClr val="bg1"/>
                </a:solidFill>
              </a:rPr>
              <a:t>nicht</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90000" y="1113081"/>
            <a:ext cx="12012000" cy="461665"/>
          </a:xfrm>
          <a:prstGeom prst="rect">
            <a:avLst/>
          </a:prstGeom>
          <a:noFill/>
        </p:spPr>
        <p:txBody>
          <a:bodyPr wrap="square" rtlCol="0">
            <a:spAutoFit/>
          </a:bodyPr>
          <a:lstStyle/>
          <a:p>
            <a:r>
              <a:rPr lang="en-US" sz="2400" dirty="0"/>
              <a:t>Use </a:t>
            </a:r>
            <a:r>
              <a:rPr lang="en-US" sz="2400" i="1" dirty="0" err="1"/>
              <a:t>nicht</a:t>
            </a:r>
            <a:r>
              <a:rPr lang="en-US" sz="2400" dirty="0"/>
              <a:t> at the end of the sentence, to negate it:</a:t>
            </a:r>
          </a:p>
        </p:txBody>
      </p:sp>
      <p:sp>
        <p:nvSpPr>
          <p:cNvPr id="2" name="Flowchart: Alternate Process 1">
            <a:extLst>
              <a:ext uri="{FF2B5EF4-FFF2-40B4-BE49-F238E27FC236}">
                <a16:creationId xmlns:a16="http://schemas.microsoft.com/office/drawing/2014/main" id="{07EC56CF-5B7B-4E9C-999E-6A18F2D39BED}"/>
              </a:ext>
            </a:extLst>
          </p:cNvPr>
          <p:cNvSpPr/>
          <p:nvPr/>
        </p:nvSpPr>
        <p:spPr>
          <a:xfrm>
            <a:off x="162732" y="1629107"/>
            <a:ext cx="2301499" cy="461665"/>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Sie </a:t>
            </a:r>
            <a:r>
              <a:rPr lang="en-GB" sz="2400" dirty="0" err="1">
                <a:solidFill>
                  <a:schemeClr val="tx1"/>
                </a:solidFill>
              </a:rPr>
              <a:t>singt</a:t>
            </a:r>
            <a:r>
              <a:rPr lang="en-GB" sz="2400" dirty="0">
                <a:solidFill>
                  <a:schemeClr val="tx1"/>
                </a:solidFill>
              </a:rPr>
              <a:t> </a:t>
            </a:r>
            <a:r>
              <a:rPr lang="en-GB" sz="2400" b="1" dirty="0" err="1">
                <a:solidFill>
                  <a:schemeClr val="tx1"/>
                </a:solidFill>
              </a:rPr>
              <a:t>nicht</a:t>
            </a:r>
            <a:r>
              <a:rPr lang="en-GB" sz="2400" dirty="0">
                <a:solidFill>
                  <a:schemeClr val="tx1"/>
                </a:solidFill>
              </a:rPr>
              <a:t>.</a:t>
            </a:r>
          </a:p>
        </p:txBody>
      </p:sp>
      <p:sp>
        <p:nvSpPr>
          <p:cNvPr id="8" name="Flowchart: Alternate Process 7">
            <a:extLst>
              <a:ext uri="{FF2B5EF4-FFF2-40B4-BE49-F238E27FC236}">
                <a16:creationId xmlns:a16="http://schemas.microsoft.com/office/drawing/2014/main" id="{3B4B123B-C244-4AD2-973B-76997AB5EC92}"/>
              </a:ext>
            </a:extLst>
          </p:cNvPr>
          <p:cNvSpPr/>
          <p:nvPr/>
        </p:nvSpPr>
        <p:spPr>
          <a:xfrm>
            <a:off x="2464231" y="2177716"/>
            <a:ext cx="5437969" cy="461665"/>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She doesn’t sing. / She isn’t singing.</a:t>
            </a:r>
          </a:p>
        </p:txBody>
      </p:sp>
      <p:sp>
        <p:nvSpPr>
          <p:cNvPr id="9" name="Flowchart: Alternate Process 8">
            <a:extLst>
              <a:ext uri="{FF2B5EF4-FFF2-40B4-BE49-F238E27FC236}">
                <a16:creationId xmlns:a16="http://schemas.microsoft.com/office/drawing/2014/main" id="{1DD6908E-3378-464D-8CC0-ED1A13E57427}"/>
              </a:ext>
            </a:extLst>
          </p:cNvPr>
          <p:cNvSpPr/>
          <p:nvPr/>
        </p:nvSpPr>
        <p:spPr>
          <a:xfrm>
            <a:off x="251848" y="3148029"/>
            <a:ext cx="3638227" cy="461665"/>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Sie </a:t>
            </a:r>
            <a:r>
              <a:rPr lang="en-GB" sz="2400" dirty="0" err="1">
                <a:solidFill>
                  <a:schemeClr val="tx1"/>
                </a:solidFill>
              </a:rPr>
              <a:t>singt</a:t>
            </a:r>
            <a:r>
              <a:rPr lang="en-GB" sz="2400" dirty="0">
                <a:solidFill>
                  <a:schemeClr val="tx1"/>
                </a:solidFill>
              </a:rPr>
              <a:t> morgen </a:t>
            </a:r>
            <a:r>
              <a:rPr lang="en-GB" sz="2400" b="1" dirty="0" err="1">
                <a:solidFill>
                  <a:schemeClr val="tx1"/>
                </a:solidFill>
              </a:rPr>
              <a:t>nicht</a:t>
            </a:r>
            <a:r>
              <a:rPr lang="en-GB" sz="2400" dirty="0">
                <a:solidFill>
                  <a:schemeClr val="tx1"/>
                </a:solidFill>
              </a:rPr>
              <a:t>.</a:t>
            </a:r>
          </a:p>
        </p:txBody>
      </p:sp>
      <p:sp>
        <p:nvSpPr>
          <p:cNvPr id="10" name="Flowchart: Alternate Process 9">
            <a:extLst>
              <a:ext uri="{FF2B5EF4-FFF2-40B4-BE49-F238E27FC236}">
                <a16:creationId xmlns:a16="http://schemas.microsoft.com/office/drawing/2014/main" id="{9C7D23B4-980D-460A-8F78-8ED920B47A6E}"/>
              </a:ext>
            </a:extLst>
          </p:cNvPr>
          <p:cNvSpPr/>
          <p:nvPr/>
        </p:nvSpPr>
        <p:spPr>
          <a:xfrm>
            <a:off x="3890075" y="3744572"/>
            <a:ext cx="4281408" cy="461665"/>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She isn’t singing tomorrow.</a:t>
            </a:r>
          </a:p>
        </p:txBody>
      </p:sp>
      <p:sp>
        <p:nvSpPr>
          <p:cNvPr id="11" name="Flowchart: Alternate Process 10">
            <a:extLst>
              <a:ext uri="{FF2B5EF4-FFF2-40B4-BE49-F238E27FC236}">
                <a16:creationId xmlns:a16="http://schemas.microsoft.com/office/drawing/2014/main" id="{0E3DDD6E-81E8-4B08-BC7E-350FEEA7A890}"/>
              </a:ext>
            </a:extLst>
          </p:cNvPr>
          <p:cNvSpPr/>
          <p:nvPr/>
        </p:nvSpPr>
        <p:spPr>
          <a:xfrm>
            <a:off x="263472" y="4626991"/>
            <a:ext cx="5579389" cy="461665"/>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Sie </a:t>
            </a:r>
            <a:r>
              <a:rPr lang="en-GB" sz="2400" dirty="0" err="1">
                <a:solidFill>
                  <a:schemeClr val="tx1"/>
                </a:solidFill>
              </a:rPr>
              <a:t>singt</a:t>
            </a:r>
            <a:r>
              <a:rPr lang="en-GB" sz="2400" dirty="0">
                <a:solidFill>
                  <a:schemeClr val="tx1"/>
                </a:solidFill>
              </a:rPr>
              <a:t> morgen in der </a:t>
            </a:r>
            <a:r>
              <a:rPr lang="en-GB" sz="2400" dirty="0" err="1">
                <a:solidFill>
                  <a:schemeClr val="tx1"/>
                </a:solidFill>
              </a:rPr>
              <a:t>Kirche</a:t>
            </a:r>
            <a:r>
              <a:rPr lang="en-GB" sz="2400" dirty="0">
                <a:solidFill>
                  <a:schemeClr val="tx1"/>
                </a:solidFill>
              </a:rPr>
              <a:t> </a:t>
            </a:r>
            <a:r>
              <a:rPr lang="en-GB" sz="2400" b="1" dirty="0" err="1">
                <a:solidFill>
                  <a:schemeClr val="tx1"/>
                </a:solidFill>
              </a:rPr>
              <a:t>nicht</a:t>
            </a:r>
            <a:r>
              <a:rPr lang="en-GB" sz="2400" dirty="0">
                <a:solidFill>
                  <a:schemeClr val="tx1"/>
                </a:solidFill>
              </a:rPr>
              <a:t>.</a:t>
            </a:r>
          </a:p>
        </p:txBody>
      </p:sp>
      <p:sp>
        <p:nvSpPr>
          <p:cNvPr id="12" name="Flowchart: Alternate Process 11">
            <a:extLst>
              <a:ext uri="{FF2B5EF4-FFF2-40B4-BE49-F238E27FC236}">
                <a16:creationId xmlns:a16="http://schemas.microsoft.com/office/drawing/2014/main" id="{1F0C6463-34B8-453E-A295-06ED54DC12C2}"/>
              </a:ext>
            </a:extLst>
          </p:cNvPr>
          <p:cNvSpPr/>
          <p:nvPr/>
        </p:nvSpPr>
        <p:spPr>
          <a:xfrm>
            <a:off x="5841331" y="5283254"/>
            <a:ext cx="6260669" cy="461665"/>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She isn’t singing in the church tomorrow.</a:t>
            </a:r>
          </a:p>
        </p:txBody>
      </p:sp>
      <p:pic>
        <p:nvPicPr>
          <p:cNvPr id="24" name="Picture 23" descr="A picture containing lamp, drawing&#10;&#10;Description automatically generated">
            <a:extLst>
              <a:ext uri="{FF2B5EF4-FFF2-40B4-BE49-F238E27FC236}">
                <a16:creationId xmlns:a16="http://schemas.microsoft.com/office/drawing/2014/main" id="{0BFC3D07-3449-4489-9417-6076A027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9034" y="1001890"/>
            <a:ext cx="3793012" cy="2841796"/>
          </a:xfrm>
          <a:prstGeom prst="rect">
            <a:avLst/>
          </a:prstGeom>
        </p:spPr>
      </p:pic>
      <p:pic>
        <p:nvPicPr>
          <p:cNvPr id="26" name="Picture 25" descr="A picture containing light&#10;&#10;Description automatically generated">
            <a:extLst>
              <a:ext uri="{FF2B5EF4-FFF2-40B4-BE49-F238E27FC236}">
                <a16:creationId xmlns:a16="http://schemas.microsoft.com/office/drawing/2014/main" id="{DFC804F8-8350-4A8A-B6F1-0E3875F5F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7513" y="2203974"/>
            <a:ext cx="1408191" cy="1605971"/>
          </a:xfrm>
          <a:prstGeom prst="rect">
            <a:avLst/>
          </a:prstGeom>
        </p:spPr>
      </p:pic>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3600" b="1" dirty="0">
                <a:solidFill>
                  <a:schemeClr val="bg1"/>
                </a:solidFill>
              </a:rPr>
              <a:t>Negation with </a:t>
            </a:r>
            <a:r>
              <a:rPr lang="en-GB" sz="3600" b="1" i="1" dirty="0" err="1">
                <a:solidFill>
                  <a:schemeClr val="bg1"/>
                </a:solidFill>
              </a:rPr>
              <a:t>nicht</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13" name="TextBox 12">
            <a:extLst>
              <a:ext uri="{FF2B5EF4-FFF2-40B4-BE49-F238E27FC236}">
                <a16:creationId xmlns:a16="http://schemas.microsoft.com/office/drawing/2014/main" id="{3BD33BF2-9196-4016-A694-146B109B6DEE}"/>
              </a:ext>
            </a:extLst>
          </p:cNvPr>
          <p:cNvSpPr txBox="1"/>
          <p:nvPr/>
        </p:nvSpPr>
        <p:spPr>
          <a:xfrm>
            <a:off x="90000" y="1163991"/>
            <a:ext cx="12012000" cy="400110"/>
          </a:xfrm>
          <a:prstGeom prst="rect">
            <a:avLst/>
          </a:prstGeom>
          <a:noFill/>
        </p:spPr>
        <p:txBody>
          <a:bodyPr wrap="square" rtlCol="0">
            <a:spAutoFit/>
          </a:bodyPr>
          <a:lstStyle/>
          <a:p>
            <a:r>
              <a:rPr lang="en-US" sz="2000" dirty="0"/>
              <a:t>But use </a:t>
            </a:r>
            <a:r>
              <a:rPr lang="en-US" sz="2000" i="1" dirty="0" err="1"/>
              <a:t>nicht</a:t>
            </a:r>
            <a:r>
              <a:rPr lang="en-US" sz="2000" dirty="0"/>
              <a:t> …</a:t>
            </a:r>
          </a:p>
        </p:txBody>
      </p:sp>
      <p:sp>
        <p:nvSpPr>
          <p:cNvPr id="15" name="Flowchart: Alternate Process 14">
            <a:extLst>
              <a:ext uri="{FF2B5EF4-FFF2-40B4-BE49-F238E27FC236}">
                <a16:creationId xmlns:a16="http://schemas.microsoft.com/office/drawing/2014/main" id="{AAEF1F53-C587-4AA1-8DFE-BE578C61AD91}"/>
              </a:ext>
            </a:extLst>
          </p:cNvPr>
          <p:cNvSpPr/>
          <p:nvPr/>
        </p:nvSpPr>
        <p:spPr>
          <a:xfrm>
            <a:off x="201477" y="1982683"/>
            <a:ext cx="2727702" cy="378700"/>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Sie will </a:t>
            </a:r>
            <a:r>
              <a:rPr lang="en-GB" sz="2000" b="1" dirty="0" err="1">
                <a:solidFill>
                  <a:schemeClr val="tx1"/>
                </a:solidFill>
              </a:rPr>
              <a:t>nicht</a:t>
            </a:r>
            <a:r>
              <a:rPr lang="en-GB" sz="2000" dirty="0">
                <a:solidFill>
                  <a:schemeClr val="tx1"/>
                </a:solidFill>
              </a:rPr>
              <a:t> </a:t>
            </a:r>
            <a:r>
              <a:rPr lang="en-GB" sz="2000" dirty="0" err="1">
                <a:solidFill>
                  <a:schemeClr val="tx1"/>
                </a:solidFill>
              </a:rPr>
              <a:t>singen</a:t>
            </a:r>
            <a:r>
              <a:rPr lang="en-GB" sz="2000" dirty="0">
                <a:solidFill>
                  <a:schemeClr val="tx1"/>
                </a:solidFill>
              </a:rPr>
              <a:t>.</a:t>
            </a:r>
          </a:p>
        </p:txBody>
      </p:sp>
      <p:sp>
        <p:nvSpPr>
          <p:cNvPr id="16" name="Flowchart: Alternate Process 15">
            <a:extLst>
              <a:ext uri="{FF2B5EF4-FFF2-40B4-BE49-F238E27FC236}">
                <a16:creationId xmlns:a16="http://schemas.microsoft.com/office/drawing/2014/main" id="{52B69F66-792B-4610-A976-AF9565378752}"/>
              </a:ext>
            </a:extLst>
          </p:cNvPr>
          <p:cNvSpPr/>
          <p:nvPr/>
        </p:nvSpPr>
        <p:spPr>
          <a:xfrm>
            <a:off x="3101596" y="1991117"/>
            <a:ext cx="3547176" cy="378700"/>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She doesn’t want to sing.</a:t>
            </a:r>
          </a:p>
        </p:txBody>
      </p:sp>
      <p:sp>
        <p:nvSpPr>
          <p:cNvPr id="18" name="Flowchart: Alternate Process 17">
            <a:extLst>
              <a:ext uri="{FF2B5EF4-FFF2-40B4-BE49-F238E27FC236}">
                <a16:creationId xmlns:a16="http://schemas.microsoft.com/office/drawing/2014/main" id="{878E52E2-672A-4191-8B50-08C9E88250E9}"/>
              </a:ext>
            </a:extLst>
          </p:cNvPr>
          <p:cNvSpPr/>
          <p:nvPr/>
        </p:nvSpPr>
        <p:spPr>
          <a:xfrm>
            <a:off x="201477" y="2554053"/>
            <a:ext cx="3208148" cy="378700"/>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Sie hat </a:t>
            </a:r>
            <a:r>
              <a:rPr lang="en-GB" sz="2000" b="1" dirty="0" err="1">
                <a:solidFill>
                  <a:schemeClr val="tx1"/>
                </a:solidFill>
              </a:rPr>
              <a:t>nicht</a:t>
            </a:r>
            <a:r>
              <a:rPr lang="en-GB" sz="2000" dirty="0">
                <a:solidFill>
                  <a:schemeClr val="tx1"/>
                </a:solidFill>
              </a:rPr>
              <a:t> </a:t>
            </a:r>
            <a:r>
              <a:rPr lang="en-GB" sz="2000" dirty="0" err="1">
                <a:solidFill>
                  <a:schemeClr val="tx1"/>
                </a:solidFill>
              </a:rPr>
              <a:t>gesungen</a:t>
            </a:r>
            <a:r>
              <a:rPr lang="en-GB" sz="2000" dirty="0">
                <a:solidFill>
                  <a:schemeClr val="tx1"/>
                </a:solidFill>
              </a:rPr>
              <a:t>.</a:t>
            </a:r>
          </a:p>
        </p:txBody>
      </p:sp>
      <p:sp>
        <p:nvSpPr>
          <p:cNvPr id="19" name="Flowchart: Alternate Process 18">
            <a:extLst>
              <a:ext uri="{FF2B5EF4-FFF2-40B4-BE49-F238E27FC236}">
                <a16:creationId xmlns:a16="http://schemas.microsoft.com/office/drawing/2014/main" id="{9D718B19-B00C-4D75-92BA-1553798D07D6}"/>
              </a:ext>
            </a:extLst>
          </p:cNvPr>
          <p:cNvSpPr/>
          <p:nvPr/>
        </p:nvSpPr>
        <p:spPr>
          <a:xfrm>
            <a:off x="3505606" y="2564281"/>
            <a:ext cx="4398528" cy="378700"/>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She didn’t sing. / She hasn’t sung.</a:t>
            </a:r>
          </a:p>
        </p:txBody>
      </p:sp>
      <p:sp>
        <p:nvSpPr>
          <p:cNvPr id="20" name="TextBox 19">
            <a:extLst>
              <a:ext uri="{FF2B5EF4-FFF2-40B4-BE49-F238E27FC236}">
                <a16:creationId xmlns:a16="http://schemas.microsoft.com/office/drawing/2014/main" id="{DA7AEDF4-97CE-4BA9-AB55-75A43958C652}"/>
              </a:ext>
            </a:extLst>
          </p:cNvPr>
          <p:cNvSpPr txBox="1"/>
          <p:nvPr/>
        </p:nvSpPr>
        <p:spPr>
          <a:xfrm>
            <a:off x="137989" y="3044221"/>
            <a:ext cx="6543275" cy="400110"/>
          </a:xfrm>
          <a:prstGeom prst="rect">
            <a:avLst/>
          </a:prstGeom>
          <a:noFill/>
        </p:spPr>
        <p:txBody>
          <a:bodyPr wrap="square" rtlCol="0">
            <a:spAutoFit/>
          </a:bodyPr>
          <a:lstStyle/>
          <a:p>
            <a:r>
              <a:rPr lang="en-US" sz="2000" dirty="0"/>
              <a:t> 2] </a:t>
            </a:r>
            <a:r>
              <a:rPr lang="en-US" sz="2000" b="1" u="sng" dirty="0"/>
              <a:t>before most adverbs:</a:t>
            </a:r>
          </a:p>
        </p:txBody>
      </p:sp>
      <p:sp>
        <p:nvSpPr>
          <p:cNvPr id="21" name="Flowchart: Alternate Process 20">
            <a:extLst>
              <a:ext uri="{FF2B5EF4-FFF2-40B4-BE49-F238E27FC236}">
                <a16:creationId xmlns:a16="http://schemas.microsoft.com/office/drawing/2014/main" id="{87F874C9-8424-4D00-8393-ADF96633363B}"/>
              </a:ext>
            </a:extLst>
          </p:cNvPr>
          <p:cNvSpPr/>
          <p:nvPr/>
        </p:nvSpPr>
        <p:spPr>
          <a:xfrm>
            <a:off x="201478" y="3707606"/>
            <a:ext cx="3952068" cy="461665"/>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Sie </a:t>
            </a:r>
            <a:r>
              <a:rPr lang="en-GB" sz="2000" dirty="0" err="1">
                <a:solidFill>
                  <a:schemeClr val="tx1"/>
                </a:solidFill>
              </a:rPr>
              <a:t>singt</a:t>
            </a:r>
            <a:r>
              <a:rPr lang="en-GB" sz="2000" dirty="0">
                <a:solidFill>
                  <a:schemeClr val="tx1"/>
                </a:solidFill>
              </a:rPr>
              <a:t> </a:t>
            </a:r>
            <a:r>
              <a:rPr lang="en-GB" sz="2000" b="1" dirty="0" err="1">
                <a:solidFill>
                  <a:schemeClr val="tx1"/>
                </a:solidFill>
              </a:rPr>
              <a:t>nicht</a:t>
            </a:r>
            <a:r>
              <a:rPr lang="en-GB" sz="2000" dirty="0">
                <a:solidFill>
                  <a:schemeClr val="tx1"/>
                </a:solidFill>
              </a:rPr>
              <a:t> gut / oft / </a:t>
            </a:r>
            <a:r>
              <a:rPr lang="en-GB" sz="2000" dirty="0" err="1">
                <a:solidFill>
                  <a:schemeClr val="tx1"/>
                </a:solidFill>
              </a:rPr>
              <a:t>gern</a:t>
            </a:r>
            <a:r>
              <a:rPr lang="en-GB" sz="2000" dirty="0">
                <a:solidFill>
                  <a:schemeClr val="tx1"/>
                </a:solidFill>
              </a:rPr>
              <a:t>.</a:t>
            </a:r>
          </a:p>
        </p:txBody>
      </p:sp>
      <p:sp>
        <p:nvSpPr>
          <p:cNvPr id="22" name="Flowchart: Alternate Process 21">
            <a:extLst>
              <a:ext uri="{FF2B5EF4-FFF2-40B4-BE49-F238E27FC236}">
                <a16:creationId xmlns:a16="http://schemas.microsoft.com/office/drawing/2014/main" id="{380D50F4-7BF1-40D9-8C62-501B6B633930}"/>
              </a:ext>
            </a:extLst>
          </p:cNvPr>
          <p:cNvSpPr/>
          <p:nvPr/>
        </p:nvSpPr>
        <p:spPr>
          <a:xfrm>
            <a:off x="4282900" y="3707606"/>
            <a:ext cx="7771111" cy="461665"/>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She doesn’t sing well / often / gladly </a:t>
            </a:r>
            <a:r>
              <a:rPr lang="en-GB" i="1" dirty="0">
                <a:solidFill>
                  <a:schemeClr val="tx1"/>
                </a:solidFill>
              </a:rPr>
              <a:t>(she doesn’t like singing).</a:t>
            </a:r>
            <a:endParaRPr lang="en-GB" sz="2000" i="1" dirty="0">
              <a:solidFill>
                <a:schemeClr val="tx1"/>
              </a:solidFill>
            </a:endParaRPr>
          </a:p>
        </p:txBody>
      </p:sp>
      <p:sp>
        <p:nvSpPr>
          <p:cNvPr id="23" name="TextBox 22">
            <a:extLst>
              <a:ext uri="{FF2B5EF4-FFF2-40B4-BE49-F238E27FC236}">
                <a16:creationId xmlns:a16="http://schemas.microsoft.com/office/drawing/2014/main" id="{845400D9-AC9F-4C5A-BF82-467F3A6F1E59}"/>
              </a:ext>
            </a:extLst>
          </p:cNvPr>
          <p:cNvSpPr txBox="1"/>
          <p:nvPr/>
        </p:nvSpPr>
        <p:spPr>
          <a:xfrm>
            <a:off x="201478" y="4382352"/>
            <a:ext cx="10969626" cy="400110"/>
          </a:xfrm>
          <a:prstGeom prst="rect">
            <a:avLst/>
          </a:prstGeom>
          <a:noFill/>
        </p:spPr>
        <p:txBody>
          <a:bodyPr wrap="square" rtlCol="0">
            <a:spAutoFit/>
          </a:bodyPr>
          <a:lstStyle/>
          <a:p>
            <a:r>
              <a:rPr lang="en-US" sz="2000" dirty="0"/>
              <a:t>3] </a:t>
            </a:r>
            <a:r>
              <a:rPr lang="en-US" sz="2000" b="1" u="sng" dirty="0"/>
              <a:t>after </a:t>
            </a:r>
            <a:r>
              <a:rPr lang="en-US" sz="2000" b="1" i="1" u="sng" dirty="0"/>
              <a:t>sein</a:t>
            </a:r>
            <a:r>
              <a:rPr lang="en-US" sz="2000" b="1" u="sng" dirty="0"/>
              <a:t> with everything except the indefinite article</a:t>
            </a:r>
            <a:r>
              <a:rPr lang="en-US" sz="2000" dirty="0"/>
              <a:t>:</a:t>
            </a:r>
            <a:endParaRPr lang="en-US" sz="2000" i="1" dirty="0"/>
          </a:p>
        </p:txBody>
      </p:sp>
      <p:sp>
        <p:nvSpPr>
          <p:cNvPr id="24" name="Flowchart: Alternate Process 23">
            <a:extLst>
              <a:ext uri="{FF2B5EF4-FFF2-40B4-BE49-F238E27FC236}">
                <a16:creationId xmlns:a16="http://schemas.microsoft.com/office/drawing/2014/main" id="{E1703F7F-A8C0-442E-A52D-C8DD1B03A956}"/>
              </a:ext>
            </a:extLst>
          </p:cNvPr>
          <p:cNvSpPr/>
          <p:nvPr/>
        </p:nvSpPr>
        <p:spPr>
          <a:xfrm>
            <a:off x="233968" y="4899393"/>
            <a:ext cx="6447296" cy="461665"/>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tx1"/>
                </a:solidFill>
              </a:rPr>
              <a:t>Ist</a:t>
            </a:r>
            <a:r>
              <a:rPr lang="en-GB" sz="2000" dirty="0">
                <a:solidFill>
                  <a:schemeClr val="tx1"/>
                </a:solidFill>
              </a:rPr>
              <a:t> das die </a:t>
            </a:r>
            <a:r>
              <a:rPr lang="en-GB" sz="2000" dirty="0" err="1">
                <a:solidFill>
                  <a:schemeClr val="tx1"/>
                </a:solidFill>
              </a:rPr>
              <a:t>Lehrerin</a:t>
            </a:r>
            <a:r>
              <a:rPr lang="en-GB" sz="2000" dirty="0">
                <a:solidFill>
                  <a:schemeClr val="tx1"/>
                </a:solidFill>
              </a:rPr>
              <a:t>? </a:t>
            </a:r>
            <a:r>
              <a:rPr lang="en-GB" sz="2000" dirty="0" err="1">
                <a:solidFill>
                  <a:schemeClr val="tx1"/>
                </a:solidFill>
              </a:rPr>
              <a:t>Nein</a:t>
            </a:r>
            <a:r>
              <a:rPr lang="en-GB" sz="2000" dirty="0">
                <a:solidFill>
                  <a:schemeClr val="tx1"/>
                </a:solidFill>
              </a:rPr>
              <a:t>, das </a:t>
            </a:r>
            <a:r>
              <a:rPr lang="en-GB" sz="2000" dirty="0" err="1">
                <a:solidFill>
                  <a:schemeClr val="tx1"/>
                </a:solidFill>
              </a:rPr>
              <a:t>ist</a:t>
            </a:r>
            <a:r>
              <a:rPr lang="en-GB" sz="2000" dirty="0">
                <a:solidFill>
                  <a:schemeClr val="tx1"/>
                </a:solidFill>
              </a:rPr>
              <a:t> </a:t>
            </a:r>
            <a:r>
              <a:rPr lang="en-GB" sz="2000" b="1" dirty="0" err="1">
                <a:solidFill>
                  <a:schemeClr val="tx1"/>
                </a:solidFill>
              </a:rPr>
              <a:t>nicht</a:t>
            </a:r>
            <a:r>
              <a:rPr lang="en-GB" sz="2000" dirty="0">
                <a:solidFill>
                  <a:schemeClr val="tx1"/>
                </a:solidFill>
              </a:rPr>
              <a:t> die </a:t>
            </a:r>
            <a:r>
              <a:rPr lang="en-GB" sz="2000" dirty="0" err="1">
                <a:solidFill>
                  <a:schemeClr val="tx1"/>
                </a:solidFill>
              </a:rPr>
              <a:t>Lehrerin</a:t>
            </a:r>
            <a:r>
              <a:rPr lang="en-GB" sz="2000" dirty="0">
                <a:solidFill>
                  <a:schemeClr val="tx1"/>
                </a:solidFill>
              </a:rPr>
              <a:t>.</a:t>
            </a:r>
          </a:p>
        </p:txBody>
      </p:sp>
      <p:sp>
        <p:nvSpPr>
          <p:cNvPr id="25" name="Flowchart: Alternate Process 24">
            <a:extLst>
              <a:ext uri="{FF2B5EF4-FFF2-40B4-BE49-F238E27FC236}">
                <a16:creationId xmlns:a16="http://schemas.microsoft.com/office/drawing/2014/main" id="{2848C186-C993-46F2-8775-6D69DE1C373C}"/>
              </a:ext>
            </a:extLst>
          </p:cNvPr>
          <p:cNvSpPr/>
          <p:nvPr/>
        </p:nvSpPr>
        <p:spPr>
          <a:xfrm>
            <a:off x="6744753" y="4764709"/>
            <a:ext cx="5357247" cy="673266"/>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Is that the teacher? </a:t>
            </a:r>
            <a:br>
              <a:rPr lang="en-GB" sz="2000" dirty="0">
                <a:solidFill>
                  <a:schemeClr val="tx1"/>
                </a:solidFill>
              </a:rPr>
            </a:br>
            <a:r>
              <a:rPr lang="en-GB" sz="2000" dirty="0">
                <a:solidFill>
                  <a:schemeClr val="tx1"/>
                </a:solidFill>
              </a:rPr>
              <a:t>No, that’s not the teacher.</a:t>
            </a:r>
            <a:endParaRPr lang="en-GB" sz="2000" i="1" dirty="0">
              <a:solidFill>
                <a:schemeClr val="tx1"/>
              </a:solidFill>
            </a:endParaRPr>
          </a:p>
        </p:txBody>
      </p:sp>
      <p:sp>
        <p:nvSpPr>
          <p:cNvPr id="27" name="Flowchart: Alternate Process 26">
            <a:extLst>
              <a:ext uri="{FF2B5EF4-FFF2-40B4-BE49-F238E27FC236}">
                <a16:creationId xmlns:a16="http://schemas.microsoft.com/office/drawing/2014/main" id="{D2A4BDDA-050E-49C5-8854-7549FDC74066}"/>
              </a:ext>
            </a:extLst>
          </p:cNvPr>
          <p:cNvSpPr/>
          <p:nvPr/>
        </p:nvSpPr>
        <p:spPr>
          <a:xfrm>
            <a:off x="249467" y="5524028"/>
            <a:ext cx="6447296" cy="461665"/>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tx1"/>
                </a:solidFill>
              </a:rPr>
              <a:t>Ist</a:t>
            </a:r>
            <a:r>
              <a:rPr lang="en-GB" sz="2000" dirty="0">
                <a:solidFill>
                  <a:schemeClr val="tx1"/>
                </a:solidFill>
              </a:rPr>
              <a:t> das </a:t>
            </a:r>
            <a:r>
              <a:rPr lang="en-GB" sz="2000" dirty="0" err="1">
                <a:solidFill>
                  <a:schemeClr val="tx1"/>
                </a:solidFill>
              </a:rPr>
              <a:t>dein</a:t>
            </a:r>
            <a:r>
              <a:rPr lang="en-GB" sz="2000" dirty="0">
                <a:solidFill>
                  <a:schemeClr val="tx1"/>
                </a:solidFill>
              </a:rPr>
              <a:t> Hund? </a:t>
            </a:r>
            <a:r>
              <a:rPr lang="en-GB" sz="2000" dirty="0" err="1">
                <a:solidFill>
                  <a:schemeClr val="tx1"/>
                </a:solidFill>
              </a:rPr>
              <a:t>Nein</a:t>
            </a:r>
            <a:r>
              <a:rPr lang="en-GB" sz="2000" dirty="0">
                <a:solidFill>
                  <a:schemeClr val="tx1"/>
                </a:solidFill>
              </a:rPr>
              <a:t>, das </a:t>
            </a:r>
            <a:r>
              <a:rPr lang="en-GB" sz="2000" dirty="0" err="1">
                <a:solidFill>
                  <a:schemeClr val="tx1"/>
                </a:solidFill>
              </a:rPr>
              <a:t>ist</a:t>
            </a:r>
            <a:r>
              <a:rPr lang="en-GB" sz="2000" dirty="0">
                <a:solidFill>
                  <a:schemeClr val="tx1"/>
                </a:solidFill>
              </a:rPr>
              <a:t> </a:t>
            </a:r>
            <a:r>
              <a:rPr lang="en-GB" sz="2000" b="1" dirty="0" err="1">
                <a:solidFill>
                  <a:schemeClr val="tx1"/>
                </a:solidFill>
              </a:rPr>
              <a:t>nicht</a:t>
            </a:r>
            <a:r>
              <a:rPr lang="en-GB" sz="2000" dirty="0">
                <a:solidFill>
                  <a:schemeClr val="tx1"/>
                </a:solidFill>
              </a:rPr>
              <a:t> </a:t>
            </a:r>
            <a:r>
              <a:rPr lang="en-GB" sz="2000" dirty="0" err="1">
                <a:solidFill>
                  <a:schemeClr val="tx1"/>
                </a:solidFill>
              </a:rPr>
              <a:t>mein</a:t>
            </a:r>
            <a:r>
              <a:rPr lang="en-GB" sz="2000" dirty="0">
                <a:solidFill>
                  <a:schemeClr val="tx1"/>
                </a:solidFill>
              </a:rPr>
              <a:t> Hund.</a:t>
            </a:r>
          </a:p>
        </p:txBody>
      </p:sp>
      <p:sp>
        <p:nvSpPr>
          <p:cNvPr id="28" name="Flowchart: Alternate Process 27">
            <a:extLst>
              <a:ext uri="{FF2B5EF4-FFF2-40B4-BE49-F238E27FC236}">
                <a16:creationId xmlns:a16="http://schemas.microsoft.com/office/drawing/2014/main" id="{B36E7C75-B8B6-4EC1-B007-D09FADF4C944}"/>
              </a:ext>
            </a:extLst>
          </p:cNvPr>
          <p:cNvSpPr/>
          <p:nvPr/>
        </p:nvSpPr>
        <p:spPr>
          <a:xfrm>
            <a:off x="6789251" y="5524028"/>
            <a:ext cx="5357247" cy="461665"/>
          </a:xfrm>
          <a:prstGeom prst="flowChartAlternateProcess">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Is that your dog? No, that’s not my dog.</a:t>
            </a:r>
            <a:endParaRPr lang="en-GB" sz="2000" i="1" dirty="0">
              <a:solidFill>
                <a:schemeClr val="tx1"/>
              </a:solidFill>
            </a:endParaRPr>
          </a:p>
        </p:txBody>
      </p:sp>
      <p:sp>
        <p:nvSpPr>
          <p:cNvPr id="2" name="Rectangle 1">
            <a:extLst>
              <a:ext uri="{FF2B5EF4-FFF2-40B4-BE49-F238E27FC236}">
                <a16:creationId xmlns:a16="http://schemas.microsoft.com/office/drawing/2014/main" id="{091FB375-141E-4CE1-9547-F4D14AF341A6}"/>
              </a:ext>
            </a:extLst>
          </p:cNvPr>
          <p:cNvSpPr/>
          <p:nvPr/>
        </p:nvSpPr>
        <p:spPr>
          <a:xfrm>
            <a:off x="12996" y="1495493"/>
            <a:ext cx="2916183" cy="400110"/>
          </a:xfrm>
          <a:prstGeom prst="rect">
            <a:avLst/>
          </a:prstGeom>
        </p:spPr>
        <p:txBody>
          <a:bodyPr wrap="none">
            <a:spAutoFit/>
          </a:bodyPr>
          <a:lstStyle/>
          <a:p>
            <a:r>
              <a:rPr lang="en-US" sz="2000" dirty="0"/>
              <a:t>1] </a:t>
            </a:r>
            <a:r>
              <a:rPr lang="en-US" sz="2000" b="1" u="sng" dirty="0"/>
              <a:t>between two verbs</a:t>
            </a:r>
            <a:r>
              <a:rPr lang="en-US" sz="2000" dirty="0"/>
              <a:t>:</a:t>
            </a:r>
            <a:endParaRPr lang="en-GB" dirty="0"/>
          </a:p>
        </p:txBody>
      </p:sp>
    </p:spTree>
    <p:extLst>
      <p:ext uri="{BB962C8B-B14F-4D97-AF65-F5344CB8AC3E}">
        <p14:creationId xmlns:p14="http://schemas.microsoft.com/office/powerpoint/2010/main" val="253463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p:bldP spid="21" grpId="0" animBg="1"/>
      <p:bldP spid="22" grpId="0" animBg="1"/>
      <p:bldP spid="23" grpId="0"/>
      <p:bldP spid="24" grpId="0" animBg="1"/>
      <p:bldP spid="25" grpId="0" animBg="1"/>
      <p:bldP spid="27" grpId="0" animBg="1"/>
      <p:bldP spid="28"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493623" cy="647577"/>
          </a:xfrm>
        </p:spPr>
        <p:txBody>
          <a:bodyPr>
            <a:noAutofit/>
          </a:bodyPr>
          <a:lstStyle/>
          <a:p>
            <a:r>
              <a:rPr lang="en-GB" sz="2800" b="1" dirty="0">
                <a:solidFill>
                  <a:schemeClr val="bg1"/>
                </a:solidFill>
              </a:rPr>
              <a:t>Eine </a:t>
            </a:r>
            <a:r>
              <a:rPr lang="en-GB" sz="2800" b="1" dirty="0" err="1">
                <a:solidFill>
                  <a:schemeClr val="bg1"/>
                </a:solidFill>
              </a:rPr>
              <a:t>Antwort</a:t>
            </a:r>
            <a:r>
              <a:rPr lang="en-GB" sz="2800" b="1" dirty="0">
                <a:solidFill>
                  <a:schemeClr val="bg1"/>
                </a:solidFill>
              </a:rPr>
              <a:t> von </a:t>
            </a:r>
            <a:r>
              <a:rPr lang="en-GB" sz="2800" b="1" dirty="0" err="1">
                <a:solidFill>
                  <a:schemeClr val="bg1"/>
                </a:solidFill>
              </a:rPr>
              <a:t>Mutti</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95307" y="247046"/>
            <a:ext cx="1062019"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5638107" y="305273"/>
            <a:ext cx="4942807" cy="461665"/>
          </a:xfrm>
          <a:prstGeom prst="rect">
            <a:avLst/>
          </a:prstGeom>
          <a:noFill/>
        </p:spPr>
        <p:txBody>
          <a:bodyPr wrap="square" rtlCol="0">
            <a:spAutoFit/>
          </a:bodyPr>
          <a:lstStyle/>
          <a:p>
            <a:r>
              <a:rPr lang="en-US" sz="2400" dirty="0"/>
              <a:t>Wo </a:t>
            </a:r>
            <a:r>
              <a:rPr lang="en-US" sz="2400" dirty="0" err="1"/>
              <a:t>kommt</a:t>
            </a:r>
            <a:r>
              <a:rPr lang="en-US" sz="2400" dirty="0"/>
              <a:t> das Wort ‘</a:t>
            </a:r>
            <a:r>
              <a:rPr lang="en-US" sz="2400" b="1" i="1" dirty="0" err="1"/>
              <a:t>nicht</a:t>
            </a:r>
            <a:r>
              <a:rPr lang="en-US" sz="2400" dirty="0"/>
              <a:t>’ </a:t>
            </a:r>
            <a:r>
              <a:rPr lang="en-US" sz="2400" dirty="0" err="1"/>
              <a:t>hin</a:t>
            </a:r>
            <a:r>
              <a:rPr lang="en-US" sz="2400" dirty="0"/>
              <a:t>?</a:t>
            </a:r>
          </a:p>
        </p:txBody>
      </p:sp>
      <p:sp>
        <p:nvSpPr>
          <p:cNvPr id="6" name="Rectangle 5">
            <a:extLst>
              <a:ext uri="{FF2B5EF4-FFF2-40B4-BE49-F238E27FC236}">
                <a16:creationId xmlns:a16="http://schemas.microsoft.com/office/drawing/2014/main" id="{EB99475E-396A-46F8-AC51-C71CCDA0FEF3}"/>
              </a:ext>
            </a:extLst>
          </p:cNvPr>
          <p:cNvSpPr/>
          <p:nvPr/>
        </p:nvSpPr>
        <p:spPr>
          <a:xfrm>
            <a:off x="1180349" y="1392224"/>
            <a:ext cx="9839565" cy="484056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B4EDE339-B7ED-4FE5-9742-1250CCAE60EF}"/>
              </a:ext>
            </a:extLst>
          </p:cNvPr>
          <p:cNvSpPr txBox="1"/>
          <p:nvPr/>
        </p:nvSpPr>
        <p:spPr>
          <a:xfrm>
            <a:off x="1336760" y="1994620"/>
            <a:ext cx="9518484" cy="4096442"/>
          </a:xfrm>
          <a:prstGeom prst="rect">
            <a:avLst/>
          </a:prstGeom>
          <a:noFill/>
          <a:ln>
            <a:solidFill>
              <a:schemeClr val="accent1">
                <a:lumMod val="50000"/>
              </a:schemeClr>
            </a:solidFill>
          </a:ln>
        </p:spPr>
        <p:txBody>
          <a:bodyPr wrap="square" tIns="0" bIns="0" rtlCol="0">
            <a:spAutoFit/>
          </a:bodyPr>
          <a:lstStyle/>
          <a:p>
            <a:pPr marR="0" lvl="0" algn="l" defTabSz="914400" rtl="0" eaLnBrk="1" fontAlgn="auto" latinLnBrk="0" hangingPunct="1">
              <a:lnSpc>
                <a:spcPct val="150000"/>
              </a:lnSpc>
              <a:spcBef>
                <a:spcPts val="0"/>
              </a:spcBef>
              <a:spcAft>
                <a:spcPts val="0"/>
              </a:spcAft>
              <a:buClrTx/>
              <a:buSzTx/>
              <a:tabLst/>
              <a:defRPr/>
            </a:pPr>
            <a:r>
              <a:rPr lang="en-GB" sz="2000" dirty="0">
                <a:latin typeface="Century Gothic" panose="020F0302020204030204"/>
              </a:rPr>
              <a:t>Hallo Wolfgang,</a:t>
            </a:r>
            <a:br>
              <a:rPr lang="en-GB" sz="2000" dirty="0">
                <a:latin typeface="Century Gothic" panose="020F0302020204030204"/>
              </a:rPr>
            </a:br>
            <a:r>
              <a:rPr lang="en-GB" sz="2000" dirty="0">
                <a:latin typeface="Century Gothic" panose="020F0302020204030204"/>
              </a:rPr>
              <a:t>Ich bin 1] _________ oft ________ </a:t>
            </a:r>
            <a:r>
              <a:rPr lang="en-GB" sz="2000" dirty="0" err="1">
                <a:latin typeface="Century Gothic" panose="020F0302020204030204"/>
              </a:rPr>
              <a:t>alleine</a:t>
            </a:r>
            <a:r>
              <a:rPr lang="en-GB" sz="2000" dirty="0">
                <a:latin typeface="Century Gothic" panose="020F0302020204030204"/>
              </a:rPr>
              <a:t> </a:t>
            </a:r>
            <a:r>
              <a:rPr lang="en-GB" sz="2000" dirty="0" err="1">
                <a:latin typeface="Century Gothic" panose="020F0302020204030204"/>
              </a:rPr>
              <a:t>zu</a:t>
            </a:r>
            <a:r>
              <a:rPr lang="en-GB" sz="2000" dirty="0">
                <a:latin typeface="Century Gothic" panose="020F0302020204030204"/>
              </a:rPr>
              <a:t> </a:t>
            </a:r>
            <a:r>
              <a:rPr lang="en-GB" sz="2000" dirty="0" err="1">
                <a:latin typeface="Century Gothic" panose="020F0302020204030204"/>
              </a:rPr>
              <a:t>Hause</a:t>
            </a:r>
            <a:r>
              <a:rPr lang="en-GB" sz="2000" dirty="0">
                <a:latin typeface="Century Gothic" panose="020F0302020204030204"/>
              </a:rPr>
              <a:t>. Es </a:t>
            </a:r>
            <a:r>
              <a:rPr lang="en-GB" sz="2000" dirty="0" err="1">
                <a:latin typeface="Century Gothic" panose="020F0302020204030204"/>
              </a:rPr>
              <a:t>macht</a:t>
            </a:r>
            <a:r>
              <a:rPr lang="en-GB" sz="2000" dirty="0">
                <a:latin typeface="Century Gothic" panose="020F0302020204030204"/>
              </a:rPr>
              <a:t> </a:t>
            </a:r>
            <a:r>
              <a:rPr lang="en-GB" sz="2000" dirty="0" err="1">
                <a:latin typeface="Century Gothic" panose="020F0302020204030204"/>
              </a:rPr>
              <a:t>keinen</a:t>
            </a:r>
            <a:r>
              <a:rPr lang="en-GB" sz="2000" dirty="0">
                <a:latin typeface="Century Gothic" panose="020F0302020204030204"/>
              </a:rPr>
              <a:t> </a:t>
            </a:r>
            <a:r>
              <a:rPr lang="en-GB" sz="2000" dirty="0" err="1">
                <a:latin typeface="Century Gothic" panose="020F0302020204030204"/>
              </a:rPr>
              <a:t>Spaß</a:t>
            </a:r>
            <a:r>
              <a:rPr lang="en-GB" sz="2000" dirty="0">
                <a:latin typeface="Century Gothic" panose="020F0302020204030204"/>
              </a:rPr>
              <a:t>!</a:t>
            </a:r>
            <a:br>
              <a:rPr lang="en-GB" sz="2000" dirty="0">
                <a:latin typeface="Century Gothic" panose="020F0302020204030204"/>
              </a:rPr>
            </a:br>
            <a:r>
              <a:rPr lang="en-GB" sz="2000" dirty="0">
                <a:latin typeface="Century Gothic" panose="020F0302020204030204"/>
              </a:rPr>
              <a:t>Es </a:t>
            </a:r>
            <a:r>
              <a:rPr lang="en-GB" sz="2000" dirty="0" err="1">
                <a:latin typeface="Century Gothic" panose="020F0302020204030204"/>
              </a:rPr>
              <a:t>ist</a:t>
            </a:r>
            <a:r>
              <a:rPr lang="en-GB" sz="2000" dirty="0">
                <a:latin typeface="Century Gothic" panose="020F0302020204030204"/>
              </a:rPr>
              <a:t> </a:t>
            </a:r>
            <a:r>
              <a:rPr lang="en-GB" sz="2000" dirty="0" err="1">
                <a:latin typeface="Century Gothic" panose="020F0302020204030204"/>
              </a:rPr>
              <a:t>aber</a:t>
            </a:r>
            <a:r>
              <a:rPr lang="en-GB" sz="2000" dirty="0">
                <a:latin typeface="Century Gothic" panose="020F0302020204030204"/>
              </a:rPr>
              <a:t> 2] __________ so </a:t>
            </a:r>
            <a:r>
              <a:rPr lang="en-GB" sz="2000" dirty="0" err="1">
                <a:latin typeface="Century Gothic" panose="020F0302020204030204"/>
              </a:rPr>
              <a:t>schlecht</a:t>
            </a:r>
            <a:r>
              <a:rPr lang="en-GB" sz="2000" dirty="0">
                <a:latin typeface="Century Gothic" panose="020F0302020204030204"/>
              </a:rPr>
              <a:t> __________.</a:t>
            </a:r>
            <a:br>
              <a:rPr lang="en-GB" sz="2000" dirty="0">
                <a:latin typeface="Century Gothic" panose="020F0302020204030204"/>
              </a:rPr>
            </a:br>
            <a:r>
              <a:rPr lang="en-GB" sz="2000" dirty="0" err="1">
                <a:latin typeface="Century Gothic" panose="020F0302020204030204"/>
              </a:rPr>
              <a:t>Gestern</a:t>
            </a:r>
            <a:r>
              <a:rPr lang="en-GB" sz="2000" dirty="0">
                <a:latin typeface="Century Gothic" panose="020F0302020204030204"/>
              </a:rPr>
              <a:t> </a:t>
            </a:r>
            <a:r>
              <a:rPr lang="en-GB" sz="2000" dirty="0" err="1">
                <a:latin typeface="Century Gothic" panose="020F0302020204030204"/>
              </a:rPr>
              <a:t>habe</a:t>
            </a:r>
            <a:r>
              <a:rPr lang="en-GB" sz="2000" dirty="0">
                <a:latin typeface="Century Gothic" panose="020F0302020204030204"/>
              </a:rPr>
              <a:t> ich 3] __________ </a:t>
            </a:r>
            <a:r>
              <a:rPr lang="en-GB" sz="2000" dirty="0" err="1">
                <a:latin typeface="Century Gothic" panose="020F0302020204030204"/>
              </a:rPr>
              <a:t>gearbeitet</a:t>
            </a:r>
            <a:r>
              <a:rPr lang="en-GB" sz="2000" dirty="0">
                <a:latin typeface="Century Gothic" panose="020F0302020204030204"/>
              </a:rPr>
              <a:t> __________.</a:t>
            </a:r>
            <a:br>
              <a:rPr lang="en-GB" sz="2000" dirty="0">
                <a:latin typeface="Century Gothic" panose="020F0302020204030204"/>
              </a:rPr>
            </a:br>
            <a:r>
              <a:rPr lang="en-GB" sz="2000" dirty="0">
                <a:latin typeface="Century Gothic" panose="020F0302020204030204"/>
              </a:rPr>
              <a:t>Ich muss morgen </a:t>
            </a:r>
            <a:r>
              <a:rPr lang="en-GB" sz="2000" dirty="0" err="1">
                <a:latin typeface="Century Gothic" panose="020F0302020204030204"/>
              </a:rPr>
              <a:t>auch</a:t>
            </a:r>
            <a:r>
              <a:rPr lang="en-GB" sz="2000" dirty="0">
                <a:latin typeface="Century Gothic" panose="020F0302020204030204"/>
              </a:rPr>
              <a:t> 4] _________ </a:t>
            </a:r>
            <a:r>
              <a:rPr lang="en-GB" sz="2000" dirty="0" err="1">
                <a:latin typeface="Century Gothic" panose="020F0302020204030204"/>
              </a:rPr>
              <a:t>arbeiten</a:t>
            </a:r>
            <a:r>
              <a:rPr lang="en-GB" sz="2000" dirty="0">
                <a:latin typeface="Century Gothic" panose="020F0302020204030204"/>
              </a:rPr>
              <a:t> ____________.</a:t>
            </a:r>
            <a:br>
              <a:rPr lang="en-GB" sz="2000" dirty="0">
                <a:latin typeface="Century Gothic" panose="020F0302020204030204"/>
              </a:rPr>
            </a:br>
            <a:r>
              <a:rPr lang="en-GB" sz="2000" dirty="0">
                <a:latin typeface="Century Gothic" panose="020F0302020204030204"/>
              </a:rPr>
              <a:t>Der </a:t>
            </a:r>
            <a:r>
              <a:rPr lang="en-GB" sz="2000" dirty="0" err="1">
                <a:latin typeface="Century Gothic" panose="020F0302020204030204"/>
              </a:rPr>
              <a:t>Wurstelprater</a:t>
            </a:r>
            <a:r>
              <a:rPr lang="en-GB" sz="2000" dirty="0">
                <a:latin typeface="Century Gothic" panose="020F0302020204030204"/>
              </a:rPr>
              <a:t> </a:t>
            </a:r>
            <a:r>
              <a:rPr lang="en-GB" sz="2000" dirty="0" err="1">
                <a:latin typeface="Century Gothic" panose="020F0302020204030204"/>
              </a:rPr>
              <a:t>ist</a:t>
            </a:r>
            <a:r>
              <a:rPr lang="en-GB" sz="2000" dirty="0">
                <a:latin typeface="Century Gothic" panose="020F0302020204030204"/>
              </a:rPr>
              <a:t> </a:t>
            </a:r>
            <a:r>
              <a:rPr lang="en-GB" sz="2000" dirty="0" err="1">
                <a:latin typeface="Century Gothic" panose="020F0302020204030204"/>
              </a:rPr>
              <a:t>auch</a:t>
            </a:r>
            <a:r>
              <a:rPr lang="en-GB" sz="2000" dirty="0">
                <a:latin typeface="Century Gothic" panose="020F0302020204030204"/>
              </a:rPr>
              <a:t> 5] ___________ </a:t>
            </a:r>
            <a:r>
              <a:rPr lang="en-GB" sz="2000" dirty="0" err="1">
                <a:latin typeface="Century Gothic" panose="020F0302020204030204"/>
              </a:rPr>
              <a:t>mein</a:t>
            </a:r>
            <a:r>
              <a:rPr lang="en-GB" sz="2000" dirty="0">
                <a:latin typeface="Century Gothic" panose="020F0302020204030204"/>
              </a:rPr>
              <a:t> </a:t>
            </a:r>
            <a:r>
              <a:rPr lang="en-GB" sz="2000" dirty="0" err="1">
                <a:latin typeface="Century Gothic" panose="020F0302020204030204"/>
              </a:rPr>
              <a:t>Lieblingsort</a:t>
            </a:r>
            <a:r>
              <a:rPr lang="en-GB" sz="2000" dirty="0">
                <a:latin typeface="Century Gothic" panose="020F0302020204030204"/>
              </a:rPr>
              <a:t> ___________, </a:t>
            </a:r>
            <a:r>
              <a:rPr lang="en-GB" sz="2000" dirty="0" err="1">
                <a:latin typeface="Century Gothic" panose="020F0302020204030204"/>
              </a:rPr>
              <a:t>weil</a:t>
            </a:r>
            <a:r>
              <a:rPr lang="en-GB" sz="2000" dirty="0">
                <a:latin typeface="Century Gothic" panose="020F0302020204030204"/>
              </a:rPr>
              <a:t> ich Angst </a:t>
            </a:r>
            <a:r>
              <a:rPr lang="en-GB" sz="2000" dirty="0" err="1">
                <a:latin typeface="Century Gothic" panose="020F0302020204030204"/>
              </a:rPr>
              <a:t>vor</a:t>
            </a:r>
            <a:r>
              <a:rPr lang="en-GB" sz="2000" dirty="0">
                <a:latin typeface="Century Gothic" panose="020F0302020204030204"/>
              </a:rPr>
              <a:t> </a:t>
            </a:r>
            <a:r>
              <a:rPr lang="en-GB" sz="2000" dirty="0" err="1">
                <a:latin typeface="Century Gothic" panose="020F0302020204030204"/>
              </a:rPr>
              <a:t>Achterbahnen</a:t>
            </a:r>
            <a:r>
              <a:rPr lang="en-GB" sz="2000" dirty="0">
                <a:latin typeface="Century Gothic" panose="020F0302020204030204"/>
              </a:rPr>
              <a:t> </a:t>
            </a:r>
            <a:r>
              <a:rPr lang="en-GB" sz="2000" dirty="0" err="1">
                <a:latin typeface="Century Gothic" panose="020F0302020204030204"/>
              </a:rPr>
              <a:t>habe</a:t>
            </a:r>
            <a:r>
              <a:rPr lang="en-GB" sz="2000" dirty="0">
                <a:latin typeface="Century Gothic" panose="020F0302020204030204"/>
              </a:rPr>
              <a:t>!</a:t>
            </a:r>
            <a:br>
              <a:rPr lang="en-GB" sz="2000" dirty="0">
                <a:latin typeface="Century Gothic" panose="020F0302020204030204"/>
              </a:rPr>
            </a:br>
            <a:r>
              <a:rPr lang="en-GB" sz="2000" dirty="0" err="1">
                <a:latin typeface="Century Gothic" panose="020F0302020204030204"/>
              </a:rPr>
              <a:t>Viel</a:t>
            </a:r>
            <a:r>
              <a:rPr lang="en-GB" sz="2000" dirty="0">
                <a:latin typeface="Century Gothic" panose="020F0302020204030204"/>
              </a:rPr>
              <a:t> </a:t>
            </a:r>
            <a:r>
              <a:rPr lang="en-GB" sz="2000" dirty="0" err="1">
                <a:latin typeface="Century Gothic" panose="020F0302020204030204"/>
              </a:rPr>
              <a:t>Spaß</a:t>
            </a:r>
            <a:r>
              <a:rPr lang="en-GB" sz="2000" dirty="0">
                <a:latin typeface="Century Gothic" panose="020F0302020204030204"/>
              </a:rPr>
              <a:t> </a:t>
            </a:r>
            <a:r>
              <a:rPr lang="en-GB" sz="2000" dirty="0" err="1">
                <a:latin typeface="Century Gothic" panose="020F0302020204030204"/>
              </a:rPr>
              <a:t>wünsche</a:t>
            </a:r>
            <a:r>
              <a:rPr lang="en-GB" sz="2000" dirty="0">
                <a:latin typeface="Century Gothic" panose="020F0302020204030204"/>
              </a:rPr>
              <a:t> ich </a:t>
            </a:r>
            <a:r>
              <a:rPr lang="en-GB" sz="2000" dirty="0" err="1">
                <a:latin typeface="Century Gothic" panose="020F0302020204030204"/>
              </a:rPr>
              <a:t>dir</a:t>
            </a:r>
            <a:r>
              <a:rPr lang="en-GB" sz="2000" dirty="0">
                <a:latin typeface="Century Gothic" panose="020F0302020204030204"/>
              </a:rPr>
              <a:t> und Mia. </a:t>
            </a:r>
            <a:r>
              <a:rPr lang="en-GB" sz="2000" dirty="0" err="1">
                <a:latin typeface="Century Gothic" panose="020F0302020204030204"/>
              </a:rPr>
              <a:t>Schreibt</a:t>
            </a:r>
            <a:r>
              <a:rPr lang="en-GB" sz="2000" dirty="0">
                <a:latin typeface="Century Gothic" panose="020F0302020204030204"/>
              </a:rPr>
              <a:t> </a:t>
            </a:r>
            <a:r>
              <a:rPr lang="en-GB" sz="2000" dirty="0" err="1">
                <a:latin typeface="Century Gothic" panose="020F0302020204030204"/>
              </a:rPr>
              <a:t>sie</a:t>
            </a:r>
            <a:r>
              <a:rPr lang="en-GB" sz="2000" dirty="0">
                <a:latin typeface="Century Gothic" panose="020F0302020204030204"/>
              </a:rPr>
              <a:t> 6] _______ </a:t>
            </a:r>
            <a:r>
              <a:rPr lang="en-GB" sz="2000" dirty="0" err="1">
                <a:latin typeface="Century Gothic" panose="020F0302020204030204"/>
              </a:rPr>
              <a:t>heute</a:t>
            </a:r>
            <a:r>
              <a:rPr lang="en-GB" sz="2000" dirty="0">
                <a:latin typeface="Century Gothic" panose="020F0302020204030204"/>
              </a:rPr>
              <a:t> ________?</a:t>
            </a:r>
            <a:br>
              <a:rPr lang="en-GB" sz="2000" dirty="0">
                <a:latin typeface="Century Gothic" panose="020F0302020204030204"/>
              </a:rPr>
            </a:br>
            <a:r>
              <a:rPr lang="en-GB" sz="2000" dirty="0" err="1">
                <a:latin typeface="Century Gothic" panose="020F0302020204030204"/>
              </a:rPr>
              <a:t>Viele</a:t>
            </a:r>
            <a:r>
              <a:rPr lang="en-GB" sz="2000" dirty="0">
                <a:latin typeface="Century Gothic" panose="020F0302020204030204"/>
              </a:rPr>
              <a:t> </a:t>
            </a:r>
            <a:r>
              <a:rPr lang="en-GB" sz="2000" dirty="0" err="1">
                <a:latin typeface="Century Gothic" panose="020F0302020204030204"/>
              </a:rPr>
              <a:t>liebe</a:t>
            </a:r>
            <a:r>
              <a:rPr lang="en-GB" sz="2000" dirty="0">
                <a:latin typeface="Century Gothic" panose="020F0302020204030204"/>
              </a:rPr>
              <a:t> </a:t>
            </a:r>
            <a:r>
              <a:rPr lang="en-GB" sz="2000" dirty="0" err="1">
                <a:latin typeface="Century Gothic" panose="020F0302020204030204"/>
              </a:rPr>
              <a:t>Grüße</a:t>
            </a:r>
            <a:r>
              <a:rPr lang="en-GB" sz="2000" dirty="0">
                <a:latin typeface="Century Gothic" panose="020F0302020204030204"/>
              </a:rPr>
              <a:t>, </a:t>
            </a:r>
            <a:r>
              <a:rPr lang="en-GB" sz="2000" dirty="0" err="1">
                <a:latin typeface="Century Gothic" panose="020F0302020204030204"/>
              </a:rPr>
              <a:t>deine</a:t>
            </a:r>
            <a:r>
              <a:rPr lang="en-GB" sz="2000" dirty="0">
                <a:latin typeface="Century Gothic" panose="020F0302020204030204"/>
              </a:rPr>
              <a:t> Mama. xx</a:t>
            </a:r>
          </a:p>
        </p:txBody>
      </p:sp>
      <p:sp>
        <p:nvSpPr>
          <p:cNvPr id="9" name="Rectangle 8">
            <a:extLst>
              <a:ext uri="{FF2B5EF4-FFF2-40B4-BE49-F238E27FC236}">
                <a16:creationId xmlns:a16="http://schemas.microsoft.com/office/drawing/2014/main" id="{EDD534CB-9DDA-44F8-8BC9-C4C6CA20C8D4}"/>
              </a:ext>
            </a:extLst>
          </p:cNvPr>
          <p:cNvSpPr/>
          <p:nvPr/>
        </p:nvSpPr>
        <p:spPr>
          <a:xfrm>
            <a:off x="2672265" y="1544625"/>
            <a:ext cx="5462337" cy="3084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Wolf2006@hallo.de</a:t>
            </a:r>
          </a:p>
        </p:txBody>
      </p:sp>
      <p:sp>
        <p:nvSpPr>
          <p:cNvPr id="10" name="Rectangle 9">
            <a:extLst>
              <a:ext uri="{FF2B5EF4-FFF2-40B4-BE49-F238E27FC236}">
                <a16:creationId xmlns:a16="http://schemas.microsoft.com/office/drawing/2014/main" id="{25365249-2E72-4D44-A728-9F405AEEFAF4}"/>
              </a:ext>
            </a:extLst>
          </p:cNvPr>
          <p:cNvSpPr/>
          <p:nvPr/>
        </p:nvSpPr>
        <p:spPr>
          <a:xfrm>
            <a:off x="1336760" y="1544626"/>
            <a:ext cx="1187115" cy="3084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An:</a:t>
            </a:r>
          </a:p>
        </p:txBody>
      </p:sp>
      <p:sp>
        <p:nvSpPr>
          <p:cNvPr id="11" name="Rectangle 10">
            <a:extLst>
              <a:ext uri="{FF2B5EF4-FFF2-40B4-BE49-F238E27FC236}">
                <a16:creationId xmlns:a16="http://schemas.microsoft.com/office/drawing/2014/main" id="{75F8B0F2-0704-4449-8C03-CC8C20F2FB04}"/>
              </a:ext>
            </a:extLst>
          </p:cNvPr>
          <p:cNvSpPr/>
          <p:nvPr/>
        </p:nvSpPr>
        <p:spPr>
          <a:xfrm>
            <a:off x="9548528" y="1544625"/>
            <a:ext cx="1306713" cy="3084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Wien</a:t>
            </a:r>
          </a:p>
        </p:txBody>
      </p:sp>
      <p:sp>
        <p:nvSpPr>
          <p:cNvPr id="12" name="Rectangle 11">
            <a:extLst>
              <a:ext uri="{FF2B5EF4-FFF2-40B4-BE49-F238E27FC236}">
                <a16:creationId xmlns:a16="http://schemas.microsoft.com/office/drawing/2014/main" id="{AEB32413-2C38-43EC-A1CD-9D317A1DD148}"/>
              </a:ext>
            </a:extLst>
          </p:cNvPr>
          <p:cNvSpPr/>
          <p:nvPr/>
        </p:nvSpPr>
        <p:spPr>
          <a:xfrm>
            <a:off x="8248008" y="1544626"/>
            <a:ext cx="1187115" cy="3084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Betreffs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59A5D104-27EC-4B67-9040-14628D310961}"/>
              </a:ext>
            </a:extLst>
          </p:cNvPr>
          <p:cNvSpPr txBox="1"/>
          <p:nvPr/>
        </p:nvSpPr>
        <p:spPr>
          <a:xfrm>
            <a:off x="2765273" y="2455515"/>
            <a:ext cx="963244" cy="400110"/>
          </a:xfrm>
          <a:prstGeom prst="rect">
            <a:avLst/>
          </a:prstGeom>
          <a:noFill/>
        </p:spPr>
        <p:txBody>
          <a:bodyPr wrap="square" rtlCol="0">
            <a:spAutoFit/>
          </a:bodyPr>
          <a:lstStyle/>
          <a:p>
            <a:pPr algn="l"/>
            <a:r>
              <a:rPr lang="en-GB" sz="2000" b="1" dirty="0" err="1">
                <a:solidFill>
                  <a:srgbClr val="FF0000"/>
                </a:solidFill>
              </a:rPr>
              <a:t>nicht</a:t>
            </a:r>
            <a:endParaRPr lang="en-GB" sz="2000" b="1" dirty="0">
              <a:solidFill>
                <a:srgbClr val="FF0000"/>
              </a:solidFill>
            </a:endParaRPr>
          </a:p>
        </p:txBody>
      </p:sp>
      <p:sp>
        <p:nvSpPr>
          <p:cNvPr id="23" name="TextBox 22">
            <a:extLst>
              <a:ext uri="{FF2B5EF4-FFF2-40B4-BE49-F238E27FC236}">
                <a16:creationId xmlns:a16="http://schemas.microsoft.com/office/drawing/2014/main" id="{4415E569-F71E-43C0-9E72-54D5DB37B483}"/>
              </a:ext>
            </a:extLst>
          </p:cNvPr>
          <p:cNvSpPr txBox="1"/>
          <p:nvPr/>
        </p:nvSpPr>
        <p:spPr>
          <a:xfrm>
            <a:off x="5638107" y="735392"/>
            <a:ext cx="6553893" cy="461665"/>
          </a:xfrm>
          <a:prstGeom prst="rect">
            <a:avLst/>
          </a:prstGeom>
          <a:noFill/>
        </p:spPr>
        <p:txBody>
          <a:bodyPr wrap="square" rtlCol="0">
            <a:spAutoFit/>
          </a:bodyPr>
          <a:lstStyle/>
          <a:p>
            <a:r>
              <a:rPr lang="en-US" sz="2400" dirty="0" err="1"/>
              <a:t>Schreib</a:t>
            </a:r>
            <a:r>
              <a:rPr lang="en-US" sz="2400" dirty="0"/>
              <a:t> die </a:t>
            </a:r>
            <a:r>
              <a:rPr lang="en-US" sz="2400" dirty="0" err="1"/>
              <a:t>Sätze</a:t>
            </a:r>
            <a:r>
              <a:rPr lang="en-US" sz="2400" dirty="0"/>
              <a:t> 1-6 </a:t>
            </a:r>
            <a:r>
              <a:rPr lang="en-US" sz="2400" dirty="0" err="1"/>
              <a:t>richtig</a:t>
            </a:r>
            <a:r>
              <a:rPr lang="en-US" sz="2400" dirty="0"/>
              <a:t>.</a:t>
            </a:r>
          </a:p>
        </p:txBody>
      </p:sp>
      <p:sp>
        <p:nvSpPr>
          <p:cNvPr id="24" name="TextBox 23">
            <a:extLst>
              <a:ext uri="{FF2B5EF4-FFF2-40B4-BE49-F238E27FC236}">
                <a16:creationId xmlns:a16="http://schemas.microsoft.com/office/drawing/2014/main" id="{AF074ADD-F01B-46C6-9C0F-0A4F003707FB}"/>
              </a:ext>
            </a:extLst>
          </p:cNvPr>
          <p:cNvSpPr txBox="1"/>
          <p:nvPr/>
        </p:nvSpPr>
        <p:spPr>
          <a:xfrm>
            <a:off x="3077588" y="2916410"/>
            <a:ext cx="963244" cy="400110"/>
          </a:xfrm>
          <a:prstGeom prst="rect">
            <a:avLst/>
          </a:prstGeom>
          <a:noFill/>
        </p:spPr>
        <p:txBody>
          <a:bodyPr wrap="square" rtlCol="0">
            <a:spAutoFit/>
          </a:bodyPr>
          <a:lstStyle/>
          <a:p>
            <a:pPr algn="l"/>
            <a:r>
              <a:rPr lang="en-GB" sz="2000" b="1" dirty="0" err="1">
                <a:solidFill>
                  <a:srgbClr val="FF0000"/>
                </a:solidFill>
              </a:rPr>
              <a:t>nicht</a:t>
            </a:r>
            <a:endParaRPr lang="en-GB" sz="2000" b="1" dirty="0">
              <a:solidFill>
                <a:srgbClr val="FF0000"/>
              </a:solidFill>
            </a:endParaRPr>
          </a:p>
        </p:txBody>
      </p:sp>
      <p:sp>
        <p:nvSpPr>
          <p:cNvPr id="25" name="TextBox 24">
            <a:extLst>
              <a:ext uri="{FF2B5EF4-FFF2-40B4-BE49-F238E27FC236}">
                <a16:creationId xmlns:a16="http://schemas.microsoft.com/office/drawing/2014/main" id="{6EE1B8C4-CF80-49E6-A702-565331CCF95E}"/>
              </a:ext>
            </a:extLst>
          </p:cNvPr>
          <p:cNvSpPr txBox="1"/>
          <p:nvPr/>
        </p:nvSpPr>
        <p:spPr>
          <a:xfrm>
            <a:off x="4250527" y="3412396"/>
            <a:ext cx="963244" cy="400110"/>
          </a:xfrm>
          <a:prstGeom prst="rect">
            <a:avLst/>
          </a:prstGeom>
          <a:noFill/>
        </p:spPr>
        <p:txBody>
          <a:bodyPr wrap="square" rtlCol="0">
            <a:spAutoFit/>
          </a:bodyPr>
          <a:lstStyle/>
          <a:p>
            <a:pPr algn="l"/>
            <a:r>
              <a:rPr lang="en-GB" sz="2000" b="1" dirty="0" err="1">
                <a:solidFill>
                  <a:srgbClr val="FF0000"/>
                </a:solidFill>
              </a:rPr>
              <a:t>nicht</a:t>
            </a:r>
            <a:endParaRPr lang="en-GB" sz="2000" b="1" dirty="0">
              <a:solidFill>
                <a:srgbClr val="FF0000"/>
              </a:solidFill>
            </a:endParaRPr>
          </a:p>
        </p:txBody>
      </p:sp>
      <p:sp>
        <p:nvSpPr>
          <p:cNvPr id="26" name="TextBox 25">
            <a:extLst>
              <a:ext uri="{FF2B5EF4-FFF2-40B4-BE49-F238E27FC236}">
                <a16:creationId xmlns:a16="http://schemas.microsoft.com/office/drawing/2014/main" id="{37C621DD-BF87-4987-92E8-36C447D7BCBF}"/>
              </a:ext>
            </a:extLst>
          </p:cNvPr>
          <p:cNvSpPr txBox="1"/>
          <p:nvPr/>
        </p:nvSpPr>
        <p:spPr>
          <a:xfrm>
            <a:off x="4732149" y="3840684"/>
            <a:ext cx="963244" cy="400110"/>
          </a:xfrm>
          <a:prstGeom prst="rect">
            <a:avLst/>
          </a:prstGeom>
          <a:noFill/>
        </p:spPr>
        <p:txBody>
          <a:bodyPr wrap="square" rtlCol="0">
            <a:spAutoFit/>
          </a:bodyPr>
          <a:lstStyle/>
          <a:p>
            <a:pPr algn="l"/>
            <a:r>
              <a:rPr lang="en-GB" sz="2000" b="1" dirty="0" err="1">
                <a:solidFill>
                  <a:srgbClr val="FF0000"/>
                </a:solidFill>
              </a:rPr>
              <a:t>nicht</a:t>
            </a:r>
            <a:endParaRPr lang="en-GB" sz="2000" b="1" dirty="0">
              <a:solidFill>
                <a:srgbClr val="FF0000"/>
              </a:solidFill>
            </a:endParaRPr>
          </a:p>
        </p:txBody>
      </p:sp>
      <p:sp>
        <p:nvSpPr>
          <p:cNvPr id="27" name="TextBox 26">
            <a:extLst>
              <a:ext uri="{FF2B5EF4-FFF2-40B4-BE49-F238E27FC236}">
                <a16:creationId xmlns:a16="http://schemas.microsoft.com/office/drawing/2014/main" id="{030B4752-BA6F-4A0F-B0C3-47304CF41A53}"/>
              </a:ext>
            </a:extLst>
          </p:cNvPr>
          <p:cNvSpPr txBox="1"/>
          <p:nvPr/>
        </p:nvSpPr>
        <p:spPr>
          <a:xfrm>
            <a:off x="5238193" y="4326359"/>
            <a:ext cx="963244" cy="400110"/>
          </a:xfrm>
          <a:prstGeom prst="rect">
            <a:avLst/>
          </a:prstGeom>
          <a:noFill/>
        </p:spPr>
        <p:txBody>
          <a:bodyPr wrap="square" rtlCol="0">
            <a:spAutoFit/>
          </a:bodyPr>
          <a:lstStyle/>
          <a:p>
            <a:pPr algn="l"/>
            <a:r>
              <a:rPr lang="en-GB" sz="2000" b="1" dirty="0" err="1">
                <a:solidFill>
                  <a:srgbClr val="FF0000"/>
                </a:solidFill>
              </a:rPr>
              <a:t>nicht</a:t>
            </a:r>
            <a:endParaRPr lang="en-GB" sz="2000" b="1" dirty="0">
              <a:solidFill>
                <a:srgbClr val="FF0000"/>
              </a:solidFill>
            </a:endParaRPr>
          </a:p>
        </p:txBody>
      </p:sp>
      <p:sp>
        <p:nvSpPr>
          <p:cNvPr id="28" name="TextBox 27">
            <a:extLst>
              <a:ext uri="{FF2B5EF4-FFF2-40B4-BE49-F238E27FC236}">
                <a16:creationId xmlns:a16="http://schemas.microsoft.com/office/drawing/2014/main" id="{A4B5D754-3C9E-46ED-9342-702605DF3BD0}"/>
              </a:ext>
            </a:extLst>
          </p:cNvPr>
          <p:cNvSpPr txBox="1"/>
          <p:nvPr/>
        </p:nvSpPr>
        <p:spPr>
          <a:xfrm>
            <a:off x="9424791" y="5234725"/>
            <a:ext cx="963244" cy="400110"/>
          </a:xfrm>
          <a:prstGeom prst="rect">
            <a:avLst/>
          </a:prstGeom>
          <a:noFill/>
        </p:spPr>
        <p:txBody>
          <a:bodyPr wrap="square" rtlCol="0">
            <a:spAutoFit/>
          </a:bodyPr>
          <a:lstStyle/>
          <a:p>
            <a:pPr algn="l"/>
            <a:r>
              <a:rPr lang="en-GB" sz="2000" b="1" dirty="0" err="1">
                <a:solidFill>
                  <a:srgbClr val="FF0000"/>
                </a:solidFill>
              </a:rPr>
              <a:t>nicht</a:t>
            </a:r>
            <a:endParaRPr lang="en-GB" sz="2000" b="1" dirty="0">
              <a:solidFill>
                <a:srgbClr val="FF0000"/>
              </a:solidFill>
            </a:endParaRPr>
          </a:p>
        </p:txBody>
      </p:sp>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25" grpId="0"/>
      <p:bldP spid="26" grpId="0"/>
      <p:bldP spid="27"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train station&#10;&#10;Description automatically generated">
            <a:extLst>
              <a:ext uri="{FF2B5EF4-FFF2-40B4-BE49-F238E27FC236}">
                <a16:creationId xmlns:a16="http://schemas.microsoft.com/office/drawing/2014/main" id="{B2CC4F66-12F7-4500-8CE4-D75C860B4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23562"/>
            <a:ext cx="12192000" cy="6855968"/>
          </a:xfrm>
          <a:prstGeom prst="rect">
            <a:avLst/>
          </a:prstGeom>
        </p:spPr>
      </p:pic>
      <p:sp>
        <p:nvSpPr>
          <p:cNvPr id="4" name="Title 3"/>
          <p:cNvSpPr>
            <a:spLocks noGrp="1"/>
          </p:cNvSpPr>
          <p:nvPr>
            <p:ph type="title"/>
          </p:nvPr>
        </p:nvSpPr>
        <p:spPr/>
        <p:txBody>
          <a:bodyPr>
            <a:normAutofit/>
          </a:bodyPr>
          <a:lstStyle/>
          <a:p>
            <a:r>
              <a:rPr lang="en-GB" sz="2800" b="1" dirty="0">
                <a:solidFill>
                  <a:schemeClr val="bg1"/>
                </a:solidFill>
              </a:rPr>
              <a:t>In der U-Bahn-Station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929A0F0-2197-4FBE-A962-67E49F28C8F7}"/>
              </a:ext>
            </a:extLst>
          </p:cNvPr>
          <p:cNvSpPr txBox="1"/>
          <p:nvPr/>
        </p:nvSpPr>
        <p:spPr>
          <a:xfrm>
            <a:off x="167774" y="1182057"/>
            <a:ext cx="11710257" cy="830997"/>
          </a:xfrm>
          <a:prstGeom prst="rect">
            <a:avLst/>
          </a:prstGeom>
          <a:solidFill>
            <a:schemeClr val="accent4">
              <a:lumMod val="20000"/>
              <a:lumOff val="80000"/>
            </a:schemeClr>
          </a:solidFill>
        </p:spPr>
        <p:txBody>
          <a:bodyPr wrap="none" rtlCol="0">
            <a:spAutoFit/>
          </a:bodyPr>
          <a:lstStyle/>
          <a:p>
            <a:r>
              <a:rPr lang="en-GB" sz="2400" dirty="0"/>
              <a:t>Die </a:t>
            </a:r>
            <a:r>
              <a:rPr lang="en-GB" sz="2400" dirty="0" err="1"/>
              <a:t>Familie</a:t>
            </a:r>
            <a:r>
              <a:rPr lang="en-GB" sz="2400" dirty="0"/>
              <a:t> </a:t>
            </a:r>
            <a:r>
              <a:rPr lang="en-GB" sz="2400" dirty="0" err="1"/>
              <a:t>geht</a:t>
            </a:r>
            <a:r>
              <a:rPr lang="en-GB" sz="2400" dirty="0"/>
              <a:t> </a:t>
            </a:r>
            <a:r>
              <a:rPr lang="en-GB" sz="2400" dirty="0" err="1"/>
              <a:t>zum</a:t>
            </a:r>
            <a:r>
              <a:rPr lang="en-GB" sz="2400" dirty="0"/>
              <a:t> Hotel </a:t>
            </a:r>
            <a:r>
              <a:rPr lang="en-GB" sz="2400" dirty="0" err="1"/>
              <a:t>zurück</a:t>
            </a:r>
            <a:r>
              <a:rPr lang="en-GB" sz="2400" dirty="0"/>
              <a:t>.</a:t>
            </a:r>
          </a:p>
          <a:p>
            <a:r>
              <a:rPr lang="en-GB" sz="2400" dirty="0"/>
              <a:t>Ein </a:t>
            </a:r>
            <a:r>
              <a:rPr lang="en-GB" sz="2400" dirty="0" err="1"/>
              <a:t>Paar</a:t>
            </a:r>
            <a:r>
              <a:rPr lang="en-GB" sz="2400" dirty="0"/>
              <a:t> </a:t>
            </a:r>
            <a:r>
              <a:rPr lang="en-GB" sz="2400" dirty="0" err="1"/>
              <a:t>englische</a:t>
            </a:r>
            <a:r>
              <a:rPr lang="en-GB" sz="2400" dirty="0"/>
              <a:t> </a:t>
            </a:r>
            <a:r>
              <a:rPr lang="en-GB" sz="2400" dirty="0" err="1"/>
              <a:t>Touristen</a:t>
            </a:r>
            <a:r>
              <a:rPr lang="en-GB" sz="2400" dirty="0"/>
              <a:t> </a:t>
            </a:r>
            <a:r>
              <a:rPr lang="en-GB" sz="2400" dirty="0" err="1"/>
              <a:t>stehen</a:t>
            </a:r>
            <a:r>
              <a:rPr lang="en-GB" sz="2400" dirty="0"/>
              <a:t> in der U-Bahn-Station. </a:t>
            </a:r>
            <a:r>
              <a:rPr lang="en-GB" sz="2400" dirty="0" err="1"/>
              <a:t>Schreib</a:t>
            </a:r>
            <a:r>
              <a:rPr lang="en-GB" sz="2400" dirty="0"/>
              <a:t> auf Deutsch.</a:t>
            </a:r>
          </a:p>
        </p:txBody>
      </p:sp>
      <p:sp>
        <p:nvSpPr>
          <p:cNvPr id="8" name="TextBox 7">
            <a:extLst>
              <a:ext uri="{FF2B5EF4-FFF2-40B4-BE49-F238E27FC236}">
                <a16:creationId xmlns:a16="http://schemas.microsoft.com/office/drawing/2014/main" id="{00C28A63-DD4B-4F12-B58C-8FF5432662EC}"/>
              </a:ext>
            </a:extLst>
          </p:cNvPr>
          <p:cNvSpPr txBox="1"/>
          <p:nvPr/>
        </p:nvSpPr>
        <p:spPr>
          <a:xfrm>
            <a:off x="167774" y="2068442"/>
            <a:ext cx="7953338" cy="1938992"/>
          </a:xfrm>
          <a:prstGeom prst="rect">
            <a:avLst/>
          </a:prstGeom>
          <a:solidFill>
            <a:schemeClr val="accent4">
              <a:lumMod val="20000"/>
              <a:lumOff val="80000"/>
            </a:schemeClr>
          </a:solidFill>
          <a:ln>
            <a:solidFill>
              <a:schemeClr val="tx1"/>
            </a:solidFill>
          </a:ln>
        </p:spPr>
        <p:txBody>
          <a:bodyPr wrap="square" rtlCol="0">
            <a:spAutoFit/>
          </a:bodyPr>
          <a:lstStyle/>
          <a:p>
            <a:r>
              <a:rPr lang="en-GB" sz="2000" dirty="0"/>
              <a:t>He doesn’t speak German well.</a:t>
            </a:r>
          </a:p>
          <a:p>
            <a:r>
              <a:rPr lang="en-GB" sz="2000" dirty="0"/>
              <a:t>Can you please repeat that slowly?</a:t>
            </a:r>
          </a:p>
          <a:p>
            <a:r>
              <a:rPr lang="en-GB" sz="2000" dirty="0"/>
              <a:t>We like going to the museum(s).</a:t>
            </a:r>
          </a:p>
          <a:p>
            <a:r>
              <a:rPr lang="en-GB" sz="2000" dirty="0"/>
              <a:t>Are we here?</a:t>
            </a:r>
          </a:p>
          <a:p>
            <a:r>
              <a:rPr lang="en-GB" sz="2000" dirty="0"/>
              <a:t>This car is not my car.</a:t>
            </a:r>
            <a:br>
              <a:rPr lang="en-GB" sz="2000" dirty="0"/>
            </a:br>
            <a:r>
              <a:rPr lang="en-GB" sz="2000" dirty="0"/>
              <a:t>We don’t like travelling by bus.</a:t>
            </a:r>
          </a:p>
        </p:txBody>
      </p:sp>
      <p:sp>
        <p:nvSpPr>
          <p:cNvPr id="9" name="TextBox 8">
            <a:extLst>
              <a:ext uri="{FF2B5EF4-FFF2-40B4-BE49-F238E27FC236}">
                <a16:creationId xmlns:a16="http://schemas.microsoft.com/office/drawing/2014/main" id="{415A5BEF-7EBE-4B70-9127-59BA4D5D5247}"/>
              </a:ext>
            </a:extLst>
          </p:cNvPr>
          <p:cNvSpPr txBox="1"/>
          <p:nvPr/>
        </p:nvSpPr>
        <p:spPr>
          <a:xfrm>
            <a:off x="167773" y="4129391"/>
            <a:ext cx="7953337" cy="1938992"/>
          </a:xfrm>
          <a:prstGeom prst="rect">
            <a:avLst/>
          </a:prstGeom>
          <a:solidFill>
            <a:schemeClr val="accent4">
              <a:lumMod val="20000"/>
              <a:lumOff val="80000"/>
            </a:schemeClr>
          </a:solidFill>
          <a:ln>
            <a:solidFill>
              <a:srgbClr val="EE6000"/>
            </a:solidFill>
          </a:ln>
        </p:spPr>
        <p:txBody>
          <a:bodyPr wrap="square" rtlCol="0">
            <a:spAutoFit/>
          </a:bodyPr>
          <a:lstStyle/>
          <a:p>
            <a:r>
              <a:rPr lang="en-GB" sz="2000" dirty="0" err="1">
                <a:solidFill>
                  <a:srgbClr val="EE6000"/>
                </a:solidFill>
              </a:rPr>
              <a:t>Er</a:t>
            </a:r>
            <a:r>
              <a:rPr lang="en-GB" sz="2000" dirty="0">
                <a:solidFill>
                  <a:srgbClr val="EE6000"/>
                </a:solidFill>
              </a:rPr>
              <a:t> </a:t>
            </a:r>
            <a:r>
              <a:rPr lang="en-GB" sz="2000" dirty="0" err="1">
                <a:solidFill>
                  <a:srgbClr val="EE6000"/>
                </a:solidFill>
              </a:rPr>
              <a:t>spricht</a:t>
            </a:r>
            <a:r>
              <a:rPr lang="en-GB" sz="2000" dirty="0">
                <a:solidFill>
                  <a:srgbClr val="EE6000"/>
                </a:solidFill>
              </a:rPr>
              <a:t> </a:t>
            </a:r>
            <a:r>
              <a:rPr lang="en-GB" sz="2000" dirty="0" err="1">
                <a:solidFill>
                  <a:srgbClr val="EE6000"/>
                </a:solidFill>
              </a:rPr>
              <a:t>nicht</a:t>
            </a:r>
            <a:r>
              <a:rPr lang="en-GB" sz="2000" dirty="0">
                <a:solidFill>
                  <a:srgbClr val="EE6000"/>
                </a:solidFill>
              </a:rPr>
              <a:t> gut Deutsch.</a:t>
            </a:r>
          </a:p>
          <a:p>
            <a:r>
              <a:rPr lang="en-GB" sz="2000" dirty="0" err="1">
                <a:solidFill>
                  <a:srgbClr val="EE6000"/>
                </a:solidFill>
              </a:rPr>
              <a:t>Können</a:t>
            </a:r>
            <a:r>
              <a:rPr lang="en-GB" sz="2000" dirty="0">
                <a:solidFill>
                  <a:srgbClr val="EE6000"/>
                </a:solidFill>
              </a:rPr>
              <a:t> Sie das </a:t>
            </a:r>
            <a:r>
              <a:rPr lang="en-GB" sz="2000" dirty="0" err="1">
                <a:solidFill>
                  <a:srgbClr val="EE6000"/>
                </a:solidFill>
              </a:rPr>
              <a:t>langsam</a:t>
            </a:r>
            <a:r>
              <a:rPr lang="en-GB" sz="2000" dirty="0">
                <a:solidFill>
                  <a:srgbClr val="EE6000"/>
                </a:solidFill>
              </a:rPr>
              <a:t> </a:t>
            </a:r>
            <a:r>
              <a:rPr lang="en-GB" sz="2000" dirty="0" err="1">
                <a:solidFill>
                  <a:srgbClr val="EE6000"/>
                </a:solidFill>
              </a:rPr>
              <a:t>wiederholen</a:t>
            </a:r>
            <a:r>
              <a:rPr lang="en-GB" sz="2000" dirty="0">
                <a:solidFill>
                  <a:srgbClr val="EE6000"/>
                </a:solidFill>
              </a:rPr>
              <a:t>, </a:t>
            </a:r>
            <a:r>
              <a:rPr lang="en-GB" sz="2000" dirty="0" err="1">
                <a:solidFill>
                  <a:srgbClr val="EE6000"/>
                </a:solidFill>
              </a:rPr>
              <a:t>bitte</a:t>
            </a:r>
            <a:r>
              <a:rPr lang="en-GB" sz="2000" dirty="0">
                <a:solidFill>
                  <a:srgbClr val="EE6000"/>
                </a:solidFill>
              </a:rPr>
              <a:t>?</a:t>
            </a:r>
          </a:p>
          <a:p>
            <a:r>
              <a:rPr lang="en-GB" sz="2000" dirty="0" err="1">
                <a:solidFill>
                  <a:srgbClr val="EE6000"/>
                </a:solidFill>
              </a:rPr>
              <a:t>Wir</a:t>
            </a:r>
            <a:r>
              <a:rPr lang="en-GB" sz="2000" dirty="0">
                <a:solidFill>
                  <a:srgbClr val="EE6000"/>
                </a:solidFill>
              </a:rPr>
              <a:t> </a:t>
            </a:r>
            <a:r>
              <a:rPr lang="en-GB" sz="2000" dirty="0" err="1">
                <a:solidFill>
                  <a:srgbClr val="EE6000"/>
                </a:solidFill>
              </a:rPr>
              <a:t>gehen</a:t>
            </a:r>
            <a:r>
              <a:rPr lang="en-GB" sz="2000" dirty="0">
                <a:solidFill>
                  <a:srgbClr val="EE6000"/>
                </a:solidFill>
              </a:rPr>
              <a:t> </a:t>
            </a:r>
            <a:r>
              <a:rPr lang="en-GB" sz="2000" dirty="0" err="1">
                <a:solidFill>
                  <a:srgbClr val="EE6000"/>
                </a:solidFill>
              </a:rPr>
              <a:t>gern</a:t>
            </a:r>
            <a:r>
              <a:rPr lang="en-GB" sz="2000" dirty="0">
                <a:solidFill>
                  <a:srgbClr val="EE6000"/>
                </a:solidFill>
              </a:rPr>
              <a:t> ins Museum.</a:t>
            </a:r>
          </a:p>
          <a:p>
            <a:r>
              <a:rPr lang="en-GB" sz="2000" dirty="0">
                <a:solidFill>
                  <a:srgbClr val="EE6000"/>
                </a:solidFill>
              </a:rPr>
              <a:t>Sind </a:t>
            </a:r>
            <a:r>
              <a:rPr lang="en-GB" sz="2000" dirty="0" err="1">
                <a:solidFill>
                  <a:srgbClr val="EE6000"/>
                </a:solidFill>
              </a:rPr>
              <a:t>wir</a:t>
            </a:r>
            <a:r>
              <a:rPr lang="en-GB" sz="2000" dirty="0">
                <a:solidFill>
                  <a:srgbClr val="EE6000"/>
                </a:solidFill>
              </a:rPr>
              <a:t> </a:t>
            </a:r>
            <a:r>
              <a:rPr lang="en-GB" sz="2000" dirty="0" err="1">
                <a:solidFill>
                  <a:srgbClr val="EE6000"/>
                </a:solidFill>
              </a:rPr>
              <a:t>hier</a:t>
            </a:r>
            <a:r>
              <a:rPr lang="en-GB" sz="2000" dirty="0">
                <a:solidFill>
                  <a:srgbClr val="EE6000"/>
                </a:solidFill>
              </a:rPr>
              <a:t>?</a:t>
            </a:r>
          </a:p>
          <a:p>
            <a:r>
              <a:rPr lang="en-GB" sz="2000" dirty="0">
                <a:solidFill>
                  <a:srgbClr val="EE6000"/>
                </a:solidFill>
              </a:rPr>
              <a:t>Dieses Auto </a:t>
            </a:r>
            <a:r>
              <a:rPr lang="en-GB" sz="2000" dirty="0" err="1">
                <a:solidFill>
                  <a:srgbClr val="EE6000"/>
                </a:solidFill>
              </a:rPr>
              <a:t>ist</a:t>
            </a:r>
            <a:r>
              <a:rPr lang="en-GB" sz="2000" dirty="0">
                <a:solidFill>
                  <a:srgbClr val="EE6000"/>
                </a:solidFill>
              </a:rPr>
              <a:t> </a:t>
            </a:r>
            <a:r>
              <a:rPr lang="en-GB" sz="2000" dirty="0" err="1">
                <a:solidFill>
                  <a:srgbClr val="EE6000"/>
                </a:solidFill>
              </a:rPr>
              <a:t>nicht</a:t>
            </a:r>
            <a:r>
              <a:rPr lang="en-GB" sz="2000" dirty="0">
                <a:solidFill>
                  <a:srgbClr val="EE6000"/>
                </a:solidFill>
              </a:rPr>
              <a:t> </a:t>
            </a:r>
            <a:r>
              <a:rPr lang="en-GB" sz="2000" dirty="0" err="1">
                <a:solidFill>
                  <a:srgbClr val="EE6000"/>
                </a:solidFill>
              </a:rPr>
              <a:t>mein</a:t>
            </a:r>
            <a:r>
              <a:rPr lang="en-GB" sz="2000" dirty="0">
                <a:solidFill>
                  <a:srgbClr val="EE6000"/>
                </a:solidFill>
              </a:rPr>
              <a:t> Auto.</a:t>
            </a:r>
          </a:p>
          <a:p>
            <a:r>
              <a:rPr lang="en-GB" sz="2000" dirty="0" err="1">
                <a:solidFill>
                  <a:srgbClr val="EE6000"/>
                </a:solidFill>
              </a:rPr>
              <a:t>Wir</a:t>
            </a:r>
            <a:r>
              <a:rPr lang="en-GB" sz="2000" dirty="0">
                <a:solidFill>
                  <a:srgbClr val="EE6000"/>
                </a:solidFill>
              </a:rPr>
              <a:t> </a:t>
            </a:r>
            <a:r>
              <a:rPr lang="en-GB" sz="2000" dirty="0" err="1">
                <a:solidFill>
                  <a:srgbClr val="EE6000"/>
                </a:solidFill>
              </a:rPr>
              <a:t>fahren</a:t>
            </a:r>
            <a:r>
              <a:rPr lang="en-GB" sz="2000" dirty="0">
                <a:solidFill>
                  <a:srgbClr val="EE6000"/>
                </a:solidFill>
              </a:rPr>
              <a:t> </a:t>
            </a:r>
            <a:r>
              <a:rPr lang="en-GB" sz="2000" dirty="0" err="1">
                <a:solidFill>
                  <a:srgbClr val="EE6000"/>
                </a:solidFill>
              </a:rPr>
              <a:t>nicht</a:t>
            </a:r>
            <a:r>
              <a:rPr lang="en-GB" sz="2000" dirty="0">
                <a:solidFill>
                  <a:srgbClr val="EE6000"/>
                </a:solidFill>
              </a:rPr>
              <a:t> </a:t>
            </a:r>
            <a:r>
              <a:rPr lang="en-GB" sz="2000" dirty="0" err="1">
                <a:solidFill>
                  <a:srgbClr val="EE6000"/>
                </a:solidFill>
              </a:rPr>
              <a:t>gern</a:t>
            </a:r>
            <a:r>
              <a:rPr lang="en-GB" sz="2000" dirty="0">
                <a:solidFill>
                  <a:srgbClr val="EE6000"/>
                </a:solidFill>
              </a:rPr>
              <a:t> </a:t>
            </a:r>
            <a:r>
              <a:rPr lang="en-GB" sz="2000" dirty="0" err="1">
                <a:solidFill>
                  <a:srgbClr val="EE6000"/>
                </a:solidFill>
              </a:rPr>
              <a:t>mit</a:t>
            </a:r>
            <a:r>
              <a:rPr lang="en-GB" sz="2000" dirty="0">
                <a:solidFill>
                  <a:srgbClr val="EE6000"/>
                </a:solidFill>
              </a:rPr>
              <a:t> </a:t>
            </a:r>
            <a:r>
              <a:rPr lang="en-GB" sz="2000" dirty="0" err="1">
                <a:solidFill>
                  <a:srgbClr val="EE6000"/>
                </a:solidFill>
              </a:rPr>
              <a:t>dem</a:t>
            </a:r>
            <a:r>
              <a:rPr lang="en-GB" sz="2000" dirty="0">
                <a:solidFill>
                  <a:srgbClr val="EE6000"/>
                </a:solidFill>
              </a:rPr>
              <a:t> Bus.</a:t>
            </a:r>
          </a:p>
        </p:txBody>
      </p:sp>
      <p:pic>
        <p:nvPicPr>
          <p:cNvPr id="10" name="Picture 2" descr="Marmaris Travel Kinnaur district Hotel Clip art - tourist png download - 700*930 - Free Transparent Marmaris png Download.">
            <a:extLst>
              <a:ext uri="{FF2B5EF4-FFF2-40B4-BE49-F238E27FC236}">
                <a16:creationId xmlns:a16="http://schemas.microsoft.com/office/drawing/2014/main" id="{B0B73D70-73A7-423A-84A4-F528ADC02B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5927" y="2572787"/>
            <a:ext cx="271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D72DE25-ABB7-4036-9E8B-A9AE57C9B24D}"/>
              </a:ext>
            </a:extLst>
          </p:cNvPr>
          <p:cNvPicPr>
            <a:picLocks noChangeAspect="1"/>
          </p:cNvPicPr>
          <p:nvPr/>
        </p:nvPicPr>
        <p:blipFill>
          <a:blip r:embed="rId5"/>
          <a:stretch>
            <a:fillRect/>
          </a:stretch>
        </p:blipFill>
        <p:spPr>
          <a:xfrm>
            <a:off x="6432299" y="3383395"/>
            <a:ext cx="2912318" cy="313947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1700" y="3189983"/>
            <a:ext cx="1950486" cy="328765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4608" y="3489302"/>
            <a:ext cx="1657520" cy="2857360"/>
          </a:xfrm>
          <a:prstGeom prst="rect">
            <a:avLst/>
          </a:prstGeom>
        </p:spPr>
      </p:pic>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7)</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TextBox 8">
            <a:extLst>
              <a:ext uri="{FF2B5EF4-FFF2-40B4-BE49-F238E27FC236}">
                <a16:creationId xmlns:a16="http://schemas.microsoft.com/office/drawing/2014/main" id="{2BBD4513-3CE8-4CE4-AE9C-A38A56DAEDDE}"/>
              </a:ext>
            </a:extLst>
          </p:cNvPr>
          <p:cNvSpPr txBox="1"/>
          <p:nvPr/>
        </p:nvSpPr>
        <p:spPr>
          <a:xfrm>
            <a:off x="175149" y="5143394"/>
            <a:ext cx="87835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In addition, revisit: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Year 8 Term 1.2 Week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Year 8 Term 1.1 Week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811258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767840"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16375" y="247046"/>
            <a:ext cx="2540952" cy="452398"/>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767840" y="237779"/>
            <a:ext cx="3232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Sag die </a:t>
            </a:r>
            <a:r>
              <a:rPr kumimoji="0" lang="en-GB" sz="2400" b="0" i="0" u="none" strike="noStrike" kern="1200" cap="none" spc="0" normalizeH="0" baseline="0" noProof="0" dirty="0" err="1">
                <a:ln>
                  <a:noFill/>
                </a:ln>
                <a:effectLst/>
                <a:uLnTx/>
                <a:uFillTx/>
                <a:latin typeface="Century Gothic" panose="020F0302020204030204"/>
                <a:ea typeface="+mn-ea"/>
                <a:cs typeface="+mn-cs"/>
              </a:rPr>
              <a:t>Wörter</a:t>
            </a:r>
            <a:r>
              <a:rPr kumimoji="0" lang="en-GB" sz="2400" b="0" i="0" u="none" strike="noStrike" kern="1200" cap="none" spc="0" normalizeH="0" baseline="0" noProof="0" dirty="0">
                <a:ln>
                  <a:noFill/>
                </a:ln>
                <a:effectLst/>
                <a:uLnTx/>
                <a:uFillTx/>
                <a:latin typeface="Century Gothic" panose="020F0302020204030204"/>
                <a:ea typeface="+mn-ea"/>
                <a:cs typeface="+mn-cs"/>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32" name="Table 31">
            <a:extLst>
              <a:ext uri="{FF2B5EF4-FFF2-40B4-BE49-F238E27FC236}">
                <a16:creationId xmlns:a16="http://schemas.microsoft.com/office/drawing/2014/main" id="{904F81B3-C70F-4EF2-9A1E-665971C29F9D}"/>
              </a:ext>
            </a:extLst>
          </p:cNvPr>
          <p:cNvGraphicFramePr>
            <a:graphicFrameLocks noGrp="1"/>
          </p:cNvGraphicFramePr>
          <p:nvPr>
            <p:extLst>
              <p:ext uri="{D42A27DB-BD31-4B8C-83A1-F6EECF244321}">
                <p14:modId xmlns:p14="http://schemas.microsoft.com/office/powerpoint/2010/main" val="1862520249"/>
              </p:ext>
            </p:extLst>
          </p:nvPr>
        </p:nvGraphicFramePr>
        <p:xfrm>
          <a:off x="2373159" y="1644773"/>
          <a:ext cx="8662497" cy="3999989"/>
        </p:xfrm>
        <a:graphic>
          <a:graphicData uri="http://schemas.openxmlformats.org/drawingml/2006/table">
            <a:tbl>
              <a:tblPr firstRow="1" bandRow="1">
                <a:tableStyleId>{93296810-A885-4BE3-A3E7-6D5BEEA58F35}</a:tableStyleId>
              </a:tblPr>
              <a:tblGrid>
                <a:gridCol w="838305">
                  <a:extLst>
                    <a:ext uri="{9D8B030D-6E8A-4147-A177-3AD203B41FA5}">
                      <a16:colId xmlns:a16="http://schemas.microsoft.com/office/drawing/2014/main" val="2607353726"/>
                    </a:ext>
                  </a:extLst>
                </a:gridCol>
                <a:gridCol w="3680707">
                  <a:extLst>
                    <a:ext uri="{9D8B030D-6E8A-4147-A177-3AD203B41FA5}">
                      <a16:colId xmlns:a16="http://schemas.microsoft.com/office/drawing/2014/main" val="1600817978"/>
                    </a:ext>
                  </a:extLst>
                </a:gridCol>
                <a:gridCol w="4143485">
                  <a:extLst>
                    <a:ext uri="{9D8B030D-6E8A-4147-A177-3AD203B41FA5}">
                      <a16:colId xmlns:a16="http://schemas.microsoft.com/office/drawing/2014/main" val="4128092149"/>
                    </a:ext>
                  </a:extLst>
                </a:gridCol>
              </a:tblGrid>
              <a:tr h="571427">
                <a:tc>
                  <a:txBody>
                    <a:bodyPr/>
                    <a:lstStyle/>
                    <a:p>
                      <a:endParaRPr lang="en-GB"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dirty="0">
                          <a:solidFill>
                            <a:schemeClr val="tx1"/>
                          </a:solidFill>
                        </a:rPr>
                        <a:t>Singular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a:ln>
                            <a:noFill/>
                          </a:ln>
                          <a:solidFill>
                            <a:schemeClr val="tx1"/>
                          </a:solidFill>
                          <a:effectLst/>
                          <a:uLnTx/>
                          <a:uFillTx/>
                        </a:rPr>
                        <a:t>Plural</a:t>
                      </a:r>
                      <a:endParaRPr lang="en-GB" sz="2800" b="0" dirty="0">
                        <a:solidFill>
                          <a:schemeClr val="tx1"/>
                        </a:solidFill>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53431983"/>
                  </a:ext>
                </a:extLst>
              </a:tr>
              <a:tr h="571427">
                <a:tc>
                  <a:txBody>
                    <a:bodyPr/>
                    <a:lstStyle/>
                    <a:p>
                      <a:pPr algn="ct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tx1"/>
                          </a:solidFill>
                        </a:rPr>
                        <a:t>Tag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err="1">
                          <a:solidFill>
                            <a:schemeClr val="tx1"/>
                          </a:solidFill>
                        </a:rPr>
                        <a:t>Tage</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71492714"/>
                  </a:ext>
                </a:extLst>
              </a:tr>
              <a:tr h="571427">
                <a:tc>
                  <a:txBody>
                    <a:bodyPr/>
                    <a:lstStyle/>
                    <a:p>
                      <a:pPr algn="ctr"/>
                      <a:endParaRPr lang="en-GB" sz="2000" dirty="0">
                        <a:solidFill>
                          <a:schemeClr val="accent1">
                            <a:lumMod val="50000"/>
                          </a:schemeClr>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GB" sz="2000" dirty="0">
                          <a:solidFill>
                            <a:schemeClr val="tx1"/>
                          </a:solidFill>
                        </a:rPr>
                        <a:t>Zug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err="1">
                          <a:solidFill>
                            <a:schemeClr val="tx1"/>
                          </a:solidFill>
                        </a:rPr>
                        <a:t>Züge</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61458278"/>
                  </a:ext>
                </a:extLst>
              </a:tr>
              <a:tr h="571427">
                <a:tc>
                  <a:txBody>
                    <a:bodyPr/>
                    <a:lstStyle/>
                    <a:p>
                      <a:pPr algn="ctr"/>
                      <a:endParaRPr lang="en-GB" sz="2000" dirty="0">
                        <a:solidFill>
                          <a:schemeClr val="accent1">
                            <a:lumMod val="50000"/>
                          </a:schemeClr>
                        </a:solidFill>
                      </a:endParaRPr>
                    </a:p>
                  </a:txBody>
                  <a:tcPr>
                    <a:lnR w="12700" cap="flat" cmpd="sng" algn="ctr">
                      <a:solidFill>
                        <a:schemeClr val="tx1"/>
                      </a:solidFill>
                      <a:prstDash val="solid"/>
                      <a:round/>
                      <a:headEnd type="none" w="med" len="med"/>
                      <a:tailEnd type="none" w="med" len="med"/>
                    </a:lnR>
                  </a:tcPr>
                </a:tc>
                <a:tc>
                  <a:txBody>
                    <a:bodyPr/>
                    <a:lstStyle/>
                    <a:p>
                      <a:pPr algn="ctr"/>
                      <a:r>
                        <a:rPr lang="en-GB" sz="2000" dirty="0" err="1">
                          <a:solidFill>
                            <a:schemeClr val="tx1"/>
                          </a:solidFill>
                        </a:rPr>
                        <a:t>Flug</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err="1">
                          <a:solidFill>
                            <a:schemeClr val="tx1"/>
                          </a:solidFill>
                        </a:rPr>
                        <a:t>Flüge</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89313960"/>
                  </a:ext>
                </a:extLst>
              </a:tr>
              <a:tr h="571427">
                <a:tc>
                  <a:txBody>
                    <a:bodyPr/>
                    <a:lstStyle/>
                    <a:p>
                      <a:pPr algn="ctr"/>
                      <a:endParaRPr lang="en-GB" sz="2000" dirty="0">
                        <a:solidFill>
                          <a:schemeClr val="accent1">
                            <a:lumMod val="50000"/>
                          </a:schemeClr>
                        </a:solidFill>
                      </a:endParaRPr>
                    </a:p>
                  </a:txBody>
                  <a:tcPr>
                    <a:lnR w="12700" cap="flat" cmpd="sng" algn="ctr">
                      <a:solidFill>
                        <a:schemeClr val="tx1"/>
                      </a:solidFill>
                      <a:prstDash val="solid"/>
                      <a:round/>
                      <a:headEnd type="none" w="med" len="med"/>
                      <a:tailEnd type="none" w="med" len="med"/>
                    </a:lnR>
                  </a:tcPr>
                </a:tc>
                <a:tc>
                  <a:txBody>
                    <a:bodyPr/>
                    <a:lstStyle/>
                    <a:p>
                      <a:pPr algn="ctr"/>
                      <a:r>
                        <a:rPr lang="en-GB" sz="2000" dirty="0">
                          <a:solidFill>
                            <a:schemeClr val="tx1"/>
                          </a:solidFill>
                        </a:rPr>
                        <a:t>Burg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err="1">
                          <a:solidFill>
                            <a:schemeClr val="tx1"/>
                          </a:solidFill>
                        </a:rPr>
                        <a:t>Burgen</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44197191"/>
                  </a:ext>
                </a:extLst>
              </a:tr>
              <a:tr h="571427">
                <a:tc>
                  <a:txBody>
                    <a:bodyPr/>
                    <a:lstStyle/>
                    <a:p>
                      <a:pPr algn="ctr"/>
                      <a:endParaRPr lang="en-GB" sz="2000" dirty="0">
                        <a:solidFill>
                          <a:schemeClr val="accent1">
                            <a:lumMod val="50000"/>
                          </a:schemeClr>
                        </a:solidFill>
                      </a:endParaRPr>
                    </a:p>
                  </a:txBody>
                  <a:tcPr>
                    <a:lnR w="12700" cap="flat" cmpd="sng" algn="ctr">
                      <a:solidFill>
                        <a:schemeClr val="tx1"/>
                      </a:solidFill>
                      <a:prstDash val="solid"/>
                      <a:round/>
                      <a:headEnd type="none" w="med" len="med"/>
                      <a:tailEnd type="none" w="med" len="med"/>
                    </a:lnR>
                  </a:tcPr>
                </a:tc>
                <a:tc>
                  <a:txBody>
                    <a:bodyPr/>
                    <a:lstStyle/>
                    <a:p>
                      <a:pPr algn="ctr"/>
                      <a:r>
                        <a:rPr lang="en-GB" sz="2000" dirty="0" err="1">
                          <a:solidFill>
                            <a:schemeClr val="tx1"/>
                          </a:solidFill>
                        </a:rPr>
                        <a:t>Spielzeug</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err="1">
                          <a:solidFill>
                            <a:schemeClr val="tx1"/>
                          </a:solidFill>
                        </a:rPr>
                        <a:t>Spielzeuge</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72389626"/>
                  </a:ext>
                </a:extLst>
              </a:tr>
              <a:tr h="571427">
                <a:tc>
                  <a:txBody>
                    <a:bodyPr/>
                    <a:lstStyle/>
                    <a:p>
                      <a:pPr algn="ctr"/>
                      <a:endParaRPr lang="en-GB" sz="2000" dirty="0">
                        <a:solidFill>
                          <a:schemeClr val="accent1">
                            <a:lumMod val="50000"/>
                          </a:schemeClr>
                        </a:solidFill>
                      </a:endParaRPr>
                    </a:p>
                  </a:txBody>
                  <a:tcP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Geburtstag</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err="1">
                          <a:solidFill>
                            <a:schemeClr val="tx1"/>
                          </a:solidFill>
                        </a:rPr>
                        <a:t>Geburtstage</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4931564"/>
                  </a:ext>
                </a:extLst>
              </a:tr>
            </a:tbl>
          </a:graphicData>
        </a:graphic>
      </p:graphicFrame>
      <p:sp>
        <p:nvSpPr>
          <p:cNvPr id="33" name="Action Button: Custom 16">
            <a:hlinkClick r:id="" action="ppaction://noaction" highlightClick="1">
              <a:snd r:embed="rId3" name="4. 1. Tag.wav"/>
            </a:hlinkClick>
            <a:extLst>
              <a:ext uri="{FF2B5EF4-FFF2-40B4-BE49-F238E27FC236}">
                <a16:creationId xmlns:a16="http://schemas.microsoft.com/office/drawing/2014/main" id="{AD6D9AC5-6770-43EA-B420-AC497FFFC2FC}"/>
              </a:ext>
            </a:extLst>
          </p:cNvPr>
          <p:cNvSpPr/>
          <p:nvPr/>
        </p:nvSpPr>
        <p:spPr>
          <a:xfrm>
            <a:off x="2579699" y="2283960"/>
            <a:ext cx="402381" cy="36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4" name="4. 5. Zug.wav"/>
            </a:hlinkClick>
            <a:extLst>
              <a:ext uri="{FF2B5EF4-FFF2-40B4-BE49-F238E27FC236}">
                <a16:creationId xmlns:a16="http://schemas.microsoft.com/office/drawing/2014/main" id="{5902BCDF-694D-43DF-94F1-9E4021572D6C}"/>
              </a:ext>
            </a:extLst>
          </p:cNvPr>
          <p:cNvSpPr/>
          <p:nvPr/>
        </p:nvSpPr>
        <p:spPr>
          <a:xfrm>
            <a:off x="2579699" y="2859846"/>
            <a:ext cx="402381" cy="36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36" name="TextBox 35" descr="text box hiding answer">
            <a:extLst>
              <a:ext uri="{FF2B5EF4-FFF2-40B4-BE49-F238E27FC236}">
                <a16:creationId xmlns:a16="http://schemas.microsoft.com/office/drawing/2014/main" id="{1825307D-FF5E-4A36-ACB1-01096E6BDBA8}"/>
              </a:ext>
            </a:extLst>
          </p:cNvPr>
          <p:cNvSpPr txBox="1"/>
          <p:nvPr/>
        </p:nvSpPr>
        <p:spPr>
          <a:xfrm>
            <a:off x="8283680" y="2948645"/>
            <a:ext cx="1541199" cy="307777"/>
          </a:xfrm>
          <a:prstGeom prst="rect">
            <a:avLst/>
          </a:prstGeom>
          <a:solidFill>
            <a:srgbClr val="FFFCF6"/>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37" name="Action Button: Custom 16">
            <a:hlinkClick r:id="" action="ppaction://noaction" highlightClick="1">
              <a:snd r:embed="rId5" name="4. 3. Flug.wav"/>
            </a:hlinkClick>
            <a:extLst>
              <a:ext uri="{FF2B5EF4-FFF2-40B4-BE49-F238E27FC236}">
                <a16:creationId xmlns:a16="http://schemas.microsoft.com/office/drawing/2014/main" id="{6F29A69A-2E03-43C3-8693-3612B2A56B08}"/>
              </a:ext>
            </a:extLst>
          </p:cNvPr>
          <p:cNvSpPr/>
          <p:nvPr/>
        </p:nvSpPr>
        <p:spPr>
          <a:xfrm>
            <a:off x="2571077" y="3433660"/>
            <a:ext cx="402381" cy="36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6" name="4. 4. Burg.wav"/>
            </a:hlinkClick>
            <a:extLst>
              <a:ext uri="{FF2B5EF4-FFF2-40B4-BE49-F238E27FC236}">
                <a16:creationId xmlns:a16="http://schemas.microsoft.com/office/drawing/2014/main" id="{FF8ED268-6CEC-40A9-9D2D-3A94604CD22A}"/>
              </a:ext>
            </a:extLst>
          </p:cNvPr>
          <p:cNvSpPr/>
          <p:nvPr/>
        </p:nvSpPr>
        <p:spPr>
          <a:xfrm>
            <a:off x="2566255" y="4018295"/>
            <a:ext cx="402381" cy="36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7" name="4. 7. Spielzeug.wav"/>
            </a:hlinkClick>
            <a:extLst>
              <a:ext uri="{FF2B5EF4-FFF2-40B4-BE49-F238E27FC236}">
                <a16:creationId xmlns:a16="http://schemas.microsoft.com/office/drawing/2014/main" id="{1A76D409-CAE3-4B07-B176-77140011BF84}"/>
              </a:ext>
            </a:extLst>
          </p:cNvPr>
          <p:cNvSpPr/>
          <p:nvPr/>
        </p:nvSpPr>
        <p:spPr>
          <a:xfrm>
            <a:off x="2554532" y="4552220"/>
            <a:ext cx="402381" cy="36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43" name="Action Button: Custom 16">
            <a:hlinkClick r:id="" action="ppaction://noaction" highlightClick="1">
              <a:snd r:embed="rId8" name="4. whoknows. Geburtstag.wav"/>
            </a:hlinkClick>
            <a:extLst>
              <a:ext uri="{FF2B5EF4-FFF2-40B4-BE49-F238E27FC236}">
                <a16:creationId xmlns:a16="http://schemas.microsoft.com/office/drawing/2014/main" id="{74527331-55D5-47DA-B371-72695C983080}"/>
              </a:ext>
            </a:extLst>
          </p:cNvPr>
          <p:cNvSpPr/>
          <p:nvPr/>
        </p:nvSpPr>
        <p:spPr>
          <a:xfrm>
            <a:off x="2553670" y="5132362"/>
            <a:ext cx="402381" cy="360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49" name="TextBox 48" descr="text box hiding answer">
            <a:extLst>
              <a:ext uri="{FF2B5EF4-FFF2-40B4-BE49-F238E27FC236}">
                <a16:creationId xmlns:a16="http://schemas.microsoft.com/office/drawing/2014/main" id="{F5C2FE36-567D-4907-B203-E6564DA1FD6F}"/>
              </a:ext>
            </a:extLst>
          </p:cNvPr>
          <p:cNvSpPr txBox="1"/>
          <p:nvPr/>
        </p:nvSpPr>
        <p:spPr>
          <a:xfrm>
            <a:off x="4212194" y="2353605"/>
            <a:ext cx="1775505" cy="307777"/>
          </a:xfrm>
          <a:prstGeom prst="rect">
            <a:avLst/>
          </a:prstGeom>
          <a:solidFill>
            <a:srgbClr val="FFFAEC"/>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a:t>
            </a:r>
          </a:p>
        </p:txBody>
      </p:sp>
      <p:sp>
        <p:nvSpPr>
          <p:cNvPr id="57" name="TextBox 56" descr="text box hiding answer">
            <a:extLst>
              <a:ext uri="{FF2B5EF4-FFF2-40B4-BE49-F238E27FC236}">
                <a16:creationId xmlns:a16="http://schemas.microsoft.com/office/drawing/2014/main" id="{E47E8700-AFCB-425A-8990-18E77C28BFEC}"/>
              </a:ext>
            </a:extLst>
          </p:cNvPr>
          <p:cNvSpPr txBox="1"/>
          <p:nvPr/>
        </p:nvSpPr>
        <p:spPr>
          <a:xfrm>
            <a:off x="4205744" y="3504171"/>
            <a:ext cx="1775505" cy="307777"/>
          </a:xfrm>
          <a:prstGeom prst="rect">
            <a:avLst/>
          </a:prstGeom>
          <a:solidFill>
            <a:srgbClr val="FFFAEC"/>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a:t>
            </a:r>
          </a:p>
        </p:txBody>
      </p:sp>
      <p:sp>
        <p:nvSpPr>
          <p:cNvPr id="58" name="TextBox 57" descr="text box hiding answer">
            <a:extLst>
              <a:ext uri="{FF2B5EF4-FFF2-40B4-BE49-F238E27FC236}">
                <a16:creationId xmlns:a16="http://schemas.microsoft.com/office/drawing/2014/main" id="{081E4B13-A397-45B3-AD6A-4CDFDBE6D9B9}"/>
              </a:ext>
            </a:extLst>
          </p:cNvPr>
          <p:cNvSpPr txBox="1"/>
          <p:nvPr/>
        </p:nvSpPr>
        <p:spPr>
          <a:xfrm>
            <a:off x="4297819" y="4070518"/>
            <a:ext cx="1541199" cy="307777"/>
          </a:xfrm>
          <a:prstGeom prst="rect">
            <a:avLst/>
          </a:prstGeom>
          <a:solidFill>
            <a:srgbClr val="FFFCF6"/>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60" name="TextBox 59" descr="text box hiding answer">
            <a:extLst>
              <a:ext uri="{FF2B5EF4-FFF2-40B4-BE49-F238E27FC236}">
                <a16:creationId xmlns:a16="http://schemas.microsoft.com/office/drawing/2014/main" id="{38C76E7A-5121-4952-86DE-93B36D4796E8}"/>
              </a:ext>
            </a:extLst>
          </p:cNvPr>
          <p:cNvSpPr txBox="1"/>
          <p:nvPr/>
        </p:nvSpPr>
        <p:spPr>
          <a:xfrm>
            <a:off x="4180665" y="4636865"/>
            <a:ext cx="1775505" cy="307777"/>
          </a:xfrm>
          <a:prstGeom prst="rect">
            <a:avLst/>
          </a:prstGeom>
          <a:solidFill>
            <a:srgbClr val="FFFAEC"/>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a:t>
            </a:r>
          </a:p>
        </p:txBody>
      </p:sp>
      <p:sp>
        <p:nvSpPr>
          <p:cNvPr id="61" name="TextBox 60" descr="text box hiding answer">
            <a:extLst>
              <a:ext uri="{FF2B5EF4-FFF2-40B4-BE49-F238E27FC236}">
                <a16:creationId xmlns:a16="http://schemas.microsoft.com/office/drawing/2014/main" id="{A182307D-DBC1-4649-8C69-5A8473D505AB}"/>
              </a:ext>
            </a:extLst>
          </p:cNvPr>
          <p:cNvSpPr txBox="1"/>
          <p:nvPr/>
        </p:nvSpPr>
        <p:spPr>
          <a:xfrm>
            <a:off x="4329346" y="5209829"/>
            <a:ext cx="1541199" cy="307777"/>
          </a:xfrm>
          <a:prstGeom prst="rect">
            <a:avLst/>
          </a:prstGeom>
          <a:solidFill>
            <a:srgbClr val="FFFCF6"/>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pic>
        <p:nvPicPr>
          <p:cNvPr id="25" name="Picture 24" descr="A picture containing drawing&#10;&#10;Description automatically generated">
            <a:extLst>
              <a:ext uri="{FF2B5EF4-FFF2-40B4-BE49-F238E27FC236}">
                <a16:creationId xmlns:a16="http://schemas.microsoft.com/office/drawing/2014/main" id="{CCE571E9-8A02-4FA4-B902-5DD6EFD5328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618" y="1163580"/>
            <a:ext cx="2481188" cy="2481188"/>
          </a:xfrm>
          <a:prstGeom prst="rect">
            <a:avLst/>
          </a:prstGeom>
        </p:spPr>
      </p:pic>
      <p:cxnSp>
        <p:nvCxnSpPr>
          <p:cNvPr id="65" name="Straight Arrow Connector 64">
            <a:extLst>
              <a:ext uri="{FF2B5EF4-FFF2-40B4-BE49-F238E27FC236}">
                <a16:creationId xmlns:a16="http://schemas.microsoft.com/office/drawing/2014/main" id="{2D893CEF-D6D2-4B7D-A5B6-7CE1ADC04219}"/>
              </a:ext>
            </a:extLst>
          </p:cNvPr>
          <p:cNvCxnSpPr/>
          <p:nvPr/>
        </p:nvCxnSpPr>
        <p:spPr>
          <a:xfrm>
            <a:off x="548640" y="3169065"/>
            <a:ext cx="751572" cy="0"/>
          </a:xfrm>
          <a:prstGeom prst="straightConnector1">
            <a:avLst/>
          </a:prstGeom>
          <a:ln w="762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69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9" grpId="0" animBg="1"/>
      <p:bldP spid="57" grpId="0" animBg="1"/>
      <p:bldP spid="58"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829945" cy="647577"/>
          </a:xfrm>
        </p:spPr>
        <p:txBody>
          <a:bodyPr>
            <a:noAutofit/>
          </a:bodyPr>
          <a:lstStyle/>
          <a:p>
            <a:r>
              <a:rPr lang="en-GB" sz="2800" b="1" dirty="0">
                <a:solidFill>
                  <a:schemeClr val="bg1"/>
                </a:solidFill>
              </a:rPr>
              <a:t>der </a:t>
            </a:r>
            <a:r>
              <a:rPr lang="en-GB" sz="2800" b="1" dirty="0" err="1">
                <a:solidFill>
                  <a:schemeClr val="bg1"/>
                </a:solidFill>
              </a:rPr>
              <a:t>Wurstelprater</a:t>
            </a:r>
            <a:r>
              <a:rPr lang="en-GB" sz="2800" b="1" dirty="0">
                <a:solidFill>
                  <a:schemeClr val="bg1"/>
                </a:solidFill>
              </a:rPr>
              <a:t> (</a:t>
            </a:r>
            <a:r>
              <a:rPr lang="en-GB" sz="2800" b="1" dirty="0" err="1">
                <a:solidFill>
                  <a:schemeClr val="bg1"/>
                </a:solidFill>
              </a:rPr>
              <a:t>seit</a:t>
            </a:r>
            <a:r>
              <a:rPr lang="en-GB" sz="2800" b="1" dirty="0">
                <a:solidFill>
                  <a:schemeClr val="bg1"/>
                </a:solidFill>
              </a:rPr>
              <a:t>* 1895)</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B09D8B6-2044-4EF6-9DC5-03BFFB4C8ECE}"/>
              </a:ext>
            </a:extLst>
          </p:cNvPr>
          <p:cNvSpPr txBox="1"/>
          <p:nvPr/>
        </p:nvSpPr>
        <p:spPr>
          <a:xfrm>
            <a:off x="266054" y="1478280"/>
            <a:ext cx="5563891" cy="3970318"/>
          </a:xfrm>
          <a:prstGeom prst="rect">
            <a:avLst/>
          </a:prstGeom>
          <a:noFill/>
        </p:spPr>
        <p:txBody>
          <a:bodyPr wrap="square" rtlCol="0">
            <a:spAutoFit/>
          </a:bodyPr>
          <a:lstStyle/>
          <a:p>
            <a:r>
              <a:rPr lang="en-US" sz="2800" dirty="0">
                <a:latin typeface="Matura MT Script Capitals" panose="03020802060602070202" pitchFamily="66" charset="0"/>
              </a:rPr>
              <a:t>“Ich </a:t>
            </a:r>
            <a:r>
              <a:rPr lang="en-US" sz="2800" dirty="0" err="1">
                <a:latin typeface="Matura MT Script Capitals" panose="03020802060602070202" pitchFamily="66" charset="0"/>
              </a:rPr>
              <a:t>heiße</a:t>
            </a:r>
            <a:r>
              <a:rPr lang="en-US" sz="2800" dirty="0">
                <a:latin typeface="Matura MT Script Capitals" panose="03020802060602070202" pitchFamily="66" charset="0"/>
              </a:rPr>
              <a:t> der </a:t>
            </a:r>
            <a:r>
              <a:rPr lang="en-US" sz="2800" dirty="0" err="1">
                <a:latin typeface="Matura MT Script Capitals" panose="03020802060602070202" pitchFamily="66" charset="0"/>
              </a:rPr>
              <a:t>Wurstelprater</a:t>
            </a:r>
            <a:r>
              <a:rPr lang="en-US" sz="2800" dirty="0">
                <a:latin typeface="Matura MT Script Capitals" panose="03020802060602070202" pitchFamily="66" charset="0"/>
              </a:rPr>
              <a:t>, </a:t>
            </a:r>
            <a:r>
              <a:rPr lang="en-US" sz="2800" dirty="0" err="1">
                <a:latin typeface="Matura MT Script Capitals" panose="03020802060602070202" pitchFamily="66" charset="0"/>
              </a:rPr>
              <a:t>aber</a:t>
            </a:r>
            <a:r>
              <a:rPr lang="en-US" sz="2800" dirty="0">
                <a:latin typeface="Matura MT Script Capitals" panose="03020802060602070202" pitchFamily="66" charset="0"/>
              </a:rPr>
              <a:t> man </a:t>
            </a:r>
            <a:r>
              <a:rPr lang="en-US" sz="2800" dirty="0" err="1">
                <a:latin typeface="Matura MT Script Capitals" panose="03020802060602070202" pitchFamily="66" charset="0"/>
              </a:rPr>
              <a:t>nennt</a:t>
            </a:r>
            <a:r>
              <a:rPr lang="en-US" sz="2800" dirty="0">
                <a:latin typeface="Matura MT Script Capitals" panose="03020802060602070202" pitchFamily="66" charset="0"/>
              </a:rPr>
              <a:t> </a:t>
            </a:r>
            <a:r>
              <a:rPr lang="en-US" sz="2800" dirty="0" err="1">
                <a:latin typeface="Matura MT Script Capitals" panose="03020802060602070202" pitchFamily="66" charset="0"/>
              </a:rPr>
              <a:t>mich</a:t>
            </a:r>
            <a:r>
              <a:rPr lang="en-US" sz="2800" dirty="0">
                <a:latin typeface="Matura MT Script Capitals" panose="03020802060602070202" pitchFamily="66" charset="0"/>
              </a:rPr>
              <a:t> oft </a:t>
            </a:r>
            <a:r>
              <a:rPr lang="en-US" sz="2800" dirty="0" err="1">
                <a:latin typeface="Matura MT Script Capitals" panose="03020802060602070202" pitchFamily="66" charset="0"/>
              </a:rPr>
              <a:t>einfach</a:t>
            </a:r>
            <a:r>
              <a:rPr lang="en-US" sz="2800" dirty="0">
                <a:latin typeface="Matura MT Script Capitals" panose="03020802060602070202" pitchFamily="66" charset="0"/>
              </a:rPr>
              <a:t> ‘Prater’. Ich liege </a:t>
            </a:r>
            <a:r>
              <a:rPr lang="en-US" sz="2800" dirty="0" err="1">
                <a:latin typeface="Matura MT Script Capitals" panose="03020802060602070202" pitchFamily="66" charset="0"/>
              </a:rPr>
              <a:t>im</a:t>
            </a:r>
            <a:r>
              <a:rPr lang="en-US" sz="2800" dirty="0">
                <a:latin typeface="Matura MT Script Capitals" panose="03020802060602070202" pitchFamily="66" charset="0"/>
              </a:rPr>
              <a:t> Wiener Prater.  Das </a:t>
            </a:r>
            <a:r>
              <a:rPr lang="en-US" sz="2800" dirty="0" err="1">
                <a:latin typeface="Matura MT Script Capitals" panose="03020802060602070202" pitchFamily="66" charset="0"/>
              </a:rPr>
              <a:t>ist</a:t>
            </a:r>
            <a:r>
              <a:rPr lang="en-US" sz="2800" dirty="0">
                <a:latin typeface="Matura MT Script Capitals" panose="03020802060602070202" pitchFamily="66" charset="0"/>
              </a:rPr>
              <a:t> </a:t>
            </a:r>
            <a:r>
              <a:rPr lang="en-US" sz="2800" dirty="0" err="1">
                <a:latin typeface="Matura MT Script Capitals" panose="03020802060602070202" pitchFamily="66" charset="0"/>
              </a:rPr>
              <a:t>ein</a:t>
            </a:r>
            <a:r>
              <a:rPr lang="en-US" sz="2800" dirty="0">
                <a:latin typeface="Matura MT Script Capitals" panose="03020802060602070202" pitchFamily="66" charset="0"/>
              </a:rPr>
              <a:t> </a:t>
            </a:r>
            <a:r>
              <a:rPr lang="en-US" sz="2800" dirty="0" err="1">
                <a:latin typeface="Matura MT Script Capitals" panose="03020802060602070202" pitchFamily="66" charset="0"/>
              </a:rPr>
              <a:t>riesiggroßer</a:t>
            </a:r>
            <a:r>
              <a:rPr lang="en-US" sz="2800" dirty="0">
                <a:latin typeface="Matura MT Script Capitals" panose="03020802060602070202" pitchFamily="66" charset="0"/>
              </a:rPr>
              <a:t>* Park in Wien. Ich bin </a:t>
            </a:r>
            <a:r>
              <a:rPr lang="en-US" sz="2800" dirty="0" err="1">
                <a:latin typeface="Matura MT Script Capitals" panose="03020802060602070202" pitchFamily="66" charset="0"/>
              </a:rPr>
              <a:t>ein</a:t>
            </a:r>
            <a:r>
              <a:rPr lang="en-US" sz="2800" dirty="0">
                <a:latin typeface="Matura MT Script Capitals" panose="03020802060602070202" pitchFamily="66" charset="0"/>
              </a:rPr>
              <a:t> </a:t>
            </a:r>
            <a:r>
              <a:rPr lang="en-US" sz="2800" dirty="0" err="1">
                <a:latin typeface="Matura MT Script Capitals" panose="03020802060602070202" pitchFamily="66" charset="0"/>
              </a:rPr>
              <a:t>Vergnügungspark</a:t>
            </a:r>
            <a:r>
              <a:rPr lang="en-US" sz="2800" dirty="0">
                <a:latin typeface="Matura MT Script Capitals" panose="03020802060602070202" pitchFamily="66" charset="0"/>
              </a:rPr>
              <a:t>, (</a:t>
            </a:r>
            <a:r>
              <a:rPr lang="en-US" sz="2800" dirty="0" err="1">
                <a:latin typeface="Matura MT Script Capitals" panose="03020802060602070202" pitchFamily="66" charset="0"/>
              </a:rPr>
              <a:t>vielleicht</a:t>
            </a:r>
            <a:r>
              <a:rPr lang="en-US" sz="2800" dirty="0">
                <a:latin typeface="Matura MT Script Capitals" panose="03020802060602070202" pitchFamily="66" charset="0"/>
              </a:rPr>
              <a:t> der </a:t>
            </a:r>
            <a:r>
              <a:rPr lang="en-US" sz="2800" dirty="0" err="1">
                <a:latin typeface="Matura MT Script Capitals" panose="03020802060602070202" pitchFamily="66" charset="0"/>
              </a:rPr>
              <a:t>erste</a:t>
            </a:r>
            <a:r>
              <a:rPr lang="en-US" sz="2800" dirty="0">
                <a:latin typeface="Matura MT Script Capitals" panose="03020802060602070202" pitchFamily="66" charset="0"/>
              </a:rPr>
              <a:t> </a:t>
            </a:r>
            <a:r>
              <a:rPr lang="en-US" sz="2800" dirty="0" err="1">
                <a:latin typeface="Matura MT Script Capitals" panose="03020802060602070202" pitchFamily="66" charset="0"/>
              </a:rPr>
              <a:t>Themenpark</a:t>
            </a:r>
            <a:r>
              <a:rPr lang="en-US" sz="2800" dirty="0">
                <a:latin typeface="Matura MT Script Capitals" panose="03020802060602070202" pitchFamily="66" charset="0"/>
              </a:rPr>
              <a:t> auf der Welt!). Ich </a:t>
            </a:r>
            <a:r>
              <a:rPr lang="en-US" sz="2800" dirty="0" err="1">
                <a:latin typeface="Matura MT Script Capitals" panose="03020802060602070202" pitchFamily="66" charset="0"/>
              </a:rPr>
              <a:t>wünsche</a:t>
            </a:r>
            <a:r>
              <a:rPr lang="en-US" sz="2800" dirty="0">
                <a:latin typeface="Matura MT Script Capitals" panose="03020802060602070202" pitchFamily="66" charset="0"/>
              </a:rPr>
              <a:t> </a:t>
            </a:r>
            <a:r>
              <a:rPr lang="en-US" sz="2800" dirty="0" err="1">
                <a:latin typeface="Matura MT Script Capitals" panose="03020802060602070202" pitchFamily="66" charset="0"/>
              </a:rPr>
              <a:t>Ihnen</a:t>
            </a:r>
            <a:r>
              <a:rPr lang="en-US" sz="2800" dirty="0">
                <a:latin typeface="Matura MT Script Capitals" panose="03020802060602070202" pitchFamily="66" charset="0"/>
              </a:rPr>
              <a:t>* </a:t>
            </a:r>
            <a:r>
              <a:rPr lang="en-US" sz="2800" dirty="0" err="1">
                <a:latin typeface="Matura MT Script Capitals" panose="03020802060602070202" pitchFamily="66" charset="0"/>
              </a:rPr>
              <a:t>einen</a:t>
            </a:r>
            <a:r>
              <a:rPr lang="en-US" sz="2800" dirty="0">
                <a:latin typeface="Matura MT Script Capitals" panose="03020802060602070202" pitchFamily="66" charset="0"/>
              </a:rPr>
              <a:t> </a:t>
            </a:r>
            <a:r>
              <a:rPr lang="en-US" sz="2800" dirty="0" err="1">
                <a:latin typeface="Matura MT Script Capitals" panose="03020802060602070202" pitchFamily="66" charset="0"/>
              </a:rPr>
              <a:t>wunderbaren</a:t>
            </a:r>
            <a:r>
              <a:rPr lang="en-US" sz="2800" dirty="0">
                <a:latin typeface="Matura MT Script Capitals" panose="03020802060602070202" pitchFamily="66" charset="0"/>
              </a:rPr>
              <a:t> Tag </a:t>
            </a:r>
            <a:r>
              <a:rPr lang="en-US" sz="2800" dirty="0" err="1">
                <a:latin typeface="Matura MT Script Capitals" panose="03020802060602070202" pitchFamily="66" charset="0"/>
              </a:rPr>
              <a:t>hier</a:t>
            </a:r>
            <a:r>
              <a:rPr lang="en-US" sz="2800" dirty="0">
                <a:latin typeface="Matura MT Script Capitals" panose="03020802060602070202" pitchFamily="66" charset="0"/>
              </a:rPr>
              <a:t>”</a:t>
            </a:r>
          </a:p>
        </p:txBody>
      </p:sp>
      <p:pic>
        <p:nvPicPr>
          <p:cNvPr id="12" name="Picture 11" descr="A picture containing ride, standing, colorful, store&#10;&#10;Description automatically generated">
            <a:extLst>
              <a:ext uri="{FF2B5EF4-FFF2-40B4-BE49-F238E27FC236}">
                <a16:creationId xmlns:a16="http://schemas.microsoft.com/office/drawing/2014/main" id="{254C481A-608C-4F3F-88A4-0A252C239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786" y="1680157"/>
            <a:ext cx="5852160" cy="3901440"/>
          </a:xfrm>
          <a:prstGeom prst="rect">
            <a:avLst/>
          </a:prstGeom>
        </p:spPr>
      </p:pic>
      <p:graphicFrame>
        <p:nvGraphicFramePr>
          <p:cNvPr id="13" name="Table 13">
            <a:extLst>
              <a:ext uri="{FF2B5EF4-FFF2-40B4-BE49-F238E27FC236}">
                <a16:creationId xmlns:a16="http://schemas.microsoft.com/office/drawing/2014/main" id="{45638E47-70DB-4E82-94AA-CD32B61C1BCE}"/>
              </a:ext>
            </a:extLst>
          </p:cNvPr>
          <p:cNvGraphicFramePr>
            <a:graphicFrameLocks noGrp="1"/>
          </p:cNvGraphicFramePr>
          <p:nvPr>
            <p:extLst>
              <p:ext uri="{D42A27DB-BD31-4B8C-83A1-F6EECF244321}">
                <p14:modId xmlns:p14="http://schemas.microsoft.com/office/powerpoint/2010/main" val="2432017276"/>
              </p:ext>
            </p:extLst>
          </p:nvPr>
        </p:nvGraphicFramePr>
        <p:xfrm>
          <a:off x="266053" y="5762887"/>
          <a:ext cx="11691272" cy="396240"/>
        </p:xfrm>
        <a:graphic>
          <a:graphicData uri="http://schemas.openxmlformats.org/drawingml/2006/table">
            <a:tbl>
              <a:tblPr firstRow="1" bandRow="1">
                <a:tableStyleId>{5C22544A-7EE6-4342-B048-85BDC9FD1C3A}</a:tableStyleId>
              </a:tblPr>
              <a:tblGrid>
                <a:gridCol w="1461409">
                  <a:extLst>
                    <a:ext uri="{9D8B030D-6E8A-4147-A177-3AD203B41FA5}">
                      <a16:colId xmlns:a16="http://schemas.microsoft.com/office/drawing/2014/main" val="196520305"/>
                    </a:ext>
                  </a:extLst>
                </a:gridCol>
                <a:gridCol w="1461409">
                  <a:extLst>
                    <a:ext uri="{9D8B030D-6E8A-4147-A177-3AD203B41FA5}">
                      <a16:colId xmlns:a16="http://schemas.microsoft.com/office/drawing/2014/main" val="1472808232"/>
                    </a:ext>
                  </a:extLst>
                </a:gridCol>
                <a:gridCol w="1461409">
                  <a:extLst>
                    <a:ext uri="{9D8B030D-6E8A-4147-A177-3AD203B41FA5}">
                      <a16:colId xmlns:a16="http://schemas.microsoft.com/office/drawing/2014/main" val="2287555968"/>
                    </a:ext>
                  </a:extLst>
                </a:gridCol>
                <a:gridCol w="1461409">
                  <a:extLst>
                    <a:ext uri="{9D8B030D-6E8A-4147-A177-3AD203B41FA5}">
                      <a16:colId xmlns:a16="http://schemas.microsoft.com/office/drawing/2014/main" val="1707045910"/>
                    </a:ext>
                  </a:extLst>
                </a:gridCol>
                <a:gridCol w="1461409">
                  <a:extLst>
                    <a:ext uri="{9D8B030D-6E8A-4147-A177-3AD203B41FA5}">
                      <a16:colId xmlns:a16="http://schemas.microsoft.com/office/drawing/2014/main" val="3516915066"/>
                    </a:ext>
                  </a:extLst>
                </a:gridCol>
                <a:gridCol w="1461409">
                  <a:extLst>
                    <a:ext uri="{9D8B030D-6E8A-4147-A177-3AD203B41FA5}">
                      <a16:colId xmlns:a16="http://schemas.microsoft.com/office/drawing/2014/main" val="548836289"/>
                    </a:ext>
                  </a:extLst>
                </a:gridCol>
                <a:gridCol w="1461409">
                  <a:extLst>
                    <a:ext uri="{9D8B030D-6E8A-4147-A177-3AD203B41FA5}">
                      <a16:colId xmlns:a16="http://schemas.microsoft.com/office/drawing/2014/main" val="2057777920"/>
                    </a:ext>
                  </a:extLst>
                </a:gridCol>
                <a:gridCol w="1461409">
                  <a:extLst>
                    <a:ext uri="{9D8B030D-6E8A-4147-A177-3AD203B41FA5}">
                      <a16:colId xmlns:a16="http://schemas.microsoft.com/office/drawing/2014/main" val="1643379556"/>
                    </a:ext>
                  </a:extLst>
                </a:gridCol>
              </a:tblGrid>
              <a:tr h="370840">
                <a:tc>
                  <a:txBody>
                    <a:bodyPr/>
                    <a:lstStyle/>
                    <a:p>
                      <a:pPr algn="ctr"/>
                      <a:r>
                        <a:rPr lang="en-GB" sz="2000" dirty="0" err="1">
                          <a:solidFill>
                            <a:schemeClr val="tx1"/>
                          </a:solidFill>
                        </a:rPr>
                        <a:t>ein</a:t>
                      </a:r>
                      <a:endParaRPr lang="en-GB" sz="2000"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err="1">
                          <a:solidFill>
                            <a:schemeClr val="tx1"/>
                          </a:solidFill>
                        </a:rPr>
                        <a:t>wünsche</a:t>
                      </a:r>
                      <a:endParaRPr lang="en-GB" sz="2000"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a:solidFill>
                            <a:schemeClr val="tx1"/>
                          </a:solidFill>
                        </a:rPr>
                        <a:t>liege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err="1">
                          <a:solidFill>
                            <a:schemeClr val="tx1"/>
                          </a:solidFill>
                        </a:rPr>
                        <a:t>erste</a:t>
                      </a:r>
                      <a:endParaRPr lang="en-GB" sz="2000"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err="1">
                          <a:solidFill>
                            <a:schemeClr val="tx1"/>
                          </a:solidFill>
                        </a:rPr>
                        <a:t>heiße</a:t>
                      </a:r>
                      <a:endParaRPr lang="en-GB" sz="2000"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err="1">
                          <a:solidFill>
                            <a:schemeClr val="tx1"/>
                          </a:solidFill>
                        </a:rPr>
                        <a:t>mich</a:t>
                      </a:r>
                      <a:endParaRPr lang="en-GB" sz="2000"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a:solidFill>
                            <a:schemeClr val="tx1"/>
                          </a:solidFill>
                        </a:rPr>
                        <a:t>bin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a:solidFill>
                            <a:schemeClr val="tx1"/>
                          </a:solidFill>
                        </a:rPr>
                        <a:t>Welt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3132228184"/>
                  </a:ext>
                </a:extLst>
              </a:tr>
            </a:tbl>
          </a:graphicData>
        </a:graphic>
      </p:graphicFrame>
      <p:sp>
        <p:nvSpPr>
          <p:cNvPr id="15" name="Rectangle 14">
            <a:extLst>
              <a:ext uri="{FF2B5EF4-FFF2-40B4-BE49-F238E27FC236}">
                <a16:creationId xmlns:a16="http://schemas.microsoft.com/office/drawing/2014/main" id="{CDF61A90-3DFE-488B-A82E-3F9438E7F7A7}"/>
              </a:ext>
            </a:extLst>
          </p:cNvPr>
          <p:cNvSpPr/>
          <p:nvPr/>
        </p:nvSpPr>
        <p:spPr>
          <a:xfrm>
            <a:off x="1125415" y="1478280"/>
            <a:ext cx="890954" cy="3856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rPr>
              <a:t>______</a:t>
            </a:r>
          </a:p>
        </p:txBody>
      </p:sp>
      <p:cxnSp>
        <p:nvCxnSpPr>
          <p:cNvPr id="17" name="Straight Connector 16">
            <a:extLst>
              <a:ext uri="{FF2B5EF4-FFF2-40B4-BE49-F238E27FC236}">
                <a16:creationId xmlns:a16="http://schemas.microsoft.com/office/drawing/2014/main" id="{5F95FD68-EDBC-4F11-A338-D0856447B81E}"/>
              </a:ext>
            </a:extLst>
          </p:cNvPr>
          <p:cNvCxnSpPr/>
          <p:nvPr/>
        </p:nvCxnSpPr>
        <p:spPr>
          <a:xfrm>
            <a:off x="6362057" y="5960718"/>
            <a:ext cx="976589"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314AAB-ED6A-4897-8D93-760BC836476D}"/>
              </a:ext>
            </a:extLst>
          </p:cNvPr>
          <p:cNvSpPr/>
          <p:nvPr/>
        </p:nvSpPr>
        <p:spPr>
          <a:xfrm>
            <a:off x="2614245" y="1900310"/>
            <a:ext cx="890954" cy="3856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rPr>
              <a:t>______</a:t>
            </a:r>
          </a:p>
        </p:txBody>
      </p:sp>
      <p:cxnSp>
        <p:nvCxnSpPr>
          <p:cNvPr id="19" name="Straight Connector 18">
            <a:extLst>
              <a:ext uri="{FF2B5EF4-FFF2-40B4-BE49-F238E27FC236}">
                <a16:creationId xmlns:a16="http://schemas.microsoft.com/office/drawing/2014/main" id="{0BE18B65-9FC5-49E7-85BD-10CC84973885}"/>
              </a:ext>
            </a:extLst>
          </p:cNvPr>
          <p:cNvCxnSpPr/>
          <p:nvPr/>
        </p:nvCxnSpPr>
        <p:spPr>
          <a:xfrm>
            <a:off x="7792272" y="5960718"/>
            <a:ext cx="976589"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C44E038-5BF7-40A9-9B79-0851A5DEB7A7}"/>
              </a:ext>
            </a:extLst>
          </p:cNvPr>
          <p:cNvSpPr/>
          <p:nvPr/>
        </p:nvSpPr>
        <p:spPr>
          <a:xfrm>
            <a:off x="2403229" y="2377261"/>
            <a:ext cx="890954" cy="3856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rPr>
              <a:t>______</a:t>
            </a:r>
          </a:p>
        </p:txBody>
      </p:sp>
      <p:cxnSp>
        <p:nvCxnSpPr>
          <p:cNvPr id="21" name="Straight Connector 20">
            <a:extLst>
              <a:ext uri="{FF2B5EF4-FFF2-40B4-BE49-F238E27FC236}">
                <a16:creationId xmlns:a16="http://schemas.microsoft.com/office/drawing/2014/main" id="{3B02CEFD-940E-405A-94EE-AE6D9397BE81}"/>
              </a:ext>
            </a:extLst>
          </p:cNvPr>
          <p:cNvCxnSpPr/>
          <p:nvPr/>
        </p:nvCxnSpPr>
        <p:spPr>
          <a:xfrm>
            <a:off x="3470030" y="5960718"/>
            <a:ext cx="976589"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8A83855-598C-45E1-A7E4-895226CFB660}"/>
              </a:ext>
            </a:extLst>
          </p:cNvPr>
          <p:cNvSpPr/>
          <p:nvPr/>
        </p:nvSpPr>
        <p:spPr>
          <a:xfrm>
            <a:off x="3481753" y="3189263"/>
            <a:ext cx="586155" cy="3856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rPr>
              <a:t>___</a:t>
            </a:r>
          </a:p>
        </p:txBody>
      </p:sp>
      <p:cxnSp>
        <p:nvCxnSpPr>
          <p:cNvPr id="23" name="Straight Connector 22">
            <a:extLst>
              <a:ext uri="{FF2B5EF4-FFF2-40B4-BE49-F238E27FC236}">
                <a16:creationId xmlns:a16="http://schemas.microsoft.com/office/drawing/2014/main" id="{C36BEDAD-7E55-4D7A-8A5B-E325645576AD}"/>
              </a:ext>
            </a:extLst>
          </p:cNvPr>
          <p:cNvCxnSpPr/>
          <p:nvPr/>
        </p:nvCxnSpPr>
        <p:spPr>
          <a:xfrm>
            <a:off x="9257656" y="5977836"/>
            <a:ext cx="976589"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D553052-549D-4753-9655-8763BA3A0C03}"/>
              </a:ext>
            </a:extLst>
          </p:cNvPr>
          <p:cNvSpPr/>
          <p:nvPr/>
        </p:nvSpPr>
        <p:spPr>
          <a:xfrm>
            <a:off x="266053" y="4068494"/>
            <a:ext cx="859362" cy="3856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rPr>
              <a:t>_____</a:t>
            </a:r>
          </a:p>
        </p:txBody>
      </p:sp>
      <p:cxnSp>
        <p:nvCxnSpPr>
          <p:cNvPr id="25" name="Straight Connector 24">
            <a:extLst>
              <a:ext uri="{FF2B5EF4-FFF2-40B4-BE49-F238E27FC236}">
                <a16:creationId xmlns:a16="http://schemas.microsoft.com/office/drawing/2014/main" id="{3A11516D-EFE6-49E1-825E-E55FF677E1F4}"/>
              </a:ext>
            </a:extLst>
          </p:cNvPr>
          <p:cNvCxnSpPr/>
          <p:nvPr/>
        </p:nvCxnSpPr>
        <p:spPr>
          <a:xfrm>
            <a:off x="4853356" y="5960718"/>
            <a:ext cx="976589"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F40C640-1FF4-45CE-A83B-F3557CCFA2D8}"/>
              </a:ext>
            </a:extLst>
          </p:cNvPr>
          <p:cNvSpPr/>
          <p:nvPr/>
        </p:nvSpPr>
        <p:spPr>
          <a:xfrm>
            <a:off x="3047999" y="2767936"/>
            <a:ext cx="586155" cy="3856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rPr>
              <a:t>___</a:t>
            </a:r>
          </a:p>
        </p:txBody>
      </p:sp>
      <p:cxnSp>
        <p:nvCxnSpPr>
          <p:cNvPr id="27" name="Straight Connector 26">
            <a:extLst>
              <a:ext uri="{FF2B5EF4-FFF2-40B4-BE49-F238E27FC236}">
                <a16:creationId xmlns:a16="http://schemas.microsoft.com/office/drawing/2014/main" id="{AE5BE308-9E1D-49D7-B53F-A17B5455BBB4}"/>
              </a:ext>
            </a:extLst>
          </p:cNvPr>
          <p:cNvCxnSpPr/>
          <p:nvPr/>
        </p:nvCxnSpPr>
        <p:spPr>
          <a:xfrm>
            <a:off x="468922" y="5960718"/>
            <a:ext cx="976589"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EA5ED55-99D7-4C2E-A666-E6C3A3CE6EF8}"/>
              </a:ext>
            </a:extLst>
          </p:cNvPr>
          <p:cNvSpPr/>
          <p:nvPr/>
        </p:nvSpPr>
        <p:spPr>
          <a:xfrm>
            <a:off x="4395650" y="4062632"/>
            <a:ext cx="1008688" cy="3856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rPr>
              <a:t>_____</a:t>
            </a:r>
          </a:p>
        </p:txBody>
      </p:sp>
      <p:cxnSp>
        <p:nvCxnSpPr>
          <p:cNvPr id="29" name="Straight Connector 28">
            <a:extLst>
              <a:ext uri="{FF2B5EF4-FFF2-40B4-BE49-F238E27FC236}">
                <a16:creationId xmlns:a16="http://schemas.microsoft.com/office/drawing/2014/main" id="{3D3DFFAB-653A-4017-92DD-B85B980DFCB5}"/>
              </a:ext>
            </a:extLst>
          </p:cNvPr>
          <p:cNvCxnSpPr/>
          <p:nvPr/>
        </p:nvCxnSpPr>
        <p:spPr>
          <a:xfrm>
            <a:off x="10726617" y="5977836"/>
            <a:ext cx="976589"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1A88831-47C0-4189-BD3A-5DE7538005D5}"/>
              </a:ext>
            </a:extLst>
          </p:cNvPr>
          <p:cNvSpPr/>
          <p:nvPr/>
        </p:nvSpPr>
        <p:spPr>
          <a:xfrm>
            <a:off x="1015831" y="4513002"/>
            <a:ext cx="1387398" cy="3856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rPr>
              <a:t>__________</a:t>
            </a:r>
          </a:p>
        </p:txBody>
      </p:sp>
      <p:cxnSp>
        <p:nvCxnSpPr>
          <p:cNvPr id="31" name="Straight Connector 30">
            <a:extLst>
              <a:ext uri="{FF2B5EF4-FFF2-40B4-BE49-F238E27FC236}">
                <a16:creationId xmlns:a16="http://schemas.microsoft.com/office/drawing/2014/main" id="{5C3C1676-3F7F-4A48-B83C-1DE76E28BA18}"/>
              </a:ext>
            </a:extLst>
          </p:cNvPr>
          <p:cNvCxnSpPr>
            <a:cxnSpLocks/>
          </p:cNvCxnSpPr>
          <p:nvPr/>
        </p:nvCxnSpPr>
        <p:spPr>
          <a:xfrm>
            <a:off x="1903211" y="5977836"/>
            <a:ext cx="1133065"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33" name="Rounded Rectangular Callout 17">
            <a:extLst>
              <a:ext uri="{FF2B5EF4-FFF2-40B4-BE49-F238E27FC236}">
                <a16:creationId xmlns:a16="http://schemas.microsoft.com/office/drawing/2014/main" id="{13D50259-AA5E-410F-9014-80D8D2221FAD}"/>
              </a:ext>
            </a:extLst>
          </p:cNvPr>
          <p:cNvSpPr/>
          <p:nvPr/>
        </p:nvSpPr>
        <p:spPr>
          <a:xfrm>
            <a:off x="7045369" y="247046"/>
            <a:ext cx="3653726" cy="1251821"/>
          </a:xfrm>
          <a:prstGeom prst="wedgeRoundRectCallout">
            <a:avLst>
              <a:gd name="adj1" fmla="val -49707"/>
              <a:gd name="adj2" fmla="val 21808"/>
              <a:gd name="adj3" fmla="val 16667"/>
            </a:avLst>
          </a:prstGeom>
          <a:solidFill>
            <a:schemeClr val="accent4">
              <a:lumMod val="20000"/>
              <a:lumOff val="80000"/>
            </a:schemeClr>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seit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lang="en-GB" sz="2000" dirty="0">
                <a:solidFill>
                  <a:schemeClr val="tx1"/>
                </a:solidFill>
                <a:latin typeface="Century Gothic" panose="020B0502020202020204" pitchFamily="34" charset="0"/>
              </a:rPr>
              <a:t>since</a:t>
            </a:r>
            <a:br>
              <a:rPr lang="en-GB" sz="2000" dirty="0">
                <a:solidFill>
                  <a:schemeClr val="tx1"/>
                </a:solidFill>
                <a:latin typeface="Century Gothic" panose="020B0502020202020204" pitchFamily="34" charset="0"/>
              </a:rPr>
            </a:br>
            <a:r>
              <a:rPr lang="en-GB" sz="2000" dirty="0" err="1">
                <a:solidFill>
                  <a:schemeClr val="tx1"/>
                </a:solidFill>
                <a:latin typeface="Century Gothic" panose="020B0502020202020204" pitchFamily="34" charset="0"/>
              </a:rPr>
              <a:t>nennen</a:t>
            </a:r>
            <a:r>
              <a:rPr lang="en-GB" sz="2000" dirty="0">
                <a:solidFill>
                  <a:schemeClr val="tx1"/>
                </a:solidFill>
                <a:latin typeface="Century Gothic" panose="020B0502020202020204" pitchFamily="34" charset="0"/>
              </a:rPr>
              <a:t> = to name</a:t>
            </a:r>
            <a:br>
              <a:rPr lang="en-GB" sz="2000" dirty="0">
                <a:solidFill>
                  <a:schemeClr val="tx1"/>
                </a:solidFill>
                <a:latin typeface="Century Gothic" panose="020B0502020202020204" pitchFamily="34" charset="0"/>
              </a:rPr>
            </a:b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riesig = huge</a:t>
            </a:r>
            <a:b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Ihnen</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(to) you (formal)</a:t>
            </a:r>
          </a:p>
        </p:txBody>
      </p:sp>
    </p:spTree>
    <p:extLst>
      <p:ext uri="{BB962C8B-B14F-4D97-AF65-F5344CB8AC3E}">
        <p14:creationId xmlns:p14="http://schemas.microsoft.com/office/powerpoint/2010/main" val="249802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0" grpId="0" animBg="1"/>
      <p:bldP spid="22" grpId="0" animBg="1"/>
      <p:bldP spid="24" grpId="0" animBg="1"/>
      <p:bldP spid="26" grpId="0" animBg="1"/>
      <p:bldP spid="28"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254343" y="189682"/>
            <a:ext cx="167732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14" name="Title 2"/>
          <p:cNvSpPr>
            <a:spLocks noGrp="1"/>
          </p:cNvSpPr>
          <p:nvPr>
            <p:ph type="title"/>
          </p:nvPr>
        </p:nvSpPr>
        <p:spPr>
          <a:xfrm>
            <a:off x="-1" y="213557"/>
            <a:ext cx="6381345" cy="647577"/>
          </a:xfrm>
        </p:spPr>
        <p:txBody>
          <a:bodyPr>
            <a:noAutofit/>
          </a:bodyPr>
          <a:lstStyle/>
          <a:p>
            <a:r>
              <a:rPr lang="en-US" sz="2800" b="1" dirty="0">
                <a:solidFill>
                  <a:schemeClr val="bg1"/>
                </a:solidFill>
              </a:rPr>
              <a:t>Who does what? Present tense</a:t>
            </a:r>
            <a:endParaRPr lang="en-GB" sz="2800" dirty="0">
              <a:solidFill>
                <a:schemeClr val="bg1"/>
              </a:solidFill>
            </a:endParaRPr>
          </a:p>
        </p:txBody>
      </p:sp>
      <p:sp>
        <p:nvSpPr>
          <p:cNvPr id="2" name="Rectangle 1"/>
          <p:cNvSpPr/>
          <p:nvPr/>
        </p:nvSpPr>
        <p:spPr>
          <a:xfrm>
            <a:off x="352194" y="5663464"/>
            <a:ext cx="1183980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Remember: </a:t>
            </a:r>
            <a:r>
              <a:rPr kumimoji="0" lang="en-GB" sz="2000" i="0" u="sng" strike="noStrike" kern="1200" cap="none" spc="0" normalizeH="0" baseline="0" noProof="0" dirty="0">
                <a:ln>
                  <a:noFill/>
                </a:ln>
                <a:effectLst/>
                <a:uLnTx/>
                <a:uFillTx/>
                <a:latin typeface="Century Gothic" panose="020F0302020204030204"/>
                <a:ea typeface="+mn-ea"/>
                <a:cs typeface="+mn-cs"/>
              </a:rPr>
              <a:t>Pronouns</a:t>
            </a:r>
            <a:r>
              <a:rPr lang="en-GB" sz="2000" b="1" noProof="0" dirty="0">
                <a:latin typeface="Century Gothic" panose="020F0302020204030204"/>
              </a:rPr>
              <a:t> </a:t>
            </a:r>
            <a:r>
              <a:rPr kumimoji="0" lang="en-GB" sz="2000" b="0" i="0" strike="noStrike" kern="1200" cap="none" spc="0" normalizeH="0" baseline="0" noProof="0" dirty="0">
                <a:ln>
                  <a:noFill/>
                </a:ln>
                <a:effectLst/>
                <a:uLnTx/>
                <a:uFillTx/>
                <a:latin typeface="Century Gothic" panose="020F0302020204030204"/>
                <a:ea typeface="+mn-ea"/>
                <a:cs typeface="+mn-cs"/>
              </a:rPr>
              <a:t>are</a:t>
            </a:r>
            <a:r>
              <a:rPr kumimoji="0" lang="en-GB" sz="2000" b="0" i="0" u="none" strike="noStrike" kern="1200" cap="none" spc="0" normalizeH="0" baseline="0" noProof="0" dirty="0">
                <a:ln>
                  <a:noFill/>
                </a:ln>
                <a:effectLst/>
                <a:uLnTx/>
                <a:uFillTx/>
                <a:latin typeface="Century Gothic" panose="020F0302020204030204"/>
                <a:ea typeface="+mn-ea"/>
                <a:cs typeface="+mn-cs"/>
              </a:rPr>
              <a:t> like a shortcut to refer to a noun, e.g., ‘I, he, she, we, they’</a:t>
            </a:r>
            <a:r>
              <a:rPr kumimoji="0" lang="en-GB" sz="2000" b="0" i="0" u="none" strike="noStrike" kern="1200" cap="none" spc="0" normalizeH="0" noProof="0" dirty="0">
                <a:ln>
                  <a:noFill/>
                </a:ln>
                <a:effectLst/>
                <a:uLnTx/>
                <a:uFillTx/>
                <a:latin typeface="Century Gothic" panose="020F0302020204030204"/>
                <a:ea typeface="+mn-ea"/>
                <a:cs typeface="+mn-cs"/>
              </a:rPr>
              <a:t> instead of Mia, the dog, my friends and I, my grandma and grandad etc..</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sp>
        <p:nvSpPr>
          <p:cNvPr id="31" name="Rectangle 30">
            <a:extLst>
              <a:ext uri="{FF2B5EF4-FFF2-40B4-BE49-F238E27FC236}">
                <a16:creationId xmlns:a16="http://schemas.microsoft.com/office/drawing/2014/main" id="{21341AB7-0075-41DC-8492-285E412C9468}"/>
              </a:ext>
            </a:extLst>
          </p:cNvPr>
          <p:cNvSpPr/>
          <p:nvPr/>
        </p:nvSpPr>
        <p:spPr>
          <a:xfrm>
            <a:off x="220327" y="1164781"/>
            <a:ext cx="121920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Remember: In German, the </a:t>
            </a:r>
            <a:r>
              <a:rPr kumimoji="0" lang="en-GB" sz="2400" b="0" i="0" u="sng"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verb ending </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and the </a:t>
            </a:r>
            <a:r>
              <a:rPr kumimoji="0" lang="en-GB" sz="2400" b="0" i="0" u="sng"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subject</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often tell us </a:t>
            </a:r>
            <a:r>
              <a:rPr kumimoji="0" lang="en-GB" sz="2400" b="1"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who</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is doing the action. </a:t>
            </a:r>
          </a:p>
        </p:txBody>
      </p:sp>
      <p:sp>
        <p:nvSpPr>
          <p:cNvPr id="40" name="Rectangle 39">
            <a:extLst>
              <a:ext uri="{FF2B5EF4-FFF2-40B4-BE49-F238E27FC236}">
                <a16:creationId xmlns:a16="http://schemas.microsoft.com/office/drawing/2014/main" id="{E7C7C63F-11FE-4588-B65F-947867EAC156}"/>
              </a:ext>
            </a:extLst>
          </p:cNvPr>
          <p:cNvSpPr/>
          <p:nvPr/>
        </p:nvSpPr>
        <p:spPr>
          <a:xfrm>
            <a:off x="556450" y="2210818"/>
            <a:ext cx="1921330" cy="461489"/>
          </a:xfrm>
          <a:prstGeom prst="rect">
            <a:avLst/>
          </a:prstGeom>
          <a:solidFill>
            <a:srgbClr val="FFCC0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Infinitive</a:t>
            </a:r>
          </a:p>
        </p:txBody>
      </p:sp>
      <p:sp>
        <p:nvSpPr>
          <p:cNvPr id="43" name="Rectangle 42">
            <a:extLst>
              <a:ext uri="{FF2B5EF4-FFF2-40B4-BE49-F238E27FC236}">
                <a16:creationId xmlns:a16="http://schemas.microsoft.com/office/drawing/2014/main" id="{F62733AB-D8CA-4FC5-8F4E-D1BCEDB85605}"/>
              </a:ext>
            </a:extLst>
          </p:cNvPr>
          <p:cNvSpPr/>
          <p:nvPr/>
        </p:nvSpPr>
        <p:spPr>
          <a:xfrm>
            <a:off x="556450" y="2791042"/>
            <a:ext cx="1921330" cy="461489"/>
          </a:xfrm>
          <a:prstGeom prst="rect">
            <a:avLst/>
          </a:prstGeom>
          <a:solidFill>
            <a:srgbClr val="FFCC0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a:t>
            </a:r>
          </a:p>
        </p:txBody>
      </p:sp>
      <p:sp>
        <p:nvSpPr>
          <p:cNvPr id="44" name="Rectangle 43">
            <a:extLst>
              <a:ext uri="{FF2B5EF4-FFF2-40B4-BE49-F238E27FC236}">
                <a16:creationId xmlns:a16="http://schemas.microsoft.com/office/drawing/2014/main" id="{0738A9E1-7CA6-41EB-B2A1-E0CF6CE75A8A}"/>
              </a:ext>
            </a:extLst>
          </p:cNvPr>
          <p:cNvSpPr/>
          <p:nvPr/>
        </p:nvSpPr>
        <p:spPr>
          <a:xfrm>
            <a:off x="556450" y="3368561"/>
            <a:ext cx="1921330" cy="461489"/>
          </a:xfrm>
          <a:prstGeom prst="rect">
            <a:avLst/>
          </a:prstGeom>
          <a:solidFill>
            <a:srgbClr val="FFCC0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you</a:t>
            </a:r>
          </a:p>
        </p:txBody>
      </p:sp>
      <p:sp>
        <p:nvSpPr>
          <p:cNvPr id="49" name="Rectangle 48">
            <a:extLst>
              <a:ext uri="{FF2B5EF4-FFF2-40B4-BE49-F238E27FC236}">
                <a16:creationId xmlns:a16="http://schemas.microsoft.com/office/drawing/2014/main" id="{C233D422-095B-41F1-9C34-AED740644B96}"/>
              </a:ext>
            </a:extLst>
          </p:cNvPr>
          <p:cNvSpPr/>
          <p:nvPr/>
        </p:nvSpPr>
        <p:spPr>
          <a:xfrm>
            <a:off x="556450" y="3943006"/>
            <a:ext cx="1921330" cy="461489"/>
          </a:xfrm>
          <a:prstGeom prst="rect">
            <a:avLst/>
          </a:prstGeom>
          <a:solidFill>
            <a:srgbClr val="FFCC0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s/he/it</a:t>
            </a:r>
          </a:p>
        </p:txBody>
      </p:sp>
      <p:sp>
        <p:nvSpPr>
          <p:cNvPr id="50" name="Rectangle 49">
            <a:extLst>
              <a:ext uri="{FF2B5EF4-FFF2-40B4-BE49-F238E27FC236}">
                <a16:creationId xmlns:a16="http://schemas.microsoft.com/office/drawing/2014/main" id="{B03FC7A2-0DE5-48DC-A790-08DD6FF4410B}"/>
              </a:ext>
            </a:extLst>
          </p:cNvPr>
          <p:cNvSpPr/>
          <p:nvPr/>
        </p:nvSpPr>
        <p:spPr>
          <a:xfrm>
            <a:off x="556450" y="4542041"/>
            <a:ext cx="1921330" cy="461489"/>
          </a:xfrm>
          <a:prstGeom prst="rect">
            <a:avLst/>
          </a:prstGeom>
          <a:solidFill>
            <a:srgbClr val="FFCC0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we</a:t>
            </a:r>
          </a:p>
        </p:txBody>
      </p:sp>
      <p:sp>
        <p:nvSpPr>
          <p:cNvPr id="51" name="Rectangle 50">
            <a:extLst>
              <a:ext uri="{FF2B5EF4-FFF2-40B4-BE49-F238E27FC236}">
                <a16:creationId xmlns:a16="http://schemas.microsoft.com/office/drawing/2014/main" id="{6907DA4C-526F-430F-8113-0C43343360BB}"/>
              </a:ext>
            </a:extLst>
          </p:cNvPr>
          <p:cNvSpPr/>
          <p:nvPr/>
        </p:nvSpPr>
        <p:spPr>
          <a:xfrm>
            <a:off x="556450" y="5111702"/>
            <a:ext cx="1921330" cy="461489"/>
          </a:xfrm>
          <a:prstGeom prst="rect">
            <a:avLst/>
          </a:prstGeom>
          <a:solidFill>
            <a:srgbClr val="FFCC0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they</a:t>
            </a:r>
          </a:p>
        </p:txBody>
      </p:sp>
      <p:pic>
        <p:nvPicPr>
          <p:cNvPr id="52" name="Picture 51" descr="A close up of a logo&#10;&#10;Description automatically generated">
            <a:extLst>
              <a:ext uri="{FF2B5EF4-FFF2-40B4-BE49-F238E27FC236}">
                <a16:creationId xmlns:a16="http://schemas.microsoft.com/office/drawing/2014/main" id="{786EFE95-3477-47E2-A98F-8C8A852649F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4" t="6666" r="46876" b="4444"/>
          <a:stretch/>
        </p:blipFill>
        <p:spPr>
          <a:xfrm>
            <a:off x="6976166" y="1659688"/>
            <a:ext cx="1342510" cy="1342510"/>
          </a:xfrm>
          <a:prstGeom prst="rect">
            <a:avLst/>
          </a:prstGeom>
        </p:spPr>
      </p:pic>
      <p:sp>
        <p:nvSpPr>
          <p:cNvPr id="53" name="Rounded Rectangular Callout 17">
            <a:extLst>
              <a:ext uri="{FF2B5EF4-FFF2-40B4-BE49-F238E27FC236}">
                <a16:creationId xmlns:a16="http://schemas.microsoft.com/office/drawing/2014/main" id="{367DE144-052B-43CB-8443-9732A47A8959}"/>
              </a:ext>
            </a:extLst>
          </p:cNvPr>
          <p:cNvSpPr/>
          <p:nvPr/>
        </p:nvSpPr>
        <p:spPr>
          <a:xfrm>
            <a:off x="8955239" y="1569483"/>
            <a:ext cx="2876623" cy="1504541"/>
          </a:xfrm>
          <a:prstGeom prst="wedgeRoundRectCallout">
            <a:avLst>
              <a:gd name="adj1" fmla="val -65485"/>
              <a:gd name="adj2" fmla="val -22581"/>
              <a:gd name="adj3" fmla="val 16667"/>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Remember: the infinitive is the dictionary form. It tells you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what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but not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who</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54" name="TextBox 53">
            <a:extLst>
              <a:ext uri="{FF2B5EF4-FFF2-40B4-BE49-F238E27FC236}">
                <a16:creationId xmlns:a16="http://schemas.microsoft.com/office/drawing/2014/main" id="{87D8CEB8-6FBE-4D24-9F13-78EFB01C57D8}"/>
              </a:ext>
            </a:extLst>
          </p:cNvPr>
          <p:cNvSpPr txBox="1"/>
          <p:nvPr/>
        </p:nvSpPr>
        <p:spPr>
          <a:xfrm>
            <a:off x="5498113" y="2757029"/>
            <a:ext cx="3156858" cy="52046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 </a:t>
            </a:r>
            <a:r>
              <a:rPr kumimoji="0" lang="en-GB" sz="2400" b="0" i="0" u="none" strike="noStrike" kern="1200" cap="none" spc="0" normalizeH="0" baseline="0" noProof="0" dirty="0">
                <a:ln>
                  <a:noFill/>
                </a:ln>
                <a:effectLst/>
                <a:uLnTx/>
                <a:uFillTx/>
                <a:latin typeface="Century Gothic" panose="020B0502020202020204" pitchFamily="34" charset="0"/>
                <a:ea typeface="+mn-ea"/>
              </a:rPr>
              <a:t> </a:t>
            </a:r>
            <a:r>
              <a:rPr kumimoji="0" lang="en-GB" sz="2400" b="1" i="0" u="none" strike="noStrike" kern="1200" cap="none" spc="0" normalizeH="0" baseline="0" noProof="0" dirty="0">
                <a:ln>
                  <a:noFill/>
                </a:ln>
                <a:effectLst/>
                <a:uLnTx/>
                <a:uFillTx/>
                <a:latin typeface="Century Gothic" panose="020B0502020202020204" pitchFamily="34" charset="0"/>
                <a:ea typeface="+mn-ea"/>
              </a:rPr>
              <a:t>I</a:t>
            </a:r>
            <a:r>
              <a:rPr kumimoji="0" lang="en-GB" sz="2400" b="0" i="0" u="none" strike="noStrike" kern="1200" cap="none" spc="0" normalizeH="0" baseline="0" noProof="0" dirty="0">
                <a:ln>
                  <a:noFill/>
                </a:ln>
                <a:effectLst/>
                <a:uLnTx/>
                <a:uFillTx/>
                <a:latin typeface="Century Gothic" panose="020B0502020202020204" pitchFamily="34" charset="0"/>
                <a:ea typeface="+mn-ea"/>
              </a:rPr>
              <a:t> win</a:t>
            </a:r>
          </a:p>
        </p:txBody>
      </p:sp>
      <p:sp>
        <p:nvSpPr>
          <p:cNvPr id="55" name="Rectangle 54">
            <a:extLst>
              <a:ext uri="{FF2B5EF4-FFF2-40B4-BE49-F238E27FC236}">
                <a16:creationId xmlns:a16="http://schemas.microsoft.com/office/drawing/2014/main" id="{E1751815-12ED-4129-8035-EAADC28EAD98}"/>
              </a:ext>
            </a:extLst>
          </p:cNvPr>
          <p:cNvSpPr/>
          <p:nvPr/>
        </p:nvSpPr>
        <p:spPr>
          <a:xfrm>
            <a:off x="2522762" y="2179287"/>
            <a:ext cx="1672253" cy="493020"/>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gewinnen</a:t>
            </a:r>
            <a:endPar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endParaRPr>
          </a:p>
        </p:txBody>
      </p:sp>
      <p:sp>
        <p:nvSpPr>
          <p:cNvPr id="56" name="Rectangle 55">
            <a:extLst>
              <a:ext uri="{FF2B5EF4-FFF2-40B4-BE49-F238E27FC236}">
                <a16:creationId xmlns:a16="http://schemas.microsoft.com/office/drawing/2014/main" id="{D63EDEE3-B126-4F0E-BF32-0BD67BFD0828}"/>
              </a:ext>
            </a:extLst>
          </p:cNvPr>
          <p:cNvSpPr/>
          <p:nvPr/>
        </p:nvSpPr>
        <p:spPr>
          <a:xfrm>
            <a:off x="2570196" y="2729048"/>
            <a:ext cx="2126150" cy="49276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Ich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gewinn</a:t>
            </a: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e</a:t>
            </a:r>
            <a:endPar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endParaRPr>
          </a:p>
        </p:txBody>
      </p:sp>
      <p:sp>
        <p:nvSpPr>
          <p:cNvPr id="57" name="Rectangle 56">
            <a:extLst>
              <a:ext uri="{FF2B5EF4-FFF2-40B4-BE49-F238E27FC236}">
                <a16:creationId xmlns:a16="http://schemas.microsoft.com/office/drawing/2014/main" id="{C67B65E6-4D87-4BF5-A5DF-7ED70957C821}"/>
              </a:ext>
            </a:extLst>
          </p:cNvPr>
          <p:cNvSpPr/>
          <p:nvPr/>
        </p:nvSpPr>
        <p:spPr>
          <a:xfrm>
            <a:off x="5580938" y="2210818"/>
            <a:ext cx="1351652" cy="493020"/>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to win</a:t>
            </a:r>
          </a:p>
        </p:txBody>
      </p:sp>
      <p:sp>
        <p:nvSpPr>
          <p:cNvPr id="58" name="Rectangle 57">
            <a:extLst>
              <a:ext uri="{FF2B5EF4-FFF2-40B4-BE49-F238E27FC236}">
                <a16:creationId xmlns:a16="http://schemas.microsoft.com/office/drawing/2014/main" id="{0A704299-9468-4D96-9391-D281E0F52052}"/>
              </a:ext>
            </a:extLst>
          </p:cNvPr>
          <p:cNvSpPr/>
          <p:nvPr/>
        </p:nvSpPr>
        <p:spPr>
          <a:xfrm>
            <a:off x="2570196" y="3959574"/>
            <a:ext cx="3124573" cy="45679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b="1" dirty="0">
                <a:solidFill>
                  <a:srgbClr val="FF6600"/>
                </a:solidFill>
                <a:latin typeface="Century Gothic" panose="020B0502020202020204" pitchFamily="34" charset="0"/>
                <a:ea typeface="Calibri" panose="020F0502020204030204" pitchFamily="34" charset="0"/>
              </a:rPr>
              <a:t>s</a:t>
            </a: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ie</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 / </a:t>
            </a: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er</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 / es </a:t>
            </a: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gewinn</a:t>
            </a: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t</a:t>
            </a:r>
            <a:endPar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endParaRPr>
          </a:p>
        </p:txBody>
      </p:sp>
      <p:sp>
        <p:nvSpPr>
          <p:cNvPr id="59" name="Rectangle 58">
            <a:extLst>
              <a:ext uri="{FF2B5EF4-FFF2-40B4-BE49-F238E27FC236}">
                <a16:creationId xmlns:a16="http://schemas.microsoft.com/office/drawing/2014/main" id="{63281680-276D-4F21-B179-CAFDCC4A1638}"/>
              </a:ext>
            </a:extLst>
          </p:cNvPr>
          <p:cNvSpPr/>
          <p:nvPr/>
        </p:nvSpPr>
        <p:spPr>
          <a:xfrm>
            <a:off x="5653067" y="3916678"/>
            <a:ext cx="2156360" cy="520463"/>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effectLst/>
                <a:uLnTx/>
                <a:uFillTx/>
                <a:latin typeface="Century Gothic" panose="020B0502020202020204" pitchFamily="34" charset="0"/>
                <a:ea typeface="+mn-ea"/>
              </a:rPr>
              <a:t> </a:t>
            </a:r>
            <a:r>
              <a:rPr kumimoji="0" lang="en-GB" sz="2400" b="1" i="0" u="none" strike="noStrike" kern="1200" cap="none" spc="0" normalizeH="0" baseline="0" noProof="0" dirty="0">
                <a:ln>
                  <a:noFill/>
                </a:ln>
                <a:effectLst/>
                <a:uLnTx/>
                <a:uFillTx/>
                <a:latin typeface="Century Gothic" panose="020B0502020202020204" pitchFamily="34" charset="0"/>
                <a:ea typeface="+mn-ea"/>
              </a:rPr>
              <a:t>S/he/it</a:t>
            </a:r>
            <a:r>
              <a:rPr kumimoji="0" lang="en-GB" sz="2400" b="0" i="0" u="none" strike="noStrike" kern="1200" cap="none" spc="0" normalizeH="0" baseline="0" noProof="0" dirty="0">
                <a:ln>
                  <a:noFill/>
                </a:ln>
                <a:effectLst/>
                <a:uLnTx/>
                <a:uFillTx/>
                <a:latin typeface="Century Gothic" panose="020B0502020202020204" pitchFamily="34" charset="0"/>
                <a:ea typeface="+mn-ea"/>
              </a:rPr>
              <a:t> wins</a:t>
            </a:r>
          </a:p>
        </p:txBody>
      </p:sp>
      <p:sp>
        <p:nvSpPr>
          <p:cNvPr id="66" name="Rectangle 65">
            <a:extLst>
              <a:ext uri="{FF2B5EF4-FFF2-40B4-BE49-F238E27FC236}">
                <a16:creationId xmlns:a16="http://schemas.microsoft.com/office/drawing/2014/main" id="{ABFFC836-0CEC-4B4D-A5FE-53EBDC93F1AD}"/>
              </a:ext>
            </a:extLst>
          </p:cNvPr>
          <p:cNvSpPr/>
          <p:nvPr/>
        </p:nvSpPr>
        <p:spPr>
          <a:xfrm>
            <a:off x="2548690" y="3313112"/>
            <a:ext cx="2024561" cy="49276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gewinn</a:t>
            </a: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st</a:t>
            </a:r>
            <a:endPar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endParaRPr>
          </a:p>
        </p:txBody>
      </p:sp>
      <p:sp>
        <p:nvSpPr>
          <p:cNvPr id="67" name="TextBox 66">
            <a:extLst>
              <a:ext uri="{FF2B5EF4-FFF2-40B4-BE49-F238E27FC236}">
                <a16:creationId xmlns:a16="http://schemas.microsoft.com/office/drawing/2014/main" id="{9BFD340D-279F-4709-98FD-F5CE2158D383}"/>
              </a:ext>
            </a:extLst>
          </p:cNvPr>
          <p:cNvSpPr txBox="1"/>
          <p:nvPr/>
        </p:nvSpPr>
        <p:spPr>
          <a:xfrm>
            <a:off x="5547444" y="3314040"/>
            <a:ext cx="3156858" cy="52046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 </a:t>
            </a:r>
            <a:r>
              <a:rPr kumimoji="0" lang="en-GB" sz="2400" b="0" i="0" u="none" strike="noStrike" kern="1200" cap="none" spc="0" normalizeH="0" baseline="0" noProof="0" dirty="0">
                <a:ln>
                  <a:noFill/>
                </a:ln>
                <a:effectLst/>
                <a:uLnTx/>
                <a:uFillTx/>
                <a:latin typeface="Century Gothic" panose="020B0502020202020204" pitchFamily="34" charset="0"/>
                <a:ea typeface="+mn-ea"/>
              </a:rPr>
              <a:t> </a:t>
            </a:r>
            <a:r>
              <a:rPr kumimoji="0" lang="en-GB" sz="2400" b="1" i="0" u="none" strike="noStrike" kern="1200" cap="none" spc="0" normalizeH="0" baseline="0" noProof="0" dirty="0">
                <a:ln>
                  <a:noFill/>
                </a:ln>
                <a:effectLst/>
                <a:uLnTx/>
                <a:uFillTx/>
                <a:latin typeface="Century Gothic" panose="020B0502020202020204" pitchFamily="34" charset="0"/>
                <a:ea typeface="+mn-ea"/>
              </a:rPr>
              <a:t>you</a:t>
            </a:r>
            <a:r>
              <a:rPr kumimoji="0" lang="en-GB" sz="2400" b="0" i="0" u="none" strike="noStrike" kern="1200" cap="none" spc="0" normalizeH="0" baseline="0" noProof="0" dirty="0">
                <a:ln>
                  <a:noFill/>
                </a:ln>
                <a:effectLst/>
                <a:uLnTx/>
                <a:uFillTx/>
                <a:latin typeface="Century Gothic" panose="020B0502020202020204" pitchFamily="34" charset="0"/>
                <a:ea typeface="+mn-ea"/>
              </a:rPr>
              <a:t> win</a:t>
            </a:r>
          </a:p>
        </p:txBody>
      </p:sp>
      <p:sp>
        <p:nvSpPr>
          <p:cNvPr id="68" name="Rectangle 67">
            <a:extLst>
              <a:ext uri="{FF2B5EF4-FFF2-40B4-BE49-F238E27FC236}">
                <a16:creationId xmlns:a16="http://schemas.microsoft.com/office/drawing/2014/main" id="{234F15D5-F263-4915-BCD1-CAD0B09794C2}"/>
              </a:ext>
            </a:extLst>
          </p:cNvPr>
          <p:cNvSpPr/>
          <p:nvPr/>
        </p:nvSpPr>
        <p:spPr>
          <a:xfrm>
            <a:off x="2593223" y="4550731"/>
            <a:ext cx="2170787" cy="45679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wir</a:t>
            </a:r>
            <a:r>
              <a:rPr kumimoji="0" lang="en-GB" sz="2400" b="1"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gewinn</a:t>
            </a:r>
            <a:r>
              <a:rPr lang="en-GB" sz="2400" b="1" dirty="0" err="1">
                <a:solidFill>
                  <a:srgbClr val="FF6600"/>
                </a:solidFill>
                <a:latin typeface="Century Gothic" panose="020B0502020202020204" pitchFamily="34" charset="0"/>
                <a:ea typeface="Calibri" panose="020F0502020204030204" pitchFamily="34" charset="0"/>
              </a:rPr>
              <a:t>en</a:t>
            </a:r>
            <a:endPar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endParaRPr>
          </a:p>
        </p:txBody>
      </p:sp>
      <p:sp>
        <p:nvSpPr>
          <p:cNvPr id="69" name="Rectangle 68">
            <a:extLst>
              <a:ext uri="{FF2B5EF4-FFF2-40B4-BE49-F238E27FC236}">
                <a16:creationId xmlns:a16="http://schemas.microsoft.com/office/drawing/2014/main" id="{6CD10E55-7598-4EEE-9711-F5589C08170B}"/>
              </a:ext>
            </a:extLst>
          </p:cNvPr>
          <p:cNvSpPr/>
          <p:nvPr/>
        </p:nvSpPr>
        <p:spPr>
          <a:xfrm>
            <a:off x="5676094" y="4490332"/>
            <a:ext cx="1491114" cy="520463"/>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effectLst/>
                <a:uLnTx/>
                <a:uFillTx/>
                <a:latin typeface="Century Gothic" panose="020B0502020202020204" pitchFamily="34" charset="0"/>
                <a:ea typeface="+mn-ea"/>
              </a:rPr>
              <a:t> </a:t>
            </a:r>
            <a:r>
              <a:rPr kumimoji="0" lang="en-GB" sz="2400" b="1" i="0" u="none" strike="noStrike" kern="1200" cap="none" spc="0" normalizeH="0" baseline="0" noProof="0" dirty="0">
                <a:ln>
                  <a:noFill/>
                </a:ln>
                <a:effectLst/>
                <a:uLnTx/>
                <a:uFillTx/>
                <a:latin typeface="Century Gothic" panose="020B0502020202020204" pitchFamily="34" charset="0"/>
                <a:ea typeface="+mn-ea"/>
              </a:rPr>
              <a:t>we </a:t>
            </a:r>
            <a:r>
              <a:rPr kumimoji="0" lang="en-GB" sz="2400" b="0" i="0" u="none" strike="noStrike" kern="1200" cap="none" spc="0" normalizeH="0" baseline="0" noProof="0" dirty="0">
                <a:ln>
                  <a:noFill/>
                </a:ln>
                <a:effectLst/>
                <a:uLnTx/>
                <a:uFillTx/>
                <a:latin typeface="Century Gothic" panose="020B0502020202020204" pitchFamily="34" charset="0"/>
                <a:ea typeface="+mn-ea"/>
              </a:rPr>
              <a:t>win</a:t>
            </a:r>
          </a:p>
        </p:txBody>
      </p:sp>
      <p:sp>
        <p:nvSpPr>
          <p:cNvPr id="70" name="Rectangle 69">
            <a:extLst>
              <a:ext uri="{FF2B5EF4-FFF2-40B4-BE49-F238E27FC236}">
                <a16:creationId xmlns:a16="http://schemas.microsoft.com/office/drawing/2014/main" id="{A7D37756-77B2-4E2B-BFAF-3431589D7435}"/>
              </a:ext>
            </a:extLst>
          </p:cNvPr>
          <p:cNvSpPr/>
          <p:nvPr/>
        </p:nvSpPr>
        <p:spPr>
          <a:xfrm>
            <a:off x="2548690" y="5128130"/>
            <a:ext cx="2157963" cy="45679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sie</a:t>
            </a:r>
            <a:r>
              <a:rPr kumimoji="0" lang="en-GB" sz="2400" b="1"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gewinn</a:t>
            </a:r>
            <a:r>
              <a:rPr lang="en-GB" sz="2400" b="1" dirty="0" err="1">
                <a:solidFill>
                  <a:srgbClr val="FF6600"/>
                </a:solidFill>
                <a:latin typeface="Century Gothic" panose="020B0502020202020204" pitchFamily="34" charset="0"/>
                <a:ea typeface="Calibri" panose="020F0502020204030204" pitchFamily="34" charset="0"/>
              </a:rPr>
              <a:t>en</a:t>
            </a:r>
            <a:endPar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endParaRPr>
          </a:p>
        </p:txBody>
      </p:sp>
      <p:sp>
        <p:nvSpPr>
          <p:cNvPr id="71" name="Rectangle 70">
            <a:extLst>
              <a:ext uri="{FF2B5EF4-FFF2-40B4-BE49-F238E27FC236}">
                <a16:creationId xmlns:a16="http://schemas.microsoft.com/office/drawing/2014/main" id="{C3EEB2A1-BBA9-406A-816A-4F10D126512F}"/>
              </a:ext>
            </a:extLst>
          </p:cNvPr>
          <p:cNvSpPr/>
          <p:nvPr/>
        </p:nvSpPr>
        <p:spPr>
          <a:xfrm>
            <a:off x="5676094" y="5092858"/>
            <a:ext cx="1699504" cy="520463"/>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effectLst/>
                <a:uLnTx/>
                <a:uFillTx/>
                <a:latin typeface="Century Gothic" panose="020B0502020202020204" pitchFamily="34" charset="0"/>
                <a:ea typeface="+mn-ea"/>
              </a:rPr>
              <a:t> </a:t>
            </a:r>
            <a:r>
              <a:rPr kumimoji="0" lang="en-GB" sz="2400" b="1" i="0" u="none" strike="noStrike" kern="1200" cap="none" spc="0" normalizeH="0" baseline="0" noProof="0" dirty="0">
                <a:ln>
                  <a:noFill/>
                </a:ln>
                <a:effectLst/>
                <a:uLnTx/>
                <a:uFillTx/>
                <a:latin typeface="Century Gothic" panose="020B0502020202020204" pitchFamily="34" charset="0"/>
                <a:ea typeface="+mn-ea"/>
              </a:rPr>
              <a:t>they </a:t>
            </a:r>
            <a:r>
              <a:rPr kumimoji="0" lang="en-GB" sz="2400" b="0" i="0" u="none" strike="noStrike" kern="1200" cap="none" spc="0" normalizeH="0" baseline="0" noProof="0" dirty="0">
                <a:ln>
                  <a:noFill/>
                </a:ln>
                <a:effectLst/>
                <a:uLnTx/>
                <a:uFillTx/>
                <a:latin typeface="Century Gothic" panose="020B0502020202020204" pitchFamily="34" charset="0"/>
                <a:ea typeface="+mn-ea"/>
              </a:rPr>
              <a:t>win</a:t>
            </a:r>
          </a:p>
        </p:txBody>
      </p:sp>
      <p:sp>
        <p:nvSpPr>
          <p:cNvPr id="72" name="Rounded Rectangular Callout 17">
            <a:extLst>
              <a:ext uri="{FF2B5EF4-FFF2-40B4-BE49-F238E27FC236}">
                <a16:creationId xmlns:a16="http://schemas.microsoft.com/office/drawing/2014/main" id="{0792DD2E-A2F6-4367-AF01-362581E16BB7}"/>
              </a:ext>
            </a:extLst>
          </p:cNvPr>
          <p:cNvSpPr/>
          <p:nvPr/>
        </p:nvSpPr>
        <p:spPr>
          <a:xfrm>
            <a:off x="8138160" y="3152566"/>
            <a:ext cx="3692098" cy="807008"/>
          </a:xfrm>
          <a:prstGeom prst="wedgeRoundRectCallout">
            <a:avLst>
              <a:gd name="adj1" fmla="val -57560"/>
              <a:gd name="adj2" fmla="val -20315"/>
              <a:gd name="adj3" fmla="val 16667"/>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Remove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from the infinitive to get the stem.</a:t>
            </a:r>
          </a:p>
        </p:txBody>
      </p:sp>
      <p:sp>
        <p:nvSpPr>
          <p:cNvPr id="73" name="Rounded Rectangular Callout 17">
            <a:extLst>
              <a:ext uri="{FF2B5EF4-FFF2-40B4-BE49-F238E27FC236}">
                <a16:creationId xmlns:a16="http://schemas.microsoft.com/office/drawing/2014/main" id="{DE12F1A0-71F4-4C6E-A48E-A3A86604A716}"/>
              </a:ext>
            </a:extLst>
          </p:cNvPr>
          <p:cNvSpPr/>
          <p:nvPr/>
        </p:nvSpPr>
        <p:spPr>
          <a:xfrm>
            <a:off x="7993383" y="4082465"/>
            <a:ext cx="3836875" cy="1402492"/>
          </a:xfrm>
          <a:prstGeom prst="wedgeRoundRectCallout">
            <a:avLst>
              <a:gd name="adj1" fmla="val -56429"/>
              <a:gd name="adj2" fmla="val -22581"/>
              <a:gd name="adj3" fmla="val 16667"/>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chemeClr val="tx1"/>
                </a:solidFill>
                <a:latin typeface="Century Gothic" panose="020B0502020202020204" pitchFamily="34" charset="0"/>
              </a:rPr>
              <a:t>The </a:t>
            </a:r>
            <a:r>
              <a:rPr lang="en-GB" sz="2000" b="1" i="1" dirty="0" err="1">
                <a:solidFill>
                  <a:schemeClr val="tx1"/>
                </a:solidFill>
                <a:latin typeface="Century Gothic" panose="020B0502020202020204" pitchFamily="34" charset="0"/>
              </a:rPr>
              <a:t>wir</a:t>
            </a:r>
            <a:r>
              <a:rPr lang="en-GB" sz="2000" b="1" i="1" dirty="0">
                <a:solidFill>
                  <a:schemeClr val="tx1"/>
                </a:solidFill>
                <a:latin typeface="Century Gothic" panose="020B0502020202020204" pitchFamily="34" charset="0"/>
              </a:rPr>
              <a:t> </a:t>
            </a:r>
            <a:r>
              <a:rPr lang="en-GB" sz="2000" i="1" dirty="0">
                <a:solidFill>
                  <a:schemeClr val="tx1"/>
                </a:solidFill>
                <a:latin typeface="Century Gothic" panose="020B0502020202020204" pitchFamily="34" charset="0"/>
              </a:rPr>
              <a:t>(we)</a:t>
            </a:r>
            <a:r>
              <a:rPr lang="en-GB" sz="2000" dirty="0">
                <a:solidFill>
                  <a:schemeClr val="tx1"/>
                </a:solidFill>
                <a:latin typeface="Century Gothic" panose="020B0502020202020204" pitchFamily="34" charset="0"/>
              </a:rPr>
              <a:t> and </a:t>
            </a:r>
            <a:r>
              <a:rPr lang="en-GB" sz="2000" b="1" i="1" dirty="0" err="1">
                <a:solidFill>
                  <a:schemeClr val="tx1"/>
                </a:solidFill>
                <a:latin typeface="Century Gothic" panose="020B0502020202020204" pitchFamily="34" charset="0"/>
              </a:rPr>
              <a:t>sie</a:t>
            </a:r>
            <a:r>
              <a:rPr lang="en-GB" sz="2000" b="1" i="1"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rPr>
              <a:t>(they) forms of the verb always have the </a:t>
            </a:r>
            <a:r>
              <a:rPr lang="en-GB" sz="2000" u="sng" dirty="0">
                <a:solidFill>
                  <a:schemeClr val="tx1"/>
                </a:solidFill>
                <a:latin typeface="Century Gothic" panose="020B0502020202020204" pitchFamily="34" charset="0"/>
              </a:rPr>
              <a:t>same</a:t>
            </a:r>
            <a:r>
              <a:rPr lang="en-GB" sz="2000" dirty="0">
                <a:solidFill>
                  <a:schemeClr val="tx1"/>
                </a:solidFill>
                <a:latin typeface="Century Gothic" panose="020B0502020202020204" pitchFamily="34" charset="0"/>
              </a:rPr>
              <a:t> ending as the </a:t>
            </a:r>
            <a:r>
              <a:rPr lang="en-GB" sz="2000" b="1" dirty="0">
                <a:solidFill>
                  <a:schemeClr val="tx1"/>
                </a:solidFill>
                <a:latin typeface="Century Gothic" panose="020B0502020202020204" pitchFamily="34" charset="0"/>
              </a:rPr>
              <a:t>infinitive.</a:t>
            </a:r>
            <a:r>
              <a:rPr lang="en-GB" sz="2000" dirty="0">
                <a:solidFill>
                  <a:schemeClr val="tx1"/>
                </a:solidFill>
                <a:latin typeface="Century Gothic" panose="020B0502020202020204" pitchFamily="34" charset="0"/>
              </a:rPr>
              <a:t> </a:t>
            </a:r>
            <a:r>
              <a:rPr lang="en-GB" sz="2000" dirty="0">
                <a:solidFill>
                  <a:schemeClr val="tx1"/>
                </a:solidFill>
                <a:latin typeface="Century Gothic" panose="020B0502020202020204" pitchFamily="34" charset="0"/>
                <a:sym typeface="Wingdings" panose="05000000000000000000" pitchFamily="2" charset="2"/>
              </a:rPr>
              <a:t> </a:t>
            </a:r>
            <a:endParaRPr lang="en-GB" sz="20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51202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7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71"/>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40" grpId="0" animBg="1"/>
      <p:bldP spid="43" grpId="0" animBg="1"/>
      <p:bldP spid="44" grpId="0" animBg="1"/>
      <p:bldP spid="49" grpId="0" animBg="1"/>
      <p:bldP spid="50" grpId="0" animBg="1"/>
      <p:bldP spid="51" grpId="0" animBg="1"/>
      <p:bldP spid="53" grpId="0" animBg="1"/>
      <p:bldP spid="54" grpId="0"/>
      <p:bldP spid="55" grpId="0"/>
      <p:bldP spid="56" grpId="0"/>
      <p:bldP spid="57" grpId="0"/>
      <p:bldP spid="58" grpId="0"/>
      <p:bldP spid="59" grpId="0"/>
      <p:bldP spid="66" grpId="0"/>
      <p:bldP spid="67" grpId="0"/>
      <p:bldP spid="68" grpId="0"/>
      <p:bldP spid="69" grpId="0"/>
      <p:bldP spid="70" grpId="0"/>
      <p:bldP spid="71" grpId="0"/>
      <p:bldP spid="72" grpId="0" animBg="1"/>
      <p:bldP spid="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77055" cy="647577"/>
          </a:xfrm>
        </p:spPr>
        <p:txBody>
          <a:bodyPr>
            <a:normAutofit/>
          </a:bodyPr>
          <a:lstStyle/>
          <a:p>
            <a:r>
              <a:rPr lang="en-GB" sz="2800" b="1" dirty="0">
                <a:solidFill>
                  <a:schemeClr val="bg1"/>
                </a:solidFill>
              </a:rPr>
              <a:t>Und auf </a:t>
            </a:r>
            <a:r>
              <a:rPr lang="en-GB" sz="2800" b="1" dirty="0" err="1">
                <a:solidFill>
                  <a:schemeClr val="bg1"/>
                </a:solidFill>
              </a:rPr>
              <a:t>Englisch</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2069" y="1382652"/>
            <a:ext cx="1156786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Remember that the present tense in German has two meanings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 </a:t>
            </a:r>
            <a:r>
              <a:rPr kumimoji="0" lang="en-US" sz="2400" b="1" i="0" u="none" strike="noStrike" kern="1200" cap="none" spc="0" normalizeH="0" baseline="0" noProof="0" dirty="0" err="1">
                <a:ln>
                  <a:noFill/>
                </a:ln>
                <a:solidFill>
                  <a:srgbClr val="FF0000"/>
                </a:solidFill>
                <a:effectLst/>
                <a:uLnTx/>
                <a:uFillTx/>
                <a:latin typeface="Century Gothic" panose="020F0302020204030204"/>
                <a:ea typeface="+mn-ea"/>
                <a:cs typeface="+mn-cs"/>
              </a:rPr>
              <a:t>besuche</a:t>
            </a:r>
            <a:r>
              <a:rPr kumimoji="0" lang="en-US" sz="2400" b="0" i="0" u="none" strike="noStrike" kern="1200" cap="none" spc="0" normalizeH="0" baseline="0" noProof="0" dirty="0">
                <a:ln>
                  <a:noFill/>
                </a:ln>
                <a:effectLst/>
                <a:uLnTx/>
                <a:uFillTx/>
                <a:latin typeface="Century Gothic" panose="020F0302020204030204"/>
                <a:ea typeface="+mn-ea"/>
                <a:cs typeface="+mn-cs"/>
              </a:rPr>
              <a:t> den</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0" i="0" u="none" strike="noStrike" kern="1200" cap="none" spc="0" normalizeH="0" noProof="0" dirty="0" err="1">
                <a:ln>
                  <a:noFill/>
                </a:ln>
                <a:effectLst/>
                <a:uLnTx/>
                <a:uFillTx/>
                <a:latin typeface="Century Gothic" panose="020F0302020204030204"/>
                <a:ea typeface="+mn-ea"/>
                <a:cs typeface="+mn-cs"/>
              </a:rPr>
              <a:t>Wurstelprater</a:t>
            </a:r>
            <a:r>
              <a:rPr kumimoji="0" lang="en-US"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 I </a:t>
            </a:r>
            <a:r>
              <a:rPr lang="en-US" sz="2400" b="1" dirty="0">
                <a:solidFill>
                  <a:srgbClr val="FF0000"/>
                </a:solidFill>
                <a:latin typeface="Century Gothic" panose="020F0302020204030204"/>
                <a:sym typeface="Wingdings" pitchFamily="2" charset="2"/>
              </a:rPr>
              <a:t>visit</a:t>
            </a:r>
            <a:r>
              <a:rPr lang="en-US" sz="2400" b="1" dirty="0">
                <a:latin typeface="Century Gothic" panose="020F0302020204030204"/>
                <a:sym typeface="Wingdings" pitchFamily="2" charset="2"/>
              </a:rPr>
              <a:t> </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the </a:t>
            </a:r>
            <a:r>
              <a:rPr kumimoji="0" lang="en-US" sz="2400" b="0" i="0" u="none" strike="noStrike" kern="1200" cap="none" spc="0" normalizeH="0" baseline="0" noProof="0" dirty="0" err="1">
                <a:ln>
                  <a:noFill/>
                </a:ln>
                <a:effectLst/>
                <a:uLnTx/>
                <a:uFillTx/>
                <a:latin typeface="Century Gothic" panose="020F0302020204030204"/>
                <a:ea typeface="+mn-ea"/>
                <a:cs typeface="+mn-cs"/>
                <a:sym typeface="Wingdings" pitchFamily="2" charset="2"/>
              </a:rPr>
              <a:t>Wurstelprater</a:t>
            </a:r>
            <a:endPar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 I </a:t>
            </a:r>
            <a:r>
              <a:rPr kumimoji="0" lang="en-US" sz="2400" b="1" i="0" u="none" strike="noStrike" kern="1200" cap="none" spc="0" normalizeH="0" baseline="0" noProof="0" dirty="0">
                <a:ln>
                  <a:noFill/>
                </a:ln>
                <a:solidFill>
                  <a:srgbClr val="FF0000"/>
                </a:solidFill>
                <a:effectLst/>
                <a:uLnTx/>
                <a:uFillTx/>
                <a:latin typeface="Century Gothic" panose="020F0302020204030204"/>
                <a:ea typeface="+mn-ea"/>
                <a:cs typeface="+mn-cs"/>
                <a:sym typeface="Wingdings" pitchFamily="2" charset="2"/>
              </a:rPr>
              <a:t>am visiting</a:t>
            </a:r>
            <a:r>
              <a:rPr kumimoji="0" lang="en-US" sz="2400" b="0" i="0" u="none" strike="noStrike" kern="1200" cap="none" spc="0" normalizeH="0" baseline="0" noProof="0" dirty="0">
                <a:ln>
                  <a:noFill/>
                </a:ln>
                <a:solidFill>
                  <a:srgbClr val="FF0000"/>
                </a:solidFill>
                <a:effectLst/>
                <a:uLnTx/>
                <a:uFillTx/>
                <a:latin typeface="Century Gothic" panose="020F0302020204030204"/>
                <a:ea typeface="+mn-ea"/>
                <a:cs typeface="+mn-cs"/>
                <a:sym typeface="Wingdings" pitchFamily="2" charset="2"/>
              </a:rPr>
              <a:t> </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the </a:t>
            </a:r>
            <a:r>
              <a:rPr kumimoji="0" lang="en-US" sz="2400" b="0" i="0" u="none" strike="noStrike" kern="1200" cap="none" spc="0" normalizeH="0" baseline="0" noProof="0" dirty="0" err="1">
                <a:ln>
                  <a:noFill/>
                </a:ln>
                <a:effectLst/>
                <a:uLnTx/>
                <a:uFillTx/>
                <a:latin typeface="Century Gothic" panose="020F0302020204030204"/>
                <a:ea typeface="+mn-ea"/>
                <a:cs typeface="+mn-cs"/>
                <a:sym typeface="Wingdings" pitchFamily="2" charset="2"/>
              </a:rPr>
              <a:t>Wurstelprater</a:t>
            </a:r>
            <a:endPar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The English meaning we use often depends on information about </a:t>
            </a:r>
            <a:r>
              <a:rPr kumimoji="0" lang="en-US" sz="2400" b="1" i="0" u="sng" strike="noStrike" kern="1200" cap="none" spc="0" normalizeH="0" baseline="0" noProof="0" dirty="0">
                <a:ln>
                  <a:noFill/>
                </a:ln>
                <a:effectLst/>
                <a:uLnTx/>
                <a:uFillTx/>
                <a:latin typeface="Century Gothic" panose="020F0302020204030204"/>
                <a:ea typeface="+mn-ea"/>
                <a:cs typeface="+mn-cs"/>
                <a:sym typeface="Wingdings" pitchFamily="2" charset="2"/>
              </a:rPr>
              <a:t>when</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sym typeface="Wingdings" pitchFamily="2" charset="2"/>
              </a:rPr>
              <a:t>Regular</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a:t>
            </a:r>
            <a:r>
              <a:rPr kumimoji="0" lang="en-US" sz="2400" b="1" i="0" u="none" strike="noStrike" kern="1200" cap="none" spc="0" normalizeH="0" baseline="0" noProof="0" dirty="0">
                <a:ln>
                  <a:noFill/>
                </a:ln>
                <a:effectLst/>
                <a:uLnTx/>
                <a:uFillTx/>
                <a:latin typeface="Century Gothic" panose="020F0302020204030204"/>
                <a:ea typeface="+mn-ea"/>
                <a:cs typeface="+mn-cs"/>
                <a:sym typeface="Wingdings" pitchFamily="2" charset="2"/>
              </a:rPr>
              <a:t>events</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use the </a:t>
            </a:r>
            <a:r>
              <a:rPr kumimoji="0" lang="en-US" sz="2400" b="0" i="0" u="sng" strike="noStrike" kern="1200" cap="none" spc="0" normalizeH="0" baseline="0" noProof="0" dirty="0">
                <a:ln>
                  <a:noFill/>
                </a:ln>
                <a:effectLst/>
                <a:uLnTx/>
                <a:uFillTx/>
                <a:latin typeface="Century Gothic" panose="020F0302020204030204"/>
                <a:ea typeface="+mn-ea"/>
                <a:cs typeface="+mn-cs"/>
                <a:sym typeface="Wingdings" pitchFamily="2" charset="2"/>
              </a:rPr>
              <a:t>simple present</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sym typeface="Wingdings" pitchFamily="2" charset="2"/>
              </a:rPr>
              <a:t>Ongoing actions</a:t>
            </a:r>
            <a:r>
              <a:rPr lang="en-US" sz="2400" dirty="0">
                <a:latin typeface="Century Gothic" panose="020F0302020204030204"/>
                <a:sym typeface="Wingdings" pitchFamily="2" charset="2"/>
              </a:rPr>
              <a:t> and </a:t>
            </a:r>
            <a:r>
              <a:rPr lang="en-US" sz="2400" b="1" dirty="0">
                <a:latin typeface="Century Gothic" panose="020F0302020204030204"/>
                <a:sym typeface="Wingdings" pitchFamily="2" charset="2"/>
              </a:rPr>
              <a:t>future intentions</a:t>
            </a:r>
            <a:r>
              <a:rPr kumimoji="0" lang="en-US" sz="2400" b="1" i="0" u="none" strike="noStrike" kern="1200" cap="none" spc="0" normalizeH="0" baseline="0" noProof="0" dirty="0">
                <a:ln>
                  <a:noFill/>
                </a:ln>
                <a:effectLst/>
                <a:uLnTx/>
                <a:uFillTx/>
                <a:latin typeface="Century Gothic" panose="020F0302020204030204"/>
                <a:sym typeface="Wingdings" pitchFamily="2" charset="2"/>
              </a:rPr>
              <a:t> </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use the </a:t>
            </a:r>
            <a:r>
              <a:rPr kumimoji="0" lang="en-US" sz="2400" b="0" i="0" u="sng" strike="noStrike" kern="1200" cap="none" spc="0" normalizeH="0" baseline="0" noProof="0" dirty="0">
                <a:ln>
                  <a:noFill/>
                </a:ln>
                <a:effectLst/>
                <a:uLnTx/>
                <a:uFillTx/>
                <a:latin typeface="Century Gothic" panose="020F0302020204030204"/>
                <a:ea typeface="+mn-ea"/>
                <a:cs typeface="+mn-cs"/>
                <a:sym typeface="Wingdings" pitchFamily="2" charset="2"/>
              </a:rPr>
              <a:t>present continuous</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entury Gothic" panose="020F0302020204030204"/>
                <a:ea typeface="+mn-ea"/>
                <a:cs typeface="+mn-cs"/>
              </a:rPr>
              <a:t>Ich</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entury Gothic" panose="020F0302020204030204"/>
                <a:ea typeface="+mn-ea"/>
                <a:cs typeface="+mn-cs"/>
              </a:rPr>
              <a:t>fahre</a:t>
            </a:r>
            <a:r>
              <a:rPr kumimoji="0" lang="en-US" sz="2400" b="1" i="0" u="none" strike="noStrike" kern="1200" cap="none" spc="0" normalizeH="0" baseline="0" noProof="0" dirty="0">
                <a:ln>
                  <a:noFill/>
                </a:ln>
                <a:solidFill>
                  <a:srgbClr val="FF0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am Montag</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nach</a:t>
            </a:r>
            <a:r>
              <a:rPr kumimoji="0" lang="en-US" sz="2400" b="0" i="0" u="none" strike="noStrike" kern="1200" cap="none" spc="0" normalizeH="0" baseline="0" noProof="0" dirty="0">
                <a:ln>
                  <a:noFill/>
                </a:ln>
                <a:effectLst/>
                <a:uLnTx/>
                <a:uFillTx/>
                <a:latin typeface="Century Gothic" panose="020F0302020204030204"/>
                <a:ea typeface="+mn-ea"/>
                <a:cs typeface="+mn-cs"/>
              </a:rPr>
              <a:t> Wien. </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 I </a:t>
            </a:r>
            <a:r>
              <a:rPr kumimoji="0" lang="en-US" sz="2400" b="1" i="0" u="none" strike="noStrike" kern="1200" cap="none" spc="0" normalizeH="0" baseline="0" noProof="0" dirty="0">
                <a:ln>
                  <a:noFill/>
                </a:ln>
                <a:solidFill>
                  <a:srgbClr val="FF0000"/>
                </a:solidFill>
                <a:effectLst/>
                <a:uLnTx/>
                <a:uFillTx/>
                <a:latin typeface="Century Gothic" panose="020F0302020204030204"/>
                <a:ea typeface="+mn-ea"/>
                <a:cs typeface="+mn-cs"/>
                <a:sym typeface="Wingdings" pitchFamily="2" charset="2"/>
              </a:rPr>
              <a:t>am going</a:t>
            </a:r>
            <a:r>
              <a:rPr kumimoji="0" lang="en-US" sz="2400" b="0" i="0" u="none" strike="noStrike" kern="1200" cap="none" spc="0" normalizeH="0" baseline="0" noProof="0" dirty="0">
                <a:ln>
                  <a:noFill/>
                </a:ln>
                <a:solidFill>
                  <a:srgbClr val="FF0000"/>
                </a:solidFill>
                <a:effectLst/>
                <a:uLnTx/>
                <a:uFillTx/>
                <a:latin typeface="Century Gothic" panose="020F0302020204030204"/>
                <a:ea typeface="+mn-ea"/>
                <a:cs typeface="+mn-cs"/>
                <a:sym typeface="Wingdings" pitchFamily="2" charset="2"/>
              </a:rPr>
              <a:t> </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to Vienna </a:t>
            </a:r>
            <a:r>
              <a:rPr kumimoji="0" lang="en-US" sz="2400" b="1" i="0" u="none" strike="noStrike" kern="1200" cap="none" spc="0" normalizeH="0" baseline="0" noProof="0" dirty="0">
                <a:ln>
                  <a:noFill/>
                </a:ln>
                <a:effectLst/>
                <a:uLnTx/>
                <a:uFillTx/>
                <a:latin typeface="Century Gothic" panose="020F0302020204030204"/>
                <a:ea typeface="+mn-ea"/>
                <a:cs typeface="+mn-cs"/>
                <a:sym typeface="Wingdings" pitchFamily="2" charset="2"/>
              </a:rPr>
              <a:t>on Monday</a:t>
            </a:r>
            <a:r>
              <a:rPr kumimoji="0" lang="en-US" sz="2400" b="0" i="0" u="none" strike="noStrike" kern="1200" cap="none" spc="0" normalizeH="0" baseline="0" noProof="0" dirty="0">
                <a:ln>
                  <a:noFill/>
                </a:ln>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2D9541F9-5A3A-4D3B-B10A-608FD5EF039A}"/>
              </a:ext>
            </a:extLst>
          </p:cNvPr>
          <p:cNvSpPr txBox="1"/>
          <p:nvPr/>
        </p:nvSpPr>
        <p:spPr>
          <a:xfrm>
            <a:off x="7755233" y="2453910"/>
            <a:ext cx="2969486" cy="461665"/>
          </a:xfrm>
          <a:prstGeom prst="rect">
            <a:avLst/>
          </a:prstGeom>
          <a:noFill/>
        </p:spPr>
        <p:txBody>
          <a:bodyPr wrap="square" rtlCol="0">
            <a:spAutoFit/>
          </a:bodyPr>
          <a:lstStyle/>
          <a:p>
            <a:pPr algn="l"/>
            <a:r>
              <a:rPr lang="en-GB" sz="2400" u="sng" dirty="0">
                <a:solidFill>
                  <a:srgbClr val="FF0000"/>
                </a:solidFill>
              </a:rPr>
              <a:t>every year</a:t>
            </a:r>
            <a:r>
              <a:rPr lang="en-GB" sz="2400" dirty="0">
                <a:solidFill>
                  <a:srgbClr val="FF0000"/>
                </a:solidFill>
              </a:rPr>
              <a:t>.</a:t>
            </a:r>
          </a:p>
        </p:txBody>
      </p:sp>
      <p:sp>
        <p:nvSpPr>
          <p:cNvPr id="10" name="TextBox 9">
            <a:extLst>
              <a:ext uri="{FF2B5EF4-FFF2-40B4-BE49-F238E27FC236}">
                <a16:creationId xmlns:a16="http://schemas.microsoft.com/office/drawing/2014/main" id="{F1958528-B186-4D43-8FBE-E742E1678D62}"/>
              </a:ext>
            </a:extLst>
          </p:cNvPr>
          <p:cNvSpPr txBox="1"/>
          <p:nvPr/>
        </p:nvSpPr>
        <p:spPr>
          <a:xfrm>
            <a:off x="8825449" y="2849411"/>
            <a:ext cx="2969486" cy="461665"/>
          </a:xfrm>
          <a:prstGeom prst="rect">
            <a:avLst/>
          </a:prstGeom>
          <a:noFill/>
        </p:spPr>
        <p:txBody>
          <a:bodyPr wrap="square" rtlCol="0">
            <a:spAutoFit/>
          </a:bodyPr>
          <a:lstStyle/>
          <a:p>
            <a:pPr algn="l"/>
            <a:r>
              <a:rPr lang="en-GB" sz="2400" u="sng" dirty="0">
                <a:solidFill>
                  <a:srgbClr val="FF0000"/>
                </a:solidFill>
              </a:rPr>
              <a:t>at the moment</a:t>
            </a:r>
            <a:r>
              <a:rPr lang="en-GB" sz="2400" dirty="0">
                <a:solidFill>
                  <a:srgbClr val="FF0000"/>
                </a:solidFill>
              </a:rPr>
              <a:t>.</a:t>
            </a:r>
          </a:p>
        </p:txBody>
      </p:sp>
    </p:spTree>
    <p:extLst>
      <p:ext uri="{BB962C8B-B14F-4D97-AF65-F5344CB8AC3E}">
        <p14:creationId xmlns:p14="http://schemas.microsoft.com/office/powerpoint/2010/main" val="13574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train station&#10;&#10;Description automatically generated">
            <a:extLst>
              <a:ext uri="{FF2B5EF4-FFF2-40B4-BE49-F238E27FC236}">
                <a16:creationId xmlns:a16="http://schemas.microsoft.com/office/drawing/2014/main" id="{D6D3C464-F5C4-4CE4-815E-CBBCFA083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23562"/>
            <a:ext cx="12192000" cy="6855968"/>
          </a:xfrm>
          <a:prstGeom prst="rect">
            <a:avLst/>
          </a:prstGeom>
        </p:spPr>
      </p:pic>
      <p:sp>
        <p:nvSpPr>
          <p:cNvPr id="4" name="Title 3"/>
          <p:cNvSpPr>
            <a:spLocks noGrp="1"/>
          </p:cNvSpPr>
          <p:nvPr>
            <p:ph type="title"/>
          </p:nvPr>
        </p:nvSpPr>
        <p:spPr/>
        <p:txBody>
          <a:bodyPr>
            <a:normAutofit/>
          </a:bodyPr>
          <a:lstStyle/>
          <a:p>
            <a:r>
              <a:rPr lang="en-GB" sz="2800" b="1" dirty="0">
                <a:solidFill>
                  <a:schemeClr val="bg1"/>
                </a:solidFill>
              </a:rPr>
              <a:t>U-Bahn Messe </a:t>
            </a:r>
            <a:r>
              <a:rPr lang="en-GB" sz="2800" b="1" dirty="0" err="1">
                <a:solidFill>
                  <a:schemeClr val="bg1"/>
                </a:solidFill>
              </a:rPr>
              <a:t>Prater</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9703" y="247047"/>
            <a:ext cx="2349187" cy="362554"/>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9" name="Picture 8" descr="A close up of sunglasses&#10;&#10;Description automatically generated">
            <a:extLst>
              <a:ext uri="{FF2B5EF4-FFF2-40B4-BE49-F238E27FC236}">
                <a16:creationId xmlns:a16="http://schemas.microsoft.com/office/drawing/2014/main" id="{837D3196-6487-4C63-90C1-4AE828829A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06" y="4684565"/>
            <a:ext cx="1304840" cy="1747841"/>
          </a:xfrm>
          <a:prstGeom prst="rect">
            <a:avLst/>
          </a:prstGeom>
        </p:spPr>
      </p:pic>
      <p:sp>
        <p:nvSpPr>
          <p:cNvPr id="10" name="Thought Bubble: Cloud 9">
            <a:extLst>
              <a:ext uri="{FF2B5EF4-FFF2-40B4-BE49-F238E27FC236}">
                <a16:creationId xmlns:a16="http://schemas.microsoft.com/office/drawing/2014/main" id="{B588003A-080C-4516-8FF6-595D950A96AC}"/>
              </a:ext>
            </a:extLst>
          </p:cNvPr>
          <p:cNvSpPr/>
          <p:nvPr/>
        </p:nvSpPr>
        <p:spPr>
          <a:xfrm>
            <a:off x="1358146" y="3075171"/>
            <a:ext cx="3697948" cy="1747841"/>
          </a:xfrm>
          <a:prstGeom prst="cloudCallout">
            <a:avLst>
              <a:gd name="adj1" fmla="val -51863"/>
              <a:gd name="adj2" fmla="val 60448"/>
            </a:avLst>
          </a:prstGeom>
          <a:solidFill>
            <a:schemeClr val="accent1">
              <a:lumMod val="60000"/>
              <a:lumOff val="40000"/>
            </a:schemeClr>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D5CAE7F7-7E40-432D-82D8-556C29A7CAEC}"/>
              </a:ext>
            </a:extLst>
          </p:cNvPr>
          <p:cNvSpPr txBox="1"/>
          <p:nvPr/>
        </p:nvSpPr>
        <p:spPr>
          <a:xfrm>
            <a:off x="1637198" y="3348926"/>
            <a:ext cx="3172763" cy="1200329"/>
          </a:xfrm>
          <a:prstGeom prst="rect">
            <a:avLst/>
          </a:prstGeom>
          <a:noFill/>
        </p:spPr>
        <p:txBody>
          <a:bodyPr wrap="square" rtlCol="0">
            <a:spAutoFit/>
          </a:bodyPr>
          <a:lstStyle/>
          <a:p>
            <a:pPr algn="ctr"/>
            <a:r>
              <a:rPr lang="en-GB" sz="2400" dirty="0"/>
              <a:t>Hurrah! </a:t>
            </a:r>
            <a:r>
              <a:rPr lang="en-GB" sz="2400" dirty="0" err="1"/>
              <a:t>Wir</a:t>
            </a:r>
            <a:r>
              <a:rPr lang="en-GB" sz="2400" dirty="0"/>
              <a:t> </a:t>
            </a:r>
            <a:r>
              <a:rPr lang="en-GB" sz="2400" dirty="0" err="1"/>
              <a:t>fahren</a:t>
            </a:r>
            <a:r>
              <a:rPr lang="en-GB" sz="2400" dirty="0"/>
              <a:t> </a:t>
            </a:r>
            <a:r>
              <a:rPr lang="en-GB" sz="2400" dirty="0" err="1"/>
              <a:t>zum</a:t>
            </a:r>
            <a:r>
              <a:rPr lang="en-GB" sz="2400" dirty="0"/>
              <a:t>  </a:t>
            </a:r>
            <a:br>
              <a:rPr lang="en-GB" sz="2400" dirty="0"/>
            </a:br>
            <a:r>
              <a:rPr lang="en-GB" sz="2400" dirty="0" err="1"/>
              <a:t>Wurstelprater</a:t>
            </a:r>
            <a:r>
              <a:rPr lang="en-GB" sz="2400" dirty="0"/>
              <a:t>!</a:t>
            </a:r>
          </a:p>
        </p:txBody>
      </p:sp>
      <p:sp>
        <p:nvSpPr>
          <p:cNvPr id="12" name="TextBox 11">
            <a:extLst>
              <a:ext uri="{FF2B5EF4-FFF2-40B4-BE49-F238E27FC236}">
                <a16:creationId xmlns:a16="http://schemas.microsoft.com/office/drawing/2014/main" id="{2A9D7411-4469-46C3-91E1-51BA706E7C72}"/>
              </a:ext>
            </a:extLst>
          </p:cNvPr>
          <p:cNvSpPr txBox="1"/>
          <p:nvPr/>
        </p:nvSpPr>
        <p:spPr>
          <a:xfrm>
            <a:off x="0" y="1187205"/>
            <a:ext cx="5750304" cy="1938992"/>
          </a:xfrm>
          <a:prstGeom prst="rect">
            <a:avLst/>
          </a:prstGeom>
          <a:noFill/>
        </p:spPr>
        <p:txBody>
          <a:bodyPr wrap="square" rtlCol="0">
            <a:spAutoFit/>
          </a:bodyPr>
          <a:lstStyle/>
          <a:p>
            <a:pPr algn="l"/>
            <a:r>
              <a:rPr lang="en-GB" sz="2400" b="1" dirty="0">
                <a:solidFill>
                  <a:srgbClr val="FFF4E7"/>
                </a:solidFill>
              </a:rPr>
              <a:t>Mia und Wolfgang </a:t>
            </a:r>
            <a:r>
              <a:rPr lang="en-GB" sz="2400" b="1" dirty="0" err="1">
                <a:solidFill>
                  <a:srgbClr val="FFF4E7"/>
                </a:solidFill>
              </a:rPr>
              <a:t>sind</a:t>
            </a:r>
            <a:r>
              <a:rPr lang="en-GB" sz="2400" b="1" dirty="0">
                <a:solidFill>
                  <a:srgbClr val="FFF4E7"/>
                </a:solidFill>
              </a:rPr>
              <a:t> </a:t>
            </a:r>
            <a:r>
              <a:rPr lang="en-GB" sz="2400" b="1" dirty="0" err="1">
                <a:solidFill>
                  <a:srgbClr val="FFF4E7"/>
                </a:solidFill>
              </a:rPr>
              <a:t>mit</a:t>
            </a:r>
            <a:r>
              <a:rPr lang="en-GB" sz="2400" b="1" dirty="0">
                <a:solidFill>
                  <a:srgbClr val="FFF4E7"/>
                </a:solidFill>
              </a:rPr>
              <a:t> Oma und </a:t>
            </a:r>
            <a:r>
              <a:rPr lang="en-GB" sz="2400" b="1" dirty="0" err="1">
                <a:solidFill>
                  <a:srgbClr val="FFF4E7"/>
                </a:solidFill>
              </a:rPr>
              <a:t>Opan</a:t>
            </a:r>
            <a:r>
              <a:rPr lang="en-GB" sz="2400" b="1" dirty="0">
                <a:solidFill>
                  <a:srgbClr val="FFF4E7"/>
                </a:solidFill>
              </a:rPr>
              <a:t> in Wien.  </a:t>
            </a:r>
            <a:br>
              <a:rPr lang="en-GB" sz="2400" b="1" dirty="0">
                <a:solidFill>
                  <a:srgbClr val="FFF4E7"/>
                </a:solidFill>
              </a:rPr>
            </a:br>
            <a:r>
              <a:rPr lang="en-GB" sz="2400" b="1" dirty="0">
                <a:solidFill>
                  <a:srgbClr val="FFF4E7"/>
                </a:solidFill>
              </a:rPr>
              <a:t>Was </a:t>
            </a:r>
            <a:r>
              <a:rPr lang="en-GB" sz="2400" b="1" dirty="0" err="1">
                <a:solidFill>
                  <a:srgbClr val="FFF4E7"/>
                </a:solidFill>
              </a:rPr>
              <a:t>denkt</a:t>
            </a:r>
            <a:r>
              <a:rPr lang="en-GB" sz="2400" b="1" dirty="0">
                <a:solidFill>
                  <a:srgbClr val="FFF4E7"/>
                </a:solidFill>
              </a:rPr>
              <a:t> Mia?  </a:t>
            </a:r>
            <a:br>
              <a:rPr lang="en-GB" sz="2400" b="1" dirty="0">
                <a:solidFill>
                  <a:srgbClr val="FFF4E7"/>
                </a:solidFill>
              </a:rPr>
            </a:br>
            <a:r>
              <a:rPr lang="en-GB" sz="2400" b="1" dirty="0" err="1">
                <a:solidFill>
                  <a:srgbClr val="FFF4E7"/>
                </a:solidFill>
              </a:rPr>
              <a:t>Schreib</a:t>
            </a:r>
            <a:r>
              <a:rPr lang="en-GB" sz="2400" b="1" dirty="0">
                <a:solidFill>
                  <a:srgbClr val="FFF4E7"/>
                </a:solidFill>
              </a:rPr>
              <a:t> 1-6 und das </a:t>
            </a:r>
            <a:r>
              <a:rPr lang="en-GB" sz="2400" b="1" dirty="0" err="1">
                <a:solidFill>
                  <a:srgbClr val="FFF4E7"/>
                </a:solidFill>
              </a:rPr>
              <a:t>richtige</a:t>
            </a:r>
            <a:r>
              <a:rPr lang="en-GB" sz="2400" b="1" dirty="0">
                <a:solidFill>
                  <a:srgbClr val="FFF4E7"/>
                </a:solidFill>
              </a:rPr>
              <a:t> </a:t>
            </a:r>
            <a:r>
              <a:rPr lang="en-GB" sz="2400" b="1" dirty="0" err="1">
                <a:solidFill>
                  <a:srgbClr val="FFF4E7"/>
                </a:solidFill>
              </a:rPr>
              <a:t>Pronomen</a:t>
            </a:r>
            <a:r>
              <a:rPr lang="en-GB" sz="2400" b="1" dirty="0">
                <a:solidFill>
                  <a:srgbClr val="FFF4E7"/>
                </a:solidFill>
              </a:rPr>
              <a:t>.</a:t>
            </a:r>
          </a:p>
        </p:txBody>
      </p:sp>
      <p:sp>
        <p:nvSpPr>
          <p:cNvPr id="13" name="Rectangle 12">
            <a:extLst>
              <a:ext uri="{FF2B5EF4-FFF2-40B4-BE49-F238E27FC236}">
                <a16:creationId xmlns:a16="http://schemas.microsoft.com/office/drawing/2014/main" id="{FB4321E1-F0AF-4969-8FA3-9972F68F062D}"/>
              </a:ext>
            </a:extLst>
          </p:cNvPr>
          <p:cNvSpPr/>
          <p:nvPr/>
        </p:nvSpPr>
        <p:spPr>
          <a:xfrm>
            <a:off x="5934636" y="701920"/>
            <a:ext cx="6024256" cy="5227022"/>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47489A4-8714-4546-8439-7477ED405B1A}"/>
              </a:ext>
            </a:extLst>
          </p:cNvPr>
          <p:cNvSpPr txBox="1"/>
          <p:nvPr/>
        </p:nvSpPr>
        <p:spPr>
          <a:xfrm>
            <a:off x="6166582" y="920839"/>
            <a:ext cx="5792307" cy="5008102"/>
          </a:xfrm>
          <a:prstGeom prst="rect">
            <a:avLst/>
          </a:prstGeom>
          <a:noFill/>
        </p:spPr>
        <p:txBody>
          <a:bodyPr wrap="square" rtlCol="0">
            <a:spAutoFit/>
          </a:bodyPr>
          <a:lstStyle/>
          <a:p>
            <a:pPr marL="457200" indent="-457200" algn="l">
              <a:lnSpc>
                <a:spcPct val="150000"/>
              </a:lnSpc>
              <a:buAutoNum type="arabicPeriod"/>
            </a:pPr>
            <a:r>
              <a:rPr lang="en-GB" sz="2400" dirty="0" err="1"/>
              <a:t>Wir</a:t>
            </a:r>
            <a:r>
              <a:rPr lang="en-GB" sz="2400" dirty="0"/>
              <a:t> </a:t>
            </a:r>
            <a:r>
              <a:rPr lang="en-GB" sz="2400" dirty="0" err="1"/>
              <a:t>nehmen</a:t>
            </a:r>
            <a:r>
              <a:rPr lang="en-GB" sz="2400" dirty="0"/>
              <a:t> die U-Bahn.</a:t>
            </a:r>
          </a:p>
          <a:p>
            <a:pPr marL="457200" indent="-457200" algn="l">
              <a:lnSpc>
                <a:spcPct val="150000"/>
              </a:lnSpc>
              <a:buAutoNum type="arabicPeriod"/>
            </a:pPr>
            <a:r>
              <a:rPr lang="en-GB" sz="2400" dirty="0"/>
              <a:t>Sie </a:t>
            </a:r>
            <a:r>
              <a:rPr lang="en-GB" sz="2400" dirty="0" err="1"/>
              <a:t>sitzen</a:t>
            </a:r>
            <a:r>
              <a:rPr lang="en-GB" sz="2400" dirty="0"/>
              <a:t> </a:t>
            </a:r>
            <a:r>
              <a:rPr lang="en-GB" sz="2400" dirty="0" err="1"/>
              <a:t>im</a:t>
            </a:r>
            <a:r>
              <a:rPr lang="en-GB" sz="2400" dirty="0"/>
              <a:t> Zug.</a:t>
            </a:r>
          </a:p>
          <a:p>
            <a:pPr marL="457200" indent="-457200" algn="l">
              <a:lnSpc>
                <a:spcPct val="150000"/>
              </a:lnSpc>
              <a:buAutoNum type="arabicPeriod"/>
            </a:pPr>
            <a:r>
              <a:rPr lang="en-GB" sz="2400" dirty="0" err="1"/>
              <a:t>Wir</a:t>
            </a:r>
            <a:r>
              <a:rPr lang="en-GB" sz="2400" dirty="0"/>
              <a:t> </a:t>
            </a:r>
            <a:r>
              <a:rPr lang="en-GB" sz="2400" dirty="0" err="1"/>
              <a:t>stehen</a:t>
            </a:r>
            <a:r>
              <a:rPr lang="en-GB" sz="2400" dirty="0"/>
              <a:t>, </a:t>
            </a:r>
            <a:r>
              <a:rPr lang="en-GB" sz="2400" dirty="0" err="1"/>
              <a:t>denn</a:t>
            </a:r>
            <a:r>
              <a:rPr lang="en-GB" sz="2400" dirty="0"/>
              <a:t> </a:t>
            </a:r>
            <a:r>
              <a:rPr lang="en-GB" sz="2400" dirty="0" err="1"/>
              <a:t>er</a:t>
            </a:r>
            <a:r>
              <a:rPr lang="en-GB" sz="2400" dirty="0"/>
              <a:t> </a:t>
            </a:r>
            <a:r>
              <a:rPr lang="en-GB" sz="2400" dirty="0" err="1"/>
              <a:t>ist</a:t>
            </a:r>
            <a:r>
              <a:rPr lang="en-GB" sz="2400" dirty="0"/>
              <a:t> </a:t>
            </a:r>
            <a:r>
              <a:rPr lang="en-GB" sz="2400" dirty="0" err="1"/>
              <a:t>voll</a:t>
            </a:r>
            <a:r>
              <a:rPr lang="en-GB" sz="2400" dirty="0"/>
              <a:t>.</a:t>
            </a:r>
          </a:p>
          <a:p>
            <a:pPr marL="457200" indent="-457200" algn="l">
              <a:lnSpc>
                <a:spcPct val="150000"/>
              </a:lnSpc>
              <a:buAutoNum type="arabicPeriod"/>
            </a:pPr>
            <a:r>
              <a:rPr lang="en-GB" sz="2400" dirty="0"/>
              <a:t>Ich </a:t>
            </a:r>
            <a:r>
              <a:rPr lang="en-GB" sz="2400" dirty="0" err="1"/>
              <a:t>sehe</a:t>
            </a:r>
            <a:r>
              <a:rPr lang="en-GB" sz="2400" dirty="0"/>
              <a:t> </a:t>
            </a:r>
            <a:r>
              <a:rPr lang="en-GB" sz="2400" dirty="0" err="1"/>
              <a:t>eine</a:t>
            </a:r>
            <a:r>
              <a:rPr lang="en-GB" sz="2400" dirty="0"/>
              <a:t> Mutter und </a:t>
            </a:r>
            <a:r>
              <a:rPr lang="en-GB" sz="2400" dirty="0" err="1"/>
              <a:t>ihr</a:t>
            </a:r>
            <a:r>
              <a:rPr lang="en-GB" sz="2400" dirty="0"/>
              <a:t> Baby.</a:t>
            </a:r>
          </a:p>
          <a:p>
            <a:pPr marL="457200" indent="-457200" algn="l">
              <a:lnSpc>
                <a:spcPct val="150000"/>
              </a:lnSpc>
              <a:buAutoNum type="arabicPeriod"/>
            </a:pPr>
            <a:r>
              <a:rPr lang="en-GB" sz="2400" dirty="0"/>
              <a:t>Sie </a:t>
            </a:r>
            <a:r>
              <a:rPr lang="en-GB" sz="2400" dirty="0" err="1"/>
              <a:t>redet</a:t>
            </a:r>
            <a:r>
              <a:rPr lang="en-GB" sz="2400" dirty="0"/>
              <a:t> am Handy.</a:t>
            </a:r>
          </a:p>
          <a:p>
            <a:pPr marL="457200" indent="-457200" algn="l">
              <a:lnSpc>
                <a:spcPct val="150000"/>
              </a:lnSpc>
              <a:buAutoNum type="arabicPeriod"/>
            </a:pPr>
            <a:r>
              <a:rPr lang="en-GB" sz="2400" dirty="0"/>
              <a:t>Es </a:t>
            </a:r>
            <a:r>
              <a:rPr lang="en-GB" sz="2400" dirty="0" err="1"/>
              <a:t>trägt</a:t>
            </a:r>
            <a:r>
              <a:rPr lang="en-GB" sz="2400" dirty="0"/>
              <a:t> </a:t>
            </a:r>
            <a:r>
              <a:rPr lang="en-GB" sz="2400" dirty="0" err="1"/>
              <a:t>einen</a:t>
            </a:r>
            <a:r>
              <a:rPr lang="en-GB" sz="2400" dirty="0"/>
              <a:t> </a:t>
            </a:r>
            <a:r>
              <a:rPr lang="en-GB" sz="2400" dirty="0" err="1"/>
              <a:t>kleinen</a:t>
            </a:r>
            <a:r>
              <a:rPr lang="en-GB" sz="2400" dirty="0"/>
              <a:t> Ball.</a:t>
            </a:r>
          </a:p>
          <a:p>
            <a:pPr marL="457200" indent="-457200" algn="l">
              <a:lnSpc>
                <a:spcPct val="150000"/>
              </a:lnSpc>
              <a:buAutoNum type="arabicPeriod"/>
            </a:pPr>
            <a:r>
              <a:rPr lang="en-GB" sz="2400" dirty="0"/>
              <a:t>Sie </a:t>
            </a:r>
            <a:r>
              <a:rPr lang="en-GB" sz="2400" dirty="0" err="1"/>
              <a:t>hält</a:t>
            </a:r>
            <a:r>
              <a:rPr lang="en-GB" sz="2400" dirty="0"/>
              <a:t>.</a:t>
            </a:r>
          </a:p>
          <a:p>
            <a:pPr marL="457200" indent="-457200" algn="l">
              <a:lnSpc>
                <a:spcPct val="150000"/>
              </a:lnSpc>
              <a:buAutoNum type="arabicPeriod"/>
            </a:pPr>
            <a:r>
              <a:rPr lang="en-GB" sz="2400" dirty="0" err="1"/>
              <a:t>Wir</a:t>
            </a:r>
            <a:r>
              <a:rPr lang="en-GB" sz="2400" dirty="0"/>
              <a:t> </a:t>
            </a:r>
            <a:r>
              <a:rPr lang="en-GB" sz="2400" dirty="0" err="1"/>
              <a:t>sind</a:t>
            </a:r>
            <a:r>
              <a:rPr lang="en-GB" sz="2400" dirty="0"/>
              <a:t> da! Und du, </a:t>
            </a:r>
            <a:r>
              <a:rPr lang="en-GB" sz="2400" dirty="0" err="1"/>
              <a:t>kommst</a:t>
            </a:r>
            <a:r>
              <a:rPr lang="en-GB" sz="2400" dirty="0"/>
              <a:t> du </a:t>
            </a:r>
            <a:r>
              <a:rPr lang="en-GB" sz="2400" dirty="0" err="1"/>
              <a:t>mit</a:t>
            </a:r>
            <a:r>
              <a:rPr lang="en-GB" sz="2400" dirty="0"/>
              <a:t>?</a:t>
            </a:r>
          </a:p>
        </p:txBody>
      </p:sp>
      <p:grpSp>
        <p:nvGrpSpPr>
          <p:cNvPr id="34" name="Group 33">
            <a:extLst>
              <a:ext uri="{FF2B5EF4-FFF2-40B4-BE49-F238E27FC236}">
                <a16:creationId xmlns:a16="http://schemas.microsoft.com/office/drawing/2014/main" id="{0E65870B-165F-4672-B45F-9F08CC3C6403}"/>
              </a:ext>
            </a:extLst>
          </p:cNvPr>
          <p:cNvGrpSpPr/>
          <p:nvPr/>
        </p:nvGrpSpPr>
        <p:grpSpPr>
          <a:xfrm>
            <a:off x="6493008" y="2017303"/>
            <a:ext cx="879525" cy="496865"/>
            <a:chOff x="-2972593" y="2850631"/>
            <a:chExt cx="624764" cy="447276"/>
          </a:xfrm>
        </p:grpSpPr>
        <p:pic>
          <p:nvPicPr>
            <p:cNvPr id="32" name="Picture 31">
              <a:extLst>
                <a:ext uri="{FF2B5EF4-FFF2-40B4-BE49-F238E27FC236}">
                  <a16:creationId xmlns:a16="http://schemas.microsoft.com/office/drawing/2014/main" id="{79178900-19E8-431C-A34E-88C5C0903832}"/>
                </a:ext>
              </a:extLst>
            </p:cNvPr>
            <p:cNvPicPr>
              <a:picLocks noChangeAspect="1"/>
            </p:cNvPicPr>
            <p:nvPr/>
          </p:nvPicPr>
          <p:blipFill rotWithShape="1">
            <a:blip r:embed="rId5"/>
            <a:srcRect r="46017" b="54644"/>
            <a:stretch/>
          </p:blipFill>
          <p:spPr>
            <a:xfrm>
              <a:off x="-2972593" y="2850631"/>
              <a:ext cx="493825" cy="447275"/>
            </a:xfrm>
            <a:prstGeom prst="rect">
              <a:avLst/>
            </a:prstGeom>
          </p:spPr>
        </p:pic>
        <p:pic>
          <p:nvPicPr>
            <p:cNvPr id="33" name="Picture 32">
              <a:extLst>
                <a:ext uri="{FF2B5EF4-FFF2-40B4-BE49-F238E27FC236}">
                  <a16:creationId xmlns:a16="http://schemas.microsoft.com/office/drawing/2014/main" id="{753EC738-FBBD-4029-8A7B-A8BEBEEBA3F9}"/>
                </a:ext>
              </a:extLst>
            </p:cNvPr>
            <p:cNvPicPr>
              <a:picLocks noChangeAspect="1"/>
            </p:cNvPicPr>
            <p:nvPr/>
          </p:nvPicPr>
          <p:blipFill rotWithShape="1">
            <a:blip r:embed="rId5"/>
            <a:srcRect l="50000" b="54644"/>
            <a:stretch/>
          </p:blipFill>
          <p:spPr>
            <a:xfrm>
              <a:off x="-2805220" y="2850632"/>
              <a:ext cx="457391" cy="447275"/>
            </a:xfrm>
            <a:prstGeom prst="rect">
              <a:avLst/>
            </a:prstGeom>
          </p:spPr>
        </p:pic>
      </p:grpSp>
      <p:pic>
        <p:nvPicPr>
          <p:cNvPr id="37" name="Picture 36">
            <a:extLst>
              <a:ext uri="{FF2B5EF4-FFF2-40B4-BE49-F238E27FC236}">
                <a16:creationId xmlns:a16="http://schemas.microsoft.com/office/drawing/2014/main" id="{1F3336F6-5909-40FE-AEB3-CCECE930A3CC}"/>
              </a:ext>
            </a:extLst>
          </p:cNvPr>
          <p:cNvPicPr>
            <a:picLocks noChangeAspect="1"/>
          </p:cNvPicPr>
          <p:nvPr/>
        </p:nvPicPr>
        <p:blipFill rotWithShape="1">
          <a:blip r:embed="rId5"/>
          <a:srcRect l="50000" b="54644"/>
          <a:stretch/>
        </p:blipFill>
        <p:spPr>
          <a:xfrm>
            <a:off x="6588301" y="2578307"/>
            <a:ext cx="643902" cy="496864"/>
          </a:xfrm>
          <a:prstGeom prst="rect">
            <a:avLst/>
          </a:prstGeom>
          <a:solidFill>
            <a:srgbClr val="FFF4E7"/>
          </a:solidFill>
        </p:spPr>
      </p:pic>
      <p:pic>
        <p:nvPicPr>
          <p:cNvPr id="41" name="Picture 40" descr="A close up of a logo&#10;&#10;Description automatically generated">
            <a:extLst>
              <a:ext uri="{FF2B5EF4-FFF2-40B4-BE49-F238E27FC236}">
                <a16:creationId xmlns:a16="http://schemas.microsoft.com/office/drawing/2014/main" id="{6DD311C7-7B45-448A-A805-C56EF1B0403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57547"/>
          <a:stretch/>
        </p:blipFill>
        <p:spPr>
          <a:xfrm>
            <a:off x="6608499" y="3154011"/>
            <a:ext cx="585197" cy="496865"/>
          </a:xfrm>
          <a:prstGeom prst="rect">
            <a:avLst/>
          </a:prstGeom>
          <a:solidFill>
            <a:srgbClr val="FFF4E7"/>
          </a:solidFill>
        </p:spPr>
      </p:pic>
      <p:pic>
        <p:nvPicPr>
          <p:cNvPr id="43" name="Picture 42" descr="A close up of a device&#10;&#10;Description automatically generated">
            <a:extLst>
              <a:ext uri="{FF2B5EF4-FFF2-40B4-BE49-F238E27FC236}">
                <a16:creationId xmlns:a16="http://schemas.microsoft.com/office/drawing/2014/main" id="{9159FA7B-2C26-4B45-934E-C7AA7649406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3243" y="4280585"/>
            <a:ext cx="515711" cy="517860"/>
          </a:xfrm>
          <a:prstGeom prst="rect">
            <a:avLst/>
          </a:prstGeom>
          <a:solidFill>
            <a:srgbClr val="FFF4E7"/>
          </a:solidFill>
        </p:spPr>
      </p:pic>
      <p:pic>
        <p:nvPicPr>
          <p:cNvPr id="45" name="Picture 44" descr="A close up of a logo&#10;&#10;Description automatically generated">
            <a:extLst>
              <a:ext uri="{FF2B5EF4-FFF2-40B4-BE49-F238E27FC236}">
                <a16:creationId xmlns:a16="http://schemas.microsoft.com/office/drawing/2014/main" id="{6F5DA4CA-7A06-41A0-B37B-272D409031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5376" y="4897970"/>
            <a:ext cx="494328" cy="386565"/>
          </a:xfrm>
          <a:prstGeom prst="rect">
            <a:avLst/>
          </a:prstGeom>
        </p:spPr>
      </p:pic>
      <p:pic>
        <p:nvPicPr>
          <p:cNvPr id="46" name="Picture 45" descr="A close up of a logo&#10;&#10;Description automatically generated">
            <a:extLst>
              <a:ext uri="{FF2B5EF4-FFF2-40B4-BE49-F238E27FC236}">
                <a16:creationId xmlns:a16="http://schemas.microsoft.com/office/drawing/2014/main" id="{B6051EA9-AC76-4BF8-9B8D-545AE0EE5C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4870" y="4910744"/>
            <a:ext cx="494328" cy="386565"/>
          </a:xfrm>
          <a:prstGeom prst="rect">
            <a:avLst/>
          </a:prstGeom>
        </p:spPr>
      </p:pic>
      <p:sp>
        <p:nvSpPr>
          <p:cNvPr id="47" name="Oval 46">
            <a:extLst>
              <a:ext uri="{FF2B5EF4-FFF2-40B4-BE49-F238E27FC236}">
                <a16:creationId xmlns:a16="http://schemas.microsoft.com/office/drawing/2014/main" id="{FAFB3B57-EEC2-484B-B741-A10C34062B33}"/>
              </a:ext>
            </a:extLst>
          </p:cNvPr>
          <p:cNvSpPr/>
          <p:nvPr/>
        </p:nvSpPr>
        <p:spPr>
          <a:xfrm>
            <a:off x="9175010" y="2156701"/>
            <a:ext cx="434693" cy="496864"/>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Arrow Connector 48">
            <a:extLst>
              <a:ext uri="{FF2B5EF4-FFF2-40B4-BE49-F238E27FC236}">
                <a16:creationId xmlns:a16="http://schemas.microsoft.com/office/drawing/2014/main" id="{DEC6077E-B9CD-433B-B651-53B331F341A9}"/>
              </a:ext>
            </a:extLst>
          </p:cNvPr>
          <p:cNvCxnSpPr>
            <a:cxnSpLocks/>
            <a:stCxn id="47" idx="0"/>
          </p:cNvCxnSpPr>
          <p:nvPr/>
        </p:nvCxnSpPr>
        <p:spPr>
          <a:xfrm flipH="1" flipV="1">
            <a:off x="9175011" y="2017303"/>
            <a:ext cx="217346" cy="139398"/>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50" name="Rounded Rectangular Callout 17">
            <a:extLst>
              <a:ext uri="{FF2B5EF4-FFF2-40B4-BE49-F238E27FC236}">
                <a16:creationId xmlns:a16="http://schemas.microsoft.com/office/drawing/2014/main" id="{CE2B49A4-8D7B-4CCF-9E96-DCDA4A9092AD}"/>
              </a:ext>
            </a:extLst>
          </p:cNvPr>
          <p:cNvSpPr/>
          <p:nvPr/>
        </p:nvSpPr>
        <p:spPr>
          <a:xfrm>
            <a:off x="3085503" y="5091252"/>
            <a:ext cx="2690727" cy="1190278"/>
          </a:xfrm>
          <a:prstGeom prst="wedgeRoundRectCallout">
            <a:avLst>
              <a:gd name="adj1" fmla="val 62114"/>
              <a:gd name="adj2" fmla="val -89659"/>
              <a:gd name="adj3" fmla="val 16667"/>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as</a:t>
            </a:r>
            <a:r>
              <a:rPr kumimoji="0" lang="en-GB" sz="20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it’s </a:t>
            </a:r>
            <a:br>
              <a:rPr kumimoji="0" lang="en-GB" sz="20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br>
            <a:r>
              <a:rPr kumimoji="0" lang="en-GB" sz="2000" b="1" i="0" u="none" strike="noStrike" kern="1200" cap="none" spc="0" normalizeH="0" noProof="0" dirty="0">
                <a:ln>
                  <a:noFill/>
                </a:ln>
                <a:solidFill>
                  <a:schemeClr val="tx1"/>
                </a:solidFill>
                <a:effectLst/>
                <a:uLnTx/>
                <a:uFillTx/>
                <a:latin typeface="Century Gothic" panose="020B0502020202020204" pitchFamily="34" charset="0"/>
                <a:ea typeface="+mn-ea"/>
                <a:cs typeface="+mn-cs"/>
              </a:rPr>
              <a:t>die</a:t>
            </a:r>
            <a:r>
              <a:rPr kumimoji="0" lang="en-GB" sz="20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U-Bahn. </a:t>
            </a:r>
            <a:br>
              <a:rPr kumimoji="0" lang="en-GB" sz="20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br>
            <a:r>
              <a:rPr kumimoji="0" lang="en-GB" sz="20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Or ‘</a:t>
            </a:r>
            <a:r>
              <a:rPr kumimoji="0" lang="en-GB" sz="2000" b="0"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er</a:t>
            </a:r>
            <a:r>
              <a:rPr kumimoji="0" lang="en-GB" sz="20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for </a:t>
            </a:r>
            <a:r>
              <a:rPr kumimoji="0" lang="en-GB" sz="2000" b="1" i="0" u="none" strike="noStrike" kern="1200" cap="none" spc="0" normalizeH="0" noProof="0" dirty="0">
                <a:ln>
                  <a:noFill/>
                </a:ln>
                <a:solidFill>
                  <a:schemeClr val="tx1"/>
                </a:solidFill>
                <a:effectLst/>
                <a:uLnTx/>
                <a:uFillTx/>
                <a:latin typeface="Century Gothic" panose="020B0502020202020204" pitchFamily="34" charset="0"/>
                <a:ea typeface="+mn-ea"/>
                <a:cs typeface="+mn-cs"/>
              </a:rPr>
              <a:t>der</a:t>
            </a:r>
            <a:r>
              <a:rPr kumimoji="0" lang="en-GB" sz="20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Zug.</a:t>
            </a: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18" name="Group 17">
            <a:extLst>
              <a:ext uri="{FF2B5EF4-FFF2-40B4-BE49-F238E27FC236}">
                <a16:creationId xmlns:a16="http://schemas.microsoft.com/office/drawing/2014/main" id="{98AFB2E1-4AAF-44C7-962F-DE2DEF411859}"/>
              </a:ext>
            </a:extLst>
          </p:cNvPr>
          <p:cNvGrpSpPr/>
          <p:nvPr/>
        </p:nvGrpSpPr>
        <p:grpSpPr>
          <a:xfrm>
            <a:off x="6524215" y="3696356"/>
            <a:ext cx="585197" cy="579936"/>
            <a:chOff x="-1483053" y="3366260"/>
            <a:chExt cx="640211" cy="632767"/>
          </a:xfrm>
        </p:grpSpPr>
        <p:sp>
          <p:nvSpPr>
            <p:cNvPr id="17" name="Rectangle 16">
              <a:extLst>
                <a:ext uri="{FF2B5EF4-FFF2-40B4-BE49-F238E27FC236}">
                  <a16:creationId xmlns:a16="http://schemas.microsoft.com/office/drawing/2014/main" id="{4D134DCA-7E4B-4A05-8686-05B9D56D883D}"/>
                </a:ext>
              </a:extLst>
            </p:cNvPr>
            <p:cNvSpPr/>
            <p:nvPr/>
          </p:nvSpPr>
          <p:spPr>
            <a:xfrm>
              <a:off x="-1483053" y="3366260"/>
              <a:ext cx="640211" cy="588962"/>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room&#10;&#10;Description automatically generated">
              <a:extLst>
                <a:ext uri="{FF2B5EF4-FFF2-40B4-BE49-F238E27FC236}">
                  <a16:creationId xmlns:a16="http://schemas.microsoft.com/office/drawing/2014/main" id="{C97DCB9E-21AC-4E6F-8616-1B5C0C950C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9888" y="3389477"/>
              <a:ext cx="449067" cy="609550"/>
            </a:xfrm>
            <a:prstGeom prst="rect">
              <a:avLst/>
            </a:prstGeom>
          </p:spPr>
        </p:pic>
        <p:pic>
          <p:nvPicPr>
            <p:cNvPr id="16" name="Picture 15" descr="A picture containing drawing, umbrella&#10;&#10;Description automatically generated">
              <a:extLst>
                <a:ext uri="{FF2B5EF4-FFF2-40B4-BE49-F238E27FC236}">
                  <a16:creationId xmlns:a16="http://schemas.microsoft.com/office/drawing/2014/main" id="{35F2253D-8CCF-4A7D-954F-5C7C2236702F}"/>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3832" y="3693455"/>
              <a:ext cx="261767" cy="261767"/>
            </a:xfrm>
            <a:prstGeom prst="rect">
              <a:avLst/>
            </a:prstGeom>
          </p:spPr>
        </p:pic>
      </p:grpSp>
      <p:grpSp>
        <p:nvGrpSpPr>
          <p:cNvPr id="15" name="Group 14"/>
          <p:cNvGrpSpPr/>
          <p:nvPr/>
        </p:nvGrpSpPr>
        <p:grpSpPr>
          <a:xfrm>
            <a:off x="6661636" y="986960"/>
            <a:ext cx="617984" cy="530740"/>
            <a:chOff x="6690100" y="997634"/>
            <a:chExt cx="617984" cy="530740"/>
          </a:xfrm>
        </p:grpSpPr>
        <p:grpSp>
          <p:nvGrpSpPr>
            <p:cNvPr id="23" name="Group 22">
              <a:extLst>
                <a:ext uri="{FF2B5EF4-FFF2-40B4-BE49-F238E27FC236}">
                  <a16:creationId xmlns:a16="http://schemas.microsoft.com/office/drawing/2014/main" id="{1F0CEBAF-C0EB-4227-8279-DD72D8E36CCD}"/>
                </a:ext>
              </a:extLst>
            </p:cNvPr>
            <p:cNvGrpSpPr/>
            <p:nvPr/>
          </p:nvGrpSpPr>
          <p:grpSpPr>
            <a:xfrm>
              <a:off x="6926302" y="999679"/>
              <a:ext cx="381782" cy="528695"/>
              <a:chOff x="-3863724" y="3047634"/>
              <a:chExt cx="702360" cy="1013673"/>
            </a:xfrm>
          </p:grpSpPr>
          <p:pic>
            <p:nvPicPr>
              <p:cNvPr id="21" name="Picture 20">
                <a:extLst>
                  <a:ext uri="{FF2B5EF4-FFF2-40B4-BE49-F238E27FC236}">
                    <a16:creationId xmlns:a16="http://schemas.microsoft.com/office/drawing/2014/main" id="{08299CE8-35B4-4D19-8253-F8AE5C3E52B4}"/>
                  </a:ext>
                </a:extLst>
              </p:cNvPr>
              <p:cNvPicPr>
                <a:picLocks noChangeAspect="1"/>
              </p:cNvPicPr>
              <p:nvPr/>
            </p:nvPicPr>
            <p:blipFill rotWithShape="1">
              <a:blip r:embed="rId5"/>
              <a:srcRect r="46017"/>
              <a:stretch/>
            </p:blipFill>
            <p:spPr>
              <a:xfrm>
                <a:off x="-3863724" y="3075171"/>
                <a:ext cx="493825" cy="986136"/>
              </a:xfrm>
              <a:prstGeom prst="rect">
                <a:avLst/>
              </a:prstGeom>
            </p:spPr>
          </p:pic>
          <p:pic>
            <p:nvPicPr>
              <p:cNvPr id="22" name="Picture 21">
                <a:extLst>
                  <a:ext uri="{FF2B5EF4-FFF2-40B4-BE49-F238E27FC236}">
                    <a16:creationId xmlns:a16="http://schemas.microsoft.com/office/drawing/2014/main" id="{784F9A7A-79B5-429F-8154-39B4FCB9DD04}"/>
                  </a:ext>
                </a:extLst>
              </p:cNvPr>
              <p:cNvPicPr>
                <a:picLocks noChangeAspect="1"/>
              </p:cNvPicPr>
              <p:nvPr/>
            </p:nvPicPr>
            <p:blipFill rotWithShape="1">
              <a:blip r:embed="rId5"/>
              <a:srcRect l="50000"/>
              <a:stretch/>
            </p:blipFill>
            <p:spPr>
              <a:xfrm>
                <a:off x="-3618755" y="3047634"/>
                <a:ext cx="457391" cy="986136"/>
              </a:xfrm>
              <a:prstGeom prst="rect">
                <a:avLst/>
              </a:prstGeom>
            </p:spPr>
          </p:pic>
        </p:gr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00669" y="998025"/>
              <a:ext cx="284029" cy="478746"/>
            </a:xfrm>
            <a:prstGeom prst="rect">
              <a:avLst/>
            </a:prstGeom>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90100" y="997634"/>
              <a:ext cx="277715" cy="478746"/>
            </a:xfrm>
            <a:prstGeom prst="rect">
              <a:avLst/>
            </a:prstGeom>
          </p:spPr>
        </p:pic>
      </p:grpSp>
      <p:grpSp>
        <p:nvGrpSpPr>
          <p:cNvPr id="35" name="Group 34"/>
          <p:cNvGrpSpPr/>
          <p:nvPr/>
        </p:nvGrpSpPr>
        <p:grpSpPr>
          <a:xfrm>
            <a:off x="6646803" y="1486853"/>
            <a:ext cx="571168" cy="571770"/>
            <a:chOff x="6105689" y="1067687"/>
            <a:chExt cx="390189" cy="489261"/>
          </a:xfrm>
        </p:grpSpPr>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05689" y="1078202"/>
              <a:ext cx="277715" cy="478746"/>
            </a:xfrm>
            <a:prstGeom prst="rect">
              <a:avLst/>
            </a:prstGeom>
          </p:spPr>
        </p:pic>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1849" y="1067687"/>
              <a:ext cx="284029" cy="478746"/>
            </a:xfrm>
            <a:prstGeom prst="rect">
              <a:avLst/>
            </a:prstGeom>
          </p:spPr>
        </p:pic>
      </p:grpSp>
      <p:grpSp>
        <p:nvGrpSpPr>
          <p:cNvPr id="38" name="Group 37"/>
          <p:cNvGrpSpPr/>
          <p:nvPr/>
        </p:nvGrpSpPr>
        <p:grpSpPr>
          <a:xfrm>
            <a:off x="6665219" y="4794905"/>
            <a:ext cx="633314" cy="535127"/>
            <a:chOff x="6665219" y="4794905"/>
            <a:chExt cx="633314" cy="535127"/>
          </a:xfrm>
        </p:grpSpPr>
        <p:grpSp>
          <p:nvGrpSpPr>
            <p:cNvPr id="27" name="Group 26">
              <a:extLst>
                <a:ext uri="{FF2B5EF4-FFF2-40B4-BE49-F238E27FC236}">
                  <a16:creationId xmlns:a16="http://schemas.microsoft.com/office/drawing/2014/main" id="{C1C489F3-42D1-48B7-A509-F4CA159214BD}"/>
                </a:ext>
              </a:extLst>
            </p:cNvPr>
            <p:cNvGrpSpPr/>
            <p:nvPr/>
          </p:nvGrpSpPr>
          <p:grpSpPr>
            <a:xfrm>
              <a:off x="6910252" y="4794905"/>
              <a:ext cx="388281" cy="535127"/>
              <a:chOff x="-3863724" y="3047634"/>
              <a:chExt cx="702360" cy="1013673"/>
            </a:xfrm>
          </p:grpSpPr>
          <p:pic>
            <p:nvPicPr>
              <p:cNvPr id="30" name="Picture 29">
                <a:extLst>
                  <a:ext uri="{FF2B5EF4-FFF2-40B4-BE49-F238E27FC236}">
                    <a16:creationId xmlns:a16="http://schemas.microsoft.com/office/drawing/2014/main" id="{4B650464-004C-4100-B4C2-834FBBD1337C}"/>
                  </a:ext>
                </a:extLst>
              </p:cNvPr>
              <p:cNvPicPr>
                <a:picLocks noChangeAspect="1"/>
              </p:cNvPicPr>
              <p:nvPr/>
            </p:nvPicPr>
            <p:blipFill rotWithShape="1">
              <a:blip r:embed="rId5"/>
              <a:srcRect r="46017"/>
              <a:stretch/>
            </p:blipFill>
            <p:spPr>
              <a:xfrm>
                <a:off x="-3863724" y="3075171"/>
                <a:ext cx="493825" cy="986136"/>
              </a:xfrm>
              <a:prstGeom prst="rect">
                <a:avLst/>
              </a:prstGeom>
            </p:spPr>
          </p:pic>
          <p:pic>
            <p:nvPicPr>
              <p:cNvPr id="31" name="Picture 30">
                <a:extLst>
                  <a:ext uri="{FF2B5EF4-FFF2-40B4-BE49-F238E27FC236}">
                    <a16:creationId xmlns:a16="http://schemas.microsoft.com/office/drawing/2014/main" id="{0D4E3B82-F2FD-40E9-A80F-92A883764607}"/>
                  </a:ext>
                </a:extLst>
              </p:cNvPr>
              <p:cNvPicPr>
                <a:picLocks noChangeAspect="1"/>
              </p:cNvPicPr>
              <p:nvPr/>
            </p:nvPicPr>
            <p:blipFill rotWithShape="1">
              <a:blip r:embed="rId5"/>
              <a:srcRect l="50000"/>
              <a:stretch/>
            </p:blipFill>
            <p:spPr>
              <a:xfrm>
                <a:off x="-3618755" y="3047634"/>
                <a:ext cx="457391" cy="986136"/>
              </a:xfrm>
              <a:prstGeom prst="rect">
                <a:avLst/>
              </a:prstGeom>
            </p:spPr>
          </p:pic>
        </p:grpSp>
        <p:grpSp>
          <p:nvGrpSpPr>
            <p:cNvPr id="36" name="Group 35"/>
            <p:cNvGrpSpPr/>
            <p:nvPr/>
          </p:nvGrpSpPr>
          <p:grpSpPr>
            <a:xfrm>
              <a:off x="6665219" y="4810608"/>
              <a:ext cx="394598" cy="479137"/>
              <a:chOff x="6012645" y="4319308"/>
              <a:chExt cx="394598" cy="479137"/>
            </a:xfrm>
          </p:grpSpPr>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23214" y="4319699"/>
                <a:ext cx="284029" cy="478746"/>
              </a:xfrm>
              <a:prstGeom prst="rect">
                <a:avLst/>
              </a:prstGeom>
            </p:spPr>
          </p:pic>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12645" y="4319308"/>
                <a:ext cx="277715" cy="478746"/>
              </a:xfrm>
              <a:prstGeom prst="rect">
                <a:avLst/>
              </a:prstGeom>
            </p:spPr>
          </p:pic>
        </p:grpSp>
      </p:gr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4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47"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90441" cy="647577"/>
          </a:xfrm>
        </p:spPr>
        <p:txBody>
          <a:bodyPr>
            <a:normAutofit/>
          </a:bodyPr>
          <a:lstStyle/>
          <a:p>
            <a:r>
              <a:rPr lang="en-GB" sz="2800" b="1" dirty="0">
                <a:solidFill>
                  <a:schemeClr val="bg1"/>
                </a:solidFill>
              </a:rPr>
              <a:t>Starke </a:t>
            </a:r>
            <a:r>
              <a:rPr lang="en-GB" sz="2800" b="1" dirty="0" err="1">
                <a:solidFill>
                  <a:schemeClr val="bg1"/>
                </a:solidFill>
              </a:rPr>
              <a:t>Verben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34672" y="1163991"/>
            <a:ext cx="115678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Remember that some verbs change their stem in the </a:t>
            </a:r>
            <a:r>
              <a:rPr kumimoji="0" lang="en-US" sz="2400" b="1" i="1" u="none" strike="noStrike" kern="1200" cap="none" spc="0" normalizeH="0" baseline="0" noProof="0" dirty="0">
                <a:ln>
                  <a:noFill/>
                </a:ln>
                <a:effectLst/>
                <a:uLnTx/>
                <a:uFillTx/>
                <a:latin typeface="Century Gothic" panose="020F0302020204030204"/>
                <a:ea typeface="+mn-ea"/>
                <a:cs typeface="+mn-cs"/>
              </a:rPr>
              <a:t>du</a:t>
            </a:r>
            <a:r>
              <a:rPr kumimoji="0" lang="en-US" sz="2400" b="0" i="0" u="none" strike="noStrike" kern="1200" cap="none" spc="0" normalizeH="0" noProof="0" dirty="0">
                <a:ln>
                  <a:noFill/>
                </a:ln>
                <a:effectLst/>
                <a:uLnTx/>
                <a:uFillTx/>
                <a:latin typeface="Century Gothic" panose="020F0302020204030204"/>
                <a:ea typeface="+mn-ea"/>
                <a:cs typeface="+mn-cs"/>
              </a:rPr>
              <a:t> and </a:t>
            </a:r>
            <a:r>
              <a:rPr kumimoji="0" lang="en-US" sz="2400" b="1" i="1" u="none" strike="noStrike" kern="1200" cap="none" spc="0" normalizeH="0" noProof="0" dirty="0" err="1">
                <a:ln>
                  <a:noFill/>
                </a:ln>
                <a:effectLst/>
                <a:uLnTx/>
                <a:uFillTx/>
                <a:latin typeface="Century Gothic" panose="020F0302020204030204"/>
              </a:rPr>
              <a:t>er</a:t>
            </a:r>
            <a:r>
              <a:rPr kumimoji="0" lang="en-US" sz="2400" b="1" i="1" u="none" strike="noStrike" kern="1200" cap="none" spc="0" normalizeH="0" noProof="0" dirty="0">
                <a:ln>
                  <a:noFill/>
                </a:ln>
                <a:effectLst/>
                <a:uLnTx/>
                <a:uFillTx/>
                <a:latin typeface="Century Gothic" panose="020F0302020204030204"/>
              </a:rPr>
              <a:t>/</a:t>
            </a:r>
            <a:r>
              <a:rPr kumimoji="0" lang="en-US" sz="2400" b="1" i="1" u="none" strike="noStrike" kern="1200" cap="none" spc="0" normalizeH="0" noProof="0" dirty="0" err="1">
                <a:ln>
                  <a:noFill/>
                </a:ln>
                <a:effectLst/>
                <a:uLnTx/>
                <a:uFillTx/>
                <a:latin typeface="Century Gothic" panose="020F0302020204030204"/>
              </a:rPr>
              <a:t>sie</a:t>
            </a:r>
            <a:r>
              <a:rPr lang="en-US" sz="2400" b="1" i="1" dirty="0">
                <a:latin typeface="Century Gothic" panose="020F0302020204030204"/>
              </a:rPr>
              <a:t>/es </a:t>
            </a:r>
            <a:r>
              <a:rPr lang="en-US" sz="2400" dirty="0">
                <a:latin typeface="Century Gothic" panose="020F0302020204030204"/>
              </a:rPr>
              <a:t>forms:</a:t>
            </a:r>
            <a:endParaRPr kumimoji="0" lang="en-US" sz="2400" b="0" i="0" u="none" strike="noStrike" kern="1200" cap="none" spc="0" normalizeH="0" baseline="0" noProof="0" dirty="0">
              <a:ln>
                <a:noFill/>
              </a:ln>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C62ADF28-F8DB-4AB2-8DC5-FB2C0D9C2374}"/>
              </a:ext>
            </a:extLst>
          </p:cNvPr>
          <p:cNvSpPr txBox="1"/>
          <p:nvPr/>
        </p:nvSpPr>
        <p:spPr>
          <a:xfrm>
            <a:off x="234671" y="1560462"/>
            <a:ext cx="115678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6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Verben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stark?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die Infinitive.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79" name="Group 78">
            <a:extLst>
              <a:ext uri="{FF2B5EF4-FFF2-40B4-BE49-F238E27FC236}">
                <a16:creationId xmlns:a16="http://schemas.microsoft.com/office/drawing/2014/main" id="{13EF7B07-744F-4BA7-A3E9-26DCB0A5216F}"/>
              </a:ext>
            </a:extLst>
          </p:cNvPr>
          <p:cNvGrpSpPr/>
          <p:nvPr/>
        </p:nvGrpSpPr>
        <p:grpSpPr>
          <a:xfrm>
            <a:off x="142915" y="4610760"/>
            <a:ext cx="11834284" cy="1692943"/>
            <a:chOff x="167603" y="5489634"/>
            <a:chExt cx="11834284" cy="1692943"/>
          </a:xfrm>
        </p:grpSpPr>
        <p:grpSp>
          <p:nvGrpSpPr>
            <p:cNvPr id="80" name="Group 79">
              <a:extLst>
                <a:ext uri="{FF2B5EF4-FFF2-40B4-BE49-F238E27FC236}">
                  <a16:creationId xmlns:a16="http://schemas.microsoft.com/office/drawing/2014/main" id="{C4E75537-0D2B-4503-B92B-12428E5612AF}"/>
                </a:ext>
              </a:extLst>
            </p:cNvPr>
            <p:cNvGrpSpPr/>
            <p:nvPr/>
          </p:nvGrpSpPr>
          <p:grpSpPr>
            <a:xfrm>
              <a:off x="167603" y="6225298"/>
              <a:ext cx="11811774" cy="957279"/>
              <a:chOff x="183539" y="5184567"/>
              <a:chExt cx="11811774" cy="870254"/>
            </a:xfrm>
          </p:grpSpPr>
          <p:sp>
            <p:nvSpPr>
              <p:cNvPr id="88" name="Flowchart: Punched Tape 87">
                <a:extLst>
                  <a:ext uri="{FF2B5EF4-FFF2-40B4-BE49-F238E27FC236}">
                    <a16:creationId xmlns:a16="http://schemas.microsoft.com/office/drawing/2014/main" id="{9895A550-D833-4041-A31D-43F091406617}"/>
                  </a:ext>
                </a:extLst>
              </p:cNvPr>
              <p:cNvSpPr/>
              <p:nvPr/>
            </p:nvSpPr>
            <p:spPr>
              <a:xfrm>
                <a:off x="8054359" y="5184567"/>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89" name="Flowchart: Punched Tape 88">
                <a:extLst>
                  <a:ext uri="{FF2B5EF4-FFF2-40B4-BE49-F238E27FC236}">
                    <a16:creationId xmlns:a16="http://schemas.microsoft.com/office/drawing/2014/main" id="{CD8BF172-DD3C-4773-A7F9-AF1803698A87}"/>
                  </a:ext>
                </a:extLst>
              </p:cNvPr>
              <p:cNvSpPr/>
              <p:nvPr/>
            </p:nvSpPr>
            <p:spPr>
              <a:xfrm>
                <a:off x="6087785" y="5187693"/>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effectLst/>
                  <a:uLnTx/>
                  <a:uFillTx/>
                  <a:latin typeface="Century Gothic" panose="020F0302020204030204"/>
                  <a:ea typeface="+mn-ea"/>
                  <a:cs typeface="+mn-cs"/>
                </a:endParaRPr>
              </a:p>
            </p:txBody>
          </p:sp>
          <p:sp>
            <p:nvSpPr>
              <p:cNvPr id="90" name="Flowchart: Punched Tape 89">
                <a:extLst>
                  <a:ext uri="{FF2B5EF4-FFF2-40B4-BE49-F238E27FC236}">
                    <a16:creationId xmlns:a16="http://schemas.microsoft.com/office/drawing/2014/main" id="{F56B1B1A-3C0A-4566-9540-AAB889FEEF17}"/>
                  </a:ext>
                </a:extLst>
              </p:cNvPr>
              <p:cNvSpPr/>
              <p:nvPr/>
            </p:nvSpPr>
            <p:spPr>
              <a:xfrm>
                <a:off x="183539" y="5184567"/>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91" name="Flowchart: Punched Tape 90">
                <a:extLst>
                  <a:ext uri="{FF2B5EF4-FFF2-40B4-BE49-F238E27FC236}">
                    <a16:creationId xmlns:a16="http://schemas.microsoft.com/office/drawing/2014/main" id="{9105A244-33ED-47CE-B815-65B49B1E22AC}"/>
                  </a:ext>
                </a:extLst>
              </p:cNvPr>
              <p:cNvSpPr/>
              <p:nvPr/>
            </p:nvSpPr>
            <p:spPr>
              <a:xfrm>
                <a:off x="2153611" y="5184567"/>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92" name="Flowchart: Punched Tape 91">
                <a:extLst>
                  <a:ext uri="{FF2B5EF4-FFF2-40B4-BE49-F238E27FC236}">
                    <a16:creationId xmlns:a16="http://schemas.microsoft.com/office/drawing/2014/main" id="{B4DA5290-AF4B-47DA-BD37-5D559D04AF26}"/>
                  </a:ext>
                </a:extLst>
              </p:cNvPr>
              <p:cNvSpPr/>
              <p:nvPr/>
            </p:nvSpPr>
            <p:spPr>
              <a:xfrm>
                <a:off x="4121211" y="5187693"/>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93" name="Flowchart: Punched Tape 92">
                <a:extLst>
                  <a:ext uri="{FF2B5EF4-FFF2-40B4-BE49-F238E27FC236}">
                    <a16:creationId xmlns:a16="http://schemas.microsoft.com/office/drawing/2014/main" id="{58892FD0-A1EC-4AE4-9231-81ACBD05BAB0}"/>
                  </a:ext>
                </a:extLst>
              </p:cNvPr>
              <p:cNvSpPr/>
              <p:nvPr/>
            </p:nvSpPr>
            <p:spPr>
              <a:xfrm>
                <a:off x="10025241" y="5184567"/>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grpSp>
        <p:grpSp>
          <p:nvGrpSpPr>
            <p:cNvPr id="81" name="Group 80">
              <a:extLst>
                <a:ext uri="{FF2B5EF4-FFF2-40B4-BE49-F238E27FC236}">
                  <a16:creationId xmlns:a16="http://schemas.microsoft.com/office/drawing/2014/main" id="{7CB0EC28-9BCA-4393-BBF2-BF23BFF6DCA1}"/>
                </a:ext>
              </a:extLst>
            </p:cNvPr>
            <p:cNvGrpSpPr/>
            <p:nvPr/>
          </p:nvGrpSpPr>
          <p:grpSpPr>
            <a:xfrm>
              <a:off x="190113" y="5489634"/>
              <a:ext cx="11811774" cy="957279"/>
              <a:chOff x="183539" y="5184567"/>
              <a:chExt cx="11811774" cy="870254"/>
            </a:xfrm>
            <a:solidFill>
              <a:srgbClr val="5B9BD5">
                <a:lumMod val="60000"/>
                <a:lumOff val="40000"/>
              </a:srgbClr>
            </a:solidFill>
          </p:grpSpPr>
          <p:sp>
            <p:nvSpPr>
              <p:cNvPr id="82" name="Flowchart: Punched Tape 81">
                <a:extLst>
                  <a:ext uri="{FF2B5EF4-FFF2-40B4-BE49-F238E27FC236}">
                    <a16:creationId xmlns:a16="http://schemas.microsoft.com/office/drawing/2014/main" id="{77A22942-5F91-4E26-B942-055179FEFAAE}"/>
                  </a:ext>
                </a:extLst>
              </p:cNvPr>
              <p:cNvSpPr/>
              <p:nvPr/>
            </p:nvSpPr>
            <p:spPr>
              <a:xfrm>
                <a:off x="8054359" y="5184567"/>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83" name="Flowchart: Punched Tape 82">
                <a:extLst>
                  <a:ext uri="{FF2B5EF4-FFF2-40B4-BE49-F238E27FC236}">
                    <a16:creationId xmlns:a16="http://schemas.microsoft.com/office/drawing/2014/main" id="{681D6845-17B3-4C19-A1E5-FC3EB6B1C233}"/>
                  </a:ext>
                </a:extLst>
              </p:cNvPr>
              <p:cNvSpPr/>
              <p:nvPr/>
            </p:nvSpPr>
            <p:spPr>
              <a:xfrm>
                <a:off x="6087785" y="5187693"/>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84" name="Flowchart: Punched Tape 83">
                <a:extLst>
                  <a:ext uri="{FF2B5EF4-FFF2-40B4-BE49-F238E27FC236}">
                    <a16:creationId xmlns:a16="http://schemas.microsoft.com/office/drawing/2014/main" id="{D01C18CB-39FD-4669-B06A-823B41907304}"/>
                  </a:ext>
                </a:extLst>
              </p:cNvPr>
              <p:cNvSpPr/>
              <p:nvPr/>
            </p:nvSpPr>
            <p:spPr>
              <a:xfrm>
                <a:off x="183539" y="5184567"/>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85" name="Flowchart: Punched Tape 84">
                <a:extLst>
                  <a:ext uri="{FF2B5EF4-FFF2-40B4-BE49-F238E27FC236}">
                    <a16:creationId xmlns:a16="http://schemas.microsoft.com/office/drawing/2014/main" id="{66ED09F8-1E2C-40F8-A528-6DE973B57359}"/>
                  </a:ext>
                </a:extLst>
              </p:cNvPr>
              <p:cNvSpPr/>
              <p:nvPr/>
            </p:nvSpPr>
            <p:spPr>
              <a:xfrm>
                <a:off x="2153611" y="5184567"/>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86" name="Flowchart: Punched Tape 85">
                <a:extLst>
                  <a:ext uri="{FF2B5EF4-FFF2-40B4-BE49-F238E27FC236}">
                    <a16:creationId xmlns:a16="http://schemas.microsoft.com/office/drawing/2014/main" id="{33C30E9B-59DD-4788-AA10-8F81EE7459EE}"/>
                  </a:ext>
                </a:extLst>
              </p:cNvPr>
              <p:cNvSpPr/>
              <p:nvPr/>
            </p:nvSpPr>
            <p:spPr>
              <a:xfrm>
                <a:off x="4121211" y="5187693"/>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87" name="Flowchart: Punched Tape 86">
                <a:extLst>
                  <a:ext uri="{FF2B5EF4-FFF2-40B4-BE49-F238E27FC236}">
                    <a16:creationId xmlns:a16="http://schemas.microsoft.com/office/drawing/2014/main" id="{50FD38AA-B58A-44EC-A32F-014B78C90695}"/>
                  </a:ext>
                </a:extLst>
              </p:cNvPr>
              <p:cNvSpPr/>
              <p:nvPr/>
            </p:nvSpPr>
            <p:spPr>
              <a:xfrm>
                <a:off x="10025241" y="5184567"/>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grpSp>
      </p:grpSp>
      <p:grpSp>
        <p:nvGrpSpPr>
          <p:cNvPr id="94" name="Group 93">
            <a:extLst>
              <a:ext uri="{FF2B5EF4-FFF2-40B4-BE49-F238E27FC236}">
                <a16:creationId xmlns:a16="http://schemas.microsoft.com/office/drawing/2014/main" id="{8285D9ED-88C9-4C68-A2F4-95FD70423BE5}"/>
              </a:ext>
            </a:extLst>
          </p:cNvPr>
          <p:cNvGrpSpPr/>
          <p:nvPr/>
        </p:nvGrpSpPr>
        <p:grpSpPr>
          <a:xfrm>
            <a:off x="165425" y="3369471"/>
            <a:ext cx="11834284" cy="1692943"/>
            <a:chOff x="167603" y="5489634"/>
            <a:chExt cx="11834284" cy="1692943"/>
          </a:xfrm>
        </p:grpSpPr>
        <p:grpSp>
          <p:nvGrpSpPr>
            <p:cNvPr id="95" name="Group 94">
              <a:extLst>
                <a:ext uri="{FF2B5EF4-FFF2-40B4-BE49-F238E27FC236}">
                  <a16:creationId xmlns:a16="http://schemas.microsoft.com/office/drawing/2014/main" id="{2EFE7F5C-F7E9-4BE7-923B-35AA80CF217E}"/>
                </a:ext>
              </a:extLst>
            </p:cNvPr>
            <p:cNvGrpSpPr/>
            <p:nvPr/>
          </p:nvGrpSpPr>
          <p:grpSpPr>
            <a:xfrm>
              <a:off x="167603" y="6225298"/>
              <a:ext cx="11811774" cy="957279"/>
              <a:chOff x="183539" y="5184567"/>
              <a:chExt cx="11811774" cy="870254"/>
            </a:xfrm>
          </p:grpSpPr>
          <p:sp>
            <p:nvSpPr>
              <p:cNvPr id="103" name="Flowchart: Punched Tape 102">
                <a:extLst>
                  <a:ext uri="{FF2B5EF4-FFF2-40B4-BE49-F238E27FC236}">
                    <a16:creationId xmlns:a16="http://schemas.microsoft.com/office/drawing/2014/main" id="{753F127A-9C69-4C44-9A89-718A7F0A82AE}"/>
                  </a:ext>
                </a:extLst>
              </p:cNvPr>
              <p:cNvSpPr/>
              <p:nvPr/>
            </p:nvSpPr>
            <p:spPr>
              <a:xfrm>
                <a:off x="8054359" y="5184567"/>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04" name="Flowchart: Punched Tape 103">
                <a:extLst>
                  <a:ext uri="{FF2B5EF4-FFF2-40B4-BE49-F238E27FC236}">
                    <a16:creationId xmlns:a16="http://schemas.microsoft.com/office/drawing/2014/main" id="{4B9BCA20-47E9-471F-B72E-7CC7235E1977}"/>
                  </a:ext>
                </a:extLst>
              </p:cNvPr>
              <p:cNvSpPr/>
              <p:nvPr/>
            </p:nvSpPr>
            <p:spPr>
              <a:xfrm>
                <a:off x="6087785" y="5187693"/>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effectLst/>
                  <a:uLnTx/>
                  <a:uFillTx/>
                  <a:latin typeface="Century Gothic" panose="020F0302020204030204"/>
                  <a:ea typeface="+mn-ea"/>
                  <a:cs typeface="+mn-cs"/>
                </a:endParaRPr>
              </a:p>
            </p:txBody>
          </p:sp>
          <p:sp>
            <p:nvSpPr>
              <p:cNvPr id="105" name="Flowchart: Punched Tape 104">
                <a:extLst>
                  <a:ext uri="{FF2B5EF4-FFF2-40B4-BE49-F238E27FC236}">
                    <a16:creationId xmlns:a16="http://schemas.microsoft.com/office/drawing/2014/main" id="{34188838-90CE-4B12-98AC-FB53949AC35D}"/>
                  </a:ext>
                </a:extLst>
              </p:cNvPr>
              <p:cNvSpPr/>
              <p:nvPr/>
            </p:nvSpPr>
            <p:spPr>
              <a:xfrm>
                <a:off x="183539" y="5184567"/>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06" name="Flowchart: Punched Tape 105">
                <a:extLst>
                  <a:ext uri="{FF2B5EF4-FFF2-40B4-BE49-F238E27FC236}">
                    <a16:creationId xmlns:a16="http://schemas.microsoft.com/office/drawing/2014/main" id="{B1505FFF-C42F-4C78-A0A4-588A80955E93}"/>
                  </a:ext>
                </a:extLst>
              </p:cNvPr>
              <p:cNvSpPr/>
              <p:nvPr/>
            </p:nvSpPr>
            <p:spPr>
              <a:xfrm>
                <a:off x="2153611" y="5184567"/>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07" name="Flowchart: Punched Tape 106">
                <a:extLst>
                  <a:ext uri="{FF2B5EF4-FFF2-40B4-BE49-F238E27FC236}">
                    <a16:creationId xmlns:a16="http://schemas.microsoft.com/office/drawing/2014/main" id="{3312451A-0977-4632-BC51-042E4F3DBAE8}"/>
                  </a:ext>
                </a:extLst>
              </p:cNvPr>
              <p:cNvSpPr/>
              <p:nvPr/>
            </p:nvSpPr>
            <p:spPr>
              <a:xfrm>
                <a:off x="4121211" y="5187693"/>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08" name="Flowchart: Punched Tape 107">
                <a:extLst>
                  <a:ext uri="{FF2B5EF4-FFF2-40B4-BE49-F238E27FC236}">
                    <a16:creationId xmlns:a16="http://schemas.microsoft.com/office/drawing/2014/main" id="{1860BACA-0C0D-4ECB-94E7-925AB086E1EB}"/>
                  </a:ext>
                </a:extLst>
              </p:cNvPr>
              <p:cNvSpPr/>
              <p:nvPr/>
            </p:nvSpPr>
            <p:spPr>
              <a:xfrm>
                <a:off x="10025241" y="5184567"/>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grpSp>
        <p:grpSp>
          <p:nvGrpSpPr>
            <p:cNvPr id="96" name="Group 95">
              <a:extLst>
                <a:ext uri="{FF2B5EF4-FFF2-40B4-BE49-F238E27FC236}">
                  <a16:creationId xmlns:a16="http://schemas.microsoft.com/office/drawing/2014/main" id="{1A376928-1D4D-42D0-9965-12413C619CC9}"/>
                </a:ext>
              </a:extLst>
            </p:cNvPr>
            <p:cNvGrpSpPr/>
            <p:nvPr/>
          </p:nvGrpSpPr>
          <p:grpSpPr>
            <a:xfrm>
              <a:off x="190113" y="5489634"/>
              <a:ext cx="11811774" cy="957279"/>
              <a:chOff x="183539" y="5184567"/>
              <a:chExt cx="11811774" cy="870254"/>
            </a:xfrm>
            <a:solidFill>
              <a:srgbClr val="5B9BD5">
                <a:lumMod val="60000"/>
                <a:lumOff val="40000"/>
              </a:srgbClr>
            </a:solidFill>
          </p:grpSpPr>
          <p:sp>
            <p:nvSpPr>
              <p:cNvPr id="97" name="Flowchart: Punched Tape 96">
                <a:extLst>
                  <a:ext uri="{FF2B5EF4-FFF2-40B4-BE49-F238E27FC236}">
                    <a16:creationId xmlns:a16="http://schemas.microsoft.com/office/drawing/2014/main" id="{ED32C527-9C73-49E6-8838-B2CC3D6BB959}"/>
                  </a:ext>
                </a:extLst>
              </p:cNvPr>
              <p:cNvSpPr/>
              <p:nvPr/>
            </p:nvSpPr>
            <p:spPr>
              <a:xfrm>
                <a:off x="8054359" y="5184567"/>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98" name="Flowchart: Punched Tape 97">
                <a:extLst>
                  <a:ext uri="{FF2B5EF4-FFF2-40B4-BE49-F238E27FC236}">
                    <a16:creationId xmlns:a16="http://schemas.microsoft.com/office/drawing/2014/main" id="{D1DF0035-F168-471A-B239-BD5F47E4D40B}"/>
                  </a:ext>
                </a:extLst>
              </p:cNvPr>
              <p:cNvSpPr/>
              <p:nvPr/>
            </p:nvSpPr>
            <p:spPr>
              <a:xfrm>
                <a:off x="6087785" y="5187693"/>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99" name="Flowchart: Punched Tape 98">
                <a:extLst>
                  <a:ext uri="{FF2B5EF4-FFF2-40B4-BE49-F238E27FC236}">
                    <a16:creationId xmlns:a16="http://schemas.microsoft.com/office/drawing/2014/main" id="{21C40E42-3AFD-4428-B481-D6488F6F137C}"/>
                  </a:ext>
                </a:extLst>
              </p:cNvPr>
              <p:cNvSpPr/>
              <p:nvPr/>
            </p:nvSpPr>
            <p:spPr>
              <a:xfrm>
                <a:off x="183539" y="5184567"/>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00" name="Flowchart: Punched Tape 99">
                <a:extLst>
                  <a:ext uri="{FF2B5EF4-FFF2-40B4-BE49-F238E27FC236}">
                    <a16:creationId xmlns:a16="http://schemas.microsoft.com/office/drawing/2014/main" id="{B38CC561-967E-4FB3-B87A-7FE027ABAFFF}"/>
                  </a:ext>
                </a:extLst>
              </p:cNvPr>
              <p:cNvSpPr/>
              <p:nvPr/>
            </p:nvSpPr>
            <p:spPr>
              <a:xfrm>
                <a:off x="2153611" y="5184567"/>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01" name="Flowchart: Punched Tape 100">
                <a:extLst>
                  <a:ext uri="{FF2B5EF4-FFF2-40B4-BE49-F238E27FC236}">
                    <a16:creationId xmlns:a16="http://schemas.microsoft.com/office/drawing/2014/main" id="{0D16BBF9-E2A8-4C1F-B949-2C114C1B5618}"/>
                  </a:ext>
                </a:extLst>
              </p:cNvPr>
              <p:cNvSpPr/>
              <p:nvPr/>
            </p:nvSpPr>
            <p:spPr>
              <a:xfrm>
                <a:off x="4121211" y="5187693"/>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02" name="Flowchart: Punched Tape 101">
                <a:extLst>
                  <a:ext uri="{FF2B5EF4-FFF2-40B4-BE49-F238E27FC236}">
                    <a16:creationId xmlns:a16="http://schemas.microsoft.com/office/drawing/2014/main" id="{00E208A7-17CD-45AF-BE5D-0F3C33E57C46}"/>
                  </a:ext>
                </a:extLst>
              </p:cNvPr>
              <p:cNvSpPr/>
              <p:nvPr/>
            </p:nvSpPr>
            <p:spPr>
              <a:xfrm>
                <a:off x="10025241" y="5184567"/>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grpSp>
      </p:grpSp>
      <p:grpSp>
        <p:nvGrpSpPr>
          <p:cNvPr id="109" name="Group 108">
            <a:extLst>
              <a:ext uri="{FF2B5EF4-FFF2-40B4-BE49-F238E27FC236}">
                <a16:creationId xmlns:a16="http://schemas.microsoft.com/office/drawing/2014/main" id="{E04AB137-BCD0-4566-BDBA-6F1B992405DB}"/>
              </a:ext>
            </a:extLst>
          </p:cNvPr>
          <p:cNvGrpSpPr/>
          <p:nvPr/>
        </p:nvGrpSpPr>
        <p:grpSpPr>
          <a:xfrm>
            <a:off x="155811" y="2060975"/>
            <a:ext cx="11834284" cy="1692940"/>
            <a:chOff x="167603" y="5489634"/>
            <a:chExt cx="11834284" cy="1692940"/>
          </a:xfrm>
        </p:grpSpPr>
        <p:grpSp>
          <p:nvGrpSpPr>
            <p:cNvPr id="110" name="Group 109">
              <a:extLst>
                <a:ext uri="{FF2B5EF4-FFF2-40B4-BE49-F238E27FC236}">
                  <a16:creationId xmlns:a16="http://schemas.microsoft.com/office/drawing/2014/main" id="{CF3D9230-473B-4DB0-993E-AE29F01A5DDB}"/>
                </a:ext>
              </a:extLst>
            </p:cNvPr>
            <p:cNvGrpSpPr/>
            <p:nvPr/>
          </p:nvGrpSpPr>
          <p:grpSpPr>
            <a:xfrm>
              <a:off x="167603" y="6183711"/>
              <a:ext cx="11803058" cy="998863"/>
              <a:chOff x="183539" y="5146763"/>
              <a:chExt cx="11803058" cy="908058"/>
            </a:xfrm>
          </p:grpSpPr>
          <p:sp>
            <p:nvSpPr>
              <p:cNvPr id="118" name="Flowchart: Punched Tape 117">
                <a:extLst>
                  <a:ext uri="{FF2B5EF4-FFF2-40B4-BE49-F238E27FC236}">
                    <a16:creationId xmlns:a16="http://schemas.microsoft.com/office/drawing/2014/main" id="{014998AE-B4A4-45DD-9214-1E8469AED5B5}"/>
                  </a:ext>
                </a:extLst>
              </p:cNvPr>
              <p:cNvSpPr/>
              <p:nvPr/>
            </p:nvSpPr>
            <p:spPr>
              <a:xfrm>
                <a:off x="8054359" y="5184567"/>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19" name="Flowchart: Punched Tape 118">
                <a:extLst>
                  <a:ext uri="{FF2B5EF4-FFF2-40B4-BE49-F238E27FC236}">
                    <a16:creationId xmlns:a16="http://schemas.microsoft.com/office/drawing/2014/main" id="{A4CB45A2-1C81-4B6A-A22F-4C95ACED814E}"/>
                  </a:ext>
                </a:extLst>
              </p:cNvPr>
              <p:cNvSpPr/>
              <p:nvPr/>
            </p:nvSpPr>
            <p:spPr>
              <a:xfrm>
                <a:off x="6087785" y="5187693"/>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20" name="Flowchart: Punched Tape 119">
                <a:extLst>
                  <a:ext uri="{FF2B5EF4-FFF2-40B4-BE49-F238E27FC236}">
                    <a16:creationId xmlns:a16="http://schemas.microsoft.com/office/drawing/2014/main" id="{572C37F9-1A91-44DB-B664-D03E82EEF814}"/>
                  </a:ext>
                </a:extLst>
              </p:cNvPr>
              <p:cNvSpPr/>
              <p:nvPr/>
            </p:nvSpPr>
            <p:spPr>
              <a:xfrm>
                <a:off x="183539" y="5184567"/>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21" name="Flowchart: Punched Tape 120">
                <a:extLst>
                  <a:ext uri="{FF2B5EF4-FFF2-40B4-BE49-F238E27FC236}">
                    <a16:creationId xmlns:a16="http://schemas.microsoft.com/office/drawing/2014/main" id="{74FDA308-6C1B-498C-9B62-1F11D1D7061D}"/>
                  </a:ext>
                </a:extLst>
              </p:cNvPr>
              <p:cNvSpPr/>
              <p:nvPr/>
            </p:nvSpPr>
            <p:spPr>
              <a:xfrm>
                <a:off x="2153611" y="5184567"/>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22" name="Flowchart: Punched Tape 121">
                <a:extLst>
                  <a:ext uri="{FF2B5EF4-FFF2-40B4-BE49-F238E27FC236}">
                    <a16:creationId xmlns:a16="http://schemas.microsoft.com/office/drawing/2014/main" id="{CDAFAAD6-7389-4D9E-A4AA-8E0D6CACA5B8}"/>
                  </a:ext>
                </a:extLst>
              </p:cNvPr>
              <p:cNvSpPr/>
              <p:nvPr/>
            </p:nvSpPr>
            <p:spPr>
              <a:xfrm>
                <a:off x="4121211" y="5187693"/>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23" name="Flowchart: Punched Tape 122">
                <a:extLst>
                  <a:ext uri="{FF2B5EF4-FFF2-40B4-BE49-F238E27FC236}">
                    <a16:creationId xmlns:a16="http://schemas.microsoft.com/office/drawing/2014/main" id="{4886CF94-5B84-4954-A3E2-411F5E45470B}"/>
                  </a:ext>
                </a:extLst>
              </p:cNvPr>
              <p:cNvSpPr/>
              <p:nvPr/>
            </p:nvSpPr>
            <p:spPr>
              <a:xfrm>
                <a:off x="10016525" y="5146763"/>
                <a:ext cx="1970072" cy="867128"/>
              </a:xfrm>
              <a:prstGeom prst="flowChartPunchedTap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effectLst/>
                  <a:uLnTx/>
                  <a:uFillTx/>
                  <a:latin typeface="Century Gothic" panose="020F0302020204030204"/>
                  <a:ea typeface="+mn-ea"/>
                  <a:cs typeface="+mn-cs"/>
                </a:endParaRPr>
              </a:p>
            </p:txBody>
          </p:sp>
        </p:grpSp>
        <p:grpSp>
          <p:nvGrpSpPr>
            <p:cNvPr id="111" name="Group 110">
              <a:extLst>
                <a:ext uri="{FF2B5EF4-FFF2-40B4-BE49-F238E27FC236}">
                  <a16:creationId xmlns:a16="http://schemas.microsoft.com/office/drawing/2014/main" id="{A80FF8D9-5D2D-4CE5-84BC-FE594BC5681E}"/>
                </a:ext>
              </a:extLst>
            </p:cNvPr>
            <p:cNvGrpSpPr/>
            <p:nvPr/>
          </p:nvGrpSpPr>
          <p:grpSpPr>
            <a:xfrm>
              <a:off x="190113" y="5489634"/>
              <a:ext cx="11811774" cy="957279"/>
              <a:chOff x="183539" y="5184567"/>
              <a:chExt cx="11811774" cy="870254"/>
            </a:xfrm>
            <a:solidFill>
              <a:srgbClr val="5B9BD5">
                <a:lumMod val="60000"/>
                <a:lumOff val="40000"/>
              </a:srgbClr>
            </a:solidFill>
          </p:grpSpPr>
          <p:sp>
            <p:nvSpPr>
              <p:cNvPr id="112" name="Flowchart: Punched Tape 111">
                <a:extLst>
                  <a:ext uri="{FF2B5EF4-FFF2-40B4-BE49-F238E27FC236}">
                    <a16:creationId xmlns:a16="http://schemas.microsoft.com/office/drawing/2014/main" id="{C06BD925-D077-443D-BA31-B6EE5110EC7E}"/>
                  </a:ext>
                </a:extLst>
              </p:cNvPr>
              <p:cNvSpPr/>
              <p:nvPr/>
            </p:nvSpPr>
            <p:spPr>
              <a:xfrm>
                <a:off x="8054359" y="5184567"/>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13" name="Flowchart: Punched Tape 112">
                <a:extLst>
                  <a:ext uri="{FF2B5EF4-FFF2-40B4-BE49-F238E27FC236}">
                    <a16:creationId xmlns:a16="http://schemas.microsoft.com/office/drawing/2014/main" id="{630E7E7A-BB63-4BC5-97C6-F16426828E69}"/>
                  </a:ext>
                </a:extLst>
              </p:cNvPr>
              <p:cNvSpPr/>
              <p:nvPr/>
            </p:nvSpPr>
            <p:spPr>
              <a:xfrm>
                <a:off x="6087785" y="5187693"/>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14" name="Flowchart: Punched Tape 113">
                <a:extLst>
                  <a:ext uri="{FF2B5EF4-FFF2-40B4-BE49-F238E27FC236}">
                    <a16:creationId xmlns:a16="http://schemas.microsoft.com/office/drawing/2014/main" id="{AE8AD218-016C-4135-98F6-142F1F37C24A}"/>
                  </a:ext>
                </a:extLst>
              </p:cNvPr>
              <p:cNvSpPr/>
              <p:nvPr/>
            </p:nvSpPr>
            <p:spPr>
              <a:xfrm>
                <a:off x="183539" y="5184567"/>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15" name="Flowchart: Punched Tape 114">
                <a:extLst>
                  <a:ext uri="{FF2B5EF4-FFF2-40B4-BE49-F238E27FC236}">
                    <a16:creationId xmlns:a16="http://schemas.microsoft.com/office/drawing/2014/main" id="{750E5785-03C3-442F-BE0E-BB3E4F762C7A}"/>
                  </a:ext>
                </a:extLst>
              </p:cNvPr>
              <p:cNvSpPr/>
              <p:nvPr/>
            </p:nvSpPr>
            <p:spPr>
              <a:xfrm>
                <a:off x="2153611" y="5184567"/>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16" name="Flowchart: Punched Tape 115">
                <a:extLst>
                  <a:ext uri="{FF2B5EF4-FFF2-40B4-BE49-F238E27FC236}">
                    <a16:creationId xmlns:a16="http://schemas.microsoft.com/office/drawing/2014/main" id="{96283D75-EDFA-4FB1-A175-75E4CE6F51EC}"/>
                  </a:ext>
                </a:extLst>
              </p:cNvPr>
              <p:cNvSpPr/>
              <p:nvPr/>
            </p:nvSpPr>
            <p:spPr>
              <a:xfrm>
                <a:off x="4121211" y="5187693"/>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sp>
            <p:nvSpPr>
              <p:cNvPr id="117" name="Flowchart: Punched Tape 116">
                <a:extLst>
                  <a:ext uri="{FF2B5EF4-FFF2-40B4-BE49-F238E27FC236}">
                    <a16:creationId xmlns:a16="http://schemas.microsoft.com/office/drawing/2014/main" id="{16651B3E-1105-4789-BC3F-7C0AD627C6D2}"/>
                  </a:ext>
                </a:extLst>
              </p:cNvPr>
              <p:cNvSpPr/>
              <p:nvPr/>
            </p:nvSpPr>
            <p:spPr>
              <a:xfrm>
                <a:off x="10025241" y="5184567"/>
                <a:ext cx="1970072" cy="867128"/>
              </a:xfrm>
              <a:prstGeom prst="flowChartPunchedTape">
                <a:avLst/>
              </a:prstGeom>
              <a:grp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effectLst/>
                  <a:uLnTx/>
                  <a:uFillTx/>
                  <a:latin typeface="Century Gothic" panose="020F0302020204030204"/>
                  <a:ea typeface="+mn-ea"/>
                  <a:cs typeface="+mn-cs"/>
                </a:endParaRPr>
              </a:p>
            </p:txBody>
          </p:sp>
        </p:grpSp>
      </p:grpSp>
      <p:sp>
        <p:nvSpPr>
          <p:cNvPr id="124" name="TextBox 123">
            <a:extLst>
              <a:ext uri="{FF2B5EF4-FFF2-40B4-BE49-F238E27FC236}">
                <a16:creationId xmlns:a16="http://schemas.microsoft.com/office/drawing/2014/main" id="{852AF0EA-AB61-4EAE-8E57-055D2243A30A}"/>
              </a:ext>
            </a:extLst>
          </p:cNvPr>
          <p:cNvSpPr txBox="1"/>
          <p:nvPr/>
        </p:nvSpPr>
        <p:spPr>
          <a:xfrm>
            <a:off x="423044" y="2528222"/>
            <a:ext cx="2456901"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effectLst/>
                <a:uLnTx/>
                <a:uFillTx/>
              </a:rPr>
              <a:t>er</a:t>
            </a:r>
            <a:r>
              <a:rPr kumimoji="0" lang="en-US" sz="2800" b="1" i="0" u="none" strike="noStrike" kern="0" cap="none" spc="0" normalizeH="0" baseline="0" noProof="0" dirty="0">
                <a:ln>
                  <a:noFill/>
                </a:ln>
                <a:effectLst/>
                <a:uLnTx/>
                <a:uFillTx/>
              </a:rPr>
              <a:t> </a:t>
            </a:r>
            <a:r>
              <a:rPr kumimoji="0" lang="en-US" sz="2800" b="1" i="0" u="none" strike="noStrike" kern="0" cap="none" spc="0" normalizeH="0" baseline="0" noProof="0" dirty="0" err="1">
                <a:ln>
                  <a:noFill/>
                </a:ln>
                <a:effectLst/>
                <a:uLnTx/>
                <a:uFillTx/>
              </a:rPr>
              <a:t>fährt</a:t>
            </a:r>
            <a:endParaRPr kumimoji="0" lang="en-US" sz="2800" b="1" i="0" u="none" strike="noStrike" kern="0" cap="none" spc="0" normalizeH="0" baseline="0" noProof="0" dirty="0">
              <a:ln>
                <a:noFill/>
              </a:ln>
              <a:effectLst/>
              <a:uLnTx/>
              <a:uFillTx/>
            </a:endParaRPr>
          </a:p>
        </p:txBody>
      </p:sp>
      <p:sp>
        <p:nvSpPr>
          <p:cNvPr id="125" name="TextBox 124">
            <a:extLst>
              <a:ext uri="{FF2B5EF4-FFF2-40B4-BE49-F238E27FC236}">
                <a16:creationId xmlns:a16="http://schemas.microsoft.com/office/drawing/2014/main" id="{DA4078F1-B28A-49E5-95BE-74E56B7D04A5}"/>
              </a:ext>
            </a:extLst>
          </p:cNvPr>
          <p:cNvSpPr txBox="1"/>
          <p:nvPr/>
        </p:nvSpPr>
        <p:spPr>
          <a:xfrm>
            <a:off x="3317769" y="2543568"/>
            <a:ext cx="280653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du </a:t>
            </a:r>
            <a:r>
              <a:rPr kumimoji="0" lang="en-US" sz="2800" b="1" i="0" u="none" strike="noStrike" kern="0" cap="none" spc="0" normalizeH="0" baseline="0" noProof="0" dirty="0" err="1">
                <a:ln>
                  <a:noFill/>
                </a:ln>
                <a:effectLst/>
                <a:uLnTx/>
                <a:uFillTx/>
              </a:rPr>
              <a:t>springst</a:t>
            </a:r>
            <a:endParaRPr kumimoji="0" lang="en-US" sz="2800" b="1" i="0" u="none" strike="noStrike" kern="0" cap="none" spc="0" normalizeH="0" baseline="0" noProof="0" dirty="0">
              <a:ln>
                <a:noFill/>
              </a:ln>
              <a:effectLst/>
              <a:uLnTx/>
              <a:uFillTx/>
            </a:endParaRPr>
          </a:p>
        </p:txBody>
      </p:sp>
      <p:sp>
        <p:nvSpPr>
          <p:cNvPr id="126" name="TextBox 125">
            <a:extLst>
              <a:ext uri="{FF2B5EF4-FFF2-40B4-BE49-F238E27FC236}">
                <a16:creationId xmlns:a16="http://schemas.microsoft.com/office/drawing/2014/main" id="{85F793A0-7862-4C33-8AEC-920CC0F56FD3}"/>
              </a:ext>
            </a:extLst>
          </p:cNvPr>
          <p:cNvSpPr txBox="1"/>
          <p:nvPr/>
        </p:nvSpPr>
        <p:spPr>
          <a:xfrm>
            <a:off x="6560453" y="2464962"/>
            <a:ext cx="245690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effectLst/>
                <a:uLnTx/>
                <a:uFillTx/>
              </a:rPr>
              <a:t>sie</a:t>
            </a:r>
            <a:r>
              <a:rPr kumimoji="0" lang="en-US" sz="2800" b="1" i="0" u="none" strike="noStrike" kern="0" cap="none" spc="0" normalizeH="0" baseline="0" noProof="0" dirty="0">
                <a:ln>
                  <a:noFill/>
                </a:ln>
                <a:effectLst/>
                <a:uLnTx/>
                <a:uFillTx/>
              </a:rPr>
              <a:t> </a:t>
            </a:r>
            <a:r>
              <a:rPr kumimoji="0" lang="en-US" sz="2800" b="1" i="0" u="none" strike="noStrike" kern="0" cap="none" spc="0" normalizeH="0" baseline="0" noProof="0" dirty="0" err="1">
                <a:ln>
                  <a:noFill/>
                </a:ln>
                <a:effectLst/>
                <a:uLnTx/>
                <a:uFillTx/>
              </a:rPr>
              <a:t>steht</a:t>
            </a:r>
            <a:endParaRPr kumimoji="0" lang="en-US" sz="2800" b="1" i="0" u="none" strike="noStrike" kern="0" cap="none" spc="0" normalizeH="0" baseline="0" noProof="0" dirty="0">
              <a:ln>
                <a:noFill/>
              </a:ln>
              <a:effectLst/>
              <a:uLnTx/>
              <a:uFillTx/>
            </a:endParaRPr>
          </a:p>
        </p:txBody>
      </p:sp>
      <p:sp>
        <p:nvSpPr>
          <p:cNvPr id="127" name="TextBox 126">
            <a:extLst>
              <a:ext uri="{FF2B5EF4-FFF2-40B4-BE49-F238E27FC236}">
                <a16:creationId xmlns:a16="http://schemas.microsoft.com/office/drawing/2014/main" id="{3B1FEBE4-1D20-4B95-ACC3-B9FF585A3321}"/>
              </a:ext>
            </a:extLst>
          </p:cNvPr>
          <p:cNvSpPr txBox="1"/>
          <p:nvPr/>
        </p:nvSpPr>
        <p:spPr>
          <a:xfrm>
            <a:off x="9533977" y="2439761"/>
            <a:ext cx="245690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du </a:t>
            </a:r>
            <a:r>
              <a:rPr kumimoji="0" lang="en-US" sz="2800" b="1" i="0" u="none" strike="noStrike" kern="0" cap="none" spc="0" normalizeH="0" baseline="0" noProof="0" dirty="0" err="1">
                <a:ln>
                  <a:noFill/>
                </a:ln>
                <a:effectLst/>
                <a:uLnTx/>
                <a:uFillTx/>
              </a:rPr>
              <a:t>nimmst</a:t>
            </a:r>
            <a:endParaRPr kumimoji="0" lang="en-US" sz="2800" b="1" i="0" u="none" strike="noStrike" kern="0" cap="none" spc="0" normalizeH="0" baseline="0" noProof="0" dirty="0">
              <a:ln>
                <a:noFill/>
              </a:ln>
              <a:effectLst/>
              <a:uLnTx/>
              <a:uFillTx/>
            </a:endParaRPr>
          </a:p>
        </p:txBody>
      </p:sp>
      <p:sp>
        <p:nvSpPr>
          <p:cNvPr id="128" name="TextBox 127">
            <a:extLst>
              <a:ext uri="{FF2B5EF4-FFF2-40B4-BE49-F238E27FC236}">
                <a16:creationId xmlns:a16="http://schemas.microsoft.com/office/drawing/2014/main" id="{64B10847-BDAD-469F-A452-9458E1BDEB79}"/>
              </a:ext>
            </a:extLst>
          </p:cNvPr>
          <p:cNvSpPr txBox="1"/>
          <p:nvPr/>
        </p:nvSpPr>
        <p:spPr>
          <a:xfrm>
            <a:off x="720383" y="3796956"/>
            <a:ext cx="245690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du </a:t>
            </a:r>
            <a:r>
              <a:rPr kumimoji="0" lang="en-US" sz="2800" b="1" i="0" u="none" strike="noStrike" kern="0" cap="none" spc="0" normalizeH="0" baseline="0" noProof="0" dirty="0" err="1">
                <a:ln>
                  <a:noFill/>
                </a:ln>
                <a:effectLst/>
                <a:uLnTx/>
                <a:uFillTx/>
              </a:rPr>
              <a:t>trägst</a:t>
            </a:r>
            <a:endParaRPr kumimoji="0" lang="en-US" sz="2800" b="1" i="0" u="none" strike="noStrike" kern="0" cap="none" spc="0" normalizeH="0" baseline="0" noProof="0" dirty="0">
              <a:ln>
                <a:noFill/>
              </a:ln>
              <a:effectLst/>
              <a:uLnTx/>
              <a:uFillTx/>
            </a:endParaRPr>
          </a:p>
        </p:txBody>
      </p:sp>
      <p:sp>
        <p:nvSpPr>
          <p:cNvPr id="129" name="TextBox 128">
            <a:extLst>
              <a:ext uri="{FF2B5EF4-FFF2-40B4-BE49-F238E27FC236}">
                <a16:creationId xmlns:a16="http://schemas.microsoft.com/office/drawing/2014/main" id="{C73B3D3E-0A82-4678-AD6C-426A6B812175}"/>
              </a:ext>
            </a:extLst>
          </p:cNvPr>
          <p:cNvSpPr txBox="1"/>
          <p:nvPr/>
        </p:nvSpPr>
        <p:spPr>
          <a:xfrm>
            <a:off x="3317769" y="3791472"/>
            <a:ext cx="280653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effectLst/>
                <a:uLnTx/>
                <a:uFillTx/>
              </a:rPr>
              <a:t>sie</a:t>
            </a:r>
            <a:r>
              <a:rPr kumimoji="0" lang="en-US" sz="2800" b="1" i="0" u="none" strike="noStrike" kern="0" cap="none" spc="0" normalizeH="0" baseline="0" noProof="0" dirty="0">
                <a:ln>
                  <a:noFill/>
                </a:ln>
                <a:effectLst/>
                <a:uLnTx/>
                <a:uFillTx/>
              </a:rPr>
              <a:t> </a:t>
            </a:r>
            <a:r>
              <a:rPr kumimoji="0" lang="en-US" sz="2800" b="1" i="0" u="none" strike="noStrike" kern="0" cap="none" spc="0" normalizeH="0" baseline="0" noProof="0" dirty="0" err="1">
                <a:ln>
                  <a:noFill/>
                </a:ln>
                <a:effectLst/>
                <a:uLnTx/>
                <a:uFillTx/>
              </a:rPr>
              <a:t>liegt</a:t>
            </a:r>
            <a:endParaRPr kumimoji="0" lang="en-US" sz="2800" b="1" i="0" u="none" strike="noStrike" kern="0" cap="none" spc="0" normalizeH="0" baseline="0" noProof="0" dirty="0">
              <a:ln>
                <a:noFill/>
              </a:ln>
              <a:effectLst/>
              <a:uLnTx/>
              <a:uFillTx/>
            </a:endParaRPr>
          </a:p>
        </p:txBody>
      </p:sp>
      <p:sp>
        <p:nvSpPr>
          <p:cNvPr id="130" name="TextBox 129">
            <a:extLst>
              <a:ext uri="{FF2B5EF4-FFF2-40B4-BE49-F238E27FC236}">
                <a16:creationId xmlns:a16="http://schemas.microsoft.com/office/drawing/2014/main" id="{72C71B79-6BF0-44E8-A339-342C1029A3F6}"/>
              </a:ext>
            </a:extLst>
          </p:cNvPr>
          <p:cNvSpPr txBox="1"/>
          <p:nvPr/>
        </p:nvSpPr>
        <p:spPr>
          <a:xfrm>
            <a:off x="6762552" y="3653313"/>
            <a:ext cx="287460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effectLst/>
                <a:uLnTx/>
                <a:uFillTx/>
              </a:rPr>
              <a:t>er</a:t>
            </a:r>
            <a:r>
              <a:rPr kumimoji="0" lang="en-US" sz="2800" b="1" i="0" u="none" strike="noStrike" kern="0" cap="none" spc="0" normalizeH="0" baseline="0" noProof="0" dirty="0">
                <a:ln>
                  <a:noFill/>
                </a:ln>
                <a:effectLst/>
                <a:uLnTx/>
                <a:uFillTx/>
              </a:rPr>
              <a:t> </a:t>
            </a:r>
            <a:r>
              <a:rPr kumimoji="0" lang="en-US" sz="2800" b="1" i="0" u="none" strike="noStrike" kern="0" cap="none" spc="0" normalizeH="0" baseline="0" noProof="0" dirty="0" err="1">
                <a:ln>
                  <a:noFill/>
                </a:ln>
                <a:effectLst/>
                <a:uLnTx/>
                <a:uFillTx/>
              </a:rPr>
              <a:t>erhält</a:t>
            </a:r>
            <a:endParaRPr kumimoji="0" lang="en-US" sz="2800" b="1" i="0" u="none" strike="noStrike" kern="0" cap="none" spc="0" normalizeH="0" baseline="0" noProof="0" dirty="0">
              <a:ln>
                <a:noFill/>
              </a:ln>
              <a:effectLst/>
              <a:uLnTx/>
              <a:uFillTx/>
            </a:endParaRPr>
          </a:p>
        </p:txBody>
      </p:sp>
      <p:sp>
        <p:nvSpPr>
          <p:cNvPr id="131" name="TextBox 130">
            <a:extLst>
              <a:ext uri="{FF2B5EF4-FFF2-40B4-BE49-F238E27FC236}">
                <a16:creationId xmlns:a16="http://schemas.microsoft.com/office/drawing/2014/main" id="{8AA168D0-52AD-4251-964D-AA04447B3F91}"/>
              </a:ext>
            </a:extLst>
          </p:cNvPr>
          <p:cNvSpPr txBox="1"/>
          <p:nvPr/>
        </p:nvSpPr>
        <p:spPr>
          <a:xfrm>
            <a:off x="9472743" y="3708013"/>
            <a:ext cx="245690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du </a:t>
            </a:r>
            <a:r>
              <a:rPr kumimoji="0" lang="en-US" sz="2800" b="1" i="0" u="none" strike="noStrike" kern="0" cap="none" spc="0" normalizeH="0" baseline="0" noProof="0" dirty="0" err="1">
                <a:ln>
                  <a:noFill/>
                </a:ln>
                <a:effectLst/>
                <a:uLnTx/>
                <a:uFillTx/>
              </a:rPr>
              <a:t>redest</a:t>
            </a:r>
            <a:endParaRPr kumimoji="0" lang="en-US" sz="2800" b="1" i="0" u="none" strike="noStrike" kern="0" cap="none" spc="0" normalizeH="0" baseline="0" noProof="0" dirty="0">
              <a:ln>
                <a:noFill/>
              </a:ln>
              <a:effectLst/>
              <a:uLnTx/>
              <a:uFillTx/>
            </a:endParaRPr>
          </a:p>
        </p:txBody>
      </p:sp>
      <p:sp>
        <p:nvSpPr>
          <p:cNvPr id="132" name="TextBox 131">
            <a:extLst>
              <a:ext uri="{FF2B5EF4-FFF2-40B4-BE49-F238E27FC236}">
                <a16:creationId xmlns:a16="http://schemas.microsoft.com/office/drawing/2014/main" id="{4457F271-EB2E-4338-8C72-729B73638656}"/>
              </a:ext>
            </a:extLst>
          </p:cNvPr>
          <p:cNvSpPr txBox="1"/>
          <p:nvPr/>
        </p:nvSpPr>
        <p:spPr>
          <a:xfrm>
            <a:off x="887373" y="5129900"/>
            <a:ext cx="276813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du </a:t>
            </a:r>
            <a:r>
              <a:rPr kumimoji="0" lang="en-US" sz="2800" b="1" i="0" u="none" strike="noStrike" kern="0" cap="none" spc="0" normalizeH="0" baseline="0" noProof="0" dirty="0" err="1">
                <a:ln>
                  <a:noFill/>
                </a:ln>
                <a:effectLst/>
                <a:uLnTx/>
                <a:uFillTx/>
              </a:rPr>
              <a:t>kommst</a:t>
            </a:r>
            <a:endParaRPr kumimoji="0" lang="en-US" sz="2800" b="1" i="0" u="none" strike="noStrike" kern="0" cap="none" spc="0" normalizeH="0" baseline="0" noProof="0" dirty="0">
              <a:ln>
                <a:noFill/>
              </a:ln>
              <a:effectLst/>
              <a:uLnTx/>
              <a:uFillTx/>
            </a:endParaRPr>
          </a:p>
        </p:txBody>
      </p:sp>
      <p:sp>
        <p:nvSpPr>
          <p:cNvPr id="133" name="TextBox 132">
            <a:extLst>
              <a:ext uri="{FF2B5EF4-FFF2-40B4-BE49-F238E27FC236}">
                <a16:creationId xmlns:a16="http://schemas.microsoft.com/office/drawing/2014/main" id="{663B7987-C3A1-4D1D-B2E6-5C71E29D465B}"/>
              </a:ext>
            </a:extLst>
          </p:cNvPr>
          <p:cNvSpPr txBox="1"/>
          <p:nvPr/>
        </p:nvSpPr>
        <p:spPr>
          <a:xfrm>
            <a:off x="3484759" y="5124416"/>
            <a:ext cx="280653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effectLst/>
                <a:uLnTx/>
                <a:uFillTx/>
              </a:rPr>
              <a:t>du </a:t>
            </a:r>
            <a:r>
              <a:rPr kumimoji="0" lang="en-US" sz="2800" b="1" i="0" u="none" strike="noStrike" kern="0" cap="none" spc="0" normalizeH="0" baseline="0" noProof="0" dirty="0" err="1">
                <a:ln>
                  <a:noFill/>
                </a:ln>
                <a:effectLst/>
                <a:uLnTx/>
                <a:uFillTx/>
              </a:rPr>
              <a:t>siehst</a:t>
            </a:r>
            <a:endParaRPr kumimoji="0" lang="en-US" sz="2800" b="1" i="0" u="none" strike="noStrike" kern="0" cap="none" spc="0" normalizeH="0" baseline="0" noProof="0" dirty="0">
              <a:ln>
                <a:noFill/>
              </a:ln>
              <a:effectLst/>
              <a:uLnTx/>
              <a:uFillTx/>
            </a:endParaRPr>
          </a:p>
        </p:txBody>
      </p:sp>
      <p:sp>
        <p:nvSpPr>
          <p:cNvPr id="134" name="TextBox 133">
            <a:extLst>
              <a:ext uri="{FF2B5EF4-FFF2-40B4-BE49-F238E27FC236}">
                <a16:creationId xmlns:a16="http://schemas.microsoft.com/office/drawing/2014/main" id="{D33C2482-7475-4B3E-B27F-C6D08F5CFB9C}"/>
              </a:ext>
            </a:extLst>
          </p:cNvPr>
          <p:cNvSpPr txBox="1"/>
          <p:nvPr/>
        </p:nvSpPr>
        <p:spPr>
          <a:xfrm>
            <a:off x="6727442" y="5045810"/>
            <a:ext cx="280653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effectLst/>
                <a:uLnTx/>
                <a:uFillTx/>
              </a:rPr>
              <a:t>er</a:t>
            </a:r>
            <a:r>
              <a:rPr kumimoji="0" lang="en-US" sz="2800" b="1" i="0" u="none" strike="noStrike" kern="0" cap="none" spc="0" normalizeH="0" baseline="0" noProof="0" dirty="0">
                <a:ln>
                  <a:noFill/>
                </a:ln>
                <a:effectLst/>
                <a:uLnTx/>
                <a:uFillTx/>
              </a:rPr>
              <a:t> </a:t>
            </a:r>
            <a:r>
              <a:rPr kumimoji="0" lang="en-US" sz="2800" b="1" i="0" u="none" strike="noStrike" kern="0" cap="none" spc="0" normalizeH="0" baseline="0" noProof="0" dirty="0" err="1">
                <a:ln>
                  <a:noFill/>
                </a:ln>
                <a:effectLst/>
                <a:uLnTx/>
                <a:uFillTx/>
              </a:rPr>
              <a:t>erreicht</a:t>
            </a:r>
            <a:endParaRPr kumimoji="0" lang="en-US" sz="2800" b="1" i="0" u="none" strike="noStrike" kern="0" cap="none" spc="0" normalizeH="0" baseline="0" noProof="0" dirty="0">
              <a:ln>
                <a:noFill/>
              </a:ln>
              <a:effectLst/>
              <a:uLnTx/>
              <a:uFillTx/>
            </a:endParaRPr>
          </a:p>
        </p:txBody>
      </p:sp>
      <p:sp>
        <p:nvSpPr>
          <p:cNvPr id="135" name="TextBox 134">
            <a:extLst>
              <a:ext uri="{FF2B5EF4-FFF2-40B4-BE49-F238E27FC236}">
                <a16:creationId xmlns:a16="http://schemas.microsoft.com/office/drawing/2014/main" id="{3FA9012D-E1B4-4689-804A-F936CC500703}"/>
              </a:ext>
            </a:extLst>
          </p:cNvPr>
          <p:cNvSpPr txBox="1"/>
          <p:nvPr/>
        </p:nvSpPr>
        <p:spPr>
          <a:xfrm>
            <a:off x="9735099" y="5043144"/>
            <a:ext cx="245690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effectLst/>
                <a:uLnTx/>
                <a:uFillTx/>
              </a:rPr>
              <a:t>sie</a:t>
            </a:r>
            <a:r>
              <a:rPr kumimoji="0" lang="en-US" sz="2800" b="1" i="0" u="none" strike="noStrike" kern="0" cap="none" spc="0" normalizeH="0" baseline="0" noProof="0" dirty="0">
                <a:ln>
                  <a:noFill/>
                </a:ln>
                <a:effectLst/>
                <a:uLnTx/>
                <a:uFillTx/>
              </a:rPr>
              <a:t> </a:t>
            </a:r>
            <a:r>
              <a:rPr kumimoji="0" lang="en-US" sz="2800" b="1" i="0" u="none" strike="noStrike" kern="0" cap="none" spc="0" normalizeH="0" baseline="0" noProof="0" dirty="0" err="1">
                <a:ln>
                  <a:noFill/>
                </a:ln>
                <a:effectLst/>
                <a:uLnTx/>
                <a:uFillTx/>
              </a:rPr>
              <a:t>wirft</a:t>
            </a:r>
            <a:endParaRPr kumimoji="0" lang="en-US" sz="2800" b="1" i="0" u="none" strike="noStrike" kern="0" cap="none" spc="0" normalizeH="0" baseline="0" noProof="0" dirty="0">
              <a:ln>
                <a:noFill/>
              </a:ln>
              <a:effectLst/>
              <a:uLnTx/>
              <a:uFillTx/>
            </a:endParaRPr>
          </a:p>
        </p:txBody>
      </p:sp>
      <p:sp>
        <p:nvSpPr>
          <p:cNvPr id="136" name="TextBox 135">
            <a:extLst>
              <a:ext uri="{FF2B5EF4-FFF2-40B4-BE49-F238E27FC236}">
                <a16:creationId xmlns:a16="http://schemas.microsoft.com/office/drawing/2014/main" id="{18303225-6047-4BD7-846E-14F0052E72A2}"/>
              </a:ext>
            </a:extLst>
          </p:cNvPr>
          <p:cNvSpPr txBox="1"/>
          <p:nvPr/>
        </p:nvSpPr>
        <p:spPr>
          <a:xfrm>
            <a:off x="720383" y="2923885"/>
            <a:ext cx="197968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t>
            </a:r>
            <a:r>
              <a:rPr kumimoji="0" lang="en-GB" sz="2800" b="1" i="0" u="none" strike="noStrike" kern="0" cap="none" spc="0" normalizeH="0" baseline="0" noProof="0" dirty="0" err="1">
                <a:ln>
                  <a:noFill/>
                </a:ln>
                <a:effectLst/>
                <a:uLnTx/>
                <a:uFillTx/>
              </a:rPr>
              <a:t>fahren</a:t>
            </a:r>
            <a:r>
              <a:rPr kumimoji="0" lang="en-GB" sz="2800" b="1" i="0" u="none" strike="noStrike" kern="0" cap="none" spc="0" normalizeH="0" baseline="0" noProof="0" dirty="0">
                <a:ln>
                  <a:noFill/>
                </a:ln>
                <a:effectLst/>
                <a:uLnTx/>
                <a:uFillTx/>
              </a:rPr>
              <a:t>]</a:t>
            </a:r>
          </a:p>
        </p:txBody>
      </p:sp>
      <p:sp>
        <p:nvSpPr>
          <p:cNvPr id="137" name="TextBox 136">
            <a:extLst>
              <a:ext uri="{FF2B5EF4-FFF2-40B4-BE49-F238E27FC236}">
                <a16:creationId xmlns:a16="http://schemas.microsoft.com/office/drawing/2014/main" id="{92DE40BB-E958-4E7A-8B2A-46A9BC0BF325}"/>
              </a:ext>
            </a:extLst>
          </p:cNvPr>
          <p:cNvSpPr txBox="1"/>
          <p:nvPr/>
        </p:nvSpPr>
        <p:spPr>
          <a:xfrm>
            <a:off x="9639733" y="2797949"/>
            <a:ext cx="197968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t>
            </a:r>
            <a:r>
              <a:rPr kumimoji="0" lang="en-GB" sz="2800" b="1" i="0" u="none" strike="noStrike" kern="0" cap="none" spc="0" normalizeH="0" baseline="0" noProof="0" dirty="0" err="1">
                <a:ln>
                  <a:noFill/>
                </a:ln>
                <a:effectLst/>
                <a:uLnTx/>
                <a:uFillTx/>
              </a:rPr>
              <a:t>nehmen</a:t>
            </a:r>
            <a:r>
              <a:rPr kumimoji="0" lang="en-GB" sz="2800" b="1" i="0" u="none" strike="noStrike" kern="0" cap="none" spc="0" normalizeH="0" baseline="0" noProof="0" dirty="0">
                <a:ln>
                  <a:noFill/>
                </a:ln>
                <a:effectLst/>
                <a:uLnTx/>
                <a:uFillTx/>
              </a:rPr>
              <a:t>]</a:t>
            </a:r>
          </a:p>
        </p:txBody>
      </p:sp>
      <p:sp>
        <p:nvSpPr>
          <p:cNvPr id="138" name="TextBox 137">
            <a:extLst>
              <a:ext uri="{FF2B5EF4-FFF2-40B4-BE49-F238E27FC236}">
                <a16:creationId xmlns:a16="http://schemas.microsoft.com/office/drawing/2014/main" id="{5F2081C5-0874-49C5-BD08-4AC49C2138DB}"/>
              </a:ext>
            </a:extLst>
          </p:cNvPr>
          <p:cNvSpPr txBox="1"/>
          <p:nvPr/>
        </p:nvSpPr>
        <p:spPr>
          <a:xfrm>
            <a:off x="695608" y="4191587"/>
            <a:ext cx="197968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t>
            </a:r>
            <a:r>
              <a:rPr kumimoji="0" lang="en-GB" sz="2800" b="1" i="0" u="none" strike="noStrike" kern="0" cap="none" spc="0" normalizeH="0" baseline="0" noProof="0" dirty="0" err="1">
                <a:ln>
                  <a:noFill/>
                </a:ln>
                <a:effectLst/>
                <a:uLnTx/>
                <a:uFillTx/>
              </a:rPr>
              <a:t>tragen</a:t>
            </a:r>
            <a:r>
              <a:rPr kumimoji="0" lang="en-GB" sz="2800" b="1" i="0" u="none" strike="noStrike" kern="0" cap="none" spc="0" normalizeH="0" baseline="0" noProof="0" dirty="0">
                <a:ln>
                  <a:noFill/>
                </a:ln>
                <a:effectLst/>
                <a:uLnTx/>
                <a:uFillTx/>
              </a:rPr>
              <a:t>]</a:t>
            </a:r>
          </a:p>
        </p:txBody>
      </p:sp>
      <p:sp>
        <p:nvSpPr>
          <p:cNvPr id="139" name="TextBox 138">
            <a:extLst>
              <a:ext uri="{FF2B5EF4-FFF2-40B4-BE49-F238E27FC236}">
                <a16:creationId xmlns:a16="http://schemas.microsoft.com/office/drawing/2014/main" id="{6C1464AB-A681-4964-9B8B-49730D3577CC}"/>
              </a:ext>
            </a:extLst>
          </p:cNvPr>
          <p:cNvSpPr txBox="1"/>
          <p:nvPr/>
        </p:nvSpPr>
        <p:spPr>
          <a:xfrm>
            <a:off x="6604139" y="4067525"/>
            <a:ext cx="197968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t>
            </a:r>
            <a:r>
              <a:rPr kumimoji="0" lang="en-GB" sz="2800" b="1" i="0" u="none" strike="noStrike" kern="0" cap="none" spc="0" normalizeH="0" baseline="0" noProof="0" dirty="0" err="1">
                <a:ln>
                  <a:noFill/>
                </a:ln>
                <a:effectLst/>
                <a:uLnTx/>
                <a:uFillTx/>
              </a:rPr>
              <a:t>erhalten</a:t>
            </a:r>
            <a:r>
              <a:rPr kumimoji="0" lang="en-GB" sz="2800" b="1" i="0" u="none" strike="noStrike" kern="0" cap="none" spc="0" normalizeH="0" baseline="0" noProof="0" dirty="0">
                <a:ln>
                  <a:noFill/>
                </a:ln>
                <a:effectLst/>
                <a:uLnTx/>
                <a:uFillTx/>
              </a:rPr>
              <a:t>]</a:t>
            </a:r>
          </a:p>
        </p:txBody>
      </p:sp>
      <p:sp>
        <p:nvSpPr>
          <p:cNvPr id="140" name="TextBox 139">
            <a:extLst>
              <a:ext uri="{FF2B5EF4-FFF2-40B4-BE49-F238E27FC236}">
                <a16:creationId xmlns:a16="http://schemas.microsoft.com/office/drawing/2014/main" id="{03F6C6E9-3CE0-4F73-A4FD-FD5B5AF5C72D}"/>
              </a:ext>
            </a:extLst>
          </p:cNvPr>
          <p:cNvSpPr txBox="1"/>
          <p:nvPr/>
        </p:nvSpPr>
        <p:spPr>
          <a:xfrm>
            <a:off x="3397464" y="5507731"/>
            <a:ext cx="197968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t>
            </a:r>
            <a:r>
              <a:rPr kumimoji="0" lang="en-GB" sz="2800" b="1" i="0" u="none" strike="noStrike" kern="0" cap="none" spc="0" normalizeH="0" baseline="0" noProof="0" dirty="0" err="1">
                <a:ln>
                  <a:noFill/>
                </a:ln>
                <a:effectLst/>
                <a:uLnTx/>
                <a:uFillTx/>
              </a:rPr>
              <a:t>sehen</a:t>
            </a:r>
            <a:r>
              <a:rPr kumimoji="0" lang="en-GB" sz="2800" b="1" i="0" u="none" strike="noStrike" kern="0" cap="none" spc="0" normalizeH="0" baseline="0" noProof="0" dirty="0">
                <a:ln>
                  <a:noFill/>
                </a:ln>
                <a:effectLst/>
                <a:uLnTx/>
                <a:uFillTx/>
              </a:rPr>
              <a:t>]</a:t>
            </a:r>
          </a:p>
        </p:txBody>
      </p:sp>
      <p:sp>
        <p:nvSpPr>
          <p:cNvPr id="141" name="TextBox 140">
            <a:extLst>
              <a:ext uri="{FF2B5EF4-FFF2-40B4-BE49-F238E27FC236}">
                <a16:creationId xmlns:a16="http://schemas.microsoft.com/office/drawing/2014/main" id="{88557078-1AEE-403E-8F2E-4BA8AA6735E5}"/>
              </a:ext>
            </a:extLst>
          </p:cNvPr>
          <p:cNvSpPr txBox="1"/>
          <p:nvPr/>
        </p:nvSpPr>
        <p:spPr>
          <a:xfrm>
            <a:off x="9517367" y="5403397"/>
            <a:ext cx="197968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rPr>
              <a:t>[</a:t>
            </a:r>
            <a:r>
              <a:rPr kumimoji="0" lang="en-GB" sz="2800" b="1" i="0" u="none" strike="noStrike" kern="0" cap="none" spc="0" normalizeH="0" baseline="0" noProof="0" dirty="0" err="1">
                <a:ln>
                  <a:noFill/>
                </a:ln>
                <a:effectLst/>
                <a:uLnTx/>
                <a:uFillTx/>
              </a:rPr>
              <a:t>werfen</a:t>
            </a:r>
            <a:r>
              <a:rPr kumimoji="0" lang="en-GB" sz="2800" b="1" i="0" u="none" strike="noStrike" kern="0" cap="none" spc="0" normalizeH="0" baseline="0" noProof="0" dirty="0">
                <a:ln>
                  <a:noFill/>
                </a:ln>
                <a:effectLst/>
                <a:uLnTx/>
                <a:uFillTx/>
              </a:rPr>
              <a:t>]</a:t>
            </a:r>
          </a:p>
        </p:txBody>
      </p:sp>
    </p:spTree>
    <p:extLst>
      <p:ext uri="{BB962C8B-B14F-4D97-AF65-F5344CB8AC3E}">
        <p14:creationId xmlns:p14="http://schemas.microsoft.com/office/powerpoint/2010/main" val="313861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1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6"/>
                                        </p:tgtEl>
                                        <p:attrNameLst>
                                          <p:attrName>style.visibility</p:attrName>
                                        </p:attrNameLst>
                                      </p:cBhvr>
                                      <p:to>
                                        <p:strVal val="visible"/>
                                      </p:to>
                                    </p:set>
                                  </p:childTnLst>
                                </p:cTn>
                              </p:par>
                              <p:par>
                                <p:cTn id="25" presetID="1" presetClass="entr" presetSubtype="0" fill="hold" grpId="0" nodeType="withEffect">
                                  <p:stCondLst>
                                    <p:cond delay="0"/>
                                  </p:stCondLst>
                                  <p:iterate type="lt">
                                    <p:tmAbs val="0"/>
                                  </p:iterate>
                                  <p:childTnLst>
                                    <p:set>
                                      <p:cBhvr>
                                        <p:cTn id="26" dur="1" fill="hold">
                                          <p:stCondLst>
                                            <p:cond delay="0"/>
                                          </p:stCondLst>
                                        </p:cTn>
                                        <p:tgtEl>
                                          <p:spTgt spid="1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4"/>
                                        </p:tgtEl>
                                        <p:attrNameLst>
                                          <p:attrName>style.visibility</p:attrName>
                                        </p:attrNameLst>
                                      </p:cBhvr>
                                      <p:to>
                                        <p:strVal val="visible"/>
                                      </p:to>
                                    </p:set>
                                  </p:childTnLst>
                                </p:cTn>
                              </p:par>
                              <p:par>
                                <p:cTn id="35" presetID="1" presetClass="entr" presetSubtype="0" fill="hold" grpId="0" nodeType="withEffect">
                                  <p:stCondLst>
                                    <p:cond delay="0"/>
                                  </p:stCondLst>
                                  <p:iterate type="lt">
                                    <p:tmAbs val="0"/>
                                  </p:iterate>
                                  <p:childTnLst>
                                    <p:set>
                                      <p:cBhvr>
                                        <p:cTn id="36" dur="1" fill="hold">
                                          <p:stCondLst>
                                            <p:cond delay="0"/>
                                          </p:stCondLst>
                                        </p:cTn>
                                        <p:tgtEl>
                                          <p:spTgt spid="128"/>
                                        </p:tgtEl>
                                        <p:attrNameLst>
                                          <p:attrName>style.visibility</p:attrName>
                                        </p:attrNameLst>
                                      </p:cBhvr>
                                      <p:to>
                                        <p:strVal val="visible"/>
                                      </p:to>
                                    </p:set>
                                  </p:childTnLst>
                                </p:cTn>
                              </p:par>
                              <p:par>
                                <p:cTn id="37" presetID="1" presetClass="entr" presetSubtype="0" fill="hold" grpId="0" nodeType="withEffect">
                                  <p:stCondLst>
                                    <p:cond delay="0"/>
                                  </p:stCondLst>
                                  <p:iterate type="lt">
                                    <p:tmAbs val="0"/>
                                  </p:iterate>
                                  <p:childTnLst>
                                    <p:set>
                                      <p:cBhvr>
                                        <p:cTn id="38" dur="1" fill="hold">
                                          <p:stCondLst>
                                            <p:cond delay="0"/>
                                          </p:stCondLst>
                                        </p:cTn>
                                        <p:tgtEl>
                                          <p:spTgt spid="130"/>
                                        </p:tgtEl>
                                        <p:attrNameLst>
                                          <p:attrName>style.visibility</p:attrName>
                                        </p:attrNameLst>
                                      </p:cBhvr>
                                      <p:to>
                                        <p:strVal val="visible"/>
                                      </p:to>
                                    </p:set>
                                  </p:childTnLst>
                                </p:cTn>
                              </p:par>
                              <p:par>
                                <p:cTn id="39" presetID="1" presetClass="entr" presetSubtype="0" fill="hold" grpId="0" nodeType="withEffect">
                                  <p:stCondLst>
                                    <p:cond delay="0"/>
                                  </p:stCondLst>
                                  <p:iterate type="lt">
                                    <p:tmAbs val="0"/>
                                  </p:iterate>
                                  <p:childTnLst>
                                    <p:set>
                                      <p:cBhvr>
                                        <p:cTn id="40" dur="1" fill="hold">
                                          <p:stCondLst>
                                            <p:cond delay="0"/>
                                          </p:stCondLst>
                                        </p:cTn>
                                        <p:tgtEl>
                                          <p:spTgt spid="133"/>
                                        </p:tgtEl>
                                        <p:attrNameLst>
                                          <p:attrName>style.visibility</p:attrName>
                                        </p:attrNameLst>
                                      </p:cBhvr>
                                      <p:to>
                                        <p:strVal val="visible"/>
                                      </p:to>
                                    </p:set>
                                  </p:childTnLst>
                                </p:cTn>
                              </p:par>
                              <p:par>
                                <p:cTn id="41" presetID="1" presetClass="entr" presetSubtype="0" fill="hold" grpId="0" nodeType="withEffect">
                                  <p:stCondLst>
                                    <p:cond delay="0"/>
                                  </p:stCondLst>
                                  <p:iterate type="lt">
                                    <p:tmAbs val="0"/>
                                  </p:iterate>
                                  <p:childTnLst>
                                    <p:set>
                                      <p:cBhvr>
                                        <p:cTn id="42" dur="1" fill="hold">
                                          <p:stCondLst>
                                            <p:cond delay="0"/>
                                          </p:stCondLst>
                                        </p:cTn>
                                        <p:tgtEl>
                                          <p:spTgt spid="1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1" nodeType="clickEffect">
                                  <p:stCondLst>
                                    <p:cond delay="0"/>
                                  </p:stCondLst>
                                  <p:iterate type="lt">
                                    <p:tmPct val="10000"/>
                                  </p:iterate>
                                  <p:childTnLst>
                                    <p:animMotion origin="layout" path="M 3.33333E-6 -2.96296E-6 L 3.33333E-6 -0.07222 " pathEditMode="relative" rAng="0" ptsTypes="AA">
                                      <p:cBhvr>
                                        <p:cTn id="46" dur="250" accel="50000" decel="50000" autoRev="1" fill="hold">
                                          <p:stCondLst>
                                            <p:cond delay="0"/>
                                          </p:stCondLst>
                                        </p:cTn>
                                        <p:tgtEl>
                                          <p:spTgt spid="124"/>
                                        </p:tgtEl>
                                        <p:attrNameLst>
                                          <p:attrName>ppt_x</p:attrName>
                                          <p:attrName>ppt_y</p:attrName>
                                        </p:attrNameLst>
                                      </p:cBhvr>
                                      <p:rCtr x="0" y="-3611"/>
                                    </p:animMotion>
                                    <p:animRot by="1500000">
                                      <p:cBhvr>
                                        <p:cTn id="47" dur="125" fill="hold">
                                          <p:stCondLst>
                                            <p:cond delay="0"/>
                                          </p:stCondLst>
                                        </p:cTn>
                                        <p:tgtEl>
                                          <p:spTgt spid="124"/>
                                        </p:tgtEl>
                                        <p:attrNameLst>
                                          <p:attrName>r</p:attrName>
                                        </p:attrNameLst>
                                      </p:cBhvr>
                                    </p:animRot>
                                    <p:animRot by="-1500000">
                                      <p:cBhvr>
                                        <p:cTn id="48" dur="125" fill="hold">
                                          <p:stCondLst>
                                            <p:cond delay="125"/>
                                          </p:stCondLst>
                                        </p:cTn>
                                        <p:tgtEl>
                                          <p:spTgt spid="124"/>
                                        </p:tgtEl>
                                        <p:attrNameLst>
                                          <p:attrName>r</p:attrName>
                                        </p:attrNameLst>
                                      </p:cBhvr>
                                    </p:animRot>
                                    <p:animRot by="-1500000">
                                      <p:cBhvr>
                                        <p:cTn id="49" dur="125" fill="hold">
                                          <p:stCondLst>
                                            <p:cond delay="250"/>
                                          </p:stCondLst>
                                        </p:cTn>
                                        <p:tgtEl>
                                          <p:spTgt spid="124"/>
                                        </p:tgtEl>
                                        <p:attrNameLst>
                                          <p:attrName>r</p:attrName>
                                        </p:attrNameLst>
                                      </p:cBhvr>
                                    </p:animRot>
                                    <p:animRot by="1500000">
                                      <p:cBhvr>
                                        <p:cTn id="50" dur="125" fill="hold">
                                          <p:stCondLst>
                                            <p:cond delay="375"/>
                                          </p:stCondLst>
                                        </p:cTn>
                                        <p:tgtEl>
                                          <p:spTgt spid="124"/>
                                        </p:tgtEl>
                                        <p:attrNameLst>
                                          <p:attrName>r</p:attrName>
                                        </p:attrNameLst>
                                      </p:cBhvr>
                                    </p:animRot>
                                  </p:childTnLst>
                                </p:cTn>
                              </p:par>
                              <p:par>
                                <p:cTn id="51" presetID="3" presetClass="emph" presetSubtype="2" fill="hold" grpId="2" nodeType="withEffect">
                                  <p:stCondLst>
                                    <p:cond delay="0"/>
                                  </p:stCondLst>
                                  <p:iterate type="lt">
                                    <p:tmPct val="0"/>
                                  </p:iterate>
                                  <p:childTnLst>
                                    <p:animClr clrSpc="rgb" dir="cw">
                                      <p:cBhvr override="childStyle">
                                        <p:cTn id="52" dur="1000" fill="hold"/>
                                        <p:tgtEl>
                                          <p:spTgt spid="124"/>
                                        </p:tgtEl>
                                        <p:attrNameLst>
                                          <p:attrName>style.color</p:attrName>
                                        </p:attrNameLst>
                                      </p:cBhvr>
                                      <p:to>
                                        <a:srgbClr val="FF6600"/>
                                      </p:to>
                                    </p:animClr>
                                  </p:childTnLst>
                                </p:cTn>
                              </p:par>
                            </p:childTnLst>
                          </p:cTn>
                        </p:par>
                      </p:childTnLst>
                    </p:cTn>
                  </p:par>
                  <p:par>
                    <p:cTn id="53" fill="hold">
                      <p:stCondLst>
                        <p:cond delay="indefinite"/>
                      </p:stCondLst>
                      <p:childTnLst>
                        <p:par>
                          <p:cTn id="54" fill="hold">
                            <p:stCondLst>
                              <p:cond delay="0"/>
                            </p:stCondLst>
                            <p:childTnLst>
                              <p:par>
                                <p:cTn id="55" presetID="34" presetClass="emph" presetSubtype="0" fill="hold" grpId="1" nodeType="clickEffect">
                                  <p:stCondLst>
                                    <p:cond delay="0"/>
                                  </p:stCondLst>
                                  <p:iterate type="lt">
                                    <p:tmPct val="10000"/>
                                  </p:iterate>
                                  <p:childTnLst>
                                    <p:animMotion origin="layout" path="M -2.29167E-6 5.55112E-17 L -2.29167E-6 -0.07222 " pathEditMode="relative" rAng="0" ptsTypes="AA">
                                      <p:cBhvr>
                                        <p:cTn id="56" dur="250" accel="50000" decel="50000" autoRev="1" fill="hold">
                                          <p:stCondLst>
                                            <p:cond delay="0"/>
                                          </p:stCondLst>
                                        </p:cTn>
                                        <p:tgtEl>
                                          <p:spTgt spid="127"/>
                                        </p:tgtEl>
                                        <p:attrNameLst>
                                          <p:attrName>ppt_x</p:attrName>
                                          <p:attrName>ppt_y</p:attrName>
                                        </p:attrNameLst>
                                      </p:cBhvr>
                                      <p:rCtr x="0" y="-3611"/>
                                    </p:animMotion>
                                    <p:animRot by="1500000">
                                      <p:cBhvr>
                                        <p:cTn id="57" dur="125" fill="hold">
                                          <p:stCondLst>
                                            <p:cond delay="0"/>
                                          </p:stCondLst>
                                        </p:cTn>
                                        <p:tgtEl>
                                          <p:spTgt spid="127"/>
                                        </p:tgtEl>
                                        <p:attrNameLst>
                                          <p:attrName>r</p:attrName>
                                        </p:attrNameLst>
                                      </p:cBhvr>
                                    </p:animRot>
                                    <p:animRot by="-1500000">
                                      <p:cBhvr>
                                        <p:cTn id="58" dur="125" fill="hold">
                                          <p:stCondLst>
                                            <p:cond delay="125"/>
                                          </p:stCondLst>
                                        </p:cTn>
                                        <p:tgtEl>
                                          <p:spTgt spid="127"/>
                                        </p:tgtEl>
                                        <p:attrNameLst>
                                          <p:attrName>r</p:attrName>
                                        </p:attrNameLst>
                                      </p:cBhvr>
                                    </p:animRot>
                                    <p:animRot by="-1500000">
                                      <p:cBhvr>
                                        <p:cTn id="59" dur="125" fill="hold">
                                          <p:stCondLst>
                                            <p:cond delay="250"/>
                                          </p:stCondLst>
                                        </p:cTn>
                                        <p:tgtEl>
                                          <p:spTgt spid="127"/>
                                        </p:tgtEl>
                                        <p:attrNameLst>
                                          <p:attrName>r</p:attrName>
                                        </p:attrNameLst>
                                      </p:cBhvr>
                                    </p:animRot>
                                    <p:animRot by="1500000">
                                      <p:cBhvr>
                                        <p:cTn id="60" dur="125" fill="hold">
                                          <p:stCondLst>
                                            <p:cond delay="375"/>
                                          </p:stCondLst>
                                        </p:cTn>
                                        <p:tgtEl>
                                          <p:spTgt spid="127"/>
                                        </p:tgtEl>
                                        <p:attrNameLst>
                                          <p:attrName>r</p:attrName>
                                        </p:attrNameLst>
                                      </p:cBhvr>
                                    </p:animRot>
                                  </p:childTnLst>
                                </p:cTn>
                              </p:par>
                              <p:par>
                                <p:cTn id="61" presetID="3" presetClass="emph" presetSubtype="2" fill="hold" grpId="2" nodeType="withEffect">
                                  <p:stCondLst>
                                    <p:cond delay="0"/>
                                  </p:stCondLst>
                                  <p:iterate type="lt">
                                    <p:tmPct val="0"/>
                                  </p:iterate>
                                  <p:childTnLst>
                                    <p:animClr clrSpc="rgb" dir="cw">
                                      <p:cBhvr override="childStyle">
                                        <p:cTn id="62" dur="1000" fill="hold"/>
                                        <p:tgtEl>
                                          <p:spTgt spid="127"/>
                                        </p:tgtEl>
                                        <p:attrNameLst>
                                          <p:attrName>style.color</p:attrName>
                                        </p:attrNameLst>
                                      </p:cBhvr>
                                      <p:to>
                                        <a:srgbClr val="FF6600"/>
                                      </p:to>
                                    </p:animClr>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grpId="1" nodeType="clickEffect">
                                  <p:stCondLst>
                                    <p:cond delay="0"/>
                                  </p:stCondLst>
                                  <p:iterate type="lt">
                                    <p:tmPct val="10000"/>
                                  </p:iterate>
                                  <p:childTnLst>
                                    <p:animMotion origin="layout" path="M 4.375E-6 3.33333E-6 L 4.375E-6 -0.07223 " pathEditMode="relative" rAng="0" ptsTypes="AA">
                                      <p:cBhvr>
                                        <p:cTn id="66" dur="250" accel="50000" decel="50000" autoRev="1" fill="hold">
                                          <p:stCondLst>
                                            <p:cond delay="0"/>
                                          </p:stCondLst>
                                        </p:cTn>
                                        <p:tgtEl>
                                          <p:spTgt spid="128"/>
                                        </p:tgtEl>
                                        <p:attrNameLst>
                                          <p:attrName>ppt_x</p:attrName>
                                          <p:attrName>ppt_y</p:attrName>
                                        </p:attrNameLst>
                                      </p:cBhvr>
                                      <p:rCtr x="0" y="-3611"/>
                                    </p:animMotion>
                                    <p:animRot by="1500000">
                                      <p:cBhvr>
                                        <p:cTn id="67" dur="125" fill="hold">
                                          <p:stCondLst>
                                            <p:cond delay="0"/>
                                          </p:stCondLst>
                                        </p:cTn>
                                        <p:tgtEl>
                                          <p:spTgt spid="128"/>
                                        </p:tgtEl>
                                        <p:attrNameLst>
                                          <p:attrName>r</p:attrName>
                                        </p:attrNameLst>
                                      </p:cBhvr>
                                    </p:animRot>
                                    <p:animRot by="-1500000">
                                      <p:cBhvr>
                                        <p:cTn id="68" dur="125" fill="hold">
                                          <p:stCondLst>
                                            <p:cond delay="125"/>
                                          </p:stCondLst>
                                        </p:cTn>
                                        <p:tgtEl>
                                          <p:spTgt spid="128"/>
                                        </p:tgtEl>
                                        <p:attrNameLst>
                                          <p:attrName>r</p:attrName>
                                        </p:attrNameLst>
                                      </p:cBhvr>
                                    </p:animRot>
                                    <p:animRot by="-1500000">
                                      <p:cBhvr>
                                        <p:cTn id="69" dur="125" fill="hold">
                                          <p:stCondLst>
                                            <p:cond delay="250"/>
                                          </p:stCondLst>
                                        </p:cTn>
                                        <p:tgtEl>
                                          <p:spTgt spid="128"/>
                                        </p:tgtEl>
                                        <p:attrNameLst>
                                          <p:attrName>r</p:attrName>
                                        </p:attrNameLst>
                                      </p:cBhvr>
                                    </p:animRot>
                                    <p:animRot by="1500000">
                                      <p:cBhvr>
                                        <p:cTn id="70" dur="125" fill="hold">
                                          <p:stCondLst>
                                            <p:cond delay="375"/>
                                          </p:stCondLst>
                                        </p:cTn>
                                        <p:tgtEl>
                                          <p:spTgt spid="128"/>
                                        </p:tgtEl>
                                        <p:attrNameLst>
                                          <p:attrName>r</p:attrName>
                                        </p:attrNameLst>
                                      </p:cBhvr>
                                    </p:animRot>
                                  </p:childTnLst>
                                </p:cTn>
                              </p:par>
                              <p:par>
                                <p:cTn id="71" presetID="3" presetClass="emph" presetSubtype="2" fill="hold" grpId="2" nodeType="withEffect">
                                  <p:stCondLst>
                                    <p:cond delay="0"/>
                                  </p:stCondLst>
                                  <p:iterate type="lt">
                                    <p:tmPct val="0"/>
                                  </p:iterate>
                                  <p:childTnLst>
                                    <p:animClr clrSpc="rgb" dir="cw">
                                      <p:cBhvr override="childStyle">
                                        <p:cTn id="72" dur="1000" fill="hold"/>
                                        <p:tgtEl>
                                          <p:spTgt spid="128"/>
                                        </p:tgtEl>
                                        <p:attrNameLst>
                                          <p:attrName>style.color</p:attrName>
                                        </p:attrNameLst>
                                      </p:cBhvr>
                                      <p:to>
                                        <a:srgbClr val="FF6600"/>
                                      </p:to>
                                    </p:animClr>
                                  </p:childTnLst>
                                </p:cTn>
                              </p:par>
                            </p:childTnLst>
                          </p:cTn>
                        </p:par>
                      </p:childTnLst>
                    </p:cTn>
                  </p:par>
                  <p:par>
                    <p:cTn id="73" fill="hold">
                      <p:stCondLst>
                        <p:cond delay="indefinite"/>
                      </p:stCondLst>
                      <p:childTnLst>
                        <p:par>
                          <p:cTn id="74" fill="hold">
                            <p:stCondLst>
                              <p:cond delay="0"/>
                            </p:stCondLst>
                            <p:childTnLst>
                              <p:par>
                                <p:cTn id="75" presetID="34" presetClass="emph" presetSubtype="0" fill="hold" grpId="1" nodeType="clickEffect">
                                  <p:stCondLst>
                                    <p:cond delay="0"/>
                                  </p:stCondLst>
                                  <p:iterate type="lt">
                                    <p:tmPct val="10000"/>
                                  </p:iterate>
                                  <p:childTnLst>
                                    <p:animMotion origin="layout" path="M 3.95833E-6 -3.33333E-6 L 3.95833E-6 -0.07222 " pathEditMode="relative" rAng="0" ptsTypes="AA">
                                      <p:cBhvr>
                                        <p:cTn id="76" dur="250" accel="50000" decel="50000" autoRev="1" fill="hold">
                                          <p:stCondLst>
                                            <p:cond delay="0"/>
                                          </p:stCondLst>
                                        </p:cTn>
                                        <p:tgtEl>
                                          <p:spTgt spid="130"/>
                                        </p:tgtEl>
                                        <p:attrNameLst>
                                          <p:attrName>ppt_x</p:attrName>
                                          <p:attrName>ppt_y</p:attrName>
                                        </p:attrNameLst>
                                      </p:cBhvr>
                                      <p:rCtr x="0" y="-3611"/>
                                    </p:animMotion>
                                    <p:animRot by="1500000">
                                      <p:cBhvr>
                                        <p:cTn id="77" dur="125" fill="hold">
                                          <p:stCondLst>
                                            <p:cond delay="0"/>
                                          </p:stCondLst>
                                        </p:cTn>
                                        <p:tgtEl>
                                          <p:spTgt spid="130"/>
                                        </p:tgtEl>
                                        <p:attrNameLst>
                                          <p:attrName>r</p:attrName>
                                        </p:attrNameLst>
                                      </p:cBhvr>
                                    </p:animRot>
                                    <p:animRot by="-1500000">
                                      <p:cBhvr>
                                        <p:cTn id="78" dur="125" fill="hold">
                                          <p:stCondLst>
                                            <p:cond delay="125"/>
                                          </p:stCondLst>
                                        </p:cTn>
                                        <p:tgtEl>
                                          <p:spTgt spid="130"/>
                                        </p:tgtEl>
                                        <p:attrNameLst>
                                          <p:attrName>r</p:attrName>
                                        </p:attrNameLst>
                                      </p:cBhvr>
                                    </p:animRot>
                                    <p:animRot by="-1500000">
                                      <p:cBhvr>
                                        <p:cTn id="79" dur="125" fill="hold">
                                          <p:stCondLst>
                                            <p:cond delay="250"/>
                                          </p:stCondLst>
                                        </p:cTn>
                                        <p:tgtEl>
                                          <p:spTgt spid="130"/>
                                        </p:tgtEl>
                                        <p:attrNameLst>
                                          <p:attrName>r</p:attrName>
                                        </p:attrNameLst>
                                      </p:cBhvr>
                                    </p:animRot>
                                    <p:animRot by="1500000">
                                      <p:cBhvr>
                                        <p:cTn id="80" dur="125" fill="hold">
                                          <p:stCondLst>
                                            <p:cond delay="375"/>
                                          </p:stCondLst>
                                        </p:cTn>
                                        <p:tgtEl>
                                          <p:spTgt spid="130"/>
                                        </p:tgtEl>
                                        <p:attrNameLst>
                                          <p:attrName>r</p:attrName>
                                        </p:attrNameLst>
                                      </p:cBhvr>
                                    </p:animRot>
                                  </p:childTnLst>
                                </p:cTn>
                              </p:par>
                              <p:par>
                                <p:cTn id="81" presetID="3" presetClass="emph" presetSubtype="2" fill="hold" grpId="2" nodeType="withEffect">
                                  <p:stCondLst>
                                    <p:cond delay="0"/>
                                  </p:stCondLst>
                                  <p:iterate type="lt">
                                    <p:tmPct val="0"/>
                                  </p:iterate>
                                  <p:childTnLst>
                                    <p:animClr clrSpc="rgb" dir="cw">
                                      <p:cBhvr override="childStyle">
                                        <p:cTn id="82" dur="1000" fill="hold"/>
                                        <p:tgtEl>
                                          <p:spTgt spid="130"/>
                                        </p:tgtEl>
                                        <p:attrNameLst>
                                          <p:attrName>style.color</p:attrName>
                                        </p:attrNameLst>
                                      </p:cBhvr>
                                      <p:to>
                                        <a:srgbClr val="FF6600"/>
                                      </p:to>
                                    </p:animClr>
                                  </p:childTnLst>
                                </p:cTn>
                              </p:par>
                            </p:childTnLst>
                          </p:cTn>
                        </p:par>
                      </p:childTnLst>
                    </p:cTn>
                  </p:par>
                  <p:par>
                    <p:cTn id="83" fill="hold">
                      <p:stCondLst>
                        <p:cond delay="indefinite"/>
                      </p:stCondLst>
                      <p:childTnLst>
                        <p:par>
                          <p:cTn id="84" fill="hold">
                            <p:stCondLst>
                              <p:cond delay="0"/>
                            </p:stCondLst>
                            <p:childTnLst>
                              <p:par>
                                <p:cTn id="85" presetID="34" presetClass="emph" presetSubtype="0" fill="hold" grpId="1" nodeType="clickEffect">
                                  <p:stCondLst>
                                    <p:cond delay="0"/>
                                  </p:stCondLst>
                                  <p:iterate type="lt">
                                    <p:tmPct val="10000"/>
                                  </p:iterate>
                                  <p:childTnLst>
                                    <p:animMotion origin="layout" path="M -1.45833E-6 3.33333E-6 L -1.45833E-6 -0.07223 " pathEditMode="relative" rAng="0" ptsTypes="AA">
                                      <p:cBhvr>
                                        <p:cTn id="86" dur="250" accel="50000" decel="50000" autoRev="1" fill="hold">
                                          <p:stCondLst>
                                            <p:cond delay="0"/>
                                          </p:stCondLst>
                                        </p:cTn>
                                        <p:tgtEl>
                                          <p:spTgt spid="133"/>
                                        </p:tgtEl>
                                        <p:attrNameLst>
                                          <p:attrName>ppt_x</p:attrName>
                                          <p:attrName>ppt_y</p:attrName>
                                        </p:attrNameLst>
                                      </p:cBhvr>
                                      <p:rCtr x="0" y="-3611"/>
                                    </p:animMotion>
                                    <p:animRot by="1500000">
                                      <p:cBhvr>
                                        <p:cTn id="87" dur="125" fill="hold">
                                          <p:stCondLst>
                                            <p:cond delay="0"/>
                                          </p:stCondLst>
                                        </p:cTn>
                                        <p:tgtEl>
                                          <p:spTgt spid="133"/>
                                        </p:tgtEl>
                                        <p:attrNameLst>
                                          <p:attrName>r</p:attrName>
                                        </p:attrNameLst>
                                      </p:cBhvr>
                                    </p:animRot>
                                    <p:animRot by="-1500000">
                                      <p:cBhvr>
                                        <p:cTn id="88" dur="125" fill="hold">
                                          <p:stCondLst>
                                            <p:cond delay="125"/>
                                          </p:stCondLst>
                                        </p:cTn>
                                        <p:tgtEl>
                                          <p:spTgt spid="133"/>
                                        </p:tgtEl>
                                        <p:attrNameLst>
                                          <p:attrName>r</p:attrName>
                                        </p:attrNameLst>
                                      </p:cBhvr>
                                    </p:animRot>
                                    <p:animRot by="-1500000">
                                      <p:cBhvr>
                                        <p:cTn id="89" dur="125" fill="hold">
                                          <p:stCondLst>
                                            <p:cond delay="250"/>
                                          </p:stCondLst>
                                        </p:cTn>
                                        <p:tgtEl>
                                          <p:spTgt spid="133"/>
                                        </p:tgtEl>
                                        <p:attrNameLst>
                                          <p:attrName>r</p:attrName>
                                        </p:attrNameLst>
                                      </p:cBhvr>
                                    </p:animRot>
                                    <p:animRot by="1500000">
                                      <p:cBhvr>
                                        <p:cTn id="90" dur="125" fill="hold">
                                          <p:stCondLst>
                                            <p:cond delay="375"/>
                                          </p:stCondLst>
                                        </p:cTn>
                                        <p:tgtEl>
                                          <p:spTgt spid="133"/>
                                        </p:tgtEl>
                                        <p:attrNameLst>
                                          <p:attrName>r</p:attrName>
                                        </p:attrNameLst>
                                      </p:cBhvr>
                                    </p:animRot>
                                  </p:childTnLst>
                                </p:cTn>
                              </p:par>
                              <p:par>
                                <p:cTn id="91" presetID="3" presetClass="emph" presetSubtype="2" fill="hold" grpId="2" nodeType="withEffect">
                                  <p:stCondLst>
                                    <p:cond delay="0"/>
                                  </p:stCondLst>
                                  <p:iterate type="lt">
                                    <p:tmPct val="0"/>
                                  </p:iterate>
                                  <p:childTnLst>
                                    <p:animClr clrSpc="rgb" dir="cw">
                                      <p:cBhvr override="childStyle">
                                        <p:cTn id="92" dur="1000" fill="hold"/>
                                        <p:tgtEl>
                                          <p:spTgt spid="133"/>
                                        </p:tgtEl>
                                        <p:attrNameLst>
                                          <p:attrName>style.color</p:attrName>
                                        </p:attrNameLst>
                                      </p:cBhvr>
                                      <p:to>
                                        <a:srgbClr val="FF6600"/>
                                      </p:to>
                                    </p:animClr>
                                  </p:childTnLst>
                                </p:cTn>
                              </p:par>
                            </p:childTnLst>
                          </p:cTn>
                        </p:par>
                      </p:childTnLst>
                    </p:cTn>
                  </p:par>
                  <p:par>
                    <p:cTn id="93" fill="hold">
                      <p:stCondLst>
                        <p:cond delay="indefinite"/>
                      </p:stCondLst>
                      <p:childTnLst>
                        <p:par>
                          <p:cTn id="94" fill="hold">
                            <p:stCondLst>
                              <p:cond delay="0"/>
                            </p:stCondLst>
                            <p:childTnLst>
                              <p:par>
                                <p:cTn id="95" presetID="34" presetClass="emph" presetSubtype="0" fill="hold" grpId="1" nodeType="clickEffect">
                                  <p:stCondLst>
                                    <p:cond delay="0"/>
                                  </p:stCondLst>
                                  <p:iterate type="lt">
                                    <p:tmPct val="10000"/>
                                  </p:iterate>
                                  <p:childTnLst>
                                    <p:animMotion origin="layout" path="M 1.25E-6 3.7037E-7 L 1.25E-6 -0.07222 " pathEditMode="relative" rAng="0" ptsTypes="AA">
                                      <p:cBhvr>
                                        <p:cTn id="96" dur="250" accel="50000" decel="50000" autoRev="1" fill="hold">
                                          <p:stCondLst>
                                            <p:cond delay="0"/>
                                          </p:stCondLst>
                                        </p:cTn>
                                        <p:tgtEl>
                                          <p:spTgt spid="135"/>
                                        </p:tgtEl>
                                        <p:attrNameLst>
                                          <p:attrName>ppt_x</p:attrName>
                                          <p:attrName>ppt_y</p:attrName>
                                        </p:attrNameLst>
                                      </p:cBhvr>
                                      <p:rCtr x="0" y="-3611"/>
                                    </p:animMotion>
                                    <p:animRot by="1500000">
                                      <p:cBhvr>
                                        <p:cTn id="97" dur="125" fill="hold">
                                          <p:stCondLst>
                                            <p:cond delay="0"/>
                                          </p:stCondLst>
                                        </p:cTn>
                                        <p:tgtEl>
                                          <p:spTgt spid="135"/>
                                        </p:tgtEl>
                                        <p:attrNameLst>
                                          <p:attrName>r</p:attrName>
                                        </p:attrNameLst>
                                      </p:cBhvr>
                                    </p:animRot>
                                    <p:animRot by="-1500000">
                                      <p:cBhvr>
                                        <p:cTn id="98" dur="125" fill="hold">
                                          <p:stCondLst>
                                            <p:cond delay="125"/>
                                          </p:stCondLst>
                                        </p:cTn>
                                        <p:tgtEl>
                                          <p:spTgt spid="135"/>
                                        </p:tgtEl>
                                        <p:attrNameLst>
                                          <p:attrName>r</p:attrName>
                                        </p:attrNameLst>
                                      </p:cBhvr>
                                    </p:animRot>
                                    <p:animRot by="-1500000">
                                      <p:cBhvr>
                                        <p:cTn id="99" dur="125" fill="hold">
                                          <p:stCondLst>
                                            <p:cond delay="250"/>
                                          </p:stCondLst>
                                        </p:cTn>
                                        <p:tgtEl>
                                          <p:spTgt spid="135"/>
                                        </p:tgtEl>
                                        <p:attrNameLst>
                                          <p:attrName>r</p:attrName>
                                        </p:attrNameLst>
                                      </p:cBhvr>
                                    </p:animRot>
                                    <p:animRot by="1500000">
                                      <p:cBhvr>
                                        <p:cTn id="100" dur="125" fill="hold">
                                          <p:stCondLst>
                                            <p:cond delay="375"/>
                                          </p:stCondLst>
                                        </p:cTn>
                                        <p:tgtEl>
                                          <p:spTgt spid="135"/>
                                        </p:tgtEl>
                                        <p:attrNameLst>
                                          <p:attrName>r</p:attrName>
                                        </p:attrNameLst>
                                      </p:cBhvr>
                                    </p:animRot>
                                  </p:childTnLst>
                                </p:cTn>
                              </p:par>
                              <p:par>
                                <p:cTn id="101" presetID="3" presetClass="emph" presetSubtype="2" fill="hold" grpId="2" nodeType="withEffect">
                                  <p:stCondLst>
                                    <p:cond delay="0"/>
                                  </p:stCondLst>
                                  <p:iterate type="lt">
                                    <p:tmPct val="0"/>
                                  </p:iterate>
                                  <p:childTnLst>
                                    <p:animClr clrSpc="rgb" dir="cw">
                                      <p:cBhvr override="childStyle">
                                        <p:cTn id="102" dur="1000" fill="hold"/>
                                        <p:tgtEl>
                                          <p:spTgt spid="135"/>
                                        </p:tgtEl>
                                        <p:attrNameLst>
                                          <p:attrName>style.color</p:attrName>
                                        </p:attrNameLst>
                                      </p:cBhvr>
                                      <p:to>
                                        <a:srgbClr val="FF6600"/>
                                      </p:to>
                                    </p:animClr>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3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3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3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3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4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4" grpId="1"/>
      <p:bldP spid="124" grpId="2"/>
      <p:bldP spid="125" grpId="0"/>
      <p:bldP spid="126" grpId="0"/>
      <p:bldP spid="127" grpId="0"/>
      <p:bldP spid="127" grpId="1"/>
      <p:bldP spid="127" grpId="2"/>
      <p:bldP spid="128" grpId="0"/>
      <p:bldP spid="128" grpId="1"/>
      <p:bldP spid="128" grpId="2"/>
      <p:bldP spid="129" grpId="0"/>
      <p:bldP spid="130" grpId="0"/>
      <p:bldP spid="130" grpId="1"/>
      <p:bldP spid="130" grpId="2"/>
      <p:bldP spid="131" grpId="0"/>
      <p:bldP spid="132" grpId="0"/>
      <p:bldP spid="133" grpId="0"/>
      <p:bldP spid="133" grpId="1"/>
      <p:bldP spid="133" grpId="2"/>
      <p:bldP spid="134" grpId="0"/>
      <p:bldP spid="135" grpId="0"/>
      <p:bldP spid="135" grpId="1"/>
      <p:bldP spid="135" grpId="2"/>
      <p:bldP spid="136" grpId="0"/>
      <p:bldP spid="137" grpId="0"/>
      <p:bldP spid="138" grpId="0"/>
      <p:bldP spid="139" grpId="0"/>
      <p:bldP spid="140" grpId="0"/>
      <p:bldP spid="141" grpId="0"/>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7620</Words>
  <Application>Microsoft Office PowerPoint</Application>
  <PresentationFormat>Widescreen</PresentationFormat>
  <Paragraphs>782</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Century Gothic</vt:lpstr>
      <vt:lpstr>Ink Free</vt:lpstr>
      <vt:lpstr>Matura MT Script Capitals</vt:lpstr>
      <vt:lpstr>Tw Cen MT</vt:lpstr>
      <vt:lpstr>1_NCELP_German_2022</vt:lpstr>
      <vt:lpstr>PowerPoint Presentation</vt:lpstr>
      <vt:lpstr>Phonetik</vt:lpstr>
      <vt:lpstr>Phonetik</vt:lpstr>
      <vt:lpstr>Phonetik</vt:lpstr>
      <vt:lpstr>der Wurstelprater (seit* 1895)</vt:lpstr>
      <vt:lpstr>Who does what? Present tense</vt:lpstr>
      <vt:lpstr>Und auf Englisch?</vt:lpstr>
      <vt:lpstr>U-Bahn Messe Prater</vt:lpstr>
      <vt:lpstr>Starke Verben</vt:lpstr>
      <vt:lpstr>Wurstelprater Attraktionen</vt:lpstr>
      <vt:lpstr>Wer macht was im Wurstelprater? </vt:lpstr>
      <vt:lpstr>Word order  1 and 2</vt:lpstr>
      <vt:lpstr>Wurstelprater Attraktionen (1/2)</vt:lpstr>
      <vt:lpstr>Wurstelprater Attraktionen (2/2)</vt:lpstr>
      <vt:lpstr>Postkarte aus Wien</vt:lpstr>
      <vt:lpstr>PowerPoint Presentation</vt:lpstr>
      <vt:lpstr>-ig </vt:lpstr>
      <vt:lpstr>-ig </vt:lpstr>
      <vt:lpstr>-ig </vt:lpstr>
      <vt:lpstr>-ig</vt:lpstr>
      <vt:lpstr>-ig</vt:lpstr>
      <vt:lpstr>-ig</vt:lpstr>
      <vt:lpstr>Phonetik [–ig] (1/3)</vt:lpstr>
      <vt:lpstr>Phonetik [–ig] (2/3)</vt:lpstr>
      <vt:lpstr>Phonetik [–ig] (3/3)</vt:lpstr>
      <vt:lpstr>Synonyme</vt:lpstr>
      <vt:lpstr>Antonyme</vt:lpstr>
      <vt:lpstr>Kategorien</vt:lpstr>
      <vt:lpstr>Fragen</vt:lpstr>
      <vt:lpstr>Zorg redet mit Wolfgang</vt:lpstr>
      <vt:lpstr>Negation with nicht</vt:lpstr>
      <vt:lpstr>Negation with nicht</vt:lpstr>
      <vt:lpstr>Eine Antwort von Mutti</vt:lpstr>
      <vt:lpstr>In der U-Bahn-Station</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15</cp:revision>
  <dcterms:created xsi:type="dcterms:W3CDTF">2024-02-10T05:30:29Z</dcterms:created>
  <dcterms:modified xsi:type="dcterms:W3CDTF">2024-02-10T14:14:01Z</dcterms:modified>
</cp:coreProperties>
</file>