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Lst>
  <p:notesMasterIdLst>
    <p:notesMasterId r:id="rId44"/>
  </p:notesMasterIdLst>
  <p:sldIdLst>
    <p:sldId id="788" r:id="rId4"/>
    <p:sldId id="637" r:id="rId5"/>
    <p:sldId id="643" r:id="rId6"/>
    <p:sldId id="274" r:id="rId7"/>
    <p:sldId id="815" r:id="rId8"/>
    <p:sldId id="559" r:id="rId9"/>
    <p:sldId id="560" r:id="rId10"/>
    <p:sldId id="561" r:id="rId11"/>
    <p:sldId id="565" r:id="rId12"/>
    <p:sldId id="566" r:id="rId13"/>
    <p:sldId id="567" r:id="rId14"/>
    <p:sldId id="455" r:id="rId15"/>
    <p:sldId id="453" r:id="rId16"/>
    <p:sldId id="279" r:id="rId17"/>
    <p:sldId id="312" r:id="rId18"/>
    <p:sldId id="281" r:id="rId19"/>
    <p:sldId id="816" r:id="rId20"/>
    <p:sldId id="817" r:id="rId21"/>
    <p:sldId id="818" r:id="rId22"/>
    <p:sldId id="820" r:id="rId23"/>
    <p:sldId id="821" r:id="rId24"/>
    <p:sldId id="822" r:id="rId25"/>
    <p:sldId id="823" r:id="rId26"/>
    <p:sldId id="462" r:id="rId27"/>
    <p:sldId id="570" r:id="rId28"/>
    <p:sldId id="814" r:id="rId29"/>
    <p:sldId id="564" r:id="rId30"/>
    <p:sldId id="582" r:id="rId31"/>
    <p:sldId id="583" r:id="rId32"/>
    <p:sldId id="568" r:id="rId33"/>
    <p:sldId id="562" r:id="rId34"/>
    <p:sldId id="824" r:id="rId35"/>
    <p:sldId id="276" r:id="rId36"/>
    <p:sldId id="256" r:id="rId37"/>
    <p:sldId id="585" r:id="rId38"/>
    <p:sldId id="257" r:id="rId39"/>
    <p:sldId id="258" r:id="rId40"/>
    <p:sldId id="569" r:id="rId41"/>
    <p:sldId id="825" r:id="rId42"/>
    <p:sldId id="81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AEF"/>
    <a:srgbClr val="FFF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7215" autoAdjust="0"/>
  </p:normalViewPr>
  <p:slideViewPr>
    <p:cSldViewPr snapToGrid="0">
      <p:cViewPr>
        <p:scale>
          <a:sx n="70" d="100"/>
          <a:sy n="70" d="100"/>
        </p:scale>
        <p:origin x="1272" y="126"/>
      </p:cViewPr>
      <p:guideLst/>
    </p:cSldViewPr>
  </p:slideViewPr>
  <p:notesTextViewPr>
    <p:cViewPr>
      <p:scale>
        <a:sx n="1" d="1"/>
        <a:sy n="1" d="1"/>
      </p:scale>
      <p:origin x="0" y="0"/>
    </p:cViewPr>
  </p:notesTextViewPr>
  <p:sorterViewPr>
    <p:cViewPr>
      <p:scale>
        <a:sx n="100" d="100"/>
        <a:sy n="100" d="100"/>
      </p:scale>
      <p:origin x="0" y="-7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3B16A-1AAE-4338-AE43-ADE323070DB0}"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A741C-759A-4991-A617-CCFF9685E11D}" type="slidenum">
              <a:rPr lang="en-GB" smtClean="0"/>
              <a:t>‹#›</a:t>
            </a:fld>
            <a:endParaRPr lang="en-GB"/>
          </a:p>
        </p:txBody>
      </p:sp>
    </p:spTree>
    <p:extLst>
      <p:ext uri="{BB962C8B-B14F-4D97-AF65-F5344CB8AC3E}">
        <p14:creationId xmlns:p14="http://schemas.microsoft.com/office/powerpoint/2010/main" val="1450424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quizlet.com/gb/519513960/year-8-german-term-12-week-6-y7-mashup-2-flash-card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a:t>Hobby</a:t>
            </a:r>
            <a:br>
              <a:rPr lang="en-GB" sz="1200" b="1" baseline="0" dirty="0"/>
            </a:br>
            <a:r>
              <a:rPr lang="en-GB" sz="1200" b="1" baseline="0" dirty="0"/>
              <a:t>ii) Edexcel list does not have </a:t>
            </a:r>
            <a:r>
              <a:rPr lang="en-GB" sz="1200" b="1" u="sng" baseline="0" dirty="0" err="1"/>
              <a:t>anderer</a:t>
            </a:r>
            <a:r>
              <a:rPr lang="en-GB" sz="1200" b="1" u="sng" baseline="0" dirty="0"/>
              <a:t>, </a:t>
            </a:r>
            <a:r>
              <a:rPr lang="en-GB" sz="1200" b="1" u="sng" baseline="0" dirty="0" err="1"/>
              <a:t>andere</a:t>
            </a:r>
            <a:r>
              <a:rPr lang="en-GB" sz="1200" b="1" u="sng" baseline="0" dirty="0"/>
              <a:t>, Hobby, </a:t>
            </a:r>
            <a:r>
              <a:rPr lang="en-GB" sz="1200" b="1" u="sng" baseline="0" dirty="0" err="1"/>
              <a:t>holen</a:t>
            </a:r>
            <a:r>
              <a:rPr lang="en-GB" sz="1200" b="1" u="sng" baseline="0" dirty="0"/>
              <a:t>, </a:t>
            </a:r>
            <a:r>
              <a:rPr lang="en-GB" sz="1200" b="1" u="sng" baseline="0" dirty="0" err="1"/>
              <a:t>Frankreich</a:t>
            </a:r>
            <a:r>
              <a:rPr lang="en-GB" sz="1200" b="1" u="sng" baseline="0" dirty="0"/>
              <a:t>, </a:t>
            </a:r>
            <a:r>
              <a:rPr lang="en-GB" sz="1200" b="1" u="sng" baseline="0" dirty="0" err="1"/>
              <a:t>Spanien</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[ä]</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to the adverb </a:t>
            </a:r>
            <a:r>
              <a:rPr lang="en-GB" sz="1200" b="0" dirty="0" err="1"/>
              <a:t>gern</a:t>
            </a:r>
            <a:br>
              <a:rPr lang="en-GB" sz="1200" b="0" dirty="0"/>
            </a:br>
            <a:r>
              <a:rPr lang="en-GB" sz="1200" b="0" dirty="0"/>
              <a:t>Revisit weak and strong verbs in the present tense</a:t>
            </a:r>
            <a:br>
              <a:rPr lang="en-GB" sz="1200" b="0" dirty="0"/>
            </a:br>
            <a:r>
              <a:rPr lang="en-GB" sz="1200" b="0" dirty="0"/>
              <a:t>Introduction of </a:t>
            </a:r>
            <a:r>
              <a:rPr lang="en-GB" sz="1200" b="0" dirty="0" err="1"/>
              <a:t>andere</a:t>
            </a:r>
            <a:r>
              <a:rPr lang="en-GB" sz="1200" b="0" dirty="0"/>
              <a:t>(</a:t>
            </a:r>
            <a:r>
              <a:rPr lang="en-GB" sz="1200" b="0" dirty="0" err="1"/>
              <a:t>r,s</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anderer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anderes</a:t>
            </a:r>
            <a:r>
              <a:rPr lang="en-GB" sz="1200" kern="1200" dirty="0">
                <a:solidFill>
                  <a:schemeClr val="tx1"/>
                </a:solidFill>
                <a:effectLst/>
                <a:latin typeface="+mn-lt"/>
                <a:ea typeface="+mn-ea"/>
                <a:cs typeface="+mn-cs"/>
              </a:rPr>
              <a:t> [59] </a:t>
            </a:r>
            <a:r>
              <a:rPr lang="en-GB" sz="1200" kern="1200" dirty="0" err="1">
                <a:solidFill>
                  <a:schemeClr val="tx1"/>
                </a:solidFill>
                <a:effectLst/>
                <a:latin typeface="+mn-lt"/>
                <a:ea typeface="+mn-ea"/>
                <a:cs typeface="+mn-cs"/>
              </a:rPr>
              <a:t>Aktivität</a:t>
            </a:r>
            <a:r>
              <a:rPr lang="en-GB" sz="1200" kern="1200" dirty="0">
                <a:solidFill>
                  <a:schemeClr val="tx1"/>
                </a:solidFill>
                <a:effectLst/>
                <a:latin typeface="+mn-lt"/>
                <a:ea typeface="+mn-ea"/>
                <a:cs typeface="+mn-cs"/>
              </a:rPr>
              <a:t> [1422] Hobby [3608] </a:t>
            </a:r>
            <a:r>
              <a:rPr lang="en-GB" sz="1200" kern="1200" dirty="0" err="1">
                <a:solidFill>
                  <a:schemeClr val="tx1"/>
                </a:solidFill>
                <a:effectLst/>
                <a:latin typeface="+mn-lt"/>
                <a:ea typeface="+mn-ea"/>
                <a:cs typeface="+mn-cs"/>
              </a:rPr>
              <a:t>Jugendclub</a:t>
            </a:r>
            <a:r>
              <a:rPr lang="en-GB" sz="1200" kern="1200" dirty="0">
                <a:solidFill>
                  <a:schemeClr val="tx1"/>
                </a:solidFill>
                <a:effectLst/>
                <a:latin typeface="+mn-lt"/>
                <a:ea typeface="+mn-ea"/>
                <a:cs typeface="+mn-cs"/>
              </a:rPr>
              <a:t> [2117/1360] Schloss [1907] </a:t>
            </a:r>
            <a:r>
              <a:rPr lang="en-GB" sz="1200" kern="1200" dirty="0" err="1">
                <a:solidFill>
                  <a:schemeClr val="tx1"/>
                </a:solidFill>
                <a:effectLst/>
                <a:latin typeface="+mn-lt"/>
                <a:ea typeface="+mn-ea"/>
                <a:cs typeface="+mn-cs"/>
              </a:rPr>
              <a:t>Telefon</a:t>
            </a:r>
            <a:r>
              <a:rPr lang="en-GB" sz="1200" kern="1200" dirty="0">
                <a:solidFill>
                  <a:schemeClr val="tx1"/>
                </a:solidFill>
                <a:effectLst/>
                <a:latin typeface="+mn-lt"/>
                <a:ea typeface="+mn-ea"/>
                <a:cs typeface="+mn-cs"/>
              </a:rPr>
              <a:t> [1595] </a:t>
            </a:r>
            <a:r>
              <a:rPr lang="en-GB" sz="1200" kern="1200" dirty="0" err="1">
                <a:solidFill>
                  <a:schemeClr val="tx1"/>
                </a:solidFill>
                <a:effectLst/>
                <a:latin typeface="+mn-lt"/>
                <a:ea typeface="+mn-ea"/>
                <a:cs typeface="+mn-cs"/>
              </a:rPr>
              <a:t>langsam</a:t>
            </a:r>
            <a:r>
              <a:rPr lang="en-GB" sz="1200" kern="1200" dirty="0">
                <a:solidFill>
                  <a:schemeClr val="tx1"/>
                </a:solidFill>
                <a:effectLst/>
                <a:latin typeface="+mn-lt"/>
                <a:ea typeface="+mn-ea"/>
                <a:cs typeface="+mn-cs"/>
              </a:rPr>
              <a:t> [526] normal [642] schnell [203]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[278]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holen</a:t>
            </a:r>
            <a:r>
              <a:rPr lang="en-GB" sz="1200" kern="1200" dirty="0">
                <a:solidFill>
                  <a:schemeClr val="tx1"/>
                </a:solidFill>
                <a:effectLst/>
                <a:latin typeface="+mn-lt"/>
                <a:ea typeface="+mn-ea"/>
                <a:cs typeface="+mn-cs"/>
              </a:rPr>
              <a:t> [547] Arbeit [208] Bank [543] </a:t>
            </a:r>
            <a:r>
              <a:rPr lang="en-GB" sz="1200" kern="1200" dirty="0" err="1">
                <a:solidFill>
                  <a:schemeClr val="tx1"/>
                </a:solidFill>
                <a:effectLst/>
                <a:latin typeface="+mn-lt"/>
                <a:ea typeface="+mn-ea"/>
                <a:cs typeface="+mn-cs"/>
              </a:rPr>
              <a:t>Seite</a:t>
            </a:r>
            <a:r>
              <a:rPr lang="en-GB" sz="1200" kern="1200" dirty="0">
                <a:solidFill>
                  <a:schemeClr val="tx1"/>
                </a:solidFill>
                <a:effectLst/>
                <a:latin typeface="+mn-lt"/>
                <a:ea typeface="+mn-ea"/>
                <a:cs typeface="+mn-cs"/>
              </a:rPr>
              <a:t> [197] Sport [945]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[348]</a:t>
            </a:r>
            <a:r>
              <a:rPr lang="en-GB" sz="1200" kern="1200" dirty="0" err="1">
                <a:solidFill>
                  <a:schemeClr val="tx1"/>
                </a:solidFill>
                <a:effectLst/>
                <a:latin typeface="+mn-lt"/>
                <a:ea typeface="+mn-ea"/>
                <a:cs typeface="+mn-cs"/>
              </a:rPr>
              <a:t>wirklich</a:t>
            </a:r>
            <a:r>
              <a:rPr lang="en-GB" sz="1200" kern="1200" dirty="0">
                <a:solidFill>
                  <a:schemeClr val="tx1"/>
                </a:solidFill>
                <a:effectLst/>
                <a:latin typeface="+mn-lt"/>
                <a:ea typeface="+mn-ea"/>
                <a:cs typeface="+mn-cs"/>
              </a:rPr>
              <a:t> [189] also [71] so [28] </a:t>
            </a:r>
            <a:r>
              <a:rPr lang="en-GB" sz="1200" kern="1200" dirty="0" err="1">
                <a:solidFill>
                  <a:schemeClr val="tx1"/>
                </a:solidFill>
                <a:effectLst/>
                <a:latin typeface="+mn-lt"/>
                <a:ea typeface="+mn-ea"/>
                <a:cs typeface="+mn-cs"/>
              </a:rPr>
              <a:t>gestern</a:t>
            </a:r>
            <a:r>
              <a:rPr lang="en-GB" sz="1200" kern="1200" dirty="0">
                <a:solidFill>
                  <a:schemeClr val="tx1"/>
                </a:solidFill>
                <a:effectLst/>
                <a:latin typeface="+mn-lt"/>
                <a:ea typeface="+mn-ea"/>
                <a:cs typeface="+mn-cs"/>
              </a:rPr>
              <a:t> [821] um1 [44] von [9]</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8.1.1.2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gegessen</a:t>
            </a:r>
            <a:r>
              <a:rPr lang="en-GB" sz="1200" kern="1200" dirty="0">
                <a:solidFill>
                  <a:schemeClr val="tx1"/>
                </a:solidFill>
                <a:effectLst/>
                <a:latin typeface="+mn-lt"/>
                <a:ea typeface="+mn-ea"/>
                <a:cs typeface="+mn-cs"/>
              </a:rPr>
              <a:t> [323] </a:t>
            </a:r>
            <a:r>
              <a:rPr lang="en-GB" sz="1200" kern="1200" dirty="0" err="1">
                <a:solidFill>
                  <a:schemeClr val="tx1"/>
                </a:solidFill>
                <a:effectLst/>
                <a:latin typeface="+mn-lt"/>
                <a:ea typeface="+mn-ea"/>
                <a:cs typeface="+mn-cs"/>
              </a:rPr>
              <a:t>gelegen</a:t>
            </a:r>
            <a:r>
              <a:rPr lang="en-GB" sz="1200" kern="1200" dirty="0">
                <a:solidFill>
                  <a:schemeClr val="tx1"/>
                </a:solidFill>
                <a:effectLst/>
                <a:latin typeface="+mn-lt"/>
                <a:ea typeface="+mn-ea"/>
                <a:cs typeface="+mn-cs"/>
              </a:rPr>
              <a:t> [118] </a:t>
            </a:r>
            <a:r>
              <a:rPr lang="en-GB" sz="1200" kern="1200" dirty="0" err="1">
                <a:solidFill>
                  <a:schemeClr val="tx1"/>
                </a:solidFill>
                <a:effectLst/>
                <a:latin typeface="+mn-lt"/>
                <a:ea typeface="+mn-ea"/>
                <a:cs typeface="+mn-cs"/>
              </a:rPr>
              <a:t>gesprochen</a:t>
            </a:r>
            <a:r>
              <a:rPr lang="en-GB" sz="1200" kern="1200" dirty="0">
                <a:solidFill>
                  <a:schemeClr val="tx1"/>
                </a:solidFill>
                <a:effectLst/>
                <a:latin typeface="+mn-lt"/>
                <a:ea typeface="+mn-ea"/>
                <a:cs typeface="+mn-cs"/>
              </a:rPr>
              <a:t> [161] </a:t>
            </a:r>
            <a:r>
              <a:rPr lang="en-GB" sz="1200" kern="1200" dirty="0" err="1">
                <a:solidFill>
                  <a:schemeClr val="tx1"/>
                </a:solidFill>
                <a:effectLst/>
                <a:latin typeface="+mn-lt"/>
                <a:ea typeface="+mn-ea"/>
                <a:cs typeface="+mn-cs"/>
              </a:rPr>
              <a:t>geschrieben</a:t>
            </a:r>
            <a:r>
              <a:rPr lang="en-GB" sz="1200" kern="1200" dirty="0">
                <a:solidFill>
                  <a:schemeClr val="tx1"/>
                </a:solidFill>
                <a:effectLst/>
                <a:latin typeface="+mn-lt"/>
                <a:ea typeface="+mn-ea"/>
                <a:cs typeface="+mn-cs"/>
              </a:rPr>
              <a:t> [184] </a:t>
            </a:r>
            <a:r>
              <a:rPr lang="en-GB" sz="1200" kern="1200" dirty="0" err="1">
                <a:solidFill>
                  <a:schemeClr val="tx1"/>
                </a:solidFill>
                <a:effectLst/>
                <a:latin typeface="+mn-lt"/>
                <a:ea typeface="+mn-ea"/>
                <a:cs typeface="+mn-cs"/>
              </a:rPr>
              <a:t>gesungen</a:t>
            </a:r>
            <a:r>
              <a:rPr lang="en-GB" sz="1200" kern="1200" dirty="0">
                <a:solidFill>
                  <a:schemeClr val="tx1"/>
                </a:solidFill>
                <a:effectLst/>
                <a:latin typeface="+mn-lt"/>
                <a:ea typeface="+mn-ea"/>
                <a:cs typeface="+mn-cs"/>
              </a:rPr>
              <a:t> [1063] </a:t>
            </a:r>
            <a:r>
              <a:rPr lang="en-GB" sz="1200" kern="1200" dirty="0" err="1">
                <a:solidFill>
                  <a:schemeClr val="tx1"/>
                </a:solidFill>
                <a:effectLst/>
                <a:latin typeface="+mn-lt"/>
                <a:ea typeface="+mn-ea"/>
                <a:cs typeface="+mn-cs"/>
              </a:rPr>
              <a:t>getroffen</a:t>
            </a:r>
            <a:r>
              <a:rPr lang="en-GB" sz="1200" kern="1200" dirty="0">
                <a:solidFill>
                  <a:schemeClr val="tx1"/>
                </a:solidFill>
                <a:effectLst/>
                <a:latin typeface="+mn-lt"/>
                <a:ea typeface="+mn-ea"/>
                <a:cs typeface="+mn-cs"/>
              </a:rPr>
              <a:t> [259] </a:t>
            </a:r>
            <a:r>
              <a:rPr lang="en-GB" sz="1200" kern="1200" dirty="0" err="1">
                <a:solidFill>
                  <a:schemeClr val="tx1"/>
                </a:solidFill>
                <a:effectLst/>
                <a:latin typeface="+mn-lt"/>
                <a:ea typeface="+mn-ea"/>
                <a:cs typeface="+mn-cs"/>
              </a:rPr>
              <a:t>getrunken</a:t>
            </a:r>
            <a:r>
              <a:rPr lang="en-GB" sz="1200" kern="1200" dirty="0">
                <a:solidFill>
                  <a:schemeClr val="tx1"/>
                </a:solidFill>
                <a:effectLst/>
                <a:latin typeface="+mn-lt"/>
                <a:ea typeface="+mn-ea"/>
                <a:cs typeface="+mn-cs"/>
              </a:rPr>
              <a:t> [634] </a:t>
            </a:r>
            <a:r>
              <a:rPr lang="en-GB" sz="1200" kern="1200" dirty="0" err="1">
                <a:solidFill>
                  <a:schemeClr val="tx1"/>
                </a:solidFill>
                <a:effectLst/>
                <a:latin typeface="+mn-lt"/>
                <a:ea typeface="+mn-ea"/>
                <a:cs typeface="+mn-cs"/>
              </a:rPr>
              <a:t>treffen</a:t>
            </a:r>
            <a:r>
              <a:rPr lang="en-GB" sz="1200" kern="1200" dirty="0">
                <a:solidFill>
                  <a:schemeClr val="tx1"/>
                </a:solidFill>
                <a:effectLst/>
                <a:latin typeface="+mn-lt"/>
                <a:ea typeface="+mn-ea"/>
                <a:cs typeface="+mn-cs"/>
              </a:rPr>
              <a:t> [259] </a:t>
            </a:r>
            <a:r>
              <a:rPr lang="en-GB" sz="1200" kern="1200" dirty="0" err="1">
                <a:solidFill>
                  <a:schemeClr val="tx1"/>
                </a:solidFill>
                <a:effectLst/>
                <a:latin typeface="+mn-lt"/>
                <a:ea typeface="+mn-ea"/>
                <a:cs typeface="+mn-cs"/>
              </a:rPr>
              <a:t>Frankreich</a:t>
            </a:r>
            <a:r>
              <a:rPr lang="en-GB" sz="1200" kern="1200" dirty="0">
                <a:solidFill>
                  <a:schemeClr val="tx1"/>
                </a:solidFill>
                <a:effectLst/>
                <a:latin typeface="+mn-lt"/>
                <a:ea typeface="+mn-ea"/>
                <a:cs typeface="+mn-cs"/>
              </a:rPr>
              <a:t> [813] Sommer [771] </a:t>
            </a:r>
            <a:r>
              <a:rPr lang="en-GB" sz="1200" kern="1200" dirty="0" err="1">
                <a:solidFill>
                  <a:schemeClr val="tx1"/>
                </a:solidFill>
                <a:effectLst/>
                <a:latin typeface="+mn-lt"/>
                <a:ea typeface="+mn-ea"/>
                <a:cs typeface="+mn-cs"/>
              </a:rPr>
              <a:t>Spanien</a:t>
            </a:r>
            <a:r>
              <a:rPr lang="en-GB" sz="1200" kern="1200" dirty="0">
                <a:solidFill>
                  <a:schemeClr val="tx1"/>
                </a:solidFill>
                <a:effectLst/>
                <a:latin typeface="+mn-lt"/>
                <a:ea typeface="+mn-ea"/>
                <a:cs typeface="+mn-cs"/>
              </a:rPr>
              <a:t> [1745] </a:t>
            </a:r>
            <a:r>
              <a:rPr lang="en-GB" sz="1200" kern="1200" dirty="0" err="1">
                <a:solidFill>
                  <a:schemeClr val="tx1"/>
                </a:solidFill>
                <a:effectLst/>
                <a:latin typeface="+mn-lt"/>
                <a:ea typeface="+mn-ea"/>
                <a:cs typeface="+mn-cs"/>
              </a:rPr>
              <a:t>bisher</a:t>
            </a:r>
            <a:r>
              <a:rPr lang="en-GB" sz="1200" kern="1200" dirty="0">
                <a:solidFill>
                  <a:schemeClr val="tx1"/>
                </a:solidFill>
                <a:effectLst/>
                <a:latin typeface="+mn-lt"/>
                <a:ea typeface="+mn-ea"/>
                <a:cs typeface="+mn-cs"/>
              </a:rPr>
              <a:t> [441] </a:t>
            </a:r>
            <a:r>
              <a:rPr lang="en-GB" sz="1200" kern="1200" dirty="0" err="1">
                <a:solidFill>
                  <a:schemeClr val="tx1"/>
                </a:solidFill>
                <a:effectLst/>
                <a:latin typeface="+mn-lt"/>
                <a:ea typeface="+mn-ea"/>
                <a:cs typeface="+mn-cs"/>
              </a:rPr>
              <a:t>welcher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welche</a:t>
            </a:r>
            <a:r>
              <a:rPr lang="en-GB" sz="1200" kern="1200" dirty="0">
                <a:solidFill>
                  <a:schemeClr val="tx1"/>
                </a:solidFill>
                <a:effectLst/>
                <a:latin typeface="+mn-lt"/>
                <a:ea typeface="+mn-ea"/>
                <a:cs typeface="+mn-cs"/>
              </a:rPr>
              <a:t>, welches [122]</a:t>
            </a:r>
            <a:br>
              <a:rPr lang="en-GB" sz="1200" kern="1200" dirty="0">
                <a:solidFill>
                  <a:schemeClr val="tx1"/>
                </a:solidFill>
                <a:effectLst/>
                <a:latin typeface="+mn-lt"/>
                <a:ea typeface="+mn-ea"/>
                <a:cs typeface="+mn-cs"/>
              </a:rPr>
            </a:b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29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170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simple word order with adverbs, and to identify </a:t>
            </a:r>
            <a:r>
              <a:rPr lang="en-GB" b="0" i="1" dirty="0"/>
              <a:t>manner </a:t>
            </a:r>
            <a:r>
              <a:rPr lang="en-GB" b="0" dirty="0"/>
              <a:t>adverbs.</a:t>
            </a:r>
            <a:br>
              <a:rPr lang="en-GB" b="0" dirty="0"/>
            </a:br>
            <a:br>
              <a:rPr lang="en-GB" dirty="0"/>
            </a:br>
            <a:r>
              <a:rPr lang="en-GB" b="1" dirty="0"/>
              <a:t>Procedure:</a:t>
            </a:r>
            <a:br>
              <a:rPr lang="en-GB" dirty="0"/>
            </a:br>
            <a:r>
              <a:rPr lang="en-GB" dirty="0"/>
              <a:t>1. Run through the slide with animations.</a:t>
            </a:r>
          </a:p>
          <a:p>
            <a:r>
              <a:rPr lang="en-GB" dirty="0"/>
              <a:t>2. Elicit a ‘</a:t>
            </a:r>
            <a:r>
              <a:rPr lang="en-GB" dirty="0" err="1"/>
              <a:t>ja</a:t>
            </a:r>
            <a:r>
              <a:rPr lang="en-GB" dirty="0"/>
              <a:t>/</a:t>
            </a:r>
            <a:r>
              <a:rPr lang="en-GB" dirty="0" err="1"/>
              <a:t>nein</a:t>
            </a:r>
            <a:r>
              <a:rPr lang="en-GB" dirty="0"/>
              <a:t>’ response to each of the adverbs.</a:t>
            </a:r>
          </a:p>
          <a:p>
            <a:r>
              <a:rPr lang="en-GB" dirty="0"/>
              <a:t>3. Ensure that all meanings are known.</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17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the new manner adverb </a:t>
            </a:r>
            <a:r>
              <a:rPr lang="en-GB" b="0" i="1" dirty="0" err="1"/>
              <a:t>gern</a:t>
            </a:r>
            <a:r>
              <a:rPr lang="en-GB" b="0" i="1" dirty="0"/>
              <a:t>.</a:t>
            </a:r>
            <a:br>
              <a:rPr lang="en-GB" b="0" dirty="0"/>
            </a:br>
            <a:br>
              <a:rPr lang="en-GB" b="0" dirty="0"/>
            </a:br>
            <a:r>
              <a:rPr lang="en-GB" b="1" dirty="0"/>
              <a:t>Procedure:</a:t>
            </a:r>
            <a:br>
              <a:rPr lang="en-GB" dirty="0"/>
            </a:br>
            <a:r>
              <a:rPr lang="en-GB" dirty="0"/>
              <a:t>1. Play through the animations.</a:t>
            </a:r>
          </a:p>
          <a:p>
            <a:r>
              <a:rPr lang="en-GB" dirty="0"/>
              <a:t>2. Elicit the English meaning for each of the German examples.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425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i="1" dirty="0"/>
              <a:t>A comprehension task focusing on the difference between </a:t>
            </a:r>
            <a:r>
              <a:rPr lang="en-GB" b="0" i="1" dirty="0" err="1"/>
              <a:t>gern</a:t>
            </a:r>
            <a:r>
              <a:rPr lang="en-GB" b="0" i="1" dirty="0"/>
              <a:t> and </a:t>
            </a:r>
            <a:r>
              <a:rPr lang="en-GB" b="0" i="1" dirty="0" err="1"/>
              <a:t>nicht</a:t>
            </a:r>
            <a:r>
              <a:rPr lang="en-GB" b="0" i="1" dirty="0"/>
              <a:t> </a:t>
            </a:r>
            <a:r>
              <a:rPr lang="en-GB" b="0" i="1" dirty="0" err="1"/>
              <a:t>gern</a:t>
            </a:r>
            <a:r>
              <a:rPr lang="en-GB" b="0" i="1" dirty="0"/>
              <a:t> in written modality.</a:t>
            </a:r>
            <a:br>
              <a:rPr lang="en-GB" b="0" i="1" dirty="0"/>
            </a:br>
            <a:br>
              <a:rPr lang="en-GB" b="0" i="1" dirty="0"/>
            </a:br>
            <a:r>
              <a:rPr lang="en-GB" b="1" dirty="0"/>
              <a:t>Procedure:</a:t>
            </a:r>
            <a:br>
              <a:rPr lang="en-GB" dirty="0"/>
            </a:br>
            <a:r>
              <a:rPr lang="en-GB" dirty="0"/>
              <a:t>1. Students write 1-8, read the sentence and note whether the missing word is </a:t>
            </a:r>
            <a:r>
              <a:rPr lang="en-GB" dirty="0" err="1"/>
              <a:t>gern</a:t>
            </a:r>
            <a:r>
              <a:rPr lang="en-GB" dirty="0"/>
              <a:t> or </a:t>
            </a:r>
            <a:r>
              <a:rPr lang="en-GB" dirty="0" err="1"/>
              <a:t>nicht</a:t>
            </a:r>
            <a:r>
              <a:rPr lang="en-GB" dirty="0"/>
              <a:t> </a:t>
            </a:r>
            <a:r>
              <a:rPr lang="en-GB" dirty="0" err="1"/>
              <a:t>gern</a:t>
            </a:r>
            <a:r>
              <a:rPr lang="en-GB" dirty="0"/>
              <a:t>.</a:t>
            </a:r>
          </a:p>
          <a:p>
            <a:r>
              <a:rPr lang="en-GB" dirty="0"/>
              <a:t>2. Answer are animated on individual clicks.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understanding of </a:t>
            </a:r>
            <a:r>
              <a:rPr lang="en-GB" b="0" dirty="0" err="1"/>
              <a:t>gern</a:t>
            </a:r>
            <a:r>
              <a:rPr lang="en-GB" b="0" dirty="0"/>
              <a:t> / </a:t>
            </a:r>
            <a:r>
              <a:rPr lang="en-GB" b="0" dirty="0" err="1"/>
              <a:t>nicht</a:t>
            </a:r>
            <a:r>
              <a:rPr lang="en-GB" b="0" dirty="0"/>
              <a:t> </a:t>
            </a:r>
            <a:r>
              <a:rPr lang="en-GB" b="0" dirty="0" err="1"/>
              <a:t>gern</a:t>
            </a:r>
            <a:r>
              <a:rPr lang="en-GB" b="0" dirty="0"/>
              <a:t> or the absence of </a:t>
            </a:r>
            <a:r>
              <a:rPr lang="en-GB" b="0" dirty="0" err="1"/>
              <a:t>gern</a:t>
            </a:r>
            <a:r>
              <a:rPr lang="en-GB" b="0" dirty="0"/>
              <a:t> with presence of a different adverb in the oral modality.</a:t>
            </a:r>
            <a:br>
              <a:rPr lang="en-GB" dirty="0"/>
            </a:br>
            <a:br>
              <a:rPr lang="en-GB" dirty="0"/>
            </a:br>
            <a:r>
              <a:rPr lang="en-GB" b="1" dirty="0"/>
              <a:t>Procedure:</a:t>
            </a:r>
            <a:br>
              <a:rPr lang="en-GB" dirty="0"/>
            </a:br>
            <a:r>
              <a:rPr lang="en-GB" dirty="0"/>
              <a:t>1. Write 1 – 8. Prepare to note down the activity in English plus ‘likes’, ‘dislikes’ or ‘doesn’t say’.</a:t>
            </a:r>
          </a:p>
          <a:p>
            <a:r>
              <a:rPr lang="en-GB" dirty="0"/>
              <a:t>2. Listen to each sentence. Note down the activity in English plus ‘likes’, ‘dislikes’ or ‘doesn’t say’.</a:t>
            </a:r>
          </a:p>
          <a:p>
            <a:r>
              <a:rPr lang="en-GB" dirty="0"/>
              <a:t>3. Correct the answers. Clicks reveal the English answer and the full German sentence.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 </a:t>
            </a:r>
            <a:r>
              <a:rPr lang="en-GB" b="0" dirty="0" err="1"/>
              <a:t>Meine</a:t>
            </a:r>
            <a:r>
              <a:rPr lang="en-GB" b="0" dirty="0"/>
              <a:t> </a:t>
            </a:r>
            <a:r>
              <a:rPr lang="en-GB" b="0" dirty="0" err="1"/>
              <a:t>Mutti</a:t>
            </a:r>
            <a:r>
              <a:rPr lang="en-GB" b="0" dirty="0"/>
              <a:t> </a:t>
            </a:r>
            <a:r>
              <a:rPr lang="en-GB" b="0" dirty="0" err="1"/>
              <a:t>schreibt</a:t>
            </a:r>
            <a:r>
              <a:rPr lang="en-GB" b="0" dirty="0"/>
              <a:t> </a:t>
            </a:r>
            <a:r>
              <a:rPr lang="en-GB" b="0" dirty="0" err="1"/>
              <a:t>nicht</a:t>
            </a:r>
            <a:r>
              <a:rPr lang="en-GB" b="0" dirty="0"/>
              <a:t> </a:t>
            </a:r>
            <a:r>
              <a:rPr lang="en-GB" b="0" dirty="0" err="1"/>
              <a:t>gern</a:t>
            </a:r>
            <a:r>
              <a:rPr lang="en-GB" b="0" dirty="0"/>
              <a:t> </a:t>
            </a:r>
            <a:r>
              <a:rPr lang="en-GB" b="0" dirty="0" err="1"/>
              <a:t>Briefe</a:t>
            </a:r>
            <a:r>
              <a:rPr lang="en-GB" b="0" dirty="0"/>
              <a:t>.</a:t>
            </a:r>
            <a:br>
              <a:rPr lang="en-GB" b="1" dirty="0"/>
            </a:br>
            <a:r>
              <a:rPr lang="en-GB" b="1" dirty="0"/>
              <a:t>2. </a:t>
            </a:r>
            <a:r>
              <a:rPr lang="en-GB" b="0" dirty="0"/>
              <a:t>Mia </a:t>
            </a:r>
            <a:r>
              <a:rPr lang="en-GB" b="0" dirty="0" err="1"/>
              <a:t>lernt</a:t>
            </a:r>
            <a:r>
              <a:rPr lang="en-GB" b="0" dirty="0"/>
              <a:t> </a:t>
            </a:r>
            <a:r>
              <a:rPr lang="en-GB" b="0" dirty="0" err="1"/>
              <a:t>sehr</a:t>
            </a:r>
            <a:r>
              <a:rPr lang="en-GB" b="0" dirty="0"/>
              <a:t> </a:t>
            </a:r>
            <a:r>
              <a:rPr lang="en-GB" b="0" dirty="0" err="1"/>
              <a:t>langsam</a:t>
            </a:r>
            <a:r>
              <a:rPr lang="en-GB" b="0" dirty="0"/>
              <a:t> </a:t>
            </a:r>
            <a:r>
              <a:rPr lang="en-GB" b="0" dirty="0" err="1"/>
              <a:t>Chinesisch</a:t>
            </a:r>
            <a:r>
              <a:rPr lang="en-GB" b="0" dirty="0"/>
              <a:t>.</a:t>
            </a:r>
            <a:br>
              <a:rPr lang="en-GB" b="1" dirty="0"/>
            </a:br>
            <a:r>
              <a:rPr lang="en-GB" b="1" dirty="0"/>
              <a:t>3. </a:t>
            </a:r>
            <a:r>
              <a:rPr lang="en-GB" b="0" dirty="0"/>
              <a:t>Heidi </a:t>
            </a:r>
            <a:r>
              <a:rPr lang="en-GB" b="0" dirty="0" err="1"/>
              <a:t>besucht</a:t>
            </a:r>
            <a:r>
              <a:rPr lang="en-GB" b="0" dirty="0"/>
              <a:t> oft </a:t>
            </a:r>
            <a:r>
              <a:rPr lang="en-GB" b="0" dirty="0" err="1"/>
              <a:t>Spanien</a:t>
            </a:r>
            <a:r>
              <a:rPr lang="en-GB" b="0" dirty="0"/>
              <a:t>.</a:t>
            </a:r>
            <a:br>
              <a:rPr lang="en-GB" b="0" dirty="0"/>
            </a:br>
            <a:r>
              <a:rPr lang="en-GB" b="1" dirty="0"/>
              <a:t>4. </a:t>
            </a:r>
            <a:r>
              <a:rPr lang="en-GB" b="0" dirty="0"/>
              <a:t>Katja </a:t>
            </a:r>
            <a:r>
              <a:rPr lang="en-GB" b="0" dirty="0" err="1"/>
              <a:t>geht</a:t>
            </a:r>
            <a:r>
              <a:rPr lang="en-GB" b="0" dirty="0"/>
              <a:t> </a:t>
            </a:r>
            <a:r>
              <a:rPr lang="en-GB" b="0" dirty="0" err="1"/>
              <a:t>nicht</a:t>
            </a:r>
            <a:r>
              <a:rPr lang="en-GB" b="0" dirty="0"/>
              <a:t> </a:t>
            </a:r>
            <a:r>
              <a:rPr lang="en-GB" b="0" dirty="0" err="1"/>
              <a:t>gern</a:t>
            </a:r>
            <a:r>
              <a:rPr lang="en-GB" b="0" dirty="0"/>
              <a:t> in den </a:t>
            </a:r>
            <a:r>
              <a:rPr lang="en-GB" b="0" dirty="0" err="1"/>
              <a:t>Jugendclub</a:t>
            </a:r>
            <a:r>
              <a:rPr lang="en-GB" b="0" dirty="0"/>
              <a:t>.</a:t>
            </a:r>
            <a:br>
              <a:rPr lang="en-GB" b="1" dirty="0"/>
            </a:br>
            <a:r>
              <a:rPr lang="en-GB" b="1" dirty="0"/>
              <a:t>5. </a:t>
            </a:r>
            <a:r>
              <a:rPr lang="en-GB" b="0" dirty="0"/>
              <a:t>Mehmet </a:t>
            </a:r>
            <a:r>
              <a:rPr lang="en-GB" b="0" dirty="0" err="1"/>
              <a:t>fährt</a:t>
            </a:r>
            <a:r>
              <a:rPr lang="en-GB" b="0" dirty="0"/>
              <a:t> </a:t>
            </a:r>
            <a:r>
              <a:rPr lang="en-GB" b="0" dirty="0" err="1"/>
              <a:t>sehr</a:t>
            </a:r>
            <a:r>
              <a:rPr lang="en-GB" b="0" dirty="0"/>
              <a:t> </a:t>
            </a:r>
            <a:r>
              <a:rPr lang="en-GB" b="0" dirty="0" err="1"/>
              <a:t>gern</a:t>
            </a:r>
            <a:r>
              <a:rPr lang="en-GB" b="0" dirty="0"/>
              <a:t> Rad.</a:t>
            </a:r>
            <a:br>
              <a:rPr lang="en-GB" b="1" dirty="0"/>
            </a:br>
            <a:r>
              <a:rPr lang="en-GB" b="1" dirty="0"/>
              <a:t>6. </a:t>
            </a:r>
            <a:r>
              <a:rPr lang="en-GB" b="0" dirty="0"/>
              <a:t>Oma </a:t>
            </a:r>
            <a:r>
              <a:rPr lang="en-GB" b="0" dirty="0" err="1"/>
              <a:t>singt</a:t>
            </a:r>
            <a:r>
              <a:rPr lang="en-GB" b="0" dirty="0"/>
              <a:t> </a:t>
            </a:r>
            <a:r>
              <a:rPr lang="en-GB" b="0" dirty="0" err="1"/>
              <a:t>manchmal</a:t>
            </a:r>
            <a:r>
              <a:rPr lang="en-GB" b="0" dirty="0"/>
              <a:t> </a:t>
            </a:r>
            <a:r>
              <a:rPr lang="en-GB" b="0" dirty="0" err="1"/>
              <a:t>gern</a:t>
            </a:r>
            <a:r>
              <a:rPr lang="en-GB" b="0" dirty="0"/>
              <a:t> Lieder.</a:t>
            </a:r>
            <a:br>
              <a:rPr lang="en-GB" b="1" dirty="0"/>
            </a:br>
            <a:r>
              <a:rPr lang="en-GB" b="1" dirty="0"/>
              <a:t>7. </a:t>
            </a:r>
            <a:r>
              <a:rPr lang="en-GB" b="0" dirty="0" err="1"/>
              <a:t>Opa</a:t>
            </a:r>
            <a:r>
              <a:rPr lang="en-GB" b="0" dirty="0"/>
              <a:t> </a:t>
            </a:r>
            <a:r>
              <a:rPr lang="en-GB" b="0" dirty="0" err="1"/>
              <a:t>trifft</a:t>
            </a:r>
            <a:r>
              <a:rPr lang="en-GB" b="0" dirty="0"/>
              <a:t> </a:t>
            </a:r>
            <a:r>
              <a:rPr lang="en-GB" b="0" dirty="0" err="1"/>
              <a:t>sehr</a:t>
            </a:r>
            <a:r>
              <a:rPr lang="en-GB" b="0" dirty="0"/>
              <a:t> oft auf der </a:t>
            </a:r>
            <a:r>
              <a:rPr lang="en-GB" b="0" dirty="0" err="1"/>
              <a:t>Straße</a:t>
            </a:r>
            <a:r>
              <a:rPr lang="en-GB" b="0" dirty="0"/>
              <a:t> seine Freunde.</a:t>
            </a:r>
            <a:br>
              <a:rPr lang="en-GB" b="1" dirty="0"/>
            </a:br>
            <a:r>
              <a:rPr lang="en-GB" b="1" dirty="0"/>
              <a:t>8. </a:t>
            </a:r>
            <a:r>
              <a:rPr lang="en-GB" sz="1200" dirty="0">
                <a:solidFill>
                  <a:schemeClr val="accent5">
                    <a:lumMod val="50000"/>
                  </a:schemeClr>
                </a:solidFill>
              </a:rPr>
              <a:t>Einstein holt schnell </a:t>
            </a:r>
            <a:r>
              <a:rPr lang="en-GB" sz="1200" dirty="0" err="1">
                <a:solidFill>
                  <a:schemeClr val="accent5">
                    <a:lumMod val="50000"/>
                  </a:schemeClr>
                </a:solidFill>
              </a:rPr>
              <a:t>vom</a:t>
            </a:r>
            <a:r>
              <a:rPr lang="en-GB" sz="1200" dirty="0">
                <a:solidFill>
                  <a:schemeClr val="accent5">
                    <a:lumMod val="50000"/>
                  </a:schemeClr>
                </a:solidFill>
              </a:rPr>
              <a:t> Garten </a:t>
            </a:r>
            <a:r>
              <a:rPr lang="en-GB" sz="1200" dirty="0" err="1">
                <a:solidFill>
                  <a:schemeClr val="accent5">
                    <a:lumMod val="50000"/>
                  </a:schemeClr>
                </a:solidFill>
              </a:rPr>
              <a:t>Äpfel</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Aktivität</a:t>
            </a:r>
            <a:r>
              <a:rPr lang="en-GB" sz="1200" kern="1200" dirty="0">
                <a:solidFill>
                  <a:schemeClr val="tx1"/>
                </a:solidFill>
                <a:effectLst/>
                <a:latin typeface="+mn-lt"/>
                <a:ea typeface="+mn-ea"/>
                <a:cs typeface="+mn-cs"/>
              </a:rPr>
              <a:t> [1422] </a:t>
            </a:r>
            <a:r>
              <a:rPr lang="en-GB" sz="1200" kern="1200" dirty="0" err="1">
                <a:solidFill>
                  <a:schemeClr val="tx1"/>
                </a:solidFill>
                <a:effectLst/>
                <a:latin typeface="+mn-lt"/>
                <a:ea typeface="+mn-ea"/>
                <a:cs typeface="+mn-cs"/>
              </a:rPr>
              <a:t>Jugendclub</a:t>
            </a:r>
            <a:r>
              <a:rPr lang="en-GB" sz="1200" kern="1200" dirty="0">
                <a:solidFill>
                  <a:schemeClr val="tx1"/>
                </a:solidFill>
                <a:effectLst/>
                <a:latin typeface="+mn-lt"/>
                <a:ea typeface="+mn-ea"/>
                <a:cs typeface="+mn-cs"/>
              </a:rPr>
              <a:t> [2117/1360] </a:t>
            </a:r>
            <a:r>
              <a:rPr lang="en-GB" sz="1200" kern="1200" dirty="0" err="1">
                <a:solidFill>
                  <a:schemeClr val="tx1"/>
                </a:solidFill>
                <a:effectLst/>
                <a:latin typeface="+mn-lt"/>
                <a:ea typeface="+mn-ea"/>
                <a:cs typeface="+mn-cs"/>
              </a:rPr>
              <a:t>langsam</a:t>
            </a:r>
            <a:r>
              <a:rPr lang="en-GB" sz="1200" kern="1200" dirty="0">
                <a:solidFill>
                  <a:schemeClr val="tx1"/>
                </a:solidFill>
                <a:effectLst/>
                <a:latin typeface="+mn-lt"/>
                <a:ea typeface="+mn-ea"/>
                <a:cs typeface="+mn-cs"/>
              </a:rPr>
              <a:t> [526] schnell [203]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[278]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holen</a:t>
            </a:r>
            <a:r>
              <a:rPr lang="en-GB" sz="1200" kern="1200" dirty="0">
                <a:solidFill>
                  <a:schemeClr val="tx1"/>
                </a:solidFill>
                <a:effectLst/>
                <a:latin typeface="+mn-lt"/>
                <a:ea typeface="+mn-ea"/>
                <a:cs typeface="+mn-cs"/>
              </a:rPr>
              <a:t> [547]</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8.1.1.2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Spanien</a:t>
            </a:r>
            <a:r>
              <a:rPr lang="en-GB" sz="1200" kern="1200" dirty="0">
                <a:solidFill>
                  <a:schemeClr val="tx1"/>
                </a:solidFill>
                <a:effectLst/>
                <a:latin typeface="+mn-lt"/>
                <a:ea typeface="+mn-ea"/>
                <a:cs typeface="+mn-cs"/>
              </a:rPr>
              <a:t> [1745]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1" i="0" dirty="0"/>
              <a:t>8 minutes </a:t>
            </a:r>
            <a:r>
              <a:rPr lang="en-US" b="0" i="0" dirty="0"/>
              <a:t>(8 slides</a:t>
            </a:r>
            <a:r>
              <a:rPr lang="en-US" b="0" i="0" baseline="0" dirty="0"/>
              <a:t>)</a:t>
            </a:r>
            <a:endParaRPr lang="en-US" b="0" i="0" dirty="0"/>
          </a:p>
          <a:p>
            <a:endParaRPr lang="en-US" b="1" dirty="0"/>
          </a:p>
          <a:p>
            <a:r>
              <a:rPr lang="en-US" b="1" dirty="0"/>
              <a:t>Aim: </a:t>
            </a:r>
            <a:r>
              <a:rPr lang="en-US" b="0" dirty="0"/>
              <a:t>to produce </a:t>
            </a:r>
            <a:r>
              <a:rPr lang="en-US" b="0" baseline="0" dirty="0"/>
              <a:t>sentences (either orally or written) with accurate use of verb forms and word order with adverbs.</a:t>
            </a:r>
          </a:p>
          <a:p>
            <a:endParaRPr lang="en-US" b="1" dirty="0"/>
          </a:p>
          <a:p>
            <a:r>
              <a:rPr lang="en-US" b="1" dirty="0"/>
              <a:t>Procedure:</a:t>
            </a:r>
          </a:p>
          <a:p>
            <a:pPr marL="228600" indent="-228600">
              <a:buAutoNum type="arabicPeriod"/>
            </a:pPr>
            <a:r>
              <a:rPr lang="en-US" b="0" baseline="0" dirty="0"/>
              <a:t>Write (or say aloud) the sentence revealed on the white board with the correct choice of verb in the correct tense.</a:t>
            </a:r>
          </a:p>
          <a:p>
            <a:pPr marL="228600" indent="-228600">
              <a:buAutoNum type="arabicPeriod"/>
            </a:pPr>
            <a:r>
              <a:rPr lang="en-US" b="0" baseline="0" dirty="0"/>
              <a:t>The answer is revealed on a mouse click.</a:t>
            </a:r>
            <a:endParaRPr lang="en-US" b="0" dirty="0"/>
          </a:p>
          <a:p>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074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[3/8]</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123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[4/8]</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87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spät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ähnlich</a:t>
            </a:r>
            <a:r>
              <a:rPr lang="en-GB" sz="1200" b="1" baseline="0" dirty="0"/>
              <a:t> </a:t>
            </a:r>
            <a:r>
              <a:rPr lang="en-GB" sz="1200" baseline="0" dirty="0"/>
              <a:t>[429]; </a:t>
            </a:r>
            <a:r>
              <a:rPr lang="en-GB" sz="1200" b="1" baseline="0" dirty="0" err="1"/>
              <a:t>Nähe</a:t>
            </a:r>
            <a:r>
              <a:rPr lang="en-GB" sz="1200" b="1" baseline="0" dirty="0"/>
              <a:t> </a:t>
            </a:r>
            <a:r>
              <a:rPr lang="en-GB" sz="1200" baseline="0" dirty="0"/>
              <a:t>[795]; </a:t>
            </a:r>
            <a:r>
              <a:rPr lang="en-GB" sz="1200" b="1" baseline="0" dirty="0" err="1"/>
              <a:t>erklären</a:t>
            </a:r>
            <a:r>
              <a:rPr lang="en-GB" sz="1200" b="1" baseline="0" dirty="0"/>
              <a:t> </a:t>
            </a:r>
            <a:r>
              <a:rPr lang="en-GB" sz="1200" baseline="0" dirty="0"/>
              <a:t>[250]; </a:t>
            </a:r>
            <a:r>
              <a:rPr lang="en-GB" sz="1200" b="1" baseline="0" dirty="0" err="1"/>
              <a:t>wählen</a:t>
            </a:r>
            <a:r>
              <a:rPr lang="en-GB" sz="1200" b="1" baseline="0" dirty="0"/>
              <a:t> </a:t>
            </a:r>
            <a:r>
              <a:rPr lang="en-GB" sz="1200" baseline="0" dirty="0"/>
              <a:t>[64].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597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[5/8]</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876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[6/8]</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744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[7/8]</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99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[8/8]</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166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a:t>
            </a:r>
            <a:r>
              <a:rPr lang="en-GB" b="1" baseline="0" dirty="0"/>
              <a:t>8 minutes</a:t>
            </a:r>
          </a:p>
          <a:p>
            <a:endParaRPr lang="en-GB" b="1" dirty="0"/>
          </a:p>
          <a:p>
            <a:r>
              <a:rPr lang="en-GB" b="1" dirty="0"/>
              <a:t>Speaking activity:</a:t>
            </a:r>
            <a:r>
              <a:rPr lang="en-GB" b="1" baseline="0" dirty="0"/>
              <a:t> </a:t>
            </a:r>
            <a:r>
              <a:rPr lang="en-GB" b="1" dirty="0" err="1"/>
              <a:t>Wer</a:t>
            </a:r>
            <a:r>
              <a:rPr lang="en-GB" b="1" baseline="0" dirty="0"/>
              <a:t> </a:t>
            </a:r>
            <a:r>
              <a:rPr lang="en-GB" b="1" baseline="0" dirty="0" err="1"/>
              <a:t>ist</a:t>
            </a:r>
            <a:r>
              <a:rPr lang="en-GB" b="1" baseline="0" dirty="0"/>
              <a:t> das?</a:t>
            </a:r>
            <a:br>
              <a:rPr lang="en-GB" b="1" baseline="0" dirty="0"/>
            </a:br>
            <a:endParaRPr lang="en-GB" b="1" baseline="0" dirty="0"/>
          </a:p>
          <a:p>
            <a:r>
              <a:rPr lang="en-GB" b="1" dirty="0"/>
              <a:t>Aim: </a:t>
            </a:r>
            <a:r>
              <a:rPr lang="en-GB" b="0" dirty="0"/>
              <a:t>To</a:t>
            </a:r>
            <a:r>
              <a:rPr lang="en-GB" b="0" baseline="0" dirty="0"/>
              <a:t> practise asking ‘Do you like doing’ questions and giving yes/no (plus full sentence) answers. </a:t>
            </a:r>
            <a:r>
              <a:rPr lang="en-GB" b="0" i="0" baseline="0" dirty="0"/>
              <a:t>This is a variation on the ‘guess who’ game.</a:t>
            </a:r>
          </a:p>
          <a:p>
            <a:br>
              <a:rPr lang="en-GB" b="0" dirty="0"/>
            </a:br>
            <a:r>
              <a:rPr lang="en-GB" b="1" dirty="0"/>
              <a:t>Procedure:</a:t>
            </a:r>
            <a:br>
              <a:rPr lang="en-GB" dirty="0"/>
            </a:br>
            <a:r>
              <a:rPr lang="en-GB" dirty="0"/>
              <a:t>1. Student A picks a character.</a:t>
            </a:r>
          </a:p>
          <a:p>
            <a:r>
              <a:rPr lang="en-GB" dirty="0"/>
              <a:t>2. Student B asks ‘….. du </a:t>
            </a:r>
            <a:r>
              <a:rPr lang="en-GB" dirty="0" err="1"/>
              <a:t>gern</a:t>
            </a:r>
            <a:r>
              <a:rPr lang="en-GB" dirty="0"/>
              <a:t> .....?’, using the item</a:t>
            </a:r>
            <a:r>
              <a:rPr lang="en-GB" baseline="0" dirty="0"/>
              <a:t> in the left-hand column as the content prompt to inform each question.</a:t>
            </a:r>
            <a:endParaRPr lang="en-GB" dirty="0"/>
          </a:p>
          <a:p>
            <a:r>
              <a:rPr lang="en-GB" dirty="0"/>
              <a:t>3. Student A answers, giving the reason</a:t>
            </a:r>
            <a:r>
              <a:rPr lang="en-GB" baseline="0" dirty="0"/>
              <a:t> corresponding to the thing mentioned by Student B in the right-hand column for their chosen character, answering ‘</a:t>
            </a:r>
            <a:r>
              <a:rPr lang="en-GB" baseline="0" dirty="0" err="1"/>
              <a:t>ja</a:t>
            </a:r>
            <a:r>
              <a:rPr lang="en-GB" baseline="0" dirty="0"/>
              <a:t>/</a:t>
            </a:r>
            <a:r>
              <a:rPr lang="en-GB" baseline="0" dirty="0" err="1"/>
              <a:t>nein</a:t>
            </a:r>
            <a:r>
              <a:rPr lang="en-GB" baseline="0" dirty="0"/>
              <a:t>’ with a full sentence response ‘</a:t>
            </a:r>
            <a:r>
              <a:rPr lang="en-GB" baseline="0" dirty="0" err="1"/>
              <a:t>ja</a:t>
            </a:r>
            <a:r>
              <a:rPr lang="en-GB" baseline="0" dirty="0"/>
              <a:t> ich ….. </a:t>
            </a:r>
            <a:r>
              <a:rPr lang="en-GB" baseline="0" dirty="0" err="1"/>
              <a:t>gern</a:t>
            </a:r>
            <a:r>
              <a:rPr lang="en-GB" baseline="0" dirty="0"/>
              <a:t>……’ or ‘</a:t>
            </a:r>
            <a:r>
              <a:rPr lang="en-GB" baseline="0" dirty="0" err="1"/>
              <a:t>nein</a:t>
            </a:r>
            <a:r>
              <a:rPr lang="en-GB" baseline="0" dirty="0"/>
              <a:t>, ich …….. </a:t>
            </a:r>
            <a:r>
              <a:rPr lang="en-GB" baseline="0" dirty="0" err="1"/>
              <a:t>nicht</a:t>
            </a:r>
            <a:r>
              <a:rPr lang="en-GB" baseline="0" dirty="0"/>
              <a:t> </a:t>
            </a:r>
            <a:r>
              <a:rPr lang="en-GB" baseline="0" dirty="0" err="1"/>
              <a:t>gern</a:t>
            </a:r>
            <a:r>
              <a:rPr lang="en-GB" baseline="0" dirty="0"/>
              <a:t>……..</a:t>
            </a:r>
            <a:endParaRPr lang="en-GB" dirty="0"/>
          </a:p>
          <a:p>
            <a:r>
              <a:rPr lang="en-GB" dirty="0"/>
              <a:t>4. By noting the answers</a:t>
            </a:r>
            <a:r>
              <a:rPr lang="en-GB" baseline="0" dirty="0"/>
              <a:t>, Student B attempts to guess the character chosen. </a:t>
            </a:r>
            <a:r>
              <a:rPr lang="en-GB" b="1" i="1" baseline="0" dirty="0"/>
              <a:t>Note: </a:t>
            </a:r>
            <a:r>
              <a:rPr lang="en-GB" baseline="0" dirty="0"/>
              <a:t>at least three questions must be asked before it is possible to know who it is, each time.</a:t>
            </a:r>
            <a:endParaRPr lang="en-GB" dirty="0"/>
          </a:p>
          <a:p>
            <a:r>
              <a:rPr lang="en-GB" dirty="0"/>
              <a:t>5. Partners swap roles.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 names include several SSC, including long and short [a] and one [ä].  Teachers</a:t>
            </a:r>
            <a:r>
              <a:rPr lang="en-GB" baseline="0" dirty="0"/>
              <a:t> may usefully ask students to pronounce their names before the activity starts.</a:t>
            </a:r>
            <a:br>
              <a:rPr lang="en-GB"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7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379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a:t>Hobby</a:t>
            </a:r>
            <a:br>
              <a:rPr lang="en-GB" sz="1200" b="1" baseline="0" dirty="0"/>
            </a:br>
            <a:r>
              <a:rPr lang="en-GB" sz="1200" b="1" baseline="0" dirty="0"/>
              <a:t>ii) Edexcel list does not have </a:t>
            </a:r>
            <a:r>
              <a:rPr lang="en-GB" sz="1200" b="1" u="sng" baseline="0" dirty="0" err="1"/>
              <a:t>anderer</a:t>
            </a:r>
            <a:r>
              <a:rPr lang="en-GB" sz="1200" b="1" u="sng" baseline="0" dirty="0"/>
              <a:t>, </a:t>
            </a:r>
            <a:r>
              <a:rPr lang="en-GB" sz="1200" b="1" u="sng" baseline="0" dirty="0" err="1"/>
              <a:t>andere</a:t>
            </a:r>
            <a:r>
              <a:rPr lang="en-GB" sz="1200" b="1" u="sng" baseline="0" dirty="0"/>
              <a:t>, Hobby, </a:t>
            </a:r>
            <a:r>
              <a:rPr lang="en-GB" sz="1200" b="1" u="sng" baseline="0" dirty="0" err="1"/>
              <a:t>holen</a:t>
            </a:r>
            <a:r>
              <a:rPr lang="en-GB" sz="1200" b="1" u="sng" baseline="0" dirty="0"/>
              <a:t>, </a:t>
            </a:r>
            <a:r>
              <a:rPr lang="en-GB" sz="1200" b="1" u="sng" baseline="0" dirty="0" err="1"/>
              <a:t>Frankreich</a:t>
            </a:r>
            <a:r>
              <a:rPr lang="en-GB" sz="1200" b="1" u="sng" baseline="0" dirty="0"/>
              <a:t>, </a:t>
            </a:r>
            <a:r>
              <a:rPr lang="en-GB" sz="1200" b="1" u="sng" baseline="0" dirty="0" err="1"/>
              <a:t>Spanien</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[a] </a:t>
            </a:r>
            <a:r>
              <a:rPr lang="en-GB" sz="1200" b="0" dirty="0"/>
              <a:t>and </a:t>
            </a:r>
            <a:r>
              <a:rPr lang="en-GB" sz="1200" b="1" dirty="0"/>
              <a:t>[ä]</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the adverb </a:t>
            </a:r>
            <a:r>
              <a:rPr lang="en-GB" sz="1200" b="0" dirty="0" err="1"/>
              <a:t>gern</a:t>
            </a:r>
            <a:br>
              <a:rPr lang="en-GB" sz="1200" b="0" dirty="0"/>
            </a:br>
            <a:r>
              <a:rPr lang="en-GB" sz="1200" b="0" dirty="0"/>
              <a:t>Revisit weak and strong verbs in the present tense</a:t>
            </a:r>
            <a:br>
              <a:rPr lang="en-GB" sz="1200" b="0" dirty="0"/>
            </a:br>
            <a:r>
              <a:rPr lang="en-GB" sz="1200" b="0" dirty="0"/>
              <a:t>Revisit </a:t>
            </a:r>
            <a:r>
              <a:rPr lang="en-GB" sz="1200" b="0" dirty="0" err="1"/>
              <a:t>welche</a:t>
            </a:r>
            <a:r>
              <a:rPr lang="en-GB" sz="1200" b="0" dirty="0"/>
              <a:t>(</a:t>
            </a:r>
            <a:r>
              <a:rPr lang="en-GB" sz="1200" b="0" dirty="0" err="1"/>
              <a:t>r,s</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anderer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anderes</a:t>
            </a:r>
            <a:r>
              <a:rPr lang="en-GB" sz="1200" kern="1200" dirty="0">
                <a:solidFill>
                  <a:schemeClr val="tx1"/>
                </a:solidFill>
                <a:effectLst/>
                <a:latin typeface="+mn-lt"/>
                <a:ea typeface="+mn-ea"/>
                <a:cs typeface="+mn-cs"/>
              </a:rPr>
              <a:t> [59] </a:t>
            </a:r>
            <a:r>
              <a:rPr lang="en-GB" sz="1200" kern="1200" dirty="0" err="1">
                <a:solidFill>
                  <a:schemeClr val="tx1"/>
                </a:solidFill>
                <a:effectLst/>
                <a:latin typeface="+mn-lt"/>
                <a:ea typeface="+mn-ea"/>
                <a:cs typeface="+mn-cs"/>
              </a:rPr>
              <a:t>Aktivität</a:t>
            </a:r>
            <a:r>
              <a:rPr lang="en-GB" sz="1200" kern="1200" dirty="0">
                <a:solidFill>
                  <a:schemeClr val="tx1"/>
                </a:solidFill>
                <a:effectLst/>
                <a:latin typeface="+mn-lt"/>
                <a:ea typeface="+mn-ea"/>
                <a:cs typeface="+mn-cs"/>
              </a:rPr>
              <a:t> [1422] Hobby [3608] </a:t>
            </a:r>
            <a:r>
              <a:rPr lang="en-GB" sz="1200" kern="1200" dirty="0" err="1">
                <a:solidFill>
                  <a:schemeClr val="tx1"/>
                </a:solidFill>
                <a:effectLst/>
                <a:latin typeface="+mn-lt"/>
                <a:ea typeface="+mn-ea"/>
                <a:cs typeface="+mn-cs"/>
              </a:rPr>
              <a:t>Jugendclub</a:t>
            </a:r>
            <a:r>
              <a:rPr lang="en-GB" sz="1200" kern="1200" dirty="0">
                <a:solidFill>
                  <a:schemeClr val="tx1"/>
                </a:solidFill>
                <a:effectLst/>
                <a:latin typeface="+mn-lt"/>
                <a:ea typeface="+mn-ea"/>
                <a:cs typeface="+mn-cs"/>
              </a:rPr>
              <a:t> [2117/1360] Schloss [1907] </a:t>
            </a:r>
            <a:r>
              <a:rPr lang="en-GB" sz="1200" kern="1200" dirty="0" err="1">
                <a:solidFill>
                  <a:schemeClr val="tx1"/>
                </a:solidFill>
                <a:effectLst/>
                <a:latin typeface="+mn-lt"/>
                <a:ea typeface="+mn-ea"/>
                <a:cs typeface="+mn-cs"/>
              </a:rPr>
              <a:t>Telefon</a:t>
            </a:r>
            <a:r>
              <a:rPr lang="en-GB" sz="1200" kern="1200" dirty="0">
                <a:solidFill>
                  <a:schemeClr val="tx1"/>
                </a:solidFill>
                <a:effectLst/>
                <a:latin typeface="+mn-lt"/>
                <a:ea typeface="+mn-ea"/>
                <a:cs typeface="+mn-cs"/>
              </a:rPr>
              <a:t> [1595] </a:t>
            </a:r>
            <a:r>
              <a:rPr lang="en-GB" sz="1200" kern="1200" dirty="0" err="1">
                <a:solidFill>
                  <a:schemeClr val="tx1"/>
                </a:solidFill>
                <a:effectLst/>
                <a:latin typeface="+mn-lt"/>
                <a:ea typeface="+mn-ea"/>
                <a:cs typeface="+mn-cs"/>
              </a:rPr>
              <a:t>langsam</a:t>
            </a:r>
            <a:r>
              <a:rPr lang="en-GB" sz="1200" kern="1200" dirty="0">
                <a:solidFill>
                  <a:schemeClr val="tx1"/>
                </a:solidFill>
                <a:effectLst/>
                <a:latin typeface="+mn-lt"/>
                <a:ea typeface="+mn-ea"/>
                <a:cs typeface="+mn-cs"/>
              </a:rPr>
              <a:t> [526] normal [642] schnell [203]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[278]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holen</a:t>
            </a:r>
            <a:r>
              <a:rPr lang="en-GB" sz="1200" kern="1200" dirty="0">
                <a:solidFill>
                  <a:schemeClr val="tx1"/>
                </a:solidFill>
                <a:effectLst/>
                <a:latin typeface="+mn-lt"/>
                <a:ea typeface="+mn-ea"/>
                <a:cs typeface="+mn-cs"/>
              </a:rPr>
              <a:t> [547] Arbeit [208] Bank [543] </a:t>
            </a:r>
            <a:r>
              <a:rPr lang="en-GB" sz="1200" kern="1200" dirty="0" err="1">
                <a:solidFill>
                  <a:schemeClr val="tx1"/>
                </a:solidFill>
                <a:effectLst/>
                <a:latin typeface="+mn-lt"/>
                <a:ea typeface="+mn-ea"/>
                <a:cs typeface="+mn-cs"/>
              </a:rPr>
              <a:t>Seite</a:t>
            </a:r>
            <a:r>
              <a:rPr lang="en-GB" sz="1200" kern="1200" dirty="0">
                <a:solidFill>
                  <a:schemeClr val="tx1"/>
                </a:solidFill>
                <a:effectLst/>
                <a:latin typeface="+mn-lt"/>
                <a:ea typeface="+mn-ea"/>
                <a:cs typeface="+mn-cs"/>
              </a:rPr>
              <a:t> [197] Sport [945]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[348]</a:t>
            </a:r>
            <a:r>
              <a:rPr lang="en-GB" sz="1200" kern="1200" dirty="0" err="1">
                <a:solidFill>
                  <a:schemeClr val="tx1"/>
                </a:solidFill>
                <a:effectLst/>
                <a:latin typeface="+mn-lt"/>
                <a:ea typeface="+mn-ea"/>
                <a:cs typeface="+mn-cs"/>
              </a:rPr>
              <a:t>wirklich</a:t>
            </a:r>
            <a:r>
              <a:rPr lang="en-GB" sz="1200" kern="1200" dirty="0">
                <a:solidFill>
                  <a:schemeClr val="tx1"/>
                </a:solidFill>
                <a:effectLst/>
                <a:latin typeface="+mn-lt"/>
                <a:ea typeface="+mn-ea"/>
                <a:cs typeface="+mn-cs"/>
              </a:rPr>
              <a:t> [189] also [71] so [28] </a:t>
            </a:r>
            <a:r>
              <a:rPr lang="en-GB" sz="1200" kern="1200" dirty="0" err="1">
                <a:solidFill>
                  <a:schemeClr val="tx1"/>
                </a:solidFill>
                <a:effectLst/>
                <a:latin typeface="+mn-lt"/>
                <a:ea typeface="+mn-ea"/>
                <a:cs typeface="+mn-cs"/>
              </a:rPr>
              <a:t>gestern</a:t>
            </a:r>
            <a:r>
              <a:rPr lang="en-GB" sz="1200" kern="1200" dirty="0">
                <a:solidFill>
                  <a:schemeClr val="tx1"/>
                </a:solidFill>
                <a:effectLst/>
                <a:latin typeface="+mn-lt"/>
                <a:ea typeface="+mn-ea"/>
                <a:cs typeface="+mn-cs"/>
              </a:rPr>
              <a:t> [821] um1 [44] von [9]</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8.1.1.2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gegessen</a:t>
            </a:r>
            <a:r>
              <a:rPr lang="en-GB" sz="1200" kern="1200" dirty="0">
                <a:solidFill>
                  <a:schemeClr val="tx1"/>
                </a:solidFill>
                <a:effectLst/>
                <a:latin typeface="+mn-lt"/>
                <a:ea typeface="+mn-ea"/>
                <a:cs typeface="+mn-cs"/>
              </a:rPr>
              <a:t> [323] </a:t>
            </a:r>
            <a:r>
              <a:rPr lang="en-GB" sz="1200" kern="1200" dirty="0" err="1">
                <a:solidFill>
                  <a:schemeClr val="tx1"/>
                </a:solidFill>
                <a:effectLst/>
                <a:latin typeface="+mn-lt"/>
                <a:ea typeface="+mn-ea"/>
                <a:cs typeface="+mn-cs"/>
              </a:rPr>
              <a:t>gelegen</a:t>
            </a:r>
            <a:r>
              <a:rPr lang="en-GB" sz="1200" kern="1200" dirty="0">
                <a:solidFill>
                  <a:schemeClr val="tx1"/>
                </a:solidFill>
                <a:effectLst/>
                <a:latin typeface="+mn-lt"/>
                <a:ea typeface="+mn-ea"/>
                <a:cs typeface="+mn-cs"/>
              </a:rPr>
              <a:t> [118] </a:t>
            </a:r>
            <a:r>
              <a:rPr lang="en-GB" sz="1200" kern="1200" dirty="0" err="1">
                <a:solidFill>
                  <a:schemeClr val="tx1"/>
                </a:solidFill>
                <a:effectLst/>
                <a:latin typeface="+mn-lt"/>
                <a:ea typeface="+mn-ea"/>
                <a:cs typeface="+mn-cs"/>
              </a:rPr>
              <a:t>gesprochen</a:t>
            </a:r>
            <a:r>
              <a:rPr lang="en-GB" sz="1200" kern="1200" dirty="0">
                <a:solidFill>
                  <a:schemeClr val="tx1"/>
                </a:solidFill>
                <a:effectLst/>
                <a:latin typeface="+mn-lt"/>
                <a:ea typeface="+mn-ea"/>
                <a:cs typeface="+mn-cs"/>
              </a:rPr>
              <a:t> [161] </a:t>
            </a:r>
            <a:r>
              <a:rPr lang="en-GB" sz="1200" kern="1200" dirty="0" err="1">
                <a:solidFill>
                  <a:schemeClr val="tx1"/>
                </a:solidFill>
                <a:effectLst/>
                <a:latin typeface="+mn-lt"/>
                <a:ea typeface="+mn-ea"/>
                <a:cs typeface="+mn-cs"/>
              </a:rPr>
              <a:t>geschrieben</a:t>
            </a:r>
            <a:r>
              <a:rPr lang="en-GB" sz="1200" kern="1200" dirty="0">
                <a:solidFill>
                  <a:schemeClr val="tx1"/>
                </a:solidFill>
                <a:effectLst/>
                <a:latin typeface="+mn-lt"/>
                <a:ea typeface="+mn-ea"/>
                <a:cs typeface="+mn-cs"/>
              </a:rPr>
              <a:t> [184] </a:t>
            </a:r>
            <a:r>
              <a:rPr lang="en-GB" sz="1200" kern="1200" dirty="0" err="1">
                <a:solidFill>
                  <a:schemeClr val="tx1"/>
                </a:solidFill>
                <a:effectLst/>
                <a:latin typeface="+mn-lt"/>
                <a:ea typeface="+mn-ea"/>
                <a:cs typeface="+mn-cs"/>
              </a:rPr>
              <a:t>gesungen</a:t>
            </a:r>
            <a:r>
              <a:rPr lang="en-GB" sz="1200" kern="1200" dirty="0">
                <a:solidFill>
                  <a:schemeClr val="tx1"/>
                </a:solidFill>
                <a:effectLst/>
                <a:latin typeface="+mn-lt"/>
                <a:ea typeface="+mn-ea"/>
                <a:cs typeface="+mn-cs"/>
              </a:rPr>
              <a:t> [1063] </a:t>
            </a:r>
            <a:r>
              <a:rPr lang="en-GB" sz="1200" kern="1200" dirty="0" err="1">
                <a:solidFill>
                  <a:schemeClr val="tx1"/>
                </a:solidFill>
                <a:effectLst/>
                <a:latin typeface="+mn-lt"/>
                <a:ea typeface="+mn-ea"/>
                <a:cs typeface="+mn-cs"/>
              </a:rPr>
              <a:t>getroffen</a:t>
            </a:r>
            <a:r>
              <a:rPr lang="en-GB" sz="1200" kern="1200" dirty="0">
                <a:solidFill>
                  <a:schemeClr val="tx1"/>
                </a:solidFill>
                <a:effectLst/>
                <a:latin typeface="+mn-lt"/>
                <a:ea typeface="+mn-ea"/>
                <a:cs typeface="+mn-cs"/>
              </a:rPr>
              <a:t> [259] </a:t>
            </a:r>
            <a:r>
              <a:rPr lang="en-GB" sz="1200" kern="1200" dirty="0" err="1">
                <a:solidFill>
                  <a:schemeClr val="tx1"/>
                </a:solidFill>
                <a:effectLst/>
                <a:latin typeface="+mn-lt"/>
                <a:ea typeface="+mn-ea"/>
                <a:cs typeface="+mn-cs"/>
              </a:rPr>
              <a:t>getrunken</a:t>
            </a:r>
            <a:r>
              <a:rPr lang="en-GB" sz="1200" kern="1200" dirty="0">
                <a:solidFill>
                  <a:schemeClr val="tx1"/>
                </a:solidFill>
                <a:effectLst/>
                <a:latin typeface="+mn-lt"/>
                <a:ea typeface="+mn-ea"/>
                <a:cs typeface="+mn-cs"/>
              </a:rPr>
              <a:t> [634] </a:t>
            </a:r>
            <a:r>
              <a:rPr lang="en-GB" sz="1200" kern="1200" dirty="0" err="1">
                <a:solidFill>
                  <a:schemeClr val="tx1"/>
                </a:solidFill>
                <a:effectLst/>
                <a:latin typeface="+mn-lt"/>
                <a:ea typeface="+mn-ea"/>
                <a:cs typeface="+mn-cs"/>
              </a:rPr>
              <a:t>treffen</a:t>
            </a:r>
            <a:r>
              <a:rPr lang="en-GB" sz="1200" kern="1200" dirty="0">
                <a:solidFill>
                  <a:schemeClr val="tx1"/>
                </a:solidFill>
                <a:effectLst/>
                <a:latin typeface="+mn-lt"/>
                <a:ea typeface="+mn-ea"/>
                <a:cs typeface="+mn-cs"/>
              </a:rPr>
              <a:t> [259] </a:t>
            </a:r>
            <a:r>
              <a:rPr lang="en-GB" sz="1200" kern="1200" dirty="0" err="1">
                <a:solidFill>
                  <a:schemeClr val="tx1"/>
                </a:solidFill>
                <a:effectLst/>
                <a:latin typeface="+mn-lt"/>
                <a:ea typeface="+mn-ea"/>
                <a:cs typeface="+mn-cs"/>
              </a:rPr>
              <a:t>Frankreich</a:t>
            </a:r>
            <a:r>
              <a:rPr lang="en-GB" sz="1200" kern="1200" dirty="0">
                <a:solidFill>
                  <a:schemeClr val="tx1"/>
                </a:solidFill>
                <a:effectLst/>
                <a:latin typeface="+mn-lt"/>
                <a:ea typeface="+mn-ea"/>
                <a:cs typeface="+mn-cs"/>
              </a:rPr>
              <a:t> [813] Sommer [771] </a:t>
            </a:r>
            <a:r>
              <a:rPr lang="en-GB" sz="1200" kern="1200" dirty="0" err="1">
                <a:solidFill>
                  <a:schemeClr val="tx1"/>
                </a:solidFill>
                <a:effectLst/>
                <a:latin typeface="+mn-lt"/>
                <a:ea typeface="+mn-ea"/>
                <a:cs typeface="+mn-cs"/>
              </a:rPr>
              <a:t>Spanien</a:t>
            </a:r>
            <a:r>
              <a:rPr lang="en-GB" sz="1200" kern="1200" dirty="0">
                <a:solidFill>
                  <a:schemeClr val="tx1"/>
                </a:solidFill>
                <a:effectLst/>
                <a:latin typeface="+mn-lt"/>
                <a:ea typeface="+mn-ea"/>
                <a:cs typeface="+mn-cs"/>
              </a:rPr>
              <a:t> [1745] </a:t>
            </a:r>
            <a:r>
              <a:rPr lang="en-GB" sz="1200" kern="1200" dirty="0" err="1">
                <a:solidFill>
                  <a:schemeClr val="tx1"/>
                </a:solidFill>
                <a:effectLst/>
                <a:latin typeface="+mn-lt"/>
                <a:ea typeface="+mn-ea"/>
                <a:cs typeface="+mn-cs"/>
              </a:rPr>
              <a:t>bisher</a:t>
            </a:r>
            <a:r>
              <a:rPr lang="en-GB" sz="1200" kern="1200" dirty="0">
                <a:solidFill>
                  <a:schemeClr val="tx1"/>
                </a:solidFill>
                <a:effectLst/>
                <a:latin typeface="+mn-lt"/>
                <a:ea typeface="+mn-ea"/>
                <a:cs typeface="+mn-cs"/>
              </a:rPr>
              <a:t> [441] </a:t>
            </a:r>
            <a:r>
              <a:rPr lang="en-GB" sz="1200" kern="1200" dirty="0" err="1">
                <a:solidFill>
                  <a:schemeClr val="tx1"/>
                </a:solidFill>
                <a:effectLst/>
                <a:latin typeface="+mn-lt"/>
                <a:ea typeface="+mn-ea"/>
                <a:cs typeface="+mn-cs"/>
              </a:rPr>
              <a:t>welcher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welche</a:t>
            </a:r>
            <a:r>
              <a:rPr lang="en-GB" sz="1200" kern="1200" dirty="0">
                <a:solidFill>
                  <a:schemeClr val="tx1"/>
                </a:solidFill>
                <a:effectLst/>
                <a:latin typeface="+mn-lt"/>
                <a:ea typeface="+mn-ea"/>
                <a:cs typeface="+mn-cs"/>
              </a:rPr>
              <a:t>, welches [122]</a:t>
            </a:r>
            <a:br>
              <a:rPr lang="en-GB" sz="1200" kern="1200" dirty="0">
                <a:solidFill>
                  <a:schemeClr val="tx1"/>
                </a:solidFill>
                <a:effectLst/>
                <a:latin typeface="+mn-lt"/>
                <a:ea typeface="+mn-ea"/>
                <a:cs typeface="+mn-cs"/>
              </a:rPr>
            </a:b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218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Choose one of these phonics activities</a:t>
            </a:r>
          </a:p>
          <a:p>
            <a:r>
              <a:rPr lang="en-GB" b="1" dirty="0"/>
              <a:t>Timing: 5 minutes </a:t>
            </a:r>
            <a:r>
              <a:rPr lang="en-GB" b="0" dirty="0"/>
              <a:t>(2 slides – select one activity)</a:t>
            </a:r>
            <a:br>
              <a:rPr lang="en-GB" dirty="0"/>
            </a:br>
            <a:br>
              <a:rPr lang="en-GB" b="1" dirty="0"/>
            </a:br>
            <a:r>
              <a:rPr lang="en-GB" b="1" dirty="0"/>
              <a:t>Aim: </a:t>
            </a:r>
            <a:r>
              <a:rPr lang="en-GB" b="0" dirty="0"/>
              <a:t>To practise in productive oral modality the SSC [a] and [ä], with unfamiliar [1-4] and familiar [5-8] plurals.</a:t>
            </a:r>
            <a:br>
              <a:rPr lang="en-GB" b="0" dirty="0"/>
            </a:br>
            <a:br>
              <a:rPr lang="en-GB" b="0" dirty="0"/>
            </a:br>
            <a:r>
              <a:rPr lang="en-GB" b="1" dirty="0"/>
              <a:t>Procedure:</a:t>
            </a:r>
            <a:br>
              <a:rPr lang="en-GB" dirty="0"/>
            </a:br>
            <a:r>
              <a:rPr lang="en-GB" dirty="0"/>
              <a:t>1. In pairs. One person pronounces the one of the pair of words that is on the slide. The other person pronounces the unwritten one of the pair.</a:t>
            </a:r>
          </a:p>
          <a:p>
            <a:r>
              <a:rPr lang="en-GB" dirty="0"/>
              <a:t>2. When finished, reveal the missing text and click on the audio to hear both singular and plural forms.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dirty="0"/>
              <a:t>1. Wald – </a:t>
            </a:r>
            <a:r>
              <a:rPr lang="en-GB" dirty="0" err="1"/>
              <a:t>Wälder</a:t>
            </a:r>
            <a:endParaRPr lang="en-GB" dirty="0"/>
          </a:p>
          <a:p>
            <a:r>
              <a:rPr lang="en-GB" dirty="0"/>
              <a:t>2. Kraft - </a:t>
            </a:r>
            <a:r>
              <a:rPr lang="en-GB" dirty="0" err="1"/>
              <a:t>Kräfter</a:t>
            </a:r>
            <a:endParaRPr lang="en-GB" dirty="0"/>
          </a:p>
          <a:p>
            <a:r>
              <a:rPr lang="en-GB" dirty="0"/>
              <a:t>3. </a:t>
            </a:r>
            <a:r>
              <a:rPr lang="en-GB" dirty="0" err="1"/>
              <a:t>Apfel</a:t>
            </a:r>
            <a:r>
              <a:rPr lang="en-GB" dirty="0"/>
              <a:t> – </a:t>
            </a:r>
            <a:r>
              <a:rPr lang="en-GB" dirty="0" err="1"/>
              <a:t>Äpfel</a:t>
            </a:r>
            <a:r>
              <a:rPr lang="en-GB" dirty="0"/>
              <a:t>  </a:t>
            </a:r>
          </a:p>
          <a:p>
            <a:r>
              <a:rPr lang="en-GB" dirty="0"/>
              <a:t>4. Angst</a:t>
            </a:r>
            <a:r>
              <a:rPr lang="en-GB" baseline="0" dirty="0"/>
              <a:t> - </a:t>
            </a:r>
            <a:r>
              <a:rPr lang="en-GB" baseline="0" dirty="0" err="1"/>
              <a:t>Ängst</a:t>
            </a:r>
            <a:endParaRPr lang="en-GB" dirty="0"/>
          </a:p>
          <a:p>
            <a:r>
              <a:rPr lang="en-GB" dirty="0"/>
              <a:t>5. </a:t>
            </a:r>
            <a:r>
              <a:rPr lang="en-GB" dirty="0" err="1"/>
              <a:t>Markt</a:t>
            </a:r>
            <a:r>
              <a:rPr lang="en-GB" dirty="0"/>
              <a:t> - </a:t>
            </a:r>
            <a:r>
              <a:rPr lang="en-GB" dirty="0" err="1"/>
              <a:t>Märkte</a:t>
            </a:r>
            <a:endParaRPr lang="en-GB" dirty="0"/>
          </a:p>
          <a:p>
            <a:r>
              <a:rPr lang="en-GB" dirty="0"/>
              <a:t>6. </a:t>
            </a:r>
            <a:r>
              <a:rPr lang="en-GB" dirty="0" err="1"/>
              <a:t>Gast</a:t>
            </a:r>
            <a:r>
              <a:rPr lang="en-GB" dirty="0"/>
              <a:t> – </a:t>
            </a:r>
            <a:r>
              <a:rPr lang="en-GB" dirty="0" err="1"/>
              <a:t>Gäste</a:t>
            </a:r>
            <a:endParaRPr lang="en-GB" dirty="0"/>
          </a:p>
          <a:p>
            <a:r>
              <a:rPr lang="en-GB" dirty="0"/>
              <a:t>7. </a:t>
            </a:r>
            <a:r>
              <a:rPr lang="en-GB" dirty="0" err="1"/>
              <a:t>Nacht</a:t>
            </a:r>
            <a:r>
              <a:rPr lang="en-GB" baseline="0" dirty="0"/>
              <a:t> – </a:t>
            </a:r>
            <a:r>
              <a:rPr lang="en-GB" baseline="0" dirty="0" err="1"/>
              <a:t>Nächte</a:t>
            </a:r>
            <a:endParaRPr lang="en-GB" baseline="0" dirty="0"/>
          </a:p>
          <a:p>
            <a:r>
              <a:rPr lang="en-GB" baseline="0" dirty="0"/>
              <a:t>8. </a:t>
            </a:r>
            <a:r>
              <a:rPr lang="en-GB" baseline="0" dirty="0" err="1"/>
              <a:t>Fach</a:t>
            </a:r>
            <a:r>
              <a:rPr lang="en-GB" baseline="0" dirty="0"/>
              <a:t> - </a:t>
            </a:r>
            <a:r>
              <a:rPr lang="en-GB" baseline="0" dirty="0" err="1"/>
              <a:t>Fächer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a:t>Wald [1028], Kraft [458], </a:t>
            </a:r>
            <a:r>
              <a:rPr lang="en-GB" baseline="0" dirty="0" err="1"/>
              <a:t>Apfel</a:t>
            </a:r>
            <a:r>
              <a:rPr lang="en-GB" baseline="0" dirty="0"/>
              <a:t> [3490], Angst [392], </a:t>
            </a:r>
            <a:r>
              <a:rPr lang="en-GB" baseline="0" dirty="0" err="1"/>
              <a:t>Markt</a:t>
            </a:r>
            <a:r>
              <a:rPr lang="en-GB" baseline="0" dirty="0"/>
              <a:t> [476], Gast [576], Nacht [325], </a:t>
            </a:r>
            <a:r>
              <a:rPr lang="en-GB" baseline="0" dirty="0" err="1"/>
              <a:t>Fach</a:t>
            </a:r>
            <a:r>
              <a:rPr lang="en-GB" baseline="0" dirty="0"/>
              <a:t> [1731]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written production of short and long [ä].</a:t>
            </a:r>
            <a:br>
              <a:rPr lang="en-GB" b="0" dirty="0"/>
            </a:br>
            <a:br>
              <a:rPr lang="en-GB" b="0" dirty="0"/>
            </a:br>
            <a:r>
              <a:rPr lang="en-GB" b="1" dirty="0"/>
              <a:t>Procedure:</a:t>
            </a:r>
            <a:br>
              <a:rPr lang="en-GB" dirty="0"/>
            </a:br>
            <a:r>
              <a:rPr lang="en-GB" dirty="0"/>
              <a:t>1. Students listen and transcribe each word. (Click on the picture to hear the audio).</a:t>
            </a:r>
          </a:p>
          <a:p>
            <a:r>
              <a:rPr lang="en-GB" dirty="0"/>
              <a:t>2. Click to reveal the word.</a:t>
            </a:r>
          </a:p>
          <a:p>
            <a:r>
              <a:rPr lang="en-GB" dirty="0"/>
              <a:t>3. Students read all the words aloud again.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Universität</a:t>
            </a:r>
            <a:br>
              <a:rPr lang="en-GB" b="0" dirty="0"/>
            </a:br>
            <a:r>
              <a:rPr lang="en-GB" b="0" dirty="0"/>
              <a:t>2. </a:t>
            </a:r>
            <a:r>
              <a:rPr lang="en-GB" b="0" dirty="0" err="1"/>
              <a:t>Präsident</a:t>
            </a:r>
            <a:br>
              <a:rPr lang="en-GB" b="0" dirty="0"/>
            </a:br>
            <a:r>
              <a:rPr lang="en-GB" b="0" dirty="0"/>
              <a:t>3. </a:t>
            </a:r>
            <a:r>
              <a:rPr lang="en-GB" b="0" dirty="0" err="1"/>
              <a:t>erzählen</a:t>
            </a:r>
            <a:br>
              <a:rPr lang="en-GB" b="0" dirty="0"/>
            </a:br>
            <a:r>
              <a:rPr lang="en-GB" b="0" dirty="0"/>
              <a:t>4. </a:t>
            </a:r>
            <a:r>
              <a:rPr lang="en-GB" b="0" dirty="0" err="1"/>
              <a:t>Aktivität</a:t>
            </a:r>
            <a:br>
              <a:rPr lang="en-GB" b="0" dirty="0"/>
            </a:br>
            <a:r>
              <a:rPr lang="en-GB" b="0" dirty="0"/>
              <a:t>5. </a:t>
            </a:r>
            <a:r>
              <a:rPr lang="en-GB" b="0" dirty="0" err="1"/>
              <a:t>hängen</a:t>
            </a:r>
            <a:br>
              <a:rPr lang="en-GB" b="0" dirty="0"/>
            </a:br>
            <a:r>
              <a:rPr lang="en-GB" b="0" dirty="0"/>
              <a:t>6. </a:t>
            </a:r>
            <a:r>
              <a:rPr lang="en-GB" b="0" dirty="0" err="1"/>
              <a:t>Hände</a:t>
            </a:r>
            <a:br>
              <a:rPr lang="en-GB" b="0" dirty="0"/>
            </a:br>
            <a:r>
              <a:rPr lang="en-GB" b="0" dirty="0"/>
              <a:t>7. </a:t>
            </a:r>
            <a:r>
              <a:rPr lang="en-GB" b="0" dirty="0" err="1"/>
              <a:t>Bär</a:t>
            </a:r>
            <a:br>
              <a:rPr lang="en-GB" b="0" dirty="0"/>
            </a:br>
            <a:r>
              <a:rPr lang="en-GB" b="0" dirty="0"/>
              <a:t>8. </a:t>
            </a:r>
            <a:r>
              <a:rPr lang="en-GB" b="0" dirty="0" err="1"/>
              <a:t>kämpfen</a:t>
            </a:r>
            <a:br>
              <a:rPr lang="en-GB" b="0"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880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recap vocabulary from this </a:t>
            </a:r>
            <a:r>
              <a:rPr lang="en-GB" b="0" dirty="0"/>
              <a:t>week’s new and revisited sets.</a:t>
            </a:r>
            <a:endParaRPr lang="en-GB" sz="1200" b="0" kern="1200" dirty="0">
              <a:solidFill>
                <a:schemeClr val="tx1"/>
              </a:solidFill>
              <a:effectLst/>
              <a:latin typeface="+mn-lt"/>
              <a:ea typeface="+mn-ea"/>
              <a:cs typeface="+mn-cs"/>
            </a:endParaRPr>
          </a:p>
          <a:p>
            <a:endParaRPr lang="en-US" b="1" dirty="0"/>
          </a:p>
          <a:p>
            <a:r>
              <a:rPr lang="en-US" b="1" dirty="0"/>
              <a:t>Procedure:</a:t>
            </a:r>
          </a:p>
          <a:p>
            <a:r>
              <a:rPr lang="en-US" b="0" dirty="0"/>
              <a:t>1. Give students</a:t>
            </a:r>
            <a:r>
              <a:rPr lang="en-US" b="0" baseline="0" dirty="0"/>
              <a:t> a minute in pairs to try to anticipate the vocabulary items they hear.  This gives the teacher a chance to gauge students’ understanding of the pictures and offer help where necessary.</a:t>
            </a:r>
            <a:endParaRPr lang="en-US" b="0" dirty="0"/>
          </a:p>
          <a:p>
            <a:r>
              <a:rPr lang="en-US" b="0" dirty="0"/>
              <a:t>2. Click</a:t>
            </a:r>
            <a:r>
              <a:rPr lang="en-US" b="0" baseline="0" dirty="0"/>
              <a:t> the number triggers to play the audio.</a:t>
            </a:r>
            <a:endParaRPr lang="en-US" b="0" dirty="0"/>
          </a:p>
          <a:p>
            <a:r>
              <a:rPr lang="en-US" b="0" dirty="0"/>
              <a:t>3. Go through the answers drawing attention to the vocabulary items, and also the word order pattern for infinitive phrases (i.e. verb at the end).  Students saw this in a few lessons in Y7.</a:t>
            </a:r>
          </a:p>
          <a:p>
            <a:endParaRPr lang="en-US" b="0" dirty="0"/>
          </a:p>
          <a:p>
            <a:r>
              <a:rPr lang="en-US" b="1" dirty="0"/>
              <a:t>Transcript:</a:t>
            </a:r>
          </a:p>
          <a:p>
            <a:pPr marL="228600" indent="-228600">
              <a:buAutoNum type="arabicParenR"/>
            </a:pPr>
            <a:r>
              <a:rPr lang="en-US" b="0" baseline="0" dirty="0"/>
              <a:t>Geld von der Bank </a:t>
            </a:r>
            <a:r>
              <a:rPr lang="en-US" b="0" baseline="0" dirty="0" err="1"/>
              <a:t>holen</a:t>
            </a:r>
            <a:endParaRPr lang="en-US" b="0" baseline="0" dirty="0"/>
          </a:p>
          <a:p>
            <a:pPr marL="228600" indent="-228600">
              <a:buAutoNum type="arabicParenR"/>
            </a:pPr>
            <a:r>
              <a:rPr lang="en-US" b="0" baseline="0" dirty="0"/>
              <a:t>so schnell </a:t>
            </a:r>
            <a:r>
              <a:rPr lang="en-US" b="0" baseline="0" dirty="0" err="1"/>
              <a:t>sprechen</a:t>
            </a:r>
            <a:endParaRPr lang="en-US" b="0" baseline="0" dirty="0"/>
          </a:p>
          <a:p>
            <a:pPr marL="228600" indent="-228600">
              <a:buAutoNum type="arabicParenR"/>
            </a:pPr>
            <a:r>
              <a:rPr lang="en-US" b="0" baseline="0" dirty="0" err="1"/>
              <a:t>gestern</a:t>
            </a:r>
            <a:r>
              <a:rPr lang="en-US" b="0" baseline="0" dirty="0"/>
              <a:t> um </a:t>
            </a:r>
            <a:r>
              <a:rPr lang="en-US" b="0" baseline="0" dirty="0" err="1"/>
              <a:t>zwei</a:t>
            </a:r>
            <a:r>
              <a:rPr lang="en-US" b="0" baseline="0" dirty="0"/>
              <a:t> </a:t>
            </a:r>
            <a:r>
              <a:rPr lang="en-US" b="0" baseline="0" dirty="0" err="1"/>
              <a:t>Uhr</a:t>
            </a:r>
            <a:r>
              <a:rPr lang="en-US" b="0" baseline="0" dirty="0"/>
              <a:t> </a:t>
            </a:r>
            <a:r>
              <a:rPr lang="en-US" b="0" baseline="0" dirty="0" err="1"/>
              <a:t>essen</a:t>
            </a:r>
            <a:endParaRPr lang="en-US" b="0" baseline="0" dirty="0"/>
          </a:p>
          <a:p>
            <a:pPr marL="228600" indent="-228600">
              <a:buAutoNum type="arabicParenR"/>
            </a:pPr>
            <a:r>
              <a:rPr lang="en-US" b="0" baseline="0" dirty="0" err="1"/>
              <a:t>ein</a:t>
            </a:r>
            <a:r>
              <a:rPr lang="en-US" b="0" baseline="0" dirty="0"/>
              <a:t> </a:t>
            </a:r>
            <a:r>
              <a:rPr lang="en-US" b="0" baseline="0" dirty="0" err="1"/>
              <a:t>anderes</a:t>
            </a:r>
            <a:r>
              <a:rPr lang="en-US" b="0" baseline="0" dirty="0"/>
              <a:t> Schloss in </a:t>
            </a:r>
            <a:r>
              <a:rPr lang="en-US" b="0" baseline="0" dirty="0" err="1"/>
              <a:t>Frankreich</a:t>
            </a:r>
            <a:r>
              <a:rPr lang="en-US" b="0" baseline="0" dirty="0"/>
              <a:t> </a:t>
            </a:r>
            <a:r>
              <a:rPr lang="en-US" b="0" baseline="0" dirty="0" err="1"/>
              <a:t>besuchen</a:t>
            </a:r>
            <a:endParaRPr lang="en-US" b="0" baseline="0" dirty="0"/>
          </a:p>
          <a:p>
            <a:pPr marL="228600" indent="-228600">
              <a:buAutoNum type="arabicParenR"/>
            </a:pPr>
            <a:r>
              <a:rPr lang="en-US" b="0" baseline="0" dirty="0" err="1"/>
              <a:t>wirklich</a:t>
            </a:r>
            <a:r>
              <a:rPr lang="en-US" b="0" baseline="0" dirty="0"/>
              <a:t> </a:t>
            </a:r>
            <a:r>
              <a:rPr lang="en-US" b="0" baseline="0" dirty="0" err="1"/>
              <a:t>langsam</a:t>
            </a:r>
            <a:r>
              <a:rPr lang="en-US" b="0" baseline="0" dirty="0"/>
              <a:t> </a:t>
            </a:r>
            <a:r>
              <a:rPr lang="en-US" b="0" baseline="0" dirty="0" err="1"/>
              <a:t>laufen</a:t>
            </a:r>
            <a:endParaRPr lang="en-US" b="0" baseline="0" dirty="0"/>
          </a:p>
          <a:p>
            <a:pPr marL="228600" indent="-228600">
              <a:buAutoNum type="arabicParenR"/>
            </a:pPr>
            <a:r>
              <a:rPr lang="en-US" b="0" baseline="0" dirty="0" err="1"/>
              <a:t>eine</a:t>
            </a:r>
            <a:r>
              <a:rPr lang="en-US" b="0" baseline="0" dirty="0"/>
              <a:t> </a:t>
            </a:r>
            <a:r>
              <a:rPr lang="en-US" b="0" baseline="0" dirty="0" err="1"/>
              <a:t>andere</a:t>
            </a:r>
            <a:r>
              <a:rPr lang="en-US" b="0" baseline="0" dirty="0"/>
              <a:t> </a:t>
            </a:r>
            <a:r>
              <a:rPr lang="en-US" b="0" baseline="0" dirty="0" err="1"/>
              <a:t>Aktivität</a:t>
            </a:r>
            <a:r>
              <a:rPr lang="en-US" b="0" baseline="0" dirty="0"/>
              <a:t> </a:t>
            </a:r>
            <a:r>
              <a:rPr lang="en-US" b="0" baseline="0" dirty="0" err="1"/>
              <a:t>machen</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ein</a:t>
            </a:r>
            <a:r>
              <a:rPr lang="en-US" b="0" baseline="0" dirty="0"/>
              <a:t> </a:t>
            </a:r>
            <a:r>
              <a:rPr lang="en-US" b="0" baseline="0" dirty="0" err="1"/>
              <a:t>anderes</a:t>
            </a:r>
            <a:r>
              <a:rPr lang="en-US" b="0" baseline="0" dirty="0"/>
              <a:t> Hobby </a:t>
            </a:r>
            <a:r>
              <a:rPr lang="en-US" b="0" baseline="0" dirty="0" err="1"/>
              <a:t>finden</a:t>
            </a:r>
            <a:endParaRPr lang="en-US" b="0" baseline="0" dirty="0"/>
          </a:p>
          <a:p>
            <a:pPr marL="228600" indent="-228600">
              <a:buAutoNum type="arabicParenR"/>
            </a:pPr>
            <a:r>
              <a:rPr lang="en-US" b="0" baseline="0" dirty="0" err="1"/>
              <a:t>eine</a:t>
            </a:r>
            <a:r>
              <a:rPr lang="en-US" b="0" baseline="0" dirty="0"/>
              <a:t> </a:t>
            </a:r>
            <a:r>
              <a:rPr lang="en-US" b="0" baseline="0" dirty="0" err="1"/>
              <a:t>andere</a:t>
            </a:r>
            <a:r>
              <a:rPr lang="en-US" b="0" baseline="0" dirty="0"/>
              <a:t> Arbeit </a:t>
            </a:r>
            <a:r>
              <a:rPr lang="en-US" b="0" baseline="0" dirty="0" err="1"/>
              <a:t>finden</a:t>
            </a:r>
            <a:endParaRPr lang="en-US" b="0" baseline="0" dirty="0"/>
          </a:p>
          <a:p>
            <a:pPr marL="228600" indent="-228600">
              <a:buAutoNum type="arabicParenR"/>
            </a:pPr>
            <a:r>
              <a:rPr lang="en-US" b="0" baseline="0" dirty="0"/>
              <a:t>normal </a:t>
            </a:r>
            <a:r>
              <a:rPr lang="en-US" b="0" baseline="0" dirty="0" err="1"/>
              <a:t>trinken</a:t>
            </a:r>
            <a:endParaRPr lang="en-US" b="0" baseline="0" dirty="0"/>
          </a:p>
          <a:p>
            <a:pPr marL="228600" indent="-228600">
              <a:buAutoNum type="arabicParenR"/>
            </a:pPr>
            <a:r>
              <a:rPr lang="en-US" b="0" baseline="0" dirty="0"/>
              <a:t>Freunde auf der </a:t>
            </a:r>
            <a:r>
              <a:rPr lang="en-US" b="0" baseline="0" dirty="0" err="1"/>
              <a:t>Straße</a:t>
            </a:r>
            <a:r>
              <a:rPr lang="en-US" b="0" baseline="0" dirty="0"/>
              <a:t> </a:t>
            </a:r>
            <a:r>
              <a:rPr lang="en-US" b="0" baseline="0" dirty="0" err="1"/>
              <a:t>treffen</a:t>
            </a:r>
            <a:endParaRPr lang="en-US" b="0" baseline="0" dirty="0"/>
          </a:p>
          <a:p>
            <a:pPr marL="0" indent="0">
              <a:buNone/>
            </a:pPr>
            <a:r>
              <a:rPr lang="en-US" b="0" baseline="0" dirty="0"/>
              <a:t>11) </a:t>
            </a:r>
            <a:r>
              <a:rPr lang="en-US" b="0" baseline="0" dirty="0" err="1"/>
              <a:t>ein</a:t>
            </a:r>
            <a:r>
              <a:rPr lang="en-US" b="0" baseline="0" dirty="0"/>
              <a:t> Buch </a:t>
            </a:r>
            <a:r>
              <a:rPr lang="en-US" b="0" baseline="0" dirty="0" err="1"/>
              <a:t>mit</a:t>
            </a:r>
            <a:r>
              <a:rPr lang="en-US" b="0" baseline="0" dirty="0"/>
              <a:t> 500 Seiten </a:t>
            </a:r>
            <a:r>
              <a:rPr lang="en-US" b="0" baseline="0" dirty="0" err="1"/>
              <a:t>lesen</a:t>
            </a:r>
            <a:endParaRPr lang="en-US" b="0" baseline="0" dirty="0"/>
          </a:p>
          <a:p>
            <a:pPr marL="0" indent="0">
              <a:buNone/>
            </a:pPr>
            <a:r>
              <a:rPr lang="en-US" b="0" baseline="0" dirty="0"/>
              <a:t>12) Sport </a:t>
            </a:r>
            <a:r>
              <a:rPr lang="en-US" b="0" baseline="0" dirty="0" err="1"/>
              <a:t>gern</a:t>
            </a:r>
            <a:r>
              <a:rPr lang="en-US" b="0" baseline="0" dirty="0"/>
              <a:t> </a:t>
            </a:r>
            <a:r>
              <a:rPr lang="en-US" b="0" baseline="0" dirty="0" err="1"/>
              <a:t>machen</a:t>
            </a:r>
            <a:endParaRPr lang="en-US" b="0" baseline="0" dirty="0"/>
          </a:p>
          <a:p>
            <a:pPr marL="0" indent="0">
              <a:buNone/>
            </a:pPr>
            <a:endParaRPr lang="en-US" b="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lächeln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847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understanding of new and revisited vocabulary at sentence level in the written modality, and additionally to practise written production of past participles from one of the revisited sets for this week.</a:t>
            </a:r>
            <a:br>
              <a:rPr lang="en-GB" dirty="0"/>
            </a:br>
            <a:endParaRPr lang="en-GB" dirty="0"/>
          </a:p>
          <a:p>
            <a:r>
              <a:rPr lang="en-GB" b="1" dirty="0"/>
              <a:t>Procedure:</a:t>
            </a:r>
            <a:br>
              <a:rPr lang="en-GB" dirty="0"/>
            </a:br>
            <a:r>
              <a:rPr lang="en-GB" dirty="0"/>
              <a:t>1. Write 1-8. Read the sentence and write the missing past participle in German.</a:t>
            </a:r>
            <a:br>
              <a:rPr lang="en-GB" dirty="0"/>
            </a:br>
            <a:r>
              <a:rPr lang="en-GB" dirty="0"/>
              <a:t>2. Check answers.</a:t>
            </a:r>
            <a:br>
              <a:rPr lang="en-GB" dirty="0"/>
            </a:br>
            <a:r>
              <a:rPr lang="en-GB" dirty="0"/>
              <a:t>Note: if students need more support, click to reveal the jumbled past participles. Like this, the task does not involve written recall.</a:t>
            </a:r>
            <a:br>
              <a:rPr lang="en-GB" dirty="0"/>
            </a:br>
            <a:br>
              <a:rPr lang="en-GB" dirty="0"/>
            </a:br>
            <a:r>
              <a:rPr lang="en-GB" dirty="0"/>
              <a:t>Vocabulary is taking from this week’s new and revisited sets.</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Aim: </a:t>
            </a:r>
            <a:r>
              <a:rPr lang="en-GB" dirty="0"/>
              <a:t>to practise listening in a holistic</a:t>
            </a:r>
            <a:r>
              <a:rPr lang="en-GB" baseline="0" dirty="0"/>
              <a:t> way </a:t>
            </a:r>
            <a:r>
              <a:rPr lang="en-GB" dirty="0"/>
              <a:t>(1</a:t>
            </a:r>
            <a:r>
              <a:rPr lang="en-GB" baseline="0" dirty="0"/>
              <a:t> </a:t>
            </a:r>
            <a:r>
              <a:rPr lang="en-GB" dirty="0"/>
              <a:t>minute audio). See note</a:t>
            </a:r>
            <a:r>
              <a:rPr lang="en-GB" baseline="0" dirty="0"/>
              <a:t> below.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statements 1-10.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to the recording.</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Write down who does each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Allow</a:t>
            </a:r>
            <a:r>
              <a:rPr lang="en-US" b="0" baseline="0" dirty="0"/>
              <a:t> time to finish completing the grid.</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are revealed with further clicks.</a:t>
            </a:r>
            <a:endParaRPr lang="en-GB" baseline="0" dirty="0"/>
          </a:p>
          <a:p>
            <a:endParaRPr lang="en-GB" dirty="0"/>
          </a:p>
          <a:p>
            <a:r>
              <a:rPr lang="en-GB" b="1" dirty="0"/>
              <a:t>Transcript:</a:t>
            </a:r>
            <a:br>
              <a:rPr lang="en-GB" dirty="0"/>
            </a:br>
            <a:r>
              <a:rPr lang="es-ES" sz="1200" b="0" i="0" kern="1200" dirty="0" err="1">
                <a:solidFill>
                  <a:schemeClr val="tx1"/>
                </a:solidFill>
                <a:effectLst/>
                <a:latin typeface="+mn-lt"/>
                <a:ea typeface="+mn-ea"/>
                <a:cs typeface="+mn-cs"/>
              </a:rPr>
              <a:t>Meine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Freundin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gehen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gern</a:t>
            </a:r>
            <a:r>
              <a:rPr lang="es-ES" sz="1200" b="0" i="0" kern="1200" dirty="0">
                <a:solidFill>
                  <a:schemeClr val="tx1"/>
                </a:solidFill>
                <a:effectLst/>
                <a:latin typeface="+mn-lt"/>
                <a:ea typeface="+mn-ea"/>
                <a:cs typeface="+mn-cs"/>
              </a:rPr>
              <a:t> in die </a:t>
            </a:r>
            <a:r>
              <a:rPr lang="es-ES" sz="1200" b="0" i="0" kern="1200" dirty="0" err="1">
                <a:solidFill>
                  <a:schemeClr val="tx1"/>
                </a:solidFill>
                <a:effectLst/>
                <a:latin typeface="+mn-lt"/>
                <a:ea typeface="+mn-ea"/>
                <a:cs typeface="+mn-cs"/>
              </a:rPr>
              <a:t>Schule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Normalerweise</a:t>
            </a:r>
            <a:r>
              <a:rPr lang="es-ES" sz="1200" b="0" i="0" kern="1200" dirty="0">
                <a:solidFill>
                  <a:schemeClr val="tx1"/>
                </a:solidFill>
                <a:effectLst/>
                <a:latin typeface="+mn-lt"/>
                <a:ea typeface="+mn-ea"/>
                <a:cs typeface="+mn-cs"/>
              </a:rPr>
              <a:t> machen </a:t>
            </a:r>
            <a:r>
              <a:rPr lang="es-ES" sz="1200" b="0" i="0" kern="1200" dirty="0" err="1">
                <a:solidFill>
                  <a:schemeClr val="tx1"/>
                </a:solidFill>
                <a:effectLst/>
                <a:latin typeface="+mn-lt"/>
                <a:ea typeface="+mn-ea"/>
                <a:cs typeface="+mn-cs"/>
              </a:rPr>
              <a:t>wir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auch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schnell</a:t>
            </a:r>
            <a:r>
              <a:rPr lang="es-ES" sz="1200" b="0" i="0" kern="1200" dirty="0">
                <a:solidFill>
                  <a:schemeClr val="tx1"/>
                </a:solidFill>
                <a:effectLst/>
                <a:latin typeface="+mn-lt"/>
                <a:ea typeface="+mn-ea"/>
                <a:cs typeface="+mn-cs"/>
              </a:rPr>
              <a:t> die </a:t>
            </a:r>
            <a:r>
              <a:rPr lang="es-ES" sz="1200" b="0" i="0" kern="1200" dirty="0" err="1">
                <a:solidFill>
                  <a:schemeClr val="tx1"/>
                </a:solidFill>
                <a:effectLst/>
                <a:latin typeface="+mn-lt"/>
                <a:ea typeface="+mn-ea"/>
                <a:cs typeface="+mn-cs"/>
              </a:rPr>
              <a:t>Hausaufgaben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Leider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redet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Mathelehrer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Herr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Mürrisch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viel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zu</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viel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zu</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langsam</a:t>
            </a:r>
            <a:r>
              <a:rPr lang="es-ES" sz="1200" b="0" i="0" kern="1200" dirty="0">
                <a:solidFill>
                  <a:schemeClr val="tx1"/>
                </a:solidFill>
                <a:effectLst/>
                <a:latin typeface="+mn-lt"/>
                <a:ea typeface="+mn-ea"/>
                <a:cs typeface="+mn-cs"/>
              </a:rPr>
              <a:t>. Er </a:t>
            </a:r>
            <a:r>
              <a:rPr lang="es-ES" sz="1200" b="0" i="0" kern="1200" dirty="0" err="1">
                <a:solidFill>
                  <a:schemeClr val="tx1"/>
                </a:solidFill>
                <a:effectLst/>
                <a:latin typeface="+mn-lt"/>
                <a:ea typeface="+mn-ea"/>
                <a:cs typeface="+mn-cs"/>
              </a:rPr>
              <a:t>hiflt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auch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nicht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gern</a:t>
            </a:r>
            <a:r>
              <a:rPr lang="es-ES" sz="1200" b="0" i="0" kern="1200" dirty="0">
                <a:solidFill>
                  <a:schemeClr val="tx1"/>
                </a:solidFill>
                <a:effectLst/>
                <a:latin typeface="+mn-lt"/>
                <a:ea typeface="+mn-ea"/>
                <a:cs typeface="+mn-cs"/>
              </a:rPr>
              <a:t>. Die </a:t>
            </a:r>
            <a:r>
              <a:rPr lang="es-ES" sz="1200" b="0" i="0" kern="1200" dirty="0" err="1">
                <a:solidFill>
                  <a:schemeClr val="tx1"/>
                </a:solidFill>
                <a:effectLst/>
                <a:latin typeface="+mn-lt"/>
                <a:ea typeface="+mn-ea"/>
                <a:cs typeface="+mn-cs"/>
              </a:rPr>
              <a:t>anderen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Schüler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lernen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nicht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gut</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seiner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Klasse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finden</a:t>
            </a:r>
            <a:r>
              <a:rPr lang="es-ES" sz="1200" b="0" i="0" kern="1200" dirty="0">
                <a:solidFill>
                  <a:schemeClr val="tx1"/>
                </a:solidFill>
                <a:effectLst/>
                <a:latin typeface="+mn-lt"/>
                <a:ea typeface="+mn-ea"/>
                <a:cs typeface="+mn-cs"/>
              </a:rPr>
              <a:t> es </a:t>
            </a:r>
            <a:r>
              <a:rPr lang="es-ES" sz="1200" b="0" i="0" kern="1200" dirty="0" err="1">
                <a:solidFill>
                  <a:schemeClr val="tx1"/>
                </a:solidFill>
                <a:effectLst/>
                <a:latin typeface="+mn-lt"/>
                <a:ea typeface="+mn-ea"/>
                <a:cs typeface="+mn-cs"/>
              </a:rPr>
              <a:t>schwierig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Nach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Schule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gehen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aber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oft</a:t>
            </a:r>
            <a:r>
              <a:rPr lang="es-ES" sz="1200" b="0" i="0" kern="1200" dirty="0">
                <a:solidFill>
                  <a:schemeClr val="tx1"/>
                </a:solidFill>
                <a:effectLst/>
                <a:latin typeface="+mn-lt"/>
                <a:ea typeface="+mn-ea"/>
                <a:cs typeface="+mn-cs"/>
              </a:rPr>
              <a:t> in den Park. </a:t>
            </a:r>
            <a:r>
              <a:rPr lang="es-ES" sz="1200" b="0" i="0" kern="1200" dirty="0" err="1">
                <a:solidFill>
                  <a:schemeClr val="tx1"/>
                </a:solidFill>
                <a:effectLst/>
                <a:latin typeface="+mn-lt"/>
                <a:ea typeface="+mn-ea"/>
                <a:cs typeface="+mn-cs"/>
              </a:rPr>
              <a:t>Dort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haben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zusammen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Spaß</a:t>
            </a:r>
            <a:r>
              <a:rPr lang="es-ES" sz="1200" b="0" i="0" kern="1200" dirty="0">
                <a:solidFill>
                  <a:schemeClr val="tx1"/>
                </a:solidFill>
                <a:effectLst/>
                <a:latin typeface="+mn-lt"/>
                <a:ea typeface="+mn-ea"/>
                <a:cs typeface="+mn-cs"/>
              </a:rPr>
              <a:t>.  Die </a:t>
            </a:r>
            <a:r>
              <a:rPr lang="es-ES" sz="1200" b="0" i="0" kern="1200" dirty="0" err="1">
                <a:solidFill>
                  <a:schemeClr val="tx1"/>
                </a:solidFill>
                <a:effectLst/>
                <a:latin typeface="+mn-lt"/>
                <a:ea typeface="+mn-ea"/>
                <a:cs typeface="+mn-cs"/>
              </a:rPr>
              <a:t>anderen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spielen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oft</a:t>
            </a:r>
            <a:r>
              <a:rPr lang="es-ES" sz="1200" b="0" i="0" kern="1200" dirty="0">
                <a:solidFill>
                  <a:schemeClr val="tx1"/>
                </a:solidFill>
                <a:effectLst/>
                <a:latin typeface="+mn-lt"/>
                <a:ea typeface="+mn-ea"/>
                <a:cs typeface="+mn-cs"/>
              </a:rPr>
              <a:t> Handball </a:t>
            </a:r>
            <a:r>
              <a:rPr lang="es-ES" sz="1200" b="0" i="0" kern="1200" dirty="0" err="1">
                <a:solidFill>
                  <a:schemeClr val="tx1"/>
                </a:solidFill>
                <a:effectLst/>
                <a:latin typeface="+mn-lt"/>
                <a:ea typeface="+mn-ea"/>
                <a:cs typeface="+mn-cs"/>
              </a:rPr>
              <a:t>aber</a:t>
            </a:r>
            <a:r>
              <a:rPr lang="es-ES" sz="1200" b="0" i="0" kern="1200" dirty="0">
                <a:solidFill>
                  <a:schemeClr val="tx1"/>
                </a:solidFill>
                <a:effectLst/>
                <a:latin typeface="+mn-lt"/>
                <a:ea typeface="+mn-ea"/>
                <a:cs typeface="+mn-cs"/>
              </a:rPr>
              <a:t> Katja </a:t>
            </a:r>
            <a:r>
              <a:rPr lang="es-ES" sz="1200" b="0" i="0" kern="1200" dirty="0" err="1">
                <a:solidFill>
                  <a:schemeClr val="tx1"/>
                </a:solidFill>
                <a:effectLst/>
                <a:latin typeface="+mn-lt"/>
                <a:ea typeface="+mn-ea"/>
                <a:cs typeface="+mn-cs"/>
              </a:rPr>
              <a:t>und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gehen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einfach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gern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durch</a:t>
            </a:r>
            <a:r>
              <a:rPr lang="es-ES" sz="1200" b="0" i="0" kern="1200" dirty="0">
                <a:solidFill>
                  <a:schemeClr val="tx1"/>
                </a:solidFill>
                <a:effectLst/>
                <a:latin typeface="+mn-lt"/>
                <a:ea typeface="+mn-ea"/>
                <a:cs typeface="+mn-cs"/>
              </a:rPr>
              <a:t> den Park </a:t>
            </a:r>
            <a:r>
              <a:rPr lang="es-ES" sz="1200" b="0" i="0" kern="1200" dirty="0" err="1">
                <a:solidFill>
                  <a:schemeClr val="tx1"/>
                </a:solidFill>
                <a:effectLst/>
                <a:latin typeface="+mn-lt"/>
                <a:ea typeface="+mn-ea"/>
                <a:cs typeface="+mn-cs"/>
              </a:rPr>
              <a:t>und</a:t>
            </a:r>
            <a:r>
              <a:rPr lang="es-ES" sz="1200" b="0" i="0" kern="1200" dirty="0">
                <a:solidFill>
                  <a:schemeClr val="tx1"/>
                </a:solidFill>
                <a:effectLst/>
                <a:latin typeface="+mn-lt"/>
                <a:ea typeface="+mn-ea"/>
                <a:cs typeface="+mn-cs"/>
              </a:rPr>
              <a:t> reden </a:t>
            </a:r>
            <a:r>
              <a:rPr lang="es-ES" sz="1200" b="0" i="0" kern="1200" dirty="0" err="1">
                <a:solidFill>
                  <a:schemeClr val="tx1"/>
                </a:solidFill>
                <a:effectLst/>
                <a:latin typeface="+mn-lt"/>
                <a:ea typeface="+mn-ea"/>
                <a:cs typeface="+mn-cs"/>
              </a:rPr>
              <a:t>miteinander</a:t>
            </a:r>
            <a:r>
              <a:rPr lang="es-ES" sz="1200" b="0" i="0" kern="1200" dirty="0">
                <a:solidFill>
                  <a:schemeClr val="tx1"/>
                </a:solidFill>
                <a:effectLst/>
                <a:latin typeface="+mn-lt"/>
                <a:ea typeface="+mn-ea"/>
                <a:cs typeface="+mn-cs"/>
              </a:rPr>
              <a:t>. </a:t>
            </a:r>
          </a:p>
          <a:p>
            <a:r>
              <a:rPr lang="es-ES" sz="1200" b="0" i="0" kern="1200" dirty="0">
                <a:solidFill>
                  <a:schemeClr val="tx1"/>
                </a:solidFill>
                <a:effectLst/>
                <a:latin typeface="+mn-lt"/>
                <a:ea typeface="+mn-ea"/>
                <a:cs typeface="+mn-cs"/>
              </a:rPr>
              <a:t>.  </a:t>
            </a:r>
          </a:p>
          <a:p>
            <a:r>
              <a:rPr lang="es-ES" sz="1200" b="1" i="0" kern="1200" dirty="0">
                <a:solidFill>
                  <a:schemeClr val="tx1"/>
                </a:solidFill>
                <a:effectLst/>
                <a:latin typeface="+mn-lt"/>
                <a:ea typeface="+mn-ea"/>
                <a:cs typeface="+mn-cs"/>
              </a:rPr>
              <a:t>Notes:</a:t>
            </a:r>
          </a:p>
          <a:p>
            <a:pPr marL="0" indent="0">
              <a:buNone/>
            </a:pPr>
            <a:r>
              <a:rPr lang="es-ES" sz="1200" b="0" i="0" kern="1200" dirty="0" err="1">
                <a:solidFill>
                  <a:schemeClr val="tx1"/>
                </a:solidFill>
                <a:effectLst/>
                <a:latin typeface="+mn-lt"/>
                <a:ea typeface="+mn-ea"/>
                <a:cs typeface="+mn-cs"/>
              </a:rPr>
              <a:t>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aim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such</a:t>
            </a:r>
            <a:r>
              <a:rPr lang="es-ES" sz="1200" b="0" i="0" kern="1200" dirty="0">
                <a:solidFill>
                  <a:schemeClr val="tx1"/>
                </a:solidFill>
                <a:effectLst/>
                <a:latin typeface="+mn-lt"/>
                <a:ea typeface="+mn-ea"/>
                <a:cs typeface="+mn-cs"/>
              </a:rPr>
              <a:t> </a:t>
            </a:r>
            <a:r>
              <a:rPr lang="en-GB" sz="1200" b="0" i="0" kern="1200" noProof="0" dirty="0">
                <a:solidFill>
                  <a:schemeClr val="tx1"/>
                </a:solidFill>
                <a:effectLst/>
                <a:latin typeface="+mn-lt"/>
                <a:ea typeface="+mn-ea"/>
                <a:cs typeface="+mn-cs"/>
              </a:rPr>
              <a:t>activities is </a:t>
            </a:r>
            <a:r>
              <a:rPr lang="en-GB" sz="1200" b="0" i="0" kern="1200" baseline="0" noProof="0" dirty="0">
                <a:solidFill>
                  <a:schemeClr val="tx1"/>
                </a:solidFill>
                <a:effectLst/>
                <a:latin typeface="+mn-lt"/>
                <a:ea typeface="+mn-ea"/>
                <a:cs typeface="+mn-cs"/>
              </a:rPr>
              <a:t>to help students to become familiar and comfortable with listening beyond the level of the individual sentence. While there is a focus on person agreement (‘who does what’), the activity does not strictly adhere to the principles of input processing in other grammar activities. This is because the aim is not solely to focus on the verb, but to also listen carefully for referents and to consider what is and isn’t said (see the final column, ‘the story doesn’t say’). Such tasks are necessary and helpful, now that students are more confident with a range of structures and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511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3 minutes</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recap the singular nominative forms of the </a:t>
            </a:r>
            <a:r>
              <a:rPr lang="en-GB" sz="1200" b="0" kern="1200" baseline="0" dirty="0">
                <a:solidFill>
                  <a:schemeClr val="tx1"/>
                </a:solidFill>
                <a:effectLst/>
                <a:latin typeface="+mn-lt"/>
                <a:ea typeface="+mn-ea"/>
                <a:cs typeface="+mn-cs"/>
              </a:rPr>
              <a:t>question word welch- (</a:t>
            </a:r>
            <a:r>
              <a:rPr lang="en-GB" sz="1200" b="0" i="1" kern="1200" baseline="0" dirty="0" err="1">
                <a:solidFill>
                  <a:schemeClr val="tx1"/>
                </a:solidFill>
                <a:effectLst/>
                <a:latin typeface="+mn-lt"/>
                <a:ea typeface="+mn-ea"/>
                <a:cs typeface="+mn-cs"/>
              </a:rPr>
              <a:t>welcher</a:t>
            </a:r>
            <a:r>
              <a:rPr lang="en-GB" sz="1200" b="0" i="0"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welche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welches), </a:t>
            </a:r>
            <a:r>
              <a:rPr lang="en-GB" sz="1200" b="0" i="0" kern="1200" baseline="0" dirty="0">
                <a:solidFill>
                  <a:schemeClr val="tx1"/>
                </a:solidFill>
                <a:effectLst/>
                <a:latin typeface="+mn-lt"/>
                <a:ea typeface="+mn-ea"/>
                <a:cs typeface="+mn-cs"/>
              </a:rPr>
              <a:t>which are for revisiting this week, and introduce the R2 (accusative) forms., and the plural forms.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Elicit the English translations for the German examples, which use previously taught vocabulary.</a:t>
            </a:r>
          </a:p>
          <a:p>
            <a:r>
              <a:rPr lang="en-GB" sz="1200" b="0" kern="1200" baseline="0" dirty="0">
                <a:solidFill>
                  <a:schemeClr val="tx1"/>
                </a:solidFill>
                <a:effectLst/>
                <a:latin typeface="+mn-lt"/>
                <a:ea typeface="+mn-ea"/>
                <a:cs typeface="+mn-cs"/>
              </a:rPr>
              <a:t>3. Check students’ understanding at all stages.</a:t>
            </a:r>
          </a:p>
          <a:p>
            <a:endParaRPr lang="en-GB" dirty="0"/>
          </a:p>
        </p:txBody>
      </p:sp>
      <p:sp>
        <p:nvSpPr>
          <p:cNvPr id="4" name="Slide Number Placeholder 3"/>
          <p:cNvSpPr>
            <a:spLocks noGrp="1"/>
          </p:cNvSpPr>
          <p:nvPr>
            <p:ph type="sldNum" sz="quarter" idx="5"/>
          </p:nvPr>
        </p:nvSpPr>
        <p:spPr/>
        <p:txBody>
          <a:bodyPr/>
          <a:lstStyle/>
          <a:p>
            <a:fld id="{91AA741C-759A-4991-A617-CCFF9685E11D}" type="slidenum">
              <a:rPr lang="en-GB" smtClean="0"/>
              <a:t>32</a:t>
            </a:fld>
            <a:endParaRPr lang="en-GB"/>
          </a:p>
        </p:txBody>
      </p:sp>
    </p:spTree>
    <p:extLst>
      <p:ext uri="{BB962C8B-B14F-4D97-AF65-F5344CB8AC3E}">
        <p14:creationId xmlns:p14="http://schemas.microsoft.com/office/powerpoint/2010/main" val="3046251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a:t>
            </a:r>
          </a:p>
          <a:p>
            <a:endParaRPr lang="en-US" b="1" dirty="0"/>
          </a:p>
          <a:p>
            <a:r>
              <a:rPr lang="en-US" b="1" dirty="0"/>
              <a:t>Aim: </a:t>
            </a:r>
            <a:r>
              <a:rPr lang="en-US" b="0" dirty="0" err="1"/>
              <a:t>practising</a:t>
            </a:r>
            <a:r>
              <a:rPr lang="en-US" b="0" dirty="0"/>
              <a:t> written recognition of agreement with </a:t>
            </a:r>
            <a:r>
              <a:rPr lang="en-US" b="0" i="1" dirty="0" err="1"/>
              <a:t>welchen</a:t>
            </a:r>
            <a:r>
              <a:rPr lang="en-US" b="0" i="1" dirty="0"/>
              <a:t>, </a:t>
            </a:r>
            <a:r>
              <a:rPr lang="en-US" b="0" i="1" dirty="0" err="1"/>
              <a:t>welche</a:t>
            </a:r>
            <a:r>
              <a:rPr lang="en-US" b="0" i="1" dirty="0"/>
              <a:t>, welches, </a:t>
            </a:r>
            <a:r>
              <a:rPr lang="en-US" b="0" i="1" dirty="0" err="1"/>
              <a:t>welche</a:t>
            </a:r>
            <a:r>
              <a:rPr lang="en-US" b="0" i="0" dirty="0"/>
              <a:t>, applying verb + </a:t>
            </a:r>
            <a:r>
              <a:rPr lang="en-US" b="0" i="0" dirty="0" err="1"/>
              <a:t>gern</a:t>
            </a:r>
            <a:r>
              <a:rPr lang="en-US" b="0" i="0" dirty="0"/>
              <a:t> / </a:t>
            </a:r>
            <a:r>
              <a:rPr lang="en-US" b="0" i="0" dirty="0" err="1"/>
              <a:t>nicht</a:t>
            </a:r>
            <a:r>
              <a:rPr lang="en-US" b="0" i="0" dirty="0"/>
              <a:t> </a:t>
            </a:r>
            <a:r>
              <a:rPr lang="en-US" b="0" i="0" dirty="0" err="1"/>
              <a:t>gern</a:t>
            </a:r>
            <a:r>
              <a:rPr lang="en-US" b="0" i="0" dirty="0"/>
              <a:t> knowledge to answer questions about yourself.</a:t>
            </a:r>
            <a:endParaRPr lang="en-US" b="0" dirty="0"/>
          </a:p>
          <a:p>
            <a:endParaRPr lang="en-US" b="1" dirty="0"/>
          </a:p>
          <a:p>
            <a:r>
              <a:rPr lang="en-US" b="1" dirty="0"/>
              <a:t>Procedure:</a:t>
            </a:r>
          </a:p>
          <a:p>
            <a:r>
              <a:rPr lang="en-US" b="0" dirty="0"/>
              <a:t>1. First, students write 1-8 and choose a noun to complete each question.</a:t>
            </a:r>
          </a:p>
          <a:p>
            <a:r>
              <a:rPr lang="en-US" b="0" dirty="0"/>
              <a:t>2. Click to reveal the answers.</a:t>
            </a:r>
          </a:p>
          <a:p>
            <a:r>
              <a:rPr lang="en-US" b="0" dirty="0"/>
              <a:t>3. Elicit English translations to check understanding of the questions.</a:t>
            </a:r>
          </a:p>
          <a:p>
            <a:r>
              <a:rPr lang="en-US" b="0" dirty="0"/>
              <a:t>4. Then, students write personal responses to each question, using a dictionary to look up any unknown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the range of language and structures introduced in this sequence, in the oral modality.</a:t>
            </a:r>
            <a:br>
              <a:rPr lang="en-GB" b="0" dirty="0"/>
            </a:br>
            <a:br>
              <a:rPr lang="en-GB" dirty="0"/>
            </a:br>
            <a:r>
              <a:rPr lang="en-GB" b="1" dirty="0"/>
              <a:t>Procedure:</a:t>
            </a:r>
            <a:br>
              <a:rPr lang="en-GB" dirty="0"/>
            </a:br>
            <a:r>
              <a:rPr lang="en-GB" dirty="0"/>
              <a:t>1. </a:t>
            </a:r>
            <a:r>
              <a:rPr lang="en-GB" sz="1200" kern="1200" dirty="0">
                <a:solidFill>
                  <a:schemeClr val="tx1"/>
                </a:solidFill>
                <a:effectLst/>
                <a:latin typeface="+mn-lt"/>
                <a:ea typeface="+mn-ea"/>
                <a:cs typeface="+mn-cs"/>
              </a:rPr>
              <a:t>Pair work about Wolfgang.  Partner A has 4 x present tense prompts.  Partner B has 4 x appropriate past tense prompts (jumbled).</a:t>
            </a:r>
            <a:br>
              <a:rPr lang="en-GB" sz="1200" kern="1200" dirty="0">
                <a:solidFill>
                  <a:schemeClr val="tx1"/>
                </a:solidFill>
                <a:effectLst/>
                <a:latin typeface="+mn-lt"/>
                <a:ea typeface="+mn-ea"/>
                <a:cs typeface="+mn-cs"/>
              </a:rPr>
            </a:br>
            <a:r>
              <a:rPr lang="en-GB" dirty="0"/>
              <a:t>2. </a:t>
            </a:r>
            <a:r>
              <a:rPr lang="en-GB" sz="1200" kern="1200" dirty="0">
                <a:solidFill>
                  <a:schemeClr val="tx1"/>
                </a:solidFill>
                <a:effectLst/>
                <a:latin typeface="+mn-lt"/>
                <a:ea typeface="+mn-ea"/>
                <a:cs typeface="+mn-cs"/>
              </a:rPr>
              <a:t>A says his/her present tense sentence. B responds with the matching detail in the perfect tense.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sz="1200" kern="1200" dirty="0">
                <a:solidFill>
                  <a:schemeClr val="tx1"/>
                </a:solidFill>
                <a:effectLst/>
                <a:latin typeface="+mn-lt"/>
                <a:ea typeface="+mn-ea"/>
                <a:cs typeface="+mn-cs"/>
              </a:rPr>
              <a:t>Then swap roles to talk about Mia’s hobbies.</a:t>
            </a:r>
            <a:endParaRPr lang="en-GB" dirty="0"/>
          </a:p>
          <a:p>
            <a:r>
              <a:rPr lang="en-GB" dirty="0"/>
              <a:t>4. Check answers using the two answer slides.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599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DISPLAY (if using handouts)</a:t>
            </a:r>
            <a:br>
              <a:rPr lang="en-GB" dirty="0"/>
            </a:br>
            <a:r>
              <a:rPr lang="en-GB" dirty="0"/>
              <a:t>Ideally, students would see only their own prompts for this task.</a:t>
            </a:r>
            <a:br>
              <a:rPr lang="en-GB" dirty="0"/>
            </a:br>
            <a:r>
              <a:rPr lang="en-GB" dirty="0"/>
              <a:t>There is a printable handout for this purpose.</a:t>
            </a:r>
            <a:br>
              <a:rPr lang="en-GB" dirty="0"/>
            </a:br>
            <a:r>
              <a:rPr lang="en-GB" dirty="0"/>
              <a:t>However, as a fall back, this slide could be used.  </a:t>
            </a:r>
            <a:br>
              <a:rPr lang="en-GB" dirty="0"/>
            </a:br>
            <a:r>
              <a:rPr lang="en-GB" dirty="0"/>
              <a:t>Partner B’s prompts are jumbled.  In addition, none of the prompts are numbered so Partner A can be encouraged to take them in any order.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79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Antworten</a:t>
            </a:r>
            <a:br>
              <a:rPr lang="en-GB" b="1" dirty="0"/>
            </a:br>
            <a:r>
              <a:rPr lang="en-GB" b="0" dirty="0"/>
              <a:t>Click to change each prompt into the full spoken response.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407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NOT DISPLAY (if using handouts)</a:t>
            </a:r>
            <a:br>
              <a:rPr lang="en-GB" dirty="0"/>
            </a:br>
            <a:r>
              <a:rPr lang="en-GB" dirty="0"/>
              <a:t>Ideally, students would see only their own prompts for this task.</a:t>
            </a:r>
            <a:br>
              <a:rPr lang="en-GB" dirty="0"/>
            </a:br>
            <a:r>
              <a:rPr lang="en-GB" dirty="0"/>
              <a:t>There is a printable handout for this purpose.</a:t>
            </a:r>
            <a:br>
              <a:rPr lang="en-GB" dirty="0"/>
            </a:br>
            <a:r>
              <a:rPr lang="en-GB" dirty="0"/>
              <a:t>However, as a fall back, this slide could be use.  </a:t>
            </a:r>
            <a:br>
              <a:rPr lang="en-GB" dirty="0"/>
            </a:br>
            <a:r>
              <a:rPr lang="en-GB" dirty="0"/>
              <a:t>Partner B’s prompts are jumbled.  In addition, Partner A can be encouraged to take them in any order.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72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Antworten</a:t>
            </a:r>
            <a:br>
              <a:rPr lang="en-GB" b="1" dirty="0"/>
            </a:br>
            <a:r>
              <a:rPr lang="en-GB" b="0" dirty="0"/>
              <a:t>Click to change each prompt into the full spoken response.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053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There is no new vocabulary for next week. Instead, students are going to revise a set of Y7 vocabulary.  The vocabulary set is here, on Quizlet: </a:t>
            </a:r>
            <a:endParaRPr lang="en-GB" dirty="0">
              <a:hlinkClick r:id="rId3"/>
            </a:endParaRPr>
          </a:p>
          <a:p>
            <a:r>
              <a:rPr lang="en-GB" dirty="0">
                <a:hlinkClick r:id="rId3"/>
              </a:rPr>
              <a:t>https://quizlet.com/gb/519513960/year-8-german-term-12-week-6-y7-mashup-2-flash-cards/</a:t>
            </a:r>
            <a:endParaRPr lang="en-GB" sz="1200" b="0" i="0" dirty="0">
              <a:latin typeface="Calibri"/>
              <a:ea typeface="Calibri"/>
              <a:cs typeface="Calibri"/>
              <a:sym typeface="Calibri"/>
            </a:endParaRPr>
          </a:p>
          <a:p>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Verb agreement (present)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(through scaffolded transcription) the SSC [ä] in sentences.</a:t>
            </a:r>
            <a:br>
              <a:rPr lang="en-GB" b="0" dirty="0"/>
            </a:br>
            <a:br>
              <a:rPr lang="en-GB" dirty="0"/>
            </a:br>
            <a:r>
              <a:rPr lang="en-GB" b="1" dirty="0"/>
              <a:t>Procedure:</a:t>
            </a:r>
            <a:br>
              <a:rPr lang="en-GB" dirty="0"/>
            </a:br>
            <a:r>
              <a:rPr lang="en-GB" dirty="0"/>
              <a:t>1. Ensure students understand </a:t>
            </a:r>
            <a:r>
              <a:rPr lang="en-GB" dirty="0" err="1"/>
              <a:t>Traum</a:t>
            </a:r>
            <a:r>
              <a:rPr lang="en-GB" dirty="0"/>
              <a:t> and the context (a cat’s dream!) for this narrative.</a:t>
            </a:r>
          </a:p>
          <a:p>
            <a:r>
              <a:rPr lang="en-GB" dirty="0"/>
              <a:t>2. Students write 1-7.  They listen to the dream story and transcribe the verbs they hear.  The infinitives are provided – jumbled – in a table at the bottom.</a:t>
            </a:r>
          </a:p>
          <a:p>
            <a:r>
              <a:rPr lang="en-GB" dirty="0"/>
              <a:t>3. The audio is provided as a whole piece, (no beeps as it is a transcription task) with some pauses built in.  Students may need to listen 2-4 times. There is an ‘</a:t>
            </a:r>
            <a:r>
              <a:rPr lang="en-GB" dirty="0" err="1"/>
              <a:t>ohne</a:t>
            </a:r>
            <a:r>
              <a:rPr lang="en-GB" dirty="0"/>
              <a:t> </a:t>
            </a:r>
            <a:r>
              <a:rPr lang="en-GB" dirty="0" err="1"/>
              <a:t>Pausen</a:t>
            </a:r>
            <a:r>
              <a:rPr lang="en-GB" dirty="0"/>
              <a:t>’ version, too.</a:t>
            </a:r>
          </a:p>
          <a:p>
            <a:r>
              <a:rPr lang="en-GB" dirty="0"/>
              <a:t>4. Answers are animated to appear on clicks.</a:t>
            </a:r>
          </a:p>
          <a:p>
            <a:r>
              <a:rPr lang="en-GB" dirty="0"/>
              <a:t>5. Elicit an oral translate of the story from students.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sz="1200" kern="1200" dirty="0" err="1">
                <a:solidFill>
                  <a:schemeClr val="tx1"/>
                </a:solidFill>
                <a:effectLst/>
                <a:latin typeface="+mn-lt"/>
                <a:ea typeface="+mn-ea"/>
                <a:cs typeface="+mn-cs"/>
              </a:rPr>
              <a:t>Mieze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schläft</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träumt</a:t>
            </a:r>
            <a:r>
              <a:rPr lang="en-GB" sz="1200" kern="1200" dirty="0">
                <a:solidFill>
                  <a:schemeClr val="tx1"/>
                </a:solidFill>
                <a:effectLst/>
                <a:latin typeface="+mn-lt"/>
                <a:ea typeface="+mn-ea"/>
                <a:cs typeface="+mn-cs"/>
              </a:rPr>
              <a:t>.  Sie </a:t>
            </a:r>
            <a:r>
              <a:rPr lang="en-GB" sz="1200" b="1" kern="1200" dirty="0" err="1">
                <a:solidFill>
                  <a:schemeClr val="tx1"/>
                </a:solidFill>
                <a:effectLst/>
                <a:latin typeface="+mn-lt"/>
                <a:ea typeface="+mn-ea"/>
                <a:cs typeface="+mn-cs"/>
              </a:rPr>
              <a:t>fällt</a:t>
            </a:r>
            <a:r>
              <a:rPr lang="en-GB" sz="1200" kern="1200" dirty="0">
                <a:solidFill>
                  <a:schemeClr val="tx1"/>
                </a:solidFill>
                <a:effectLst/>
                <a:latin typeface="+mn-lt"/>
                <a:ea typeface="+mn-ea"/>
                <a:cs typeface="+mn-cs"/>
              </a:rPr>
              <a:t> ins Wasser. Sie </a:t>
            </a:r>
            <a:r>
              <a:rPr lang="en-GB" sz="1200" b="1" kern="1200" dirty="0" err="1">
                <a:solidFill>
                  <a:schemeClr val="tx1"/>
                </a:solidFill>
                <a:effectLst/>
                <a:latin typeface="+mn-lt"/>
                <a:ea typeface="+mn-ea"/>
                <a:cs typeface="+mn-cs"/>
              </a:rPr>
              <a:t>fängt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großen</a:t>
            </a:r>
            <a:r>
              <a:rPr lang="en-GB" sz="1200" kern="1200" dirty="0">
                <a:solidFill>
                  <a:schemeClr val="tx1"/>
                </a:solidFill>
                <a:effectLst/>
                <a:latin typeface="+mn-lt"/>
                <a:ea typeface="+mn-ea"/>
                <a:cs typeface="+mn-cs"/>
              </a:rPr>
              <a:t> Fisch. Sie </a:t>
            </a:r>
            <a:r>
              <a:rPr lang="en-GB" sz="1200" b="1" kern="1200" dirty="0" err="1">
                <a:solidFill>
                  <a:schemeClr val="tx1"/>
                </a:solidFill>
                <a:effectLst/>
                <a:latin typeface="+mn-lt"/>
                <a:ea typeface="+mn-ea"/>
                <a:cs typeface="+mn-cs"/>
              </a:rPr>
              <a:t>hält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ihrem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Mund</a:t>
            </a:r>
            <a:r>
              <a:rPr lang="en-GB" sz="1200" kern="1200" dirty="0">
                <a:solidFill>
                  <a:schemeClr val="tx1"/>
                </a:solidFill>
                <a:effectLst/>
                <a:latin typeface="+mn-lt"/>
                <a:ea typeface="+mn-ea"/>
                <a:cs typeface="+mn-cs"/>
              </a:rPr>
              <a:t> fest. Sie </a:t>
            </a:r>
            <a:r>
              <a:rPr lang="en-GB" sz="1200" b="1" kern="1200" dirty="0" err="1">
                <a:solidFill>
                  <a:schemeClr val="tx1"/>
                </a:solidFill>
                <a:effectLst/>
                <a:latin typeface="+mn-lt"/>
                <a:ea typeface="+mn-ea"/>
                <a:cs typeface="+mn-cs"/>
              </a:rPr>
              <a:t>lässt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los. Sie </a:t>
            </a:r>
            <a:r>
              <a:rPr lang="en-GB" sz="1200" b="1" kern="1200" dirty="0" err="1">
                <a:solidFill>
                  <a:schemeClr val="tx1"/>
                </a:solidFill>
                <a:effectLst/>
                <a:latin typeface="+mn-lt"/>
                <a:ea typeface="+mn-ea"/>
                <a:cs typeface="+mn-cs"/>
              </a:rPr>
              <a:t>trägt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Mia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glücklich</a:t>
            </a:r>
            <a:r>
              <a:rPr lang="en-GB" sz="1200" kern="1200" dirty="0">
                <a:solidFill>
                  <a:schemeClr val="tx1"/>
                </a:solidFill>
                <a:effectLst/>
                <a:latin typeface="+mn-lt"/>
                <a:ea typeface="+mn-ea"/>
                <a:cs typeface="+mn-cs"/>
              </a:rPr>
              <a:t>.  Sie hat Hunger. Sie </a:t>
            </a:r>
            <a:r>
              <a:rPr lang="en-GB" sz="1200" b="1" kern="1200" dirty="0" err="1">
                <a:solidFill>
                  <a:schemeClr val="tx1"/>
                </a:solidFill>
                <a:effectLst/>
                <a:latin typeface="+mn-lt"/>
                <a:ea typeface="+mn-ea"/>
                <a:cs typeface="+mn-cs"/>
              </a:rPr>
              <a:t>wäscht</a:t>
            </a:r>
            <a:r>
              <a:rPr lang="en-GB" sz="1200" kern="1200" dirty="0">
                <a:solidFill>
                  <a:schemeClr val="tx1"/>
                </a:solidFill>
                <a:effectLst/>
                <a:latin typeface="+mn-lt"/>
                <a:ea typeface="+mn-ea"/>
                <a:cs typeface="+mn-cs"/>
              </a:rPr>
              <a:t> den Fisch und </a:t>
            </a:r>
            <a:r>
              <a:rPr lang="en-GB" sz="1200" b="1" kern="1200" dirty="0" err="1">
                <a:solidFill>
                  <a:schemeClr val="tx1"/>
                </a:solidFill>
                <a:effectLst/>
                <a:latin typeface="+mn-lt"/>
                <a:ea typeface="+mn-ea"/>
                <a:cs typeface="+mn-cs"/>
              </a:rPr>
              <a:t>brät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Mieze</a:t>
            </a:r>
            <a:r>
              <a:rPr lang="en-GB" sz="1200" kern="1200" dirty="0">
                <a:solidFill>
                  <a:schemeClr val="tx1"/>
                </a:solidFill>
                <a:effectLst/>
                <a:latin typeface="+mn-lt"/>
                <a:ea typeface="+mn-ea"/>
                <a:cs typeface="+mn-cs"/>
              </a:rPr>
              <a:t> und Mia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zusammen</a:t>
            </a:r>
            <a:r>
              <a:rPr lang="en-GB" sz="1200" kern="1200" dirty="0">
                <a:solidFill>
                  <a:schemeClr val="tx1"/>
                </a:solidFill>
                <a:effectLst/>
                <a:latin typeface="+mn-lt"/>
                <a:ea typeface="+mn-ea"/>
                <a:cs typeface="+mn-cs"/>
              </a:rPr>
              <a:t> den Fisch.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lecker</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dirty="0"/>
              <a:t>F</a:t>
            </a:r>
            <a:r>
              <a:rPr lang="en-GB" b="1" baseline="0" dirty="0"/>
              <a:t>requency of unknown words and cognates (1 is the most frequent word in German): </a:t>
            </a:r>
            <a:br>
              <a:rPr lang="en-GB" b="1" baseline="0" dirty="0"/>
            </a:br>
            <a:r>
              <a:rPr lang="en-GB" b="0" baseline="0" dirty="0" err="1"/>
              <a:t>fangen</a:t>
            </a:r>
            <a:r>
              <a:rPr lang="en-GB" b="0" baseline="0" dirty="0"/>
              <a:t> [2044] </a:t>
            </a:r>
            <a:r>
              <a:rPr lang="en-GB" b="0" baseline="0" dirty="0" err="1"/>
              <a:t>waschen</a:t>
            </a:r>
            <a:r>
              <a:rPr lang="en-GB" b="0" baseline="0" dirty="0"/>
              <a:t> [2315] </a:t>
            </a:r>
            <a:r>
              <a:rPr lang="en-GB" b="0" baseline="0" dirty="0" err="1"/>
              <a:t>braten</a:t>
            </a:r>
            <a:r>
              <a:rPr lang="en-GB" b="0" baseline="0" dirty="0"/>
              <a:t> [&gt;5009] fest [567] los [658]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2 minutes</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explain</a:t>
            </a:r>
            <a:r>
              <a:rPr lang="en-GB" sz="1200" b="0" kern="1200" baseline="0" dirty="0">
                <a:solidFill>
                  <a:schemeClr val="tx1"/>
                </a:solidFill>
                <a:effectLst/>
                <a:latin typeface="+mn-lt"/>
                <a:ea typeface="+mn-ea"/>
                <a:cs typeface="+mn-cs"/>
              </a:rPr>
              <a:t> the use of </a:t>
            </a:r>
            <a:r>
              <a:rPr lang="en-GB" sz="1200" b="0" kern="1200" baseline="0" dirty="0" err="1">
                <a:solidFill>
                  <a:schemeClr val="tx1"/>
                </a:solidFill>
                <a:effectLst/>
                <a:latin typeface="+mn-lt"/>
                <a:ea typeface="+mn-ea"/>
                <a:cs typeface="+mn-cs"/>
              </a:rPr>
              <a:t>anderer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andere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anderes</a:t>
            </a:r>
            <a:endParaRPr lang="en-GB" sz="1200" b="0" i="0" kern="1200" baseline="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Elicit the English translations for the German examples, which use this week’s key vocabulary.</a:t>
            </a:r>
          </a:p>
          <a:p>
            <a:r>
              <a:rPr lang="en-GB" sz="1200" b="0" kern="1200" baseline="0" dirty="0">
                <a:solidFill>
                  <a:schemeClr val="tx1"/>
                </a:solidFill>
                <a:effectLst/>
                <a:latin typeface="+mn-lt"/>
                <a:ea typeface="+mn-ea"/>
                <a:cs typeface="+mn-cs"/>
              </a:rPr>
              <a:t>3. Check students’ understanding at all stages.</a:t>
            </a:r>
          </a:p>
          <a:p>
            <a:endParaRPr lang="en-GB" dirty="0"/>
          </a:p>
        </p:txBody>
      </p:sp>
      <p:sp>
        <p:nvSpPr>
          <p:cNvPr id="4" name="Slide Number Placeholder 3"/>
          <p:cNvSpPr>
            <a:spLocks noGrp="1"/>
          </p:cNvSpPr>
          <p:nvPr>
            <p:ph type="sldNum" sz="quarter" idx="5"/>
          </p:nvPr>
        </p:nvSpPr>
        <p:spPr/>
        <p:txBody>
          <a:bodyPr/>
          <a:lstStyle/>
          <a:p>
            <a:fld id="{91AA741C-759A-4991-A617-CCFF9685E11D}" type="slidenum">
              <a:rPr lang="en-GB" smtClean="0"/>
              <a:t>5</a:t>
            </a:fld>
            <a:endParaRPr lang="en-GB"/>
          </a:p>
        </p:txBody>
      </p:sp>
    </p:spTree>
    <p:extLst>
      <p:ext uri="{BB962C8B-B14F-4D97-AF65-F5344CB8AC3E}">
        <p14:creationId xmlns:p14="http://schemas.microsoft.com/office/powerpoint/2010/main" val="2342334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(6 slides)</a:t>
            </a:r>
          </a:p>
          <a:p>
            <a:endParaRPr lang="en-GB" b="0" dirty="0"/>
          </a:p>
          <a:p>
            <a:r>
              <a:rPr lang="en-GB" b="1" dirty="0"/>
              <a:t>Aim: </a:t>
            </a:r>
            <a:r>
              <a:rPr lang="en-GB" b="0" dirty="0"/>
              <a:t>To revisit the forms of ‘</a:t>
            </a:r>
            <a:r>
              <a:rPr lang="en-GB" b="0" dirty="0" err="1"/>
              <a:t>welche</a:t>
            </a:r>
            <a:r>
              <a:rPr lang="en-GB" b="0" dirty="0"/>
              <a:t>(</a:t>
            </a:r>
            <a:r>
              <a:rPr lang="en-GB" b="0" dirty="0" err="1"/>
              <a:t>r,s</a:t>
            </a:r>
            <a:r>
              <a:rPr lang="en-GB" b="0" dirty="0"/>
              <a:t>)’ and practise ‘</a:t>
            </a:r>
            <a:r>
              <a:rPr lang="en-GB" b="0" dirty="0" err="1"/>
              <a:t>andere</a:t>
            </a:r>
            <a:r>
              <a:rPr lang="en-GB" b="0" dirty="0"/>
              <a:t>(</a:t>
            </a:r>
            <a:r>
              <a:rPr lang="en-GB" b="0" dirty="0" err="1"/>
              <a:t>r,s</a:t>
            </a:r>
            <a:r>
              <a:rPr lang="en-GB" b="0" dirty="0"/>
              <a:t>) in oral production, and to recall some of this week’s vocabulary.</a:t>
            </a:r>
            <a:br>
              <a:rPr lang="en-GB" b="0" dirty="0"/>
            </a:br>
            <a:br>
              <a:rPr lang="en-GB" b="0" dirty="0"/>
            </a:br>
            <a:r>
              <a:rPr lang="en-GB" b="1" dirty="0"/>
              <a:t>Procedure:</a:t>
            </a:r>
            <a:br>
              <a:rPr lang="en-GB" b="1" dirty="0"/>
            </a:br>
            <a:r>
              <a:rPr lang="en-GB" b="0" dirty="0"/>
              <a:t>1. Either in pairs or whole class, read the clue aloud, filling in the correct form of ‘Welch-’ or ‘</a:t>
            </a:r>
            <a:r>
              <a:rPr lang="en-GB" b="0" dirty="0" err="1"/>
              <a:t>andere</a:t>
            </a:r>
            <a:r>
              <a:rPr lang="en-GB" b="0" dirty="0"/>
              <a:t>-’</a:t>
            </a:r>
            <a:br>
              <a:rPr lang="en-GB" b="0" dirty="0"/>
            </a:br>
            <a:r>
              <a:rPr lang="en-GB" b="0" dirty="0"/>
              <a:t>2. Select and say the answer, from the six answer options given.</a:t>
            </a:r>
            <a:br>
              <a:rPr lang="en-GB" b="0" dirty="0"/>
            </a:br>
            <a:r>
              <a:rPr lang="en-GB" b="0" dirty="0"/>
              <a:t>3. Click to reveal the form of ‘welch-’ and to highlight the correct answer.</a:t>
            </a:r>
            <a:br>
              <a:rPr lang="en-GB" b="0" dirty="0"/>
            </a:br>
            <a:r>
              <a:rPr lang="en-GB" b="0" dirty="0"/>
              <a:t>4. Repeat for the next two slides.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Aktivität</a:t>
            </a:r>
            <a:r>
              <a:rPr lang="en-GB" sz="1200" kern="1200" dirty="0">
                <a:solidFill>
                  <a:schemeClr val="tx1"/>
                </a:solidFill>
                <a:effectLst/>
                <a:latin typeface="+mn-lt"/>
                <a:ea typeface="+mn-ea"/>
                <a:cs typeface="+mn-cs"/>
              </a:rPr>
              <a:t> [1422]</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[543] </a:t>
            </a:r>
            <a:r>
              <a:rPr lang="en-GB" sz="1200" kern="1200" dirty="0" err="1">
                <a:solidFill>
                  <a:schemeClr val="tx1"/>
                </a:solidFill>
                <a:effectLst/>
                <a:latin typeface="+mn-lt"/>
                <a:ea typeface="+mn-ea"/>
                <a:cs typeface="+mn-cs"/>
              </a:rPr>
              <a:t>Seite</a:t>
            </a:r>
            <a:r>
              <a:rPr lang="en-GB" sz="1200" kern="1200" dirty="0">
                <a:solidFill>
                  <a:schemeClr val="tx1"/>
                </a:solidFill>
                <a:effectLst/>
                <a:latin typeface="+mn-lt"/>
                <a:ea typeface="+mn-ea"/>
                <a:cs typeface="+mn-cs"/>
              </a:rPr>
              <a:t> [197]</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8.1.1.2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Frankreich</a:t>
            </a:r>
            <a:r>
              <a:rPr lang="en-GB" sz="1200" kern="1200" dirty="0">
                <a:solidFill>
                  <a:schemeClr val="tx1"/>
                </a:solidFill>
                <a:effectLst/>
                <a:latin typeface="+mn-lt"/>
                <a:ea typeface="+mn-ea"/>
                <a:cs typeface="+mn-cs"/>
              </a:rPr>
              <a:t> [813] </a:t>
            </a:r>
            <a:r>
              <a:rPr lang="en-GB" sz="1200" kern="1200" dirty="0" err="1">
                <a:solidFill>
                  <a:schemeClr val="tx1"/>
                </a:solidFill>
                <a:effectLst/>
                <a:latin typeface="+mn-lt"/>
                <a:ea typeface="+mn-ea"/>
                <a:cs typeface="+mn-cs"/>
              </a:rPr>
              <a:t>Spanien</a:t>
            </a:r>
            <a:r>
              <a:rPr lang="en-GB" sz="1200" kern="1200" dirty="0">
                <a:solidFill>
                  <a:schemeClr val="tx1"/>
                </a:solidFill>
                <a:effectLst/>
                <a:latin typeface="+mn-lt"/>
                <a:ea typeface="+mn-ea"/>
                <a:cs typeface="+mn-cs"/>
              </a:rPr>
              <a:t> [1745] </a:t>
            </a:r>
            <a:r>
              <a:rPr lang="en-GB" sz="1200" kern="1200" dirty="0" err="1">
                <a:solidFill>
                  <a:schemeClr val="tx1"/>
                </a:solidFill>
                <a:effectLst/>
                <a:latin typeface="+mn-lt"/>
                <a:ea typeface="+mn-ea"/>
                <a:cs typeface="+mn-cs"/>
              </a:rPr>
              <a:t>welcher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welche</a:t>
            </a:r>
            <a:r>
              <a:rPr lang="en-GB" sz="1200" kern="1200" dirty="0">
                <a:solidFill>
                  <a:schemeClr val="tx1"/>
                </a:solidFill>
                <a:effectLst/>
                <a:latin typeface="+mn-lt"/>
                <a:ea typeface="+mn-ea"/>
                <a:cs typeface="+mn-cs"/>
              </a:rPr>
              <a:t>, welches [122]</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481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87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118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30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372131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0074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19393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45955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8847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145123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6433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2596204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52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943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3353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799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65539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135231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39979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43919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86967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33881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01686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353276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2314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747593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90370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57708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071208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0262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3B3C-3E05-49FC-9372-E8A0DD663EA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F39AF6C-FC15-41AA-A2C1-0AB6CA51D9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2529C4D-930F-499F-8A1D-D487D6CDC47B}"/>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5" name="Footer Placeholder 4">
            <a:extLst>
              <a:ext uri="{FF2B5EF4-FFF2-40B4-BE49-F238E27FC236}">
                <a16:creationId xmlns:a16="http://schemas.microsoft.com/office/drawing/2014/main" id="{B012927E-85EC-40D1-B988-39ADD77ABE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1E083A-A0FB-4B54-8739-26E78351B740}"/>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4014456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7272-0A6F-4093-8DC6-7EFBF3833B8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0B90431-E009-4D4F-B420-F742E8FFF7B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17139A3-E805-4B2F-8A97-BBA0C875ED03}"/>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5" name="Footer Placeholder 4">
            <a:extLst>
              <a:ext uri="{FF2B5EF4-FFF2-40B4-BE49-F238E27FC236}">
                <a16:creationId xmlns:a16="http://schemas.microsoft.com/office/drawing/2014/main" id="{3104E795-45F6-438A-A344-4A2BBB7C2C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F680B3-4F2D-4A55-882C-DEF1E874F2DE}"/>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4076359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2124-4940-42C0-B83A-593C11BDA6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B4E1EB2-5099-4C51-8F6D-92AEBA5E7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F64A25A-C615-48B4-B45D-B198C6239004}"/>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5" name="Footer Placeholder 4">
            <a:extLst>
              <a:ext uri="{FF2B5EF4-FFF2-40B4-BE49-F238E27FC236}">
                <a16:creationId xmlns:a16="http://schemas.microsoft.com/office/drawing/2014/main" id="{4C805670-45BB-44E1-8B6C-66DF925304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361F4D-660D-4F92-BE8A-80EA4F5F81A0}"/>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3264898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9D89-A560-42EA-8EDB-F577C908224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963B8EE-27C0-4FDF-8048-79A6642EADB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0D1B82D-79E0-4E9A-91D4-85BBE14C90D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6A1F418-271A-497F-845C-E5466BA489B6}"/>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6" name="Footer Placeholder 5">
            <a:extLst>
              <a:ext uri="{FF2B5EF4-FFF2-40B4-BE49-F238E27FC236}">
                <a16:creationId xmlns:a16="http://schemas.microsoft.com/office/drawing/2014/main" id="{EDFCCC36-8BDD-47FE-8A20-CF8D73D1DF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1A5338-2937-4BD5-AB2F-5DAC0DE16059}"/>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2703477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14CDB-83C2-4753-BFD5-E0C55D3ACA8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B7473A0-1AD5-493B-9915-6DF242124A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869654-9BA3-4AFA-B3C7-9046712598C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96CCB5A-B22D-492E-B7D4-8FF50025B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5FD196-93F7-4481-B2FF-2F47264D188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B4743F8-FFE6-4678-8620-B95A46E19844}"/>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8" name="Footer Placeholder 7">
            <a:extLst>
              <a:ext uri="{FF2B5EF4-FFF2-40B4-BE49-F238E27FC236}">
                <a16:creationId xmlns:a16="http://schemas.microsoft.com/office/drawing/2014/main" id="{809DC13E-EF64-4828-BB8E-DC10AD2993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8F6ECB-B8F0-441E-8E83-386461DEF102}"/>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3706022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C97DE-C4E3-441C-B33E-18D89364186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7513C2D-903E-4335-ACA4-7274883E65D0}"/>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4" name="Footer Placeholder 3">
            <a:extLst>
              <a:ext uri="{FF2B5EF4-FFF2-40B4-BE49-F238E27FC236}">
                <a16:creationId xmlns:a16="http://schemas.microsoft.com/office/drawing/2014/main" id="{3DFB7AF1-9CBC-405E-ADDE-50DF17A792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25D72B-9B4F-4D12-A55F-73DA14EC8D36}"/>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1100541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79508-4DD0-4B98-A6AE-E23C45961391}"/>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3" name="Footer Placeholder 2">
            <a:extLst>
              <a:ext uri="{FF2B5EF4-FFF2-40B4-BE49-F238E27FC236}">
                <a16:creationId xmlns:a16="http://schemas.microsoft.com/office/drawing/2014/main" id="{E8A4BCC3-38EF-4498-BD33-3842412C25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FAC9A7-326D-4C11-BB9A-06079C049CFA}"/>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142896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02839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94227-3E7A-4040-8C44-77608EA67A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4E86CA4-C65A-46F7-B870-DBF90BF444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39DC0CA-08D7-4C5F-91A6-B50C2B4F1E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260413-9573-4DBF-B61D-8EA1D5A75718}"/>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6" name="Footer Placeholder 5">
            <a:extLst>
              <a:ext uri="{FF2B5EF4-FFF2-40B4-BE49-F238E27FC236}">
                <a16:creationId xmlns:a16="http://schemas.microsoft.com/office/drawing/2014/main" id="{4D28471B-F370-4BE9-B108-C390208C9C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D768EB-5184-4355-9581-B4BB6EC43FA5}"/>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4265901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012AB-2C61-44EC-B5E4-9E8E66B3E9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6EE09D6-50C7-47DE-B383-EA449DC6BA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74B35D-08E2-47E8-AE8D-EC513B491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037D36-DCEA-48C6-AC87-158F82494D9E}"/>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6" name="Footer Placeholder 5">
            <a:extLst>
              <a:ext uri="{FF2B5EF4-FFF2-40B4-BE49-F238E27FC236}">
                <a16:creationId xmlns:a16="http://schemas.microsoft.com/office/drawing/2014/main" id="{1AE61846-666F-4BC4-BE9E-70BD195825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B18F67-98C7-4DCE-AF01-A1E1B4E08CEF}"/>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4104026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F14EB-6A9B-4744-9C8A-3104200D7A9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956CFAB-3BDF-4128-B60B-929F3ADC6F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9E91C8-EE88-4B82-9282-8664E89E9C4B}"/>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5" name="Footer Placeholder 4">
            <a:extLst>
              <a:ext uri="{FF2B5EF4-FFF2-40B4-BE49-F238E27FC236}">
                <a16:creationId xmlns:a16="http://schemas.microsoft.com/office/drawing/2014/main" id="{CBEC7F18-A89E-4827-B8B8-E8CAD13E2B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A950E5-770A-48EC-9CA5-EB637DE0EDF5}"/>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324062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EB6BB-EC84-48BF-9D53-370F68340CB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33DDD60-04D1-479F-919A-7557FF4147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15FC886-40D9-40BB-B545-F4715BBA4496}"/>
              </a:ext>
            </a:extLst>
          </p:cNvPr>
          <p:cNvSpPr>
            <a:spLocks noGrp="1"/>
          </p:cNvSpPr>
          <p:nvPr>
            <p:ph type="dt" sz="half" idx="10"/>
          </p:nvPr>
        </p:nvSpPr>
        <p:spPr/>
        <p:txBody>
          <a:bodyPr/>
          <a:lstStyle/>
          <a:p>
            <a:fld id="{9EBA3521-F113-4FE8-A53B-8FC649DDAB7B}" type="datetimeFigureOut">
              <a:rPr lang="en-GB" smtClean="0"/>
              <a:t>05/02/2024</a:t>
            </a:fld>
            <a:endParaRPr lang="en-GB"/>
          </a:p>
        </p:txBody>
      </p:sp>
      <p:sp>
        <p:nvSpPr>
          <p:cNvPr id="5" name="Footer Placeholder 4">
            <a:extLst>
              <a:ext uri="{FF2B5EF4-FFF2-40B4-BE49-F238E27FC236}">
                <a16:creationId xmlns:a16="http://schemas.microsoft.com/office/drawing/2014/main" id="{E73D4676-F677-4BE9-8BAA-2CD6EC772E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E48E10-B070-49FC-84E3-8053BAC9CB84}"/>
              </a:ext>
            </a:extLst>
          </p:cNvPr>
          <p:cNvSpPr>
            <a:spLocks noGrp="1"/>
          </p:cNvSpPr>
          <p:nvPr>
            <p:ph type="sldNum" sz="quarter" idx="12"/>
          </p:nvPr>
        </p:nvSpPr>
        <p:spPr/>
        <p:txBody>
          <a:bodyPr/>
          <a:lstStyle/>
          <a:p>
            <a:fld id="{1C0A94CF-4A05-4E44-958C-0743248B86C2}" type="slidenum">
              <a:rPr lang="en-GB" smtClean="0"/>
              <a:t>‹#›</a:t>
            </a:fld>
            <a:endParaRPr lang="en-GB"/>
          </a:p>
        </p:txBody>
      </p:sp>
    </p:spTree>
    <p:extLst>
      <p:ext uri="{BB962C8B-B14F-4D97-AF65-F5344CB8AC3E}">
        <p14:creationId xmlns:p14="http://schemas.microsoft.com/office/powerpoint/2010/main" val="3237598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6893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7654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90356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3851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4944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jp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67121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8952462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6193F7-DC46-4574-9D6A-4FAFBFC61F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AC480F8-915C-4023-87BE-1D40DE8B2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E9F3834-D2F0-444D-9334-0AE05BCD5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A3521-F113-4FE8-A53B-8FC649DDAB7B}" type="datetimeFigureOut">
              <a:rPr lang="en-GB" smtClean="0"/>
              <a:t>05/02/2024</a:t>
            </a:fld>
            <a:endParaRPr lang="en-GB"/>
          </a:p>
        </p:txBody>
      </p:sp>
      <p:sp>
        <p:nvSpPr>
          <p:cNvPr id="5" name="Footer Placeholder 4">
            <a:extLst>
              <a:ext uri="{FF2B5EF4-FFF2-40B4-BE49-F238E27FC236}">
                <a16:creationId xmlns:a16="http://schemas.microsoft.com/office/drawing/2014/main" id="{957A3136-D345-4AE0-B8FF-D5CF00F39C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466271E-1AAE-4950-B08B-2EC8F4AE23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A94CF-4A05-4E44-958C-0743248B86C2}" type="slidenum">
              <a:rPr lang="en-GB" smtClean="0"/>
              <a:t>‹#›</a:t>
            </a:fld>
            <a:endParaRPr lang="en-GB"/>
          </a:p>
        </p:txBody>
      </p:sp>
    </p:spTree>
    <p:extLst>
      <p:ext uri="{BB962C8B-B14F-4D97-AF65-F5344CB8AC3E}">
        <p14:creationId xmlns:p14="http://schemas.microsoft.com/office/powerpoint/2010/main" val="29884635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5.gif"/><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20.wav"/><Relationship Id="rId11" Type="http://schemas.openxmlformats.org/officeDocument/2006/relationships/image" Target="../media/image33.png"/><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3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audio" Target="../media/audio29.wav"/><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audio" Target="../media/audio28.wav"/><Relationship Id="rId2" Type="http://schemas.openxmlformats.org/officeDocument/2006/relationships/notesSlide" Target="../notesSlides/notesSlide27.xml"/><Relationship Id="rId16" Type="http://schemas.openxmlformats.org/officeDocument/2006/relationships/audio" Target="../media/audio32.wav"/><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audio" Target="../media/audio27.wav"/><Relationship Id="rId5" Type="http://schemas.openxmlformats.org/officeDocument/2006/relationships/image" Target="../media/image41.png"/><Relationship Id="rId15" Type="http://schemas.openxmlformats.org/officeDocument/2006/relationships/audio" Target="../media/audio31.wav"/><Relationship Id="rId10" Type="http://schemas.openxmlformats.org/officeDocument/2006/relationships/audio" Target="../media/audio26.wav"/><Relationship Id="rId4" Type="http://schemas.openxmlformats.org/officeDocument/2006/relationships/image" Target="../media/image40.png"/><Relationship Id="rId9" Type="http://schemas.openxmlformats.org/officeDocument/2006/relationships/audio" Target="../media/audio25.wav"/><Relationship Id="rId14" Type="http://schemas.openxmlformats.org/officeDocument/2006/relationships/audio" Target="../media/audio30.wav"/></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audio" Target="../media/audio38.wav"/><Relationship Id="rId18" Type="http://schemas.openxmlformats.org/officeDocument/2006/relationships/audio" Target="../media/audio40.wav"/><Relationship Id="rId3" Type="http://schemas.openxmlformats.org/officeDocument/2006/relationships/audio" Target="../media/audio33.wav"/><Relationship Id="rId7" Type="http://schemas.openxmlformats.org/officeDocument/2006/relationships/audio" Target="../media/audio35.wav"/><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notesSlide" Target="../notesSlides/notesSlide28.xml"/><Relationship Id="rId16" Type="http://schemas.openxmlformats.org/officeDocument/2006/relationships/audio" Target="../media/audio39.wav"/><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audio" Target="../media/audio37.wav"/><Relationship Id="rId5" Type="http://schemas.openxmlformats.org/officeDocument/2006/relationships/audio" Target="../media/audio34.wav"/><Relationship Id="rId15" Type="http://schemas.openxmlformats.org/officeDocument/2006/relationships/image" Target="../media/image51.png"/><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audio" Target="../media/audio36.wav"/><Relationship Id="rId1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audio" Target="../media/audio41.wav"/><Relationship Id="rId21" Type="http://schemas.openxmlformats.org/officeDocument/2006/relationships/image" Target="../media/image60.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notesSlide" Target="../notesSlides/notesSlide29.xml"/><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audio" Target="../media/audio44.wav"/><Relationship Id="rId11" Type="http://schemas.openxmlformats.org/officeDocument/2006/relationships/audio" Target="../media/audio49.wav"/><Relationship Id="rId24" Type="http://schemas.openxmlformats.org/officeDocument/2006/relationships/image" Target="../media/image63.png"/><Relationship Id="rId32" Type="http://schemas.openxmlformats.org/officeDocument/2006/relationships/image" Target="../media/image71.png"/><Relationship Id="rId5" Type="http://schemas.openxmlformats.org/officeDocument/2006/relationships/audio" Target="../media/audio43.wav"/><Relationship Id="rId15" Type="http://schemas.openxmlformats.org/officeDocument/2006/relationships/image" Target="../media/image54.png"/><Relationship Id="rId23" Type="http://schemas.openxmlformats.org/officeDocument/2006/relationships/image" Target="../media/image62.jpeg"/><Relationship Id="rId28" Type="http://schemas.openxmlformats.org/officeDocument/2006/relationships/image" Target="../media/image67.png"/><Relationship Id="rId10" Type="http://schemas.openxmlformats.org/officeDocument/2006/relationships/audio" Target="../media/audio48.wav"/><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audio" Target="../media/audio52.wav"/><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8.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30.xml"/><Relationship Id="rId6" Type="http://schemas.openxmlformats.org/officeDocument/2006/relationships/audio" Target="../media/audio11.wav"/><Relationship Id="rId11" Type="http://schemas.openxmlformats.org/officeDocument/2006/relationships/image" Target="../media/image16.png"/><Relationship Id="rId5" Type="http://schemas.openxmlformats.org/officeDocument/2006/relationships/audio" Target="../media/audio10.wav"/><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72.png"/><Relationship Id="rId7" Type="http://schemas.openxmlformats.org/officeDocument/2006/relationships/image" Target="../media/image75.gi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74.png"/><Relationship Id="rId10" Type="http://schemas.openxmlformats.org/officeDocument/2006/relationships/image" Target="../media/image77.gif"/><Relationship Id="rId4" Type="http://schemas.openxmlformats.org/officeDocument/2006/relationships/image" Target="../media/image73.gif"/><Relationship Id="rId9" Type="http://schemas.openxmlformats.org/officeDocument/2006/relationships/audio" Target="../media/audio53.wav"/></Relationships>
</file>

<file path=ppt/slides/_rels/slide3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0.gif"/></Relationships>
</file>

<file path=ppt/slides/_rels/slide3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gif"/><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gif"/><Relationship Id="rId10" Type="http://schemas.openxmlformats.org/officeDocument/2006/relationships/audio" Target="../media/audio16.wav"/><Relationship Id="rId4" Type="http://schemas.openxmlformats.org/officeDocument/2006/relationships/image" Target="../media/image23.png"/><Relationship Id="rId9" Type="http://schemas.openxmlformats.org/officeDocument/2006/relationships/audio" Target="../media/audio15.wav"/></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10000"/>
          </a:bodyPr>
          <a:lstStyle/>
          <a:p>
            <a:r>
              <a:rPr lang="en-GB" sz="4000" dirty="0" err="1"/>
              <a:t>Aktivitäten</a:t>
            </a:r>
            <a:br>
              <a:rPr lang="en-GB" sz="4000" dirty="0"/>
            </a:br>
            <a:r>
              <a:rPr lang="en-GB" sz="2600" b="0" dirty="0"/>
              <a:t>Things you like doing</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5 - Lesson 23</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Rachel Hawkes / Ciaran Morris </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05/02/24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Using the adverb </a:t>
            </a:r>
            <a:r>
              <a:rPr lang="en-GB" sz="2000" i="1" dirty="0" err="1">
                <a:solidFill>
                  <a:schemeClr val="tx1"/>
                </a:solidFill>
              </a:rPr>
              <a:t>gern</a:t>
            </a:r>
            <a:endParaRPr lang="en-GB" sz="2000" i="1" dirty="0">
              <a:solidFill>
                <a:schemeClr val="tx1"/>
              </a:solidFill>
            </a:endParaRPr>
          </a:p>
          <a:p>
            <a:pPr algn="l"/>
            <a:br>
              <a:rPr lang="en-GB" sz="2000" dirty="0">
                <a:solidFill>
                  <a:schemeClr val="tx1"/>
                </a:solidFill>
              </a:rPr>
            </a:br>
            <a:r>
              <a:rPr lang="en-GB" sz="2000" dirty="0">
                <a:solidFill>
                  <a:schemeClr val="tx1"/>
                </a:solidFill>
              </a:rPr>
              <a:t>SSC long and short [ä] revisited</a:t>
            </a:r>
          </a:p>
          <a:p>
            <a:pPr algn="l"/>
            <a:endParaRPr lang="en-GB" sz="2000" dirty="0">
              <a:solidFill>
                <a:schemeClr val="tx1"/>
              </a:solidFill>
            </a:endParaRPr>
          </a:p>
        </p:txBody>
      </p:sp>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p:txBody>
          <a:bodyPr>
            <a:noAutofit/>
          </a:bodyPr>
          <a:lstStyle/>
          <a:p>
            <a:r>
              <a:rPr lang="en-GB" sz="2800" b="1" dirty="0">
                <a:solidFill>
                  <a:schemeClr val="bg1"/>
                </a:solidFill>
              </a:rPr>
              <a:t>Ein </a:t>
            </a:r>
            <a:r>
              <a:rPr lang="en-GB" sz="2800" b="1" dirty="0" err="1">
                <a:solidFill>
                  <a:schemeClr val="bg1"/>
                </a:solidFill>
              </a:rPr>
              <a:t>Wortspiel</a:t>
            </a:r>
            <a:r>
              <a:rPr lang="en-GB" sz="2800" b="1" dirty="0">
                <a:solidFill>
                  <a:schemeClr val="bg1"/>
                </a:solidFill>
              </a:rPr>
              <a:t> (5/6)</a:t>
            </a: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21665" y="2472775"/>
            <a:ext cx="4617834" cy="1636295"/>
          </a:xfrm>
          <a:prstGeom prst="wedgeRoundRectCallout">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anderes</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Ding. </a:t>
            </a:r>
            <a:b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beginnt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‘T’. </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2738559" y="2856869"/>
            <a:ext cx="1280160" cy="43405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rPr>
              <a:t>________</a:t>
            </a:r>
          </a:p>
        </p:txBody>
      </p:sp>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extLst>
              <p:ext uri="{D42A27DB-BD31-4B8C-83A1-F6EECF244321}">
                <p14:modId xmlns:p14="http://schemas.microsoft.com/office/powerpoint/2010/main" val="50601718"/>
              </p:ext>
            </p:extLst>
          </p:nvPr>
        </p:nvGraphicFramePr>
        <p:xfrm>
          <a:off x="6976939" y="1871800"/>
          <a:ext cx="4814008" cy="3157398"/>
        </p:xfrm>
        <a:graphic>
          <a:graphicData uri="http://schemas.openxmlformats.org/drawingml/2006/table">
            <a:tbl>
              <a:tblPr firstRow="1" bandRow="1">
                <a:tableStyleId>{5940675A-B579-460E-94D1-54222C63F5DA}</a:tableStyleId>
              </a:tblPr>
              <a:tblGrid>
                <a:gridCol w="2558947">
                  <a:extLst>
                    <a:ext uri="{9D8B030D-6E8A-4147-A177-3AD203B41FA5}">
                      <a16:colId xmlns:a16="http://schemas.microsoft.com/office/drawing/2014/main" val="1659598888"/>
                    </a:ext>
                  </a:extLst>
                </a:gridCol>
                <a:gridCol w="2255061">
                  <a:extLst>
                    <a:ext uri="{9D8B030D-6E8A-4147-A177-3AD203B41FA5}">
                      <a16:colId xmlns:a16="http://schemas.microsoft.com/office/drawing/2014/main" val="2119919115"/>
                    </a:ext>
                  </a:extLst>
                </a:gridCol>
              </a:tblGrid>
              <a:tr h="1052466">
                <a:tc>
                  <a:txBody>
                    <a:bodyPr/>
                    <a:lstStyle/>
                    <a:p>
                      <a:pPr algn="ctr"/>
                      <a:r>
                        <a:rPr lang="en-GB" sz="2400" dirty="0" err="1">
                          <a:solidFill>
                            <a:schemeClr val="tx1"/>
                          </a:solidFill>
                          <a:latin typeface="Century Gothic" panose="020B0502020202020204" pitchFamily="34" charset="0"/>
                        </a:rPr>
                        <a:t>Hausaufgaben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Jugendclub</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chemeClr val="tx1"/>
                          </a:solidFill>
                          <a:latin typeface="Century Gothic" panose="020B0502020202020204" pitchFamily="34" charset="0"/>
                        </a:rPr>
                        <a:t>Bank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Arbeit</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chemeClr val="tx1"/>
                          </a:solidFill>
                          <a:latin typeface="Century Gothic" panose="020B0502020202020204" pitchFamily="34" charset="0"/>
                        </a:rPr>
                        <a:t>Telefon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Buch</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49" name="Rectangle 48">
            <a:extLst>
              <a:ext uri="{FF2B5EF4-FFF2-40B4-BE49-F238E27FC236}">
                <a16:creationId xmlns:a16="http://schemas.microsoft.com/office/drawing/2014/main" id="{0D78817A-62BD-4B18-850E-E80F9EA50BC5}"/>
              </a:ext>
            </a:extLst>
          </p:cNvPr>
          <p:cNvSpPr/>
          <p:nvPr/>
        </p:nvSpPr>
        <p:spPr>
          <a:xfrm>
            <a:off x="6976938" y="3964652"/>
            <a:ext cx="2556000" cy="10645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Telefon</a:t>
            </a:r>
            <a:endPar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Google Shape;150;p2">
            <a:extLst>
              <a:ext uri="{FF2B5EF4-FFF2-40B4-BE49-F238E27FC236}">
                <a16:creationId xmlns:a16="http://schemas.microsoft.com/office/drawing/2014/main" id="{E8862E89-B26F-4C22-8E7C-88F47C8816B1}"/>
              </a:ext>
            </a:extLst>
          </p:cNvPr>
          <p:cNvSpPr/>
          <p:nvPr/>
        </p:nvSpPr>
        <p:spPr>
          <a:xfrm>
            <a:off x="9637296" y="155581"/>
            <a:ext cx="2404230" cy="430356"/>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lesen</a:t>
            </a:r>
            <a:r>
              <a:rPr kumimoji="0" lang="en-GB"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 </a:t>
            </a: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sprechen</a:t>
            </a:r>
            <a:endParaRPr kumimoji="0"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3612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p:txBody>
          <a:bodyPr>
            <a:noAutofit/>
          </a:bodyPr>
          <a:lstStyle/>
          <a:p>
            <a:r>
              <a:rPr lang="en-GB" sz="2800" b="1" dirty="0">
                <a:solidFill>
                  <a:schemeClr val="bg1"/>
                </a:solidFill>
              </a:rPr>
              <a:t>Ein </a:t>
            </a:r>
            <a:r>
              <a:rPr lang="en-GB" sz="2800" b="1" dirty="0" err="1">
                <a:solidFill>
                  <a:schemeClr val="bg1"/>
                </a:solidFill>
              </a:rPr>
              <a:t>Wortspiel</a:t>
            </a:r>
            <a:r>
              <a:rPr lang="en-GB" sz="2800" b="1" dirty="0">
                <a:solidFill>
                  <a:schemeClr val="bg1"/>
                </a:solidFill>
              </a:rPr>
              <a:t> (6/6)</a:t>
            </a: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21665" y="2472775"/>
            <a:ext cx="4617834" cy="1636295"/>
          </a:xfrm>
          <a:prstGeom prst="wedgeRoundRectCallou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anderer</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Ort. </a:t>
            </a:r>
            <a:b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beginnt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‘J’. </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2867297" y="2856869"/>
            <a:ext cx="1280160" cy="43405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rPr>
              <a:t>________</a:t>
            </a:r>
          </a:p>
        </p:txBody>
      </p:sp>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extLst>
              <p:ext uri="{D42A27DB-BD31-4B8C-83A1-F6EECF244321}">
                <p14:modId xmlns:p14="http://schemas.microsoft.com/office/powerpoint/2010/main" val="2117007992"/>
              </p:ext>
            </p:extLst>
          </p:nvPr>
        </p:nvGraphicFramePr>
        <p:xfrm>
          <a:off x="6976939" y="1871800"/>
          <a:ext cx="4814008" cy="3157398"/>
        </p:xfrm>
        <a:graphic>
          <a:graphicData uri="http://schemas.openxmlformats.org/drawingml/2006/table">
            <a:tbl>
              <a:tblPr firstRow="1" bandRow="1">
                <a:tableStyleId>{5940675A-B579-460E-94D1-54222C63F5DA}</a:tableStyleId>
              </a:tblPr>
              <a:tblGrid>
                <a:gridCol w="2558947">
                  <a:extLst>
                    <a:ext uri="{9D8B030D-6E8A-4147-A177-3AD203B41FA5}">
                      <a16:colId xmlns:a16="http://schemas.microsoft.com/office/drawing/2014/main" val="1659598888"/>
                    </a:ext>
                  </a:extLst>
                </a:gridCol>
                <a:gridCol w="2255061">
                  <a:extLst>
                    <a:ext uri="{9D8B030D-6E8A-4147-A177-3AD203B41FA5}">
                      <a16:colId xmlns:a16="http://schemas.microsoft.com/office/drawing/2014/main" val="2119919115"/>
                    </a:ext>
                  </a:extLst>
                </a:gridCol>
              </a:tblGrid>
              <a:tr h="1052466">
                <a:tc>
                  <a:txBody>
                    <a:bodyPr/>
                    <a:lstStyle/>
                    <a:p>
                      <a:pPr algn="ctr"/>
                      <a:r>
                        <a:rPr lang="en-GB" sz="2400" dirty="0" err="1">
                          <a:solidFill>
                            <a:schemeClr val="tx1"/>
                          </a:solidFill>
                          <a:latin typeface="Century Gothic" panose="020B0502020202020204" pitchFamily="34" charset="0"/>
                        </a:rPr>
                        <a:t>Hausaufgaben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Jugendclub</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chemeClr val="tx1"/>
                          </a:solidFill>
                          <a:latin typeface="Century Gothic" panose="020B0502020202020204" pitchFamily="34" charset="0"/>
                        </a:rPr>
                        <a:t>Bank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Arbeit</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chemeClr val="tx1"/>
                          </a:solidFill>
                          <a:latin typeface="Century Gothic" panose="020B0502020202020204" pitchFamily="34" charset="0"/>
                        </a:rPr>
                        <a:t>Telefon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Buch</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9" name="Rectangle 8">
            <a:extLst>
              <a:ext uri="{FF2B5EF4-FFF2-40B4-BE49-F238E27FC236}">
                <a16:creationId xmlns:a16="http://schemas.microsoft.com/office/drawing/2014/main" id="{0D78817A-62BD-4B18-850E-E80F9EA50BC5}"/>
              </a:ext>
            </a:extLst>
          </p:cNvPr>
          <p:cNvSpPr/>
          <p:nvPr/>
        </p:nvSpPr>
        <p:spPr>
          <a:xfrm>
            <a:off x="9540947" y="1871800"/>
            <a:ext cx="2250000" cy="104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Jugendclub</a:t>
            </a:r>
            <a:endPar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0" name="Google Shape;150;p2">
            <a:extLst>
              <a:ext uri="{FF2B5EF4-FFF2-40B4-BE49-F238E27FC236}">
                <a16:creationId xmlns:a16="http://schemas.microsoft.com/office/drawing/2014/main" id="{2765B847-4668-4E33-A7C6-C811DA7E98FE}"/>
              </a:ext>
            </a:extLst>
          </p:cNvPr>
          <p:cNvSpPr/>
          <p:nvPr/>
        </p:nvSpPr>
        <p:spPr>
          <a:xfrm>
            <a:off x="9540948" y="155581"/>
            <a:ext cx="2500578" cy="430356"/>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lesen</a:t>
            </a:r>
            <a:r>
              <a:rPr kumimoji="0" lang="en-GB"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 </a:t>
            </a: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sprechen</a:t>
            </a:r>
            <a:endParaRPr kumimoji="0"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384651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25842" cy="647577"/>
          </a:xfrm>
        </p:spPr>
        <p:txBody>
          <a:bodyPr>
            <a:normAutofit/>
          </a:bodyPr>
          <a:lstStyle/>
          <a:p>
            <a:r>
              <a:rPr lang="en-GB" sz="2800" b="1" dirty="0" err="1">
                <a:solidFill>
                  <a:schemeClr val="bg1"/>
                </a:solidFill>
              </a:rPr>
              <a:t>Adverbien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7CDA23D8-9B1F-4953-89BB-B548C8CB61A7}"/>
              </a:ext>
            </a:extLst>
          </p:cNvPr>
          <p:cNvSpPr txBox="1"/>
          <p:nvPr/>
        </p:nvSpPr>
        <p:spPr>
          <a:xfrm>
            <a:off x="420991" y="1398642"/>
            <a:ext cx="11090365" cy="2123658"/>
          </a:xfrm>
          <a:prstGeom prst="rect">
            <a:avLst/>
          </a:prstGeom>
          <a:noFill/>
        </p:spPr>
        <p:txBody>
          <a:bodyPr wrap="square" rtlCol="0">
            <a:spAutoFit/>
          </a:bodyPr>
          <a:lstStyle/>
          <a:p>
            <a:r>
              <a:rPr lang="en-GB" sz="2200" dirty="0">
                <a:latin typeface="Century Gothic" panose="020B0502020202020204" pitchFamily="34" charset="0"/>
              </a:rPr>
              <a:t>As you know, ideas in a German sentence are usually ordered like this:</a:t>
            </a:r>
          </a:p>
          <a:p>
            <a:endParaRPr lang="en-GB" sz="2200" dirty="0">
              <a:latin typeface="Century Gothic" panose="020B0502020202020204" pitchFamily="34" charset="0"/>
            </a:endParaRPr>
          </a:p>
          <a:p>
            <a:pPr algn="ctr"/>
            <a:r>
              <a:rPr lang="en-GB" sz="2200" dirty="0">
                <a:latin typeface="Century Gothic" panose="020B0502020202020204" pitchFamily="34" charset="0"/>
              </a:rPr>
              <a:t>Ich | </a:t>
            </a:r>
            <a:r>
              <a:rPr lang="en-GB" sz="2200" dirty="0" err="1">
                <a:latin typeface="Century Gothic" panose="020B0502020202020204" pitchFamily="34" charset="0"/>
              </a:rPr>
              <a:t>spiele</a:t>
            </a:r>
            <a:r>
              <a:rPr lang="en-GB" sz="2200" dirty="0">
                <a:latin typeface="Century Gothic" panose="020B0502020202020204" pitchFamily="34" charset="0"/>
              </a:rPr>
              <a:t>| oft| Tennis</a:t>
            </a:r>
            <a:r>
              <a:rPr lang="en-GB" sz="2200" b="1" dirty="0">
                <a:latin typeface="Century Gothic" panose="020B0502020202020204" pitchFamily="34" charset="0"/>
              </a:rPr>
              <a:t>.</a:t>
            </a:r>
          </a:p>
          <a:p>
            <a:pPr algn="ctr"/>
            <a:endParaRPr lang="en-GB" sz="2200" b="1" dirty="0">
              <a:latin typeface="Century Gothic" panose="020B0502020202020204" pitchFamily="34" charset="0"/>
            </a:endParaRPr>
          </a:p>
          <a:p>
            <a:pPr algn="ctr"/>
            <a:endParaRPr lang="en-GB" sz="2200" b="1" dirty="0">
              <a:latin typeface="Century Gothic" panose="020B0502020202020204" pitchFamily="34" charset="0"/>
            </a:endParaRPr>
          </a:p>
          <a:p>
            <a:pPr algn="ctr"/>
            <a:endParaRPr lang="en-GB" sz="2200" b="1" dirty="0">
              <a:latin typeface="Century Gothic" panose="020B0502020202020204" pitchFamily="34" charset="0"/>
            </a:endParaRPr>
          </a:p>
        </p:txBody>
      </p:sp>
      <p:sp>
        <p:nvSpPr>
          <p:cNvPr id="18" name="Rounded Rectangular Callout 2">
            <a:extLst>
              <a:ext uri="{FF2B5EF4-FFF2-40B4-BE49-F238E27FC236}">
                <a16:creationId xmlns:a16="http://schemas.microsoft.com/office/drawing/2014/main" id="{4481FDFB-8FAD-48C3-A493-F41F13A9AE78}"/>
              </a:ext>
            </a:extLst>
          </p:cNvPr>
          <p:cNvSpPr/>
          <p:nvPr/>
        </p:nvSpPr>
        <p:spPr>
          <a:xfrm>
            <a:off x="3599927" y="2634420"/>
            <a:ext cx="1166689" cy="431412"/>
          </a:xfrm>
          <a:prstGeom prst="wedgeRoundRectCallout">
            <a:avLst>
              <a:gd name="adj1" fmla="val 22588"/>
              <a:gd name="adj2" fmla="val -67733"/>
              <a:gd name="adj3" fmla="val 16667"/>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subject</a:t>
            </a:r>
          </a:p>
        </p:txBody>
      </p:sp>
      <p:sp>
        <p:nvSpPr>
          <p:cNvPr id="19" name="Rounded Rectangular Callout 7">
            <a:extLst>
              <a:ext uri="{FF2B5EF4-FFF2-40B4-BE49-F238E27FC236}">
                <a16:creationId xmlns:a16="http://schemas.microsoft.com/office/drawing/2014/main" id="{E163C286-441A-4403-B863-63F3EFD865D8}"/>
              </a:ext>
            </a:extLst>
          </p:cNvPr>
          <p:cNvSpPr/>
          <p:nvPr/>
        </p:nvSpPr>
        <p:spPr>
          <a:xfrm>
            <a:off x="4896639" y="2609932"/>
            <a:ext cx="829332" cy="431412"/>
          </a:xfrm>
          <a:prstGeom prst="wedgeRoundRectCallout">
            <a:avLst>
              <a:gd name="adj1" fmla="val 22588"/>
              <a:gd name="adj2" fmla="val -67733"/>
              <a:gd name="adj3" fmla="val 16667"/>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verb</a:t>
            </a:r>
          </a:p>
        </p:txBody>
      </p:sp>
      <p:sp>
        <p:nvSpPr>
          <p:cNvPr id="20" name="Rounded Rectangular Callout 9">
            <a:extLst>
              <a:ext uri="{FF2B5EF4-FFF2-40B4-BE49-F238E27FC236}">
                <a16:creationId xmlns:a16="http://schemas.microsoft.com/office/drawing/2014/main" id="{96CC42DB-A070-4226-91C2-6D7CC0D3D84B}"/>
              </a:ext>
            </a:extLst>
          </p:cNvPr>
          <p:cNvSpPr/>
          <p:nvPr/>
        </p:nvSpPr>
        <p:spPr>
          <a:xfrm>
            <a:off x="5815160" y="2601270"/>
            <a:ext cx="1166690" cy="431412"/>
          </a:xfrm>
          <a:prstGeom prst="wedgeRoundRectCallout">
            <a:avLst>
              <a:gd name="adj1" fmla="val -24759"/>
              <a:gd name="adj2" fmla="val -75170"/>
              <a:gd name="adj3" fmla="val 16667"/>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adverb</a:t>
            </a:r>
          </a:p>
        </p:txBody>
      </p:sp>
      <p:sp>
        <p:nvSpPr>
          <p:cNvPr id="21" name="Rounded Rectangular Callout 10">
            <a:extLst>
              <a:ext uri="{FF2B5EF4-FFF2-40B4-BE49-F238E27FC236}">
                <a16:creationId xmlns:a16="http://schemas.microsoft.com/office/drawing/2014/main" id="{FB89F4A9-FEB2-4085-87ED-B1BE741FA155}"/>
              </a:ext>
            </a:extLst>
          </p:cNvPr>
          <p:cNvSpPr/>
          <p:nvPr/>
        </p:nvSpPr>
        <p:spPr>
          <a:xfrm>
            <a:off x="7059764" y="2585344"/>
            <a:ext cx="1187772" cy="431412"/>
          </a:xfrm>
          <a:prstGeom prst="wedgeRoundRectCallout">
            <a:avLst>
              <a:gd name="adj1" fmla="val -23919"/>
              <a:gd name="adj2" fmla="val -78888"/>
              <a:gd name="adj3" fmla="val 16667"/>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object</a:t>
            </a:r>
          </a:p>
        </p:txBody>
      </p:sp>
      <p:sp>
        <p:nvSpPr>
          <p:cNvPr id="26" name="TextBox 25">
            <a:extLst>
              <a:ext uri="{FF2B5EF4-FFF2-40B4-BE49-F238E27FC236}">
                <a16:creationId xmlns:a16="http://schemas.microsoft.com/office/drawing/2014/main" id="{C2411BD1-30A7-4CA6-99AF-F41D70EADF18}"/>
              </a:ext>
            </a:extLst>
          </p:cNvPr>
          <p:cNvSpPr txBox="1"/>
          <p:nvPr/>
        </p:nvSpPr>
        <p:spPr>
          <a:xfrm>
            <a:off x="394544" y="3501216"/>
            <a:ext cx="11090365" cy="1785104"/>
          </a:xfrm>
          <a:prstGeom prst="rect">
            <a:avLst/>
          </a:prstGeom>
          <a:noFill/>
        </p:spPr>
        <p:txBody>
          <a:bodyPr wrap="square" rtlCol="0">
            <a:spAutoFit/>
          </a:bodyPr>
          <a:lstStyle/>
          <a:p>
            <a:r>
              <a:rPr lang="en-GB" sz="2200" b="1" dirty="0">
                <a:latin typeface="Century Gothic" panose="020B0502020202020204" pitchFamily="34" charset="0"/>
              </a:rPr>
              <a:t>Manner adverbs </a:t>
            </a:r>
            <a:r>
              <a:rPr lang="en-GB" sz="2200" dirty="0">
                <a:latin typeface="Century Gothic" panose="020B0502020202020204" pitchFamily="34" charset="0"/>
              </a:rPr>
              <a:t>follow the verb and mean </a:t>
            </a:r>
            <a:r>
              <a:rPr lang="en-GB" sz="2200" b="1" i="1" dirty="0">
                <a:latin typeface="Century Gothic" panose="020B0502020202020204" pitchFamily="34" charset="0"/>
              </a:rPr>
              <a:t>how </a:t>
            </a:r>
            <a:r>
              <a:rPr lang="en-GB" sz="2200" dirty="0">
                <a:latin typeface="Century Gothic" panose="020B0502020202020204" pitchFamily="34" charset="0"/>
              </a:rPr>
              <a:t>you do something.</a:t>
            </a:r>
            <a:br>
              <a:rPr lang="en-GB" sz="2200" dirty="0">
                <a:latin typeface="Century Gothic" panose="020B0502020202020204" pitchFamily="34" charset="0"/>
              </a:rPr>
            </a:br>
            <a:r>
              <a:rPr lang="en-GB" sz="2200" dirty="0">
                <a:latin typeface="Century Gothic" panose="020B0502020202020204" pitchFamily="34" charset="0"/>
              </a:rPr>
              <a:t>Which of these are </a:t>
            </a:r>
            <a:r>
              <a:rPr lang="en-GB" sz="2200" b="1" u="sng" dirty="0">
                <a:latin typeface="Century Gothic" panose="020B0502020202020204" pitchFamily="34" charset="0"/>
              </a:rPr>
              <a:t>manner</a:t>
            </a:r>
            <a:r>
              <a:rPr lang="en-GB" sz="2200" u="sng" dirty="0">
                <a:latin typeface="Century Gothic" panose="020B0502020202020204" pitchFamily="34" charset="0"/>
              </a:rPr>
              <a:t> </a:t>
            </a:r>
            <a:r>
              <a:rPr lang="en-GB" sz="2200" dirty="0">
                <a:latin typeface="Century Gothic" panose="020B0502020202020204" pitchFamily="34" charset="0"/>
              </a:rPr>
              <a:t>adverbs or adverbial phrases?</a:t>
            </a:r>
          </a:p>
          <a:p>
            <a:pPr algn="ctr"/>
            <a:endParaRPr lang="en-GB" sz="2200" b="1" dirty="0">
              <a:latin typeface="Century Gothic" panose="020B0502020202020204" pitchFamily="34" charset="0"/>
            </a:endParaRPr>
          </a:p>
          <a:p>
            <a:pPr algn="ctr"/>
            <a:endParaRPr lang="en-GB" sz="2200" b="1" dirty="0">
              <a:latin typeface="Century Gothic" panose="020B0502020202020204" pitchFamily="34" charset="0"/>
            </a:endParaRPr>
          </a:p>
          <a:p>
            <a:pPr algn="ctr"/>
            <a:endParaRPr lang="en-GB" sz="2200" b="1" dirty="0">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E8DB8EA0-A37A-46ED-8208-BF3840EE6FF2}"/>
              </a:ext>
            </a:extLst>
          </p:cNvPr>
          <p:cNvSpPr/>
          <p:nvPr/>
        </p:nvSpPr>
        <p:spPr>
          <a:xfrm>
            <a:off x="850232" y="4393768"/>
            <a:ext cx="2149642" cy="46699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Zug</a:t>
            </a:r>
          </a:p>
        </p:txBody>
      </p:sp>
      <p:sp>
        <p:nvSpPr>
          <p:cNvPr id="27" name="Rectangle: Rounded Corners 26">
            <a:extLst>
              <a:ext uri="{FF2B5EF4-FFF2-40B4-BE49-F238E27FC236}">
                <a16:creationId xmlns:a16="http://schemas.microsoft.com/office/drawing/2014/main" id="{EFC6B4CE-D1BA-484E-B682-0AF41CAE6387}"/>
              </a:ext>
            </a:extLst>
          </p:cNvPr>
          <p:cNvSpPr/>
          <p:nvPr/>
        </p:nvSpPr>
        <p:spPr>
          <a:xfrm>
            <a:off x="3332020" y="4393768"/>
            <a:ext cx="1311974" cy="46699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gut</a:t>
            </a:r>
          </a:p>
        </p:txBody>
      </p:sp>
      <p:sp>
        <p:nvSpPr>
          <p:cNvPr id="28" name="Rectangle: Rounded Corners 27">
            <a:extLst>
              <a:ext uri="{FF2B5EF4-FFF2-40B4-BE49-F238E27FC236}">
                <a16:creationId xmlns:a16="http://schemas.microsoft.com/office/drawing/2014/main" id="{A2D797AC-E8B1-4361-879A-7C1420A72206}"/>
              </a:ext>
            </a:extLst>
          </p:cNvPr>
          <p:cNvSpPr/>
          <p:nvPr/>
        </p:nvSpPr>
        <p:spPr>
          <a:xfrm>
            <a:off x="5461784" y="4395795"/>
            <a:ext cx="1311974" cy="46699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schnell</a:t>
            </a:r>
          </a:p>
        </p:txBody>
      </p:sp>
      <p:sp>
        <p:nvSpPr>
          <p:cNvPr id="29" name="Rectangle: Rounded Corners 28">
            <a:extLst>
              <a:ext uri="{FF2B5EF4-FFF2-40B4-BE49-F238E27FC236}">
                <a16:creationId xmlns:a16="http://schemas.microsoft.com/office/drawing/2014/main" id="{494973B9-BED3-4AF4-81FC-A57B3C70DE32}"/>
              </a:ext>
            </a:extLst>
          </p:cNvPr>
          <p:cNvSpPr/>
          <p:nvPr/>
        </p:nvSpPr>
        <p:spPr>
          <a:xfrm>
            <a:off x="7591549" y="4389096"/>
            <a:ext cx="1311974" cy="46699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kaum</a:t>
            </a:r>
            <a:endParaRPr lang="en-GB" sz="2400" b="1" dirty="0">
              <a:solidFill>
                <a:schemeClr val="tx1"/>
              </a:solidFill>
            </a:endParaRPr>
          </a:p>
        </p:txBody>
      </p:sp>
      <p:sp>
        <p:nvSpPr>
          <p:cNvPr id="30" name="Rectangle: Rounded Corners 29">
            <a:extLst>
              <a:ext uri="{FF2B5EF4-FFF2-40B4-BE49-F238E27FC236}">
                <a16:creationId xmlns:a16="http://schemas.microsoft.com/office/drawing/2014/main" id="{DB484840-8DF3-4AF9-B887-1C0E06BE6ECD}"/>
              </a:ext>
            </a:extLst>
          </p:cNvPr>
          <p:cNvSpPr/>
          <p:nvPr/>
        </p:nvSpPr>
        <p:spPr>
          <a:xfrm>
            <a:off x="9821786" y="4395795"/>
            <a:ext cx="1311974" cy="46699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oft</a:t>
            </a:r>
          </a:p>
        </p:txBody>
      </p:sp>
      <p:sp>
        <p:nvSpPr>
          <p:cNvPr id="31" name="Rectangle: Rounded Corners 30">
            <a:extLst>
              <a:ext uri="{FF2B5EF4-FFF2-40B4-BE49-F238E27FC236}">
                <a16:creationId xmlns:a16="http://schemas.microsoft.com/office/drawing/2014/main" id="{258447AA-F42A-4080-B5C2-423E412866CD}"/>
              </a:ext>
            </a:extLst>
          </p:cNvPr>
          <p:cNvSpPr/>
          <p:nvPr/>
        </p:nvSpPr>
        <p:spPr>
          <a:xfrm>
            <a:off x="850232" y="5267263"/>
            <a:ext cx="1828800" cy="46699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langsam</a:t>
            </a:r>
            <a:endParaRPr lang="en-GB" sz="2400" b="1" dirty="0">
              <a:solidFill>
                <a:schemeClr val="tx1"/>
              </a:solidFill>
            </a:endParaRPr>
          </a:p>
        </p:txBody>
      </p:sp>
      <p:sp>
        <p:nvSpPr>
          <p:cNvPr id="32" name="Rectangle: Rounded Corners 31">
            <a:extLst>
              <a:ext uri="{FF2B5EF4-FFF2-40B4-BE49-F238E27FC236}">
                <a16:creationId xmlns:a16="http://schemas.microsoft.com/office/drawing/2014/main" id="{C26B8BBB-0E81-41BD-957B-2D742D1D7BF3}"/>
              </a:ext>
            </a:extLst>
          </p:cNvPr>
          <p:cNvSpPr/>
          <p:nvPr/>
        </p:nvSpPr>
        <p:spPr>
          <a:xfrm>
            <a:off x="3089102" y="5269290"/>
            <a:ext cx="1311974" cy="46699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allein</a:t>
            </a:r>
            <a:endParaRPr lang="en-GB" sz="2400" b="1" dirty="0">
              <a:solidFill>
                <a:schemeClr val="tx1"/>
              </a:solidFill>
            </a:endParaRPr>
          </a:p>
        </p:txBody>
      </p:sp>
      <p:sp>
        <p:nvSpPr>
          <p:cNvPr id="33" name="Rectangle: Rounded Corners 32">
            <a:extLst>
              <a:ext uri="{FF2B5EF4-FFF2-40B4-BE49-F238E27FC236}">
                <a16:creationId xmlns:a16="http://schemas.microsoft.com/office/drawing/2014/main" id="{7CF0E591-C4FE-4854-89D8-28310D1FF9AD}"/>
              </a:ext>
            </a:extLst>
          </p:cNvPr>
          <p:cNvSpPr/>
          <p:nvPr/>
        </p:nvSpPr>
        <p:spPr>
          <a:xfrm>
            <a:off x="5379774" y="5280493"/>
            <a:ext cx="1311974" cy="46699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nie</a:t>
            </a:r>
            <a:endParaRPr lang="en-GB" sz="2400" b="1" dirty="0">
              <a:solidFill>
                <a:schemeClr val="tx1"/>
              </a:solidFill>
            </a:endParaRPr>
          </a:p>
        </p:txBody>
      </p:sp>
      <p:sp>
        <p:nvSpPr>
          <p:cNvPr id="34" name="Rectangle: Rounded Corners 33">
            <a:extLst>
              <a:ext uri="{FF2B5EF4-FFF2-40B4-BE49-F238E27FC236}">
                <a16:creationId xmlns:a16="http://schemas.microsoft.com/office/drawing/2014/main" id="{2BA2E609-C743-4FF9-BEDB-CEBEBF5CD53A}"/>
              </a:ext>
            </a:extLst>
          </p:cNvPr>
          <p:cNvSpPr/>
          <p:nvPr/>
        </p:nvSpPr>
        <p:spPr>
          <a:xfrm>
            <a:off x="7447171" y="5262591"/>
            <a:ext cx="1539656" cy="46699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schlecht</a:t>
            </a:r>
            <a:endParaRPr lang="en-GB" sz="2400" b="1" dirty="0">
              <a:solidFill>
                <a:schemeClr val="tx1"/>
              </a:solidFill>
            </a:endParaRPr>
          </a:p>
        </p:txBody>
      </p:sp>
      <p:sp>
        <p:nvSpPr>
          <p:cNvPr id="35" name="Rectangle: Rounded Corners 34">
            <a:extLst>
              <a:ext uri="{FF2B5EF4-FFF2-40B4-BE49-F238E27FC236}">
                <a16:creationId xmlns:a16="http://schemas.microsoft.com/office/drawing/2014/main" id="{F312E7C8-79C8-4895-8CFE-C1A83A6DD5A7}"/>
              </a:ext>
            </a:extLst>
          </p:cNvPr>
          <p:cNvSpPr/>
          <p:nvPr/>
        </p:nvSpPr>
        <p:spPr>
          <a:xfrm>
            <a:off x="9360947" y="5244802"/>
            <a:ext cx="2305079" cy="46699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Freunden</a:t>
            </a:r>
            <a:endParaRPr lang="en-GB" sz="2400" b="1" dirty="0">
              <a:solidFill>
                <a:schemeClr val="tx1"/>
              </a:solidFill>
            </a:endParaRPr>
          </a:p>
        </p:txBody>
      </p:sp>
      <p:pic>
        <p:nvPicPr>
          <p:cNvPr id="37" name="Picture 36" descr="A picture containing clock&#10;&#10;Description automatically generated">
            <a:extLst>
              <a:ext uri="{FF2B5EF4-FFF2-40B4-BE49-F238E27FC236}">
                <a16:creationId xmlns:a16="http://schemas.microsoft.com/office/drawing/2014/main" id="{E3EF16BA-E91E-444D-A179-2A8BCBD4B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055" y="4413584"/>
            <a:ext cx="414156" cy="431412"/>
          </a:xfrm>
          <a:prstGeom prst="rect">
            <a:avLst/>
          </a:prstGeom>
          <a:noFill/>
        </p:spPr>
      </p:pic>
      <p:pic>
        <p:nvPicPr>
          <p:cNvPr id="38" name="Picture 37" descr="A picture containing clock&#10;&#10;Description automatically generated">
            <a:extLst>
              <a:ext uri="{FF2B5EF4-FFF2-40B4-BE49-F238E27FC236}">
                <a16:creationId xmlns:a16="http://schemas.microsoft.com/office/drawing/2014/main" id="{E2E1CC03-00F0-402F-A8EE-28BA3A1FF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6762" y="4422246"/>
            <a:ext cx="414156" cy="431412"/>
          </a:xfrm>
          <a:prstGeom prst="rect">
            <a:avLst/>
          </a:prstGeom>
          <a:noFill/>
        </p:spPr>
      </p:pic>
      <p:pic>
        <p:nvPicPr>
          <p:cNvPr id="39" name="Picture 38" descr="A picture containing clock&#10;&#10;Description automatically generated">
            <a:extLst>
              <a:ext uri="{FF2B5EF4-FFF2-40B4-BE49-F238E27FC236}">
                <a16:creationId xmlns:a16="http://schemas.microsoft.com/office/drawing/2014/main" id="{7998190B-4591-448D-AEA6-AFEAF6BB6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1748" y="4395795"/>
            <a:ext cx="414156" cy="431412"/>
          </a:xfrm>
          <a:prstGeom prst="rect">
            <a:avLst/>
          </a:prstGeom>
          <a:noFill/>
        </p:spPr>
      </p:pic>
      <p:pic>
        <p:nvPicPr>
          <p:cNvPr id="40" name="Picture 39" descr="A picture containing clock&#10;&#10;Description automatically generated">
            <a:extLst>
              <a:ext uri="{FF2B5EF4-FFF2-40B4-BE49-F238E27FC236}">
                <a16:creationId xmlns:a16="http://schemas.microsoft.com/office/drawing/2014/main" id="{8C387BAC-C5E3-43E6-9E3F-792A0A470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9749" y="4381683"/>
            <a:ext cx="414156" cy="431412"/>
          </a:xfrm>
          <a:prstGeom prst="rect">
            <a:avLst/>
          </a:prstGeom>
          <a:noFill/>
        </p:spPr>
      </p:pic>
      <p:pic>
        <p:nvPicPr>
          <p:cNvPr id="42" name="Picture 41" descr="A picture containing clock&#10;&#10;Description automatically generated">
            <a:extLst>
              <a:ext uri="{FF2B5EF4-FFF2-40B4-BE49-F238E27FC236}">
                <a16:creationId xmlns:a16="http://schemas.microsoft.com/office/drawing/2014/main" id="{EA1CFBDC-4E75-4E31-B5D5-B3D915350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4487" y="5262591"/>
            <a:ext cx="414156" cy="431412"/>
          </a:xfrm>
          <a:prstGeom prst="rect">
            <a:avLst/>
          </a:prstGeom>
          <a:noFill/>
        </p:spPr>
      </p:pic>
      <p:pic>
        <p:nvPicPr>
          <p:cNvPr id="43" name="Picture 42" descr="A picture containing clock&#10;&#10;Description automatically generated">
            <a:extLst>
              <a:ext uri="{FF2B5EF4-FFF2-40B4-BE49-F238E27FC236}">
                <a16:creationId xmlns:a16="http://schemas.microsoft.com/office/drawing/2014/main" id="{BEB91B67-B482-4A1F-8D04-6EAEC1D98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8640" y="5280380"/>
            <a:ext cx="414156" cy="431412"/>
          </a:xfrm>
          <a:prstGeom prst="rect">
            <a:avLst/>
          </a:prstGeom>
          <a:noFill/>
        </p:spPr>
      </p:pic>
      <p:pic>
        <p:nvPicPr>
          <p:cNvPr id="45" name="Picture 44" descr="A picture containing clock&#10;&#10;Description automatically generated">
            <a:extLst>
              <a:ext uri="{FF2B5EF4-FFF2-40B4-BE49-F238E27FC236}">
                <a16:creationId xmlns:a16="http://schemas.microsoft.com/office/drawing/2014/main" id="{AC15D290-0DF3-4B21-87E9-1A691C75AE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1513" y="5339672"/>
            <a:ext cx="414156" cy="431412"/>
          </a:xfrm>
          <a:prstGeom prst="rect">
            <a:avLst/>
          </a:prstGeom>
          <a:noFill/>
        </p:spPr>
      </p:pic>
      <p:pic>
        <p:nvPicPr>
          <p:cNvPr id="46" name="Picture 45" descr="A picture containing clock&#10;&#10;Description automatically generated">
            <a:extLst>
              <a:ext uri="{FF2B5EF4-FFF2-40B4-BE49-F238E27FC236}">
                <a16:creationId xmlns:a16="http://schemas.microsoft.com/office/drawing/2014/main" id="{AD5C68FD-97D9-4567-A594-C5FFB7262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2137" y="5409168"/>
            <a:ext cx="414156" cy="431412"/>
          </a:xfrm>
          <a:prstGeom prst="rect">
            <a:avLst/>
          </a:prstGeom>
          <a:noFill/>
        </p:spPr>
      </p:pic>
      <p:pic>
        <p:nvPicPr>
          <p:cNvPr id="52" name="Picture 51" descr="A picture containing object, clock, flower&#10;&#10;Description automatically generated">
            <a:extLst>
              <a:ext uri="{FF2B5EF4-FFF2-40B4-BE49-F238E27FC236}">
                <a16:creationId xmlns:a16="http://schemas.microsoft.com/office/drawing/2014/main" id="{74C60908-EC51-41FB-8584-3C8E39090F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4881" y="4512639"/>
            <a:ext cx="411570" cy="411570"/>
          </a:xfrm>
          <a:prstGeom prst="rect">
            <a:avLst/>
          </a:prstGeom>
          <a:solidFill>
            <a:schemeClr val="accent4">
              <a:lumMod val="40000"/>
              <a:lumOff val="60000"/>
            </a:schemeClr>
          </a:solidFill>
        </p:spPr>
      </p:pic>
      <p:pic>
        <p:nvPicPr>
          <p:cNvPr id="53" name="Picture 52" descr="A picture containing object, clock, flower&#10;&#10;Description automatically generated">
            <a:extLst>
              <a:ext uri="{FF2B5EF4-FFF2-40B4-BE49-F238E27FC236}">
                <a16:creationId xmlns:a16="http://schemas.microsoft.com/office/drawing/2014/main" id="{D999374B-C4F6-4590-A838-EC61302E3E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5963" y="5447955"/>
            <a:ext cx="411570" cy="411570"/>
          </a:xfrm>
          <a:prstGeom prst="rect">
            <a:avLst/>
          </a:prstGeom>
          <a:solidFill>
            <a:schemeClr val="accent4">
              <a:lumMod val="40000"/>
              <a:lumOff val="60000"/>
            </a:schemeClr>
          </a:solidFill>
        </p:spPr>
      </p:pic>
    </p:spTree>
    <p:extLst>
      <p:ext uri="{BB962C8B-B14F-4D97-AF65-F5344CB8AC3E}">
        <p14:creationId xmlns:p14="http://schemas.microsoft.com/office/powerpoint/2010/main" val="136620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93827" cy="647577"/>
          </a:xfrm>
        </p:spPr>
        <p:txBody>
          <a:bodyPr>
            <a:normAutofit/>
          </a:bodyPr>
          <a:lstStyle/>
          <a:p>
            <a:r>
              <a:rPr lang="en-GB" sz="2800" b="1" dirty="0">
                <a:solidFill>
                  <a:schemeClr val="bg1"/>
                </a:solidFill>
              </a:rPr>
              <a:t>das Adverb </a:t>
            </a:r>
            <a:r>
              <a:rPr lang="en-GB" sz="2800" b="1" i="1" dirty="0" err="1">
                <a:solidFill>
                  <a:schemeClr val="bg1"/>
                </a:solidFill>
              </a:rPr>
              <a:t>gern</a:t>
            </a:r>
            <a:endParaRPr lang="en-GB" sz="28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360BA7F4-4719-4199-83AB-0C71C2A259F1}"/>
              </a:ext>
            </a:extLst>
          </p:cNvPr>
          <p:cNvSpPr txBox="1"/>
          <p:nvPr/>
        </p:nvSpPr>
        <p:spPr>
          <a:xfrm>
            <a:off x="287383" y="1570802"/>
            <a:ext cx="11090365" cy="4493538"/>
          </a:xfrm>
          <a:prstGeom prst="rect">
            <a:avLst/>
          </a:prstGeom>
          <a:noFill/>
        </p:spPr>
        <p:txBody>
          <a:bodyPr wrap="square" rtlCol="0">
            <a:spAutoFit/>
          </a:bodyPr>
          <a:lstStyle/>
          <a:p>
            <a:r>
              <a:rPr lang="en-GB" sz="2200" dirty="0">
                <a:latin typeface="Century Gothic" panose="020B0502020202020204" pitchFamily="34" charset="0"/>
              </a:rPr>
              <a:t>To talk about things we </a:t>
            </a:r>
            <a:r>
              <a:rPr lang="en-GB" sz="2200" i="1" u="sng" dirty="0">
                <a:latin typeface="Century Gothic" panose="020B0502020202020204" pitchFamily="34" charset="0"/>
              </a:rPr>
              <a:t>like</a:t>
            </a:r>
            <a:r>
              <a:rPr lang="en-GB" sz="2200" dirty="0">
                <a:latin typeface="Century Gothic" panose="020B0502020202020204" pitchFamily="34" charset="0"/>
              </a:rPr>
              <a:t> and </a:t>
            </a:r>
            <a:r>
              <a:rPr lang="en-GB" sz="2200" i="1" u="sng" dirty="0">
                <a:latin typeface="Century Gothic" panose="020B0502020202020204" pitchFamily="34" charset="0"/>
              </a:rPr>
              <a:t>dislike doing</a:t>
            </a:r>
            <a:r>
              <a:rPr lang="en-GB" sz="2200" dirty="0">
                <a:latin typeface="Century Gothic" panose="020B0502020202020204" pitchFamily="34" charset="0"/>
              </a:rPr>
              <a:t>, we use </a:t>
            </a:r>
            <a:r>
              <a:rPr lang="en-GB" sz="2200" b="1" i="1" dirty="0" err="1">
                <a:latin typeface="Century Gothic" panose="020B0502020202020204" pitchFamily="34" charset="0"/>
              </a:rPr>
              <a:t>gern</a:t>
            </a:r>
            <a:r>
              <a:rPr lang="en-GB" sz="2200" i="1" dirty="0">
                <a:latin typeface="Century Gothic" panose="020B0502020202020204" pitchFamily="34" charset="0"/>
              </a:rPr>
              <a:t> </a:t>
            </a:r>
            <a:r>
              <a:rPr lang="en-GB" sz="2200" dirty="0">
                <a:latin typeface="Century Gothic" panose="020B0502020202020204" pitchFamily="34" charset="0"/>
              </a:rPr>
              <a:t>(gladly).</a:t>
            </a:r>
          </a:p>
          <a:p>
            <a:endParaRPr lang="en-GB" sz="2200" i="1" dirty="0">
              <a:latin typeface="Century Gothic" panose="020B0502020202020204" pitchFamily="34" charset="0"/>
            </a:endParaRPr>
          </a:p>
          <a:p>
            <a:r>
              <a:rPr lang="en-GB" sz="2200" i="1" dirty="0" err="1">
                <a:latin typeface="Century Gothic" panose="020B0502020202020204" pitchFamily="34" charset="0"/>
              </a:rPr>
              <a:t>Gern</a:t>
            </a:r>
            <a:r>
              <a:rPr lang="en-GB" sz="2200" i="1" dirty="0">
                <a:latin typeface="Century Gothic" panose="020B0502020202020204" pitchFamily="34" charset="0"/>
              </a:rPr>
              <a:t> </a:t>
            </a:r>
            <a:r>
              <a:rPr lang="en-GB" sz="2200" dirty="0">
                <a:latin typeface="Century Gothic" panose="020B0502020202020204" pitchFamily="34" charset="0"/>
              </a:rPr>
              <a:t>is an </a:t>
            </a:r>
            <a:r>
              <a:rPr lang="en-GB" sz="2200" b="1" dirty="0">
                <a:latin typeface="Century Gothic" panose="020B0502020202020204" pitchFamily="34" charset="0"/>
              </a:rPr>
              <a:t>adverb of manner</a:t>
            </a:r>
            <a:r>
              <a:rPr lang="en-GB" sz="2200" dirty="0">
                <a:latin typeface="Century Gothic" panose="020B0502020202020204" pitchFamily="34" charset="0"/>
              </a:rPr>
              <a:t>. </a:t>
            </a:r>
          </a:p>
          <a:p>
            <a:endParaRPr lang="en-GB" sz="2200" dirty="0">
              <a:latin typeface="Century Gothic" panose="020B0502020202020204" pitchFamily="34" charset="0"/>
            </a:endParaRPr>
          </a:p>
          <a:p>
            <a:endParaRPr lang="en-GB" sz="2200" dirty="0">
              <a:latin typeface="Century Gothic" panose="020B0502020202020204" pitchFamily="34" charset="0"/>
            </a:endParaRPr>
          </a:p>
          <a:p>
            <a:r>
              <a:rPr lang="en-GB" sz="2200" dirty="0">
                <a:latin typeface="Century Gothic" panose="020B0502020202020204" pitchFamily="34" charset="0"/>
              </a:rPr>
              <a:t>It comes </a:t>
            </a:r>
            <a:r>
              <a:rPr lang="en-GB" sz="2200" b="1" dirty="0">
                <a:latin typeface="Century Gothic" panose="020B0502020202020204" pitchFamily="34" charset="0"/>
              </a:rPr>
              <a:t>after a verb</a:t>
            </a:r>
            <a:r>
              <a:rPr lang="en-GB" sz="2200" dirty="0">
                <a:latin typeface="Century Gothic" panose="020B0502020202020204" pitchFamily="34" charset="0"/>
              </a:rPr>
              <a:t> ...				</a:t>
            </a:r>
            <a:r>
              <a:rPr lang="en-GB" sz="2200" i="1" dirty="0" err="1">
                <a:latin typeface="Century Gothic" panose="020B0502020202020204" pitchFamily="34" charset="0"/>
              </a:rPr>
              <a:t>Ich</a:t>
            </a:r>
            <a:r>
              <a:rPr lang="en-GB" sz="2200" i="1" dirty="0">
                <a:latin typeface="Century Gothic" panose="020B0502020202020204" pitchFamily="34" charset="0"/>
              </a:rPr>
              <a:t> </a:t>
            </a:r>
            <a:r>
              <a:rPr lang="en-GB" sz="2200" i="1" dirty="0" err="1">
                <a:latin typeface="Century Gothic" panose="020B0502020202020204" pitchFamily="34" charset="0"/>
              </a:rPr>
              <a:t>spiele</a:t>
            </a:r>
            <a:r>
              <a:rPr lang="en-GB" sz="2200" i="1" dirty="0">
                <a:latin typeface="Century Gothic" panose="020B0502020202020204" pitchFamily="34" charset="0"/>
              </a:rPr>
              <a:t> </a:t>
            </a:r>
            <a:r>
              <a:rPr lang="en-GB" sz="2200" b="1" i="1" dirty="0" err="1">
                <a:latin typeface="Century Gothic" panose="020B0502020202020204" pitchFamily="34" charset="0"/>
              </a:rPr>
              <a:t>gern</a:t>
            </a:r>
            <a:r>
              <a:rPr lang="en-GB" sz="2200" b="1" i="1" dirty="0">
                <a:latin typeface="Century Gothic" panose="020B0502020202020204" pitchFamily="34" charset="0"/>
              </a:rPr>
              <a:t>.</a:t>
            </a:r>
          </a:p>
          <a:p>
            <a:endParaRPr lang="en-GB" sz="2200" b="1" i="1" dirty="0">
              <a:latin typeface="Century Gothic" panose="020B0502020202020204" pitchFamily="34" charset="0"/>
            </a:endParaRPr>
          </a:p>
          <a:p>
            <a:r>
              <a:rPr lang="en-GB" sz="2200" i="1" dirty="0">
                <a:latin typeface="Century Gothic" panose="020B0502020202020204" pitchFamily="34" charset="0"/>
              </a:rPr>
              <a:t>… </a:t>
            </a:r>
            <a:r>
              <a:rPr lang="en-GB" sz="2200" dirty="0">
                <a:latin typeface="Century Gothic" panose="020B0502020202020204" pitchFamily="34" charset="0"/>
              </a:rPr>
              <a:t>and before a </a:t>
            </a:r>
            <a:r>
              <a:rPr lang="en-GB" sz="2200" b="1" dirty="0">
                <a:latin typeface="Century Gothic" panose="020B0502020202020204" pitchFamily="34" charset="0"/>
              </a:rPr>
              <a:t>noun (object).</a:t>
            </a:r>
            <a:r>
              <a:rPr lang="en-GB" sz="2200" dirty="0">
                <a:latin typeface="Century Gothic" panose="020B0502020202020204" pitchFamily="34" charset="0"/>
              </a:rPr>
              <a:t>			</a:t>
            </a:r>
            <a:r>
              <a:rPr lang="en-GB" sz="2200" i="1" dirty="0" err="1">
                <a:latin typeface="Century Gothic" panose="020B0502020202020204" pitchFamily="34" charset="0"/>
              </a:rPr>
              <a:t>Ich</a:t>
            </a:r>
            <a:r>
              <a:rPr lang="en-GB" sz="2200" i="1" dirty="0">
                <a:latin typeface="Century Gothic" panose="020B0502020202020204" pitchFamily="34" charset="0"/>
              </a:rPr>
              <a:t> </a:t>
            </a:r>
            <a:r>
              <a:rPr lang="en-GB" sz="2200" i="1" dirty="0" err="1">
                <a:latin typeface="Century Gothic" panose="020B0502020202020204" pitchFamily="34" charset="0"/>
              </a:rPr>
              <a:t>spiele</a:t>
            </a:r>
            <a:r>
              <a:rPr lang="en-GB" sz="2200" i="1" dirty="0">
                <a:latin typeface="Century Gothic" panose="020B0502020202020204" pitchFamily="34" charset="0"/>
              </a:rPr>
              <a:t> </a:t>
            </a:r>
            <a:r>
              <a:rPr lang="en-GB" sz="2200" b="1" i="1" dirty="0" err="1">
                <a:latin typeface="Century Gothic" panose="020B0502020202020204" pitchFamily="34" charset="0"/>
              </a:rPr>
              <a:t>gern</a:t>
            </a:r>
            <a:r>
              <a:rPr lang="en-GB" sz="2200" i="1" dirty="0">
                <a:latin typeface="Century Gothic" panose="020B0502020202020204" pitchFamily="34" charset="0"/>
              </a:rPr>
              <a:t> Rugby.</a:t>
            </a:r>
          </a:p>
          <a:p>
            <a:endParaRPr lang="en-GB" sz="2200" i="1" dirty="0">
              <a:latin typeface="Century Gothic" panose="020B0502020202020204" pitchFamily="34" charset="0"/>
            </a:endParaRPr>
          </a:p>
          <a:p>
            <a:endParaRPr lang="en-GB" sz="2200" i="1" dirty="0">
              <a:latin typeface="Century Gothic" panose="020B0502020202020204" pitchFamily="34" charset="0"/>
            </a:endParaRPr>
          </a:p>
          <a:p>
            <a:r>
              <a:rPr lang="en-GB" sz="2200" dirty="0">
                <a:latin typeface="Century Gothic" panose="020B0502020202020204" pitchFamily="34" charset="0"/>
              </a:rPr>
              <a:t>To say you </a:t>
            </a:r>
            <a:r>
              <a:rPr lang="en-GB" sz="2200" b="1" dirty="0">
                <a:latin typeface="Century Gothic" panose="020B0502020202020204" pitchFamily="34" charset="0"/>
              </a:rPr>
              <a:t>really like</a:t>
            </a:r>
            <a:r>
              <a:rPr lang="en-GB" sz="2200" dirty="0">
                <a:latin typeface="Century Gothic" panose="020B0502020202020204" pitchFamily="34" charset="0"/>
              </a:rPr>
              <a:t> something, add </a:t>
            </a:r>
            <a:r>
              <a:rPr lang="en-GB" sz="2200" b="1" i="1" dirty="0" err="1">
                <a:latin typeface="Century Gothic" panose="020B0502020202020204" pitchFamily="34" charset="0"/>
              </a:rPr>
              <a:t>sehr</a:t>
            </a:r>
            <a:r>
              <a:rPr lang="en-GB" sz="2200" i="1" dirty="0">
                <a:latin typeface="Century Gothic" panose="020B0502020202020204" pitchFamily="34" charset="0"/>
              </a:rPr>
              <a:t>.	</a:t>
            </a:r>
            <a:r>
              <a:rPr lang="en-GB" sz="2200" i="1" dirty="0" err="1">
                <a:latin typeface="Century Gothic" panose="020B0502020202020204" pitchFamily="34" charset="0"/>
              </a:rPr>
              <a:t>Ich</a:t>
            </a:r>
            <a:r>
              <a:rPr lang="en-GB" sz="2200" i="1" dirty="0">
                <a:latin typeface="Century Gothic" panose="020B0502020202020204" pitchFamily="34" charset="0"/>
              </a:rPr>
              <a:t> </a:t>
            </a:r>
            <a:r>
              <a:rPr lang="en-GB" sz="2200" i="1" dirty="0" err="1">
                <a:latin typeface="Century Gothic" panose="020B0502020202020204" pitchFamily="34" charset="0"/>
              </a:rPr>
              <a:t>spiele</a:t>
            </a:r>
            <a:r>
              <a:rPr lang="en-GB" sz="2200" i="1" dirty="0">
                <a:latin typeface="Century Gothic" panose="020B0502020202020204" pitchFamily="34" charset="0"/>
              </a:rPr>
              <a:t> </a:t>
            </a:r>
            <a:r>
              <a:rPr lang="en-GB" sz="2200" b="1" i="1" dirty="0" err="1">
                <a:latin typeface="Century Gothic" panose="020B0502020202020204" pitchFamily="34" charset="0"/>
              </a:rPr>
              <a:t>sehr</a:t>
            </a:r>
            <a:r>
              <a:rPr lang="en-GB" sz="2200" b="1" i="1" dirty="0">
                <a:latin typeface="Century Gothic" panose="020B0502020202020204" pitchFamily="34" charset="0"/>
              </a:rPr>
              <a:t> </a:t>
            </a:r>
            <a:r>
              <a:rPr lang="en-GB" sz="2200" b="1" i="1" dirty="0" err="1">
                <a:latin typeface="Century Gothic" panose="020B0502020202020204" pitchFamily="34" charset="0"/>
              </a:rPr>
              <a:t>gern</a:t>
            </a:r>
            <a:r>
              <a:rPr lang="en-GB" sz="2200" b="1" i="1" dirty="0">
                <a:latin typeface="Century Gothic" panose="020B0502020202020204" pitchFamily="34" charset="0"/>
              </a:rPr>
              <a:t> </a:t>
            </a:r>
            <a:r>
              <a:rPr lang="en-GB" sz="2200" i="1" dirty="0">
                <a:latin typeface="Century Gothic" panose="020B0502020202020204" pitchFamily="34" charset="0"/>
              </a:rPr>
              <a:t>Rugby.</a:t>
            </a:r>
          </a:p>
          <a:p>
            <a:endParaRPr lang="en-GB" sz="2200" b="1" i="1" dirty="0">
              <a:latin typeface="Century Gothic" panose="020B0502020202020204" pitchFamily="34" charset="0"/>
            </a:endParaRPr>
          </a:p>
          <a:p>
            <a:r>
              <a:rPr lang="en-GB" sz="2200" dirty="0">
                <a:latin typeface="Century Gothic" panose="020B0502020202020204" pitchFamily="34" charset="0"/>
              </a:rPr>
              <a:t>To say you </a:t>
            </a:r>
            <a:r>
              <a:rPr lang="en-GB" sz="2200" b="1" dirty="0">
                <a:latin typeface="Century Gothic" panose="020B0502020202020204" pitchFamily="34" charset="0"/>
              </a:rPr>
              <a:t>don’t like</a:t>
            </a:r>
            <a:r>
              <a:rPr lang="en-GB" sz="2200" dirty="0">
                <a:latin typeface="Century Gothic" panose="020B0502020202020204" pitchFamily="34" charset="0"/>
              </a:rPr>
              <a:t> something, add </a:t>
            </a:r>
            <a:r>
              <a:rPr lang="en-GB" sz="2200" b="1" i="1" dirty="0" err="1">
                <a:latin typeface="Century Gothic" panose="020B0502020202020204" pitchFamily="34" charset="0"/>
              </a:rPr>
              <a:t>nicht</a:t>
            </a:r>
            <a:r>
              <a:rPr lang="en-GB" sz="2200" i="1" dirty="0">
                <a:latin typeface="Century Gothic" panose="020B0502020202020204" pitchFamily="34" charset="0"/>
              </a:rPr>
              <a:t>.	</a:t>
            </a:r>
            <a:r>
              <a:rPr lang="en-GB" sz="2200" i="1" dirty="0" err="1">
                <a:latin typeface="Century Gothic" panose="020B0502020202020204" pitchFamily="34" charset="0"/>
              </a:rPr>
              <a:t>Ich</a:t>
            </a:r>
            <a:r>
              <a:rPr lang="en-GB" sz="2200" i="1" dirty="0">
                <a:latin typeface="Century Gothic" panose="020B0502020202020204" pitchFamily="34" charset="0"/>
              </a:rPr>
              <a:t> </a:t>
            </a:r>
            <a:r>
              <a:rPr lang="en-GB" sz="2200" i="1" dirty="0" err="1">
                <a:latin typeface="Century Gothic" panose="020B0502020202020204" pitchFamily="34" charset="0"/>
              </a:rPr>
              <a:t>spiele</a:t>
            </a:r>
            <a:r>
              <a:rPr lang="en-GB" sz="2200" i="1" dirty="0">
                <a:latin typeface="Century Gothic" panose="020B0502020202020204" pitchFamily="34" charset="0"/>
              </a:rPr>
              <a:t> </a:t>
            </a:r>
            <a:r>
              <a:rPr lang="en-GB" sz="2200" b="1" i="1" dirty="0" err="1">
                <a:latin typeface="Century Gothic" panose="020B0502020202020204" pitchFamily="34" charset="0"/>
              </a:rPr>
              <a:t>nicht</a:t>
            </a:r>
            <a:r>
              <a:rPr lang="en-GB" sz="2200" b="1" i="1" dirty="0">
                <a:latin typeface="Century Gothic" panose="020B0502020202020204" pitchFamily="34" charset="0"/>
              </a:rPr>
              <a:t> </a:t>
            </a:r>
            <a:r>
              <a:rPr lang="en-GB" sz="2200" b="1" i="1" dirty="0" err="1">
                <a:latin typeface="Century Gothic" panose="020B0502020202020204" pitchFamily="34" charset="0"/>
              </a:rPr>
              <a:t>gern</a:t>
            </a:r>
            <a:r>
              <a:rPr lang="en-GB" sz="2200" i="1" dirty="0">
                <a:latin typeface="Century Gothic" panose="020B0502020202020204" pitchFamily="34" charset="0"/>
              </a:rPr>
              <a:t> Rugby.</a:t>
            </a:r>
            <a:endParaRPr lang="en-GB" sz="2200" dirty="0">
              <a:latin typeface="Century Gothic" panose="020B0502020202020204" pitchFamily="34" charset="0"/>
            </a:endParaRPr>
          </a:p>
        </p:txBody>
      </p:sp>
      <p:pic>
        <p:nvPicPr>
          <p:cNvPr id="7" name="Picture 2" descr="Image result for thumbs up and down no background clipart">
            <a:extLst>
              <a:ext uri="{FF2B5EF4-FFF2-40B4-BE49-F238E27FC236}">
                <a16:creationId xmlns:a16="http://schemas.microsoft.com/office/drawing/2014/main" id="{770AF38B-985D-46A5-9DD7-8738BDC85A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2054" y="409982"/>
            <a:ext cx="1945272" cy="1160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26394" cy="647577"/>
          </a:xfrm>
        </p:spPr>
        <p:txBody>
          <a:bodyPr>
            <a:normAutofit/>
          </a:bodyPr>
          <a:lstStyle/>
          <a:p>
            <a:r>
              <a:rPr lang="en-GB" sz="2800" b="1" dirty="0" err="1">
                <a:solidFill>
                  <a:schemeClr val="bg1"/>
                </a:solidFill>
              </a:rPr>
              <a:t>Tante</a:t>
            </a:r>
            <a:r>
              <a:rPr lang="en-GB" sz="2800" b="1" dirty="0">
                <a:solidFill>
                  <a:schemeClr val="bg1"/>
                </a:solidFill>
              </a:rPr>
              <a:t> Laura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2513497" y="81215"/>
            <a:ext cx="7642750" cy="1107996"/>
          </a:xfrm>
          <a:prstGeom prst="rect">
            <a:avLst/>
          </a:prstGeom>
          <a:noFill/>
        </p:spPr>
        <p:txBody>
          <a:bodyPr wrap="square" rtlCol="0">
            <a:spAutoFit/>
          </a:bodyPr>
          <a:lstStyle/>
          <a:p>
            <a:r>
              <a:rPr lang="en-US" sz="2200" dirty="0"/>
              <a:t>Mia und Katja </a:t>
            </a:r>
            <a:r>
              <a:rPr lang="en-US" sz="2200" dirty="0" err="1"/>
              <a:t>besuchen</a:t>
            </a:r>
            <a:r>
              <a:rPr lang="en-US" sz="2200" dirty="0"/>
              <a:t> </a:t>
            </a:r>
            <a:r>
              <a:rPr lang="en-US" sz="2200" dirty="0" err="1"/>
              <a:t>Tante</a:t>
            </a:r>
            <a:r>
              <a:rPr lang="en-US" sz="2200" dirty="0"/>
              <a:t> Laura.  </a:t>
            </a:r>
            <a:br>
              <a:rPr lang="en-US" sz="2200" dirty="0"/>
            </a:br>
            <a:r>
              <a:rPr lang="en-US" sz="2200" dirty="0"/>
              <a:t>Mia </a:t>
            </a:r>
            <a:r>
              <a:rPr lang="en-US" sz="2200" dirty="0" err="1"/>
              <a:t>beschreibt</a:t>
            </a:r>
            <a:r>
              <a:rPr lang="en-US" sz="2200" dirty="0"/>
              <a:t> </a:t>
            </a:r>
            <a:r>
              <a:rPr lang="en-US" sz="2200" dirty="0" err="1"/>
              <a:t>sie</a:t>
            </a:r>
            <a:r>
              <a:rPr lang="en-US" sz="2200" dirty="0"/>
              <a:t>, </a:t>
            </a:r>
            <a:r>
              <a:rPr lang="en-US" sz="2200" dirty="0" err="1"/>
              <a:t>denn</a:t>
            </a:r>
            <a:r>
              <a:rPr lang="en-US" sz="2200" dirty="0"/>
              <a:t> Katja </a:t>
            </a:r>
            <a:r>
              <a:rPr lang="en-US" sz="2200" dirty="0" err="1"/>
              <a:t>kennt</a:t>
            </a:r>
            <a:r>
              <a:rPr lang="en-US" sz="2200" dirty="0"/>
              <a:t>* </a:t>
            </a:r>
            <a:r>
              <a:rPr lang="en-US" sz="2200" dirty="0" err="1"/>
              <a:t>sie</a:t>
            </a:r>
            <a:r>
              <a:rPr lang="en-US" sz="2200" dirty="0"/>
              <a:t> </a:t>
            </a:r>
            <a:r>
              <a:rPr lang="en-US" sz="2200" dirty="0" err="1"/>
              <a:t>nicht</a:t>
            </a:r>
            <a:r>
              <a:rPr lang="en-US" sz="2200" dirty="0"/>
              <a:t>. </a:t>
            </a:r>
            <a:r>
              <a:rPr lang="en-US" sz="2200" dirty="0" err="1"/>
              <a:t>Schreibt</a:t>
            </a:r>
            <a:r>
              <a:rPr lang="en-US" sz="2200" dirty="0"/>
              <a:t> 1-8 und </a:t>
            </a:r>
            <a:r>
              <a:rPr lang="en-US" sz="2200" dirty="0" err="1"/>
              <a:t>gern</a:t>
            </a:r>
            <a:r>
              <a:rPr lang="en-US" sz="2200" dirty="0"/>
              <a:t> / </a:t>
            </a:r>
            <a:r>
              <a:rPr lang="en-US" sz="2200" dirty="0" err="1"/>
              <a:t>nicht</a:t>
            </a:r>
            <a:r>
              <a:rPr lang="en-US" sz="2200" dirty="0"/>
              <a:t> </a:t>
            </a:r>
            <a:r>
              <a:rPr lang="en-US" sz="2200" dirty="0" err="1"/>
              <a:t>gern</a:t>
            </a:r>
            <a:r>
              <a:rPr lang="en-US" sz="2200" dirty="0"/>
              <a:t>.</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3446020725"/>
              </p:ext>
            </p:extLst>
          </p:nvPr>
        </p:nvGraphicFramePr>
        <p:xfrm>
          <a:off x="607131" y="1654115"/>
          <a:ext cx="11455483" cy="4479980"/>
        </p:xfrm>
        <a:graphic>
          <a:graphicData uri="http://schemas.openxmlformats.org/drawingml/2006/table">
            <a:tbl>
              <a:tblPr firstRow="1" bandRow="1">
                <a:tableStyleId>{00A15C55-8517-42AA-B614-E9B94910E393}</a:tableStyleId>
              </a:tblPr>
              <a:tblGrid>
                <a:gridCol w="700933">
                  <a:extLst>
                    <a:ext uri="{9D8B030D-6E8A-4147-A177-3AD203B41FA5}">
                      <a16:colId xmlns:a16="http://schemas.microsoft.com/office/drawing/2014/main" val="2607353726"/>
                    </a:ext>
                  </a:extLst>
                </a:gridCol>
                <a:gridCol w="7541468">
                  <a:extLst>
                    <a:ext uri="{9D8B030D-6E8A-4147-A177-3AD203B41FA5}">
                      <a16:colId xmlns:a16="http://schemas.microsoft.com/office/drawing/2014/main" val="1600817978"/>
                    </a:ext>
                  </a:extLst>
                </a:gridCol>
                <a:gridCol w="1596326">
                  <a:extLst>
                    <a:ext uri="{9D8B030D-6E8A-4147-A177-3AD203B41FA5}">
                      <a16:colId xmlns:a16="http://schemas.microsoft.com/office/drawing/2014/main" val="4128092149"/>
                    </a:ext>
                  </a:extLst>
                </a:gridCol>
                <a:gridCol w="1616756">
                  <a:extLst>
                    <a:ext uri="{9D8B030D-6E8A-4147-A177-3AD203B41FA5}">
                      <a16:colId xmlns:a16="http://schemas.microsoft.com/office/drawing/2014/main" val="2609792770"/>
                    </a:ext>
                  </a:extLst>
                </a:gridCol>
              </a:tblGrid>
              <a:tr h="439700">
                <a:tc>
                  <a:txBody>
                    <a:bodyPr/>
                    <a:lstStyle/>
                    <a:p>
                      <a:endParaRPr lang="en-GB" dirty="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gern</a:t>
                      </a:r>
                      <a:endParaRPr lang="en-GB" sz="2000" b="0"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nicht</a:t>
                      </a:r>
                      <a:r>
                        <a:rPr lang="en-GB" sz="2000" dirty="0"/>
                        <a:t> </a:t>
                      </a:r>
                      <a:r>
                        <a:rPr lang="en-GB" sz="2000" dirty="0" err="1"/>
                        <a:t>gern</a:t>
                      </a:r>
                      <a:endParaRPr lang="en-GB" sz="2000" b="0"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53431983"/>
                  </a:ext>
                </a:extLst>
              </a:tr>
              <a:tr h="439700">
                <a:tc>
                  <a:txBody>
                    <a:bodyPr/>
                    <a:lstStyle/>
                    <a:p>
                      <a:pPr algn="ctr"/>
                      <a:r>
                        <a:rPr lang="en-GB" sz="2000" dirty="0">
                          <a:solidFill>
                            <a:schemeClr val="tx1"/>
                          </a:solidFill>
                        </a:rPr>
                        <a:t>1.</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tx1"/>
                          </a:solidFill>
                        </a:rPr>
                        <a:t>Sie </a:t>
                      </a:r>
                      <a:r>
                        <a:rPr lang="en-GB" sz="2000" dirty="0" err="1">
                          <a:solidFill>
                            <a:schemeClr val="tx1"/>
                          </a:solidFill>
                        </a:rPr>
                        <a:t>bleibt</a:t>
                      </a:r>
                      <a:r>
                        <a:rPr lang="en-GB" sz="2000" dirty="0">
                          <a:solidFill>
                            <a:schemeClr val="tx1"/>
                          </a:solidFill>
                        </a:rPr>
                        <a:t> </a:t>
                      </a:r>
                      <a:r>
                        <a:rPr lang="en-GB" sz="2000" dirty="0" err="1">
                          <a:solidFill>
                            <a:schemeClr val="tx1"/>
                          </a:solidFill>
                        </a:rPr>
                        <a:t>nicht</a:t>
                      </a:r>
                      <a:r>
                        <a:rPr lang="en-GB" sz="2000" dirty="0">
                          <a:solidFill>
                            <a:schemeClr val="tx1"/>
                          </a:solidFill>
                        </a:rPr>
                        <a:t> </a:t>
                      </a:r>
                      <a:r>
                        <a:rPr lang="en-GB" sz="2000" dirty="0" err="1">
                          <a:solidFill>
                            <a:schemeClr val="tx1"/>
                          </a:solidFill>
                        </a:rPr>
                        <a:t>gern</a:t>
                      </a:r>
                      <a:r>
                        <a:rPr lang="en-GB" sz="2000" dirty="0">
                          <a:solidFill>
                            <a:schemeClr val="tx1"/>
                          </a:solidFill>
                        </a:rPr>
                        <a:t> </a:t>
                      </a:r>
                      <a:r>
                        <a:rPr lang="en-GB" sz="2000" dirty="0" err="1">
                          <a:solidFill>
                            <a:schemeClr val="tx1"/>
                          </a:solidFill>
                        </a:rPr>
                        <a:t>zu</a:t>
                      </a:r>
                      <a:r>
                        <a:rPr lang="en-GB" sz="2000" dirty="0">
                          <a:solidFill>
                            <a:schemeClr val="tx1"/>
                          </a:solidFill>
                        </a:rPr>
                        <a:t> </a:t>
                      </a:r>
                      <a:r>
                        <a:rPr lang="en-GB" sz="2000" dirty="0" err="1">
                          <a:solidFill>
                            <a:schemeClr val="tx1"/>
                          </a:solidFill>
                        </a:rPr>
                        <a:t>Hause</a:t>
                      </a:r>
                      <a:r>
                        <a:rPr lang="en-GB" sz="2000" dirty="0">
                          <a:solidFill>
                            <a:schemeClr val="tx1"/>
                          </a:solidFill>
                        </a:rPr>
                        <a:t>, </a:t>
                      </a:r>
                      <a:r>
                        <a:rPr lang="en-GB" sz="2000" dirty="0" err="1">
                          <a:solidFill>
                            <a:schemeClr val="tx1"/>
                          </a:solidFill>
                        </a:rPr>
                        <a:t>denn</a:t>
                      </a:r>
                      <a:r>
                        <a:rPr lang="en-GB" sz="2000" dirty="0">
                          <a:solidFill>
                            <a:schemeClr val="tx1"/>
                          </a:solidFill>
                        </a:rPr>
                        <a:t> </a:t>
                      </a:r>
                      <a:r>
                        <a:rPr lang="en-GB" sz="2000" dirty="0" err="1">
                          <a:solidFill>
                            <a:schemeClr val="tx1"/>
                          </a:solidFill>
                        </a:rPr>
                        <a:t>sie</a:t>
                      </a:r>
                      <a:r>
                        <a:rPr lang="en-GB" sz="2000" dirty="0">
                          <a:solidFill>
                            <a:schemeClr val="tx1"/>
                          </a:solidFill>
                        </a:rPr>
                        <a:t> hat </a:t>
                      </a:r>
                      <a:r>
                        <a:rPr lang="en-GB" sz="2000" dirty="0" err="1">
                          <a:solidFill>
                            <a:schemeClr val="tx1"/>
                          </a:solidFill>
                        </a:rPr>
                        <a:t>viel</a:t>
                      </a:r>
                      <a:r>
                        <a:rPr lang="en-GB" sz="2000" dirty="0">
                          <a:solidFill>
                            <a:schemeClr val="tx1"/>
                          </a:solidFill>
                        </a:rPr>
                        <a:t> </a:t>
                      </a:r>
                      <a:r>
                        <a:rPr lang="en-GB" sz="2000" dirty="0" err="1">
                          <a:solidFill>
                            <a:schemeClr val="tx1"/>
                          </a:solidFill>
                        </a:rPr>
                        <a:t>Energie</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71492714"/>
                  </a:ext>
                </a:extLst>
              </a:tr>
              <a:tr h="439700">
                <a:tc>
                  <a:txBody>
                    <a:bodyPr/>
                    <a:lstStyle/>
                    <a:p>
                      <a:pPr algn="ctr"/>
                      <a:r>
                        <a:rPr lang="en-GB" sz="2000" dirty="0">
                          <a:solidFill>
                            <a:schemeClr val="tx1"/>
                          </a:solidFill>
                        </a:rPr>
                        <a:t>2.</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Sie </a:t>
                      </a:r>
                      <a:r>
                        <a:rPr lang="en-GB" sz="2000" dirty="0" err="1">
                          <a:solidFill>
                            <a:schemeClr val="tx1"/>
                          </a:solidFill>
                        </a:rPr>
                        <a:t>liest</a:t>
                      </a:r>
                      <a:r>
                        <a:rPr lang="en-GB" sz="2000" dirty="0">
                          <a:solidFill>
                            <a:schemeClr val="tx1"/>
                          </a:solidFill>
                        </a:rPr>
                        <a:t>      </a:t>
                      </a:r>
                      <a:r>
                        <a:rPr lang="en-GB" sz="2000" dirty="0" err="1">
                          <a:solidFill>
                            <a:schemeClr val="tx1"/>
                          </a:solidFill>
                        </a:rPr>
                        <a:t>gern</a:t>
                      </a:r>
                      <a:r>
                        <a:rPr lang="en-GB" sz="2000" dirty="0">
                          <a:solidFill>
                            <a:schemeClr val="tx1"/>
                          </a:solidFill>
                        </a:rPr>
                        <a:t>     , </a:t>
                      </a:r>
                      <a:r>
                        <a:rPr lang="en-GB" sz="2000" dirty="0" err="1">
                          <a:solidFill>
                            <a:schemeClr val="tx1"/>
                          </a:solidFill>
                        </a:rPr>
                        <a:t>weil</a:t>
                      </a:r>
                      <a:r>
                        <a:rPr lang="en-GB" sz="2000" dirty="0">
                          <a:solidFill>
                            <a:schemeClr val="tx1"/>
                          </a:solidFill>
                        </a:rPr>
                        <a:t> </a:t>
                      </a:r>
                      <a:r>
                        <a:rPr lang="en-GB" sz="2000" dirty="0" err="1">
                          <a:solidFill>
                            <a:schemeClr val="tx1"/>
                          </a:solidFill>
                        </a:rPr>
                        <a:t>sie</a:t>
                      </a:r>
                      <a:r>
                        <a:rPr lang="en-GB" sz="2000" dirty="0">
                          <a:solidFill>
                            <a:schemeClr val="tx1"/>
                          </a:solidFill>
                        </a:rPr>
                        <a:t> </a:t>
                      </a:r>
                      <a:r>
                        <a:rPr lang="en-GB" sz="2000" dirty="0" err="1">
                          <a:solidFill>
                            <a:schemeClr val="tx1"/>
                          </a:solidFill>
                        </a:rPr>
                        <a:t>Bücher</a:t>
                      </a:r>
                      <a:r>
                        <a:rPr lang="en-GB" sz="2000" dirty="0">
                          <a:solidFill>
                            <a:schemeClr val="tx1"/>
                          </a:solidFill>
                        </a:rPr>
                        <a:t> mag.</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61458278"/>
                  </a:ext>
                </a:extLst>
              </a:tr>
              <a:tr h="439700">
                <a:tc>
                  <a:txBody>
                    <a:bodyPr/>
                    <a:lstStyle/>
                    <a:p>
                      <a:pPr algn="ctr"/>
                      <a:r>
                        <a:rPr lang="en-GB" sz="2000">
                          <a:solidFill>
                            <a:schemeClr val="tx1"/>
                          </a:solidFill>
                        </a:rPr>
                        <a:t>3.</a:t>
                      </a:r>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Sie </a:t>
                      </a:r>
                      <a:r>
                        <a:rPr lang="en-GB" sz="2000" dirty="0" err="1">
                          <a:solidFill>
                            <a:schemeClr val="tx1"/>
                          </a:solidFill>
                        </a:rPr>
                        <a:t>geht</a:t>
                      </a:r>
                      <a:r>
                        <a:rPr lang="en-GB" sz="2000" dirty="0">
                          <a:solidFill>
                            <a:schemeClr val="tx1"/>
                          </a:solidFill>
                        </a:rPr>
                        <a:t>      </a:t>
                      </a:r>
                      <a:r>
                        <a:rPr lang="en-GB" sz="2000" dirty="0" err="1">
                          <a:solidFill>
                            <a:schemeClr val="tx1"/>
                          </a:solidFill>
                        </a:rPr>
                        <a:t>gern</a:t>
                      </a:r>
                      <a:r>
                        <a:rPr lang="en-GB" sz="2000" dirty="0">
                          <a:solidFill>
                            <a:schemeClr val="tx1"/>
                          </a:solidFill>
                        </a:rPr>
                        <a:t>     auf Safari, </a:t>
                      </a:r>
                      <a:r>
                        <a:rPr lang="en-GB" sz="2000" dirty="0" err="1">
                          <a:solidFill>
                            <a:schemeClr val="tx1"/>
                          </a:solidFill>
                        </a:rPr>
                        <a:t>weil</a:t>
                      </a:r>
                      <a:r>
                        <a:rPr lang="en-GB" sz="2000" dirty="0">
                          <a:solidFill>
                            <a:schemeClr val="tx1"/>
                          </a:solidFill>
                        </a:rPr>
                        <a:t> </a:t>
                      </a:r>
                      <a:r>
                        <a:rPr lang="en-GB" sz="2000" dirty="0" err="1">
                          <a:solidFill>
                            <a:schemeClr val="tx1"/>
                          </a:solidFill>
                        </a:rPr>
                        <a:t>sie</a:t>
                      </a:r>
                      <a:r>
                        <a:rPr lang="en-GB" sz="2000" dirty="0">
                          <a:solidFill>
                            <a:schemeClr val="tx1"/>
                          </a:solidFill>
                        </a:rPr>
                        <a:t> </a:t>
                      </a:r>
                      <a:r>
                        <a:rPr lang="en-GB" sz="2000" dirty="0" err="1">
                          <a:solidFill>
                            <a:schemeClr val="tx1"/>
                          </a:solidFill>
                        </a:rPr>
                        <a:t>Tiere</a:t>
                      </a:r>
                      <a:r>
                        <a:rPr lang="en-GB" sz="2000" dirty="0">
                          <a:solidFill>
                            <a:schemeClr val="tx1"/>
                          </a:solidFill>
                        </a:rPr>
                        <a:t> </a:t>
                      </a:r>
                      <a:r>
                        <a:rPr lang="en-GB" sz="2000" dirty="0" err="1">
                          <a:solidFill>
                            <a:schemeClr val="tx1"/>
                          </a:solidFill>
                        </a:rPr>
                        <a:t>liebt</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89313960"/>
                  </a:ext>
                </a:extLst>
              </a:tr>
              <a:tr h="439700">
                <a:tc>
                  <a:txBody>
                    <a:bodyPr/>
                    <a:lstStyle/>
                    <a:p>
                      <a:pPr algn="ctr"/>
                      <a:r>
                        <a:rPr lang="en-GB" sz="2000">
                          <a:solidFill>
                            <a:schemeClr val="tx1"/>
                          </a:solidFill>
                        </a:rPr>
                        <a:t>4.</a:t>
                      </a:r>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tx1"/>
                          </a:solidFill>
                        </a:rPr>
                        <a:t>Sie </a:t>
                      </a:r>
                      <a:r>
                        <a:rPr lang="en-GB" sz="2000" dirty="0" err="1">
                          <a:solidFill>
                            <a:schemeClr val="tx1"/>
                          </a:solidFill>
                        </a:rPr>
                        <a:t>fährt</a:t>
                      </a:r>
                      <a:r>
                        <a:rPr lang="en-GB" sz="2000" dirty="0">
                          <a:solidFill>
                            <a:schemeClr val="tx1"/>
                          </a:solidFill>
                        </a:rPr>
                        <a:t> </a:t>
                      </a:r>
                      <a:r>
                        <a:rPr lang="en-GB" sz="2000" dirty="0" err="1">
                          <a:solidFill>
                            <a:schemeClr val="tx1"/>
                          </a:solidFill>
                        </a:rPr>
                        <a:t>nicht</a:t>
                      </a:r>
                      <a:r>
                        <a:rPr lang="en-GB" sz="2000" dirty="0">
                          <a:solidFill>
                            <a:schemeClr val="tx1"/>
                          </a:solidFill>
                        </a:rPr>
                        <a:t> </a:t>
                      </a:r>
                      <a:r>
                        <a:rPr lang="en-GB" sz="2000" dirty="0" err="1">
                          <a:solidFill>
                            <a:schemeClr val="tx1"/>
                          </a:solidFill>
                        </a:rPr>
                        <a:t>gern</a:t>
                      </a:r>
                      <a:r>
                        <a:rPr lang="en-GB" sz="2000" dirty="0">
                          <a:solidFill>
                            <a:schemeClr val="tx1"/>
                          </a:solidFill>
                        </a:rPr>
                        <a:t> </a:t>
                      </a:r>
                      <a:r>
                        <a:rPr lang="en-GB" sz="2000" dirty="0" err="1">
                          <a:solidFill>
                            <a:schemeClr val="tx1"/>
                          </a:solidFill>
                        </a:rPr>
                        <a:t>mit</a:t>
                      </a:r>
                      <a:r>
                        <a:rPr lang="en-GB" sz="2000" dirty="0">
                          <a:solidFill>
                            <a:schemeClr val="tx1"/>
                          </a:solidFill>
                        </a:rPr>
                        <a:t> </a:t>
                      </a:r>
                      <a:r>
                        <a:rPr lang="en-GB" sz="2000" dirty="0" err="1">
                          <a:solidFill>
                            <a:schemeClr val="tx1"/>
                          </a:solidFill>
                        </a:rPr>
                        <a:t>dem</a:t>
                      </a:r>
                      <a:r>
                        <a:rPr lang="en-GB" sz="2000" dirty="0">
                          <a:solidFill>
                            <a:schemeClr val="tx1"/>
                          </a:solidFill>
                        </a:rPr>
                        <a:t> Zug, </a:t>
                      </a:r>
                      <a:r>
                        <a:rPr lang="en-GB" sz="2000" dirty="0" err="1">
                          <a:solidFill>
                            <a:schemeClr val="tx1"/>
                          </a:solidFill>
                        </a:rPr>
                        <a:t>denn</a:t>
                      </a:r>
                      <a:r>
                        <a:rPr lang="en-GB" sz="2000" dirty="0">
                          <a:solidFill>
                            <a:schemeClr val="tx1"/>
                          </a:solidFill>
                        </a:rPr>
                        <a:t> </a:t>
                      </a:r>
                      <a:r>
                        <a:rPr lang="en-GB" sz="2000" dirty="0" err="1">
                          <a:solidFill>
                            <a:schemeClr val="tx1"/>
                          </a:solidFill>
                        </a:rPr>
                        <a:t>sie</a:t>
                      </a:r>
                      <a:r>
                        <a:rPr lang="en-GB" sz="2000" dirty="0">
                          <a:solidFill>
                            <a:schemeClr val="tx1"/>
                          </a:solidFill>
                        </a:rPr>
                        <a:t> </a:t>
                      </a:r>
                      <a:r>
                        <a:rPr lang="en-GB" sz="2000" dirty="0" err="1">
                          <a:solidFill>
                            <a:schemeClr val="tx1"/>
                          </a:solidFill>
                        </a:rPr>
                        <a:t>findet</a:t>
                      </a:r>
                      <a:r>
                        <a:rPr lang="en-GB" sz="2000" dirty="0">
                          <a:solidFill>
                            <a:schemeClr val="tx1"/>
                          </a:solidFill>
                        </a:rPr>
                        <a:t> es </a:t>
                      </a:r>
                      <a:r>
                        <a:rPr lang="en-GB" sz="2000" dirty="0" err="1">
                          <a:solidFill>
                            <a:schemeClr val="tx1"/>
                          </a:solidFill>
                        </a:rPr>
                        <a:t>zu</a:t>
                      </a:r>
                      <a:r>
                        <a:rPr lang="en-GB" sz="2000" dirty="0">
                          <a:solidFill>
                            <a:schemeClr val="tx1"/>
                          </a:solidFill>
                        </a:rPr>
                        <a:t> </a:t>
                      </a:r>
                      <a:r>
                        <a:rPr lang="en-GB" sz="2000" dirty="0" err="1">
                          <a:solidFill>
                            <a:schemeClr val="tx1"/>
                          </a:solidFill>
                        </a:rPr>
                        <a:t>langsam</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44197191"/>
                  </a:ext>
                </a:extLst>
              </a:tr>
              <a:tr h="439700">
                <a:tc>
                  <a:txBody>
                    <a:bodyPr/>
                    <a:lstStyle/>
                    <a:p>
                      <a:pPr algn="ctr"/>
                      <a:r>
                        <a:rPr lang="en-GB" sz="2000">
                          <a:solidFill>
                            <a:schemeClr val="tx1"/>
                          </a:solidFill>
                        </a:rPr>
                        <a:t>5.</a:t>
                      </a:r>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Sie </a:t>
                      </a:r>
                      <a:r>
                        <a:rPr lang="en-GB" sz="2000" dirty="0" err="1">
                          <a:solidFill>
                            <a:schemeClr val="tx1"/>
                          </a:solidFill>
                        </a:rPr>
                        <a:t>macht</a:t>
                      </a:r>
                      <a:r>
                        <a:rPr lang="en-GB" sz="2000" dirty="0">
                          <a:solidFill>
                            <a:schemeClr val="tx1"/>
                          </a:solidFill>
                        </a:rPr>
                        <a:t>       </a:t>
                      </a:r>
                      <a:r>
                        <a:rPr lang="en-GB" sz="2000" dirty="0" err="1">
                          <a:solidFill>
                            <a:schemeClr val="tx1"/>
                          </a:solidFill>
                        </a:rPr>
                        <a:t>gern</a:t>
                      </a:r>
                      <a:r>
                        <a:rPr lang="en-GB" sz="2000" dirty="0">
                          <a:solidFill>
                            <a:schemeClr val="tx1"/>
                          </a:solidFill>
                        </a:rPr>
                        <a:t>     </a:t>
                      </a:r>
                      <a:r>
                        <a:rPr lang="en-GB" sz="2000" dirty="0" err="1">
                          <a:solidFill>
                            <a:schemeClr val="tx1"/>
                          </a:solidFill>
                        </a:rPr>
                        <a:t>Grillpartys</a:t>
                      </a:r>
                      <a:r>
                        <a:rPr lang="en-GB" sz="2000" dirty="0">
                          <a:solidFill>
                            <a:schemeClr val="tx1"/>
                          </a:solidFill>
                        </a:rPr>
                        <a:t>, </a:t>
                      </a:r>
                      <a:r>
                        <a:rPr lang="en-GB" sz="2000" dirty="0" err="1">
                          <a:solidFill>
                            <a:schemeClr val="tx1"/>
                          </a:solidFill>
                        </a:rPr>
                        <a:t>weil</a:t>
                      </a:r>
                      <a:r>
                        <a:rPr lang="en-GB" sz="2000" dirty="0">
                          <a:solidFill>
                            <a:schemeClr val="tx1"/>
                          </a:solidFill>
                        </a:rPr>
                        <a:t> </a:t>
                      </a:r>
                      <a:r>
                        <a:rPr lang="en-GB" sz="2000" dirty="0" err="1">
                          <a:solidFill>
                            <a:schemeClr val="tx1"/>
                          </a:solidFill>
                        </a:rPr>
                        <a:t>sie</a:t>
                      </a:r>
                      <a:r>
                        <a:rPr lang="en-GB" sz="2000" dirty="0">
                          <a:solidFill>
                            <a:schemeClr val="tx1"/>
                          </a:solidFill>
                        </a:rPr>
                        <a:t> </a:t>
                      </a:r>
                      <a:r>
                        <a:rPr lang="en-GB" sz="2000" dirty="0" err="1">
                          <a:solidFill>
                            <a:schemeClr val="tx1"/>
                          </a:solidFill>
                        </a:rPr>
                        <a:t>keine</a:t>
                      </a:r>
                      <a:r>
                        <a:rPr lang="en-GB" sz="2000" dirty="0">
                          <a:solidFill>
                            <a:schemeClr val="tx1"/>
                          </a:solidFill>
                        </a:rPr>
                        <a:t> </a:t>
                      </a:r>
                      <a:r>
                        <a:rPr lang="en-GB" sz="2000" dirty="0" err="1">
                          <a:solidFill>
                            <a:schemeClr val="tx1"/>
                          </a:solidFill>
                        </a:rPr>
                        <a:t>Vegetarierin</a:t>
                      </a:r>
                      <a:r>
                        <a:rPr lang="en-GB" sz="2000" dirty="0">
                          <a:solidFill>
                            <a:schemeClr val="tx1"/>
                          </a:solidFill>
                        </a:rPr>
                        <a:t> </a:t>
                      </a:r>
                      <a:r>
                        <a:rPr lang="en-GB" sz="2000" dirty="0" err="1">
                          <a:solidFill>
                            <a:schemeClr val="tx1"/>
                          </a:solidFill>
                        </a:rPr>
                        <a:t>ist</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72389626"/>
                  </a:ext>
                </a:extLst>
              </a:tr>
              <a:tr h="439700">
                <a:tc>
                  <a:txBody>
                    <a:bodyPr/>
                    <a:lstStyle/>
                    <a:p>
                      <a:pPr algn="ctr"/>
                      <a:r>
                        <a:rPr lang="en-GB" sz="2000">
                          <a:solidFill>
                            <a:schemeClr val="tx1"/>
                          </a:solidFill>
                        </a:rPr>
                        <a:t>6.</a:t>
                      </a:r>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Sie </a:t>
                      </a:r>
                      <a:r>
                        <a:rPr lang="en-GB" sz="2000" dirty="0" err="1">
                          <a:solidFill>
                            <a:schemeClr val="tx1"/>
                          </a:solidFill>
                        </a:rPr>
                        <a:t>wandert</a:t>
                      </a:r>
                      <a:r>
                        <a:rPr lang="en-GB" sz="2000" dirty="0">
                          <a:solidFill>
                            <a:schemeClr val="tx1"/>
                          </a:solidFill>
                        </a:rPr>
                        <a:t>      </a:t>
                      </a:r>
                      <a:r>
                        <a:rPr lang="en-GB" sz="2000" dirty="0" err="1">
                          <a:solidFill>
                            <a:schemeClr val="tx1"/>
                          </a:solidFill>
                        </a:rPr>
                        <a:t>gern</a:t>
                      </a:r>
                      <a:r>
                        <a:rPr lang="en-GB" sz="2000" dirty="0">
                          <a:solidFill>
                            <a:schemeClr val="tx1"/>
                          </a:solidFill>
                        </a:rPr>
                        <a:t>     , </a:t>
                      </a:r>
                      <a:r>
                        <a:rPr lang="en-GB" sz="2000" dirty="0" err="1">
                          <a:solidFill>
                            <a:schemeClr val="tx1"/>
                          </a:solidFill>
                        </a:rPr>
                        <a:t>denn</a:t>
                      </a:r>
                      <a:r>
                        <a:rPr lang="en-GB" sz="2000" dirty="0">
                          <a:solidFill>
                            <a:schemeClr val="tx1"/>
                          </a:solidFill>
                        </a:rPr>
                        <a:t> </a:t>
                      </a:r>
                      <a:r>
                        <a:rPr lang="en-GB" sz="2000" dirty="0" err="1">
                          <a:solidFill>
                            <a:schemeClr val="tx1"/>
                          </a:solidFill>
                        </a:rPr>
                        <a:t>sie</a:t>
                      </a:r>
                      <a:r>
                        <a:rPr lang="en-GB" sz="2000" dirty="0">
                          <a:solidFill>
                            <a:schemeClr val="tx1"/>
                          </a:solidFill>
                        </a:rPr>
                        <a:t> will fit </a:t>
                      </a:r>
                      <a:r>
                        <a:rPr lang="en-GB" sz="2000" dirty="0" err="1">
                          <a:solidFill>
                            <a:schemeClr val="tx1"/>
                          </a:solidFill>
                        </a:rPr>
                        <a:t>bleiben</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64931564"/>
                  </a:ext>
                </a:extLst>
              </a:tr>
              <a:tr h="439700">
                <a:tc>
                  <a:txBody>
                    <a:bodyPr/>
                    <a:lstStyle/>
                    <a:p>
                      <a:pPr algn="ctr"/>
                      <a:r>
                        <a:rPr lang="en-GB" sz="2000">
                          <a:solidFill>
                            <a:schemeClr val="tx1"/>
                          </a:solidFill>
                        </a:rPr>
                        <a:t>7.</a:t>
                      </a:r>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Sie </a:t>
                      </a:r>
                      <a:r>
                        <a:rPr lang="en-GB" sz="2000" dirty="0" err="1">
                          <a:solidFill>
                            <a:schemeClr val="tx1"/>
                          </a:solidFill>
                        </a:rPr>
                        <a:t>arbeitet</a:t>
                      </a:r>
                      <a:r>
                        <a:rPr lang="en-GB" sz="2000" dirty="0">
                          <a:solidFill>
                            <a:schemeClr val="tx1"/>
                          </a:solidFill>
                        </a:rPr>
                        <a:t> </a:t>
                      </a:r>
                      <a:r>
                        <a:rPr lang="en-GB" sz="2000" dirty="0" err="1">
                          <a:solidFill>
                            <a:schemeClr val="tx1"/>
                          </a:solidFill>
                        </a:rPr>
                        <a:t>nicht</a:t>
                      </a:r>
                      <a:r>
                        <a:rPr lang="en-GB" sz="2000" dirty="0">
                          <a:solidFill>
                            <a:schemeClr val="tx1"/>
                          </a:solidFill>
                        </a:rPr>
                        <a:t> </a:t>
                      </a:r>
                      <a:r>
                        <a:rPr lang="en-GB" sz="2000" dirty="0" err="1">
                          <a:solidFill>
                            <a:schemeClr val="tx1"/>
                          </a:solidFill>
                        </a:rPr>
                        <a:t>gern</a:t>
                      </a:r>
                      <a:r>
                        <a:rPr lang="en-GB" sz="2000" dirty="0">
                          <a:solidFill>
                            <a:schemeClr val="tx1"/>
                          </a:solidFill>
                        </a:rPr>
                        <a:t> </a:t>
                      </a:r>
                      <a:r>
                        <a:rPr lang="en-GB" sz="2000" dirty="0" err="1">
                          <a:solidFill>
                            <a:schemeClr val="tx1"/>
                          </a:solidFill>
                        </a:rPr>
                        <a:t>im</a:t>
                      </a:r>
                      <a:r>
                        <a:rPr lang="en-GB" sz="2000" dirty="0">
                          <a:solidFill>
                            <a:schemeClr val="tx1"/>
                          </a:solidFill>
                        </a:rPr>
                        <a:t> Garten, </a:t>
                      </a:r>
                      <a:r>
                        <a:rPr lang="en-GB" sz="2000" dirty="0" err="1">
                          <a:solidFill>
                            <a:schemeClr val="tx1"/>
                          </a:solidFill>
                        </a:rPr>
                        <a:t>weil</a:t>
                      </a:r>
                      <a:r>
                        <a:rPr lang="en-GB" sz="2000" dirty="0">
                          <a:solidFill>
                            <a:schemeClr val="tx1"/>
                          </a:solidFill>
                        </a:rPr>
                        <a:t> es </a:t>
                      </a:r>
                      <a:r>
                        <a:rPr lang="en-GB" sz="2000" dirty="0" err="1">
                          <a:solidFill>
                            <a:schemeClr val="tx1"/>
                          </a:solidFill>
                        </a:rPr>
                        <a:t>langweilig</a:t>
                      </a:r>
                      <a:r>
                        <a:rPr lang="en-GB" sz="2000" dirty="0">
                          <a:solidFill>
                            <a:schemeClr val="tx1"/>
                          </a:solidFill>
                        </a:rPr>
                        <a:t> </a:t>
                      </a:r>
                      <a:r>
                        <a:rPr lang="en-GB" sz="2000" dirty="0" err="1">
                          <a:solidFill>
                            <a:schemeClr val="tx1"/>
                          </a:solidFill>
                        </a:rPr>
                        <a:t>ist</a:t>
                      </a:r>
                      <a:r>
                        <a:rPr lang="en-GB" sz="20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71851735"/>
                  </a:ext>
                </a:extLst>
              </a:tr>
              <a:tr h="439700">
                <a:tc>
                  <a:txBody>
                    <a:bodyPr/>
                    <a:lstStyle/>
                    <a:p>
                      <a:pPr algn="ctr"/>
                      <a:r>
                        <a:rPr lang="en-GB" sz="2000" dirty="0">
                          <a:solidFill>
                            <a:schemeClr val="tx1"/>
                          </a:solidFill>
                        </a:rPr>
                        <a:t>8.</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Sie </a:t>
                      </a:r>
                      <a:r>
                        <a:rPr lang="en-GB" sz="2000" dirty="0" err="1">
                          <a:solidFill>
                            <a:schemeClr val="tx1"/>
                          </a:solidFill>
                        </a:rPr>
                        <a:t>fährt</a:t>
                      </a:r>
                      <a:r>
                        <a:rPr lang="en-GB" sz="2000" dirty="0">
                          <a:solidFill>
                            <a:schemeClr val="tx1"/>
                          </a:solidFill>
                        </a:rPr>
                        <a:t> </a:t>
                      </a:r>
                      <a:r>
                        <a:rPr lang="en-GB" sz="2000" dirty="0" err="1">
                          <a:solidFill>
                            <a:schemeClr val="tx1"/>
                          </a:solidFill>
                        </a:rPr>
                        <a:t>nicht</a:t>
                      </a:r>
                      <a:r>
                        <a:rPr lang="en-GB" sz="2000" dirty="0">
                          <a:solidFill>
                            <a:schemeClr val="tx1"/>
                          </a:solidFill>
                        </a:rPr>
                        <a:t> </a:t>
                      </a:r>
                      <a:r>
                        <a:rPr lang="en-GB" sz="2000" dirty="0" err="1">
                          <a:solidFill>
                            <a:schemeClr val="tx1"/>
                          </a:solidFill>
                        </a:rPr>
                        <a:t>gern</a:t>
                      </a:r>
                      <a:r>
                        <a:rPr lang="en-GB" sz="2000" dirty="0">
                          <a:solidFill>
                            <a:schemeClr val="tx1"/>
                          </a:solidFill>
                        </a:rPr>
                        <a:t> Skateboard, </a:t>
                      </a:r>
                      <a:r>
                        <a:rPr lang="en-GB" sz="2000" dirty="0" err="1">
                          <a:solidFill>
                            <a:schemeClr val="tx1"/>
                          </a:solidFill>
                        </a:rPr>
                        <a:t>denn</a:t>
                      </a:r>
                      <a:r>
                        <a:rPr lang="en-GB" sz="2000" dirty="0">
                          <a:solidFill>
                            <a:schemeClr val="tx1"/>
                          </a:solidFill>
                        </a:rPr>
                        <a:t> es </a:t>
                      </a:r>
                      <a:r>
                        <a:rPr lang="en-GB" sz="2000" dirty="0" err="1">
                          <a:solidFill>
                            <a:schemeClr val="tx1"/>
                          </a:solidFill>
                        </a:rPr>
                        <a:t>ist</a:t>
                      </a:r>
                      <a:r>
                        <a:rPr lang="en-GB" sz="2000" dirty="0">
                          <a:solidFill>
                            <a:schemeClr val="tx1"/>
                          </a:solidFill>
                        </a:rPr>
                        <a:t> </a:t>
                      </a:r>
                      <a:r>
                        <a:rPr lang="en-GB" sz="2000" dirty="0" err="1">
                          <a:solidFill>
                            <a:schemeClr val="tx1"/>
                          </a:solidFill>
                        </a:rPr>
                        <a:t>zu</a:t>
                      </a:r>
                      <a:r>
                        <a:rPr lang="en-GB" sz="2000" dirty="0">
                          <a:solidFill>
                            <a:schemeClr val="tx1"/>
                          </a:solidFill>
                        </a:rPr>
                        <a:t> schnell.</a:t>
                      </a:r>
                      <a:endParaRPr lang="en-GB" sz="2000" u="none"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2526394" y="2170141"/>
            <a:ext cx="1317666" cy="307777"/>
          </a:xfrm>
          <a:prstGeom prst="rect">
            <a:avLst/>
          </a:prstGeom>
          <a:solidFill>
            <a:srgbClr val="FFF5DE"/>
          </a:solidFill>
        </p:spPr>
        <p:txBody>
          <a:bodyPr wrap="square" lIns="0" tIns="0" rIns="0" bIns="0" rtlCol="0">
            <a:spAutoFit/>
          </a:bodyPr>
          <a:lstStyle/>
          <a:p>
            <a:pPr algn="ctr"/>
            <a:r>
              <a:rPr lang="en-GB" sz="2000" dirty="0">
                <a:solidFill>
                  <a:srgbClr val="115076"/>
                </a:solidFill>
              </a:rPr>
              <a:t>_________</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0061" y="2158642"/>
            <a:ext cx="282522" cy="294294"/>
          </a:xfrm>
          <a:prstGeom prst="rect">
            <a:avLst/>
          </a:prstGeom>
        </p:spPr>
      </p:pic>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1310" y="3011100"/>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0061" y="3592245"/>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2629" y="2602643"/>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462" y="4336437"/>
            <a:ext cx="282522" cy="294294"/>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1310" y="4878551"/>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0061" y="5304448"/>
            <a:ext cx="282522" cy="294294"/>
          </a:xfrm>
          <a:prstGeom prst="rect">
            <a:avLst/>
          </a:prstGeom>
        </p:spPr>
      </p:pic>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0061" y="5794572"/>
            <a:ext cx="282522" cy="294294"/>
          </a:xfrm>
          <a:prstGeom prst="rect">
            <a:avLst/>
          </a:prstGeom>
        </p:spPr>
      </p:pic>
      <p:sp>
        <p:nvSpPr>
          <p:cNvPr id="2" name="TextBox 1">
            <a:extLst>
              <a:ext uri="{FF2B5EF4-FFF2-40B4-BE49-F238E27FC236}">
                <a16:creationId xmlns:a16="http://schemas.microsoft.com/office/drawing/2014/main" id="{E1F316A6-22D8-4832-820C-4A28CE447DB7}"/>
              </a:ext>
            </a:extLst>
          </p:cNvPr>
          <p:cNvSpPr txBox="1"/>
          <p:nvPr/>
        </p:nvSpPr>
        <p:spPr>
          <a:xfrm>
            <a:off x="1190667" y="6368166"/>
            <a:ext cx="5306786" cy="461665"/>
          </a:xfrm>
          <a:prstGeom prst="rect">
            <a:avLst/>
          </a:prstGeom>
          <a:noFill/>
        </p:spPr>
        <p:txBody>
          <a:bodyPr wrap="square" rtlCol="0">
            <a:spAutoFit/>
          </a:bodyPr>
          <a:lstStyle/>
          <a:p>
            <a:pPr algn="l"/>
            <a:r>
              <a:rPr lang="en-GB" sz="2400" dirty="0"/>
              <a:t>*</a:t>
            </a:r>
            <a:r>
              <a:rPr lang="en-GB" sz="2400" dirty="0" err="1"/>
              <a:t>kennt</a:t>
            </a:r>
            <a:r>
              <a:rPr lang="en-GB" sz="2400" dirty="0"/>
              <a:t> – knows (person)</a:t>
            </a:r>
          </a:p>
        </p:txBody>
      </p:sp>
      <p:grpSp>
        <p:nvGrpSpPr>
          <p:cNvPr id="24" name="Group 23">
            <a:extLst>
              <a:ext uri="{FF2B5EF4-FFF2-40B4-BE49-F238E27FC236}">
                <a16:creationId xmlns:a16="http://schemas.microsoft.com/office/drawing/2014/main" id="{10EDF6C4-B774-4663-9B08-8D808197933C}"/>
              </a:ext>
            </a:extLst>
          </p:cNvPr>
          <p:cNvGrpSpPr/>
          <p:nvPr/>
        </p:nvGrpSpPr>
        <p:grpSpPr>
          <a:xfrm>
            <a:off x="9729269" y="-123606"/>
            <a:ext cx="998602" cy="1810498"/>
            <a:chOff x="8519170" y="1051851"/>
            <a:chExt cx="3153336" cy="4619360"/>
          </a:xfrm>
        </p:grpSpPr>
        <p:pic>
          <p:nvPicPr>
            <p:cNvPr id="25" name="Picture 24">
              <a:extLst>
                <a:ext uri="{FF2B5EF4-FFF2-40B4-BE49-F238E27FC236}">
                  <a16:creationId xmlns:a16="http://schemas.microsoft.com/office/drawing/2014/main" id="{A14C59F1-C1D3-4394-A6EE-DD4CA81901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26" name="Rectangle 25">
              <a:extLst>
                <a:ext uri="{FF2B5EF4-FFF2-40B4-BE49-F238E27FC236}">
                  <a16:creationId xmlns:a16="http://schemas.microsoft.com/office/drawing/2014/main" id="{98A80FC4-E4A8-42B8-8440-F9E037A81AD9}"/>
                </a:ext>
              </a:extLst>
            </p:cNvPr>
            <p:cNvSpPr/>
            <p:nvPr/>
          </p:nvSpPr>
          <p:spPr>
            <a:xfrm>
              <a:off x="8519170" y="1051851"/>
              <a:ext cx="603565" cy="1264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170A6067-64B6-4FF0-80BB-57ABA14EBF54}"/>
              </a:ext>
            </a:extLst>
          </p:cNvPr>
          <p:cNvSpPr txBox="1"/>
          <p:nvPr/>
        </p:nvSpPr>
        <p:spPr>
          <a:xfrm>
            <a:off x="2304908" y="2602643"/>
            <a:ext cx="1317666" cy="307777"/>
          </a:xfrm>
          <a:prstGeom prst="rect">
            <a:avLst/>
          </a:prstGeom>
          <a:solidFill>
            <a:srgbClr val="FFFAEF"/>
          </a:solidFill>
        </p:spPr>
        <p:txBody>
          <a:bodyPr wrap="square" lIns="0" tIns="0" rIns="0" bIns="0" rtlCol="0">
            <a:spAutoFit/>
          </a:bodyPr>
          <a:lstStyle/>
          <a:p>
            <a:pPr algn="ctr"/>
            <a:r>
              <a:rPr lang="en-GB" sz="2000" dirty="0">
                <a:solidFill>
                  <a:srgbClr val="115076"/>
                </a:solidFill>
              </a:rPr>
              <a:t>_________</a:t>
            </a:r>
          </a:p>
        </p:txBody>
      </p:sp>
      <p:sp>
        <p:nvSpPr>
          <p:cNvPr id="28" name="TextBox 27">
            <a:extLst>
              <a:ext uri="{FF2B5EF4-FFF2-40B4-BE49-F238E27FC236}">
                <a16:creationId xmlns:a16="http://schemas.microsoft.com/office/drawing/2014/main" id="{DD157A10-323C-42CF-9DD7-E2B73ACA04FD}"/>
              </a:ext>
            </a:extLst>
          </p:cNvPr>
          <p:cNvSpPr txBox="1"/>
          <p:nvPr/>
        </p:nvSpPr>
        <p:spPr>
          <a:xfrm>
            <a:off x="2418196" y="3035145"/>
            <a:ext cx="1317666" cy="307777"/>
          </a:xfrm>
          <a:prstGeom prst="rect">
            <a:avLst/>
          </a:prstGeom>
          <a:solidFill>
            <a:srgbClr val="FFF5DE"/>
          </a:solidFill>
        </p:spPr>
        <p:txBody>
          <a:bodyPr wrap="square" lIns="0" tIns="0" rIns="0" bIns="0" rtlCol="0">
            <a:spAutoFit/>
          </a:bodyPr>
          <a:lstStyle/>
          <a:p>
            <a:pPr algn="ctr"/>
            <a:r>
              <a:rPr lang="en-GB" sz="2000" dirty="0">
                <a:solidFill>
                  <a:srgbClr val="115076"/>
                </a:solidFill>
              </a:rPr>
              <a:t>_________</a:t>
            </a:r>
          </a:p>
        </p:txBody>
      </p:sp>
      <p:sp>
        <p:nvSpPr>
          <p:cNvPr id="29" name="TextBox 28">
            <a:extLst>
              <a:ext uri="{FF2B5EF4-FFF2-40B4-BE49-F238E27FC236}">
                <a16:creationId xmlns:a16="http://schemas.microsoft.com/office/drawing/2014/main" id="{4E639550-93DC-438A-8E4C-E7F2D5144827}"/>
              </a:ext>
            </a:extLst>
          </p:cNvPr>
          <p:cNvSpPr txBox="1"/>
          <p:nvPr/>
        </p:nvSpPr>
        <p:spPr>
          <a:xfrm>
            <a:off x="2418196" y="3467310"/>
            <a:ext cx="1317666" cy="307777"/>
          </a:xfrm>
          <a:prstGeom prst="rect">
            <a:avLst/>
          </a:prstGeom>
          <a:solidFill>
            <a:srgbClr val="FFFAEF"/>
          </a:solidFill>
        </p:spPr>
        <p:txBody>
          <a:bodyPr wrap="square" lIns="0" tIns="0" rIns="0" bIns="0" rtlCol="0">
            <a:spAutoFit/>
          </a:bodyPr>
          <a:lstStyle/>
          <a:p>
            <a:pPr algn="ctr"/>
            <a:r>
              <a:rPr lang="en-GB" sz="2000" dirty="0">
                <a:solidFill>
                  <a:srgbClr val="115076"/>
                </a:solidFill>
              </a:rPr>
              <a:t>_________</a:t>
            </a:r>
          </a:p>
        </p:txBody>
      </p:sp>
      <p:sp>
        <p:nvSpPr>
          <p:cNvPr id="30" name="TextBox 29">
            <a:extLst>
              <a:ext uri="{FF2B5EF4-FFF2-40B4-BE49-F238E27FC236}">
                <a16:creationId xmlns:a16="http://schemas.microsoft.com/office/drawing/2014/main" id="{B42D62BC-DE98-47C2-9172-B9968B737463}"/>
              </a:ext>
            </a:extLst>
          </p:cNvPr>
          <p:cNvSpPr txBox="1"/>
          <p:nvPr/>
        </p:nvSpPr>
        <p:spPr>
          <a:xfrm>
            <a:off x="2639538" y="4169560"/>
            <a:ext cx="1317666" cy="307777"/>
          </a:xfrm>
          <a:prstGeom prst="rect">
            <a:avLst/>
          </a:prstGeom>
          <a:solidFill>
            <a:srgbClr val="FFF5DE"/>
          </a:solidFill>
        </p:spPr>
        <p:txBody>
          <a:bodyPr wrap="square" lIns="0" tIns="0" rIns="0" bIns="0" rtlCol="0">
            <a:spAutoFit/>
          </a:bodyPr>
          <a:lstStyle/>
          <a:p>
            <a:pPr algn="ctr"/>
            <a:r>
              <a:rPr lang="en-GB" sz="2000" dirty="0">
                <a:solidFill>
                  <a:srgbClr val="115076"/>
                </a:solidFill>
              </a:rPr>
              <a:t>_________</a:t>
            </a:r>
          </a:p>
        </p:txBody>
      </p:sp>
      <p:sp>
        <p:nvSpPr>
          <p:cNvPr id="31" name="TextBox 30">
            <a:extLst>
              <a:ext uri="{FF2B5EF4-FFF2-40B4-BE49-F238E27FC236}">
                <a16:creationId xmlns:a16="http://schemas.microsoft.com/office/drawing/2014/main" id="{6F5B433D-E0B7-496E-A348-A92F8A563DA2}"/>
              </a:ext>
            </a:extLst>
          </p:cNvPr>
          <p:cNvSpPr txBox="1"/>
          <p:nvPr/>
        </p:nvSpPr>
        <p:spPr>
          <a:xfrm>
            <a:off x="2859100" y="4871810"/>
            <a:ext cx="1317666" cy="307777"/>
          </a:xfrm>
          <a:prstGeom prst="rect">
            <a:avLst/>
          </a:prstGeom>
          <a:solidFill>
            <a:srgbClr val="FFFAEF"/>
          </a:solidFill>
        </p:spPr>
        <p:txBody>
          <a:bodyPr wrap="square" lIns="0" tIns="0" rIns="0" bIns="0" rtlCol="0">
            <a:spAutoFit/>
          </a:bodyPr>
          <a:lstStyle/>
          <a:p>
            <a:pPr algn="ctr"/>
            <a:r>
              <a:rPr lang="en-GB" sz="2000" dirty="0">
                <a:solidFill>
                  <a:srgbClr val="115076"/>
                </a:solidFill>
              </a:rPr>
              <a:t>_________</a:t>
            </a:r>
          </a:p>
        </p:txBody>
      </p:sp>
      <p:sp>
        <p:nvSpPr>
          <p:cNvPr id="32" name="TextBox 31">
            <a:extLst>
              <a:ext uri="{FF2B5EF4-FFF2-40B4-BE49-F238E27FC236}">
                <a16:creationId xmlns:a16="http://schemas.microsoft.com/office/drawing/2014/main" id="{737DFA00-B866-474A-9EAA-8E473F767EC5}"/>
              </a:ext>
            </a:extLst>
          </p:cNvPr>
          <p:cNvSpPr txBox="1"/>
          <p:nvPr/>
        </p:nvSpPr>
        <p:spPr>
          <a:xfrm>
            <a:off x="2783846" y="5312840"/>
            <a:ext cx="1317666" cy="307777"/>
          </a:xfrm>
          <a:prstGeom prst="rect">
            <a:avLst/>
          </a:prstGeom>
          <a:solidFill>
            <a:srgbClr val="FFF5DE"/>
          </a:solidFill>
        </p:spPr>
        <p:txBody>
          <a:bodyPr wrap="square" lIns="0" tIns="0" rIns="0" bIns="0" rtlCol="0">
            <a:spAutoFit/>
          </a:bodyPr>
          <a:lstStyle/>
          <a:p>
            <a:pPr algn="ctr"/>
            <a:r>
              <a:rPr lang="en-GB" sz="2000" dirty="0">
                <a:solidFill>
                  <a:srgbClr val="115076"/>
                </a:solidFill>
              </a:rPr>
              <a:t>_________</a:t>
            </a:r>
          </a:p>
        </p:txBody>
      </p:sp>
      <p:sp>
        <p:nvSpPr>
          <p:cNvPr id="33" name="TextBox 32">
            <a:extLst>
              <a:ext uri="{FF2B5EF4-FFF2-40B4-BE49-F238E27FC236}">
                <a16:creationId xmlns:a16="http://schemas.microsoft.com/office/drawing/2014/main" id="{935FE252-EACE-4D8E-875E-12ACB9202F07}"/>
              </a:ext>
            </a:extLst>
          </p:cNvPr>
          <p:cNvSpPr txBox="1"/>
          <p:nvPr/>
        </p:nvSpPr>
        <p:spPr>
          <a:xfrm>
            <a:off x="2415315" y="5753870"/>
            <a:ext cx="1317666" cy="307777"/>
          </a:xfrm>
          <a:prstGeom prst="rect">
            <a:avLst/>
          </a:prstGeom>
          <a:solidFill>
            <a:srgbClr val="FFFAEF"/>
          </a:solidFill>
        </p:spPr>
        <p:txBody>
          <a:bodyPr wrap="square" lIns="0" tIns="0" rIns="0" bIns="0" rtlCol="0">
            <a:spAutoFit/>
          </a:bodyPr>
          <a:lstStyle/>
          <a:p>
            <a:pPr algn="ctr"/>
            <a:r>
              <a:rPr lang="en-GB" sz="2000" dirty="0">
                <a:solidFill>
                  <a:srgbClr val="115076"/>
                </a:solidFill>
              </a:rPr>
              <a:t>_________</a:t>
            </a: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28" grpId="0" animBg="1"/>
      <p:bldP spid="29" grpId="0" animBg="1"/>
      <p:bldP spid="30" grpId="0" animBg="1"/>
      <p:bldP spid="31"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20370" cy="647577"/>
          </a:xfrm>
        </p:spPr>
        <p:txBody>
          <a:bodyPr>
            <a:normAutofit/>
          </a:bodyPr>
          <a:lstStyle/>
          <a:p>
            <a:r>
              <a:rPr lang="en-GB" sz="2800" b="1" dirty="0">
                <a:solidFill>
                  <a:schemeClr val="bg1"/>
                </a:solidFill>
              </a:rPr>
              <a:t>Wie </a:t>
            </a:r>
            <a:r>
              <a:rPr lang="en-GB" sz="2800" b="1" dirty="0" err="1">
                <a:solidFill>
                  <a:schemeClr val="bg1"/>
                </a:solidFill>
              </a:rPr>
              <a:t>sind</a:t>
            </a:r>
            <a:r>
              <a:rPr lang="en-GB" sz="2800" b="1" dirty="0">
                <a:solidFill>
                  <a:schemeClr val="bg1"/>
                </a:solidFill>
              </a:rPr>
              <a:t> </a:t>
            </a:r>
            <a:r>
              <a:rPr lang="en-GB" sz="2800" b="1" dirty="0" err="1">
                <a:solidFill>
                  <a:schemeClr val="bg1"/>
                </a:solidFill>
              </a:rPr>
              <a:t>sie</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763897" y="247046"/>
            <a:ext cx="7347567" cy="830997"/>
          </a:xfrm>
          <a:prstGeom prst="rect">
            <a:avLst/>
          </a:prstGeom>
          <a:noFill/>
        </p:spPr>
        <p:txBody>
          <a:bodyPr wrap="square" rtlCol="0">
            <a:spAutoFit/>
          </a:bodyPr>
          <a:lstStyle/>
          <a:p>
            <a:r>
              <a:rPr lang="en-US" sz="2400" dirty="0"/>
              <a:t>Wolfgang </a:t>
            </a:r>
            <a:r>
              <a:rPr lang="en-US" sz="2400" dirty="0" err="1"/>
              <a:t>beschreibt</a:t>
            </a:r>
            <a:r>
              <a:rPr lang="en-US" sz="2400" dirty="0"/>
              <a:t> seine </a:t>
            </a:r>
            <a:r>
              <a:rPr lang="en-US" sz="2400" dirty="0" err="1"/>
              <a:t>Familie</a:t>
            </a:r>
            <a:r>
              <a:rPr lang="en-US" sz="2400" dirty="0"/>
              <a:t> und Freunde.</a:t>
            </a:r>
            <a:br>
              <a:rPr lang="en-US" sz="2400" dirty="0"/>
            </a:br>
            <a:r>
              <a:rPr lang="en-US" sz="2400" dirty="0" err="1"/>
              <a:t>Schreib</a:t>
            </a:r>
            <a:r>
              <a:rPr lang="en-US" sz="2400" dirty="0"/>
              <a:t> 1 – 8 und die </a:t>
            </a:r>
            <a:r>
              <a:rPr lang="en-US" sz="2400" dirty="0" err="1"/>
              <a:t>Aktivität</a:t>
            </a:r>
            <a:r>
              <a:rPr lang="en-US" sz="2400" dirty="0"/>
              <a:t> auf </a:t>
            </a:r>
            <a:r>
              <a:rPr lang="en-US" sz="2400" dirty="0" err="1"/>
              <a:t>Englisch</a:t>
            </a:r>
            <a:r>
              <a:rPr lang="en-US" sz="2400" dirty="0"/>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934941517"/>
              </p:ext>
            </p:extLst>
          </p:nvPr>
        </p:nvGraphicFramePr>
        <p:xfrm>
          <a:off x="120364" y="1363805"/>
          <a:ext cx="12012001" cy="4771968"/>
        </p:xfrm>
        <a:graphic>
          <a:graphicData uri="http://schemas.openxmlformats.org/drawingml/2006/table">
            <a:tbl>
              <a:tblPr firstRow="1" bandRow="1">
                <a:tableStyleId>{00A15C55-8517-42AA-B614-E9B94910E393}</a:tableStyleId>
              </a:tblPr>
              <a:tblGrid>
                <a:gridCol w="595254">
                  <a:extLst>
                    <a:ext uri="{9D8B030D-6E8A-4147-A177-3AD203B41FA5}">
                      <a16:colId xmlns:a16="http://schemas.microsoft.com/office/drawing/2014/main" val="2607353726"/>
                    </a:ext>
                  </a:extLst>
                </a:gridCol>
                <a:gridCol w="5724939">
                  <a:extLst>
                    <a:ext uri="{9D8B030D-6E8A-4147-A177-3AD203B41FA5}">
                      <a16:colId xmlns:a16="http://schemas.microsoft.com/office/drawing/2014/main" val="1600817978"/>
                    </a:ext>
                  </a:extLst>
                </a:gridCol>
                <a:gridCol w="1749287">
                  <a:extLst>
                    <a:ext uri="{9D8B030D-6E8A-4147-A177-3AD203B41FA5}">
                      <a16:colId xmlns:a16="http://schemas.microsoft.com/office/drawing/2014/main" val="4128092149"/>
                    </a:ext>
                  </a:extLst>
                </a:gridCol>
                <a:gridCol w="1769165">
                  <a:extLst>
                    <a:ext uri="{9D8B030D-6E8A-4147-A177-3AD203B41FA5}">
                      <a16:colId xmlns:a16="http://schemas.microsoft.com/office/drawing/2014/main" val="1325973942"/>
                    </a:ext>
                  </a:extLst>
                </a:gridCol>
                <a:gridCol w="2173356">
                  <a:extLst>
                    <a:ext uri="{9D8B030D-6E8A-4147-A177-3AD203B41FA5}">
                      <a16:colId xmlns:a16="http://schemas.microsoft.com/office/drawing/2014/main" val="2609792770"/>
                    </a:ext>
                  </a:extLst>
                </a:gridCol>
              </a:tblGrid>
              <a:tr h="508866">
                <a:tc>
                  <a:txBody>
                    <a:bodyPr/>
                    <a:lstStyle/>
                    <a:p>
                      <a:endParaRPr lang="en-GB" dirty="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nchor="ct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likes</a:t>
                      </a:r>
                      <a:endParaRPr lang="en-GB" sz="2000" b="0" dirty="0"/>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dislikes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doesn’t say</a:t>
                      </a:r>
                      <a:endParaRPr lang="en-GB" sz="2000" b="0" dirty="0"/>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53431983"/>
                  </a:ext>
                </a:extLst>
              </a:tr>
              <a:tr h="508866">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b="0" dirty="0" err="1">
                          <a:solidFill>
                            <a:schemeClr val="accent5">
                              <a:lumMod val="50000"/>
                            </a:schemeClr>
                          </a:solidFill>
                        </a:rPr>
                        <a:t>Meine</a:t>
                      </a:r>
                      <a:r>
                        <a:rPr lang="en-GB" sz="2000" b="0" dirty="0">
                          <a:solidFill>
                            <a:schemeClr val="accent5">
                              <a:lumMod val="50000"/>
                            </a:schemeClr>
                          </a:solidFill>
                        </a:rPr>
                        <a:t> </a:t>
                      </a:r>
                      <a:r>
                        <a:rPr lang="en-GB" sz="2000" b="0" dirty="0" err="1">
                          <a:solidFill>
                            <a:schemeClr val="accent5">
                              <a:lumMod val="50000"/>
                            </a:schemeClr>
                          </a:solidFill>
                        </a:rPr>
                        <a:t>Mutti</a:t>
                      </a:r>
                      <a:r>
                        <a:rPr lang="en-GB" sz="2000" b="0" dirty="0">
                          <a:solidFill>
                            <a:schemeClr val="accent5">
                              <a:lumMod val="50000"/>
                            </a:schemeClr>
                          </a:solidFill>
                        </a:rPr>
                        <a:t> </a:t>
                      </a:r>
                      <a:r>
                        <a:rPr lang="en-GB" sz="2000" b="0" dirty="0" err="1">
                          <a:solidFill>
                            <a:schemeClr val="accent5">
                              <a:lumMod val="50000"/>
                            </a:schemeClr>
                          </a:solidFill>
                        </a:rPr>
                        <a:t>schreibt</a:t>
                      </a:r>
                      <a:r>
                        <a:rPr lang="en-GB" sz="2000" b="0" dirty="0">
                          <a:solidFill>
                            <a:schemeClr val="accent5">
                              <a:lumMod val="50000"/>
                            </a:schemeClr>
                          </a:solidFill>
                        </a:rPr>
                        <a:t> </a:t>
                      </a:r>
                      <a:r>
                        <a:rPr lang="en-GB" sz="2000" b="0" dirty="0" err="1">
                          <a:solidFill>
                            <a:schemeClr val="accent5">
                              <a:lumMod val="50000"/>
                            </a:schemeClr>
                          </a:solidFill>
                        </a:rPr>
                        <a:t>nicht</a:t>
                      </a:r>
                      <a:r>
                        <a:rPr lang="en-GB" sz="2000" b="0" dirty="0">
                          <a:solidFill>
                            <a:schemeClr val="accent5">
                              <a:lumMod val="50000"/>
                            </a:schemeClr>
                          </a:solidFill>
                        </a:rPr>
                        <a:t> </a:t>
                      </a:r>
                      <a:r>
                        <a:rPr lang="en-GB" sz="2000" b="0" dirty="0" err="1">
                          <a:solidFill>
                            <a:schemeClr val="accent5">
                              <a:lumMod val="50000"/>
                            </a:schemeClr>
                          </a:solidFill>
                        </a:rPr>
                        <a:t>gern</a:t>
                      </a:r>
                      <a:r>
                        <a:rPr lang="en-GB" sz="2000" b="0" dirty="0">
                          <a:solidFill>
                            <a:schemeClr val="accent5">
                              <a:lumMod val="50000"/>
                            </a:schemeClr>
                          </a:solidFill>
                        </a:rPr>
                        <a:t> </a:t>
                      </a:r>
                      <a:r>
                        <a:rPr lang="en-GB" sz="2000" b="0" dirty="0" err="1">
                          <a:solidFill>
                            <a:schemeClr val="accent5">
                              <a:lumMod val="50000"/>
                            </a:schemeClr>
                          </a:solidFill>
                        </a:rPr>
                        <a:t>Briefe</a:t>
                      </a:r>
                      <a:r>
                        <a:rPr lang="en-GB" sz="2000" b="0" dirty="0">
                          <a:solidFill>
                            <a:schemeClr val="accent5">
                              <a:lumMod val="50000"/>
                            </a:schemeClr>
                          </a:solidFill>
                        </a:rPr>
                        <a:t>.</a:t>
                      </a:r>
                      <a:endParaRPr lang="en-GB" sz="2000" dirty="0">
                        <a:solidFill>
                          <a:schemeClr val="accent5">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accent1">
                              <a:lumMod val="50000"/>
                            </a:schemeClr>
                          </a:solidFill>
                        </a:rPr>
                        <a:t>write letters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71492714"/>
                  </a:ext>
                </a:extLst>
              </a:tr>
              <a:tr h="508866">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accent5">
                              <a:lumMod val="50000"/>
                            </a:schemeClr>
                          </a:solidFill>
                        </a:rPr>
                        <a:t>Mia </a:t>
                      </a:r>
                      <a:r>
                        <a:rPr lang="en-GB" sz="2000" dirty="0" err="1">
                          <a:solidFill>
                            <a:schemeClr val="accent5">
                              <a:lumMod val="50000"/>
                            </a:schemeClr>
                          </a:solidFill>
                        </a:rPr>
                        <a:t>lernt</a:t>
                      </a:r>
                      <a:r>
                        <a:rPr lang="en-GB" sz="2000" dirty="0">
                          <a:solidFill>
                            <a:schemeClr val="accent5">
                              <a:lumMod val="50000"/>
                            </a:schemeClr>
                          </a:solidFill>
                        </a:rPr>
                        <a:t> </a:t>
                      </a:r>
                      <a:r>
                        <a:rPr lang="en-GB" sz="2000" dirty="0" err="1">
                          <a:solidFill>
                            <a:schemeClr val="accent5">
                              <a:lumMod val="50000"/>
                            </a:schemeClr>
                          </a:solidFill>
                        </a:rPr>
                        <a:t>sehr</a:t>
                      </a:r>
                      <a:r>
                        <a:rPr lang="en-GB" sz="2000" dirty="0">
                          <a:solidFill>
                            <a:schemeClr val="accent5">
                              <a:lumMod val="50000"/>
                            </a:schemeClr>
                          </a:solidFill>
                        </a:rPr>
                        <a:t> </a:t>
                      </a:r>
                      <a:r>
                        <a:rPr lang="en-GB" sz="2000" dirty="0" err="1">
                          <a:solidFill>
                            <a:schemeClr val="accent5">
                              <a:lumMod val="50000"/>
                            </a:schemeClr>
                          </a:solidFill>
                        </a:rPr>
                        <a:t>langsam</a:t>
                      </a:r>
                      <a:r>
                        <a:rPr lang="en-GB" sz="2000" dirty="0">
                          <a:solidFill>
                            <a:schemeClr val="accent5">
                              <a:lumMod val="50000"/>
                            </a:schemeClr>
                          </a:solidFill>
                        </a:rPr>
                        <a:t> </a:t>
                      </a:r>
                      <a:r>
                        <a:rPr lang="en-GB" sz="2000" dirty="0" err="1">
                          <a:solidFill>
                            <a:schemeClr val="accent5">
                              <a:lumMod val="50000"/>
                            </a:schemeClr>
                          </a:solidFill>
                        </a:rPr>
                        <a:t>Chinesisch</a:t>
                      </a:r>
                      <a:r>
                        <a:rPr lang="en-GB" sz="2000" dirty="0">
                          <a:solidFill>
                            <a:schemeClr val="accent5">
                              <a:lumMod val="50000"/>
                            </a:schemeClr>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accent1">
                              <a:lumMod val="50000"/>
                            </a:schemeClr>
                          </a:solidFill>
                        </a:rPr>
                        <a:t>learn Chinese</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61458278"/>
                  </a:ext>
                </a:extLst>
              </a:tr>
              <a:tr h="508866">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b="0" dirty="0">
                          <a:solidFill>
                            <a:schemeClr val="accent5">
                              <a:lumMod val="50000"/>
                            </a:schemeClr>
                          </a:solidFill>
                        </a:rPr>
                        <a:t>Heidi </a:t>
                      </a:r>
                      <a:r>
                        <a:rPr lang="en-GB" sz="2000" b="0" dirty="0" err="1">
                          <a:solidFill>
                            <a:schemeClr val="accent5">
                              <a:lumMod val="50000"/>
                            </a:schemeClr>
                          </a:solidFill>
                        </a:rPr>
                        <a:t>besucht</a:t>
                      </a:r>
                      <a:r>
                        <a:rPr lang="en-GB" sz="2000" b="0" dirty="0">
                          <a:solidFill>
                            <a:schemeClr val="accent5">
                              <a:lumMod val="50000"/>
                            </a:schemeClr>
                          </a:solidFill>
                        </a:rPr>
                        <a:t> oft </a:t>
                      </a:r>
                      <a:r>
                        <a:rPr lang="en-GB" sz="2000" b="0" dirty="0" err="1">
                          <a:solidFill>
                            <a:schemeClr val="accent5">
                              <a:lumMod val="50000"/>
                            </a:schemeClr>
                          </a:solidFill>
                        </a:rPr>
                        <a:t>Spanien</a:t>
                      </a:r>
                      <a:r>
                        <a:rPr lang="en-GB" sz="2000" b="0" dirty="0">
                          <a:solidFill>
                            <a:schemeClr val="accent5">
                              <a:lumMod val="50000"/>
                            </a:schemeClr>
                          </a:solidFill>
                        </a:rPr>
                        <a:t>.</a:t>
                      </a:r>
                      <a:endParaRPr lang="en-GB" sz="2000" dirty="0">
                        <a:solidFill>
                          <a:schemeClr val="accent5">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accent1">
                              <a:lumMod val="50000"/>
                            </a:schemeClr>
                          </a:solidFill>
                        </a:rPr>
                        <a:t>visit Spain</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89313960"/>
                  </a:ext>
                </a:extLst>
              </a:tr>
              <a:tr h="508866">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b="0" dirty="0">
                          <a:solidFill>
                            <a:schemeClr val="accent5">
                              <a:lumMod val="50000"/>
                            </a:schemeClr>
                          </a:solidFill>
                        </a:rPr>
                        <a:t>Katja </a:t>
                      </a:r>
                      <a:r>
                        <a:rPr lang="en-GB" sz="2000" b="0" dirty="0" err="1">
                          <a:solidFill>
                            <a:schemeClr val="accent5">
                              <a:lumMod val="50000"/>
                            </a:schemeClr>
                          </a:solidFill>
                        </a:rPr>
                        <a:t>geht</a:t>
                      </a:r>
                      <a:r>
                        <a:rPr lang="en-GB" sz="2000" b="0" dirty="0">
                          <a:solidFill>
                            <a:schemeClr val="accent5">
                              <a:lumMod val="50000"/>
                            </a:schemeClr>
                          </a:solidFill>
                        </a:rPr>
                        <a:t> </a:t>
                      </a:r>
                      <a:r>
                        <a:rPr lang="en-GB" sz="2000" b="0" dirty="0" err="1">
                          <a:solidFill>
                            <a:schemeClr val="accent5">
                              <a:lumMod val="50000"/>
                            </a:schemeClr>
                          </a:solidFill>
                        </a:rPr>
                        <a:t>nicht</a:t>
                      </a:r>
                      <a:r>
                        <a:rPr lang="en-GB" sz="2000" b="0" dirty="0">
                          <a:solidFill>
                            <a:schemeClr val="accent5">
                              <a:lumMod val="50000"/>
                            </a:schemeClr>
                          </a:solidFill>
                        </a:rPr>
                        <a:t> </a:t>
                      </a:r>
                      <a:r>
                        <a:rPr lang="en-GB" sz="2000" b="0" dirty="0" err="1">
                          <a:solidFill>
                            <a:schemeClr val="accent5">
                              <a:lumMod val="50000"/>
                            </a:schemeClr>
                          </a:solidFill>
                        </a:rPr>
                        <a:t>gern</a:t>
                      </a:r>
                      <a:r>
                        <a:rPr lang="en-GB" sz="2000" b="0" dirty="0">
                          <a:solidFill>
                            <a:schemeClr val="accent5">
                              <a:lumMod val="50000"/>
                            </a:schemeClr>
                          </a:solidFill>
                        </a:rPr>
                        <a:t> in den </a:t>
                      </a:r>
                      <a:r>
                        <a:rPr lang="en-GB" sz="2000" b="0" dirty="0" err="1">
                          <a:solidFill>
                            <a:schemeClr val="accent5">
                              <a:lumMod val="50000"/>
                            </a:schemeClr>
                          </a:solidFill>
                        </a:rPr>
                        <a:t>Jugendclub</a:t>
                      </a:r>
                      <a:r>
                        <a:rPr lang="en-GB" sz="2000" b="0" dirty="0">
                          <a:solidFill>
                            <a:schemeClr val="accent5">
                              <a:lumMod val="50000"/>
                            </a:schemeClr>
                          </a:solidFill>
                        </a:rPr>
                        <a:t>.</a:t>
                      </a:r>
                      <a:endParaRPr lang="en-GB" sz="2000" dirty="0">
                        <a:solidFill>
                          <a:schemeClr val="accent5">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accent1">
                              <a:lumMod val="50000"/>
                            </a:schemeClr>
                          </a:solidFill>
                        </a:rPr>
                        <a:t>go to YC</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44197191"/>
                  </a:ext>
                </a:extLst>
              </a:tr>
              <a:tr h="508866">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b="0" dirty="0">
                          <a:solidFill>
                            <a:schemeClr val="accent5">
                              <a:lumMod val="50000"/>
                            </a:schemeClr>
                          </a:solidFill>
                        </a:rPr>
                        <a:t>Mehmet </a:t>
                      </a:r>
                      <a:r>
                        <a:rPr lang="en-GB" sz="2000" b="0" dirty="0" err="1">
                          <a:solidFill>
                            <a:schemeClr val="accent5">
                              <a:lumMod val="50000"/>
                            </a:schemeClr>
                          </a:solidFill>
                        </a:rPr>
                        <a:t>fährt</a:t>
                      </a:r>
                      <a:r>
                        <a:rPr lang="en-GB" sz="2000" b="0" dirty="0">
                          <a:solidFill>
                            <a:schemeClr val="accent5">
                              <a:lumMod val="50000"/>
                            </a:schemeClr>
                          </a:solidFill>
                        </a:rPr>
                        <a:t> </a:t>
                      </a:r>
                      <a:r>
                        <a:rPr lang="en-GB" sz="2000" b="0" dirty="0" err="1">
                          <a:solidFill>
                            <a:schemeClr val="accent5">
                              <a:lumMod val="50000"/>
                            </a:schemeClr>
                          </a:solidFill>
                        </a:rPr>
                        <a:t>sehr</a:t>
                      </a:r>
                      <a:r>
                        <a:rPr lang="en-GB" sz="2000" b="0" dirty="0">
                          <a:solidFill>
                            <a:schemeClr val="accent5">
                              <a:lumMod val="50000"/>
                            </a:schemeClr>
                          </a:solidFill>
                        </a:rPr>
                        <a:t> </a:t>
                      </a:r>
                      <a:r>
                        <a:rPr lang="en-GB" sz="2000" b="0" dirty="0" err="1">
                          <a:solidFill>
                            <a:schemeClr val="accent5">
                              <a:lumMod val="50000"/>
                            </a:schemeClr>
                          </a:solidFill>
                        </a:rPr>
                        <a:t>gern</a:t>
                      </a:r>
                      <a:r>
                        <a:rPr lang="en-GB" sz="2000" b="0" dirty="0">
                          <a:solidFill>
                            <a:schemeClr val="accent5">
                              <a:lumMod val="50000"/>
                            </a:schemeClr>
                          </a:solidFill>
                        </a:rPr>
                        <a:t> Rad.</a:t>
                      </a:r>
                      <a:endParaRPr lang="en-GB" sz="2000" dirty="0">
                        <a:solidFill>
                          <a:schemeClr val="accent5">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accent1">
                              <a:lumMod val="50000"/>
                            </a:schemeClr>
                          </a:solidFill>
                        </a:rPr>
                        <a:t>ride bike</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72389626"/>
                  </a:ext>
                </a:extLst>
              </a:tr>
              <a:tr h="508866">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Oma </a:t>
                      </a:r>
                      <a:r>
                        <a:rPr lang="en-GB" sz="2000" b="0" dirty="0" err="1">
                          <a:solidFill>
                            <a:schemeClr val="accent5">
                              <a:lumMod val="50000"/>
                            </a:schemeClr>
                          </a:solidFill>
                        </a:rPr>
                        <a:t>singt</a:t>
                      </a:r>
                      <a:r>
                        <a:rPr lang="en-GB" sz="2000" b="0" dirty="0">
                          <a:solidFill>
                            <a:schemeClr val="accent5">
                              <a:lumMod val="50000"/>
                            </a:schemeClr>
                          </a:solidFill>
                        </a:rPr>
                        <a:t> </a:t>
                      </a:r>
                      <a:r>
                        <a:rPr lang="en-GB" sz="2000" b="0" dirty="0" err="1">
                          <a:solidFill>
                            <a:schemeClr val="accent5">
                              <a:lumMod val="50000"/>
                            </a:schemeClr>
                          </a:solidFill>
                        </a:rPr>
                        <a:t>manchmal</a:t>
                      </a:r>
                      <a:r>
                        <a:rPr lang="en-GB" sz="2000" b="0" dirty="0">
                          <a:solidFill>
                            <a:schemeClr val="accent5">
                              <a:lumMod val="50000"/>
                            </a:schemeClr>
                          </a:solidFill>
                        </a:rPr>
                        <a:t> </a:t>
                      </a:r>
                      <a:r>
                        <a:rPr lang="en-GB" sz="2000" b="0" dirty="0" err="1">
                          <a:solidFill>
                            <a:schemeClr val="accent5">
                              <a:lumMod val="50000"/>
                            </a:schemeClr>
                          </a:solidFill>
                        </a:rPr>
                        <a:t>gern</a:t>
                      </a:r>
                      <a:r>
                        <a:rPr lang="en-GB" sz="2000" b="0" dirty="0">
                          <a:solidFill>
                            <a:schemeClr val="accent5">
                              <a:lumMod val="50000"/>
                            </a:schemeClr>
                          </a:solidFill>
                        </a:rPr>
                        <a:t> Lieder.</a:t>
                      </a:r>
                      <a:endParaRPr lang="en-GB" sz="2000" dirty="0">
                        <a:solidFill>
                          <a:schemeClr val="accent5">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accent1">
                              <a:lumMod val="50000"/>
                            </a:schemeClr>
                          </a:solidFill>
                        </a:rPr>
                        <a:t>sing songs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64931564"/>
                  </a:ext>
                </a:extLst>
              </a:tr>
              <a:tr h="508866">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Opa</a:t>
                      </a:r>
                      <a:r>
                        <a:rPr lang="en-GB" sz="2000" b="0" dirty="0">
                          <a:solidFill>
                            <a:schemeClr val="accent5">
                              <a:lumMod val="50000"/>
                            </a:schemeClr>
                          </a:solidFill>
                        </a:rPr>
                        <a:t> </a:t>
                      </a:r>
                      <a:r>
                        <a:rPr lang="en-GB" sz="2000" b="0" dirty="0" err="1">
                          <a:solidFill>
                            <a:schemeClr val="accent5">
                              <a:lumMod val="50000"/>
                            </a:schemeClr>
                          </a:solidFill>
                        </a:rPr>
                        <a:t>trifft</a:t>
                      </a:r>
                      <a:r>
                        <a:rPr lang="en-GB" sz="2000" b="0" dirty="0">
                          <a:solidFill>
                            <a:schemeClr val="accent5">
                              <a:lumMod val="50000"/>
                            </a:schemeClr>
                          </a:solidFill>
                        </a:rPr>
                        <a:t> </a:t>
                      </a:r>
                      <a:r>
                        <a:rPr lang="en-GB" sz="2000" b="0" dirty="0" err="1">
                          <a:solidFill>
                            <a:schemeClr val="accent5">
                              <a:lumMod val="50000"/>
                            </a:schemeClr>
                          </a:solidFill>
                        </a:rPr>
                        <a:t>sehr</a:t>
                      </a:r>
                      <a:r>
                        <a:rPr lang="en-GB" sz="2000" b="0" dirty="0">
                          <a:solidFill>
                            <a:schemeClr val="accent5">
                              <a:lumMod val="50000"/>
                            </a:schemeClr>
                          </a:solidFill>
                        </a:rPr>
                        <a:t> oft auf der </a:t>
                      </a:r>
                      <a:r>
                        <a:rPr lang="en-GB" sz="2000" b="0" dirty="0" err="1">
                          <a:solidFill>
                            <a:schemeClr val="accent5">
                              <a:lumMod val="50000"/>
                            </a:schemeClr>
                          </a:solidFill>
                        </a:rPr>
                        <a:t>Straße</a:t>
                      </a:r>
                      <a:r>
                        <a:rPr lang="en-GB" sz="2000" b="0" dirty="0">
                          <a:solidFill>
                            <a:schemeClr val="accent5">
                              <a:lumMod val="50000"/>
                            </a:schemeClr>
                          </a:solidFill>
                        </a:rPr>
                        <a:t> seine Freunde.</a:t>
                      </a:r>
                      <a:endParaRPr lang="en-GB" sz="2000" dirty="0">
                        <a:solidFill>
                          <a:schemeClr val="accent5">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accent1">
                              <a:lumMod val="50000"/>
                            </a:schemeClr>
                          </a:solidFill>
                        </a:rPr>
                        <a:t>meet friends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71851735"/>
                  </a:ext>
                </a:extLst>
              </a:tr>
              <a:tr h="508866">
                <a:tc>
                  <a:txBody>
                    <a:bodyPr/>
                    <a:lstStyle/>
                    <a:p>
                      <a:pPr algn="ctr"/>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000" dirty="0">
                          <a:solidFill>
                            <a:schemeClr val="accent5">
                              <a:lumMod val="50000"/>
                            </a:schemeClr>
                          </a:solidFill>
                        </a:rPr>
                        <a:t>Einstein holt schnell </a:t>
                      </a:r>
                      <a:r>
                        <a:rPr lang="en-GB" sz="2000" dirty="0" err="1">
                          <a:solidFill>
                            <a:schemeClr val="accent5">
                              <a:lumMod val="50000"/>
                            </a:schemeClr>
                          </a:solidFill>
                        </a:rPr>
                        <a:t>vom</a:t>
                      </a:r>
                      <a:r>
                        <a:rPr lang="en-GB" sz="2000" dirty="0">
                          <a:solidFill>
                            <a:schemeClr val="accent5">
                              <a:lumMod val="50000"/>
                            </a:schemeClr>
                          </a:solidFill>
                        </a:rPr>
                        <a:t> Garten </a:t>
                      </a:r>
                      <a:r>
                        <a:rPr lang="en-GB" sz="2000" dirty="0" err="1">
                          <a:solidFill>
                            <a:schemeClr val="accent5">
                              <a:lumMod val="50000"/>
                            </a:schemeClr>
                          </a:solidFill>
                        </a:rPr>
                        <a:t>Äpfel</a:t>
                      </a:r>
                      <a:r>
                        <a:rPr lang="en-GB" sz="2000" dirty="0">
                          <a:solidFill>
                            <a:schemeClr val="accent5">
                              <a:lumMod val="50000"/>
                            </a:schemeClr>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fetch apples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3" name="ADV.1. Mutti.wav"/>
            </a:hlinkClick>
            <a:extLst>
              <a:ext uri="{FF2B5EF4-FFF2-40B4-BE49-F238E27FC236}">
                <a16:creationId xmlns:a16="http://schemas.microsoft.com/office/drawing/2014/main" id="{3B418770-1E72-B240-9307-3BBF955557C6}"/>
              </a:ext>
            </a:extLst>
          </p:cNvPr>
          <p:cNvSpPr/>
          <p:nvPr/>
        </p:nvSpPr>
        <p:spPr>
          <a:xfrm>
            <a:off x="213191" y="192023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794772" y="1943989"/>
            <a:ext cx="4691627" cy="34723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4" name="ADV.2. Mia.wav"/>
            </a:hlinkClick>
            <a:extLst>
              <a:ext uri="{FF2B5EF4-FFF2-40B4-BE49-F238E27FC236}">
                <a16:creationId xmlns:a16="http://schemas.microsoft.com/office/drawing/2014/main" id="{F18D09F0-0D24-5B4F-A26E-132DCCD8073A}"/>
              </a:ext>
            </a:extLst>
          </p:cNvPr>
          <p:cNvSpPr/>
          <p:nvPr/>
        </p:nvSpPr>
        <p:spPr>
          <a:xfrm>
            <a:off x="213191" y="239286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794771" y="2414841"/>
            <a:ext cx="4368665" cy="396000"/>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6">
            <a:hlinkClick r:id="" action="ppaction://noaction" highlightClick="1">
              <a:snd r:embed="rId5" name="ADV.3. Heidi.wav"/>
            </a:hlinkClick>
            <a:extLst>
              <a:ext uri="{FF2B5EF4-FFF2-40B4-BE49-F238E27FC236}">
                <a16:creationId xmlns:a16="http://schemas.microsoft.com/office/drawing/2014/main" id="{747EFDEF-0DCF-DB44-BBF0-27990DDE521B}"/>
              </a:ext>
            </a:extLst>
          </p:cNvPr>
          <p:cNvSpPr/>
          <p:nvPr/>
        </p:nvSpPr>
        <p:spPr>
          <a:xfrm>
            <a:off x="211113" y="290356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794771" y="2966453"/>
            <a:ext cx="3355198" cy="33310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Action Button: Custom 16">
            <a:hlinkClick r:id="" action="ppaction://noaction" highlightClick="1">
              <a:snd r:embed="rId6" name="ADV.4. Katja.wav"/>
            </a:hlinkClick>
            <a:extLst>
              <a:ext uri="{FF2B5EF4-FFF2-40B4-BE49-F238E27FC236}">
                <a16:creationId xmlns:a16="http://schemas.microsoft.com/office/drawing/2014/main" id="{408DED6B-8D00-7843-820C-3A35CED50594}"/>
              </a:ext>
            </a:extLst>
          </p:cNvPr>
          <p:cNvSpPr/>
          <p:nvPr/>
        </p:nvSpPr>
        <p:spPr>
          <a:xfrm>
            <a:off x="211113" y="340560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794771" y="3457248"/>
            <a:ext cx="5301229" cy="37649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Action Button: Custom 16">
            <a:hlinkClick r:id="" action="ppaction://noaction" highlightClick="1">
              <a:snd r:embed="rId7" name="ADV.5. Mehmet.wav"/>
            </a:hlinkClick>
            <a:extLst>
              <a:ext uri="{FF2B5EF4-FFF2-40B4-BE49-F238E27FC236}">
                <a16:creationId xmlns:a16="http://schemas.microsoft.com/office/drawing/2014/main" id="{25121CCC-82F7-F14F-B30E-8A5AD31BE634}"/>
              </a:ext>
            </a:extLst>
          </p:cNvPr>
          <p:cNvSpPr/>
          <p:nvPr/>
        </p:nvSpPr>
        <p:spPr>
          <a:xfrm>
            <a:off x="211113" y="390326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794771" y="3998637"/>
            <a:ext cx="3706891" cy="33758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Action Button: Custom 16">
            <a:hlinkClick r:id="" action="ppaction://noaction" highlightClick="1">
              <a:snd r:embed="rId8" name="ADV.6. Oma.wav"/>
            </a:hlinkClick>
            <a:extLst>
              <a:ext uri="{FF2B5EF4-FFF2-40B4-BE49-F238E27FC236}">
                <a16:creationId xmlns:a16="http://schemas.microsoft.com/office/drawing/2014/main" id="{DA5FAA28-0FFE-FD44-82BD-8BEA8CA05A2D}"/>
              </a:ext>
            </a:extLst>
          </p:cNvPr>
          <p:cNvSpPr/>
          <p:nvPr/>
        </p:nvSpPr>
        <p:spPr>
          <a:xfrm>
            <a:off x="212194" y="446776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794771" y="4480148"/>
            <a:ext cx="4368664" cy="383616"/>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Action Button: Custom 16">
            <a:hlinkClick r:id="" action="ppaction://noaction" highlightClick="1">
              <a:snd r:embed="rId9" name="ADV.7. Freunde.wav"/>
            </a:hlinkClick>
            <a:extLst>
              <a:ext uri="{FF2B5EF4-FFF2-40B4-BE49-F238E27FC236}">
                <a16:creationId xmlns:a16="http://schemas.microsoft.com/office/drawing/2014/main" id="{B941CF18-9FF3-084E-9E12-F82721CE7509}"/>
              </a:ext>
            </a:extLst>
          </p:cNvPr>
          <p:cNvSpPr/>
          <p:nvPr/>
        </p:nvSpPr>
        <p:spPr>
          <a:xfrm>
            <a:off x="221307" y="507095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794771" y="4991353"/>
            <a:ext cx="4691628" cy="560115"/>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10" name="ADV.8. Einstein.wav"/>
            </a:hlinkClick>
            <a:extLst>
              <a:ext uri="{FF2B5EF4-FFF2-40B4-BE49-F238E27FC236}">
                <a16:creationId xmlns:a16="http://schemas.microsoft.com/office/drawing/2014/main" id="{13F9AB66-2DAB-A849-89C4-7AF59987F5A8}"/>
              </a:ext>
            </a:extLst>
          </p:cNvPr>
          <p:cNvSpPr/>
          <p:nvPr/>
        </p:nvSpPr>
        <p:spPr>
          <a:xfrm>
            <a:off x="221307" y="563912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794771" y="5668449"/>
            <a:ext cx="5001118" cy="369332"/>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2" name="Picture 31" descr="A picture containing object, clock, sitting, light&#10;&#10;Description automatically generated">
            <a:extLst>
              <a:ext uri="{FF2B5EF4-FFF2-40B4-BE49-F238E27FC236}">
                <a16:creationId xmlns:a16="http://schemas.microsoft.com/office/drawing/2014/main" id="{1127A02C-1C11-47BA-862D-6595E5CF42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3163" y="1297169"/>
            <a:ext cx="282522" cy="517956"/>
          </a:xfrm>
          <a:prstGeom prst="rect">
            <a:avLst/>
          </a:prstGeom>
        </p:spPr>
      </p:pic>
      <p:pic>
        <p:nvPicPr>
          <p:cNvPr id="34" name="Picture 33" descr="A close up of a logo&#10;&#10;Description automatically generated">
            <a:extLst>
              <a:ext uri="{FF2B5EF4-FFF2-40B4-BE49-F238E27FC236}">
                <a16:creationId xmlns:a16="http://schemas.microsoft.com/office/drawing/2014/main" id="{01E299B4-BE3B-4C25-ADFF-D1FFF00658D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93329" y="1246824"/>
            <a:ext cx="282522" cy="517956"/>
          </a:xfrm>
          <a:prstGeom prst="rect">
            <a:avLst/>
          </a:prstGeom>
        </p:spPr>
      </p:pic>
      <p:sp>
        <p:nvSpPr>
          <p:cNvPr id="35" name="TextBox 34" descr="text box hiding answer">
            <a:extLst>
              <a:ext uri="{FF2B5EF4-FFF2-40B4-BE49-F238E27FC236}">
                <a16:creationId xmlns:a16="http://schemas.microsoft.com/office/drawing/2014/main" id="{D99971C9-74EC-4744-B0B3-4C9ABC36B3F2}"/>
              </a:ext>
            </a:extLst>
          </p:cNvPr>
          <p:cNvSpPr txBox="1"/>
          <p:nvPr/>
        </p:nvSpPr>
        <p:spPr>
          <a:xfrm flipH="1">
            <a:off x="8278608" y="1964594"/>
            <a:ext cx="1567234" cy="347235"/>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9BDED41D-621E-4863-ACB0-13628185CF99}"/>
              </a:ext>
            </a:extLst>
          </p:cNvPr>
          <p:cNvSpPr txBox="1"/>
          <p:nvPr/>
        </p:nvSpPr>
        <p:spPr>
          <a:xfrm>
            <a:off x="9978926" y="2465578"/>
            <a:ext cx="2068367" cy="396000"/>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E18876E3-6910-4ABB-A3AF-9A44E1CD755A}"/>
              </a:ext>
            </a:extLst>
          </p:cNvPr>
          <p:cNvSpPr txBox="1"/>
          <p:nvPr/>
        </p:nvSpPr>
        <p:spPr>
          <a:xfrm>
            <a:off x="10023403" y="2988224"/>
            <a:ext cx="1969132" cy="311319"/>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72BC0814-76F4-4113-B91D-6BF2A35C87B4}"/>
              </a:ext>
            </a:extLst>
          </p:cNvPr>
          <p:cNvSpPr txBox="1"/>
          <p:nvPr/>
        </p:nvSpPr>
        <p:spPr>
          <a:xfrm>
            <a:off x="8208617" y="3463164"/>
            <a:ext cx="1567234" cy="37649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343EF9BD-83A9-44D0-BC3D-50ADAA4AC36D}"/>
              </a:ext>
            </a:extLst>
          </p:cNvPr>
          <p:cNvSpPr txBox="1"/>
          <p:nvPr/>
        </p:nvSpPr>
        <p:spPr>
          <a:xfrm>
            <a:off x="6523718" y="4051215"/>
            <a:ext cx="1491967" cy="33758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8DBE7F0E-EA3F-41F2-98BB-66AC1C343096}"/>
              </a:ext>
            </a:extLst>
          </p:cNvPr>
          <p:cNvSpPr txBox="1"/>
          <p:nvPr/>
        </p:nvSpPr>
        <p:spPr>
          <a:xfrm>
            <a:off x="6523718" y="4467764"/>
            <a:ext cx="1552117" cy="383616"/>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D7AB22BF-7D85-40DD-8739-1030C8C0D60C}"/>
              </a:ext>
            </a:extLst>
          </p:cNvPr>
          <p:cNvSpPr txBox="1"/>
          <p:nvPr/>
        </p:nvSpPr>
        <p:spPr>
          <a:xfrm>
            <a:off x="9985182" y="5057065"/>
            <a:ext cx="1945572" cy="560115"/>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E7B5BA9B-6238-44B2-98C6-34C8A0DC6AEE}"/>
              </a:ext>
            </a:extLst>
          </p:cNvPr>
          <p:cNvSpPr txBox="1"/>
          <p:nvPr/>
        </p:nvSpPr>
        <p:spPr>
          <a:xfrm>
            <a:off x="10078725" y="5660896"/>
            <a:ext cx="1945572" cy="37649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0" name="Picture 49" descr="A close up of a logo&#10;&#10;Description automatically generated">
            <a:extLst>
              <a:ext uri="{FF2B5EF4-FFF2-40B4-BE49-F238E27FC236}">
                <a16:creationId xmlns:a16="http://schemas.microsoft.com/office/drawing/2014/main" id="{7AFC7B21-9F42-467D-9C70-AE44CD6808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09268" y="542453"/>
            <a:ext cx="907511" cy="1346870"/>
          </a:xfrm>
          <a:prstGeom prst="rect">
            <a:avLst/>
          </a:prstGeom>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Was und </a:t>
            </a:r>
            <a:r>
              <a:rPr lang="en-GB" sz="2800" b="1" dirty="0" err="1">
                <a:solidFill>
                  <a:schemeClr val="bg1"/>
                </a:solidFill>
              </a:rPr>
              <a:t>wie</a:t>
            </a:r>
            <a:r>
              <a:rPr lang="en-GB" sz="2800" b="1" dirty="0">
                <a:solidFill>
                  <a:schemeClr val="bg1"/>
                </a:solidFill>
              </a:rPr>
              <a:t>?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427580" y="222656"/>
            <a:ext cx="3880556" cy="461665"/>
          </a:xfrm>
          <a:prstGeom prst="rect">
            <a:avLst/>
          </a:prstGeom>
          <a:noFill/>
        </p:spPr>
        <p:txBody>
          <a:bodyPr wrap="square" rtlCol="0">
            <a:spAutoFit/>
          </a:bodyPr>
          <a:lstStyle/>
          <a:p>
            <a:r>
              <a:rPr lang="en-US" sz="2400" dirty="0" err="1"/>
              <a:t>Schreib</a:t>
            </a:r>
            <a:r>
              <a:rPr lang="en-US" sz="2400" dirty="0"/>
              <a:t> </a:t>
            </a:r>
            <a:r>
              <a:rPr lang="en-US" sz="2400" dirty="0" err="1"/>
              <a:t>Sätze</a:t>
            </a:r>
            <a:r>
              <a:rPr lang="en-US" sz="2400" dirty="0"/>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2856905049"/>
              </p:ext>
            </p:extLst>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Freunden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langsam</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gut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Auto</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nicht</a:t>
                      </a:r>
                      <a:r>
                        <a:rPr lang="en-GB" sz="2400" b="1" dirty="0">
                          <a:solidFill>
                            <a:schemeClr val="tx1"/>
                          </a:solidFill>
                        </a:rPr>
                        <a:t> </a:t>
                      </a: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chemeClr val="tx1"/>
                          </a:solidFill>
                        </a:rPr>
                        <a:t>schlecht</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schnell</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Bus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123334" y="1147172"/>
            <a:ext cx="1770729"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chemeClr val="accent1">
              <a:lumMod val="60000"/>
              <a:lumOff val="4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Ich</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schemeClr val="tx1"/>
                </a:solidFill>
                <a:effectLst/>
                <a:uLnTx/>
                <a:uFillTx/>
                <a:latin typeface="Century Gothic" panose="020F0302020204030204"/>
                <a:ea typeface="+mn-ea"/>
                <a:cs typeface="+mn-cs"/>
              </a:rPr>
              <a:t>fahre</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schnell Rad.</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919385"/>
            <a:ext cx="2275075"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cycle fast</a:t>
            </a:r>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Was und </a:t>
            </a:r>
            <a:r>
              <a:rPr lang="en-GB" sz="2800" b="1" dirty="0" err="1">
                <a:solidFill>
                  <a:schemeClr val="bg1"/>
                </a:solidFill>
              </a:rPr>
              <a:t>wie</a:t>
            </a:r>
            <a:r>
              <a:rPr lang="en-GB" sz="2800" b="1" dirty="0">
                <a:solidFill>
                  <a:schemeClr val="bg1"/>
                </a:solidFill>
              </a:rPr>
              <a:t>? (2/8)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427580" y="222656"/>
            <a:ext cx="3880556" cy="461665"/>
          </a:xfrm>
          <a:prstGeom prst="rect">
            <a:avLst/>
          </a:prstGeom>
          <a:noFill/>
        </p:spPr>
        <p:txBody>
          <a:bodyPr wrap="square" rtlCol="0">
            <a:spAutoFit/>
          </a:bodyPr>
          <a:lstStyle/>
          <a:p>
            <a:r>
              <a:rPr lang="en-US" sz="2400" dirty="0" err="1"/>
              <a:t>Schreib</a:t>
            </a:r>
            <a:r>
              <a:rPr lang="en-US" sz="2400" dirty="0"/>
              <a:t> </a:t>
            </a:r>
            <a:r>
              <a:rPr lang="en-US" sz="2400" dirty="0" err="1"/>
              <a:t>Sätze</a:t>
            </a:r>
            <a:r>
              <a:rPr lang="en-US" sz="2400" dirty="0"/>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Freunden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langsam</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gut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Auto</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nicht</a:t>
                      </a:r>
                      <a:r>
                        <a:rPr lang="en-GB" sz="2400" b="1" dirty="0">
                          <a:solidFill>
                            <a:schemeClr val="tx1"/>
                          </a:solidFill>
                        </a:rPr>
                        <a:t> </a:t>
                      </a: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chemeClr val="tx1"/>
                          </a:solidFill>
                        </a:rPr>
                        <a:t>schlecht</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schnell</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Bus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111617" y="3003231"/>
            <a:ext cx="1770729"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638811" y="5545859"/>
            <a:ext cx="8870163" cy="636284"/>
          </a:xfrm>
          <a:prstGeom prst="roundRect">
            <a:avLst/>
          </a:prstGeom>
          <a:solidFill>
            <a:schemeClr val="accent1">
              <a:lumMod val="60000"/>
              <a:lumOff val="4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Er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arbeitet</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gern</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919385"/>
            <a:ext cx="2275075" cy="514616"/>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likes to work</a:t>
            </a:r>
          </a:p>
        </p:txBody>
      </p:sp>
    </p:spTree>
    <p:extLst>
      <p:ext uri="{BB962C8B-B14F-4D97-AF65-F5344CB8AC3E}">
        <p14:creationId xmlns:p14="http://schemas.microsoft.com/office/powerpoint/2010/main" val="227231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Was und </a:t>
            </a:r>
            <a:r>
              <a:rPr lang="en-GB" sz="2800" b="1" dirty="0" err="1">
                <a:solidFill>
                  <a:schemeClr val="bg1"/>
                </a:solidFill>
              </a:rPr>
              <a:t>wie</a:t>
            </a:r>
            <a:r>
              <a:rPr lang="en-GB" sz="2800" b="1" dirty="0">
                <a:solidFill>
                  <a:schemeClr val="bg1"/>
                </a:solidFill>
              </a:rPr>
              <a:t>?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427580" y="222656"/>
            <a:ext cx="3880556" cy="461665"/>
          </a:xfrm>
          <a:prstGeom prst="rect">
            <a:avLst/>
          </a:prstGeom>
          <a:noFill/>
        </p:spPr>
        <p:txBody>
          <a:bodyPr wrap="square" rtlCol="0">
            <a:spAutoFit/>
          </a:bodyPr>
          <a:lstStyle/>
          <a:p>
            <a:r>
              <a:rPr lang="en-US" sz="2400" dirty="0" err="1"/>
              <a:t>Schreib</a:t>
            </a:r>
            <a:r>
              <a:rPr lang="en-US" sz="2400" dirty="0"/>
              <a:t> </a:t>
            </a:r>
            <a:r>
              <a:rPr lang="en-US" sz="2400" dirty="0" err="1"/>
              <a:t>Sätze</a:t>
            </a:r>
            <a:r>
              <a:rPr lang="en-US" sz="2400" dirty="0"/>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Freunden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langsam</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gut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Auto</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nicht</a:t>
                      </a:r>
                      <a:r>
                        <a:rPr lang="en-GB" sz="2400" b="1" dirty="0">
                          <a:solidFill>
                            <a:schemeClr val="tx1"/>
                          </a:solidFill>
                        </a:rPr>
                        <a:t> </a:t>
                      </a: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chemeClr val="tx1"/>
                          </a:solidFill>
                        </a:rPr>
                        <a:t>schlecht</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schnell</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Bus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105190" y="1765506"/>
            <a:ext cx="1770729"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638811" y="5545859"/>
            <a:ext cx="8870163" cy="636284"/>
          </a:xfrm>
          <a:prstGeom prst="roundRect">
            <a:avLst/>
          </a:prstGeom>
          <a:solidFill>
            <a:schemeClr val="accent1">
              <a:lumMod val="60000"/>
              <a:lumOff val="4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Du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sprichst</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schemeClr val="tx1"/>
                </a:solidFill>
                <a:effectLst/>
                <a:uLnTx/>
                <a:uFillTx/>
                <a:latin typeface="Century Gothic" panose="020F0302020204030204"/>
                <a:ea typeface="+mn-ea"/>
                <a:cs typeface="+mn-cs"/>
              </a:rPr>
              <a:t>gern</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Deutsch.</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919385"/>
            <a:ext cx="2275075" cy="631854"/>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like speaking German</a:t>
            </a:r>
          </a:p>
        </p:txBody>
      </p:sp>
    </p:spTree>
    <p:extLst>
      <p:ext uri="{BB962C8B-B14F-4D97-AF65-F5344CB8AC3E}">
        <p14:creationId xmlns:p14="http://schemas.microsoft.com/office/powerpoint/2010/main" val="15522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Was und </a:t>
            </a:r>
            <a:r>
              <a:rPr lang="en-GB" sz="2800" b="1" dirty="0" err="1">
                <a:solidFill>
                  <a:schemeClr val="bg1"/>
                </a:solidFill>
              </a:rPr>
              <a:t>wie</a:t>
            </a:r>
            <a:r>
              <a:rPr lang="en-GB" sz="2800" b="1" dirty="0">
                <a:solidFill>
                  <a:schemeClr val="bg1"/>
                </a:solidFill>
              </a:rPr>
              <a:t>? (4/8)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427580" y="222656"/>
            <a:ext cx="3880556" cy="461665"/>
          </a:xfrm>
          <a:prstGeom prst="rect">
            <a:avLst/>
          </a:prstGeom>
          <a:noFill/>
        </p:spPr>
        <p:txBody>
          <a:bodyPr wrap="square" rtlCol="0">
            <a:spAutoFit/>
          </a:bodyPr>
          <a:lstStyle/>
          <a:p>
            <a:r>
              <a:rPr lang="en-US" sz="2400" dirty="0" err="1"/>
              <a:t>Schreib</a:t>
            </a:r>
            <a:r>
              <a:rPr lang="en-US" sz="2400" dirty="0"/>
              <a:t> </a:t>
            </a:r>
            <a:r>
              <a:rPr lang="en-US" sz="2400" dirty="0" err="1"/>
              <a:t>Sätze</a:t>
            </a:r>
            <a:r>
              <a:rPr lang="en-US" sz="2400" dirty="0"/>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Freunden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langsam</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gut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Auto</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nicht</a:t>
                      </a:r>
                      <a:r>
                        <a:rPr lang="en-GB" sz="2400" b="1" dirty="0">
                          <a:solidFill>
                            <a:schemeClr val="tx1"/>
                          </a:solidFill>
                        </a:rPr>
                        <a:t> </a:t>
                      </a: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chemeClr val="tx1"/>
                          </a:solidFill>
                        </a:rPr>
                        <a:t>schlecht</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schnell</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Bus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91348" y="3634924"/>
            <a:ext cx="1770729"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638811" y="5545859"/>
            <a:ext cx="8870163" cy="636284"/>
          </a:xfrm>
          <a:prstGeom prst="roundRect">
            <a:avLst/>
          </a:prstGeom>
          <a:solidFill>
            <a:schemeClr val="accent1">
              <a:lumMod val="60000"/>
              <a:lumOff val="4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Man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schläft</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gut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zu</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Hause</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919385"/>
            <a:ext cx="2275075" cy="631854"/>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sleeps well at home</a:t>
            </a:r>
          </a:p>
        </p:txBody>
      </p:sp>
    </p:spTree>
    <p:extLst>
      <p:ext uri="{BB962C8B-B14F-4D97-AF65-F5344CB8AC3E}">
        <p14:creationId xmlns:p14="http://schemas.microsoft.com/office/powerpoint/2010/main" val="395760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281320" y="3384179"/>
            <a:ext cx="204254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63563" y="335916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75566" y="238754"/>
            <a:ext cx="29215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94308" y="23769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4654740" y="4817862"/>
            <a:ext cx="28825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pic>
        <p:nvPicPr>
          <p:cNvPr id="2" name="Picture 1" descr="Berlin 1 km signpos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02853" y="4398294"/>
            <a:ext cx="2238051" cy="1835202"/>
          </a:xfrm>
          <a:prstGeom prst="rect">
            <a:avLst/>
          </a:prstGeom>
        </p:spPr>
      </p:pic>
      <p:sp>
        <p:nvSpPr>
          <p:cNvPr id="3" name="TextBox 2"/>
          <p:cNvSpPr txBox="1"/>
          <p:nvPr/>
        </p:nvSpPr>
        <p:spPr>
          <a:xfrm>
            <a:off x="1346245" y="4817862"/>
            <a:ext cx="250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Berlin 1KM</a:t>
            </a:r>
          </a:p>
        </p:txBody>
      </p:sp>
      <p:pic>
        <p:nvPicPr>
          <p:cNvPr id="14" name="Picture 13" descr="counting shee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3106" y="1215722"/>
            <a:ext cx="1977254" cy="1877393"/>
          </a:xfrm>
          <a:prstGeom prst="rect">
            <a:avLst/>
          </a:prstGeom>
        </p:spPr>
      </p:pic>
      <p:pic>
        <p:nvPicPr>
          <p:cNvPr id="15" name="Picture 14"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0647" y="1543207"/>
            <a:ext cx="359220" cy="390142"/>
          </a:xfrm>
          <a:prstGeom prst="rect">
            <a:avLst/>
          </a:prstGeom>
        </p:spPr>
      </p:pic>
      <p:pic>
        <p:nvPicPr>
          <p:cNvPr id="16" name="Picture 15"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0480" y="1473710"/>
            <a:ext cx="359220" cy="390142"/>
          </a:xfrm>
          <a:prstGeom prst="rect">
            <a:avLst/>
          </a:prstGeom>
        </p:spPr>
      </p:pic>
      <p:pic>
        <p:nvPicPr>
          <p:cNvPr id="17" name="Picture 16"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8465" y="1494311"/>
            <a:ext cx="359220" cy="390142"/>
          </a:xfrm>
          <a:prstGeom prst="rect">
            <a:avLst/>
          </a:prstGeom>
        </p:spPr>
      </p:pic>
      <p:sp>
        <p:nvSpPr>
          <p:cNvPr id="18" name="TextBox 17"/>
          <p:cNvSpPr txBox="1"/>
          <p:nvPr/>
        </p:nvSpPr>
        <p:spPr>
          <a:xfrm>
            <a:off x="1346245" y="19222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2, 3, …100</a:t>
            </a:r>
          </a:p>
        </p:txBody>
      </p:sp>
      <p:pic>
        <p:nvPicPr>
          <p:cNvPr id="20" name="Picture 36" descr="thinking fa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51180" y="4912776"/>
            <a:ext cx="1007406" cy="10074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balloon">
            <a:extLst>
              <a:ext uri="{C183D7F6-B498-43B3-948B-1728B52AA6E4}">
                <adec:decorative xmlns:adec="http://schemas.microsoft.com/office/drawing/2017/decorative" val="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04195" y="4517795"/>
            <a:ext cx="817356" cy="1339555"/>
          </a:xfrm>
          <a:prstGeom prst="rect">
            <a:avLst/>
          </a:prstGeom>
        </p:spPr>
      </p:pic>
      <p:pic>
        <p:nvPicPr>
          <p:cNvPr id="22" name="Picture 21" descr="purple balloo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71055" y="4477995"/>
            <a:ext cx="770764" cy="1263197"/>
          </a:xfrm>
          <a:prstGeom prst="rect">
            <a:avLst/>
          </a:prstGeom>
        </p:spPr>
      </p:pic>
      <p:sp>
        <p:nvSpPr>
          <p:cNvPr id="23" name="TextBox 22"/>
          <p:cNvSpPr txBox="1"/>
          <p:nvPr/>
        </p:nvSpPr>
        <p:spPr>
          <a:xfrm>
            <a:off x="4812381" y="5542836"/>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explain]</a:t>
            </a:r>
          </a:p>
        </p:txBody>
      </p:sp>
      <p:pic>
        <p:nvPicPr>
          <p:cNvPr id="13" name="Picture 12" descr="two similar looking peopl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26075" y="1122543"/>
            <a:ext cx="1037764" cy="1503401"/>
          </a:xfrm>
          <a:prstGeom prst="rect">
            <a:avLst/>
          </a:prstGeom>
        </p:spPr>
      </p:pic>
      <p:pic>
        <p:nvPicPr>
          <p:cNvPr id="26" name="Picture 25" descr="two similar looking peopl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179261" y="1112151"/>
            <a:ext cx="1147466" cy="1503401"/>
          </a:xfrm>
          <a:prstGeom prst="rect">
            <a:avLst/>
          </a:prstGeom>
        </p:spPr>
      </p:pic>
    </p:spTree>
    <p:extLst>
      <p:ext uri="{BB962C8B-B14F-4D97-AF65-F5344CB8AC3E}">
        <p14:creationId xmlns:p14="http://schemas.microsoft.com/office/powerpoint/2010/main" val="329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zä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5" name="zählen new.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subTnLst>
                                    <p:audio>
                                      <p:cMediaNode>
                                        <p:cTn display="0" masterRel="sameClick">
                                          <p:stCondLst>
                                            <p:cond evt="begin" delay="0">
                                              <p:tn val="40"/>
                                            </p:cond>
                                          </p:stCondLst>
                                          <p:endCondLst>
                                            <p:cond evt="onStopAudio" delay="0">
                                              <p:tgtEl>
                                                <p:sldTgt/>
                                              </p:tgtEl>
                                            </p:cond>
                                          </p:endCondLst>
                                        </p:cTn>
                                        <p:tgtEl>
                                          <p:sndTgt r:embed="rId6" name="ähnlich new.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6" name="ähnlich new.wav"/>
                                        </p:tgtEl>
                                      </p:cMediaNode>
                                    </p:audio>
                                  </p:sub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7" name="Nähe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subTnLst>
                                    <p:audio>
                                      <p:cMediaNode>
                                        <p:cTn display="0" masterRel="sameClick">
                                          <p:stCondLst>
                                            <p:cond evt="begin" delay="0">
                                              <p:tn val="61"/>
                                            </p:cond>
                                          </p:stCondLst>
                                          <p:endCondLst>
                                            <p:cond evt="onStopAudio" delay="0">
                                              <p:tgtEl>
                                                <p:sldTgt/>
                                              </p:tgtEl>
                                            </p:cond>
                                          </p:endCondLst>
                                        </p:cTn>
                                        <p:tgtEl>
                                          <p:sndTgt r:embed="rId7" name="Nähe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8" name="erklären new.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8" name="erklären new.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subTnLst>
                                    <p:audio>
                                      <p:cMediaNode>
                                        <p:cTn display="0" masterRel="sameClick">
                                          <p:stCondLst>
                                            <p:cond evt="begin" delay="0">
                                              <p:tn val="76"/>
                                            </p:cond>
                                          </p:stCondLst>
                                          <p:endCondLst>
                                            <p:cond evt="onStopAudio" delay="0">
                                              <p:tgtEl>
                                                <p:sldTgt/>
                                              </p:tgtEl>
                                            </p:cond>
                                          </p:endCondLst>
                                        </p:cTn>
                                        <p:tgtEl>
                                          <p:sndTgt r:embed="rId9" name="wählen new.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subTnLst>
                                    <p:audio>
                                      <p:cMediaNode>
                                        <p:cTn display="0" masterRel="sameClick">
                                          <p:stCondLst>
                                            <p:cond evt="begin" delay="0">
                                              <p:tn val="81"/>
                                            </p:cond>
                                          </p:stCondLst>
                                          <p:endCondLst>
                                            <p:cond evt="onStopAudio" delay="0">
                                              <p:tgtEl>
                                                <p:sldTgt/>
                                              </p:tgtEl>
                                            </p:cond>
                                          </p:endCondLst>
                                        </p:cTn>
                                        <p:tgtEl>
                                          <p:sndTgt r:embed="rId9" name="wählen new.wav"/>
                                        </p:tgtEl>
                                      </p:cMediaNode>
                                    </p:audio>
                                  </p:subTnLst>
                                </p:cTn>
                              </p:par>
                              <p:par>
                                <p:cTn id="84" presetID="10"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P spid="3" grpId="0"/>
      <p:bldP spid="18"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Was und </a:t>
            </a:r>
            <a:r>
              <a:rPr lang="en-GB" sz="2800" b="1" dirty="0" err="1">
                <a:solidFill>
                  <a:schemeClr val="bg1"/>
                </a:solidFill>
              </a:rPr>
              <a:t>wie</a:t>
            </a:r>
            <a:r>
              <a:rPr lang="en-GB" sz="2800" b="1" dirty="0">
                <a:solidFill>
                  <a:schemeClr val="bg1"/>
                </a:solidFill>
              </a:rPr>
              <a:t>?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427580" y="222656"/>
            <a:ext cx="3880556" cy="461665"/>
          </a:xfrm>
          <a:prstGeom prst="rect">
            <a:avLst/>
          </a:prstGeom>
          <a:noFill/>
        </p:spPr>
        <p:txBody>
          <a:bodyPr wrap="square" rtlCol="0">
            <a:spAutoFit/>
          </a:bodyPr>
          <a:lstStyle/>
          <a:p>
            <a:r>
              <a:rPr lang="en-US" sz="2400" dirty="0" err="1"/>
              <a:t>Schreib</a:t>
            </a:r>
            <a:r>
              <a:rPr lang="en-US" sz="2400" dirty="0"/>
              <a:t> </a:t>
            </a:r>
            <a:r>
              <a:rPr lang="en-US" sz="2400" dirty="0" err="1"/>
              <a:t>Sätze</a:t>
            </a:r>
            <a:r>
              <a:rPr lang="en-US" sz="2400" dirty="0"/>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Freunden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langsam</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gut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Auto</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nicht</a:t>
                      </a:r>
                      <a:r>
                        <a:rPr lang="en-GB" sz="2400" b="1" dirty="0">
                          <a:solidFill>
                            <a:schemeClr val="tx1"/>
                          </a:solidFill>
                        </a:rPr>
                        <a:t> </a:t>
                      </a: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chemeClr val="tx1"/>
                          </a:solidFill>
                        </a:rPr>
                        <a:t>schlecht</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schnell</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Bus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91348" y="2353026"/>
            <a:ext cx="1770729"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638811" y="5545859"/>
            <a:ext cx="8870163" cy="636284"/>
          </a:xfrm>
          <a:prstGeom prst="roundRect">
            <a:avLst/>
          </a:prstGeom>
          <a:solidFill>
            <a:schemeClr val="accent1">
              <a:lumMod val="60000"/>
              <a:lumOff val="4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Sie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läuft</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nicht</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gern</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919385"/>
            <a:ext cx="2275075" cy="631854"/>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doesn’t like running</a:t>
            </a:r>
          </a:p>
        </p:txBody>
      </p:sp>
    </p:spTree>
    <p:extLst>
      <p:ext uri="{BB962C8B-B14F-4D97-AF65-F5344CB8AC3E}">
        <p14:creationId xmlns:p14="http://schemas.microsoft.com/office/powerpoint/2010/main" val="307647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Was und </a:t>
            </a:r>
            <a:r>
              <a:rPr lang="en-GB" sz="2800" b="1" dirty="0" err="1">
                <a:solidFill>
                  <a:schemeClr val="bg1"/>
                </a:solidFill>
              </a:rPr>
              <a:t>wie</a:t>
            </a:r>
            <a:r>
              <a:rPr lang="en-GB" sz="2800" b="1" dirty="0">
                <a:solidFill>
                  <a:schemeClr val="bg1"/>
                </a:solidFill>
              </a:rPr>
              <a:t>? (6/8)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427580" y="222656"/>
            <a:ext cx="3880556" cy="461665"/>
          </a:xfrm>
          <a:prstGeom prst="rect">
            <a:avLst/>
          </a:prstGeom>
          <a:noFill/>
        </p:spPr>
        <p:txBody>
          <a:bodyPr wrap="square" rtlCol="0">
            <a:spAutoFit/>
          </a:bodyPr>
          <a:lstStyle/>
          <a:p>
            <a:r>
              <a:rPr lang="en-US" sz="2400" dirty="0" err="1"/>
              <a:t>Schreib</a:t>
            </a:r>
            <a:r>
              <a:rPr lang="en-US" sz="2400" dirty="0"/>
              <a:t> </a:t>
            </a:r>
            <a:r>
              <a:rPr lang="en-US" sz="2400" dirty="0" err="1"/>
              <a:t>Sätze</a:t>
            </a:r>
            <a:r>
              <a:rPr lang="en-US" sz="2400" dirty="0"/>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Freunden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langsam</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gut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Auto</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nicht</a:t>
                      </a:r>
                      <a:r>
                        <a:rPr lang="en-GB" sz="2400" b="1" dirty="0">
                          <a:solidFill>
                            <a:schemeClr val="tx1"/>
                          </a:solidFill>
                        </a:rPr>
                        <a:t> </a:t>
                      </a: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chemeClr val="tx1"/>
                          </a:solidFill>
                        </a:rPr>
                        <a:t>schlecht</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schnell</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Bus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74887" y="1737868"/>
            <a:ext cx="1770729"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638811" y="5545859"/>
            <a:ext cx="8870163" cy="636284"/>
          </a:xfrm>
          <a:prstGeom prst="roundRect">
            <a:avLst/>
          </a:prstGeom>
          <a:solidFill>
            <a:schemeClr val="accent1">
              <a:lumMod val="60000"/>
              <a:lumOff val="4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Fährst</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du </a:t>
            </a:r>
            <a:r>
              <a:rPr kumimoji="0" lang="en-GB" sz="3600" b="0" i="0" u="none" strike="noStrike" kern="1200" cap="none" spc="0" normalizeH="0" noProof="0" dirty="0" err="1">
                <a:ln>
                  <a:noFill/>
                </a:ln>
                <a:solidFill>
                  <a:schemeClr val="tx1"/>
                </a:solidFill>
                <a:effectLst/>
                <a:uLnTx/>
                <a:uFillTx/>
                <a:latin typeface="Century Gothic" panose="020F0302020204030204"/>
                <a:ea typeface="+mn-ea"/>
                <a:cs typeface="+mn-cs"/>
              </a:rPr>
              <a:t>gern</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schemeClr val="tx1"/>
                </a:solidFill>
                <a:effectLst/>
                <a:uLnTx/>
                <a:uFillTx/>
                <a:latin typeface="Century Gothic" panose="020F0302020204030204"/>
                <a:ea typeface="+mn-ea"/>
                <a:cs typeface="+mn-cs"/>
              </a:rPr>
              <a:t>mit</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schemeClr val="tx1"/>
                </a:solidFill>
                <a:effectLst/>
                <a:uLnTx/>
                <a:uFillTx/>
                <a:latin typeface="Century Gothic" panose="020F0302020204030204"/>
                <a:ea typeface="+mn-ea"/>
                <a:cs typeface="+mn-cs"/>
              </a:rPr>
              <a:t>dem</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Bus?</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9444251" y="2919385"/>
            <a:ext cx="2435189" cy="631854"/>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Do you like travelling by bus?</a:t>
            </a:r>
          </a:p>
        </p:txBody>
      </p:sp>
    </p:spTree>
    <p:extLst>
      <p:ext uri="{BB962C8B-B14F-4D97-AF65-F5344CB8AC3E}">
        <p14:creationId xmlns:p14="http://schemas.microsoft.com/office/powerpoint/2010/main" val="421641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Was und </a:t>
            </a:r>
            <a:r>
              <a:rPr lang="en-GB" sz="2800" b="1" dirty="0" err="1">
                <a:solidFill>
                  <a:schemeClr val="bg1"/>
                </a:solidFill>
              </a:rPr>
              <a:t>wie</a:t>
            </a:r>
            <a:r>
              <a:rPr lang="en-GB" sz="2800" b="1" dirty="0">
                <a:solidFill>
                  <a:schemeClr val="bg1"/>
                </a:solidFill>
              </a:rPr>
              <a:t>?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427580" y="222656"/>
            <a:ext cx="3880556" cy="461665"/>
          </a:xfrm>
          <a:prstGeom prst="rect">
            <a:avLst/>
          </a:prstGeom>
          <a:noFill/>
        </p:spPr>
        <p:txBody>
          <a:bodyPr wrap="square" rtlCol="0">
            <a:spAutoFit/>
          </a:bodyPr>
          <a:lstStyle/>
          <a:p>
            <a:r>
              <a:rPr lang="en-US" sz="2400" dirty="0" err="1"/>
              <a:t>Schreib</a:t>
            </a:r>
            <a:r>
              <a:rPr lang="en-US" sz="2400" dirty="0"/>
              <a:t> </a:t>
            </a:r>
            <a:r>
              <a:rPr lang="en-US" sz="2400" dirty="0" err="1"/>
              <a:t>Sätze</a:t>
            </a:r>
            <a:r>
              <a:rPr lang="en-US" sz="2400" dirty="0"/>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Freunden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langsam</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gut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Auto</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nicht</a:t>
                      </a:r>
                      <a:r>
                        <a:rPr lang="en-GB" sz="2400" b="1" dirty="0">
                          <a:solidFill>
                            <a:schemeClr val="tx1"/>
                          </a:solidFill>
                        </a:rPr>
                        <a:t> </a:t>
                      </a: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chemeClr val="tx1"/>
                          </a:solidFill>
                        </a:rPr>
                        <a:t>schlecht</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schnell</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Bus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74887" y="2366021"/>
            <a:ext cx="1770729"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638811" y="5545859"/>
            <a:ext cx="8870163" cy="636284"/>
          </a:xfrm>
          <a:prstGeom prst="roundRect">
            <a:avLst/>
          </a:prstGeom>
          <a:solidFill>
            <a:schemeClr val="accent1">
              <a:lumMod val="60000"/>
              <a:lumOff val="4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Hört</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sie</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gern</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Musik</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9" name="Rounded Rectangle 33">
            <a:extLst>
              <a:ext uri="{FF2B5EF4-FFF2-40B4-BE49-F238E27FC236}">
                <a16:creationId xmlns:a16="http://schemas.microsoft.com/office/drawing/2014/main" id="{A5D91AB2-E8AC-43C7-9540-6A039FA50354}"/>
              </a:ext>
            </a:extLst>
          </p:cNvPr>
          <p:cNvSpPr/>
          <p:nvPr/>
        </p:nvSpPr>
        <p:spPr>
          <a:xfrm>
            <a:off x="9444251" y="2919385"/>
            <a:ext cx="2435189" cy="888340"/>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Does she like listening to music?</a:t>
            </a:r>
          </a:p>
        </p:txBody>
      </p:sp>
    </p:spTree>
    <p:extLst>
      <p:ext uri="{BB962C8B-B14F-4D97-AF65-F5344CB8AC3E}">
        <p14:creationId xmlns:p14="http://schemas.microsoft.com/office/powerpoint/2010/main" val="293244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Was und </a:t>
            </a:r>
            <a:r>
              <a:rPr lang="en-GB" sz="2800" b="1" dirty="0" err="1">
                <a:solidFill>
                  <a:schemeClr val="bg1"/>
                </a:solidFill>
              </a:rPr>
              <a:t>wie</a:t>
            </a:r>
            <a:r>
              <a:rPr lang="en-GB" sz="2800" b="1" dirty="0">
                <a:solidFill>
                  <a:schemeClr val="bg1"/>
                </a:solidFill>
              </a:rPr>
              <a:t>? (8/8)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427580" y="222656"/>
            <a:ext cx="3880556" cy="461665"/>
          </a:xfrm>
          <a:prstGeom prst="rect">
            <a:avLst/>
          </a:prstGeom>
          <a:noFill/>
        </p:spPr>
        <p:txBody>
          <a:bodyPr wrap="square" rtlCol="0">
            <a:spAutoFit/>
          </a:bodyPr>
          <a:lstStyle/>
          <a:p>
            <a:r>
              <a:rPr lang="en-US" sz="2400" dirty="0" err="1"/>
              <a:t>Schreib</a:t>
            </a:r>
            <a:r>
              <a:rPr lang="en-US" sz="2400" dirty="0"/>
              <a:t> </a:t>
            </a:r>
            <a:r>
              <a:rPr lang="en-US" sz="2400" dirty="0" err="1"/>
              <a:t>Sätze</a:t>
            </a:r>
            <a:r>
              <a:rPr lang="en-US" sz="2400" dirty="0"/>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Freunden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langsam</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gut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Auto</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nicht</a:t>
                      </a:r>
                      <a:r>
                        <a:rPr lang="en-GB" sz="2400" b="1" dirty="0">
                          <a:solidFill>
                            <a:schemeClr val="tx1"/>
                          </a:solidFill>
                        </a:rPr>
                        <a:t> </a:t>
                      </a:r>
                      <a:r>
                        <a:rPr lang="en-GB" sz="2400" b="1" dirty="0" err="1">
                          <a:solidFill>
                            <a:schemeClr val="tx1"/>
                          </a:solidFill>
                        </a:rPr>
                        <a:t>gern</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chemeClr val="tx1"/>
                          </a:solidFill>
                        </a:rPr>
                        <a:t>schlecht</a:t>
                      </a:r>
                      <a:endParaRPr lang="en-GB" sz="2400" b="1"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a:solidFill>
                            <a:schemeClr val="tx1"/>
                          </a:solidFill>
                        </a:rPr>
                        <a:t>schnell</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lang="en-GB" sz="2400" b="1" dirty="0" err="1">
                          <a:solidFill>
                            <a:schemeClr val="tx1"/>
                          </a:solidFill>
                        </a:rPr>
                        <a:t>mit</a:t>
                      </a:r>
                      <a:r>
                        <a:rPr lang="en-GB" sz="2400" b="1" dirty="0">
                          <a:solidFill>
                            <a:schemeClr val="tx1"/>
                          </a:solidFill>
                        </a:rPr>
                        <a:t> </a:t>
                      </a:r>
                      <a:r>
                        <a:rPr lang="en-GB" sz="2400" b="1" dirty="0" err="1">
                          <a:solidFill>
                            <a:schemeClr val="tx1"/>
                          </a:solidFill>
                        </a:rPr>
                        <a:t>dem</a:t>
                      </a:r>
                      <a:r>
                        <a:rPr lang="en-GB" sz="2400" b="1" dirty="0">
                          <a:solidFill>
                            <a:schemeClr val="tx1"/>
                          </a:solidFill>
                        </a:rPr>
                        <a:t> Bus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91348" y="1751352"/>
            <a:ext cx="1770729" cy="636284"/>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638811" y="5545859"/>
            <a:ext cx="8870163" cy="636284"/>
          </a:xfrm>
          <a:prstGeom prst="roundRect">
            <a:avLst/>
          </a:prstGeom>
          <a:solidFill>
            <a:schemeClr val="accent1">
              <a:lumMod val="60000"/>
              <a:lumOff val="4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Spielst</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du </a:t>
            </a:r>
            <a:r>
              <a:rPr kumimoji="0" lang="en-GB" sz="3600" b="0" i="0" u="none" strike="noStrike" kern="1200" cap="none" spc="0" normalizeH="0" noProof="0" dirty="0" err="1">
                <a:ln>
                  <a:noFill/>
                </a:ln>
                <a:solidFill>
                  <a:schemeClr val="tx1"/>
                </a:solidFill>
                <a:effectLst/>
                <a:uLnTx/>
                <a:uFillTx/>
                <a:latin typeface="Century Gothic" panose="020F0302020204030204"/>
                <a:ea typeface="+mn-ea"/>
                <a:cs typeface="+mn-cs"/>
              </a:rPr>
              <a:t>gern</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Tennis?</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9444251" y="2919385"/>
            <a:ext cx="2435189" cy="888340"/>
          </a:xfrm>
          <a:prstGeom prst="roundRec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AEF"/>
                </a:solidFill>
                <a:effectLst/>
                <a:uLnTx/>
                <a:uFillTx/>
                <a:latin typeface="Century Gothic" panose="020F0302020204030204"/>
                <a:ea typeface="+mn-ea"/>
                <a:cs typeface="+mn-cs"/>
              </a:rPr>
              <a:t>Do you like playing tennis?</a:t>
            </a:r>
          </a:p>
        </p:txBody>
      </p:sp>
    </p:spTree>
    <p:extLst>
      <p:ext uri="{BB962C8B-B14F-4D97-AF65-F5344CB8AC3E}">
        <p14:creationId xmlns:p14="http://schemas.microsoft.com/office/powerpoint/2010/main" val="363815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237" y="3473337"/>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1064608" y="3450605"/>
            <a:ext cx="1928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Lena</a:t>
            </a: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401300" y="158883"/>
            <a:ext cx="1561012" cy="38367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Title 3"/>
          <p:cNvSpPr>
            <a:spLocks noGrp="1"/>
          </p:cNvSpPr>
          <p:nvPr>
            <p:ph type="title"/>
          </p:nvPr>
        </p:nvSpPr>
        <p:spPr/>
        <p:txBody>
          <a:bodyPr>
            <a:norm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ist</a:t>
            </a:r>
            <a:r>
              <a:rPr lang="en-GB" sz="2800" b="1" dirty="0">
                <a:solidFill>
                  <a:schemeClr val="bg1"/>
                </a:solidFill>
              </a:rPr>
              <a:t> das?</a:t>
            </a:r>
          </a:p>
        </p:txBody>
      </p:sp>
      <p:graphicFrame>
        <p:nvGraphicFramePr>
          <p:cNvPr id="75" name="Table 74"/>
          <p:cNvGraphicFramePr>
            <a:graphicFrameLocks noGrp="1"/>
          </p:cNvGraphicFramePr>
          <p:nvPr>
            <p:extLst>
              <p:ext uri="{D42A27DB-BD31-4B8C-83A1-F6EECF244321}">
                <p14:modId xmlns:p14="http://schemas.microsoft.com/office/powerpoint/2010/main" val="3749557482"/>
              </p:ext>
            </p:extLst>
          </p:nvPr>
        </p:nvGraphicFramePr>
        <p:xfrm>
          <a:off x="358300" y="3829380"/>
          <a:ext cx="3671663" cy="2212299"/>
        </p:xfrm>
        <a:graphic>
          <a:graphicData uri="http://schemas.openxmlformats.org/drawingml/2006/table">
            <a:tbl>
              <a:tblPr firstRow="1" bandRow="1">
                <a:tableStyleId>{5940675A-B579-460E-94D1-54222C63F5DA}</a:tableStyleId>
              </a:tblPr>
              <a:tblGrid>
                <a:gridCol w="3276737">
                  <a:extLst>
                    <a:ext uri="{9D8B030D-6E8A-4147-A177-3AD203B41FA5}">
                      <a16:colId xmlns:a16="http://schemas.microsoft.com/office/drawing/2014/main" val="20000"/>
                    </a:ext>
                  </a:extLst>
                </a:gridCol>
                <a:gridCol w="394926">
                  <a:extLst>
                    <a:ext uri="{9D8B030D-6E8A-4147-A177-3AD203B41FA5}">
                      <a16:colId xmlns:a16="http://schemas.microsoft.com/office/drawing/2014/main" val="20001"/>
                    </a:ext>
                  </a:extLst>
                </a:gridCol>
              </a:tblGrid>
              <a:tr h="344685">
                <a:tc>
                  <a:txBody>
                    <a:bodyPr/>
                    <a:lstStyle/>
                    <a:p>
                      <a:r>
                        <a:rPr lang="en-GB" sz="1800" dirty="0">
                          <a:solidFill>
                            <a:schemeClr val="tx1"/>
                          </a:solidFill>
                        </a:rPr>
                        <a:t>Sport </a:t>
                      </a:r>
                      <a:r>
                        <a:rPr lang="en-GB" sz="1800" dirty="0" err="1">
                          <a:solidFill>
                            <a:schemeClr val="tx1"/>
                          </a:solidFill>
                        </a:rPr>
                        <a:t>machen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tx1"/>
                          </a:solidFill>
                        </a:rPr>
                        <a:t>Musik</a:t>
                      </a:r>
                      <a:r>
                        <a:rPr lang="en-GB" sz="1800" dirty="0">
                          <a:solidFill>
                            <a:schemeClr val="tx1"/>
                          </a:solidFill>
                        </a:rPr>
                        <a:t> </a:t>
                      </a:r>
                      <a:r>
                        <a:rPr lang="en-GB" sz="1800" dirty="0" err="1">
                          <a:solidFill>
                            <a:schemeClr val="tx1"/>
                          </a:solidFill>
                        </a:rPr>
                        <a:t>hören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tx1"/>
                          </a:solidFill>
                        </a:rPr>
                        <a:t>andere</a:t>
                      </a:r>
                      <a:r>
                        <a:rPr lang="en-GB" sz="1800" dirty="0">
                          <a:solidFill>
                            <a:schemeClr val="tx1"/>
                          </a:solidFill>
                        </a:rPr>
                        <a:t> Länder </a:t>
                      </a:r>
                      <a:r>
                        <a:rPr lang="en-GB" sz="1800" dirty="0" err="1">
                          <a:solidFill>
                            <a:schemeClr val="tx1"/>
                          </a:solidFill>
                        </a:rPr>
                        <a:t>besuchen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a:solidFill>
                            <a:schemeClr val="tx1"/>
                          </a:solidFill>
                        </a:rPr>
                        <a:t>Rad </a:t>
                      </a:r>
                      <a:r>
                        <a:rPr lang="en-GB" sz="1800" dirty="0" err="1">
                          <a:solidFill>
                            <a:schemeClr val="tx1"/>
                          </a:solidFill>
                        </a:rPr>
                        <a:t>fahren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83499">
                <a:tc>
                  <a:txBody>
                    <a:bodyPr/>
                    <a:lstStyle/>
                    <a:p>
                      <a:r>
                        <a:rPr lang="en-GB" sz="1800" dirty="0" err="1">
                          <a:solidFill>
                            <a:schemeClr val="tx1"/>
                          </a:solidFill>
                        </a:rPr>
                        <a:t>Filme</a:t>
                      </a:r>
                      <a:r>
                        <a:rPr lang="en-GB" sz="1800" dirty="0">
                          <a:solidFill>
                            <a:schemeClr val="tx1"/>
                          </a:solidFill>
                        </a:rPr>
                        <a:t> </a:t>
                      </a:r>
                      <a:r>
                        <a:rPr lang="en-GB" sz="1800" dirty="0" err="1">
                          <a:solidFill>
                            <a:schemeClr val="tx1"/>
                          </a:solidFill>
                        </a:rPr>
                        <a:t>sehen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pic>
        <p:nvPicPr>
          <p:cNvPr id="5" name="Picture 2" descr="http://www.clker.com/cliparts/0/4/3/4/12198090302006169125female%20silhouette.svg.med.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1053" y="59069"/>
            <a:ext cx="606486" cy="6110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25153" y="168888"/>
            <a:ext cx="722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5" name="Picture 24" descr="A picture containing object, clock, sitting, light&#10;&#10;Description automatically generated">
            <a:extLst>
              <a:ext uri="{FF2B5EF4-FFF2-40B4-BE49-F238E27FC236}">
                <a16:creationId xmlns:a16="http://schemas.microsoft.com/office/drawing/2014/main" id="{6B0A0C67-F691-465F-B77D-DEF139006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7402" y="4222054"/>
            <a:ext cx="189975" cy="348286"/>
          </a:xfrm>
          <a:prstGeom prst="rect">
            <a:avLst/>
          </a:prstGeom>
        </p:spPr>
      </p:pic>
      <p:pic>
        <p:nvPicPr>
          <p:cNvPr id="28" name="Picture 27" descr="A close up of a logo&#10;&#10;Description automatically generated">
            <a:extLst>
              <a:ext uri="{FF2B5EF4-FFF2-40B4-BE49-F238E27FC236}">
                <a16:creationId xmlns:a16="http://schemas.microsoft.com/office/drawing/2014/main" id="{83DEB564-B17F-4721-A7E3-F39545211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1744" y="3841636"/>
            <a:ext cx="189975" cy="348286"/>
          </a:xfrm>
          <a:prstGeom prst="rect">
            <a:avLst/>
          </a:prstGeom>
        </p:spPr>
      </p:pic>
      <p:pic>
        <p:nvPicPr>
          <p:cNvPr id="31" name="Picture 30" descr="A close up of a logo&#10;&#10;Description automatically generated">
            <a:extLst>
              <a:ext uri="{FF2B5EF4-FFF2-40B4-BE49-F238E27FC236}">
                <a16:creationId xmlns:a16="http://schemas.microsoft.com/office/drawing/2014/main" id="{D903A608-FC29-4878-B3CA-A2D1284A2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1650" y="4596540"/>
            <a:ext cx="189975" cy="348286"/>
          </a:xfrm>
          <a:prstGeom prst="rect">
            <a:avLst/>
          </a:prstGeom>
        </p:spPr>
      </p:pic>
      <p:pic>
        <p:nvPicPr>
          <p:cNvPr id="32" name="Picture 31" descr="A picture containing object, clock, sitting, light&#10;&#10;Description automatically generated">
            <a:extLst>
              <a:ext uri="{FF2B5EF4-FFF2-40B4-BE49-F238E27FC236}">
                <a16:creationId xmlns:a16="http://schemas.microsoft.com/office/drawing/2014/main" id="{A0556EFD-A298-4A32-B291-3A5A791D8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5200" y="5665173"/>
            <a:ext cx="189975" cy="348286"/>
          </a:xfrm>
          <a:prstGeom prst="rect">
            <a:avLst/>
          </a:prstGeom>
        </p:spPr>
      </p:pic>
      <p:pic>
        <p:nvPicPr>
          <p:cNvPr id="33" name="Picture 32" descr="A picture containing object, clock, sitting, light&#10;&#10;Description automatically generated">
            <a:extLst>
              <a:ext uri="{FF2B5EF4-FFF2-40B4-BE49-F238E27FC236}">
                <a16:creationId xmlns:a16="http://schemas.microsoft.com/office/drawing/2014/main" id="{2BE64C55-2619-4C9E-93F1-D98442714F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5200" y="4913410"/>
            <a:ext cx="189975" cy="348286"/>
          </a:xfrm>
          <a:prstGeom prst="rect">
            <a:avLst/>
          </a:prstGeom>
        </p:spPr>
      </p:pic>
      <p:pic>
        <p:nvPicPr>
          <p:cNvPr id="34" name="Picture 33" descr="A close up of a logo&#10;&#10;Description automatically generated">
            <a:extLst>
              <a:ext uri="{FF2B5EF4-FFF2-40B4-BE49-F238E27FC236}">
                <a16:creationId xmlns:a16="http://schemas.microsoft.com/office/drawing/2014/main" id="{7EF87504-488A-43CF-A0F3-953F6D4881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1648" y="5287473"/>
            <a:ext cx="189975" cy="348286"/>
          </a:xfrm>
          <a:prstGeom prst="rect">
            <a:avLst/>
          </a:prstGeom>
        </p:spPr>
      </p:pic>
      <p:sp>
        <p:nvSpPr>
          <p:cNvPr id="3" name="TextBox 2">
            <a:extLst>
              <a:ext uri="{FF2B5EF4-FFF2-40B4-BE49-F238E27FC236}">
                <a16:creationId xmlns:a16="http://schemas.microsoft.com/office/drawing/2014/main" id="{1B361356-C22A-4DEC-B0FB-BE2DD305FEDA}"/>
              </a:ext>
            </a:extLst>
          </p:cNvPr>
          <p:cNvSpPr txBox="1"/>
          <p:nvPr/>
        </p:nvSpPr>
        <p:spPr>
          <a:xfrm>
            <a:off x="358300" y="996379"/>
            <a:ext cx="3013871" cy="461665"/>
          </a:xfrm>
          <a:prstGeom prst="rect">
            <a:avLst/>
          </a:prstGeom>
          <a:noFill/>
        </p:spPr>
        <p:txBody>
          <a:bodyPr wrap="square" rtlCol="0">
            <a:spAutoFit/>
          </a:bodyPr>
          <a:lstStyle/>
          <a:p>
            <a:r>
              <a:rPr lang="en-GB" sz="2400" b="1" dirty="0">
                <a:solidFill>
                  <a:srgbClr val="FF0000"/>
                </a:solidFill>
              </a:rPr>
              <a:t>Student A:</a:t>
            </a:r>
          </a:p>
        </p:txBody>
      </p:sp>
      <p:sp>
        <p:nvSpPr>
          <p:cNvPr id="71" name="TextBox 70">
            <a:extLst>
              <a:ext uri="{FF2B5EF4-FFF2-40B4-BE49-F238E27FC236}">
                <a16:creationId xmlns:a16="http://schemas.microsoft.com/office/drawing/2014/main" id="{C00E3745-6AF2-42BE-9F8A-5FD9685C999A}"/>
              </a:ext>
            </a:extLst>
          </p:cNvPr>
          <p:cNvSpPr txBox="1"/>
          <p:nvPr/>
        </p:nvSpPr>
        <p:spPr>
          <a:xfrm>
            <a:off x="7277789" y="230443"/>
            <a:ext cx="3013871" cy="461665"/>
          </a:xfrm>
          <a:prstGeom prst="rect">
            <a:avLst/>
          </a:prstGeom>
          <a:noFill/>
        </p:spPr>
        <p:txBody>
          <a:bodyPr wrap="square" rtlCol="0">
            <a:spAutoFit/>
          </a:bodyPr>
          <a:lstStyle/>
          <a:p>
            <a:r>
              <a:rPr lang="en-GB" sz="2400" b="1" dirty="0">
                <a:solidFill>
                  <a:srgbClr val="FF0000"/>
                </a:solidFill>
              </a:rPr>
              <a:t>Student B:</a:t>
            </a:r>
          </a:p>
        </p:txBody>
      </p:sp>
      <p:sp>
        <p:nvSpPr>
          <p:cNvPr id="8" name="Speech Bubble: Rectangle with Corners Rounded 7">
            <a:extLst>
              <a:ext uri="{FF2B5EF4-FFF2-40B4-BE49-F238E27FC236}">
                <a16:creationId xmlns:a16="http://schemas.microsoft.com/office/drawing/2014/main" id="{1364C199-E861-4F4E-A841-71EBF3AB2473}"/>
              </a:ext>
            </a:extLst>
          </p:cNvPr>
          <p:cNvSpPr/>
          <p:nvPr/>
        </p:nvSpPr>
        <p:spPr>
          <a:xfrm>
            <a:off x="6494155" y="693536"/>
            <a:ext cx="3266793" cy="583653"/>
          </a:xfrm>
          <a:prstGeom prst="wedgeRoundRectCallout">
            <a:avLst>
              <a:gd name="adj1" fmla="val 62066"/>
              <a:gd name="adj2" fmla="val -18229"/>
              <a:gd name="adj3" fmla="val 16667"/>
            </a:avLst>
          </a:prstGeom>
          <a:solidFill>
            <a:schemeClr val="accent1">
              <a:lumMod val="60000"/>
              <a:lumOff val="4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Machst</a:t>
            </a:r>
            <a:r>
              <a:rPr lang="en-GB" sz="2000" dirty="0">
                <a:solidFill>
                  <a:schemeClr val="tx1"/>
                </a:solidFill>
              </a:rPr>
              <a:t> du </a:t>
            </a:r>
            <a:r>
              <a:rPr lang="en-GB" sz="2000" dirty="0" err="1">
                <a:solidFill>
                  <a:schemeClr val="tx1"/>
                </a:solidFill>
              </a:rPr>
              <a:t>gern</a:t>
            </a:r>
            <a:r>
              <a:rPr lang="en-GB" sz="2000" dirty="0">
                <a:solidFill>
                  <a:schemeClr val="tx1"/>
                </a:solidFill>
              </a:rPr>
              <a:t> Sport?</a:t>
            </a:r>
          </a:p>
        </p:txBody>
      </p:sp>
      <p:sp>
        <p:nvSpPr>
          <p:cNvPr id="76" name="Speech Bubble: Rectangle with Corners Rounded 75">
            <a:extLst>
              <a:ext uri="{FF2B5EF4-FFF2-40B4-BE49-F238E27FC236}">
                <a16:creationId xmlns:a16="http://schemas.microsoft.com/office/drawing/2014/main" id="{D76DB394-C756-4AFD-85DD-4B2BE9692A83}"/>
              </a:ext>
            </a:extLst>
          </p:cNvPr>
          <p:cNvSpPr/>
          <p:nvPr/>
        </p:nvSpPr>
        <p:spPr>
          <a:xfrm>
            <a:off x="2654225" y="851068"/>
            <a:ext cx="3266793" cy="707849"/>
          </a:xfrm>
          <a:prstGeom prst="wedgeRoundRectCallout">
            <a:avLst>
              <a:gd name="adj1" fmla="val -62706"/>
              <a:gd name="adj2" fmla="val -23540"/>
              <a:gd name="adj3" fmla="val 16667"/>
            </a:avLst>
          </a:prstGeom>
          <a:solidFill>
            <a:schemeClr val="accent1">
              <a:lumMod val="60000"/>
              <a:lumOff val="4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Nein</a:t>
            </a:r>
            <a:r>
              <a:rPr lang="en-GB" sz="2000" dirty="0">
                <a:solidFill>
                  <a:schemeClr val="tx1"/>
                </a:solidFill>
              </a:rPr>
              <a:t>, ich </a:t>
            </a:r>
            <a:r>
              <a:rPr lang="en-GB" sz="2000" dirty="0" err="1">
                <a:solidFill>
                  <a:schemeClr val="tx1"/>
                </a:solidFill>
              </a:rPr>
              <a:t>mache</a:t>
            </a:r>
            <a:r>
              <a:rPr lang="en-GB" sz="2000" dirty="0">
                <a:solidFill>
                  <a:schemeClr val="tx1"/>
                </a:solidFill>
              </a:rPr>
              <a:t> </a:t>
            </a:r>
            <a:r>
              <a:rPr lang="en-GB" sz="2000" dirty="0" err="1">
                <a:solidFill>
                  <a:schemeClr val="tx1"/>
                </a:solidFill>
              </a:rPr>
              <a:t>nicht</a:t>
            </a:r>
            <a:r>
              <a:rPr lang="en-GB" sz="2000" dirty="0">
                <a:solidFill>
                  <a:schemeClr val="tx1"/>
                </a:solidFill>
              </a:rPr>
              <a:t> </a:t>
            </a:r>
            <a:r>
              <a:rPr lang="en-GB" sz="2000" dirty="0" err="1">
                <a:solidFill>
                  <a:schemeClr val="tx1"/>
                </a:solidFill>
              </a:rPr>
              <a:t>gern</a:t>
            </a:r>
            <a:r>
              <a:rPr lang="en-GB" sz="2000" dirty="0">
                <a:solidFill>
                  <a:schemeClr val="tx1"/>
                </a:solidFill>
              </a:rPr>
              <a:t> Sport.</a:t>
            </a:r>
          </a:p>
        </p:txBody>
      </p:sp>
      <p:sp>
        <p:nvSpPr>
          <p:cNvPr id="77" name="Speech Bubble: Rectangle with Corners Rounded 76">
            <a:extLst>
              <a:ext uri="{FF2B5EF4-FFF2-40B4-BE49-F238E27FC236}">
                <a16:creationId xmlns:a16="http://schemas.microsoft.com/office/drawing/2014/main" id="{46F9D3AA-4F88-4305-A00D-8EE7463B21DB}"/>
              </a:ext>
            </a:extLst>
          </p:cNvPr>
          <p:cNvSpPr/>
          <p:nvPr/>
        </p:nvSpPr>
        <p:spPr>
          <a:xfrm>
            <a:off x="6494152" y="1544701"/>
            <a:ext cx="3266793" cy="583653"/>
          </a:xfrm>
          <a:prstGeom prst="wedgeRoundRectCallout">
            <a:avLst>
              <a:gd name="adj1" fmla="val 62066"/>
              <a:gd name="adj2" fmla="val -18229"/>
              <a:gd name="adj3" fmla="val 16667"/>
            </a:avLst>
          </a:prstGeom>
          <a:solidFill>
            <a:schemeClr val="accent1">
              <a:lumMod val="60000"/>
              <a:lumOff val="4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Hörst</a:t>
            </a:r>
            <a:r>
              <a:rPr lang="en-GB" sz="2000" dirty="0">
                <a:solidFill>
                  <a:schemeClr val="tx1"/>
                </a:solidFill>
              </a:rPr>
              <a:t> du </a:t>
            </a:r>
            <a:r>
              <a:rPr lang="en-GB" sz="2000" dirty="0" err="1">
                <a:solidFill>
                  <a:schemeClr val="tx1"/>
                </a:solidFill>
              </a:rPr>
              <a:t>gern</a:t>
            </a:r>
            <a:r>
              <a:rPr lang="en-GB" sz="2000" dirty="0">
                <a:solidFill>
                  <a:schemeClr val="tx1"/>
                </a:solidFill>
              </a:rPr>
              <a:t> </a:t>
            </a:r>
            <a:r>
              <a:rPr lang="en-GB" sz="2000" dirty="0" err="1">
                <a:solidFill>
                  <a:schemeClr val="tx1"/>
                </a:solidFill>
              </a:rPr>
              <a:t>Musik</a:t>
            </a:r>
            <a:r>
              <a:rPr lang="en-GB" sz="2000" dirty="0">
                <a:solidFill>
                  <a:schemeClr val="tx1"/>
                </a:solidFill>
              </a:rPr>
              <a:t>?</a:t>
            </a:r>
          </a:p>
        </p:txBody>
      </p:sp>
      <p:sp>
        <p:nvSpPr>
          <p:cNvPr id="78" name="Speech Bubble: Rectangle with Corners Rounded 77">
            <a:extLst>
              <a:ext uri="{FF2B5EF4-FFF2-40B4-BE49-F238E27FC236}">
                <a16:creationId xmlns:a16="http://schemas.microsoft.com/office/drawing/2014/main" id="{0C57A17A-23CF-4BD9-8816-115BCAD6CFE6}"/>
              </a:ext>
            </a:extLst>
          </p:cNvPr>
          <p:cNvSpPr/>
          <p:nvPr/>
        </p:nvSpPr>
        <p:spPr>
          <a:xfrm>
            <a:off x="2654225" y="1651536"/>
            <a:ext cx="3266793" cy="707849"/>
          </a:xfrm>
          <a:prstGeom prst="wedgeRoundRectCallout">
            <a:avLst>
              <a:gd name="adj1" fmla="val -62706"/>
              <a:gd name="adj2" fmla="val -23540"/>
              <a:gd name="adj3" fmla="val 16667"/>
            </a:avLst>
          </a:prstGeom>
          <a:solidFill>
            <a:schemeClr val="accent1">
              <a:lumMod val="60000"/>
              <a:lumOff val="4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Ja</a:t>
            </a:r>
            <a:r>
              <a:rPr lang="en-GB" sz="2000" dirty="0">
                <a:solidFill>
                  <a:schemeClr val="tx1"/>
                </a:solidFill>
              </a:rPr>
              <a:t>, ich </a:t>
            </a:r>
            <a:r>
              <a:rPr lang="en-GB" sz="2000" dirty="0" err="1">
                <a:solidFill>
                  <a:schemeClr val="tx1"/>
                </a:solidFill>
              </a:rPr>
              <a:t>höre</a:t>
            </a:r>
            <a:r>
              <a:rPr lang="en-GB" sz="2000" dirty="0">
                <a:solidFill>
                  <a:schemeClr val="tx1"/>
                </a:solidFill>
              </a:rPr>
              <a:t> </a:t>
            </a:r>
            <a:r>
              <a:rPr lang="en-GB" sz="2000" dirty="0" err="1">
                <a:solidFill>
                  <a:schemeClr val="tx1"/>
                </a:solidFill>
              </a:rPr>
              <a:t>gern</a:t>
            </a:r>
            <a:r>
              <a:rPr lang="en-GB" sz="2000" dirty="0">
                <a:solidFill>
                  <a:schemeClr val="tx1"/>
                </a:solidFill>
              </a:rPr>
              <a:t> </a:t>
            </a:r>
            <a:r>
              <a:rPr lang="en-GB" sz="2000" dirty="0" err="1">
                <a:solidFill>
                  <a:schemeClr val="tx1"/>
                </a:solidFill>
              </a:rPr>
              <a:t>Musik</a:t>
            </a:r>
            <a:r>
              <a:rPr lang="en-GB" sz="2000" dirty="0">
                <a:solidFill>
                  <a:schemeClr val="tx1"/>
                </a:solidFill>
              </a:rPr>
              <a:t>.</a:t>
            </a:r>
          </a:p>
        </p:txBody>
      </p:sp>
      <p:sp>
        <p:nvSpPr>
          <p:cNvPr id="79" name="Speech Bubble: Rectangle with Corners Rounded 78">
            <a:extLst>
              <a:ext uri="{FF2B5EF4-FFF2-40B4-BE49-F238E27FC236}">
                <a16:creationId xmlns:a16="http://schemas.microsoft.com/office/drawing/2014/main" id="{954EFD5E-17AE-4523-A22C-029FB6B784FF}"/>
              </a:ext>
            </a:extLst>
          </p:cNvPr>
          <p:cNvSpPr/>
          <p:nvPr/>
        </p:nvSpPr>
        <p:spPr>
          <a:xfrm>
            <a:off x="2611053" y="2495319"/>
            <a:ext cx="3266793" cy="707849"/>
          </a:xfrm>
          <a:prstGeom prst="wedgeRoundRectCallout">
            <a:avLst>
              <a:gd name="adj1" fmla="val -62706"/>
              <a:gd name="adj2" fmla="val -23540"/>
              <a:gd name="adj3" fmla="val 16667"/>
            </a:avLst>
          </a:prstGeom>
          <a:solidFill>
            <a:schemeClr val="accent1">
              <a:lumMod val="60000"/>
              <a:lumOff val="4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Nein</a:t>
            </a:r>
            <a:r>
              <a:rPr lang="en-GB" sz="2000" dirty="0">
                <a:solidFill>
                  <a:schemeClr val="tx1"/>
                </a:solidFill>
              </a:rPr>
              <a:t>, ich </a:t>
            </a:r>
            <a:r>
              <a:rPr lang="en-GB" sz="2000" dirty="0" err="1">
                <a:solidFill>
                  <a:schemeClr val="tx1"/>
                </a:solidFill>
              </a:rPr>
              <a:t>besuche</a:t>
            </a:r>
            <a:r>
              <a:rPr lang="en-GB" sz="2000" dirty="0">
                <a:solidFill>
                  <a:schemeClr val="tx1"/>
                </a:solidFill>
              </a:rPr>
              <a:t> </a:t>
            </a:r>
            <a:r>
              <a:rPr lang="en-GB" sz="2000" dirty="0" err="1">
                <a:solidFill>
                  <a:schemeClr val="tx1"/>
                </a:solidFill>
              </a:rPr>
              <a:t>nicht</a:t>
            </a:r>
            <a:r>
              <a:rPr lang="en-GB" sz="2000" dirty="0">
                <a:solidFill>
                  <a:schemeClr val="tx1"/>
                </a:solidFill>
              </a:rPr>
              <a:t> </a:t>
            </a:r>
            <a:r>
              <a:rPr lang="en-GB" sz="2000" dirty="0" err="1">
                <a:solidFill>
                  <a:schemeClr val="tx1"/>
                </a:solidFill>
              </a:rPr>
              <a:t>gern</a:t>
            </a:r>
            <a:r>
              <a:rPr lang="en-GB" sz="2000" dirty="0">
                <a:solidFill>
                  <a:schemeClr val="tx1"/>
                </a:solidFill>
              </a:rPr>
              <a:t> </a:t>
            </a:r>
            <a:r>
              <a:rPr lang="en-GB" sz="2000" dirty="0" err="1">
                <a:solidFill>
                  <a:schemeClr val="tx1"/>
                </a:solidFill>
              </a:rPr>
              <a:t>andere</a:t>
            </a:r>
            <a:r>
              <a:rPr lang="en-GB" sz="2000" dirty="0">
                <a:solidFill>
                  <a:schemeClr val="tx1"/>
                </a:solidFill>
              </a:rPr>
              <a:t> Länder.</a:t>
            </a:r>
          </a:p>
        </p:txBody>
      </p:sp>
      <p:sp>
        <p:nvSpPr>
          <p:cNvPr id="80" name="Speech Bubble: Rectangle with Corners Rounded 79">
            <a:extLst>
              <a:ext uri="{FF2B5EF4-FFF2-40B4-BE49-F238E27FC236}">
                <a16:creationId xmlns:a16="http://schemas.microsoft.com/office/drawing/2014/main" id="{3FF33070-B0E7-4F6E-952F-DE51AF2BFEC4}"/>
              </a:ext>
            </a:extLst>
          </p:cNvPr>
          <p:cNvSpPr/>
          <p:nvPr/>
        </p:nvSpPr>
        <p:spPr>
          <a:xfrm>
            <a:off x="6494151" y="2359385"/>
            <a:ext cx="3266793" cy="764331"/>
          </a:xfrm>
          <a:prstGeom prst="wedgeRoundRectCallout">
            <a:avLst>
              <a:gd name="adj1" fmla="val 62066"/>
              <a:gd name="adj2" fmla="val -18229"/>
              <a:gd name="adj3" fmla="val 16667"/>
            </a:avLst>
          </a:prstGeom>
          <a:solidFill>
            <a:schemeClr val="accent1">
              <a:lumMod val="60000"/>
              <a:lumOff val="4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Besuchst</a:t>
            </a:r>
            <a:r>
              <a:rPr lang="en-GB" sz="2000" dirty="0">
                <a:solidFill>
                  <a:schemeClr val="tx1"/>
                </a:solidFill>
              </a:rPr>
              <a:t> du </a:t>
            </a:r>
            <a:r>
              <a:rPr lang="en-GB" sz="2000" dirty="0" err="1">
                <a:solidFill>
                  <a:schemeClr val="tx1"/>
                </a:solidFill>
              </a:rPr>
              <a:t>gern</a:t>
            </a:r>
            <a:r>
              <a:rPr lang="en-GB" sz="2000" dirty="0">
                <a:solidFill>
                  <a:schemeClr val="tx1"/>
                </a:solidFill>
              </a:rPr>
              <a:t> </a:t>
            </a:r>
            <a:r>
              <a:rPr lang="en-GB" sz="2000" dirty="0" err="1">
                <a:solidFill>
                  <a:schemeClr val="tx1"/>
                </a:solidFill>
              </a:rPr>
              <a:t>andere</a:t>
            </a:r>
            <a:r>
              <a:rPr lang="en-GB" sz="2000" dirty="0">
                <a:solidFill>
                  <a:schemeClr val="tx1"/>
                </a:solidFill>
              </a:rPr>
              <a:t> Länder?</a:t>
            </a:r>
          </a:p>
        </p:txBody>
      </p:sp>
      <p:sp>
        <p:nvSpPr>
          <p:cNvPr id="81" name="Speech Bubble: Rectangle with Corners Rounded 80">
            <a:extLst>
              <a:ext uri="{FF2B5EF4-FFF2-40B4-BE49-F238E27FC236}">
                <a16:creationId xmlns:a16="http://schemas.microsoft.com/office/drawing/2014/main" id="{771F1183-E838-4C30-9125-D5DC6723FCCF}"/>
              </a:ext>
            </a:extLst>
          </p:cNvPr>
          <p:cNvSpPr/>
          <p:nvPr/>
        </p:nvSpPr>
        <p:spPr>
          <a:xfrm>
            <a:off x="6494152" y="3382494"/>
            <a:ext cx="3266793" cy="477406"/>
          </a:xfrm>
          <a:prstGeom prst="wedgeRoundRectCallout">
            <a:avLst>
              <a:gd name="adj1" fmla="val 62066"/>
              <a:gd name="adj2" fmla="val -18229"/>
              <a:gd name="adj3" fmla="val 16667"/>
            </a:avLst>
          </a:prstGeom>
          <a:solidFill>
            <a:schemeClr val="accent1">
              <a:lumMod val="60000"/>
              <a:lumOff val="4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Bist</a:t>
            </a:r>
            <a:r>
              <a:rPr lang="en-GB" sz="2000" dirty="0">
                <a:solidFill>
                  <a:schemeClr val="tx1"/>
                </a:solidFill>
              </a:rPr>
              <a:t> du Lena?</a:t>
            </a:r>
          </a:p>
        </p:txBody>
      </p:sp>
      <p:sp>
        <p:nvSpPr>
          <p:cNvPr id="82" name="Speech Bubble: Rectangle with Corners Rounded 81">
            <a:extLst>
              <a:ext uri="{FF2B5EF4-FFF2-40B4-BE49-F238E27FC236}">
                <a16:creationId xmlns:a16="http://schemas.microsoft.com/office/drawing/2014/main" id="{9A28570C-EC09-44CE-81F6-C92708C46ECF}"/>
              </a:ext>
            </a:extLst>
          </p:cNvPr>
          <p:cNvSpPr/>
          <p:nvPr/>
        </p:nvSpPr>
        <p:spPr>
          <a:xfrm>
            <a:off x="2673853" y="3258522"/>
            <a:ext cx="849647" cy="601377"/>
          </a:xfrm>
          <a:prstGeom prst="wedgeRoundRectCallout">
            <a:avLst>
              <a:gd name="adj1" fmla="val -62706"/>
              <a:gd name="adj2" fmla="val -23540"/>
              <a:gd name="adj3" fmla="val 16667"/>
            </a:avLst>
          </a:prstGeom>
          <a:solidFill>
            <a:schemeClr val="accent1">
              <a:lumMod val="60000"/>
              <a:lumOff val="4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Ja</a:t>
            </a:r>
            <a:r>
              <a:rPr lang="en-GB" sz="2000" dirty="0">
                <a:solidFill>
                  <a:schemeClr val="tx1"/>
                </a:solidFill>
              </a:rPr>
              <a:t>!</a:t>
            </a:r>
          </a:p>
        </p:txBody>
      </p:sp>
      <p:sp>
        <p:nvSpPr>
          <p:cNvPr id="11" name="TextBox 10">
            <a:extLst>
              <a:ext uri="{FF2B5EF4-FFF2-40B4-BE49-F238E27FC236}">
                <a16:creationId xmlns:a16="http://schemas.microsoft.com/office/drawing/2014/main" id="{BE7E1DA1-E9AD-455E-8E78-10DA4606F3CB}"/>
              </a:ext>
            </a:extLst>
          </p:cNvPr>
          <p:cNvSpPr txBox="1"/>
          <p:nvPr/>
        </p:nvSpPr>
        <p:spPr>
          <a:xfrm>
            <a:off x="4966225" y="4505396"/>
            <a:ext cx="6322643" cy="1015663"/>
          </a:xfrm>
          <a:prstGeom prst="rect">
            <a:avLst/>
          </a:prstGeom>
          <a:noFill/>
          <a:ln>
            <a:solidFill>
              <a:srgbClr val="115076"/>
            </a:solidFill>
          </a:ln>
        </p:spPr>
        <p:txBody>
          <a:bodyPr wrap="square" rtlCol="0">
            <a:spAutoFit/>
          </a:bodyPr>
          <a:lstStyle/>
          <a:p>
            <a:r>
              <a:rPr lang="en-GB" sz="2000" b="1" dirty="0"/>
              <a:t>Remember: </a:t>
            </a:r>
            <a:r>
              <a:rPr lang="en-GB" sz="2000" dirty="0"/>
              <a:t>there is no word for ‘do’ in German questions.  Just swap the verb and subject to create yes/no questions.</a:t>
            </a:r>
          </a:p>
        </p:txBody>
      </p:sp>
      <p:cxnSp>
        <p:nvCxnSpPr>
          <p:cNvPr id="13" name="Straight Arrow Connector 12">
            <a:extLst>
              <a:ext uri="{FF2B5EF4-FFF2-40B4-BE49-F238E27FC236}">
                <a16:creationId xmlns:a16="http://schemas.microsoft.com/office/drawing/2014/main" id="{EB60D1E3-5A18-450B-8AB5-D7FC962DCA1E}"/>
              </a:ext>
            </a:extLst>
          </p:cNvPr>
          <p:cNvCxnSpPr>
            <a:cxnSpLocks/>
          </p:cNvCxnSpPr>
          <p:nvPr/>
        </p:nvCxnSpPr>
        <p:spPr>
          <a:xfrm flipH="1">
            <a:off x="4060238" y="4015779"/>
            <a:ext cx="511762" cy="0"/>
          </a:xfrm>
          <a:prstGeom prst="straightConnector1">
            <a:avLst/>
          </a:prstGeom>
          <a:ln w="57150">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D9F2D0E6-3E00-4B6E-9A7B-120A45D75A3D}"/>
              </a:ext>
            </a:extLst>
          </p:cNvPr>
          <p:cNvCxnSpPr>
            <a:cxnSpLocks/>
          </p:cNvCxnSpPr>
          <p:nvPr/>
        </p:nvCxnSpPr>
        <p:spPr>
          <a:xfrm flipH="1">
            <a:off x="4060238" y="4395332"/>
            <a:ext cx="511762" cy="0"/>
          </a:xfrm>
          <a:prstGeom prst="straightConnector1">
            <a:avLst/>
          </a:prstGeom>
          <a:ln w="57150">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9C78BF3-9442-4E32-A2E3-FC8302AD2250}"/>
              </a:ext>
            </a:extLst>
          </p:cNvPr>
          <p:cNvCxnSpPr>
            <a:cxnSpLocks/>
          </p:cNvCxnSpPr>
          <p:nvPr/>
        </p:nvCxnSpPr>
        <p:spPr>
          <a:xfrm flipH="1">
            <a:off x="4031740" y="4792910"/>
            <a:ext cx="511762" cy="0"/>
          </a:xfrm>
          <a:prstGeom prst="straightConnector1">
            <a:avLst/>
          </a:prstGeom>
          <a:ln w="57150">
            <a:solidFill>
              <a:srgbClr val="FFC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91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6" grpId="0" animBg="1"/>
      <p:bldP spid="77" grpId="0" animBg="1"/>
      <p:bldP spid="78" grpId="0" animBg="1"/>
      <p:bldP spid="79" grpId="0" animBg="1"/>
      <p:bldP spid="80" grpId="0" animBg="1"/>
      <p:bldP spid="81" grpId="0" animBg="1"/>
      <p:bldP spid="8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657" y="900072"/>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 name="TextBox 6"/>
          <p:cNvSpPr txBox="1"/>
          <p:nvPr/>
        </p:nvSpPr>
        <p:spPr>
          <a:xfrm>
            <a:off x="942028" y="877340"/>
            <a:ext cx="1928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Angelika</a:t>
            </a:r>
          </a:p>
        </p:txBody>
      </p:sp>
      <p:sp>
        <p:nvSpPr>
          <p:cNvPr id="15" name="Rectangle 14"/>
          <p:cNvSpPr/>
          <p:nvPr/>
        </p:nvSpPr>
        <p:spPr>
          <a:xfrm>
            <a:off x="4295610" y="3669878"/>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5251435" y="3647146"/>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Julian</a:t>
            </a:r>
          </a:p>
        </p:txBody>
      </p:sp>
      <p:sp>
        <p:nvSpPr>
          <p:cNvPr id="26" name="Rectangle 25"/>
          <p:cNvSpPr/>
          <p:nvPr/>
        </p:nvSpPr>
        <p:spPr>
          <a:xfrm>
            <a:off x="4267374" y="900072"/>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9" name="TextBox 28"/>
          <p:cNvSpPr txBox="1"/>
          <p:nvPr/>
        </p:nvSpPr>
        <p:spPr>
          <a:xfrm>
            <a:off x="5059616" y="877340"/>
            <a:ext cx="24340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Johann</a:t>
            </a:r>
          </a:p>
        </p:txBody>
      </p:sp>
      <p:sp>
        <p:nvSpPr>
          <p:cNvPr id="38" name="Rectangle 37"/>
          <p:cNvSpPr/>
          <p:nvPr/>
        </p:nvSpPr>
        <p:spPr>
          <a:xfrm>
            <a:off x="8286515" y="922804"/>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1" name="TextBox 40"/>
          <p:cNvSpPr txBox="1"/>
          <p:nvPr/>
        </p:nvSpPr>
        <p:spPr>
          <a:xfrm>
            <a:off x="9242340" y="900072"/>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Matthias</a:t>
            </a:r>
          </a:p>
        </p:txBody>
      </p:sp>
      <p:sp>
        <p:nvSpPr>
          <p:cNvPr id="50" name="Rectangle 49"/>
          <p:cNvSpPr/>
          <p:nvPr/>
        </p:nvSpPr>
        <p:spPr>
          <a:xfrm>
            <a:off x="276469" y="3653775"/>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p:cNvSpPr txBox="1"/>
          <p:nvPr/>
        </p:nvSpPr>
        <p:spPr>
          <a:xfrm>
            <a:off x="1232294" y="3631043"/>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Leah</a:t>
            </a:r>
          </a:p>
        </p:txBody>
      </p:sp>
      <p:sp>
        <p:nvSpPr>
          <p:cNvPr id="61" name="Rectangle 60"/>
          <p:cNvSpPr/>
          <p:nvPr/>
        </p:nvSpPr>
        <p:spPr>
          <a:xfrm>
            <a:off x="8297974" y="3650010"/>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TextBox 63"/>
          <p:cNvSpPr txBox="1"/>
          <p:nvPr/>
        </p:nvSpPr>
        <p:spPr>
          <a:xfrm>
            <a:off x="9253799" y="3627278"/>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Bärbel</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401300" y="158883"/>
            <a:ext cx="1561012" cy="383670"/>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4" name="Title 3"/>
          <p:cNvSpPr>
            <a:spLocks noGrp="1"/>
          </p:cNvSpPr>
          <p:nvPr>
            <p:ph type="title"/>
          </p:nvPr>
        </p:nvSpPr>
        <p:spPr/>
        <p:txBody>
          <a:bodyPr>
            <a:normAutofit/>
          </a:bodyPr>
          <a:lstStyle/>
          <a:p>
            <a:r>
              <a:rPr lang="en-GB" sz="3200" b="1" dirty="0" err="1">
                <a:solidFill>
                  <a:schemeClr val="bg1"/>
                </a:solidFill>
              </a:rPr>
              <a:t>Wer</a:t>
            </a:r>
            <a:r>
              <a:rPr lang="en-GB" sz="3200" b="1" dirty="0">
                <a:solidFill>
                  <a:schemeClr val="bg1"/>
                </a:solidFill>
              </a:rPr>
              <a:t> </a:t>
            </a:r>
            <a:r>
              <a:rPr lang="en-GB" sz="3200" b="1" dirty="0" err="1">
                <a:solidFill>
                  <a:schemeClr val="bg1"/>
                </a:solidFill>
              </a:rPr>
              <a:t>ist</a:t>
            </a:r>
            <a:r>
              <a:rPr lang="en-GB" sz="3200" b="1" dirty="0">
                <a:solidFill>
                  <a:schemeClr val="bg1"/>
                </a:solidFill>
              </a:rPr>
              <a:t> das?</a:t>
            </a:r>
          </a:p>
        </p:txBody>
      </p:sp>
      <p:graphicFrame>
        <p:nvGraphicFramePr>
          <p:cNvPr id="75" name="Table 74"/>
          <p:cNvGraphicFramePr>
            <a:graphicFrameLocks noGrp="1"/>
          </p:cNvGraphicFramePr>
          <p:nvPr>
            <p:extLst>
              <p:ext uri="{D42A27DB-BD31-4B8C-83A1-F6EECF244321}">
                <p14:modId xmlns:p14="http://schemas.microsoft.com/office/powerpoint/2010/main" val="1769954869"/>
              </p:ext>
            </p:extLst>
          </p:nvPr>
        </p:nvGraphicFramePr>
        <p:xfrm>
          <a:off x="235720" y="1256115"/>
          <a:ext cx="3671663" cy="2212299"/>
        </p:xfrm>
        <a:graphic>
          <a:graphicData uri="http://schemas.openxmlformats.org/drawingml/2006/table">
            <a:tbl>
              <a:tblPr firstRow="1" bandRow="1">
                <a:tableStyleId>{5940675A-B579-460E-94D1-54222C63F5DA}</a:tableStyleId>
              </a:tblPr>
              <a:tblGrid>
                <a:gridCol w="3276737">
                  <a:extLst>
                    <a:ext uri="{9D8B030D-6E8A-4147-A177-3AD203B41FA5}">
                      <a16:colId xmlns:a16="http://schemas.microsoft.com/office/drawing/2014/main" val="20000"/>
                    </a:ext>
                  </a:extLst>
                </a:gridCol>
                <a:gridCol w="394926">
                  <a:extLst>
                    <a:ext uri="{9D8B030D-6E8A-4147-A177-3AD203B41FA5}">
                      <a16:colId xmlns:a16="http://schemas.microsoft.com/office/drawing/2014/main" val="20001"/>
                    </a:ext>
                  </a:extLst>
                </a:gridCol>
              </a:tblGrid>
              <a:tr h="344685">
                <a:tc>
                  <a:txBody>
                    <a:bodyPr/>
                    <a:lstStyle/>
                    <a:p>
                      <a:r>
                        <a:rPr lang="en-GB" sz="1800" dirty="0">
                          <a:solidFill>
                            <a:schemeClr val="tx1"/>
                          </a:solidFill>
                        </a:rPr>
                        <a:t>Sport </a:t>
                      </a:r>
                      <a:r>
                        <a:rPr lang="en-GB" sz="1800" dirty="0" err="1">
                          <a:solidFill>
                            <a:schemeClr val="tx1"/>
                          </a:solidFill>
                        </a:rPr>
                        <a:t>machen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tx1"/>
                          </a:solidFill>
                        </a:rPr>
                        <a:t>Musik</a:t>
                      </a:r>
                      <a:r>
                        <a:rPr lang="en-GB" sz="1800" dirty="0">
                          <a:solidFill>
                            <a:schemeClr val="tx1"/>
                          </a:solidFill>
                        </a:rPr>
                        <a:t> </a:t>
                      </a:r>
                      <a:r>
                        <a:rPr lang="en-GB" sz="1800" dirty="0" err="1">
                          <a:solidFill>
                            <a:schemeClr val="tx1"/>
                          </a:solidFill>
                        </a:rPr>
                        <a:t>hören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tx1"/>
                          </a:solidFill>
                        </a:rPr>
                        <a:t>andere</a:t>
                      </a:r>
                      <a:r>
                        <a:rPr lang="en-GB" sz="1800" dirty="0">
                          <a:solidFill>
                            <a:schemeClr val="tx1"/>
                          </a:solidFill>
                        </a:rPr>
                        <a:t> Länder </a:t>
                      </a:r>
                      <a:r>
                        <a:rPr lang="en-GB" sz="1800" dirty="0" err="1">
                          <a:solidFill>
                            <a:schemeClr val="tx1"/>
                          </a:solidFill>
                        </a:rPr>
                        <a:t>besuchen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a:solidFill>
                            <a:schemeClr val="tx1"/>
                          </a:solidFill>
                        </a:rPr>
                        <a:t>Rad </a:t>
                      </a:r>
                      <a:r>
                        <a:rPr lang="en-GB" sz="1800" dirty="0" err="1">
                          <a:solidFill>
                            <a:schemeClr val="tx1"/>
                          </a:solidFill>
                        </a:rPr>
                        <a:t>fahren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83499">
                <a:tc>
                  <a:txBody>
                    <a:bodyPr/>
                    <a:lstStyle/>
                    <a:p>
                      <a:r>
                        <a:rPr lang="en-GB" sz="1800" dirty="0" err="1">
                          <a:solidFill>
                            <a:schemeClr val="tx1"/>
                          </a:solidFill>
                        </a:rPr>
                        <a:t>Filme</a:t>
                      </a:r>
                      <a:r>
                        <a:rPr lang="en-GB" sz="1800" dirty="0">
                          <a:solidFill>
                            <a:schemeClr val="tx1"/>
                          </a:solidFill>
                        </a:rPr>
                        <a:t> </a:t>
                      </a:r>
                      <a:r>
                        <a:rPr lang="en-GB" sz="1800" dirty="0" err="1">
                          <a:solidFill>
                            <a:schemeClr val="tx1"/>
                          </a:solidFill>
                        </a:rPr>
                        <a:t>sehen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pic>
        <p:nvPicPr>
          <p:cNvPr id="5" name="Picture 2" descr="http://www.clker.com/cliparts/0/4/3/4/12198090302006169125female%20silhouette.svg.med.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1053" y="59069"/>
            <a:ext cx="606486" cy="6110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25153" y="168888"/>
            <a:ext cx="722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aphicFrame>
        <p:nvGraphicFramePr>
          <p:cNvPr id="22" name="Table 21"/>
          <p:cNvGraphicFramePr>
            <a:graphicFrameLocks noGrp="1"/>
          </p:cNvGraphicFramePr>
          <p:nvPr>
            <p:extLst>
              <p:ext uri="{D42A27DB-BD31-4B8C-83A1-F6EECF244321}">
                <p14:modId xmlns:p14="http://schemas.microsoft.com/office/powerpoint/2010/main" val="2514809000"/>
              </p:ext>
            </p:extLst>
          </p:nvPr>
        </p:nvGraphicFramePr>
        <p:xfrm>
          <a:off x="8314751" y="4027388"/>
          <a:ext cx="3666223" cy="2194560"/>
        </p:xfrm>
        <a:graphic>
          <a:graphicData uri="http://schemas.openxmlformats.org/drawingml/2006/table">
            <a:tbl>
              <a:tblPr firstRow="1" bandRow="1">
                <a:tableStyleId>{5940675A-B579-460E-94D1-54222C63F5DA}</a:tableStyleId>
              </a:tblPr>
              <a:tblGrid>
                <a:gridCol w="3224106">
                  <a:extLst>
                    <a:ext uri="{9D8B030D-6E8A-4147-A177-3AD203B41FA5}">
                      <a16:colId xmlns:a16="http://schemas.microsoft.com/office/drawing/2014/main" val="20000"/>
                    </a:ext>
                  </a:extLst>
                </a:gridCol>
                <a:gridCol w="442117">
                  <a:extLst>
                    <a:ext uri="{9D8B030D-6E8A-4147-A177-3AD203B41FA5}">
                      <a16:colId xmlns:a16="http://schemas.microsoft.com/office/drawing/2014/main" val="20001"/>
                    </a:ext>
                  </a:extLst>
                </a:gridCol>
              </a:tblGrid>
              <a:tr h="344685">
                <a:tc>
                  <a:txBody>
                    <a:bodyPr/>
                    <a:lstStyle/>
                    <a:p>
                      <a:r>
                        <a:rPr lang="en-GB" sz="1800" dirty="0" err="1">
                          <a:solidFill>
                            <a:schemeClr val="tx1"/>
                          </a:solidFill>
                        </a:rPr>
                        <a:t>Filme</a:t>
                      </a:r>
                      <a:r>
                        <a:rPr lang="en-GB" sz="1800" dirty="0">
                          <a:solidFill>
                            <a:schemeClr val="tx1"/>
                          </a:solidFill>
                        </a:rPr>
                        <a:t> </a:t>
                      </a:r>
                      <a:r>
                        <a:rPr lang="en-GB" sz="1800" dirty="0" err="1">
                          <a:solidFill>
                            <a:schemeClr val="tx1"/>
                          </a:solidFill>
                        </a:rPr>
                        <a:t>sehen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a:solidFill>
                            <a:schemeClr val="tx1"/>
                          </a:solidFill>
                        </a:rPr>
                        <a:t>Rad </a:t>
                      </a:r>
                      <a:r>
                        <a:rPr lang="en-GB" sz="1800" dirty="0" err="1">
                          <a:solidFill>
                            <a:schemeClr val="tx1"/>
                          </a:solidFill>
                        </a:rPr>
                        <a:t>fahren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tx1"/>
                          </a:solidFill>
                        </a:rPr>
                        <a:t>andere</a:t>
                      </a:r>
                      <a:r>
                        <a:rPr lang="en-GB" sz="1800" dirty="0">
                          <a:solidFill>
                            <a:schemeClr val="tx1"/>
                          </a:solidFill>
                        </a:rPr>
                        <a:t> Länder </a:t>
                      </a:r>
                      <a:r>
                        <a:rPr lang="en-GB" sz="1800" dirty="0" err="1">
                          <a:solidFill>
                            <a:schemeClr val="tx1"/>
                          </a:solidFill>
                        </a:rPr>
                        <a:t>besuchen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tx1"/>
                          </a:solidFill>
                        </a:rPr>
                        <a:t>Musik</a:t>
                      </a:r>
                      <a:r>
                        <a:rPr lang="en-GB" sz="1800" dirty="0">
                          <a:solidFill>
                            <a:schemeClr val="tx1"/>
                          </a:solidFill>
                        </a:rPr>
                        <a:t> </a:t>
                      </a:r>
                      <a:r>
                        <a:rPr lang="en-GB" sz="1800" dirty="0" err="1">
                          <a:solidFill>
                            <a:schemeClr val="tx1"/>
                          </a:solidFill>
                        </a:rPr>
                        <a:t>hören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a:solidFill>
                            <a:schemeClr val="tx1"/>
                          </a:solidFill>
                        </a:rPr>
                        <a:t>Sport </a:t>
                      </a:r>
                      <a:r>
                        <a:rPr lang="en-GB" sz="1800" dirty="0" err="1">
                          <a:solidFill>
                            <a:schemeClr val="tx1"/>
                          </a:solidFill>
                        </a:rPr>
                        <a:t>machen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980856033"/>
              </p:ext>
            </p:extLst>
          </p:nvPr>
        </p:nvGraphicFramePr>
        <p:xfrm>
          <a:off x="307303" y="4068130"/>
          <a:ext cx="3666223" cy="2195481"/>
        </p:xfrm>
        <a:graphic>
          <a:graphicData uri="http://schemas.openxmlformats.org/drawingml/2006/table">
            <a:tbl>
              <a:tblPr firstRow="1" bandRow="1">
                <a:tableStyleId>{5940675A-B579-460E-94D1-54222C63F5DA}</a:tableStyleId>
              </a:tblPr>
              <a:tblGrid>
                <a:gridCol w="3205154">
                  <a:extLst>
                    <a:ext uri="{9D8B030D-6E8A-4147-A177-3AD203B41FA5}">
                      <a16:colId xmlns:a16="http://schemas.microsoft.com/office/drawing/2014/main" val="20000"/>
                    </a:ext>
                  </a:extLst>
                </a:gridCol>
                <a:gridCol w="461069">
                  <a:extLst>
                    <a:ext uri="{9D8B030D-6E8A-4147-A177-3AD203B41FA5}">
                      <a16:colId xmlns:a16="http://schemas.microsoft.com/office/drawing/2014/main" val="20001"/>
                    </a:ext>
                  </a:extLst>
                </a:gridCol>
              </a:tblGrid>
              <a:tr h="344685">
                <a:tc>
                  <a:txBody>
                    <a:bodyPr/>
                    <a:lstStyle/>
                    <a:p>
                      <a:r>
                        <a:rPr lang="en-GB" sz="1800" dirty="0" err="1">
                          <a:solidFill>
                            <a:schemeClr val="tx1"/>
                          </a:solidFill>
                        </a:rPr>
                        <a:t>Musik</a:t>
                      </a:r>
                      <a:r>
                        <a:rPr lang="en-GB" sz="1800" dirty="0">
                          <a:solidFill>
                            <a:schemeClr val="tx1"/>
                          </a:solidFill>
                        </a:rPr>
                        <a:t> </a:t>
                      </a:r>
                      <a:r>
                        <a:rPr lang="en-GB" sz="1800" dirty="0" err="1">
                          <a:solidFill>
                            <a:schemeClr val="tx1"/>
                          </a:solidFill>
                        </a:rPr>
                        <a:t>hören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a:solidFill>
                            <a:schemeClr val="tx1"/>
                          </a:solidFill>
                        </a:rPr>
                        <a:t>Sport </a:t>
                      </a:r>
                      <a:r>
                        <a:rPr lang="en-GB" sz="1800" dirty="0" err="1">
                          <a:solidFill>
                            <a:schemeClr val="tx1"/>
                          </a:solidFill>
                        </a:rPr>
                        <a:t>machen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a:solidFill>
                            <a:schemeClr val="tx1"/>
                          </a:solidFill>
                        </a:rPr>
                        <a:t>Rad </a:t>
                      </a:r>
                      <a:r>
                        <a:rPr lang="en-GB" sz="1800" dirty="0" err="1">
                          <a:solidFill>
                            <a:schemeClr val="tx1"/>
                          </a:solidFill>
                        </a:rPr>
                        <a:t>fahren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tx1"/>
                          </a:solidFill>
                        </a:rPr>
                        <a:t>andere</a:t>
                      </a:r>
                      <a:r>
                        <a:rPr lang="en-GB" sz="1800" dirty="0">
                          <a:solidFill>
                            <a:schemeClr val="tx1"/>
                          </a:solidFill>
                        </a:rPr>
                        <a:t> Länder </a:t>
                      </a:r>
                      <a:r>
                        <a:rPr lang="en-GB" sz="1800" dirty="0" err="1">
                          <a:solidFill>
                            <a:schemeClr val="tx1"/>
                          </a:solidFill>
                        </a:rPr>
                        <a:t>besuchen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tx1"/>
                          </a:solidFill>
                        </a:rPr>
                        <a:t>Filme</a:t>
                      </a:r>
                      <a:r>
                        <a:rPr lang="en-GB" sz="1800" dirty="0">
                          <a:solidFill>
                            <a:schemeClr val="tx1"/>
                          </a:solidFill>
                        </a:rPr>
                        <a:t> </a:t>
                      </a:r>
                      <a:r>
                        <a:rPr lang="en-GB" sz="1800" dirty="0" err="1">
                          <a:solidFill>
                            <a:schemeClr val="tx1"/>
                          </a:solidFill>
                        </a:rPr>
                        <a:t>sehen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66681">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640011461"/>
              </p:ext>
            </p:extLst>
          </p:nvPr>
        </p:nvGraphicFramePr>
        <p:xfrm>
          <a:off x="4278833" y="4027387"/>
          <a:ext cx="3671663" cy="2243028"/>
        </p:xfrm>
        <a:graphic>
          <a:graphicData uri="http://schemas.openxmlformats.org/drawingml/2006/table">
            <a:tbl>
              <a:tblPr firstRow="1" bandRow="1">
                <a:tableStyleId>{5940675A-B579-460E-94D1-54222C63F5DA}</a:tableStyleId>
              </a:tblPr>
              <a:tblGrid>
                <a:gridCol w="3239567">
                  <a:extLst>
                    <a:ext uri="{9D8B030D-6E8A-4147-A177-3AD203B41FA5}">
                      <a16:colId xmlns:a16="http://schemas.microsoft.com/office/drawing/2014/main" val="20000"/>
                    </a:ext>
                  </a:extLst>
                </a:gridCol>
                <a:gridCol w="432096">
                  <a:extLst>
                    <a:ext uri="{9D8B030D-6E8A-4147-A177-3AD203B41FA5}">
                      <a16:colId xmlns:a16="http://schemas.microsoft.com/office/drawing/2014/main" val="20001"/>
                    </a:ext>
                  </a:extLst>
                </a:gridCol>
              </a:tblGrid>
              <a:tr h="373838">
                <a:tc>
                  <a:txBody>
                    <a:bodyPr/>
                    <a:lstStyle/>
                    <a:p>
                      <a:r>
                        <a:rPr lang="en-GB" sz="1800" dirty="0">
                          <a:solidFill>
                            <a:schemeClr val="tx1"/>
                          </a:solidFill>
                        </a:rPr>
                        <a:t>Sport </a:t>
                      </a:r>
                      <a:r>
                        <a:rPr lang="en-GB" sz="1800" dirty="0" err="1">
                          <a:solidFill>
                            <a:schemeClr val="tx1"/>
                          </a:solidFill>
                        </a:rPr>
                        <a:t>machen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3838">
                <a:tc>
                  <a:txBody>
                    <a:bodyPr/>
                    <a:lstStyle/>
                    <a:p>
                      <a:r>
                        <a:rPr lang="en-GB" sz="1800" dirty="0" err="1">
                          <a:solidFill>
                            <a:schemeClr val="tx1"/>
                          </a:solidFill>
                        </a:rPr>
                        <a:t>Filme</a:t>
                      </a:r>
                      <a:r>
                        <a:rPr lang="en-GB" sz="1800" dirty="0">
                          <a:solidFill>
                            <a:schemeClr val="tx1"/>
                          </a:solidFill>
                        </a:rPr>
                        <a:t> </a:t>
                      </a:r>
                      <a:r>
                        <a:rPr lang="en-GB" sz="1800" dirty="0" err="1">
                          <a:solidFill>
                            <a:schemeClr val="tx1"/>
                          </a:solidFill>
                        </a:rPr>
                        <a:t>sehen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3838">
                <a:tc>
                  <a:txBody>
                    <a:bodyPr/>
                    <a:lstStyle/>
                    <a:p>
                      <a:r>
                        <a:rPr lang="en-GB" sz="1800" dirty="0" err="1">
                          <a:solidFill>
                            <a:schemeClr val="tx1"/>
                          </a:solidFill>
                        </a:rPr>
                        <a:t>Musik</a:t>
                      </a:r>
                      <a:r>
                        <a:rPr lang="en-GB" sz="1800" dirty="0">
                          <a:solidFill>
                            <a:schemeClr val="tx1"/>
                          </a:solidFill>
                        </a:rPr>
                        <a:t> </a:t>
                      </a:r>
                      <a:r>
                        <a:rPr lang="en-GB" sz="1800" dirty="0" err="1">
                          <a:solidFill>
                            <a:schemeClr val="tx1"/>
                          </a:solidFill>
                        </a:rPr>
                        <a:t>hören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3838">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73838">
                <a:tc>
                  <a:txBody>
                    <a:bodyPr/>
                    <a:lstStyle/>
                    <a:p>
                      <a:r>
                        <a:rPr lang="en-GB" sz="1800" dirty="0">
                          <a:solidFill>
                            <a:schemeClr val="tx1"/>
                          </a:solidFill>
                        </a:rPr>
                        <a:t>Rad </a:t>
                      </a:r>
                      <a:r>
                        <a:rPr lang="en-GB" sz="1800" dirty="0" err="1">
                          <a:solidFill>
                            <a:schemeClr val="tx1"/>
                          </a:solidFill>
                        </a:rPr>
                        <a:t>fahren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73838">
                <a:tc>
                  <a:txBody>
                    <a:bodyPr/>
                    <a:lstStyle/>
                    <a:p>
                      <a:r>
                        <a:rPr lang="en-GB" sz="1800" dirty="0" err="1">
                          <a:solidFill>
                            <a:schemeClr val="tx1"/>
                          </a:solidFill>
                        </a:rPr>
                        <a:t>andere</a:t>
                      </a:r>
                      <a:r>
                        <a:rPr lang="en-GB" sz="1800" dirty="0">
                          <a:solidFill>
                            <a:schemeClr val="tx1"/>
                          </a:solidFill>
                        </a:rPr>
                        <a:t> Länder </a:t>
                      </a:r>
                      <a:r>
                        <a:rPr lang="en-GB" sz="1800" dirty="0" err="1">
                          <a:solidFill>
                            <a:schemeClr val="tx1"/>
                          </a:solidFill>
                        </a:rPr>
                        <a:t>besuchen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1424569122"/>
              </p:ext>
            </p:extLst>
          </p:nvPr>
        </p:nvGraphicFramePr>
        <p:xfrm>
          <a:off x="8286749" y="1314481"/>
          <a:ext cx="3671663" cy="2194560"/>
        </p:xfrm>
        <a:graphic>
          <a:graphicData uri="http://schemas.openxmlformats.org/drawingml/2006/table">
            <a:tbl>
              <a:tblPr firstRow="1" bandRow="1">
                <a:tableStyleId>{5940675A-B579-460E-94D1-54222C63F5DA}</a:tableStyleId>
              </a:tblPr>
              <a:tblGrid>
                <a:gridCol w="3237594">
                  <a:extLst>
                    <a:ext uri="{9D8B030D-6E8A-4147-A177-3AD203B41FA5}">
                      <a16:colId xmlns:a16="http://schemas.microsoft.com/office/drawing/2014/main" val="20000"/>
                    </a:ext>
                  </a:extLst>
                </a:gridCol>
                <a:gridCol w="434069">
                  <a:extLst>
                    <a:ext uri="{9D8B030D-6E8A-4147-A177-3AD203B41FA5}">
                      <a16:colId xmlns:a16="http://schemas.microsoft.com/office/drawing/2014/main" val="20001"/>
                    </a:ext>
                  </a:extLst>
                </a:gridCol>
              </a:tblGrid>
              <a:tr h="344685">
                <a:tc>
                  <a:txBody>
                    <a:bodyPr/>
                    <a:lstStyle/>
                    <a:p>
                      <a:r>
                        <a:rPr lang="en-GB" sz="1800" dirty="0">
                          <a:solidFill>
                            <a:schemeClr val="tx1"/>
                          </a:solidFill>
                        </a:rPr>
                        <a:t>Rad </a:t>
                      </a:r>
                      <a:r>
                        <a:rPr lang="en-GB" sz="1800" dirty="0" err="1">
                          <a:solidFill>
                            <a:schemeClr val="tx1"/>
                          </a:solidFill>
                        </a:rPr>
                        <a:t>fahren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a:solidFill>
                            <a:schemeClr val="tx1"/>
                          </a:solidFill>
                        </a:rPr>
                        <a:t>Sport </a:t>
                      </a:r>
                      <a:r>
                        <a:rPr lang="en-GB" sz="1800" dirty="0" err="1">
                          <a:solidFill>
                            <a:schemeClr val="tx1"/>
                          </a:solidFill>
                        </a:rPr>
                        <a:t>machen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tx1"/>
                          </a:solidFill>
                        </a:rPr>
                        <a:t>Musik</a:t>
                      </a:r>
                      <a:r>
                        <a:rPr lang="en-GB" sz="1800" dirty="0">
                          <a:solidFill>
                            <a:schemeClr val="tx1"/>
                          </a:solidFill>
                        </a:rPr>
                        <a:t> </a:t>
                      </a:r>
                      <a:r>
                        <a:rPr lang="en-GB" sz="1800" dirty="0" err="1">
                          <a:solidFill>
                            <a:schemeClr val="tx1"/>
                          </a:solidFill>
                        </a:rPr>
                        <a:t>hören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tx1"/>
                          </a:solidFill>
                        </a:rPr>
                        <a:t>andere</a:t>
                      </a:r>
                      <a:r>
                        <a:rPr lang="en-GB" sz="1800" dirty="0">
                          <a:solidFill>
                            <a:schemeClr val="tx1"/>
                          </a:solidFill>
                        </a:rPr>
                        <a:t> Länder </a:t>
                      </a:r>
                      <a:r>
                        <a:rPr lang="en-GB" sz="1800" dirty="0" err="1">
                          <a:solidFill>
                            <a:schemeClr val="tx1"/>
                          </a:solidFill>
                        </a:rPr>
                        <a:t>besuchen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err="1">
                          <a:solidFill>
                            <a:schemeClr val="tx1"/>
                          </a:solidFill>
                        </a:rPr>
                        <a:t>Filme</a:t>
                      </a:r>
                      <a:r>
                        <a:rPr lang="en-GB" sz="1800" dirty="0">
                          <a:solidFill>
                            <a:schemeClr val="tx1"/>
                          </a:solidFill>
                        </a:rPr>
                        <a:t> </a:t>
                      </a:r>
                      <a:r>
                        <a:rPr lang="en-GB" sz="1800" dirty="0" err="1">
                          <a:solidFill>
                            <a:schemeClr val="tx1"/>
                          </a:solidFill>
                        </a:rPr>
                        <a:t>sehen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43784780"/>
              </p:ext>
            </p:extLst>
          </p:nvPr>
        </p:nvGraphicFramePr>
        <p:xfrm>
          <a:off x="4284262" y="1284266"/>
          <a:ext cx="3671663" cy="2194560"/>
        </p:xfrm>
        <a:graphic>
          <a:graphicData uri="http://schemas.openxmlformats.org/drawingml/2006/table">
            <a:tbl>
              <a:tblPr firstRow="1" bandRow="1">
                <a:tableStyleId>{5940675A-B579-460E-94D1-54222C63F5DA}</a:tableStyleId>
              </a:tblPr>
              <a:tblGrid>
                <a:gridCol w="3234138">
                  <a:extLst>
                    <a:ext uri="{9D8B030D-6E8A-4147-A177-3AD203B41FA5}">
                      <a16:colId xmlns:a16="http://schemas.microsoft.com/office/drawing/2014/main" val="20000"/>
                    </a:ext>
                  </a:extLst>
                </a:gridCol>
                <a:gridCol w="437525">
                  <a:extLst>
                    <a:ext uri="{9D8B030D-6E8A-4147-A177-3AD203B41FA5}">
                      <a16:colId xmlns:a16="http://schemas.microsoft.com/office/drawing/2014/main" val="20001"/>
                    </a:ext>
                  </a:extLst>
                </a:gridCol>
              </a:tblGrid>
              <a:tr h="344685">
                <a:tc>
                  <a:txBody>
                    <a:bodyPr/>
                    <a:lstStyle/>
                    <a:p>
                      <a:r>
                        <a:rPr lang="en-GB" sz="1800" dirty="0">
                          <a:solidFill>
                            <a:schemeClr val="tx1"/>
                          </a:solidFill>
                        </a:rPr>
                        <a:t>Rad </a:t>
                      </a:r>
                      <a:r>
                        <a:rPr lang="en-GB" sz="1800" dirty="0" err="1">
                          <a:solidFill>
                            <a:schemeClr val="tx1"/>
                          </a:solidFill>
                        </a:rPr>
                        <a:t>fahren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tx1"/>
                          </a:solidFill>
                        </a:rPr>
                        <a:t>Filme</a:t>
                      </a:r>
                      <a:r>
                        <a:rPr lang="en-GB" sz="1800" dirty="0">
                          <a:solidFill>
                            <a:schemeClr val="tx1"/>
                          </a:solidFill>
                        </a:rPr>
                        <a:t> </a:t>
                      </a:r>
                      <a:r>
                        <a:rPr lang="en-GB" sz="1800" dirty="0" err="1">
                          <a:solidFill>
                            <a:schemeClr val="tx1"/>
                          </a:solidFill>
                        </a:rPr>
                        <a:t>sehen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a:solidFill>
                            <a:schemeClr val="tx1"/>
                          </a:solidFill>
                        </a:rPr>
                        <a:t>Sport </a:t>
                      </a:r>
                      <a:r>
                        <a:rPr lang="en-GB" sz="1800" dirty="0" err="1">
                          <a:solidFill>
                            <a:schemeClr val="tx1"/>
                          </a:solidFill>
                        </a:rPr>
                        <a:t>machen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tx1"/>
                          </a:solidFill>
                        </a:rPr>
                        <a:t>Musik</a:t>
                      </a:r>
                      <a:r>
                        <a:rPr lang="en-GB" sz="1800" dirty="0">
                          <a:solidFill>
                            <a:schemeClr val="tx1"/>
                          </a:solidFill>
                        </a:rPr>
                        <a:t> </a:t>
                      </a:r>
                      <a:r>
                        <a:rPr lang="en-GB" sz="1800" dirty="0" err="1">
                          <a:solidFill>
                            <a:schemeClr val="tx1"/>
                          </a:solidFill>
                        </a:rPr>
                        <a:t>hören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err="1">
                          <a:solidFill>
                            <a:schemeClr val="tx1"/>
                          </a:solidFill>
                        </a:rPr>
                        <a:t>andere</a:t>
                      </a:r>
                      <a:r>
                        <a:rPr lang="en-GB" sz="1800" dirty="0">
                          <a:solidFill>
                            <a:schemeClr val="tx1"/>
                          </a:solidFill>
                        </a:rPr>
                        <a:t> Länder </a:t>
                      </a:r>
                      <a:r>
                        <a:rPr lang="en-GB" sz="1800" dirty="0" err="1">
                          <a:solidFill>
                            <a:schemeClr val="tx1"/>
                          </a:solidFill>
                        </a:rPr>
                        <a:t>besuchen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pic>
        <p:nvPicPr>
          <p:cNvPr id="25" name="Picture 24" descr="A picture containing object, clock, sitting, light&#10;&#10;Description automatically generated">
            <a:extLst>
              <a:ext uri="{FF2B5EF4-FFF2-40B4-BE49-F238E27FC236}">
                <a16:creationId xmlns:a16="http://schemas.microsoft.com/office/drawing/2014/main" id="{6B0A0C67-F691-465F-B77D-DEF139006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8790" y="1256115"/>
            <a:ext cx="189975" cy="348286"/>
          </a:xfrm>
          <a:prstGeom prst="rect">
            <a:avLst/>
          </a:prstGeom>
        </p:spPr>
      </p:pic>
      <p:pic>
        <p:nvPicPr>
          <p:cNvPr id="28" name="Picture 27" descr="A close up of a logo&#10;&#10;Description automatically generated">
            <a:extLst>
              <a:ext uri="{FF2B5EF4-FFF2-40B4-BE49-F238E27FC236}">
                <a16:creationId xmlns:a16="http://schemas.microsoft.com/office/drawing/2014/main" id="{83DEB564-B17F-4721-A7E3-F39545211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2314" y="1639695"/>
            <a:ext cx="189975" cy="348286"/>
          </a:xfrm>
          <a:prstGeom prst="rect">
            <a:avLst/>
          </a:prstGeom>
        </p:spPr>
      </p:pic>
      <p:pic>
        <p:nvPicPr>
          <p:cNvPr id="31" name="Picture 30" descr="A close up of a logo&#10;&#10;Description automatically generated">
            <a:extLst>
              <a:ext uri="{FF2B5EF4-FFF2-40B4-BE49-F238E27FC236}">
                <a16:creationId xmlns:a16="http://schemas.microsoft.com/office/drawing/2014/main" id="{D903A608-FC29-4878-B3CA-A2D1284A2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070" y="2023275"/>
            <a:ext cx="189975" cy="348286"/>
          </a:xfrm>
          <a:prstGeom prst="rect">
            <a:avLst/>
          </a:prstGeom>
        </p:spPr>
      </p:pic>
      <p:pic>
        <p:nvPicPr>
          <p:cNvPr id="32" name="Picture 31" descr="A picture containing object, clock, sitting, light&#10;&#10;Description automatically generated">
            <a:extLst>
              <a:ext uri="{FF2B5EF4-FFF2-40B4-BE49-F238E27FC236}">
                <a16:creationId xmlns:a16="http://schemas.microsoft.com/office/drawing/2014/main" id="{A0556EFD-A298-4A32-B291-3A5A791D8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2620" y="3091908"/>
            <a:ext cx="189975" cy="348286"/>
          </a:xfrm>
          <a:prstGeom prst="rect">
            <a:avLst/>
          </a:prstGeom>
        </p:spPr>
      </p:pic>
      <p:pic>
        <p:nvPicPr>
          <p:cNvPr id="33" name="Picture 32" descr="A picture containing object, clock, sitting, light&#10;&#10;Description automatically generated">
            <a:extLst>
              <a:ext uri="{FF2B5EF4-FFF2-40B4-BE49-F238E27FC236}">
                <a16:creationId xmlns:a16="http://schemas.microsoft.com/office/drawing/2014/main" id="{2BE64C55-2619-4C9E-93F1-D98442714F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2620" y="2340145"/>
            <a:ext cx="189975" cy="348286"/>
          </a:xfrm>
          <a:prstGeom prst="rect">
            <a:avLst/>
          </a:prstGeom>
        </p:spPr>
      </p:pic>
      <p:pic>
        <p:nvPicPr>
          <p:cNvPr id="34" name="Picture 33" descr="A close up of a logo&#10;&#10;Description automatically generated">
            <a:extLst>
              <a:ext uri="{FF2B5EF4-FFF2-40B4-BE49-F238E27FC236}">
                <a16:creationId xmlns:a16="http://schemas.microsoft.com/office/drawing/2014/main" id="{7EF87504-488A-43CF-A0F3-953F6D4881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068" y="2714208"/>
            <a:ext cx="189975" cy="348286"/>
          </a:xfrm>
          <a:prstGeom prst="rect">
            <a:avLst/>
          </a:prstGeom>
        </p:spPr>
      </p:pic>
      <p:pic>
        <p:nvPicPr>
          <p:cNvPr id="35" name="Picture 34" descr="A picture containing object, clock, sitting, light&#10;&#10;Description automatically generated">
            <a:extLst>
              <a:ext uri="{FF2B5EF4-FFF2-40B4-BE49-F238E27FC236}">
                <a16:creationId xmlns:a16="http://schemas.microsoft.com/office/drawing/2014/main" id="{45FFBF40-1748-4495-8ED2-FD6B32B96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187" y="2363141"/>
            <a:ext cx="189975" cy="348286"/>
          </a:xfrm>
          <a:prstGeom prst="rect">
            <a:avLst/>
          </a:prstGeom>
        </p:spPr>
      </p:pic>
      <p:pic>
        <p:nvPicPr>
          <p:cNvPr id="36" name="Picture 35" descr="A picture containing object, clock, sitting, light&#10;&#10;Description automatically generated">
            <a:extLst>
              <a:ext uri="{FF2B5EF4-FFF2-40B4-BE49-F238E27FC236}">
                <a16:creationId xmlns:a16="http://schemas.microsoft.com/office/drawing/2014/main" id="{1D8FA00D-A053-404E-8CA2-F08480588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9001" y="1691011"/>
            <a:ext cx="189975" cy="348286"/>
          </a:xfrm>
          <a:prstGeom prst="rect">
            <a:avLst/>
          </a:prstGeom>
        </p:spPr>
      </p:pic>
      <p:pic>
        <p:nvPicPr>
          <p:cNvPr id="37" name="Picture 36" descr="A close up of a logo&#10;&#10;Description automatically generated">
            <a:extLst>
              <a:ext uri="{FF2B5EF4-FFF2-40B4-BE49-F238E27FC236}">
                <a16:creationId xmlns:a16="http://schemas.microsoft.com/office/drawing/2014/main" id="{E1956BBE-99C1-46E0-BC4D-5E386E2295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2332" y="4433492"/>
            <a:ext cx="189975" cy="348286"/>
          </a:xfrm>
          <a:prstGeom prst="rect">
            <a:avLst/>
          </a:prstGeom>
        </p:spPr>
      </p:pic>
      <p:pic>
        <p:nvPicPr>
          <p:cNvPr id="39" name="Picture 38" descr="A close up of a logo&#10;&#10;Description automatically generated">
            <a:extLst>
              <a:ext uri="{FF2B5EF4-FFF2-40B4-BE49-F238E27FC236}">
                <a16:creationId xmlns:a16="http://schemas.microsoft.com/office/drawing/2014/main" id="{61CCFC8C-EB7A-49D7-8BD2-A81CE9303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2079" y="4023682"/>
            <a:ext cx="189975" cy="348286"/>
          </a:xfrm>
          <a:prstGeom prst="rect">
            <a:avLst/>
          </a:prstGeom>
        </p:spPr>
      </p:pic>
      <p:pic>
        <p:nvPicPr>
          <p:cNvPr id="40" name="Picture 39" descr="A close up of a logo&#10;&#10;Description automatically generated">
            <a:extLst>
              <a:ext uri="{FF2B5EF4-FFF2-40B4-BE49-F238E27FC236}">
                <a16:creationId xmlns:a16="http://schemas.microsoft.com/office/drawing/2014/main" id="{11F13258-1471-41D7-9B54-4E88F516B1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9000" y="5873662"/>
            <a:ext cx="189975" cy="348286"/>
          </a:xfrm>
          <a:prstGeom prst="rect">
            <a:avLst/>
          </a:prstGeom>
        </p:spPr>
      </p:pic>
      <p:pic>
        <p:nvPicPr>
          <p:cNvPr id="42" name="Picture 41" descr="A close up of a logo&#10;&#10;Description automatically generated">
            <a:extLst>
              <a:ext uri="{FF2B5EF4-FFF2-40B4-BE49-F238E27FC236}">
                <a16:creationId xmlns:a16="http://schemas.microsoft.com/office/drawing/2014/main" id="{FB758BDB-6404-4724-AED1-7CFA942207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800" y="2746840"/>
            <a:ext cx="189975" cy="348286"/>
          </a:xfrm>
          <a:prstGeom prst="rect">
            <a:avLst/>
          </a:prstGeom>
        </p:spPr>
      </p:pic>
      <p:pic>
        <p:nvPicPr>
          <p:cNvPr id="43" name="Picture 42" descr="A close up of a logo&#10;&#10;Description automatically generated">
            <a:extLst>
              <a:ext uri="{FF2B5EF4-FFF2-40B4-BE49-F238E27FC236}">
                <a16:creationId xmlns:a16="http://schemas.microsoft.com/office/drawing/2014/main" id="{3997FFB7-A5B5-4024-8771-6D7F78B9FC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6559" y="2430974"/>
            <a:ext cx="189975" cy="348286"/>
          </a:xfrm>
          <a:prstGeom prst="rect">
            <a:avLst/>
          </a:prstGeom>
        </p:spPr>
      </p:pic>
      <p:pic>
        <p:nvPicPr>
          <p:cNvPr id="44" name="Picture 43" descr="A picture containing object, clock, sitting, light&#10;&#10;Description automatically generated">
            <a:extLst>
              <a:ext uri="{FF2B5EF4-FFF2-40B4-BE49-F238E27FC236}">
                <a16:creationId xmlns:a16="http://schemas.microsoft.com/office/drawing/2014/main" id="{CC3A7F4F-0F30-423D-AB49-4BE2673F7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9068" y="4049912"/>
            <a:ext cx="189975" cy="348286"/>
          </a:xfrm>
          <a:prstGeom prst="rect">
            <a:avLst/>
          </a:prstGeom>
        </p:spPr>
      </p:pic>
      <p:pic>
        <p:nvPicPr>
          <p:cNvPr id="45" name="Picture 44" descr="A picture containing object, clock, sitting, light&#10;&#10;Description automatically generated">
            <a:extLst>
              <a:ext uri="{FF2B5EF4-FFF2-40B4-BE49-F238E27FC236}">
                <a16:creationId xmlns:a16="http://schemas.microsoft.com/office/drawing/2014/main" id="{F169D09A-75AB-429B-A3A1-C9881A074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2133" y="4775906"/>
            <a:ext cx="189975" cy="348286"/>
          </a:xfrm>
          <a:prstGeom prst="rect">
            <a:avLst/>
          </a:prstGeom>
        </p:spPr>
      </p:pic>
      <p:pic>
        <p:nvPicPr>
          <p:cNvPr id="46" name="Picture 45" descr="A picture containing object, clock, sitting, light&#10;&#10;Description automatically generated">
            <a:extLst>
              <a:ext uri="{FF2B5EF4-FFF2-40B4-BE49-F238E27FC236}">
                <a16:creationId xmlns:a16="http://schemas.microsoft.com/office/drawing/2014/main" id="{D087073B-1E4F-4548-865F-E86C0D39AB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4722" y="5496777"/>
            <a:ext cx="189975" cy="348286"/>
          </a:xfrm>
          <a:prstGeom prst="rect">
            <a:avLst/>
          </a:prstGeom>
        </p:spPr>
      </p:pic>
      <p:pic>
        <p:nvPicPr>
          <p:cNvPr id="47" name="Picture 46" descr="A close up of a logo&#10;&#10;Description automatically generated">
            <a:extLst>
              <a:ext uri="{FF2B5EF4-FFF2-40B4-BE49-F238E27FC236}">
                <a16:creationId xmlns:a16="http://schemas.microsoft.com/office/drawing/2014/main" id="{43EF06B6-203F-4DB4-8E2D-CA12AB077A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2132" y="3120128"/>
            <a:ext cx="189975" cy="348286"/>
          </a:xfrm>
          <a:prstGeom prst="rect">
            <a:avLst/>
          </a:prstGeom>
        </p:spPr>
      </p:pic>
      <p:pic>
        <p:nvPicPr>
          <p:cNvPr id="48" name="Picture 47" descr="A close up of a logo&#10;&#10;Description automatically generated">
            <a:extLst>
              <a:ext uri="{FF2B5EF4-FFF2-40B4-BE49-F238E27FC236}">
                <a16:creationId xmlns:a16="http://schemas.microsoft.com/office/drawing/2014/main" id="{238D34A4-1373-4C4D-8FC8-48B8FF49E1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5339" y="2801992"/>
            <a:ext cx="189975" cy="348286"/>
          </a:xfrm>
          <a:prstGeom prst="rect">
            <a:avLst/>
          </a:prstGeom>
        </p:spPr>
      </p:pic>
      <p:pic>
        <p:nvPicPr>
          <p:cNvPr id="49" name="Picture 48" descr="A picture containing object, clock, sitting, light&#10;&#10;Description automatically generated">
            <a:extLst>
              <a:ext uri="{FF2B5EF4-FFF2-40B4-BE49-F238E27FC236}">
                <a16:creationId xmlns:a16="http://schemas.microsoft.com/office/drawing/2014/main" id="{96583C9A-C54C-4D50-9BB6-E40E807F52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0182" y="5181619"/>
            <a:ext cx="189975" cy="348286"/>
          </a:xfrm>
          <a:prstGeom prst="rect">
            <a:avLst/>
          </a:prstGeom>
        </p:spPr>
      </p:pic>
      <p:pic>
        <p:nvPicPr>
          <p:cNvPr id="51" name="Picture 50" descr="A picture containing object, clock, sitting, light&#10;&#10;Description automatically generated">
            <a:extLst>
              <a:ext uri="{FF2B5EF4-FFF2-40B4-BE49-F238E27FC236}">
                <a16:creationId xmlns:a16="http://schemas.microsoft.com/office/drawing/2014/main" id="{1256F5EC-1712-4241-9EC0-CF31837DF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8641" y="5885454"/>
            <a:ext cx="189975" cy="348286"/>
          </a:xfrm>
          <a:prstGeom prst="rect">
            <a:avLst/>
          </a:prstGeom>
        </p:spPr>
      </p:pic>
      <p:pic>
        <p:nvPicPr>
          <p:cNvPr id="52" name="Picture 51" descr="A picture containing object, clock, sitting, light&#10;&#10;Description automatically generated">
            <a:extLst>
              <a:ext uri="{FF2B5EF4-FFF2-40B4-BE49-F238E27FC236}">
                <a16:creationId xmlns:a16="http://schemas.microsoft.com/office/drawing/2014/main" id="{B737194E-A4EE-46D9-A942-639C1930E0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9951" y="5134192"/>
            <a:ext cx="189975" cy="348286"/>
          </a:xfrm>
          <a:prstGeom prst="rect">
            <a:avLst/>
          </a:prstGeom>
        </p:spPr>
      </p:pic>
      <p:pic>
        <p:nvPicPr>
          <p:cNvPr id="54" name="Picture 53" descr="A picture containing object, clock, sitting, light&#10;&#10;Description automatically generated">
            <a:extLst>
              <a:ext uri="{FF2B5EF4-FFF2-40B4-BE49-F238E27FC236}">
                <a16:creationId xmlns:a16="http://schemas.microsoft.com/office/drawing/2014/main" id="{B738FC8F-8D6B-4B7F-BDB0-BE92C93963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8640" y="1304895"/>
            <a:ext cx="189975" cy="348286"/>
          </a:xfrm>
          <a:prstGeom prst="rect">
            <a:avLst/>
          </a:prstGeom>
        </p:spPr>
      </p:pic>
      <p:pic>
        <p:nvPicPr>
          <p:cNvPr id="55" name="Picture 54" descr="A picture containing object, clock, sitting, light&#10;&#10;Description automatically generated">
            <a:extLst>
              <a:ext uri="{FF2B5EF4-FFF2-40B4-BE49-F238E27FC236}">
                <a16:creationId xmlns:a16="http://schemas.microsoft.com/office/drawing/2014/main" id="{918E3EB8-9515-42C1-BEEE-04DEFF356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5338" y="1321030"/>
            <a:ext cx="189975" cy="348286"/>
          </a:xfrm>
          <a:prstGeom prst="rect">
            <a:avLst/>
          </a:prstGeom>
        </p:spPr>
      </p:pic>
      <p:pic>
        <p:nvPicPr>
          <p:cNvPr id="56" name="Picture 55" descr="A close up of a logo&#10;&#10;Description automatically generated">
            <a:extLst>
              <a:ext uri="{FF2B5EF4-FFF2-40B4-BE49-F238E27FC236}">
                <a16:creationId xmlns:a16="http://schemas.microsoft.com/office/drawing/2014/main" id="{EEFE3260-23BC-422B-A24F-B0EB82C382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878" y="4799023"/>
            <a:ext cx="189975" cy="348286"/>
          </a:xfrm>
          <a:prstGeom prst="rect">
            <a:avLst/>
          </a:prstGeom>
        </p:spPr>
      </p:pic>
      <p:pic>
        <p:nvPicPr>
          <p:cNvPr id="57" name="Picture 56" descr="A close up of a logo&#10;&#10;Description automatically generated">
            <a:extLst>
              <a:ext uri="{FF2B5EF4-FFF2-40B4-BE49-F238E27FC236}">
                <a16:creationId xmlns:a16="http://schemas.microsoft.com/office/drawing/2014/main" id="{72F9EF66-FAF6-4172-8E4A-CF37639684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2079" y="5503650"/>
            <a:ext cx="189975" cy="348286"/>
          </a:xfrm>
          <a:prstGeom prst="rect">
            <a:avLst/>
          </a:prstGeom>
        </p:spPr>
      </p:pic>
      <p:pic>
        <p:nvPicPr>
          <p:cNvPr id="58" name="Picture 57" descr="A close up of a logo&#10;&#10;Description automatically generated">
            <a:extLst>
              <a:ext uri="{FF2B5EF4-FFF2-40B4-BE49-F238E27FC236}">
                <a16:creationId xmlns:a16="http://schemas.microsoft.com/office/drawing/2014/main" id="{CB10A9FF-A923-4B9B-8AE7-A0BDFF727F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2687" y="4764457"/>
            <a:ext cx="189975" cy="348286"/>
          </a:xfrm>
          <a:prstGeom prst="rect">
            <a:avLst/>
          </a:prstGeom>
        </p:spPr>
      </p:pic>
      <p:pic>
        <p:nvPicPr>
          <p:cNvPr id="59" name="Picture 58" descr="A close up of a logo&#10;&#10;Description automatically generated">
            <a:extLst>
              <a:ext uri="{FF2B5EF4-FFF2-40B4-BE49-F238E27FC236}">
                <a16:creationId xmlns:a16="http://schemas.microsoft.com/office/drawing/2014/main" id="{B8D6B542-EA0F-40F8-B359-9614C15E81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8640" y="1676757"/>
            <a:ext cx="189975" cy="348286"/>
          </a:xfrm>
          <a:prstGeom prst="rect">
            <a:avLst/>
          </a:prstGeom>
        </p:spPr>
      </p:pic>
      <p:pic>
        <p:nvPicPr>
          <p:cNvPr id="60" name="Picture 59" descr="A close up of a logo&#10;&#10;Description automatically generated">
            <a:extLst>
              <a:ext uri="{FF2B5EF4-FFF2-40B4-BE49-F238E27FC236}">
                <a16:creationId xmlns:a16="http://schemas.microsoft.com/office/drawing/2014/main" id="{E4F16D7B-0A68-498F-9174-5EA60637C6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8101" y="2053596"/>
            <a:ext cx="189975" cy="348286"/>
          </a:xfrm>
          <a:prstGeom prst="rect">
            <a:avLst/>
          </a:prstGeom>
        </p:spPr>
      </p:pic>
      <p:pic>
        <p:nvPicPr>
          <p:cNvPr id="62" name="Picture 61" descr="A picture containing object, clock, sitting, light&#10;&#10;Description automatically generated">
            <a:extLst>
              <a:ext uri="{FF2B5EF4-FFF2-40B4-BE49-F238E27FC236}">
                <a16:creationId xmlns:a16="http://schemas.microsoft.com/office/drawing/2014/main" id="{BD1774EC-B020-441E-BFCB-A605F19406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2332" y="5885454"/>
            <a:ext cx="189975" cy="348286"/>
          </a:xfrm>
          <a:prstGeom prst="rect">
            <a:avLst/>
          </a:prstGeom>
        </p:spPr>
      </p:pic>
      <p:pic>
        <p:nvPicPr>
          <p:cNvPr id="63" name="Picture 62" descr="A picture containing object, clock, sitting, light&#10;&#10;Description automatically generated">
            <a:extLst>
              <a:ext uri="{FF2B5EF4-FFF2-40B4-BE49-F238E27FC236}">
                <a16:creationId xmlns:a16="http://schemas.microsoft.com/office/drawing/2014/main" id="{8FFC1D36-D3B1-4E66-AB2B-79468FF65F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789" y="5146924"/>
            <a:ext cx="189975" cy="348286"/>
          </a:xfrm>
          <a:prstGeom prst="rect">
            <a:avLst/>
          </a:prstGeom>
        </p:spPr>
      </p:pic>
      <p:pic>
        <p:nvPicPr>
          <p:cNvPr id="65" name="Picture 64" descr="A picture containing object, clock, sitting, light&#10;&#10;Description automatically generated">
            <a:extLst>
              <a:ext uri="{FF2B5EF4-FFF2-40B4-BE49-F238E27FC236}">
                <a16:creationId xmlns:a16="http://schemas.microsoft.com/office/drawing/2014/main" id="{4EAF818A-BE44-4672-A354-4C53B28C17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7996" y="4390265"/>
            <a:ext cx="189975" cy="348286"/>
          </a:xfrm>
          <a:prstGeom prst="rect">
            <a:avLst/>
          </a:prstGeom>
        </p:spPr>
      </p:pic>
      <p:pic>
        <p:nvPicPr>
          <p:cNvPr id="66" name="Picture 65" descr="A picture containing object, clock, sitting, light&#10;&#10;Description automatically generated">
            <a:extLst>
              <a:ext uri="{FF2B5EF4-FFF2-40B4-BE49-F238E27FC236}">
                <a16:creationId xmlns:a16="http://schemas.microsoft.com/office/drawing/2014/main" id="{976FE0BD-5D6A-4649-A6A7-B72C1C05C8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7084" y="2053596"/>
            <a:ext cx="189975" cy="348286"/>
          </a:xfrm>
          <a:prstGeom prst="rect">
            <a:avLst/>
          </a:prstGeom>
        </p:spPr>
      </p:pic>
      <p:pic>
        <p:nvPicPr>
          <p:cNvPr id="67" name="Picture 66" descr="A picture containing object, clock, sitting, light&#10;&#10;Description automatically generated">
            <a:extLst>
              <a:ext uri="{FF2B5EF4-FFF2-40B4-BE49-F238E27FC236}">
                <a16:creationId xmlns:a16="http://schemas.microsoft.com/office/drawing/2014/main" id="{3758C5A6-1762-4A1C-B9CA-D67F69A8D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5365" y="3155824"/>
            <a:ext cx="189975" cy="348286"/>
          </a:xfrm>
          <a:prstGeom prst="rect">
            <a:avLst/>
          </a:prstGeom>
        </p:spPr>
      </p:pic>
      <p:pic>
        <p:nvPicPr>
          <p:cNvPr id="68" name="Picture 67" descr="A close up of a logo&#10;&#10;Description automatically generated">
            <a:extLst>
              <a:ext uri="{FF2B5EF4-FFF2-40B4-BE49-F238E27FC236}">
                <a16:creationId xmlns:a16="http://schemas.microsoft.com/office/drawing/2014/main" id="{47AD9B56-F1B0-415D-B906-B242D59118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6125" y="5543822"/>
            <a:ext cx="189975" cy="348286"/>
          </a:xfrm>
          <a:prstGeom prst="rect">
            <a:avLst/>
          </a:prstGeom>
        </p:spPr>
      </p:pic>
      <p:pic>
        <p:nvPicPr>
          <p:cNvPr id="69" name="Picture 68" descr="A close up of a logo&#10;&#10;Description automatically generated">
            <a:extLst>
              <a:ext uri="{FF2B5EF4-FFF2-40B4-BE49-F238E27FC236}">
                <a16:creationId xmlns:a16="http://schemas.microsoft.com/office/drawing/2014/main" id="{090089F9-BFFA-49BF-9893-498B45A8C8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962" y="4398198"/>
            <a:ext cx="189975" cy="348286"/>
          </a:xfrm>
          <a:prstGeom prst="rect">
            <a:avLst/>
          </a:prstGeom>
        </p:spPr>
      </p:pic>
      <p:pic>
        <p:nvPicPr>
          <p:cNvPr id="70" name="Picture 69" descr="A close up of a logo&#10;&#10;Description automatically generated">
            <a:extLst>
              <a:ext uri="{FF2B5EF4-FFF2-40B4-BE49-F238E27FC236}">
                <a16:creationId xmlns:a16="http://schemas.microsoft.com/office/drawing/2014/main" id="{4D214EF2-A4FF-440C-BD37-950EBF793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89950" y="4049011"/>
            <a:ext cx="189975" cy="348286"/>
          </a:xfrm>
          <a:prstGeom prst="rect">
            <a:avLst/>
          </a:prstGeom>
        </p:spPr>
      </p:pic>
    </p:spTree>
    <p:extLst>
      <p:ext uri="{BB962C8B-B14F-4D97-AF65-F5344CB8AC3E}">
        <p14:creationId xmlns:p14="http://schemas.microsoft.com/office/powerpoint/2010/main" val="2009114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10000"/>
          </a:bodyPr>
          <a:lstStyle/>
          <a:p>
            <a:r>
              <a:rPr lang="en-GB" sz="4000" dirty="0" err="1"/>
              <a:t>Aktivitäten</a:t>
            </a:r>
            <a:br>
              <a:rPr lang="en-GB" sz="4000" dirty="0"/>
            </a:br>
            <a:r>
              <a:rPr lang="en-GB" sz="2600" b="0" dirty="0"/>
              <a:t>Things you like doing</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5 - Lesson 24</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Rachel Hawkes / Ciaran Morris </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05/02/24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Using the adverb </a:t>
            </a:r>
            <a:r>
              <a:rPr lang="en-GB" sz="2000" i="1" dirty="0" err="1">
                <a:solidFill>
                  <a:schemeClr val="tx1"/>
                </a:solidFill>
              </a:rPr>
              <a:t>gern</a:t>
            </a:r>
            <a:endParaRPr lang="en-GB" sz="2000" i="1" dirty="0">
              <a:solidFill>
                <a:schemeClr val="tx1"/>
              </a:solidFill>
            </a:endParaRPr>
          </a:p>
          <a:p>
            <a:pPr algn="l"/>
            <a:br>
              <a:rPr lang="en-GB" sz="2000" dirty="0">
                <a:solidFill>
                  <a:schemeClr val="tx1"/>
                </a:solidFill>
              </a:rPr>
            </a:br>
            <a:r>
              <a:rPr lang="en-GB" sz="2000" dirty="0">
                <a:solidFill>
                  <a:schemeClr val="tx1"/>
                </a:solidFill>
              </a:rPr>
              <a:t>SSC long and short [ä] revisited</a:t>
            </a:r>
          </a:p>
          <a:p>
            <a:pPr algn="l"/>
            <a:endParaRPr lang="en-GB" sz="2000" dirty="0">
              <a:solidFill>
                <a:schemeClr val="tx1"/>
              </a:solidFill>
            </a:endParaRPr>
          </a:p>
        </p:txBody>
      </p:sp>
    </p:spTree>
    <p:extLst>
      <p:ext uri="{BB962C8B-B14F-4D97-AF65-F5344CB8AC3E}">
        <p14:creationId xmlns:p14="http://schemas.microsoft.com/office/powerpoint/2010/main" val="2632056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04707" cy="647577"/>
          </a:xfrm>
        </p:spPr>
        <p:txBody>
          <a:bodyPr>
            <a:normAutofit/>
          </a:bodyPr>
          <a:lstStyle/>
          <a:p>
            <a:r>
              <a:rPr lang="en-GB" sz="2800" b="1" dirty="0" err="1">
                <a:solidFill>
                  <a:schemeClr val="bg1"/>
                </a:solidFill>
              </a:rPr>
              <a:t>Phonetik</a:t>
            </a:r>
            <a:r>
              <a:rPr lang="en-GB" sz="28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0251" y="247047"/>
            <a:ext cx="2337076" cy="37413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15831"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2" name="Table 15">
            <a:extLst>
              <a:ext uri="{FF2B5EF4-FFF2-40B4-BE49-F238E27FC236}">
                <a16:creationId xmlns:a16="http://schemas.microsoft.com/office/drawing/2014/main" id="{9FD12A4C-613C-4506-AD44-2AFE2A247223}"/>
              </a:ext>
            </a:extLst>
          </p:cNvPr>
          <p:cNvGraphicFramePr>
            <a:graphicFrameLocks noGrp="1"/>
          </p:cNvGraphicFramePr>
          <p:nvPr>
            <p:extLst>
              <p:ext uri="{D42A27DB-BD31-4B8C-83A1-F6EECF244321}">
                <p14:modId xmlns:p14="http://schemas.microsoft.com/office/powerpoint/2010/main" val="4043134686"/>
              </p:ext>
            </p:extLst>
          </p:nvPr>
        </p:nvGraphicFramePr>
        <p:xfrm>
          <a:off x="2787097" y="1163991"/>
          <a:ext cx="8127999" cy="5108472"/>
        </p:xfrm>
        <a:graphic>
          <a:graphicData uri="http://schemas.openxmlformats.org/drawingml/2006/table">
            <a:tbl>
              <a:tblPr firstRow="1" bandRow="1">
                <a:tableStyleId>{5940675A-B579-460E-94D1-54222C63F5DA}</a:tableStyleId>
              </a:tblPr>
              <a:tblGrid>
                <a:gridCol w="677998">
                  <a:extLst>
                    <a:ext uri="{9D8B030D-6E8A-4147-A177-3AD203B41FA5}">
                      <a16:colId xmlns:a16="http://schemas.microsoft.com/office/drawing/2014/main" val="1421192044"/>
                    </a:ext>
                  </a:extLst>
                </a:gridCol>
                <a:gridCol w="3625516">
                  <a:extLst>
                    <a:ext uri="{9D8B030D-6E8A-4147-A177-3AD203B41FA5}">
                      <a16:colId xmlns:a16="http://schemas.microsoft.com/office/drawing/2014/main" val="2806736357"/>
                    </a:ext>
                  </a:extLst>
                </a:gridCol>
                <a:gridCol w="3824485">
                  <a:extLst>
                    <a:ext uri="{9D8B030D-6E8A-4147-A177-3AD203B41FA5}">
                      <a16:colId xmlns:a16="http://schemas.microsoft.com/office/drawing/2014/main" val="1837165621"/>
                    </a:ext>
                  </a:extLst>
                </a:gridCol>
              </a:tblGrid>
              <a:tr h="567608">
                <a:tc>
                  <a:txBody>
                    <a:bodyPr/>
                    <a:lstStyle/>
                    <a:p>
                      <a:pPr algn="ctr"/>
                      <a:endParaRPr lang="en-GB" sz="2400" b="1"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chemeClr val="tx1"/>
                          </a:solidFill>
                          <a:latin typeface="+mn-lt"/>
                        </a:rPr>
                        <a:t>Singular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chemeClr val="tx1"/>
                          </a:solidFill>
                          <a:latin typeface="+mn-lt"/>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8366006"/>
                  </a:ext>
                </a:extLst>
              </a:tr>
              <a:tr h="567608">
                <a:tc>
                  <a:txBody>
                    <a:bodyPr/>
                    <a:lstStyle/>
                    <a:p>
                      <a:pPr algn="ctr"/>
                      <a:r>
                        <a:rPr lang="en-GB" sz="2400" b="1" dirty="0">
                          <a:solidFill>
                            <a:srgbClr val="115076"/>
                          </a:solidFill>
                          <a:latin typeface="+mn-lt"/>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Wald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Wälder</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27510901"/>
                  </a:ext>
                </a:extLst>
              </a:tr>
              <a:tr h="567608">
                <a:tc>
                  <a:txBody>
                    <a:bodyPr/>
                    <a:lstStyle/>
                    <a:p>
                      <a:pPr algn="ctr"/>
                      <a:r>
                        <a:rPr lang="en-GB" sz="2400" b="1" dirty="0">
                          <a:solidFill>
                            <a:srgbClr val="115076"/>
                          </a:solidFill>
                          <a:latin typeface="+mn-lt"/>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Kraft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Kräfte</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03460464"/>
                  </a:ext>
                </a:extLst>
              </a:tr>
              <a:tr h="567608">
                <a:tc>
                  <a:txBody>
                    <a:bodyPr/>
                    <a:lstStyle/>
                    <a:p>
                      <a:pPr algn="ctr"/>
                      <a:r>
                        <a:rPr lang="en-GB" sz="2400" b="1" dirty="0">
                          <a:solidFill>
                            <a:srgbClr val="115076"/>
                          </a:solidFill>
                          <a:latin typeface="+mn-lt"/>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Apfel</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Äpfel</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56284205"/>
                  </a:ext>
                </a:extLst>
              </a:tr>
              <a:tr h="567608">
                <a:tc>
                  <a:txBody>
                    <a:bodyPr/>
                    <a:lstStyle/>
                    <a:p>
                      <a:pPr algn="ctr"/>
                      <a:r>
                        <a:rPr lang="en-GB" sz="2400" b="1" dirty="0">
                          <a:solidFill>
                            <a:srgbClr val="115076"/>
                          </a:solidFill>
                          <a:latin typeface="+mn-lt"/>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Angst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Ängste</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75092236"/>
                  </a:ext>
                </a:extLst>
              </a:tr>
              <a:tr h="567608">
                <a:tc>
                  <a:txBody>
                    <a:bodyPr/>
                    <a:lstStyle/>
                    <a:p>
                      <a:pPr algn="ctr"/>
                      <a:r>
                        <a:rPr lang="en-GB" sz="2400" b="1" dirty="0">
                          <a:solidFill>
                            <a:srgbClr val="115076"/>
                          </a:solidFill>
                          <a:latin typeface="+mn-lt"/>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   </a:t>
                      </a:r>
                      <a:r>
                        <a:rPr lang="en-GB" sz="2400" dirty="0" err="1">
                          <a:solidFill>
                            <a:schemeClr val="tx1"/>
                          </a:solidFill>
                          <a:latin typeface="+mn-lt"/>
                        </a:rPr>
                        <a:t>Markt</a:t>
                      </a:r>
                      <a:r>
                        <a:rPr lang="en-GB" sz="2400" dirty="0">
                          <a:solidFill>
                            <a:schemeClr val="tx1"/>
                          </a:solidFill>
                          <a:latin typeface="+mn-lt"/>
                        </a:rPr>
                        <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Märkte</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2074418"/>
                  </a:ext>
                </a:extLst>
              </a:tr>
              <a:tr h="567608">
                <a:tc>
                  <a:txBody>
                    <a:bodyPr/>
                    <a:lstStyle/>
                    <a:p>
                      <a:pPr algn="ctr"/>
                      <a:r>
                        <a:rPr lang="en-GB" sz="2400" b="1" dirty="0">
                          <a:solidFill>
                            <a:srgbClr val="115076"/>
                          </a:solidFill>
                          <a:latin typeface="+mn-lt"/>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Gast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Gäste</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94664634"/>
                  </a:ext>
                </a:extLst>
              </a:tr>
              <a:tr h="567608">
                <a:tc>
                  <a:txBody>
                    <a:bodyPr/>
                    <a:lstStyle/>
                    <a:p>
                      <a:pPr algn="ctr"/>
                      <a:r>
                        <a:rPr lang="en-GB" sz="2400" b="1" dirty="0">
                          <a:solidFill>
                            <a:srgbClr val="115076"/>
                          </a:solidFill>
                          <a:latin typeface="+mn-lt"/>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Nacht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Nächte</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1540810"/>
                  </a:ext>
                </a:extLst>
              </a:tr>
              <a:tr h="567608">
                <a:tc>
                  <a:txBody>
                    <a:bodyPr/>
                    <a:lstStyle/>
                    <a:p>
                      <a:pPr algn="ctr"/>
                      <a:r>
                        <a:rPr lang="en-GB" sz="2400" b="1" dirty="0">
                          <a:solidFill>
                            <a:srgbClr val="115076"/>
                          </a:solidFill>
                          <a:latin typeface="+mn-lt"/>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Fach</a:t>
                      </a:r>
                      <a:r>
                        <a:rPr lang="en-GB" sz="2400" dirty="0">
                          <a:solidFill>
                            <a:schemeClr val="tx1"/>
                          </a:solidFill>
                          <a:latin typeface="+mn-lt"/>
                        </a:rPr>
                        <a:t> (</a:t>
                      </a:r>
                      <a:r>
                        <a:rPr lang="en-GB" sz="2400" dirty="0" err="1">
                          <a:solidFill>
                            <a:schemeClr val="tx1"/>
                          </a:solidFill>
                          <a:latin typeface="+mn-lt"/>
                        </a:rPr>
                        <a:t>nt</a:t>
                      </a:r>
                      <a:r>
                        <a:rPr lang="en-GB" sz="2400" dirty="0">
                          <a:solidFill>
                            <a:schemeClr val="tx1"/>
                          </a:solidFill>
                          <a:latin typeface="+mn-lt"/>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Fächer</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344866"/>
                  </a:ext>
                </a:extLst>
              </a:tr>
            </a:tbl>
          </a:graphicData>
        </a:graphic>
      </p:graphicFrame>
      <p:pic>
        <p:nvPicPr>
          <p:cNvPr id="18" name="Picture 17">
            <a:extLst>
              <a:ext uri="{FF2B5EF4-FFF2-40B4-BE49-F238E27FC236}">
                <a16:creationId xmlns:a16="http://schemas.microsoft.com/office/drawing/2014/main" id="{131CCD77-D42D-4644-87F7-950FF0F0D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0163" y="1774143"/>
            <a:ext cx="620076" cy="474447"/>
          </a:xfrm>
          <a:prstGeom prst="rect">
            <a:avLst/>
          </a:prstGeom>
        </p:spPr>
      </p:pic>
      <p:pic>
        <p:nvPicPr>
          <p:cNvPr id="19" name="Picture 18">
            <a:extLst>
              <a:ext uri="{FF2B5EF4-FFF2-40B4-BE49-F238E27FC236}">
                <a16:creationId xmlns:a16="http://schemas.microsoft.com/office/drawing/2014/main" id="{60ED80F1-C189-42A9-9396-10D457D589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6471" y="1774144"/>
            <a:ext cx="620076" cy="474447"/>
          </a:xfrm>
          <a:prstGeom prst="rect">
            <a:avLst/>
          </a:prstGeom>
        </p:spPr>
      </p:pic>
      <p:pic>
        <p:nvPicPr>
          <p:cNvPr id="20" name="Picture 19">
            <a:extLst>
              <a:ext uri="{FF2B5EF4-FFF2-40B4-BE49-F238E27FC236}">
                <a16:creationId xmlns:a16="http://schemas.microsoft.com/office/drawing/2014/main" id="{EA49292A-D81D-4B1C-B050-C887DBE91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471" y="1780536"/>
            <a:ext cx="620076" cy="474447"/>
          </a:xfrm>
          <a:prstGeom prst="rect">
            <a:avLst/>
          </a:prstGeom>
        </p:spPr>
      </p:pic>
      <p:sp>
        <p:nvSpPr>
          <p:cNvPr id="21" name="Rectangle 20">
            <a:extLst>
              <a:ext uri="{FF2B5EF4-FFF2-40B4-BE49-F238E27FC236}">
                <a16:creationId xmlns:a16="http://schemas.microsoft.com/office/drawing/2014/main" id="{79DB3A1F-1B0B-4695-9AC1-BCAA6396E289}"/>
              </a:ext>
            </a:extLst>
          </p:cNvPr>
          <p:cNvSpPr/>
          <p:nvPr/>
        </p:nvSpPr>
        <p:spPr>
          <a:xfrm>
            <a:off x="4512236" y="1786926"/>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1" name="Rectangle 10">
            <a:extLst>
              <a:ext uri="{FF2B5EF4-FFF2-40B4-BE49-F238E27FC236}">
                <a16:creationId xmlns:a16="http://schemas.microsoft.com/office/drawing/2014/main" id="{79DB3A1F-1B0B-4695-9AC1-BCAA6396E289}"/>
              </a:ext>
            </a:extLst>
          </p:cNvPr>
          <p:cNvSpPr/>
          <p:nvPr/>
        </p:nvSpPr>
        <p:spPr>
          <a:xfrm>
            <a:off x="4512236" y="2338260"/>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2" name="Rectangle 11">
            <a:extLst>
              <a:ext uri="{FF2B5EF4-FFF2-40B4-BE49-F238E27FC236}">
                <a16:creationId xmlns:a16="http://schemas.microsoft.com/office/drawing/2014/main" id="{79DB3A1F-1B0B-4695-9AC1-BCAA6396E289}"/>
              </a:ext>
            </a:extLst>
          </p:cNvPr>
          <p:cNvSpPr/>
          <p:nvPr/>
        </p:nvSpPr>
        <p:spPr>
          <a:xfrm>
            <a:off x="4512235" y="2887708"/>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3" name="Rectangle 12">
            <a:extLst>
              <a:ext uri="{FF2B5EF4-FFF2-40B4-BE49-F238E27FC236}">
                <a16:creationId xmlns:a16="http://schemas.microsoft.com/office/drawing/2014/main" id="{79DB3A1F-1B0B-4695-9AC1-BCAA6396E289}"/>
              </a:ext>
            </a:extLst>
          </p:cNvPr>
          <p:cNvSpPr/>
          <p:nvPr/>
        </p:nvSpPr>
        <p:spPr>
          <a:xfrm>
            <a:off x="4506774" y="3462029"/>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4" name="Rectangle 13">
            <a:extLst>
              <a:ext uri="{FF2B5EF4-FFF2-40B4-BE49-F238E27FC236}">
                <a16:creationId xmlns:a16="http://schemas.microsoft.com/office/drawing/2014/main" id="{79DB3A1F-1B0B-4695-9AC1-BCAA6396E289}"/>
              </a:ext>
            </a:extLst>
          </p:cNvPr>
          <p:cNvSpPr/>
          <p:nvPr/>
        </p:nvSpPr>
        <p:spPr>
          <a:xfrm>
            <a:off x="8436355" y="4058620"/>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5" name="Rectangle 14">
            <a:extLst>
              <a:ext uri="{FF2B5EF4-FFF2-40B4-BE49-F238E27FC236}">
                <a16:creationId xmlns:a16="http://schemas.microsoft.com/office/drawing/2014/main" id="{79DB3A1F-1B0B-4695-9AC1-BCAA6396E289}"/>
              </a:ext>
            </a:extLst>
          </p:cNvPr>
          <p:cNvSpPr/>
          <p:nvPr/>
        </p:nvSpPr>
        <p:spPr>
          <a:xfrm>
            <a:off x="8317175" y="4655091"/>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6" name="Rectangle 15">
            <a:extLst>
              <a:ext uri="{FF2B5EF4-FFF2-40B4-BE49-F238E27FC236}">
                <a16:creationId xmlns:a16="http://schemas.microsoft.com/office/drawing/2014/main" id="{79DB3A1F-1B0B-4695-9AC1-BCAA6396E289}"/>
              </a:ext>
            </a:extLst>
          </p:cNvPr>
          <p:cNvSpPr/>
          <p:nvPr/>
        </p:nvSpPr>
        <p:spPr>
          <a:xfrm>
            <a:off x="8175256" y="5165541"/>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22" name="Rectangle 21">
            <a:extLst>
              <a:ext uri="{FF2B5EF4-FFF2-40B4-BE49-F238E27FC236}">
                <a16:creationId xmlns:a16="http://schemas.microsoft.com/office/drawing/2014/main" id="{79DB3A1F-1B0B-4695-9AC1-BCAA6396E289}"/>
              </a:ext>
            </a:extLst>
          </p:cNvPr>
          <p:cNvSpPr/>
          <p:nvPr/>
        </p:nvSpPr>
        <p:spPr>
          <a:xfrm>
            <a:off x="8415201" y="5775153"/>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6" name="TextBox 5"/>
          <p:cNvSpPr txBox="1"/>
          <p:nvPr/>
        </p:nvSpPr>
        <p:spPr>
          <a:xfrm>
            <a:off x="3597242" y="237676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[power]</a:t>
            </a:r>
          </a:p>
        </p:txBody>
      </p:sp>
      <p:sp>
        <p:nvSpPr>
          <p:cNvPr id="23" name="TextBox 22"/>
          <p:cNvSpPr txBox="1"/>
          <p:nvPr/>
        </p:nvSpPr>
        <p:spPr>
          <a:xfrm>
            <a:off x="7124691" y="2369037"/>
            <a:ext cx="13633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[powers]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2584" y="2815384"/>
            <a:ext cx="448631" cy="621182"/>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5885" y="2828811"/>
            <a:ext cx="448631" cy="621182"/>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625" y="2822112"/>
            <a:ext cx="448631" cy="621182"/>
          </a:xfrm>
          <a:prstGeom prst="rect">
            <a:avLst/>
          </a:prstGeom>
        </p:spPr>
      </p:pic>
      <p:sp>
        <p:nvSpPr>
          <p:cNvPr id="26" name="TextBox 25"/>
          <p:cNvSpPr txBox="1"/>
          <p:nvPr/>
        </p:nvSpPr>
        <p:spPr>
          <a:xfrm>
            <a:off x="3659507" y="3524349"/>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[fear]</a:t>
            </a:r>
          </a:p>
        </p:txBody>
      </p:sp>
      <p:sp>
        <p:nvSpPr>
          <p:cNvPr id="27" name="TextBox 26"/>
          <p:cNvSpPr txBox="1"/>
          <p:nvPr/>
        </p:nvSpPr>
        <p:spPr>
          <a:xfrm>
            <a:off x="7272398" y="3559210"/>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[fears]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8756" y="3929794"/>
            <a:ext cx="980661" cy="652752"/>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5810" y="3963077"/>
            <a:ext cx="980661" cy="652752"/>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766" y="3983146"/>
            <a:ext cx="980661" cy="652752"/>
          </a:xfrm>
          <a:prstGeom prst="rect">
            <a:avLst/>
          </a:prstGeom>
        </p:spPr>
      </p:pic>
      <p:sp>
        <p:nvSpPr>
          <p:cNvPr id="30" name="TextBox 29"/>
          <p:cNvSpPr txBox="1"/>
          <p:nvPr/>
        </p:nvSpPr>
        <p:spPr>
          <a:xfrm>
            <a:off x="3635562" y="4655091"/>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[guest]</a:t>
            </a:r>
          </a:p>
        </p:txBody>
      </p:sp>
      <p:sp>
        <p:nvSpPr>
          <p:cNvPr id="32" name="TextBox 31"/>
          <p:cNvSpPr txBox="1"/>
          <p:nvPr/>
        </p:nvSpPr>
        <p:spPr>
          <a:xfrm>
            <a:off x="7175733" y="4677384"/>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[guests]</a:t>
            </a:r>
          </a:p>
        </p:txBody>
      </p:sp>
      <p:sp>
        <p:nvSpPr>
          <p:cNvPr id="33" name="TextBox 32"/>
          <p:cNvSpPr txBox="1"/>
          <p:nvPr/>
        </p:nvSpPr>
        <p:spPr>
          <a:xfrm>
            <a:off x="3650569" y="524374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[night]</a:t>
            </a:r>
          </a:p>
        </p:txBody>
      </p:sp>
      <p:sp>
        <p:nvSpPr>
          <p:cNvPr id="34" name="TextBox 33"/>
          <p:cNvSpPr txBox="1"/>
          <p:nvPr/>
        </p:nvSpPr>
        <p:spPr>
          <a:xfrm>
            <a:off x="7195284" y="524374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[nights]</a:t>
            </a: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912" t="5797" r="53997" b="51594"/>
          <a:stretch/>
        </p:blipFill>
        <p:spPr>
          <a:xfrm>
            <a:off x="3788232" y="5647615"/>
            <a:ext cx="521708" cy="716739"/>
          </a:xfrm>
          <a:prstGeom prst="rect">
            <a:avLst/>
          </a:prstGeom>
        </p:spPr>
      </p:pic>
      <p:grpSp>
        <p:nvGrpSpPr>
          <p:cNvPr id="36" name="Group 35"/>
          <p:cNvGrpSpPr/>
          <p:nvPr/>
        </p:nvGrpSpPr>
        <p:grpSpPr>
          <a:xfrm>
            <a:off x="6745810" y="5755563"/>
            <a:ext cx="1690545" cy="580705"/>
            <a:chOff x="1183303" y="1471451"/>
            <a:chExt cx="9612500" cy="3079106"/>
          </a:xfrm>
        </p:grpSpPr>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789" t="5217" r="5663" b="50146"/>
            <a:stretch/>
          </p:blipFill>
          <p:spPr>
            <a:xfrm>
              <a:off x="1183303" y="1489305"/>
              <a:ext cx="4750905" cy="3061252"/>
            </a:xfrm>
            <a:prstGeom prst="rect">
              <a:avLst/>
            </a:prstGeom>
          </p:spPr>
        </p:pic>
        <p:pic>
          <p:nvPicPr>
            <p:cNvPr id="35" name="Picture 34"/>
            <p:cNvPicPr>
              <a:picLocks noChangeAspect="1"/>
            </p:cNvPicPr>
            <p:nvPr/>
          </p:nvPicPr>
          <p:blipFill rotWithShape="1">
            <a:blip r:embed="rId8" cstate="print">
              <a:extLst>
                <a:ext uri="{28A0092B-C50C-407E-A947-70E740481C1C}">
                  <a14:useLocalDpi xmlns:a14="http://schemas.microsoft.com/office/drawing/2010/main" val="0"/>
                </a:ext>
              </a:extLst>
            </a:blip>
            <a:srcRect l="5164" t="52174" r="4914" b="3478"/>
            <a:stretch/>
          </p:blipFill>
          <p:spPr>
            <a:xfrm>
              <a:off x="6025020" y="1471451"/>
              <a:ext cx="4770783" cy="3041375"/>
            </a:xfrm>
            <a:prstGeom prst="rect">
              <a:avLst/>
            </a:prstGeom>
          </p:spPr>
        </p:pic>
      </p:grpSp>
      <p:sp>
        <p:nvSpPr>
          <p:cNvPr id="37" name="Action Button: Custom 16">
            <a:hlinkClick r:id="" action="ppaction://noaction" highlightClick="1">
              <a:snd r:embed="rId9" name="15. 1. Wald.wav"/>
            </a:hlinkClick>
            <a:extLst>
              <a:ext uri="{FF2B5EF4-FFF2-40B4-BE49-F238E27FC236}">
                <a16:creationId xmlns:a16="http://schemas.microsoft.com/office/drawing/2014/main" id="{3B418770-1E72-B240-9307-3BBF955557C6}"/>
              </a:ext>
            </a:extLst>
          </p:cNvPr>
          <p:cNvSpPr/>
          <p:nvPr/>
        </p:nvSpPr>
        <p:spPr>
          <a:xfrm>
            <a:off x="2933505" y="183435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0" name="15. 2. Kraft.wav"/>
            </a:hlinkClick>
            <a:extLst>
              <a:ext uri="{FF2B5EF4-FFF2-40B4-BE49-F238E27FC236}">
                <a16:creationId xmlns:a16="http://schemas.microsoft.com/office/drawing/2014/main" id="{F18D09F0-0D24-5B4F-A26E-132DCCD8073A}"/>
              </a:ext>
            </a:extLst>
          </p:cNvPr>
          <p:cNvSpPr/>
          <p:nvPr/>
        </p:nvSpPr>
        <p:spPr>
          <a:xfrm>
            <a:off x="2931427" y="236588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1" name="15. 3. Apfel.wav"/>
            </a:hlinkClick>
            <a:extLst>
              <a:ext uri="{FF2B5EF4-FFF2-40B4-BE49-F238E27FC236}">
                <a16:creationId xmlns:a16="http://schemas.microsoft.com/office/drawing/2014/main" id="{747EFDEF-0DCF-DB44-BBF0-27990DDE521B}"/>
              </a:ext>
            </a:extLst>
          </p:cNvPr>
          <p:cNvSpPr/>
          <p:nvPr/>
        </p:nvSpPr>
        <p:spPr>
          <a:xfrm>
            <a:off x="2931016" y="293470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40" name="Action Button: Custom 39">
            <a:hlinkClick r:id="" action="ppaction://noaction" highlightClick="1">
              <a:snd r:embed="rId12" name="15. 4. Angst.wav"/>
            </a:hlinkClick>
            <a:extLst>
              <a:ext uri="{FF2B5EF4-FFF2-40B4-BE49-F238E27FC236}">
                <a16:creationId xmlns:a16="http://schemas.microsoft.com/office/drawing/2014/main" id="{408DED6B-8D00-7843-820C-3A35CED50594}"/>
              </a:ext>
            </a:extLst>
          </p:cNvPr>
          <p:cNvSpPr/>
          <p:nvPr/>
        </p:nvSpPr>
        <p:spPr>
          <a:xfrm>
            <a:off x="2931016" y="351785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3" name="15. 5. Markt.wav"/>
            </a:hlinkClick>
            <a:extLst>
              <a:ext uri="{FF2B5EF4-FFF2-40B4-BE49-F238E27FC236}">
                <a16:creationId xmlns:a16="http://schemas.microsoft.com/office/drawing/2014/main" id="{25121CCC-82F7-F14F-B30E-8A5AD31BE634}"/>
              </a:ext>
            </a:extLst>
          </p:cNvPr>
          <p:cNvSpPr/>
          <p:nvPr/>
        </p:nvSpPr>
        <p:spPr>
          <a:xfrm>
            <a:off x="2931016" y="407176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14" name="15. 6. Gast.wav"/>
            </a:hlinkClick>
            <a:extLst>
              <a:ext uri="{FF2B5EF4-FFF2-40B4-BE49-F238E27FC236}">
                <a16:creationId xmlns:a16="http://schemas.microsoft.com/office/drawing/2014/main" id="{DA5FAA28-0FFE-FD44-82BD-8BEA8CA05A2D}"/>
              </a:ext>
            </a:extLst>
          </p:cNvPr>
          <p:cNvSpPr/>
          <p:nvPr/>
        </p:nvSpPr>
        <p:spPr>
          <a:xfrm>
            <a:off x="2931016" y="468149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15" name="15. 7. Nacht.wav"/>
            </a:hlinkClick>
            <a:extLst>
              <a:ext uri="{FF2B5EF4-FFF2-40B4-BE49-F238E27FC236}">
                <a16:creationId xmlns:a16="http://schemas.microsoft.com/office/drawing/2014/main" id="{B941CF18-9FF3-084E-9E12-F82721CE7509}"/>
              </a:ext>
            </a:extLst>
          </p:cNvPr>
          <p:cNvSpPr/>
          <p:nvPr/>
        </p:nvSpPr>
        <p:spPr>
          <a:xfrm>
            <a:off x="2931016" y="522084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16" name="15. 8. Fach.wav"/>
            </a:hlinkClick>
            <a:extLst>
              <a:ext uri="{FF2B5EF4-FFF2-40B4-BE49-F238E27FC236}">
                <a16:creationId xmlns:a16="http://schemas.microsoft.com/office/drawing/2014/main" id="{13F9AB66-2DAB-A849-89C4-7AF59987F5A8}"/>
              </a:ext>
            </a:extLst>
          </p:cNvPr>
          <p:cNvSpPr/>
          <p:nvPr/>
        </p:nvSpPr>
        <p:spPr>
          <a:xfrm>
            <a:off x="2931427" y="577515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2083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13" grpId="0" animBg="1"/>
      <p:bldP spid="14" grpId="0" animBg="1"/>
      <p:bldP spid="15" grpId="0" animBg="1"/>
      <p:bldP spid="16"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60914" cy="647577"/>
          </a:xfrm>
        </p:spPr>
        <p:txBody>
          <a:bodyPr>
            <a:normAutofit/>
          </a:bodyPr>
          <a:lstStyle/>
          <a:p>
            <a:r>
              <a:rPr lang="en-GB" sz="2800" b="1" dirty="0" err="1">
                <a:solidFill>
                  <a:schemeClr val="bg1"/>
                </a:solidFill>
              </a:rPr>
              <a:t>Phonetik</a:t>
            </a:r>
            <a:r>
              <a:rPr lang="en-GB" sz="28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37351" y="247046"/>
            <a:ext cx="251997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960914" y="73706"/>
            <a:ext cx="60814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a:ln>
                  <a:noFill/>
                </a:ln>
                <a:effectLst/>
                <a:uLnTx/>
                <a:uFillTx/>
                <a:latin typeface="Century Gothic" panose="020F0302020204030204"/>
                <a:ea typeface="+mn-ea"/>
                <a:cs typeface="+mn-cs"/>
              </a:rPr>
              <a:t>Alle</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noProof="0" dirty="0" err="1">
                <a:ln>
                  <a:noFill/>
                </a:ln>
                <a:effectLst/>
                <a:uLnTx/>
                <a:uFillTx/>
                <a:latin typeface="Century Gothic" panose="020F0302020204030204"/>
                <a:ea typeface="+mn-ea"/>
                <a:cs typeface="+mn-cs"/>
              </a:rPr>
              <a:t>Wörter</a:t>
            </a:r>
            <a:r>
              <a:rPr lang="en-US" sz="2400" dirty="0">
                <a:latin typeface="Century Gothic" panose="020F0302020204030204"/>
              </a:rPr>
              <a:t> </a:t>
            </a:r>
            <a:r>
              <a:rPr lang="en-US" sz="2400" dirty="0" err="1">
                <a:latin typeface="Century Gothic" panose="020F0302020204030204"/>
              </a:rPr>
              <a:t>enthalten</a:t>
            </a:r>
            <a:r>
              <a:rPr lang="en-US" sz="2400" dirty="0">
                <a:latin typeface="Century Gothic" panose="020F0302020204030204"/>
              </a:rPr>
              <a:t> den [ä].</a:t>
            </a:r>
            <a:endParaRPr kumimoji="0" lang="en-US" sz="2400" b="0" i="0" u="none" strike="noStrike" kern="1200" cap="none" spc="0" normalizeH="0" baseline="0" noProof="0" dirty="0">
              <a:ln>
                <a:noFill/>
              </a:ln>
              <a:effectLst/>
              <a:uLnTx/>
              <a:uFillTx/>
              <a:latin typeface="Century Gothic" panose="020F0302020204030204"/>
            </a:endParaRPr>
          </a:p>
        </p:txBody>
      </p:sp>
      <p:sp>
        <p:nvSpPr>
          <p:cNvPr id="9" name="TextBox 8">
            <a:extLst>
              <a:ext uri="{FF2B5EF4-FFF2-40B4-BE49-F238E27FC236}">
                <a16:creationId xmlns:a16="http://schemas.microsoft.com/office/drawing/2014/main" id="{9FC57D85-5CA4-4F75-A6FF-7EA451807B04}"/>
              </a:ext>
            </a:extLst>
          </p:cNvPr>
          <p:cNvSpPr txBox="1"/>
          <p:nvPr/>
        </p:nvSpPr>
        <p:spPr>
          <a:xfrm>
            <a:off x="3386901" y="2842442"/>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Pr</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effectLst/>
                <a:uLnTx/>
                <a:uFillTx/>
                <a:latin typeface="Century Gothic" panose="020F0302020204030204"/>
                <a:ea typeface="+mn-ea"/>
                <a:cs typeface="+mn-cs"/>
              </a:rPr>
              <a:t>sident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AC2C32F-0FC6-41A3-8AB4-C77B2EF042BF}"/>
              </a:ext>
            </a:extLst>
          </p:cNvPr>
          <p:cNvSpPr txBox="1"/>
          <p:nvPr/>
        </p:nvSpPr>
        <p:spPr>
          <a:xfrm>
            <a:off x="6238760" y="2842441"/>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erz</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effectLst/>
                <a:uLnTx/>
                <a:uFillTx/>
                <a:latin typeface="Century Gothic" panose="020F0302020204030204"/>
                <a:ea typeface="+mn-ea"/>
                <a:cs typeface="+mn-cs"/>
              </a:rPr>
              <a:t>hlen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3590B90-CDB3-41CB-A669-7D73FDAE2F6C}"/>
              </a:ext>
            </a:extLst>
          </p:cNvPr>
          <p:cNvSpPr txBox="1"/>
          <p:nvPr/>
        </p:nvSpPr>
        <p:spPr>
          <a:xfrm>
            <a:off x="9090619" y="2842440"/>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Aktivit</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effectLst/>
                <a:uLnTx/>
                <a:uFillTx/>
                <a:latin typeface="Century Gothic" panose="020F0302020204030204"/>
                <a:ea typeface="+mn-ea"/>
                <a:cs typeface="+mn-cs"/>
              </a:rPr>
              <a:t>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A08D8902-36A9-4875-9572-D02EB0F32AC6}"/>
              </a:ext>
            </a:extLst>
          </p:cNvPr>
          <p:cNvSpPr txBox="1"/>
          <p:nvPr/>
        </p:nvSpPr>
        <p:spPr>
          <a:xfrm>
            <a:off x="522824" y="5309830"/>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h</a:t>
            </a:r>
            <a:r>
              <a:rPr kumimoji="0" lang="en-GB" sz="2400" b="1" i="0" u="none" strike="noStrike" kern="1200" cap="none" spc="0" normalizeH="0" baseline="0" noProof="0" dirty="0">
                <a:ln>
                  <a:noFill/>
                </a:ln>
                <a:solidFill>
                  <a:srgbClr val="FFCC00"/>
                </a:solidFill>
                <a:effectLst/>
                <a:uLnTx/>
                <a:uFillTx/>
                <a:latin typeface="Century Gothic" panose="020F0302020204030204"/>
                <a:ea typeface="+mn-ea"/>
                <a:cs typeface="+mn-cs"/>
              </a:rPr>
              <a:t>ä</a:t>
            </a:r>
            <a:r>
              <a:rPr lang="en-GB" sz="2400" dirty="0" err="1">
                <a:latin typeface="Century Gothic" panose="020F0302020204030204"/>
              </a:rPr>
              <a:t>ngen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7E77B0C-374A-47C0-B41E-7267D12B6CC2}"/>
              </a:ext>
            </a:extLst>
          </p:cNvPr>
          <p:cNvSpPr txBox="1"/>
          <p:nvPr/>
        </p:nvSpPr>
        <p:spPr>
          <a:xfrm>
            <a:off x="6221260" y="5304862"/>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B</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effectLst/>
                <a:uLnTx/>
                <a:uFillTx/>
                <a:latin typeface="Century Gothic" panose="020F0302020204030204"/>
                <a:ea typeface="+mn-ea"/>
                <a:cs typeface="+mn-cs"/>
              </a:rPr>
              <a:t>r</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52CD23A7-F171-41D4-A3C4-881D81CF86D8}"/>
              </a:ext>
            </a:extLst>
          </p:cNvPr>
          <p:cNvSpPr txBox="1"/>
          <p:nvPr/>
        </p:nvSpPr>
        <p:spPr>
          <a:xfrm>
            <a:off x="9090619" y="5291961"/>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k</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effectLst/>
                <a:uLnTx/>
                <a:uFillTx/>
                <a:latin typeface="Century Gothic" panose="020F0302020204030204"/>
                <a:ea typeface="+mn-ea"/>
                <a:cs typeface="+mn-cs"/>
              </a:rPr>
              <a:t>mpfen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A41DD89-AA0E-4307-8993-C9484FC6E068}"/>
              </a:ext>
            </a:extLst>
          </p:cNvPr>
          <p:cNvSpPr txBox="1"/>
          <p:nvPr/>
        </p:nvSpPr>
        <p:spPr>
          <a:xfrm>
            <a:off x="3304093" y="5143335"/>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ä</a:t>
            </a:r>
            <a:r>
              <a:rPr lang="en-GB" sz="2400" dirty="0" err="1">
                <a:latin typeface="Century Gothic" panose="020F0302020204030204"/>
              </a:rPr>
              <a:t>nde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52257176-F908-4542-95A9-8DEE693E4440}"/>
              </a:ext>
            </a:extLst>
          </p:cNvPr>
          <p:cNvSpPr txBox="1"/>
          <p:nvPr/>
        </p:nvSpPr>
        <p:spPr>
          <a:xfrm>
            <a:off x="629110" y="2789515"/>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Universit</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effectLst/>
                <a:uLnTx/>
                <a:uFillTx/>
                <a:latin typeface="Century Gothic" panose="020F0302020204030204"/>
                <a:ea typeface="+mn-ea"/>
                <a:cs typeface="+mn-cs"/>
              </a:rPr>
              <a:t>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7B5705D-9D16-4E61-8DB2-15370EB65D33}"/>
              </a:ext>
            </a:extLst>
          </p:cNvPr>
          <p:cNvSpPr txBox="1"/>
          <p:nvPr/>
        </p:nvSpPr>
        <p:spPr>
          <a:xfrm>
            <a:off x="2960914" y="80508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Sag </a:t>
            </a:r>
            <a:r>
              <a:rPr kumimoji="0" lang="en-US" sz="2400" b="0" i="0" u="none" strike="noStrike" kern="1200" cap="none" spc="0" normalizeH="0" baseline="0" noProof="0" dirty="0" err="1">
                <a:ln>
                  <a:noFill/>
                </a:ln>
                <a:effectLst/>
                <a:uLnTx/>
                <a:uFillTx/>
                <a:latin typeface="Century Gothic" panose="020F0302020204030204"/>
                <a:ea typeface="+mn-ea"/>
                <a:cs typeface="+mn-cs"/>
              </a:rPr>
              <a:t>jetzt</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pic>
        <p:nvPicPr>
          <p:cNvPr id="21" name="Picture 20">
            <a:hlinkClick r:id="" action="ppaction://noaction">
              <a:snd r:embed="rId3" name="39. 2. Präsident.wav"/>
            </a:hlinkClick>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4456" y="1980109"/>
            <a:ext cx="605946" cy="877829"/>
          </a:xfrm>
          <a:prstGeom prst="rect">
            <a:avLst/>
          </a:prstGeom>
        </p:spPr>
      </p:pic>
      <p:pic>
        <p:nvPicPr>
          <p:cNvPr id="22" name="Picture 21">
            <a:hlinkClick r:id="" action="ppaction://noaction">
              <a:snd r:embed="rId5" name="39. 7. Bär.wav"/>
            </a:hlinkClick>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3394" y="4374779"/>
            <a:ext cx="1246126" cy="1012653"/>
          </a:xfrm>
          <a:prstGeom prst="rect">
            <a:avLst/>
          </a:prstGeom>
        </p:spPr>
      </p:pic>
      <p:pic>
        <p:nvPicPr>
          <p:cNvPr id="25" name="Picture 24">
            <a:hlinkClick r:id="" action="ppaction://noaction">
              <a:snd r:embed="rId7" name="39. 12. Universität.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3463" y="1682058"/>
            <a:ext cx="1201615" cy="1201615"/>
          </a:xfrm>
          <a:prstGeom prst="rect">
            <a:avLst/>
          </a:prstGeom>
        </p:spPr>
      </p:pic>
      <p:pic>
        <p:nvPicPr>
          <p:cNvPr id="31" name="Picture 30">
            <a:hlinkClick r:id="" action="ppaction://noaction">
              <a:snd r:embed="rId9" name="39. 3. erzählen.wav"/>
            </a:hlinkClick>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8677" y="1879792"/>
            <a:ext cx="778911" cy="1034716"/>
          </a:xfrm>
          <a:prstGeom prst="rect">
            <a:avLst/>
          </a:prstGeom>
        </p:spPr>
      </p:pic>
      <p:sp>
        <p:nvSpPr>
          <p:cNvPr id="33" name="Rounded Rectangular Callout 32">
            <a:hlinkClick r:id="" action="ppaction://noaction">
              <a:snd r:embed="rId9" name="39. 3. erzählen.wav"/>
            </a:hlinkClick>
          </p:cNvPr>
          <p:cNvSpPr/>
          <p:nvPr/>
        </p:nvSpPr>
        <p:spPr>
          <a:xfrm>
            <a:off x="6466115" y="1636079"/>
            <a:ext cx="881170" cy="646787"/>
          </a:xfrm>
          <a:prstGeom prst="wedgeRoundRectCallout">
            <a:avLst>
              <a:gd name="adj1" fmla="val 143893"/>
              <a:gd name="adj2" fmla="val -10822"/>
              <a:gd name="adj3" fmla="val 16667"/>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pic>
        <p:nvPicPr>
          <p:cNvPr id="34" name="Picture 33">
            <a:hlinkClick r:id="" action="ppaction://noaction">
              <a:snd r:embed="rId11" name="39. 4. Aktivität.wav"/>
            </a:hlinkClick>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2153" y="1769489"/>
            <a:ext cx="726672" cy="1122756"/>
          </a:xfrm>
          <a:prstGeom prst="rect">
            <a:avLst/>
          </a:prstGeom>
        </p:spPr>
      </p:pic>
      <p:pic>
        <p:nvPicPr>
          <p:cNvPr id="27" name="Picture 26" descr="A close up of a logo&#10;&#10;Description automatically generated">
            <a:hlinkClick r:id="" action="ppaction://noaction">
              <a:snd r:embed="rId13" name="39. 8. kämpfen.wav"/>
            </a:hlinkClick>
            <a:extLst>
              <a:ext uri="{FF2B5EF4-FFF2-40B4-BE49-F238E27FC236}">
                <a16:creationId xmlns:a16="http://schemas.microsoft.com/office/drawing/2014/main" id="{D5DF3E8D-5687-4795-934B-F47090FED1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9017" y="4391458"/>
            <a:ext cx="906642" cy="1012654"/>
          </a:xfrm>
          <a:prstGeom prst="rect">
            <a:avLst/>
          </a:prstGeom>
        </p:spPr>
      </p:pic>
      <p:pic>
        <p:nvPicPr>
          <p:cNvPr id="29" name="Picture 28" descr="A close up of a logo&#10;&#10;Description automatically generated">
            <a:hlinkClick r:id="" action="ppaction://noaction">
              <a:snd r:embed="rId13" name="39. 8. kämpfen.wav"/>
            </a:hlinkClick>
            <a:extLst>
              <a:ext uri="{FF2B5EF4-FFF2-40B4-BE49-F238E27FC236}">
                <a16:creationId xmlns:a16="http://schemas.microsoft.com/office/drawing/2014/main" id="{54720CEE-D112-4F23-97D2-9B2286C8AD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01441" y="4273837"/>
            <a:ext cx="1560886" cy="1018234"/>
          </a:xfrm>
          <a:prstGeom prst="rect">
            <a:avLst/>
          </a:prstGeom>
        </p:spPr>
      </p:pic>
      <p:pic>
        <p:nvPicPr>
          <p:cNvPr id="41" name="Picture 40" descr="A picture containing room&#10;&#10;Description automatically generated">
            <a:hlinkClick r:id="" action="ppaction://noaction">
              <a:snd r:embed="rId16" name="39. 5. hängen.wav"/>
            </a:hlinkClick>
            <a:extLst>
              <a:ext uri="{FF2B5EF4-FFF2-40B4-BE49-F238E27FC236}">
                <a16:creationId xmlns:a16="http://schemas.microsoft.com/office/drawing/2014/main" id="{4BCF4DC0-3415-4B2A-957B-53D622B923C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90474" y="4254349"/>
            <a:ext cx="1600618" cy="1066011"/>
          </a:xfrm>
          <a:prstGeom prst="rect">
            <a:avLst/>
          </a:prstGeom>
        </p:spPr>
      </p:pic>
      <p:pic>
        <p:nvPicPr>
          <p:cNvPr id="43" name="Picture 42" descr="A picture containing text, book&#10;&#10;Description automatically generated">
            <a:hlinkClick r:id="" action="ppaction://noaction">
              <a:snd r:embed="rId18" name="39. 10. Hände.wav"/>
            </a:hlinkClick>
            <a:extLst>
              <a:ext uri="{FF2B5EF4-FFF2-40B4-BE49-F238E27FC236}">
                <a16:creationId xmlns:a16="http://schemas.microsoft.com/office/drawing/2014/main" id="{15890073-0718-4551-955F-D2463204BC0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04348" y="4142296"/>
            <a:ext cx="1054163" cy="1027809"/>
          </a:xfrm>
          <a:prstGeom prst="rect">
            <a:avLst/>
          </a:prstGeom>
        </p:spPr>
      </p:pic>
      <p:sp>
        <p:nvSpPr>
          <p:cNvPr id="45" name="TextBox 44">
            <a:extLst>
              <a:ext uri="{FF2B5EF4-FFF2-40B4-BE49-F238E27FC236}">
                <a16:creationId xmlns:a16="http://schemas.microsoft.com/office/drawing/2014/main" id="{BCD86AAC-4E12-4211-9DB0-2FDB8A5BF46F}"/>
              </a:ext>
            </a:extLst>
          </p:cNvPr>
          <p:cNvSpPr txBox="1"/>
          <p:nvPr/>
        </p:nvSpPr>
        <p:spPr>
          <a:xfrm>
            <a:off x="864541" y="1873930"/>
            <a:ext cx="334769" cy="523220"/>
          </a:xfrm>
          <a:prstGeom prst="rect">
            <a:avLst/>
          </a:prstGeom>
          <a:noFill/>
        </p:spPr>
        <p:txBody>
          <a:bodyPr wrap="square" rtlCol="0">
            <a:spAutoFit/>
          </a:bodyPr>
          <a:lstStyle/>
          <a:p>
            <a:pPr algn="l"/>
            <a:r>
              <a:rPr lang="en-GB" sz="2800" b="1" dirty="0"/>
              <a:t>1</a:t>
            </a:r>
          </a:p>
        </p:txBody>
      </p:sp>
      <p:sp>
        <p:nvSpPr>
          <p:cNvPr id="46" name="TextBox 45">
            <a:extLst>
              <a:ext uri="{FF2B5EF4-FFF2-40B4-BE49-F238E27FC236}">
                <a16:creationId xmlns:a16="http://schemas.microsoft.com/office/drawing/2014/main" id="{E2A3D3D0-0033-4A27-BF42-12B9BE8CC749}"/>
              </a:ext>
            </a:extLst>
          </p:cNvPr>
          <p:cNvSpPr txBox="1"/>
          <p:nvPr/>
        </p:nvSpPr>
        <p:spPr>
          <a:xfrm>
            <a:off x="3700324" y="1895923"/>
            <a:ext cx="334769" cy="523220"/>
          </a:xfrm>
          <a:prstGeom prst="rect">
            <a:avLst/>
          </a:prstGeom>
          <a:noFill/>
        </p:spPr>
        <p:txBody>
          <a:bodyPr wrap="square" rtlCol="0">
            <a:spAutoFit/>
          </a:bodyPr>
          <a:lstStyle/>
          <a:p>
            <a:pPr algn="l"/>
            <a:r>
              <a:rPr lang="en-GB" sz="2800" b="1" dirty="0"/>
              <a:t>2</a:t>
            </a:r>
          </a:p>
        </p:txBody>
      </p:sp>
      <p:sp>
        <p:nvSpPr>
          <p:cNvPr id="47" name="TextBox 46">
            <a:extLst>
              <a:ext uri="{FF2B5EF4-FFF2-40B4-BE49-F238E27FC236}">
                <a16:creationId xmlns:a16="http://schemas.microsoft.com/office/drawing/2014/main" id="{048CF42F-C13C-4461-802D-24B815821DEB}"/>
              </a:ext>
            </a:extLst>
          </p:cNvPr>
          <p:cNvSpPr txBox="1"/>
          <p:nvPr/>
        </p:nvSpPr>
        <p:spPr>
          <a:xfrm>
            <a:off x="5928615" y="1873930"/>
            <a:ext cx="334769" cy="523220"/>
          </a:xfrm>
          <a:prstGeom prst="rect">
            <a:avLst/>
          </a:prstGeom>
          <a:noFill/>
        </p:spPr>
        <p:txBody>
          <a:bodyPr wrap="square" rtlCol="0">
            <a:spAutoFit/>
          </a:bodyPr>
          <a:lstStyle/>
          <a:p>
            <a:pPr algn="l"/>
            <a:r>
              <a:rPr lang="en-GB" sz="2800" b="1" dirty="0"/>
              <a:t>3</a:t>
            </a:r>
          </a:p>
        </p:txBody>
      </p:sp>
      <p:sp>
        <p:nvSpPr>
          <p:cNvPr id="48" name="TextBox 47">
            <a:extLst>
              <a:ext uri="{FF2B5EF4-FFF2-40B4-BE49-F238E27FC236}">
                <a16:creationId xmlns:a16="http://schemas.microsoft.com/office/drawing/2014/main" id="{2A6D99AB-A93A-4FE6-9652-206AA663430A}"/>
              </a:ext>
            </a:extLst>
          </p:cNvPr>
          <p:cNvSpPr txBox="1"/>
          <p:nvPr/>
        </p:nvSpPr>
        <p:spPr>
          <a:xfrm>
            <a:off x="9464998" y="1871237"/>
            <a:ext cx="334769" cy="523220"/>
          </a:xfrm>
          <a:prstGeom prst="rect">
            <a:avLst/>
          </a:prstGeom>
          <a:noFill/>
        </p:spPr>
        <p:txBody>
          <a:bodyPr wrap="square" rtlCol="0">
            <a:spAutoFit/>
          </a:bodyPr>
          <a:lstStyle/>
          <a:p>
            <a:pPr algn="l"/>
            <a:r>
              <a:rPr lang="en-GB" sz="2800" b="1" dirty="0"/>
              <a:t>4</a:t>
            </a:r>
          </a:p>
        </p:txBody>
      </p:sp>
      <p:sp>
        <p:nvSpPr>
          <p:cNvPr id="49" name="TextBox 48">
            <a:extLst>
              <a:ext uri="{FF2B5EF4-FFF2-40B4-BE49-F238E27FC236}">
                <a16:creationId xmlns:a16="http://schemas.microsoft.com/office/drawing/2014/main" id="{22DD002E-C484-400B-BB35-9A6DC2DB8CA2}"/>
              </a:ext>
            </a:extLst>
          </p:cNvPr>
          <p:cNvSpPr txBox="1"/>
          <p:nvPr/>
        </p:nvSpPr>
        <p:spPr>
          <a:xfrm>
            <a:off x="836124" y="3933422"/>
            <a:ext cx="334769" cy="523220"/>
          </a:xfrm>
          <a:prstGeom prst="rect">
            <a:avLst/>
          </a:prstGeom>
          <a:noFill/>
        </p:spPr>
        <p:txBody>
          <a:bodyPr wrap="square" rtlCol="0">
            <a:spAutoFit/>
          </a:bodyPr>
          <a:lstStyle/>
          <a:p>
            <a:pPr algn="l"/>
            <a:r>
              <a:rPr lang="en-GB" sz="2800" b="1" dirty="0"/>
              <a:t>5</a:t>
            </a:r>
          </a:p>
        </p:txBody>
      </p:sp>
      <p:sp>
        <p:nvSpPr>
          <p:cNvPr id="50" name="TextBox 49">
            <a:extLst>
              <a:ext uri="{FF2B5EF4-FFF2-40B4-BE49-F238E27FC236}">
                <a16:creationId xmlns:a16="http://schemas.microsoft.com/office/drawing/2014/main" id="{A39E5E73-8641-4C19-9079-B86C685B2988}"/>
              </a:ext>
            </a:extLst>
          </p:cNvPr>
          <p:cNvSpPr txBox="1"/>
          <p:nvPr/>
        </p:nvSpPr>
        <p:spPr>
          <a:xfrm>
            <a:off x="3671907" y="3955415"/>
            <a:ext cx="334769" cy="523220"/>
          </a:xfrm>
          <a:prstGeom prst="rect">
            <a:avLst/>
          </a:prstGeom>
          <a:noFill/>
        </p:spPr>
        <p:txBody>
          <a:bodyPr wrap="square" rtlCol="0">
            <a:spAutoFit/>
          </a:bodyPr>
          <a:lstStyle/>
          <a:p>
            <a:pPr algn="l"/>
            <a:r>
              <a:rPr lang="en-GB" sz="2800" b="1" dirty="0"/>
              <a:t>6</a:t>
            </a:r>
          </a:p>
        </p:txBody>
      </p:sp>
      <p:sp>
        <p:nvSpPr>
          <p:cNvPr id="51" name="TextBox 50">
            <a:extLst>
              <a:ext uri="{FF2B5EF4-FFF2-40B4-BE49-F238E27FC236}">
                <a16:creationId xmlns:a16="http://schemas.microsoft.com/office/drawing/2014/main" id="{155EB8B9-4919-4913-9BE8-589571DC4B1A}"/>
              </a:ext>
            </a:extLst>
          </p:cNvPr>
          <p:cNvSpPr txBox="1"/>
          <p:nvPr/>
        </p:nvSpPr>
        <p:spPr>
          <a:xfrm>
            <a:off x="5900198" y="3933422"/>
            <a:ext cx="334769" cy="523220"/>
          </a:xfrm>
          <a:prstGeom prst="rect">
            <a:avLst/>
          </a:prstGeom>
          <a:noFill/>
        </p:spPr>
        <p:txBody>
          <a:bodyPr wrap="square" rtlCol="0">
            <a:spAutoFit/>
          </a:bodyPr>
          <a:lstStyle/>
          <a:p>
            <a:pPr algn="l"/>
            <a:r>
              <a:rPr lang="en-GB" sz="2800" b="1" dirty="0"/>
              <a:t>7</a:t>
            </a:r>
          </a:p>
        </p:txBody>
      </p:sp>
      <p:sp>
        <p:nvSpPr>
          <p:cNvPr id="52" name="TextBox 51">
            <a:extLst>
              <a:ext uri="{FF2B5EF4-FFF2-40B4-BE49-F238E27FC236}">
                <a16:creationId xmlns:a16="http://schemas.microsoft.com/office/drawing/2014/main" id="{34279B16-94D0-417B-AD5C-F7F293CA73EA}"/>
              </a:ext>
            </a:extLst>
          </p:cNvPr>
          <p:cNvSpPr txBox="1"/>
          <p:nvPr/>
        </p:nvSpPr>
        <p:spPr>
          <a:xfrm>
            <a:off x="9459471" y="3928723"/>
            <a:ext cx="334769" cy="523220"/>
          </a:xfrm>
          <a:prstGeom prst="rect">
            <a:avLst/>
          </a:prstGeom>
          <a:noFill/>
        </p:spPr>
        <p:txBody>
          <a:bodyPr wrap="square" rtlCol="0">
            <a:spAutoFit/>
          </a:bodyPr>
          <a:lstStyle/>
          <a:p>
            <a:pPr algn="l"/>
            <a:r>
              <a:rPr lang="en-GB" sz="2800" b="1" dirty="0"/>
              <a:t>8</a:t>
            </a:r>
          </a:p>
        </p:txBody>
      </p:sp>
    </p:spTree>
    <p:extLst>
      <p:ext uri="{BB962C8B-B14F-4D97-AF65-F5344CB8AC3E}">
        <p14:creationId xmlns:p14="http://schemas.microsoft.com/office/powerpoint/2010/main" val="36222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5" grpId="0"/>
      <p:bldP spid="17"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94031"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308778" y="98131"/>
            <a:ext cx="76212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Welche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Aktivität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das?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1-12 und den </a:t>
            </a:r>
            <a:r>
              <a:rPr kumimoji="0" lang="en-US" sz="2400" b="0" i="0" u="none" strike="noStrike" kern="1200" cap="none" spc="0" normalizeH="0" baseline="0" noProof="0" dirty="0" err="1">
                <a:ln>
                  <a:noFill/>
                </a:ln>
                <a:effectLst/>
                <a:uLnTx/>
                <a:uFillTx/>
                <a:latin typeface="Century Gothic" panose="020F0302020204030204"/>
                <a:ea typeface="+mn-ea"/>
                <a:cs typeface="+mn-cs"/>
              </a:rPr>
              <a:t>richtigen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Buchstaben</a:t>
            </a:r>
            <a:r>
              <a:rPr kumimoji="0" lang="en-US" sz="2400" b="0" i="0" u="none" strike="noStrike" kern="1200" cap="none" spc="0" normalizeH="0" baseline="0" noProof="0" dirty="0">
                <a:ln>
                  <a:noFill/>
                </a:ln>
                <a:effectLst/>
                <a:uLnTx/>
                <a:uFillTx/>
                <a:latin typeface="Century Gothic" panose="020F0302020204030204"/>
                <a:ea typeface="+mn-ea"/>
                <a:cs typeface="+mn-cs"/>
              </a:rPr>
              <a:t> A – L.</a:t>
            </a:r>
          </a:p>
        </p:txBody>
      </p:sp>
      <p:graphicFrame>
        <p:nvGraphicFramePr>
          <p:cNvPr id="7" name="Table 6">
            <a:extLst>
              <a:ext uri="{FF2B5EF4-FFF2-40B4-BE49-F238E27FC236}">
                <a16:creationId xmlns:a16="http://schemas.microsoft.com/office/drawing/2014/main" id="{37F6839A-79A8-4D69-B9A6-231B02E16165}"/>
              </a:ext>
            </a:extLst>
          </p:cNvPr>
          <p:cNvGraphicFramePr>
            <a:graphicFrameLocks noGrp="1"/>
          </p:cNvGraphicFramePr>
          <p:nvPr/>
        </p:nvGraphicFramePr>
        <p:xfrm>
          <a:off x="264139" y="2797437"/>
          <a:ext cx="11763264" cy="3493728"/>
        </p:xfrm>
        <a:graphic>
          <a:graphicData uri="http://schemas.openxmlformats.org/drawingml/2006/table">
            <a:tbl>
              <a:tblPr firstRow="1" bandRow="1">
                <a:tableStyleId>{5940675A-B579-460E-94D1-54222C63F5DA}</a:tableStyleId>
              </a:tblPr>
              <a:tblGrid>
                <a:gridCol w="1868704">
                  <a:extLst>
                    <a:ext uri="{9D8B030D-6E8A-4147-A177-3AD203B41FA5}">
                      <a16:colId xmlns:a16="http://schemas.microsoft.com/office/drawing/2014/main" val="1209762548"/>
                    </a:ext>
                  </a:extLst>
                </a:gridCol>
                <a:gridCol w="2120900">
                  <a:extLst>
                    <a:ext uri="{9D8B030D-6E8A-4147-A177-3AD203B41FA5}">
                      <a16:colId xmlns:a16="http://schemas.microsoft.com/office/drawing/2014/main" val="3621663382"/>
                    </a:ext>
                  </a:extLst>
                </a:gridCol>
                <a:gridCol w="1892028">
                  <a:extLst>
                    <a:ext uri="{9D8B030D-6E8A-4147-A177-3AD203B41FA5}">
                      <a16:colId xmlns:a16="http://schemas.microsoft.com/office/drawing/2014/main" val="1683103535"/>
                    </a:ext>
                  </a:extLst>
                </a:gridCol>
                <a:gridCol w="1960544">
                  <a:extLst>
                    <a:ext uri="{9D8B030D-6E8A-4147-A177-3AD203B41FA5}">
                      <a16:colId xmlns:a16="http://schemas.microsoft.com/office/drawing/2014/main" val="1221148315"/>
                    </a:ext>
                  </a:extLst>
                </a:gridCol>
                <a:gridCol w="1821456">
                  <a:extLst>
                    <a:ext uri="{9D8B030D-6E8A-4147-A177-3AD203B41FA5}">
                      <a16:colId xmlns:a16="http://schemas.microsoft.com/office/drawing/2014/main" val="578866118"/>
                    </a:ext>
                  </a:extLst>
                </a:gridCol>
                <a:gridCol w="2099632">
                  <a:extLst>
                    <a:ext uri="{9D8B030D-6E8A-4147-A177-3AD203B41FA5}">
                      <a16:colId xmlns:a16="http://schemas.microsoft.com/office/drawing/2014/main" val="4196938053"/>
                    </a:ext>
                  </a:extLst>
                </a:gridCol>
              </a:tblGrid>
              <a:tr h="174686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7018523"/>
                  </a:ext>
                </a:extLst>
              </a:tr>
              <a:tr h="174686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5534509"/>
                  </a:ext>
                </a:extLst>
              </a:tr>
            </a:tbl>
          </a:graphicData>
        </a:graphic>
      </p:graphicFrame>
      <p:graphicFrame>
        <p:nvGraphicFramePr>
          <p:cNvPr id="8" name="Table 7">
            <a:extLst>
              <a:ext uri="{FF2B5EF4-FFF2-40B4-BE49-F238E27FC236}">
                <a16:creationId xmlns:a16="http://schemas.microsoft.com/office/drawing/2014/main" id="{7AE0929D-7EFC-41E5-8826-655F74C5655D}"/>
              </a:ext>
            </a:extLst>
          </p:cNvPr>
          <p:cNvGraphicFramePr>
            <a:graphicFrameLocks noGrp="1"/>
          </p:cNvGraphicFramePr>
          <p:nvPr/>
        </p:nvGraphicFramePr>
        <p:xfrm>
          <a:off x="361019" y="1615932"/>
          <a:ext cx="7920828" cy="741680"/>
        </p:xfrm>
        <a:graphic>
          <a:graphicData uri="http://schemas.openxmlformats.org/drawingml/2006/table">
            <a:tbl>
              <a:tblPr firstRow="1" bandRow="1">
                <a:tableStyleId>{C4B1156A-380E-4F78-BDF5-A606A8083BF9}</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gridCol w="660069">
                  <a:extLst>
                    <a:ext uri="{9D8B030D-6E8A-4147-A177-3AD203B41FA5}">
                      <a16:colId xmlns:a16="http://schemas.microsoft.com/office/drawing/2014/main" val="3767196912"/>
                    </a:ext>
                  </a:extLst>
                </a:gridCol>
                <a:gridCol w="660069">
                  <a:extLst>
                    <a:ext uri="{9D8B030D-6E8A-4147-A177-3AD203B41FA5}">
                      <a16:colId xmlns:a16="http://schemas.microsoft.com/office/drawing/2014/main" val="3959647626"/>
                    </a:ext>
                  </a:extLst>
                </a:gridCol>
                <a:gridCol w="660069">
                  <a:extLst>
                    <a:ext uri="{9D8B030D-6E8A-4147-A177-3AD203B41FA5}">
                      <a16:colId xmlns:a16="http://schemas.microsoft.com/office/drawing/2014/main" val="1690770967"/>
                    </a:ext>
                  </a:extLst>
                </a:gridCol>
                <a:gridCol w="660069">
                  <a:extLst>
                    <a:ext uri="{9D8B030D-6E8A-4147-A177-3AD203B41FA5}">
                      <a16:colId xmlns:a16="http://schemas.microsoft.com/office/drawing/2014/main" val="3124010768"/>
                    </a:ext>
                  </a:extLst>
                </a:gridCol>
                <a:gridCol w="660069">
                  <a:extLst>
                    <a:ext uri="{9D8B030D-6E8A-4147-A177-3AD203B41FA5}">
                      <a16:colId xmlns:a16="http://schemas.microsoft.com/office/drawing/2014/main" val="1415686900"/>
                    </a:ext>
                  </a:extLst>
                </a:gridCol>
                <a:gridCol w="660069">
                  <a:extLst>
                    <a:ext uri="{9D8B030D-6E8A-4147-A177-3AD203B41FA5}">
                      <a16:colId xmlns:a16="http://schemas.microsoft.com/office/drawing/2014/main" val="1766152659"/>
                    </a:ext>
                  </a:extLst>
                </a:gridCol>
                <a:gridCol w="660069">
                  <a:extLst>
                    <a:ext uri="{9D8B030D-6E8A-4147-A177-3AD203B41FA5}">
                      <a16:colId xmlns:a16="http://schemas.microsoft.com/office/drawing/2014/main" val="1195669314"/>
                    </a:ext>
                  </a:extLst>
                </a:gridCol>
                <a:gridCol w="660069">
                  <a:extLst>
                    <a:ext uri="{9D8B030D-6E8A-4147-A177-3AD203B41FA5}">
                      <a16:colId xmlns:a16="http://schemas.microsoft.com/office/drawing/2014/main" val="2261923046"/>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86795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37903"/>
                  </a:ext>
                </a:extLst>
              </a:tr>
            </a:tbl>
          </a:graphicData>
        </a:graphic>
      </p:graphicFrame>
      <p:sp>
        <p:nvSpPr>
          <p:cNvPr id="9" name="TextBox 8">
            <a:extLst>
              <a:ext uri="{FF2B5EF4-FFF2-40B4-BE49-F238E27FC236}">
                <a16:creationId xmlns:a16="http://schemas.microsoft.com/office/drawing/2014/main" id="{FCB847DF-D2C4-45BF-B7BF-10B83981696A}"/>
              </a:ext>
            </a:extLst>
          </p:cNvPr>
          <p:cNvSpPr txBox="1"/>
          <p:nvPr/>
        </p:nvSpPr>
        <p:spPr>
          <a:xfrm>
            <a:off x="252373" y="4988801"/>
            <a:ext cx="184341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visit a different castle in France</a:t>
            </a:r>
          </a:p>
        </p:txBody>
      </p:sp>
      <p:sp>
        <p:nvSpPr>
          <p:cNvPr id="10" name="Action Button: Custom 16">
            <a:hlinkClick r:id="" action="ppaction://noaction" highlightClick="1">
              <a:snd r:embed="rId3" name="40. 1. Geld_louder.wav"/>
            </a:hlinkClick>
            <a:extLst>
              <a:ext uri="{FF2B5EF4-FFF2-40B4-BE49-F238E27FC236}">
                <a16:creationId xmlns:a16="http://schemas.microsoft.com/office/drawing/2014/main" id="{08F16552-632B-4284-9D79-596F72092C7E}"/>
              </a:ext>
            </a:extLst>
          </p:cNvPr>
          <p:cNvSpPr/>
          <p:nvPr/>
        </p:nvSpPr>
        <p:spPr>
          <a:xfrm>
            <a:off x="525915" y="147836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4" name="40. 2. so schnell.wav"/>
            </a:hlinkClick>
            <a:extLst>
              <a:ext uri="{FF2B5EF4-FFF2-40B4-BE49-F238E27FC236}">
                <a16:creationId xmlns:a16="http://schemas.microsoft.com/office/drawing/2014/main" id="{9872CB86-0F89-499E-95C3-394F97190E8C}"/>
              </a:ext>
            </a:extLst>
          </p:cNvPr>
          <p:cNvSpPr/>
          <p:nvPr/>
        </p:nvSpPr>
        <p:spPr>
          <a:xfrm>
            <a:off x="1167370" y="147503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5" name="40. 3. gestern.wav"/>
            </a:hlinkClick>
            <a:extLst>
              <a:ext uri="{FF2B5EF4-FFF2-40B4-BE49-F238E27FC236}">
                <a16:creationId xmlns:a16="http://schemas.microsoft.com/office/drawing/2014/main" id="{2F2C40E7-6081-4C14-BDCE-BC28E7BB499C}"/>
              </a:ext>
            </a:extLst>
          </p:cNvPr>
          <p:cNvSpPr/>
          <p:nvPr/>
        </p:nvSpPr>
        <p:spPr>
          <a:xfrm>
            <a:off x="1802917" y="147212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6" name="40. 4. ein anderes.wav"/>
            </a:hlinkClick>
            <a:extLst>
              <a:ext uri="{FF2B5EF4-FFF2-40B4-BE49-F238E27FC236}">
                <a16:creationId xmlns:a16="http://schemas.microsoft.com/office/drawing/2014/main" id="{1DEA9EEA-6381-49E8-A297-129BB38C400D}"/>
              </a:ext>
            </a:extLst>
          </p:cNvPr>
          <p:cNvSpPr/>
          <p:nvPr/>
        </p:nvSpPr>
        <p:spPr>
          <a:xfrm>
            <a:off x="2497321" y="147279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7" name="40. 5. wirklich.wav"/>
            </a:hlinkClick>
            <a:extLst>
              <a:ext uri="{FF2B5EF4-FFF2-40B4-BE49-F238E27FC236}">
                <a16:creationId xmlns:a16="http://schemas.microsoft.com/office/drawing/2014/main" id="{29A14741-06DB-4389-A442-3B6EA4775BFE}"/>
              </a:ext>
            </a:extLst>
          </p:cNvPr>
          <p:cNvSpPr/>
          <p:nvPr/>
        </p:nvSpPr>
        <p:spPr>
          <a:xfrm>
            <a:off x="3156768" y="147270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8" name="40. 6. Aktivität.wav"/>
            </a:hlinkClick>
            <a:extLst>
              <a:ext uri="{FF2B5EF4-FFF2-40B4-BE49-F238E27FC236}">
                <a16:creationId xmlns:a16="http://schemas.microsoft.com/office/drawing/2014/main" id="{8F4A501A-3620-4165-8668-44E6B9DDCA3B}"/>
              </a:ext>
            </a:extLst>
          </p:cNvPr>
          <p:cNvSpPr/>
          <p:nvPr/>
        </p:nvSpPr>
        <p:spPr>
          <a:xfrm>
            <a:off x="3807301" y="147173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9" name="40. 7. Hobby.wav"/>
            </a:hlinkClick>
            <a:extLst>
              <a:ext uri="{FF2B5EF4-FFF2-40B4-BE49-F238E27FC236}">
                <a16:creationId xmlns:a16="http://schemas.microsoft.com/office/drawing/2014/main" id="{D6C9F76B-F518-4487-8940-E826ADAEB0C1}"/>
              </a:ext>
            </a:extLst>
          </p:cNvPr>
          <p:cNvSpPr/>
          <p:nvPr/>
        </p:nvSpPr>
        <p:spPr>
          <a:xfrm>
            <a:off x="4446962" y="147212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0" name="40. 8. Arbeit.wav"/>
            </a:hlinkClick>
            <a:extLst>
              <a:ext uri="{FF2B5EF4-FFF2-40B4-BE49-F238E27FC236}">
                <a16:creationId xmlns:a16="http://schemas.microsoft.com/office/drawing/2014/main" id="{828BCD56-51C6-4E65-8E06-EC70DFD84358}"/>
              </a:ext>
            </a:extLst>
          </p:cNvPr>
          <p:cNvSpPr/>
          <p:nvPr/>
        </p:nvSpPr>
        <p:spPr>
          <a:xfrm>
            <a:off x="5117281" y="147212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18" name="Action Button: Custom 16">
            <a:hlinkClick r:id="" action="ppaction://noaction" highlightClick="1">
              <a:snd r:embed="rId11" name="40. 9. normal.wav"/>
            </a:hlinkClick>
            <a:extLst>
              <a:ext uri="{FF2B5EF4-FFF2-40B4-BE49-F238E27FC236}">
                <a16:creationId xmlns:a16="http://schemas.microsoft.com/office/drawing/2014/main" id="{5C49CDB5-F8FF-482E-AD14-56E3631A3BCF}"/>
              </a:ext>
            </a:extLst>
          </p:cNvPr>
          <p:cNvSpPr/>
          <p:nvPr/>
        </p:nvSpPr>
        <p:spPr>
          <a:xfrm>
            <a:off x="5802344" y="147255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9</a:t>
            </a:r>
          </a:p>
        </p:txBody>
      </p:sp>
      <p:sp>
        <p:nvSpPr>
          <p:cNvPr id="19" name="Action Button: Custom 16">
            <a:hlinkClick r:id="" action="ppaction://noaction" highlightClick="1">
              <a:snd r:embed="rId12" name="40. 10. Freunde.wav"/>
            </a:hlinkClick>
            <a:extLst>
              <a:ext uri="{FF2B5EF4-FFF2-40B4-BE49-F238E27FC236}">
                <a16:creationId xmlns:a16="http://schemas.microsoft.com/office/drawing/2014/main" id="{C5693A68-AA96-4171-82C8-E639387A5951}"/>
              </a:ext>
            </a:extLst>
          </p:cNvPr>
          <p:cNvSpPr/>
          <p:nvPr/>
        </p:nvSpPr>
        <p:spPr>
          <a:xfrm>
            <a:off x="6448616" y="147270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10</a:t>
            </a:r>
          </a:p>
        </p:txBody>
      </p:sp>
      <p:sp>
        <p:nvSpPr>
          <p:cNvPr id="20" name="Action Button: Custom 16">
            <a:hlinkClick r:id="" action="ppaction://noaction" highlightClick="1">
              <a:snd r:embed="rId13" name="40. 11. ein Buch.wav"/>
            </a:hlinkClick>
            <a:extLst>
              <a:ext uri="{FF2B5EF4-FFF2-40B4-BE49-F238E27FC236}">
                <a16:creationId xmlns:a16="http://schemas.microsoft.com/office/drawing/2014/main" id="{37E9BFD9-BAC0-434F-A2B5-91C732BE21B2}"/>
              </a:ext>
            </a:extLst>
          </p:cNvPr>
          <p:cNvSpPr/>
          <p:nvPr/>
        </p:nvSpPr>
        <p:spPr>
          <a:xfrm>
            <a:off x="7112324" y="147221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11</a:t>
            </a:r>
          </a:p>
        </p:txBody>
      </p:sp>
      <p:sp>
        <p:nvSpPr>
          <p:cNvPr id="21" name="TextBox 20">
            <a:extLst>
              <a:ext uri="{FF2B5EF4-FFF2-40B4-BE49-F238E27FC236}">
                <a16:creationId xmlns:a16="http://schemas.microsoft.com/office/drawing/2014/main" id="{EB99CE19-F71A-4AD6-886E-5097568C5C6C}"/>
              </a:ext>
            </a:extLst>
          </p:cNvPr>
          <p:cNvSpPr txBox="1"/>
          <p:nvPr/>
        </p:nvSpPr>
        <p:spPr>
          <a:xfrm>
            <a:off x="261355" y="279572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a:t>
            </a:r>
          </a:p>
        </p:txBody>
      </p:sp>
      <p:sp>
        <p:nvSpPr>
          <p:cNvPr id="22" name="TextBox 21">
            <a:extLst>
              <a:ext uri="{FF2B5EF4-FFF2-40B4-BE49-F238E27FC236}">
                <a16:creationId xmlns:a16="http://schemas.microsoft.com/office/drawing/2014/main" id="{1671B5EB-7A18-47A7-A96A-362D8F19771D}"/>
              </a:ext>
            </a:extLst>
          </p:cNvPr>
          <p:cNvSpPr txBox="1"/>
          <p:nvPr/>
        </p:nvSpPr>
        <p:spPr>
          <a:xfrm>
            <a:off x="261355" y="453945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G</a:t>
            </a:r>
          </a:p>
        </p:txBody>
      </p:sp>
      <p:sp>
        <p:nvSpPr>
          <p:cNvPr id="23" name="TextBox 22">
            <a:extLst>
              <a:ext uri="{FF2B5EF4-FFF2-40B4-BE49-F238E27FC236}">
                <a16:creationId xmlns:a16="http://schemas.microsoft.com/office/drawing/2014/main" id="{EEE0993B-06BB-400F-9522-39BF3EA16A65}"/>
              </a:ext>
            </a:extLst>
          </p:cNvPr>
          <p:cNvSpPr txBox="1"/>
          <p:nvPr/>
        </p:nvSpPr>
        <p:spPr>
          <a:xfrm>
            <a:off x="2135351" y="279994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B</a:t>
            </a:r>
          </a:p>
        </p:txBody>
      </p:sp>
      <p:sp>
        <p:nvSpPr>
          <p:cNvPr id="24" name="TextBox 23">
            <a:extLst>
              <a:ext uri="{FF2B5EF4-FFF2-40B4-BE49-F238E27FC236}">
                <a16:creationId xmlns:a16="http://schemas.microsoft.com/office/drawing/2014/main" id="{1FE5B985-D30F-42CB-B1A8-52EB5F0C57A7}"/>
              </a:ext>
            </a:extLst>
          </p:cNvPr>
          <p:cNvSpPr txBox="1"/>
          <p:nvPr/>
        </p:nvSpPr>
        <p:spPr>
          <a:xfrm>
            <a:off x="4248962" y="453945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I</a:t>
            </a:r>
          </a:p>
        </p:txBody>
      </p:sp>
      <p:sp>
        <p:nvSpPr>
          <p:cNvPr id="25" name="TextBox 24">
            <a:extLst>
              <a:ext uri="{FF2B5EF4-FFF2-40B4-BE49-F238E27FC236}">
                <a16:creationId xmlns:a16="http://schemas.microsoft.com/office/drawing/2014/main" id="{EB017182-1CB2-4823-9AAB-594C17B2A376}"/>
              </a:ext>
            </a:extLst>
          </p:cNvPr>
          <p:cNvSpPr txBox="1"/>
          <p:nvPr/>
        </p:nvSpPr>
        <p:spPr>
          <a:xfrm>
            <a:off x="4247386" y="2795723"/>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C</a:t>
            </a:r>
          </a:p>
        </p:txBody>
      </p:sp>
      <p:sp>
        <p:nvSpPr>
          <p:cNvPr id="26" name="TextBox 25">
            <a:extLst>
              <a:ext uri="{FF2B5EF4-FFF2-40B4-BE49-F238E27FC236}">
                <a16:creationId xmlns:a16="http://schemas.microsoft.com/office/drawing/2014/main" id="{8584BC74-14AD-4A5E-A343-50B4EBA24154}"/>
              </a:ext>
            </a:extLst>
          </p:cNvPr>
          <p:cNvSpPr txBox="1"/>
          <p:nvPr/>
        </p:nvSpPr>
        <p:spPr>
          <a:xfrm>
            <a:off x="8104793" y="280166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E</a:t>
            </a:r>
          </a:p>
        </p:txBody>
      </p:sp>
      <p:sp>
        <p:nvSpPr>
          <p:cNvPr id="27" name="TextBox 26">
            <a:extLst>
              <a:ext uri="{FF2B5EF4-FFF2-40B4-BE49-F238E27FC236}">
                <a16:creationId xmlns:a16="http://schemas.microsoft.com/office/drawing/2014/main" id="{E97749F1-69A6-4BB5-9DF7-1118E4CC5EAB}"/>
              </a:ext>
            </a:extLst>
          </p:cNvPr>
          <p:cNvSpPr txBox="1"/>
          <p:nvPr/>
        </p:nvSpPr>
        <p:spPr>
          <a:xfrm>
            <a:off x="6143007" y="453945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J</a:t>
            </a:r>
          </a:p>
        </p:txBody>
      </p:sp>
      <p:sp>
        <p:nvSpPr>
          <p:cNvPr id="28" name="TextBox 27">
            <a:extLst>
              <a:ext uri="{FF2B5EF4-FFF2-40B4-BE49-F238E27FC236}">
                <a16:creationId xmlns:a16="http://schemas.microsoft.com/office/drawing/2014/main" id="{FCBB3AEE-610E-42E3-BD12-0AE194188697}"/>
              </a:ext>
            </a:extLst>
          </p:cNvPr>
          <p:cNvSpPr txBox="1"/>
          <p:nvPr/>
        </p:nvSpPr>
        <p:spPr>
          <a:xfrm>
            <a:off x="9930069" y="280307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F</a:t>
            </a:r>
          </a:p>
        </p:txBody>
      </p:sp>
      <p:sp>
        <p:nvSpPr>
          <p:cNvPr id="29" name="TextBox 28">
            <a:extLst>
              <a:ext uri="{FF2B5EF4-FFF2-40B4-BE49-F238E27FC236}">
                <a16:creationId xmlns:a16="http://schemas.microsoft.com/office/drawing/2014/main" id="{E195498C-82C9-4998-8007-B66821EE3142}"/>
              </a:ext>
            </a:extLst>
          </p:cNvPr>
          <p:cNvSpPr txBox="1"/>
          <p:nvPr/>
        </p:nvSpPr>
        <p:spPr>
          <a:xfrm>
            <a:off x="2135351" y="454619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H</a:t>
            </a:r>
          </a:p>
        </p:txBody>
      </p:sp>
      <p:sp>
        <p:nvSpPr>
          <p:cNvPr id="30" name="TextBox 29">
            <a:extLst>
              <a:ext uri="{FF2B5EF4-FFF2-40B4-BE49-F238E27FC236}">
                <a16:creationId xmlns:a16="http://schemas.microsoft.com/office/drawing/2014/main" id="{7B98A169-78F2-4813-A64B-B514200ADDDF}"/>
              </a:ext>
            </a:extLst>
          </p:cNvPr>
          <p:cNvSpPr txBox="1"/>
          <p:nvPr/>
        </p:nvSpPr>
        <p:spPr>
          <a:xfrm>
            <a:off x="8104793" y="4542606"/>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K</a:t>
            </a:r>
          </a:p>
        </p:txBody>
      </p:sp>
      <p:sp>
        <p:nvSpPr>
          <p:cNvPr id="31" name="TextBox 30">
            <a:extLst>
              <a:ext uri="{FF2B5EF4-FFF2-40B4-BE49-F238E27FC236}">
                <a16:creationId xmlns:a16="http://schemas.microsoft.com/office/drawing/2014/main" id="{EF4EF333-BE9F-4FEE-9690-D306CADD4575}"/>
              </a:ext>
            </a:extLst>
          </p:cNvPr>
          <p:cNvSpPr txBox="1"/>
          <p:nvPr/>
        </p:nvSpPr>
        <p:spPr>
          <a:xfrm>
            <a:off x="6145771" y="280173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D</a:t>
            </a:r>
          </a:p>
        </p:txBody>
      </p:sp>
      <p:sp>
        <p:nvSpPr>
          <p:cNvPr id="32" name="TextBox 31">
            <a:extLst>
              <a:ext uri="{FF2B5EF4-FFF2-40B4-BE49-F238E27FC236}">
                <a16:creationId xmlns:a16="http://schemas.microsoft.com/office/drawing/2014/main" id="{3072D84D-4F25-4A0C-B65D-D29BE46B40E8}"/>
              </a:ext>
            </a:extLst>
          </p:cNvPr>
          <p:cNvSpPr txBox="1"/>
          <p:nvPr/>
        </p:nvSpPr>
        <p:spPr>
          <a:xfrm>
            <a:off x="499826" y="2043556"/>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F</a:t>
            </a:r>
          </a:p>
        </p:txBody>
      </p:sp>
      <p:sp>
        <p:nvSpPr>
          <p:cNvPr id="33" name="TextBox 32">
            <a:extLst>
              <a:ext uri="{FF2B5EF4-FFF2-40B4-BE49-F238E27FC236}">
                <a16:creationId xmlns:a16="http://schemas.microsoft.com/office/drawing/2014/main" id="{1E7CE624-EAB6-49B2-96BE-7AFA281FC337}"/>
              </a:ext>
            </a:extLst>
          </p:cNvPr>
          <p:cNvSpPr txBox="1"/>
          <p:nvPr/>
        </p:nvSpPr>
        <p:spPr>
          <a:xfrm>
            <a:off x="1174079" y="2043385"/>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J</a:t>
            </a:r>
          </a:p>
        </p:txBody>
      </p:sp>
      <p:sp>
        <p:nvSpPr>
          <p:cNvPr id="34" name="TextBox 33">
            <a:extLst>
              <a:ext uri="{FF2B5EF4-FFF2-40B4-BE49-F238E27FC236}">
                <a16:creationId xmlns:a16="http://schemas.microsoft.com/office/drawing/2014/main" id="{5CAA21F0-48E5-4C8A-B4C3-0B5176BC1C8E}"/>
              </a:ext>
            </a:extLst>
          </p:cNvPr>
          <p:cNvSpPr txBox="1"/>
          <p:nvPr/>
        </p:nvSpPr>
        <p:spPr>
          <a:xfrm>
            <a:off x="1830395" y="2043384"/>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A</a:t>
            </a:r>
          </a:p>
        </p:txBody>
      </p:sp>
      <p:sp>
        <p:nvSpPr>
          <p:cNvPr id="35" name="TextBox 34">
            <a:extLst>
              <a:ext uri="{FF2B5EF4-FFF2-40B4-BE49-F238E27FC236}">
                <a16:creationId xmlns:a16="http://schemas.microsoft.com/office/drawing/2014/main" id="{A66EAFA8-23D8-4CF5-B385-E77024E53600}"/>
              </a:ext>
            </a:extLst>
          </p:cNvPr>
          <p:cNvSpPr txBox="1"/>
          <p:nvPr/>
        </p:nvSpPr>
        <p:spPr>
          <a:xfrm>
            <a:off x="2512943" y="2039751"/>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G</a:t>
            </a:r>
          </a:p>
        </p:txBody>
      </p:sp>
      <p:sp>
        <p:nvSpPr>
          <p:cNvPr id="36" name="TextBox 35">
            <a:extLst>
              <a:ext uri="{FF2B5EF4-FFF2-40B4-BE49-F238E27FC236}">
                <a16:creationId xmlns:a16="http://schemas.microsoft.com/office/drawing/2014/main" id="{99E66AE8-86BD-4818-9683-9DA9122BE63B}"/>
              </a:ext>
            </a:extLst>
          </p:cNvPr>
          <p:cNvSpPr txBox="1"/>
          <p:nvPr/>
        </p:nvSpPr>
        <p:spPr>
          <a:xfrm>
            <a:off x="3152092" y="2040970"/>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E</a:t>
            </a:r>
          </a:p>
        </p:txBody>
      </p:sp>
      <p:sp>
        <p:nvSpPr>
          <p:cNvPr id="37" name="TextBox 36">
            <a:extLst>
              <a:ext uri="{FF2B5EF4-FFF2-40B4-BE49-F238E27FC236}">
                <a16:creationId xmlns:a16="http://schemas.microsoft.com/office/drawing/2014/main" id="{B4E406BD-7D9A-414E-82BC-2592846D3B12}"/>
              </a:ext>
            </a:extLst>
          </p:cNvPr>
          <p:cNvSpPr txBox="1"/>
          <p:nvPr/>
        </p:nvSpPr>
        <p:spPr>
          <a:xfrm>
            <a:off x="3796777" y="2046409"/>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H</a:t>
            </a:r>
          </a:p>
        </p:txBody>
      </p:sp>
      <p:sp>
        <p:nvSpPr>
          <p:cNvPr id="38" name="TextBox 37">
            <a:extLst>
              <a:ext uri="{FF2B5EF4-FFF2-40B4-BE49-F238E27FC236}">
                <a16:creationId xmlns:a16="http://schemas.microsoft.com/office/drawing/2014/main" id="{4E5E6DB1-4163-44DE-AD06-52F2B1E8F0F8}"/>
              </a:ext>
            </a:extLst>
          </p:cNvPr>
          <p:cNvSpPr txBox="1"/>
          <p:nvPr/>
        </p:nvSpPr>
        <p:spPr>
          <a:xfrm>
            <a:off x="4446962" y="2046409"/>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B</a:t>
            </a:r>
          </a:p>
        </p:txBody>
      </p:sp>
      <p:sp>
        <p:nvSpPr>
          <p:cNvPr id="39" name="TextBox 38">
            <a:extLst>
              <a:ext uri="{FF2B5EF4-FFF2-40B4-BE49-F238E27FC236}">
                <a16:creationId xmlns:a16="http://schemas.microsoft.com/office/drawing/2014/main" id="{30AEA877-0602-44A6-80C5-E67322EC41DE}"/>
              </a:ext>
            </a:extLst>
          </p:cNvPr>
          <p:cNvSpPr txBox="1"/>
          <p:nvPr/>
        </p:nvSpPr>
        <p:spPr>
          <a:xfrm>
            <a:off x="5137608" y="2040532"/>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I</a:t>
            </a:r>
          </a:p>
        </p:txBody>
      </p:sp>
      <p:sp>
        <p:nvSpPr>
          <p:cNvPr id="40" name="TextBox 39">
            <a:extLst>
              <a:ext uri="{FF2B5EF4-FFF2-40B4-BE49-F238E27FC236}">
                <a16:creationId xmlns:a16="http://schemas.microsoft.com/office/drawing/2014/main" id="{BDB056CA-0C41-4E12-BFA3-37B43AAB94C6}"/>
              </a:ext>
            </a:extLst>
          </p:cNvPr>
          <p:cNvSpPr txBox="1"/>
          <p:nvPr/>
        </p:nvSpPr>
        <p:spPr>
          <a:xfrm>
            <a:off x="5772624" y="2045183"/>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D</a:t>
            </a:r>
          </a:p>
        </p:txBody>
      </p:sp>
      <p:sp>
        <p:nvSpPr>
          <p:cNvPr id="41" name="TextBox 40">
            <a:extLst>
              <a:ext uri="{FF2B5EF4-FFF2-40B4-BE49-F238E27FC236}">
                <a16:creationId xmlns:a16="http://schemas.microsoft.com/office/drawing/2014/main" id="{9516FCDB-41CE-4630-AE5F-45D53B5CA132}"/>
              </a:ext>
            </a:extLst>
          </p:cNvPr>
          <p:cNvSpPr txBox="1"/>
          <p:nvPr/>
        </p:nvSpPr>
        <p:spPr>
          <a:xfrm>
            <a:off x="6437258" y="2055757"/>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L</a:t>
            </a:r>
          </a:p>
        </p:txBody>
      </p:sp>
      <p:sp>
        <p:nvSpPr>
          <p:cNvPr id="42" name="TextBox 41">
            <a:extLst>
              <a:ext uri="{FF2B5EF4-FFF2-40B4-BE49-F238E27FC236}">
                <a16:creationId xmlns:a16="http://schemas.microsoft.com/office/drawing/2014/main" id="{C7B13657-95AE-42ED-816B-CDE7402238D1}"/>
              </a:ext>
            </a:extLst>
          </p:cNvPr>
          <p:cNvSpPr txBox="1"/>
          <p:nvPr/>
        </p:nvSpPr>
        <p:spPr>
          <a:xfrm>
            <a:off x="7084682" y="2055757"/>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C</a:t>
            </a:r>
          </a:p>
        </p:txBody>
      </p:sp>
      <p:sp>
        <p:nvSpPr>
          <p:cNvPr id="43" name="TextBox 42">
            <a:extLst>
              <a:ext uri="{FF2B5EF4-FFF2-40B4-BE49-F238E27FC236}">
                <a16:creationId xmlns:a16="http://schemas.microsoft.com/office/drawing/2014/main" id="{D92C4FD8-4978-4D34-A36E-9CAC411656F8}"/>
              </a:ext>
            </a:extLst>
          </p:cNvPr>
          <p:cNvSpPr txBox="1"/>
          <p:nvPr/>
        </p:nvSpPr>
        <p:spPr>
          <a:xfrm>
            <a:off x="280773" y="3517933"/>
            <a:ext cx="18545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eat yesterday at 2 o’clock</a:t>
            </a:r>
          </a:p>
        </p:txBody>
      </p:sp>
      <p:sp>
        <p:nvSpPr>
          <p:cNvPr id="44" name="TextBox 43">
            <a:extLst>
              <a:ext uri="{FF2B5EF4-FFF2-40B4-BE49-F238E27FC236}">
                <a16:creationId xmlns:a16="http://schemas.microsoft.com/office/drawing/2014/main" id="{32D1F630-03F4-43BF-BD6E-34F5AA5A02D2}"/>
              </a:ext>
            </a:extLst>
          </p:cNvPr>
          <p:cNvSpPr txBox="1"/>
          <p:nvPr/>
        </p:nvSpPr>
        <p:spPr>
          <a:xfrm>
            <a:off x="9867414" y="3564633"/>
            <a:ext cx="21711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collect money from the bank</a:t>
            </a:r>
          </a:p>
        </p:txBody>
      </p:sp>
      <p:sp>
        <p:nvSpPr>
          <p:cNvPr id="45" name="TextBox 44">
            <a:extLst>
              <a:ext uri="{FF2B5EF4-FFF2-40B4-BE49-F238E27FC236}">
                <a16:creationId xmlns:a16="http://schemas.microsoft.com/office/drawing/2014/main" id="{88E87025-4E0E-45A2-8B8E-CA272FDF952C}"/>
              </a:ext>
            </a:extLst>
          </p:cNvPr>
          <p:cNvSpPr txBox="1"/>
          <p:nvPr/>
        </p:nvSpPr>
        <p:spPr>
          <a:xfrm>
            <a:off x="4207024" y="3594411"/>
            <a:ext cx="18970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read a book with 500 pages</a:t>
            </a:r>
          </a:p>
        </p:txBody>
      </p:sp>
      <p:sp>
        <p:nvSpPr>
          <p:cNvPr id="46" name="TextBox 45">
            <a:extLst>
              <a:ext uri="{FF2B5EF4-FFF2-40B4-BE49-F238E27FC236}">
                <a16:creationId xmlns:a16="http://schemas.microsoft.com/office/drawing/2014/main" id="{2D9A4210-B8B4-45D9-BE96-FB4839796110}"/>
              </a:ext>
            </a:extLst>
          </p:cNvPr>
          <p:cNvSpPr txBox="1"/>
          <p:nvPr/>
        </p:nvSpPr>
        <p:spPr>
          <a:xfrm>
            <a:off x="2063961" y="5561438"/>
            <a:ext cx="224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do a different activity</a:t>
            </a:r>
          </a:p>
        </p:txBody>
      </p:sp>
      <p:sp>
        <p:nvSpPr>
          <p:cNvPr id="47" name="TextBox 46">
            <a:extLst>
              <a:ext uri="{FF2B5EF4-FFF2-40B4-BE49-F238E27FC236}">
                <a16:creationId xmlns:a16="http://schemas.microsoft.com/office/drawing/2014/main" id="{6ACDB858-D75F-4C35-9D5A-222821633D0F}"/>
              </a:ext>
            </a:extLst>
          </p:cNvPr>
          <p:cNvSpPr txBox="1"/>
          <p:nvPr/>
        </p:nvSpPr>
        <p:spPr>
          <a:xfrm>
            <a:off x="9951806" y="5575646"/>
            <a:ext cx="20500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meet friends on the street</a:t>
            </a:r>
          </a:p>
        </p:txBody>
      </p:sp>
      <p:sp>
        <p:nvSpPr>
          <p:cNvPr id="48" name="TextBox 47">
            <a:extLst>
              <a:ext uri="{FF2B5EF4-FFF2-40B4-BE49-F238E27FC236}">
                <a16:creationId xmlns:a16="http://schemas.microsoft.com/office/drawing/2014/main" id="{CD3E5FCC-C4EC-448B-B43D-85A5CE3DD226}"/>
              </a:ext>
            </a:extLst>
          </p:cNvPr>
          <p:cNvSpPr txBox="1"/>
          <p:nvPr/>
        </p:nvSpPr>
        <p:spPr>
          <a:xfrm>
            <a:off x="4188661" y="5575646"/>
            <a:ext cx="19386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find another job</a:t>
            </a:r>
          </a:p>
        </p:txBody>
      </p:sp>
      <p:sp>
        <p:nvSpPr>
          <p:cNvPr id="49" name="TextBox 48">
            <a:extLst>
              <a:ext uri="{FF2B5EF4-FFF2-40B4-BE49-F238E27FC236}">
                <a16:creationId xmlns:a16="http://schemas.microsoft.com/office/drawing/2014/main" id="{CC6C09F4-6454-4621-A5A0-0B2459C60807}"/>
              </a:ext>
            </a:extLst>
          </p:cNvPr>
          <p:cNvSpPr txBox="1"/>
          <p:nvPr/>
        </p:nvSpPr>
        <p:spPr>
          <a:xfrm>
            <a:off x="2106060" y="3810777"/>
            <a:ext cx="21413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find a different hobby</a:t>
            </a:r>
          </a:p>
        </p:txBody>
      </p:sp>
      <p:sp>
        <p:nvSpPr>
          <p:cNvPr id="50" name="TextBox 49">
            <a:extLst>
              <a:ext uri="{FF2B5EF4-FFF2-40B4-BE49-F238E27FC236}">
                <a16:creationId xmlns:a16="http://schemas.microsoft.com/office/drawing/2014/main" id="{F85A8E9C-4BD0-4D4C-AD31-2CF7193EC0B0}"/>
              </a:ext>
            </a:extLst>
          </p:cNvPr>
          <p:cNvSpPr txBox="1"/>
          <p:nvPr/>
        </p:nvSpPr>
        <p:spPr>
          <a:xfrm>
            <a:off x="8054766" y="3798735"/>
            <a:ext cx="18970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run really slowly</a:t>
            </a:r>
          </a:p>
        </p:txBody>
      </p:sp>
      <p:sp>
        <p:nvSpPr>
          <p:cNvPr id="51" name="TextBox 50">
            <a:extLst>
              <a:ext uri="{FF2B5EF4-FFF2-40B4-BE49-F238E27FC236}">
                <a16:creationId xmlns:a16="http://schemas.microsoft.com/office/drawing/2014/main" id="{CC749DAA-417E-4484-817F-3F90DF3CBE0E}"/>
              </a:ext>
            </a:extLst>
          </p:cNvPr>
          <p:cNvSpPr txBox="1"/>
          <p:nvPr/>
        </p:nvSpPr>
        <p:spPr>
          <a:xfrm>
            <a:off x="6145771" y="3835607"/>
            <a:ext cx="19300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drink normally</a:t>
            </a:r>
          </a:p>
        </p:txBody>
      </p:sp>
      <p:sp>
        <p:nvSpPr>
          <p:cNvPr id="52" name="TextBox 51">
            <a:extLst>
              <a:ext uri="{FF2B5EF4-FFF2-40B4-BE49-F238E27FC236}">
                <a16:creationId xmlns:a16="http://schemas.microsoft.com/office/drawing/2014/main" id="{8B1B7105-8EBF-47A0-A64B-AA280566A54A}"/>
              </a:ext>
            </a:extLst>
          </p:cNvPr>
          <p:cNvSpPr txBox="1"/>
          <p:nvPr/>
        </p:nvSpPr>
        <p:spPr>
          <a:xfrm>
            <a:off x="6098301" y="5581662"/>
            <a:ext cx="21431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speak so quickly</a:t>
            </a:r>
            <a:endParaRPr kumimoji="0" lang="en-GB" sz="2200" b="0" i="0" u="none" strike="noStrike" kern="1200" cap="none" spc="0" normalizeH="0" baseline="0" noProof="0" dirty="0">
              <a:ln>
                <a:noFill/>
              </a:ln>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8F10D6EB-25C0-499F-8DED-3F502266A299}"/>
              </a:ext>
            </a:extLst>
          </p:cNvPr>
          <p:cNvSpPr txBox="1"/>
          <p:nvPr/>
        </p:nvSpPr>
        <p:spPr>
          <a:xfrm>
            <a:off x="9930069" y="454798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L</a:t>
            </a:r>
          </a:p>
        </p:txBody>
      </p:sp>
      <p:sp>
        <p:nvSpPr>
          <p:cNvPr id="54" name="TextBox 53">
            <a:extLst>
              <a:ext uri="{FF2B5EF4-FFF2-40B4-BE49-F238E27FC236}">
                <a16:creationId xmlns:a16="http://schemas.microsoft.com/office/drawing/2014/main" id="{6ADEAB74-D08D-46EC-9DF3-2341CF1CBF4F}"/>
              </a:ext>
            </a:extLst>
          </p:cNvPr>
          <p:cNvSpPr txBox="1"/>
          <p:nvPr/>
        </p:nvSpPr>
        <p:spPr>
          <a:xfrm>
            <a:off x="8101075" y="5550884"/>
            <a:ext cx="20500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like to do sport</a:t>
            </a:r>
          </a:p>
        </p:txBody>
      </p:sp>
      <p:sp>
        <p:nvSpPr>
          <p:cNvPr id="55" name="Action Button: Custom 16">
            <a:hlinkClick r:id="" action="ppaction://noaction" highlightClick="1">
              <a:snd r:embed="rId14" name="40. 12. Sport.wav"/>
            </a:hlinkClick>
            <a:extLst>
              <a:ext uri="{FF2B5EF4-FFF2-40B4-BE49-F238E27FC236}">
                <a16:creationId xmlns:a16="http://schemas.microsoft.com/office/drawing/2014/main" id="{08508BDC-8267-45A2-9BD5-5F6D7A8D4F58}"/>
              </a:ext>
            </a:extLst>
          </p:cNvPr>
          <p:cNvSpPr/>
          <p:nvPr/>
        </p:nvSpPr>
        <p:spPr>
          <a:xfrm>
            <a:off x="7716495" y="1471346"/>
            <a:ext cx="396000" cy="390931"/>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12</a:t>
            </a:r>
          </a:p>
        </p:txBody>
      </p:sp>
      <p:sp>
        <p:nvSpPr>
          <p:cNvPr id="56" name="TextBox 55">
            <a:extLst>
              <a:ext uri="{FF2B5EF4-FFF2-40B4-BE49-F238E27FC236}">
                <a16:creationId xmlns:a16="http://schemas.microsoft.com/office/drawing/2014/main" id="{B6C2FC6A-38FB-4A87-B588-C8C56B82EEF8}"/>
              </a:ext>
            </a:extLst>
          </p:cNvPr>
          <p:cNvSpPr txBox="1"/>
          <p:nvPr/>
        </p:nvSpPr>
        <p:spPr>
          <a:xfrm>
            <a:off x="7750788" y="2063445"/>
            <a:ext cx="396000" cy="461665"/>
          </a:xfrm>
          <a:prstGeom prst="rect">
            <a:avLst/>
          </a:prstGeom>
          <a:solidFill>
            <a:schemeClr val="tx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5DE"/>
                </a:solidFill>
                <a:effectLst/>
                <a:uLnTx/>
                <a:uFillTx/>
                <a:latin typeface="Century Gothic" panose="020F0302020204030204"/>
                <a:ea typeface="+mn-ea"/>
                <a:cs typeface="+mn-cs"/>
              </a:rPr>
              <a:t>K</a:t>
            </a: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9547" y="2839387"/>
            <a:ext cx="664293" cy="664293"/>
          </a:xfrm>
          <a:prstGeom prst="rect">
            <a:avLst/>
          </a:prstGeom>
        </p:spPr>
      </p:pic>
      <p:pic>
        <p:nvPicPr>
          <p:cNvPr id="58" name="Picture 57"/>
          <p:cNvPicPr>
            <a:picLocks noChangeAspect="1"/>
          </p:cNvPicPr>
          <p:nvPr/>
        </p:nvPicPr>
        <p:blipFill>
          <a:blip r:embed="rId16"/>
          <a:stretch>
            <a:fillRect/>
          </a:stretch>
        </p:blipFill>
        <p:spPr>
          <a:xfrm>
            <a:off x="1427687" y="3144495"/>
            <a:ext cx="633817" cy="623836"/>
          </a:xfrm>
          <a:prstGeom prst="rect">
            <a:avLst/>
          </a:prstGeom>
        </p:spPr>
      </p:pic>
      <p:pic>
        <p:nvPicPr>
          <p:cNvPr id="59" name="Picture 5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94031" y="3325357"/>
            <a:ext cx="972457" cy="558150"/>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76723" y="2876463"/>
            <a:ext cx="859134" cy="536064"/>
          </a:xfrm>
          <a:prstGeom prst="rect">
            <a:avLst/>
          </a:prstGeom>
        </p:spPr>
      </p:pic>
      <p:pic>
        <p:nvPicPr>
          <p:cNvPr id="61" name="Picture 6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47394" y="3403724"/>
            <a:ext cx="488463" cy="814105"/>
          </a:xfrm>
          <a:prstGeom prst="rect">
            <a:avLst/>
          </a:prstGeom>
        </p:spPr>
      </p:pic>
      <p:pic>
        <p:nvPicPr>
          <p:cNvPr id="62" name="Picture 6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01399" y="2981355"/>
            <a:ext cx="1271263" cy="635632"/>
          </a:xfrm>
          <a:prstGeom prst="rect">
            <a:avLst/>
          </a:prstGeom>
        </p:spPr>
      </p:pic>
      <p:pic>
        <p:nvPicPr>
          <p:cNvPr id="63" name="Picture 6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87140" y="2957246"/>
            <a:ext cx="975443" cy="881203"/>
          </a:xfrm>
          <a:prstGeom prst="rect">
            <a:avLst/>
          </a:prstGeom>
        </p:spPr>
      </p:pic>
      <p:pic>
        <p:nvPicPr>
          <p:cNvPr id="64" name="Picture 6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94472" y="2821556"/>
            <a:ext cx="535597" cy="1462155"/>
          </a:xfrm>
          <a:prstGeom prst="rect">
            <a:avLst/>
          </a:prstGeom>
        </p:spPr>
      </p:pic>
      <p:pic>
        <p:nvPicPr>
          <p:cNvPr id="65" name="Picture 6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10095" y="2914593"/>
            <a:ext cx="702350" cy="865887"/>
          </a:xfrm>
          <a:prstGeom prst="rect">
            <a:avLst/>
          </a:prstGeom>
        </p:spPr>
      </p:pic>
      <p:pic>
        <p:nvPicPr>
          <p:cNvPr id="66" name="Picture 6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15688" y="5237020"/>
            <a:ext cx="626887" cy="911836"/>
          </a:xfrm>
          <a:prstGeom prst="rect">
            <a:avLst/>
          </a:prstGeom>
        </p:spPr>
      </p:pic>
      <p:pic>
        <p:nvPicPr>
          <p:cNvPr id="67" name="Picture 6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365930" y="4610074"/>
            <a:ext cx="727713" cy="576363"/>
          </a:xfrm>
          <a:prstGeom prst="rect">
            <a:avLst/>
          </a:prstGeom>
        </p:spPr>
      </p:pic>
      <p:pic>
        <p:nvPicPr>
          <p:cNvPr id="68" name="Picture 6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349095" y="5054747"/>
            <a:ext cx="558786" cy="558786"/>
          </a:xfrm>
          <a:prstGeom prst="rect">
            <a:avLst/>
          </a:prstGeom>
        </p:spPr>
      </p:pic>
      <p:pic>
        <p:nvPicPr>
          <p:cNvPr id="69" name="Picture 6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58803" y="4668890"/>
            <a:ext cx="1025672" cy="926580"/>
          </a:xfrm>
          <a:prstGeom prst="rect">
            <a:avLst/>
          </a:prstGeom>
        </p:spPr>
      </p:pic>
      <p:pic>
        <p:nvPicPr>
          <p:cNvPr id="70" name="Picture 6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883653" y="4686420"/>
            <a:ext cx="1110462" cy="1056185"/>
          </a:xfrm>
          <a:prstGeom prst="rect">
            <a:avLst/>
          </a:prstGeom>
        </p:spPr>
      </p:pic>
      <p:pic>
        <p:nvPicPr>
          <p:cNvPr id="71" name="Picture 70"/>
          <p:cNvPicPr>
            <a:picLocks noChangeAspect="1"/>
          </p:cNvPicPr>
          <p:nvPr/>
        </p:nvPicPr>
        <p:blipFill>
          <a:blip r:embed="rId2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42313" y="4506621"/>
            <a:ext cx="1309177" cy="1309177"/>
          </a:xfrm>
          <a:prstGeom prst="rect">
            <a:avLst/>
          </a:prstGeom>
        </p:spPr>
      </p:pic>
      <p:pic>
        <p:nvPicPr>
          <p:cNvPr id="72" name="Picture 7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724662" y="4678744"/>
            <a:ext cx="601494" cy="926164"/>
          </a:xfrm>
          <a:prstGeom prst="rect">
            <a:avLst/>
          </a:prstGeom>
        </p:spPr>
      </p:pic>
      <p:pic>
        <p:nvPicPr>
          <p:cNvPr id="73" name="Picture 7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226883" y="4580296"/>
            <a:ext cx="744205" cy="1131192"/>
          </a:xfrm>
          <a:prstGeom prst="rect">
            <a:avLst/>
          </a:prstGeom>
        </p:spPr>
      </p:pic>
      <p:pic>
        <p:nvPicPr>
          <p:cNvPr id="74" name="Picture 73"/>
          <p:cNvPicPr>
            <a:picLocks noChangeAspect="1"/>
          </p:cNvPicPr>
          <p:nvPr/>
        </p:nvPicPr>
        <p:blipFill rotWithShape="1">
          <a:blip r:embed="rId32" cstate="print">
            <a:extLst>
              <a:ext uri="{28A0092B-C50C-407E-A947-70E740481C1C}">
                <a14:useLocalDpi xmlns:a14="http://schemas.microsoft.com/office/drawing/2010/main" val="0"/>
              </a:ext>
            </a:extLst>
          </a:blip>
          <a:srcRect l="22663" t="17567" r="17407" b="20292"/>
          <a:stretch/>
        </p:blipFill>
        <p:spPr>
          <a:xfrm>
            <a:off x="10382506" y="4654264"/>
            <a:ext cx="645300" cy="669109"/>
          </a:xfrm>
          <a:prstGeom prst="rect">
            <a:avLst/>
          </a:prstGeom>
        </p:spPr>
      </p:pic>
    </p:spTree>
    <p:extLst>
      <p:ext uri="{BB962C8B-B14F-4D97-AF65-F5344CB8AC3E}">
        <p14:creationId xmlns:p14="http://schemas.microsoft.com/office/powerpoint/2010/main" val="4640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CDD0F-3CE5-744B-A96C-80F9C235152D}"/>
              </a:ext>
            </a:extLst>
          </p:cNvPr>
          <p:cNvSpPr>
            <a:spLocks noGrp="1"/>
          </p:cNvSpPr>
          <p:nvPr>
            <p:ph type="title"/>
          </p:nvPr>
        </p:nvSpPr>
        <p:spPr>
          <a:xfrm>
            <a:off x="5197630" y="243630"/>
            <a:ext cx="1796738" cy="1211989"/>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71971" y="3365721"/>
            <a:ext cx="217078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lfte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4423219" y="449638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ndig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619899" y="3429000"/>
            <a:ext cx="31808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ndern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48047" y="43547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ltnis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402206" y="443326"/>
            <a:ext cx="350929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dchen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pic>
        <p:nvPicPr>
          <p:cNvPr id="2" name="Picture 1" descr="girl with two pig tail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3976" y="1373804"/>
            <a:ext cx="2052710" cy="1433476"/>
          </a:xfrm>
          <a:prstGeom prst="rect">
            <a:avLst/>
          </a:prstGeom>
        </p:spPr>
      </p:pic>
      <p:pic>
        <p:nvPicPr>
          <p:cNvPr id="1026" name="Picture 2" descr="half of a circ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1688" y="4417529"/>
            <a:ext cx="1643058" cy="150613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descr="arrow pointing to one half"/>
          <p:cNvCxnSpPr/>
          <p:nvPr/>
        </p:nvCxnSpPr>
        <p:spPr>
          <a:xfrm>
            <a:off x="1090245" y="44175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butterf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0179" y="4477995"/>
            <a:ext cx="798506" cy="898319"/>
          </a:xfrm>
          <a:prstGeom prst="rect">
            <a:avLst/>
          </a:prstGeom>
        </p:spPr>
      </p:pic>
      <p:pic>
        <p:nvPicPr>
          <p:cNvPr id="16" name="Picture 15" descr="caterpill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5367" y="4786000"/>
            <a:ext cx="1197758" cy="507051"/>
          </a:xfrm>
          <a:prstGeom prst="rect">
            <a:avLst/>
          </a:prstGeom>
        </p:spPr>
      </p:pic>
      <p:cxnSp>
        <p:nvCxnSpPr>
          <p:cNvPr id="18" name="Straight Arrow Connector 17" descr="arrow between caterpillar and butterfly"/>
          <p:cNvCxnSpPr/>
          <p:nvPr/>
        </p:nvCxnSpPr>
        <p:spPr>
          <a:xfrm flipV="1">
            <a:off x="10156853" y="5039522"/>
            <a:ext cx="544292" cy="693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sine wave"/>
          <p:cNvPicPr>
            <a:picLocks noChangeAspect="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15385" y="5686260"/>
            <a:ext cx="2561229" cy="597620"/>
          </a:xfrm>
          <a:prstGeom prst="rect">
            <a:avLst/>
          </a:prstGeom>
        </p:spPr>
      </p:pic>
      <p:sp>
        <p:nvSpPr>
          <p:cNvPr id="20" name="TextBox 19"/>
          <p:cNvSpPr txBox="1"/>
          <p:nvPr/>
        </p:nvSpPr>
        <p:spPr>
          <a:xfrm>
            <a:off x="5141151" y="5235045"/>
            <a:ext cx="19594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[constant(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ly</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1" name="Picture 20" descr="two ladybugs holding up a hear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39813" y="1573300"/>
            <a:ext cx="1196931" cy="1362025"/>
          </a:xfrm>
          <a:prstGeom prst="rect">
            <a:avLst/>
          </a:prstGeom>
        </p:spPr>
      </p:pic>
      <p:sp>
        <p:nvSpPr>
          <p:cNvPr id="23" name="TextBox 22"/>
          <p:cNvSpPr txBox="1"/>
          <p:nvPr/>
        </p:nvSpPr>
        <p:spPr>
          <a:xfrm>
            <a:off x="1276661" y="1135236"/>
            <a:ext cx="19594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[relationship]</a:t>
            </a:r>
          </a:p>
        </p:txBody>
      </p:sp>
    </p:spTree>
    <p:extLst>
      <p:ext uri="{BB962C8B-B14F-4D97-AF65-F5344CB8AC3E}">
        <p14:creationId xmlns:p14="http://schemas.microsoft.com/office/powerpoint/2010/main" val="343566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ältnis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5" name="Verhältnis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Mädch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Mädchen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Hälfte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subTnLst>
                                    <p:audio>
                                      <p:cMediaNode>
                                        <p:cTn display="0" masterRel="sameClick">
                                          <p:stCondLst>
                                            <p:cond evt="begin" delay="0">
                                              <p:tn val="49"/>
                                            </p:cond>
                                          </p:stCondLst>
                                          <p:endCondLst>
                                            <p:cond evt="onStopAudio" delay="0">
                                              <p:tgtEl>
                                                <p:sldTgt/>
                                              </p:tgtEl>
                                            </p:cond>
                                          </p:endCondLst>
                                        </p:cTn>
                                        <p:tgtEl>
                                          <p:sndTgt r:embed="rId7" name="Hälfte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ständig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ständig new.wav"/>
                                        </p:tgtEl>
                                      </p:cMediaNode>
                                    </p:audio>
                                  </p:sub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ändern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9" name="ändern new.wav"/>
                                        </p:tgtEl>
                                      </p:cMediaNode>
                                    </p:audio>
                                  </p:subTnLst>
                                </p:cTn>
                              </p:par>
                              <p:par>
                                <p:cTn id="75" presetID="10"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20"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38233"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86900" y="247046"/>
            <a:ext cx="2470427" cy="45780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p:cNvSpPr txBox="1"/>
          <p:nvPr/>
        </p:nvSpPr>
        <p:spPr>
          <a:xfrm>
            <a:off x="1473338" y="5305423"/>
            <a:ext cx="9144000" cy="83099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gegessen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gelegen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gesprochen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geschrieben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gesungen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gelesen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getroffen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getrunken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0" name="Rectangle 9"/>
          <p:cNvSpPr/>
          <p:nvPr/>
        </p:nvSpPr>
        <p:spPr>
          <a:xfrm>
            <a:off x="372356" y="1607847"/>
            <a:ext cx="11345963" cy="358559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ea typeface="+mn-ea"/>
                <a:cs typeface="+mn-cs"/>
              </a:rPr>
              <a:t>1. Wir haben mit Oma am Telefon gesprochen.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ea typeface="+mn-ea"/>
                <a:cs typeface="+mn-cs"/>
              </a:rPr>
              <a:t>2. Letzte Woche hat sie im Konzert gesungen.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ea typeface="+mn-ea"/>
                <a:cs typeface="+mn-cs"/>
              </a:rPr>
              <a:t>3. Mmm... lecker! Leider habe ich aber zu viel gegessen.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ea typeface="+mn-ea"/>
                <a:cs typeface="+mn-cs"/>
              </a:rPr>
              <a:t>4. Sie hat ihre Freunde im Jugendclub getroffen.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ea typeface="+mn-ea"/>
                <a:cs typeface="+mn-cs"/>
              </a:rPr>
              <a:t>5. In Spanien haben wir am Strand gelegen.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ea typeface="+mn-ea"/>
                <a:cs typeface="+mn-cs"/>
              </a:rPr>
              <a:t>6. Wir haben bisher kein Wasser getrunken.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ea typeface="+mn-ea"/>
                <a:cs typeface="+mn-cs"/>
              </a:rPr>
              <a:t>7. Gestern habe ich hundert Seiten vom Buch gelesen.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ea typeface="+mn-ea"/>
                <a:cs typeface="+mn-cs"/>
              </a:rPr>
              <a:t>8. Sie hat Mutti einen langen Brief geschrieben.</a:t>
            </a:r>
          </a:p>
        </p:txBody>
      </p:sp>
      <p:sp>
        <p:nvSpPr>
          <p:cNvPr id="11" name="Rectangle 10"/>
          <p:cNvSpPr/>
          <p:nvPr/>
        </p:nvSpPr>
        <p:spPr>
          <a:xfrm>
            <a:off x="2157616" y="101227"/>
            <a:ext cx="6562038" cy="83099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1" i="0" u="none" strike="noStrike" kern="1200" cap="none" spc="0" normalizeH="0" baseline="0" noProof="0" dirty="0">
                <a:ln>
                  <a:noFill/>
                </a:ln>
                <a:effectLst/>
                <a:uLnTx/>
                <a:uFillTx/>
                <a:latin typeface="Century Gothic" panose="020F0302020204030204"/>
                <a:ea typeface="+mn-ea"/>
                <a:cs typeface="+mn-cs"/>
              </a:rPr>
              <a:t>Was haben sie gemacht?  </a:t>
            </a:r>
            <a:br>
              <a:rPr kumimoji="0" lang="de-DE" sz="2400" b="1" i="0" u="none" strike="noStrike" kern="1200" cap="none" spc="0" normalizeH="0" baseline="0" noProof="0" dirty="0">
                <a:ln>
                  <a:noFill/>
                </a:ln>
                <a:effectLst/>
                <a:uLnTx/>
                <a:uFillTx/>
                <a:latin typeface="Century Gothic" panose="020F0302020204030204"/>
                <a:ea typeface="+mn-ea"/>
                <a:cs typeface="+mn-cs"/>
              </a:rPr>
            </a:br>
            <a:r>
              <a:rPr kumimoji="0" lang="de-DE" sz="2400" b="1" i="0" u="none" strike="noStrike" kern="1200" cap="none" spc="0" normalizeH="0" baseline="0" noProof="0" dirty="0">
                <a:ln>
                  <a:noFill/>
                </a:ln>
                <a:effectLst/>
                <a:uLnTx/>
                <a:uFillTx/>
                <a:latin typeface="Century Gothic" panose="020F0302020204030204"/>
                <a:ea typeface="+mn-ea"/>
                <a:cs typeface="+mn-cs"/>
              </a:rPr>
              <a:t>Schreib die</a:t>
            </a:r>
            <a:r>
              <a:rPr kumimoji="0" lang="de-DE" sz="2400" b="1" i="0" u="none" strike="noStrike" kern="1200" cap="none" spc="0" normalizeH="0" noProof="0" dirty="0">
                <a:ln>
                  <a:noFill/>
                </a:ln>
                <a:effectLst/>
                <a:uLnTx/>
                <a:uFillTx/>
                <a:latin typeface="Century Gothic" panose="020F0302020204030204"/>
                <a:ea typeface="+mn-ea"/>
                <a:cs typeface="+mn-cs"/>
              </a:rPr>
              <a:t> Partizipien.</a:t>
            </a:r>
            <a:endParaRPr kumimoji="0" lang="de-DE" sz="2400" b="1" i="0" u="none" strike="noStrike" kern="1200" cap="none" spc="0" normalizeH="0" baseline="0" noProof="0" dirty="0">
              <a:ln>
                <a:noFill/>
              </a:ln>
              <a:effectLst/>
              <a:uLnTx/>
              <a:uFillTx/>
              <a:latin typeface="Century Gothic" panose="020F0302020204030204"/>
              <a:ea typeface="+mn-ea"/>
              <a:cs typeface="+mn-cs"/>
            </a:endParaRPr>
          </a:p>
        </p:txBody>
      </p:sp>
      <p:sp>
        <p:nvSpPr>
          <p:cNvPr id="12" name="TextBox 11"/>
          <p:cNvSpPr txBox="1"/>
          <p:nvPr/>
        </p:nvSpPr>
        <p:spPr>
          <a:xfrm>
            <a:off x="5438636" y="1607845"/>
            <a:ext cx="2737127" cy="461665"/>
          </a:xfrm>
          <a:prstGeom prst="rect">
            <a:avLst/>
          </a:prstGeom>
          <a:solidFill>
            <a:schemeClr val="bg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___________.</a:t>
            </a:r>
          </a:p>
        </p:txBody>
      </p:sp>
      <p:sp>
        <p:nvSpPr>
          <p:cNvPr id="13" name="TextBox 12"/>
          <p:cNvSpPr txBox="1"/>
          <p:nvPr/>
        </p:nvSpPr>
        <p:spPr>
          <a:xfrm>
            <a:off x="5558140" y="2066988"/>
            <a:ext cx="2737127" cy="461665"/>
          </a:xfrm>
          <a:prstGeom prst="rect">
            <a:avLst/>
          </a:prstGeom>
          <a:solidFill>
            <a:schemeClr val="bg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___________.</a:t>
            </a:r>
          </a:p>
        </p:txBody>
      </p:sp>
      <p:sp>
        <p:nvSpPr>
          <p:cNvPr id="14" name="TextBox 13"/>
          <p:cNvSpPr txBox="1"/>
          <p:nvPr/>
        </p:nvSpPr>
        <p:spPr>
          <a:xfrm>
            <a:off x="7210285" y="2498400"/>
            <a:ext cx="2737127" cy="461665"/>
          </a:xfrm>
          <a:prstGeom prst="rect">
            <a:avLst/>
          </a:prstGeom>
          <a:solidFill>
            <a:schemeClr val="bg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___________.</a:t>
            </a:r>
          </a:p>
        </p:txBody>
      </p:sp>
      <p:sp>
        <p:nvSpPr>
          <p:cNvPr id="15" name="TextBox 14"/>
          <p:cNvSpPr txBox="1"/>
          <p:nvPr/>
        </p:nvSpPr>
        <p:spPr>
          <a:xfrm>
            <a:off x="6045337" y="2928216"/>
            <a:ext cx="2737127" cy="461665"/>
          </a:xfrm>
          <a:prstGeom prst="rect">
            <a:avLst/>
          </a:prstGeom>
          <a:solidFill>
            <a:schemeClr val="bg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___________.</a:t>
            </a:r>
          </a:p>
        </p:txBody>
      </p:sp>
      <p:sp>
        <p:nvSpPr>
          <p:cNvPr id="16" name="TextBox 15"/>
          <p:cNvSpPr txBox="1"/>
          <p:nvPr/>
        </p:nvSpPr>
        <p:spPr>
          <a:xfrm>
            <a:off x="5541119" y="3381394"/>
            <a:ext cx="2737127" cy="461665"/>
          </a:xfrm>
          <a:prstGeom prst="rect">
            <a:avLst/>
          </a:prstGeom>
          <a:solidFill>
            <a:schemeClr val="bg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___________.</a:t>
            </a:r>
          </a:p>
        </p:txBody>
      </p:sp>
      <p:sp>
        <p:nvSpPr>
          <p:cNvPr id="17" name="TextBox 16"/>
          <p:cNvSpPr txBox="1"/>
          <p:nvPr/>
        </p:nvSpPr>
        <p:spPr>
          <a:xfrm>
            <a:off x="5118706" y="3877374"/>
            <a:ext cx="2737127" cy="461665"/>
          </a:xfrm>
          <a:prstGeom prst="rect">
            <a:avLst/>
          </a:prstGeom>
          <a:solidFill>
            <a:schemeClr val="bg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___________.</a:t>
            </a:r>
          </a:p>
        </p:txBody>
      </p:sp>
      <p:sp>
        <p:nvSpPr>
          <p:cNvPr id="18" name="TextBox 17"/>
          <p:cNvSpPr txBox="1"/>
          <p:nvPr/>
        </p:nvSpPr>
        <p:spPr>
          <a:xfrm>
            <a:off x="7210286" y="4236789"/>
            <a:ext cx="2737127" cy="461665"/>
          </a:xfrm>
          <a:prstGeom prst="rect">
            <a:avLst/>
          </a:prstGeom>
          <a:solidFill>
            <a:schemeClr val="bg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___________.</a:t>
            </a:r>
          </a:p>
        </p:txBody>
      </p:sp>
      <p:sp>
        <p:nvSpPr>
          <p:cNvPr id="19" name="TextBox 18"/>
          <p:cNvSpPr txBox="1"/>
          <p:nvPr/>
        </p:nvSpPr>
        <p:spPr>
          <a:xfrm>
            <a:off x="5438635" y="4675792"/>
            <a:ext cx="2737127" cy="461665"/>
          </a:xfrm>
          <a:prstGeom prst="rect">
            <a:avLst/>
          </a:prstGeom>
          <a:solidFill>
            <a:schemeClr val="bg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___________.</a:t>
            </a:r>
          </a:p>
        </p:txBody>
      </p:sp>
      <p:sp>
        <p:nvSpPr>
          <p:cNvPr id="21" name="Rectangle 20"/>
          <p:cNvSpPr/>
          <p:nvPr/>
        </p:nvSpPr>
        <p:spPr>
          <a:xfrm>
            <a:off x="5194436" y="5305421"/>
            <a:ext cx="1835014" cy="415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2" name="Rectangle 21"/>
          <p:cNvSpPr/>
          <p:nvPr/>
        </p:nvSpPr>
        <p:spPr>
          <a:xfrm>
            <a:off x="2457310" y="5774730"/>
            <a:ext cx="1612762" cy="4154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3" name="Rectangle 22"/>
          <p:cNvSpPr/>
          <p:nvPr/>
        </p:nvSpPr>
        <p:spPr>
          <a:xfrm>
            <a:off x="1473338" y="5359232"/>
            <a:ext cx="1612762" cy="4154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4" name="Rectangle 23"/>
          <p:cNvSpPr/>
          <p:nvPr/>
        </p:nvSpPr>
        <p:spPr>
          <a:xfrm>
            <a:off x="5995420" y="5762441"/>
            <a:ext cx="1612762" cy="4154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5" name="Rectangle 24"/>
          <p:cNvSpPr/>
          <p:nvPr/>
        </p:nvSpPr>
        <p:spPr>
          <a:xfrm>
            <a:off x="3358801" y="5359231"/>
            <a:ext cx="1296630" cy="4032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6" name="Rectangle 25"/>
          <p:cNvSpPr/>
          <p:nvPr/>
        </p:nvSpPr>
        <p:spPr>
          <a:xfrm>
            <a:off x="8118124" y="5778816"/>
            <a:ext cx="1612762" cy="4154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7" name="Rectangle 26"/>
          <p:cNvSpPr/>
          <p:nvPr/>
        </p:nvSpPr>
        <p:spPr>
          <a:xfrm>
            <a:off x="4234638" y="5762440"/>
            <a:ext cx="1250840" cy="4154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8" name="Rectangle 27"/>
          <p:cNvSpPr/>
          <p:nvPr/>
        </p:nvSpPr>
        <p:spPr>
          <a:xfrm>
            <a:off x="7855833" y="5305421"/>
            <a:ext cx="2091580" cy="415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 name="Rounded Rectangle 1"/>
          <p:cNvSpPr/>
          <p:nvPr/>
        </p:nvSpPr>
        <p:spPr>
          <a:xfrm>
            <a:off x="199954" y="5238661"/>
            <a:ext cx="11823977" cy="1054953"/>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294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428096" cy="647577"/>
          </a:xfrm>
        </p:spPr>
        <p:txBody>
          <a:bodyPr>
            <a:noAutofit/>
          </a:bodyPr>
          <a:lstStyle/>
          <a:p>
            <a:r>
              <a:rPr lang="en-GB" sz="2800" b="1" dirty="0">
                <a:solidFill>
                  <a:schemeClr val="bg1"/>
                </a:solidFill>
              </a:rPr>
              <a:t>Mia </a:t>
            </a:r>
            <a:r>
              <a:rPr lang="en-GB" sz="2800" b="1" dirty="0" err="1">
                <a:solidFill>
                  <a:schemeClr val="bg1"/>
                </a:solidFill>
              </a:rPr>
              <a:t>redet</a:t>
            </a:r>
            <a:r>
              <a:rPr lang="en-GB" sz="2800" b="1" dirty="0">
                <a:solidFill>
                  <a:schemeClr val="bg1"/>
                </a:solidFill>
              </a:rPr>
              <a:t> </a:t>
            </a:r>
            <a:r>
              <a:rPr lang="en-GB" sz="2800" b="1" dirty="0" err="1">
                <a:solidFill>
                  <a:schemeClr val="bg1"/>
                </a:solidFill>
              </a:rPr>
              <a:t>mit</a:t>
            </a:r>
            <a:r>
              <a:rPr lang="en-GB" sz="2800" b="1" dirty="0">
                <a:solidFill>
                  <a:schemeClr val="bg1"/>
                </a:solidFill>
              </a:rPr>
              <a:t> Oma </a:t>
            </a:r>
            <a:r>
              <a:rPr lang="en-GB" sz="2800" b="1" dirty="0" err="1">
                <a:solidFill>
                  <a:schemeClr val="bg1"/>
                </a:solidFill>
              </a:rPr>
              <a:t>über</a:t>
            </a:r>
            <a:r>
              <a:rPr lang="en-GB" sz="2800" b="1" dirty="0">
                <a:solidFill>
                  <a:schemeClr val="bg1"/>
                </a:solidFill>
              </a:rPr>
              <a:t> Schule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3EB64F15-6724-4D06-85B8-9B7F2D051B7A}"/>
              </a:ext>
            </a:extLst>
          </p:cNvPr>
          <p:cNvGraphicFramePr>
            <a:graphicFrameLocks noGrp="1"/>
          </p:cNvGraphicFramePr>
          <p:nvPr>
            <p:extLst>
              <p:ext uri="{D42A27DB-BD31-4B8C-83A1-F6EECF244321}">
                <p14:modId xmlns:p14="http://schemas.microsoft.com/office/powerpoint/2010/main" val="1508263714"/>
              </p:ext>
            </p:extLst>
          </p:nvPr>
        </p:nvGraphicFramePr>
        <p:xfrm>
          <a:off x="293648" y="1710150"/>
          <a:ext cx="11663679" cy="4631015"/>
        </p:xfrm>
        <a:graphic>
          <a:graphicData uri="http://schemas.openxmlformats.org/drawingml/2006/table">
            <a:tbl>
              <a:tblPr firstRow="1" firstCol="1" bandRow="1"/>
              <a:tblGrid>
                <a:gridCol w="4894578">
                  <a:extLst>
                    <a:ext uri="{9D8B030D-6E8A-4147-A177-3AD203B41FA5}">
                      <a16:colId xmlns:a16="http://schemas.microsoft.com/office/drawing/2014/main" val="3103944274"/>
                    </a:ext>
                  </a:extLst>
                </a:gridCol>
                <a:gridCol w="1947078">
                  <a:extLst>
                    <a:ext uri="{9D8B030D-6E8A-4147-A177-3AD203B41FA5}">
                      <a16:colId xmlns:a16="http://schemas.microsoft.com/office/drawing/2014/main" val="3648446420"/>
                    </a:ext>
                  </a:extLst>
                </a:gridCol>
                <a:gridCol w="1550504">
                  <a:extLst>
                    <a:ext uri="{9D8B030D-6E8A-4147-A177-3AD203B41FA5}">
                      <a16:colId xmlns:a16="http://schemas.microsoft.com/office/drawing/2014/main" val="1098344724"/>
                    </a:ext>
                  </a:extLst>
                </a:gridCol>
                <a:gridCol w="1689652">
                  <a:extLst>
                    <a:ext uri="{9D8B030D-6E8A-4147-A177-3AD203B41FA5}">
                      <a16:colId xmlns:a16="http://schemas.microsoft.com/office/drawing/2014/main" val="1140327888"/>
                    </a:ext>
                  </a:extLst>
                </a:gridCol>
                <a:gridCol w="1581867">
                  <a:extLst>
                    <a:ext uri="{9D8B030D-6E8A-4147-A177-3AD203B41FA5}">
                      <a16:colId xmlns:a16="http://schemas.microsoft.com/office/drawing/2014/main" val="3774177928"/>
                    </a:ext>
                  </a:extLst>
                </a:gridCol>
              </a:tblGrid>
              <a:tr h="82359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kern="1200" dirty="0">
                          <a:solidFill>
                            <a:schemeClr val="tx1"/>
                          </a:solidFill>
                          <a:effectLst/>
                          <a:latin typeface="Century Gothic" panose="020B0502020202020204" pitchFamily="34" charset="0"/>
                          <a:ea typeface="+mn-ea"/>
                          <a:cs typeface="+mn-cs"/>
                        </a:rPr>
                        <a:t>Who …?</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b="1" dirty="0">
                          <a:solidFill>
                            <a:schemeClr val="tx1"/>
                          </a:solidFill>
                          <a:latin typeface="Century Gothic" panose="020B0502020202020204" pitchFamily="34" charset="0"/>
                        </a:rPr>
                        <a:t>Mia und Katja</a:t>
                      </a:r>
                    </a:p>
                    <a:p>
                      <a:pPr algn="ctr"/>
                      <a:r>
                        <a:rPr lang="en-GB" sz="2000" b="1" dirty="0">
                          <a:solidFill>
                            <a:schemeClr val="tx1"/>
                          </a:solidFill>
                          <a:latin typeface="Century Gothic" panose="020B0502020202020204" pitchFamily="34" charset="0"/>
                        </a:rPr>
                        <a:t>(‘we’)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err="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der</a:t>
                      </a:r>
                      <a:r>
                        <a:rPr lang="es-CO"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s-CO" sz="2000" b="1" dirty="0" err="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Lehrer</a:t>
                      </a:r>
                      <a:endParaRPr lang="es-CO"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es-CO"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r>
                        <a:rPr lang="es-CO" sz="20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er</a:t>
                      </a:r>
                      <a:r>
                        <a:rPr lang="es-CO"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anderen</a:t>
                      </a: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Schüler</a:t>
                      </a: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Th</a:t>
                      </a:r>
                      <a:r>
                        <a:rPr lang="en-GB" sz="2000" b="1"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 story doesn’t say</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888962"/>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1.</a:t>
                      </a: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like going to school?</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363011"/>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2.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do the homework quickly?</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680011"/>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3</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talk too much?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315560"/>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4.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give many examples?</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368741"/>
                  </a:ext>
                </a:extLst>
              </a:tr>
              <a:tr h="37749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5. </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don’t like helping?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152353"/>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6.</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don’t learn well?</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430095"/>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7. </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find it difficult?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982463"/>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8.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have fun in the park?</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058791"/>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9.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play handball?</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63431"/>
                  </a:ext>
                </a:extLst>
              </a:tr>
              <a:tr h="379144">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10.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just</a:t>
                      </a: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like walking?</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5528041"/>
                  </a:ext>
                </a:extLst>
              </a:tr>
            </a:tbl>
          </a:graphicData>
        </a:graphic>
      </p:graphicFrame>
      <p:pic>
        <p:nvPicPr>
          <p:cNvPr id="8" name="Picture 7">
            <a:extLst>
              <a:ext uri="{FF2B5EF4-FFF2-40B4-BE49-F238E27FC236}">
                <a16:creationId xmlns:a16="http://schemas.microsoft.com/office/drawing/2014/main" id="{988CDAC3-78C2-4DFE-A359-08ECFE184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8853" y="2849606"/>
            <a:ext cx="357145" cy="372026"/>
          </a:xfrm>
          <a:prstGeom prst="rect">
            <a:avLst/>
          </a:prstGeom>
        </p:spPr>
      </p:pic>
      <p:pic>
        <p:nvPicPr>
          <p:cNvPr id="9" name="Picture 8">
            <a:extLst>
              <a:ext uri="{FF2B5EF4-FFF2-40B4-BE49-F238E27FC236}">
                <a16:creationId xmlns:a16="http://schemas.microsoft.com/office/drawing/2014/main" id="{9E0075E0-4EB9-451D-8F60-C5886AB78F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6913" y="2477580"/>
            <a:ext cx="357145" cy="372026"/>
          </a:xfrm>
          <a:prstGeom prst="rect">
            <a:avLst/>
          </a:prstGeom>
        </p:spPr>
      </p:pic>
      <p:pic>
        <p:nvPicPr>
          <p:cNvPr id="10" name="Picture 9">
            <a:extLst>
              <a:ext uri="{FF2B5EF4-FFF2-40B4-BE49-F238E27FC236}">
                <a16:creationId xmlns:a16="http://schemas.microsoft.com/office/drawing/2014/main" id="{18219C4F-E0EA-461F-9551-3D8A77B886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9328" y="3262526"/>
            <a:ext cx="357145" cy="372026"/>
          </a:xfrm>
          <a:prstGeom prst="rect">
            <a:avLst/>
          </a:prstGeom>
        </p:spPr>
      </p:pic>
      <p:pic>
        <p:nvPicPr>
          <p:cNvPr id="11" name="Picture 9">
            <a:extLst>
              <a:ext uri="{FF2B5EF4-FFF2-40B4-BE49-F238E27FC236}">
                <a16:creationId xmlns:a16="http://schemas.microsoft.com/office/drawing/2014/main" id="{C3FF8D19-AA77-44C5-8D0D-34059BD7EE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44457" y="3616849"/>
            <a:ext cx="357145" cy="372026"/>
          </a:xfrm>
          <a:prstGeom prst="rect">
            <a:avLst/>
          </a:prstGeom>
        </p:spPr>
      </p:pic>
      <p:pic>
        <p:nvPicPr>
          <p:cNvPr id="12" name="Picture 9">
            <a:extLst>
              <a:ext uri="{FF2B5EF4-FFF2-40B4-BE49-F238E27FC236}">
                <a16:creationId xmlns:a16="http://schemas.microsoft.com/office/drawing/2014/main" id="{50530CAD-B4F5-48A2-BBC9-EEF6F067B6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6167" y="4027920"/>
            <a:ext cx="357145" cy="372026"/>
          </a:xfrm>
          <a:prstGeom prst="rect">
            <a:avLst/>
          </a:prstGeom>
        </p:spPr>
      </p:pic>
      <p:pic>
        <p:nvPicPr>
          <p:cNvPr id="13" name="Picture 9">
            <a:extLst>
              <a:ext uri="{FF2B5EF4-FFF2-40B4-BE49-F238E27FC236}">
                <a16:creationId xmlns:a16="http://schemas.microsoft.com/office/drawing/2014/main" id="{4E2F58C4-13A9-4C3F-BF7B-19BF0C637D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2948" y="4802858"/>
            <a:ext cx="357145" cy="372026"/>
          </a:xfrm>
          <a:prstGeom prst="rect">
            <a:avLst/>
          </a:prstGeom>
        </p:spPr>
      </p:pic>
      <p:pic>
        <p:nvPicPr>
          <p:cNvPr id="14" name="Picture 9">
            <a:extLst>
              <a:ext uri="{FF2B5EF4-FFF2-40B4-BE49-F238E27FC236}">
                <a16:creationId xmlns:a16="http://schemas.microsoft.com/office/drawing/2014/main" id="{91075356-F550-48BC-A6D7-9BB3A28159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3378" y="4412096"/>
            <a:ext cx="357145" cy="372026"/>
          </a:xfrm>
          <a:prstGeom prst="rect">
            <a:avLst/>
          </a:prstGeom>
        </p:spPr>
      </p:pic>
      <p:pic>
        <p:nvPicPr>
          <p:cNvPr id="15" name="Picture 9">
            <a:extLst>
              <a:ext uri="{FF2B5EF4-FFF2-40B4-BE49-F238E27FC236}">
                <a16:creationId xmlns:a16="http://schemas.microsoft.com/office/drawing/2014/main" id="{93700C05-B510-444D-B237-4CB97682C9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2948" y="5147850"/>
            <a:ext cx="357145" cy="372026"/>
          </a:xfrm>
          <a:prstGeom prst="rect">
            <a:avLst/>
          </a:prstGeom>
        </p:spPr>
      </p:pic>
      <p:pic>
        <p:nvPicPr>
          <p:cNvPr id="16" name="Picture 9">
            <a:extLst>
              <a:ext uri="{FF2B5EF4-FFF2-40B4-BE49-F238E27FC236}">
                <a16:creationId xmlns:a16="http://schemas.microsoft.com/office/drawing/2014/main" id="{7185E8B4-CA94-4A59-8988-60DFCAEA96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3377" y="5537343"/>
            <a:ext cx="357145" cy="372026"/>
          </a:xfrm>
          <a:prstGeom prst="rect">
            <a:avLst/>
          </a:prstGeom>
        </p:spPr>
      </p:pic>
      <p:pic>
        <p:nvPicPr>
          <p:cNvPr id="17" name="Picture 9">
            <a:extLst>
              <a:ext uri="{FF2B5EF4-FFF2-40B4-BE49-F238E27FC236}">
                <a16:creationId xmlns:a16="http://schemas.microsoft.com/office/drawing/2014/main" id="{7613AC2C-502B-4960-AFFA-DFD5DED4D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7752" y="5906112"/>
            <a:ext cx="357145" cy="372026"/>
          </a:xfrm>
          <a:prstGeom prst="rect">
            <a:avLst/>
          </a:prstGeom>
        </p:spPr>
      </p:pic>
      <p:sp>
        <p:nvSpPr>
          <p:cNvPr id="18" name="Title 1">
            <a:extLst>
              <a:ext uri="{FF2B5EF4-FFF2-40B4-BE49-F238E27FC236}">
                <a16:creationId xmlns:a16="http://schemas.microsoft.com/office/drawing/2014/main" id="{45C1854C-C6CB-4C48-9A9B-306024D318DA}"/>
              </a:ext>
            </a:extLst>
          </p:cNvPr>
          <p:cNvSpPr txBox="1">
            <a:spLocks/>
          </p:cNvSpPr>
          <p:nvPr/>
        </p:nvSpPr>
        <p:spPr>
          <a:xfrm>
            <a:off x="233681" y="876293"/>
            <a:ext cx="6776040" cy="88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dirty="0" err="1">
                <a:solidFill>
                  <a:schemeClr val="tx1"/>
                </a:solidFill>
              </a:rPr>
              <a:t>Hör</a:t>
            </a:r>
            <a:r>
              <a:rPr lang="en-GB" sz="2200" dirty="0">
                <a:solidFill>
                  <a:schemeClr val="tx1"/>
                </a:solidFill>
              </a:rPr>
              <a:t> </a:t>
            </a:r>
            <a:r>
              <a:rPr lang="en-GB" sz="2200" dirty="0" err="1">
                <a:solidFill>
                  <a:schemeClr val="tx1"/>
                </a:solidFill>
              </a:rPr>
              <a:t>zu</a:t>
            </a:r>
            <a:r>
              <a:rPr lang="en-GB" sz="2200" dirty="0">
                <a:solidFill>
                  <a:schemeClr val="tx1"/>
                </a:solidFill>
              </a:rPr>
              <a:t>.  </a:t>
            </a:r>
            <a:r>
              <a:rPr lang="en-GB" sz="2200" dirty="0" err="1">
                <a:solidFill>
                  <a:schemeClr val="tx1"/>
                </a:solidFill>
              </a:rPr>
              <a:t>Wer</a:t>
            </a:r>
            <a:r>
              <a:rPr lang="en-GB" sz="2200" dirty="0">
                <a:solidFill>
                  <a:schemeClr val="tx1"/>
                </a:solidFill>
              </a:rPr>
              <a:t> </a:t>
            </a:r>
            <a:r>
              <a:rPr lang="en-GB" sz="2200" dirty="0" err="1">
                <a:solidFill>
                  <a:schemeClr val="tx1"/>
                </a:solidFill>
              </a:rPr>
              <a:t>ist</a:t>
            </a:r>
            <a:r>
              <a:rPr lang="en-GB" sz="2200" dirty="0">
                <a:solidFill>
                  <a:schemeClr val="tx1"/>
                </a:solidFill>
              </a:rPr>
              <a:t> das? </a:t>
            </a:r>
            <a:br>
              <a:rPr lang="en-GB" sz="2200" dirty="0">
                <a:solidFill>
                  <a:schemeClr val="tx1"/>
                </a:solidFill>
              </a:rPr>
            </a:br>
            <a:r>
              <a:rPr lang="en-GB" sz="2200" dirty="0" err="1">
                <a:solidFill>
                  <a:schemeClr val="tx1"/>
                </a:solidFill>
              </a:rPr>
              <a:t>Schreib</a:t>
            </a:r>
            <a:r>
              <a:rPr lang="en-GB" sz="2200" dirty="0">
                <a:solidFill>
                  <a:schemeClr val="tx1"/>
                </a:solidFill>
              </a:rPr>
              <a:t> den </a:t>
            </a:r>
            <a:r>
              <a:rPr lang="en-GB" sz="2200" dirty="0" err="1">
                <a:solidFill>
                  <a:schemeClr val="tx1"/>
                </a:solidFill>
              </a:rPr>
              <a:t>Namen</a:t>
            </a:r>
            <a:r>
              <a:rPr lang="en-GB" sz="2200" dirty="0">
                <a:solidFill>
                  <a:schemeClr val="tx1"/>
                </a:solidFill>
              </a:rPr>
              <a:t>.</a:t>
            </a:r>
          </a:p>
        </p:txBody>
      </p:sp>
      <p:pic>
        <p:nvPicPr>
          <p:cNvPr id="19" name="Picture 18" descr="A close up of a logo&#10;&#10;Description automatically generated">
            <a:extLst>
              <a:ext uri="{FF2B5EF4-FFF2-40B4-BE49-F238E27FC236}">
                <a16:creationId xmlns:a16="http://schemas.microsoft.com/office/drawing/2014/main" id="{DB60303F-5D26-4439-B902-BBBE89CCBA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12349" y="923589"/>
            <a:ext cx="722756" cy="786561"/>
          </a:xfrm>
          <a:prstGeom prst="rect">
            <a:avLst/>
          </a:prstGeom>
        </p:spPr>
      </p:pic>
      <p:pic>
        <p:nvPicPr>
          <p:cNvPr id="20" name="Imagen 7">
            <a:extLst>
              <a:ext uri="{FF2B5EF4-FFF2-40B4-BE49-F238E27FC236}">
                <a16:creationId xmlns:a16="http://schemas.microsoft.com/office/drawing/2014/main" id="{85CB0528-E671-47B3-BFE3-7ED612214BA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8376" b="96068" l="5913" r="96174">
                        <a14:foregroundMark x1="60696" y1="16923" x2="30609" y2="50940"/>
                        <a14:foregroundMark x1="30609" y1="50940" x2="29913" y2="61368"/>
                        <a14:foregroundMark x1="29913" y1="61368" x2="38609" y2="69060"/>
                        <a14:foregroundMark x1="38609" y1="69060" x2="49391" y2="71795"/>
                        <a14:foregroundMark x1="49391" y1="71795" x2="56696" y2="64615"/>
                        <a14:foregroundMark x1="56696" y1="64615" x2="63130" y2="51282"/>
                        <a14:foregroundMark x1="63130" y1="51282" x2="62435" y2="37607"/>
                        <a14:foregroundMark x1="62435" y1="37607" x2="68522" y2="46325"/>
                        <a14:foregroundMark x1="68522" y1="46325" x2="66783" y2="60855"/>
                        <a14:foregroundMark x1="66783" y1="60855" x2="73739" y2="77778"/>
                        <a14:foregroundMark x1="73739" y1="77778" x2="72696" y2="81026"/>
                        <a14:foregroundMark x1="58609" y1="38974" x2="51130" y2="43590"/>
                        <a14:foregroundMark x1="51130" y1="43590" x2="38783" y2="45812"/>
                        <a14:foregroundMark x1="38783" y1="45812" x2="60348" y2="47863"/>
                        <a14:foregroundMark x1="60348" y1="47863" x2="32000" y2="50769"/>
                        <a14:foregroundMark x1="32000" y1="50769" x2="28174" y2="63932"/>
                        <a14:foregroundMark x1="28174" y1="63932" x2="44000" y2="76239"/>
                        <a14:foregroundMark x1="44000" y1="76239" x2="20174" y2="89231"/>
                        <a14:foregroundMark x1="20174" y1="89231" x2="30261" y2="87692"/>
                        <a14:foregroundMark x1="30261" y1="87692" x2="37739" y2="95726"/>
                        <a14:foregroundMark x1="37739" y1="95726" x2="49391" y2="91795"/>
                        <a14:foregroundMark x1="49391" y1="91795" x2="71304" y2="74530"/>
                        <a14:foregroundMark x1="71304" y1="74530" x2="84870" y2="76752"/>
                        <a14:foregroundMark x1="84870" y1="76752" x2="86261" y2="76410"/>
                        <a14:foregroundMark x1="90087" y1="54359" x2="96348" y2="56752"/>
                        <a14:foregroundMark x1="74957" y1="67863" x2="70957" y2="87692"/>
                        <a14:foregroundMark x1="70957" y1="87692" x2="75652" y2="74359"/>
                        <a14:foregroundMark x1="75652" y1="74359" x2="74087" y2="83077"/>
                        <a14:foregroundMark x1="74087" y1="83077" x2="73565" y2="67350"/>
                        <a14:foregroundMark x1="73565" y1="67350" x2="71826" y2="65812"/>
                        <a14:foregroundMark x1="77565" y1="75043" x2="76522" y2="82906"/>
                        <a14:foregroundMark x1="78087" y1="77094" x2="77565" y2="83761"/>
                        <a14:foregroundMark x1="38609" y1="81538" x2="37217" y2="91966"/>
                        <a14:foregroundMark x1="37217" y1="91966" x2="33913" y2="96239"/>
                        <a14:foregroundMark x1="39826" y1="85470" x2="41391" y2="86667"/>
                        <a14:foregroundMark x1="28870" y1="90256" x2="20174" y2="89060"/>
                        <a14:foregroundMark x1="20174" y1="89060" x2="15826" y2="76410"/>
                        <a14:foregroundMark x1="15826" y1="76410" x2="37217" y2="76752"/>
                        <a14:foregroundMark x1="37217" y1="76752" x2="25391" y2="78632"/>
                        <a14:foregroundMark x1="25391" y1="78632" x2="36174" y2="74359"/>
                        <a14:foregroundMark x1="36174" y1="74359" x2="5913" y2="82222"/>
                        <a14:foregroundMark x1="5913" y1="82222" x2="34261" y2="70769"/>
                        <a14:foregroundMark x1="34261" y1="70769" x2="16000" y2="72821"/>
                        <a14:foregroundMark x1="16000" y1="72821" x2="26957" y2="62564"/>
                        <a14:foregroundMark x1="26957" y1="62564" x2="32522" y2="49402"/>
                        <a14:foregroundMark x1="32522" y1="49402" x2="25217" y2="42564"/>
                        <a14:foregroundMark x1="25217" y1="42564" x2="37565" y2="35385"/>
                        <a14:foregroundMark x1="37565" y1="35385" x2="12348" y2="37436"/>
                        <a14:foregroundMark x1="12348" y1="37436" x2="22087" y2="29573"/>
                        <a14:foregroundMark x1="22087" y1="29573" x2="18957" y2="27179"/>
                        <a14:foregroundMark x1="28870" y1="47863" x2="16696" y2="57778"/>
                        <a14:foregroundMark x1="42435" y1="44274" x2="38087" y2="48034"/>
                        <a14:foregroundMark x1="50783" y1="46154" x2="54261" y2="52821"/>
                        <a14:foregroundMark x1="52348" y1="46325" x2="53217" y2="49060"/>
                        <a14:foregroundMark x1="51826" y1="44444" x2="53739" y2="48718"/>
                        <a14:foregroundMark x1="44870" y1="42906" x2="37391" y2="46496"/>
                        <a14:foregroundMark x1="37391" y1="46496" x2="45391" y2="50598"/>
                        <a14:foregroundMark x1="45391" y1="50598" x2="54783" y2="47521"/>
                        <a14:foregroundMark x1="54783" y1="47521" x2="42609" y2="43248"/>
                        <a14:foregroundMark x1="42609" y1="43248" x2="36696" y2="48889"/>
                        <a14:foregroundMark x1="36696" y1="48889" x2="46609" y2="48205"/>
                        <a14:foregroundMark x1="46609" y1="48205" x2="34783" y2="46325"/>
                        <a14:foregroundMark x1="34783" y1="46325" x2="46783" y2="51624"/>
                        <a14:foregroundMark x1="46783" y1="51624" x2="49739" y2="44103"/>
                        <a14:foregroundMark x1="49739" y1="44103" x2="35652" y2="47521"/>
                        <a14:foregroundMark x1="35652" y1="47521" x2="40348" y2="54017"/>
                        <a14:foregroundMark x1="77913" y1="8376" x2="28696" y2="10085"/>
                        <a14:foregroundMark x1="28696" y1="10085" x2="21217" y2="8547"/>
                        <a14:foregroundMark x1="45565" y1="41880" x2="40870" y2="49060"/>
                        <a14:foregroundMark x1="40870" y1="49060" x2="49217" y2="52137"/>
                        <a14:foregroundMark x1="49217" y1="52137" x2="50435" y2="43590"/>
                        <a14:foregroundMark x1="50435" y1="43590" x2="42435" y2="47350"/>
                        <a14:foregroundMark x1="42435" y1="47350" x2="53043" y2="48718"/>
                        <a14:foregroundMark x1="53043" y1="48718" x2="50435" y2="40000"/>
                        <a14:foregroundMark x1="50435" y1="40000" x2="30087" y2="52821"/>
                        <a14:foregroundMark x1="30087" y1="52821" x2="47478" y2="55556"/>
                        <a14:foregroundMark x1="47478" y1="55556" x2="49565" y2="55556"/>
                        <a14:foregroundMark x1="23478" y1="32308" x2="20348" y2="56410"/>
                        <a14:foregroundMark x1="64696" y1="30940" x2="64000" y2="45128"/>
                      </a14:backgroundRemoval>
                    </a14:imgEffect>
                  </a14:imgLayer>
                </a14:imgProps>
              </a:ext>
              <a:ext uri="{28A0092B-C50C-407E-A947-70E740481C1C}">
                <a14:useLocalDpi xmlns:a14="http://schemas.microsoft.com/office/drawing/2010/main"/>
              </a:ext>
            </a:extLst>
          </a:blip>
          <a:srcRect/>
          <a:stretch/>
        </p:blipFill>
        <p:spPr>
          <a:xfrm>
            <a:off x="9037222" y="909024"/>
            <a:ext cx="772313" cy="786561"/>
          </a:xfrm>
          <a:prstGeom prst="rect">
            <a:avLst/>
          </a:prstGeom>
        </p:spPr>
      </p:pic>
      <p:pic>
        <p:nvPicPr>
          <p:cNvPr id="22" name="Picture 21" descr="A close up of a logo&#10;&#10;Description automatically generated">
            <a:extLst>
              <a:ext uri="{FF2B5EF4-FFF2-40B4-BE49-F238E27FC236}">
                <a16:creationId xmlns:a16="http://schemas.microsoft.com/office/drawing/2014/main" id="{ED464286-4055-4461-B875-DCD222211E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4246" y="962499"/>
            <a:ext cx="506635" cy="796724"/>
          </a:xfrm>
          <a:prstGeom prst="rect">
            <a:avLst/>
          </a:prstGeom>
        </p:spPr>
      </p:pic>
      <p:pic>
        <p:nvPicPr>
          <p:cNvPr id="24" name="Picture 23" descr="A close up of a logo&#10;&#10;Description automatically generated">
            <a:extLst>
              <a:ext uri="{FF2B5EF4-FFF2-40B4-BE49-F238E27FC236}">
                <a16:creationId xmlns:a16="http://schemas.microsoft.com/office/drawing/2014/main" id="{2B4C3D0B-F5FC-4877-A647-B96970B97C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4752" y="951888"/>
            <a:ext cx="693538" cy="707849"/>
          </a:xfrm>
          <a:prstGeom prst="rect">
            <a:avLst/>
          </a:prstGeom>
        </p:spPr>
      </p:pic>
      <p:sp>
        <p:nvSpPr>
          <p:cNvPr id="2" name="Action Button: Sound 1">
            <a:hlinkClick r:id="" action="ppaction://noaction" highlightClick="1">
              <a:snd r:embed="rId9" name="42. fullstory_louder.wav"/>
            </a:hlinkClick>
            <a:extLst>
              <a:ext uri="{FF2B5EF4-FFF2-40B4-BE49-F238E27FC236}">
                <a16:creationId xmlns:a16="http://schemas.microsoft.com/office/drawing/2014/main" id="{F83CA62A-EBBC-4074-A354-CF996D6FE8EE}"/>
              </a:ext>
            </a:extLst>
          </p:cNvPr>
          <p:cNvSpPr/>
          <p:nvPr/>
        </p:nvSpPr>
        <p:spPr>
          <a:xfrm>
            <a:off x="11223523" y="962499"/>
            <a:ext cx="589935" cy="527088"/>
          </a:xfrm>
          <a:prstGeom prst="actionButtonSound">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50727" y="137609"/>
            <a:ext cx="733468" cy="906444"/>
          </a:xfrm>
          <a:prstGeom prst="ellipse">
            <a:avLst/>
          </a:prstGeom>
        </p:spPr>
      </p:pic>
    </p:spTree>
    <p:extLst>
      <p:ext uri="{BB962C8B-B14F-4D97-AF65-F5344CB8AC3E}">
        <p14:creationId xmlns:p14="http://schemas.microsoft.com/office/powerpoint/2010/main" val="269387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7684-2997-4858-88D1-AB7264768F03}"/>
              </a:ext>
            </a:extLst>
          </p:cNvPr>
          <p:cNvSpPr>
            <a:spLocks noGrp="1"/>
          </p:cNvSpPr>
          <p:nvPr>
            <p:ph type="title"/>
          </p:nvPr>
        </p:nvSpPr>
        <p:spPr>
          <a:xfrm>
            <a:off x="-1" y="213557"/>
            <a:ext cx="5431810" cy="647577"/>
          </a:xfrm>
        </p:spPr>
        <p:txBody>
          <a:bodyPr>
            <a:normAutofit/>
          </a:bodyPr>
          <a:lstStyle/>
          <a:p>
            <a:r>
              <a:rPr lang="en-GB" sz="2800" dirty="0" err="1"/>
              <a:t>Welcher</a:t>
            </a:r>
            <a:r>
              <a:rPr lang="en-GB" sz="2800" dirty="0"/>
              <a:t>, </a:t>
            </a:r>
            <a:r>
              <a:rPr lang="en-GB" sz="2800" dirty="0" err="1"/>
              <a:t>welche</a:t>
            </a:r>
            <a:r>
              <a:rPr lang="en-GB" sz="2800" dirty="0"/>
              <a:t>, welches?</a:t>
            </a:r>
          </a:p>
        </p:txBody>
      </p:sp>
      <p:sp>
        <p:nvSpPr>
          <p:cNvPr id="4" name="Google Shape;150;p2">
            <a:extLst>
              <a:ext uri="{FF2B5EF4-FFF2-40B4-BE49-F238E27FC236}">
                <a16:creationId xmlns:a16="http://schemas.microsoft.com/office/drawing/2014/main" id="{A013A45D-0111-44A0-A669-FEA106E830F7}"/>
              </a:ext>
            </a:extLst>
          </p:cNvPr>
          <p:cNvSpPr/>
          <p:nvPr/>
        </p:nvSpPr>
        <p:spPr>
          <a:xfrm>
            <a:off x="10321636" y="247046"/>
            <a:ext cx="1635691" cy="400919"/>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Grammatik</a:t>
            </a:r>
            <a:endParaRPr kumimoji="0"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5" name="TextBox 4">
            <a:extLst>
              <a:ext uri="{FF2B5EF4-FFF2-40B4-BE49-F238E27FC236}">
                <a16:creationId xmlns:a16="http://schemas.microsoft.com/office/drawing/2014/main" id="{84B8EB40-F832-4EBB-A8A6-82982C30B1E8}"/>
              </a:ext>
            </a:extLst>
          </p:cNvPr>
          <p:cNvSpPr txBox="1"/>
          <p:nvPr/>
        </p:nvSpPr>
        <p:spPr>
          <a:xfrm>
            <a:off x="2224673" y="2435493"/>
            <a:ext cx="38713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Welcher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Sänger</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das?</a:t>
            </a:r>
            <a:endParaRPr kumimoji="0" lang="en-GB" sz="21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57205DF-262D-48B9-A1CF-FEC1F4F73E2F}"/>
              </a:ext>
            </a:extLst>
          </p:cNvPr>
          <p:cNvSpPr txBox="1"/>
          <p:nvPr/>
        </p:nvSpPr>
        <p:spPr>
          <a:xfrm>
            <a:off x="2224673" y="2803331"/>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Which singer is that?</a:t>
            </a:r>
          </a:p>
        </p:txBody>
      </p:sp>
      <p:sp>
        <p:nvSpPr>
          <p:cNvPr id="7" name="TextBox 6">
            <a:extLst>
              <a:ext uri="{FF2B5EF4-FFF2-40B4-BE49-F238E27FC236}">
                <a16:creationId xmlns:a16="http://schemas.microsoft.com/office/drawing/2014/main" id="{4C3335A4-FA0A-4252-90D8-36D3BAE702CA}"/>
              </a:ext>
            </a:extLst>
          </p:cNvPr>
          <p:cNvSpPr txBox="1"/>
          <p:nvPr/>
        </p:nvSpPr>
        <p:spPr>
          <a:xfrm>
            <a:off x="68492" y="1167464"/>
            <a:ext cx="11888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As</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you know, the word for ‘</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which</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in German changes depending on the gender of the noun.</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F30E1ED-A5DC-4FF8-98C1-4145AC252812}"/>
              </a:ext>
            </a:extLst>
          </p:cNvPr>
          <p:cNvSpPr txBox="1"/>
          <p:nvPr/>
        </p:nvSpPr>
        <p:spPr>
          <a:xfrm>
            <a:off x="2224673" y="3458792"/>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Welche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Eissorte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das?</a:t>
            </a:r>
            <a:endParaRPr kumimoji="0" lang="en-GB" sz="21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3DAFFD6-BD9D-4660-9CD0-A31821778E11}"/>
              </a:ext>
            </a:extLst>
          </p:cNvPr>
          <p:cNvSpPr txBox="1"/>
          <p:nvPr/>
        </p:nvSpPr>
        <p:spPr>
          <a:xfrm>
            <a:off x="2212685" y="4454814"/>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Welches</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Hobby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das?</a:t>
            </a:r>
            <a:endParaRPr kumimoji="0" lang="en-GB" sz="21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5271AF1-9E36-41E8-9165-376FDF3C3D6D}"/>
              </a:ext>
            </a:extLst>
          </p:cNvPr>
          <p:cNvSpPr txBox="1"/>
          <p:nvPr/>
        </p:nvSpPr>
        <p:spPr>
          <a:xfrm>
            <a:off x="2212685" y="4867388"/>
            <a:ext cx="4318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Which hobby is that?</a:t>
            </a:r>
          </a:p>
        </p:txBody>
      </p:sp>
      <p:sp>
        <p:nvSpPr>
          <p:cNvPr id="11" name="TextBox 10">
            <a:extLst>
              <a:ext uri="{FF2B5EF4-FFF2-40B4-BE49-F238E27FC236}">
                <a16:creationId xmlns:a16="http://schemas.microsoft.com/office/drawing/2014/main" id="{3F07286F-B43B-420D-9C8E-CD6BF6AB80D7}"/>
              </a:ext>
            </a:extLst>
          </p:cNvPr>
          <p:cNvSpPr txBox="1"/>
          <p:nvPr/>
        </p:nvSpPr>
        <p:spPr>
          <a:xfrm>
            <a:off x="6538914" y="4428282"/>
            <a:ext cx="5644148" cy="400110"/>
          </a:xfrm>
          <a:prstGeom prst="rect">
            <a:avLst/>
          </a:prstGeom>
          <a:noFill/>
        </p:spPr>
        <p:txBody>
          <a:bodyPr wrap="square" rtlCol="0">
            <a:spAutoFit/>
          </a:bodyPr>
          <a:lstStyle/>
          <a:p>
            <a:pPr lvl="0">
              <a:defRPr/>
            </a:pPr>
            <a:r>
              <a:rPr lang="en-GB" sz="2000" b="1" dirty="0">
                <a:latin typeface="Century Gothic" panose="020B0502020202020204" pitchFamily="34" charset="0"/>
              </a:rPr>
              <a:t>Welches</a:t>
            </a:r>
            <a:r>
              <a:rPr lang="en-GB" sz="2000" dirty="0">
                <a:latin typeface="Century Gothic" panose="020B0502020202020204" pitchFamily="34" charset="0"/>
              </a:rPr>
              <a:t> Hobby </a:t>
            </a:r>
            <a:r>
              <a:rPr lang="en-GB" sz="2000" dirty="0" err="1">
                <a:latin typeface="Century Gothic" panose="020B0502020202020204" pitchFamily="34" charset="0"/>
              </a:rPr>
              <a:t>machst</a:t>
            </a:r>
            <a:r>
              <a:rPr lang="en-GB" sz="2000" dirty="0">
                <a:latin typeface="Century Gothic" panose="020B0502020202020204" pitchFamily="34" charset="0"/>
              </a:rPr>
              <a:t> du </a:t>
            </a:r>
            <a:r>
              <a:rPr lang="en-GB" sz="2000" dirty="0" err="1">
                <a:latin typeface="Century Gothic" panose="020B0502020202020204" pitchFamily="34" charset="0"/>
              </a:rPr>
              <a:t>gern</a:t>
            </a:r>
            <a:r>
              <a:rPr lang="en-GB" sz="2000" dirty="0">
                <a:latin typeface="Century Gothic" panose="020B0502020202020204" pitchFamily="34" charset="0"/>
              </a:rPr>
              <a:t> </a:t>
            </a:r>
            <a:r>
              <a:rPr lang="en-GB" sz="2000" dirty="0" err="1">
                <a:latin typeface="Century Gothic" panose="020B0502020202020204" pitchFamily="34" charset="0"/>
              </a:rPr>
              <a:t>zu</a:t>
            </a:r>
            <a:r>
              <a:rPr lang="en-GB" sz="2000" dirty="0">
                <a:latin typeface="Century Gothic" panose="020B0502020202020204" pitchFamily="34" charset="0"/>
              </a:rPr>
              <a:t> </a:t>
            </a:r>
            <a:r>
              <a:rPr lang="en-GB" sz="2000" dirty="0" err="1">
                <a:latin typeface="Century Gothic" panose="020B0502020202020204" pitchFamily="34" charset="0"/>
              </a:rPr>
              <a:t>Hause</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12" name="TextBox 11">
            <a:extLst>
              <a:ext uri="{FF2B5EF4-FFF2-40B4-BE49-F238E27FC236}">
                <a16:creationId xmlns:a16="http://schemas.microsoft.com/office/drawing/2014/main" id="{23B2DB65-7531-4808-AC43-2552EB9DBD4B}"/>
              </a:ext>
            </a:extLst>
          </p:cNvPr>
          <p:cNvSpPr txBox="1"/>
          <p:nvPr/>
        </p:nvSpPr>
        <p:spPr>
          <a:xfrm>
            <a:off x="6529976" y="4840856"/>
            <a:ext cx="5460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Which hobby do you like doing at home?</a:t>
            </a:r>
          </a:p>
        </p:txBody>
      </p:sp>
      <p:sp>
        <p:nvSpPr>
          <p:cNvPr id="13" name="TextBox 12">
            <a:extLst>
              <a:ext uri="{FF2B5EF4-FFF2-40B4-BE49-F238E27FC236}">
                <a16:creationId xmlns:a16="http://schemas.microsoft.com/office/drawing/2014/main" id="{A5C96E6B-248F-409F-A1D9-62D5102F5CC2}"/>
              </a:ext>
            </a:extLst>
          </p:cNvPr>
          <p:cNvSpPr txBox="1"/>
          <p:nvPr/>
        </p:nvSpPr>
        <p:spPr>
          <a:xfrm>
            <a:off x="6538914" y="3467174"/>
            <a:ext cx="5451611" cy="415498"/>
          </a:xfrm>
          <a:prstGeom prst="rect">
            <a:avLst/>
          </a:prstGeom>
          <a:noFill/>
        </p:spPr>
        <p:txBody>
          <a:bodyPr wrap="square" rtlCol="0">
            <a:spAutoFit/>
          </a:bodyPr>
          <a:lstStyle/>
          <a:p>
            <a:pPr lvl="0">
              <a:defRPr/>
            </a:pPr>
            <a:r>
              <a:rPr lang="en-GB" sz="2000" b="1" dirty="0" err="1">
                <a:latin typeface="Century Gothic" panose="020B0502020202020204" pitchFamily="34" charset="0"/>
              </a:rPr>
              <a:t>Welche</a:t>
            </a:r>
            <a:r>
              <a:rPr lang="en-GB" sz="2000" dirty="0">
                <a:latin typeface="Century Gothic" panose="020B0502020202020204" pitchFamily="34" charset="0"/>
              </a:rPr>
              <a:t> </a:t>
            </a:r>
            <a:r>
              <a:rPr lang="en-GB" sz="2000" dirty="0" err="1">
                <a:latin typeface="Century Gothic" panose="020B0502020202020204" pitchFamily="34" charset="0"/>
              </a:rPr>
              <a:t>Eissorte</a:t>
            </a:r>
            <a:r>
              <a:rPr lang="en-GB" sz="2000" dirty="0">
                <a:latin typeface="Century Gothic" panose="020B0502020202020204" pitchFamily="34" charset="0"/>
              </a:rPr>
              <a:t> </a:t>
            </a:r>
            <a:r>
              <a:rPr lang="en-GB" sz="2000" dirty="0" err="1">
                <a:latin typeface="Century Gothic" panose="020B0502020202020204" pitchFamily="34" charset="0"/>
              </a:rPr>
              <a:t>isst</a:t>
            </a:r>
            <a:r>
              <a:rPr lang="en-GB" sz="2000" dirty="0">
                <a:latin typeface="Century Gothic" panose="020B0502020202020204" pitchFamily="34" charset="0"/>
              </a:rPr>
              <a:t> du </a:t>
            </a:r>
            <a:r>
              <a:rPr lang="en-GB" sz="2000" dirty="0" err="1">
                <a:latin typeface="Century Gothic" panose="020B0502020202020204" pitchFamily="34" charset="0"/>
              </a:rPr>
              <a:t>gern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14" name="TextBox 13">
            <a:extLst>
              <a:ext uri="{FF2B5EF4-FFF2-40B4-BE49-F238E27FC236}">
                <a16:creationId xmlns:a16="http://schemas.microsoft.com/office/drawing/2014/main" id="{5866B9CA-87B5-42BA-8EC5-CBC48813C5B4}"/>
              </a:ext>
            </a:extLst>
          </p:cNvPr>
          <p:cNvSpPr txBox="1"/>
          <p:nvPr/>
        </p:nvSpPr>
        <p:spPr>
          <a:xfrm>
            <a:off x="2212685" y="3881072"/>
            <a:ext cx="4318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Which </a:t>
            </a:r>
            <a:r>
              <a:rPr lang="en-GB" sz="2000" i="1" dirty="0">
                <a:latin typeface="Century Gothic" panose="020B0502020202020204" pitchFamily="34" charset="0"/>
              </a:rPr>
              <a:t>sort of ice-cream is that?</a:t>
            </a:r>
            <a:endParaRPr kumimoji="0" lang="en-GB" sz="2000" b="0" i="1" u="none" strike="noStrike" kern="1200" cap="none" spc="0" normalizeH="0" baseline="0" noProof="0" dirty="0">
              <a:ln>
                <a:noFill/>
              </a:ln>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A359DA8A-A41D-49D8-9147-B7247B42E66B}"/>
              </a:ext>
            </a:extLst>
          </p:cNvPr>
          <p:cNvSpPr txBox="1"/>
          <p:nvPr/>
        </p:nvSpPr>
        <p:spPr>
          <a:xfrm>
            <a:off x="6529976" y="3847867"/>
            <a:ext cx="56530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Which sort of ice-cream</a:t>
            </a:r>
            <a:r>
              <a:rPr kumimoji="0" lang="en-GB" sz="2000" b="0" i="1" u="none" strike="noStrike" kern="1200" cap="none" spc="0" normalizeH="0" noProof="0" dirty="0">
                <a:ln>
                  <a:noFill/>
                </a:ln>
                <a:effectLst/>
                <a:uLnTx/>
                <a:uFillTx/>
                <a:latin typeface="Century Gothic" panose="020B0502020202020204" pitchFamily="34" charset="0"/>
                <a:ea typeface="+mn-ea"/>
                <a:cs typeface="+mn-cs"/>
              </a:rPr>
              <a:t> do you like eating?</a:t>
            </a: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6897C42E-72E2-4C2F-95FD-E97763D1DF06}"/>
              </a:ext>
            </a:extLst>
          </p:cNvPr>
          <p:cNvSpPr txBox="1"/>
          <p:nvPr/>
        </p:nvSpPr>
        <p:spPr>
          <a:xfrm>
            <a:off x="6529976" y="2519623"/>
            <a:ext cx="6660797" cy="400110"/>
          </a:xfrm>
          <a:prstGeom prst="rect">
            <a:avLst/>
          </a:prstGeom>
          <a:noFill/>
        </p:spPr>
        <p:txBody>
          <a:bodyPr wrap="square" rtlCol="0">
            <a:spAutoFit/>
          </a:bodyPr>
          <a:lstStyle/>
          <a:p>
            <a:pPr lvl="0">
              <a:defRPr/>
            </a:pPr>
            <a:r>
              <a:rPr lang="en-GB" sz="2000" b="1" dirty="0" err="1">
                <a:latin typeface="Century Gothic" panose="020B0502020202020204" pitchFamily="34" charset="0"/>
              </a:rPr>
              <a:t>Welchen</a:t>
            </a:r>
            <a:r>
              <a:rPr lang="en-GB" sz="2000" b="1" dirty="0">
                <a:latin typeface="Century Gothic" panose="020B0502020202020204" pitchFamily="34" charset="0"/>
              </a:rPr>
              <a:t> </a:t>
            </a:r>
            <a:r>
              <a:rPr lang="en-GB" sz="2000" dirty="0" err="1">
                <a:latin typeface="Century Gothic" panose="020B0502020202020204" pitchFamily="34" charset="0"/>
              </a:rPr>
              <a:t>Sänger</a:t>
            </a:r>
            <a:r>
              <a:rPr lang="en-GB" sz="2000" dirty="0">
                <a:latin typeface="Century Gothic" panose="020B0502020202020204" pitchFamily="34" charset="0"/>
              </a:rPr>
              <a:t> </a:t>
            </a:r>
            <a:r>
              <a:rPr lang="en-GB" sz="2000" dirty="0" err="1">
                <a:latin typeface="Century Gothic" panose="020B0502020202020204" pitchFamily="34" charset="0"/>
              </a:rPr>
              <a:t>hörst</a:t>
            </a:r>
            <a:r>
              <a:rPr lang="en-GB" sz="2000" dirty="0">
                <a:latin typeface="Century Gothic" panose="020B0502020202020204" pitchFamily="34" charset="0"/>
              </a:rPr>
              <a:t> du </a:t>
            </a:r>
            <a:r>
              <a:rPr lang="en-GB" sz="2000" dirty="0" err="1">
                <a:latin typeface="Century Gothic" panose="020B0502020202020204" pitchFamily="34" charset="0"/>
              </a:rPr>
              <a:t>gern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17" name="TextBox 16">
            <a:extLst>
              <a:ext uri="{FF2B5EF4-FFF2-40B4-BE49-F238E27FC236}">
                <a16:creationId xmlns:a16="http://schemas.microsoft.com/office/drawing/2014/main" id="{A33CBAAE-8ADD-4064-8991-5C0E513C7D54}"/>
              </a:ext>
            </a:extLst>
          </p:cNvPr>
          <p:cNvSpPr txBox="1"/>
          <p:nvPr/>
        </p:nvSpPr>
        <p:spPr>
          <a:xfrm>
            <a:off x="6529976" y="2842451"/>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Which singer do you like listening to?</a:t>
            </a:r>
          </a:p>
        </p:txBody>
      </p:sp>
      <p:pic>
        <p:nvPicPr>
          <p:cNvPr id="18" name="Picture 17" descr="A close up of a logo&#10;&#10;Description automatically generated">
            <a:extLst>
              <a:ext uri="{FF2B5EF4-FFF2-40B4-BE49-F238E27FC236}">
                <a16:creationId xmlns:a16="http://schemas.microsoft.com/office/drawing/2014/main" id="{8ECE9C28-36BE-4F6B-BF4D-CC4AFABB4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4250" y="88650"/>
            <a:ext cx="1217599" cy="1118426"/>
          </a:xfrm>
          <a:prstGeom prst="rect">
            <a:avLst/>
          </a:prstGeom>
        </p:spPr>
      </p:pic>
      <p:sp>
        <p:nvSpPr>
          <p:cNvPr id="19" name="TextBox 18">
            <a:extLst>
              <a:ext uri="{FF2B5EF4-FFF2-40B4-BE49-F238E27FC236}">
                <a16:creationId xmlns:a16="http://schemas.microsoft.com/office/drawing/2014/main" id="{5D9FE905-9283-493E-AA98-57BF2C86333F}"/>
              </a:ext>
            </a:extLst>
          </p:cNvPr>
          <p:cNvSpPr txBox="1"/>
          <p:nvPr/>
        </p:nvSpPr>
        <p:spPr>
          <a:xfrm>
            <a:off x="362085" y="2488325"/>
            <a:ext cx="1838612" cy="400110"/>
          </a:xfrm>
          <a:prstGeom prst="rect">
            <a:avLst/>
          </a:prstGeom>
          <a:solidFill>
            <a:schemeClr val="accent1">
              <a:lumMod val="60000"/>
              <a:lumOff val="4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masculine</a:t>
            </a:r>
          </a:p>
        </p:txBody>
      </p:sp>
      <p:sp>
        <p:nvSpPr>
          <p:cNvPr id="20" name="TextBox 19">
            <a:extLst>
              <a:ext uri="{FF2B5EF4-FFF2-40B4-BE49-F238E27FC236}">
                <a16:creationId xmlns:a16="http://schemas.microsoft.com/office/drawing/2014/main" id="{831EE2DA-99CB-4062-A863-B2C1904FE07D}"/>
              </a:ext>
            </a:extLst>
          </p:cNvPr>
          <p:cNvSpPr txBox="1"/>
          <p:nvPr/>
        </p:nvSpPr>
        <p:spPr>
          <a:xfrm>
            <a:off x="362085" y="3495519"/>
            <a:ext cx="1838612" cy="400110"/>
          </a:xfrm>
          <a:prstGeom prst="rect">
            <a:avLst/>
          </a:prstGeom>
          <a:solidFill>
            <a:schemeClr val="accent1">
              <a:lumMod val="60000"/>
              <a:lumOff val="4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feminine</a:t>
            </a:r>
          </a:p>
        </p:txBody>
      </p:sp>
      <p:sp>
        <p:nvSpPr>
          <p:cNvPr id="21" name="TextBox 20">
            <a:extLst>
              <a:ext uri="{FF2B5EF4-FFF2-40B4-BE49-F238E27FC236}">
                <a16:creationId xmlns:a16="http://schemas.microsoft.com/office/drawing/2014/main" id="{5AFDC0BC-D81A-4ECE-AB35-CE27C85E7F27}"/>
              </a:ext>
            </a:extLst>
          </p:cNvPr>
          <p:cNvSpPr txBox="1"/>
          <p:nvPr/>
        </p:nvSpPr>
        <p:spPr>
          <a:xfrm>
            <a:off x="362085" y="4435976"/>
            <a:ext cx="1838612" cy="400110"/>
          </a:xfrm>
          <a:prstGeom prst="rect">
            <a:avLst/>
          </a:prstGeom>
          <a:solidFill>
            <a:schemeClr val="accent1">
              <a:lumMod val="60000"/>
              <a:lumOff val="4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neuter</a:t>
            </a:r>
          </a:p>
        </p:txBody>
      </p:sp>
      <p:sp>
        <p:nvSpPr>
          <p:cNvPr id="22" name="TextBox 21">
            <a:extLst>
              <a:ext uri="{FF2B5EF4-FFF2-40B4-BE49-F238E27FC236}">
                <a16:creationId xmlns:a16="http://schemas.microsoft.com/office/drawing/2014/main" id="{E05B34BF-B45D-49B7-AFBA-52A09FD1B12E}"/>
              </a:ext>
            </a:extLst>
          </p:cNvPr>
          <p:cNvSpPr txBox="1"/>
          <p:nvPr/>
        </p:nvSpPr>
        <p:spPr>
          <a:xfrm>
            <a:off x="68491" y="1505408"/>
            <a:ext cx="11888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When the noun is the </a:t>
            </a:r>
            <a:r>
              <a:rPr kumimoji="0" lang="en-GB" sz="2000" b="0" i="0" u="sng" strike="noStrike" kern="1200" cap="none" spc="0" normalizeH="0" baseline="0" noProof="0" dirty="0">
                <a:ln>
                  <a:noFill/>
                </a:ln>
                <a:effectLst/>
                <a:uLnTx/>
                <a:uFillTx/>
                <a:latin typeface="Century Gothic" panose="020B0502020202020204" pitchFamily="34" charset="0"/>
                <a:ea typeface="+mn-ea"/>
                <a:cs typeface="+mn-cs"/>
              </a:rPr>
              <a:t>object</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of the sentence, use the R2 (accusative) form of ‘</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welch</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7CDC5B1D-F91B-4700-83CC-A4070A200596}"/>
              </a:ext>
            </a:extLst>
          </p:cNvPr>
          <p:cNvSpPr txBox="1"/>
          <p:nvPr/>
        </p:nvSpPr>
        <p:spPr>
          <a:xfrm>
            <a:off x="362085" y="5490481"/>
            <a:ext cx="1838612" cy="400110"/>
          </a:xfrm>
          <a:prstGeom prst="rect">
            <a:avLst/>
          </a:prstGeom>
          <a:solidFill>
            <a:schemeClr val="accent1">
              <a:lumMod val="60000"/>
              <a:lumOff val="4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plural</a:t>
            </a:r>
          </a:p>
        </p:txBody>
      </p:sp>
      <p:sp>
        <p:nvSpPr>
          <p:cNvPr id="24" name="TextBox 23">
            <a:extLst>
              <a:ext uri="{FF2B5EF4-FFF2-40B4-BE49-F238E27FC236}">
                <a16:creationId xmlns:a16="http://schemas.microsoft.com/office/drawing/2014/main" id="{608A8F4A-D174-4983-8B71-524F541766E3}"/>
              </a:ext>
            </a:extLst>
          </p:cNvPr>
          <p:cNvSpPr txBox="1"/>
          <p:nvPr/>
        </p:nvSpPr>
        <p:spPr>
          <a:xfrm>
            <a:off x="2224673" y="5379124"/>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Welche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Lieder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sind</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das?</a:t>
            </a:r>
            <a:endParaRPr kumimoji="0" lang="en-GB" sz="21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71E90A0-E5C6-4894-B4AF-1C3D1EAC5455}"/>
              </a:ext>
            </a:extLst>
          </p:cNvPr>
          <p:cNvSpPr txBox="1"/>
          <p:nvPr/>
        </p:nvSpPr>
        <p:spPr>
          <a:xfrm>
            <a:off x="2224673" y="5791698"/>
            <a:ext cx="4318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Which songs are those ?</a:t>
            </a:r>
          </a:p>
        </p:txBody>
      </p:sp>
      <p:sp>
        <p:nvSpPr>
          <p:cNvPr id="26" name="TextBox 25">
            <a:extLst>
              <a:ext uri="{FF2B5EF4-FFF2-40B4-BE49-F238E27FC236}">
                <a16:creationId xmlns:a16="http://schemas.microsoft.com/office/drawing/2014/main" id="{056FBF15-B43D-42F4-B161-807AEA41F360}"/>
              </a:ext>
            </a:extLst>
          </p:cNvPr>
          <p:cNvSpPr txBox="1"/>
          <p:nvPr/>
        </p:nvSpPr>
        <p:spPr>
          <a:xfrm>
            <a:off x="6550902" y="5352592"/>
            <a:ext cx="5644148" cy="400110"/>
          </a:xfrm>
          <a:prstGeom prst="rect">
            <a:avLst/>
          </a:prstGeom>
          <a:noFill/>
        </p:spPr>
        <p:txBody>
          <a:bodyPr wrap="square" rtlCol="0">
            <a:spAutoFit/>
          </a:bodyPr>
          <a:lstStyle/>
          <a:p>
            <a:pPr lvl="0">
              <a:defRPr/>
            </a:pPr>
            <a:r>
              <a:rPr lang="en-GB" sz="2000" b="1" dirty="0" err="1">
                <a:latin typeface="Century Gothic" panose="020B0502020202020204" pitchFamily="34" charset="0"/>
              </a:rPr>
              <a:t>Welche</a:t>
            </a:r>
            <a:r>
              <a:rPr lang="en-GB" sz="2000" dirty="0">
                <a:latin typeface="Century Gothic" panose="020B0502020202020204" pitchFamily="34" charset="0"/>
              </a:rPr>
              <a:t> Lieder </a:t>
            </a:r>
            <a:r>
              <a:rPr lang="en-GB" sz="2000" dirty="0" err="1">
                <a:latin typeface="Century Gothic" panose="020B0502020202020204" pitchFamily="34" charset="0"/>
              </a:rPr>
              <a:t>singst</a:t>
            </a:r>
            <a:r>
              <a:rPr lang="en-GB" sz="2000" dirty="0">
                <a:latin typeface="Century Gothic" panose="020B0502020202020204" pitchFamily="34" charset="0"/>
              </a:rPr>
              <a:t> du </a:t>
            </a:r>
            <a:r>
              <a:rPr lang="en-GB" sz="2000" dirty="0" err="1">
                <a:latin typeface="Century Gothic" panose="020B0502020202020204" pitchFamily="34" charset="0"/>
              </a:rPr>
              <a:t>gern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27" name="TextBox 26">
            <a:extLst>
              <a:ext uri="{FF2B5EF4-FFF2-40B4-BE49-F238E27FC236}">
                <a16:creationId xmlns:a16="http://schemas.microsoft.com/office/drawing/2014/main" id="{D7FDFF68-66D2-42DD-9A26-C069E18381C4}"/>
              </a:ext>
            </a:extLst>
          </p:cNvPr>
          <p:cNvSpPr txBox="1"/>
          <p:nvPr/>
        </p:nvSpPr>
        <p:spPr>
          <a:xfrm>
            <a:off x="6541964" y="5765166"/>
            <a:ext cx="5460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Which songs do you like singing?</a:t>
            </a:r>
          </a:p>
        </p:txBody>
      </p:sp>
      <p:sp>
        <p:nvSpPr>
          <p:cNvPr id="28" name="Rectangle 27">
            <a:extLst>
              <a:ext uri="{FF2B5EF4-FFF2-40B4-BE49-F238E27FC236}">
                <a16:creationId xmlns:a16="http://schemas.microsoft.com/office/drawing/2014/main" id="{EF054CC8-28D3-4940-9015-AE71F6153C27}"/>
              </a:ext>
            </a:extLst>
          </p:cNvPr>
          <p:cNvSpPr/>
          <p:nvPr/>
        </p:nvSpPr>
        <p:spPr>
          <a:xfrm>
            <a:off x="2264827" y="1951591"/>
            <a:ext cx="2867187" cy="400110"/>
          </a:xfrm>
          <a:prstGeom prst="rect">
            <a:avLst/>
          </a:prstGeom>
          <a:solidFill>
            <a:srgbClr val="FFF5DE"/>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Row 1 (nominative)</a:t>
            </a:r>
          </a:p>
        </p:txBody>
      </p:sp>
      <p:sp>
        <p:nvSpPr>
          <p:cNvPr id="29" name="Rectangle 28">
            <a:extLst>
              <a:ext uri="{FF2B5EF4-FFF2-40B4-BE49-F238E27FC236}">
                <a16:creationId xmlns:a16="http://schemas.microsoft.com/office/drawing/2014/main" id="{EEDE5439-2053-4884-A6D3-13751160D5E0}"/>
              </a:ext>
            </a:extLst>
          </p:cNvPr>
          <p:cNvSpPr/>
          <p:nvPr/>
        </p:nvSpPr>
        <p:spPr>
          <a:xfrm>
            <a:off x="7378774" y="1948267"/>
            <a:ext cx="2867187" cy="400110"/>
          </a:xfrm>
          <a:prstGeom prst="rect">
            <a:avLst/>
          </a:prstGeom>
          <a:solidFill>
            <a:srgbClr val="FFF5DE"/>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Row 2 (accusative)</a:t>
            </a:r>
          </a:p>
        </p:txBody>
      </p:sp>
      <p:sp>
        <p:nvSpPr>
          <p:cNvPr id="30" name="Speech Bubble: Rectangle with Corners Rounded 29">
            <a:extLst>
              <a:ext uri="{FF2B5EF4-FFF2-40B4-BE49-F238E27FC236}">
                <a16:creationId xmlns:a16="http://schemas.microsoft.com/office/drawing/2014/main" id="{583F6EF2-E0E2-4F52-9C98-4520B863CF53}"/>
              </a:ext>
            </a:extLst>
          </p:cNvPr>
          <p:cNvSpPr/>
          <p:nvPr/>
        </p:nvSpPr>
        <p:spPr>
          <a:xfrm>
            <a:off x="6427260" y="1921155"/>
            <a:ext cx="5575253" cy="488663"/>
          </a:xfrm>
          <a:prstGeom prst="wedgeRoundRectCallout">
            <a:avLst>
              <a:gd name="adj1" fmla="val -28061"/>
              <a:gd name="adj2" fmla="val 82249"/>
              <a:gd name="adj3" fmla="val 16667"/>
            </a:avLst>
          </a:prstGeom>
          <a:solidFill>
            <a:srgbClr val="FFF5DE"/>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It is only different in the masculine form!</a:t>
            </a:r>
          </a:p>
        </p:txBody>
      </p:sp>
    </p:spTree>
    <p:extLst>
      <p:ext uri="{BB962C8B-B14F-4D97-AF65-F5344CB8AC3E}">
        <p14:creationId xmlns:p14="http://schemas.microsoft.com/office/powerpoint/2010/main" val="29160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9" grpId="0" animBg="1"/>
      <p:bldP spid="20" grpId="0" animBg="1"/>
      <p:bldP spid="21" grpId="0" animBg="1"/>
      <p:bldP spid="22" grpId="0"/>
      <p:bldP spid="23" grpId="0" animBg="1"/>
      <p:bldP spid="24" grpId="0"/>
      <p:bldP spid="25" grpId="0"/>
      <p:bldP spid="26" grpId="0"/>
      <p:bldP spid="27" grpId="0"/>
      <p:bldP spid="28"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E458ADF8-8C46-43DE-B4C5-E4DCF9F119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8183"/>
          <a:stretch/>
        </p:blipFill>
        <p:spPr>
          <a:xfrm>
            <a:off x="10229157" y="1002298"/>
            <a:ext cx="1286086" cy="1110163"/>
          </a:xfrm>
          <a:prstGeom prst="rect">
            <a:avLst/>
          </a:prstGeom>
        </p:spPr>
      </p:pic>
      <p:pic>
        <p:nvPicPr>
          <p:cNvPr id="21" name="Picture 20" descr="A close up of a sign&#10;&#10;Description automatically generated">
            <a:extLst>
              <a:ext uri="{FF2B5EF4-FFF2-40B4-BE49-F238E27FC236}">
                <a16:creationId xmlns:a16="http://schemas.microsoft.com/office/drawing/2014/main" id="{7B67B075-D151-45D1-938C-99AB3F8AAD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2608"/>
          <a:stretch/>
        </p:blipFill>
        <p:spPr>
          <a:xfrm>
            <a:off x="9314482" y="1002298"/>
            <a:ext cx="1162373" cy="1256706"/>
          </a:xfrm>
          <a:prstGeom prst="rect">
            <a:avLst/>
          </a:prstGeom>
        </p:spPr>
      </p:pic>
      <p:sp>
        <p:nvSpPr>
          <p:cNvPr id="4" name="Title 3"/>
          <p:cNvSpPr>
            <a:spLocks noGrp="1"/>
          </p:cNvSpPr>
          <p:nvPr>
            <p:ph type="title"/>
          </p:nvPr>
        </p:nvSpPr>
        <p:spPr/>
        <p:txBody>
          <a:bodyPr>
            <a:normAutofit/>
          </a:bodyPr>
          <a:lstStyle/>
          <a:p>
            <a:r>
              <a:rPr lang="en-GB" sz="2800" b="1" dirty="0">
                <a:solidFill>
                  <a:schemeClr val="bg1"/>
                </a:solidFill>
              </a:rPr>
              <a:t>Wie </a:t>
            </a:r>
            <a:r>
              <a:rPr lang="en-GB" sz="2800" b="1" dirty="0" err="1">
                <a:solidFill>
                  <a:schemeClr val="bg1"/>
                </a:solidFill>
              </a:rPr>
              <a:t>heißt</a:t>
            </a:r>
            <a:r>
              <a:rPr lang="en-GB" sz="2800" b="1" dirty="0">
                <a:solidFill>
                  <a:schemeClr val="bg1"/>
                </a:solidFill>
              </a:rPr>
              <a:t> die </a:t>
            </a:r>
            <a:r>
              <a:rPr lang="en-GB" sz="2800" b="1" dirty="0" err="1">
                <a:solidFill>
                  <a:schemeClr val="bg1"/>
                </a:solidFill>
              </a:rPr>
              <a:t>Frage</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6956" y="247046"/>
            <a:ext cx="2410371"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896572"/>
            <a:ext cx="7569153" cy="461665"/>
          </a:xfrm>
          <a:prstGeom prst="rect">
            <a:avLst/>
          </a:prstGeom>
          <a:noFill/>
        </p:spPr>
        <p:txBody>
          <a:bodyPr wrap="square" rtlCol="0">
            <a:spAutoFit/>
          </a:bodyPr>
          <a:lstStyle/>
          <a:p>
            <a:r>
              <a:rPr lang="en-US" sz="2400" dirty="0"/>
              <a:t>Welches Wort </a:t>
            </a:r>
            <a:r>
              <a:rPr lang="en-US" sz="2400" dirty="0" err="1"/>
              <a:t>ist</a:t>
            </a:r>
            <a:r>
              <a:rPr lang="en-US" sz="2400" dirty="0"/>
              <a:t> das?  </a:t>
            </a:r>
            <a:r>
              <a:rPr lang="en-US" sz="2400" dirty="0" err="1"/>
              <a:t>Schreib</a:t>
            </a:r>
            <a:r>
              <a:rPr lang="en-US" sz="2400" dirty="0"/>
              <a:t> </a:t>
            </a:r>
            <a:r>
              <a:rPr lang="en-US" sz="2400" b="1" dirty="0"/>
              <a:t>a</a:t>
            </a:r>
            <a:r>
              <a:rPr lang="en-US" sz="2400" dirty="0"/>
              <a:t> </a:t>
            </a:r>
            <a:r>
              <a:rPr lang="en-US" sz="2400" dirty="0" err="1"/>
              <a:t>oder</a:t>
            </a:r>
            <a:r>
              <a:rPr lang="en-US" sz="2400" dirty="0"/>
              <a:t> </a:t>
            </a:r>
            <a:r>
              <a:rPr lang="en-US" sz="2400" b="1" dirty="0"/>
              <a:t>b</a:t>
            </a:r>
            <a:r>
              <a:rPr lang="en-US" sz="2400" dirty="0"/>
              <a:t>.</a:t>
            </a:r>
          </a:p>
        </p:txBody>
      </p:sp>
      <p:sp>
        <p:nvSpPr>
          <p:cNvPr id="6" name="TextBox 5">
            <a:extLst>
              <a:ext uri="{FF2B5EF4-FFF2-40B4-BE49-F238E27FC236}">
                <a16:creationId xmlns:a16="http://schemas.microsoft.com/office/drawing/2014/main" id="{267BC797-8314-43F9-93DC-DAC46E4B9233}"/>
              </a:ext>
            </a:extLst>
          </p:cNvPr>
          <p:cNvSpPr txBox="1"/>
          <p:nvPr/>
        </p:nvSpPr>
        <p:spPr>
          <a:xfrm>
            <a:off x="183444" y="1358237"/>
            <a:ext cx="7569153" cy="461665"/>
          </a:xfrm>
          <a:prstGeom prst="rect">
            <a:avLst/>
          </a:prstGeom>
          <a:noFill/>
        </p:spPr>
        <p:txBody>
          <a:bodyPr wrap="square" rtlCol="0">
            <a:spAutoFit/>
          </a:bodyPr>
          <a:lstStyle/>
          <a:p>
            <a:r>
              <a:rPr lang="en-US" sz="2400" dirty="0" err="1"/>
              <a:t>Schreib</a:t>
            </a:r>
            <a:r>
              <a:rPr lang="en-US" sz="2400" dirty="0"/>
              <a:t> </a:t>
            </a:r>
            <a:r>
              <a:rPr lang="en-US" sz="2400" dirty="0" err="1"/>
              <a:t>persönliche</a:t>
            </a:r>
            <a:r>
              <a:rPr lang="en-US" sz="2400" dirty="0"/>
              <a:t> </a:t>
            </a:r>
            <a:r>
              <a:rPr lang="en-US" sz="2400" dirty="0" err="1"/>
              <a:t>Antworten</a:t>
            </a:r>
            <a:r>
              <a:rPr lang="en-US" sz="2400" dirty="0"/>
              <a:t>.</a:t>
            </a:r>
          </a:p>
        </p:txBody>
      </p:sp>
      <p:sp>
        <p:nvSpPr>
          <p:cNvPr id="8" name="Rectangle 7">
            <a:extLst>
              <a:ext uri="{FF2B5EF4-FFF2-40B4-BE49-F238E27FC236}">
                <a16:creationId xmlns:a16="http://schemas.microsoft.com/office/drawing/2014/main" id="{3E7543C9-4002-4540-9C3B-A1E787019A3D}"/>
              </a:ext>
            </a:extLst>
          </p:cNvPr>
          <p:cNvSpPr/>
          <p:nvPr/>
        </p:nvSpPr>
        <p:spPr>
          <a:xfrm>
            <a:off x="180000" y="2081580"/>
            <a:ext cx="7739634" cy="4126297"/>
          </a:xfrm>
          <a:prstGeom prst="rect">
            <a:avLst/>
          </a:prstGeom>
          <a:solidFill>
            <a:srgbClr val="FFF5DE"/>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a:pPr>
            <a:r>
              <a:rPr lang="en-GB" sz="2000" dirty="0" err="1">
                <a:solidFill>
                  <a:schemeClr val="tx1"/>
                </a:solidFill>
              </a:rPr>
              <a:t>Welche</a:t>
            </a:r>
            <a:r>
              <a:rPr lang="en-GB" sz="2000" dirty="0">
                <a:solidFill>
                  <a:schemeClr val="tx1"/>
                </a:solidFill>
              </a:rPr>
              <a:t> </a:t>
            </a:r>
            <a:r>
              <a:rPr lang="en-GB" sz="2000" b="1" dirty="0" err="1">
                <a:solidFill>
                  <a:schemeClr val="tx1"/>
                </a:solidFill>
              </a:rPr>
              <a:t>Fach</a:t>
            </a:r>
            <a:r>
              <a:rPr lang="en-GB" sz="2000" b="1" dirty="0">
                <a:solidFill>
                  <a:schemeClr val="tx1"/>
                </a:solidFill>
              </a:rPr>
              <a:t> / </a:t>
            </a:r>
            <a:r>
              <a:rPr lang="en-GB" sz="2000" b="1" dirty="0" err="1">
                <a:solidFill>
                  <a:schemeClr val="tx1"/>
                </a:solidFill>
              </a:rPr>
              <a:t>Sprachen</a:t>
            </a:r>
            <a:r>
              <a:rPr lang="en-GB" sz="2000" b="1" dirty="0">
                <a:solidFill>
                  <a:schemeClr val="tx1"/>
                </a:solidFill>
              </a:rPr>
              <a:t> </a:t>
            </a:r>
            <a:r>
              <a:rPr lang="en-GB" sz="2000" dirty="0" err="1">
                <a:solidFill>
                  <a:schemeClr val="tx1"/>
                </a:solidFill>
              </a:rPr>
              <a:t>lernst</a:t>
            </a:r>
            <a:r>
              <a:rPr lang="en-GB" sz="2000" dirty="0">
                <a:solidFill>
                  <a:schemeClr val="tx1"/>
                </a:solidFill>
              </a:rPr>
              <a:t> du </a:t>
            </a:r>
            <a:r>
              <a:rPr lang="en-GB" sz="2000" dirty="0" err="1">
                <a:solidFill>
                  <a:schemeClr val="tx1"/>
                </a:solidFill>
              </a:rPr>
              <a:t>gern</a:t>
            </a:r>
            <a:r>
              <a:rPr lang="en-GB" sz="2000" dirty="0">
                <a:solidFill>
                  <a:schemeClr val="tx1"/>
                </a:solidFill>
              </a:rPr>
              <a:t>?</a:t>
            </a:r>
          </a:p>
          <a:p>
            <a:pPr marL="457200" indent="-457200">
              <a:lnSpc>
                <a:spcPct val="150000"/>
              </a:lnSpc>
              <a:buFont typeface="+mj-lt"/>
              <a:buAutoNum type="arabicPeriod"/>
            </a:pPr>
            <a:r>
              <a:rPr lang="en-GB" sz="2000" dirty="0" err="1">
                <a:solidFill>
                  <a:schemeClr val="tx1"/>
                </a:solidFill>
              </a:rPr>
              <a:t>Welchen</a:t>
            </a:r>
            <a:r>
              <a:rPr lang="en-GB" sz="2000" dirty="0">
                <a:solidFill>
                  <a:schemeClr val="tx1"/>
                </a:solidFill>
              </a:rPr>
              <a:t> </a:t>
            </a:r>
            <a:r>
              <a:rPr lang="en-GB" sz="2000" b="1" dirty="0">
                <a:solidFill>
                  <a:schemeClr val="tx1"/>
                </a:solidFill>
              </a:rPr>
              <a:t>Sport / Hobby </a:t>
            </a:r>
            <a:r>
              <a:rPr lang="en-GB" sz="2000" dirty="0" err="1">
                <a:solidFill>
                  <a:schemeClr val="tx1"/>
                </a:solidFill>
              </a:rPr>
              <a:t>machst</a:t>
            </a:r>
            <a:r>
              <a:rPr lang="en-GB" sz="2000" dirty="0">
                <a:solidFill>
                  <a:schemeClr val="tx1"/>
                </a:solidFill>
              </a:rPr>
              <a:t> du </a:t>
            </a:r>
            <a:r>
              <a:rPr lang="en-GB" sz="2000" dirty="0" err="1">
                <a:solidFill>
                  <a:schemeClr val="tx1"/>
                </a:solidFill>
              </a:rPr>
              <a:t>gern</a:t>
            </a:r>
            <a:r>
              <a:rPr lang="en-GB" sz="2000" dirty="0">
                <a:solidFill>
                  <a:schemeClr val="tx1"/>
                </a:solidFill>
              </a:rPr>
              <a:t>?</a:t>
            </a:r>
          </a:p>
          <a:p>
            <a:pPr marL="457200" indent="-457200">
              <a:lnSpc>
                <a:spcPct val="150000"/>
              </a:lnSpc>
              <a:buFont typeface="+mj-lt"/>
              <a:buAutoNum type="arabicPeriod"/>
            </a:pPr>
            <a:r>
              <a:rPr lang="en-GB" sz="2000" dirty="0">
                <a:solidFill>
                  <a:schemeClr val="tx1"/>
                </a:solidFill>
              </a:rPr>
              <a:t>Welches </a:t>
            </a:r>
            <a:r>
              <a:rPr lang="en-GB" sz="2000" b="1" dirty="0">
                <a:solidFill>
                  <a:schemeClr val="tx1"/>
                </a:solidFill>
              </a:rPr>
              <a:t>Park / Land </a:t>
            </a:r>
            <a:r>
              <a:rPr lang="en-GB" sz="2000" dirty="0" err="1">
                <a:solidFill>
                  <a:schemeClr val="tx1"/>
                </a:solidFill>
              </a:rPr>
              <a:t>besuchst</a:t>
            </a:r>
            <a:r>
              <a:rPr lang="en-GB" sz="2000" dirty="0">
                <a:solidFill>
                  <a:schemeClr val="tx1"/>
                </a:solidFill>
              </a:rPr>
              <a:t> du </a:t>
            </a:r>
            <a:r>
              <a:rPr lang="en-GB" sz="2000" dirty="0" err="1">
                <a:solidFill>
                  <a:schemeClr val="tx1"/>
                </a:solidFill>
              </a:rPr>
              <a:t>gern</a:t>
            </a:r>
            <a:r>
              <a:rPr lang="en-GB" sz="2000" dirty="0">
                <a:solidFill>
                  <a:schemeClr val="tx1"/>
                </a:solidFill>
              </a:rPr>
              <a:t>?</a:t>
            </a:r>
          </a:p>
          <a:p>
            <a:pPr marL="457200" indent="-457200">
              <a:lnSpc>
                <a:spcPct val="150000"/>
              </a:lnSpc>
              <a:buFont typeface="+mj-lt"/>
              <a:buAutoNum type="arabicPeriod"/>
            </a:pPr>
            <a:r>
              <a:rPr lang="en-GB" sz="2000" dirty="0" err="1">
                <a:solidFill>
                  <a:schemeClr val="tx1"/>
                </a:solidFill>
              </a:rPr>
              <a:t>Welche</a:t>
            </a:r>
            <a:r>
              <a:rPr lang="en-GB" sz="2000" dirty="0">
                <a:solidFill>
                  <a:schemeClr val="tx1"/>
                </a:solidFill>
              </a:rPr>
              <a:t> </a:t>
            </a:r>
            <a:r>
              <a:rPr lang="en-GB" sz="2000" b="1" dirty="0">
                <a:solidFill>
                  <a:schemeClr val="tx1"/>
                </a:solidFill>
              </a:rPr>
              <a:t>Pizza / </a:t>
            </a:r>
            <a:r>
              <a:rPr lang="en-GB" sz="2000" b="1" dirty="0" err="1">
                <a:solidFill>
                  <a:schemeClr val="tx1"/>
                </a:solidFill>
              </a:rPr>
              <a:t>Fleisch</a:t>
            </a:r>
            <a:r>
              <a:rPr lang="en-GB" sz="2000" b="1" dirty="0">
                <a:solidFill>
                  <a:schemeClr val="tx1"/>
                </a:solidFill>
              </a:rPr>
              <a:t> </a:t>
            </a:r>
            <a:r>
              <a:rPr lang="en-GB" sz="2000" dirty="0" err="1">
                <a:solidFill>
                  <a:schemeClr val="tx1"/>
                </a:solidFill>
              </a:rPr>
              <a:t>isst</a:t>
            </a:r>
            <a:r>
              <a:rPr lang="en-GB" sz="2000" dirty="0">
                <a:solidFill>
                  <a:schemeClr val="tx1"/>
                </a:solidFill>
              </a:rPr>
              <a:t> du </a:t>
            </a:r>
            <a:r>
              <a:rPr lang="en-GB" sz="2000" dirty="0" err="1">
                <a:solidFill>
                  <a:schemeClr val="tx1"/>
                </a:solidFill>
              </a:rPr>
              <a:t>gern</a:t>
            </a:r>
            <a:r>
              <a:rPr lang="en-GB" sz="2000" dirty="0">
                <a:solidFill>
                  <a:schemeClr val="tx1"/>
                </a:solidFill>
              </a:rPr>
              <a:t>?</a:t>
            </a:r>
          </a:p>
          <a:p>
            <a:pPr marL="457200" indent="-457200">
              <a:lnSpc>
                <a:spcPct val="150000"/>
              </a:lnSpc>
              <a:buFont typeface="+mj-lt"/>
              <a:buAutoNum type="arabicPeriod"/>
            </a:pPr>
            <a:r>
              <a:rPr lang="en-GB" sz="2000" dirty="0" err="1">
                <a:solidFill>
                  <a:schemeClr val="tx1"/>
                </a:solidFill>
              </a:rPr>
              <a:t>Welche</a:t>
            </a:r>
            <a:r>
              <a:rPr lang="en-GB" sz="2000" dirty="0">
                <a:solidFill>
                  <a:schemeClr val="tx1"/>
                </a:solidFill>
              </a:rPr>
              <a:t> </a:t>
            </a:r>
            <a:r>
              <a:rPr lang="en-GB" sz="2000" b="1" dirty="0">
                <a:solidFill>
                  <a:schemeClr val="tx1"/>
                </a:solidFill>
              </a:rPr>
              <a:t>Film  /  Person </a:t>
            </a:r>
            <a:r>
              <a:rPr lang="en-GB" sz="2000" dirty="0" err="1">
                <a:solidFill>
                  <a:schemeClr val="tx1"/>
                </a:solidFill>
              </a:rPr>
              <a:t>siehst</a:t>
            </a:r>
            <a:r>
              <a:rPr lang="en-GB" sz="2000" dirty="0">
                <a:solidFill>
                  <a:schemeClr val="tx1"/>
                </a:solidFill>
              </a:rPr>
              <a:t> du </a:t>
            </a:r>
            <a:r>
              <a:rPr lang="en-GB" sz="2000" dirty="0" err="1">
                <a:solidFill>
                  <a:schemeClr val="tx1"/>
                </a:solidFill>
              </a:rPr>
              <a:t>gern</a:t>
            </a:r>
            <a:r>
              <a:rPr lang="en-GB" sz="2000" dirty="0">
                <a:solidFill>
                  <a:schemeClr val="tx1"/>
                </a:solidFill>
              </a:rPr>
              <a:t> am </a:t>
            </a:r>
            <a:r>
              <a:rPr lang="en-GB" sz="2000" dirty="0" err="1">
                <a:solidFill>
                  <a:schemeClr val="tx1"/>
                </a:solidFill>
              </a:rPr>
              <a:t>Wochenende</a:t>
            </a:r>
            <a:r>
              <a:rPr lang="en-GB" sz="2000" dirty="0">
                <a:solidFill>
                  <a:schemeClr val="tx1"/>
                </a:solidFill>
              </a:rPr>
              <a:t>?</a:t>
            </a:r>
          </a:p>
          <a:p>
            <a:pPr marL="457200" indent="-457200">
              <a:lnSpc>
                <a:spcPct val="150000"/>
              </a:lnSpc>
              <a:buFont typeface="+mj-lt"/>
              <a:buAutoNum type="arabicPeriod"/>
            </a:pPr>
            <a:r>
              <a:rPr lang="en-GB" sz="2000" dirty="0" err="1">
                <a:solidFill>
                  <a:schemeClr val="tx1"/>
                </a:solidFill>
              </a:rPr>
              <a:t>Welche</a:t>
            </a:r>
            <a:r>
              <a:rPr lang="en-GB" sz="2000" dirty="0">
                <a:solidFill>
                  <a:schemeClr val="tx1"/>
                </a:solidFill>
              </a:rPr>
              <a:t> </a:t>
            </a:r>
            <a:r>
              <a:rPr lang="en-GB" sz="2000" b="1" dirty="0">
                <a:solidFill>
                  <a:schemeClr val="tx1"/>
                </a:solidFill>
              </a:rPr>
              <a:t>Buch / </a:t>
            </a:r>
            <a:r>
              <a:rPr lang="en-GB" sz="2000" b="1" dirty="0" err="1">
                <a:solidFill>
                  <a:schemeClr val="tx1"/>
                </a:solidFill>
              </a:rPr>
              <a:t>Bücher</a:t>
            </a:r>
            <a:r>
              <a:rPr lang="en-GB" sz="2000" b="1" dirty="0">
                <a:solidFill>
                  <a:schemeClr val="tx1"/>
                </a:solidFill>
              </a:rPr>
              <a:t>  </a:t>
            </a:r>
            <a:r>
              <a:rPr lang="en-GB" sz="2000" dirty="0" err="1">
                <a:solidFill>
                  <a:schemeClr val="tx1"/>
                </a:solidFill>
              </a:rPr>
              <a:t>liest</a:t>
            </a:r>
            <a:r>
              <a:rPr lang="en-GB" sz="2000" dirty="0">
                <a:solidFill>
                  <a:schemeClr val="tx1"/>
                </a:solidFill>
              </a:rPr>
              <a:t> du </a:t>
            </a:r>
            <a:r>
              <a:rPr lang="en-GB" sz="2000" dirty="0" err="1">
                <a:solidFill>
                  <a:schemeClr val="tx1"/>
                </a:solidFill>
              </a:rPr>
              <a:t>gern</a:t>
            </a:r>
            <a:r>
              <a:rPr lang="en-GB" sz="2000" dirty="0">
                <a:solidFill>
                  <a:schemeClr val="tx1"/>
                </a:solidFill>
              </a:rPr>
              <a:t>?</a:t>
            </a:r>
          </a:p>
          <a:p>
            <a:pPr marL="457200" indent="-457200">
              <a:lnSpc>
                <a:spcPct val="150000"/>
              </a:lnSpc>
              <a:buFont typeface="+mj-lt"/>
              <a:buAutoNum type="arabicPeriod"/>
            </a:pPr>
            <a:r>
              <a:rPr lang="en-GB" sz="2000" dirty="0" err="1">
                <a:solidFill>
                  <a:schemeClr val="tx1"/>
                </a:solidFill>
              </a:rPr>
              <a:t>Welchen</a:t>
            </a:r>
            <a:r>
              <a:rPr lang="en-GB" sz="2000" dirty="0">
                <a:solidFill>
                  <a:schemeClr val="tx1"/>
                </a:solidFill>
              </a:rPr>
              <a:t> </a:t>
            </a:r>
            <a:r>
              <a:rPr lang="en-GB" sz="2000" b="1" dirty="0" err="1">
                <a:solidFill>
                  <a:schemeClr val="tx1"/>
                </a:solidFill>
              </a:rPr>
              <a:t>Sänger</a:t>
            </a:r>
            <a:r>
              <a:rPr lang="en-GB" sz="2000" b="1" dirty="0">
                <a:solidFill>
                  <a:schemeClr val="tx1"/>
                </a:solidFill>
              </a:rPr>
              <a:t> / Band</a:t>
            </a:r>
            <a:r>
              <a:rPr lang="en-GB" sz="2000" dirty="0">
                <a:solidFill>
                  <a:schemeClr val="tx1"/>
                </a:solidFill>
              </a:rPr>
              <a:t> horst du </a:t>
            </a:r>
            <a:r>
              <a:rPr lang="en-GB" sz="2000" dirty="0" err="1">
                <a:solidFill>
                  <a:schemeClr val="tx1"/>
                </a:solidFill>
              </a:rPr>
              <a:t>gern</a:t>
            </a:r>
            <a:r>
              <a:rPr lang="en-GB" sz="2000" dirty="0">
                <a:solidFill>
                  <a:schemeClr val="tx1"/>
                </a:solidFill>
              </a:rPr>
              <a:t>?</a:t>
            </a:r>
          </a:p>
          <a:p>
            <a:pPr marL="457200" indent="-457200">
              <a:lnSpc>
                <a:spcPct val="150000"/>
              </a:lnSpc>
              <a:buFont typeface="+mj-lt"/>
              <a:buAutoNum type="arabicPeriod"/>
            </a:pPr>
            <a:r>
              <a:rPr lang="en-GB" sz="2000" dirty="0" err="1">
                <a:solidFill>
                  <a:schemeClr val="tx1"/>
                </a:solidFill>
              </a:rPr>
              <a:t>Welche</a:t>
            </a:r>
            <a:r>
              <a:rPr lang="en-GB" sz="2000" dirty="0">
                <a:solidFill>
                  <a:schemeClr val="tx1"/>
                </a:solidFill>
              </a:rPr>
              <a:t> </a:t>
            </a:r>
            <a:r>
              <a:rPr lang="en-GB" sz="2000" b="1" dirty="0">
                <a:solidFill>
                  <a:schemeClr val="tx1"/>
                </a:solidFill>
              </a:rPr>
              <a:t>Aufgabe / </a:t>
            </a:r>
            <a:r>
              <a:rPr lang="en-GB" sz="2000" b="1" dirty="0" err="1">
                <a:solidFill>
                  <a:schemeClr val="tx1"/>
                </a:solidFill>
              </a:rPr>
              <a:t>Projekt</a:t>
            </a:r>
            <a:r>
              <a:rPr lang="en-GB" sz="2000" b="1" dirty="0">
                <a:solidFill>
                  <a:schemeClr val="tx1"/>
                </a:solidFill>
              </a:rPr>
              <a:t>  </a:t>
            </a:r>
            <a:r>
              <a:rPr lang="en-GB" sz="2000" dirty="0" err="1">
                <a:solidFill>
                  <a:schemeClr val="tx1"/>
                </a:solidFill>
              </a:rPr>
              <a:t>machst</a:t>
            </a:r>
            <a:r>
              <a:rPr lang="en-GB" sz="2000" dirty="0">
                <a:solidFill>
                  <a:schemeClr val="tx1"/>
                </a:solidFill>
              </a:rPr>
              <a:t> du </a:t>
            </a:r>
            <a:r>
              <a:rPr lang="en-GB" sz="2000" dirty="0" err="1">
                <a:solidFill>
                  <a:schemeClr val="tx1"/>
                </a:solidFill>
              </a:rPr>
              <a:t>nicht</a:t>
            </a:r>
            <a:r>
              <a:rPr lang="en-GB" sz="2000" dirty="0">
                <a:solidFill>
                  <a:schemeClr val="tx1"/>
                </a:solidFill>
              </a:rPr>
              <a:t> </a:t>
            </a:r>
            <a:r>
              <a:rPr lang="en-GB" sz="2000" dirty="0" err="1">
                <a:solidFill>
                  <a:schemeClr val="tx1"/>
                </a:solidFill>
              </a:rPr>
              <a:t>gern</a:t>
            </a:r>
            <a:r>
              <a:rPr lang="en-GB" sz="2000" dirty="0">
                <a:solidFill>
                  <a:schemeClr val="tx1"/>
                </a:solidFill>
              </a:rPr>
              <a:t> </a:t>
            </a:r>
            <a:r>
              <a:rPr lang="en-GB" sz="2000" dirty="0" err="1">
                <a:solidFill>
                  <a:schemeClr val="tx1"/>
                </a:solidFill>
              </a:rPr>
              <a:t>zu</a:t>
            </a:r>
            <a:r>
              <a:rPr lang="en-GB" sz="2000" dirty="0">
                <a:solidFill>
                  <a:schemeClr val="tx1"/>
                </a:solidFill>
              </a:rPr>
              <a:t> </a:t>
            </a:r>
            <a:r>
              <a:rPr lang="en-GB" sz="2000" dirty="0" err="1">
                <a:solidFill>
                  <a:schemeClr val="tx1"/>
                </a:solidFill>
              </a:rPr>
              <a:t>Hause</a:t>
            </a:r>
            <a:r>
              <a:rPr lang="en-GB" sz="2000" dirty="0">
                <a:solidFill>
                  <a:schemeClr val="tx1"/>
                </a:solidFill>
              </a:rPr>
              <a:t>?</a:t>
            </a:r>
          </a:p>
        </p:txBody>
      </p:sp>
      <p:sp>
        <p:nvSpPr>
          <p:cNvPr id="9" name="Rectangle 8">
            <a:extLst>
              <a:ext uri="{FF2B5EF4-FFF2-40B4-BE49-F238E27FC236}">
                <a16:creationId xmlns:a16="http://schemas.microsoft.com/office/drawing/2014/main" id="{E9AA42E9-6ECD-4ED8-A454-15251148E48D}"/>
              </a:ext>
            </a:extLst>
          </p:cNvPr>
          <p:cNvSpPr/>
          <p:nvPr/>
        </p:nvSpPr>
        <p:spPr>
          <a:xfrm>
            <a:off x="8276094" y="2081580"/>
            <a:ext cx="3735905" cy="3302996"/>
          </a:xfrm>
          <a:prstGeom prst="rect">
            <a:avLst/>
          </a:prstGeom>
          <a:solidFill>
            <a:srgbClr val="FFFA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000" b="1" dirty="0" err="1">
                <a:solidFill>
                  <a:schemeClr val="tx1"/>
                </a:solidFill>
              </a:rPr>
              <a:t>Beispiele</a:t>
            </a:r>
            <a:r>
              <a:rPr lang="en-GB" sz="2000" b="1" dirty="0">
                <a:solidFill>
                  <a:schemeClr val="tx1"/>
                </a:solidFill>
              </a:rPr>
              <a:t> (</a:t>
            </a:r>
            <a:r>
              <a:rPr lang="en-GB" sz="2000" b="1" dirty="0" err="1">
                <a:solidFill>
                  <a:schemeClr val="tx1"/>
                </a:solidFill>
              </a:rPr>
              <a:t>Frage</a:t>
            </a:r>
            <a:r>
              <a:rPr lang="en-GB" sz="2000" b="1" dirty="0">
                <a:solidFill>
                  <a:schemeClr val="tx1"/>
                </a:solidFill>
              </a:rPr>
              <a:t> 1):</a:t>
            </a:r>
          </a:p>
          <a:p>
            <a:pPr>
              <a:lnSpc>
                <a:spcPct val="150000"/>
              </a:lnSpc>
            </a:pPr>
            <a:endParaRPr lang="en-GB" sz="2000" b="1" dirty="0">
              <a:solidFill>
                <a:schemeClr val="tx1"/>
              </a:solidFill>
            </a:endParaRPr>
          </a:p>
          <a:p>
            <a:pPr>
              <a:lnSpc>
                <a:spcPct val="150000"/>
              </a:lnSpc>
            </a:pPr>
            <a:r>
              <a:rPr lang="en-GB" sz="2000" b="1" dirty="0">
                <a:solidFill>
                  <a:schemeClr val="tx1"/>
                </a:solidFill>
              </a:rPr>
              <a:t>Wolfgang : </a:t>
            </a:r>
            <a:r>
              <a:rPr lang="en-GB" sz="2000" dirty="0">
                <a:solidFill>
                  <a:schemeClr val="tx1"/>
                </a:solidFill>
              </a:rPr>
              <a:t>Ich </a:t>
            </a:r>
            <a:r>
              <a:rPr lang="en-GB" sz="2000" dirty="0" err="1">
                <a:solidFill>
                  <a:schemeClr val="tx1"/>
                </a:solidFill>
              </a:rPr>
              <a:t>lerne</a:t>
            </a:r>
            <a:r>
              <a:rPr lang="en-GB" sz="2000" dirty="0">
                <a:solidFill>
                  <a:schemeClr val="tx1"/>
                </a:solidFill>
              </a:rPr>
              <a:t> </a:t>
            </a:r>
            <a:r>
              <a:rPr lang="en-GB" sz="2000" dirty="0" err="1">
                <a:solidFill>
                  <a:schemeClr val="tx1"/>
                </a:solidFill>
              </a:rPr>
              <a:t>gern</a:t>
            </a:r>
            <a:r>
              <a:rPr lang="en-GB" sz="2000" dirty="0">
                <a:solidFill>
                  <a:schemeClr val="tx1"/>
                </a:solidFill>
              </a:rPr>
              <a:t> Deutsch.</a:t>
            </a:r>
          </a:p>
          <a:p>
            <a:pPr>
              <a:lnSpc>
                <a:spcPct val="150000"/>
              </a:lnSpc>
            </a:pPr>
            <a:r>
              <a:rPr lang="en-GB" sz="2000" b="1" dirty="0">
                <a:solidFill>
                  <a:schemeClr val="tx1"/>
                </a:solidFill>
              </a:rPr>
              <a:t>Mia: </a:t>
            </a:r>
            <a:r>
              <a:rPr lang="en-GB" sz="2000" dirty="0">
                <a:solidFill>
                  <a:schemeClr val="tx1"/>
                </a:solidFill>
              </a:rPr>
              <a:t>Ich </a:t>
            </a:r>
            <a:r>
              <a:rPr lang="en-GB" sz="2000" dirty="0" err="1">
                <a:solidFill>
                  <a:schemeClr val="tx1"/>
                </a:solidFill>
              </a:rPr>
              <a:t>lerne</a:t>
            </a:r>
            <a:r>
              <a:rPr lang="en-GB" sz="2000" dirty="0">
                <a:solidFill>
                  <a:schemeClr val="tx1"/>
                </a:solidFill>
              </a:rPr>
              <a:t> </a:t>
            </a:r>
            <a:r>
              <a:rPr lang="en-GB" sz="2000" dirty="0" err="1">
                <a:solidFill>
                  <a:schemeClr val="tx1"/>
                </a:solidFill>
              </a:rPr>
              <a:t>gern</a:t>
            </a:r>
            <a:r>
              <a:rPr lang="en-GB" sz="2000" dirty="0">
                <a:solidFill>
                  <a:schemeClr val="tx1"/>
                </a:solidFill>
              </a:rPr>
              <a:t> </a:t>
            </a:r>
            <a:r>
              <a:rPr lang="en-GB" sz="2000" dirty="0" err="1">
                <a:solidFill>
                  <a:schemeClr val="tx1"/>
                </a:solidFill>
              </a:rPr>
              <a:t>Chinesisch</a:t>
            </a:r>
            <a:r>
              <a:rPr lang="en-GB" sz="2000" dirty="0">
                <a:solidFill>
                  <a:schemeClr val="tx1"/>
                </a:solidFill>
              </a:rPr>
              <a:t> und </a:t>
            </a:r>
            <a:r>
              <a:rPr lang="en-GB" sz="2000" dirty="0" err="1">
                <a:solidFill>
                  <a:schemeClr val="tx1"/>
                </a:solidFill>
              </a:rPr>
              <a:t>Türkisch</a:t>
            </a:r>
            <a:r>
              <a:rPr lang="en-GB" sz="2000" dirty="0">
                <a:solidFill>
                  <a:schemeClr val="tx1"/>
                </a:solidFill>
              </a:rPr>
              <a:t>.</a:t>
            </a:r>
          </a:p>
        </p:txBody>
      </p:sp>
      <p:sp>
        <p:nvSpPr>
          <p:cNvPr id="10" name="TextBox 9">
            <a:extLst>
              <a:ext uri="{FF2B5EF4-FFF2-40B4-BE49-F238E27FC236}">
                <a16:creationId xmlns:a16="http://schemas.microsoft.com/office/drawing/2014/main" id="{E8FAD81C-C281-402E-B766-610A07BD12C9}"/>
              </a:ext>
            </a:extLst>
          </p:cNvPr>
          <p:cNvSpPr txBox="1"/>
          <p:nvPr/>
        </p:nvSpPr>
        <p:spPr>
          <a:xfrm>
            <a:off x="7786567" y="5559698"/>
            <a:ext cx="4028785" cy="510778"/>
          </a:xfrm>
          <a:prstGeom prst="wedgeRoundRectCallout">
            <a:avLst>
              <a:gd name="adj1" fmla="val -21678"/>
              <a:gd name="adj2" fmla="val -62298"/>
              <a:gd name="adj3" fmla="val 16667"/>
            </a:avLst>
          </a:prstGeom>
          <a:solidFill>
            <a:srgbClr val="FFFAEF"/>
          </a:solidFill>
          <a:ln>
            <a:solidFill>
              <a:srgbClr val="FFCC00"/>
            </a:solidFill>
          </a:ln>
        </p:spPr>
        <p:txBody>
          <a:bodyPr wrap="none" rtlCol="0">
            <a:spAutoFit/>
          </a:bodyPr>
          <a:lstStyle/>
          <a:p>
            <a:pPr algn="l"/>
            <a:r>
              <a:rPr lang="en-GB" sz="2400" dirty="0">
                <a:solidFill>
                  <a:schemeClr val="bg1"/>
                </a:solidFill>
              </a:rPr>
              <a:t>You can use a dictionary.</a:t>
            </a:r>
          </a:p>
        </p:txBody>
      </p:sp>
      <p:sp>
        <p:nvSpPr>
          <p:cNvPr id="11" name="Rectangle 10">
            <a:extLst>
              <a:ext uri="{FF2B5EF4-FFF2-40B4-BE49-F238E27FC236}">
                <a16:creationId xmlns:a16="http://schemas.microsoft.com/office/drawing/2014/main" id="{427F11D7-ADED-4257-B586-6ECEFC4231EA}"/>
              </a:ext>
            </a:extLst>
          </p:cNvPr>
          <p:cNvSpPr/>
          <p:nvPr/>
        </p:nvSpPr>
        <p:spPr>
          <a:xfrm>
            <a:off x="1755506" y="2204518"/>
            <a:ext cx="584738" cy="338727"/>
          </a:xfrm>
          <a:prstGeom prst="rect">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BA19BA0-368C-4BB2-A828-CB143343273C}"/>
              </a:ext>
            </a:extLst>
          </p:cNvPr>
          <p:cNvSpPr/>
          <p:nvPr/>
        </p:nvSpPr>
        <p:spPr>
          <a:xfrm>
            <a:off x="2803363" y="2682384"/>
            <a:ext cx="807741" cy="348342"/>
          </a:xfrm>
          <a:prstGeom prst="rect">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68BBBB5-CC9A-4BDF-A0DD-1E1E11111A69}"/>
              </a:ext>
            </a:extLst>
          </p:cNvPr>
          <p:cNvSpPr/>
          <p:nvPr/>
        </p:nvSpPr>
        <p:spPr>
          <a:xfrm>
            <a:off x="1802000" y="3128706"/>
            <a:ext cx="584738" cy="338727"/>
          </a:xfrm>
          <a:prstGeom prst="rect">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7AAF967-734D-4755-AE5E-FAB3E65DCB88}"/>
              </a:ext>
            </a:extLst>
          </p:cNvPr>
          <p:cNvSpPr/>
          <p:nvPr/>
        </p:nvSpPr>
        <p:spPr>
          <a:xfrm>
            <a:off x="2622494" y="3563714"/>
            <a:ext cx="807741" cy="348342"/>
          </a:xfrm>
          <a:prstGeom prst="rect">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F89834B-45DA-4CC8-BF54-41F34CC08E62}"/>
              </a:ext>
            </a:extLst>
          </p:cNvPr>
          <p:cNvSpPr/>
          <p:nvPr/>
        </p:nvSpPr>
        <p:spPr>
          <a:xfrm>
            <a:off x="1755506" y="4052894"/>
            <a:ext cx="584738" cy="338727"/>
          </a:xfrm>
          <a:prstGeom prst="rect">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79278C3-4EDD-49FC-AE4E-45CA645318C5}"/>
              </a:ext>
            </a:extLst>
          </p:cNvPr>
          <p:cNvSpPr/>
          <p:nvPr/>
        </p:nvSpPr>
        <p:spPr>
          <a:xfrm>
            <a:off x="1668477" y="4482729"/>
            <a:ext cx="718261" cy="410231"/>
          </a:xfrm>
          <a:prstGeom prst="rect">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27BD4C0-8914-4071-BA8B-32A7EACAC686}"/>
              </a:ext>
            </a:extLst>
          </p:cNvPr>
          <p:cNvSpPr/>
          <p:nvPr/>
        </p:nvSpPr>
        <p:spPr>
          <a:xfrm>
            <a:off x="3037668" y="4923091"/>
            <a:ext cx="658302" cy="410231"/>
          </a:xfrm>
          <a:prstGeom prst="rect">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5B35CAA-EB2D-4525-BDC5-BA2A2116EE6C}"/>
              </a:ext>
            </a:extLst>
          </p:cNvPr>
          <p:cNvSpPr/>
          <p:nvPr/>
        </p:nvSpPr>
        <p:spPr>
          <a:xfrm>
            <a:off x="3062407" y="5445045"/>
            <a:ext cx="951654" cy="389616"/>
          </a:xfrm>
          <a:prstGeom prst="rect">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Wolfgangs</a:t>
            </a:r>
            <a:r>
              <a:rPr lang="en-GB" sz="2800" b="1" dirty="0">
                <a:solidFill>
                  <a:schemeClr val="bg1"/>
                </a:solidFill>
              </a:rPr>
              <a:t> </a:t>
            </a:r>
            <a:r>
              <a:rPr lang="en-GB" sz="2800" b="1" dirty="0" err="1">
                <a:solidFill>
                  <a:schemeClr val="bg1"/>
                </a:solidFill>
              </a:rPr>
              <a:t>Hobbys</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136017"/>
            <a:ext cx="10632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Wolfgang hat </a:t>
            </a:r>
            <a:r>
              <a:rPr kumimoji="0" lang="en-US" sz="2400" b="0" i="0" u="none" strike="noStrike" kern="1200" cap="none" spc="0" normalizeH="0" baseline="0" noProof="0" dirty="0" err="1">
                <a:ln>
                  <a:noFill/>
                </a:ln>
                <a:effectLst/>
                <a:uLnTx/>
                <a:uFillTx/>
                <a:latin typeface="Century Gothic" panose="020F0302020204030204"/>
                <a:ea typeface="+mn-ea"/>
                <a:cs typeface="+mn-cs"/>
              </a:rPr>
              <a:t>viele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Hobbys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Welche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macht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2" name="Rectangle 1"/>
          <p:cNvSpPr/>
          <p:nvPr/>
        </p:nvSpPr>
        <p:spPr>
          <a:xfrm>
            <a:off x="263789" y="3737554"/>
            <a:ext cx="52324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1. [gern – Fußball – spielen]</a:t>
            </a:r>
          </a:p>
        </p:txBody>
      </p:sp>
      <p:sp>
        <p:nvSpPr>
          <p:cNvPr id="6" name="TextBox 5"/>
          <p:cNvSpPr txBox="1"/>
          <p:nvPr/>
        </p:nvSpPr>
        <p:spPr>
          <a:xfrm>
            <a:off x="304800" y="1843866"/>
            <a:ext cx="1050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	Partner A</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a:ln>
                  <a:noFill/>
                </a:ln>
                <a:effectLst/>
                <a:uLnTx/>
                <a:uFillTx/>
                <a:latin typeface="Century Gothic" panose="020F0302020204030204"/>
                <a:ea typeface="+mn-ea"/>
                <a:cs typeface="+mn-cs"/>
              </a:rPr>
              <a:t>Partner B</a:t>
            </a:r>
          </a:p>
        </p:txBody>
      </p:sp>
      <p:sp>
        <p:nvSpPr>
          <p:cNvPr id="8" name="TextBox 7">
            <a:extLst>
              <a:ext uri="{FF2B5EF4-FFF2-40B4-BE49-F238E27FC236}">
                <a16:creationId xmlns:a16="http://schemas.microsoft.com/office/drawing/2014/main" id="{BD37DB41-45C4-40D9-B76C-FD0EF2CB13B4}"/>
              </a:ext>
            </a:extLst>
          </p:cNvPr>
          <p:cNvSpPr txBox="1"/>
          <p:nvPr/>
        </p:nvSpPr>
        <p:spPr>
          <a:xfrm>
            <a:off x="304800" y="2400300"/>
            <a:ext cx="3759200" cy="830997"/>
          </a:xfrm>
          <a:prstGeom prst="rect">
            <a:avLst/>
          </a:prstGeom>
          <a:noFill/>
        </p:spPr>
        <p:txBody>
          <a:bodyPr wrap="square" rtlCol="0">
            <a:spAutoFit/>
          </a:bodyPr>
          <a:lstStyle/>
          <a:p>
            <a:pPr algn="l"/>
            <a:r>
              <a:rPr lang="en-GB" sz="2400" dirty="0" err="1"/>
              <a:t>Beschreib</a:t>
            </a:r>
            <a:r>
              <a:rPr lang="en-GB" sz="2400" dirty="0"/>
              <a:t> </a:t>
            </a:r>
            <a:r>
              <a:rPr lang="en-GB" sz="2400" dirty="0" err="1"/>
              <a:t>ein</a:t>
            </a:r>
            <a:r>
              <a:rPr lang="en-GB" sz="2400" dirty="0"/>
              <a:t> Hobby (present tense).</a:t>
            </a:r>
          </a:p>
        </p:txBody>
      </p:sp>
      <p:sp>
        <p:nvSpPr>
          <p:cNvPr id="10" name="Rectangle 9">
            <a:extLst>
              <a:ext uri="{FF2B5EF4-FFF2-40B4-BE49-F238E27FC236}">
                <a16:creationId xmlns:a16="http://schemas.microsoft.com/office/drawing/2014/main" id="{2B164EC9-ECD1-4F85-BE12-F108111F7550}"/>
              </a:ext>
            </a:extLst>
          </p:cNvPr>
          <p:cNvSpPr/>
          <p:nvPr/>
        </p:nvSpPr>
        <p:spPr>
          <a:xfrm>
            <a:off x="4928473" y="3737554"/>
            <a:ext cx="7263527" cy="461665"/>
          </a:xfrm>
          <a:prstGeom prst="rect">
            <a:avLst/>
          </a:prstGeom>
        </p:spPr>
        <p:txBody>
          <a:bodyPr wrap="none">
            <a:spAutoFit/>
          </a:bodyPr>
          <a:lstStyle/>
          <a:p>
            <a:r>
              <a:rPr lang="de-DE" sz="2400" dirty="0">
                <a:ea typeface="Calibri" panose="020F0502020204030204" pitchFamily="34" charset="0"/>
                <a:cs typeface="Times New Roman" panose="02020603050405020304" pitchFamily="18" charset="0"/>
              </a:rPr>
              <a:t>1. [diese Woche – jeden Tag – Fußball – spielen]</a:t>
            </a:r>
            <a:endParaRPr lang="en-GB" sz="2400" dirty="0"/>
          </a:p>
        </p:txBody>
      </p:sp>
      <p:sp>
        <p:nvSpPr>
          <p:cNvPr id="11" name="Speech Bubble: Rectangle with Corners Rounded 10">
            <a:extLst>
              <a:ext uri="{FF2B5EF4-FFF2-40B4-BE49-F238E27FC236}">
                <a16:creationId xmlns:a16="http://schemas.microsoft.com/office/drawing/2014/main" id="{72F2C45B-F87F-48B6-83BD-8F5CD1F8F756}"/>
              </a:ext>
            </a:extLst>
          </p:cNvPr>
          <p:cNvSpPr/>
          <p:nvPr/>
        </p:nvSpPr>
        <p:spPr>
          <a:xfrm>
            <a:off x="263789" y="4329548"/>
            <a:ext cx="3581400" cy="751856"/>
          </a:xfrm>
          <a:prstGeom prst="wedgeRoundRectCallout">
            <a:avLst>
              <a:gd name="adj1" fmla="val 63782"/>
              <a:gd name="adj2" fmla="val -19614"/>
              <a:gd name="adj3" fmla="val 16667"/>
            </a:avLst>
          </a:prstGeom>
          <a:solidFill>
            <a:srgbClr val="FFFAEF"/>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Er</a:t>
            </a:r>
            <a:r>
              <a:rPr lang="en-GB" sz="2400" dirty="0">
                <a:solidFill>
                  <a:schemeClr val="tx1"/>
                </a:solidFill>
              </a:rPr>
              <a:t> </a:t>
            </a:r>
            <a:r>
              <a:rPr lang="en-GB" sz="2400" dirty="0" err="1">
                <a:solidFill>
                  <a:schemeClr val="tx1"/>
                </a:solidFill>
              </a:rPr>
              <a:t>spielt</a:t>
            </a:r>
            <a:r>
              <a:rPr lang="en-GB" sz="2400" dirty="0">
                <a:solidFill>
                  <a:schemeClr val="tx1"/>
                </a:solidFill>
              </a:rPr>
              <a:t> </a:t>
            </a:r>
            <a:r>
              <a:rPr lang="en-GB" sz="2400" dirty="0" err="1">
                <a:solidFill>
                  <a:schemeClr val="tx1"/>
                </a:solidFill>
              </a:rPr>
              <a:t>gern</a:t>
            </a:r>
            <a:r>
              <a:rPr lang="en-GB" sz="2400" dirty="0">
                <a:solidFill>
                  <a:schemeClr val="tx1"/>
                </a:solidFill>
              </a:rPr>
              <a:t> </a:t>
            </a:r>
            <a:r>
              <a:rPr lang="en-GB" sz="2400" dirty="0" err="1">
                <a:solidFill>
                  <a:schemeClr val="tx1"/>
                </a:solidFill>
              </a:rPr>
              <a:t>Fußball</a:t>
            </a:r>
            <a:r>
              <a:rPr lang="en-GB" sz="2400" dirty="0">
                <a:solidFill>
                  <a:schemeClr val="tx1"/>
                </a:solidFill>
              </a:rPr>
              <a:t>.</a:t>
            </a:r>
          </a:p>
        </p:txBody>
      </p:sp>
      <p:sp>
        <p:nvSpPr>
          <p:cNvPr id="12" name="TextBox 11">
            <a:extLst>
              <a:ext uri="{FF2B5EF4-FFF2-40B4-BE49-F238E27FC236}">
                <a16:creationId xmlns:a16="http://schemas.microsoft.com/office/drawing/2014/main" id="{0457E519-06A6-4953-9A25-35E566B4A26C}"/>
              </a:ext>
            </a:extLst>
          </p:cNvPr>
          <p:cNvSpPr txBox="1"/>
          <p:nvPr/>
        </p:nvSpPr>
        <p:spPr>
          <a:xfrm>
            <a:off x="6096000" y="2448093"/>
            <a:ext cx="3759200" cy="830997"/>
          </a:xfrm>
          <a:prstGeom prst="rect">
            <a:avLst/>
          </a:prstGeom>
          <a:noFill/>
        </p:spPr>
        <p:txBody>
          <a:bodyPr wrap="square" rtlCol="0">
            <a:spAutoFit/>
          </a:bodyPr>
          <a:lstStyle/>
          <a:p>
            <a:pPr algn="l"/>
            <a:r>
              <a:rPr lang="en-GB" sz="2400" dirty="0"/>
              <a:t>Gib </a:t>
            </a:r>
            <a:r>
              <a:rPr lang="en-GB" sz="2400" dirty="0" err="1"/>
              <a:t>ein</a:t>
            </a:r>
            <a:r>
              <a:rPr lang="en-GB" sz="2400" dirty="0"/>
              <a:t> </a:t>
            </a:r>
            <a:r>
              <a:rPr lang="en-GB" sz="2400" dirty="0" err="1"/>
              <a:t>anderes</a:t>
            </a:r>
            <a:r>
              <a:rPr lang="en-GB" sz="2400" dirty="0"/>
              <a:t> Detail (past tense).</a:t>
            </a:r>
          </a:p>
        </p:txBody>
      </p:sp>
      <p:sp>
        <p:nvSpPr>
          <p:cNvPr id="13" name="Speech Bubble: Rectangle with Corners Rounded 12">
            <a:extLst>
              <a:ext uri="{FF2B5EF4-FFF2-40B4-BE49-F238E27FC236}">
                <a16:creationId xmlns:a16="http://schemas.microsoft.com/office/drawing/2014/main" id="{7E84E0B8-C250-4AE5-8E8B-0F6C20530C21}"/>
              </a:ext>
            </a:extLst>
          </p:cNvPr>
          <p:cNvSpPr/>
          <p:nvPr/>
        </p:nvSpPr>
        <p:spPr>
          <a:xfrm>
            <a:off x="4715049" y="4615645"/>
            <a:ext cx="7263527" cy="751856"/>
          </a:xfrm>
          <a:prstGeom prst="wedgeRoundRectCallout">
            <a:avLst>
              <a:gd name="adj1" fmla="val -57828"/>
              <a:gd name="adj2" fmla="val -24681"/>
              <a:gd name="adj3" fmla="val 16667"/>
            </a:avLst>
          </a:prstGeom>
          <a:solidFill>
            <a:srgbClr val="FFFAEF"/>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Diese</a:t>
            </a:r>
            <a:r>
              <a:rPr lang="en-GB" sz="2400" dirty="0">
                <a:solidFill>
                  <a:schemeClr val="tx1"/>
                </a:solidFill>
              </a:rPr>
              <a:t> </a:t>
            </a:r>
            <a:r>
              <a:rPr lang="en-GB" sz="2400" dirty="0" err="1">
                <a:solidFill>
                  <a:schemeClr val="tx1"/>
                </a:solidFill>
              </a:rPr>
              <a:t>Woche</a:t>
            </a:r>
            <a:r>
              <a:rPr lang="en-GB" sz="2400" dirty="0">
                <a:solidFill>
                  <a:schemeClr val="tx1"/>
                </a:solidFill>
              </a:rPr>
              <a:t> hat </a:t>
            </a:r>
            <a:r>
              <a:rPr lang="en-GB" sz="2400" dirty="0" err="1">
                <a:solidFill>
                  <a:schemeClr val="tx1"/>
                </a:solidFill>
              </a:rPr>
              <a:t>er</a:t>
            </a:r>
            <a:r>
              <a:rPr lang="en-GB" sz="2400" dirty="0">
                <a:solidFill>
                  <a:schemeClr val="tx1"/>
                </a:solidFill>
              </a:rPr>
              <a:t> </a:t>
            </a:r>
            <a:r>
              <a:rPr lang="en-GB" sz="2400" dirty="0" err="1">
                <a:solidFill>
                  <a:schemeClr val="tx1"/>
                </a:solidFill>
              </a:rPr>
              <a:t>jeden</a:t>
            </a:r>
            <a:r>
              <a:rPr lang="en-GB" sz="2400" dirty="0">
                <a:solidFill>
                  <a:schemeClr val="tx1"/>
                </a:solidFill>
              </a:rPr>
              <a:t> Tag </a:t>
            </a:r>
            <a:r>
              <a:rPr lang="en-GB" sz="2400" dirty="0" err="1">
                <a:solidFill>
                  <a:schemeClr val="tx1"/>
                </a:solidFill>
              </a:rPr>
              <a:t>Fußball</a:t>
            </a:r>
            <a:r>
              <a:rPr lang="en-GB" sz="2400" dirty="0">
                <a:solidFill>
                  <a:schemeClr val="tx1"/>
                </a:solidFill>
              </a:rPr>
              <a:t> </a:t>
            </a:r>
            <a:r>
              <a:rPr lang="en-GB" sz="2400" dirty="0" err="1">
                <a:solidFill>
                  <a:schemeClr val="tx1"/>
                </a:solidFill>
              </a:rPr>
              <a:t>gespielt</a:t>
            </a:r>
            <a:r>
              <a:rPr lang="en-GB" sz="2400" dirty="0">
                <a:solidFill>
                  <a:schemeClr val="tx1"/>
                </a:solidFill>
              </a:rPr>
              <a:t>.</a:t>
            </a:r>
          </a:p>
        </p:txBody>
      </p:sp>
      <p:sp>
        <p:nvSpPr>
          <p:cNvPr id="14" name="Speech Bubble: Rectangle with Corners Rounded 13">
            <a:extLst>
              <a:ext uri="{FF2B5EF4-FFF2-40B4-BE49-F238E27FC236}">
                <a16:creationId xmlns:a16="http://schemas.microsoft.com/office/drawing/2014/main" id="{FF8304A6-0C5F-44FB-8263-C83E79A501B6}"/>
              </a:ext>
            </a:extLst>
          </p:cNvPr>
          <p:cNvSpPr/>
          <p:nvPr/>
        </p:nvSpPr>
        <p:spPr>
          <a:xfrm>
            <a:off x="4715049" y="5442583"/>
            <a:ext cx="6756400" cy="558800"/>
          </a:xfrm>
          <a:prstGeom prst="wedgeRoundRectCallout">
            <a:avLst>
              <a:gd name="adj1" fmla="val -22575"/>
              <a:gd name="adj2" fmla="val -89773"/>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Start with the time expression and use Word Order 2.</a:t>
            </a:r>
          </a:p>
        </p:txBody>
      </p:sp>
      <p:pic>
        <p:nvPicPr>
          <p:cNvPr id="15" name="Picture 14" descr="A close up of a sign&#10;&#10;Description automatically generated">
            <a:extLst>
              <a:ext uri="{FF2B5EF4-FFF2-40B4-BE49-F238E27FC236}">
                <a16:creationId xmlns:a16="http://schemas.microsoft.com/office/drawing/2014/main" id="{ECAE70D1-C7B5-462E-982F-03CAAD9C5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2608"/>
          <a:stretch/>
        </p:blipFill>
        <p:spPr>
          <a:xfrm>
            <a:off x="9098582" y="233793"/>
            <a:ext cx="1162373" cy="1256706"/>
          </a:xfrm>
          <a:prstGeom prst="rect">
            <a:avLst/>
          </a:prstGeom>
        </p:spPr>
      </p:pic>
    </p:spTree>
    <p:extLst>
      <p:ext uri="{BB962C8B-B14F-4D97-AF65-F5344CB8AC3E}">
        <p14:creationId xmlns:p14="http://schemas.microsoft.com/office/powerpoint/2010/main" val="369251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animBg="1"/>
      <p:bldP spid="12" grpId="0"/>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Wolfgangs</a:t>
            </a:r>
            <a:r>
              <a:rPr lang="en-GB" sz="2800" b="1" dirty="0">
                <a:solidFill>
                  <a:schemeClr val="bg1"/>
                </a:solidFill>
              </a:rPr>
              <a:t> </a:t>
            </a:r>
            <a:r>
              <a:rPr lang="en-GB" sz="2800" b="1" dirty="0" err="1">
                <a:solidFill>
                  <a:schemeClr val="bg1"/>
                </a:solidFill>
              </a:rPr>
              <a:t>Hobbys</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0632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Wolfgang hat </a:t>
            </a:r>
            <a:r>
              <a:rPr kumimoji="0" lang="en-US" sz="2400" b="0" i="0" u="none" strike="noStrike" kern="1200" cap="none" spc="0" normalizeH="0" baseline="0" noProof="0" dirty="0" err="1">
                <a:ln>
                  <a:noFill/>
                </a:ln>
                <a:effectLst/>
                <a:uLnTx/>
                <a:uFillTx/>
                <a:latin typeface="Century Gothic" panose="020F0302020204030204"/>
                <a:ea typeface="+mn-ea"/>
                <a:cs typeface="+mn-cs"/>
              </a:rPr>
              <a:t>viele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Hobbys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Welche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macht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2" name="Rectangle 1"/>
          <p:cNvSpPr/>
          <p:nvPr/>
        </p:nvSpPr>
        <p:spPr>
          <a:xfrm>
            <a:off x="180000" y="2547401"/>
            <a:ext cx="4679383"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1. [oft – Sport – machen]		</a:t>
            </a:r>
            <a:b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2. [langsam – Türkisch – sprechen]	</a:t>
            </a:r>
            <a:b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3. [schnell – laufen]			</a:t>
            </a:r>
            <a:b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4.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gern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Fleisch</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 name="TextBox 5"/>
          <p:cNvSpPr txBox="1"/>
          <p:nvPr/>
        </p:nvSpPr>
        <p:spPr>
          <a:xfrm>
            <a:off x="304800" y="1889674"/>
            <a:ext cx="1050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	Partner A</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a:ln>
                  <a:noFill/>
                </a:ln>
                <a:effectLst/>
                <a:uLnTx/>
                <a:uFillTx/>
                <a:latin typeface="Century Gothic" panose="020F0302020204030204"/>
                <a:ea typeface="+mn-ea"/>
                <a:cs typeface="+mn-cs"/>
              </a:rPr>
              <a:t>Partner B</a:t>
            </a:r>
          </a:p>
        </p:txBody>
      </p:sp>
      <p:sp>
        <p:nvSpPr>
          <p:cNvPr id="8" name="Rectangle 7">
            <a:extLst>
              <a:ext uri="{FF2B5EF4-FFF2-40B4-BE49-F238E27FC236}">
                <a16:creationId xmlns:a16="http://schemas.microsoft.com/office/drawing/2014/main" id="{9F37ADDA-B232-4E7E-9C71-CEF37FB29575}"/>
              </a:ext>
            </a:extLst>
          </p:cNvPr>
          <p:cNvSpPr/>
          <p:nvPr/>
        </p:nvSpPr>
        <p:spPr>
          <a:xfrm>
            <a:off x="5250004" y="2483348"/>
            <a:ext cx="654575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1. [gestern – drei Stunden – Türkisch – sprechen]</a:t>
            </a:r>
          </a:p>
          <a:p>
            <a:pPr lvl="0">
              <a:defRPr/>
            </a:pPr>
            <a:b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2. </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gestern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im</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Park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laufen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b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endParaRPr lang="en-GB" sz="2000" dirty="0">
              <a:ea typeface="Calibri" panose="020F0502020204030204" pitchFamily="34" charset="0"/>
              <a:cs typeface="Times New Roman" panose="02020603050405020304" pitchFamily="18" charset="0"/>
            </a:endParaRPr>
          </a:p>
          <a:p>
            <a:pPr lvl="0">
              <a:defRPr/>
            </a:pPr>
            <a:r>
              <a:rPr lang="en-GB" sz="2000" dirty="0">
                <a:ea typeface="Calibri" panose="020F0502020204030204" pitchFamily="34" charset="0"/>
                <a:cs typeface="Times New Roman" panose="02020603050405020304" pitchFamily="18" charset="0"/>
              </a:rPr>
              <a:t>3. [</a:t>
            </a:r>
            <a:r>
              <a:rPr lang="en-GB" sz="2000" dirty="0" err="1">
                <a:ea typeface="Calibri" panose="020F0502020204030204" pitchFamily="34" charset="0"/>
                <a:cs typeface="Times New Roman" panose="02020603050405020304" pitchFamily="18" charset="0"/>
              </a:rPr>
              <a:t>diese</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Woche</a:t>
            </a:r>
            <a:r>
              <a:rPr lang="en-GB" sz="2000" dirty="0">
                <a:ea typeface="Calibri" panose="020F0502020204030204" pitchFamily="34" charset="0"/>
                <a:cs typeface="Times New Roman" panose="02020603050405020304" pitchFamily="18" charset="0"/>
              </a:rPr>
              <a:t> – </a:t>
            </a:r>
            <a:r>
              <a:rPr lang="en-GB" sz="2000" dirty="0" err="1">
                <a:ea typeface="Calibri" panose="020F0502020204030204" pitchFamily="34" charset="0"/>
                <a:cs typeface="Times New Roman" panose="02020603050405020304" pitchFamily="18" charset="0"/>
              </a:rPr>
              <a:t>schon</a:t>
            </a:r>
            <a:r>
              <a:rPr lang="en-GB" sz="2000" dirty="0">
                <a:ea typeface="Calibri" panose="020F0502020204030204" pitchFamily="34" charset="0"/>
                <a:cs typeface="Times New Roman" panose="02020603050405020304" pitchFamily="18" charset="0"/>
              </a:rPr>
              <a:t> – </a:t>
            </a:r>
            <a:r>
              <a:rPr lang="en-GB" sz="2000" dirty="0" err="1">
                <a:ea typeface="Calibri" panose="020F0502020204030204" pitchFamily="34" charset="0"/>
                <a:cs typeface="Times New Roman" panose="02020603050405020304" pitchFamily="18" charset="0"/>
              </a:rPr>
              <a:t>fünf</a:t>
            </a:r>
            <a:r>
              <a:rPr lang="en-GB" sz="2000" dirty="0">
                <a:ea typeface="Calibri" panose="020F0502020204030204" pitchFamily="34" charset="0"/>
                <a:cs typeface="Times New Roman" panose="02020603050405020304" pitchFamily="18" charset="0"/>
              </a:rPr>
              <a:t> Hamburger – </a:t>
            </a:r>
            <a:r>
              <a:rPr lang="en-GB" sz="2000" dirty="0" err="1">
                <a:ea typeface="Calibri" panose="020F0502020204030204" pitchFamily="34" charset="0"/>
                <a:cs typeface="Times New Roman" panose="02020603050405020304" pitchFamily="18" charset="0"/>
              </a:rPr>
              <a:t>essen</a:t>
            </a:r>
            <a:r>
              <a:rPr lang="en-GB" sz="2000" dirty="0">
                <a:ea typeface="Calibri" panose="020F0502020204030204" pitchFamily="34" charset="0"/>
                <a:cs typeface="Times New Roman" panose="02020603050405020304" pitchFamily="18" charset="0"/>
              </a:rPr>
              <a:t>]</a:t>
            </a:r>
            <a:endParaRPr lang="en-GB" sz="2000" dirty="0"/>
          </a:p>
          <a:p>
            <a:pPr>
              <a:defRPr/>
            </a:pPr>
            <a:br>
              <a:rPr lang="de-DE" sz="2000" dirty="0">
                <a:ea typeface="Calibri" panose="020F0502020204030204" pitchFamily="34" charset="0"/>
                <a:cs typeface="Times New Roman" panose="02020603050405020304" pitchFamily="18" charset="0"/>
              </a:rPr>
            </a:br>
            <a:r>
              <a:rPr lang="de-DE" sz="2000" dirty="0">
                <a:ea typeface="Calibri" panose="020F0502020204030204" pitchFamily="34" charset="0"/>
                <a:cs typeface="Times New Roman" panose="02020603050405020304" pitchFamily="18" charset="0"/>
              </a:rPr>
              <a:t>4. [diese Woche – zweimal – Sport – machen]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2000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Autofit/>
          </a:bodyPr>
          <a:lstStyle/>
          <a:p>
            <a:r>
              <a:rPr lang="en-GB" sz="2800" b="1" dirty="0" err="1">
                <a:solidFill>
                  <a:schemeClr val="bg1"/>
                </a:solidFill>
              </a:rPr>
              <a:t>Wolfgangs</a:t>
            </a:r>
            <a:r>
              <a:rPr lang="en-GB" sz="2800" b="1" dirty="0">
                <a:solidFill>
                  <a:schemeClr val="bg1"/>
                </a:solidFill>
              </a:rPr>
              <a:t> </a:t>
            </a:r>
            <a:r>
              <a:rPr lang="en-GB" sz="2800" b="1" dirty="0" err="1">
                <a:solidFill>
                  <a:schemeClr val="bg1"/>
                </a:solidFill>
              </a:rPr>
              <a:t>Hobbys</a:t>
            </a:r>
            <a:r>
              <a:rPr lang="en-GB" sz="2800" b="1" dirty="0">
                <a:solidFill>
                  <a:schemeClr val="bg1"/>
                </a:solidFill>
              </a:rPr>
              <a:t>: </a:t>
            </a:r>
            <a:r>
              <a:rPr lang="en-GB" sz="2800" b="1" dirty="0" err="1">
                <a:solidFill>
                  <a:schemeClr val="bg1"/>
                </a:solidFill>
              </a:rPr>
              <a:t>Antworten</a:t>
            </a:r>
            <a:r>
              <a:rPr lang="en-GB" sz="28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0632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Wolfgang hat </a:t>
            </a:r>
            <a:r>
              <a:rPr kumimoji="0" lang="en-US" sz="2400" b="0" i="0" u="none" strike="noStrike" kern="1200" cap="none" spc="0" normalizeH="0" baseline="0" noProof="0" dirty="0" err="1">
                <a:ln>
                  <a:noFill/>
                </a:ln>
                <a:effectLst/>
                <a:uLnTx/>
                <a:uFillTx/>
                <a:latin typeface="Century Gothic" panose="020F0302020204030204"/>
                <a:ea typeface="+mn-ea"/>
                <a:cs typeface="+mn-cs"/>
              </a:rPr>
              <a:t>viele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Hobbys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Welche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macht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2" name="Rectangle 1"/>
          <p:cNvSpPr/>
          <p:nvPr/>
        </p:nvSpPr>
        <p:spPr>
          <a:xfrm>
            <a:off x="180000" y="2322815"/>
            <a:ext cx="12705348" cy="2554545"/>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Er</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macht</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oft Sport.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B. Diese Woche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hat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er zweimal Sport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gemacht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 Er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spricht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langsam Türkisch.		B. Gestern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hat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er drei Stunden Türkisch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gespochen</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b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 Er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läuft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schnell. 			B. Gestern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ist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er im Park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gelaufen</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b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Er</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isst</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gern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Fleisch</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B.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Diese</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Woche</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hat</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er</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schon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fünf</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Hamburger </a:t>
            </a:r>
            <a:r>
              <a:rPr kumimoji="0" lang="en-GB" sz="2000" b="1"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gegessen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1" name="Rectangle 10"/>
          <p:cNvSpPr/>
          <p:nvPr/>
        </p:nvSpPr>
        <p:spPr>
          <a:xfrm>
            <a:off x="180000" y="2540853"/>
            <a:ext cx="3265638" cy="400110"/>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1. [oft – Sport – machen]</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13" name="Rectangle 12"/>
          <p:cNvSpPr/>
          <p:nvPr/>
        </p:nvSpPr>
        <p:spPr>
          <a:xfrm>
            <a:off x="4754298" y="2540853"/>
            <a:ext cx="5886548" cy="400110"/>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1. [diese Woche – zweimal – Sport – machen] </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15" name="Rectangle 14"/>
          <p:cNvSpPr/>
          <p:nvPr/>
        </p:nvSpPr>
        <p:spPr>
          <a:xfrm>
            <a:off x="180000" y="3112993"/>
            <a:ext cx="4390946" cy="400110"/>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2. [langsam – Türkisch – sprechen]</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17" name="Rectangle 16"/>
          <p:cNvSpPr/>
          <p:nvPr/>
        </p:nvSpPr>
        <p:spPr>
          <a:xfrm>
            <a:off x="4754298" y="3174049"/>
            <a:ext cx="6833937" cy="400110"/>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2. [gestern – drei Stunden – Türkisch – sprechen]</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19" name="Rectangle 18"/>
          <p:cNvSpPr/>
          <p:nvPr/>
        </p:nvSpPr>
        <p:spPr>
          <a:xfrm>
            <a:off x="180000" y="3761107"/>
            <a:ext cx="2598788" cy="400110"/>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3. [schnell – laufen]</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21" name="Rectangle 20"/>
          <p:cNvSpPr/>
          <p:nvPr/>
        </p:nvSpPr>
        <p:spPr>
          <a:xfrm>
            <a:off x="4754298" y="3772485"/>
            <a:ext cx="7331242" cy="677108"/>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3. </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gestern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im</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Park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laufen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b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23" name="Rectangle 22"/>
          <p:cNvSpPr/>
          <p:nvPr/>
        </p:nvSpPr>
        <p:spPr>
          <a:xfrm>
            <a:off x="180000" y="4386214"/>
            <a:ext cx="3313728" cy="400110"/>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4.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gern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Fleisch</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25" name="Rectangle 24"/>
          <p:cNvSpPr/>
          <p:nvPr/>
        </p:nvSpPr>
        <p:spPr>
          <a:xfrm>
            <a:off x="4754298" y="4388189"/>
            <a:ext cx="7084776" cy="400110"/>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4.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diese</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Woche</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schon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fünf</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Hamburger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28" name="TextBox 27"/>
          <p:cNvSpPr txBox="1"/>
          <p:nvPr/>
        </p:nvSpPr>
        <p:spPr>
          <a:xfrm>
            <a:off x="304800" y="1889674"/>
            <a:ext cx="1050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	Partner A</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a:ln>
                  <a:noFill/>
                </a:ln>
                <a:effectLst/>
                <a:uLnTx/>
                <a:uFillTx/>
                <a:latin typeface="Century Gothic" panose="020F0302020204030204"/>
                <a:ea typeface="+mn-ea"/>
                <a:cs typeface="+mn-cs"/>
              </a:rPr>
              <a:t>Partner B</a:t>
            </a:r>
          </a:p>
        </p:txBody>
      </p:sp>
    </p:spTree>
    <p:extLst>
      <p:ext uri="{BB962C8B-B14F-4D97-AF65-F5344CB8AC3E}">
        <p14:creationId xmlns:p14="http://schemas.microsoft.com/office/powerpoint/2010/main" val="52069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1" grpId="0" animBg="1"/>
      <p:bldP spid="23"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38734" cy="647577"/>
          </a:xfrm>
        </p:spPr>
        <p:txBody>
          <a:bodyPr>
            <a:normAutofit/>
          </a:bodyPr>
          <a:lstStyle/>
          <a:p>
            <a:r>
              <a:rPr lang="en-GB" sz="2800" b="1" dirty="0" err="1">
                <a:solidFill>
                  <a:schemeClr val="bg1"/>
                </a:solidFill>
              </a:rPr>
              <a:t>Mias</a:t>
            </a:r>
            <a:r>
              <a:rPr lang="en-GB" sz="2800" b="1" dirty="0">
                <a:solidFill>
                  <a:schemeClr val="bg1"/>
                </a:solidFill>
              </a:rPr>
              <a:t> </a:t>
            </a:r>
            <a:r>
              <a:rPr lang="en-GB" sz="2800" b="1" dirty="0" err="1">
                <a:solidFill>
                  <a:schemeClr val="bg1"/>
                </a:solidFill>
              </a:rPr>
              <a:t>Hobbys</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0632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Mia hat </a:t>
            </a:r>
            <a:r>
              <a:rPr kumimoji="0" lang="en-US" sz="2400" b="0" i="0" u="none" strike="noStrike" kern="1200" cap="none" spc="0" normalizeH="0" baseline="0" noProof="0" dirty="0" err="1">
                <a:ln>
                  <a:noFill/>
                </a:ln>
                <a:effectLst/>
                <a:uLnTx/>
                <a:uFillTx/>
                <a:latin typeface="Century Gothic" panose="020F0302020204030204"/>
                <a:ea typeface="+mn-ea"/>
                <a:cs typeface="+mn-cs"/>
              </a:rPr>
              <a:t>viele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Hobbys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Welche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macht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sie</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2" name="Rectangle 1"/>
          <p:cNvSpPr/>
          <p:nvPr/>
        </p:nvSpPr>
        <p:spPr>
          <a:xfrm>
            <a:off x="180000" y="2547401"/>
            <a:ext cx="4696800"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1. [gern – wasser – trinken]		</a:t>
            </a:r>
            <a:b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2. [oft – singen]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3. [gern – am Strand – liegen]		</a:t>
            </a:r>
            <a:b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4. [schnell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Postkarten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schreiben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 name="TextBox 5"/>
          <p:cNvSpPr txBox="1"/>
          <p:nvPr/>
        </p:nvSpPr>
        <p:spPr>
          <a:xfrm>
            <a:off x="304800" y="1889674"/>
            <a:ext cx="1050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	Partner B</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a:ln>
                  <a:noFill/>
                </a:ln>
                <a:effectLst/>
                <a:uLnTx/>
                <a:uFillTx/>
                <a:latin typeface="Century Gothic" panose="020F0302020204030204"/>
                <a:ea typeface="+mn-ea"/>
                <a:cs typeface="+mn-cs"/>
              </a:rPr>
              <a:t>Partner A</a:t>
            </a:r>
          </a:p>
        </p:txBody>
      </p:sp>
      <p:sp>
        <p:nvSpPr>
          <p:cNvPr id="8" name="Rectangle 7">
            <a:extLst>
              <a:ext uri="{FF2B5EF4-FFF2-40B4-BE49-F238E27FC236}">
                <a16:creationId xmlns:a16="http://schemas.microsoft.com/office/drawing/2014/main" id="{AE376535-D171-4A2A-9BA0-8E6D2E9D0366}"/>
              </a:ext>
            </a:extLst>
          </p:cNvPr>
          <p:cNvSpPr/>
          <p:nvPr/>
        </p:nvSpPr>
        <p:spPr>
          <a:xfrm>
            <a:off x="4876800" y="2547401"/>
            <a:ext cx="7010402" cy="2246769"/>
          </a:xfrm>
          <a:prstGeom prst="rect">
            <a:avLst/>
          </a:prstGeom>
        </p:spPr>
        <p:txBody>
          <a:bodyPr wrap="square">
            <a:spAutoFit/>
          </a:bodyPr>
          <a:lstStyle/>
          <a:p>
            <a:pPr>
              <a:defRPr/>
            </a:pPr>
            <a:r>
              <a:rPr lang="de-DE" sz="2000" dirty="0">
                <a:ea typeface="Calibri" panose="020F0502020204030204" pitchFamily="34" charset="0"/>
                <a:cs typeface="Times New Roman" panose="02020603050405020304" pitchFamily="18" charset="0"/>
              </a:rPr>
              <a:t>1. </a:t>
            </a:r>
            <a:r>
              <a:rPr lang="en-GB" sz="2000" dirty="0">
                <a:ea typeface="Calibri" panose="020F0502020204030204" pitchFamily="34" charset="0"/>
                <a:cs typeface="Times New Roman" panose="02020603050405020304" pitchFamily="18" charset="0"/>
              </a:rPr>
              <a:t>[</a:t>
            </a:r>
            <a:r>
              <a:rPr lang="en-GB" sz="2000" dirty="0" err="1">
                <a:ea typeface="Calibri" panose="020F0502020204030204" pitchFamily="34" charset="0"/>
                <a:cs typeface="Times New Roman" panose="02020603050405020304" pitchFamily="18" charset="0"/>
              </a:rPr>
              <a:t>letzte</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Woche</a:t>
            </a:r>
            <a:r>
              <a:rPr lang="en-GB" sz="2000" dirty="0">
                <a:ea typeface="Calibri" panose="020F0502020204030204" pitchFamily="34" charset="0"/>
                <a:cs typeface="Times New Roman" panose="02020603050405020304" pitchFamily="18" charset="0"/>
              </a:rPr>
              <a:t> – </a:t>
            </a:r>
            <a:r>
              <a:rPr lang="en-GB" sz="2000" dirty="0" err="1">
                <a:ea typeface="Calibri" panose="020F0502020204030204" pitchFamily="34" charset="0"/>
                <a:cs typeface="Times New Roman" panose="02020603050405020304" pitchFamily="18" charset="0"/>
              </a:rPr>
              <a:t>zwei</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Stunden</a:t>
            </a:r>
            <a:r>
              <a:rPr lang="en-GB" sz="2000" dirty="0">
                <a:ea typeface="Calibri" panose="020F0502020204030204" pitchFamily="34" charset="0"/>
                <a:cs typeface="Times New Roman" panose="02020603050405020304" pitchFamily="18" charset="0"/>
              </a:rPr>
              <a:t> – am Strand – </a:t>
            </a:r>
            <a:r>
              <a:rPr lang="en-GB" sz="2000" dirty="0" err="1">
                <a:ea typeface="Calibri" panose="020F0502020204030204" pitchFamily="34" charset="0"/>
                <a:cs typeface="Times New Roman" panose="02020603050405020304" pitchFamily="18" charset="0"/>
              </a:rPr>
              <a:t>liegen</a:t>
            </a:r>
            <a:r>
              <a:rPr lang="en-GB" sz="2000" dirty="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2. [diese Woche – schon – zweimal im Chor – singen]</a:t>
            </a:r>
          </a:p>
          <a:p>
            <a:pPr>
              <a:defRPr/>
            </a:pPr>
            <a:b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lang="en-GB" sz="2000" dirty="0">
                <a:ea typeface="Calibri" panose="020F0502020204030204" pitchFamily="34" charset="0"/>
                <a:cs typeface="Times New Roman" panose="02020603050405020304" pitchFamily="18" charset="0"/>
              </a:rPr>
              <a:t>3. [</a:t>
            </a:r>
            <a:r>
              <a:rPr lang="en-GB" sz="2000" dirty="0" err="1">
                <a:ea typeface="Calibri" panose="020F0502020204030204" pitchFamily="34" charset="0"/>
                <a:cs typeface="Times New Roman" panose="02020603050405020304" pitchFamily="18" charset="0"/>
              </a:rPr>
              <a:t>gestern</a:t>
            </a:r>
            <a:r>
              <a:rPr lang="en-GB" sz="2000" dirty="0">
                <a:ea typeface="Calibri" panose="020F0502020204030204" pitchFamily="34" charset="0"/>
                <a:cs typeface="Times New Roman" panose="02020603050405020304" pitchFamily="18" charset="0"/>
              </a:rPr>
              <a:t> – schnell – </a:t>
            </a:r>
            <a:r>
              <a:rPr lang="en-GB" sz="2000" dirty="0" err="1">
                <a:ea typeface="Calibri" panose="020F0502020204030204" pitchFamily="34" charset="0"/>
                <a:cs typeface="Times New Roman" panose="02020603050405020304" pitchFamily="18" charset="0"/>
              </a:rPr>
              <a:t>viele</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Postkarten</a:t>
            </a:r>
            <a:r>
              <a:rPr lang="en-GB" sz="2000" dirty="0">
                <a:ea typeface="Calibri" panose="020F0502020204030204" pitchFamily="34" charset="0"/>
                <a:cs typeface="Times New Roman" panose="02020603050405020304" pitchFamily="18" charset="0"/>
              </a:rPr>
              <a:t> - </a:t>
            </a:r>
            <a:r>
              <a:rPr lang="en-GB" sz="2000" dirty="0" err="1">
                <a:ea typeface="Calibri" panose="020F0502020204030204" pitchFamily="34" charset="0"/>
                <a:cs typeface="Times New Roman" panose="02020603050405020304" pitchFamily="18" charset="0"/>
              </a:rPr>
              <a:t>schreiben</a:t>
            </a:r>
            <a:r>
              <a:rPr lang="en-GB" sz="2000" dirty="0">
                <a:ea typeface="Calibri" panose="020F0502020204030204" pitchFamily="34" charset="0"/>
                <a:cs typeface="Times New Roman" panose="02020603050405020304" pitchFamily="18" charset="0"/>
              </a:rPr>
              <a:t>] </a:t>
            </a:r>
          </a:p>
          <a:p>
            <a:pPr>
              <a:defRPr/>
            </a:pPr>
            <a:endParaRPr lang="en-GB" sz="2000" dirty="0">
              <a:ea typeface="Calibri" panose="020F0502020204030204" pitchFamily="34" charset="0"/>
              <a:cs typeface="Times New Roman" panose="02020603050405020304" pitchFamily="18" charset="0"/>
            </a:endParaRPr>
          </a:p>
          <a:p>
            <a:pPr>
              <a:defRPr/>
            </a:pPr>
            <a:r>
              <a:rPr lang="de-DE" sz="2000" dirty="0">
                <a:ea typeface="Calibri" panose="020F0502020204030204" pitchFamily="34" charset="0"/>
                <a:cs typeface="Times New Roman" panose="02020603050405020304" pitchFamily="18" charset="0"/>
              </a:rPr>
              <a:t>4. [gestern – viel Wasser – trinken]</a:t>
            </a:r>
          </a:p>
        </p:txBody>
      </p:sp>
    </p:spTree>
    <p:extLst>
      <p:ext uri="{BB962C8B-B14F-4D97-AF65-F5344CB8AC3E}">
        <p14:creationId xmlns:p14="http://schemas.microsoft.com/office/powerpoint/2010/main" val="2203960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000" y="2322815"/>
            <a:ext cx="12705348" cy="2457339"/>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trinkt</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gern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Wasser.</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B. Gestern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hat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sie viel Wasser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getrunken</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 Sie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singt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oft.				B. Diese Woche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hat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sie schon zweimal im Chor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gesungen</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b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 Sie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liegt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gern am Strand. 		B. Letzte Woche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hat</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sie zwei Stunden am Strand </a:t>
            </a:r>
            <a:r>
              <a:rPr kumimoji="0" lang="de-DE"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gelegen</a:t>
            </a: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b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 Sie </a:t>
            </a:r>
            <a:r>
              <a:rPr kumimoji="0" lang="en-GB" sz="2000" b="1"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schreibt</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schnell</a:t>
            </a:r>
            <a:r>
              <a:rPr kumimoji="0" lang="en-GB" sz="2000" b="0" i="0" u="none" strike="noStrike" kern="1200" cap="none" spc="0" normalizeH="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Postkarten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B.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Gestern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hat</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schnell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viele</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Poskarten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geschrieben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4" name="Title 3"/>
          <p:cNvSpPr>
            <a:spLocks noGrp="1"/>
          </p:cNvSpPr>
          <p:nvPr>
            <p:ph type="title"/>
          </p:nvPr>
        </p:nvSpPr>
        <p:spPr>
          <a:xfrm>
            <a:off x="-1" y="213557"/>
            <a:ext cx="5199797" cy="647577"/>
          </a:xfrm>
        </p:spPr>
        <p:txBody>
          <a:bodyPr>
            <a:noAutofit/>
          </a:bodyPr>
          <a:lstStyle/>
          <a:p>
            <a:r>
              <a:rPr lang="en-GB" sz="2800" b="1" dirty="0" err="1">
                <a:solidFill>
                  <a:schemeClr val="bg1"/>
                </a:solidFill>
              </a:rPr>
              <a:t>Mias</a:t>
            </a:r>
            <a:r>
              <a:rPr lang="en-GB" sz="2800" b="1" dirty="0">
                <a:solidFill>
                  <a:schemeClr val="bg1"/>
                </a:solidFill>
              </a:rPr>
              <a:t> </a:t>
            </a:r>
            <a:r>
              <a:rPr lang="en-GB" sz="2800" b="1" dirty="0" err="1">
                <a:solidFill>
                  <a:schemeClr val="bg1"/>
                </a:solidFill>
              </a:rPr>
              <a:t>Hobbys</a:t>
            </a:r>
            <a:r>
              <a:rPr lang="en-GB" sz="2800" b="1" dirty="0">
                <a:solidFill>
                  <a:schemeClr val="bg1"/>
                </a:solidFill>
              </a:rPr>
              <a:t>: </a:t>
            </a:r>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0632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Mia hat </a:t>
            </a:r>
            <a:r>
              <a:rPr kumimoji="0" lang="en-US" sz="2400" b="0" i="0" u="none" strike="noStrike" kern="1200" cap="none" spc="0" normalizeH="0" baseline="0" noProof="0" dirty="0" err="1">
                <a:ln>
                  <a:noFill/>
                </a:ln>
                <a:effectLst/>
                <a:uLnTx/>
                <a:uFillTx/>
                <a:latin typeface="Century Gothic" panose="020F0302020204030204"/>
                <a:ea typeface="+mn-ea"/>
                <a:cs typeface="+mn-cs"/>
              </a:rPr>
              <a:t>viele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Hobbys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Welche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macht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sie</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1" name="Rectangle 10"/>
          <p:cNvSpPr/>
          <p:nvPr/>
        </p:nvSpPr>
        <p:spPr>
          <a:xfrm>
            <a:off x="180000" y="2540853"/>
            <a:ext cx="3494867" cy="400110"/>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1. [gern – Wasser – trinken]</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13" name="Rectangle 12"/>
          <p:cNvSpPr/>
          <p:nvPr/>
        </p:nvSpPr>
        <p:spPr>
          <a:xfrm>
            <a:off x="4754297" y="2540853"/>
            <a:ext cx="6058081" cy="400110"/>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1. [gestern – viel Wasser – trinken] </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15" name="Rectangle 14"/>
          <p:cNvSpPr/>
          <p:nvPr/>
        </p:nvSpPr>
        <p:spPr>
          <a:xfrm>
            <a:off x="176794" y="3130477"/>
            <a:ext cx="3792607" cy="400110"/>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2. [oft – singen]</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17" name="Rectangle 16"/>
          <p:cNvSpPr/>
          <p:nvPr/>
        </p:nvSpPr>
        <p:spPr>
          <a:xfrm>
            <a:off x="4754749" y="3151893"/>
            <a:ext cx="7204143" cy="400110"/>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2. [diese Woche – schon – zweimal im Chor – singen]</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19" name="Rectangle 18"/>
          <p:cNvSpPr/>
          <p:nvPr/>
        </p:nvSpPr>
        <p:spPr>
          <a:xfrm>
            <a:off x="180000" y="3761107"/>
            <a:ext cx="3929281" cy="400110"/>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3. [gern – am Strand – liegen]</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21" name="Rectangle 20"/>
          <p:cNvSpPr/>
          <p:nvPr/>
        </p:nvSpPr>
        <p:spPr>
          <a:xfrm>
            <a:off x="4729643" y="3761107"/>
            <a:ext cx="7437702" cy="677108"/>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3. </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letzte</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Woche</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zwei</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Stunden</a:t>
            </a:r>
            <a:r>
              <a:rPr kumimoji="0" lang="en-GB" sz="2000" b="0" i="0" u="none" strike="noStrike" kern="1200" cap="none" spc="0" normalizeH="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am Strand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liegen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b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b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23" name="Rectangle 22"/>
          <p:cNvSpPr/>
          <p:nvPr/>
        </p:nvSpPr>
        <p:spPr>
          <a:xfrm>
            <a:off x="176794" y="4386214"/>
            <a:ext cx="4552849" cy="400110"/>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4. [schnell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Postkarten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schreiben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25" name="Rectangle 24"/>
          <p:cNvSpPr/>
          <p:nvPr/>
        </p:nvSpPr>
        <p:spPr>
          <a:xfrm>
            <a:off x="4754298" y="4386214"/>
            <a:ext cx="7437702" cy="400110"/>
          </a:xfrm>
          <a:prstGeom prst="rect">
            <a:avLst/>
          </a:prstGeom>
          <a:solidFill>
            <a:schemeClr val="bg2"/>
          </a:solidFill>
        </p:spPr>
        <p:txBody>
          <a:bodyPr wrap="square">
            <a:spAutoFit/>
          </a:bodyPr>
          <a:lstStyle/>
          <a:p>
            <a:pPr lvl="0">
              <a:defRPr/>
            </a:pP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4. [</a:t>
            </a:r>
            <a:r>
              <a:rPr kumimoji="0" lang="en-GB" sz="2000" b="0" i="0" u="none" strike="noStrike" kern="1200" cap="none" spc="0" normalizeH="0" baseline="0" noProof="0" dirty="0" err="1">
                <a:ln>
                  <a:noFill/>
                </a:ln>
                <a:effectLst/>
                <a:uLnTx/>
                <a:uFillTx/>
                <a:latin typeface="Century Gothic" panose="020F0302020204030204"/>
                <a:ea typeface="Calibri" panose="020F0502020204030204" pitchFamily="34" charset="0"/>
                <a:cs typeface="Times New Roman" panose="02020603050405020304" pitchFamily="18" charset="0"/>
              </a:rPr>
              <a:t>gestern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 schnell </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viele</a:t>
            </a:r>
            <a:r>
              <a:rPr lang="en-GB" sz="2000" dirty="0">
                <a:ea typeface="Calibri" panose="020F0502020204030204" pitchFamily="34" charset="0"/>
                <a:cs typeface="Times New Roman" panose="02020603050405020304" pitchFamily="18" charset="0"/>
              </a:rPr>
              <a:t> </a:t>
            </a:r>
            <a:r>
              <a:rPr lang="en-GB" sz="2000" dirty="0" err="1">
                <a:ea typeface="Calibri" panose="020F0502020204030204" pitchFamily="34" charset="0"/>
                <a:cs typeface="Times New Roman" panose="02020603050405020304" pitchFamily="18" charset="0"/>
              </a:rPr>
              <a:t>Postkarten</a:t>
            </a:r>
            <a:r>
              <a:rPr lang="en-GB" sz="2000" dirty="0">
                <a:ea typeface="Calibri" panose="020F0502020204030204" pitchFamily="34" charset="0"/>
                <a:cs typeface="Times New Roman" panose="02020603050405020304" pitchFamily="18" charset="0"/>
              </a:rPr>
              <a:t> - </a:t>
            </a:r>
            <a:r>
              <a:rPr lang="en-GB" sz="2000" dirty="0" err="1">
                <a:ea typeface="Calibri" panose="020F0502020204030204" pitchFamily="34" charset="0"/>
                <a:cs typeface="Times New Roman" panose="02020603050405020304" pitchFamily="18" charset="0"/>
              </a:rPr>
              <a:t>schreiben</a:t>
            </a:r>
            <a:r>
              <a:rPr kumimoji="0" lang="en-GB" sz="2000" b="0"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28" name="TextBox 27"/>
          <p:cNvSpPr txBox="1"/>
          <p:nvPr/>
        </p:nvSpPr>
        <p:spPr>
          <a:xfrm>
            <a:off x="304800" y="1889674"/>
            <a:ext cx="1050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	Partner B</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a:ln>
                  <a:noFill/>
                </a:ln>
                <a:effectLst/>
                <a:uLnTx/>
                <a:uFillTx/>
                <a:latin typeface="Century Gothic" panose="020F0302020204030204"/>
                <a:ea typeface="+mn-ea"/>
                <a:cs typeface="+mn-cs"/>
              </a:rPr>
              <a:t>Partner A</a:t>
            </a:r>
          </a:p>
        </p:txBody>
      </p:sp>
    </p:spTree>
    <p:extLst>
      <p:ext uri="{BB962C8B-B14F-4D97-AF65-F5344CB8AC3E}">
        <p14:creationId xmlns:p14="http://schemas.microsoft.com/office/powerpoint/2010/main" val="370402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1" grpId="0" animBg="1"/>
      <p:bldP spid="23"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013248-D1A5-4DC7-A73B-57C08E32A74A}"/>
              </a:ext>
            </a:extLst>
          </p:cNvPr>
          <p:cNvSpPr>
            <a:spLocks noGrp="1"/>
          </p:cNvSpPr>
          <p:nvPr>
            <p:ph type="title"/>
          </p:nvPr>
        </p:nvSpPr>
        <p:spPr>
          <a:xfrm>
            <a:off x="27342" y="51247"/>
            <a:ext cx="2759401" cy="335644"/>
          </a:xfrm>
        </p:spPr>
        <p:txBody>
          <a:bodyPr>
            <a:normAutofit/>
          </a:bodyPr>
          <a:lstStyle/>
          <a:p>
            <a:r>
              <a:rPr kumimoji="0" lang="en-GB" sz="14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Wolfgangs</a:t>
            </a:r>
            <a:r>
              <a:rPr kumimoji="0" lang="en-GB" sz="1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14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Hobbys</a:t>
            </a:r>
            <a:r>
              <a:rPr kumimoji="0" lang="en-GB" sz="14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Person A</a:t>
            </a:r>
            <a:endParaRPr lang="en-GB" sz="1400" dirty="0"/>
          </a:p>
        </p:txBody>
      </p:sp>
      <p:cxnSp>
        <p:nvCxnSpPr>
          <p:cNvPr id="6" name="Straight Connector 5">
            <a:extLst>
              <a:ext uri="{FF2B5EF4-FFF2-40B4-BE49-F238E27FC236}">
                <a16:creationId xmlns:a16="http://schemas.microsoft.com/office/drawing/2014/main" id="{F84908F0-1A65-448E-9B40-8C7983806857}"/>
              </a:ext>
            </a:extLst>
          </p:cNvPr>
          <p:cNvCxnSpPr>
            <a:cxnSpLocks/>
          </p:cNvCxnSpPr>
          <p:nvPr/>
        </p:nvCxnSpPr>
        <p:spPr>
          <a:xfrm>
            <a:off x="6067940" y="-5967"/>
            <a:ext cx="0" cy="6863967"/>
          </a:xfrm>
          <a:prstGeom prst="line">
            <a:avLst/>
          </a:prstGeom>
          <a:noFill/>
          <a:ln w="19050" cap="flat" cmpd="sng" algn="ctr">
            <a:solidFill>
              <a:schemeClr val="tx1"/>
            </a:solidFill>
            <a:prstDash val="sysDash"/>
            <a:miter lim="800000"/>
          </a:ln>
          <a:effectLst/>
        </p:spPr>
      </p:cxnSp>
      <p:sp>
        <p:nvSpPr>
          <p:cNvPr id="7" name="Title 1">
            <a:extLst>
              <a:ext uri="{FF2B5EF4-FFF2-40B4-BE49-F238E27FC236}">
                <a16:creationId xmlns:a16="http://schemas.microsoft.com/office/drawing/2014/main" id="{E347625B-C96B-4005-8573-2D75EBD936A4}"/>
              </a:ext>
            </a:extLst>
          </p:cNvPr>
          <p:cNvSpPr txBox="1">
            <a:spLocks/>
          </p:cNvSpPr>
          <p:nvPr/>
        </p:nvSpPr>
        <p:spPr>
          <a:xfrm>
            <a:off x="27342" y="1441853"/>
            <a:ext cx="3769112" cy="39191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b="1" i="0" kern="1200" baseline="0">
                <a:solidFill>
                  <a:schemeClr val="accent5">
                    <a:lumMod val="50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Mias</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Hobbys</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Person A</a:t>
            </a:r>
          </a:p>
        </p:txBody>
      </p:sp>
      <p:sp>
        <p:nvSpPr>
          <p:cNvPr id="8" name="TextBox 7">
            <a:extLst>
              <a:ext uri="{FF2B5EF4-FFF2-40B4-BE49-F238E27FC236}">
                <a16:creationId xmlns:a16="http://schemas.microsoft.com/office/drawing/2014/main" id="{F0E81169-0600-40F3-9CB8-397C2C8E0B0C}"/>
              </a:ext>
            </a:extLst>
          </p:cNvPr>
          <p:cNvSpPr txBox="1"/>
          <p:nvPr/>
        </p:nvSpPr>
        <p:spPr>
          <a:xfrm>
            <a:off x="2084089" y="1490253"/>
            <a:ext cx="24479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F0302020204030204"/>
                <a:ea typeface="+mn-ea"/>
                <a:cs typeface="+mn-cs"/>
              </a:rPr>
              <a:t>(Person B </a:t>
            </a:r>
            <a:r>
              <a:rPr kumimoji="0" lang="en-GB" sz="1400" b="0" i="0" u="none" strike="noStrike" kern="1200" cap="none" spc="0" normalizeH="0" baseline="0" noProof="0" dirty="0" err="1">
                <a:ln>
                  <a:noFill/>
                </a:ln>
                <a:solidFill>
                  <a:prstClr val="black"/>
                </a:solidFill>
                <a:effectLst/>
                <a:uLnTx/>
                <a:uFillTx/>
                <a:latin typeface="Century Gothic" panose="020F0302020204030204"/>
                <a:ea typeface="+mn-ea"/>
                <a:cs typeface="+mn-cs"/>
              </a:rPr>
              <a:t>beginnt</a:t>
            </a:r>
            <a:r>
              <a:rPr kumimoji="0" lang="en-GB" sz="14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F7D15C95-4133-458F-80FE-11B02C543E72}"/>
              </a:ext>
            </a:extLst>
          </p:cNvPr>
          <p:cNvSpPr txBox="1"/>
          <p:nvPr/>
        </p:nvSpPr>
        <p:spPr>
          <a:xfrm>
            <a:off x="8598101" y="30632"/>
            <a:ext cx="43800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F0302020204030204"/>
                <a:ea typeface="+mn-ea"/>
                <a:cs typeface="+mn-cs"/>
              </a:rPr>
              <a:t>(Person A </a:t>
            </a:r>
            <a:r>
              <a:rPr kumimoji="0" lang="en-GB" sz="1400" b="0" i="0" u="none" strike="noStrike" kern="1200" cap="none" spc="0" normalizeH="0" baseline="0" noProof="0" dirty="0" err="1">
                <a:ln>
                  <a:noFill/>
                </a:ln>
                <a:solidFill>
                  <a:prstClr val="black"/>
                </a:solidFill>
                <a:effectLst/>
                <a:uLnTx/>
                <a:uFillTx/>
                <a:latin typeface="Century Gothic" panose="020F0302020204030204"/>
                <a:ea typeface="+mn-ea"/>
                <a:cs typeface="+mn-cs"/>
              </a:rPr>
              <a:t>beginnt</a:t>
            </a:r>
            <a:r>
              <a:rPr kumimoji="0" lang="en-GB" sz="14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10" name="Rectangle 9">
            <a:extLst>
              <a:ext uri="{FF2B5EF4-FFF2-40B4-BE49-F238E27FC236}">
                <a16:creationId xmlns:a16="http://schemas.microsoft.com/office/drawing/2014/main" id="{11F5484B-5884-4B8C-89E9-D15964C7FC26}"/>
              </a:ext>
            </a:extLst>
          </p:cNvPr>
          <p:cNvSpPr/>
          <p:nvPr/>
        </p:nvSpPr>
        <p:spPr>
          <a:xfrm>
            <a:off x="113621" y="336612"/>
            <a:ext cx="4332101" cy="116525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1. [oft – Sport – machen]		</a:t>
            </a:r>
            <a:b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2. [langsam – Türkisch – sprechen]	</a:t>
            </a:r>
            <a:b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3. [schnell – laufen]			</a:t>
            </a:r>
            <a:b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b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4.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gern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Fleisch</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A6CDF3DA-5C00-4B27-93FA-348EEB7EC113}"/>
              </a:ext>
            </a:extLst>
          </p:cNvPr>
          <p:cNvSpPr/>
          <p:nvPr/>
        </p:nvSpPr>
        <p:spPr>
          <a:xfrm>
            <a:off x="95240" y="1787232"/>
            <a:ext cx="4332101" cy="138499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1. </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letzte</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Woche</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zwei</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Stunden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 am Strand –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liegen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2. [diese Woche – schon – zweimal im Chor – singen]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b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3.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gestern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 schnell -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viele</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Postkarten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schreiben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4. [gestern – viel Wasser – trinken]</a:t>
            </a:r>
          </a:p>
        </p:txBody>
      </p:sp>
      <p:sp>
        <p:nvSpPr>
          <p:cNvPr id="14" name="Title 3">
            <a:extLst>
              <a:ext uri="{FF2B5EF4-FFF2-40B4-BE49-F238E27FC236}">
                <a16:creationId xmlns:a16="http://schemas.microsoft.com/office/drawing/2014/main" id="{49FBD0DC-7D4D-4241-A43F-D8A20D5B56B3}"/>
              </a:ext>
            </a:extLst>
          </p:cNvPr>
          <p:cNvSpPr txBox="1">
            <a:spLocks/>
          </p:cNvSpPr>
          <p:nvPr/>
        </p:nvSpPr>
        <p:spPr>
          <a:xfrm>
            <a:off x="15641" y="3685773"/>
            <a:ext cx="2759401" cy="3356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Wolfgangs Hobbys: Person A</a:t>
            </a:r>
            <a:endParaRPr kumimoji="0" lang="en-GB" sz="1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5" name="Title 1">
            <a:extLst>
              <a:ext uri="{FF2B5EF4-FFF2-40B4-BE49-F238E27FC236}">
                <a16:creationId xmlns:a16="http://schemas.microsoft.com/office/drawing/2014/main" id="{46204D65-62CE-4584-9A8B-73C3A9BCB9A2}"/>
              </a:ext>
            </a:extLst>
          </p:cNvPr>
          <p:cNvSpPr txBox="1">
            <a:spLocks/>
          </p:cNvSpPr>
          <p:nvPr/>
        </p:nvSpPr>
        <p:spPr>
          <a:xfrm>
            <a:off x="15641" y="5076379"/>
            <a:ext cx="3769112" cy="39191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b="1" i="0" kern="1200" baseline="0">
                <a:solidFill>
                  <a:schemeClr val="accent5">
                    <a:lumMod val="50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Mias</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Hobbys</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Person A</a:t>
            </a:r>
          </a:p>
        </p:txBody>
      </p:sp>
      <p:sp>
        <p:nvSpPr>
          <p:cNvPr id="16" name="Rectangle 15">
            <a:extLst>
              <a:ext uri="{FF2B5EF4-FFF2-40B4-BE49-F238E27FC236}">
                <a16:creationId xmlns:a16="http://schemas.microsoft.com/office/drawing/2014/main" id="{DA717BA1-3CD3-4F70-954D-D9AD6FBC7B7E}"/>
              </a:ext>
            </a:extLst>
          </p:cNvPr>
          <p:cNvSpPr/>
          <p:nvPr/>
        </p:nvSpPr>
        <p:spPr>
          <a:xfrm>
            <a:off x="101920" y="3971138"/>
            <a:ext cx="4332101" cy="116525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1. [oft – Sport – machen]		</a:t>
            </a:r>
            <a:b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2. [langsam – Türkisch – sprechen]	</a:t>
            </a:r>
            <a:b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3. [schnell – laufen]			</a:t>
            </a:r>
            <a:b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b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4.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gern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Fleisch</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2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9B465E71-0DC9-422F-B51A-F7EBEDEA0753}"/>
              </a:ext>
            </a:extLst>
          </p:cNvPr>
          <p:cNvSpPr/>
          <p:nvPr/>
        </p:nvSpPr>
        <p:spPr>
          <a:xfrm>
            <a:off x="83539" y="5421758"/>
            <a:ext cx="4332101" cy="138499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1. </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letzte</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Woche</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zwei</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Stunden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 am Strand –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liegen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2. [diese Woche – schon – zweimal im Chor – singen]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b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3.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gestern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 schnell -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viele</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Postkarten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1200" b="0" i="0" u="none" strike="noStrike" kern="0" cap="none" spc="0" normalizeH="0" baseline="0" noProof="0" dirty="0" err="1">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schreiben</a:t>
            </a:r>
            <a:r>
              <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4. [gestern – viel Wasser – trinken]</a:t>
            </a:r>
          </a:p>
        </p:txBody>
      </p:sp>
      <p:cxnSp>
        <p:nvCxnSpPr>
          <p:cNvPr id="18" name="Straight Connector 17">
            <a:extLst>
              <a:ext uri="{FF2B5EF4-FFF2-40B4-BE49-F238E27FC236}">
                <a16:creationId xmlns:a16="http://schemas.microsoft.com/office/drawing/2014/main" id="{CFC7FB5F-540D-477C-8452-E1B265147BC0}"/>
              </a:ext>
            </a:extLst>
          </p:cNvPr>
          <p:cNvCxnSpPr>
            <a:cxnSpLocks/>
          </p:cNvCxnSpPr>
          <p:nvPr/>
        </p:nvCxnSpPr>
        <p:spPr>
          <a:xfrm flipH="1">
            <a:off x="0" y="3429000"/>
            <a:ext cx="12164658" cy="0"/>
          </a:xfrm>
          <a:prstGeom prst="line">
            <a:avLst/>
          </a:prstGeom>
          <a:noFill/>
          <a:ln w="19050" cap="flat" cmpd="sng" algn="ctr">
            <a:solidFill>
              <a:schemeClr val="tx1"/>
            </a:solidFill>
            <a:prstDash val="sysDash"/>
            <a:miter lim="800000"/>
          </a:ln>
          <a:effectLst/>
        </p:spPr>
      </p:cxnSp>
      <p:sp>
        <p:nvSpPr>
          <p:cNvPr id="21" name="Title 3">
            <a:extLst>
              <a:ext uri="{FF2B5EF4-FFF2-40B4-BE49-F238E27FC236}">
                <a16:creationId xmlns:a16="http://schemas.microsoft.com/office/drawing/2014/main" id="{0B08BC8E-9217-4420-9AE6-5137888B83C0}"/>
              </a:ext>
            </a:extLst>
          </p:cNvPr>
          <p:cNvSpPr txBox="1">
            <a:spLocks/>
          </p:cNvSpPr>
          <p:nvPr/>
        </p:nvSpPr>
        <p:spPr>
          <a:xfrm>
            <a:off x="6105244" y="33227"/>
            <a:ext cx="2759401" cy="3356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Wolfgangs</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en-GB"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Hobbys</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Person B</a:t>
            </a:r>
            <a:endParaRPr kumimoji="0" lang="en-GB" sz="1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2" name="Title 1">
            <a:extLst>
              <a:ext uri="{FF2B5EF4-FFF2-40B4-BE49-F238E27FC236}">
                <a16:creationId xmlns:a16="http://schemas.microsoft.com/office/drawing/2014/main" id="{46CACB05-7F42-404A-8816-22F8129CB7B7}"/>
              </a:ext>
            </a:extLst>
          </p:cNvPr>
          <p:cNvSpPr txBox="1">
            <a:spLocks/>
          </p:cNvSpPr>
          <p:nvPr/>
        </p:nvSpPr>
        <p:spPr>
          <a:xfrm>
            <a:off x="6096000" y="1702183"/>
            <a:ext cx="3769112" cy="39191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b="1" i="0" kern="1200" baseline="0">
                <a:solidFill>
                  <a:schemeClr val="accent5">
                    <a:lumMod val="50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Mias</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Hobbys</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Person B</a:t>
            </a:r>
          </a:p>
        </p:txBody>
      </p:sp>
      <p:sp>
        <p:nvSpPr>
          <p:cNvPr id="23" name="TextBox 22">
            <a:extLst>
              <a:ext uri="{FF2B5EF4-FFF2-40B4-BE49-F238E27FC236}">
                <a16:creationId xmlns:a16="http://schemas.microsoft.com/office/drawing/2014/main" id="{6534E932-25FF-4B1C-8950-9728EBDD5795}"/>
              </a:ext>
            </a:extLst>
          </p:cNvPr>
          <p:cNvSpPr txBox="1"/>
          <p:nvPr/>
        </p:nvSpPr>
        <p:spPr>
          <a:xfrm>
            <a:off x="2558493" y="35592"/>
            <a:ext cx="43800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F0302020204030204"/>
                <a:ea typeface="+mn-ea"/>
                <a:cs typeface="+mn-cs"/>
              </a:rPr>
              <a:t>(Person A </a:t>
            </a:r>
            <a:r>
              <a:rPr kumimoji="0" lang="en-GB" sz="1400" b="0" i="0" u="none" strike="noStrike" kern="1200" cap="none" spc="0" normalizeH="0" baseline="0" noProof="0" dirty="0" err="1">
                <a:ln>
                  <a:noFill/>
                </a:ln>
                <a:solidFill>
                  <a:prstClr val="black"/>
                </a:solidFill>
                <a:effectLst/>
                <a:uLnTx/>
                <a:uFillTx/>
                <a:latin typeface="Century Gothic" panose="020F0302020204030204"/>
                <a:ea typeface="+mn-ea"/>
                <a:cs typeface="+mn-cs"/>
              </a:rPr>
              <a:t>beginnt</a:t>
            </a:r>
            <a:r>
              <a:rPr kumimoji="0" lang="en-GB" sz="14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7FDC1D04-375A-4513-A47D-FCC17E93442B}"/>
              </a:ext>
            </a:extLst>
          </p:cNvPr>
          <p:cNvSpPr txBox="1"/>
          <p:nvPr/>
        </p:nvSpPr>
        <p:spPr>
          <a:xfrm>
            <a:off x="8100443" y="1738780"/>
            <a:ext cx="24479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F0302020204030204"/>
                <a:ea typeface="+mn-ea"/>
                <a:cs typeface="+mn-cs"/>
              </a:rPr>
              <a:t>(Person B </a:t>
            </a:r>
            <a:r>
              <a:rPr kumimoji="0" lang="en-GB" sz="1400" b="0" i="0" u="none" strike="noStrike" kern="1200" cap="none" spc="0" normalizeH="0" baseline="0" noProof="0" dirty="0" err="1">
                <a:ln>
                  <a:noFill/>
                </a:ln>
                <a:solidFill>
                  <a:prstClr val="black"/>
                </a:solidFill>
                <a:effectLst/>
                <a:uLnTx/>
                <a:uFillTx/>
                <a:latin typeface="Century Gothic" panose="020F0302020204030204"/>
                <a:ea typeface="+mn-ea"/>
                <a:cs typeface="+mn-cs"/>
              </a:rPr>
              <a:t>beginnt</a:t>
            </a:r>
            <a:r>
              <a:rPr kumimoji="0" lang="en-GB" sz="14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25" name="Rectangle 24">
            <a:extLst>
              <a:ext uri="{FF2B5EF4-FFF2-40B4-BE49-F238E27FC236}">
                <a16:creationId xmlns:a16="http://schemas.microsoft.com/office/drawing/2014/main" id="{0C2758FD-F2FA-45A4-ADF1-2EBE5971A610}"/>
              </a:ext>
            </a:extLst>
          </p:cNvPr>
          <p:cNvSpPr/>
          <p:nvPr/>
        </p:nvSpPr>
        <p:spPr>
          <a:xfrm>
            <a:off x="6201053" y="336612"/>
            <a:ext cx="4304498" cy="138499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 [gestern – drei Stunden – Türkisch – sprechen]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 </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gestern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im</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Park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laufen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b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diese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Woche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schon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fünf</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Hamburger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essen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 [diese Woche – zweimal – Sport – machen]</a:t>
            </a:r>
          </a:p>
        </p:txBody>
      </p:sp>
      <p:sp>
        <p:nvSpPr>
          <p:cNvPr id="26" name="Rectangle 25">
            <a:extLst>
              <a:ext uri="{FF2B5EF4-FFF2-40B4-BE49-F238E27FC236}">
                <a16:creationId xmlns:a16="http://schemas.microsoft.com/office/drawing/2014/main" id="{9C076958-A7D8-42A4-853B-E3EE22D62553}"/>
              </a:ext>
            </a:extLst>
          </p:cNvPr>
          <p:cNvSpPr/>
          <p:nvPr/>
        </p:nvSpPr>
        <p:spPr>
          <a:xfrm>
            <a:off x="6190783" y="2083189"/>
            <a:ext cx="4304498" cy="116525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 [gern – wasser – trinken]		</a:t>
            </a:r>
            <a:b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 [oft – singen]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 [gern – am Strand – liegen]		</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 [schnell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Postkarten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schreiben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Title 3">
            <a:extLst>
              <a:ext uri="{FF2B5EF4-FFF2-40B4-BE49-F238E27FC236}">
                <a16:creationId xmlns:a16="http://schemas.microsoft.com/office/drawing/2014/main" id="{F0EA2037-97AA-450E-92B7-703AE2E90052}"/>
              </a:ext>
            </a:extLst>
          </p:cNvPr>
          <p:cNvSpPr txBox="1">
            <a:spLocks/>
          </p:cNvSpPr>
          <p:nvPr/>
        </p:nvSpPr>
        <p:spPr>
          <a:xfrm>
            <a:off x="6148048" y="3605404"/>
            <a:ext cx="2759401" cy="3356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Wolfgangs</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en-GB"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Hobbys</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Person B</a:t>
            </a:r>
            <a:endParaRPr kumimoji="0" lang="en-GB" sz="1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8" name="Title 1">
            <a:extLst>
              <a:ext uri="{FF2B5EF4-FFF2-40B4-BE49-F238E27FC236}">
                <a16:creationId xmlns:a16="http://schemas.microsoft.com/office/drawing/2014/main" id="{0BE4DF1E-B3ED-4738-893B-666E6D8FF8DB}"/>
              </a:ext>
            </a:extLst>
          </p:cNvPr>
          <p:cNvSpPr txBox="1">
            <a:spLocks/>
          </p:cNvSpPr>
          <p:nvPr/>
        </p:nvSpPr>
        <p:spPr>
          <a:xfrm>
            <a:off x="6138804" y="5274360"/>
            <a:ext cx="3769112" cy="39191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000" b="1" i="0" kern="1200" baseline="0">
                <a:solidFill>
                  <a:schemeClr val="accent5">
                    <a:lumMod val="50000"/>
                  </a:schemeClr>
                </a:solidFill>
                <a:latin typeface="Century Gothic" panose="020B0502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Mias</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Hobbys</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Person B</a:t>
            </a:r>
          </a:p>
        </p:txBody>
      </p:sp>
      <p:sp>
        <p:nvSpPr>
          <p:cNvPr id="29" name="TextBox 28">
            <a:extLst>
              <a:ext uri="{FF2B5EF4-FFF2-40B4-BE49-F238E27FC236}">
                <a16:creationId xmlns:a16="http://schemas.microsoft.com/office/drawing/2014/main" id="{FC1B3049-7AA7-4CE2-A0AA-F6CEE8EB967A}"/>
              </a:ext>
            </a:extLst>
          </p:cNvPr>
          <p:cNvSpPr txBox="1"/>
          <p:nvPr/>
        </p:nvSpPr>
        <p:spPr>
          <a:xfrm>
            <a:off x="8143247" y="5310957"/>
            <a:ext cx="24479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F0302020204030204"/>
                <a:ea typeface="+mn-ea"/>
                <a:cs typeface="+mn-cs"/>
              </a:rPr>
              <a:t>(Person B </a:t>
            </a:r>
            <a:r>
              <a:rPr kumimoji="0" lang="en-GB" sz="1400" b="0" i="0" u="none" strike="noStrike" kern="1200" cap="none" spc="0" normalizeH="0" baseline="0" noProof="0" dirty="0" err="1">
                <a:ln>
                  <a:noFill/>
                </a:ln>
                <a:solidFill>
                  <a:prstClr val="black"/>
                </a:solidFill>
                <a:effectLst/>
                <a:uLnTx/>
                <a:uFillTx/>
                <a:latin typeface="Century Gothic" panose="020F0302020204030204"/>
                <a:ea typeface="+mn-ea"/>
                <a:cs typeface="+mn-cs"/>
              </a:rPr>
              <a:t>beginnt</a:t>
            </a:r>
            <a:r>
              <a:rPr kumimoji="0" lang="en-GB" sz="14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30" name="Rectangle 29">
            <a:extLst>
              <a:ext uri="{FF2B5EF4-FFF2-40B4-BE49-F238E27FC236}">
                <a16:creationId xmlns:a16="http://schemas.microsoft.com/office/drawing/2014/main" id="{210D38ED-0125-40D3-B621-562B4ECCE010}"/>
              </a:ext>
            </a:extLst>
          </p:cNvPr>
          <p:cNvSpPr/>
          <p:nvPr/>
        </p:nvSpPr>
        <p:spPr>
          <a:xfrm>
            <a:off x="6243857" y="3908789"/>
            <a:ext cx="4304498" cy="138499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 [gestern – drei Stunden – Türkisch – sprechen]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 </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gestern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im</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Park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laufen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b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diese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Woche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schon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fünf</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Hamburger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essen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 [diese Woche – zweimal – Sport – machen]</a:t>
            </a:r>
          </a:p>
        </p:txBody>
      </p:sp>
      <p:sp>
        <p:nvSpPr>
          <p:cNvPr id="31" name="Rectangle 30">
            <a:extLst>
              <a:ext uri="{FF2B5EF4-FFF2-40B4-BE49-F238E27FC236}">
                <a16:creationId xmlns:a16="http://schemas.microsoft.com/office/drawing/2014/main" id="{67553095-95D8-41BC-B523-DC955AE091A4}"/>
              </a:ext>
            </a:extLst>
          </p:cNvPr>
          <p:cNvSpPr/>
          <p:nvPr/>
        </p:nvSpPr>
        <p:spPr>
          <a:xfrm>
            <a:off x="6233587" y="5655366"/>
            <a:ext cx="4304498" cy="116525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 [gern – wasser – trinken]		</a:t>
            </a:r>
            <a:b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 [oft – singen]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 [gern – am Strand – liegen]		</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 [schnell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Postkarten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schreiben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615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sunglasses&#10;&#10;Description automatically generated">
            <a:extLst>
              <a:ext uri="{FF2B5EF4-FFF2-40B4-BE49-F238E27FC236}">
                <a16:creationId xmlns:a16="http://schemas.microsoft.com/office/drawing/2014/main" id="{084CA2FF-A521-4030-B2E8-B678263DA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3104" y="3892655"/>
            <a:ext cx="827866" cy="1108932"/>
          </a:xfrm>
          <a:prstGeom prst="rect">
            <a:avLst/>
          </a:prstGeom>
        </p:spPr>
      </p:pic>
      <p:pic>
        <p:nvPicPr>
          <p:cNvPr id="13" name="Picture 12" descr="A picture containing stool, hat&#10;&#10;Description automatically generated">
            <a:extLst>
              <a:ext uri="{FF2B5EF4-FFF2-40B4-BE49-F238E27FC236}">
                <a16:creationId xmlns:a16="http://schemas.microsoft.com/office/drawing/2014/main" id="{1A06EA57-9CD8-4710-89DA-45B1F2F4B777}"/>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79999" y="1193654"/>
            <a:ext cx="4147301" cy="5179069"/>
          </a:xfrm>
          <a:prstGeom prst="rect">
            <a:avLst/>
          </a:prstGeom>
        </p:spPr>
      </p:pic>
      <p:sp>
        <p:nvSpPr>
          <p:cNvPr id="4" name="Title 3"/>
          <p:cNvSpPr>
            <a:spLocks noGrp="1"/>
          </p:cNvSpPr>
          <p:nvPr>
            <p:ph type="title"/>
          </p:nvPr>
        </p:nvSpPr>
        <p:spPr>
          <a:xfrm>
            <a:off x="0" y="213557"/>
            <a:ext cx="3124200" cy="647577"/>
          </a:xfrm>
        </p:spPr>
        <p:txBody>
          <a:bodyPr>
            <a:normAutofit/>
          </a:bodyPr>
          <a:lstStyle/>
          <a:p>
            <a:r>
              <a:rPr lang="en-GB" sz="2800" b="1" dirty="0" err="1">
                <a:solidFill>
                  <a:schemeClr val="bg1"/>
                </a:solidFill>
              </a:rPr>
              <a:t>Miezes</a:t>
            </a:r>
            <a:r>
              <a:rPr lang="en-GB" sz="2800" b="1" dirty="0">
                <a:solidFill>
                  <a:schemeClr val="bg1"/>
                </a:solidFill>
              </a:rPr>
              <a:t> </a:t>
            </a:r>
            <a:r>
              <a:rPr lang="en-GB" sz="2800" b="1" dirty="0" err="1">
                <a:solidFill>
                  <a:schemeClr val="bg1"/>
                </a:solidFill>
              </a:rPr>
              <a:t>Traum</a:t>
            </a:r>
            <a:endParaRPr lang="en-GB" sz="2800" b="1" dirty="0">
              <a:solidFill>
                <a:schemeClr val="bg1"/>
              </a:solidFill>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1" y="1296000"/>
            <a:ext cx="4456394" cy="461665"/>
          </a:xfrm>
          <a:prstGeom prst="rect">
            <a:avLst/>
          </a:prstGeom>
          <a:noFill/>
        </p:spPr>
        <p:txBody>
          <a:bodyPr wrap="square" rtlCol="0">
            <a:spAutoFit/>
          </a:bodyPr>
          <a:lstStyle/>
          <a:p>
            <a:r>
              <a:rPr lang="en-US" sz="2400" dirty="0" err="1"/>
              <a:t>Mieze</a:t>
            </a:r>
            <a:r>
              <a:rPr lang="en-US" sz="2400" dirty="0"/>
              <a:t> </a:t>
            </a:r>
            <a:r>
              <a:rPr lang="en-US" sz="2400" dirty="0" err="1"/>
              <a:t>schläft</a:t>
            </a:r>
            <a:r>
              <a:rPr lang="en-US" sz="2400" dirty="0"/>
              <a:t>… und </a:t>
            </a:r>
            <a:r>
              <a:rPr lang="en-US" sz="2400" dirty="0" err="1"/>
              <a:t>träumt</a:t>
            </a:r>
            <a:r>
              <a:rPr lang="en-US" sz="2400" dirty="0"/>
              <a:t>…</a:t>
            </a:r>
          </a:p>
        </p:txBody>
      </p:sp>
      <p:pic>
        <p:nvPicPr>
          <p:cNvPr id="7" name="Picture 6" descr="A picture containing text, map, sitting, table&#10;&#10;Description automatically generated">
            <a:extLst>
              <a:ext uri="{FF2B5EF4-FFF2-40B4-BE49-F238E27FC236}">
                <a16:creationId xmlns:a16="http://schemas.microsoft.com/office/drawing/2014/main" id="{5B75649F-F9D9-4A09-8D9F-561B1E691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27186"/>
            <a:ext cx="2459865" cy="1247883"/>
          </a:xfrm>
          <a:prstGeom prst="rect">
            <a:avLst/>
          </a:prstGeom>
        </p:spPr>
      </p:pic>
      <p:sp>
        <p:nvSpPr>
          <p:cNvPr id="8" name="Thought Bubble: Cloud 7">
            <a:extLst>
              <a:ext uri="{FF2B5EF4-FFF2-40B4-BE49-F238E27FC236}">
                <a16:creationId xmlns:a16="http://schemas.microsoft.com/office/drawing/2014/main" id="{E0530556-A12F-4DAA-B056-48AE7FF1D430}"/>
              </a:ext>
            </a:extLst>
          </p:cNvPr>
          <p:cNvSpPr/>
          <p:nvPr/>
        </p:nvSpPr>
        <p:spPr>
          <a:xfrm>
            <a:off x="798490" y="2238045"/>
            <a:ext cx="3528811" cy="2133001"/>
          </a:xfrm>
          <a:prstGeom prst="cloudCallout">
            <a:avLst>
              <a:gd name="adj1" fmla="val -50226"/>
              <a:gd name="adj2" fmla="val 77114"/>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picture containing umbrella&#10;&#10;Description automatically generated">
            <a:extLst>
              <a:ext uri="{FF2B5EF4-FFF2-40B4-BE49-F238E27FC236}">
                <a16:creationId xmlns:a16="http://schemas.microsoft.com/office/drawing/2014/main" id="{37BECBD6-6B31-4C94-8FA7-A8130DF22C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700" y="1973305"/>
            <a:ext cx="3541278" cy="2397741"/>
          </a:xfrm>
          <a:prstGeom prst="rect">
            <a:avLst/>
          </a:prstGeom>
        </p:spPr>
      </p:pic>
      <p:sp>
        <p:nvSpPr>
          <p:cNvPr id="14" name="TextBox 13">
            <a:extLst>
              <a:ext uri="{FF2B5EF4-FFF2-40B4-BE49-F238E27FC236}">
                <a16:creationId xmlns:a16="http://schemas.microsoft.com/office/drawing/2014/main" id="{E1AF1E9F-7634-424F-B3D3-A7E05768E047}"/>
              </a:ext>
            </a:extLst>
          </p:cNvPr>
          <p:cNvSpPr txBox="1"/>
          <p:nvPr/>
        </p:nvSpPr>
        <p:spPr>
          <a:xfrm>
            <a:off x="4636393" y="1218784"/>
            <a:ext cx="7375606" cy="2677656"/>
          </a:xfrm>
          <a:prstGeom prst="rect">
            <a:avLst/>
          </a:prstGeom>
          <a:noFill/>
        </p:spPr>
        <p:txBody>
          <a:bodyPr wrap="square" rtlCol="0">
            <a:spAutoFit/>
          </a:bodyPr>
          <a:lstStyle/>
          <a:p>
            <a:r>
              <a:rPr lang="en-GB" sz="2400" dirty="0"/>
              <a:t>Sie _______ ins Wasser. Sie _________ </a:t>
            </a:r>
            <a:r>
              <a:rPr lang="en-GB" sz="2400" dirty="0" err="1"/>
              <a:t>einen</a:t>
            </a:r>
            <a:r>
              <a:rPr lang="en-GB" sz="2400" dirty="0"/>
              <a:t> </a:t>
            </a:r>
            <a:r>
              <a:rPr lang="en-GB" sz="2400" dirty="0" err="1"/>
              <a:t>großen</a:t>
            </a:r>
            <a:r>
              <a:rPr lang="en-GB" sz="2400" dirty="0"/>
              <a:t> Fisch. Sie ________ </a:t>
            </a:r>
            <a:r>
              <a:rPr lang="en-GB" sz="2400" dirty="0" err="1"/>
              <a:t>ihn</a:t>
            </a:r>
            <a:r>
              <a:rPr lang="en-GB" sz="2400" dirty="0"/>
              <a:t> in </a:t>
            </a:r>
            <a:r>
              <a:rPr lang="en-GB" sz="2400" dirty="0" err="1"/>
              <a:t>ihrem</a:t>
            </a:r>
            <a:r>
              <a:rPr lang="en-GB" sz="2400" dirty="0"/>
              <a:t> </a:t>
            </a:r>
            <a:r>
              <a:rPr lang="en-GB" sz="2400" dirty="0" err="1"/>
              <a:t>Mund</a:t>
            </a:r>
            <a:r>
              <a:rPr lang="en-GB" sz="2400" dirty="0"/>
              <a:t> fest. Sie ________ </a:t>
            </a:r>
            <a:r>
              <a:rPr lang="en-GB" sz="2400" dirty="0" err="1"/>
              <a:t>ihn</a:t>
            </a:r>
            <a:r>
              <a:rPr lang="en-GB" sz="2400" dirty="0"/>
              <a:t> </a:t>
            </a:r>
            <a:r>
              <a:rPr lang="en-GB" sz="2400" dirty="0" err="1"/>
              <a:t>nicht</a:t>
            </a:r>
            <a:r>
              <a:rPr lang="en-GB" sz="2400" dirty="0"/>
              <a:t> los. Sie ________ </a:t>
            </a:r>
            <a:r>
              <a:rPr lang="en-GB" sz="2400" dirty="0" err="1"/>
              <a:t>ihn</a:t>
            </a:r>
            <a:r>
              <a:rPr lang="en-GB" sz="2400" dirty="0"/>
              <a:t> </a:t>
            </a:r>
            <a:r>
              <a:rPr lang="en-GB" sz="2400" dirty="0" err="1"/>
              <a:t>nach</a:t>
            </a:r>
            <a:r>
              <a:rPr lang="en-GB" sz="2400" dirty="0"/>
              <a:t> </a:t>
            </a:r>
            <a:r>
              <a:rPr lang="en-GB" sz="2400" dirty="0" err="1"/>
              <a:t>Hause</a:t>
            </a:r>
            <a:r>
              <a:rPr lang="en-GB" sz="2400" dirty="0"/>
              <a:t>.</a:t>
            </a:r>
            <a:br>
              <a:rPr lang="en-GB" sz="2400" dirty="0"/>
            </a:br>
            <a:r>
              <a:rPr lang="en-GB" sz="2400" dirty="0"/>
              <a:t>Mia </a:t>
            </a:r>
            <a:r>
              <a:rPr lang="en-GB" sz="2400" dirty="0" err="1"/>
              <a:t>ist</a:t>
            </a:r>
            <a:r>
              <a:rPr lang="en-GB" sz="2400" dirty="0"/>
              <a:t> </a:t>
            </a:r>
            <a:r>
              <a:rPr lang="en-GB" sz="2400" dirty="0" err="1"/>
              <a:t>glücklich</a:t>
            </a:r>
            <a:r>
              <a:rPr lang="en-GB" sz="2400" dirty="0"/>
              <a:t>.  Sie hat Hunger. Sie _______ den Fisch und ________ </a:t>
            </a:r>
            <a:r>
              <a:rPr lang="en-GB" sz="2400" dirty="0" err="1"/>
              <a:t>ihn</a:t>
            </a:r>
            <a:r>
              <a:rPr lang="en-GB" sz="2400" dirty="0"/>
              <a:t>.  </a:t>
            </a:r>
            <a:r>
              <a:rPr lang="en-GB" sz="2400" dirty="0" err="1"/>
              <a:t>Mieze</a:t>
            </a:r>
            <a:r>
              <a:rPr lang="en-GB" sz="2400" dirty="0"/>
              <a:t> und Mia </a:t>
            </a:r>
            <a:r>
              <a:rPr lang="en-GB" sz="2400" dirty="0" err="1"/>
              <a:t>essen</a:t>
            </a:r>
            <a:r>
              <a:rPr lang="en-GB" sz="2400" dirty="0"/>
              <a:t> </a:t>
            </a:r>
            <a:r>
              <a:rPr lang="en-GB" sz="2400" dirty="0" err="1"/>
              <a:t>zusammen</a:t>
            </a:r>
            <a:r>
              <a:rPr lang="en-GB" sz="2400" dirty="0"/>
              <a:t> den Fisch. </a:t>
            </a:r>
            <a:r>
              <a:rPr lang="en-GB" sz="2400" dirty="0" err="1"/>
              <a:t>Er</a:t>
            </a:r>
            <a:r>
              <a:rPr lang="en-GB" sz="2400" dirty="0"/>
              <a:t> </a:t>
            </a:r>
            <a:r>
              <a:rPr lang="en-GB" sz="2400" dirty="0" err="1"/>
              <a:t>ist</a:t>
            </a:r>
            <a:r>
              <a:rPr lang="en-GB" sz="2400" dirty="0"/>
              <a:t> </a:t>
            </a:r>
            <a:r>
              <a:rPr lang="en-GB" sz="2400" dirty="0" err="1"/>
              <a:t>lecker</a:t>
            </a:r>
            <a:r>
              <a:rPr lang="en-GB" sz="2400" dirty="0"/>
              <a:t>! </a:t>
            </a:r>
          </a:p>
        </p:txBody>
      </p:sp>
      <p:graphicFrame>
        <p:nvGraphicFramePr>
          <p:cNvPr id="15" name="Table 15">
            <a:extLst>
              <a:ext uri="{FF2B5EF4-FFF2-40B4-BE49-F238E27FC236}">
                <a16:creationId xmlns:a16="http://schemas.microsoft.com/office/drawing/2014/main" id="{4ED56A5F-7576-4DBA-8063-2F0AF3ED5F38}"/>
              </a:ext>
            </a:extLst>
          </p:cNvPr>
          <p:cNvGraphicFramePr>
            <a:graphicFrameLocks noGrp="1"/>
          </p:cNvGraphicFramePr>
          <p:nvPr>
            <p:extLst>
              <p:ext uri="{D42A27DB-BD31-4B8C-83A1-F6EECF244321}">
                <p14:modId xmlns:p14="http://schemas.microsoft.com/office/powerpoint/2010/main" val="156626224"/>
              </p:ext>
            </p:extLst>
          </p:nvPr>
        </p:nvGraphicFramePr>
        <p:xfrm>
          <a:off x="3831200" y="5600036"/>
          <a:ext cx="8128000" cy="457200"/>
        </p:xfrm>
        <a:graphic>
          <a:graphicData uri="http://schemas.openxmlformats.org/drawingml/2006/table">
            <a:tbl>
              <a:tblPr firstRow="1" bandRow="1">
                <a:tableStyleId>{5940675A-B579-460E-94D1-54222C63F5DA}</a:tableStyleId>
              </a:tblPr>
              <a:tblGrid>
                <a:gridCol w="2790317">
                  <a:extLst>
                    <a:ext uri="{9D8B030D-6E8A-4147-A177-3AD203B41FA5}">
                      <a16:colId xmlns:a16="http://schemas.microsoft.com/office/drawing/2014/main" val="1416267186"/>
                    </a:ext>
                  </a:extLst>
                </a:gridCol>
                <a:gridCol w="1797269">
                  <a:extLst>
                    <a:ext uri="{9D8B030D-6E8A-4147-A177-3AD203B41FA5}">
                      <a16:colId xmlns:a16="http://schemas.microsoft.com/office/drawing/2014/main" val="2316736887"/>
                    </a:ext>
                  </a:extLst>
                </a:gridCol>
                <a:gridCol w="1734207">
                  <a:extLst>
                    <a:ext uri="{9D8B030D-6E8A-4147-A177-3AD203B41FA5}">
                      <a16:colId xmlns:a16="http://schemas.microsoft.com/office/drawing/2014/main" val="3076105738"/>
                    </a:ext>
                  </a:extLst>
                </a:gridCol>
                <a:gridCol w="1806207">
                  <a:extLst>
                    <a:ext uri="{9D8B030D-6E8A-4147-A177-3AD203B41FA5}">
                      <a16:colId xmlns:a16="http://schemas.microsoft.com/office/drawing/2014/main" val="2993424972"/>
                    </a:ext>
                  </a:extLst>
                </a:gridCol>
              </a:tblGrid>
              <a:tr h="370840">
                <a:tc>
                  <a:txBody>
                    <a:bodyPr/>
                    <a:lstStyle/>
                    <a:p>
                      <a:pPr algn="ctr"/>
                      <a:r>
                        <a:rPr lang="en-GB" sz="2400" dirty="0" err="1">
                          <a:solidFill>
                            <a:schemeClr val="tx1"/>
                          </a:solidFill>
                          <a:latin typeface="+mn-lt"/>
                        </a:rPr>
                        <a:t>halten</a:t>
                      </a:r>
                      <a:r>
                        <a:rPr lang="en-GB" sz="2400" dirty="0">
                          <a:solidFill>
                            <a:schemeClr val="tx1"/>
                          </a:solidFill>
                          <a:latin typeface="+mn-lt"/>
                        </a:rPr>
                        <a:t> </a:t>
                      </a:r>
                      <a:r>
                        <a:rPr lang="en-GB" sz="2400" i="1" dirty="0">
                          <a:solidFill>
                            <a:schemeClr val="tx1"/>
                          </a:solidFill>
                          <a:latin typeface="+mn-lt"/>
                        </a:rPr>
                        <a:t>(to hold)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fallen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tragen</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waschen</a:t>
                      </a:r>
                      <a:r>
                        <a:rPr lang="en-GB" sz="2400" dirty="0">
                          <a:solidFill>
                            <a:schemeClr val="tx1"/>
                          </a:solidFill>
                          <a:latin typeface="+mn-lt"/>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1148121"/>
                  </a:ext>
                </a:extLst>
              </a:tr>
            </a:tbl>
          </a:graphicData>
        </a:graphic>
      </p:graphicFrame>
      <p:graphicFrame>
        <p:nvGraphicFramePr>
          <p:cNvPr id="17" name="Table 17">
            <a:extLst>
              <a:ext uri="{FF2B5EF4-FFF2-40B4-BE49-F238E27FC236}">
                <a16:creationId xmlns:a16="http://schemas.microsoft.com/office/drawing/2014/main" id="{7E9E0011-29B8-4F07-AD15-A7C47BC77340}"/>
              </a:ext>
            </a:extLst>
          </p:cNvPr>
          <p:cNvGraphicFramePr>
            <a:graphicFrameLocks noGrp="1"/>
          </p:cNvGraphicFramePr>
          <p:nvPr>
            <p:extLst>
              <p:ext uri="{D42A27DB-BD31-4B8C-83A1-F6EECF244321}">
                <p14:modId xmlns:p14="http://schemas.microsoft.com/office/powerpoint/2010/main" val="1502641311"/>
              </p:ext>
            </p:extLst>
          </p:nvPr>
        </p:nvGraphicFramePr>
        <p:xfrm>
          <a:off x="3831201" y="5146186"/>
          <a:ext cx="8127999" cy="457200"/>
        </p:xfrm>
        <a:graphic>
          <a:graphicData uri="http://schemas.openxmlformats.org/drawingml/2006/table">
            <a:tbl>
              <a:tblPr firstRow="1" bandRow="1">
                <a:tableStyleId>{5940675A-B579-460E-94D1-54222C63F5DA}</a:tableStyleId>
              </a:tblPr>
              <a:tblGrid>
                <a:gridCol w="1970509">
                  <a:extLst>
                    <a:ext uri="{9D8B030D-6E8A-4147-A177-3AD203B41FA5}">
                      <a16:colId xmlns:a16="http://schemas.microsoft.com/office/drawing/2014/main" val="704100977"/>
                    </a:ext>
                  </a:extLst>
                </a:gridCol>
                <a:gridCol w="2790497">
                  <a:extLst>
                    <a:ext uri="{9D8B030D-6E8A-4147-A177-3AD203B41FA5}">
                      <a16:colId xmlns:a16="http://schemas.microsoft.com/office/drawing/2014/main" val="239769527"/>
                    </a:ext>
                  </a:extLst>
                </a:gridCol>
                <a:gridCol w="3366993">
                  <a:extLst>
                    <a:ext uri="{9D8B030D-6E8A-4147-A177-3AD203B41FA5}">
                      <a16:colId xmlns:a16="http://schemas.microsoft.com/office/drawing/2014/main" val="2083550631"/>
                    </a:ext>
                  </a:extLst>
                </a:gridCol>
              </a:tblGrid>
              <a:tr h="370840">
                <a:tc>
                  <a:txBody>
                    <a:bodyPr/>
                    <a:lstStyle/>
                    <a:p>
                      <a:pPr algn="ctr"/>
                      <a:r>
                        <a:rPr lang="en-GB" sz="2400" dirty="0" err="1">
                          <a:solidFill>
                            <a:schemeClr val="tx1"/>
                          </a:solidFill>
                          <a:latin typeface="+mn-lt"/>
                        </a:rPr>
                        <a:t>lassen</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braten</a:t>
                      </a:r>
                      <a:r>
                        <a:rPr lang="en-GB" sz="2400" dirty="0">
                          <a:solidFill>
                            <a:schemeClr val="tx1"/>
                          </a:solidFill>
                          <a:latin typeface="+mn-lt"/>
                        </a:rPr>
                        <a:t> </a:t>
                      </a:r>
                      <a:r>
                        <a:rPr lang="en-GB" sz="2400" i="1" dirty="0">
                          <a:solidFill>
                            <a:schemeClr val="tx1"/>
                          </a:solidFill>
                          <a:latin typeface="+mn-lt"/>
                        </a:rPr>
                        <a:t>(to fry)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fangen</a:t>
                      </a:r>
                      <a:r>
                        <a:rPr lang="en-GB" sz="2400" dirty="0">
                          <a:solidFill>
                            <a:schemeClr val="tx1"/>
                          </a:solidFill>
                          <a:latin typeface="+mn-lt"/>
                        </a:rPr>
                        <a:t> </a:t>
                      </a:r>
                      <a:r>
                        <a:rPr lang="en-GB" sz="2400" i="1" dirty="0">
                          <a:solidFill>
                            <a:schemeClr val="tx1"/>
                          </a:solidFill>
                          <a:latin typeface="+mn-lt"/>
                        </a:rPr>
                        <a:t>(to catch)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7207983"/>
                  </a:ext>
                </a:extLst>
              </a:tr>
            </a:tbl>
          </a:graphicData>
        </a:graphic>
      </p:graphicFrame>
      <p:sp>
        <p:nvSpPr>
          <p:cNvPr id="19" name="Rounded Rectangle 11">
            <a:extLst>
              <a:ext uri="{FF2B5EF4-FFF2-40B4-BE49-F238E27FC236}">
                <a16:creationId xmlns:a16="http://schemas.microsoft.com/office/drawing/2014/main" id="{DE6D21A8-B91C-4ED0-B5C4-28587DF7A2B1}"/>
              </a:ext>
            </a:extLst>
          </p:cNvPr>
          <p:cNvSpPr/>
          <p:nvPr/>
        </p:nvSpPr>
        <p:spPr>
          <a:xfrm>
            <a:off x="9429751" y="145097"/>
            <a:ext cx="2529450" cy="446485"/>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pic>
        <p:nvPicPr>
          <p:cNvPr id="23" name="Picture 22" descr="A close up of a logo&#10;&#10;Description automatically generated">
            <a:extLst>
              <a:ext uri="{FF2B5EF4-FFF2-40B4-BE49-F238E27FC236}">
                <a16:creationId xmlns:a16="http://schemas.microsoft.com/office/drawing/2014/main" id="{9C3A75B4-6C9A-439B-9C2A-673C4A9F7B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3813" flipH="1">
            <a:off x="11034104" y="3038600"/>
            <a:ext cx="1318681" cy="1318681"/>
          </a:xfrm>
          <a:prstGeom prst="rect">
            <a:avLst/>
          </a:prstGeom>
        </p:spPr>
      </p:pic>
      <p:pic>
        <p:nvPicPr>
          <p:cNvPr id="25" name="Picture 24" descr="A close up of a logo&#10;&#10;Description automatically generated">
            <a:extLst>
              <a:ext uri="{FF2B5EF4-FFF2-40B4-BE49-F238E27FC236}">
                <a16:creationId xmlns:a16="http://schemas.microsoft.com/office/drawing/2014/main" id="{ACF53739-D608-4DEC-BC90-1DDAC0B1C0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9652"/>
          <a:stretch/>
        </p:blipFill>
        <p:spPr>
          <a:xfrm rot="615559">
            <a:off x="9767062" y="4005644"/>
            <a:ext cx="1150660" cy="989030"/>
          </a:xfrm>
          <a:prstGeom prst="rect">
            <a:avLst/>
          </a:prstGeom>
        </p:spPr>
      </p:pic>
      <p:sp>
        <p:nvSpPr>
          <p:cNvPr id="29" name="Action Button: Custom 16">
            <a:hlinkClick r:id="" action="ppaction://noaction" highlightClick="1">
              <a:snd r:embed="rId9" name="14. fullstory-no[beep]s.wav"/>
            </a:hlinkClick>
            <a:extLst>
              <a:ext uri="{FF2B5EF4-FFF2-40B4-BE49-F238E27FC236}">
                <a16:creationId xmlns:a16="http://schemas.microsoft.com/office/drawing/2014/main" id="{13F9AB66-2DAB-A849-89C4-7AF59987F5A8}"/>
              </a:ext>
            </a:extLst>
          </p:cNvPr>
          <p:cNvSpPr/>
          <p:nvPr/>
        </p:nvSpPr>
        <p:spPr>
          <a:xfrm>
            <a:off x="9983024" y="864930"/>
            <a:ext cx="2036531"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FF0000"/>
                </a:solidFill>
                <a:latin typeface="Century Gothic" panose="020B0502020202020204" pitchFamily="34" charset="0"/>
              </a:rPr>
              <a:t>ohne</a:t>
            </a:r>
            <a:r>
              <a:rPr lang="en-GB" sz="2000" b="1" dirty="0">
                <a:solidFill>
                  <a:srgbClr val="FF0000"/>
                </a:solidFill>
                <a:latin typeface="Century Gothic" panose="020B0502020202020204" pitchFamily="34" charset="0"/>
              </a:rPr>
              <a:t> </a:t>
            </a:r>
            <a:r>
              <a:rPr lang="en-GB" sz="2000" b="1" dirty="0" err="1">
                <a:solidFill>
                  <a:srgbClr val="FF0000"/>
                </a:solidFill>
                <a:latin typeface="Century Gothic" panose="020B0502020202020204" pitchFamily="34" charset="0"/>
              </a:rPr>
              <a:t>Pausen</a:t>
            </a:r>
            <a:endParaRPr kumimoji="0" lang="en-GB" sz="2000" b="1"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31" name="Action Button: Custom 16">
            <a:hlinkClick r:id="" action="ppaction://noaction" highlightClick="1">
              <a:snd r:embed="rId10" name="14. fullstory-no[beep]s_pauses.wav"/>
            </a:hlinkClick>
            <a:extLst>
              <a:ext uri="{FF2B5EF4-FFF2-40B4-BE49-F238E27FC236}">
                <a16:creationId xmlns:a16="http://schemas.microsoft.com/office/drawing/2014/main" id="{46D726D0-E1CD-433E-A13A-08F86C01F217}"/>
              </a:ext>
            </a:extLst>
          </p:cNvPr>
          <p:cNvSpPr/>
          <p:nvPr/>
        </p:nvSpPr>
        <p:spPr>
          <a:xfrm>
            <a:off x="3309034" y="267726"/>
            <a:ext cx="2036531"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Miezes</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Traum</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0015202-D78E-4115-9C85-CC907DDB8AB1}"/>
              </a:ext>
            </a:extLst>
          </p:cNvPr>
          <p:cNvSpPr txBox="1"/>
          <p:nvPr/>
        </p:nvSpPr>
        <p:spPr>
          <a:xfrm>
            <a:off x="5123793" y="1193654"/>
            <a:ext cx="1150883" cy="461665"/>
          </a:xfrm>
          <a:prstGeom prst="rect">
            <a:avLst/>
          </a:prstGeom>
          <a:noFill/>
        </p:spPr>
        <p:txBody>
          <a:bodyPr wrap="square" rtlCol="0">
            <a:spAutoFit/>
          </a:bodyPr>
          <a:lstStyle/>
          <a:p>
            <a:pPr algn="ctr"/>
            <a:r>
              <a:rPr lang="en-GB" sz="2400" b="1" dirty="0" err="1">
                <a:solidFill>
                  <a:srgbClr val="FF0000"/>
                </a:solidFill>
              </a:rPr>
              <a:t>fällt</a:t>
            </a:r>
            <a:endParaRPr lang="en-GB" sz="2400" b="1" dirty="0">
              <a:solidFill>
                <a:srgbClr val="FF0000"/>
              </a:solidFill>
            </a:endParaRPr>
          </a:p>
        </p:txBody>
      </p:sp>
      <p:sp>
        <p:nvSpPr>
          <p:cNvPr id="20" name="TextBox 19">
            <a:extLst>
              <a:ext uri="{FF2B5EF4-FFF2-40B4-BE49-F238E27FC236}">
                <a16:creationId xmlns:a16="http://schemas.microsoft.com/office/drawing/2014/main" id="{B92EB0D0-33B5-4955-B03C-4DA14312D363}"/>
              </a:ext>
            </a:extLst>
          </p:cNvPr>
          <p:cNvSpPr txBox="1"/>
          <p:nvPr/>
        </p:nvSpPr>
        <p:spPr>
          <a:xfrm>
            <a:off x="8567896" y="1161834"/>
            <a:ext cx="1150883" cy="461665"/>
          </a:xfrm>
          <a:prstGeom prst="rect">
            <a:avLst/>
          </a:prstGeom>
          <a:noFill/>
        </p:spPr>
        <p:txBody>
          <a:bodyPr wrap="square" rtlCol="0">
            <a:spAutoFit/>
          </a:bodyPr>
          <a:lstStyle/>
          <a:p>
            <a:pPr algn="ctr"/>
            <a:r>
              <a:rPr lang="en-GB" sz="2400" b="1" dirty="0" err="1">
                <a:solidFill>
                  <a:srgbClr val="FF0000"/>
                </a:solidFill>
              </a:rPr>
              <a:t>fängt</a:t>
            </a:r>
            <a:endParaRPr lang="en-GB" sz="2400" b="1" dirty="0">
              <a:solidFill>
                <a:srgbClr val="FF0000"/>
              </a:solidFill>
            </a:endParaRPr>
          </a:p>
        </p:txBody>
      </p:sp>
      <p:sp>
        <p:nvSpPr>
          <p:cNvPr id="22" name="TextBox 21">
            <a:extLst>
              <a:ext uri="{FF2B5EF4-FFF2-40B4-BE49-F238E27FC236}">
                <a16:creationId xmlns:a16="http://schemas.microsoft.com/office/drawing/2014/main" id="{E8BB1F0C-B412-4FED-BB48-179FF7178E6B}"/>
              </a:ext>
            </a:extLst>
          </p:cNvPr>
          <p:cNvSpPr txBox="1"/>
          <p:nvPr/>
        </p:nvSpPr>
        <p:spPr>
          <a:xfrm>
            <a:off x="7262466" y="1574609"/>
            <a:ext cx="1150883" cy="461665"/>
          </a:xfrm>
          <a:prstGeom prst="rect">
            <a:avLst/>
          </a:prstGeom>
          <a:noFill/>
        </p:spPr>
        <p:txBody>
          <a:bodyPr wrap="square" rtlCol="0">
            <a:spAutoFit/>
          </a:bodyPr>
          <a:lstStyle/>
          <a:p>
            <a:pPr algn="ctr"/>
            <a:r>
              <a:rPr lang="en-GB" sz="2400" b="1" dirty="0" err="1">
                <a:solidFill>
                  <a:srgbClr val="FF0000"/>
                </a:solidFill>
              </a:rPr>
              <a:t>hält</a:t>
            </a:r>
            <a:endParaRPr lang="en-GB" sz="2400" b="1" dirty="0">
              <a:solidFill>
                <a:srgbClr val="FF0000"/>
              </a:solidFill>
            </a:endParaRPr>
          </a:p>
        </p:txBody>
      </p:sp>
      <p:sp>
        <p:nvSpPr>
          <p:cNvPr id="24" name="TextBox 23">
            <a:extLst>
              <a:ext uri="{FF2B5EF4-FFF2-40B4-BE49-F238E27FC236}">
                <a16:creationId xmlns:a16="http://schemas.microsoft.com/office/drawing/2014/main" id="{757E7B09-7DBC-4D0C-B4D2-3C2528A06978}"/>
              </a:ext>
            </a:extLst>
          </p:cNvPr>
          <p:cNvSpPr txBox="1"/>
          <p:nvPr/>
        </p:nvSpPr>
        <p:spPr>
          <a:xfrm>
            <a:off x="5205768" y="1932901"/>
            <a:ext cx="1150883" cy="461665"/>
          </a:xfrm>
          <a:prstGeom prst="rect">
            <a:avLst/>
          </a:prstGeom>
          <a:noFill/>
        </p:spPr>
        <p:txBody>
          <a:bodyPr wrap="square" rtlCol="0">
            <a:spAutoFit/>
          </a:bodyPr>
          <a:lstStyle/>
          <a:p>
            <a:pPr algn="ctr"/>
            <a:r>
              <a:rPr lang="en-GB" sz="2400" b="1" dirty="0" err="1">
                <a:solidFill>
                  <a:srgbClr val="FF0000"/>
                </a:solidFill>
              </a:rPr>
              <a:t>lässt</a:t>
            </a:r>
            <a:endParaRPr lang="en-GB" sz="2400" b="1" dirty="0">
              <a:solidFill>
                <a:srgbClr val="FF0000"/>
              </a:solidFill>
            </a:endParaRPr>
          </a:p>
        </p:txBody>
      </p:sp>
      <p:sp>
        <p:nvSpPr>
          <p:cNvPr id="26" name="TextBox 25">
            <a:extLst>
              <a:ext uri="{FF2B5EF4-FFF2-40B4-BE49-F238E27FC236}">
                <a16:creationId xmlns:a16="http://schemas.microsoft.com/office/drawing/2014/main" id="{61C65CD6-3AC4-4B8E-9118-261CC5806F00}"/>
              </a:ext>
            </a:extLst>
          </p:cNvPr>
          <p:cNvSpPr txBox="1"/>
          <p:nvPr/>
        </p:nvSpPr>
        <p:spPr>
          <a:xfrm>
            <a:off x="8825697" y="1941112"/>
            <a:ext cx="1150883" cy="461665"/>
          </a:xfrm>
          <a:prstGeom prst="rect">
            <a:avLst/>
          </a:prstGeom>
          <a:noFill/>
        </p:spPr>
        <p:txBody>
          <a:bodyPr wrap="square" rtlCol="0">
            <a:spAutoFit/>
          </a:bodyPr>
          <a:lstStyle/>
          <a:p>
            <a:pPr algn="ctr"/>
            <a:r>
              <a:rPr lang="en-GB" sz="2400" b="1" dirty="0" err="1">
                <a:solidFill>
                  <a:srgbClr val="FF0000"/>
                </a:solidFill>
              </a:rPr>
              <a:t>trägt</a:t>
            </a:r>
            <a:endParaRPr lang="en-GB" sz="2400" b="1" dirty="0">
              <a:solidFill>
                <a:srgbClr val="FF0000"/>
              </a:solidFill>
            </a:endParaRPr>
          </a:p>
        </p:txBody>
      </p:sp>
      <p:sp>
        <p:nvSpPr>
          <p:cNvPr id="27" name="TextBox 26">
            <a:extLst>
              <a:ext uri="{FF2B5EF4-FFF2-40B4-BE49-F238E27FC236}">
                <a16:creationId xmlns:a16="http://schemas.microsoft.com/office/drawing/2014/main" id="{ADC2F683-E311-4828-9228-9D2B1167A423}"/>
              </a:ext>
            </a:extLst>
          </p:cNvPr>
          <p:cNvSpPr txBox="1"/>
          <p:nvPr/>
        </p:nvSpPr>
        <p:spPr>
          <a:xfrm>
            <a:off x="9879575" y="2676125"/>
            <a:ext cx="1424135" cy="461665"/>
          </a:xfrm>
          <a:prstGeom prst="rect">
            <a:avLst/>
          </a:prstGeom>
          <a:noFill/>
        </p:spPr>
        <p:txBody>
          <a:bodyPr wrap="square" rtlCol="0">
            <a:spAutoFit/>
          </a:bodyPr>
          <a:lstStyle/>
          <a:p>
            <a:pPr algn="ctr"/>
            <a:r>
              <a:rPr lang="en-GB" sz="2400" b="1" dirty="0" err="1">
                <a:solidFill>
                  <a:srgbClr val="FF0000"/>
                </a:solidFill>
              </a:rPr>
              <a:t>wäscht</a:t>
            </a:r>
            <a:endParaRPr lang="en-GB" sz="2400" b="1" dirty="0">
              <a:solidFill>
                <a:srgbClr val="FF0000"/>
              </a:solidFill>
            </a:endParaRPr>
          </a:p>
        </p:txBody>
      </p:sp>
      <p:sp>
        <p:nvSpPr>
          <p:cNvPr id="28" name="TextBox 27">
            <a:extLst>
              <a:ext uri="{FF2B5EF4-FFF2-40B4-BE49-F238E27FC236}">
                <a16:creationId xmlns:a16="http://schemas.microsoft.com/office/drawing/2014/main" id="{49AFB85A-CD5A-47A6-9E3A-145122CBA11C}"/>
              </a:ext>
            </a:extLst>
          </p:cNvPr>
          <p:cNvSpPr txBox="1"/>
          <p:nvPr/>
        </p:nvSpPr>
        <p:spPr>
          <a:xfrm>
            <a:off x="6253655" y="3021792"/>
            <a:ext cx="1150883" cy="461665"/>
          </a:xfrm>
          <a:prstGeom prst="rect">
            <a:avLst/>
          </a:prstGeom>
          <a:noFill/>
        </p:spPr>
        <p:txBody>
          <a:bodyPr wrap="square" rtlCol="0">
            <a:spAutoFit/>
          </a:bodyPr>
          <a:lstStyle/>
          <a:p>
            <a:pPr algn="ctr"/>
            <a:r>
              <a:rPr lang="en-GB" sz="2400" b="1" dirty="0" err="1">
                <a:solidFill>
                  <a:srgbClr val="FF0000"/>
                </a:solidFill>
              </a:rPr>
              <a:t>brät</a:t>
            </a:r>
            <a:endParaRPr lang="en-GB" sz="2400" b="1" dirty="0">
              <a:solidFill>
                <a:srgbClr val="FF0000"/>
              </a:solidFill>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4" grpId="0"/>
      <p:bldP spid="26" grpId="0"/>
      <p:bldP spid="2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6)</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10" name="TextBox 9">
            <a:extLst>
              <a:ext uri="{FF2B5EF4-FFF2-40B4-BE49-F238E27FC236}">
                <a16:creationId xmlns:a16="http://schemas.microsoft.com/office/drawing/2014/main" id="{249472D1-40C4-4A3D-BBC3-E2D721C511E7}"/>
              </a:ext>
            </a:extLst>
          </p:cNvPr>
          <p:cNvSpPr txBox="1"/>
          <p:nvPr/>
        </p:nvSpPr>
        <p:spPr>
          <a:xfrm>
            <a:off x="243881" y="2136960"/>
            <a:ext cx="9750706" cy="523220"/>
          </a:xfrm>
          <a:prstGeom prst="rect">
            <a:avLst/>
          </a:prstGeom>
          <a:noFill/>
        </p:spPr>
        <p:txBody>
          <a:bodyPr wrap="square" rtlCol="0">
            <a:spAutoFit/>
          </a:bodyPr>
          <a:lstStyle/>
          <a:p>
            <a:pP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This week’s homework is Y7 Revision Mashup 2.</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258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CAAE-1216-42C3-A7DD-A8FA16BED7C9}"/>
              </a:ext>
            </a:extLst>
          </p:cNvPr>
          <p:cNvSpPr>
            <a:spLocks noGrp="1"/>
          </p:cNvSpPr>
          <p:nvPr>
            <p:ph type="title"/>
          </p:nvPr>
        </p:nvSpPr>
        <p:spPr>
          <a:xfrm>
            <a:off x="0" y="213557"/>
            <a:ext cx="5269832" cy="647577"/>
          </a:xfrm>
        </p:spPr>
        <p:txBody>
          <a:bodyPr>
            <a:noAutofit/>
          </a:bodyPr>
          <a:lstStyle/>
          <a:p>
            <a:r>
              <a:rPr lang="en-GB" sz="2800" dirty="0" err="1"/>
              <a:t>anderer</a:t>
            </a:r>
            <a:r>
              <a:rPr lang="en-GB" sz="2800" dirty="0"/>
              <a:t>, </a:t>
            </a:r>
            <a:r>
              <a:rPr lang="en-GB" sz="2800" dirty="0" err="1"/>
              <a:t>andere</a:t>
            </a:r>
            <a:r>
              <a:rPr lang="en-GB" sz="2800" dirty="0"/>
              <a:t>, </a:t>
            </a:r>
            <a:r>
              <a:rPr lang="en-GB" sz="2800" dirty="0" err="1"/>
              <a:t>anderes</a:t>
            </a:r>
            <a:endParaRPr lang="en-GB" sz="2800" dirty="0"/>
          </a:p>
        </p:txBody>
      </p:sp>
      <p:sp>
        <p:nvSpPr>
          <p:cNvPr id="4" name="Google Shape;150;p2">
            <a:extLst>
              <a:ext uri="{FF2B5EF4-FFF2-40B4-BE49-F238E27FC236}">
                <a16:creationId xmlns:a16="http://schemas.microsoft.com/office/drawing/2014/main" id="{2359B9D2-AAAA-4971-975A-7C14AF46BAD4}"/>
              </a:ext>
            </a:extLst>
          </p:cNvPr>
          <p:cNvSpPr/>
          <p:nvPr/>
        </p:nvSpPr>
        <p:spPr>
          <a:xfrm>
            <a:off x="10321636" y="247046"/>
            <a:ext cx="1635691" cy="400919"/>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Grammatik</a:t>
            </a:r>
            <a:endParaRPr kumimoji="0"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5" name="TextBox 4">
            <a:extLst>
              <a:ext uri="{FF2B5EF4-FFF2-40B4-BE49-F238E27FC236}">
                <a16:creationId xmlns:a16="http://schemas.microsoft.com/office/drawing/2014/main" id="{BBA9361F-E39C-4B4E-8DCD-0973BBF58784}"/>
              </a:ext>
            </a:extLst>
          </p:cNvPr>
          <p:cNvSpPr txBox="1"/>
          <p:nvPr/>
        </p:nvSpPr>
        <p:spPr>
          <a:xfrm>
            <a:off x="2224673" y="2126073"/>
            <a:ext cx="6660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ist</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ein</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anderer</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Tag.</a:t>
            </a:r>
            <a:endParaRPr kumimoji="0" lang="en-GB" sz="21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C2746F0-F829-40D7-AE1C-7AE04BFBE929}"/>
              </a:ext>
            </a:extLst>
          </p:cNvPr>
          <p:cNvSpPr txBox="1"/>
          <p:nvPr/>
        </p:nvSpPr>
        <p:spPr>
          <a:xfrm>
            <a:off x="5555071" y="2142385"/>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That is another</a:t>
            </a:r>
            <a:r>
              <a:rPr lang="en-GB" sz="2000" i="1" noProof="0" dirty="0">
                <a:latin typeface="Century Gothic" panose="020B0502020202020204" pitchFamily="34" charset="0"/>
              </a:rPr>
              <a:t> /</a:t>
            </a:r>
            <a:r>
              <a:rPr lang="en-GB" sz="2000" i="1" dirty="0">
                <a:latin typeface="Century Gothic" panose="020B0502020202020204" pitchFamily="34" charset="0"/>
              </a:rPr>
              <a:t>a different day.</a:t>
            </a: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19E595B-FB61-4C0B-86F5-C90BDC8CE080}"/>
              </a:ext>
            </a:extLst>
          </p:cNvPr>
          <p:cNvSpPr txBox="1"/>
          <p:nvPr/>
        </p:nvSpPr>
        <p:spPr>
          <a:xfrm>
            <a:off x="105092" y="1273299"/>
            <a:ext cx="120869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another’ </a:t>
            </a: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 different / alternative) in German, use the word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anderer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andere</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anderes</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with an</a:t>
            </a:r>
            <a:r>
              <a:rPr kumimoji="0" lang="en-GB" sz="2000" i="0" u="none" strike="noStrike" kern="1200" cap="none" spc="0" normalizeH="0" noProof="0" dirty="0">
                <a:ln>
                  <a:noFill/>
                </a:ln>
                <a:effectLst/>
                <a:uLnTx/>
                <a:uFillTx/>
                <a:latin typeface="Century Gothic" panose="020B0502020202020204" pitchFamily="34" charset="0"/>
                <a:ea typeface="+mn-ea"/>
                <a:cs typeface="+mn-cs"/>
              </a:rPr>
              <a:t> indefinite article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7D6CCEA3-7C76-435F-9605-3534F42686E3}"/>
              </a:ext>
            </a:extLst>
          </p:cNvPr>
          <p:cNvSpPr txBox="1"/>
          <p:nvPr/>
        </p:nvSpPr>
        <p:spPr>
          <a:xfrm>
            <a:off x="2224673" y="3104305"/>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ist</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eine</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andere</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Idee</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1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47AD261-0FD2-4042-AE58-D9FBCB8214B6}"/>
              </a:ext>
            </a:extLst>
          </p:cNvPr>
          <p:cNvSpPr txBox="1"/>
          <p:nvPr/>
        </p:nvSpPr>
        <p:spPr>
          <a:xfrm>
            <a:off x="2212685" y="4100327"/>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Das</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ist</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ein</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anderes</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Hobby.</a:t>
            </a:r>
            <a:endParaRPr kumimoji="0" lang="en-GB" sz="21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513ABF8-E89F-499B-B381-0083AACF5CC1}"/>
              </a:ext>
            </a:extLst>
          </p:cNvPr>
          <p:cNvSpPr txBox="1"/>
          <p:nvPr/>
        </p:nvSpPr>
        <p:spPr>
          <a:xfrm>
            <a:off x="5661314" y="4115715"/>
            <a:ext cx="46603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That is another / a different hobby.</a:t>
            </a:r>
          </a:p>
        </p:txBody>
      </p:sp>
      <p:sp>
        <p:nvSpPr>
          <p:cNvPr id="11" name="Rounded Rectangular Callout 3">
            <a:extLst>
              <a:ext uri="{FF2B5EF4-FFF2-40B4-BE49-F238E27FC236}">
                <a16:creationId xmlns:a16="http://schemas.microsoft.com/office/drawing/2014/main" id="{0ED66658-F606-4819-B048-38AEC167D462}"/>
              </a:ext>
            </a:extLst>
          </p:cNvPr>
          <p:cNvSpPr/>
          <p:nvPr/>
        </p:nvSpPr>
        <p:spPr>
          <a:xfrm>
            <a:off x="251229" y="4876816"/>
            <a:ext cx="11689542" cy="540434"/>
          </a:xfrm>
          <a:prstGeom prst="wedgeRoundRectCallout">
            <a:avLst>
              <a:gd name="adj1" fmla="val -26839"/>
              <a:gd name="adj2" fmla="val 47285"/>
              <a:gd name="adj3" fmla="val 16667"/>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This word is an adjective and follows the same pattern as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rPr>
              <a:t>welcher</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rPr>
              <a:t>welche</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a:t>
            </a:r>
            <a:r>
              <a:rPr kumimoji="0" lang="en-GB" sz="2000" b="1" i="0" u="none" strike="noStrike" kern="1200" cap="none" spc="0" normalizeH="0" noProof="0" dirty="0">
                <a:ln>
                  <a:noFill/>
                </a:ln>
                <a:solidFill>
                  <a:schemeClr val="tx1"/>
                </a:solidFill>
                <a:effectLst/>
                <a:uLnTx/>
                <a:uFillTx/>
                <a:latin typeface="Century Gothic" panose="020B0502020202020204" pitchFamily="34" charset="0"/>
              </a:rPr>
              <a:t> welches</a:t>
            </a:r>
            <a:endParaRPr kumimoji="0" lang="en-GB" sz="2000" b="1" i="0" u="none" strike="noStrike" kern="1200" cap="none" spc="0" normalizeH="0" baseline="0" noProof="0" dirty="0">
              <a:ln>
                <a:noFill/>
              </a:ln>
              <a:solidFill>
                <a:schemeClr val="tx1"/>
              </a:solidFill>
              <a:effectLst/>
              <a:uLnTx/>
              <a:uFillTx/>
              <a:latin typeface="Tw Cen MT" panose="020B0602020104020603"/>
            </a:endParaRPr>
          </a:p>
        </p:txBody>
      </p:sp>
      <p:sp>
        <p:nvSpPr>
          <p:cNvPr id="12" name="TextBox 11">
            <a:extLst>
              <a:ext uri="{FF2B5EF4-FFF2-40B4-BE49-F238E27FC236}">
                <a16:creationId xmlns:a16="http://schemas.microsoft.com/office/drawing/2014/main" id="{D639C9A9-CD9B-4A16-AF8A-9688B8484581}"/>
              </a:ext>
            </a:extLst>
          </p:cNvPr>
          <p:cNvSpPr txBox="1"/>
          <p:nvPr/>
        </p:nvSpPr>
        <p:spPr>
          <a:xfrm>
            <a:off x="5556135" y="3111930"/>
            <a:ext cx="4318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That is another / a different idea.</a:t>
            </a:r>
          </a:p>
        </p:txBody>
      </p:sp>
      <p:sp>
        <p:nvSpPr>
          <p:cNvPr id="13" name="TextBox 12">
            <a:extLst>
              <a:ext uri="{FF2B5EF4-FFF2-40B4-BE49-F238E27FC236}">
                <a16:creationId xmlns:a16="http://schemas.microsoft.com/office/drawing/2014/main" id="{4F1B3802-92EB-46AC-8980-7BAC044C88C8}"/>
              </a:ext>
            </a:extLst>
          </p:cNvPr>
          <p:cNvSpPr txBox="1"/>
          <p:nvPr/>
        </p:nvSpPr>
        <p:spPr>
          <a:xfrm>
            <a:off x="362085" y="2133838"/>
            <a:ext cx="1838612" cy="400110"/>
          </a:xfrm>
          <a:prstGeom prst="rect">
            <a:avLst/>
          </a:prstGeom>
          <a:solidFill>
            <a:schemeClr val="accent1">
              <a:lumMod val="60000"/>
              <a:lumOff val="4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masculine</a:t>
            </a:r>
          </a:p>
        </p:txBody>
      </p:sp>
      <p:sp>
        <p:nvSpPr>
          <p:cNvPr id="14" name="TextBox 13">
            <a:extLst>
              <a:ext uri="{FF2B5EF4-FFF2-40B4-BE49-F238E27FC236}">
                <a16:creationId xmlns:a16="http://schemas.microsoft.com/office/drawing/2014/main" id="{90488B75-14C2-4247-8E0E-0093EB8D6065}"/>
              </a:ext>
            </a:extLst>
          </p:cNvPr>
          <p:cNvSpPr txBox="1"/>
          <p:nvPr/>
        </p:nvSpPr>
        <p:spPr>
          <a:xfrm>
            <a:off x="362085" y="3141032"/>
            <a:ext cx="1838612" cy="400110"/>
          </a:xfrm>
          <a:prstGeom prst="rect">
            <a:avLst/>
          </a:prstGeom>
          <a:solidFill>
            <a:schemeClr val="accent1">
              <a:lumMod val="60000"/>
              <a:lumOff val="4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feminine</a:t>
            </a:r>
          </a:p>
        </p:txBody>
      </p:sp>
      <p:sp>
        <p:nvSpPr>
          <p:cNvPr id="15" name="TextBox 14">
            <a:extLst>
              <a:ext uri="{FF2B5EF4-FFF2-40B4-BE49-F238E27FC236}">
                <a16:creationId xmlns:a16="http://schemas.microsoft.com/office/drawing/2014/main" id="{F727B2E6-2B22-4C2B-882D-E0B62C4550BC}"/>
              </a:ext>
            </a:extLst>
          </p:cNvPr>
          <p:cNvSpPr txBox="1"/>
          <p:nvPr/>
        </p:nvSpPr>
        <p:spPr>
          <a:xfrm>
            <a:off x="362085" y="4081489"/>
            <a:ext cx="1838612" cy="400110"/>
          </a:xfrm>
          <a:prstGeom prst="rect">
            <a:avLst/>
          </a:prstGeom>
          <a:solidFill>
            <a:schemeClr val="accent1">
              <a:lumMod val="60000"/>
              <a:lumOff val="4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neuter</a:t>
            </a:r>
          </a:p>
        </p:txBody>
      </p:sp>
    </p:spTree>
    <p:extLst>
      <p:ext uri="{BB962C8B-B14F-4D97-AF65-F5344CB8AC3E}">
        <p14:creationId xmlns:p14="http://schemas.microsoft.com/office/powerpoint/2010/main" val="147628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p:txBody>
          <a:bodyPr>
            <a:noAutofit/>
          </a:bodyPr>
          <a:lstStyle/>
          <a:p>
            <a:r>
              <a:rPr lang="en-GB" sz="2800" b="1" dirty="0">
                <a:solidFill>
                  <a:schemeClr val="bg1"/>
                </a:solidFill>
              </a:rPr>
              <a:t>Ein </a:t>
            </a:r>
            <a:r>
              <a:rPr lang="en-GB" sz="2800" b="1" dirty="0" err="1">
                <a:solidFill>
                  <a:schemeClr val="bg1"/>
                </a:solidFill>
              </a:rPr>
              <a:t>Wortspiel</a:t>
            </a:r>
            <a:r>
              <a:rPr lang="en-GB" sz="2800" b="1" dirty="0">
                <a:solidFill>
                  <a:schemeClr val="bg1"/>
                </a:solidFill>
              </a:rPr>
              <a:t> </a:t>
            </a:r>
            <a:r>
              <a:rPr lang="en-GB" sz="2800" dirty="0"/>
              <a:t>(1/6)</a:t>
            </a:r>
            <a:endParaRPr lang="en-GB" sz="2800" b="1" dirty="0">
              <a:solidFill>
                <a:schemeClr val="bg1"/>
              </a:solidFill>
            </a:endParaRPr>
          </a:p>
        </p:txBody>
      </p:sp>
      <p:sp>
        <p:nvSpPr>
          <p:cNvPr id="28" name="Google Shape;150;p2"/>
          <p:cNvSpPr/>
          <p:nvPr/>
        </p:nvSpPr>
        <p:spPr>
          <a:xfrm>
            <a:off x="9649326" y="155581"/>
            <a:ext cx="2392199" cy="439842"/>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lesen</a:t>
            </a:r>
            <a:r>
              <a:rPr kumimoji="0" lang="en-GB"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 </a:t>
            </a: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sprechen</a:t>
            </a:r>
            <a:endParaRPr kumimoji="0"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37938" y="2342147"/>
            <a:ext cx="3946358" cy="1636295"/>
          </a:xfrm>
          <a:prstGeom prst="wedgeRoundRectCallout">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Das </a:t>
            </a:r>
            <a:r>
              <a:rPr lang="en-GB" sz="2400" dirty="0" err="1">
                <a:solidFill>
                  <a:schemeClr val="tx1"/>
                </a:solidFill>
                <a:latin typeface="Century Gothic" panose="020B0502020202020204" pitchFamily="34" charset="0"/>
              </a:rPr>
              <a:t>ist</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eine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Aktivität</a:t>
            </a:r>
            <a:r>
              <a:rPr lang="en-GB" sz="2400" dirty="0">
                <a:solidFill>
                  <a:schemeClr val="tx1"/>
                </a:solidFill>
                <a:latin typeface="Century Gothic" panose="020B0502020202020204" pitchFamily="34" charset="0"/>
              </a:rPr>
              <a:t>. </a:t>
            </a:r>
            <a:br>
              <a:rPr lang="en-GB" sz="2400" dirty="0">
                <a:solidFill>
                  <a:schemeClr val="tx1"/>
                </a:solidFill>
                <a:latin typeface="Century Gothic" panose="020B0502020202020204" pitchFamily="34" charset="0"/>
              </a:rPr>
            </a:br>
            <a:r>
              <a:rPr lang="en-GB" sz="2400" dirty="0">
                <a:solidFill>
                  <a:schemeClr val="tx1"/>
                </a:solidFill>
                <a:latin typeface="Century Gothic" panose="020B0502020202020204" pitchFamily="34" charset="0"/>
              </a:rPr>
              <a:t>Sie </a:t>
            </a:r>
            <a:r>
              <a:rPr lang="en-GB" sz="2400" dirty="0" err="1">
                <a:solidFill>
                  <a:schemeClr val="tx1"/>
                </a:solidFill>
                <a:latin typeface="Century Gothic" panose="020B0502020202020204" pitchFamily="34" charset="0"/>
              </a:rPr>
              <a:t>beginnt</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mit</a:t>
            </a:r>
            <a:r>
              <a:rPr lang="en-GB" sz="2400" dirty="0">
                <a:solidFill>
                  <a:schemeClr val="tx1"/>
                </a:solidFill>
                <a:latin typeface="Century Gothic" panose="020B0502020202020204" pitchFamily="34" charset="0"/>
              </a:rPr>
              <a:t> ‘S’. </a:t>
            </a:r>
            <a:br>
              <a:rPr lang="en-GB" sz="2400" dirty="0">
                <a:solidFill>
                  <a:schemeClr val="tx1"/>
                </a:solidFill>
                <a:latin typeface="Century Gothic" panose="020B0502020202020204" pitchFamily="34" charset="0"/>
              </a:rPr>
            </a:br>
            <a:r>
              <a:rPr lang="en-GB" sz="2400" dirty="0" err="1">
                <a:solidFill>
                  <a:schemeClr val="tx1"/>
                </a:solidFill>
                <a:latin typeface="Century Gothic" panose="020B0502020202020204" pitchFamily="34" charset="0"/>
              </a:rPr>
              <a:t>Welche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Aktivität</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ist</a:t>
            </a:r>
            <a:r>
              <a:rPr lang="en-GB" sz="2400" dirty="0">
                <a:solidFill>
                  <a:schemeClr val="tx1"/>
                </a:solidFill>
                <a:latin typeface="Century Gothic" panose="020B0502020202020204" pitchFamily="34" charset="0"/>
              </a:rPr>
              <a:t> das?</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859301" y="3352800"/>
            <a:ext cx="1235242" cy="433137"/>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a:t>
            </a:r>
          </a:p>
        </p:txBody>
      </p:sp>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extLst>
              <p:ext uri="{D42A27DB-BD31-4B8C-83A1-F6EECF244321}">
                <p14:modId xmlns:p14="http://schemas.microsoft.com/office/powerpoint/2010/main" val="2953585238"/>
              </p:ext>
            </p:extLst>
          </p:nvPr>
        </p:nvGraphicFramePr>
        <p:xfrm>
          <a:off x="7507705" y="1871800"/>
          <a:ext cx="4283242" cy="3157398"/>
        </p:xfrm>
        <a:graphic>
          <a:graphicData uri="http://schemas.openxmlformats.org/drawingml/2006/table">
            <a:tbl>
              <a:tblPr firstRow="1" bandRow="1">
                <a:tableStyleId>{5940675A-B579-460E-94D1-54222C63F5DA}</a:tableStyleId>
              </a:tblPr>
              <a:tblGrid>
                <a:gridCol w="2141621">
                  <a:extLst>
                    <a:ext uri="{9D8B030D-6E8A-4147-A177-3AD203B41FA5}">
                      <a16:colId xmlns:a16="http://schemas.microsoft.com/office/drawing/2014/main" val="1659598888"/>
                    </a:ext>
                  </a:extLst>
                </a:gridCol>
                <a:gridCol w="2141621">
                  <a:extLst>
                    <a:ext uri="{9D8B030D-6E8A-4147-A177-3AD203B41FA5}">
                      <a16:colId xmlns:a16="http://schemas.microsoft.com/office/drawing/2014/main" val="2119919115"/>
                    </a:ext>
                  </a:extLst>
                </a:gridCol>
              </a:tblGrid>
              <a:tr h="1052466">
                <a:tc>
                  <a:txBody>
                    <a:bodyPr/>
                    <a:lstStyle/>
                    <a:p>
                      <a:pPr algn="ctr"/>
                      <a:r>
                        <a:rPr lang="en-GB" sz="2400" dirty="0" err="1">
                          <a:solidFill>
                            <a:schemeClr val="tx1"/>
                          </a:solidFill>
                          <a:latin typeface="Century Gothic" panose="020B0502020202020204" pitchFamily="34" charset="0"/>
                        </a:rPr>
                        <a:t>Tanzen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Frankreich</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chemeClr val="tx1"/>
                          </a:solidFill>
                          <a:latin typeface="Century Gothic" panose="020B0502020202020204" pitchFamily="34" charset="0"/>
                        </a:rPr>
                        <a:t>Schloss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Schwimmen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chemeClr val="tx1"/>
                          </a:solidFill>
                          <a:latin typeface="Century Gothic" panose="020B0502020202020204" pitchFamily="34" charset="0"/>
                        </a:rPr>
                        <a:t>Spanien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Seite</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49" name="Rectangle 48">
            <a:extLst>
              <a:ext uri="{FF2B5EF4-FFF2-40B4-BE49-F238E27FC236}">
                <a16:creationId xmlns:a16="http://schemas.microsoft.com/office/drawing/2014/main" id="{0D78817A-62BD-4B18-850E-E80F9EA50BC5}"/>
              </a:ext>
            </a:extLst>
          </p:cNvPr>
          <p:cNvSpPr/>
          <p:nvPr/>
        </p:nvSpPr>
        <p:spPr>
          <a:xfrm>
            <a:off x="9649326" y="2913896"/>
            <a:ext cx="2141621" cy="10645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Century Gothic" panose="020B0502020202020204" pitchFamily="34" charset="0"/>
              </a:rPr>
              <a:t>Schwimmen</a:t>
            </a:r>
            <a:endParaRPr lang="en-GB"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6725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p:txBody>
          <a:bodyPr>
            <a:noAutofit/>
          </a:bodyPr>
          <a:lstStyle/>
          <a:p>
            <a:r>
              <a:rPr lang="en-GB" sz="2800" b="1" dirty="0">
                <a:solidFill>
                  <a:schemeClr val="bg1"/>
                </a:solidFill>
              </a:rPr>
              <a:t>Ein </a:t>
            </a:r>
            <a:r>
              <a:rPr lang="en-GB" sz="2800" b="1" dirty="0" err="1">
                <a:solidFill>
                  <a:schemeClr val="bg1"/>
                </a:solidFill>
              </a:rPr>
              <a:t>Wortspiel</a:t>
            </a:r>
            <a:r>
              <a:rPr lang="en-GB" sz="2800" b="1" dirty="0">
                <a:solidFill>
                  <a:schemeClr val="bg1"/>
                </a:solidFill>
              </a:rPr>
              <a:t> (2/6)</a:t>
            </a: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37938" y="2342147"/>
            <a:ext cx="3946358" cy="1636295"/>
          </a:xfrm>
          <a:prstGeom prst="wedgeRoundRectCallout">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Das </a:t>
            </a:r>
            <a:r>
              <a:rPr lang="en-GB" sz="2400" dirty="0" err="1">
                <a:solidFill>
                  <a:schemeClr val="tx1"/>
                </a:solidFill>
                <a:latin typeface="Century Gothic" panose="020B0502020202020204" pitchFamily="34" charset="0"/>
              </a:rPr>
              <a:t>ist</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ein</a:t>
            </a:r>
            <a:r>
              <a:rPr lang="en-GB" sz="2400" dirty="0">
                <a:solidFill>
                  <a:schemeClr val="tx1"/>
                </a:solidFill>
                <a:latin typeface="Century Gothic" panose="020B0502020202020204" pitchFamily="34" charset="0"/>
              </a:rPr>
              <a:t> Land. </a:t>
            </a:r>
            <a:br>
              <a:rPr lang="en-GB" sz="2400" dirty="0">
                <a:solidFill>
                  <a:schemeClr val="tx1"/>
                </a:solidFill>
                <a:latin typeface="Century Gothic" panose="020B0502020202020204" pitchFamily="34" charset="0"/>
              </a:rPr>
            </a:br>
            <a:r>
              <a:rPr lang="en-GB" sz="2400" dirty="0">
                <a:solidFill>
                  <a:schemeClr val="tx1"/>
                </a:solidFill>
                <a:latin typeface="Century Gothic" panose="020B0502020202020204" pitchFamily="34" charset="0"/>
              </a:rPr>
              <a:t>Es </a:t>
            </a:r>
            <a:r>
              <a:rPr lang="en-GB" sz="2400" dirty="0" err="1">
                <a:solidFill>
                  <a:schemeClr val="tx1"/>
                </a:solidFill>
                <a:latin typeface="Century Gothic" panose="020B0502020202020204" pitchFamily="34" charset="0"/>
              </a:rPr>
              <a:t>beginnt</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mit</a:t>
            </a:r>
            <a:r>
              <a:rPr lang="en-GB" sz="2400" dirty="0">
                <a:solidFill>
                  <a:schemeClr val="tx1"/>
                </a:solidFill>
                <a:latin typeface="Century Gothic" panose="020B0502020202020204" pitchFamily="34" charset="0"/>
              </a:rPr>
              <a:t> ‘F’. </a:t>
            </a:r>
            <a:br>
              <a:rPr lang="en-GB" sz="2400" dirty="0">
                <a:solidFill>
                  <a:schemeClr val="tx1"/>
                </a:solidFill>
                <a:latin typeface="Century Gothic" panose="020B0502020202020204" pitchFamily="34" charset="0"/>
              </a:rPr>
            </a:br>
            <a:r>
              <a:rPr lang="en-GB" sz="2400" dirty="0">
                <a:solidFill>
                  <a:schemeClr val="tx1"/>
                </a:solidFill>
                <a:latin typeface="Century Gothic" panose="020B0502020202020204" pitchFamily="34" charset="0"/>
              </a:rPr>
              <a:t>Welches Land </a:t>
            </a:r>
            <a:r>
              <a:rPr lang="en-GB" sz="2400" dirty="0" err="1">
                <a:solidFill>
                  <a:schemeClr val="tx1"/>
                </a:solidFill>
                <a:latin typeface="Century Gothic" panose="020B0502020202020204" pitchFamily="34" charset="0"/>
              </a:rPr>
              <a:t>ist</a:t>
            </a:r>
            <a:r>
              <a:rPr lang="en-GB" sz="2400" dirty="0">
                <a:solidFill>
                  <a:schemeClr val="tx1"/>
                </a:solidFill>
                <a:latin typeface="Century Gothic" panose="020B0502020202020204" pitchFamily="34" charset="0"/>
              </a:rPr>
              <a:t> das?</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1117718" y="3393602"/>
            <a:ext cx="1235242" cy="433137"/>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a:t>
            </a:r>
          </a:p>
        </p:txBody>
      </p:sp>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extLst>
              <p:ext uri="{D42A27DB-BD31-4B8C-83A1-F6EECF244321}">
                <p14:modId xmlns:p14="http://schemas.microsoft.com/office/powerpoint/2010/main" val="1879007944"/>
              </p:ext>
            </p:extLst>
          </p:nvPr>
        </p:nvGraphicFramePr>
        <p:xfrm>
          <a:off x="7507705" y="1871800"/>
          <a:ext cx="4283242" cy="3157398"/>
        </p:xfrm>
        <a:graphic>
          <a:graphicData uri="http://schemas.openxmlformats.org/drawingml/2006/table">
            <a:tbl>
              <a:tblPr firstRow="1" bandRow="1">
                <a:tableStyleId>{5940675A-B579-460E-94D1-54222C63F5DA}</a:tableStyleId>
              </a:tblPr>
              <a:tblGrid>
                <a:gridCol w="2141621">
                  <a:extLst>
                    <a:ext uri="{9D8B030D-6E8A-4147-A177-3AD203B41FA5}">
                      <a16:colId xmlns:a16="http://schemas.microsoft.com/office/drawing/2014/main" val="1659598888"/>
                    </a:ext>
                  </a:extLst>
                </a:gridCol>
                <a:gridCol w="2141621">
                  <a:extLst>
                    <a:ext uri="{9D8B030D-6E8A-4147-A177-3AD203B41FA5}">
                      <a16:colId xmlns:a16="http://schemas.microsoft.com/office/drawing/2014/main" val="2119919115"/>
                    </a:ext>
                  </a:extLst>
                </a:gridCol>
              </a:tblGrid>
              <a:tr h="1052466">
                <a:tc>
                  <a:txBody>
                    <a:bodyPr/>
                    <a:lstStyle/>
                    <a:p>
                      <a:pPr algn="ctr"/>
                      <a:r>
                        <a:rPr lang="en-GB" sz="2400" dirty="0" err="1">
                          <a:solidFill>
                            <a:schemeClr val="tx1"/>
                          </a:solidFill>
                          <a:latin typeface="Century Gothic" panose="020B0502020202020204" pitchFamily="34" charset="0"/>
                        </a:rPr>
                        <a:t>Tanzen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Frankreich</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chemeClr val="tx1"/>
                          </a:solidFill>
                          <a:latin typeface="Century Gothic" panose="020B0502020202020204" pitchFamily="34" charset="0"/>
                        </a:rPr>
                        <a:t>Schloss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Schwimmen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chemeClr val="tx1"/>
                          </a:solidFill>
                          <a:latin typeface="Century Gothic" panose="020B0502020202020204" pitchFamily="34" charset="0"/>
                        </a:rPr>
                        <a:t>Spanien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Seite</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49" name="Rectangle 48">
            <a:extLst>
              <a:ext uri="{FF2B5EF4-FFF2-40B4-BE49-F238E27FC236}">
                <a16:creationId xmlns:a16="http://schemas.microsoft.com/office/drawing/2014/main" id="{0D78817A-62BD-4B18-850E-E80F9EA50BC5}"/>
              </a:ext>
            </a:extLst>
          </p:cNvPr>
          <p:cNvSpPr/>
          <p:nvPr/>
        </p:nvSpPr>
        <p:spPr>
          <a:xfrm>
            <a:off x="9649326" y="1871800"/>
            <a:ext cx="2141621" cy="10645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Century Gothic" panose="020B0502020202020204" pitchFamily="34" charset="0"/>
              </a:rPr>
              <a:t>Frankreich</a:t>
            </a:r>
            <a:endParaRPr lang="en-GB" sz="2400" b="1" dirty="0">
              <a:solidFill>
                <a:schemeClr val="tx1"/>
              </a:solidFill>
              <a:latin typeface="Century Gothic" panose="020B0502020202020204" pitchFamily="34" charset="0"/>
            </a:endParaRPr>
          </a:p>
        </p:txBody>
      </p:sp>
      <p:sp>
        <p:nvSpPr>
          <p:cNvPr id="9" name="Google Shape;150;p2">
            <a:extLst>
              <a:ext uri="{FF2B5EF4-FFF2-40B4-BE49-F238E27FC236}">
                <a16:creationId xmlns:a16="http://schemas.microsoft.com/office/drawing/2014/main" id="{00CBA0C5-5E98-4285-B3AD-9B8C46BB6DB9}"/>
              </a:ext>
            </a:extLst>
          </p:cNvPr>
          <p:cNvSpPr/>
          <p:nvPr/>
        </p:nvSpPr>
        <p:spPr>
          <a:xfrm>
            <a:off x="9649326" y="155581"/>
            <a:ext cx="2392199" cy="430356"/>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lesen</a:t>
            </a:r>
            <a:r>
              <a:rPr kumimoji="0" lang="en-GB"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 </a:t>
            </a: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sprechen</a:t>
            </a:r>
            <a:endParaRPr kumimoji="0"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94391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p:txBody>
          <a:bodyPr>
            <a:noAutofit/>
          </a:bodyPr>
          <a:lstStyle/>
          <a:p>
            <a:r>
              <a:rPr lang="en-GB" sz="2800" b="1" dirty="0">
                <a:solidFill>
                  <a:schemeClr val="bg1"/>
                </a:solidFill>
              </a:rPr>
              <a:t>Ein </a:t>
            </a:r>
            <a:r>
              <a:rPr lang="en-GB" sz="2800" b="1" dirty="0" err="1">
                <a:solidFill>
                  <a:schemeClr val="bg1"/>
                </a:solidFill>
              </a:rPr>
              <a:t>Wortspiel</a:t>
            </a:r>
            <a:r>
              <a:rPr lang="en-GB" sz="2800" b="1" dirty="0">
                <a:solidFill>
                  <a:schemeClr val="bg1"/>
                </a:solidFill>
              </a:rPr>
              <a:t> (3/6)</a:t>
            </a: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37938" y="2342147"/>
            <a:ext cx="3946358" cy="1636295"/>
          </a:xfrm>
          <a:prstGeom prst="wedgeRoundRectCallout">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Man </a:t>
            </a:r>
            <a:r>
              <a:rPr lang="en-GB" sz="2400" dirty="0" err="1">
                <a:latin typeface="Century Gothic" panose="020B0502020202020204" pitchFamily="34" charset="0"/>
              </a:rPr>
              <a:t>kann</a:t>
            </a:r>
            <a:r>
              <a:rPr lang="en-GB" sz="2400" dirty="0">
                <a:latin typeface="Century Gothic" panose="020B0502020202020204" pitchFamily="34" charset="0"/>
              </a:rPr>
              <a:t> </a:t>
            </a:r>
            <a:r>
              <a:rPr lang="en-GB" sz="2400" dirty="0" err="1">
                <a:latin typeface="Century Gothic" panose="020B0502020202020204" pitchFamily="34" charset="0"/>
              </a:rPr>
              <a:t>diesen</a:t>
            </a:r>
            <a:r>
              <a:rPr lang="en-GB" sz="2400" dirty="0">
                <a:latin typeface="Century Gothic" panose="020B0502020202020204" pitchFamily="34" charset="0"/>
              </a:rPr>
              <a:t> Ort </a:t>
            </a:r>
            <a:r>
              <a:rPr lang="en-GB" sz="2400" dirty="0" err="1">
                <a:latin typeface="Century Gothic" panose="020B0502020202020204" pitchFamily="34" charset="0"/>
              </a:rPr>
              <a:t>besuchen</a:t>
            </a: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Er</a:t>
            </a:r>
            <a:r>
              <a:rPr lang="en-GB" sz="2400" dirty="0">
                <a:latin typeface="Century Gothic" panose="020B0502020202020204" pitchFamily="34" charset="0"/>
              </a:rPr>
              <a:t> </a:t>
            </a:r>
            <a:r>
              <a:rPr lang="en-GB" sz="2400" dirty="0" err="1">
                <a:latin typeface="Century Gothic" panose="020B0502020202020204" pitchFamily="34" charset="0"/>
              </a:rPr>
              <a:t>beginnt</a:t>
            </a:r>
            <a:r>
              <a:rPr lang="en-GB" sz="2400" dirty="0">
                <a:latin typeface="Century Gothic" panose="020B0502020202020204" pitchFamily="34" charset="0"/>
              </a:rPr>
              <a:t> </a:t>
            </a:r>
            <a:r>
              <a:rPr lang="en-GB" sz="2400" dirty="0" err="1">
                <a:latin typeface="Century Gothic" panose="020B0502020202020204" pitchFamily="34" charset="0"/>
              </a:rPr>
              <a:t>mit</a:t>
            </a:r>
            <a:r>
              <a:rPr lang="en-GB" sz="2400" dirty="0">
                <a:latin typeface="Century Gothic" panose="020B0502020202020204" pitchFamily="34" charset="0"/>
              </a:rPr>
              <a:t> ‘S’. </a:t>
            </a:r>
            <a:br>
              <a:rPr lang="en-GB" sz="2400" dirty="0">
                <a:latin typeface="Century Gothic" panose="020B0502020202020204" pitchFamily="34" charset="0"/>
              </a:rPr>
            </a:br>
            <a:r>
              <a:rPr lang="en-GB" sz="2400" dirty="0" err="1">
                <a:latin typeface="Century Gothic" panose="020B0502020202020204" pitchFamily="34" charset="0"/>
              </a:rPr>
              <a:t>Welcher</a:t>
            </a:r>
            <a:r>
              <a:rPr lang="en-GB" sz="2400" dirty="0">
                <a:latin typeface="Century Gothic" panose="020B0502020202020204" pitchFamily="34" charset="0"/>
              </a:rPr>
              <a:t> Ort </a:t>
            </a:r>
            <a:r>
              <a:rPr lang="en-GB" sz="2400" dirty="0" err="1">
                <a:latin typeface="Century Gothic" panose="020B0502020202020204" pitchFamily="34" charset="0"/>
              </a:rPr>
              <a:t>ist</a:t>
            </a:r>
            <a:r>
              <a:rPr lang="en-GB" sz="2400" dirty="0">
                <a:latin typeface="Century Gothic" panose="020B0502020202020204" pitchFamily="34" charset="0"/>
              </a:rPr>
              <a:t> das?</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1153639" y="3545305"/>
            <a:ext cx="1370901" cy="433137"/>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a:t>
            </a:r>
          </a:p>
        </p:txBody>
      </p:sp>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extLst>
              <p:ext uri="{D42A27DB-BD31-4B8C-83A1-F6EECF244321}">
                <p14:modId xmlns:p14="http://schemas.microsoft.com/office/powerpoint/2010/main" val="3317403756"/>
              </p:ext>
            </p:extLst>
          </p:nvPr>
        </p:nvGraphicFramePr>
        <p:xfrm>
          <a:off x="7507705" y="1871800"/>
          <a:ext cx="4283242" cy="3157398"/>
        </p:xfrm>
        <a:graphic>
          <a:graphicData uri="http://schemas.openxmlformats.org/drawingml/2006/table">
            <a:tbl>
              <a:tblPr firstRow="1" bandRow="1">
                <a:tableStyleId>{5940675A-B579-460E-94D1-54222C63F5DA}</a:tableStyleId>
              </a:tblPr>
              <a:tblGrid>
                <a:gridCol w="2141621">
                  <a:extLst>
                    <a:ext uri="{9D8B030D-6E8A-4147-A177-3AD203B41FA5}">
                      <a16:colId xmlns:a16="http://schemas.microsoft.com/office/drawing/2014/main" val="1659598888"/>
                    </a:ext>
                  </a:extLst>
                </a:gridCol>
                <a:gridCol w="2141621">
                  <a:extLst>
                    <a:ext uri="{9D8B030D-6E8A-4147-A177-3AD203B41FA5}">
                      <a16:colId xmlns:a16="http://schemas.microsoft.com/office/drawing/2014/main" val="2119919115"/>
                    </a:ext>
                  </a:extLst>
                </a:gridCol>
              </a:tblGrid>
              <a:tr h="1052466">
                <a:tc>
                  <a:txBody>
                    <a:bodyPr/>
                    <a:lstStyle/>
                    <a:p>
                      <a:pPr algn="ctr"/>
                      <a:r>
                        <a:rPr lang="en-GB" sz="2400" dirty="0" err="1">
                          <a:solidFill>
                            <a:schemeClr val="tx1"/>
                          </a:solidFill>
                          <a:latin typeface="Century Gothic" panose="020B0502020202020204" pitchFamily="34" charset="0"/>
                        </a:rPr>
                        <a:t>Tanzen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Frankreich</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chemeClr val="tx1"/>
                          </a:solidFill>
                          <a:latin typeface="Century Gothic" panose="020B0502020202020204" pitchFamily="34" charset="0"/>
                        </a:rPr>
                        <a:t>Schloss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Schwimmen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chemeClr val="tx1"/>
                          </a:solidFill>
                          <a:latin typeface="Century Gothic" panose="020B0502020202020204" pitchFamily="34" charset="0"/>
                        </a:rPr>
                        <a:t>Spanien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Seite</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49" name="Rectangle 48">
            <a:extLst>
              <a:ext uri="{FF2B5EF4-FFF2-40B4-BE49-F238E27FC236}">
                <a16:creationId xmlns:a16="http://schemas.microsoft.com/office/drawing/2014/main" id="{0D78817A-62BD-4B18-850E-E80F9EA50BC5}"/>
              </a:ext>
            </a:extLst>
          </p:cNvPr>
          <p:cNvSpPr/>
          <p:nvPr/>
        </p:nvSpPr>
        <p:spPr>
          <a:xfrm>
            <a:off x="7507705" y="2913896"/>
            <a:ext cx="2141621" cy="10645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Schloss</a:t>
            </a:r>
          </a:p>
        </p:txBody>
      </p:sp>
      <p:sp>
        <p:nvSpPr>
          <p:cNvPr id="9" name="Google Shape;150;p2">
            <a:extLst>
              <a:ext uri="{FF2B5EF4-FFF2-40B4-BE49-F238E27FC236}">
                <a16:creationId xmlns:a16="http://schemas.microsoft.com/office/drawing/2014/main" id="{ED809295-1A4B-42E0-ADD3-47690AD7F6DB}"/>
              </a:ext>
            </a:extLst>
          </p:cNvPr>
          <p:cNvSpPr/>
          <p:nvPr/>
        </p:nvSpPr>
        <p:spPr>
          <a:xfrm>
            <a:off x="9649326" y="155581"/>
            <a:ext cx="2392199" cy="430356"/>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lesen</a:t>
            </a:r>
            <a:r>
              <a:rPr kumimoji="0" lang="en-GB"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 </a:t>
            </a: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sprechen</a:t>
            </a:r>
            <a:endParaRPr kumimoji="0"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87972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extLst>
              <p:ext uri="{D42A27DB-BD31-4B8C-83A1-F6EECF244321}">
                <p14:modId xmlns:p14="http://schemas.microsoft.com/office/powerpoint/2010/main" val="2020991999"/>
              </p:ext>
            </p:extLst>
          </p:nvPr>
        </p:nvGraphicFramePr>
        <p:xfrm>
          <a:off x="6976939" y="1871800"/>
          <a:ext cx="4814008" cy="3157398"/>
        </p:xfrm>
        <a:graphic>
          <a:graphicData uri="http://schemas.openxmlformats.org/drawingml/2006/table">
            <a:tbl>
              <a:tblPr firstRow="1" bandRow="1">
                <a:tableStyleId>{5940675A-B579-460E-94D1-54222C63F5DA}</a:tableStyleId>
              </a:tblPr>
              <a:tblGrid>
                <a:gridCol w="2558947">
                  <a:extLst>
                    <a:ext uri="{9D8B030D-6E8A-4147-A177-3AD203B41FA5}">
                      <a16:colId xmlns:a16="http://schemas.microsoft.com/office/drawing/2014/main" val="1659598888"/>
                    </a:ext>
                  </a:extLst>
                </a:gridCol>
                <a:gridCol w="2255061">
                  <a:extLst>
                    <a:ext uri="{9D8B030D-6E8A-4147-A177-3AD203B41FA5}">
                      <a16:colId xmlns:a16="http://schemas.microsoft.com/office/drawing/2014/main" val="2119919115"/>
                    </a:ext>
                  </a:extLst>
                </a:gridCol>
              </a:tblGrid>
              <a:tr h="1052466">
                <a:tc>
                  <a:txBody>
                    <a:bodyPr/>
                    <a:lstStyle/>
                    <a:p>
                      <a:pPr algn="ctr"/>
                      <a:r>
                        <a:rPr lang="en-GB" sz="2400" dirty="0" err="1">
                          <a:solidFill>
                            <a:schemeClr val="tx1"/>
                          </a:solidFill>
                          <a:latin typeface="Century Gothic" panose="020B0502020202020204" pitchFamily="34" charset="0"/>
                        </a:rPr>
                        <a:t>Hausaufgaben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Jugendclub</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chemeClr val="tx1"/>
                          </a:solidFill>
                          <a:latin typeface="Century Gothic" panose="020B0502020202020204" pitchFamily="34" charset="0"/>
                        </a:rPr>
                        <a:t>Bank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Arbeit</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chemeClr val="tx1"/>
                          </a:solidFill>
                          <a:latin typeface="Century Gothic" panose="020B0502020202020204" pitchFamily="34" charset="0"/>
                        </a:rPr>
                        <a:t>Telefon</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Buch</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49" name="Rectangle 48">
            <a:extLst>
              <a:ext uri="{FF2B5EF4-FFF2-40B4-BE49-F238E27FC236}">
                <a16:creationId xmlns:a16="http://schemas.microsoft.com/office/drawing/2014/main" id="{0D78817A-62BD-4B18-850E-E80F9EA50BC5}"/>
              </a:ext>
            </a:extLst>
          </p:cNvPr>
          <p:cNvSpPr/>
          <p:nvPr/>
        </p:nvSpPr>
        <p:spPr>
          <a:xfrm>
            <a:off x="9537431" y="2921976"/>
            <a:ext cx="2250000" cy="104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Arbeit</a:t>
            </a:r>
            <a:endPar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p:txBody>
          <a:bodyPr>
            <a:noAutofit/>
          </a:bodyPr>
          <a:lstStyle/>
          <a:p>
            <a:r>
              <a:rPr lang="en-GB" sz="2800" b="1" dirty="0">
                <a:solidFill>
                  <a:schemeClr val="bg1"/>
                </a:solidFill>
              </a:rPr>
              <a:t>Ein </a:t>
            </a:r>
            <a:r>
              <a:rPr lang="en-GB" sz="2800" b="1" dirty="0" err="1">
                <a:solidFill>
                  <a:schemeClr val="bg1"/>
                </a:solidFill>
              </a:rPr>
              <a:t>Wortspiel</a:t>
            </a:r>
            <a:r>
              <a:rPr lang="en-GB" sz="2800" b="1" dirty="0">
                <a:solidFill>
                  <a:schemeClr val="bg1"/>
                </a:solidFill>
              </a:rPr>
              <a:t> (4/6)</a:t>
            </a: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21665" y="2472775"/>
            <a:ext cx="4617834" cy="1636295"/>
          </a:xfrm>
          <a:prstGeom prst="wedgeRoundRectCallout">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eine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andere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Aktivität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beginnt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 </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2635947" y="2869303"/>
            <a:ext cx="1201783" cy="43405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rPr>
              <a:t>________</a:t>
            </a:r>
          </a:p>
        </p:txBody>
      </p:sp>
      <p:sp>
        <p:nvSpPr>
          <p:cNvPr id="9" name="Google Shape;150;p2">
            <a:extLst>
              <a:ext uri="{FF2B5EF4-FFF2-40B4-BE49-F238E27FC236}">
                <a16:creationId xmlns:a16="http://schemas.microsoft.com/office/drawing/2014/main" id="{E26F0094-B107-4F95-A0E1-D5643691B1F3}"/>
              </a:ext>
            </a:extLst>
          </p:cNvPr>
          <p:cNvSpPr/>
          <p:nvPr/>
        </p:nvSpPr>
        <p:spPr>
          <a:xfrm>
            <a:off x="9637296" y="155581"/>
            <a:ext cx="2404230" cy="430356"/>
          </a:xfrm>
          <a:prstGeom prst="roundRect">
            <a:avLst>
              <a:gd name="adj" fmla="val 16667"/>
            </a:avLst>
          </a:prstGeom>
          <a:solidFill>
            <a:srgbClr val="FFCC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lesen</a:t>
            </a:r>
            <a:r>
              <a:rPr kumimoji="0" lang="en-GB"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 </a:t>
            </a:r>
            <a:r>
              <a:rPr kumimoji="0" lang="en-GB" sz="2000" b="1"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sprechen</a:t>
            </a:r>
            <a:endParaRPr kumimoji="0" sz="20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6945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3" grpId="0" animBg="1"/>
      <p:bldP spid="27" grpId="0" animBg="1"/>
      <p:bldP spid="27" grpId="1"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2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7456</Words>
  <Application>Microsoft Office PowerPoint</Application>
  <PresentationFormat>Widescreen</PresentationFormat>
  <Paragraphs>1010</Paragraphs>
  <Slides>40</Slides>
  <Notes>39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40</vt:i4>
      </vt:variant>
    </vt:vector>
  </HeadingPairs>
  <TitlesOfParts>
    <vt:vector size="49" baseType="lpstr">
      <vt:lpstr>Arial</vt:lpstr>
      <vt:lpstr>Arial Black</vt:lpstr>
      <vt:lpstr>Calibri</vt:lpstr>
      <vt:lpstr>Calibri Light</vt:lpstr>
      <vt:lpstr>Century Gothic</vt:lpstr>
      <vt:lpstr>Tw Cen MT</vt:lpstr>
      <vt:lpstr>1_NCELP_German_2022</vt:lpstr>
      <vt:lpstr>2_NCELP_German_2022</vt:lpstr>
      <vt:lpstr>Office Theme</vt:lpstr>
      <vt:lpstr>PowerPoint Presentation</vt:lpstr>
      <vt:lpstr>ä</vt:lpstr>
      <vt:lpstr>ä</vt:lpstr>
      <vt:lpstr>Miezes Traum</vt:lpstr>
      <vt:lpstr>anderer, andere, anderes</vt:lpstr>
      <vt:lpstr>Ein Wortspiel (1/6)</vt:lpstr>
      <vt:lpstr>Ein Wortspiel (2/6)</vt:lpstr>
      <vt:lpstr>Ein Wortspiel (3/6)</vt:lpstr>
      <vt:lpstr>Ein Wortspiel (4/6)</vt:lpstr>
      <vt:lpstr>Ein Wortspiel (5/6)</vt:lpstr>
      <vt:lpstr>Ein Wortspiel (6/6)</vt:lpstr>
      <vt:lpstr>Adverbien</vt:lpstr>
      <vt:lpstr>das Adverb gern</vt:lpstr>
      <vt:lpstr>Tante Laura</vt:lpstr>
      <vt:lpstr>Wie sind sie?</vt:lpstr>
      <vt:lpstr>Was und wie? (1/8)</vt:lpstr>
      <vt:lpstr>Was und wie? (2/8)</vt:lpstr>
      <vt:lpstr>Was und wie? (3/8)</vt:lpstr>
      <vt:lpstr>Was und wie? (4/8)</vt:lpstr>
      <vt:lpstr>Was und wie? (5/8)</vt:lpstr>
      <vt:lpstr>Was und wie? (6/8)</vt:lpstr>
      <vt:lpstr>Was und wie? (7/8)</vt:lpstr>
      <vt:lpstr>Was und wie? (8/8)</vt:lpstr>
      <vt:lpstr>Wer ist das?</vt:lpstr>
      <vt:lpstr>Wer ist das?</vt:lpstr>
      <vt:lpstr>PowerPoint Presentation</vt:lpstr>
      <vt:lpstr>Phonetik (1/2)</vt:lpstr>
      <vt:lpstr>Phonetik (2/2)</vt:lpstr>
      <vt:lpstr>Vokabeln</vt:lpstr>
      <vt:lpstr>Vokabeln</vt:lpstr>
      <vt:lpstr>Mia redet mit Oma über Schule</vt:lpstr>
      <vt:lpstr>Welcher, welche, welches?</vt:lpstr>
      <vt:lpstr>Wie heißt die Frage?</vt:lpstr>
      <vt:lpstr>Wolfgangs Hobbys</vt:lpstr>
      <vt:lpstr>Wolfgangs Hobbys</vt:lpstr>
      <vt:lpstr>Wolfgangs Hobbys: Antworten </vt:lpstr>
      <vt:lpstr>Mias Hobbys</vt:lpstr>
      <vt:lpstr>Mias Hobbys: Antworten</vt:lpstr>
      <vt:lpstr>Wolfgangs Hobbys: Person A</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15</cp:revision>
  <dcterms:created xsi:type="dcterms:W3CDTF">2024-02-05T16:13:32Z</dcterms:created>
  <dcterms:modified xsi:type="dcterms:W3CDTF">2024-02-05T17:49:10Z</dcterms:modified>
</cp:coreProperties>
</file>