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788" r:id="rId2"/>
    <p:sldId id="633" r:id="rId3"/>
    <p:sldId id="636" r:id="rId4"/>
    <p:sldId id="340" r:id="rId5"/>
    <p:sldId id="426" r:id="rId6"/>
    <p:sldId id="341" r:id="rId7"/>
    <p:sldId id="427" r:id="rId8"/>
    <p:sldId id="298" r:id="rId9"/>
    <p:sldId id="313" r:id="rId10"/>
    <p:sldId id="431" r:id="rId11"/>
    <p:sldId id="447" r:id="rId12"/>
    <p:sldId id="279" r:id="rId13"/>
    <p:sldId id="444" r:id="rId14"/>
    <p:sldId id="789" r:id="rId15"/>
    <p:sldId id="280" r:id="rId16"/>
    <p:sldId id="440" r:id="rId17"/>
    <p:sldId id="442" r:id="rId18"/>
    <p:sldId id="790" r:id="rId19"/>
    <p:sldId id="424" r:id="rId20"/>
    <p:sldId id="441" r:id="rId21"/>
    <p:sldId id="448" r:id="rId22"/>
    <p:sldId id="445" r:id="rId23"/>
    <p:sldId id="460" r:id="rId24"/>
    <p:sldId id="461" r:id="rId25"/>
    <p:sldId id="275" r:id="rId26"/>
    <p:sldId id="273" r:id="rId27"/>
    <p:sldId id="281" r:id="rId28"/>
    <p:sldId id="814" r:id="rId29"/>
    <p:sldId id="815" r:id="rId30"/>
    <p:sldId id="816" r:id="rId31"/>
    <p:sldId id="817" r:id="rId32"/>
    <p:sldId id="818" r:id="rId33"/>
    <p:sldId id="819" r:id="rId34"/>
    <p:sldId id="820" r:id="rId35"/>
    <p:sldId id="81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F"/>
    <a:srgbClr val="FFCC00"/>
    <a:srgbClr val="FFF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00" autoAdjust="0"/>
    <p:restoredTop sz="53702" autoAdjust="0"/>
  </p:normalViewPr>
  <p:slideViewPr>
    <p:cSldViewPr snapToGrid="0">
      <p:cViewPr varScale="1">
        <p:scale>
          <a:sx n="57" d="100"/>
          <a:sy n="57" d="100"/>
        </p:scale>
        <p:origin x="144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8D8E5-5135-42E1-A2F7-54BDF4DBBC81}"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11486-F5B3-475C-ACD1-B620802E4059}" type="slidenum">
              <a:rPr lang="en-GB" smtClean="0"/>
              <a:t>‹#›</a:t>
            </a:fld>
            <a:endParaRPr lang="en-GB"/>
          </a:p>
        </p:txBody>
      </p:sp>
    </p:spTree>
    <p:extLst>
      <p:ext uri="{BB962C8B-B14F-4D97-AF65-F5344CB8AC3E}">
        <p14:creationId xmlns:p14="http://schemas.microsoft.com/office/powerpoint/2010/main" val="77640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ivecommons.org/licenses/by-nc-nd/2.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küssen</a:t>
            </a:r>
            <a:r>
              <a:rPr lang="en-GB" sz="1200" b="1" u="sng" baseline="0" dirty="0"/>
              <a:t> , Tour</a:t>
            </a:r>
            <a:br>
              <a:rPr lang="en-GB" sz="1200" b="1" baseline="0" dirty="0"/>
            </a:br>
            <a:r>
              <a:rPr lang="en-GB" sz="1200" b="1" baseline="0" dirty="0"/>
              <a:t>ii) Edexcel list does not have </a:t>
            </a:r>
            <a:r>
              <a:rPr lang="en-GB" sz="1200" b="1" u="sng" baseline="0" dirty="0"/>
              <a:t>ach, </a:t>
            </a:r>
            <a:r>
              <a:rPr lang="en-GB" sz="1200" b="1" u="sng" baseline="0" dirty="0" err="1"/>
              <a:t>klettern</a:t>
            </a:r>
            <a:r>
              <a:rPr lang="en-GB" sz="1200" b="1" u="sng" baseline="0" dirty="0"/>
              <a:t>, </a:t>
            </a:r>
            <a:r>
              <a:rPr lang="en-GB" sz="1200" b="1" u="sng" baseline="0" dirty="0" err="1"/>
              <a:t>küssen</a:t>
            </a:r>
            <a:r>
              <a:rPr lang="en-GB" sz="1200" b="1" u="sng" baseline="0" dirty="0"/>
              <a:t>, </a:t>
            </a:r>
            <a:r>
              <a:rPr lang="en-GB" sz="1200" b="1" u="sng" baseline="0" dirty="0" err="1"/>
              <a:t>sterben</a:t>
            </a:r>
            <a:r>
              <a:rPr lang="en-GB" sz="1200" b="1" u="sng" baseline="0" dirty="0"/>
              <a:t>, Tour</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perfect tense with </a:t>
            </a:r>
            <a:r>
              <a:rPr lang="en-GB" sz="1200" b="0" baseline="0" dirty="0" err="1"/>
              <a:t>haben</a:t>
            </a:r>
            <a:r>
              <a:rPr lang="en-GB" sz="1200" b="0" baseline="0" dirty="0"/>
              <a:t> and sein 3</a:t>
            </a:r>
            <a:r>
              <a:rPr lang="en-GB" sz="1200" b="0" baseline="30000" dirty="0"/>
              <a:t>rd</a:t>
            </a:r>
            <a:r>
              <a:rPr lang="en-GB" sz="1200" b="0" baseline="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erfahren</a:t>
            </a:r>
            <a:r>
              <a:rPr lang="en-GB" sz="1200" kern="1200" dirty="0">
                <a:solidFill>
                  <a:schemeClr val="tx1"/>
                </a:solidFill>
                <a:effectLst/>
                <a:latin typeface="+mn-lt"/>
                <a:ea typeface="+mn-ea"/>
                <a:cs typeface="+mn-cs"/>
              </a:rPr>
              <a:t> [690] </a:t>
            </a:r>
            <a:r>
              <a:rPr lang="en-GB" sz="1200" kern="1200" dirty="0" err="1">
                <a:solidFill>
                  <a:schemeClr val="tx1"/>
                </a:solidFill>
                <a:effectLst/>
                <a:latin typeface="+mn-lt"/>
                <a:ea typeface="+mn-ea"/>
                <a:cs typeface="+mn-cs"/>
              </a:rPr>
              <a:t>geblieben</a:t>
            </a:r>
            <a:r>
              <a:rPr lang="en-GB" sz="1200" kern="1200" dirty="0">
                <a:solidFill>
                  <a:schemeClr val="tx1"/>
                </a:solidFill>
                <a:effectLst/>
                <a:latin typeface="+mn-lt"/>
                <a:ea typeface="+mn-ea"/>
                <a:cs typeface="+mn-cs"/>
              </a:rPr>
              <a:t> [113] </a:t>
            </a: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 [1863] </a:t>
            </a:r>
            <a:r>
              <a:rPr lang="en-GB" sz="1200" kern="1200" dirty="0" err="1">
                <a:solidFill>
                  <a:schemeClr val="tx1"/>
                </a:solidFill>
                <a:effectLst/>
                <a:latin typeface="+mn-lt"/>
                <a:ea typeface="+mn-ea"/>
                <a:cs typeface="+mn-cs"/>
              </a:rPr>
              <a:t>gestiegen</a:t>
            </a:r>
            <a:r>
              <a:rPr lang="en-GB" sz="1200" kern="1200" dirty="0">
                <a:solidFill>
                  <a:schemeClr val="tx1"/>
                </a:solidFill>
                <a:effectLst/>
                <a:latin typeface="+mn-lt"/>
                <a:ea typeface="+mn-ea"/>
                <a:cs typeface="+mn-cs"/>
              </a:rPr>
              <a:t> [325]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küssen</a:t>
            </a:r>
            <a:r>
              <a:rPr lang="en-GB" sz="1200" kern="1200" dirty="0">
                <a:solidFill>
                  <a:schemeClr val="tx1"/>
                </a:solidFill>
                <a:effectLst/>
                <a:latin typeface="+mn-lt"/>
                <a:ea typeface="+mn-ea"/>
                <a:cs typeface="+mn-cs"/>
              </a:rPr>
              <a:t> [2644] </a:t>
            </a:r>
            <a:r>
              <a:rPr lang="en-GB" sz="1200" kern="1200" dirty="0" err="1">
                <a:solidFill>
                  <a:schemeClr val="tx1"/>
                </a:solidFill>
                <a:effectLst/>
                <a:latin typeface="+mn-lt"/>
                <a:ea typeface="+mn-ea"/>
                <a:cs typeface="+mn-cs"/>
              </a:rPr>
              <a:t>steigen</a:t>
            </a:r>
            <a:r>
              <a:rPr lang="en-GB" sz="1200" kern="1200" dirty="0">
                <a:solidFill>
                  <a:schemeClr val="tx1"/>
                </a:solidFill>
                <a:effectLst/>
                <a:latin typeface="+mn-lt"/>
                <a:ea typeface="+mn-ea"/>
                <a:cs typeface="+mn-cs"/>
              </a:rPr>
              <a:t> [325]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die </a:t>
            </a:r>
            <a:r>
              <a:rPr lang="en-GB" sz="1200" kern="1200" dirty="0" err="1">
                <a:solidFill>
                  <a:schemeClr val="tx1"/>
                </a:solidFill>
                <a:effectLst/>
                <a:latin typeface="+mn-lt"/>
                <a:ea typeface="+mn-ea"/>
                <a:cs typeface="+mn-cs"/>
              </a:rPr>
              <a:t>Erfahrung</a:t>
            </a:r>
            <a:r>
              <a:rPr lang="en-GB" sz="1200" kern="1200" dirty="0">
                <a:solidFill>
                  <a:schemeClr val="tx1"/>
                </a:solidFill>
                <a:effectLst/>
                <a:latin typeface="+mn-lt"/>
                <a:ea typeface="+mn-ea"/>
                <a:cs typeface="+mn-cs"/>
              </a:rPr>
              <a:t> [619] </a:t>
            </a:r>
            <a:r>
              <a:rPr lang="en-GB" sz="1200" kern="1200" dirty="0" err="1">
                <a:solidFill>
                  <a:schemeClr val="tx1"/>
                </a:solidFill>
                <a:effectLst/>
                <a:latin typeface="+mn-lt"/>
                <a:ea typeface="+mn-ea"/>
                <a:cs typeface="+mn-cs"/>
              </a:rPr>
              <a:t>Fahrt</a:t>
            </a:r>
            <a:r>
              <a:rPr lang="en-GB" sz="1200" kern="1200" dirty="0">
                <a:solidFill>
                  <a:schemeClr val="tx1"/>
                </a:solidFill>
                <a:effectLst/>
                <a:latin typeface="+mn-lt"/>
                <a:ea typeface="+mn-ea"/>
                <a:cs typeface="+mn-cs"/>
              </a:rPr>
              <a:t> [1569] </a:t>
            </a:r>
            <a:r>
              <a:rPr lang="en-GB" sz="1200" kern="1200" dirty="0" err="1">
                <a:solidFill>
                  <a:schemeClr val="tx1"/>
                </a:solidFill>
                <a:effectLst/>
                <a:latin typeface="+mn-lt"/>
                <a:ea typeface="+mn-ea"/>
                <a:cs typeface="+mn-cs"/>
              </a:rPr>
              <a:t>Luft</a:t>
            </a:r>
            <a:r>
              <a:rPr lang="en-GB" sz="1200" kern="1200" dirty="0">
                <a:solidFill>
                  <a:schemeClr val="tx1"/>
                </a:solidFill>
                <a:effectLst/>
                <a:latin typeface="+mn-lt"/>
                <a:ea typeface="+mn-ea"/>
                <a:cs typeface="+mn-cs"/>
              </a:rPr>
              <a:t> [487] Wald [1028] </a:t>
            </a:r>
            <a:r>
              <a:rPr lang="en-GB" sz="1200" kern="1200" dirty="0" err="1">
                <a:solidFill>
                  <a:schemeClr val="tx1"/>
                </a:solidFill>
                <a:effectLst/>
                <a:latin typeface="+mn-lt"/>
                <a:ea typeface="+mn-ea"/>
                <a:cs typeface="+mn-cs"/>
              </a:rPr>
              <a:t>frisch</a:t>
            </a:r>
            <a:r>
              <a:rPr lang="en-GB" sz="1200" kern="1200" dirty="0">
                <a:solidFill>
                  <a:schemeClr val="tx1"/>
                </a:solidFill>
                <a:effectLst/>
                <a:latin typeface="+mn-lt"/>
                <a:ea typeface="+mn-ea"/>
                <a:cs typeface="+mn-cs"/>
              </a:rPr>
              <a:t> [1260]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ach [587]</a:t>
            </a:r>
            <a:r>
              <a:rPr lang="en-GB" dirty="0">
                <a:effectLst/>
              </a:rPr>
              <a:t>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enthalten</a:t>
            </a:r>
            <a:r>
              <a:rPr lang="en-GB" sz="1200" kern="1200" dirty="0">
                <a:solidFill>
                  <a:schemeClr val="tx1"/>
                </a:solidFill>
                <a:effectLst/>
                <a:latin typeface="+mn-lt"/>
                <a:ea typeface="+mn-ea"/>
                <a:cs typeface="+mn-cs"/>
              </a:rPr>
              <a:t> [562] </a:t>
            </a:r>
            <a:r>
              <a:rPr lang="en-GB" sz="1200" kern="1200" dirty="0" err="1">
                <a:solidFill>
                  <a:schemeClr val="tx1"/>
                </a:solidFill>
                <a:effectLst/>
                <a:latin typeface="+mn-lt"/>
                <a:ea typeface="+mn-ea"/>
                <a:cs typeface="+mn-cs"/>
              </a:rPr>
              <a:t>sterben</a:t>
            </a:r>
            <a:r>
              <a:rPr lang="en-GB" sz="1200" kern="1200" dirty="0">
                <a:solidFill>
                  <a:schemeClr val="tx1"/>
                </a:solidFill>
                <a:effectLst/>
                <a:latin typeface="+mn-lt"/>
                <a:ea typeface="+mn-ea"/>
                <a:cs typeface="+mn-cs"/>
              </a:rPr>
              <a:t> [475]</a:t>
            </a:r>
            <a:r>
              <a:rPr lang="en-GB" sz="1200" kern="1200" dirty="0" err="1">
                <a:solidFill>
                  <a:schemeClr val="tx1"/>
                </a:solidFill>
                <a:effectLst/>
                <a:latin typeface="+mn-lt"/>
                <a:ea typeface="+mn-ea"/>
                <a:cs typeface="+mn-cs"/>
              </a:rPr>
              <a:t>nichts</a:t>
            </a:r>
            <a:r>
              <a:rPr lang="en-GB" sz="1200" kern="1200" dirty="0">
                <a:solidFill>
                  <a:schemeClr val="tx1"/>
                </a:solidFill>
                <a:effectLst/>
                <a:latin typeface="+mn-lt"/>
                <a:ea typeface="+mn-ea"/>
                <a:cs typeface="+mn-cs"/>
              </a:rPr>
              <a:t> [109] </a:t>
            </a:r>
            <a:r>
              <a:rPr lang="en-GB" sz="1200" kern="1200" dirty="0" err="1">
                <a:solidFill>
                  <a:schemeClr val="tx1"/>
                </a:solidFill>
                <a:effectLst/>
                <a:latin typeface="+mn-lt"/>
                <a:ea typeface="+mn-ea"/>
                <a:cs typeface="+mn-cs"/>
              </a:rPr>
              <a:t>Bevölkerung</a:t>
            </a:r>
            <a:r>
              <a:rPr lang="en-GB" sz="1200" kern="1200" dirty="0">
                <a:solidFill>
                  <a:schemeClr val="tx1"/>
                </a:solidFill>
                <a:effectLst/>
                <a:latin typeface="+mn-lt"/>
                <a:ea typeface="+mn-ea"/>
                <a:cs typeface="+mn-cs"/>
              </a:rPr>
              <a:t> [1018] </a:t>
            </a:r>
            <a:r>
              <a:rPr lang="en-GB" sz="1200" kern="1200" dirty="0" err="1">
                <a:solidFill>
                  <a:schemeClr val="tx1"/>
                </a:solidFill>
                <a:effectLst/>
                <a:latin typeface="+mn-lt"/>
                <a:ea typeface="+mn-ea"/>
                <a:cs typeface="+mn-cs"/>
              </a:rPr>
              <a:t>Prozent</a:t>
            </a:r>
            <a:r>
              <a:rPr lang="en-GB" sz="1200" kern="1200" dirty="0">
                <a:solidFill>
                  <a:schemeClr val="tx1"/>
                </a:solidFill>
                <a:effectLst/>
                <a:latin typeface="+mn-lt"/>
                <a:ea typeface="+mn-ea"/>
                <a:cs typeface="+mn-cs"/>
              </a:rPr>
              <a:t> [172] </a:t>
            </a:r>
            <a:r>
              <a:rPr lang="en-GB" sz="1200" kern="1200" dirty="0" err="1">
                <a:solidFill>
                  <a:schemeClr val="tx1"/>
                </a:solidFill>
                <a:effectLst/>
                <a:latin typeface="+mn-lt"/>
                <a:ea typeface="+mn-ea"/>
                <a:cs typeface="+mn-cs"/>
              </a:rPr>
              <a:t>Unterstüzung</a:t>
            </a:r>
            <a:r>
              <a:rPr lang="en-GB" sz="1200" kern="1200" dirty="0">
                <a:solidFill>
                  <a:schemeClr val="tx1"/>
                </a:solidFill>
                <a:effectLst/>
                <a:latin typeface="+mn-lt"/>
                <a:ea typeface="+mn-ea"/>
                <a:cs typeface="+mn-cs"/>
              </a:rPr>
              <a:t> [1141] </a:t>
            </a:r>
            <a:r>
              <a:rPr lang="en-GB" sz="1200" kern="1200" dirty="0" err="1">
                <a:solidFill>
                  <a:schemeClr val="tx1"/>
                </a:solidFill>
                <a:effectLst/>
                <a:latin typeface="+mn-lt"/>
                <a:ea typeface="+mn-ea"/>
                <a:cs typeface="+mn-cs"/>
              </a:rPr>
              <a:t>nur</a:t>
            </a:r>
            <a:r>
              <a:rPr lang="en-GB" sz="1200" kern="1200" dirty="0">
                <a:solidFill>
                  <a:schemeClr val="tx1"/>
                </a:solidFill>
                <a:effectLst/>
                <a:latin typeface="+mn-lt"/>
                <a:ea typeface="+mn-ea"/>
                <a:cs typeface="+mn-cs"/>
              </a:rPr>
              <a:t> [39] </a:t>
            </a:r>
            <a:r>
              <a:rPr lang="en-GB" sz="1200" kern="1200" dirty="0" err="1">
                <a:solidFill>
                  <a:schemeClr val="tx1"/>
                </a:solidFill>
                <a:effectLst/>
                <a:latin typeface="+mn-lt"/>
                <a:ea typeface="+mn-ea"/>
                <a:cs typeface="+mn-cs"/>
              </a:rPr>
              <a:t>vierzig</a:t>
            </a:r>
            <a:r>
              <a:rPr lang="en-GB" sz="1200" kern="1200" dirty="0">
                <a:solidFill>
                  <a:schemeClr val="tx1"/>
                </a:solidFill>
                <a:effectLst/>
                <a:latin typeface="+mn-lt"/>
                <a:ea typeface="+mn-ea"/>
                <a:cs typeface="+mn-cs"/>
              </a:rPr>
              <a:t> [2907] </a:t>
            </a:r>
            <a:r>
              <a:rPr lang="en-GB" sz="1200" kern="1200" dirty="0" err="1">
                <a:solidFill>
                  <a:schemeClr val="tx1"/>
                </a:solidFill>
                <a:effectLst/>
                <a:latin typeface="+mn-lt"/>
                <a:ea typeface="+mn-ea"/>
                <a:cs typeface="+mn-cs"/>
              </a:rPr>
              <a:t>fünfzig</a:t>
            </a:r>
            <a:r>
              <a:rPr lang="en-GB" sz="1200" kern="1200" dirty="0">
                <a:solidFill>
                  <a:schemeClr val="tx1"/>
                </a:solidFill>
                <a:effectLst/>
                <a:latin typeface="+mn-lt"/>
                <a:ea typeface="+mn-ea"/>
                <a:cs typeface="+mn-cs"/>
              </a:rPr>
              <a:t> [2390] </a:t>
            </a:r>
            <a:r>
              <a:rPr lang="en-GB" sz="1200" kern="1200" dirty="0" err="1">
                <a:solidFill>
                  <a:schemeClr val="tx1"/>
                </a:solidFill>
                <a:effectLst/>
                <a:latin typeface="+mn-lt"/>
                <a:ea typeface="+mn-ea"/>
                <a:cs typeface="+mn-cs"/>
              </a:rPr>
              <a:t>sechzig</a:t>
            </a:r>
            <a:r>
              <a:rPr lang="en-GB" sz="1200" kern="1200" dirty="0">
                <a:solidFill>
                  <a:schemeClr val="tx1"/>
                </a:solidFill>
                <a:effectLst/>
                <a:latin typeface="+mn-lt"/>
                <a:ea typeface="+mn-ea"/>
                <a:cs typeface="+mn-cs"/>
              </a:rPr>
              <a:t> [2448] </a:t>
            </a:r>
            <a:r>
              <a:rPr lang="en-GB" sz="1200" kern="1200" dirty="0" err="1">
                <a:solidFill>
                  <a:schemeClr val="tx1"/>
                </a:solidFill>
                <a:effectLst/>
                <a:latin typeface="+mn-lt"/>
                <a:ea typeface="+mn-ea"/>
                <a:cs typeface="+mn-cs"/>
              </a:rPr>
              <a:t>siebzig</a:t>
            </a:r>
            <a:r>
              <a:rPr lang="en-GB" sz="1200" kern="1200" dirty="0">
                <a:solidFill>
                  <a:schemeClr val="tx1"/>
                </a:solidFill>
                <a:effectLst/>
                <a:latin typeface="+mn-lt"/>
                <a:ea typeface="+mn-ea"/>
                <a:cs typeface="+mn-cs"/>
              </a:rPr>
              <a:t> [2609] </a:t>
            </a:r>
            <a:r>
              <a:rPr lang="en-GB" sz="1200" kern="1200" dirty="0" err="1">
                <a:solidFill>
                  <a:schemeClr val="tx1"/>
                </a:solidFill>
                <a:effectLst/>
                <a:latin typeface="+mn-lt"/>
                <a:ea typeface="+mn-ea"/>
                <a:cs typeface="+mn-cs"/>
              </a:rPr>
              <a:t>achtzig</a:t>
            </a:r>
            <a:r>
              <a:rPr lang="en-GB" sz="1200" kern="1200" dirty="0">
                <a:solidFill>
                  <a:schemeClr val="tx1"/>
                </a:solidFill>
                <a:effectLst/>
                <a:latin typeface="+mn-lt"/>
                <a:ea typeface="+mn-ea"/>
                <a:cs typeface="+mn-cs"/>
              </a:rPr>
              <a:t> [3301] </a:t>
            </a:r>
            <a:r>
              <a:rPr lang="en-GB" sz="1200" kern="1200" dirty="0" err="1">
                <a:solidFill>
                  <a:schemeClr val="tx1"/>
                </a:solidFill>
                <a:effectLst/>
                <a:latin typeface="+mn-lt"/>
                <a:ea typeface="+mn-ea"/>
                <a:cs typeface="+mn-cs"/>
              </a:rPr>
              <a:t>neunzig</a:t>
            </a:r>
            <a:r>
              <a:rPr lang="en-GB" sz="1200" kern="1200" dirty="0">
                <a:solidFill>
                  <a:schemeClr val="tx1"/>
                </a:solidFill>
                <a:effectLst/>
                <a:latin typeface="+mn-lt"/>
                <a:ea typeface="+mn-ea"/>
                <a:cs typeface="+mn-cs"/>
              </a:rPr>
              <a:t> [3028] </a:t>
            </a:r>
            <a:r>
              <a:rPr lang="en-GB" sz="1200" kern="1200" dirty="0" err="1">
                <a:solidFill>
                  <a:schemeClr val="tx1"/>
                </a:solidFill>
                <a:effectLst/>
                <a:latin typeface="+mn-lt"/>
                <a:ea typeface="+mn-ea"/>
                <a:cs typeface="+mn-cs"/>
              </a:rPr>
              <a:t>hundert</a:t>
            </a:r>
            <a:r>
              <a:rPr lang="en-GB" sz="1200" kern="1200" dirty="0">
                <a:solidFill>
                  <a:schemeClr val="tx1"/>
                </a:solidFill>
                <a:effectLst/>
                <a:latin typeface="+mn-lt"/>
                <a:ea typeface="+mn-ea"/>
                <a:cs typeface="+mn-cs"/>
              </a:rPr>
              <a:t> [1107]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Revisit: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[33]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8.1.1.1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 </a:t>
            </a:r>
            <a:r>
              <a:rPr lang="en-GB" sz="1200" kern="1200" dirty="0" err="1">
                <a:solidFill>
                  <a:schemeClr val="tx1"/>
                </a:solidFill>
                <a:effectLst/>
                <a:latin typeface="+mn-lt"/>
                <a:ea typeface="+mn-ea"/>
                <a:cs typeface="+mn-cs"/>
              </a:rPr>
              <a:t>erleben</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[506] August [1929]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Juli</a:t>
            </a:r>
            <a:r>
              <a:rPr lang="en-GB" sz="1200" kern="1200" dirty="0">
                <a:solidFill>
                  <a:schemeClr val="tx1"/>
                </a:solidFill>
                <a:effectLst/>
                <a:latin typeface="+mn-lt"/>
                <a:ea typeface="+mn-ea"/>
                <a:cs typeface="+mn-cs"/>
              </a:rPr>
              <a:t> [1544]  </a:t>
            </a:r>
            <a:r>
              <a:rPr lang="en-GB" sz="1200" kern="1200" dirty="0" err="1">
                <a:solidFill>
                  <a:schemeClr val="tx1"/>
                </a:solidFill>
                <a:effectLst/>
                <a:latin typeface="+mn-lt"/>
                <a:ea typeface="+mn-ea"/>
                <a:cs typeface="+mn-cs"/>
              </a:rPr>
              <a:t>Kleidung</a:t>
            </a:r>
            <a:r>
              <a:rPr lang="en-GB" sz="1200" kern="1200" dirty="0">
                <a:solidFill>
                  <a:schemeClr val="tx1"/>
                </a:solidFill>
                <a:effectLst/>
                <a:latin typeface="+mn-lt"/>
                <a:ea typeface="+mn-ea"/>
                <a:cs typeface="+mn-cs"/>
              </a:rPr>
              <a:t> [2820]  Kultur [594]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[1045] Tour [2640]  </a:t>
            </a:r>
            <a:r>
              <a:rPr lang="en-GB" sz="1200" kern="1200" dirty="0" err="1">
                <a:solidFill>
                  <a:schemeClr val="tx1"/>
                </a:solidFill>
                <a:effectLst/>
                <a:latin typeface="+mn-lt"/>
                <a:ea typeface="+mn-ea"/>
                <a:cs typeface="+mn-cs"/>
              </a:rPr>
              <a:t>Türkei</a:t>
            </a:r>
            <a:r>
              <a:rPr lang="en-GB" sz="1200" kern="1200" dirty="0">
                <a:solidFill>
                  <a:schemeClr val="tx1"/>
                </a:solidFill>
                <a:effectLst/>
                <a:latin typeface="+mn-lt"/>
                <a:ea typeface="+mn-ea"/>
                <a:cs typeface="+mn-cs"/>
              </a:rPr>
              <a:t> [922]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dieses [24] </a:t>
            </a:r>
            <a:r>
              <a:rPr lang="en-GB" sz="1200" kern="1200" dirty="0" err="1">
                <a:solidFill>
                  <a:schemeClr val="tx1"/>
                </a:solidFill>
                <a:effectLst/>
                <a:latin typeface="+mn-lt"/>
                <a:ea typeface="+mn-ea"/>
                <a:cs typeface="+mn-cs"/>
              </a:rPr>
              <a:t>letzter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letztes</a:t>
            </a:r>
            <a:r>
              <a:rPr lang="en-GB" sz="1200" kern="1200" dirty="0">
                <a:solidFill>
                  <a:schemeClr val="tx1"/>
                </a:solidFill>
                <a:effectLst/>
                <a:latin typeface="+mn-lt"/>
                <a:ea typeface="+mn-ea"/>
                <a:cs typeface="+mn-cs"/>
              </a:rPr>
              <a:t>  [152/53]</a:t>
            </a:r>
            <a:r>
              <a:rPr lang="en-GB" sz="1200" kern="1200" dirty="0" err="1">
                <a:solidFill>
                  <a:schemeClr val="tx1"/>
                </a:solidFill>
                <a:effectLst/>
                <a:latin typeface="+mn-lt"/>
                <a:ea typeface="+mn-ea"/>
                <a:cs typeface="+mn-cs"/>
              </a:rPr>
              <a:t>schon</a:t>
            </a:r>
            <a:r>
              <a:rPr lang="en-GB" sz="1200" kern="1200" dirty="0">
                <a:solidFill>
                  <a:schemeClr val="tx1"/>
                </a:solidFill>
                <a:effectLst/>
                <a:latin typeface="+mn-lt"/>
                <a:ea typeface="+mn-ea"/>
                <a:cs typeface="+mn-cs"/>
              </a:rPr>
              <a:t> [61] </a:t>
            </a:r>
            <a:r>
              <a:rPr lang="en-GB" sz="1200" kern="1200" dirty="0" err="1">
                <a:solidFill>
                  <a:schemeClr val="tx1"/>
                </a:solidFill>
                <a:effectLst/>
                <a:latin typeface="+mn-lt"/>
                <a:ea typeface="+mn-ea"/>
                <a:cs typeface="+mn-cs"/>
              </a:rPr>
              <a:t>selbst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selber</a:t>
            </a:r>
            <a:r>
              <a:rPr lang="en-GB" sz="1200" kern="1200" dirty="0">
                <a:solidFill>
                  <a:schemeClr val="tx1"/>
                </a:solidFill>
                <a:effectLst/>
                <a:latin typeface="+mn-lt"/>
                <a:ea typeface="+mn-ea"/>
                <a:cs typeface="+mn-cs"/>
              </a:rPr>
              <a:t> [101]</a:t>
            </a:r>
            <a:r>
              <a:rPr lang="en-GB" dirty="0">
                <a:effectLst/>
              </a:rPr>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br>
              <a:rPr lang="en-GB" dirty="0"/>
            </a:br>
            <a:br>
              <a:rPr lang="en-GB" b="1" dirty="0"/>
            </a:br>
            <a:r>
              <a:rPr lang="en-GB" b="1" dirty="0"/>
              <a:t>Aim: </a:t>
            </a:r>
            <a:r>
              <a:rPr lang="en-GB" b="0" dirty="0"/>
              <a:t>To revisit and extend the perfect tense with </a:t>
            </a:r>
            <a:r>
              <a:rPr lang="en-GB" b="0" dirty="0" err="1"/>
              <a:t>haben</a:t>
            </a:r>
            <a:r>
              <a:rPr lang="en-GB" b="0" dirty="0"/>
              <a:t> and sein.</a:t>
            </a:r>
            <a:br>
              <a:rPr lang="en-GB" dirty="0"/>
            </a:br>
            <a:br>
              <a:rPr lang="en-GB" dirty="0"/>
            </a:br>
            <a:r>
              <a:rPr lang="en-GB" b="1" dirty="0"/>
              <a:t>Procedure:</a:t>
            </a:r>
            <a:br>
              <a:rPr lang="en-GB" dirty="0"/>
            </a:br>
            <a:r>
              <a:rPr lang="en-GB" dirty="0"/>
              <a:t>1. Cycle through the explanations and examples using the animated sequence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065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attending to the auxiliary verb forms in the written modality.</a:t>
            </a:r>
            <a:br>
              <a:rPr lang="en-GB" dirty="0"/>
            </a:br>
            <a:br>
              <a:rPr lang="en-GB" dirty="0"/>
            </a:br>
            <a:r>
              <a:rPr lang="en-GB" b="1" dirty="0"/>
              <a:t>Procedure:</a:t>
            </a:r>
            <a:br>
              <a:rPr lang="en-GB" dirty="0"/>
            </a:br>
            <a:r>
              <a:rPr lang="en-GB" dirty="0"/>
              <a:t>1. Read Mia’s messages to Katja.</a:t>
            </a:r>
          </a:p>
          <a:p>
            <a:r>
              <a:rPr lang="en-GB" dirty="0"/>
              <a:t>2. For each item write whether she is talking about herself (ich) or </a:t>
            </a:r>
            <a:r>
              <a:rPr lang="en-GB" dirty="0" err="1"/>
              <a:t>Wolfang</a:t>
            </a:r>
            <a:r>
              <a:rPr lang="en-GB" dirty="0"/>
              <a:t> (</a:t>
            </a:r>
            <a:r>
              <a:rPr lang="en-GB" dirty="0" err="1"/>
              <a:t>er</a:t>
            </a:r>
            <a:r>
              <a:rPr lang="en-GB" dirty="0"/>
              <a:t>)</a:t>
            </a:r>
          </a:p>
          <a:p>
            <a:r>
              <a:rPr lang="en-GB" dirty="0"/>
              <a:t>3. Click to check answers.</a:t>
            </a:r>
            <a:br>
              <a:rPr lang="en-GB" dirty="0"/>
            </a:br>
            <a:r>
              <a:rPr lang="en-GB" dirty="0"/>
              <a:t>4. Check comprehension of the messages, orally. Focus on the English translation that sounds most usual for each sentence.  Note the cues of ‘already’ and ‘not yet’ for present perfect.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geschwommen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[1863] </a:t>
            </a:r>
            <a:r>
              <a:rPr lang="en-GB" sz="1200" b="1" kern="1200" dirty="0" err="1">
                <a:solidFill>
                  <a:schemeClr val="tx1"/>
                </a:solidFill>
                <a:effectLst/>
                <a:latin typeface="+mn-lt"/>
                <a:ea typeface="+mn-ea"/>
                <a:cs typeface="+mn-cs"/>
              </a:rPr>
              <a:t>gestiegen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[325] </a:t>
            </a:r>
            <a:r>
              <a:rPr lang="en-GB" sz="1200" b="1" kern="1200" dirty="0" err="1">
                <a:solidFill>
                  <a:schemeClr val="tx1"/>
                </a:solidFill>
                <a:effectLst/>
                <a:latin typeface="+mn-lt"/>
                <a:ea typeface="+mn-ea"/>
                <a:cs typeface="+mn-cs"/>
              </a:rPr>
              <a:t>klettern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[2601] </a:t>
            </a:r>
            <a:r>
              <a:rPr lang="en-GB" sz="1200" b="1" kern="1200" dirty="0" err="1">
                <a:solidFill>
                  <a:schemeClr val="tx1"/>
                </a:solidFill>
                <a:effectLst/>
                <a:latin typeface="+mn-lt"/>
                <a:ea typeface="+mn-ea"/>
                <a:cs typeface="+mn-cs"/>
              </a:rPr>
              <a:t>wandern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[1803] </a:t>
            </a:r>
            <a:r>
              <a:rPr lang="en-GB" sz="1200" b="1" kern="1200" dirty="0">
                <a:solidFill>
                  <a:schemeClr val="tx1"/>
                </a:solidFill>
                <a:effectLst/>
                <a:latin typeface="+mn-lt"/>
                <a:ea typeface="+mn-ea"/>
                <a:cs typeface="+mn-cs"/>
              </a:rPr>
              <a:t>Berg </a:t>
            </a:r>
            <a:r>
              <a:rPr lang="en-GB" sz="1200" b="0" kern="1200" dirty="0">
                <a:solidFill>
                  <a:schemeClr val="tx1"/>
                </a:solidFill>
                <a:effectLst/>
                <a:latin typeface="+mn-lt"/>
                <a:ea typeface="+mn-ea"/>
                <a:cs typeface="+mn-cs"/>
              </a:rPr>
              <a:t>[934] </a:t>
            </a:r>
            <a:r>
              <a:rPr lang="en-GB" sz="1200" b="1" kern="1200" dirty="0" err="1">
                <a:solidFill>
                  <a:schemeClr val="tx1"/>
                </a:solidFill>
                <a:effectLst/>
                <a:latin typeface="+mn-lt"/>
                <a:ea typeface="+mn-ea"/>
                <a:cs typeface="+mn-cs"/>
              </a:rPr>
              <a:t>Fahrt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[1569] </a:t>
            </a:r>
            <a:r>
              <a:rPr lang="en-GB" sz="1200" b="1" kern="1200" dirty="0" err="1">
                <a:solidFill>
                  <a:schemeClr val="tx1"/>
                </a:solidFill>
                <a:effectLst/>
                <a:latin typeface="+mn-lt"/>
                <a:ea typeface="+mn-ea"/>
                <a:cs typeface="+mn-cs"/>
              </a:rPr>
              <a:t>durch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[55]</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p>
          <a:p>
            <a:endParaRPr lang="en-GB" b="1" dirty="0"/>
          </a:p>
          <a:p>
            <a:r>
              <a:rPr lang="en-GB" b="1" dirty="0"/>
              <a:t>Aim: </a:t>
            </a:r>
            <a:r>
              <a:rPr lang="en-GB" b="0" dirty="0"/>
              <a:t>To practise hearing and attending to different  verb forms. Saying whether something is completed or not yet done.</a:t>
            </a:r>
            <a:br>
              <a:rPr lang="en-GB" dirty="0"/>
            </a:br>
            <a:br>
              <a:rPr lang="en-GB" dirty="0"/>
            </a:br>
            <a:r>
              <a:rPr lang="en-GB" b="1" dirty="0"/>
              <a:t>Procedure:</a:t>
            </a:r>
            <a:br>
              <a:rPr lang="en-GB" dirty="0"/>
            </a:br>
            <a:r>
              <a:rPr lang="en-GB" dirty="0"/>
              <a:t>1. Listen to Katja’s voice messages to her cousin.</a:t>
            </a:r>
          </a:p>
          <a:p>
            <a:r>
              <a:rPr lang="en-GB" dirty="0"/>
              <a:t>2. For each item write whether she is talking about herself (ich) or Mehmet or </a:t>
            </a:r>
            <a:r>
              <a:rPr lang="en-GB" dirty="0" err="1"/>
              <a:t>Wolfang</a:t>
            </a:r>
            <a:r>
              <a:rPr lang="en-GB" dirty="0"/>
              <a:t> (</a:t>
            </a:r>
            <a:r>
              <a:rPr lang="en-GB" dirty="0" err="1"/>
              <a:t>er</a:t>
            </a:r>
            <a:r>
              <a:rPr lang="en-GB" dirty="0"/>
              <a:t>)</a:t>
            </a:r>
          </a:p>
          <a:p>
            <a:r>
              <a:rPr lang="en-GB" dirty="0"/>
              <a:t>3. Click to check answers.</a:t>
            </a:r>
          </a:p>
          <a:p>
            <a:r>
              <a:rPr lang="en-GB" dirty="0"/>
              <a:t>4. Listen again and write whether something has been done or not yet been done. Check the correct column.</a:t>
            </a:r>
          </a:p>
          <a:p>
            <a:r>
              <a:rPr lang="en-GB" dirty="0"/>
              <a:t>5. Move to the next slide to check answers with full sentence audio.</a:t>
            </a:r>
          </a:p>
          <a:p>
            <a:endParaRPr lang="en-GB" dirty="0"/>
          </a:p>
          <a:p>
            <a:endParaRPr lang="en-GB" dirty="0"/>
          </a:p>
          <a:p>
            <a:r>
              <a:rPr lang="en-GB" b="1" dirty="0"/>
              <a:t>Transcript:</a:t>
            </a:r>
            <a:br>
              <a:rPr lang="en-GB" dirty="0"/>
            </a:br>
            <a:r>
              <a:rPr lang="en-GB" sz="1200" b="0" i="0" u="none" strike="noStrike" kern="1200" dirty="0">
                <a:solidFill>
                  <a:schemeClr val="tx1"/>
                </a:solidFill>
                <a:effectLst/>
                <a:latin typeface="+mn-lt"/>
                <a:ea typeface="+mn-ea"/>
                <a:cs typeface="+mn-cs"/>
              </a:rPr>
              <a:t>1. [Ich] bin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windsurfen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gegangen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2. [Ich] bin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Schluchsee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geschwommen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3. [Wolfgang] hat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den </a:t>
            </a:r>
            <a:r>
              <a:rPr lang="en-GB" sz="1200" b="0" i="0" u="none" strike="noStrike" kern="1200" dirty="0" err="1">
                <a:solidFill>
                  <a:schemeClr val="tx1"/>
                </a:solidFill>
                <a:effectLst/>
                <a:latin typeface="+mn-lt"/>
                <a:ea typeface="+mn-ea"/>
                <a:cs typeface="+mn-cs"/>
              </a:rPr>
              <a:t>Wasserfall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besucht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4. [Ich] </a:t>
            </a:r>
            <a:r>
              <a:rPr lang="en-GB" sz="1200" b="0" i="0" u="none" strike="noStrike" kern="1200" dirty="0" err="1">
                <a:solidFill>
                  <a:schemeClr val="tx1"/>
                </a:solidFill>
                <a:effectLst/>
                <a:latin typeface="+mn-lt"/>
                <a:ea typeface="+mn-ea"/>
                <a:cs typeface="+mn-cs"/>
              </a:rPr>
              <a:t>habe</a:t>
            </a:r>
            <a:r>
              <a:rPr lang="en-GB" sz="1200" b="0" i="0" u="none" strike="noStrike" kern="1200" dirty="0">
                <a:solidFill>
                  <a:schemeClr val="tx1"/>
                </a:solidFill>
                <a:effectLst/>
                <a:latin typeface="+mn-lt"/>
                <a:ea typeface="+mn-ea"/>
                <a:cs typeface="+mn-cs"/>
              </a:rPr>
              <a:t> Mehmet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getroffen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durch</a:t>
            </a:r>
            <a:r>
              <a:rPr lang="en-GB" sz="1200" b="0" i="0" u="none" strike="noStrike" kern="1200" dirty="0">
                <a:solidFill>
                  <a:schemeClr val="tx1"/>
                </a:solidFill>
                <a:effectLst/>
                <a:latin typeface="+mn-lt"/>
                <a:ea typeface="+mn-ea"/>
                <a:cs typeface="+mn-cs"/>
              </a:rPr>
              <a:t> den Wald </a:t>
            </a:r>
            <a:r>
              <a:rPr lang="en-GB" sz="1200" b="0" i="0" u="none" strike="noStrike" kern="1200" dirty="0" err="1">
                <a:solidFill>
                  <a:schemeClr val="tx1"/>
                </a:solidFill>
                <a:effectLst/>
                <a:latin typeface="+mn-lt"/>
                <a:ea typeface="+mn-ea"/>
                <a:cs typeface="+mn-cs"/>
              </a:rPr>
              <a:t>gewandert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6. [Ich] </a:t>
            </a:r>
            <a:r>
              <a:rPr lang="en-GB" sz="1200" b="0" i="0" u="none" strike="noStrike" kern="1200" dirty="0" err="1">
                <a:solidFill>
                  <a:schemeClr val="tx1"/>
                </a:solidFill>
                <a:effectLst/>
                <a:latin typeface="+mn-lt"/>
                <a:ea typeface="+mn-ea"/>
                <a:cs typeface="+mn-cs"/>
              </a:rPr>
              <a:t>habe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das Museum </a:t>
            </a:r>
            <a:r>
              <a:rPr lang="en-GB" sz="1200" b="0" i="0" u="none" strike="noStrike" kern="1200" dirty="0" err="1">
                <a:solidFill>
                  <a:schemeClr val="tx1"/>
                </a:solidFill>
                <a:effectLst/>
                <a:latin typeface="+mn-lt"/>
                <a:ea typeface="+mn-ea"/>
                <a:cs typeface="+mn-cs"/>
              </a:rPr>
              <a:t>Vogtsbauernhof</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besucht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7. [Wolfgang]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Mountainbike</a:t>
            </a:r>
            <a:r>
              <a:rPr lang="en-GB" sz="1200" b="0" i="0" u="none" strike="noStrike" kern="1200" dirty="0">
                <a:solidFill>
                  <a:schemeClr val="tx1"/>
                </a:solidFill>
                <a:effectLst/>
                <a:latin typeface="+mn-lt"/>
                <a:ea typeface="+mn-ea"/>
                <a:cs typeface="+mn-cs"/>
              </a:rPr>
              <a:t> auf den Berg </a:t>
            </a:r>
            <a:r>
              <a:rPr lang="en-GB" sz="1200" b="0" i="0" u="none" strike="noStrike" kern="1200" dirty="0" err="1">
                <a:solidFill>
                  <a:schemeClr val="tx1"/>
                </a:solidFill>
                <a:effectLst/>
                <a:latin typeface="+mn-lt"/>
                <a:ea typeface="+mn-ea"/>
                <a:cs typeface="+mn-cs"/>
              </a:rPr>
              <a:t>gefahren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8. [Mehmet] hat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Filmworkshop</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gemacht</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 [1863]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Wald [1028]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33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answers slide, with full version audio.</a:t>
            </a:r>
            <a:br>
              <a:rPr lang="en-GB" b="1" dirty="0"/>
            </a:br>
            <a:endParaRPr lang="en-GB" dirty="0"/>
          </a:p>
          <a:p>
            <a:r>
              <a:rPr lang="en-GB" b="1" dirty="0"/>
              <a:t>Transcript:</a:t>
            </a:r>
            <a:br>
              <a:rPr lang="en-GB" dirty="0"/>
            </a:br>
            <a:r>
              <a:rPr lang="en-GB" sz="1200" b="0" i="0" u="none" strike="noStrike" kern="1200" dirty="0">
                <a:solidFill>
                  <a:schemeClr val="tx1"/>
                </a:solidFill>
                <a:effectLst/>
                <a:latin typeface="+mn-lt"/>
                <a:ea typeface="+mn-ea"/>
                <a:cs typeface="+mn-cs"/>
              </a:rPr>
              <a:t>1. Ich bin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windsurfen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gegangen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2. Ich bin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Schluchsee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geschwommen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3. Wolfgang hat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den </a:t>
            </a:r>
            <a:r>
              <a:rPr lang="en-GB" sz="1200" b="0" i="0" u="none" strike="noStrike" kern="1200" dirty="0" err="1">
                <a:solidFill>
                  <a:schemeClr val="tx1"/>
                </a:solidFill>
                <a:effectLst/>
                <a:latin typeface="+mn-lt"/>
                <a:ea typeface="+mn-ea"/>
                <a:cs typeface="+mn-cs"/>
              </a:rPr>
              <a:t>Wasserfall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besucht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4. Ich </a:t>
            </a:r>
            <a:r>
              <a:rPr lang="en-GB" sz="1200" b="0" i="0" u="none" strike="noStrike" kern="1200" dirty="0" err="1">
                <a:solidFill>
                  <a:schemeClr val="tx1"/>
                </a:solidFill>
                <a:effectLst/>
                <a:latin typeface="+mn-lt"/>
                <a:ea typeface="+mn-ea"/>
                <a:cs typeface="+mn-cs"/>
              </a:rPr>
              <a:t>habe</a:t>
            </a:r>
            <a:r>
              <a:rPr lang="en-GB" sz="1200" b="0" i="0" u="none" strike="noStrike" kern="1200" dirty="0">
                <a:solidFill>
                  <a:schemeClr val="tx1"/>
                </a:solidFill>
                <a:effectLst/>
                <a:latin typeface="+mn-lt"/>
                <a:ea typeface="+mn-ea"/>
                <a:cs typeface="+mn-cs"/>
              </a:rPr>
              <a:t> Mehmet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getroffen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5. Er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durch</a:t>
            </a:r>
            <a:r>
              <a:rPr lang="en-GB" sz="1200" b="0" i="0" u="none" strike="noStrike" kern="1200" dirty="0">
                <a:solidFill>
                  <a:schemeClr val="tx1"/>
                </a:solidFill>
                <a:effectLst/>
                <a:latin typeface="+mn-lt"/>
                <a:ea typeface="+mn-ea"/>
                <a:cs typeface="+mn-cs"/>
              </a:rPr>
              <a:t> den Wald </a:t>
            </a:r>
            <a:r>
              <a:rPr lang="en-GB" sz="1200" b="0" i="0" u="none" strike="noStrike" kern="1200" dirty="0" err="1">
                <a:solidFill>
                  <a:schemeClr val="tx1"/>
                </a:solidFill>
                <a:effectLst/>
                <a:latin typeface="+mn-lt"/>
                <a:ea typeface="+mn-ea"/>
                <a:cs typeface="+mn-cs"/>
              </a:rPr>
              <a:t>gewandert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6. Ich </a:t>
            </a:r>
            <a:r>
              <a:rPr lang="en-GB" sz="1200" b="0" i="0" u="none" strike="noStrike" kern="1200" dirty="0" err="1">
                <a:solidFill>
                  <a:schemeClr val="tx1"/>
                </a:solidFill>
                <a:effectLst/>
                <a:latin typeface="+mn-lt"/>
                <a:ea typeface="+mn-ea"/>
                <a:cs typeface="+mn-cs"/>
              </a:rPr>
              <a:t>habe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das Museum </a:t>
            </a:r>
            <a:r>
              <a:rPr lang="en-GB" sz="1200" b="0" i="0" u="none" strike="noStrike" kern="1200" dirty="0" err="1">
                <a:solidFill>
                  <a:schemeClr val="tx1"/>
                </a:solidFill>
                <a:effectLst/>
                <a:latin typeface="+mn-lt"/>
                <a:ea typeface="+mn-ea"/>
                <a:cs typeface="+mn-cs"/>
              </a:rPr>
              <a:t>Vogtsbauernhof</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besucht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7. Wolfgang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Mountainbike</a:t>
            </a:r>
            <a:r>
              <a:rPr lang="en-GB" sz="1200" b="0" i="0" u="none" strike="noStrike" kern="1200" dirty="0">
                <a:solidFill>
                  <a:schemeClr val="tx1"/>
                </a:solidFill>
                <a:effectLst/>
                <a:latin typeface="+mn-lt"/>
                <a:ea typeface="+mn-ea"/>
                <a:cs typeface="+mn-cs"/>
              </a:rPr>
              <a:t> auf den Berg </a:t>
            </a:r>
            <a:r>
              <a:rPr lang="en-GB" sz="1200" b="0" i="0" u="none" strike="noStrike" kern="1200" dirty="0" err="1">
                <a:solidFill>
                  <a:schemeClr val="tx1"/>
                </a:solidFill>
                <a:effectLst/>
                <a:latin typeface="+mn-lt"/>
                <a:ea typeface="+mn-ea"/>
                <a:cs typeface="+mn-cs"/>
              </a:rPr>
              <a:t>gefahren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8. Mehmet hat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Filmworkshop</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gemacht</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05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using </a:t>
            </a:r>
            <a:r>
              <a:rPr lang="en-US" b="0" baseline="0" dirty="0"/>
              <a:t>the third person singular perfect verbs with </a:t>
            </a:r>
            <a:r>
              <a:rPr lang="en-US" b="0" baseline="0" dirty="0" err="1"/>
              <a:t>haben</a:t>
            </a:r>
            <a:r>
              <a:rPr lang="en-US" b="0" baseline="0" dirty="0"/>
              <a:t> / sein when speaking; to </a:t>
            </a:r>
            <a:r>
              <a:rPr lang="en-US" b="0" baseline="0" dirty="0" err="1"/>
              <a:t>practise</a:t>
            </a:r>
            <a:r>
              <a:rPr lang="en-US" b="0" baseline="0" dirty="0"/>
              <a:t> retrieving the new vocabulary in oral production.</a:t>
            </a:r>
          </a:p>
          <a:p>
            <a:endParaRPr lang="en-US" b="1" dirty="0"/>
          </a:p>
          <a:p>
            <a:r>
              <a:rPr lang="en-US" b="1" dirty="0"/>
              <a:t>Procedure:</a:t>
            </a:r>
          </a:p>
          <a:p>
            <a:pPr marL="228600" indent="-228600">
              <a:buAutoNum type="arabicPeriod"/>
            </a:pPr>
            <a:r>
              <a:rPr lang="en-US" b="0" baseline="0" dirty="0"/>
              <a:t>Student A writes numbers 1-6 in their books. Next to each number they write the name of one character. This will determine the order in which to give the sentences.</a:t>
            </a:r>
          </a:p>
          <a:p>
            <a:pPr marL="228600" indent="-228600">
              <a:buAutoNum type="arabicPeriod"/>
            </a:pPr>
            <a:r>
              <a:rPr lang="en-US" b="0" baseline="0" dirty="0"/>
              <a:t>Student A then says each sentence, one at a time. They will be using the ‘he’ form in every sentence.</a:t>
            </a:r>
          </a:p>
          <a:p>
            <a:pPr marL="228600" indent="-228600">
              <a:buAutoNum type="arabicPeriod"/>
            </a:pPr>
            <a:r>
              <a:rPr lang="en-US" b="0" dirty="0"/>
              <a:t>Student B listens, looks at the board and gives the name</a:t>
            </a:r>
            <a:r>
              <a:rPr lang="en-US" b="0" baseline="0" dirty="0"/>
              <a:t> of the person which the sentence corresponds to.</a:t>
            </a:r>
          </a:p>
          <a:p>
            <a:pPr marL="228600" indent="-228600">
              <a:buAutoNum type="arabicPeriod"/>
            </a:pPr>
            <a:r>
              <a:rPr lang="en-US" b="0" dirty="0"/>
              <a:t>Student</a:t>
            </a:r>
            <a:r>
              <a:rPr lang="en-US" b="0" baseline="0" dirty="0"/>
              <a:t> A gives feedback to student B according to whether the answer is correct or not (Ja, das </a:t>
            </a:r>
            <a:r>
              <a:rPr lang="en-US" b="0" baseline="0" dirty="0" err="1"/>
              <a:t>ist</a:t>
            </a:r>
            <a:r>
              <a:rPr lang="en-US" b="0" baseline="0" dirty="0"/>
              <a:t> </a:t>
            </a:r>
            <a:r>
              <a:rPr lang="en-US" b="0" baseline="0" dirty="0" err="1"/>
              <a:t>richtig</a:t>
            </a:r>
            <a:r>
              <a:rPr lang="en-US" b="0" baseline="0" dirty="0"/>
              <a:t>, OR ‘</a:t>
            </a:r>
            <a:r>
              <a:rPr lang="en-US" b="0" baseline="0" dirty="0" err="1"/>
              <a:t>Nein</a:t>
            </a:r>
            <a:r>
              <a:rPr lang="en-US" b="0" baseline="0" dirty="0"/>
              <a:t>, </a:t>
            </a:r>
            <a:r>
              <a:rPr lang="en-US" b="0" baseline="0" dirty="0" err="1"/>
              <a:t>versuch</a:t>
            </a:r>
            <a:r>
              <a:rPr lang="en-US" b="0" baseline="0" dirty="0"/>
              <a:t> das </a:t>
            </a:r>
            <a:r>
              <a:rPr lang="en-US" b="0" baseline="0" dirty="0" err="1"/>
              <a:t>nochmal</a:t>
            </a:r>
            <a:r>
              <a:rPr lang="en-US" b="0" baseline="0" dirty="0"/>
              <a:t>.)</a:t>
            </a:r>
          </a:p>
          <a:p>
            <a:pPr marL="228600" indent="-228600">
              <a:buAutoNum type="arabicPeriod"/>
            </a:pPr>
            <a:r>
              <a:rPr lang="en-US" b="0" dirty="0"/>
              <a:t>Students</a:t>
            </a:r>
            <a:r>
              <a:rPr lang="en-US" b="0" baseline="0" dirty="0"/>
              <a:t> swap roles (see next slide for prompts)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küssen</a:t>
            </a:r>
            <a:r>
              <a:rPr lang="en-GB" sz="1200" kern="1200" dirty="0">
                <a:solidFill>
                  <a:schemeClr val="tx1"/>
                </a:solidFill>
                <a:effectLst/>
                <a:latin typeface="+mn-lt"/>
                <a:ea typeface="+mn-ea"/>
                <a:cs typeface="+mn-cs"/>
              </a:rPr>
              <a:t> [2644]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Wald [1028]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 Tour [2640]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using </a:t>
            </a:r>
            <a:r>
              <a:rPr lang="en-US" b="0" baseline="0" dirty="0"/>
              <a:t>the third person singular perfect verbs with </a:t>
            </a:r>
            <a:r>
              <a:rPr lang="en-US" b="0" baseline="0" dirty="0" err="1"/>
              <a:t>haben</a:t>
            </a:r>
            <a:r>
              <a:rPr lang="en-US" b="0" baseline="0" dirty="0"/>
              <a:t> / sein when speaking; to </a:t>
            </a:r>
            <a:r>
              <a:rPr lang="en-US" b="0" baseline="0" dirty="0" err="1"/>
              <a:t>practise</a:t>
            </a:r>
            <a:r>
              <a:rPr lang="en-US" b="0" baseline="0" dirty="0"/>
              <a:t> retrieving the new vocabulary in oral production.</a:t>
            </a:r>
          </a:p>
          <a:p>
            <a:endParaRPr lang="en-US" b="1" dirty="0"/>
          </a:p>
          <a:p>
            <a:r>
              <a:rPr lang="en-US" b="1" dirty="0"/>
              <a:t>Procedure:</a:t>
            </a:r>
          </a:p>
          <a:p>
            <a:pPr marL="228600" indent="-228600">
              <a:buAutoNum type="arabicPeriod"/>
            </a:pPr>
            <a:r>
              <a:rPr lang="en-US" b="0" baseline="0" dirty="0"/>
              <a:t>Student A writes numbers 1-6 in their books. Next to each number they write the name of one character. This will determine the order in which to give the sentences.</a:t>
            </a:r>
          </a:p>
          <a:p>
            <a:pPr marL="228600" indent="-228600">
              <a:buAutoNum type="arabicPeriod"/>
            </a:pPr>
            <a:r>
              <a:rPr lang="en-US" b="0" baseline="0" dirty="0"/>
              <a:t>Student A then says each sentence, one at a time. They will be using the ‘he’ form in every sentence.</a:t>
            </a:r>
          </a:p>
          <a:p>
            <a:pPr marL="228600" indent="-228600">
              <a:buAutoNum type="arabicPeriod"/>
            </a:pPr>
            <a:r>
              <a:rPr lang="en-US" b="0" dirty="0"/>
              <a:t>Student B listens, looks at the board and gives the name</a:t>
            </a:r>
            <a:r>
              <a:rPr lang="en-US" b="0" baseline="0" dirty="0"/>
              <a:t> of the person which the sentence corresponds to.</a:t>
            </a:r>
          </a:p>
          <a:p>
            <a:pPr marL="228600" indent="-228600">
              <a:buAutoNum type="arabicPeriod"/>
            </a:pPr>
            <a:r>
              <a:rPr lang="en-US" b="0" dirty="0"/>
              <a:t>Student</a:t>
            </a:r>
            <a:r>
              <a:rPr lang="en-US" b="0" baseline="0" dirty="0"/>
              <a:t> A gives feedback to student B according to whether the answer is correct or not (Ja, das </a:t>
            </a:r>
            <a:r>
              <a:rPr lang="en-US" b="0" baseline="0" dirty="0" err="1"/>
              <a:t>stimmt</a:t>
            </a:r>
            <a:r>
              <a:rPr lang="en-US" b="0" baseline="0" dirty="0"/>
              <a:t>, OR ‘</a:t>
            </a:r>
            <a:r>
              <a:rPr lang="en-US" b="0" baseline="0" dirty="0" err="1"/>
              <a:t>Nein</a:t>
            </a:r>
            <a:r>
              <a:rPr lang="en-US" b="0" baseline="0" dirty="0"/>
              <a:t>, </a:t>
            </a:r>
            <a:r>
              <a:rPr lang="en-US" b="0" baseline="0" dirty="0" err="1"/>
              <a:t>versuch</a:t>
            </a:r>
            <a:r>
              <a:rPr lang="en-US" b="0" baseline="0" dirty="0"/>
              <a:t> </a:t>
            </a:r>
            <a:r>
              <a:rPr lang="en-US" b="0" baseline="0" dirty="0" err="1"/>
              <a:t>nochmal</a:t>
            </a:r>
            <a:r>
              <a:rPr lang="en-US" b="0" baseline="0" dirty="0"/>
              <a:t>.)</a:t>
            </a:r>
          </a:p>
          <a:p>
            <a:pPr marL="228600" indent="-228600">
              <a:buAutoNum type="arabicPeriod"/>
            </a:pPr>
            <a:r>
              <a:rPr lang="en-US" b="0" dirty="0"/>
              <a:t>Students</a:t>
            </a:r>
            <a:r>
              <a:rPr lang="en-US" b="0" baseline="0" dirty="0"/>
              <a:t> swap roles (see next slide for prompts)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475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using </a:t>
            </a:r>
            <a:r>
              <a:rPr lang="en-US" b="0" baseline="0" dirty="0"/>
              <a:t>the third person singular perfect verbs with </a:t>
            </a:r>
            <a:r>
              <a:rPr lang="en-US" b="0" baseline="0" dirty="0" err="1"/>
              <a:t>haben</a:t>
            </a:r>
            <a:r>
              <a:rPr lang="en-US" b="0" baseline="0" dirty="0"/>
              <a:t> / sein when speaking; to </a:t>
            </a:r>
            <a:r>
              <a:rPr lang="en-US" b="0" baseline="0" dirty="0" err="1"/>
              <a:t>practise</a:t>
            </a:r>
            <a:r>
              <a:rPr lang="en-US" b="0" baseline="0" dirty="0"/>
              <a:t> retrieving the new vocabulary in oral production</a:t>
            </a:r>
          </a:p>
          <a:p>
            <a:endParaRPr lang="en-US" b="1" dirty="0"/>
          </a:p>
          <a:p>
            <a:r>
              <a:rPr lang="en-US" b="1" dirty="0"/>
              <a:t>Procedure:</a:t>
            </a:r>
          </a:p>
          <a:p>
            <a:pPr marL="228600" indent="-228600">
              <a:buAutoNum type="arabicPeriod"/>
            </a:pPr>
            <a:r>
              <a:rPr lang="en-US" b="0" baseline="0" dirty="0"/>
              <a:t>Student A writes numbers 1-6 in their books. Next to each number they write the name of one character. This will determine the order in which to give the sentences.</a:t>
            </a:r>
          </a:p>
          <a:p>
            <a:pPr marL="228600" indent="-228600">
              <a:buAutoNum type="arabicPeriod"/>
            </a:pPr>
            <a:r>
              <a:rPr lang="en-US" b="0" baseline="0" dirty="0"/>
              <a:t>Student A then says each sentence, one at a time. They will be using the ‘he’ form in every sentence.</a:t>
            </a:r>
          </a:p>
          <a:p>
            <a:pPr marL="228600" indent="-228600">
              <a:buAutoNum type="arabicPeriod"/>
            </a:pPr>
            <a:r>
              <a:rPr lang="en-US" b="0" dirty="0"/>
              <a:t>Student B listens, looks at the board and gives the name</a:t>
            </a:r>
            <a:r>
              <a:rPr lang="en-US" b="0" baseline="0" dirty="0"/>
              <a:t> of the person which the sentence corresponds to.</a:t>
            </a:r>
          </a:p>
          <a:p>
            <a:pPr marL="228600" indent="-228600">
              <a:buAutoNum type="arabicPeriod"/>
            </a:pPr>
            <a:r>
              <a:rPr lang="en-US" b="0" dirty="0"/>
              <a:t>Student</a:t>
            </a:r>
            <a:r>
              <a:rPr lang="en-US" b="0" baseline="0" dirty="0"/>
              <a:t> A gives feedback to student B according to whether the answer is correct or not (Ja, das </a:t>
            </a:r>
            <a:r>
              <a:rPr lang="en-US" b="0" baseline="0" dirty="0" err="1"/>
              <a:t>stimmt</a:t>
            </a:r>
            <a:r>
              <a:rPr lang="en-US" b="0" baseline="0" dirty="0"/>
              <a:t>, OR ‘</a:t>
            </a:r>
            <a:r>
              <a:rPr lang="en-US" b="0" baseline="0" dirty="0" err="1"/>
              <a:t>Nein</a:t>
            </a:r>
            <a:r>
              <a:rPr lang="en-US" b="0" baseline="0" dirty="0"/>
              <a:t>, </a:t>
            </a:r>
            <a:r>
              <a:rPr lang="en-US" b="0" baseline="0" dirty="0" err="1"/>
              <a:t>versuch</a:t>
            </a:r>
            <a:r>
              <a:rPr lang="en-US" b="0" baseline="0" dirty="0"/>
              <a:t> </a:t>
            </a:r>
            <a:r>
              <a:rPr lang="en-US" b="0" baseline="0" dirty="0" err="1"/>
              <a:t>nochmal</a:t>
            </a:r>
            <a:r>
              <a:rPr lang="en-US" b="0" baseline="0" dirty="0"/>
              <a:t>.)</a:t>
            </a:r>
          </a:p>
          <a:p>
            <a:pPr marL="228600" indent="-228600">
              <a:buAutoNum type="arabicPeriod"/>
            </a:pPr>
            <a:r>
              <a:rPr lang="en-US" b="0" dirty="0"/>
              <a:t>Students</a:t>
            </a:r>
            <a:r>
              <a:rPr lang="en-US" b="0" baseline="0" dirty="0"/>
              <a:t> swap roles (see next slide for prompts)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445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küssen</a:t>
            </a:r>
            <a:r>
              <a:rPr lang="en-GB" sz="1200" b="1" u="sng" baseline="0" dirty="0"/>
              <a:t> , Tour</a:t>
            </a:r>
            <a:br>
              <a:rPr lang="en-GB" sz="1200" b="1" baseline="0" dirty="0"/>
            </a:br>
            <a:r>
              <a:rPr lang="en-GB" sz="1200" b="1" baseline="0" dirty="0"/>
              <a:t>ii) Edexcel list does not have </a:t>
            </a:r>
            <a:r>
              <a:rPr lang="en-GB" sz="1200" b="1" u="sng" baseline="0" dirty="0"/>
              <a:t>ach, </a:t>
            </a:r>
            <a:r>
              <a:rPr lang="en-GB" sz="1200" b="1" u="sng" baseline="0" dirty="0" err="1"/>
              <a:t>klettern</a:t>
            </a:r>
            <a:r>
              <a:rPr lang="en-GB" sz="1200" b="1" u="sng" baseline="0" dirty="0"/>
              <a:t>, </a:t>
            </a:r>
            <a:r>
              <a:rPr lang="en-GB" sz="1200" b="1" u="sng" baseline="0" dirty="0" err="1"/>
              <a:t>küssen</a:t>
            </a:r>
            <a:r>
              <a:rPr lang="en-GB" sz="1200" b="1" u="sng" baseline="0" dirty="0"/>
              <a:t>, </a:t>
            </a:r>
            <a:r>
              <a:rPr lang="en-GB" sz="1200" b="1" u="sng" baseline="0" dirty="0" err="1"/>
              <a:t>sterben</a:t>
            </a:r>
            <a:r>
              <a:rPr lang="en-GB" sz="1200" b="1" u="sng" baseline="0" dirty="0"/>
              <a:t>, Tour</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prepositions: in, auf, </a:t>
            </a:r>
            <a:r>
              <a:rPr lang="en-GB" sz="1200" b="0" dirty="0" err="1"/>
              <a:t>mit</a:t>
            </a:r>
            <a:r>
              <a:rPr lang="en-GB" sz="1200" b="0" dirty="0"/>
              <a:t>, </a:t>
            </a:r>
            <a:r>
              <a:rPr lang="en-GB" sz="1200" b="0" dirty="0" err="1"/>
              <a:t>zu</a:t>
            </a:r>
            <a:r>
              <a:rPr lang="en-GB" sz="1200" b="0" dirty="0"/>
              <a:t>, </a:t>
            </a:r>
            <a:r>
              <a:rPr lang="en-GB" sz="1200" b="0" dirty="0" err="1"/>
              <a:t>nach</a:t>
            </a:r>
            <a:r>
              <a:rPr lang="en-GB" sz="1200" b="0" dirty="0"/>
              <a:t>, </a:t>
            </a:r>
            <a:r>
              <a:rPr lang="en-GB" sz="1200" b="0" dirty="0" err="1"/>
              <a:t>durch</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Questions in perfect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erfahren</a:t>
            </a:r>
            <a:r>
              <a:rPr lang="en-GB" sz="1200" kern="1200" dirty="0">
                <a:solidFill>
                  <a:schemeClr val="tx1"/>
                </a:solidFill>
                <a:effectLst/>
                <a:latin typeface="+mn-lt"/>
                <a:ea typeface="+mn-ea"/>
                <a:cs typeface="+mn-cs"/>
              </a:rPr>
              <a:t> [690] </a:t>
            </a:r>
            <a:r>
              <a:rPr lang="en-GB" sz="1200" kern="1200" dirty="0" err="1">
                <a:solidFill>
                  <a:schemeClr val="tx1"/>
                </a:solidFill>
                <a:effectLst/>
                <a:latin typeface="+mn-lt"/>
                <a:ea typeface="+mn-ea"/>
                <a:cs typeface="+mn-cs"/>
              </a:rPr>
              <a:t>geblieben</a:t>
            </a:r>
            <a:r>
              <a:rPr lang="en-GB" sz="1200" kern="1200" dirty="0">
                <a:solidFill>
                  <a:schemeClr val="tx1"/>
                </a:solidFill>
                <a:effectLst/>
                <a:latin typeface="+mn-lt"/>
                <a:ea typeface="+mn-ea"/>
                <a:cs typeface="+mn-cs"/>
              </a:rPr>
              <a:t> [113] </a:t>
            </a: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 [1863] </a:t>
            </a:r>
            <a:r>
              <a:rPr lang="en-GB" sz="1200" kern="1200" dirty="0" err="1">
                <a:solidFill>
                  <a:schemeClr val="tx1"/>
                </a:solidFill>
                <a:effectLst/>
                <a:latin typeface="+mn-lt"/>
                <a:ea typeface="+mn-ea"/>
                <a:cs typeface="+mn-cs"/>
              </a:rPr>
              <a:t>gestiegen</a:t>
            </a:r>
            <a:r>
              <a:rPr lang="en-GB" sz="1200" kern="1200" dirty="0">
                <a:solidFill>
                  <a:schemeClr val="tx1"/>
                </a:solidFill>
                <a:effectLst/>
                <a:latin typeface="+mn-lt"/>
                <a:ea typeface="+mn-ea"/>
                <a:cs typeface="+mn-cs"/>
              </a:rPr>
              <a:t> [325]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küssen</a:t>
            </a:r>
            <a:r>
              <a:rPr lang="en-GB" sz="1200" kern="1200" dirty="0">
                <a:solidFill>
                  <a:schemeClr val="tx1"/>
                </a:solidFill>
                <a:effectLst/>
                <a:latin typeface="+mn-lt"/>
                <a:ea typeface="+mn-ea"/>
                <a:cs typeface="+mn-cs"/>
              </a:rPr>
              <a:t> [2644] </a:t>
            </a:r>
            <a:r>
              <a:rPr lang="en-GB" sz="1200" kern="1200" dirty="0" err="1">
                <a:solidFill>
                  <a:schemeClr val="tx1"/>
                </a:solidFill>
                <a:effectLst/>
                <a:latin typeface="+mn-lt"/>
                <a:ea typeface="+mn-ea"/>
                <a:cs typeface="+mn-cs"/>
              </a:rPr>
              <a:t>steigen</a:t>
            </a:r>
            <a:r>
              <a:rPr lang="en-GB" sz="1200" kern="1200" dirty="0">
                <a:solidFill>
                  <a:schemeClr val="tx1"/>
                </a:solidFill>
                <a:effectLst/>
                <a:latin typeface="+mn-lt"/>
                <a:ea typeface="+mn-ea"/>
                <a:cs typeface="+mn-cs"/>
              </a:rPr>
              <a:t> [325]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die </a:t>
            </a:r>
            <a:r>
              <a:rPr lang="en-GB" sz="1200" kern="1200" dirty="0" err="1">
                <a:solidFill>
                  <a:schemeClr val="tx1"/>
                </a:solidFill>
                <a:effectLst/>
                <a:latin typeface="+mn-lt"/>
                <a:ea typeface="+mn-ea"/>
                <a:cs typeface="+mn-cs"/>
              </a:rPr>
              <a:t>Erfahrung</a:t>
            </a:r>
            <a:r>
              <a:rPr lang="en-GB" sz="1200" kern="1200" dirty="0">
                <a:solidFill>
                  <a:schemeClr val="tx1"/>
                </a:solidFill>
                <a:effectLst/>
                <a:latin typeface="+mn-lt"/>
                <a:ea typeface="+mn-ea"/>
                <a:cs typeface="+mn-cs"/>
              </a:rPr>
              <a:t> [619] </a:t>
            </a:r>
            <a:r>
              <a:rPr lang="en-GB" sz="1200" kern="1200" dirty="0" err="1">
                <a:solidFill>
                  <a:schemeClr val="tx1"/>
                </a:solidFill>
                <a:effectLst/>
                <a:latin typeface="+mn-lt"/>
                <a:ea typeface="+mn-ea"/>
                <a:cs typeface="+mn-cs"/>
              </a:rPr>
              <a:t>Fahrt</a:t>
            </a:r>
            <a:r>
              <a:rPr lang="en-GB" sz="1200" kern="1200" dirty="0">
                <a:solidFill>
                  <a:schemeClr val="tx1"/>
                </a:solidFill>
                <a:effectLst/>
                <a:latin typeface="+mn-lt"/>
                <a:ea typeface="+mn-ea"/>
                <a:cs typeface="+mn-cs"/>
              </a:rPr>
              <a:t> [1569] </a:t>
            </a:r>
            <a:r>
              <a:rPr lang="en-GB" sz="1200" kern="1200" dirty="0" err="1">
                <a:solidFill>
                  <a:schemeClr val="tx1"/>
                </a:solidFill>
                <a:effectLst/>
                <a:latin typeface="+mn-lt"/>
                <a:ea typeface="+mn-ea"/>
                <a:cs typeface="+mn-cs"/>
              </a:rPr>
              <a:t>Luft</a:t>
            </a:r>
            <a:r>
              <a:rPr lang="en-GB" sz="1200" kern="1200" dirty="0">
                <a:solidFill>
                  <a:schemeClr val="tx1"/>
                </a:solidFill>
                <a:effectLst/>
                <a:latin typeface="+mn-lt"/>
                <a:ea typeface="+mn-ea"/>
                <a:cs typeface="+mn-cs"/>
              </a:rPr>
              <a:t> [487] Wald [1028] </a:t>
            </a:r>
            <a:r>
              <a:rPr lang="en-GB" sz="1200" kern="1200" dirty="0" err="1">
                <a:solidFill>
                  <a:schemeClr val="tx1"/>
                </a:solidFill>
                <a:effectLst/>
                <a:latin typeface="+mn-lt"/>
                <a:ea typeface="+mn-ea"/>
                <a:cs typeface="+mn-cs"/>
              </a:rPr>
              <a:t>frisch</a:t>
            </a:r>
            <a:r>
              <a:rPr lang="en-GB" sz="1200" kern="1200" dirty="0">
                <a:solidFill>
                  <a:schemeClr val="tx1"/>
                </a:solidFill>
                <a:effectLst/>
                <a:latin typeface="+mn-lt"/>
                <a:ea typeface="+mn-ea"/>
                <a:cs typeface="+mn-cs"/>
              </a:rPr>
              <a:t> [1260]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ach [587]</a:t>
            </a:r>
            <a:r>
              <a:rPr lang="en-GB" dirty="0">
                <a:effectLst/>
              </a:rPr>
              <a:t>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enthalten</a:t>
            </a:r>
            <a:r>
              <a:rPr lang="en-GB" sz="1200" kern="1200" dirty="0">
                <a:solidFill>
                  <a:schemeClr val="tx1"/>
                </a:solidFill>
                <a:effectLst/>
                <a:latin typeface="+mn-lt"/>
                <a:ea typeface="+mn-ea"/>
                <a:cs typeface="+mn-cs"/>
              </a:rPr>
              <a:t> [562] </a:t>
            </a:r>
            <a:r>
              <a:rPr lang="en-GB" sz="1200" kern="1200" dirty="0" err="1">
                <a:solidFill>
                  <a:schemeClr val="tx1"/>
                </a:solidFill>
                <a:effectLst/>
                <a:latin typeface="+mn-lt"/>
                <a:ea typeface="+mn-ea"/>
                <a:cs typeface="+mn-cs"/>
              </a:rPr>
              <a:t>sterben</a:t>
            </a:r>
            <a:r>
              <a:rPr lang="en-GB" sz="1200" kern="1200" dirty="0">
                <a:solidFill>
                  <a:schemeClr val="tx1"/>
                </a:solidFill>
                <a:effectLst/>
                <a:latin typeface="+mn-lt"/>
                <a:ea typeface="+mn-ea"/>
                <a:cs typeface="+mn-cs"/>
              </a:rPr>
              <a:t> [475]</a:t>
            </a:r>
            <a:r>
              <a:rPr lang="en-GB" sz="1200" kern="1200" dirty="0" err="1">
                <a:solidFill>
                  <a:schemeClr val="tx1"/>
                </a:solidFill>
                <a:effectLst/>
                <a:latin typeface="+mn-lt"/>
                <a:ea typeface="+mn-ea"/>
                <a:cs typeface="+mn-cs"/>
              </a:rPr>
              <a:t>nichts</a:t>
            </a:r>
            <a:r>
              <a:rPr lang="en-GB" sz="1200" kern="1200" dirty="0">
                <a:solidFill>
                  <a:schemeClr val="tx1"/>
                </a:solidFill>
                <a:effectLst/>
                <a:latin typeface="+mn-lt"/>
                <a:ea typeface="+mn-ea"/>
                <a:cs typeface="+mn-cs"/>
              </a:rPr>
              <a:t> [109] </a:t>
            </a:r>
            <a:r>
              <a:rPr lang="en-GB" sz="1200" kern="1200" dirty="0" err="1">
                <a:solidFill>
                  <a:schemeClr val="tx1"/>
                </a:solidFill>
                <a:effectLst/>
                <a:latin typeface="+mn-lt"/>
                <a:ea typeface="+mn-ea"/>
                <a:cs typeface="+mn-cs"/>
              </a:rPr>
              <a:t>Bevölkerung</a:t>
            </a:r>
            <a:r>
              <a:rPr lang="en-GB" sz="1200" kern="1200" dirty="0">
                <a:solidFill>
                  <a:schemeClr val="tx1"/>
                </a:solidFill>
                <a:effectLst/>
                <a:latin typeface="+mn-lt"/>
                <a:ea typeface="+mn-ea"/>
                <a:cs typeface="+mn-cs"/>
              </a:rPr>
              <a:t> [1018] </a:t>
            </a:r>
            <a:r>
              <a:rPr lang="en-GB" sz="1200" kern="1200" dirty="0" err="1">
                <a:solidFill>
                  <a:schemeClr val="tx1"/>
                </a:solidFill>
                <a:effectLst/>
                <a:latin typeface="+mn-lt"/>
                <a:ea typeface="+mn-ea"/>
                <a:cs typeface="+mn-cs"/>
              </a:rPr>
              <a:t>Prozent</a:t>
            </a:r>
            <a:r>
              <a:rPr lang="en-GB" sz="1200" kern="1200" dirty="0">
                <a:solidFill>
                  <a:schemeClr val="tx1"/>
                </a:solidFill>
                <a:effectLst/>
                <a:latin typeface="+mn-lt"/>
                <a:ea typeface="+mn-ea"/>
                <a:cs typeface="+mn-cs"/>
              </a:rPr>
              <a:t> [172] </a:t>
            </a:r>
            <a:r>
              <a:rPr lang="en-GB" sz="1200" kern="1200" dirty="0" err="1">
                <a:solidFill>
                  <a:schemeClr val="tx1"/>
                </a:solidFill>
                <a:effectLst/>
                <a:latin typeface="+mn-lt"/>
                <a:ea typeface="+mn-ea"/>
                <a:cs typeface="+mn-cs"/>
              </a:rPr>
              <a:t>Unterstüzung</a:t>
            </a:r>
            <a:r>
              <a:rPr lang="en-GB" sz="1200" kern="1200" dirty="0">
                <a:solidFill>
                  <a:schemeClr val="tx1"/>
                </a:solidFill>
                <a:effectLst/>
                <a:latin typeface="+mn-lt"/>
                <a:ea typeface="+mn-ea"/>
                <a:cs typeface="+mn-cs"/>
              </a:rPr>
              <a:t> [1141] </a:t>
            </a:r>
            <a:r>
              <a:rPr lang="en-GB" sz="1200" kern="1200" dirty="0" err="1">
                <a:solidFill>
                  <a:schemeClr val="tx1"/>
                </a:solidFill>
                <a:effectLst/>
                <a:latin typeface="+mn-lt"/>
                <a:ea typeface="+mn-ea"/>
                <a:cs typeface="+mn-cs"/>
              </a:rPr>
              <a:t>nur</a:t>
            </a:r>
            <a:r>
              <a:rPr lang="en-GB" sz="1200" kern="1200" dirty="0">
                <a:solidFill>
                  <a:schemeClr val="tx1"/>
                </a:solidFill>
                <a:effectLst/>
                <a:latin typeface="+mn-lt"/>
                <a:ea typeface="+mn-ea"/>
                <a:cs typeface="+mn-cs"/>
              </a:rPr>
              <a:t> [39] </a:t>
            </a:r>
            <a:r>
              <a:rPr lang="en-GB" sz="1200" kern="1200" dirty="0" err="1">
                <a:solidFill>
                  <a:schemeClr val="tx1"/>
                </a:solidFill>
                <a:effectLst/>
                <a:latin typeface="+mn-lt"/>
                <a:ea typeface="+mn-ea"/>
                <a:cs typeface="+mn-cs"/>
              </a:rPr>
              <a:t>vierzig</a:t>
            </a:r>
            <a:r>
              <a:rPr lang="en-GB" sz="1200" kern="1200" dirty="0">
                <a:solidFill>
                  <a:schemeClr val="tx1"/>
                </a:solidFill>
                <a:effectLst/>
                <a:latin typeface="+mn-lt"/>
                <a:ea typeface="+mn-ea"/>
                <a:cs typeface="+mn-cs"/>
              </a:rPr>
              <a:t> [2907] </a:t>
            </a:r>
            <a:r>
              <a:rPr lang="en-GB" sz="1200" kern="1200" dirty="0" err="1">
                <a:solidFill>
                  <a:schemeClr val="tx1"/>
                </a:solidFill>
                <a:effectLst/>
                <a:latin typeface="+mn-lt"/>
                <a:ea typeface="+mn-ea"/>
                <a:cs typeface="+mn-cs"/>
              </a:rPr>
              <a:t>fünfzig</a:t>
            </a:r>
            <a:r>
              <a:rPr lang="en-GB" sz="1200" kern="1200" dirty="0">
                <a:solidFill>
                  <a:schemeClr val="tx1"/>
                </a:solidFill>
                <a:effectLst/>
                <a:latin typeface="+mn-lt"/>
                <a:ea typeface="+mn-ea"/>
                <a:cs typeface="+mn-cs"/>
              </a:rPr>
              <a:t> [2390] </a:t>
            </a:r>
            <a:r>
              <a:rPr lang="en-GB" sz="1200" kern="1200" dirty="0" err="1">
                <a:solidFill>
                  <a:schemeClr val="tx1"/>
                </a:solidFill>
                <a:effectLst/>
                <a:latin typeface="+mn-lt"/>
                <a:ea typeface="+mn-ea"/>
                <a:cs typeface="+mn-cs"/>
              </a:rPr>
              <a:t>sechzig</a:t>
            </a:r>
            <a:r>
              <a:rPr lang="en-GB" sz="1200" kern="1200" dirty="0">
                <a:solidFill>
                  <a:schemeClr val="tx1"/>
                </a:solidFill>
                <a:effectLst/>
                <a:latin typeface="+mn-lt"/>
                <a:ea typeface="+mn-ea"/>
                <a:cs typeface="+mn-cs"/>
              </a:rPr>
              <a:t> [2448] </a:t>
            </a:r>
            <a:r>
              <a:rPr lang="en-GB" sz="1200" kern="1200" dirty="0" err="1">
                <a:solidFill>
                  <a:schemeClr val="tx1"/>
                </a:solidFill>
                <a:effectLst/>
                <a:latin typeface="+mn-lt"/>
                <a:ea typeface="+mn-ea"/>
                <a:cs typeface="+mn-cs"/>
              </a:rPr>
              <a:t>siebzig</a:t>
            </a:r>
            <a:r>
              <a:rPr lang="en-GB" sz="1200" kern="1200" dirty="0">
                <a:solidFill>
                  <a:schemeClr val="tx1"/>
                </a:solidFill>
                <a:effectLst/>
                <a:latin typeface="+mn-lt"/>
                <a:ea typeface="+mn-ea"/>
                <a:cs typeface="+mn-cs"/>
              </a:rPr>
              <a:t> [2609] </a:t>
            </a:r>
            <a:r>
              <a:rPr lang="en-GB" sz="1200" kern="1200" dirty="0" err="1">
                <a:solidFill>
                  <a:schemeClr val="tx1"/>
                </a:solidFill>
                <a:effectLst/>
                <a:latin typeface="+mn-lt"/>
                <a:ea typeface="+mn-ea"/>
                <a:cs typeface="+mn-cs"/>
              </a:rPr>
              <a:t>achtzig</a:t>
            </a:r>
            <a:r>
              <a:rPr lang="en-GB" sz="1200" kern="1200" dirty="0">
                <a:solidFill>
                  <a:schemeClr val="tx1"/>
                </a:solidFill>
                <a:effectLst/>
                <a:latin typeface="+mn-lt"/>
                <a:ea typeface="+mn-ea"/>
                <a:cs typeface="+mn-cs"/>
              </a:rPr>
              <a:t> [3301] </a:t>
            </a:r>
            <a:r>
              <a:rPr lang="en-GB" sz="1200" kern="1200" dirty="0" err="1">
                <a:solidFill>
                  <a:schemeClr val="tx1"/>
                </a:solidFill>
                <a:effectLst/>
                <a:latin typeface="+mn-lt"/>
                <a:ea typeface="+mn-ea"/>
                <a:cs typeface="+mn-cs"/>
              </a:rPr>
              <a:t>neunzig</a:t>
            </a:r>
            <a:r>
              <a:rPr lang="en-GB" sz="1200" kern="1200" dirty="0">
                <a:solidFill>
                  <a:schemeClr val="tx1"/>
                </a:solidFill>
                <a:effectLst/>
                <a:latin typeface="+mn-lt"/>
                <a:ea typeface="+mn-ea"/>
                <a:cs typeface="+mn-cs"/>
              </a:rPr>
              <a:t> [3028] </a:t>
            </a:r>
            <a:r>
              <a:rPr lang="en-GB" sz="1200" kern="1200" dirty="0" err="1">
                <a:solidFill>
                  <a:schemeClr val="tx1"/>
                </a:solidFill>
                <a:effectLst/>
                <a:latin typeface="+mn-lt"/>
                <a:ea typeface="+mn-ea"/>
                <a:cs typeface="+mn-cs"/>
              </a:rPr>
              <a:t>hundert</a:t>
            </a:r>
            <a:r>
              <a:rPr lang="en-GB" sz="1200" kern="1200" dirty="0">
                <a:solidFill>
                  <a:schemeClr val="tx1"/>
                </a:solidFill>
                <a:effectLst/>
                <a:latin typeface="+mn-lt"/>
                <a:ea typeface="+mn-ea"/>
                <a:cs typeface="+mn-cs"/>
              </a:rPr>
              <a:t> [1107]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Revisit: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[33]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8.1.1.1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 </a:t>
            </a:r>
            <a:r>
              <a:rPr lang="en-GB" sz="1200" kern="1200" dirty="0" err="1">
                <a:solidFill>
                  <a:schemeClr val="tx1"/>
                </a:solidFill>
                <a:effectLst/>
                <a:latin typeface="+mn-lt"/>
                <a:ea typeface="+mn-ea"/>
                <a:cs typeface="+mn-cs"/>
              </a:rPr>
              <a:t>erleben</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[506] August [1929]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Juli</a:t>
            </a:r>
            <a:r>
              <a:rPr lang="en-GB" sz="1200" kern="1200" dirty="0">
                <a:solidFill>
                  <a:schemeClr val="tx1"/>
                </a:solidFill>
                <a:effectLst/>
                <a:latin typeface="+mn-lt"/>
                <a:ea typeface="+mn-ea"/>
                <a:cs typeface="+mn-cs"/>
              </a:rPr>
              <a:t> [1544]  </a:t>
            </a:r>
            <a:r>
              <a:rPr lang="en-GB" sz="1200" kern="1200" dirty="0" err="1">
                <a:solidFill>
                  <a:schemeClr val="tx1"/>
                </a:solidFill>
                <a:effectLst/>
                <a:latin typeface="+mn-lt"/>
                <a:ea typeface="+mn-ea"/>
                <a:cs typeface="+mn-cs"/>
              </a:rPr>
              <a:t>Kleidung</a:t>
            </a:r>
            <a:r>
              <a:rPr lang="en-GB" sz="1200" kern="1200" dirty="0">
                <a:solidFill>
                  <a:schemeClr val="tx1"/>
                </a:solidFill>
                <a:effectLst/>
                <a:latin typeface="+mn-lt"/>
                <a:ea typeface="+mn-ea"/>
                <a:cs typeface="+mn-cs"/>
              </a:rPr>
              <a:t> [2820]  Kultur [594]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[1045] Tour [2640]  </a:t>
            </a:r>
            <a:r>
              <a:rPr lang="en-GB" sz="1200" kern="1200" dirty="0" err="1">
                <a:solidFill>
                  <a:schemeClr val="tx1"/>
                </a:solidFill>
                <a:effectLst/>
                <a:latin typeface="+mn-lt"/>
                <a:ea typeface="+mn-ea"/>
                <a:cs typeface="+mn-cs"/>
              </a:rPr>
              <a:t>Türkei</a:t>
            </a:r>
            <a:r>
              <a:rPr lang="en-GB" sz="1200" kern="1200" dirty="0">
                <a:solidFill>
                  <a:schemeClr val="tx1"/>
                </a:solidFill>
                <a:effectLst/>
                <a:latin typeface="+mn-lt"/>
                <a:ea typeface="+mn-ea"/>
                <a:cs typeface="+mn-cs"/>
              </a:rPr>
              <a:t> [922]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dieses [24] </a:t>
            </a:r>
            <a:r>
              <a:rPr lang="en-GB" sz="1200" kern="1200" dirty="0" err="1">
                <a:solidFill>
                  <a:schemeClr val="tx1"/>
                </a:solidFill>
                <a:effectLst/>
                <a:latin typeface="+mn-lt"/>
                <a:ea typeface="+mn-ea"/>
                <a:cs typeface="+mn-cs"/>
              </a:rPr>
              <a:t>letzter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letztes</a:t>
            </a:r>
            <a:r>
              <a:rPr lang="en-GB" sz="1200" kern="1200" dirty="0">
                <a:solidFill>
                  <a:schemeClr val="tx1"/>
                </a:solidFill>
                <a:effectLst/>
                <a:latin typeface="+mn-lt"/>
                <a:ea typeface="+mn-ea"/>
                <a:cs typeface="+mn-cs"/>
              </a:rPr>
              <a:t>  [152/53]</a:t>
            </a:r>
            <a:r>
              <a:rPr lang="en-GB" sz="1200" kern="1200" dirty="0" err="1">
                <a:solidFill>
                  <a:schemeClr val="tx1"/>
                </a:solidFill>
                <a:effectLst/>
                <a:latin typeface="+mn-lt"/>
                <a:ea typeface="+mn-ea"/>
                <a:cs typeface="+mn-cs"/>
              </a:rPr>
              <a:t>schon</a:t>
            </a:r>
            <a:r>
              <a:rPr lang="en-GB" sz="1200" kern="1200" dirty="0">
                <a:solidFill>
                  <a:schemeClr val="tx1"/>
                </a:solidFill>
                <a:effectLst/>
                <a:latin typeface="+mn-lt"/>
                <a:ea typeface="+mn-ea"/>
                <a:cs typeface="+mn-cs"/>
              </a:rPr>
              <a:t> [61] </a:t>
            </a:r>
            <a:r>
              <a:rPr lang="en-GB" sz="1200" kern="1200" dirty="0" err="1">
                <a:solidFill>
                  <a:schemeClr val="tx1"/>
                </a:solidFill>
                <a:effectLst/>
                <a:latin typeface="+mn-lt"/>
                <a:ea typeface="+mn-ea"/>
                <a:cs typeface="+mn-cs"/>
              </a:rPr>
              <a:t>selbst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selber</a:t>
            </a:r>
            <a:r>
              <a:rPr lang="en-GB" sz="1200" kern="1200" dirty="0">
                <a:solidFill>
                  <a:schemeClr val="tx1"/>
                </a:solidFill>
                <a:effectLst/>
                <a:latin typeface="+mn-lt"/>
                <a:ea typeface="+mn-ea"/>
                <a:cs typeface="+mn-cs"/>
              </a:rPr>
              <a:t> [101]</a:t>
            </a:r>
            <a:r>
              <a:rPr lang="en-GB" dirty="0">
                <a:effectLst/>
              </a:rPr>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10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listen out for the different pronunciations of [-</a:t>
            </a:r>
            <a:r>
              <a:rPr lang="en-GB" b="0" dirty="0" err="1"/>
              <a:t>er</a:t>
            </a:r>
            <a:r>
              <a:rPr lang="en-GB" b="0" dirty="0"/>
              <a:t>]. </a:t>
            </a:r>
            <a:r>
              <a:rPr lang="en-GB" dirty="0"/>
              <a:t>In this exercise,</a:t>
            </a:r>
            <a:r>
              <a:rPr lang="en-GB" baseline="0" dirty="0"/>
              <a:t> students listen and organise the words they hear into the three categories.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Draw a Venn diagram like the one on the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numbers to play the recordings.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For each recording decide whether you hear a stressed [</a:t>
            </a:r>
            <a:r>
              <a:rPr lang="en-GB" dirty="0" err="1"/>
              <a:t>er</a:t>
            </a:r>
            <a:r>
              <a:rPr lang="en-GB" dirty="0"/>
              <a:t>], an unstressed [</a:t>
            </a:r>
            <a:r>
              <a:rPr lang="en-GB" dirty="0" err="1"/>
              <a:t>er</a:t>
            </a:r>
            <a:r>
              <a:rPr lang="en-GB" dirty="0"/>
              <a:t>], or both. Write the word in the diagram OR less proficient students can write the number in the right place instead. </a:t>
            </a:r>
            <a:r>
              <a:rPr lang="en-GB" baseline="0" dirty="0"/>
              <a:t>Sometimes students will need to write them down and read them before they can decide where to place them, so encourage them to do this.</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and check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Now, read out all the words aloud.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br>
              <a:rPr lang="en-GB" baseline="0" dirty="0"/>
            </a:br>
            <a:r>
              <a:rPr lang="en-GB" b="1" baseline="0" dirty="0"/>
              <a:t>Transcript (with English meanings given in brackets)</a:t>
            </a:r>
            <a:br>
              <a:rPr lang="en-GB" baseline="0" dirty="0"/>
            </a:br>
            <a:r>
              <a:rPr lang="en-GB" baseline="0" dirty="0" err="1"/>
              <a:t>erfahren</a:t>
            </a:r>
            <a:r>
              <a:rPr lang="en-GB" baseline="0" dirty="0"/>
              <a:t> (to experience, experiencing)</a:t>
            </a:r>
            <a:br>
              <a:rPr lang="en-GB" baseline="0" dirty="0"/>
            </a:br>
            <a:r>
              <a:rPr lang="en-GB" baseline="0" dirty="0" err="1"/>
              <a:t>ein</a:t>
            </a:r>
            <a:r>
              <a:rPr lang="en-GB" baseline="0" dirty="0"/>
              <a:t> </a:t>
            </a:r>
            <a:r>
              <a:rPr lang="en-GB" baseline="0" dirty="0" err="1"/>
              <a:t>letzter</a:t>
            </a:r>
            <a:r>
              <a:rPr lang="en-GB" baseline="0" dirty="0"/>
              <a:t> </a:t>
            </a:r>
            <a:r>
              <a:rPr lang="en-GB" baseline="0" dirty="0" err="1"/>
              <a:t>Junge</a:t>
            </a:r>
            <a:r>
              <a:rPr lang="en-GB" baseline="0" dirty="0"/>
              <a:t> (one last boy)</a:t>
            </a:r>
            <a:br>
              <a:rPr lang="en-GB" baseline="0" dirty="0"/>
            </a:br>
            <a:r>
              <a:rPr lang="en-GB" baseline="0" dirty="0" err="1"/>
              <a:t>ein</a:t>
            </a:r>
            <a:r>
              <a:rPr lang="en-GB" baseline="0" dirty="0"/>
              <a:t> Trainer (a (personal) trainer)</a:t>
            </a:r>
            <a:br>
              <a:rPr lang="en-GB" baseline="0" dirty="0"/>
            </a:br>
            <a:r>
              <a:rPr lang="en-GB" baseline="0" dirty="0"/>
              <a:t>der </a:t>
            </a:r>
            <a:r>
              <a:rPr lang="en-GB" baseline="0" dirty="0" err="1"/>
              <a:t>nette</a:t>
            </a:r>
            <a:r>
              <a:rPr lang="en-GB" baseline="0" dirty="0"/>
              <a:t> </a:t>
            </a:r>
            <a:r>
              <a:rPr lang="en-GB" baseline="0" dirty="0" err="1"/>
              <a:t>Vater</a:t>
            </a:r>
            <a:r>
              <a:rPr lang="en-GB" baseline="0" dirty="0"/>
              <a:t> (the nice father)</a:t>
            </a:r>
            <a:br>
              <a:rPr lang="en-GB" baseline="0" dirty="0"/>
            </a:br>
            <a:r>
              <a:rPr lang="en-GB" baseline="0" dirty="0" err="1"/>
              <a:t>derzeit</a:t>
            </a:r>
            <a:r>
              <a:rPr lang="en-GB" baseline="0" dirty="0"/>
              <a:t> (currently)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aber</a:t>
            </a:r>
            <a:r>
              <a:rPr lang="en-GB" baseline="0" dirty="0"/>
              <a:t> (but)</a:t>
            </a:r>
            <a:br>
              <a:rPr lang="en-GB" baseline="0" dirty="0"/>
            </a:br>
            <a:r>
              <a:rPr lang="en-GB" baseline="0" dirty="0" err="1"/>
              <a:t>persönlicher</a:t>
            </a:r>
            <a:r>
              <a:rPr lang="en-GB" baseline="0" dirty="0"/>
              <a:t> </a:t>
            </a:r>
            <a:r>
              <a:rPr lang="en-GB" baseline="0" dirty="0" err="1"/>
              <a:t>Kontakt</a:t>
            </a:r>
            <a:r>
              <a:rPr lang="en-GB" baseline="0" dirty="0"/>
              <a:t> (personal contact)</a:t>
            </a:r>
            <a:br>
              <a:rPr lang="en-GB" baseline="0" dirty="0"/>
            </a:br>
            <a:r>
              <a:rPr lang="en-GB" baseline="0" dirty="0" err="1"/>
              <a:t>veraltet</a:t>
            </a:r>
            <a:r>
              <a:rPr lang="en-GB" baseline="0" dirty="0"/>
              <a:t> (out-dated)</a:t>
            </a:r>
            <a:br>
              <a:rPr lang="en-GB" baseline="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a:t>
            </a:r>
            <a:r>
              <a:rPr lang="en-GB" b="1" baseline="0" dirty="0"/>
              <a:t> frequency rankings: </a:t>
            </a:r>
            <a:br>
              <a:rPr lang="en-GB" sz="1200" baseline="0" dirty="0"/>
            </a:br>
            <a:r>
              <a:rPr lang="en-GB" sz="1200" baseline="0" dirty="0" err="1"/>
              <a:t>erfahren</a:t>
            </a:r>
            <a:r>
              <a:rPr lang="en-GB" sz="1200" baseline="0" dirty="0"/>
              <a:t> [690], </a:t>
            </a:r>
            <a:r>
              <a:rPr lang="en-GB" sz="1200" baseline="0" dirty="0" err="1"/>
              <a:t>letzt</a:t>
            </a:r>
            <a:r>
              <a:rPr lang="en-GB" sz="1200" baseline="0" dirty="0"/>
              <a:t>, </a:t>
            </a:r>
            <a:r>
              <a:rPr lang="en-GB" sz="1200" baseline="0" dirty="0" err="1"/>
              <a:t>Junge</a:t>
            </a:r>
            <a:r>
              <a:rPr lang="en-GB" sz="1200" baseline="0" dirty="0"/>
              <a:t> [152,548], Trainer [1003], </a:t>
            </a:r>
            <a:r>
              <a:rPr lang="en-GB" sz="1200" baseline="0" dirty="0" err="1"/>
              <a:t>Vater</a:t>
            </a:r>
            <a:r>
              <a:rPr lang="en-GB" sz="1200" baseline="0" dirty="0"/>
              <a:t> [232], </a:t>
            </a:r>
            <a:r>
              <a:rPr lang="en-GB" sz="1200" baseline="0" dirty="0" err="1"/>
              <a:t>derzeit</a:t>
            </a:r>
            <a:r>
              <a:rPr lang="en-GB" sz="1200" baseline="0" dirty="0"/>
              <a:t> [676], </a:t>
            </a:r>
            <a:r>
              <a:rPr lang="en-GB" sz="1200" baseline="0" dirty="0" err="1"/>
              <a:t>aber</a:t>
            </a:r>
            <a:r>
              <a:rPr lang="en-GB" sz="1200" baseline="0" dirty="0"/>
              <a:t> [31], </a:t>
            </a:r>
            <a:r>
              <a:rPr lang="en-GB" sz="1200" baseline="0" dirty="0" err="1"/>
              <a:t>persönlich</a:t>
            </a:r>
            <a:r>
              <a:rPr lang="en-GB" sz="1200" baseline="0" dirty="0"/>
              <a:t>, </a:t>
            </a:r>
            <a:r>
              <a:rPr lang="en-GB" sz="1200" baseline="0" dirty="0" err="1"/>
              <a:t>Kontakt</a:t>
            </a:r>
            <a:r>
              <a:rPr lang="en-GB" sz="1200" baseline="0" dirty="0"/>
              <a:t> [545,930], </a:t>
            </a:r>
            <a:r>
              <a:rPr lang="en-GB" sz="1200" baseline="0" dirty="0" err="1"/>
              <a:t>veraltet</a:t>
            </a:r>
            <a:r>
              <a:rPr lang="en-GB" sz="1200" baseline="0" dirty="0"/>
              <a:t> [&gt;4000]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[24]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dirty="0">
                <a:hlinkClick r:id="rId3"/>
              </a:rPr>
              <a:t>https://creativecommons.org/licenses/by-nc-nd/2.0/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84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er</a:t>
            </a:r>
            <a:r>
              <a:rPr lang="en-GB" b="1" baseline="0" dirty="0"/>
              <a:t> </a:t>
            </a:r>
            <a:r>
              <a:rPr lang="en-GB" baseline="0" dirty="0"/>
              <a:t>[20];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 </a:t>
            </a:r>
            <a:r>
              <a:rPr lang="en-GB" b="1" baseline="0" dirty="0" err="1"/>
              <a:t>Herz</a:t>
            </a:r>
            <a:r>
              <a:rPr lang="en-GB" b="1" baseline="0" dirty="0"/>
              <a:t> </a:t>
            </a:r>
            <a:r>
              <a:rPr lang="en-GB" baseline="0" dirty="0"/>
              <a:t>[699]; </a:t>
            </a:r>
            <a:r>
              <a:rPr lang="en-GB" b="1" baseline="0" dirty="0" err="1"/>
              <a:t>erst</a:t>
            </a:r>
            <a:r>
              <a:rPr lang="en-GB" b="1" baseline="0" dirty="0"/>
              <a:t> </a:t>
            </a:r>
            <a:r>
              <a:rPr lang="en-GB" baseline="0" dirty="0"/>
              <a:t>[126]; </a:t>
            </a:r>
            <a:r>
              <a:rPr lang="en-GB" b="1" baseline="0" dirty="0" err="1"/>
              <a:t>lernen</a:t>
            </a:r>
            <a:r>
              <a:rPr lang="en-GB" b="1" baseline="0" dirty="0"/>
              <a:t> </a:t>
            </a:r>
            <a:r>
              <a:rPr lang="en-GB" baseline="0" dirty="0"/>
              <a:t>[203].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610064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hearing and writing  numbers</a:t>
            </a:r>
            <a:br>
              <a:rPr lang="en-GB" dirty="0"/>
            </a:br>
            <a:br>
              <a:rPr lang="en-GB" dirty="0"/>
            </a:br>
            <a:r>
              <a:rPr lang="en-GB" b="1" dirty="0"/>
              <a:t>Procedure:</a:t>
            </a:r>
            <a:br>
              <a:rPr lang="en-GB" dirty="0"/>
            </a:br>
            <a:r>
              <a:rPr lang="en-GB" dirty="0"/>
              <a:t>1. Click on a name to play the audio file.</a:t>
            </a:r>
          </a:p>
          <a:p>
            <a:r>
              <a:rPr lang="en-GB" dirty="0"/>
              <a:t>2. Write down the correct number for each name.</a:t>
            </a:r>
          </a:p>
          <a:p>
            <a:r>
              <a:rPr lang="en-GB" dirty="0"/>
              <a:t>3. Click to show and check answers.</a:t>
            </a:r>
          </a:p>
          <a:p>
            <a:r>
              <a:rPr lang="en-GB" dirty="0"/>
              <a:t>4. What happened to Heidi?</a:t>
            </a:r>
          </a:p>
          <a:p>
            <a:endParaRPr lang="en-GB" dirty="0"/>
          </a:p>
          <a:p>
            <a:endParaRPr lang="en-GB" dirty="0"/>
          </a:p>
          <a:p>
            <a:r>
              <a:rPr lang="en-GB" b="1" dirty="0"/>
              <a:t>Transcript:</a:t>
            </a:r>
            <a:br>
              <a:rPr lang="en-GB" dirty="0"/>
            </a:br>
            <a:r>
              <a:rPr lang="en-GB" dirty="0"/>
              <a:t>Mia hat </a:t>
            </a:r>
            <a:r>
              <a:rPr lang="en-GB" dirty="0" err="1"/>
              <a:t>Nummer</a:t>
            </a:r>
            <a:r>
              <a:rPr lang="en-GB" dirty="0"/>
              <a:t> </a:t>
            </a:r>
            <a:r>
              <a:rPr lang="en-GB" sz="1200" kern="1200" dirty="0" err="1">
                <a:solidFill>
                  <a:schemeClr val="tx1"/>
                </a:solidFill>
                <a:effectLst/>
                <a:latin typeface="+mn-lt"/>
                <a:ea typeface="+mn-ea"/>
                <a:cs typeface="+mn-cs"/>
              </a:rPr>
              <a:t>vierzig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Mehmet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fünfzig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Hannah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sechzig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Wolfgang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siebzig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Katja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achtzig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Heidi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geblieben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Lise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neunzig</a:t>
            </a:r>
            <a:r>
              <a:rPr lang="en-GB" sz="1200" kern="1200" dirty="0">
                <a:solidFill>
                  <a:schemeClr val="tx1"/>
                </a:solidFill>
                <a:effectLst/>
                <a:latin typeface="+mn-lt"/>
                <a:ea typeface="+mn-ea"/>
                <a:cs typeface="+mn-cs"/>
              </a:rPr>
              <a:t> </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623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revisit the prepositions encountered so far.</a:t>
            </a:r>
            <a:br>
              <a:rPr lang="en-GB" dirty="0"/>
            </a:br>
            <a:br>
              <a:rPr lang="en-GB" dirty="0"/>
            </a:br>
            <a:r>
              <a:rPr lang="en-GB" b="1" dirty="0"/>
              <a:t>Procedure:</a:t>
            </a:r>
            <a:br>
              <a:rPr lang="en-GB" dirty="0"/>
            </a:br>
            <a:r>
              <a:rPr lang="en-GB" dirty="0"/>
              <a:t>1. Cycle through the explanations and examples using the animated sequence.</a:t>
            </a:r>
            <a:br>
              <a:rPr lang="en-GB" dirty="0"/>
            </a:br>
            <a:r>
              <a:rPr lang="en-GB" sz="1200" b="1" kern="1200" dirty="0">
                <a:solidFill>
                  <a:schemeClr val="tx1"/>
                </a:solidFill>
                <a:effectLst/>
                <a:latin typeface="+mn-lt"/>
                <a:ea typeface="+mn-ea"/>
                <a:cs typeface="+mn-cs"/>
              </a:rPr>
              <a:t>Note:  Students might be asked to make a note of these prepositions and their meanings at this point as they will need them for the reading task that follows.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318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a:t>
            </a:r>
            <a:br>
              <a:rPr lang="en-GB" dirty="0"/>
            </a:br>
            <a:br>
              <a:rPr lang="en-GB" b="1" dirty="0"/>
            </a:br>
            <a:r>
              <a:rPr lang="en-GB" b="1" dirty="0"/>
              <a:t>Aim: </a:t>
            </a:r>
            <a:r>
              <a:rPr lang="en-GB" b="0" dirty="0"/>
              <a:t>To practise prepositions in context.</a:t>
            </a:r>
            <a:br>
              <a:rPr lang="en-GB" dirty="0"/>
            </a:br>
            <a:br>
              <a:rPr lang="en-GB" dirty="0"/>
            </a:br>
            <a:r>
              <a:rPr lang="en-GB" b="1" dirty="0"/>
              <a:t>Procedure:</a:t>
            </a:r>
            <a:br>
              <a:rPr lang="en-GB" dirty="0"/>
            </a:br>
            <a:r>
              <a:rPr lang="en-GB" dirty="0"/>
              <a:t>1. Read the text and for each gap say which preposition would fit.</a:t>
            </a:r>
          </a:p>
          <a:p>
            <a:r>
              <a:rPr lang="en-GB" dirty="0"/>
              <a:t>2. Click to reveal and check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56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prepositions in context.</a:t>
            </a:r>
            <a:br>
              <a:rPr lang="en-GB" dirty="0"/>
            </a:br>
            <a:br>
              <a:rPr lang="en-GB" dirty="0"/>
            </a:br>
            <a:r>
              <a:rPr lang="en-GB" b="1" dirty="0"/>
              <a:t>Procedure:</a:t>
            </a:r>
            <a:br>
              <a:rPr lang="en-GB" dirty="0"/>
            </a:br>
            <a:r>
              <a:rPr lang="en-GB" dirty="0"/>
              <a:t>1. Students choose one of the three final paragraphs to translate.</a:t>
            </a:r>
          </a:p>
          <a:p>
            <a:r>
              <a:rPr lang="en-GB" dirty="0"/>
              <a:t>2. Teachers work through the translations orally with the class. Suggested answers are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443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308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model question-forming in the perfect tense.</a:t>
            </a:r>
            <a:br>
              <a:rPr lang="en-GB" b="0" dirty="0"/>
            </a:br>
            <a:br>
              <a:rPr lang="en-GB" dirty="0"/>
            </a:br>
            <a:r>
              <a:rPr lang="en-GB" b="1" dirty="0"/>
              <a:t>Procedure:</a:t>
            </a:r>
            <a:br>
              <a:rPr lang="en-GB" dirty="0"/>
            </a:br>
            <a:r>
              <a:rPr lang="en-GB" dirty="0"/>
              <a:t>Cycle through the explanations and examples using the animated sequence.</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question comprehension in the </a:t>
            </a:r>
            <a:r>
              <a:rPr lang="en-GB" b="1" i="1" dirty="0"/>
              <a:t>du </a:t>
            </a:r>
            <a:r>
              <a:rPr lang="en-GB" b="0" dirty="0"/>
              <a:t>and </a:t>
            </a:r>
            <a:r>
              <a:rPr lang="en-GB" b="1" i="1" dirty="0"/>
              <a:t>er/</a:t>
            </a:r>
            <a:r>
              <a:rPr lang="en-GB" b="1" i="1" dirty="0" err="1"/>
              <a:t>sie</a:t>
            </a:r>
            <a:r>
              <a:rPr lang="en-GB" b="1" i="1" dirty="0"/>
              <a:t> </a:t>
            </a:r>
            <a:r>
              <a:rPr lang="en-GB" b="0" dirty="0"/>
              <a:t>form in the oral modality. </a:t>
            </a:r>
            <a:br>
              <a:rPr lang="en-GB" b="0" dirty="0"/>
            </a:br>
            <a:r>
              <a:rPr lang="en-GB" b="0" dirty="0" err="1"/>
              <a:t>Mutti</a:t>
            </a:r>
            <a:r>
              <a:rPr lang="en-GB" b="0" dirty="0"/>
              <a:t> is talking to Mia on the phone. She is asking about Mia and Wolfgang’s experience during their school trip/ Unfortunately the train is very busy. Is she asking about Mia (du) or Wolfgang (</a:t>
            </a:r>
            <a:r>
              <a:rPr lang="en-GB" b="0" dirty="0" err="1"/>
              <a:t>er</a:t>
            </a:r>
            <a:r>
              <a:rPr lang="en-GB" b="0" dirty="0"/>
              <a:t>)?</a:t>
            </a:r>
            <a:br>
              <a:rPr lang="en-GB" dirty="0"/>
            </a:br>
            <a:endParaRPr lang="en-GB" dirty="0"/>
          </a:p>
          <a:p>
            <a:r>
              <a:rPr lang="en-GB" b="1" dirty="0"/>
              <a:t>Procedure:</a:t>
            </a:r>
            <a:br>
              <a:rPr lang="en-GB" dirty="0"/>
            </a:br>
            <a:r>
              <a:rPr lang="en-GB" dirty="0"/>
              <a:t>1. Click to listen and identify the person [du] or [</a:t>
            </a:r>
            <a:r>
              <a:rPr lang="en-GB" dirty="0" err="1"/>
              <a:t>er</a:t>
            </a:r>
            <a:r>
              <a:rPr lang="en-GB" dirty="0"/>
              <a:t>].</a:t>
            </a:r>
          </a:p>
          <a:p>
            <a:r>
              <a:rPr lang="en-GB" dirty="0"/>
              <a:t>2. Reveal the answers and full written question.</a:t>
            </a:r>
          </a:p>
          <a:p>
            <a:br>
              <a:rPr lang="en-GB" dirty="0"/>
            </a:br>
            <a:r>
              <a:rPr lang="en-GB" b="1" dirty="0"/>
              <a:t>Transcript:</a:t>
            </a:r>
            <a:br>
              <a:rPr lang="en-GB" dirty="0"/>
            </a:br>
            <a:r>
              <a:rPr lang="en-GB" sz="1200" kern="1200" dirty="0">
                <a:solidFill>
                  <a:schemeClr val="tx1"/>
                </a:solidFill>
                <a:effectLst/>
                <a:latin typeface="+mn-lt"/>
                <a:ea typeface="+mn-ea"/>
                <a:cs typeface="+mn-cs"/>
              </a:rPr>
              <a:t>1. Hallo, Mia! Hast [du] </a:t>
            </a:r>
            <a:r>
              <a:rPr lang="en-GB" sz="1200" kern="1200" dirty="0" err="1">
                <a:solidFill>
                  <a:schemeClr val="tx1"/>
                </a:solidFill>
                <a:effectLst/>
                <a:latin typeface="+mn-lt"/>
                <a:ea typeface="+mn-ea"/>
                <a:cs typeface="+mn-cs"/>
              </a:rPr>
              <a:t>schon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gehabt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großen</a:t>
            </a:r>
            <a:r>
              <a:rPr lang="en-GB" sz="1200" kern="1200" dirty="0">
                <a:solidFill>
                  <a:schemeClr val="tx1"/>
                </a:solidFill>
                <a:effectLst/>
                <a:latin typeface="+mn-lt"/>
                <a:ea typeface="+mn-ea"/>
                <a:cs typeface="+mn-cs"/>
              </a:rPr>
              <a:t> Tunnel </a:t>
            </a:r>
            <a:r>
              <a:rPr lang="en-GB" sz="1200" kern="1200" dirty="0" err="1">
                <a:solidFill>
                  <a:schemeClr val="tx1"/>
                </a:solidFill>
                <a:effectLst/>
                <a:latin typeface="+mn-lt"/>
                <a:ea typeface="+mn-ea"/>
                <a:cs typeface="+mn-cs"/>
              </a:rPr>
              <a:t>gelaufen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Hat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am Abend </a:t>
            </a:r>
            <a:r>
              <a:rPr lang="en-GB" sz="1200" kern="1200" dirty="0" err="1">
                <a:solidFill>
                  <a:schemeClr val="tx1"/>
                </a:solidFill>
                <a:effectLst/>
                <a:latin typeface="+mn-lt"/>
                <a:ea typeface="+mn-ea"/>
                <a:cs typeface="+mn-cs"/>
              </a:rPr>
              <a:t>Gitarre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gespielt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auf </a:t>
            </a:r>
            <a:r>
              <a:rPr lang="en-GB" sz="1200" kern="1200" dirty="0" err="1">
                <a:solidFill>
                  <a:schemeClr val="tx1"/>
                </a:solidFill>
                <a:effectLst/>
                <a:latin typeface="+mn-lt"/>
                <a:ea typeface="+mn-ea"/>
                <a:cs typeface="+mn-cs"/>
              </a:rPr>
              <a:t>Bäume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geklettert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Hast [du] Oma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Souvenir </a:t>
            </a:r>
            <a:r>
              <a:rPr lang="en-GB" sz="1200" kern="1200" dirty="0" err="1">
                <a:solidFill>
                  <a:schemeClr val="tx1"/>
                </a:solidFill>
                <a:effectLst/>
                <a:latin typeface="+mn-lt"/>
                <a:ea typeface="+mn-ea"/>
                <a:cs typeface="+mn-cs"/>
              </a:rPr>
              <a:t>gekauft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See </a:t>
            </a: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dem</a:t>
            </a:r>
            <a:r>
              <a:rPr lang="en-GB" sz="1200" kern="1200" dirty="0">
                <a:solidFill>
                  <a:schemeClr val="tx1"/>
                </a:solidFill>
                <a:effectLst/>
                <a:latin typeface="+mn-lt"/>
                <a:ea typeface="+mn-ea"/>
                <a:cs typeface="+mn-cs"/>
              </a:rPr>
              <a:t> Bus </a:t>
            </a:r>
            <a:r>
              <a:rPr lang="en-GB" sz="1200" kern="1200" dirty="0" err="1">
                <a:solidFill>
                  <a:schemeClr val="tx1"/>
                </a:solidFill>
                <a:effectLst/>
                <a:latin typeface="+mn-lt"/>
                <a:ea typeface="+mn-ea"/>
                <a:cs typeface="+mn-cs"/>
              </a:rPr>
              <a:t>zum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Deutschen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Uhrenmuseum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8. Hast [du] auch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bisschen</a:t>
            </a:r>
            <a:r>
              <a:rPr lang="en-GB" sz="1200" kern="1200" dirty="0">
                <a:solidFill>
                  <a:schemeClr val="tx1"/>
                </a:solidFill>
                <a:effectLst/>
                <a:latin typeface="+mn-lt"/>
                <a:ea typeface="+mn-ea"/>
                <a:cs typeface="+mn-cs"/>
              </a:rPr>
              <a:t> Kultur </a:t>
            </a:r>
            <a:r>
              <a:rPr lang="en-GB" sz="1200" kern="1200" dirty="0" err="1">
                <a:solidFill>
                  <a:schemeClr val="tx1"/>
                </a:solidFill>
                <a:effectLst/>
                <a:latin typeface="+mn-lt"/>
                <a:ea typeface="+mn-ea"/>
                <a:cs typeface="+mn-cs"/>
              </a:rPr>
              <a:t>erlebt</a:t>
            </a:r>
            <a:r>
              <a:rPr lang="en-GB" sz="1200" kern="1200" dirty="0">
                <a:solidFill>
                  <a:schemeClr val="tx1"/>
                </a:solidFill>
                <a:effectLst/>
                <a:latin typeface="+mn-lt"/>
                <a:ea typeface="+mn-ea"/>
                <a:cs typeface="+mn-cs"/>
              </a:rPr>
              <a:t>?</a:t>
            </a:r>
            <a:br>
              <a:rPr lang="en-GB" dirty="0"/>
            </a:br>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for all slides</a:t>
            </a:r>
            <a:br>
              <a:rPr lang="en-GB" dirty="0"/>
            </a:br>
            <a:br>
              <a:rPr lang="en-GB" b="1" dirty="0"/>
            </a:br>
            <a:r>
              <a:rPr lang="en-GB" b="1" dirty="0"/>
              <a:t>Aim: </a:t>
            </a:r>
            <a:r>
              <a:rPr lang="en-GB" b="0" dirty="0"/>
              <a:t>To practise writing and combining different verb forms in the perfect tense. To practise writing questions.</a:t>
            </a:r>
            <a:br>
              <a:rPr lang="en-GB" dirty="0"/>
            </a:br>
            <a:br>
              <a:rPr lang="en-GB" dirty="0"/>
            </a:br>
            <a:r>
              <a:rPr lang="en-GB" b="1" dirty="0"/>
              <a:t>Procedure:</a:t>
            </a:r>
            <a:br>
              <a:rPr lang="en-GB" dirty="0"/>
            </a:br>
            <a:r>
              <a:rPr lang="en-GB" dirty="0"/>
              <a:t>1. Write a sentence using the highlighted block from the left hand side, a fitting middle, and the verb on the right hand side.</a:t>
            </a:r>
          </a:p>
          <a:p>
            <a:r>
              <a:rPr lang="en-GB" dirty="0"/>
              <a:t>2. Click to reveal answer.</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132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[3/8]</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27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[75]; </a:t>
            </a:r>
            <a:r>
              <a:rPr lang="en-GB" b="1" baseline="0" dirty="0" err="1"/>
              <a:t>Eltern</a:t>
            </a:r>
            <a:r>
              <a:rPr lang="en-GB" b="1" baseline="0" dirty="0"/>
              <a:t> </a:t>
            </a:r>
            <a:r>
              <a:rPr lang="en-GB" b="0" baseline="0" dirty="0"/>
              <a:t>[351] </a:t>
            </a:r>
            <a:r>
              <a:rPr lang="en-GB" b="1" baseline="0" dirty="0" err="1"/>
              <a:t>aber</a:t>
            </a:r>
            <a:r>
              <a:rPr lang="en-GB" b="1" baseline="0" dirty="0"/>
              <a:t> </a:t>
            </a:r>
            <a:r>
              <a:rPr lang="en-GB" baseline="0" dirty="0"/>
              <a:t>[32]; </a:t>
            </a:r>
            <a:r>
              <a:rPr lang="en-GB" b="1" baseline="0" dirty="0" err="1"/>
              <a:t>anders</a:t>
            </a:r>
            <a:r>
              <a:rPr lang="en-GB" b="1" baseline="0" dirty="0"/>
              <a:t> </a:t>
            </a:r>
            <a:r>
              <a:rPr lang="en-GB" baseline="0" dirty="0"/>
              <a:t>[306]; </a:t>
            </a:r>
            <a:r>
              <a:rPr lang="en-GB" b="1" baseline="0" dirty="0" err="1"/>
              <a:t>hundert</a:t>
            </a:r>
            <a:r>
              <a:rPr lang="en-GB" b="1" baseline="0" dirty="0"/>
              <a:t> </a:t>
            </a:r>
            <a:r>
              <a:rPr lang="en-GB" baseline="0" dirty="0"/>
              <a:t>[945]; </a:t>
            </a:r>
            <a:r>
              <a:rPr lang="en-GB" b="1" baseline="0" dirty="0" err="1"/>
              <a:t>oder</a:t>
            </a:r>
            <a:r>
              <a:rPr lang="en-GB" b="1" baseline="0" dirty="0"/>
              <a:t> </a:t>
            </a:r>
            <a:r>
              <a:rPr lang="en-GB" baseline="0" dirty="0"/>
              <a:t>[30].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692124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[4/8]</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76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[5/8]</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492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[6/8]</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23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[7/8]</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46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[8/8]</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457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https://rachelhawkes.com/LDPresources/Yr8German/German_Y8_Term1ii_Wk5_audio_HW_sheet_answers.docx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Question formation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Explain and exemplify [-er] sounds in German</a:t>
            </a:r>
            <a:br>
              <a:rPr lang="en-GB" dirty="0"/>
            </a:br>
            <a:br>
              <a:rPr lang="en-GB" dirty="0"/>
            </a:br>
            <a:r>
              <a:rPr lang="en-GB" b="1" dirty="0"/>
              <a:t>Procedure:</a:t>
            </a:r>
            <a:br>
              <a:rPr lang="en-GB" dirty="0"/>
            </a:br>
            <a:r>
              <a:rPr lang="en-GB" dirty="0"/>
              <a:t>1. Cycle through the explanation and examples using the animated sequence.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der</a:t>
            </a:r>
            <a:r>
              <a:rPr lang="en-GB" baseline="0" dirty="0"/>
              <a:t> 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die </a:t>
            </a:r>
            <a:r>
              <a:rPr lang="en-GB" baseline="0" dirty="0" err="1"/>
              <a:t>Ferien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dieser</a:t>
            </a:r>
            <a:r>
              <a:rPr lang="en-GB" baseline="0" dirty="0"/>
              <a:t> Mann – </a:t>
            </a:r>
            <a:r>
              <a:rPr lang="en-GB" baseline="0" dirty="0" err="1"/>
              <a:t>diese</a:t>
            </a:r>
            <a:r>
              <a:rPr lang="en-GB" baseline="0" dirty="0"/>
              <a:t> Frau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ein</a:t>
            </a:r>
            <a:r>
              <a:rPr lang="en-GB" baseline="0" dirty="0"/>
              <a:t> </a:t>
            </a:r>
            <a:r>
              <a:rPr lang="en-GB" baseline="0" dirty="0" err="1"/>
              <a:t>letzter</a:t>
            </a:r>
            <a:r>
              <a:rPr lang="en-GB" baseline="0" dirty="0"/>
              <a:t> </a:t>
            </a:r>
            <a:r>
              <a:rPr lang="en-GB" baseline="0" dirty="0" err="1"/>
              <a:t>Blick</a:t>
            </a:r>
            <a:r>
              <a:rPr lang="en-GB" baseline="0" dirty="0"/>
              <a:t> – </a:t>
            </a:r>
            <a:r>
              <a:rPr lang="en-GB" baseline="0" dirty="0" err="1"/>
              <a:t>eine</a:t>
            </a:r>
            <a:r>
              <a:rPr lang="en-GB" baseline="0" dirty="0"/>
              <a:t> </a:t>
            </a:r>
            <a:r>
              <a:rPr lang="en-GB" baseline="0" dirty="0" err="1"/>
              <a:t>letzte</a:t>
            </a:r>
            <a:r>
              <a:rPr lang="en-GB" baseline="0" dirty="0"/>
              <a:t>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bitte</a:t>
            </a:r>
            <a:r>
              <a:rPr lang="en-GB" baseline="0" dirty="0"/>
              <a:t> – bitter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aseline="0" dirty="0" err="1"/>
              <a:t>Liebe</a:t>
            </a:r>
            <a:r>
              <a:rPr lang="en-GB" baseline="0" dirty="0"/>
              <a:t> - </a:t>
            </a:r>
            <a:r>
              <a:rPr lang="en-GB" baseline="0" dirty="0" err="1"/>
              <a:t>lieber</a:t>
            </a: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414933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practise reading and saying the target SSC [</a:t>
            </a:r>
            <a:r>
              <a:rPr lang="en-GB" b="0" dirty="0" err="1"/>
              <a:t>er</a:t>
            </a:r>
            <a:r>
              <a:rPr lang="en-GB" b="0" dirty="0"/>
              <a:t>] in a word context.</a:t>
            </a:r>
            <a:br>
              <a:rPr lang="en-GB" dirty="0"/>
            </a:br>
            <a:br>
              <a:rPr lang="en-GB" dirty="0"/>
            </a:br>
            <a:r>
              <a:rPr lang="en-GB" b="1" dirty="0"/>
              <a:t>Procedure:</a:t>
            </a:r>
            <a:br>
              <a:rPr lang="en-GB" dirty="0"/>
            </a:br>
            <a:r>
              <a:rPr lang="en-GB" dirty="0"/>
              <a:t>1. In pairs take turns reading a word from the board. Make sure to say each word only once!</a:t>
            </a:r>
          </a:p>
          <a:p>
            <a:r>
              <a:rPr lang="en-GB" dirty="0"/>
              <a:t>2. When all the words have been done click to start an animated sequence. Words will fade away in 4 seconds. Say the word before it disappears. This is a whole-class activity.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erfahren</a:t>
            </a:r>
            <a:r>
              <a:rPr lang="en-GB" sz="1200" kern="1200" dirty="0">
                <a:solidFill>
                  <a:schemeClr val="tx1"/>
                </a:solidFill>
                <a:effectLst/>
                <a:latin typeface="+mn-lt"/>
                <a:ea typeface="+mn-ea"/>
                <a:cs typeface="+mn-cs"/>
              </a:rPr>
              <a:t> [690]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die </a:t>
            </a:r>
            <a:r>
              <a:rPr lang="en-GB" sz="1200" kern="1200" dirty="0" err="1">
                <a:solidFill>
                  <a:schemeClr val="tx1"/>
                </a:solidFill>
                <a:effectLst/>
                <a:latin typeface="+mn-lt"/>
                <a:ea typeface="+mn-ea"/>
                <a:cs typeface="+mn-cs"/>
              </a:rPr>
              <a:t>Erfahrung</a:t>
            </a:r>
            <a:r>
              <a:rPr lang="en-GB" sz="1200" kern="1200" dirty="0">
                <a:solidFill>
                  <a:schemeClr val="tx1"/>
                </a:solidFill>
                <a:effectLst/>
                <a:latin typeface="+mn-lt"/>
                <a:ea typeface="+mn-ea"/>
                <a:cs typeface="+mn-cs"/>
              </a:rPr>
              <a:t> [619] </a:t>
            </a:r>
            <a:r>
              <a:rPr lang="en-GB" sz="1200" kern="1200" dirty="0" err="1">
                <a:solidFill>
                  <a:schemeClr val="tx1"/>
                </a:solidFill>
                <a:effectLst/>
                <a:latin typeface="+mn-lt"/>
                <a:ea typeface="+mn-ea"/>
                <a:cs typeface="+mn-cs"/>
              </a:rPr>
              <a:t>sterben</a:t>
            </a:r>
            <a:r>
              <a:rPr lang="en-GB" sz="1200" kern="1200" dirty="0">
                <a:solidFill>
                  <a:schemeClr val="tx1"/>
                </a:solidFill>
                <a:effectLst/>
                <a:latin typeface="+mn-lt"/>
                <a:ea typeface="+mn-ea"/>
                <a:cs typeface="+mn-cs"/>
              </a:rPr>
              <a:t> [475] </a:t>
            </a:r>
            <a:r>
              <a:rPr lang="en-GB" sz="1200" kern="1200" dirty="0" err="1">
                <a:solidFill>
                  <a:schemeClr val="tx1"/>
                </a:solidFill>
                <a:effectLst/>
                <a:latin typeface="+mn-lt"/>
                <a:ea typeface="+mn-ea"/>
                <a:cs typeface="+mn-cs"/>
              </a:rPr>
              <a:t>Bevölkerung</a:t>
            </a:r>
            <a:r>
              <a:rPr lang="en-GB" sz="1200" kern="1200" dirty="0">
                <a:solidFill>
                  <a:schemeClr val="tx1"/>
                </a:solidFill>
                <a:effectLst/>
                <a:latin typeface="+mn-lt"/>
                <a:ea typeface="+mn-ea"/>
                <a:cs typeface="+mn-cs"/>
              </a:rPr>
              <a:t> [1018] </a:t>
            </a:r>
            <a:r>
              <a:rPr lang="en-GB" sz="1200" kern="1200" dirty="0" err="1">
                <a:solidFill>
                  <a:schemeClr val="tx1"/>
                </a:solidFill>
                <a:effectLst/>
                <a:latin typeface="+mn-lt"/>
                <a:ea typeface="+mn-ea"/>
                <a:cs typeface="+mn-cs"/>
              </a:rPr>
              <a:t>Unterstüzung</a:t>
            </a:r>
            <a:r>
              <a:rPr lang="en-GB" sz="1200" kern="1200" dirty="0">
                <a:solidFill>
                  <a:schemeClr val="tx1"/>
                </a:solidFill>
                <a:effectLst/>
                <a:latin typeface="+mn-lt"/>
                <a:ea typeface="+mn-ea"/>
                <a:cs typeface="+mn-cs"/>
              </a:rPr>
              <a:t> [1141] </a:t>
            </a:r>
            <a:r>
              <a:rPr lang="en-GB" sz="1200" kern="1200" dirty="0" err="1">
                <a:solidFill>
                  <a:schemeClr val="tx1"/>
                </a:solidFill>
                <a:effectLst/>
                <a:latin typeface="+mn-lt"/>
                <a:ea typeface="+mn-ea"/>
                <a:cs typeface="+mn-cs"/>
              </a:rPr>
              <a:t>hundert</a:t>
            </a:r>
            <a:r>
              <a:rPr lang="en-GB" sz="1200" kern="1200" dirty="0">
                <a:solidFill>
                  <a:schemeClr val="tx1"/>
                </a:solidFill>
                <a:effectLst/>
                <a:latin typeface="+mn-lt"/>
                <a:ea typeface="+mn-ea"/>
                <a:cs typeface="+mn-cs"/>
              </a:rPr>
              <a:t> [1107]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erleben</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dieses [24] </a:t>
            </a:r>
            <a:r>
              <a:rPr lang="en-GB" sz="1200" kern="1200" dirty="0" err="1">
                <a:solidFill>
                  <a:schemeClr val="tx1"/>
                </a:solidFill>
                <a:effectLst/>
                <a:latin typeface="+mn-lt"/>
                <a:ea typeface="+mn-ea"/>
                <a:cs typeface="+mn-cs"/>
              </a:rPr>
              <a:t>letzter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letztes</a:t>
            </a:r>
            <a:r>
              <a:rPr lang="en-GB" sz="1200" kern="1200" dirty="0">
                <a:solidFill>
                  <a:schemeClr val="tx1"/>
                </a:solidFill>
                <a:effectLst/>
                <a:latin typeface="+mn-lt"/>
                <a:ea typeface="+mn-ea"/>
                <a:cs typeface="+mn-cs"/>
              </a:rPr>
              <a:t>  [152/53] </a:t>
            </a:r>
            <a:r>
              <a:rPr lang="en-GB" sz="1200" kern="1200" dirty="0" err="1">
                <a:solidFill>
                  <a:schemeClr val="tx1"/>
                </a:solidFill>
                <a:effectLst/>
                <a:latin typeface="+mn-lt"/>
                <a:ea typeface="+mn-ea"/>
                <a:cs typeface="+mn-cs"/>
              </a:rPr>
              <a:t>selbst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selber</a:t>
            </a:r>
            <a:r>
              <a:rPr lang="en-GB" sz="1200" kern="1200" dirty="0">
                <a:solidFill>
                  <a:schemeClr val="tx1"/>
                </a:solidFill>
                <a:effectLst/>
                <a:latin typeface="+mn-lt"/>
                <a:ea typeface="+mn-ea"/>
                <a:cs typeface="+mn-cs"/>
              </a:rPr>
              <a:t> [101]</a:t>
            </a:r>
            <a:r>
              <a:rPr lang="en-GB" dirty="0">
                <a:effectLst/>
              </a:rPr>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45331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(both slides)</a:t>
            </a:r>
            <a:br>
              <a:rPr lang="en-GB" dirty="0"/>
            </a:br>
            <a:br>
              <a:rPr lang="en-GB" b="1" dirty="0"/>
            </a:br>
            <a:r>
              <a:rPr lang="en-GB" b="1" dirty="0"/>
              <a:t>Aim: </a:t>
            </a:r>
            <a:r>
              <a:rPr lang="en-GB" b="0" dirty="0"/>
              <a:t>To practise L1 meaning recall and then L2 form recall.</a:t>
            </a:r>
            <a:br>
              <a:rPr lang="en-GB" dirty="0"/>
            </a:br>
            <a:br>
              <a:rPr lang="en-GB" dirty="0"/>
            </a:br>
            <a:r>
              <a:rPr lang="en-GB" b="1" baseline="0" dirty="0"/>
              <a:t>Procedure</a:t>
            </a:r>
            <a:br>
              <a:rPr lang="en-GB" b="1" dirty="0"/>
            </a:br>
            <a:r>
              <a:rPr lang="en-GB" b="1" dirty="0"/>
              <a:t>1. </a:t>
            </a:r>
            <a:r>
              <a:rPr lang="en-GB" dirty="0"/>
              <a:t>Students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German (1 minute).</a:t>
            </a:r>
            <a:br>
              <a:rPr lang="en-GB" baseline="0" dirty="0"/>
            </a:br>
            <a:r>
              <a:rPr lang="en-GB" b="1" baseline="0" dirty="0"/>
              <a:t>3. </a:t>
            </a:r>
            <a:r>
              <a:rPr lang="en-GB" baseline="0" dirty="0"/>
              <a:t>Then the German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a:t>
            </a:r>
            <a:r>
              <a:rPr lang="en-GB" baseline="0" dirty="0" err="1"/>
              <a:t>Wie</a:t>
            </a:r>
            <a:r>
              <a:rPr lang="en-GB" baseline="0" dirty="0"/>
              <a:t> </a:t>
            </a:r>
            <a:r>
              <a:rPr lang="en-GB" baseline="0" dirty="0" err="1"/>
              <a:t>sagt</a:t>
            </a:r>
            <a:r>
              <a:rPr lang="en-GB" baseline="0" dirty="0"/>
              <a:t> man X auf </a:t>
            </a:r>
            <a:r>
              <a:rPr lang="en-GB" baseline="0" dirty="0" err="1"/>
              <a:t>deutsch</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5. </a:t>
            </a:r>
            <a:r>
              <a:rPr lang="en-GB" b="0" baseline="0" dirty="0">
                <a:sym typeface="Wingdings" panose="05000000000000000000" pitchFamily="2" charset="2"/>
              </a:rPr>
              <a:t>Audio can be played by clicking the German words.</a:t>
            </a:r>
            <a:br>
              <a:rPr lang="en-GB" dirty="0"/>
            </a:br>
            <a:br>
              <a:rPr lang="en-GB" dirty="0"/>
            </a:br>
            <a:br>
              <a:rPr lang="en-GB" dirty="0"/>
            </a:br>
            <a:r>
              <a:rPr lang="en-GB" b="1" baseline="0" dirty="0"/>
              <a:t>Word frequency (1 is the most frequent word in German): </a:t>
            </a:r>
            <a:br>
              <a:rPr lang="en-GB" baseline="0" dirty="0"/>
            </a:br>
            <a:r>
              <a:rPr lang="de-DE" dirty="0"/>
              <a:t>erfahren [690] geblieben [113] geschwommen [1863] gestiegen [325] klettern [2601] küssen [2644] steigen [325] wandern [1803] Berg [934] die Erfahrung [619] Fahrt [1569] Luft [487] Wald [1028] frisch [1260] durch [55] ach [587]</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10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1951053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a:t>
            </a:r>
            <a:r>
              <a:rPr lang="en-GB" b="1" baseline="0" dirty="0"/>
              <a:t>6 minutes </a:t>
            </a:r>
            <a:r>
              <a:rPr lang="en-GB" b="0" baseline="0" dirty="0"/>
              <a:t>(two slides)</a:t>
            </a:r>
            <a:br>
              <a:rPr lang="en-GB" b="0" baseline="0" dirty="0"/>
            </a:br>
            <a:br>
              <a:rPr lang="en-GB" b="0" baseline="0" dirty="0"/>
            </a:br>
            <a:r>
              <a:rPr lang="en-GB" b="1" baseline="0" dirty="0"/>
              <a:t>Aim: </a:t>
            </a:r>
            <a:r>
              <a:rPr lang="en-GB" b="0" baseline="0" dirty="0"/>
              <a:t>to deepen vocabulary knowledge by applying a common verb-noun word pattern in German.</a:t>
            </a:r>
            <a:br>
              <a:rPr lang="en-GB" b="0" baseline="0" dirty="0"/>
            </a:br>
            <a:br>
              <a:rPr lang="en-GB" b="0" baseline="0" dirty="0"/>
            </a:br>
            <a:r>
              <a:rPr lang="en-GB" b="1" baseline="0" dirty="0"/>
              <a:t>Procedure</a:t>
            </a:r>
            <a:r>
              <a:rPr lang="en-GB" b="0" baseline="0" dirty="0"/>
              <a:t>:</a:t>
            </a:r>
            <a:br>
              <a:rPr lang="en-GB" b="0" baseline="0" dirty="0"/>
            </a:br>
            <a:r>
              <a:rPr lang="en-GB" b="0" baseline="0" dirty="0"/>
              <a:t>1. Teachers to read the word pattern rule and remind students of this prior knowledge:</a:t>
            </a:r>
            <a:br>
              <a:rPr lang="en-GB" b="0" baseline="0" dirty="0"/>
            </a:br>
            <a:r>
              <a:rPr lang="en-GB" b="0" baseline="0" dirty="0"/>
              <a:t>1] definite articles for (m) - der, (f) - die, and (</a:t>
            </a:r>
            <a:r>
              <a:rPr lang="en-GB" b="0" baseline="0" dirty="0" err="1"/>
              <a:t>nt</a:t>
            </a:r>
            <a:r>
              <a:rPr lang="en-GB" b="0" baseline="0" dirty="0"/>
              <a:t>) - das nouns</a:t>
            </a:r>
            <a:br>
              <a:rPr lang="en-GB" b="0" baseline="0" dirty="0"/>
            </a:br>
            <a:r>
              <a:rPr lang="en-GB" b="0" baseline="0" dirty="0"/>
              <a:t>2] capital letters needed on all nouns</a:t>
            </a:r>
            <a:br>
              <a:rPr lang="en-GB" b="0" baseline="0" dirty="0"/>
            </a:br>
            <a:r>
              <a:rPr lang="en-GB" b="0" baseline="0" dirty="0"/>
              <a:t>3] stem is the word for the meaning carrying part of the verb, and (generally, and in all the examples in this task) is the full infinitive minus -</a:t>
            </a:r>
            <a:r>
              <a:rPr lang="en-GB" b="0" baseline="0" dirty="0" err="1"/>
              <a:t>en</a:t>
            </a:r>
            <a:r>
              <a:rPr lang="en-GB" b="0" baseline="0" dirty="0"/>
              <a:t>. </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write the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Move to the next slide to check answers.</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br>
              <a:rPr lang="en-GB" b="1" baseline="0" dirty="0"/>
            </a:br>
            <a:r>
              <a:rPr lang="en-GB" b="0" baseline="0" dirty="0"/>
              <a:t>i) Students either know the noun or the verb (or both), or there is a cognate element.  Both nouns and verbs are highly-frequent, almost all within the top 1000 words.</a:t>
            </a:r>
            <a:br>
              <a:rPr lang="en-GB" b="0" baseline="0" dirty="0"/>
            </a:br>
            <a:r>
              <a:rPr lang="en-GB" b="0" baseline="0" dirty="0"/>
              <a:t>ii) The genders of the new nouns are given in brackets next to the English word.</a:t>
            </a:r>
            <a:br>
              <a:rPr lang="en-GB" b="0" baseline="0" dirty="0"/>
            </a:br>
            <a:r>
              <a:rPr lang="en-GB" b="0" baseline="0" dirty="0"/>
              <a:t>iii) der was selected as the gender for Teil, here as students first learn the word of ‘part’ in the more abstract sense (e.g. first part of a match, film, book homework) rather than a physical component part.</a:t>
            </a:r>
            <a:br>
              <a:rPr lang="en-GB" b="0" baseline="0" dirty="0"/>
            </a:br>
            <a:r>
              <a:rPr lang="en-GB" b="0" baseline="0" dirty="0"/>
              <a:t>iv) The five nouns in the 2</a:t>
            </a:r>
            <a:r>
              <a:rPr lang="en-GB" b="0" baseline="30000" dirty="0"/>
              <a:t>nd</a:t>
            </a:r>
            <a:r>
              <a:rPr lang="en-GB" b="0" baseline="0" dirty="0"/>
              <a:t> table are ‘stem + -e’.  Teachers should draw attention to this additional pattern.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Word frequency: </a:t>
            </a:r>
            <a:br>
              <a:rPr lang="en-GB" baseline="0" dirty="0"/>
            </a:br>
            <a:r>
              <a:rPr lang="de-DE" baseline="0" dirty="0"/>
              <a:t>die Arbeit	208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Fall	187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Plan	954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der/das Teil	198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das Spiel	328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Anfang	427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Beginn	845</a:t>
            </a:r>
            <a:br>
              <a:rPr lang="de-DE" baseline="0" dirty="0"/>
            </a:br>
            <a:r>
              <a:rPr lang="de-DE" baseline="0" dirty="0"/>
              <a:t>der Besuch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arbeiten	234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fallen	332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planen	579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teilen	906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spielen	205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anfangen	497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beginnen	251</a:t>
            </a:r>
            <a:br>
              <a:rPr lang="de-DE" baseline="0" dirty="0"/>
            </a:br>
            <a:r>
              <a:rPr lang="de-DE" baseline="0" dirty="0"/>
              <a:t>besuchen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7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6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724264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641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81779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13386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80605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949689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0361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832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3500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9950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9112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004804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39908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9314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16375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332010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3" Type="http://schemas.openxmlformats.org/officeDocument/2006/relationships/image" Target="../media/image41.png"/><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2.jpeg"/><Relationship Id="rId11" Type="http://schemas.openxmlformats.org/officeDocument/2006/relationships/audio" Target="../media/audio40.wav"/><Relationship Id="rId5" Type="http://schemas.openxmlformats.org/officeDocument/2006/relationships/image" Target="../media/image6.jpeg"/><Relationship Id="rId10" Type="http://schemas.openxmlformats.org/officeDocument/2006/relationships/audio" Target="../media/audio39.wav"/><Relationship Id="rId4" Type="http://schemas.openxmlformats.org/officeDocument/2006/relationships/image" Target="../media/image7.gif"/><Relationship Id="rId9" Type="http://schemas.openxmlformats.org/officeDocument/2006/relationships/audio" Target="../media/audio38.wav"/><Relationship Id="rId14" Type="http://schemas.openxmlformats.org/officeDocument/2006/relationships/audio" Target="../media/audio43.wav"/></Relationships>
</file>

<file path=ppt/slides/_rels/slide14.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3" Type="http://schemas.openxmlformats.org/officeDocument/2006/relationships/image" Target="../media/image41.png"/><Relationship Id="rId7" Type="http://schemas.openxmlformats.org/officeDocument/2006/relationships/audio" Target="../media/audio44.wav"/><Relationship Id="rId12" Type="http://schemas.openxmlformats.org/officeDocument/2006/relationships/audio" Target="../media/audio49.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2.jpeg"/><Relationship Id="rId11" Type="http://schemas.openxmlformats.org/officeDocument/2006/relationships/audio" Target="../media/audio48.wav"/><Relationship Id="rId5" Type="http://schemas.openxmlformats.org/officeDocument/2006/relationships/image" Target="../media/image6.jpeg"/><Relationship Id="rId10" Type="http://schemas.openxmlformats.org/officeDocument/2006/relationships/audio" Target="../media/audio47.wav"/><Relationship Id="rId4" Type="http://schemas.openxmlformats.org/officeDocument/2006/relationships/image" Target="../media/image7.gif"/><Relationship Id="rId9" Type="http://schemas.openxmlformats.org/officeDocument/2006/relationships/audio" Target="../media/audio46.wav"/><Relationship Id="rId14" Type="http://schemas.openxmlformats.org/officeDocument/2006/relationships/audio" Target="../media/audio51.wav"/></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gif"/></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10.gi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19.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audio" Target="../media/audio52.wav"/><Relationship Id="rId7" Type="http://schemas.openxmlformats.org/officeDocument/2006/relationships/audio" Target="../media/audio56.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55.wav"/><Relationship Id="rId11" Type="http://schemas.openxmlformats.org/officeDocument/2006/relationships/image" Target="../media/image44.png"/><Relationship Id="rId5" Type="http://schemas.openxmlformats.org/officeDocument/2006/relationships/audio" Target="../media/audio54.wav"/><Relationship Id="rId10" Type="http://schemas.openxmlformats.org/officeDocument/2006/relationships/audio" Target="../media/audio59.wav"/><Relationship Id="rId4" Type="http://schemas.openxmlformats.org/officeDocument/2006/relationships/audio" Target="../media/audio53.wav"/><Relationship Id="rId9" Type="http://schemas.openxmlformats.org/officeDocument/2006/relationships/audio" Target="../media/audio58.wav"/></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jpe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image" Target="../media/image45.png"/><Relationship Id="rId7" Type="http://schemas.openxmlformats.org/officeDocument/2006/relationships/audio" Target="../media/audio63.wav"/><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audio" Target="../media/audio62.wav"/><Relationship Id="rId11" Type="http://schemas.openxmlformats.org/officeDocument/2006/relationships/image" Target="../media/image46.gif"/><Relationship Id="rId5" Type="http://schemas.openxmlformats.org/officeDocument/2006/relationships/audio" Target="../media/audio61.wav"/><Relationship Id="rId10" Type="http://schemas.openxmlformats.org/officeDocument/2006/relationships/audio" Target="../media/audio66.wav"/><Relationship Id="rId4" Type="http://schemas.openxmlformats.org/officeDocument/2006/relationships/audio" Target="../media/audio60.wav"/><Relationship Id="rId9" Type="http://schemas.openxmlformats.org/officeDocument/2006/relationships/audio" Target="../media/audio65.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image" Target="../media/image9.gif"/><Relationship Id="rId3" Type="http://schemas.openxmlformats.org/officeDocument/2006/relationships/audio" Target="../media/audio67.wav"/><Relationship Id="rId7" Type="http://schemas.openxmlformats.org/officeDocument/2006/relationships/audio" Target="../media/audio70.wav"/><Relationship Id="rId12" Type="http://schemas.openxmlformats.org/officeDocument/2006/relationships/image" Target="../media/image8.gi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69.wav"/><Relationship Id="rId11" Type="http://schemas.openxmlformats.org/officeDocument/2006/relationships/audio" Target="../media/audio74.wav"/><Relationship Id="rId5" Type="http://schemas.openxmlformats.org/officeDocument/2006/relationships/audio" Target="../media/audio68.wav"/><Relationship Id="rId10" Type="http://schemas.openxmlformats.org/officeDocument/2006/relationships/audio" Target="../media/audio73.wav"/><Relationship Id="rId4" Type="http://schemas.openxmlformats.org/officeDocument/2006/relationships/image" Target="../media/image41.png"/><Relationship Id="rId9" Type="http://schemas.openxmlformats.org/officeDocument/2006/relationships/audio" Target="../media/audio72.wav"/><Relationship Id="rId14" Type="http://schemas.openxmlformats.org/officeDocument/2006/relationships/image" Target="../media/image48.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5.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audio" Target="../media/audio10.wav"/><Relationship Id="rId11" Type="http://schemas.openxmlformats.org/officeDocument/2006/relationships/image" Target="../media/image18.jpg"/><Relationship Id="rId5" Type="http://schemas.openxmlformats.org/officeDocument/2006/relationships/audio" Target="../media/audio9.wav"/><Relationship Id="rId15" Type="http://schemas.openxmlformats.org/officeDocument/2006/relationships/image" Target="../media/image21.png"/><Relationship Id="rId10" Type="http://schemas.openxmlformats.org/officeDocument/2006/relationships/image" Target="../media/image17.jpe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rachelhawkes.com/LDPresources/Yr8German/German_Y8_Term1ii_Wk5_audio.html"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hyperlink" Target="https://www.rachelhawkes.com/LDPresources/Yr8German/German_Y8_Term1ii_Wk5_audio_HW_sheet.docx"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25.png"/><Relationship Id="rId7" Type="http://schemas.openxmlformats.org/officeDocument/2006/relationships/audio" Target="../media/audio15.wav"/><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27.png"/><Relationship Id="rId10" Type="http://schemas.openxmlformats.org/officeDocument/2006/relationships/audio" Target="../media/audio18.wav"/><Relationship Id="rId4" Type="http://schemas.openxmlformats.org/officeDocument/2006/relationships/image" Target="../media/image26.png"/><Relationship Id="rId9" Type="http://schemas.openxmlformats.org/officeDocument/2006/relationships/audio" Target="../media/audio17.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image" Target="../media/image33.png"/><Relationship Id="rId10" Type="http://schemas.openxmlformats.org/officeDocument/2006/relationships/audio" Target="../media/audio25.wav"/><Relationship Id="rId4" Type="http://schemas.openxmlformats.org/officeDocument/2006/relationships/image" Target="../media/image30.png"/><Relationship Id="rId9" Type="http://schemas.openxmlformats.org/officeDocument/2006/relationships/audio" Target="../media/audio24.wav"/><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37.jpeg"/><Relationship Id="rId3" Type="http://schemas.openxmlformats.org/officeDocument/2006/relationships/image" Target="../media/image35.png"/><Relationship Id="rId7" Type="http://schemas.openxmlformats.org/officeDocument/2006/relationships/audio" Target="../media/audio31.wav"/><Relationship Id="rId12"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image" Target="../media/image39.png"/><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10000"/>
          </a:bodyPr>
          <a:lstStyle/>
          <a:p>
            <a:r>
              <a:rPr lang="en-GB" sz="4000" dirty="0" err="1"/>
              <a:t>Sommerreisen</a:t>
            </a:r>
            <a:br>
              <a:rPr lang="en-GB" sz="4000" dirty="0"/>
            </a:br>
            <a:r>
              <a:rPr lang="en-GB" sz="2600" b="0" dirty="0" err="1"/>
              <a:t>Klassenfahrt</a:t>
            </a:r>
            <a:r>
              <a:rPr lang="en-GB" sz="2600" b="0" dirty="0"/>
              <a:t> </a:t>
            </a:r>
            <a:r>
              <a:rPr lang="en-GB" sz="2600" b="0" dirty="0" err="1"/>
              <a:t>zum</a:t>
            </a:r>
            <a:r>
              <a:rPr lang="en-GB" sz="2600" b="0" dirty="0"/>
              <a:t> </a:t>
            </a:r>
            <a:r>
              <a:rPr lang="en-GB" sz="2600" b="0" dirty="0" err="1"/>
              <a:t>Schwarzwald</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4 - Lesson 21</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Ciaran Morris / Rachel Hawkes</a:t>
            </a:r>
            <a:endParaRPr kumimoji="0" lang="en-GB" sz="1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05/02/24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Past (perfect) tense: singular persons </a:t>
            </a:r>
          </a:p>
          <a:p>
            <a:br>
              <a:rPr lang="en-GB" sz="2000" dirty="0">
                <a:solidFill>
                  <a:schemeClr val="tx1"/>
                </a:solidFill>
              </a:rPr>
            </a:br>
            <a:r>
              <a:rPr lang="en-GB" sz="2000" dirty="0">
                <a:solidFill>
                  <a:schemeClr val="tx1"/>
                </a:solidFill>
              </a:rPr>
              <a:t>SSC [er] and [-er] revisited</a:t>
            </a:r>
          </a:p>
          <a:p>
            <a:endParaRPr lang="en-GB" sz="2000" dirty="0">
              <a:solidFill>
                <a:schemeClr val="tx1"/>
              </a:solidFill>
            </a:endParaRPr>
          </a:p>
          <a:p>
            <a:pPr algn="l"/>
            <a:endParaRPr lang="en-GB" sz="2000" dirty="0">
              <a:solidFill>
                <a:schemeClr val="tx1"/>
              </a:solidFill>
            </a:endParaRPr>
          </a:p>
        </p:txBody>
      </p:sp>
      <p:pic>
        <p:nvPicPr>
          <p:cNvPr id="8" name="Picture 7" descr="A picture containing grass, outdoor, building, front&#10;&#10;Description automatically generated">
            <a:extLst>
              <a:ext uri="{FF2B5EF4-FFF2-40B4-BE49-F238E27FC236}">
                <a16:creationId xmlns:a16="http://schemas.microsoft.com/office/drawing/2014/main" id="{AF71B8BB-EA1F-4692-979B-659B9E97DD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682" y="3429000"/>
            <a:ext cx="4111698" cy="2377633"/>
          </a:xfrm>
          <a:prstGeom prst="rect">
            <a:avLst/>
          </a:prstGeom>
        </p:spPr>
      </p:pic>
      <p:pic>
        <p:nvPicPr>
          <p:cNvPr id="10" name="Picture 9" descr="A close up of a logo&#10;&#10;Description automatically generated">
            <a:extLst>
              <a:ext uri="{FF2B5EF4-FFF2-40B4-BE49-F238E27FC236}">
                <a16:creationId xmlns:a16="http://schemas.microsoft.com/office/drawing/2014/main" id="{3C3560FA-FEA0-4488-A1AE-C8F6D8A063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848"/>
          <a:stretch/>
        </p:blipFill>
        <p:spPr>
          <a:xfrm>
            <a:off x="6898201" y="4697567"/>
            <a:ext cx="1526000" cy="1473198"/>
          </a:xfrm>
          <a:prstGeom prst="ellipse">
            <a:avLst/>
          </a:prstGeom>
        </p:spPr>
      </p:pic>
      <p:pic>
        <p:nvPicPr>
          <p:cNvPr id="11" name="Picture 10" descr="A close up of sunglasses&#10;&#10;Description automatically generated">
            <a:extLst>
              <a:ext uri="{FF2B5EF4-FFF2-40B4-BE49-F238E27FC236}">
                <a16:creationId xmlns:a16="http://schemas.microsoft.com/office/drawing/2014/main" id="{2C8C0C75-10FB-4B0A-90E6-3E6A70A5EA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133" y="4661828"/>
            <a:ext cx="1103181" cy="1477718"/>
          </a:xfrm>
          <a:prstGeom prst="ellipse">
            <a:avLst/>
          </a:prstGeom>
        </p:spPr>
      </p:pic>
      <p:pic>
        <p:nvPicPr>
          <p:cNvPr id="12" name="Picture 11" descr="A close up of a logo&#10;&#10;Description automatically generated">
            <a:extLst>
              <a:ext uri="{FF2B5EF4-FFF2-40B4-BE49-F238E27FC236}">
                <a16:creationId xmlns:a16="http://schemas.microsoft.com/office/drawing/2014/main" id="{CAF15C94-25AC-4053-A2E2-05EEBC8365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8002" y="4404205"/>
            <a:ext cx="1108445" cy="1645714"/>
          </a:xfrm>
          <a:prstGeom prst="ellipse">
            <a:avLst/>
          </a:prstGeom>
        </p:spPr>
      </p:pic>
      <p:pic>
        <p:nvPicPr>
          <p:cNvPr id="13" name="Picture 12" descr="A close up of a mans face&#10;&#10;Description automatically generated">
            <a:extLst>
              <a:ext uri="{FF2B5EF4-FFF2-40B4-BE49-F238E27FC236}">
                <a16:creationId xmlns:a16="http://schemas.microsoft.com/office/drawing/2014/main" id="{18DE3D88-51D5-4573-8DB1-860A495E0C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0116" y="4436797"/>
            <a:ext cx="1262760" cy="1491479"/>
          </a:xfrm>
          <a:prstGeom prst="ellipse">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mit</a:t>
            </a:r>
            <a:r>
              <a:rPr lang="en-GB" sz="3600" b="1" dirty="0">
                <a:solidFill>
                  <a:schemeClr val="bg1"/>
                </a:solidFill>
              </a:rPr>
              <a:t> </a:t>
            </a:r>
            <a:r>
              <a:rPr lang="en-GB" sz="36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993781"/>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Remember: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To talk about what you did, use the present tense of ‘</a:t>
            </a:r>
            <a:r>
              <a:rPr kumimoji="0" lang="en-US" sz="24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or </a:t>
            </a:r>
            <a:r>
              <a:rPr kumimoji="0" lang="en-US" sz="2400" b="1"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‘sein’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and a past participle:</a:t>
            </a:r>
            <a:endPar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BF6E7894-EABE-4969-8D3B-77481F58FF66}"/>
              </a:ext>
            </a:extLst>
          </p:cNvPr>
          <p:cNvSpPr/>
          <p:nvPr/>
        </p:nvSpPr>
        <p:spPr>
          <a:xfrm>
            <a:off x="180000" y="1854197"/>
            <a:ext cx="5916000" cy="534241"/>
          </a:xfrm>
          <a:prstGeom prst="roundRect">
            <a:avLst/>
          </a:prstGeom>
          <a:solidFill>
            <a:schemeClr val="accent4">
              <a:lumMod val="20000"/>
              <a:lumOff val="8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276242" y="1865960"/>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1141206" y="1865960"/>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habe</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2318358" y="1883556"/>
            <a:ext cx="20826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Deutschland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3F733BE3-9F82-4413-AE99-EC2D786E6D13}"/>
              </a:ext>
            </a:extLst>
          </p:cNvPr>
          <p:cNvSpPr txBox="1"/>
          <p:nvPr/>
        </p:nvSpPr>
        <p:spPr>
          <a:xfrm>
            <a:off x="294327" y="2516534"/>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B4CE92FD-AE75-4CD9-B23D-5FBE9D0E40FE}"/>
              </a:ext>
            </a:extLst>
          </p:cNvPr>
          <p:cNvSpPr txBox="1"/>
          <p:nvPr/>
        </p:nvSpPr>
        <p:spPr>
          <a:xfrm>
            <a:off x="1148723" y="2516534"/>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14" name="TextBox 13">
            <a:extLst>
              <a:ext uri="{FF2B5EF4-FFF2-40B4-BE49-F238E27FC236}">
                <a16:creationId xmlns:a16="http://schemas.microsoft.com/office/drawing/2014/main" id="{ADCA7036-813C-4531-BB2F-08AC60A3FF87}"/>
              </a:ext>
            </a:extLst>
          </p:cNvPr>
          <p:cNvSpPr txBox="1"/>
          <p:nvPr/>
        </p:nvSpPr>
        <p:spPr>
          <a:xfrm>
            <a:off x="2639336" y="2526827"/>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15" name="TextBox 14">
            <a:extLst>
              <a:ext uri="{FF2B5EF4-FFF2-40B4-BE49-F238E27FC236}">
                <a16:creationId xmlns:a16="http://schemas.microsoft.com/office/drawing/2014/main" id="{646CD68A-7327-4C79-A272-8563F27BB6CE}"/>
              </a:ext>
            </a:extLst>
          </p:cNvPr>
          <p:cNvSpPr txBox="1"/>
          <p:nvPr/>
        </p:nvSpPr>
        <p:spPr>
          <a:xfrm>
            <a:off x="294327" y="3130701"/>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16" name="TextBox 15">
            <a:extLst>
              <a:ext uri="{FF2B5EF4-FFF2-40B4-BE49-F238E27FC236}">
                <a16:creationId xmlns:a16="http://schemas.microsoft.com/office/drawing/2014/main" id="{8BF17E59-433B-4B1D-AE67-EE48CFD61CC7}"/>
              </a:ext>
            </a:extLst>
          </p:cNvPr>
          <p:cNvSpPr txBox="1"/>
          <p:nvPr/>
        </p:nvSpPr>
        <p:spPr>
          <a:xfrm>
            <a:off x="1148723" y="3130701"/>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17" name="TextBox 16">
            <a:extLst>
              <a:ext uri="{FF2B5EF4-FFF2-40B4-BE49-F238E27FC236}">
                <a16:creationId xmlns:a16="http://schemas.microsoft.com/office/drawing/2014/main" id="{407340AF-1900-4F32-B372-CB7D0220CE3E}"/>
              </a:ext>
            </a:extLst>
          </p:cNvPr>
          <p:cNvSpPr txBox="1"/>
          <p:nvPr/>
        </p:nvSpPr>
        <p:spPr>
          <a:xfrm>
            <a:off x="4354216" y="3116587"/>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Germany</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2AB838F0-824B-4588-AA3B-7B57324B8070}"/>
              </a:ext>
            </a:extLst>
          </p:cNvPr>
          <p:cNvSpPr txBox="1"/>
          <p:nvPr/>
        </p:nvSpPr>
        <p:spPr>
          <a:xfrm>
            <a:off x="4531278" y="1878490"/>
            <a:ext cx="1504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besucht</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4327470" y="2526826"/>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Germany</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21" name="Rectangle: Rounded Corners 20">
            <a:extLst>
              <a:ext uri="{FF2B5EF4-FFF2-40B4-BE49-F238E27FC236}">
                <a16:creationId xmlns:a16="http://schemas.microsoft.com/office/drawing/2014/main" id="{71CB5083-3523-4FDB-A4D2-7DB948585BD2}"/>
              </a:ext>
            </a:extLst>
          </p:cNvPr>
          <p:cNvSpPr/>
          <p:nvPr/>
        </p:nvSpPr>
        <p:spPr>
          <a:xfrm>
            <a:off x="156159" y="4652353"/>
            <a:ext cx="5939842" cy="534241"/>
          </a:xfrm>
          <a:prstGeom prst="roundRect">
            <a:avLst/>
          </a:prstGeom>
          <a:solidFill>
            <a:schemeClr val="accent4">
              <a:lumMod val="20000"/>
              <a:lumOff val="8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252400" y="4664116"/>
            <a:ext cx="4427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Er</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3" name="TextBox 22">
            <a:extLst>
              <a:ext uri="{FF2B5EF4-FFF2-40B4-BE49-F238E27FC236}">
                <a16:creationId xmlns:a16="http://schemas.microsoft.com/office/drawing/2014/main" id="{78DD43EB-33A6-4E21-865C-D880E42CA8FF}"/>
              </a:ext>
            </a:extLst>
          </p:cNvPr>
          <p:cNvSpPr txBox="1"/>
          <p:nvPr/>
        </p:nvSpPr>
        <p:spPr>
          <a:xfrm>
            <a:off x="1117364" y="4664116"/>
            <a:ext cx="665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hat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4" name="TextBox 23">
            <a:extLst>
              <a:ext uri="{FF2B5EF4-FFF2-40B4-BE49-F238E27FC236}">
                <a16:creationId xmlns:a16="http://schemas.microsoft.com/office/drawing/2014/main" id="{60B004CA-ECC2-44C1-AE1A-0E8702302B9F}"/>
              </a:ext>
            </a:extLst>
          </p:cNvPr>
          <p:cNvSpPr txBox="1"/>
          <p:nvPr/>
        </p:nvSpPr>
        <p:spPr>
          <a:xfrm>
            <a:off x="2150639" y="4655735"/>
            <a:ext cx="21675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 Deutschland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5" name="TextBox 24">
            <a:extLst>
              <a:ext uri="{FF2B5EF4-FFF2-40B4-BE49-F238E27FC236}">
                <a16:creationId xmlns:a16="http://schemas.microsoft.com/office/drawing/2014/main" id="{06333063-00D4-4057-9C0A-5628881EB309}"/>
              </a:ext>
            </a:extLst>
          </p:cNvPr>
          <p:cNvSpPr txBox="1"/>
          <p:nvPr/>
        </p:nvSpPr>
        <p:spPr>
          <a:xfrm>
            <a:off x="208013" y="5236380"/>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He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6" name="TextBox 25">
            <a:extLst>
              <a:ext uri="{FF2B5EF4-FFF2-40B4-BE49-F238E27FC236}">
                <a16:creationId xmlns:a16="http://schemas.microsoft.com/office/drawing/2014/main" id="{44410926-5850-40D6-9E38-21FCE1EEED10}"/>
              </a:ext>
            </a:extLst>
          </p:cNvPr>
          <p:cNvSpPr txBox="1"/>
          <p:nvPr/>
        </p:nvSpPr>
        <p:spPr>
          <a:xfrm>
            <a:off x="1109440" y="5236380"/>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has</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B5F1FA8D-136E-4EFF-A1E9-BA6E46A526C8}"/>
              </a:ext>
            </a:extLst>
          </p:cNvPr>
          <p:cNvSpPr txBox="1"/>
          <p:nvPr/>
        </p:nvSpPr>
        <p:spPr>
          <a:xfrm>
            <a:off x="2639335" y="5233568"/>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latin typeface="Century Gothic" panose="020F0302020204030204"/>
              </a:rPr>
              <a:t>visited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8" name="TextBox 27">
            <a:extLst>
              <a:ext uri="{FF2B5EF4-FFF2-40B4-BE49-F238E27FC236}">
                <a16:creationId xmlns:a16="http://schemas.microsoft.com/office/drawing/2014/main" id="{105404CA-C005-4365-A7A1-44FD79E89E61}"/>
              </a:ext>
            </a:extLst>
          </p:cNvPr>
          <p:cNvSpPr txBox="1"/>
          <p:nvPr/>
        </p:nvSpPr>
        <p:spPr>
          <a:xfrm>
            <a:off x="180000" y="5695233"/>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He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9" name="TextBox 28">
            <a:extLst>
              <a:ext uri="{FF2B5EF4-FFF2-40B4-BE49-F238E27FC236}">
                <a16:creationId xmlns:a16="http://schemas.microsoft.com/office/drawing/2014/main" id="{F0D1666D-1B3F-4CC3-81C9-7A74B273E181}"/>
              </a:ext>
            </a:extLst>
          </p:cNvPr>
          <p:cNvSpPr txBox="1"/>
          <p:nvPr/>
        </p:nvSpPr>
        <p:spPr>
          <a:xfrm>
            <a:off x="1109440" y="5725042"/>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visited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30" name="TextBox 29">
            <a:extLst>
              <a:ext uri="{FF2B5EF4-FFF2-40B4-BE49-F238E27FC236}">
                <a16:creationId xmlns:a16="http://schemas.microsoft.com/office/drawing/2014/main" id="{62286BD0-6568-427E-8D1B-13027486052F}"/>
              </a:ext>
            </a:extLst>
          </p:cNvPr>
          <p:cNvSpPr txBox="1"/>
          <p:nvPr/>
        </p:nvSpPr>
        <p:spPr>
          <a:xfrm>
            <a:off x="4531277" y="5764428"/>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Germany</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458C12BA-382C-4782-879D-38558F1117EB}"/>
              </a:ext>
            </a:extLst>
          </p:cNvPr>
          <p:cNvSpPr txBox="1"/>
          <p:nvPr/>
        </p:nvSpPr>
        <p:spPr>
          <a:xfrm>
            <a:off x="4652624" y="4655734"/>
            <a:ext cx="1471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besucht</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32" name="TextBox 31">
            <a:extLst>
              <a:ext uri="{FF2B5EF4-FFF2-40B4-BE49-F238E27FC236}">
                <a16:creationId xmlns:a16="http://schemas.microsoft.com/office/drawing/2014/main" id="{714D60C2-8A89-4FD8-B644-5B3D53C44790}"/>
              </a:ext>
            </a:extLst>
          </p:cNvPr>
          <p:cNvSpPr txBox="1"/>
          <p:nvPr/>
        </p:nvSpPr>
        <p:spPr>
          <a:xfrm>
            <a:off x="4531278" y="5210081"/>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Germany</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6BFC1743-7C7C-F34A-809F-01F7A25526AE}"/>
              </a:ext>
            </a:extLst>
          </p:cNvPr>
          <p:cNvSpPr txBox="1"/>
          <p:nvPr/>
        </p:nvSpPr>
        <p:spPr>
          <a:xfrm>
            <a:off x="180000" y="3635601"/>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To say what someone else did or has done, change </a:t>
            </a:r>
            <a:r>
              <a:rPr lang="en-US" sz="2400" b="1" kern="1400" dirty="0">
                <a:latin typeface="Century Gothic" panose="020B0502020202020204" pitchFamily="34" charset="0"/>
                <a:ea typeface="Times New Roman" panose="02020603050405020304" pitchFamily="18" charset="0"/>
                <a:cs typeface="Comic Sans MS" panose="030F0902030302020204" pitchFamily="66" charset="0"/>
              </a:rPr>
              <a:t>‘</a:t>
            </a:r>
            <a:r>
              <a:rPr lang="en-US" sz="2400" b="1" kern="1400" dirty="0" err="1">
                <a:latin typeface="Century Gothic" panose="020B0502020202020204" pitchFamily="34" charset="0"/>
                <a:ea typeface="Times New Roman" panose="02020603050405020304" pitchFamily="18" charset="0"/>
                <a:cs typeface="Comic Sans MS" panose="030F0902030302020204" pitchFamily="66" charset="0"/>
              </a:rPr>
              <a:t>haben</a:t>
            </a:r>
            <a:r>
              <a:rPr lang="en-US" sz="2400" b="1" kern="1400" dirty="0">
                <a:latin typeface="Century Gothic" panose="020B0502020202020204" pitchFamily="34" charset="0"/>
                <a:ea typeface="Times New Roman" panose="02020603050405020304" pitchFamily="18" charset="0"/>
                <a:cs typeface="Comic Sans MS" panose="030F0902030302020204" pitchFamily="66" charset="0"/>
              </a:rPr>
              <a:t>’  </a:t>
            </a: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or </a:t>
            </a:r>
            <a:r>
              <a:rPr lang="en-US" sz="2400" b="1" kern="1400" dirty="0">
                <a:latin typeface="Century Gothic" panose="020B0502020202020204" pitchFamily="34" charset="0"/>
                <a:ea typeface="Times New Roman" panose="02020603050405020304" pitchFamily="18" charset="0"/>
                <a:cs typeface="Comic Sans MS" panose="030F0902030302020204" pitchFamily="66" charset="0"/>
              </a:rPr>
              <a:t>‘sein’ </a:t>
            </a: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to the </a:t>
            </a:r>
            <a:br>
              <a:rPr lang="en-US" sz="2400" kern="1400" dirty="0">
                <a:latin typeface="Century Gothic" panose="020B0502020202020204" pitchFamily="34" charset="0"/>
                <a:ea typeface="Times New Roman" panose="02020603050405020304" pitchFamily="18" charset="0"/>
                <a:cs typeface="Comic Sans MS" panose="030F0902030302020204" pitchFamily="66" charset="0"/>
              </a:rPr>
            </a:br>
            <a:r>
              <a:rPr lang="en-US" sz="2400" kern="1400" dirty="0" err="1">
                <a:latin typeface="Century Gothic" panose="020B0502020202020204" pitchFamily="34" charset="0"/>
                <a:ea typeface="Times New Roman" panose="02020603050405020304" pitchFamily="18" charset="0"/>
                <a:cs typeface="Comic Sans MS" panose="030F0902030302020204" pitchFamily="66" charset="0"/>
              </a:rPr>
              <a:t>er</a:t>
            </a: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 / </a:t>
            </a:r>
            <a:r>
              <a:rPr lang="en-US" sz="2400" kern="1400" dirty="0" err="1">
                <a:latin typeface="Century Gothic" panose="020B0502020202020204" pitchFamily="34" charset="0"/>
                <a:ea typeface="Times New Roman" panose="02020603050405020304" pitchFamily="18" charset="0"/>
                <a:cs typeface="Comic Sans MS" panose="030F0902030302020204" pitchFamily="66" charset="0"/>
              </a:rPr>
              <a:t>sie</a:t>
            </a: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 form:</a:t>
            </a:r>
            <a:endPar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p:sp>
        <p:nvSpPr>
          <p:cNvPr id="35" name="Rectangle: Rounded Corners 5">
            <a:extLst>
              <a:ext uri="{FF2B5EF4-FFF2-40B4-BE49-F238E27FC236}">
                <a16:creationId xmlns:a16="http://schemas.microsoft.com/office/drawing/2014/main" id="{9170536F-5FF6-4548-97EE-17A0247CFD2F}"/>
              </a:ext>
            </a:extLst>
          </p:cNvPr>
          <p:cNvSpPr/>
          <p:nvPr/>
        </p:nvSpPr>
        <p:spPr>
          <a:xfrm>
            <a:off x="6164998" y="1868311"/>
            <a:ext cx="5916000" cy="534241"/>
          </a:xfrm>
          <a:prstGeom prst="roundRect">
            <a:avLst/>
          </a:prstGeom>
          <a:solidFill>
            <a:schemeClr val="accent4">
              <a:lumMod val="20000"/>
              <a:lumOff val="8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83B28FA0-A3F8-1842-9170-9750C7328D6D}"/>
              </a:ext>
            </a:extLst>
          </p:cNvPr>
          <p:cNvSpPr txBox="1"/>
          <p:nvPr/>
        </p:nvSpPr>
        <p:spPr>
          <a:xfrm>
            <a:off x="6261240" y="1880074"/>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41337F67-F2D2-5043-9925-0A2FFB9CFF53}"/>
              </a:ext>
            </a:extLst>
          </p:cNvPr>
          <p:cNvSpPr txBox="1"/>
          <p:nvPr/>
        </p:nvSpPr>
        <p:spPr>
          <a:xfrm>
            <a:off x="6896864" y="1865959"/>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bin</a:t>
            </a:r>
            <a:endParaRPr kumimoji="0" lang="en-US" sz="2400" b="1" i="0" u="none" strike="noStrike" kern="1200" cap="none" spc="0" normalizeH="0" baseline="0" noProof="0" dirty="0">
              <a:ln>
                <a:noFill/>
              </a:ln>
              <a:effectLst/>
              <a:uLnTx/>
              <a:uFillTx/>
              <a:latin typeface="Century Gothic" panose="020F0302020204030204"/>
            </a:endParaRPr>
          </a:p>
        </p:txBody>
      </p:sp>
      <p:sp>
        <p:nvSpPr>
          <p:cNvPr id="38" name="TextBox 37">
            <a:extLst>
              <a:ext uri="{FF2B5EF4-FFF2-40B4-BE49-F238E27FC236}">
                <a16:creationId xmlns:a16="http://schemas.microsoft.com/office/drawing/2014/main" id="{4294B377-1FFA-1642-96F8-0A9DE10B26B9}"/>
              </a:ext>
            </a:extLst>
          </p:cNvPr>
          <p:cNvSpPr txBox="1"/>
          <p:nvPr/>
        </p:nvSpPr>
        <p:spPr>
          <a:xfrm>
            <a:off x="7593356" y="1878490"/>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nach</a:t>
            </a:r>
            <a:r>
              <a:rPr lang="en-US" sz="2400" dirty="0">
                <a:latin typeface="Century Gothic" panose="020F0302020204030204"/>
              </a:rPr>
              <a:t> Deutschland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39" name="TextBox 38">
            <a:extLst>
              <a:ext uri="{FF2B5EF4-FFF2-40B4-BE49-F238E27FC236}">
                <a16:creationId xmlns:a16="http://schemas.microsoft.com/office/drawing/2014/main" id="{9D6BCEAD-DB50-BA4A-BC10-ACE07352B8D2}"/>
              </a:ext>
            </a:extLst>
          </p:cNvPr>
          <p:cNvSpPr txBox="1"/>
          <p:nvPr/>
        </p:nvSpPr>
        <p:spPr>
          <a:xfrm>
            <a:off x="6279325" y="2530648"/>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40" name="TextBox 39">
            <a:extLst>
              <a:ext uri="{FF2B5EF4-FFF2-40B4-BE49-F238E27FC236}">
                <a16:creationId xmlns:a16="http://schemas.microsoft.com/office/drawing/2014/main" id="{E2F2BF29-C74E-DB43-BA0A-2BCDF9EBD68E}"/>
              </a:ext>
            </a:extLst>
          </p:cNvPr>
          <p:cNvSpPr txBox="1"/>
          <p:nvPr/>
        </p:nvSpPr>
        <p:spPr>
          <a:xfrm>
            <a:off x="6795307" y="2549181"/>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have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41" name="TextBox 40">
            <a:extLst>
              <a:ext uri="{FF2B5EF4-FFF2-40B4-BE49-F238E27FC236}">
                <a16:creationId xmlns:a16="http://schemas.microsoft.com/office/drawing/2014/main" id="{F35EFD49-91A0-B24B-BDA2-54082C06E449}"/>
              </a:ext>
            </a:extLst>
          </p:cNvPr>
          <p:cNvSpPr txBox="1"/>
          <p:nvPr/>
        </p:nvSpPr>
        <p:spPr>
          <a:xfrm>
            <a:off x="8304546" y="2523350"/>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travelled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42" name="TextBox 41">
            <a:extLst>
              <a:ext uri="{FF2B5EF4-FFF2-40B4-BE49-F238E27FC236}">
                <a16:creationId xmlns:a16="http://schemas.microsoft.com/office/drawing/2014/main" id="{99E23AE0-A79E-1E44-835F-D1AEA2A11EB6}"/>
              </a:ext>
            </a:extLst>
          </p:cNvPr>
          <p:cNvSpPr txBox="1"/>
          <p:nvPr/>
        </p:nvSpPr>
        <p:spPr>
          <a:xfrm>
            <a:off x="6279325" y="3144815"/>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43" name="TextBox 42">
            <a:extLst>
              <a:ext uri="{FF2B5EF4-FFF2-40B4-BE49-F238E27FC236}">
                <a16:creationId xmlns:a16="http://schemas.microsoft.com/office/drawing/2014/main" id="{4C964B2A-7500-4D4F-BABC-242939785D88}"/>
              </a:ext>
            </a:extLst>
          </p:cNvPr>
          <p:cNvSpPr txBox="1"/>
          <p:nvPr/>
        </p:nvSpPr>
        <p:spPr>
          <a:xfrm>
            <a:off x="6824032" y="3159375"/>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travelled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44" name="TextBox 43">
            <a:extLst>
              <a:ext uri="{FF2B5EF4-FFF2-40B4-BE49-F238E27FC236}">
                <a16:creationId xmlns:a16="http://schemas.microsoft.com/office/drawing/2014/main" id="{F7326FFF-E475-564A-9E1E-4A897548BAE1}"/>
              </a:ext>
            </a:extLst>
          </p:cNvPr>
          <p:cNvSpPr txBox="1"/>
          <p:nvPr/>
        </p:nvSpPr>
        <p:spPr>
          <a:xfrm>
            <a:off x="10048824" y="3130701"/>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to Germany</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529F8FDD-196E-BF4C-96BF-4578BBB37530}"/>
              </a:ext>
            </a:extLst>
          </p:cNvPr>
          <p:cNvSpPr txBox="1"/>
          <p:nvPr/>
        </p:nvSpPr>
        <p:spPr>
          <a:xfrm>
            <a:off x="10516276" y="1892604"/>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gefahren</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2800B0E-FBA9-A84B-8920-5232699C10DA}"/>
              </a:ext>
            </a:extLst>
          </p:cNvPr>
          <p:cNvSpPr txBox="1"/>
          <p:nvPr/>
        </p:nvSpPr>
        <p:spPr>
          <a:xfrm>
            <a:off x="10048824" y="2558870"/>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to Germany</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47" name="Rectangle: Rounded Corners 5">
            <a:extLst>
              <a:ext uri="{FF2B5EF4-FFF2-40B4-BE49-F238E27FC236}">
                <a16:creationId xmlns:a16="http://schemas.microsoft.com/office/drawing/2014/main" id="{51F46F84-8A6E-484E-B0DD-11BADA04D572}"/>
              </a:ext>
            </a:extLst>
          </p:cNvPr>
          <p:cNvSpPr/>
          <p:nvPr/>
        </p:nvSpPr>
        <p:spPr>
          <a:xfrm>
            <a:off x="6230197" y="4657659"/>
            <a:ext cx="5916000" cy="534241"/>
          </a:xfrm>
          <a:prstGeom prst="roundRect">
            <a:avLst/>
          </a:prstGeom>
          <a:solidFill>
            <a:schemeClr val="accent4">
              <a:lumMod val="20000"/>
              <a:lumOff val="8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73BEAB4A-E1D9-A341-8DB8-A2DEE0BE03F3}"/>
              </a:ext>
            </a:extLst>
          </p:cNvPr>
          <p:cNvSpPr txBox="1"/>
          <p:nvPr/>
        </p:nvSpPr>
        <p:spPr>
          <a:xfrm>
            <a:off x="6326439" y="4669422"/>
            <a:ext cx="5998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latin typeface="Century Gothic" panose="020F0302020204030204"/>
              </a:rPr>
              <a:t>Sie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49" name="TextBox 48">
            <a:extLst>
              <a:ext uri="{FF2B5EF4-FFF2-40B4-BE49-F238E27FC236}">
                <a16:creationId xmlns:a16="http://schemas.microsoft.com/office/drawing/2014/main" id="{6477671A-88AB-8445-AEBB-03F6A02DF1F9}"/>
              </a:ext>
            </a:extLst>
          </p:cNvPr>
          <p:cNvSpPr txBox="1"/>
          <p:nvPr/>
        </p:nvSpPr>
        <p:spPr>
          <a:xfrm>
            <a:off x="6962063" y="4655307"/>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err="1">
                <a:latin typeface="Century Gothic" panose="020F0302020204030204"/>
              </a:rPr>
              <a:t>ist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50" name="TextBox 49">
            <a:extLst>
              <a:ext uri="{FF2B5EF4-FFF2-40B4-BE49-F238E27FC236}">
                <a16:creationId xmlns:a16="http://schemas.microsoft.com/office/drawing/2014/main" id="{D233D847-E2A9-594C-A4E2-0D52C07E643F}"/>
              </a:ext>
            </a:extLst>
          </p:cNvPr>
          <p:cNvSpPr txBox="1"/>
          <p:nvPr/>
        </p:nvSpPr>
        <p:spPr>
          <a:xfrm>
            <a:off x="7658555" y="4667838"/>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nach</a:t>
            </a:r>
            <a:r>
              <a:rPr lang="en-US" sz="2400" dirty="0">
                <a:latin typeface="Century Gothic" panose="020F0302020204030204"/>
              </a:rPr>
              <a:t> Deutschland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51" name="TextBox 50">
            <a:extLst>
              <a:ext uri="{FF2B5EF4-FFF2-40B4-BE49-F238E27FC236}">
                <a16:creationId xmlns:a16="http://schemas.microsoft.com/office/drawing/2014/main" id="{1D88EA76-B9C6-0548-B432-48D864D8B191}"/>
              </a:ext>
            </a:extLst>
          </p:cNvPr>
          <p:cNvSpPr txBox="1"/>
          <p:nvPr/>
        </p:nvSpPr>
        <p:spPr>
          <a:xfrm>
            <a:off x="6344524" y="5319996"/>
            <a:ext cx="7264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She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52" name="TextBox 51">
            <a:extLst>
              <a:ext uri="{FF2B5EF4-FFF2-40B4-BE49-F238E27FC236}">
                <a16:creationId xmlns:a16="http://schemas.microsoft.com/office/drawing/2014/main" id="{EDA39DD3-5580-494F-855D-E1F0926A8CF2}"/>
              </a:ext>
            </a:extLst>
          </p:cNvPr>
          <p:cNvSpPr txBox="1"/>
          <p:nvPr/>
        </p:nvSpPr>
        <p:spPr>
          <a:xfrm>
            <a:off x="6992286" y="5319996"/>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has</a:t>
            </a:r>
            <a:endParaRPr kumimoji="0" lang="en-US" sz="2400" b="0" i="0" u="none" strike="noStrike" kern="1200" cap="none" spc="0" normalizeH="0" baseline="0" noProof="0" dirty="0">
              <a:ln>
                <a:noFill/>
              </a:ln>
              <a:effectLst/>
              <a:uLnTx/>
              <a:uFillTx/>
              <a:latin typeface="Century Gothic" panose="020F0302020204030204"/>
            </a:endParaRPr>
          </a:p>
        </p:txBody>
      </p:sp>
      <p:sp>
        <p:nvSpPr>
          <p:cNvPr id="53" name="TextBox 52">
            <a:extLst>
              <a:ext uri="{FF2B5EF4-FFF2-40B4-BE49-F238E27FC236}">
                <a16:creationId xmlns:a16="http://schemas.microsoft.com/office/drawing/2014/main" id="{9A717D67-022B-E243-B851-80F299FD05BA}"/>
              </a:ext>
            </a:extLst>
          </p:cNvPr>
          <p:cNvSpPr txBox="1"/>
          <p:nvPr/>
        </p:nvSpPr>
        <p:spPr>
          <a:xfrm>
            <a:off x="8369745" y="5312698"/>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travelled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54" name="TextBox 53">
            <a:extLst>
              <a:ext uri="{FF2B5EF4-FFF2-40B4-BE49-F238E27FC236}">
                <a16:creationId xmlns:a16="http://schemas.microsoft.com/office/drawing/2014/main" id="{DAB85A71-D11E-DB42-9938-D645AA5751FE}"/>
              </a:ext>
            </a:extLst>
          </p:cNvPr>
          <p:cNvSpPr txBox="1"/>
          <p:nvPr/>
        </p:nvSpPr>
        <p:spPr>
          <a:xfrm>
            <a:off x="10581475" y="4681952"/>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gefahren</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C2C212A0-246C-C846-B08F-238EB4127C63}"/>
              </a:ext>
            </a:extLst>
          </p:cNvPr>
          <p:cNvSpPr txBox="1"/>
          <p:nvPr/>
        </p:nvSpPr>
        <p:spPr>
          <a:xfrm>
            <a:off x="10114023" y="5348218"/>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to Germany</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92D96183-1ED6-FE44-8FBB-27BD86C1DFFD}"/>
              </a:ext>
            </a:extLst>
          </p:cNvPr>
          <p:cNvSpPr txBox="1"/>
          <p:nvPr/>
        </p:nvSpPr>
        <p:spPr>
          <a:xfrm>
            <a:off x="6358038" y="5738696"/>
            <a:ext cx="7264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She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58" name="TextBox 57">
            <a:extLst>
              <a:ext uri="{FF2B5EF4-FFF2-40B4-BE49-F238E27FC236}">
                <a16:creationId xmlns:a16="http://schemas.microsoft.com/office/drawing/2014/main" id="{A248A9E0-FC0E-464F-976D-86F887A6ADEC}"/>
              </a:ext>
            </a:extLst>
          </p:cNvPr>
          <p:cNvSpPr txBox="1"/>
          <p:nvPr/>
        </p:nvSpPr>
        <p:spPr>
          <a:xfrm>
            <a:off x="8383259" y="5731398"/>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travelled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59" name="TextBox 58">
            <a:extLst>
              <a:ext uri="{FF2B5EF4-FFF2-40B4-BE49-F238E27FC236}">
                <a16:creationId xmlns:a16="http://schemas.microsoft.com/office/drawing/2014/main" id="{4CEE7D95-FC32-614B-88C6-7146665821D0}"/>
              </a:ext>
            </a:extLst>
          </p:cNvPr>
          <p:cNvSpPr txBox="1"/>
          <p:nvPr/>
        </p:nvSpPr>
        <p:spPr>
          <a:xfrm>
            <a:off x="10127537" y="5766918"/>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to Germany</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Tree>
    <p:extLst>
      <p:ext uri="{BB962C8B-B14F-4D97-AF65-F5344CB8AC3E}">
        <p14:creationId xmlns:p14="http://schemas.microsoft.com/office/powerpoint/2010/main" val="125523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P spid="17" grpId="0"/>
      <p:bldP spid="18" grpId="0"/>
      <p:bldP spid="19" grpId="0"/>
      <p:bldP spid="21" grpId="0" animBg="1"/>
      <p:bldP spid="22" grpId="0"/>
      <p:bldP spid="23" grpId="0"/>
      <p:bldP spid="24" grpId="0"/>
      <p:bldP spid="25" grpId="0"/>
      <p:bldP spid="26" grpId="0"/>
      <p:bldP spid="27" grpId="0"/>
      <p:bldP spid="28" grpId="0"/>
      <p:bldP spid="29" grpId="0"/>
      <p:bldP spid="30" grpId="0"/>
      <p:bldP spid="31" grpId="0"/>
      <p:bldP spid="32" grpId="0"/>
      <p:bldP spid="33" grpId="0"/>
      <p:bldP spid="35" grpId="0" animBg="1"/>
      <p:bldP spid="36" grpId="0"/>
      <p:bldP spid="37" grpId="0"/>
      <p:bldP spid="38" grpId="0"/>
      <p:bldP spid="39" grpId="0"/>
      <p:bldP spid="40" grpId="0"/>
      <p:bldP spid="41" grpId="0"/>
      <p:bldP spid="42" grpId="0"/>
      <p:bldP spid="43" grpId="0"/>
      <p:bldP spid="44" grpId="0"/>
      <p:bldP spid="45" grpId="0"/>
      <p:bldP spid="46" grpId="0"/>
      <p:bldP spid="47" grpId="0" animBg="1"/>
      <p:bldP spid="48" grpId="0"/>
      <p:bldP spid="49" grpId="0"/>
      <p:bldP spid="50" grpId="0"/>
      <p:bldP spid="51" grpId="0"/>
      <p:bldP spid="52" grpId="0"/>
      <p:bldP spid="53" grpId="0"/>
      <p:bldP spid="54" grpId="0"/>
      <p:bldP spid="55" grpId="0"/>
      <p:bldP spid="56" grpId="0"/>
      <p:bldP spid="58"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das </a:t>
            </a:r>
            <a:r>
              <a:rPr lang="en-GB" sz="2800" b="1" dirty="0" err="1">
                <a:solidFill>
                  <a:schemeClr val="bg1"/>
                </a:solidFill>
              </a:rPr>
              <a:t>Perfekt</a:t>
            </a:r>
            <a:r>
              <a:rPr lang="en-GB" sz="2800" b="1" dirty="0">
                <a:solidFill>
                  <a:schemeClr val="bg1"/>
                </a:solidFill>
              </a:rPr>
              <a:t> </a:t>
            </a:r>
            <a:r>
              <a:rPr lang="en-GB" sz="2800" b="1" dirty="0" err="1">
                <a:solidFill>
                  <a:schemeClr val="bg1"/>
                </a:solidFill>
              </a:rPr>
              <a:t>mit</a:t>
            </a:r>
            <a:r>
              <a:rPr lang="en-GB" sz="2800" b="1" dirty="0">
                <a:solidFill>
                  <a:schemeClr val="bg1"/>
                </a:solidFill>
              </a:rPr>
              <a:t> </a:t>
            </a:r>
            <a:r>
              <a:rPr lang="en-GB" sz="28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30843"/>
            <a:ext cx="11777327"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Remember: the perfect in German can be </a:t>
            </a:r>
            <a:r>
              <a:rPr kumimoji="0" lang="en-US" sz="2400" b="0" i="1"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did</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0" i="1"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have done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in English.</a:t>
            </a:r>
            <a:endPar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BF6E7894-EABE-4969-8D3B-77481F58FF66}"/>
              </a:ext>
            </a:extLst>
          </p:cNvPr>
          <p:cNvSpPr/>
          <p:nvPr/>
        </p:nvSpPr>
        <p:spPr>
          <a:xfrm>
            <a:off x="226746" y="1701137"/>
            <a:ext cx="8776578" cy="534241"/>
          </a:xfrm>
          <a:prstGeom prst="roundRect">
            <a:avLst/>
          </a:prstGeom>
          <a:solidFill>
            <a:schemeClr val="accent4">
              <a:lumMod val="20000"/>
              <a:lumOff val="8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447621" y="173275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1463704" y="1732116"/>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bin</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3643564" y="1706082"/>
            <a:ext cx="27799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auf den Feldberg</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3F733BE3-9F82-4413-AE99-EC2D786E6D13}"/>
              </a:ext>
            </a:extLst>
          </p:cNvPr>
          <p:cNvSpPr txBox="1"/>
          <p:nvPr/>
        </p:nvSpPr>
        <p:spPr>
          <a:xfrm>
            <a:off x="599865" y="239737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14" name="TextBox 13">
            <a:extLst>
              <a:ext uri="{FF2B5EF4-FFF2-40B4-BE49-F238E27FC236}">
                <a16:creationId xmlns:a16="http://schemas.microsoft.com/office/drawing/2014/main" id="{ADCA7036-813C-4531-BB2F-08AC60A3FF87}"/>
              </a:ext>
            </a:extLst>
          </p:cNvPr>
          <p:cNvSpPr txBox="1"/>
          <p:nvPr/>
        </p:nvSpPr>
        <p:spPr>
          <a:xfrm>
            <a:off x="1151025" y="2387890"/>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climbed</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8" name="TextBox 17">
            <a:extLst>
              <a:ext uri="{FF2B5EF4-FFF2-40B4-BE49-F238E27FC236}">
                <a16:creationId xmlns:a16="http://schemas.microsoft.com/office/drawing/2014/main" id="{2AB838F0-824B-4588-AA3B-7B57324B8070}"/>
              </a:ext>
            </a:extLst>
          </p:cNvPr>
          <p:cNvSpPr txBox="1"/>
          <p:nvPr/>
        </p:nvSpPr>
        <p:spPr>
          <a:xfrm>
            <a:off x="6345152" y="1708404"/>
            <a:ext cx="1761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gestiegen</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2547242" y="2362526"/>
            <a:ext cx="20938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the Feldberg</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1" name="Rectangle: Rounded Corners 20">
            <a:extLst>
              <a:ext uri="{FF2B5EF4-FFF2-40B4-BE49-F238E27FC236}">
                <a16:creationId xmlns:a16="http://schemas.microsoft.com/office/drawing/2014/main" id="{71CB5083-3523-4FDB-A4D2-7DB948585BD2}"/>
              </a:ext>
            </a:extLst>
          </p:cNvPr>
          <p:cNvSpPr/>
          <p:nvPr/>
        </p:nvSpPr>
        <p:spPr>
          <a:xfrm>
            <a:off x="237931" y="4140568"/>
            <a:ext cx="10065168" cy="534241"/>
          </a:xfrm>
          <a:prstGeom prst="roundRect">
            <a:avLst/>
          </a:prstGeom>
          <a:solidFill>
            <a:schemeClr val="accent4">
              <a:lumMod val="20000"/>
              <a:lumOff val="8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557389" y="4168435"/>
            <a:ext cx="4427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Er</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3" name="TextBox 22">
            <a:extLst>
              <a:ext uri="{FF2B5EF4-FFF2-40B4-BE49-F238E27FC236}">
                <a16:creationId xmlns:a16="http://schemas.microsoft.com/office/drawing/2014/main" id="{78DD43EB-33A6-4E21-865C-D880E42CA8FF}"/>
              </a:ext>
            </a:extLst>
          </p:cNvPr>
          <p:cNvSpPr txBox="1"/>
          <p:nvPr/>
        </p:nvSpPr>
        <p:spPr>
          <a:xfrm>
            <a:off x="1456229" y="4151578"/>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ist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4" name="TextBox 23">
            <a:extLst>
              <a:ext uri="{FF2B5EF4-FFF2-40B4-BE49-F238E27FC236}">
                <a16:creationId xmlns:a16="http://schemas.microsoft.com/office/drawing/2014/main" id="{60B004CA-ECC2-44C1-AE1A-0E8702302B9F}"/>
              </a:ext>
            </a:extLst>
          </p:cNvPr>
          <p:cNvSpPr txBox="1"/>
          <p:nvPr/>
        </p:nvSpPr>
        <p:spPr>
          <a:xfrm>
            <a:off x="4533355" y="4143950"/>
            <a:ext cx="38026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durch</a:t>
            </a:r>
            <a:r>
              <a:rPr lang="en-US" sz="2400" dirty="0">
                <a:latin typeface="Century Gothic" panose="020F0302020204030204"/>
              </a:rPr>
              <a:t> den </a:t>
            </a:r>
            <a:r>
              <a:rPr lang="en-US" sz="2400" dirty="0" err="1">
                <a:latin typeface="Century Gothic" panose="020F0302020204030204"/>
              </a:rPr>
              <a:t>Schwarzwald</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5" name="TextBox 24">
            <a:extLst>
              <a:ext uri="{FF2B5EF4-FFF2-40B4-BE49-F238E27FC236}">
                <a16:creationId xmlns:a16="http://schemas.microsoft.com/office/drawing/2014/main" id="{06333063-00D4-4057-9C0A-5628881EB309}"/>
              </a:ext>
            </a:extLst>
          </p:cNvPr>
          <p:cNvSpPr txBox="1"/>
          <p:nvPr/>
        </p:nvSpPr>
        <p:spPr>
          <a:xfrm>
            <a:off x="557389" y="4687969"/>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He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6" name="TextBox 25">
            <a:extLst>
              <a:ext uri="{FF2B5EF4-FFF2-40B4-BE49-F238E27FC236}">
                <a16:creationId xmlns:a16="http://schemas.microsoft.com/office/drawing/2014/main" id="{44410926-5850-40D6-9E38-21FCE1EEED10}"/>
              </a:ext>
            </a:extLst>
          </p:cNvPr>
          <p:cNvSpPr txBox="1"/>
          <p:nvPr/>
        </p:nvSpPr>
        <p:spPr>
          <a:xfrm>
            <a:off x="1340197" y="4687969"/>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has</a:t>
            </a:r>
          </a:p>
        </p:txBody>
      </p:sp>
      <p:sp>
        <p:nvSpPr>
          <p:cNvPr id="27" name="TextBox 26">
            <a:extLst>
              <a:ext uri="{FF2B5EF4-FFF2-40B4-BE49-F238E27FC236}">
                <a16:creationId xmlns:a16="http://schemas.microsoft.com/office/drawing/2014/main" id="{B5F1FA8D-136E-4EFF-A1E9-BA6E46A526C8}"/>
              </a:ext>
            </a:extLst>
          </p:cNvPr>
          <p:cNvSpPr txBox="1"/>
          <p:nvPr/>
        </p:nvSpPr>
        <p:spPr>
          <a:xfrm>
            <a:off x="3419421" y="4687394"/>
            <a:ext cx="1021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hiked</a:t>
            </a:r>
            <a:endParaRPr kumimoji="0" lang="en-US" sz="2400" b="1" i="0" u="none" strike="noStrike" kern="1200" cap="none" spc="0" normalizeH="0" baseline="0" noProof="0" dirty="0">
              <a:ln>
                <a:noFill/>
              </a:ln>
              <a:effectLst/>
              <a:uLnTx/>
              <a:uFillTx/>
              <a:latin typeface="Century Gothic" panose="020F0302020204030204"/>
            </a:endParaRPr>
          </a:p>
        </p:txBody>
      </p:sp>
      <p:sp>
        <p:nvSpPr>
          <p:cNvPr id="31" name="TextBox 30">
            <a:extLst>
              <a:ext uri="{FF2B5EF4-FFF2-40B4-BE49-F238E27FC236}">
                <a16:creationId xmlns:a16="http://schemas.microsoft.com/office/drawing/2014/main" id="{458C12BA-382C-4782-879D-38558F1117EB}"/>
              </a:ext>
            </a:extLst>
          </p:cNvPr>
          <p:cNvSpPr txBox="1"/>
          <p:nvPr/>
        </p:nvSpPr>
        <p:spPr>
          <a:xfrm>
            <a:off x="8361297" y="4143949"/>
            <a:ext cx="1941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gewandert</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714D60C2-8A89-4FD8-B644-5B3D53C44790}"/>
              </a:ext>
            </a:extLst>
          </p:cNvPr>
          <p:cNvSpPr txBox="1"/>
          <p:nvPr/>
        </p:nvSpPr>
        <p:spPr>
          <a:xfrm>
            <a:off x="4553171" y="4699370"/>
            <a:ext cx="38539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through </a:t>
            </a:r>
            <a:r>
              <a:rPr lang="en-US" sz="2400" dirty="0">
                <a:latin typeface="Century Gothic" panose="020F0302020204030204"/>
              </a:rPr>
              <a:t>the Black Forest.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37" name="TextBox 36">
            <a:extLst>
              <a:ext uri="{FF2B5EF4-FFF2-40B4-BE49-F238E27FC236}">
                <a16:creationId xmlns:a16="http://schemas.microsoft.com/office/drawing/2014/main" id="{5F864010-8798-BE45-B4D7-D38347A4C059}"/>
              </a:ext>
            </a:extLst>
          </p:cNvPr>
          <p:cNvSpPr txBox="1"/>
          <p:nvPr/>
        </p:nvSpPr>
        <p:spPr>
          <a:xfrm>
            <a:off x="2306984" y="1724693"/>
            <a:ext cx="12971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err="1">
                <a:latin typeface="Century Gothic" panose="020F0302020204030204"/>
              </a:rPr>
              <a:t>gestern</a:t>
            </a:r>
            <a:endParaRPr kumimoji="0" lang="en-US" sz="2400" b="0" i="0" u="none" strike="noStrike" kern="1200" cap="none" spc="0" normalizeH="0" baseline="0" noProof="0" dirty="0">
              <a:ln>
                <a:noFill/>
              </a:ln>
              <a:effectLst/>
              <a:uLnTx/>
              <a:uFillTx/>
              <a:latin typeface="Century Gothic" panose="020F0302020204030204"/>
            </a:endParaRPr>
          </a:p>
        </p:txBody>
      </p:sp>
      <p:sp>
        <p:nvSpPr>
          <p:cNvPr id="38" name="TextBox 37">
            <a:extLst>
              <a:ext uri="{FF2B5EF4-FFF2-40B4-BE49-F238E27FC236}">
                <a16:creationId xmlns:a16="http://schemas.microsoft.com/office/drawing/2014/main" id="{D0C14581-8DFE-8148-95F6-1FC0E3BAB857}"/>
              </a:ext>
            </a:extLst>
          </p:cNvPr>
          <p:cNvSpPr txBox="1"/>
          <p:nvPr/>
        </p:nvSpPr>
        <p:spPr>
          <a:xfrm>
            <a:off x="6423492" y="2309957"/>
            <a:ext cx="17395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yesterday.</a:t>
            </a:r>
            <a:endParaRPr kumimoji="0" lang="en-US" sz="2400" b="0" i="0" u="none" strike="noStrike" kern="1200" cap="none" spc="0" normalizeH="0" baseline="0" noProof="0" dirty="0">
              <a:ln>
                <a:noFill/>
              </a:ln>
              <a:effectLst/>
              <a:uLnTx/>
              <a:uFillTx/>
              <a:latin typeface="Century Gothic" panose="020F0302020204030204"/>
            </a:endParaRPr>
          </a:p>
        </p:txBody>
      </p:sp>
      <p:sp>
        <p:nvSpPr>
          <p:cNvPr id="39" name="TextBox 38">
            <a:extLst>
              <a:ext uri="{FF2B5EF4-FFF2-40B4-BE49-F238E27FC236}">
                <a16:creationId xmlns:a16="http://schemas.microsoft.com/office/drawing/2014/main" id="{DB62498F-D53E-DC4C-BCD0-C8F15FE5DDDE}"/>
              </a:ext>
            </a:extLst>
          </p:cNvPr>
          <p:cNvSpPr txBox="1"/>
          <p:nvPr/>
        </p:nvSpPr>
        <p:spPr>
          <a:xfrm>
            <a:off x="2558426" y="4168435"/>
            <a:ext cx="1784463" cy="461665"/>
          </a:xfrm>
          <a:prstGeom prst="rect">
            <a:avLst/>
          </a:prstGeom>
          <a:noFill/>
          <a:ln>
            <a:solidFill>
              <a:srgbClr val="FFCC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noch</a:t>
            </a:r>
            <a:r>
              <a:rPr lang="en-US" sz="2400" dirty="0">
                <a:latin typeface="Century Gothic" panose="020F0302020204030204"/>
              </a:rPr>
              <a:t> </a:t>
            </a:r>
            <a:r>
              <a:rPr lang="en-US" sz="2400" dirty="0" err="1">
                <a:latin typeface="Century Gothic" panose="020F0302020204030204"/>
              </a:rPr>
              <a:t>nicht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40" name="TextBox 39">
            <a:extLst>
              <a:ext uri="{FF2B5EF4-FFF2-40B4-BE49-F238E27FC236}">
                <a16:creationId xmlns:a16="http://schemas.microsoft.com/office/drawing/2014/main" id="{C42DF46F-05DF-F545-BC77-ECC32B9792D3}"/>
              </a:ext>
            </a:extLst>
          </p:cNvPr>
          <p:cNvSpPr txBox="1"/>
          <p:nvPr/>
        </p:nvSpPr>
        <p:spPr>
          <a:xfrm>
            <a:off x="2110035" y="4699624"/>
            <a:ext cx="13093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not yet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8" name="Rectangle 7">
            <a:extLst>
              <a:ext uri="{FF2B5EF4-FFF2-40B4-BE49-F238E27FC236}">
                <a16:creationId xmlns:a16="http://schemas.microsoft.com/office/drawing/2014/main" id="{24B0D8B1-B92A-F542-B2F2-0DAEF1342B8F}"/>
              </a:ext>
            </a:extLst>
          </p:cNvPr>
          <p:cNvSpPr/>
          <p:nvPr/>
        </p:nvSpPr>
        <p:spPr>
          <a:xfrm>
            <a:off x="2354608" y="1701137"/>
            <a:ext cx="1193144" cy="534241"/>
          </a:xfrm>
          <a:prstGeom prst="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ounded Rectangular Callout 41">
            <a:extLst>
              <a:ext uri="{FF2B5EF4-FFF2-40B4-BE49-F238E27FC236}">
                <a16:creationId xmlns:a16="http://schemas.microsoft.com/office/drawing/2014/main" id="{E3006C00-53B1-D64E-90A1-F291763624E1}"/>
              </a:ext>
            </a:extLst>
          </p:cNvPr>
          <p:cNvSpPr/>
          <p:nvPr/>
        </p:nvSpPr>
        <p:spPr>
          <a:xfrm>
            <a:off x="1136603" y="2930482"/>
            <a:ext cx="3787624" cy="995783"/>
          </a:xfrm>
          <a:prstGeom prst="wedgeRoundRectCallout">
            <a:avLst>
              <a:gd name="adj1" fmla="val -13332"/>
              <a:gd name="adj2" fmla="val -66136"/>
              <a:gd name="adj3" fmla="val 16667"/>
            </a:avLst>
          </a:prstGeom>
          <a:solidFill>
            <a:schemeClr val="tx2">
              <a:lumMod val="60000"/>
              <a:lumOff val="4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panose="020F0302020204030204"/>
              </a:rPr>
              <a:t>Use the simple past when something happened at a </a:t>
            </a:r>
            <a:r>
              <a:rPr lang="en-GB" sz="2000" u="sng" dirty="0">
                <a:solidFill>
                  <a:schemeClr val="tx1"/>
                </a:solidFill>
                <a:latin typeface="Century Gothic" panose="020F0302020204030204"/>
              </a:rPr>
              <a:t>specific time in the past.</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
        <p:nvSpPr>
          <p:cNvPr id="43" name="Rounded Rectangular Callout 42">
            <a:extLst>
              <a:ext uri="{FF2B5EF4-FFF2-40B4-BE49-F238E27FC236}">
                <a16:creationId xmlns:a16="http://schemas.microsoft.com/office/drawing/2014/main" id="{8C33149B-535C-B041-95A5-BFD42DE89600}"/>
              </a:ext>
            </a:extLst>
          </p:cNvPr>
          <p:cNvSpPr/>
          <p:nvPr/>
        </p:nvSpPr>
        <p:spPr>
          <a:xfrm>
            <a:off x="6441152" y="3167916"/>
            <a:ext cx="4615354" cy="843309"/>
          </a:xfrm>
          <a:prstGeom prst="wedgeRoundRectCallout">
            <a:avLst>
              <a:gd name="adj1" fmla="val -67434"/>
              <a:gd name="adj2" fmla="val 53190"/>
              <a:gd name="adj3" fmla="val 16667"/>
            </a:avLst>
          </a:prstGeom>
          <a:solidFill>
            <a:schemeClr val="tx2">
              <a:lumMod val="60000"/>
              <a:lumOff val="4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durch</a:t>
            </a:r>
            <a:r>
              <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rPr>
              <a:t> is a preposition and is always followed by R2 (accusative)</a:t>
            </a:r>
          </a:p>
        </p:txBody>
      </p:sp>
      <p:sp>
        <p:nvSpPr>
          <p:cNvPr id="44" name="Rectangle 43">
            <a:extLst>
              <a:ext uri="{FF2B5EF4-FFF2-40B4-BE49-F238E27FC236}">
                <a16:creationId xmlns:a16="http://schemas.microsoft.com/office/drawing/2014/main" id="{E1889333-4102-0349-B58F-A6CD8C110659}"/>
              </a:ext>
            </a:extLst>
          </p:cNvPr>
          <p:cNvSpPr/>
          <p:nvPr/>
        </p:nvSpPr>
        <p:spPr>
          <a:xfrm>
            <a:off x="4533354" y="4152119"/>
            <a:ext cx="1026167" cy="511321"/>
          </a:xfrm>
          <a:prstGeom prst="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ular Callout 41">
            <a:extLst>
              <a:ext uri="{FF2B5EF4-FFF2-40B4-BE49-F238E27FC236}">
                <a16:creationId xmlns:a16="http://schemas.microsoft.com/office/drawing/2014/main" id="{6A180351-1809-4B28-B24C-F4C4B7B500BE}"/>
              </a:ext>
            </a:extLst>
          </p:cNvPr>
          <p:cNvSpPr/>
          <p:nvPr/>
        </p:nvSpPr>
        <p:spPr>
          <a:xfrm>
            <a:off x="414796" y="5207791"/>
            <a:ext cx="6257067" cy="625329"/>
          </a:xfrm>
          <a:prstGeom prst="wedgeRoundRectCallout">
            <a:avLst>
              <a:gd name="adj1" fmla="val -13332"/>
              <a:gd name="adj2" fmla="val -66136"/>
              <a:gd name="adj3" fmla="val 16667"/>
            </a:avLst>
          </a:prstGeom>
          <a:solidFill>
            <a:schemeClr val="tx2">
              <a:lumMod val="60000"/>
              <a:lumOff val="4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panose="020F0302020204030204"/>
              </a:rPr>
              <a:t>Use the perfect tense when the</a:t>
            </a:r>
            <a:r>
              <a:rPr kumimoji="0" lang="en-GB" sz="2000" i="0" u="none" strike="noStrike" kern="1200" cap="none" spc="0" normalizeH="0" noProof="0" dirty="0">
                <a:ln>
                  <a:noFill/>
                </a:ln>
                <a:solidFill>
                  <a:schemeClr val="tx1"/>
                </a:solidFill>
                <a:effectLst/>
                <a:uLnTx/>
                <a:uFillTx/>
                <a:latin typeface="Century Gothic" panose="020F0302020204030204"/>
              </a:rPr>
              <a:t> time period is less specific and/or ongoing.</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
        <p:nvSpPr>
          <p:cNvPr id="34" name="Rectangle 33">
            <a:extLst>
              <a:ext uri="{FF2B5EF4-FFF2-40B4-BE49-F238E27FC236}">
                <a16:creationId xmlns:a16="http://schemas.microsoft.com/office/drawing/2014/main" id="{F9105A7C-4FE9-458B-929F-90DCADF863D6}"/>
              </a:ext>
            </a:extLst>
          </p:cNvPr>
          <p:cNvSpPr/>
          <p:nvPr/>
        </p:nvSpPr>
        <p:spPr>
          <a:xfrm>
            <a:off x="2608771" y="4151579"/>
            <a:ext cx="1734118" cy="511862"/>
          </a:xfrm>
          <a:prstGeom prst="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CC4795BE-F48F-4500-81AE-6B4549CC084F}"/>
              </a:ext>
            </a:extLst>
          </p:cNvPr>
          <p:cNvCxnSpPr>
            <a:cxnSpLocks/>
          </p:cNvCxnSpPr>
          <p:nvPr/>
        </p:nvCxnSpPr>
        <p:spPr>
          <a:xfrm>
            <a:off x="5605241" y="4525604"/>
            <a:ext cx="578389"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0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4" grpId="0"/>
      <p:bldP spid="18" grpId="0"/>
      <p:bldP spid="19" grpId="0"/>
      <p:bldP spid="21" grpId="0" animBg="1"/>
      <p:bldP spid="22" grpId="0"/>
      <p:bldP spid="23" grpId="0"/>
      <p:bldP spid="24" grpId="0"/>
      <p:bldP spid="25" grpId="0"/>
      <p:bldP spid="26" grpId="0"/>
      <p:bldP spid="27" grpId="0"/>
      <p:bldP spid="31" grpId="0"/>
      <p:bldP spid="32" grpId="0"/>
      <p:bldP spid="37" grpId="0"/>
      <p:bldP spid="38" grpId="0"/>
      <p:bldP spid="39" grpId="0"/>
      <p:bldP spid="40" grpId="0"/>
      <p:bldP spid="8" grpId="0" animBg="1"/>
      <p:bldP spid="42" grpId="0" animBg="1"/>
      <p:bldP spid="43" grpId="0" animBg="1"/>
      <p:bldP spid="44"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20997" cy="647577"/>
          </a:xfrm>
        </p:spPr>
        <p:txBody>
          <a:bodyPr>
            <a:noAutofit/>
          </a:bodyPr>
          <a:lstStyle/>
          <a:p>
            <a:r>
              <a:rPr lang="en-GB" sz="2400" b="1" dirty="0">
                <a:solidFill>
                  <a:schemeClr val="bg1"/>
                </a:solidFill>
              </a:rPr>
              <a:t>Auf </a:t>
            </a:r>
            <a:r>
              <a:rPr lang="en-GB" sz="2400" b="1" dirty="0" err="1">
                <a:solidFill>
                  <a:schemeClr val="bg1"/>
                </a:solidFill>
              </a:rPr>
              <a:t>Klassenfahrt</a:t>
            </a:r>
            <a:r>
              <a:rPr lang="en-GB" sz="2400" b="1" dirty="0">
                <a:solidFill>
                  <a:schemeClr val="bg1"/>
                </a:solidFill>
              </a:rPr>
              <a:t> </a:t>
            </a:r>
            <a:r>
              <a:rPr lang="en-GB" sz="2400" b="1" dirty="0" err="1">
                <a:solidFill>
                  <a:schemeClr val="bg1"/>
                </a:solidFill>
              </a:rPr>
              <a:t>im</a:t>
            </a:r>
            <a:r>
              <a:rPr lang="en-GB" sz="2400" b="1" dirty="0">
                <a:solidFill>
                  <a:schemeClr val="bg1"/>
                </a:solidFill>
              </a:rPr>
              <a:t> </a:t>
            </a:r>
            <a:r>
              <a:rPr lang="en-GB" sz="2400" b="1" dirty="0" err="1">
                <a:solidFill>
                  <a:schemeClr val="bg1"/>
                </a:solidFill>
              </a:rPr>
              <a:t>Schwarzwald</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75584" y="1088356"/>
            <a:ext cx="12628344" cy="415498"/>
          </a:xfrm>
          <a:prstGeom prst="rect">
            <a:avLst/>
          </a:prstGeom>
          <a:noFill/>
        </p:spPr>
        <p:txBody>
          <a:bodyPr wrap="square" rtlCol="0">
            <a:spAutoFit/>
          </a:bodyPr>
          <a:lstStyle/>
          <a:p>
            <a:r>
              <a:rPr lang="en-US" sz="2100" dirty="0"/>
              <a:t>Mia </a:t>
            </a:r>
            <a:r>
              <a:rPr lang="en-US" sz="2100" dirty="0" err="1"/>
              <a:t>schreibt</a:t>
            </a:r>
            <a:r>
              <a:rPr lang="en-US" sz="2100" dirty="0"/>
              <a:t> Katja. Was hat Mia (</a:t>
            </a:r>
            <a:r>
              <a:rPr lang="en-US" sz="2100" b="1" dirty="0"/>
              <a:t>ich</a:t>
            </a:r>
            <a:r>
              <a:rPr lang="en-US" sz="2100" dirty="0"/>
              <a:t>) </a:t>
            </a:r>
            <a:r>
              <a:rPr lang="en-US" sz="2100" dirty="0" err="1"/>
              <a:t>gemacht</a:t>
            </a:r>
            <a:r>
              <a:rPr lang="en-US" sz="2100" dirty="0"/>
              <a:t> und was hat Wolfgang (</a:t>
            </a:r>
            <a:r>
              <a:rPr lang="en-US" sz="2100" b="1" dirty="0" err="1"/>
              <a:t>er</a:t>
            </a:r>
            <a:r>
              <a:rPr lang="en-US" sz="2100" dirty="0"/>
              <a:t>) </a:t>
            </a:r>
            <a:r>
              <a:rPr lang="en-US" sz="2100" dirty="0" err="1"/>
              <a:t>gemacht</a:t>
            </a:r>
            <a:r>
              <a:rPr lang="en-US" sz="2100" dirty="0"/>
              <a:t>?</a:t>
            </a:r>
          </a:p>
        </p:txBody>
      </p:sp>
      <p:pic>
        <p:nvPicPr>
          <p:cNvPr id="70" name="Picture 69" descr="A close up of a logo&#10;&#10;Description automatically generated">
            <a:extLst>
              <a:ext uri="{FF2B5EF4-FFF2-40B4-BE49-F238E27FC236}">
                <a16:creationId xmlns:a16="http://schemas.microsoft.com/office/drawing/2014/main" id="{9E2FC858-8C52-4566-81B9-741F845F52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848"/>
          <a:stretch/>
        </p:blipFill>
        <p:spPr>
          <a:xfrm>
            <a:off x="8090792" y="101836"/>
            <a:ext cx="1097898" cy="1059909"/>
          </a:xfrm>
          <a:prstGeom prst="rect">
            <a:avLst/>
          </a:prstGeom>
        </p:spPr>
      </p:pic>
      <p:pic>
        <p:nvPicPr>
          <p:cNvPr id="6" name="Picture 5" descr="A close up of sunglasses&#10;&#10;Description automatically generated">
            <a:extLst>
              <a:ext uri="{FF2B5EF4-FFF2-40B4-BE49-F238E27FC236}">
                <a16:creationId xmlns:a16="http://schemas.microsoft.com/office/drawing/2014/main" id="{B3C0ECAE-2856-4405-AF25-AB0608D1DB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5754" y="16940"/>
            <a:ext cx="843944" cy="1130468"/>
          </a:xfrm>
          <a:prstGeom prst="rect">
            <a:avLst/>
          </a:prstGeom>
        </p:spPr>
      </p:pic>
      <p:sp>
        <p:nvSpPr>
          <p:cNvPr id="71" name="Rectangle: Rounded Corners 70">
            <a:extLst>
              <a:ext uri="{FF2B5EF4-FFF2-40B4-BE49-F238E27FC236}">
                <a16:creationId xmlns:a16="http://schemas.microsoft.com/office/drawing/2014/main" id="{1A3272DD-F667-4788-A480-1386B2F50B65}"/>
              </a:ext>
            </a:extLst>
          </p:cNvPr>
          <p:cNvSpPr/>
          <p:nvPr/>
        </p:nvSpPr>
        <p:spPr>
          <a:xfrm>
            <a:off x="1316219" y="6428707"/>
            <a:ext cx="3328078" cy="4006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Seilbahn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 cable car</a:t>
            </a:r>
          </a:p>
        </p:txBody>
      </p:sp>
      <p:grpSp>
        <p:nvGrpSpPr>
          <p:cNvPr id="72" name="Group 71">
            <a:extLst>
              <a:ext uri="{FF2B5EF4-FFF2-40B4-BE49-F238E27FC236}">
                <a16:creationId xmlns:a16="http://schemas.microsoft.com/office/drawing/2014/main" id="{7E17D85B-4CF1-44B3-BBA8-CF97D4FE297C}"/>
              </a:ext>
            </a:extLst>
          </p:cNvPr>
          <p:cNvGrpSpPr/>
          <p:nvPr/>
        </p:nvGrpSpPr>
        <p:grpSpPr>
          <a:xfrm>
            <a:off x="637098" y="1572545"/>
            <a:ext cx="3152078" cy="4386210"/>
            <a:chOff x="4719331" y="2191837"/>
            <a:chExt cx="2314515" cy="4003200"/>
          </a:xfrm>
        </p:grpSpPr>
        <p:grpSp>
          <p:nvGrpSpPr>
            <p:cNvPr id="73" name="Group 72">
              <a:extLst>
                <a:ext uri="{FF2B5EF4-FFF2-40B4-BE49-F238E27FC236}">
                  <a16:creationId xmlns:a16="http://schemas.microsoft.com/office/drawing/2014/main" id="{05ECCD90-6B93-40A8-98BF-2345CD1EEF67}"/>
                </a:ext>
              </a:extLst>
            </p:cNvPr>
            <p:cNvGrpSpPr/>
            <p:nvPr/>
          </p:nvGrpSpPr>
          <p:grpSpPr>
            <a:xfrm>
              <a:off x="4719331" y="2191837"/>
              <a:ext cx="2314515" cy="4003200"/>
              <a:chOff x="4719331" y="2191837"/>
              <a:chExt cx="2198943" cy="4003200"/>
            </a:xfrm>
          </p:grpSpPr>
          <p:grpSp>
            <p:nvGrpSpPr>
              <p:cNvPr id="80" name="Group 79">
                <a:extLst>
                  <a:ext uri="{FF2B5EF4-FFF2-40B4-BE49-F238E27FC236}">
                    <a16:creationId xmlns:a16="http://schemas.microsoft.com/office/drawing/2014/main" id="{F7A64B80-54FE-4F95-B888-74D035AFBF5B}"/>
                  </a:ext>
                </a:extLst>
              </p:cNvPr>
              <p:cNvGrpSpPr/>
              <p:nvPr/>
            </p:nvGrpSpPr>
            <p:grpSpPr>
              <a:xfrm>
                <a:off x="4719331" y="2191837"/>
                <a:ext cx="2198943" cy="4003200"/>
                <a:chOff x="-30479" y="22860"/>
                <a:chExt cx="3394710" cy="6004560"/>
              </a:xfrm>
            </p:grpSpPr>
            <p:grpSp>
              <p:nvGrpSpPr>
                <p:cNvPr id="93" name="Group 92">
                  <a:extLst>
                    <a:ext uri="{FF2B5EF4-FFF2-40B4-BE49-F238E27FC236}">
                      <a16:creationId xmlns:a16="http://schemas.microsoft.com/office/drawing/2014/main" id="{1EE6D363-AC94-4F5B-B98E-A006C4F7C1A1}"/>
                    </a:ext>
                  </a:extLst>
                </p:cNvPr>
                <p:cNvGrpSpPr/>
                <p:nvPr/>
              </p:nvGrpSpPr>
              <p:grpSpPr>
                <a:xfrm>
                  <a:off x="-30479" y="22860"/>
                  <a:ext cx="3394710" cy="6004560"/>
                  <a:chOff x="-30479" y="22860"/>
                  <a:chExt cx="3394710" cy="6004560"/>
                </a:xfrm>
              </p:grpSpPr>
              <p:grpSp>
                <p:nvGrpSpPr>
                  <p:cNvPr id="95" name="Group 94">
                    <a:extLst>
                      <a:ext uri="{FF2B5EF4-FFF2-40B4-BE49-F238E27FC236}">
                        <a16:creationId xmlns:a16="http://schemas.microsoft.com/office/drawing/2014/main" id="{FAF00236-DA43-4ABF-97B0-E5BD874D60B7}"/>
                      </a:ext>
                    </a:extLst>
                  </p:cNvPr>
                  <p:cNvGrpSpPr/>
                  <p:nvPr/>
                </p:nvGrpSpPr>
                <p:grpSpPr>
                  <a:xfrm>
                    <a:off x="-30479" y="22860"/>
                    <a:ext cx="3394710" cy="6004560"/>
                    <a:chOff x="-30479" y="22860"/>
                    <a:chExt cx="3394710" cy="6004560"/>
                  </a:xfrm>
                </p:grpSpPr>
                <p:sp>
                  <p:nvSpPr>
                    <p:cNvPr id="97" name="Rectangle: Rounded Corners 59">
                      <a:extLst>
                        <a:ext uri="{FF2B5EF4-FFF2-40B4-BE49-F238E27FC236}">
                          <a16:creationId xmlns:a16="http://schemas.microsoft.com/office/drawing/2014/main" id="{7B6010DC-AC9E-42C8-8901-9037D1416D18}"/>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4D6DC2EF-71DF-4DB7-AEB0-252AEDA6D02A}"/>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96" name="Oval 95">
                    <a:extLst>
                      <a:ext uri="{FF2B5EF4-FFF2-40B4-BE49-F238E27FC236}">
                        <a16:creationId xmlns:a16="http://schemas.microsoft.com/office/drawing/2014/main" id="{C642A6D9-57A8-462E-9D8F-2E06D5A10C49}"/>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sp>
              <p:nvSpPr>
                <p:cNvPr id="94" name="Speech Bubble: Rectangle with Corners Rounded 56">
                  <a:extLst>
                    <a:ext uri="{FF2B5EF4-FFF2-40B4-BE49-F238E27FC236}">
                      <a16:creationId xmlns:a16="http://schemas.microsoft.com/office/drawing/2014/main" id="{61F62817-57FA-4DB9-95BC-CD35B07C818C}"/>
                    </a:ext>
                  </a:extLst>
                </p:cNvPr>
                <p:cNvSpPr/>
                <p:nvPr/>
              </p:nvSpPr>
              <p:spPr>
                <a:xfrm>
                  <a:off x="266310" y="525983"/>
                  <a:ext cx="2830692" cy="1827005"/>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89" name="TextBox 88">
                <a:extLst>
                  <a:ext uri="{FF2B5EF4-FFF2-40B4-BE49-F238E27FC236}">
                    <a16:creationId xmlns:a16="http://schemas.microsoft.com/office/drawing/2014/main" id="{72285E18-7ED5-4135-A028-A6F63004D9DC}"/>
                  </a:ext>
                </a:extLst>
              </p:cNvPr>
              <p:cNvSpPr txBox="1"/>
              <p:nvPr/>
            </p:nvSpPr>
            <p:spPr>
              <a:xfrm>
                <a:off x="4919939" y="2574389"/>
                <a:ext cx="1906490" cy="10393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Katja! Wie </a:t>
                </a:r>
                <a:r>
                  <a:rPr kumimoji="0" lang="en-GB" sz="1700" b="0" i="0" u="none" strike="noStrike" kern="0" cap="none" spc="0" normalizeH="0" baseline="0" noProof="0" dirty="0" err="1">
                    <a:ln>
                      <a:noFill/>
                    </a:ln>
                    <a:effectLst/>
                    <a:uLnTx/>
                    <a:uFillTx/>
                  </a:rPr>
                  <a:t>läuft</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deine</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Klassenfahrt</a:t>
                </a:r>
                <a:r>
                  <a:rPr kumimoji="0" lang="en-GB" sz="1700" b="0" i="0" u="none" strike="noStrike" kern="0" cap="none" spc="0" normalizeH="0" baseline="0" noProof="0" dirty="0">
                    <a:ln>
                      <a:noFill/>
                    </a:ln>
                    <a:effectLst/>
                    <a:uLnTx/>
                    <a:uFillTx/>
                  </a:rPr>
                  <a:t>?   Ich   bin </a:t>
                </a:r>
                <a:r>
                  <a:rPr kumimoji="0" lang="en-GB" sz="1700" b="0" i="0" u="none" strike="noStrike" kern="0" cap="none" spc="0" normalizeH="0" baseline="0" noProof="0" dirty="0" err="1">
                    <a:ln>
                      <a:noFill/>
                    </a:ln>
                    <a:effectLst/>
                    <a:uLnTx/>
                    <a:uFillTx/>
                  </a:rPr>
                  <a:t>schon</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im</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Titisee</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geschwommen</a:t>
                </a:r>
                <a:r>
                  <a:rPr kumimoji="0" lang="en-GB" sz="1700" b="0" i="0" u="none" strike="noStrike" kern="0" cap="none" spc="0" normalizeH="0" baseline="0" noProof="0" dirty="0">
                    <a:ln>
                      <a:noFill/>
                    </a:ln>
                    <a:effectLst/>
                    <a:uLnTx/>
                    <a:uFillTx/>
                  </a:rPr>
                  <a:t>!</a:t>
                </a:r>
              </a:p>
            </p:txBody>
          </p:sp>
        </p:grpSp>
        <p:sp>
          <p:nvSpPr>
            <p:cNvPr id="74" name="Speech Bubble: Rectangle with Corners Rounded 49">
              <a:extLst>
                <a:ext uri="{FF2B5EF4-FFF2-40B4-BE49-F238E27FC236}">
                  <a16:creationId xmlns:a16="http://schemas.microsoft.com/office/drawing/2014/main" id="{ACFAA525-91FB-45F6-AD09-A6E76718A5C4}"/>
                </a:ext>
              </a:extLst>
            </p:cNvPr>
            <p:cNvSpPr/>
            <p:nvPr/>
          </p:nvSpPr>
          <p:spPr>
            <a:xfrm>
              <a:off x="4921682" y="4386353"/>
              <a:ext cx="1929967" cy="1212014"/>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1C27F42E-B1ED-4E0E-B777-66C0968EC206}"/>
                </a:ext>
              </a:extLst>
            </p:cNvPr>
            <p:cNvSpPr txBox="1"/>
            <p:nvPr/>
          </p:nvSpPr>
          <p:spPr>
            <a:xfrm>
              <a:off x="4930483" y="4453057"/>
              <a:ext cx="1998831" cy="10393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Es </a:t>
              </a:r>
              <a:r>
                <a:rPr kumimoji="0" lang="en-GB" sz="1700" b="0" i="0" u="none" strike="noStrike" kern="0" cap="none" spc="0" normalizeH="0" baseline="0" noProof="0" dirty="0" err="1">
                  <a:ln>
                    <a:noFill/>
                  </a:ln>
                  <a:effectLst/>
                  <a:uLnTx/>
                  <a:uFillTx/>
                </a:rPr>
                <a:t>ist</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wirklich</a:t>
              </a:r>
              <a:r>
                <a:rPr kumimoji="0" lang="en-GB" sz="1700" b="0" i="0" u="none" strike="noStrike" kern="0" cap="none" spc="0" normalizeH="0" baseline="0" noProof="0" dirty="0">
                  <a:ln>
                    <a:noFill/>
                  </a:ln>
                  <a:effectLst/>
                  <a:uLnTx/>
                  <a:uFillTx/>
                </a:rPr>
                <a:t> toll!   Ich   bin auf den Feldberg </a:t>
              </a:r>
              <a:r>
                <a:rPr kumimoji="0" lang="en-GB" sz="1700" b="0" i="0" u="none" strike="noStrike" kern="0" cap="none" spc="0" normalizeH="0" baseline="0" noProof="0" dirty="0" err="1">
                  <a:ln>
                    <a:noFill/>
                  </a:ln>
                  <a:effectLst/>
                  <a:uLnTx/>
                  <a:uFillTx/>
                </a:rPr>
                <a:t>gestiegen</a:t>
              </a:r>
              <a:r>
                <a:rPr kumimoji="0" lang="en-GB" sz="1700" b="0" i="0" u="none" strike="noStrike" kern="0" cap="none" spc="0" normalizeH="0" baseline="0" noProof="0" dirty="0">
                  <a:ln>
                    <a:noFill/>
                  </a:ln>
                  <a:effectLst/>
                  <a:uLnTx/>
                  <a:uFillTx/>
                </a:rPr>
                <a:t> und   ich   bin ins Wasser </a:t>
              </a:r>
              <a:r>
                <a:rPr kumimoji="0" lang="en-GB" sz="1700" b="0" i="0" u="none" strike="noStrike" kern="0" cap="none" spc="0" normalizeH="0" baseline="0" noProof="0" dirty="0" err="1">
                  <a:ln>
                    <a:noFill/>
                  </a:ln>
                  <a:effectLst/>
                  <a:uLnTx/>
                  <a:uFillTx/>
                </a:rPr>
                <a:t>gesprungen</a:t>
              </a:r>
              <a:r>
                <a:rPr kumimoji="0" lang="en-GB" sz="1700" b="0" i="0" u="none" strike="noStrike" kern="0" cap="none" spc="0" normalizeH="0" baseline="0" noProof="0" dirty="0">
                  <a:ln>
                    <a:noFill/>
                  </a:ln>
                  <a:effectLst/>
                  <a:uLnTx/>
                  <a:uFillTx/>
                </a:rPr>
                <a:t>. </a:t>
              </a:r>
            </a:p>
          </p:txBody>
        </p:sp>
      </p:grpSp>
      <p:grpSp>
        <p:nvGrpSpPr>
          <p:cNvPr id="99" name="Group 98">
            <a:extLst>
              <a:ext uri="{FF2B5EF4-FFF2-40B4-BE49-F238E27FC236}">
                <a16:creationId xmlns:a16="http://schemas.microsoft.com/office/drawing/2014/main" id="{EA21C679-4CE9-4541-B508-D7D26F23D19E}"/>
              </a:ext>
            </a:extLst>
          </p:cNvPr>
          <p:cNvGrpSpPr/>
          <p:nvPr/>
        </p:nvGrpSpPr>
        <p:grpSpPr>
          <a:xfrm>
            <a:off x="4537408" y="1572545"/>
            <a:ext cx="3152078" cy="4386210"/>
            <a:chOff x="4719331" y="2191837"/>
            <a:chExt cx="2314515" cy="4003200"/>
          </a:xfrm>
        </p:grpSpPr>
        <p:grpSp>
          <p:nvGrpSpPr>
            <p:cNvPr id="100" name="Group 99">
              <a:extLst>
                <a:ext uri="{FF2B5EF4-FFF2-40B4-BE49-F238E27FC236}">
                  <a16:creationId xmlns:a16="http://schemas.microsoft.com/office/drawing/2014/main" id="{3D7F0319-7A73-45E7-BAC0-F8FAC8498DE6}"/>
                </a:ext>
              </a:extLst>
            </p:cNvPr>
            <p:cNvGrpSpPr/>
            <p:nvPr/>
          </p:nvGrpSpPr>
          <p:grpSpPr>
            <a:xfrm>
              <a:off x="4719331" y="2191837"/>
              <a:ext cx="2314515" cy="4003200"/>
              <a:chOff x="4719331" y="2191837"/>
              <a:chExt cx="2198943" cy="4003200"/>
            </a:xfrm>
          </p:grpSpPr>
          <p:grpSp>
            <p:nvGrpSpPr>
              <p:cNvPr id="103" name="Group 102">
                <a:extLst>
                  <a:ext uri="{FF2B5EF4-FFF2-40B4-BE49-F238E27FC236}">
                    <a16:creationId xmlns:a16="http://schemas.microsoft.com/office/drawing/2014/main" id="{9D4B67EC-1076-4FD4-A016-7CE3606898CB}"/>
                  </a:ext>
                </a:extLst>
              </p:cNvPr>
              <p:cNvGrpSpPr/>
              <p:nvPr/>
            </p:nvGrpSpPr>
            <p:grpSpPr>
              <a:xfrm>
                <a:off x="4719331" y="2191837"/>
                <a:ext cx="2198943" cy="4003200"/>
                <a:chOff x="-30479" y="22860"/>
                <a:chExt cx="3394710" cy="6004560"/>
              </a:xfrm>
            </p:grpSpPr>
            <p:grpSp>
              <p:nvGrpSpPr>
                <p:cNvPr id="105" name="Group 104">
                  <a:extLst>
                    <a:ext uri="{FF2B5EF4-FFF2-40B4-BE49-F238E27FC236}">
                      <a16:creationId xmlns:a16="http://schemas.microsoft.com/office/drawing/2014/main" id="{D5E20048-6D99-470C-9D35-0E684D372AA7}"/>
                    </a:ext>
                  </a:extLst>
                </p:cNvPr>
                <p:cNvGrpSpPr/>
                <p:nvPr/>
              </p:nvGrpSpPr>
              <p:grpSpPr>
                <a:xfrm>
                  <a:off x="-30479" y="22860"/>
                  <a:ext cx="3394710" cy="6004560"/>
                  <a:chOff x="-30479" y="22860"/>
                  <a:chExt cx="3394710" cy="6004560"/>
                </a:xfrm>
              </p:grpSpPr>
              <p:grpSp>
                <p:nvGrpSpPr>
                  <p:cNvPr id="107" name="Group 106">
                    <a:extLst>
                      <a:ext uri="{FF2B5EF4-FFF2-40B4-BE49-F238E27FC236}">
                        <a16:creationId xmlns:a16="http://schemas.microsoft.com/office/drawing/2014/main" id="{ABC1A922-E0F3-469A-96E5-937CAE116CB2}"/>
                      </a:ext>
                    </a:extLst>
                  </p:cNvPr>
                  <p:cNvGrpSpPr/>
                  <p:nvPr/>
                </p:nvGrpSpPr>
                <p:grpSpPr>
                  <a:xfrm>
                    <a:off x="-30479" y="22860"/>
                    <a:ext cx="3394710" cy="6004560"/>
                    <a:chOff x="-30479" y="22860"/>
                    <a:chExt cx="3394710" cy="6004560"/>
                  </a:xfrm>
                </p:grpSpPr>
                <p:sp>
                  <p:nvSpPr>
                    <p:cNvPr id="109" name="Rectangle: Rounded Corners 111">
                      <a:extLst>
                        <a:ext uri="{FF2B5EF4-FFF2-40B4-BE49-F238E27FC236}">
                          <a16:creationId xmlns:a16="http://schemas.microsoft.com/office/drawing/2014/main" id="{2B507A5A-9350-42CA-8AE6-A85404E907A9}"/>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110" name="Rectangle 109">
                      <a:extLst>
                        <a:ext uri="{FF2B5EF4-FFF2-40B4-BE49-F238E27FC236}">
                          <a16:creationId xmlns:a16="http://schemas.microsoft.com/office/drawing/2014/main" id="{6E8662AA-8001-4CF1-960A-57D7182B7FBA}"/>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108" name="Oval 107">
                    <a:extLst>
                      <a:ext uri="{FF2B5EF4-FFF2-40B4-BE49-F238E27FC236}">
                        <a16:creationId xmlns:a16="http://schemas.microsoft.com/office/drawing/2014/main" id="{00DA9FB0-4E7F-4C9E-B2DC-602E691F1C4D}"/>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sp>
              <p:nvSpPr>
                <p:cNvPr id="106" name="Speech Bubble: Rectangle with Corners Rounded 108">
                  <a:extLst>
                    <a:ext uri="{FF2B5EF4-FFF2-40B4-BE49-F238E27FC236}">
                      <a16:creationId xmlns:a16="http://schemas.microsoft.com/office/drawing/2014/main" id="{1FCB95B4-AAA2-41A1-A5EA-72FC86AFFB7A}"/>
                    </a:ext>
                  </a:extLst>
                </p:cNvPr>
                <p:cNvSpPr/>
                <p:nvPr/>
              </p:nvSpPr>
              <p:spPr>
                <a:xfrm>
                  <a:off x="266310" y="525983"/>
                  <a:ext cx="2830692" cy="1672056"/>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04" name="TextBox 103">
                <a:extLst>
                  <a:ext uri="{FF2B5EF4-FFF2-40B4-BE49-F238E27FC236}">
                    <a16:creationId xmlns:a16="http://schemas.microsoft.com/office/drawing/2014/main" id="{E1192F3B-E590-411D-8753-AD209A817C42}"/>
                  </a:ext>
                </a:extLst>
              </p:cNvPr>
              <p:cNvSpPr txBox="1"/>
              <p:nvPr/>
            </p:nvSpPr>
            <p:spPr>
              <a:xfrm>
                <a:off x="4990108" y="2557917"/>
                <a:ext cx="1785282" cy="10393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Er</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ist</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mit</a:t>
                </a:r>
                <a:r>
                  <a:rPr kumimoji="0" lang="en-GB" sz="1700" b="0" i="0" u="none" strike="noStrike" kern="0" cap="none" spc="0" normalizeH="0" baseline="0" noProof="0" dirty="0">
                    <a:ln>
                      <a:noFill/>
                    </a:ln>
                    <a:effectLst/>
                    <a:uLnTx/>
                    <a:uFillTx/>
                  </a:rPr>
                  <a:t> der </a:t>
                </a:r>
                <a:r>
                  <a:rPr kumimoji="0" lang="en-GB" sz="1700" b="0" i="0" u="none" strike="noStrike" kern="0" cap="none" spc="0" normalizeH="0" baseline="0" noProof="0" dirty="0" err="1">
                    <a:ln>
                      <a:noFill/>
                    </a:ln>
                    <a:effectLst/>
                    <a:uLnTx/>
                    <a:uFillTx/>
                  </a:rPr>
                  <a:t>Seilbahn</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nach</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oben</a:t>
                </a:r>
                <a:r>
                  <a:rPr kumimoji="0" lang="en-GB" sz="1700" b="0" i="0" u="none" strike="noStrike" kern="0" cap="none" spc="0" normalizeH="0" baseline="0" noProof="0" dirty="0">
                    <a:ln>
                      <a:noFill/>
                    </a:ln>
                    <a:effectLst/>
                    <a:uLnTx/>
                    <a:uFillTx/>
                  </a:rPr>
                  <a:t> auf den </a:t>
                </a:r>
                <a:r>
                  <a:rPr kumimoji="0" lang="en-GB" sz="1700" b="0" i="0" u="none" strike="noStrike" kern="0" cap="none" spc="0" normalizeH="0" baseline="0" noProof="0" dirty="0" err="1">
                    <a:ln>
                      <a:noFill/>
                    </a:ln>
                    <a:effectLst/>
                    <a:uLnTx/>
                    <a:uFillTx/>
                  </a:rPr>
                  <a:t>Schauinsland</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gefahren</a:t>
                </a:r>
                <a:r>
                  <a:rPr kumimoji="0" lang="en-GB" sz="1700" b="0" i="0" u="none" strike="noStrike" kern="0" cap="none" spc="0" normalizeH="0" baseline="0" noProof="0" dirty="0">
                    <a:ln>
                      <a:noFill/>
                    </a:ln>
                    <a:effectLst/>
                    <a:uLnTx/>
                    <a:uFillTx/>
                  </a:rPr>
                  <a:t>.</a:t>
                </a:r>
              </a:p>
            </p:txBody>
          </p:sp>
        </p:grpSp>
        <p:sp>
          <p:nvSpPr>
            <p:cNvPr id="101" name="Speech Bubble: Rectangle with Corners Rounded 103">
              <a:extLst>
                <a:ext uri="{FF2B5EF4-FFF2-40B4-BE49-F238E27FC236}">
                  <a16:creationId xmlns:a16="http://schemas.microsoft.com/office/drawing/2014/main" id="{8EE3F765-E077-40D3-895C-26F4FC67835F}"/>
                </a:ext>
              </a:extLst>
            </p:cNvPr>
            <p:cNvSpPr/>
            <p:nvPr/>
          </p:nvSpPr>
          <p:spPr>
            <a:xfrm>
              <a:off x="4953486" y="4297199"/>
              <a:ext cx="1929967" cy="1351046"/>
            </a:xfrm>
            <a:prstGeom prst="wedgeRoundRectCallout">
              <a:avLst>
                <a:gd name="adj1" fmla="val 40445"/>
                <a:gd name="adj2" fmla="val 61178"/>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2" name="TextBox 101">
              <a:extLst>
                <a:ext uri="{FF2B5EF4-FFF2-40B4-BE49-F238E27FC236}">
                  <a16:creationId xmlns:a16="http://schemas.microsoft.com/office/drawing/2014/main" id="{4F4CE2D7-9DB8-4292-B8A0-1AD135FFEFD1}"/>
                </a:ext>
              </a:extLst>
            </p:cNvPr>
            <p:cNvSpPr txBox="1"/>
            <p:nvPr/>
          </p:nvSpPr>
          <p:spPr>
            <a:xfrm>
              <a:off x="5023745" y="4289318"/>
              <a:ext cx="1766479" cy="12781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Er</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ist</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schon</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durch</a:t>
              </a:r>
              <a:r>
                <a:rPr kumimoji="0" lang="en-GB" sz="1700" b="0" i="0" u="none" strike="noStrike" kern="0" cap="none" spc="0" normalizeH="0" baseline="0" noProof="0" dirty="0">
                  <a:ln>
                    <a:noFill/>
                  </a:ln>
                  <a:effectLst/>
                  <a:uLnTx/>
                  <a:uFillTx/>
                </a:rPr>
                <a:t> den Wald </a:t>
              </a:r>
              <a:r>
                <a:rPr kumimoji="0" lang="en-GB" sz="1700" b="0" i="0" u="none" strike="noStrike" kern="0" cap="none" spc="0" normalizeH="0" baseline="0" noProof="0" dirty="0" err="1">
                  <a:ln>
                    <a:noFill/>
                  </a:ln>
                  <a:effectLst/>
                  <a:uLnTx/>
                  <a:uFillTx/>
                </a:rPr>
                <a:t>gewandert</a:t>
              </a:r>
              <a:r>
                <a:rPr kumimoji="0" lang="en-GB" sz="1700" b="0" i="0" u="none" strike="noStrike" kern="0" cap="none" spc="0" normalizeH="0" baseline="0" noProof="0" dirty="0">
                  <a:ln>
                    <a:noFill/>
                  </a:ln>
                  <a:effectLst/>
                  <a:uLnTx/>
                  <a:uFillTx/>
                </a:rPr>
                <a:t> und   </a:t>
              </a:r>
              <a:r>
                <a:rPr kumimoji="0" lang="en-GB" sz="1700" b="0" i="0" u="none" strike="noStrike" kern="0" cap="none" spc="0" normalizeH="0" baseline="0" noProof="0" dirty="0" err="1">
                  <a:ln>
                    <a:noFill/>
                  </a:ln>
                  <a:effectLst/>
                  <a:uLnTx/>
                  <a:uFillTx/>
                </a:rPr>
                <a:t>er</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ist</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auch</a:t>
              </a:r>
              <a:r>
                <a:rPr kumimoji="0" lang="en-GB" sz="1700" b="0" i="0" u="none" strike="noStrike" kern="0" cap="none" spc="0" normalizeH="0" baseline="0" noProof="0" dirty="0">
                  <a:ln>
                    <a:noFill/>
                  </a:ln>
                  <a:effectLst/>
                  <a:uLnTx/>
                  <a:uFillTx/>
                </a:rPr>
                <a:t> auf den Berg </a:t>
              </a:r>
              <a:r>
                <a:rPr kumimoji="0" lang="en-GB" sz="1700" b="0" i="0" u="none" strike="noStrike" kern="0" cap="none" spc="0" normalizeH="0" baseline="0" noProof="0" dirty="0" err="1">
                  <a:ln>
                    <a:noFill/>
                  </a:ln>
                  <a:effectLst/>
                  <a:uLnTx/>
                  <a:uFillTx/>
                </a:rPr>
                <a:t>geklettert</a:t>
              </a:r>
              <a:r>
                <a:rPr kumimoji="0" lang="en-GB" sz="1700" b="0" i="0" u="none" strike="noStrike" kern="0" cap="none" spc="0" normalizeH="0" baseline="0" noProof="0" dirty="0">
                  <a:ln>
                    <a:noFill/>
                  </a:ln>
                  <a:effectLst/>
                  <a:uLnTx/>
                  <a:uFillTx/>
                </a:rPr>
                <a:t>.</a:t>
              </a:r>
            </a:p>
          </p:txBody>
        </p:sp>
      </p:grpSp>
      <p:grpSp>
        <p:nvGrpSpPr>
          <p:cNvPr id="111" name="Group 110">
            <a:extLst>
              <a:ext uri="{FF2B5EF4-FFF2-40B4-BE49-F238E27FC236}">
                <a16:creationId xmlns:a16="http://schemas.microsoft.com/office/drawing/2014/main" id="{2F11A90A-A628-476A-A1DE-2D27EFE834F5}"/>
              </a:ext>
            </a:extLst>
          </p:cNvPr>
          <p:cNvGrpSpPr/>
          <p:nvPr/>
        </p:nvGrpSpPr>
        <p:grpSpPr>
          <a:xfrm>
            <a:off x="8446237" y="1572545"/>
            <a:ext cx="3152078" cy="4386210"/>
            <a:chOff x="4719331" y="2191837"/>
            <a:chExt cx="2314515" cy="4003200"/>
          </a:xfrm>
        </p:grpSpPr>
        <p:grpSp>
          <p:nvGrpSpPr>
            <p:cNvPr id="112" name="Group 111">
              <a:extLst>
                <a:ext uri="{FF2B5EF4-FFF2-40B4-BE49-F238E27FC236}">
                  <a16:creationId xmlns:a16="http://schemas.microsoft.com/office/drawing/2014/main" id="{4DACDAF0-1E0F-433E-A5BA-8BC08CEC60C0}"/>
                </a:ext>
              </a:extLst>
            </p:cNvPr>
            <p:cNvGrpSpPr/>
            <p:nvPr/>
          </p:nvGrpSpPr>
          <p:grpSpPr>
            <a:xfrm>
              <a:off x="4719331" y="2191837"/>
              <a:ext cx="2314515" cy="4003200"/>
              <a:chOff x="4719331" y="2191837"/>
              <a:chExt cx="2198943" cy="4003200"/>
            </a:xfrm>
          </p:grpSpPr>
          <p:grpSp>
            <p:nvGrpSpPr>
              <p:cNvPr id="115" name="Group 114">
                <a:extLst>
                  <a:ext uri="{FF2B5EF4-FFF2-40B4-BE49-F238E27FC236}">
                    <a16:creationId xmlns:a16="http://schemas.microsoft.com/office/drawing/2014/main" id="{E243C3DE-4963-4E00-94E5-85771D9B96B0}"/>
                  </a:ext>
                </a:extLst>
              </p:cNvPr>
              <p:cNvGrpSpPr/>
              <p:nvPr/>
            </p:nvGrpSpPr>
            <p:grpSpPr>
              <a:xfrm>
                <a:off x="4719331" y="2191837"/>
                <a:ext cx="2198943" cy="4003200"/>
                <a:chOff x="-30479" y="22860"/>
                <a:chExt cx="3394710" cy="6004560"/>
              </a:xfrm>
            </p:grpSpPr>
            <p:grpSp>
              <p:nvGrpSpPr>
                <p:cNvPr id="117" name="Group 116">
                  <a:extLst>
                    <a:ext uri="{FF2B5EF4-FFF2-40B4-BE49-F238E27FC236}">
                      <a16:creationId xmlns:a16="http://schemas.microsoft.com/office/drawing/2014/main" id="{4A447F52-A5F1-4BA4-82B0-1962C4701E21}"/>
                    </a:ext>
                  </a:extLst>
                </p:cNvPr>
                <p:cNvGrpSpPr/>
                <p:nvPr/>
              </p:nvGrpSpPr>
              <p:grpSpPr>
                <a:xfrm>
                  <a:off x="-30479" y="22860"/>
                  <a:ext cx="3394710" cy="6004560"/>
                  <a:chOff x="-30479" y="22860"/>
                  <a:chExt cx="3394710" cy="6004560"/>
                </a:xfrm>
              </p:grpSpPr>
              <p:grpSp>
                <p:nvGrpSpPr>
                  <p:cNvPr id="119" name="Group 118">
                    <a:extLst>
                      <a:ext uri="{FF2B5EF4-FFF2-40B4-BE49-F238E27FC236}">
                        <a16:creationId xmlns:a16="http://schemas.microsoft.com/office/drawing/2014/main" id="{5BC9594D-3870-41FE-BC63-47DC8CF92324}"/>
                      </a:ext>
                    </a:extLst>
                  </p:cNvPr>
                  <p:cNvGrpSpPr/>
                  <p:nvPr/>
                </p:nvGrpSpPr>
                <p:grpSpPr>
                  <a:xfrm>
                    <a:off x="-30479" y="22860"/>
                    <a:ext cx="3394710" cy="6004560"/>
                    <a:chOff x="-30479" y="22860"/>
                    <a:chExt cx="3394710" cy="6004560"/>
                  </a:xfrm>
                </p:grpSpPr>
                <p:sp>
                  <p:nvSpPr>
                    <p:cNvPr id="121" name="Rectangle: Rounded Corners 126">
                      <a:extLst>
                        <a:ext uri="{FF2B5EF4-FFF2-40B4-BE49-F238E27FC236}">
                          <a16:creationId xmlns:a16="http://schemas.microsoft.com/office/drawing/2014/main" id="{0EE25DF0-74D7-4AE8-9EC5-20C1453A2D7B}"/>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5EAEB5B5-62D3-45B8-9691-55D79A441FD5}"/>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120" name="Oval 119">
                    <a:extLst>
                      <a:ext uri="{FF2B5EF4-FFF2-40B4-BE49-F238E27FC236}">
                        <a16:creationId xmlns:a16="http://schemas.microsoft.com/office/drawing/2014/main" id="{EB6D9069-B170-4F35-9B24-C01C3FDBC9B1}"/>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sp>
              <p:nvSpPr>
                <p:cNvPr id="118" name="Speech Bubble: Rectangle with Corners Rounded 123">
                  <a:extLst>
                    <a:ext uri="{FF2B5EF4-FFF2-40B4-BE49-F238E27FC236}">
                      <a16:creationId xmlns:a16="http://schemas.microsoft.com/office/drawing/2014/main" id="{74830403-7612-4D87-883F-7D489B61C4A6}"/>
                    </a:ext>
                  </a:extLst>
                </p:cNvPr>
                <p:cNvSpPr/>
                <p:nvPr/>
              </p:nvSpPr>
              <p:spPr>
                <a:xfrm>
                  <a:off x="266310" y="525984"/>
                  <a:ext cx="2830692" cy="1250414"/>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16" name="TextBox 115">
                <a:extLst>
                  <a:ext uri="{FF2B5EF4-FFF2-40B4-BE49-F238E27FC236}">
                    <a16:creationId xmlns:a16="http://schemas.microsoft.com/office/drawing/2014/main" id="{36FB8806-04F6-4BEB-8E76-CD179A0A6F5E}"/>
                  </a:ext>
                </a:extLst>
              </p:cNvPr>
              <p:cNvSpPr txBox="1"/>
              <p:nvPr/>
            </p:nvSpPr>
            <p:spPr>
              <a:xfrm>
                <a:off x="4952995" y="2507351"/>
                <a:ext cx="1923070"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Er</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ist</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mit</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dem</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Mountainbike</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wieder</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nach</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unten</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gefahren</a:t>
                </a:r>
                <a:r>
                  <a:rPr kumimoji="0" lang="en-GB" sz="1700" b="0" i="0" u="none" strike="noStrike" kern="0" cap="none" spc="0" normalizeH="0" baseline="0" noProof="0" dirty="0">
                    <a:ln>
                      <a:noFill/>
                    </a:ln>
                    <a:effectLst/>
                    <a:uLnTx/>
                    <a:uFillTx/>
                  </a:rPr>
                  <a:t>.</a:t>
                </a:r>
                <a:endParaRPr kumimoji="0" lang="en-GB" sz="1700" b="0" i="0" u="sng" strike="noStrike" kern="0" cap="none" spc="0" normalizeH="0" baseline="0" noProof="0" dirty="0">
                  <a:ln>
                    <a:noFill/>
                  </a:ln>
                  <a:effectLst/>
                  <a:uLnTx/>
                  <a:uFillTx/>
                </a:endParaRPr>
              </a:p>
            </p:txBody>
          </p:sp>
        </p:grpSp>
        <p:sp>
          <p:nvSpPr>
            <p:cNvPr id="113" name="Speech Bubble: Rectangle with Corners Rounded 118">
              <a:extLst>
                <a:ext uri="{FF2B5EF4-FFF2-40B4-BE49-F238E27FC236}">
                  <a16:creationId xmlns:a16="http://schemas.microsoft.com/office/drawing/2014/main" id="{D9BF51B9-E0B5-45F7-AFA7-837FDF4E6873}"/>
                </a:ext>
              </a:extLst>
            </p:cNvPr>
            <p:cNvSpPr/>
            <p:nvPr/>
          </p:nvSpPr>
          <p:spPr>
            <a:xfrm>
              <a:off x="4921682" y="4114472"/>
              <a:ext cx="1929967" cy="750325"/>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4" name="TextBox 113">
              <a:extLst>
                <a:ext uri="{FF2B5EF4-FFF2-40B4-BE49-F238E27FC236}">
                  <a16:creationId xmlns:a16="http://schemas.microsoft.com/office/drawing/2014/main" id="{06540317-35DD-458F-81A8-E23A2AF5DB13}"/>
                </a:ext>
              </a:extLst>
            </p:cNvPr>
            <p:cNvSpPr txBox="1"/>
            <p:nvPr/>
          </p:nvSpPr>
          <p:spPr>
            <a:xfrm>
              <a:off x="4942978" y="4183546"/>
              <a:ext cx="1998831" cy="56180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  Ich   </a:t>
              </a:r>
              <a:r>
                <a:rPr kumimoji="0" lang="en-GB" sz="1700" b="0" i="0" u="none" strike="noStrike" kern="0" cap="none" spc="0" normalizeH="0" baseline="0" noProof="0" dirty="0" err="1">
                  <a:ln>
                    <a:noFill/>
                  </a:ln>
                  <a:effectLst/>
                  <a:uLnTx/>
                  <a:uFillTx/>
                </a:rPr>
                <a:t>habe</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noch</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keine</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Bootfahrt</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gemacht</a:t>
              </a:r>
              <a:r>
                <a:rPr kumimoji="0" lang="en-GB" sz="1700" b="0" i="0" u="none" strike="noStrike" kern="0" cap="none" spc="0" normalizeH="0" baseline="0" noProof="0" dirty="0">
                  <a:ln>
                    <a:noFill/>
                  </a:ln>
                  <a:effectLst/>
                  <a:uLnTx/>
                  <a:uFillTx/>
                </a:rPr>
                <a:t>.</a:t>
              </a:r>
            </a:p>
          </p:txBody>
        </p:sp>
      </p:grpSp>
      <p:sp>
        <p:nvSpPr>
          <p:cNvPr id="123" name="Rectangle 122">
            <a:extLst>
              <a:ext uri="{FF2B5EF4-FFF2-40B4-BE49-F238E27FC236}">
                <a16:creationId xmlns:a16="http://schemas.microsoft.com/office/drawing/2014/main" id="{BD1622C5-FE56-4161-BCF9-9802887E0396}"/>
              </a:ext>
            </a:extLst>
          </p:cNvPr>
          <p:cNvSpPr/>
          <p:nvPr/>
        </p:nvSpPr>
        <p:spPr>
          <a:xfrm>
            <a:off x="2443409" y="2299339"/>
            <a:ext cx="597970" cy="25142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Century Gothic" panose="020F0302020204030204"/>
                <a:ea typeface="+mn-ea"/>
                <a:cs typeface="+mn-cs"/>
              </a:rPr>
              <a:t>1</a:t>
            </a:r>
          </a:p>
        </p:txBody>
      </p:sp>
      <p:cxnSp>
        <p:nvCxnSpPr>
          <p:cNvPr id="124" name="Straight Connector 123">
            <a:extLst>
              <a:ext uri="{FF2B5EF4-FFF2-40B4-BE49-F238E27FC236}">
                <a16:creationId xmlns:a16="http://schemas.microsoft.com/office/drawing/2014/main" id="{181300D0-D3AB-4DD1-AD00-81A1EA74DCE9}"/>
              </a:ext>
            </a:extLst>
          </p:cNvPr>
          <p:cNvCxnSpPr>
            <a:cxnSpLocks/>
          </p:cNvCxnSpPr>
          <p:nvPr/>
        </p:nvCxnSpPr>
        <p:spPr>
          <a:xfrm flipV="1">
            <a:off x="2450676" y="2550764"/>
            <a:ext cx="522840" cy="3"/>
          </a:xfrm>
          <a:prstGeom prst="line">
            <a:avLst/>
          </a:prstGeom>
          <a:noFill/>
          <a:ln w="38100" cap="flat" cmpd="sng" algn="ctr">
            <a:solidFill>
              <a:srgbClr val="FFCC00"/>
            </a:solidFill>
            <a:prstDash val="solid"/>
            <a:miter lim="800000"/>
          </a:ln>
          <a:effectLst/>
        </p:spPr>
      </p:cxnSp>
      <p:cxnSp>
        <p:nvCxnSpPr>
          <p:cNvPr id="125" name="Straight Connector 124">
            <a:extLst>
              <a:ext uri="{FF2B5EF4-FFF2-40B4-BE49-F238E27FC236}">
                <a16:creationId xmlns:a16="http://schemas.microsoft.com/office/drawing/2014/main" id="{5793F211-40A6-4589-A64A-DE939BF352EB}"/>
              </a:ext>
            </a:extLst>
          </p:cNvPr>
          <p:cNvCxnSpPr>
            <a:cxnSpLocks/>
          </p:cNvCxnSpPr>
          <p:nvPr/>
        </p:nvCxnSpPr>
        <p:spPr>
          <a:xfrm>
            <a:off x="8816923" y="4062589"/>
            <a:ext cx="531252" cy="0"/>
          </a:xfrm>
          <a:prstGeom prst="line">
            <a:avLst/>
          </a:prstGeom>
          <a:noFill/>
          <a:ln w="38100" cap="flat" cmpd="sng" algn="ctr">
            <a:solidFill>
              <a:srgbClr val="FFCC00"/>
            </a:solidFill>
            <a:prstDash val="solid"/>
            <a:miter lim="800000"/>
          </a:ln>
          <a:effectLst/>
        </p:spPr>
      </p:cxnSp>
      <p:cxnSp>
        <p:nvCxnSpPr>
          <p:cNvPr id="126" name="Straight Connector 125">
            <a:extLst>
              <a:ext uri="{FF2B5EF4-FFF2-40B4-BE49-F238E27FC236}">
                <a16:creationId xmlns:a16="http://schemas.microsoft.com/office/drawing/2014/main" id="{E36F99EC-C9E6-48C3-8F0D-1ED5D4ECD988}"/>
              </a:ext>
            </a:extLst>
          </p:cNvPr>
          <p:cNvCxnSpPr>
            <a:cxnSpLocks/>
          </p:cNvCxnSpPr>
          <p:nvPr/>
        </p:nvCxnSpPr>
        <p:spPr>
          <a:xfrm>
            <a:off x="2851302" y="4370366"/>
            <a:ext cx="508809" cy="0"/>
          </a:xfrm>
          <a:prstGeom prst="line">
            <a:avLst/>
          </a:prstGeom>
          <a:noFill/>
          <a:ln w="38100" cap="flat" cmpd="sng" algn="ctr">
            <a:solidFill>
              <a:srgbClr val="DAA520"/>
            </a:solidFill>
            <a:prstDash val="solid"/>
            <a:miter lim="800000"/>
          </a:ln>
          <a:effectLst/>
        </p:spPr>
      </p:cxnSp>
      <p:cxnSp>
        <p:nvCxnSpPr>
          <p:cNvPr id="127" name="Straight Connector 126">
            <a:extLst>
              <a:ext uri="{FF2B5EF4-FFF2-40B4-BE49-F238E27FC236}">
                <a16:creationId xmlns:a16="http://schemas.microsoft.com/office/drawing/2014/main" id="{76013C68-6EBD-4699-A217-38DD48026530}"/>
              </a:ext>
            </a:extLst>
          </p:cNvPr>
          <p:cNvCxnSpPr>
            <a:cxnSpLocks/>
          </p:cNvCxnSpPr>
          <p:nvPr/>
        </p:nvCxnSpPr>
        <p:spPr>
          <a:xfrm>
            <a:off x="2624028" y="4879533"/>
            <a:ext cx="481678" cy="0"/>
          </a:xfrm>
          <a:prstGeom prst="line">
            <a:avLst/>
          </a:prstGeom>
          <a:noFill/>
          <a:ln w="38100" cap="flat" cmpd="sng" algn="ctr">
            <a:solidFill>
              <a:srgbClr val="DAA520"/>
            </a:solidFill>
            <a:prstDash val="solid"/>
            <a:miter lim="800000"/>
          </a:ln>
          <a:effectLst/>
        </p:spPr>
      </p:cxnSp>
      <p:cxnSp>
        <p:nvCxnSpPr>
          <p:cNvPr id="128" name="Straight Connector 127">
            <a:extLst>
              <a:ext uri="{FF2B5EF4-FFF2-40B4-BE49-F238E27FC236}">
                <a16:creationId xmlns:a16="http://schemas.microsoft.com/office/drawing/2014/main" id="{A9100D6E-AD36-4594-BDE2-185F6A7483A5}"/>
              </a:ext>
            </a:extLst>
          </p:cNvPr>
          <p:cNvCxnSpPr>
            <a:cxnSpLocks/>
          </p:cNvCxnSpPr>
          <p:nvPr/>
        </p:nvCxnSpPr>
        <p:spPr>
          <a:xfrm>
            <a:off x="9082549" y="2242031"/>
            <a:ext cx="434530" cy="0"/>
          </a:xfrm>
          <a:prstGeom prst="line">
            <a:avLst/>
          </a:prstGeom>
          <a:noFill/>
          <a:ln w="38100" cap="flat" cmpd="sng" algn="ctr">
            <a:solidFill>
              <a:srgbClr val="FFCC00"/>
            </a:solidFill>
            <a:prstDash val="solid"/>
            <a:miter lim="800000"/>
          </a:ln>
          <a:effectLst/>
        </p:spPr>
      </p:cxnSp>
      <p:cxnSp>
        <p:nvCxnSpPr>
          <p:cNvPr id="129" name="Straight Connector 128">
            <a:extLst>
              <a:ext uri="{FF2B5EF4-FFF2-40B4-BE49-F238E27FC236}">
                <a16:creationId xmlns:a16="http://schemas.microsoft.com/office/drawing/2014/main" id="{537EF723-1D4E-48C4-BD0B-F09B692D5F3E}"/>
              </a:ext>
            </a:extLst>
          </p:cNvPr>
          <p:cNvCxnSpPr>
            <a:cxnSpLocks/>
          </p:cNvCxnSpPr>
          <p:nvPr/>
        </p:nvCxnSpPr>
        <p:spPr>
          <a:xfrm>
            <a:off x="5131534" y="2291077"/>
            <a:ext cx="589463" cy="0"/>
          </a:xfrm>
          <a:prstGeom prst="line">
            <a:avLst/>
          </a:prstGeom>
          <a:noFill/>
          <a:ln w="38100" cap="flat" cmpd="sng" algn="ctr">
            <a:solidFill>
              <a:srgbClr val="FFCC00"/>
            </a:solidFill>
            <a:prstDash val="solid"/>
            <a:miter lim="800000"/>
          </a:ln>
          <a:effectLst/>
        </p:spPr>
      </p:cxnSp>
      <p:sp>
        <p:nvSpPr>
          <p:cNvPr id="130" name="Rectangle 129">
            <a:extLst>
              <a:ext uri="{FF2B5EF4-FFF2-40B4-BE49-F238E27FC236}">
                <a16:creationId xmlns:a16="http://schemas.microsoft.com/office/drawing/2014/main" id="{8E84B454-6B33-45C3-AD2B-89D0FF54A728}"/>
              </a:ext>
            </a:extLst>
          </p:cNvPr>
          <p:cNvSpPr/>
          <p:nvPr/>
        </p:nvSpPr>
        <p:spPr>
          <a:xfrm>
            <a:off x="2765902" y="4108279"/>
            <a:ext cx="679610" cy="241217"/>
          </a:xfrm>
          <a:prstGeom prst="rect">
            <a:avLst/>
          </a:prstGeom>
          <a:solidFill>
            <a:sysClr val="window" lastClr="FFFFFF"/>
          </a:solidFill>
          <a:ln w="12700" cap="flat" cmpd="sng" algn="ctr">
            <a:solidFill>
              <a:srgbClr val="FFCC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Century Gothic" panose="020F0302020204030204"/>
                <a:ea typeface="+mn-ea"/>
                <a:cs typeface="+mn-cs"/>
              </a:rPr>
              <a:t>2</a:t>
            </a:r>
          </a:p>
        </p:txBody>
      </p:sp>
      <p:sp>
        <p:nvSpPr>
          <p:cNvPr id="131" name="Rectangle 130">
            <a:extLst>
              <a:ext uri="{FF2B5EF4-FFF2-40B4-BE49-F238E27FC236}">
                <a16:creationId xmlns:a16="http://schemas.microsoft.com/office/drawing/2014/main" id="{F893A6F6-3CEA-4744-8AF0-0B4EA68A8E28}"/>
              </a:ext>
            </a:extLst>
          </p:cNvPr>
          <p:cNvSpPr/>
          <p:nvPr/>
        </p:nvSpPr>
        <p:spPr>
          <a:xfrm>
            <a:off x="2595809" y="4648191"/>
            <a:ext cx="597964" cy="195130"/>
          </a:xfrm>
          <a:prstGeom prst="rect">
            <a:avLst/>
          </a:prstGeom>
          <a:solidFill>
            <a:sysClr val="window" lastClr="FFFFFF"/>
          </a:solidFill>
          <a:ln w="12700" cap="flat" cmpd="sng" algn="ctr">
            <a:solidFill>
              <a:srgbClr val="FFCC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Century Gothic" panose="020F0302020204030204"/>
                <a:ea typeface="+mn-ea"/>
                <a:cs typeface="+mn-cs"/>
              </a:rPr>
              <a:t>3</a:t>
            </a:r>
          </a:p>
        </p:txBody>
      </p:sp>
      <p:sp>
        <p:nvSpPr>
          <p:cNvPr id="132" name="Rectangle 131">
            <a:extLst>
              <a:ext uri="{FF2B5EF4-FFF2-40B4-BE49-F238E27FC236}">
                <a16:creationId xmlns:a16="http://schemas.microsoft.com/office/drawing/2014/main" id="{4EC0FAD4-0D56-45D7-9FBB-9763CCF11E4D}"/>
              </a:ext>
            </a:extLst>
          </p:cNvPr>
          <p:cNvSpPr/>
          <p:nvPr/>
        </p:nvSpPr>
        <p:spPr>
          <a:xfrm>
            <a:off x="5231163" y="3921139"/>
            <a:ext cx="421626" cy="28405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Century Gothic" panose="020F0302020204030204"/>
                <a:ea typeface="+mn-ea"/>
                <a:cs typeface="+mn-cs"/>
              </a:rPr>
              <a:t>5</a:t>
            </a:r>
          </a:p>
        </p:txBody>
      </p:sp>
      <p:sp>
        <p:nvSpPr>
          <p:cNvPr id="133" name="Rectangle 132">
            <a:extLst>
              <a:ext uri="{FF2B5EF4-FFF2-40B4-BE49-F238E27FC236}">
                <a16:creationId xmlns:a16="http://schemas.microsoft.com/office/drawing/2014/main" id="{BDB0B58E-4B2C-497A-8185-AC1287107022}"/>
              </a:ext>
            </a:extLst>
          </p:cNvPr>
          <p:cNvSpPr/>
          <p:nvPr/>
        </p:nvSpPr>
        <p:spPr>
          <a:xfrm>
            <a:off x="5200284" y="2008716"/>
            <a:ext cx="491537" cy="25142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Century Gothic" panose="020F0302020204030204"/>
                <a:ea typeface="+mn-ea"/>
                <a:cs typeface="+mn-cs"/>
              </a:rPr>
              <a:t>4</a:t>
            </a:r>
          </a:p>
        </p:txBody>
      </p:sp>
      <p:sp>
        <p:nvSpPr>
          <p:cNvPr id="134" name="Rectangle 133">
            <a:extLst>
              <a:ext uri="{FF2B5EF4-FFF2-40B4-BE49-F238E27FC236}">
                <a16:creationId xmlns:a16="http://schemas.microsoft.com/office/drawing/2014/main" id="{4290B6B0-2C51-4AB6-B8F1-B73F07B69416}"/>
              </a:ext>
            </a:extLst>
          </p:cNvPr>
          <p:cNvSpPr/>
          <p:nvPr/>
        </p:nvSpPr>
        <p:spPr>
          <a:xfrm>
            <a:off x="6770706" y="4366760"/>
            <a:ext cx="376930" cy="3357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Century Gothic" panose="020F0302020204030204"/>
                <a:ea typeface="+mn-ea"/>
                <a:cs typeface="+mn-cs"/>
              </a:rPr>
              <a:t>6</a:t>
            </a:r>
          </a:p>
        </p:txBody>
      </p:sp>
      <p:sp>
        <p:nvSpPr>
          <p:cNvPr id="135" name="Rectangle 134">
            <a:extLst>
              <a:ext uri="{FF2B5EF4-FFF2-40B4-BE49-F238E27FC236}">
                <a16:creationId xmlns:a16="http://schemas.microsoft.com/office/drawing/2014/main" id="{F385762E-EC17-404B-94D4-0FD705DDA5A4}"/>
              </a:ext>
            </a:extLst>
          </p:cNvPr>
          <p:cNvSpPr/>
          <p:nvPr/>
        </p:nvSpPr>
        <p:spPr>
          <a:xfrm>
            <a:off x="9132779" y="1978653"/>
            <a:ext cx="281573" cy="23431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Century Gothic" panose="020F0302020204030204"/>
                <a:ea typeface="+mn-ea"/>
                <a:cs typeface="+mn-cs"/>
              </a:rPr>
              <a:t>7</a:t>
            </a:r>
          </a:p>
        </p:txBody>
      </p:sp>
      <p:sp>
        <p:nvSpPr>
          <p:cNvPr id="136" name="Rectangle 135">
            <a:extLst>
              <a:ext uri="{FF2B5EF4-FFF2-40B4-BE49-F238E27FC236}">
                <a16:creationId xmlns:a16="http://schemas.microsoft.com/office/drawing/2014/main" id="{89C32782-80E2-417F-9CEB-954EA7581FA8}"/>
              </a:ext>
            </a:extLst>
          </p:cNvPr>
          <p:cNvSpPr/>
          <p:nvPr/>
        </p:nvSpPr>
        <p:spPr>
          <a:xfrm>
            <a:off x="8839052" y="3758775"/>
            <a:ext cx="509123" cy="27390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Century Gothic" panose="020F0302020204030204"/>
                <a:ea typeface="+mn-ea"/>
                <a:cs typeface="+mn-cs"/>
              </a:rPr>
              <a:t>8</a:t>
            </a:r>
          </a:p>
        </p:txBody>
      </p:sp>
      <p:cxnSp>
        <p:nvCxnSpPr>
          <p:cNvPr id="137" name="Straight Connector 136">
            <a:extLst>
              <a:ext uri="{FF2B5EF4-FFF2-40B4-BE49-F238E27FC236}">
                <a16:creationId xmlns:a16="http://schemas.microsoft.com/office/drawing/2014/main" id="{BF50DB15-FCFF-4CC0-B59E-B32C4885D456}"/>
              </a:ext>
            </a:extLst>
          </p:cNvPr>
          <p:cNvCxnSpPr>
            <a:cxnSpLocks/>
          </p:cNvCxnSpPr>
          <p:nvPr/>
        </p:nvCxnSpPr>
        <p:spPr>
          <a:xfrm>
            <a:off x="6755576" y="4688711"/>
            <a:ext cx="407190" cy="0"/>
          </a:xfrm>
          <a:prstGeom prst="line">
            <a:avLst/>
          </a:prstGeom>
          <a:noFill/>
          <a:ln w="38100" cap="flat" cmpd="sng" algn="ctr">
            <a:solidFill>
              <a:srgbClr val="FFCC00"/>
            </a:solidFill>
            <a:prstDash val="solid"/>
            <a:miter lim="800000"/>
          </a:ln>
          <a:effectLst/>
        </p:spPr>
      </p:cxnSp>
      <p:cxnSp>
        <p:nvCxnSpPr>
          <p:cNvPr id="138" name="Straight Connector 137">
            <a:extLst>
              <a:ext uri="{FF2B5EF4-FFF2-40B4-BE49-F238E27FC236}">
                <a16:creationId xmlns:a16="http://schemas.microsoft.com/office/drawing/2014/main" id="{388FE96D-5487-44DC-A2B5-441C7F135B4E}"/>
              </a:ext>
            </a:extLst>
          </p:cNvPr>
          <p:cNvCxnSpPr>
            <a:cxnSpLocks/>
          </p:cNvCxnSpPr>
          <p:nvPr/>
        </p:nvCxnSpPr>
        <p:spPr>
          <a:xfrm>
            <a:off x="5257549" y="4192675"/>
            <a:ext cx="377006" cy="0"/>
          </a:xfrm>
          <a:prstGeom prst="line">
            <a:avLst/>
          </a:prstGeom>
          <a:noFill/>
          <a:ln w="38100" cap="flat" cmpd="sng" algn="ctr">
            <a:solidFill>
              <a:srgbClr val="FFCC00"/>
            </a:solidFill>
            <a:prstDash val="solid"/>
            <a:miter lim="800000"/>
          </a:ln>
          <a:effectLst/>
        </p:spPr>
      </p:cxn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23" grpId="0" animBg="1"/>
      <p:bldP spid="130" grpId="0" animBg="1"/>
      <p:bldP spid="131" grpId="0" animBg="1"/>
      <p:bldP spid="132" grpId="0" animBg="1"/>
      <p:bldP spid="133" grpId="0" animBg="1"/>
      <p:bldP spid="134" grpId="0" animBg="1"/>
      <p:bldP spid="135" grpId="0" animBg="1"/>
      <p:bldP spid="1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638800" cy="647577"/>
          </a:xfrm>
        </p:spPr>
        <p:txBody>
          <a:bodyPr>
            <a:noAutofit/>
          </a:bodyPr>
          <a:lstStyle/>
          <a:p>
            <a:r>
              <a:rPr lang="en-GB" sz="2800" b="1" dirty="0">
                <a:solidFill>
                  <a:schemeClr val="bg1"/>
                </a:solidFill>
              </a:rPr>
              <a:t>Katja </a:t>
            </a:r>
            <a:r>
              <a:rPr lang="en-GB" sz="2800" b="1" dirty="0" err="1">
                <a:solidFill>
                  <a:schemeClr val="bg1"/>
                </a:solidFill>
              </a:rPr>
              <a:t>spricht</a:t>
            </a:r>
            <a:r>
              <a:rPr lang="en-GB" sz="2800" b="1" dirty="0">
                <a:solidFill>
                  <a:schemeClr val="bg1"/>
                </a:solidFill>
              </a:rPr>
              <a:t> </a:t>
            </a:r>
            <a:r>
              <a:rPr lang="en-GB" sz="2800" b="1" dirty="0" err="1">
                <a:solidFill>
                  <a:schemeClr val="bg1"/>
                </a:solidFill>
              </a:rPr>
              <a:t>mit</a:t>
            </a:r>
            <a:r>
              <a:rPr lang="en-GB" sz="2800" b="1" dirty="0">
                <a:solidFill>
                  <a:schemeClr val="bg1"/>
                </a:solidFill>
              </a:rPr>
              <a:t> </a:t>
            </a:r>
            <a:r>
              <a:rPr lang="en-GB" sz="2800" b="1" dirty="0" err="1">
                <a:solidFill>
                  <a:schemeClr val="bg1"/>
                </a:solidFill>
              </a:rPr>
              <a:t>ihrer</a:t>
            </a:r>
            <a:r>
              <a:rPr lang="en-GB" sz="2800" b="1" dirty="0">
                <a:solidFill>
                  <a:schemeClr val="bg1"/>
                </a:solidFill>
              </a:rPr>
              <a:t> </a:t>
            </a:r>
            <a:r>
              <a:rPr lang="en-GB" sz="2800" b="1" dirty="0" err="1">
                <a:solidFill>
                  <a:schemeClr val="bg1"/>
                </a:solidFill>
              </a:rPr>
              <a:t>Kusine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95053"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978918708"/>
              </p:ext>
            </p:extLst>
          </p:nvPr>
        </p:nvGraphicFramePr>
        <p:xfrm>
          <a:off x="355127" y="1533971"/>
          <a:ext cx="11708880" cy="4759629"/>
        </p:xfrm>
        <a:graphic>
          <a:graphicData uri="http://schemas.openxmlformats.org/drawingml/2006/table">
            <a:tbl>
              <a:tblPr firstRow="1" bandRow="1">
                <a:tableStyleId>{00A15C55-8517-42AA-B614-E9B94910E393}</a:tableStyleId>
              </a:tblPr>
              <a:tblGrid>
                <a:gridCol w="711673">
                  <a:extLst>
                    <a:ext uri="{9D8B030D-6E8A-4147-A177-3AD203B41FA5}">
                      <a16:colId xmlns:a16="http://schemas.microsoft.com/office/drawing/2014/main" val="2607353726"/>
                    </a:ext>
                  </a:extLst>
                </a:gridCol>
                <a:gridCol w="5713054">
                  <a:extLst>
                    <a:ext uri="{9D8B030D-6E8A-4147-A177-3AD203B41FA5}">
                      <a16:colId xmlns:a16="http://schemas.microsoft.com/office/drawing/2014/main" val="1600817978"/>
                    </a:ext>
                  </a:extLst>
                </a:gridCol>
                <a:gridCol w="642026">
                  <a:extLst>
                    <a:ext uri="{9D8B030D-6E8A-4147-A177-3AD203B41FA5}">
                      <a16:colId xmlns:a16="http://schemas.microsoft.com/office/drawing/2014/main" val="4128092149"/>
                    </a:ext>
                  </a:extLst>
                </a:gridCol>
                <a:gridCol w="603115">
                  <a:extLst>
                    <a:ext uri="{9D8B030D-6E8A-4147-A177-3AD203B41FA5}">
                      <a16:colId xmlns:a16="http://schemas.microsoft.com/office/drawing/2014/main" val="2609792770"/>
                    </a:ext>
                  </a:extLst>
                </a:gridCol>
                <a:gridCol w="1906621">
                  <a:extLst>
                    <a:ext uri="{9D8B030D-6E8A-4147-A177-3AD203B41FA5}">
                      <a16:colId xmlns:a16="http://schemas.microsoft.com/office/drawing/2014/main" val="850336160"/>
                    </a:ext>
                  </a:extLst>
                </a:gridCol>
                <a:gridCol w="2132391">
                  <a:extLst>
                    <a:ext uri="{9D8B030D-6E8A-4147-A177-3AD203B41FA5}">
                      <a16:colId xmlns:a16="http://schemas.microsoft.com/office/drawing/2014/main" val="3589742026"/>
                    </a:ext>
                  </a:extLst>
                </a:gridCol>
              </a:tblGrid>
              <a:tr h="497067">
                <a:tc>
                  <a:txBody>
                    <a:bodyPr/>
                    <a:lstStyle/>
                    <a:p>
                      <a:endParaRPr lang="en-GB" dirty="0">
                        <a:solidFill>
                          <a:schemeClr val="tx1"/>
                        </a:solidFill>
                      </a:endParaRP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Ich</a:t>
                      </a:r>
                      <a:endParaRPr lang="en-GB" sz="20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Er</a:t>
                      </a:r>
                      <a:endParaRPr lang="en-GB" sz="20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Done</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Not yet done</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Ich bin </a:t>
                      </a:r>
                      <a:r>
                        <a:rPr lang="en-GB" sz="1800" dirty="0" err="1">
                          <a:solidFill>
                            <a:schemeClr val="tx1"/>
                          </a:solidFill>
                        </a:rPr>
                        <a:t>schon</a:t>
                      </a:r>
                      <a:r>
                        <a:rPr lang="en-GB" sz="1800" dirty="0">
                          <a:solidFill>
                            <a:schemeClr val="tx1"/>
                          </a:solidFill>
                        </a:rPr>
                        <a:t> </a:t>
                      </a:r>
                      <a:r>
                        <a:rPr lang="en-GB" sz="1800" dirty="0" err="1">
                          <a:solidFill>
                            <a:schemeClr val="tx1"/>
                          </a:solidFill>
                        </a:rPr>
                        <a:t>windsurfen</a:t>
                      </a:r>
                      <a:r>
                        <a:rPr lang="en-GB" sz="1800" dirty="0">
                          <a:solidFill>
                            <a:schemeClr val="tx1"/>
                          </a:solidFill>
                        </a:rPr>
                        <a:t> </a:t>
                      </a:r>
                      <a:r>
                        <a:rPr lang="en-GB" sz="1800" dirty="0" err="1">
                          <a:solidFill>
                            <a:schemeClr val="tx1"/>
                          </a:solidFill>
                        </a:rPr>
                        <a:t>gegangen</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Ich bin </a:t>
                      </a:r>
                      <a:r>
                        <a:rPr lang="en-GB" sz="1800" dirty="0" err="1">
                          <a:solidFill>
                            <a:schemeClr val="tx1"/>
                          </a:solidFill>
                        </a:rPr>
                        <a:t>noch</a:t>
                      </a:r>
                      <a:r>
                        <a:rPr lang="en-GB" sz="1800" dirty="0">
                          <a:solidFill>
                            <a:schemeClr val="tx1"/>
                          </a:solidFill>
                        </a:rPr>
                        <a:t> </a:t>
                      </a:r>
                      <a:r>
                        <a:rPr lang="en-GB" sz="1800" dirty="0" err="1">
                          <a:solidFill>
                            <a:schemeClr val="tx1"/>
                          </a:solidFill>
                        </a:rPr>
                        <a:t>nicht</a:t>
                      </a:r>
                      <a:r>
                        <a:rPr lang="en-GB" sz="1800" dirty="0">
                          <a:solidFill>
                            <a:schemeClr val="tx1"/>
                          </a:solidFill>
                        </a:rPr>
                        <a:t> </a:t>
                      </a:r>
                      <a:r>
                        <a:rPr lang="en-GB" sz="1800" dirty="0" err="1">
                          <a:solidFill>
                            <a:schemeClr val="tx1"/>
                          </a:solidFill>
                        </a:rPr>
                        <a:t>im</a:t>
                      </a:r>
                      <a:r>
                        <a:rPr lang="en-GB" sz="1800" dirty="0">
                          <a:solidFill>
                            <a:schemeClr val="tx1"/>
                          </a:solidFill>
                        </a:rPr>
                        <a:t> </a:t>
                      </a:r>
                      <a:r>
                        <a:rPr lang="en-GB" sz="1800" dirty="0" err="1">
                          <a:solidFill>
                            <a:schemeClr val="tx1"/>
                          </a:solidFill>
                        </a:rPr>
                        <a:t>Schluchsee</a:t>
                      </a:r>
                      <a:r>
                        <a:rPr lang="en-GB" sz="1800" dirty="0">
                          <a:solidFill>
                            <a:schemeClr val="tx1"/>
                          </a:solidFill>
                        </a:rPr>
                        <a:t> </a:t>
                      </a:r>
                      <a:r>
                        <a:rPr lang="en-GB" sz="1800" dirty="0" err="1">
                          <a:solidFill>
                            <a:schemeClr val="tx1"/>
                          </a:solidFill>
                        </a:rPr>
                        <a:t>geschwommen</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Wolfgang hat </a:t>
                      </a:r>
                      <a:r>
                        <a:rPr lang="en-GB" sz="1800" dirty="0" err="1">
                          <a:solidFill>
                            <a:schemeClr val="tx1"/>
                          </a:solidFill>
                        </a:rPr>
                        <a:t>schon</a:t>
                      </a:r>
                      <a:r>
                        <a:rPr lang="en-GB" sz="1800" dirty="0">
                          <a:solidFill>
                            <a:schemeClr val="tx1"/>
                          </a:solidFill>
                        </a:rPr>
                        <a:t> den </a:t>
                      </a:r>
                      <a:r>
                        <a:rPr lang="en-GB" sz="1800" dirty="0" err="1">
                          <a:solidFill>
                            <a:schemeClr val="tx1"/>
                          </a:solidFill>
                        </a:rPr>
                        <a:t>Wasserfall</a:t>
                      </a:r>
                      <a:r>
                        <a:rPr lang="en-GB" sz="1800" dirty="0">
                          <a:solidFill>
                            <a:schemeClr val="tx1"/>
                          </a:solidFill>
                        </a:rPr>
                        <a:t> </a:t>
                      </a:r>
                      <a:r>
                        <a:rPr lang="en-GB" sz="1800" dirty="0" err="1">
                          <a:solidFill>
                            <a:schemeClr val="tx1"/>
                          </a:solidFill>
                        </a:rPr>
                        <a:t>besucht</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Ich </a:t>
                      </a:r>
                      <a:r>
                        <a:rPr lang="en-GB" sz="1800" dirty="0" err="1">
                          <a:solidFill>
                            <a:schemeClr val="tx1"/>
                          </a:solidFill>
                        </a:rPr>
                        <a:t>habe</a:t>
                      </a:r>
                      <a:r>
                        <a:rPr lang="en-GB" sz="1800" dirty="0">
                          <a:solidFill>
                            <a:schemeClr val="tx1"/>
                          </a:solidFill>
                        </a:rPr>
                        <a:t> Mehmet </a:t>
                      </a:r>
                      <a:r>
                        <a:rPr lang="en-GB" sz="1800" dirty="0" err="1">
                          <a:solidFill>
                            <a:schemeClr val="tx1"/>
                          </a:solidFill>
                        </a:rPr>
                        <a:t>hier</a:t>
                      </a:r>
                      <a:r>
                        <a:rPr lang="en-GB" sz="1800" dirty="0">
                          <a:solidFill>
                            <a:schemeClr val="tx1"/>
                          </a:solidFill>
                        </a:rPr>
                        <a:t> </a:t>
                      </a:r>
                      <a:r>
                        <a:rPr lang="en-GB" sz="1800" dirty="0" err="1">
                          <a:solidFill>
                            <a:schemeClr val="tx1"/>
                          </a:solidFill>
                        </a:rPr>
                        <a:t>noch</a:t>
                      </a:r>
                      <a:r>
                        <a:rPr lang="en-GB" sz="1800" dirty="0">
                          <a:solidFill>
                            <a:schemeClr val="tx1"/>
                          </a:solidFill>
                        </a:rPr>
                        <a:t> </a:t>
                      </a:r>
                      <a:r>
                        <a:rPr lang="en-GB" sz="1800" dirty="0" err="1">
                          <a:solidFill>
                            <a:schemeClr val="tx1"/>
                          </a:solidFill>
                        </a:rPr>
                        <a:t>nicht</a:t>
                      </a:r>
                      <a:r>
                        <a:rPr lang="en-GB" sz="1800" dirty="0">
                          <a:solidFill>
                            <a:schemeClr val="tx1"/>
                          </a:solidFill>
                        </a:rPr>
                        <a:t> </a:t>
                      </a:r>
                      <a:r>
                        <a:rPr lang="en-GB" sz="1800" dirty="0" err="1">
                          <a:solidFill>
                            <a:schemeClr val="tx1"/>
                          </a:solidFill>
                        </a:rPr>
                        <a:t>getroffen</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err="1">
                          <a:solidFill>
                            <a:schemeClr val="tx1"/>
                          </a:solidFill>
                        </a:rPr>
                        <a:t>Er</a:t>
                      </a:r>
                      <a:r>
                        <a:rPr lang="en-GB" sz="1800" dirty="0">
                          <a:solidFill>
                            <a:schemeClr val="tx1"/>
                          </a:solidFill>
                        </a:rPr>
                        <a:t> </a:t>
                      </a:r>
                      <a:r>
                        <a:rPr lang="en-GB" sz="1800" dirty="0" err="1">
                          <a:solidFill>
                            <a:schemeClr val="tx1"/>
                          </a:solidFill>
                        </a:rPr>
                        <a:t>ist</a:t>
                      </a:r>
                      <a:r>
                        <a:rPr lang="en-GB" sz="1800" dirty="0">
                          <a:solidFill>
                            <a:schemeClr val="tx1"/>
                          </a:solidFill>
                        </a:rPr>
                        <a:t> </a:t>
                      </a:r>
                      <a:r>
                        <a:rPr lang="en-GB" sz="1800" dirty="0" err="1">
                          <a:solidFill>
                            <a:schemeClr val="tx1"/>
                          </a:solidFill>
                        </a:rPr>
                        <a:t>noch</a:t>
                      </a:r>
                      <a:r>
                        <a:rPr lang="en-GB" sz="1800" dirty="0">
                          <a:solidFill>
                            <a:schemeClr val="tx1"/>
                          </a:solidFill>
                        </a:rPr>
                        <a:t> </a:t>
                      </a:r>
                      <a:r>
                        <a:rPr lang="en-GB" sz="1800" dirty="0" err="1">
                          <a:solidFill>
                            <a:schemeClr val="tx1"/>
                          </a:solidFill>
                        </a:rPr>
                        <a:t>nicht</a:t>
                      </a:r>
                      <a:r>
                        <a:rPr lang="en-GB" sz="1800" dirty="0">
                          <a:solidFill>
                            <a:schemeClr val="tx1"/>
                          </a:solidFill>
                        </a:rPr>
                        <a:t> </a:t>
                      </a:r>
                      <a:r>
                        <a:rPr lang="en-GB" sz="1800" dirty="0" err="1">
                          <a:solidFill>
                            <a:schemeClr val="tx1"/>
                          </a:solidFill>
                        </a:rPr>
                        <a:t>durch</a:t>
                      </a:r>
                      <a:r>
                        <a:rPr lang="en-GB" sz="1800" dirty="0">
                          <a:solidFill>
                            <a:schemeClr val="tx1"/>
                          </a:solidFill>
                        </a:rPr>
                        <a:t> den Wald </a:t>
                      </a:r>
                      <a:r>
                        <a:rPr lang="en-GB" sz="1800" dirty="0" err="1">
                          <a:solidFill>
                            <a:schemeClr val="tx1"/>
                          </a:solidFill>
                        </a:rPr>
                        <a:t>gewandert</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Ich </a:t>
                      </a:r>
                      <a:r>
                        <a:rPr lang="en-GB" sz="1800" dirty="0" err="1">
                          <a:solidFill>
                            <a:schemeClr val="tx1"/>
                          </a:solidFill>
                        </a:rPr>
                        <a:t>habe</a:t>
                      </a:r>
                      <a:r>
                        <a:rPr lang="en-GB" sz="1800" dirty="0">
                          <a:solidFill>
                            <a:schemeClr val="tx1"/>
                          </a:solidFill>
                        </a:rPr>
                        <a:t> </a:t>
                      </a:r>
                      <a:r>
                        <a:rPr lang="en-GB" sz="1800" dirty="0" err="1">
                          <a:solidFill>
                            <a:schemeClr val="tx1"/>
                          </a:solidFill>
                        </a:rPr>
                        <a:t>schon</a:t>
                      </a:r>
                      <a:r>
                        <a:rPr lang="en-GB" sz="1800" dirty="0">
                          <a:solidFill>
                            <a:schemeClr val="tx1"/>
                          </a:solidFill>
                        </a:rPr>
                        <a:t> das Museum </a:t>
                      </a:r>
                      <a:r>
                        <a:rPr lang="en-GB" sz="1800" dirty="0" err="1">
                          <a:solidFill>
                            <a:schemeClr val="tx1"/>
                          </a:solidFill>
                        </a:rPr>
                        <a:t>Vogtsbauernhof</a:t>
                      </a:r>
                      <a:r>
                        <a:rPr lang="en-GB" sz="1800" dirty="0">
                          <a:solidFill>
                            <a:schemeClr val="tx1"/>
                          </a:solidFill>
                        </a:rPr>
                        <a:t> </a:t>
                      </a:r>
                      <a:r>
                        <a:rPr lang="en-GB" sz="1800" dirty="0" err="1">
                          <a:solidFill>
                            <a:schemeClr val="tx1"/>
                          </a:solidFill>
                        </a:rPr>
                        <a:t>besucht</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 Wolfgang </a:t>
                      </a:r>
                      <a:r>
                        <a:rPr lang="en-GB" sz="1800" dirty="0" err="1">
                          <a:solidFill>
                            <a:schemeClr val="tx1"/>
                          </a:solidFill>
                        </a:rPr>
                        <a:t>ist</a:t>
                      </a:r>
                      <a:r>
                        <a:rPr lang="en-GB" sz="1800" dirty="0">
                          <a:solidFill>
                            <a:schemeClr val="tx1"/>
                          </a:solidFill>
                        </a:rPr>
                        <a:t> </a:t>
                      </a:r>
                      <a:r>
                        <a:rPr lang="en-GB" sz="1800" dirty="0" err="1">
                          <a:solidFill>
                            <a:schemeClr val="tx1"/>
                          </a:solidFill>
                        </a:rPr>
                        <a:t>noch</a:t>
                      </a:r>
                      <a:r>
                        <a:rPr lang="en-GB" sz="1800" dirty="0">
                          <a:solidFill>
                            <a:schemeClr val="tx1"/>
                          </a:solidFill>
                        </a:rPr>
                        <a:t> </a:t>
                      </a:r>
                      <a:r>
                        <a:rPr lang="en-GB" sz="1800" dirty="0" err="1">
                          <a:solidFill>
                            <a:schemeClr val="tx1"/>
                          </a:solidFill>
                        </a:rPr>
                        <a:t>nicht</a:t>
                      </a:r>
                      <a:r>
                        <a:rPr lang="en-GB" sz="1800" dirty="0">
                          <a:solidFill>
                            <a:schemeClr val="tx1"/>
                          </a:solidFill>
                        </a:rPr>
                        <a:t> </a:t>
                      </a:r>
                      <a:r>
                        <a:rPr lang="en-GB" sz="1800" dirty="0" err="1">
                          <a:solidFill>
                            <a:schemeClr val="tx1"/>
                          </a:solidFill>
                        </a:rPr>
                        <a:t>mit</a:t>
                      </a:r>
                      <a:r>
                        <a:rPr lang="en-GB" sz="1800" dirty="0">
                          <a:solidFill>
                            <a:schemeClr val="tx1"/>
                          </a:solidFill>
                        </a:rPr>
                        <a:t> </a:t>
                      </a:r>
                      <a:r>
                        <a:rPr lang="en-GB" sz="1800" dirty="0" err="1">
                          <a:solidFill>
                            <a:schemeClr val="tx1"/>
                          </a:solidFill>
                        </a:rPr>
                        <a:t>dem</a:t>
                      </a:r>
                      <a:r>
                        <a:rPr lang="en-GB" sz="1800" dirty="0">
                          <a:solidFill>
                            <a:schemeClr val="tx1"/>
                          </a:solidFill>
                        </a:rPr>
                        <a:t> </a:t>
                      </a:r>
                      <a:r>
                        <a:rPr lang="en-GB" sz="1800" dirty="0" err="1">
                          <a:solidFill>
                            <a:schemeClr val="tx1"/>
                          </a:solidFill>
                        </a:rPr>
                        <a:t>Mountainbike</a:t>
                      </a:r>
                      <a:r>
                        <a:rPr lang="en-GB" sz="1800" dirty="0">
                          <a:solidFill>
                            <a:schemeClr val="tx1"/>
                          </a:solidFill>
                        </a:rPr>
                        <a:t> auf den Berg </a:t>
                      </a:r>
                      <a:r>
                        <a:rPr lang="en-GB" sz="1800" dirty="0" err="1">
                          <a:solidFill>
                            <a:schemeClr val="tx1"/>
                          </a:solidFill>
                        </a:rPr>
                        <a:t>gefahren</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Mehmet hat </a:t>
                      </a:r>
                      <a:r>
                        <a:rPr lang="en-GB" sz="1800" dirty="0" err="1">
                          <a:solidFill>
                            <a:schemeClr val="tx1"/>
                          </a:solidFill>
                        </a:rPr>
                        <a:t>schon</a:t>
                      </a:r>
                      <a:r>
                        <a:rPr lang="en-GB" sz="1800" dirty="0">
                          <a:solidFill>
                            <a:schemeClr val="tx1"/>
                          </a:solidFill>
                        </a:rPr>
                        <a:t> </a:t>
                      </a:r>
                      <a:r>
                        <a:rPr lang="en-GB" sz="1800" dirty="0" err="1">
                          <a:solidFill>
                            <a:schemeClr val="tx1"/>
                          </a:solidFill>
                        </a:rPr>
                        <a:t>einen</a:t>
                      </a:r>
                      <a:r>
                        <a:rPr lang="en-GB" sz="1800" dirty="0">
                          <a:solidFill>
                            <a:schemeClr val="tx1"/>
                          </a:solidFill>
                        </a:rPr>
                        <a:t> </a:t>
                      </a:r>
                      <a:r>
                        <a:rPr lang="en-GB" sz="1800" dirty="0" err="1">
                          <a:solidFill>
                            <a:schemeClr val="tx1"/>
                          </a:solidFill>
                        </a:rPr>
                        <a:t>Filmworkshop</a:t>
                      </a:r>
                      <a:r>
                        <a:rPr lang="en-GB" sz="1800" dirty="0">
                          <a:solidFill>
                            <a:schemeClr val="tx1"/>
                          </a:solidFill>
                        </a:rPr>
                        <a:t> </a:t>
                      </a:r>
                      <a:r>
                        <a:rPr lang="en-GB" sz="1800" dirty="0" err="1">
                          <a:solidFill>
                            <a:schemeClr val="tx1"/>
                          </a:solidFill>
                        </a:rPr>
                        <a:t>gemacht</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96879" y="2086763"/>
            <a:ext cx="4733460" cy="40476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681" y="2145540"/>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96879" y="2600818"/>
            <a:ext cx="5514841" cy="396000"/>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484" y="2627428"/>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122414" y="3045763"/>
            <a:ext cx="5489306" cy="46800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0929" y="3119175"/>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122276" y="3590298"/>
            <a:ext cx="5130701" cy="396000"/>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2938" y="4098276"/>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139971" y="4062833"/>
            <a:ext cx="5374367" cy="39600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8997" y="3619491"/>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131501" y="4541400"/>
            <a:ext cx="5374367" cy="60089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0054" y="4752573"/>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109646" y="5184145"/>
            <a:ext cx="5489306" cy="57600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689" y="5853851"/>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139971" y="5863314"/>
            <a:ext cx="5514841"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0929" y="5336724"/>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6EB42907-BE75-8A45-AA43-05A477091F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6397" y="105006"/>
            <a:ext cx="1087857" cy="1343823"/>
          </a:xfrm>
          <a:prstGeom prst="rect">
            <a:avLst/>
          </a:prstGeom>
        </p:spPr>
      </p:pic>
      <p:pic>
        <p:nvPicPr>
          <p:cNvPr id="54" name="Picture 53" descr="A picture containing grass, outdoor, building, front&#10;&#10;Description automatically generated">
            <a:extLst>
              <a:ext uri="{FF2B5EF4-FFF2-40B4-BE49-F238E27FC236}">
                <a16:creationId xmlns:a16="http://schemas.microsoft.com/office/drawing/2014/main" id="{D52AD6C5-5119-3448-8986-3BBF22135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2353" y="1559148"/>
            <a:ext cx="4111698" cy="2377633"/>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2802F401-6BA4-4475-A00A-700F2F2DB2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520"/>
          <a:stretch/>
        </p:blipFill>
        <p:spPr>
          <a:xfrm>
            <a:off x="8070853" y="3976503"/>
            <a:ext cx="4094673" cy="2317097"/>
          </a:xfrm>
          <a:prstGeom prst="rect">
            <a:avLst/>
          </a:prstGeom>
        </p:spPr>
      </p:pic>
      <p:sp>
        <p:nvSpPr>
          <p:cNvPr id="51" name="TextBox 50">
            <a:extLst>
              <a:ext uri="{FF2B5EF4-FFF2-40B4-BE49-F238E27FC236}">
                <a16:creationId xmlns:a16="http://schemas.microsoft.com/office/drawing/2014/main" id="{D3E35105-2D13-4D11-B199-822D6892B75E}"/>
              </a:ext>
            </a:extLst>
          </p:cNvPr>
          <p:cNvSpPr txBox="1"/>
          <p:nvPr/>
        </p:nvSpPr>
        <p:spPr>
          <a:xfrm>
            <a:off x="5894254" y="285680"/>
            <a:ext cx="5491310" cy="738664"/>
          </a:xfrm>
          <a:prstGeom prst="rect">
            <a:avLst/>
          </a:prstGeom>
          <a:noFill/>
        </p:spPr>
        <p:txBody>
          <a:bodyPr wrap="square" rtlCol="0">
            <a:spAutoFit/>
          </a:bodyPr>
          <a:lstStyle/>
          <a:p>
            <a:r>
              <a:rPr lang="en-US" sz="2100" dirty="0"/>
              <a:t>Was hat Katja (</a:t>
            </a:r>
            <a:r>
              <a:rPr lang="en-US" sz="2100" b="1" dirty="0"/>
              <a:t>ich</a:t>
            </a:r>
            <a:r>
              <a:rPr lang="en-US" sz="2100" dirty="0"/>
              <a:t>) </a:t>
            </a:r>
            <a:r>
              <a:rPr lang="en-US" sz="2100" dirty="0" err="1"/>
              <a:t>gemacht</a:t>
            </a:r>
            <a:r>
              <a:rPr lang="en-US" sz="2100" dirty="0"/>
              <a:t> und  was hat Mehmet / Wolfgang (</a:t>
            </a:r>
            <a:r>
              <a:rPr lang="en-US" sz="2100" b="1" dirty="0" err="1"/>
              <a:t>er</a:t>
            </a:r>
            <a:r>
              <a:rPr lang="en-US" sz="2100" dirty="0"/>
              <a:t>) </a:t>
            </a:r>
            <a:r>
              <a:rPr lang="en-US" sz="2100" dirty="0" err="1"/>
              <a:t>gemacht</a:t>
            </a:r>
            <a:r>
              <a:rPr lang="en-US" sz="2100" dirty="0"/>
              <a:t>?</a:t>
            </a:r>
          </a:p>
        </p:txBody>
      </p:sp>
      <p:sp>
        <p:nvSpPr>
          <p:cNvPr id="52" name="Action Button: Custom 16">
            <a:hlinkClick r:id="" action="ppaction://noaction" highlightClick="1">
              <a:snd r:embed="rId7" name="17. 1. [beep] bin schon.wav"/>
            </a:hlinkClick>
            <a:extLst>
              <a:ext uri="{FF2B5EF4-FFF2-40B4-BE49-F238E27FC236}">
                <a16:creationId xmlns:a16="http://schemas.microsoft.com/office/drawing/2014/main" id="{5674DB30-573A-48A7-A834-37C5AB416FC2}"/>
              </a:ext>
            </a:extLst>
          </p:cNvPr>
          <p:cNvSpPr/>
          <p:nvPr/>
        </p:nvSpPr>
        <p:spPr>
          <a:xfrm>
            <a:off x="540702" y="211324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8" name="17. 2. [beep] bin noch.wav"/>
            </a:hlinkClick>
            <a:extLst>
              <a:ext uri="{FF2B5EF4-FFF2-40B4-BE49-F238E27FC236}">
                <a16:creationId xmlns:a16="http://schemas.microsoft.com/office/drawing/2014/main" id="{F8B8102E-21A8-46E0-921A-DA04E641A0BF}"/>
              </a:ext>
            </a:extLst>
          </p:cNvPr>
          <p:cNvSpPr/>
          <p:nvPr/>
        </p:nvSpPr>
        <p:spPr>
          <a:xfrm>
            <a:off x="540702" y="254996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57" name="Action Button: Custom 16">
            <a:hlinkClick r:id="" action="ppaction://noaction" highlightClick="1">
              <a:snd r:embed="rId9" name="17. 3. [beep] hat schon.wav"/>
            </a:hlinkClick>
            <a:extLst>
              <a:ext uri="{FF2B5EF4-FFF2-40B4-BE49-F238E27FC236}">
                <a16:creationId xmlns:a16="http://schemas.microsoft.com/office/drawing/2014/main" id="{A56B262F-A053-4537-ADE1-A31C76FA9949}"/>
              </a:ext>
            </a:extLst>
          </p:cNvPr>
          <p:cNvSpPr/>
          <p:nvPr/>
        </p:nvSpPr>
        <p:spPr>
          <a:xfrm>
            <a:off x="526327" y="304200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58" name="Action Button: Custom 16">
            <a:hlinkClick r:id="" action="ppaction://noaction" highlightClick="1">
              <a:snd r:embed="rId10" name="17. 4. [beep] habe.wav"/>
            </a:hlinkClick>
            <a:extLst>
              <a:ext uri="{FF2B5EF4-FFF2-40B4-BE49-F238E27FC236}">
                <a16:creationId xmlns:a16="http://schemas.microsoft.com/office/drawing/2014/main" id="{E6AB6956-213C-4E79-B763-CCCAB490A66D}"/>
              </a:ext>
            </a:extLst>
          </p:cNvPr>
          <p:cNvSpPr/>
          <p:nvPr/>
        </p:nvSpPr>
        <p:spPr>
          <a:xfrm>
            <a:off x="540702" y="356338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11" name="17. 5 [beep] ist noch nicht.wav"/>
            </a:hlinkClick>
            <a:extLst>
              <a:ext uri="{FF2B5EF4-FFF2-40B4-BE49-F238E27FC236}">
                <a16:creationId xmlns:a16="http://schemas.microsoft.com/office/drawing/2014/main" id="{43C60F45-DCB0-4374-9322-79BFF17B00CE}"/>
              </a:ext>
            </a:extLst>
          </p:cNvPr>
          <p:cNvSpPr/>
          <p:nvPr/>
        </p:nvSpPr>
        <p:spPr>
          <a:xfrm>
            <a:off x="532463" y="406283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12" name="17. 6. [beep] habe schon das.wav"/>
            </a:hlinkClick>
            <a:extLst>
              <a:ext uri="{FF2B5EF4-FFF2-40B4-BE49-F238E27FC236}">
                <a16:creationId xmlns:a16="http://schemas.microsoft.com/office/drawing/2014/main" id="{CE49E2C3-1685-4DE6-8E44-628415D6BA96}"/>
              </a:ext>
            </a:extLst>
          </p:cNvPr>
          <p:cNvSpPr/>
          <p:nvPr/>
        </p:nvSpPr>
        <p:spPr>
          <a:xfrm>
            <a:off x="532463" y="466573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61" name="Action Button: Custom 16">
            <a:hlinkClick r:id="" action="ppaction://noaction" highlightClick="1">
              <a:snd r:embed="rId13" name="17. 7. [beep] ist noch nicht mit.wav"/>
            </a:hlinkClick>
            <a:extLst>
              <a:ext uri="{FF2B5EF4-FFF2-40B4-BE49-F238E27FC236}">
                <a16:creationId xmlns:a16="http://schemas.microsoft.com/office/drawing/2014/main" id="{73AAF915-A812-4C2E-9A95-139C42D90574}"/>
              </a:ext>
            </a:extLst>
          </p:cNvPr>
          <p:cNvSpPr/>
          <p:nvPr/>
        </p:nvSpPr>
        <p:spPr>
          <a:xfrm>
            <a:off x="548908" y="524463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62" name="Action Button: Custom 16">
            <a:hlinkClick r:id="" action="ppaction://noaction" highlightClick="1">
              <a:snd r:embed="rId14" name="17. 8. [beep] hat schon einen.wav"/>
            </a:hlinkClick>
            <a:extLst>
              <a:ext uri="{FF2B5EF4-FFF2-40B4-BE49-F238E27FC236}">
                <a16:creationId xmlns:a16="http://schemas.microsoft.com/office/drawing/2014/main" id="{6511BA6E-1912-4D22-AC16-91EE033092F2}"/>
              </a:ext>
            </a:extLst>
          </p:cNvPr>
          <p:cNvSpPr/>
          <p:nvPr/>
        </p:nvSpPr>
        <p:spPr>
          <a:xfrm>
            <a:off x="532463" y="582354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41144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87600" cy="647577"/>
          </a:xfrm>
        </p:spPr>
        <p:txBody>
          <a:bodyPr>
            <a:no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95053"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355127" y="1533971"/>
          <a:ext cx="11708880" cy="4759629"/>
        </p:xfrm>
        <a:graphic>
          <a:graphicData uri="http://schemas.openxmlformats.org/drawingml/2006/table">
            <a:tbl>
              <a:tblPr firstRow="1" bandRow="1">
                <a:tableStyleId>{00A15C55-8517-42AA-B614-E9B94910E393}</a:tableStyleId>
              </a:tblPr>
              <a:tblGrid>
                <a:gridCol w="711673">
                  <a:extLst>
                    <a:ext uri="{9D8B030D-6E8A-4147-A177-3AD203B41FA5}">
                      <a16:colId xmlns:a16="http://schemas.microsoft.com/office/drawing/2014/main" val="2607353726"/>
                    </a:ext>
                  </a:extLst>
                </a:gridCol>
                <a:gridCol w="5713054">
                  <a:extLst>
                    <a:ext uri="{9D8B030D-6E8A-4147-A177-3AD203B41FA5}">
                      <a16:colId xmlns:a16="http://schemas.microsoft.com/office/drawing/2014/main" val="1600817978"/>
                    </a:ext>
                  </a:extLst>
                </a:gridCol>
                <a:gridCol w="642026">
                  <a:extLst>
                    <a:ext uri="{9D8B030D-6E8A-4147-A177-3AD203B41FA5}">
                      <a16:colId xmlns:a16="http://schemas.microsoft.com/office/drawing/2014/main" val="4128092149"/>
                    </a:ext>
                  </a:extLst>
                </a:gridCol>
                <a:gridCol w="603115">
                  <a:extLst>
                    <a:ext uri="{9D8B030D-6E8A-4147-A177-3AD203B41FA5}">
                      <a16:colId xmlns:a16="http://schemas.microsoft.com/office/drawing/2014/main" val="2609792770"/>
                    </a:ext>
                  </a:extLst>
                </a:gridCol>
                <a:gridCol w="1906621">
                  <a:extLst>
                    <a:ext uri="{9D8B030D-6E8A-4147-A177-3AD203B41FA5}">
                      <a16:colId xmlns:a16="http://schemas.microsoft.com/office/drawing/2014/main" val="850336160"/>
                    </a:ext>
                  </a:extLst>
                </a:gridCol>
                <a:gridCol w="2132391">
                  <a:extLst>
                    <a:ext uri="{9D8B030D-6E8A-4147-A177-3AD203B41FA5}">
                      <a16:colId xmlns:a16="http://schemas.microsoft.com/office/drawing/2014/main" val="3589742026"/>
                    </a:ext>
                  </a:extLst>
                </a:gridCol>
              </a:tblGrid>
              <a:tr h="497067">
                <a:tc>
                  <a:txBody>
                    <a:bodyPr/>
                    <a:lstStyle/>
                    <a:p>
                      <a:endParaRPr lang="en-GB" dirty="0">
                        <a:solidFill>
                          <a:schemeClr val="tx1"/>
                        </a:solidFill>
                      </a:endParaRP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Ich</a:t>
                      </a:r>
                      <a:endParaRPr lang="en-GB" sz="20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Er</a:t>
                      </a:r>
                      <a:endParaRPr lang="en-GB" sz="20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Done</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Not yet done</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Ich bin </a:t>
                      </a:r>
                      <a:r>
                        <a:rPr lang="en-GB" sz="1800" dirty="0" err="1">
                          <a:solidFill>
                            <a:schemeClr val="tx1"/>
                          </a:solidFill>
                        </a:rPr>
                        <a:t>schon</a:t>
                      </a:r>
                      <a:r>
                        <a:rPr lang="en-GB" sz="1800" dirty="0">
                          <a:solidFill>
                            <a:schemeClr val="tx1"/>
                          </a:solidFill>
                        </a:rPr>
                        <a:t> </a:t>
                      </a:r>
                      <a:r>
                        <a:rPr lang="en-GB" sz="1800" dirty="0" err="1">
                          <a:solidFill>
                            <a:schemeClr val="tx1"/>
                          </a:solidFill>
                        </a:rPr>
                        <a:t>windsurfen</a:t>
                      </a:r>
                      <a:r>
                        <a:rPr lang="en-GB" sz="1800" dirty="0">
                          <a:solidFill>
                            <a:schemeClr val="tx1"/>
                          </a:solidFill>
                        </a:rPr>
                        <a:t> </a:t>
                      </a:r>
                      <a:r>
                        <a:rPr lang="en-GB" sz="1800" dirty="0" err="1">
                          <a:solidFill>
                            <a:schemeClr val="tx1"/>
                          </a:solidFill>
                        </a:rPr>
                        <a:t>gegangen</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Ich bin </a:t>
                      </a:r>
                      <a:r>
                        <a:rPr lang="en-GB" sz="1800" dirty="0" err="1">
                          <a:solidFill>
                            <a:schemeClr val="tx1"/>
                          </a:solidFill>
                        </a:rPr>
                        <a:t>noch</a:t>
                      </a:r>
                      <a:r>
                        <a:rPr lang="en-GB" sz="1800" dirty="0">
                          <a:solidFill>
                            <a:schemeClr val="tx1"/>
                          </a:solidFill>
                        </a:rPr>
                        <a:t> </a:t>
                      </a:r>
                      <a:r>
                        <a:rPr lang="en-GB" sz="1800" dirty="0" err="1">
                          <a:solidFill>
                            <a:schemeClr val="tx1"/>
                          </a:solidFill>
                        </a:rPr>
                        <a:t>nicht</a:t>
                      </a:r>
                      <a:r>
                        <a:rPr lang="en-GB" sz="1800" dirty="0">
                          <a:solidFill>
                            <a:schemeClr val="tx1"/>
                          </a:solidFill>
                        </a:rPr>
                        <a:t> </a:t>
                      </a:r>
                      <a:r>
                        <a:rPr lang="en-GB" sz="1800" dirty="0" err="1">
                          <a:solidFill>
                            <a:schemeClr val="tx1"/>
                          </a:solidFill>
                        </a:rPr>
                        <a:t>im</a:t>
                      </a:r>
                      <a:r>
                        <a:rPr lang="en-GB" sz="1800" dirty="0">
                          <a:solidFill>
                            <a:schemeClr val="tx1"/>
                          </a:solidFill>
                        </a:rPr>
                        <a:t> </a:t>
                      </a:r>
                      <a:r>
                        <a:rPr lang="en-GB" sz="1800" dirty="0" err="1">
                          <a:solidFill>
                            <a:schemeClr val="tx1"/>
                          </a:solidFill>
                        </a:rPr>
                        <a:t>Schluchsee</a:t>
                      </a:r>
                      <a:r>
                        <a:rPr lang="en-GB" sz="1800" dirty="0">
                          <a:solidFill>
                            <a:schemeClr val="tx1"/>
                          </a:solidFill>
                        </a:rPr>
                        <a:t> </a:t>
                      </a:r>
                      <a:r>
                        <a:rPr lang="en-GB" sz="1800" dirty="0" err="1">
                          <a:solidFill>
                            <a:schemeClr val="tx1"/>
                          </a:solidFill>
                        </a:rPr>
                        <a:t>geschwommen</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Wolfgang hat </a:t>
                      </a:r>
                      <a:r>
                        <a:rPr lang="en-GB" sz="1800" dirty="0" err="1">
                          <a:solidFill>
                            <a:schemeClr val="tx1"/>
                          </a:solidFill>
                        </a:rPr>
                        <a:t>schon</a:t>
                      </a:r>
                      <a:r>
                        <a:rPr lang="en-GB" sz="1800" dirty="0">
                          <a:solidFill>
                            <a:schemeClr val="tx1"/>
                          </a:solidFill>
                        </a:rPr>
                        <a:t> den </a:t>
                      </a:r>
                      <a:r>
                        <a:rPr lang="en-GB" sz="1800" dirty="0" err="1">
                          <a:solidFill>
                            <a:schemeClr val="tx1"/>
                          </a:solidFill>
                        </a:rPr>
                        <a:t>Wasserfall</a:t>
                      </a:r>
                      <a:r>
                        <a:rPr lang="en-GB" sz="1800" dirty="0">
                          <a:solidFill>
                            <a:schemeClr val="tx1"/>
                          </a:solidFill>
                        </a:rPr>
                        <a:t> </a:t>
                      </a:r>
                      <a:r>
                        <a:rPr lang="en-GB" sz="1800" dirty="0" err="1">
                          <a:solidFill>
                            <a:schemeClr val="tx1"/>
                          </a:solidFill>
                        </a:rPr>
                        <a:t>besucht</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Ich </a:t>
                      </a:r>
                      <a:r>
                        <a:rPr lang="en-GB" sz="1800" dirty="0" err="1">
                          <a:solidFill>
                            <a:schemeClr val="tx1"/>
                          </a:solidFill>
                        </a:rPr>
                        <a:t>habe</a:t>
                      </a:r>
                      <a:r>
                        <a:rPr lang="en-GB" sz="1800" dirty="0">
                          <a:solidFill>
                            <a:schemeClr val="tx1"/>
                          </a:solidFill>
                        </a:rPr>
                        <a:t> Mehmet </a:t>
                      </a:r>
                      <a:r>
                        <a:rPr lang="en-GB" sz="1800" dirty="0" err="1">
                          <a:solidFill>
                            <a:schemeClr val="tx1"/>
                          </a:solidFill>
                        </a:rPr>
                        <a:t>hier</a:t>
                      </a:r>
                      <a:r>
                        <a:rPr lang="en-GB" sz="1800" dirty="0">
                          <a:solidFill>
                            <a:schemeClr val="tx1"/>
                          </a:solidFill>
                        </a:rPr>
                        <a:t> </a:t>
                      </a:r>
                      <a:r>
                        <a:rPr lang="en-GB" sz="1800" dirty="0" err="1">
                          <a:solidFill>
                            <a:schemeClr val="tx1"/>
                          </a:solidFill>
                        </a:rPr>
                        <a:t>noch</a:t>
                      </a:r>
                      <a:r>
                        <a:rPr lang="en-GB" sz="1800" dirty="0">
                          <a:solidFill>
                            <a:schemeClr val="tx1"/>
                          </a:solidFill>
                        </a:rPr>
                        <a:t> </a:t>
                      </a:r>
                      <a:r>
                        <a:rPr lang="en-GB" sz="1800" dirty="0" err="1">
                          <a:solidFill>
                            <a:schemeClr val="tx1"/>
                          </a:solidFill>
                        </a:rPr>
                        <a:t>nicht</a:t>
                      </a:r>
                      <a:r>
                        <a:rPr lang="en-GB" sz="1800" dirty="0">
                          <a:solidFill>
                            <a:schemeClr val="tx1"/>
                          </a:solidFill>
                        </a:rPr>
                        <a:t> </a:t>
                      </a:r>
                      <a:r>
                        <a:rPr lang="en-GB" sz="1800" dirty="0" err="1">
                          <a:solidFill>
                            <a:schemeClr val="tx1"/>
                          </a:solidFill>
                        </a:rPr>
                        <a:t>getroffen</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err="1">
                          <a:solidFill>
                            <a:schemeClr val="tx1"/>
                          </a:solidFill>
                        </a:rPr>
                        <a:t>Er</a:t>
                      </a:r>
                      <a:r>
                        <a:rPr lang="en-GB" sz="1800" dirty="0">
                          <a:solidFill>
                            <a:schemeClr val="tx1"/>
                          </a:solidFill>
                        </a:rPr>
                        <a:t> </a:t>
                      </a:r>
                      <a:r>
                        <a:rPr lang="en-GB" sz="1800" dirty="0" err="1">
                          <a:solidFill>
                            <a:schemeClr val="tx1"/>
                          </a:solidFill>
                        </a:rPr>
                        <a:t>ist</a:t>
                      </a:r>
                      <a:r>
                        <a:rPr lang="en-GB" sz="1800" dirty="0">
                          <a:solidFill>
                            <a:schemeClr val="tx1"/>
                          </a:solidFill>
                        </a:rPr>
                        <a:t> </a:t>
                      </a:r>
                      <a:r>
                        <a:rPr lang="en-GB" sz="1800" dirty="0" err="1">
                          <a:solidFill>
                            <a:schemeClr val="tx1"/>
                          </a:solidFill>
                        </a:rPr>
                        <a:t>noch</a:t>
                      </a:r>
                      <a:r>
                        <a:rPr lang="en-GB" sz="1800" dirty="0">
                          <a:solidFill>
                            <a:schemeClr val="tx1"/>
                          </a:solidFill>
                        </a:rPr>
                        <a:t> </a:t>
                      </a:r>
                      <a:r>
                        <a:rPr lang="en-GB" sz="1800" dirty="0" err="1">
                          <a:solidFill>
                            <a:schemeClr val="tx1"/>
                          </a:solidFill>
                        </a:rPr>
                        <a:t>nicht</a:t>
                      </a:r>
                      <a:r>
                        <a:rPr lang="en-GB" sz="1800" dirty="0">
                          <a:solidFill>
                            <a:schemeClr val="tx1"/>
                          </a:solidFill>
                        </a:rPr>
                        <a:t> </a:t>
                      </a:r>
                      <a:r>
                        <a:rPr lang="en-GB" sz="1800" dirty="0" err="1">
                          <a:solidFill>
                            <a:schemeClr val="tx1"/>
                          </a:solidFill>
                        </a:rPr>
                        <a:t>durch</a:t>
                      </a:r>
                      <a:r>
                        <a:rPr lang="en-GB" sz="1800" dirty="0">
                          <a:solidFill>
                            <a:schemeClr val="tx1"/>
                          </a:solidFill>
                        </a:rPr>
                        <a:t> den Wald </a:t>
                      </a:r>
                      <a:r>
                        <a:rPr lang="en-GB" sz="1800" dirty="0" err="1">
                          <a:solidFill>
                            <a:schemeClr val="tx1"/>
                          </a:solidFill>
                        </a:rPr>
                        <a:t>gewandert</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Ich </a:t>
                      </a:r>
                      <a:r>
                        <a:rPr lang="en-GB" sz="1800" dirty="0" err="1">
                          <a:solidFill>
                            <a:schemeClr val="tx1"/>
                          </a:solidFill>
                        </a:rPr>
                        <a:t>habe</a:t>
                      </a:r>
                      <a:r>
                        <a:rPr lang="en-GB" sz="1800" dirty="0">
                          <a:solidFill>
                            <a:schemeClr val="tx1"/>
                          </a:solidFill>
                        </a:rPr>
                        <a:t> </a:t>
                      </a:r>
                      <a:r>
                        <a:rPr lang="en-GB" sz="1800" dirty="0" err="1">
                          <a:solidFill>
                            <a:schemeClr val="tx1"/>
                          </a:solidFill>
                        </a:rPr>
                        <a:t>schon</a:t>
                      </a:r>
                      <a:r>
                        <a:rPr lang="en-GB" sz="1800" dirty="0">
                          <a:solidFill>
                            <a:schemeClr val="tx1"/>
                          </a:solidFill>
                        </a:rPr>
                        <a:t> das Museum </a:t>
                      </a:r>
                      <a:r>
                        <a:rPr lang="en-GB" sz="1800" dirty="0" err="1">
                          <a:solidFill>
                            <a:schemeClr val="tx1"/>
                          </a:solidFill>
                        </a:rPr>
                        <a:t>Vogtsbauernhof</a:t>
                      </a:r>
                      <a:r>
                        <a:rPr lang="en-GB" sz="1800" dirty="0">
                          <a:solidFill>
                            <a:schemeClr val="tx1"/>
                          </a:solidFill>
                        </a:rPr>
                        <a:t> </a:t>
                      </a:r>
                      <a:r>
                        <a:rPr lang="en-GB" sz="1800" dirty="0" err="1">
                          <a:solidFill>
                            <a:schemeClr val="tx1"/>
                          </a:solidFill>
                        </a:rPr>
                        <a:t>besucht</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 Wolfgang </a:t>
                      </a:r>
                      <a:r>
                        <a:rPr lang="en-GB" sz="1800" dirty="0" err="1">
                          <a:solidFill>
                            <a:schemeClr val="tx1"/>
                          </a:solidFill>
                        </a:rPr>
                        <a:t>ist</a:t>
                      </a:r>
                      <a:r>
                        <a:rPr lang="en-GB" sz="1800" dirty="0">
                          <a:solidFill>
                            <a:schemeClr val="tx1"/>
                          </a:solidFill>
                        </a:rPr>
                        <a:t> </a:t>
                      </a:r>
                      <a:r>
                        <a:rPr lang="en-GB" sz="1800" dirty="0" err="1">
                          <a:solidFill>
                            <a:schemeClr val="tx1"/>
                          </a:solidFill>
                        </a:rPr>
                        <a:t>noch</a:t>
                      </a:r>
                      <a:r>
                        <a:rPr lang="en-GB" sz="1800" dirty="0">
                          <a:solidFill>
                            <a:schemeClr val="tx1"/>
                          </a:solidFill>
                        </a:rPr>
                        <a:t> </a:t>
                      </a:r>
                      <a:r>
                        <a:rPr lang="en-GB" sz="1800" dirty="0" err="1">
                          <a:solidFill>
                            <a:schemeClr val="tx1"/>
                          </a:solidFill>
                        </a:rPr>
                        <a:t>nicht</a:t>
                      </a:r>
                      <a:r>
                        <a:rPr lang="en-GB" sz="1800" dirty="0">
                          <a:solidFill>
                            <a:schemeClr val="tx1"/>
                          </a:solidFill>
                        </a:rPr>
                        <a:t> </a:t>
                      </a:r>
                      <a:r>
                        <a:rPr lang="en-GB" sz="1800" dirty="0" err="1">
                          <a:solidFill>
                            <a:schemeClr val="tx1"/>
                          </a:solidFill>
                        </a:rPr>
                        <a:t>mit</a:t>
                      </a:r>
                      <a:r>
                        <a:rPr lang="en-GB" sz="1800" dirty="0">
                          <a:solidFill>
                            <a:schemeClr val="tx1"/>
                          </a:solidFill>
                        </a:rPr>
                        <a:t> </a:t>
                      </a:r>
                      <a:r>
                        <a:rPr lang="en-GB" sz="1800" dirty="0" err="1">
                          <a:solidFill>
                            <a:schemeClr val="tx1"/>
                          </a:solidFill>
                        </a:rPr>
                        <a:t>dem</a:t>
                      </a:r>
                      <a:r>
                        <a:rPr lang="en-GB" sz="1800" dirty="0">
                          <a:solidFill>
                            <a:schemeClr val="tx1"/>
                          </a:solidFill>
                        </a:rPr>
                        <a:t> </a:t>
                      </a:r>
                      <a:r>
                        <a:rPr lang="en-GB" sz="1800" dirty="0" err="1">
                          <a:solidFill>
                            <a:schemeClr val="tx1"/>
                          </a:solidFill>
                        </a:rPr>
                        <a:t>Mountainbike</a:t>
                      </a:r>
                      <a:r>
                        <a:rPr lang="en-GB" sz="1800" dirty="0">
                          <a:solidFill>
                            <a:schemeClr val="tx1"/>
                          </a:solidFill>
                        </a:rPr>
                        <a:t> auf den Berg </a:t>
                      </a:r>
                      <a:r>
                        <a:rPr lang="en-GB" sz="1800" dirty="0" err="1">
                          <a:solidFill>
                            <a:schemeClr val="tx1"/>
                          </a:solidFill>
                        </a:rPr>
                        <a:t>gefahren</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1800" dirty="0">
                          <a:solidFill>
                            <a:schemeClr val="tx1"/>
                          </a:solidFill>
                        </a:rPr>
                        <a:t>Mehmet hat </a:t>
                      </a:r>
                      <a:r>
                        <a:rPr lang="en-GB" sz="1800" dirty="0" err="1">
                          <a:solidFill>
                            <a:schemeClr val="tx1"/>
                          </a:solidFill>
                        </a:rPr>
                        <a:t>schon</a:t>
                      </a:r>
                      <a:r>
                        <a:rPr lang="en-GB" sz="1800" dirty="0">
                          <a:solidFill>
                            <a:schemeClr val="tx1"/>
                          </a:solidFill>
                        </a:rPr>
                        <a:t> </a:t>
                      </a:r>
                      <a:r>
                        <a:rPr lang="en-GB" sz="1800" dirty="0" err="1">
                          <a:solidFill>
                            <a:schemeClr val="tx1"/>
                          </a:solidFill>
                        </a:rPr>
                        <a:t>einen</a:t>
                      </a:r>
                      <a:r>
                        <a:rPr lang="en-GB" sz="1800" dirty="0">
                          <a:solidFill>
                            <a:schemeClr val="tx1"/>
                          </a:solidFill>
                        </a:rPr>
                        <a:t> </a:t>
                      </a:r>
                      <a:r>
                        <a:rPr lang="en-GB" sz="1800" dirty="0" err="1">
                          <a:solidFill>
                            <a:schemeClr val="tx1"/>
                          </a:solidFill>
                        </a:rPr>
                        <a:t>Filmworkshop</a:t>
                      </a:r>
                      <a:r>
                        <a:rPr lang="en-GB" sz="1800" dirty="0">
                          <a:solidFill>
                            <a:schemeClr val="tx1"/>
                          </a:solidFill>
                        </a:rPr>
                        <a:t> </a:t>
                      </a:r>
                      <a:r>
                        <a:rPr lang="en-GB" sz="1800" dirty="0" err="1">
                          <a:solidFill>
                            <a:schemeClr val="tx1"/>
                          </a:solidFill>
                        </a:rPr>
                        <a:t>gemacht</a:t>
                      </a:r>
                      <a:r>
                        <a:rPr lang="en-GB" sz="18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18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96879" y="2086763"/>
            <a:ext cx="4733460" cy="40476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681" y="2145540"/>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96879" y="2600818"/>
            <a:ext cx="5514841" cy="396000"/>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484" y="2627428"/>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122414" y="3045763"/>
            <a:ext cx="5489306" cy="46800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0929" y="3119175"/>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122276" y="3590298"/>
            <a:ext cx="5130701" cy="396000"/>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2938" y="4098276"/>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139971" y="4062833"/>
            <a:ext cx="5374367" cy="39600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8997" y="3619491"/>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131501" y="4541400"/>
            <a:ext cx="5374367" cy="60089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0054" y="4752573"/>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109646" y="5184145"/>
            <a:ext cx="5489306" cy="57600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689" y="5853851"/>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139971" y="5863314"/>
            <a:ext cx="5514841"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0929" y="5336724"/>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6EB42907-BE75-8A45-AA43-05A477091F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069" y="139711"/>
            <a:ext cx="1087857" cy="1343823"/>
          </a:xfrm>
          <a:prstGeom prst="rect">
            <a:avLst/>
          </a:prstGeom>
        </p:spPr>
      </p:pic>
      <p:pic>
        <p:nvPicPr>
          <p:cNvPr id="43" name="Picture 42" descr="green checkmark">
            <a:extLst>
              <a:ext uri="{FF2B5EF4-FFF2-40B4-BE49-F238E27FC236}">
                <a16:creationId xmlns:a16="http://schemas.microsoft.com/office/drawing/2014/main" id="{99BE8C8A-EBC4-694B-9833-EFFF9744F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487" y="2145540"/>
            <a:ext cx="282522" cy="294294"/>
          </a:xfrm>
          <a:prstGeom prst="rect">
            <a:avLst/>
          </a:prstGeom>
        </p:spPr>
      </p:pic>
      <p:pic>
        <p:nvPicPr>
          <p:cNvPr id="44" name="Picture 43" descr="green checkmark">
            <a:extLst>
              <a:ext uri="{FF2B5EF4-FFF2-40B4-BE49-F238E27FC236}">
                <a16:creationId xmlns:a16="http://schemas.microsoft.com/office/drawing/2014/main" id="{85A3EC24-8381-7747-B530-09D5DAD1F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2127" y="2600818"/>
            <a:ext cx="282522" cy="294294"/>
          </a:xfrm>
          <a:prstGeom prst="rect">
            <a:avLst/>
          </a:prstGeom>
        </p:spPr>
      </p:pic>
      <p:pic>
        <p:nvPicPr>
          <p:cNvPr id="45" name="Picture 44" descr="green checkmark">
            <a:extLst>
              <a:ext uri="{FF2B5EF4-FFF2-40B4-BE49-F238E27FC236}">
                <a16:creationId xmlns:a16="http://schemas.microsoft.com/office/drawing/2014/main" id="{CD0E1EDB-00D6-5F42-9294-AA043944A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484" y="3119175"/>
            <a:ext cx="282522" cy="294294"/>
          </a:xfrm>
          <a:prstGeom prst="rect">
            <a:avLst/>
          </a:prstGeom>
        </p:spPr>
      </p:pic>
      <p:pic>
        <p:nvPicPr>
          <p:cNvPr id="46" name="Picture 45" descr="green checkmark">
            <a:extLst>
              <a:ext uri="{FF2B5EF4-FFF2-40B4-BE49-F238E27FC236}">
                <a16:creationId xmlns:a16="http://schemas.microsoft.com/office/drawing/2014/main" id="{698BBAEC-9CB7-644E-8294-26C182BD82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2124" y="4098276"/>
            <a:ext cx="282522" cy="294294"/>
          </a:xfrm>
          <a:prstGeom prst="rect">
            <a:avLst/>
          </a:prstGeom>
        </p:spPr>
      </p:pic>
      <p:pic>
        <p:nvPicPr>
          <p:cNvPr id="47" name="Picture 46" descr="green checkmark">
            <a:extLst>
              <a:ext uri="{FF2B5EF4-FFF2-40B4-BE49-F238E27FC236}">
                <a16:creationId xmlns:a16="http://schemas.microsoft.com/office/drawing/2014/main" id="{B2178424-96F3-5642-8468-1C269B103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2127" y="3599980"/>
            <a:ext cx="282522" cy="294294"/>
          </a:xfrm>
          <a:prstGeom prst="rect">
            <a:avLst/>
          </a:prstGeom>
        </p:spPr>
      </p:pic>
      <p:pic>
        <p:nvPicPr>
          <p:cNvPr id="48" name="Picture 47" descr="green checkmark">
            <a:extLst>
              <a:ext uri="{FF2B5EF4-FFF2-40B4-BE49-F238E27FC236}">
                <a16:creationId xmlns:a16="http://schemas.microsoft.com/office/drawing/2014/main" id="{84ED25B3-5B6C-604C-8470-390BDFEB2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484" y="4694702"/>
            <a:ext cx="282522" cy="294294"/>
          </a:xfrm>
          <a:prstGeom prst="rect">
            <a:avLst/>
          </a:prstGeom>
        </p:spPr>
      </p:pic>
      <p:pic>
        <p:nvPicPr>
          <p:cNvPr id="49" name="Picture 48" descr="green checkmark">
            <a:extLst>
              <a:ext uri="{FF2B5EF4-FFF2-40B4-BE49-F238E27FC236}">
                <a16:creationId xmlns:a16="http://schemas.microsoft.com/office/drawing/2014/main" id="{79E8C6F0-5C7E-D940-B5F0-EA0E09C71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484" y="5869177"/>
            <a:ext cx="282522" cy="294294"/>
          </a:xfrm>
          <a:prstGeom prst="rect">
            <a:avLst/>
          </a:prstGeom>
        </p:spPr>
      </p:pic>
      <p:pic>
        <p:nvPicPr>
          <p:cNvPr id="50" name="Picture 49" descr="green checkmark">
            <a:extLst>
              <a:ext uri="{FF2B5EF4-FFF2-40B4-BE49-F238E27FC236}">
                <a16:creationId xmlns:a16="http://schemas.microsoft.com/office/drawing/2014/main" id="{871E9DE6-CE86-3B47-BC85-46A4D1DE6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2124" y="5230778"/>
            <a:ext cx="282522" cy="294294"/>
          </a:xfrm>
          <a:prstGeom prst="rect">
            <a:avLst/>
          </a:prstGeom>
        </p:spPr>
      </p:pic>
      <p:pic>
        <p:nvPicPr>
          <p:cNvPr id="54" name="Picture 53" descr="A picture containing grass, outdoor, building, front&#10;&#10;Description automatically generated">
            <a:extLst>
              <a:ext uri="{FF2B5EF4-FFF2-40B4-BE49-F238E27FC236}">
                <a16:creationId xmlns:a16="http://schemas.microsoft.com/office/drawing/2014/main" id="{D52AD6C5-5119-3448-8986-3BBF22135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057" y="1548541"/>
            <a:ext cx="4111698" cy="2377633"/>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2802F401-6BA4-4475-A00A-700F2F2DB2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520"/>
          <a:stretch/>
        </p:blipFill>
        <p:spPr>
          <a:xfrm>
            <a:off x="8052569" y="3986298"/>
            <a:ext cx="4094673" cy="2317097"/>
          </a:xfrm>
          <a:prstGeom prst="rect">
            <a:avLst/>
          </a:prstGeom>
        </p:spPr>
      </p:pic>
      <p:sp>
        <p:nvSpPr>
          <p:cNvPr id="51" name="TextBox 50">
            <a:extLst>
              <a:ext uri="{FF2B5EF4-FFF2-40B4-BE49-F238E27FC236}">
                <a16:creationId xmlns:a16="http://schemas.microsoft.com/office/drawing/2014/main" id="{D3E35105-2D13-4D11-B199-822D6892B75E}"/>
              </a:ext>
            </a:extLst>
          </p:cNvPr>
          <p:cNvSpPr txBox="1"/>
          <p:nvPr/>
        </p:nvSpPr>
        <p:spPr>
          <a:xfrm>
            <a:off x="2561259" y="251783"/>
            <a:ext cx="5491310" cy="738664"/>
          </a:xfrm>
          <a:prstGeom prst="rect">
            <a:avLst/>
          </a:prstGeom>
          <a:noFill/>
        </p:spPr>
        <p:txBody>
          <a:bodyPr wrap="square" rtlCol="0">
            <a:spAutoFit/>
          </a:bodyPr>
          <a:lstStyle/>
          <a:p>
            <a:r>
              <a:rPr lang="en-US" sz="2100" dirty="0"/>
              <a:t>Was hat Katja (</a:t>
            </a:r>
            <a:r>
              <a:rPr lang="en-US" sz="2100" b="1" dirty="0"/>
              <a:t>ich</a:t>
            </a:r>
            <a:r>
              <a:rPr lang="en-US" sz="2100" dirty="0"/>
              <a:t>) </a:t>
            </a:r>
            <a:r>
              <a:rPr lang="en-US" sz="2100" dirty="0" err="1"/>
              <a:t>gemacht</a:t>
            </a:r>
            <a:r>
              <a:rPr lang="en-US" sz="2100" dirty="0"/>
              <a:t> und  was hat Mehmet / Wolfgang (</a:t>
            </a:r>
            <a:r>
              <a:rPr lang="en-US" sz="2100" b="1" dirty="0" err="1"/>
              <a:t>er</a:t>
            </a:r>
            <a:r>
              <a:rPr lang="en-US" sz="2100" dirty="0"/>
              <a:t>) </a:t>
            </a:r>
            <a:r>
              <a:rPr lang="en-US" sz="2100" dirty="0" err="1"/>
              <a:t>gemacht</a:t>
            </a:r>
            <a:r>
              <a:rPr lang="en-US" sz="2100" dirty="0"/>
              <a:t>?</a:t>
            </a:r>
          </a:p>
        </p:txBody>
      </p:sp>
      <p:sp>
        <p:nvSpPr>
          <p:cNvPr id="53" name="Action Button: Custom 16">
            <a:hlinkClick r:id="" action="ppaction://noaction" highlightClick="1">
              <a:snd r:embed="rId7" name="18. 1. ich.wav"/>
            </a:hlinkClick>
            <a:extLst>
              <a:ext uri="{FF2B5EF4-FFF2-40B4-BE49-F238E27FC236}">
                <a16:creationId xmlns:a16="http://schemas.microsoft.com/office/drawing/2014/main" id="{7E4E1730-87EC-4807-90A4-B27E81FF0266}"/>
              </a:ext>
            </a:extLst>
          </p:cNvPr>
          <p:cNvSpPr/>
          <p:nvPr/>
        </p:nvSpPr>
        <p:spPr>
          <a:xfrm>
            <a:off x="542780" y="211057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55" name="Action Button: Custom 16">
            <a:hlinkClick r:id="" action="ppaction://noaction" highlightClick="1">
              <a:snd r:embed="rId8" name="18. 2. ich bin.wav"/>
            </a:hlinkClick>
            <a:extLst>
              <a:ext uri="{FF2B5EF4-FFF2-40B4-BE49-F238E27FC236}">
                <a16:creationId xmlns:a16="http://schemas.microsoft.com/office/drawing/2014/main" id="{D929BD60-A346-4F10-8672-55C46D46B150}"/>
              </a:ext>
            </a:extLst>
          </p:cNvPr>
          <p:cNvSpPr/>
          <p:nvPr/>
        </p:nvSpPr>
        <p:spPr>
          <a:xfrm>
            <a:off x="540702" y="254977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9" name="18. 3. Wolfgang.wav"/>
            </a:hlinkClick>
            <a:extLst>
              <a:ext uri="{FF2B5EF4-FFF2-40B4-BE49-F238E27FC236}">
                <a16:creationId xmlns:a16="http://schemas.microsoft.com/office/drawing/2014/main" id="{241944F8-9EC9-4B65-A912-C9F851BFF1F1}"/>
              </a:ext>
            </a:extLst>
          </p:cNvPr>
          <p:cNvSpPr/>
          <p:nvPr/>
        </p:nvSpPr>
        <p:spPr>
          <a:xfrm>
            <a:off x="540702" y="309274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10" name="18. 4. ich habe.wav"/>
            </a:hlinkClick>
            <a:extLst>
              <a:ext uri="{FF2B5EF4-FFF2-40B4-BE49-F238E27FC236}">
                <a16:creationId xmlns:a16="http://schemas.microsoft.com/office/drawing/2014/main" id="{E88B70AC-B58C-46A0-A779-C03EB1CC81BE}"/>
              </a:ext>
            </a:extLst>
          </p:cNvPr>
          <p:cNvSpPr/>
          <p:nvPr/>
        </p:nvSpPr>
        <p:spPr>
          <a:xfrm>
            <a:off x="542780" y="356863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11" name="18. 5. er.wav"/>
            </a:hlinkClick>
            <a:extLst>
              <a:ext uri="{FF2B5EF4-FFF2-40B4-BE49-F238E27FC236}">
                <a16:creationId xmlns:a16="http://schemas.microsoft.com/office/drawing/2014/main" id="{E1649D5A-FC0C-41B0-B51E-8182DB8FB558}"/>
              </a:ext>
            </a:extLst>
          </p:cNvPr>
          <p:cNvSpPr/>
          <p:nvPr/>
        </p:nvSpPr>
        <p:spPr>
          <a:xfrm>
            <a:off x="542839" y="403715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12" name="18. 6. ich habe schon.wav"/>
            </a:hlinkClick>
            <a:extLst>
              <a:ext uri="{FF2B5EF4-FFF2-40B4-BE49-F238E27FC236}">
                <a16:creationId xmlns:a16="http://schemas.microsoft.com/office/drawing/2014/main" id="{B734C933-D7FC-4D80-9BAD-44BEB066E7DB}"/>
              </a:ext>
            </a:extLst>
          </p:cNvPr>
          <p:cNvSpPr/>
          <p:nvPr/>
        </p:nvSpPr>
        <p:spPr>
          <a:xfrm>
            <a:off x="532463" y="465264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13" name="18. 7. Wolfgang.wav"/>
            </a:hlinkClick>
            <a:extLst>
              <a:ext uri="{FF2B5EF4-FFF2-40B4-BE49-F238E27FC236}">
                <a16:creationId xmlns:a16="http://schemas.microsoft.com/office/drawing/2014/main" id="{198B7280-BF5B-4329-A0A2-11C2F0018900}"/>
              </a:ext>
            </a:extLst>
          </p:cNvPr>
          <p:cNvSpPr/>
          <p:nvPr/>
        </p:nvSpPr>
        <p:spPr>
          <a:xfrm>
            <a:off x="532463" y="528587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68" name="Action Button: Custom 16">
            <a:hlinkClick r:id="" action="ppaction://noaction" highlightClick="1">
              <a:snd r:embed="rId14" name="18. 8. Mehmet.wav"/>
            </a:hlinkClick>
            <a:extLst>
              <a:ext uri="{FF2B5EF4-FFF2-40B4-BE49-F238E27FC236}">
                <a16:creationId xmlns:a16="http://schemas.microsoft.com/office/drawing/2014/main" id="{87761C83-5B8A-4ECF-865C-46492F106699}"/>
              </a:ext>
            </a:extLst>
          </p:cNvPr>
          <p:cNvSpPr/>
          <p:nvPr/>
        </p:nvSpPr>
        <p:spPr>
          <a:xfrm>
            <a:off x="532463" y="585544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123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521200" cy="647577"/>
          </a:xfrm>
        </p:spPr>
        <p:txBody>
          <a:bodyPr>
            <a:normAutofit/>
          </a:bodyPr>
          <a:lstStyle/>
          <a:p>
            <a:r>
              <a:rPr lang="en-GB" sz="2800" b="1" dirty="0" err="1">
                <a:solidFill>
                  <a:schemeClr val="bg1"/>
                </a:solidFill>
              </a:rPr>
              <a:t>Wer</a:t>
            </a:r>
            <a:r>
              <a:rPr lang="en-GB" sz="2800" b="1" dirty="0">
                <a:solidFill>
                  <a:schemeClr val="bg1"/>
                </a:solidFill>
              </a:rPr>
              <a:t> hat was </a:t>
            </a:r>
            <a:r>
              <a:rPr lang="en-GB" sz="2800" b="1" dirty="0" err="1">
                <a:solidFill>
                  <a:schemeClr val="bg1"/>
                </a:solidFill>
              </a:rPr>
              <a:t>gemacht</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de-DE" sz="2400" dirty="0"/>
              <a:t>Person A spricht. Person B identifiziert die richtige Person.</a:t>
            </a:r>
          </a:p>
        </p:txBody>
      </p:sp>
      <p:sp>
        <p:nvSpPr>
          <p:cNvPr id="11" name="TextBox 10">
            <a:extLst>
              <a:ext uri="{FF2B5EF4-FFF2-40B4-BE49-F238E27FC236}">
                <a16:creationId xmlns:a16="http://schemas.microsoft.com/office/drawing/2014/main" id="{49E0F858-B610-5148-9A61-61A0034973B9}"/>
              </a:ext>
            </a:extLst>
          </p:cNvPr>
          <p:cNvSpPr txBox="1"/>
          <p:nvPr/>
        </p:nvSpPr>
        <p:spPr>
          <a:xfrm>
            <a:off x="6807200" y="3409980"/>
            <a:ext cx="1834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Mehmet</a:t>
            </a:r>
          </a:p>
        </p:txBody>
      </p:sp>
      <p:sp>
        <p:nvSpPr>
          <p:cNvPr id="12" name="TextBox 11">
            <a:extLst>
              <a:ext uri="{FF2B5EF4-FFF2-40B4-BE49-F238E27FC236}">
                <a16:creationId xmlns:a16="http://schemas.microsoft.com/office/drawing/2014/main" id="{5E97C153-E7A7-C24A-8B90-6B5416DC3CF3}"/>
              </a:ext>
            </a:extLst>
          </p:cNvPr>
          <p:cNvSpPr txBox="1"/>
          <p:nvPr/>
        </p:nvSpPr>
        <p:spPr>
          <a:xfrm>
            <a:off x="1092315" y="3462151"/>
            <a:ext cx="1780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Wolfgang</a:t>
            </a:r>
            <a:endParaRPr kumimoji="0" lang="en-GB" sz="2400" b="1" i="0" u="none" strike="noStrike" kern="1200" cap="none" spc="0" normalizeH="0" baseline="0" noProof="0" dirty="0">
              <a:ln>
                <a:noFill/>
              </a:ln>
              <a:effectLst/>
              <a:uLnTx/>
              <a:uFillTx/>
              <a:latin typeface="Century Gothic" panose="020F0302020204030204"/>
            </a:endParaRPr>
          </a:p>
        </p:txBody>
      </p:sp>
      <p:sp>
        <p:nvSpPr>
          <p:cNvPr id="13" name="Rounded Rectangular Callout 12">
            <a:extLst>
              <a:ext uri="{FF2B5EF4-FFF2-40B4-BE49-F238E27FC236}">
                <a16:creationId xmlns:a16="http://schemas.microsoft.com/office/drawing/2014/main" id="{B50549C5-9512-024D-9C97-8CDF9984E757}"/>
              </a:ext>
            </a:extLst>
          </p:cNvPr>
          <p:cNvSpPr/>
          <p:nvPr/>
        </p:nvSpPr>
        <p:spPr>
          <a:xfrm>
            <a:off x="2836709" y="2308291"/>
            <a:ext cx="2548092"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I have </a:t>
            </a: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already </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visited the lake.</a:t>
            </a:r>
          </a:p>
        </p:txBody>
      </p:sp>
      <p:sp>
        <p:nvSpPr>
          <p:cNvPr id="14" name="Rounded Rectangular Callout 13">
            <a:extLst>
              <a:ext uri="{FF2B5EF4-FFF2-40B4-BE49-F238E27FC236}">
                <a16:creationId xmlns:a16="http://schemas.microsoft.com/office/drawing/2014/main" id="{D3A63781-F4CC-3349-A161-7315F7401A0E}"/>
              </a:ext>
            </a:extLst>
          </p:cNvPr>
          <p:cNvSpPr/>
          <p:nvPr/>
        </p:nvSpPr>
        <p:spPr>
          <a:xfrm>
            <a:off x="8294321" y="2266181"/>
            <a:ext cx="2196727"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F0302020204030204"/>
              </a:rPr>
              <a:t>I have </a:t>
            </a:r>
            <a:r>
              <a:rPr lang="en-GB" sz="2400" b="1" dirty="0">
                <a:solidFill>
                  <a:schemeClr val="tx1"/>
                </a:solidFill>
                <a:latin typeface="Century Gothic" panose="020F0302020204030204"/>
              </a:rPr>
              <a:t>not yet</a:t>
            </a:r>
            <a:r>
              <a:rPr lang="en-GB" sz="2400" dirty="0">
                <a:solidFill>
                  <a:schemeClr val="tx1"/>
                </a:solidFill>
                <a:latin typeface="Century Gothic" panose="020F0302020204030204"/>
              </a:rPr>
              <a:t> visited the lake.</a:t>
            </a:r>
            <a:endParaRPr kumimoji="0" lang="en-GB" sz="2400" i="0" u="none" strike="noStrike" kern="1200" cap="none" spc="0" normalizeH="0" baseline="0" noProof="0" dirty="0">
              <a:ln>
                <a:noFill/>
              </a:ln>
              <a:solidFill>
                <a:schemeClr val="tx1"/>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15D67CE9-3D14-EE4C-85CF-5DBC201C470D}"/>
              </a:ext>
            </a:extLst>
          </p:cNvPr>
          <p:cNvSpPr txBox="1"/>
          <p:nvPr/>
        </p:nvSpPr>
        <p:spPr>
          <a:xfrm>
            <a:off x="483915" y="4305424"/>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 A</a:t>
            </a:r>
          </a:p>
        </p:txBody>
      </p:sp>
      <p:sp>
        <p:nvSpPr>
          <p:cNvPr id="17" name="Rounded Rectangular Callout 16">
            <a:extLst>
              <a:ext uri="{FF2B5EF4-FFF2-40B4-BE49-F238E27FC236}">
                <a16:creationId xmlns:a16="http://schemas.microsoft.com/office/drawing/2014/main" id="{E2151CB8-9494-ED4B-8669-CED0E0145316}"/>
              </a:ext>
            </a:extLst>
          </p:cNvPr>
          <p:cNvSpPr/>
          <p:nvPr/>
        </p:nvSpPr>
        <p:spPr>
          <a:xfrm>
            <a:off x="2591913" y="4305424"/>
            <a:ext cx="4356724" cy="794912"/>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tx1"/>
                </a:solidFill>
                <a:latin typeface="Century Gothic" panose="020F0302020204030204"/>
              </a:rPr>
              <a:t>Er</a:t>
            </a:r>
            <a:r>
              <a:rPr lang="en-GB" sz="2400" b="1" dirty="0">
                <a:solidFill>
                  <a:schemeClr val="tx1"/>
                </a:solidFill>
                <a:latin typeface="Century Gothic" panose="020F0302020204030204"/>
              </a:rPr>
              <a:t> hat </a:t>
            </a:r>
            <a:r>
              <a:rPr lang="en-GB" sz="2400" dirty="0" err="1">
                <a:solidFill>
                  <a:schemeClr val="tx1"/>
                </a:solidFill>
                <a:latin typeface="Century Gothic" panose="020F0302020204030204"/>
              </a:rPr>
              <a:t>schon</a:t>
            </a:r>
            <a:r>
              <a:rPr lang="en-GB" sz="2400" dirty="0">
                <a:solidFill>
                  <a:schemeClr val="tx1"/>
                </a:solidFill>
                <a:latin typeface="Century Gothic" panose="020F0302020204030204"/>
              </a:rPr>
              <a:t> den See </a:t>
            </a:r>
            <a:r>
              <a:rPr lang="en-GB" sz="2400" dirty="0" err="1">
                <a:solidFill>
                  <a:schemeClr val="tx1"/>
                </a:solidFill>
                <a:latin typeface="Century Gothic" panose="020F0302020204030204"/>
              </a:rPr>
              <a:t>besucht</a:t>
            </a:r>
            <a:r>
              <a:rPr lang="en-GB" sz="2400" dirty="0">
                <a:solidFill>
                  <a:schemeClr val="tx1"/>
                </a:solidFill>
                <a:latin typeface="Century Gothic" panose="020F0302020204030204"/>
              </a:rPr>
              <a:t>.</a:t>
            </a:r>
            <a:endParaRPr kumimoji="0" lang="en-GB" sz="2400" b="0" i="0" u="none" strike="noStrike" kern="1200" cap="none" spc="0" normalizeH="0" baseline="0" noProof="0" dirty="0">
              <a:ln>
                <a:noFill/>
              </a:ln>
              <a:solidFill>
                <a:schemeClr val="tx1"/>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121CCA0D-E9A6-1744-BEF1-BB926255258D}"/>
              </a:ext>
            </a:extLst>
          </p:cNvPr>
          <p:cNvSpPr txBox="1"/>
          <p:nvPr/>
        </p:nvSpPr>
        <p:spPr>
          <a:xfrm>
            <a:off x="7190891" y="4318525"/>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 B</a:t>
            </a:r>
          </a:p>
        </p:txBody>
      </p:sp>
      <p:sp>
        <p:nvSpPr>
          <p:cNvPr id="19" name="Rounded Rectangular Callout 18">
            <a:extLst>
              <a:ext uri="{FF2B5EF4-FFF2-40B4-BE49-F238E27FC236}">
                <a16:creationId xmlns:a16="http://schemas.microsoft.com/office/drawing/2014/main" id="{D80935D9-336E-C14F-ABAB-EADA1CE373BD}"/>
              </a:ext>
            </a:extLst>
          </p:cNvPr>
          <p:cNvSpPr/>
          <p:nvPr/>
        </p:nvSpPr>
        <p:spPr>
          <a:xfrm>
            <a:off x="9155993" y="4137473"/>
            <a:ext cx="2196727"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latin typeface="Century Gothic" panose="020F0302020204030204"/>
              </a:rPr>
              <a:t>Ist</a:t>
            </a:r>
            <a:r>
              <a:rPr lang="en-GB" sz="2400" dirty="0">
                <a:solidFill>
                  <a:schemeClr val="tx1"/>
                </a:solidFill>
                <a:latin typeface="Century Gothic" panose="020F0302020204030204"/>
              </a:rPr>
              <a:t> das Wolfgang?</a:t>
            </a:r>
            <a:endParaRPr kumimoji="0" lang="en-GB" sz="2400" b="0" i="0" u="none" strike="noStrike" kern="1200" cap="none" spc="0" normalizeH="0" baseline="0" noProof="0" dirty="0">
              <a:ln>
                <a:noFill/>
              </a:ln>
              <a:solidFill>
                <a:schemeClr val="tx1"/>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A608EFA1-B2FE-2142-90BC-55FC2FFE304A}"/>
              </a:ext>
            </a:extLst>
          </p:cNvPr>
          <p:cNvSpPr txBox="1"/>
          <p:nvPr/>
        </p:nvSpPr>
        <p:spPr>
          <a:xfrm>
            <a:off x="483915" y="5285420"/>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 A</a:t>
            </a:r>
          </a:p>
        </p:txBody>
      </p:sp>
      <p:sp>
        <p:nvSpPr>
          <p:cNvPr id="21" name="Rounded Rectangular Callout 20">
            <a:extLst>
              <a:ext uri="{FF2B5EF4-FFF2-40B4-BE49-F238E27FC236}">
                <a16:creationId xmlns:a16="http://schemas.microsoft.com/office/drawing/2014/main" id="{6D360BFC-7143-C44B-888E-DEC93CD9D336}"/>
              </a:ext>
            </a:extLst>
          </p:cNvPr>
          <p:cNvSpPr/>
          <p:nvPr/>
        </p:nvSpPr>
        <p:spPr>
          <a:xfrm>
            <a:off x="2591913" y="5212286"/>
            <a:ext cx="2470322" cy="832914"/>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latin typeface="Century Gothic" panose="020F0302020204030204"/>
              </a:rPr>
              <a:t>Ja</a:t>
            </a:r>
            <a:r>
              <a:rPr lang="en-GB" sz="2400" dirty="0">
                <a:solidFill>
                  <a:schemeClr val="tx1"/>
                </a:solidFill>
                <a:latin typeface="Century Gothic" panose="020F0302020204030204"/>
              </a:rPr>
              <a:t>! Das </a:t>
            </a:r>
            <a:r>
              <a:rPr lang="en-GB" sz="2400" dirty="0" err="1">
                <a:solidFill>
                  <a:schemeClr val="tx1"/>
                </a:solidFill>
                <a:latin typeface="Century Gothic" panose="020F0302020204030204"/>
              </a:rPr>
              <a:t>ist</a:t>
            </a:r>
            <a:r>
              <a:rPr lang="en-GB" sz="2400" dirty="0">
                <a:solidFill>
                  <a:schemeClr val="tx1"/>
                </a:solidFill>
                <a:latin typeface="Century Gothic" panose="020F0302020204030204"/>
              </a:rPr>
              <a:t> </a:t>
            </a:r>
            <a:r>
              <a:rPr lang="en-GB" sz="2400" dirty="0" err="1">
                <a:solidFill>
                  <a:schemeClr val="tx1"/>
                </a:solidFill>
                <a:latin typeface="Century Gothic" panose="020F0302020204030204"/>
              </a:rPr>
              <a:t>richtig</a:t>
            </a:r>
            <a:r>
              <a:rPr lang="en-GB" sz="2400" dirty="0">
                <a:solidFill>
                  <a:schemeClr val="tx1"/>
                </a:solidFill>
                <a:latin typeface="Century Gothic" panose="020F0302020204030204"/>
              </a:rPr>
              <a:t>.</a:t>
            </a:r>
            <a:endParaRPr kumimoji="0" lang="en-GB" sz="2400" b="0" i="0" u="none" strike="noStrike" kern="1200" cap="none" spc="0" normalizeH="0" baseline="0" noProof="0" dirty="0">
              <a:ln>
                <a:noFill/>
              </a:ln>
              <a:solidFill>
                <a:schemeClr val="tx1"/>
              </a:solidFill>
              <a:effectLst/>
              <a:uLnTx/>
              <a:uFillTx/>
              <a:latin typeface="Century Gothic" panose="020F0302020204030204"/>
            </a:endParaRPr>
          </a:p>
        </p:txBody>
      </p:sp>
      <p:sp>
        <p:nvSpPr>
          <p:cNvPr id="22" name="Rounded Rectangular Callout 21">
            <a:extLst>
              <a:ext uri="{FF2B5EF4-FFF2-40B4-BE49-F238E27FC236}">
                <a16:creationId xmlns:a16="http://schemas.microsoft.com/office/drawing/2014/main" id="{A185F7C3-8D53-2444-86AA-BBC0E130EC58}"/>
              </a:ext>
            </a:extLst>
          </p:cNvPr>
          <p:cNvSpPr/>
          <p:nvPr/>
        </p:nvSpPr>
        <p:spPr>
          <a:xfrm>
            <a:off x="6315600" y="5214902"/>
            <a:ext cx="2470322" cy="860984"/>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latin typeface="Century Gothic" panose="020F0302020204030204"/>
              </a:rPr>
              <a:t>Nein</a:t>
            </a:r>
            <a:r>
              <a:rPr lang="en-GB" sz="2400" dirty="0">
                <a:solidFill>
                  <a:schemeClr val="tx1"/>
                </a:solidFill>
                <a:latin typeface="Century Gothic" panose="020F0302020204030204"/>
              </a:rPr>
              <a: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Versuch</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 das </a:t>
            </a:r>
            <a:r>
              <a:rPr kumimoji="0" lang="en-GB" sz="2400" b="0" i="0" u="none" strike="noStrike" kern="1200" cap="none" spc="0" normalizeH="0" noProof="0" dirty="0" err="1">
                <a:ln>
                  <a:noFill/>
                </a:ln>
                <a:solidFill>
                  <a:schemeClr val="tx1"/>
                </a:solidFill>
                <a:effectLst/>
                <a:uLnTx/>
                <a:uFillTx/>
                <a:latin typeface="Century Gothic" panose="020F0302020204030204"/>
                <a:ea typeface="+mn-ea"/>
                <a:cs typeface="+mn-cs"/>
              </a:rPr>
              <a:t>nochmal</a:t>
            </a:r>
            <a:r>
              <a:rPr lang="en-GB" sz="2400" dirty="0">
                <a:solidFill>
                  <a:schemeClr val="tx1"/>
                </a:solidFill>
                <a:latin typeface="Century Gothic" panose="020F0302020204030204"/>
              </a:rPr>
              <a:t>.</a:t>
            </a:r>
            <a:endParaRPr kumimoji="0" lang="en-GB" sz="2400" b="0" i="0" u="none" strike="noStrike" kern="1200" cap="none" spc="0" normalizeH="0" baseline="0" noProof="0" dirty="0">
              <a:ln>
                <a:noFill/>
              </a:ln>
              <a:solidFill>
                <a:schemeClr val="tx1"/>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1EC22667-500C-524D-BD73-F6BBFA2618DC}"/>
              </a:ext>
            </a:extLst>
          </p:cNvPr>
          <p:cNvSpPr txBox="1"/>
          <p:nvPr/>
        </p:nvSpPr>
        <p:spPr>
          <a:xfrm>
            <a:off x="5116797" y="5353098"/>
            <a:ext cx="1066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F0302020204030204"/>
              </a:rPr>
              <a:t>oder</a:t>
            </a:r>
            <a:endParaRPr kumimoji="0" lang="en-GB" sz="2800" b="1" i="0" u="none" strike="noStrike" kern="1200" cap="none" spc="0" normalizeH="0" baseline="0" noProof="0" dirty="0">
              <a:ln>
                <a:noFill/>
              </a:ln>
              <a:effectLst/>
              <a:uLnTx/>
              <a:uFillTx/>
              <a:latin typeface="Century Gothic" panose="020F0302020204030204"/>
            </a:endParaRPr>
          </a:p>
        </p:txBody>
      </p:sp>
      <p:pic>
        <p:nvPicPr>
          <p:cNvPr id="26" name="Picture 25" descr="A close up of a mans face&#10;&#10;Description automatically generated">
            <a:extLst>
              <a:ext uri="{FF2B5EF4-FFF2-40B4-BE49-F238E27FC236}">
                <a16:creationId xmlns:a16="http://schemas.microsoft.com/office/drawing/2014/main" id="{27321AC6-BD70-1F4E-8D29-1BEC8FC60D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9381" y="1918501"/>
            <a:ext cx="1262760" cy="1491479"/>
          </a:xfrm>
          <a:prstGeom prst="rect">
            <a:avLst/>
          </a:prstGeom>
        </p:spPr>
      </p:pic>
      <p:pic>
        <p:nvPicPr>
          <p:cNvPr id="28" name="Picture 27" descr="A close up of a logo&#10;&#10;Description automatically generated">
            <a:extLst>
              <a:ext uri="{FF2B5EF4-FFF2-40B4-BE49-F238E27FC236}">
                <a16:creationId xmlns:a16="http://schemas.microsoft.com/office/drawing/2014/main" id="{C6D28204-892F-EB46-A461-A0C6AB48A9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514" y="1793975"/>
            <a:ext cx="1108445" cy="1645714"/>
          </a:xfrm>
          <a:prstGeom prst="rect">
            <a:avLst/>
          </a:prstGeom>
        </p:spPr>
      </p:pic>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3000" fill="hold" grpId="1"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0" grpId="0"/>
      <p:bldP spid="21" grpId="0" animBg="1"/>
      <p:bldP spid="22" grpId="0" animBg="1"/>
      <p:bldP spid="22" grpId="1"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838122" cy="647577"/>
          </a:xfrm>
        </p:spPr>
        <p:txBody>
          <a:bodyPr>
            <a:noAutofit/>
          </a:bodyPr>
          <a:lstStyle/>
          <a:p>
            <a:r>
              <a:rPr lang="en-GB" sz="2800" b="1" dirty="0" err="1">
                <a:solidFill>
                  <a:schemeClr val="bg1"/>
                </a:solidFill>
              </a:rPr>
              <a:t>Wer</a:t>
            </a:r>
            <a:r>
              <a:rPr lang="en-GB" sz="2800" b="1" dirty="0">
                <a:solidFill>
                  <a:schemeClr val="bg1"/>
                </a:solidFill>
              </a:rPr>
              <a:t> hat was </a:t>
            </a:r>
            <a:r>
              <a:rPr lang="en-GB" sz="2800" b="1" dirty="0" err="1">
                <a:solidFill>
                  <a:schemeClr val="bg1"/>
                </a:solidFill>
              </a:rPr>
              <a:t>gemacht</a:t>
            </a:r>
            <a:r>
              <a:rPr lang="en-GB" sz="28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de-DE" sz="2400" dirty="0"/>
              <a:t>Person A spricht. Person B identifiziert die richtige Person.</a:t>
            </a:r>
          </a:p>
        </p:txBody>
      </p:sp>
      <p:sp>
        <p:nvSpPr>
          <p:cNvPr id="24" name="Rounded Rectangular Callout 23">
            <a:extLst>
              <a:ext uri="{FF2B5EF4-FFF2-40B4-BE49-F238E27FC236}">
                <a16:creationId xmlns:a16="http://schemas.microsoft.com/office/drawing/2014/main" id="{211B9089-9A7A-764C-851F-245A805DAB4A}"/>
              </a:ext>
            </a:extLst>
          </p:cNvPr>
          <p:cNvSpPr/>
          <p:nvPr/>
        </p:nvSpPr>
        <p:spPr>
          <a:xfrm>
            <a:off x="1635727" y="2017725"/>
            <a:ext cx="2196727"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I have already eaten cake.</a:t>
            </a:r>
          </a:p>
        </p:txBody>
      </p:sp>
      <p:sp>
        <p:nvSpPr>
          <p:cNvPr id="25" name="Rounded Rectangular Callout 24">
            <a:extLst>
              <a:ext uri="{FF2B5EF4-FFF2-40B4-BE49-F238E27FC236}">
                <a16:creationId xmlns:a16="http://schemas.microsoft.com/office/drawing/2014/main" id="{66C4ACE9-3135-7246-8CB9-4F5B5A357FB3}"/>
              </a:ext>
            </a:extLst>
          </p:cNvPr>
          <p:cNvSpPr/>
          <p:nvPr/>
        </p:nvSpPr>
        <p:spPr>
          <a:xfrm>
            <a:off x="5838122" y="4407619"/>
            <a:ext cx="2196727"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F0302020204030204"/>
              </a:rPr>
              <a:t>I have not yet eaten cake.</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6" name="Rounded Rectangular Callout 25">
            <a:extLst>
              <a:ext uri="{FF2B5EF4-FFF2-40B4-BE49-F238E27FC236}">
                <a16:creationId xmlns:a16="http://schemas.microsoft.com/office/drawing/2014/main" id="{8082A613-E1A9-984C-AB06-0EB41ACF6433}"/>
              </a:ext>
            </a:extLst>
          </p:cNvPr>
          <p:cNvSpPr/>
          <p:nvPr/>
        </p:nvSpPr>
        <p:spPr>
          <a:xfrm>
            <a:off x="5785026" y="2083271"/>
            <a:ext cx="2344081"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F0302020204030204"/>
              </a:rPr>
              <a:t>I have not yet kissed my girlfriend.</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27" name="Rounded Rectangular Callout 26">
            <a:extLst>
              <a:ext uri="{FF2B5EF4-FFF2-40B4-BE49-F238E27FC236}">
                <a16:creationId xmlns:a16="http://schemas.microsoft.com/office/drawing/2014/main" id="{31FBF798-8AF2-8F40-BB08-AE5903E0EB0D}"/>
              </a:ext>
            </a:extLst>
          </p:cNvPr>
          <p:cNvSpPr/>
          <p:nvPr/>
        </p:nvSpPr>
        <p:spPr>
          <a:xfrm>
            <a:off x="9456820" y="4421606"/>
            <a:ext cx="2611931"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F0302020204030204"/>
              </a:rPr>
              <a:t>I have already kissed my girlfriend.</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8" name="Rounded Rectangular Callout 27">
            <a:extLst>
              <a:ext uri="{FF2B5EF4-FFF2-40B4-BE49-F238E27FC236}">
                <a16:creationId xmlns:a16="http://schemas.microsoft.com/office/drawing/2014/main" id="{243E9820-DE74-4C47-BC95-8D96C824DD63}"/>
              </a:ext>
            </a:extLst>
          </p:cNvPr>
          <p:cNvSpPr/>
          <p:nvPr/>
        </p:nvSpPr>
        <p:spPr>
          <a:xfrm>
            <a:off x="1658041" y="4367665"/>
            <a:ext cx="2598899"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I have not yet gone up the Feldberg.</a:t>
            </a:r>
          </a:p>
        </p:txBody>
      </p:sp>
      <p:sp>
        <p:nvSpPr>
          <p:cNvPr id="29" name="Rounded Rectangular Callout 28">
            <a:extLst>
              <a:ext uri="{FF2B5EF4-FFF2-40B4-BE49-F238E27FC236}">
                <a16:creationId xmlns:a16="http://schemas.microsoft.com/office/drawing/2014/main" id="{70879733-71E0-E645-84CE-EF58A4B773E8}"/>
              </a:ext>
            </a:extLst>
          </p:cNvPr>
          <p:cNvSpPr/>
          <p:nvPr/>
        </p:nvSpPr>
        <p:spPr>
          <a:xfrm>
            <a:off x="9521869" y="2127543"/>
            <a:ext cx="2546882" cy="1311558"/>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F0302020204030204"/>
              </a:rPr>
              <a:t>I have already gone up the Feldberg.</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30" name="Picture 29" descr="A close up of a logo&#10;&#10;Description automatically generated">
            <a:extLst>
              <a:ext uri="{FF2B5EF4-FFF2-40B4-BE49-F238E27FC236}">
                <a16:creationId xmlns:a16="http://schemas.microsoft.com/office/drawing/2014/main" id="{BBD63A87-0671-FC4A-89CE-1CA8928CA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1812026"/>
            <a:ext cx="1108445" cy="1645714"/>
          </a:xfrm>
          <a:prstGeom prst="rect">
            <a:avLst/>
          </a:prstGeom>
        </p:spPr>
      </p:pic>
      <p:pic>
        <p:nvPicPr>
          <p:cNvPr id="31" name="Picture 30" descr="A close up of a logo&#10;&#10;Description automatically generated">
            <a:extLst>
              <a:ext uri="{FF2B5EF4-FFF2-40B4-BE49-F238E27FC236}">
                <a16:creationId xmlns:a16="http://schemas.microsoft.com/office/drawing/2014/main" id="{971F395B-5495-1B43-8706-74CD605D9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985" y="1749116"/>
            <a:ext cx="1108445" cy="1645714"/>
          </a:xfrm>
          <a:prstGeom prst="rect">
            <a:avLst/>
          </a:prstGeom>
        </p:spPr>
      </p:pic>
      <p:pic>
        <p:nvPicPr>
          <p:cNvPr id="32" name="Picture 31" descr="A close up of a logo&#10;&#10;Description automatically generated">
            <a:extLst>
              <a:ext uri="{FF2B5EF4-FFF2-40B4-BE49-F238E27FC236}">
                <a16:creationId xmlns:a16="http://schemas.microsoft.com/office/drawing/2014/main" id="{CE9B382E-4D4C-E84D-98A8-EC4D649E67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1265" y="1725036"/>
            <a:ext cx="1108445" cy="1645714"/>
          </a:xfrm>
          <a:prstGeom prst="rect">
            <a:avLst/>
          </a:prstGeom>
        </p:spPr>
      </p:pic>
      <p:pic>
        <p:nvPicPr>
          <p:cNvPr id="33" name="Picture 32" descr="A close up of a mans face&#10;&#10;Description automatically generated">
            <a:extLst>
              <a:ext uri="{FF2B5EF4-FFF2-40B4-BE49-F238E27FC236}">
                <a16:creationId xmlns:a16="http://schemas.microsoft.com/office/drawing/2014/main" id="{481E1084-9507-254E-B516-9DC14DFB4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61" y="4187745"/>
            <a:ext cx="1262760" cy="1491479"/>
          </a:xfrm>
          <a:prstGeom prst="rect">
            <a:avLst/>
          </a:prstGeom>
        </p:spPr>
      </p:pic>
      <p:pic>
        <p:nvPicPr>
          <p:cNvPr id="34" name="Picture 33" descr="A close up of a mans face&#10;&#10;Description automatically generated">
            <a:extLst>
              <a:ext uri="{FF2B5EF4-FFF2-40B4-BE49-F238E27FC236}">
                <a16:creationId xmlns:a16="http://schemas.microsoft.com/office/drawing/2014/main" id="{8A01F54F-4847-CD45-B584-2B5E23BA3A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151" y="4217501"/>
            <a:ext cx="1262760" cy="1491479"/>
          </a:xfrm>
          <a:prstGeom prst="rect">
            <a:avLst/>
          </a:prstGeom>
        </p:spPr>
      </p:pic>
      <p:pic>
        <p:nvPicPr>
          <p:cNvPr id="35" name="Picture 34" descr="A close up of a mans face&#10;&#10;Description automatically generated">
            <a:extLst>
              <a:ext uri="{FF2B5EF4-FFF2-40B4-BE49-F238E27FC236}">
                <a16:creationId xmlns:a16="http://schemas.microsoft.com/office/drawing/2014/main" id="{15BD5B39-CABA-F240-B9A2-752BCAAB4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4454" y="4277704"/>
            <a:ext cx="1262760" cy="1491479"/>
          </a:xfrm>
          <a:prstGeom prst="rect">
            <a:avLst/>
          </a:prstGeom>
        </p:spPr>
      </p:pic>
    </p:spTree>
    <p:extLst>
      <p:ext uri="{BB962C8B-B14F-4D97-AF65-F5344CB8AC3E}">
        <p14:creationId xmlns:p14="http://schemas.microsoft.com/office/powerpoint/2010/main" val="2252880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678911" cy="647577"/>
          </a:xfrm>
        </p:spPr>
        <p:txBody>
          <a:bodyPr>
            <a:noAutofit/>
          </a:bodyPr>
          <a:lstStyle/>
          <a:p>
            <a:r>
              <a:rPr lang="en-GB" sz="2800" b="1" dirty="0" err="1">
                <a:solidFill>
                  <a:schemeClr val="bg1"/>
                </a:solidFill>
              </a:rPr>
              <a:t>Wer</a:t>
            </a:r>
            <a:r>
              <a:rPr lang="en-GB" sz="2800" b="1" dirty="0">
                <a:solidFill>
                  <a:schemeClr val="bg1"/>
                </a:solidFill>
              </a:rPr>
              <a:t> hat was </a:t>
            </a:r>
            <a:r>
              <a:rPr lang="en-GB" sz="2800" b="1" dirty="0" err="1">
                <a:solidFill>
                  <a:schemeClr val="bg1"/>
                </a:solidFill>
              </a:rPr>
              <a:t>gemacht</a:t>
            </a:r>
            <a:r>
              <a:rPr lang="en-GB" sz="28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de-DE" sz="2400" dirty="0"/>
              <a:t>Person B spricht. Person A identifiziert die richtige Person.</a:t>
            </a:r>
          </a:p>
        </p:txBody>
      </p:sp>
      <p:sp>
        <p:nvSpPr>
          <p:cNvPr id="24" name="Rounded Rectangular Callout 23">
            <a:extLst>
              <a:ext uri="{FF2B5EF4-FFF2-40B4-BE49-F238E27FC236}">
                <a16:creationId xmlns:a16="http://schemas.microsoft.com/office/drawing/2014/main" id="{211B9089-9A7A-764C-851F-245A805DAB4A}"/>
              </a:ext>
            </a:extLst>
          </p:cNvPr>
          <p:cNvSpPr/>
          <p:nvPr/>
        </p:nvSpPr>
        <p:spPr>
          <a:xfrm>
            <a:off x="1635727" y="2017725"/>
            <a:ext cx="2639991"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I have already walked through the forest.</a:t>
            </a:r>
          </a:p>
        </p:txBody>
      </p:sp>
      <p:sp>
        <p:nvSpPr>
          <p:cNvPr id="25" name="Rounded Rectangular Callout 24">
            <a:extLst>
              <a:ext uri="{FF2B5EF4-FFF2-40B4-BE49-F238E27FC236}">
                <a16:creationId xmlns:a16="http://schemas.microsoft.com/office/drawing/2014/main" id="{66C4ACE9-3135-7246-8CB9-4F5B5A357FB3}"/>
              </a:ext>
            </a:extLst>
          </p:cNvPr>
          <p:cNvSpPr/>
          <p:nvPr/>
        </p:nvSpPr>
        <p:spPr>
          <a:xfrm>
            <a:off x="1602437" y="4457624"/>
            <a:ext cx="2734108" cy="1311559"/>
          </a:xfrm>
          <a:prstGeom prst="wedgeRoundRectCallout">
            <a:avLst>
              <a:gd name="adj1" fmla="val -68977"/>
              <a:gd name="adj2" fmla="val -19880"/>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I have not walked through the forest yet.</a:t>
            </a:r>
          </a:p>
        </p:txBody>
      </p:sp>
      <p:sp>
        <p:nvSpPr>
          <p:cNvPr id="26" name="Rounded Rectangular Callout 25">
            <a:extLst>
              <a:ext uri="{FF2B5EF4-FFF2-40B4-BE49-F238E27FC236}">
                <a16:creationId xmlns:a16="http://schemas.microsoft.com/office/drawing/2014/main" id="{8082A613-E1A9-984C-AB06-0EB41ACF6433}"/>
              </a:ext>
            </a:extLst>
          </p:cNvPr>
          <p:cNvSpPr/>
          <p:nvPr/>
        </p:nvSpPr>
        <p:spPr>
          <a:xfrm>
            <a:off x="5785026" y="2083271"/>
            <a:ext cx="2344081"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I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hav</a:t>
            </a:r>
            <a:r>
              <a:rPr lang="en-GB" sz="2400" dirty="0">
                <a:solidFill>
                  <a:schemeClr val="tx1"/>
                </a:solidFill>
                <a:latin typeface="Century Gothic" panose="020F0302020204030204"/>
              </a:rPr>
              <a:t>e not yet sung songs.</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7" name="Rounded Rectangular Callout 26">
            <a:extLst>
              <a:ext uri="{FF2B5EF4-FFF2-40B4-BE49-F238E27FC236}">
                <a16:creationId xmlns:a16="http://schemas.microsoft.com/office/drawing/2014/main" id="{31FBF798-8AF2-8F40-BB08-AE5903E0EB0D}"/>
              </a:ext>
            </a:extLst>
          </p:cNvPr>
          <p:cNvSpPr/>
          <p:nvPr/>
        </p:nvSpPr>
        <p:spPr>
          <a:xfrm>
            <a:off x="9456820" y="4421606"/>
            <a:ext cx="2611931" cy="1311559"/>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I have already sun</a:t>
            </a:r>
            <a:r>
              <a:rPr lang="en-GB" sz="2400" dirty="0">
                <a:solidFill>
                  <a:schemeClr val="tx1"/>
                </a:solidFill>
                <a:latin typeface="Century Gothic" panose="020F0302020204030204"/>
              </a:rPr>
              <a:t>g songs.</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30" name="Picture 29" descr="A close up of a logo&#10;&#10;Description automatically generated">
            <a:extLst>
              <a:ext uri="{FF2B5EF4-FFF2-40B4-BE49-F238E27FC236}">
                <a16:creationId xmlns:a16="http://schemas.microsoft.com/office/drawing/2014/main" id="{BBD63A87-0671-FC4A-89CE-1CA8928CA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1812026"/>
            <a:ext cx="1108445" cy="1645714"/>
          </a:xfrm>
          <a:prstGeom prst="rect">
            <a:avLst/>
          </a:prstGeom>
        </p:spPr>
      </p:pic>
      <p:pic>
        <p:nvPicPr>
          <p:cNvPr id="31" name="Picture 30" descr="A close up of a logo&#10;&#10;Description automatically generated">
            <a:extLst>
              <a:ext uri="{FF2B5EF4-FFF2-40B4-BE49-F238E27FC236}">
                <a16:creationId xmlns:a16="http://schemas.microsoft.com/office/drawing/2014/main" id="{971F395B-5495-1B43-8706-74CD605D9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985" y="1749116"/>
            <a:ext cx="1108445" cy="1645714"/>
          </a:xfrm>
          <a:prstGeom prst="rect">
            <a:avLst/>
          </a:prstGeom>
        </p:spPr>
      </p:pic>
      <p:pic>
        <p:nvPicPr>
          <p:cNvPr id="32" name="Picture 31" descr="A close up of a logo&#10;&#10;Description automatically generated">
            <a:extLst>
              <a:ext uri="{FF2B5EF4-FFF2-40B4-BE49-F238E27FC236}">
                <a16:creationId xmlns:a16="http://schemas.microsoft.com/office/drawing/2014/main" id="{CE9B382E-4D4C-E84D-98A8-EC4D649E67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424" y="1729501"/>
            <a:ext cx="1108445" cy="1645714"/>
          </a:xfrm>
          <a:prstGeom prst="rect">
            <a:avLst/>
          </a:prstGeom>
        </p:spPr>
      </p:pic>
      <p:pic>
        <p:nvPicPr>
          <p:cNvPr id="33" name="Picture 32" descr="A close up of a mans face&#10;&#10;Description automatically generated">
            <a:extLst>
              <a:ext uri="{FF2B5EF4-FFF2-40B4-BE49-F238E27FC236}">
                <a16:creationId xmlns:a16="http://schemas.microsoft.com/office/drawing/2014/main" id="{481E1084-9507-254E-B516-9DC14DFB4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61" y="4187745"/>
            <a:ext cx="1262760" cy="1491479"/>
          </a:xfrm>
          <a:prstGeom prst="rect">
            <a:avLst/>
          </a:prstGeom>
        </p:spPr>
      </p:pic>
      <p:pic>
        <p:nvPicPr>
          <p:cNvPr id="34" name="Picture 33" descr="A close up of a mans face&#10;&#10;Description automatically generated">
            <a:extLst>
              <a:ext uri="{FF2B5EF4-FFF2-40B4-BE49-F238E27FC236}">
                <a16:creationId xmlns:a16="http://schemas.microsoft.com/office/drawing/2014/main" id="{8A01F54F-4847-CD45-B584-2B5E23BA3A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151" y="4217501"/>
            <a:ext cx="1262760" cy="1491479"/>
          </a:xfrm>
          <a:prstGeom prst="rect">
            <a:avLst/>
          </a:prstGeom>
        </p:spPr>
      </p:pic>
      <p:pic>
        <p:nvPicPr>
          <p:cNvPr id="35" name="Picture 34" descr="A close up of a mans face&#10;&#10;Description automatically generated">
            <a:extLst>
              <a:ext uri="{FF2B5EF4-FFF2-40B4-BE49-F238E27FC236}">
                <a16:creationId xmlns:a16="http://schemas.microsoft.com/office/drawing/2014/main" id="{15BD5B39-CABA-F240-B9A2-752BCAAB4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4454" y="4277704"/>
            <a:ext cx="1262760" cy="1491479"/>
          </a:xfrm>
          <a:prstGeom prst="rect">
            <a:avLst/>
          </a:prstGeom>
        </p:spPr>
      </p:pic>
      <p:sp>
        <p:nvSpPr>
          <p:cNvPr id="18" name="Rounded Rectangular Callout 17">
            <a:extLst>
              <a:ext uri="{FF2B5EF4-FFF2-40B4-BE49-F238E27FC236}">
                <a16:creationId xmlns:a16="http://schemas.microsoft.com/office/drawing/2014/main" id="{7EA605AD-D318-4C44-8752-6CAE440CC5BF}"/>
              </a:ext>
            </a:extLst>
          </p:cNvPr>
          <p:cNvSpPr/>
          <p:nvPr/>
        </p:nvSpPr>
        <p:spPr>
          <a:xfrm>
            <a:off x="5650124" y="4457624"/>
            <a:ext cx="2598899" cy="1311559"/>
          </a:xfrm>
          <a:prstGeom prst="wedgeRoundRectCallout">
            <a:avLst>
              <a:gd name="adj1" fmla="val -57838"/>
              <a:gd name="adj2" fmla="val -14070"/>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I have not yet done a boat trip.</a:t>
            </a:r>
          </a:p>
        </p:txBody>
      </p:sp>
      <p:sp>
        <p:nvSpPr>
          <p:cNvPr id="19" name="Rounded Rectangular Callout 18">
            <a:extLst>
              <a:ext uri="{FF2B5EF4-FFF2-40B4-BE49-F238E27FC236}">
                <a16:creationId xmlns:a16="http://schemas.microsoft.com/office/drawing/2014/main" id="{C9B9F955-4528-1E4B-9A84-6763B815C662}"/>
              </a:ext>
            </a:extLst>
          </p:cNvPr>
          <p:cNvSpPr/>
          <p:nvPr/>
        </p:nvSpPr>
        <p:spPr>
          <a:xfrm>
            <a:off x="9638415" y="2063657"/>
            <a:ext cx="2546882" cy="1311558"/>
          </a:xfrm>
          <a:prstGeom prst="wedgeRoundRectCallout">
            <a:avLst>
              <a:gd name="adj1" fmla="val -58571"/>
              <a:gd name="adj2" fmla="val -28595"/>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F0302020204030204"/>
              </a:rPr>
              <a:t>I have already done a boat trip.</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11642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10000"/>
          </a:bodyPr>
          <a:lstStyle/>
          <a:p>
            <a:r>
              <a:rPr lang="en-GB" sz="4000" dirty="0" err="1"/>
              <a:t>Sommerreisen</a:t>
            </a:r>
            <a:br>
              <a:rPr lang="en-GB" sz="4000" dirty="0"/>
            </a:br>
            <a:r>
              <a:rPr lang="en-GB" sz="2600" b="0" dirty="0" err="1"/>
              <a:t>Klassenfahrt</a:t>
            </a:r>
            <a:r>
              <a:rPr lang="en-GB" sz="2600" b="0" dirty="0"/>
              <a:t> </a:t>
            </a:r>
            <a:r>
              <a:rPr lang="en-GB" sz="2600" b="0" dirty="0" err="1"/>
              <a:t>zum</a:t>
            </a:r>
            <a:r>
              <a:rPr lang="en-GB" sz="2600" b="0" dirty="0"/>
              <a:t> </a:t>
            </a:r>
            <a:r>
              <a:rPr lang="en-GB" sz="2600" b="0" dirty="0" err="1"/>
              <a:t>Schwarzwald</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4 - Lesson 22</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Ciaran Morris / Rachel Hawkes</a:t>
            </a:r>
            <a:endParaRPr kumimoji="0" lang="en-GB" sz="1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05/02/24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Past (perfect) tense: singular persons </a:t>
            </a:r>
          </a:p>
          <a:p>
            <a:br>
              <a:rPr lang="en-GB" sz="2000" dirty="0">
                <a:solidFill>
                  <a:schemeClr val="tx1"/>
                </a:solidFill>
              </a:rPr>
            </a:br>
            <a:r>
              <a:rPr lang="en-GB" sz="2000" dirty="0">
                <a:solidFill>
                  <a:schemeClr val="tx1"/>
                </a:solidFill>
              </a:rPr>
              <a:t>SSC [er] and [-er] revisited</a:t>
            </a:r>
          </a:p>
          <a:p>
            <a:endParaRPr lang="en-GB" sz="2000" dirty="0">
              <a:solidFill>
                <a:schemeClr val="tx1"/>
              </a:solidFill>
            </a:endParaRPr>
          </a:p>
          <a:p>
            <a:pPr algn="l"/>
            <a:endParaRPr lang="en-GB" sz="2000" dirty="0">
              <a:solidFill>
                <a:schemeClr val="tx1"/>
              </a:solidFill>
            </a:endParaRPr>
          </a:p>
        </p:txBody>
      </p:sp>
      <p:pic>
        <p:nvPicPr>
          <p:cNvPr id="7" name="Picture 6" descr="A picture containing outdoor, nature, grass, mountain&#10;&#10;Description automatically generated">
            <a:extLst>
              <a:ext uri="{FF2B5EF4-FFF2-40B4-BE49-F238E27FC236}">
                <a16:creationId xmlns:a16="http://schemas.microsoft.com/office/drawing/2014/main" id="{76AFF814-83EF-4776-8B4A-F1058C8DE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066" y="2391431"/>
            <a:ext cx="5621867" cy="3751985"/>
          </a:xfrm>
          <a:prstGeom prst="rect">
            <a:avLst/>
          </a:prstGeom>
        </p:spPr>
      </p:pic>
      <p:sp>
        <p:nvSpPr>
          <p:cNvPr id="6" name="Speech Bubble: Rectangle with Corners Rounded 5">
            <a:extLst>
              <a:ext uri="{FF2B5EF4-FFF2-40B4-BE49-F238E27FC236}">
                <a16:creationId xmlns:a16="http://schemas.microsoft.com/office/drawing/2014/main" id="{CB211E02-FAE6-4F19-8319-5AAD57245848}"/>
              </a:ext>
            </a:extLst>
          </p:cNvPr>
          <p:cNvSpPr/>
          <p:nvPr/>
        </p:nvSpPr>
        <p:spPr>
          <a:xfrm>
            <a:off x="5095778" y="4421284"/>
            <a:ext cx="2948710" cy="1392382"/>
          </a:xfrm>
          <a:prstGeom prst="wedgeRoundRectCallout">
            <a:avLst>
              <a:gd name="adj1" fmla="val 93427"/>
              <a:gd name="adj2" fmla="val 35126"/>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Der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Schwarzwald</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liegt</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in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Süddeutschland</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a:t>
            </a:r>
          </a:p>
        </p:txBody>
      </p:sp>
      <p:pic>
        <p:nvPicPr>
          <p:cNvPr id="8" name="Picture 7" descr="A close up of a logo&#10;&#10;Description automatically generated">
            <a:extLst>
              <a:ext uri="{FF2B5EF4-FFF2-40B4-BE49-F238E27FC236}">
                <a16:creationId xmlns:a16="http://schemas.microsoft.com/office/drawing/2014/main" id="{7E18C03B-352C-478C-9C66-518DE19ECC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848"/>
          <a:stretch/>
        </p:blipFill>
        <p:spPr>
          <a:xfrm>
            <a:off x="10302462" y="4741620"/>
            <a:ext cx="1526000" cy="1473198"/>
          </a:xfrm>
          <a:prstGeom prst="ellipse">
            <a:avLst/>
          </a:prstGeom>
        </p:spPr>
      </p:pic>
      <p:pic>
        <p:nvPicPr>
          <p:cNvPr id="9" name="Picture 8" descr="A close up of sunglasses&#10;&#10;Description automatically generated">
            <a:extLst>
              <a:ext uri="{FF2B5EF4-FFF2-40B4-BE49-F238E27FC236}">
                <a16:creationId xmlns:a16="http://schemas.microsoft.com/office/drawing/2014/main" id="{C101904B-D6C0-429D-8454-B1B18CFA23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3664" y="4933347"/>
            <a:ext cx="1103181" cy="1477718"/>
          </a:xfrm>
          <a:prstGeom prst="ellipse">
            <a:avLst/>
          </a:prstGeom>
        </p:spPr>
      </p:pic>
      <p:pic>
        <p:nvPicPr>
          <p:cNvPr id="10" name="Picture 9" descr="A close up of a logo&#10;&#10;Description automatically generated">
            <a:extLst>
              <a:ext uri="{FF2B5EF4-FFF2-40B4-BE49-F238E27FC236}">
                <a16:creationId xmlns:a16="http://schemas.microsoft.com/office/drawing/2014/main" id="{457062A2-459F-410D-9225-D0C7447FD2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9163" y="4741620"/>
            <a:ext cx="1108445" cy="1645714"/>
          </a:xfrm>
          <a:prstGeom prst="ellipse">
            <a:avLst/>
          </a:prstGeom>
        </p:spPr>
      </p:pic>
      <p:pic>
        <p:nvPicPr>
          <p:cNvPr id="11" name="Picture 10" descr="A close up of a mans face&#10;&#10;Description automatically generated">
            <a:extLst>
              <a:ext uri="{FF2B5EF4-FFF2-40B4-BE49-F238E27FC236}">
                <a16:creationId xmlns:a16="http://schemas.microsoft.com/office/drawing/2014/main" id="{7D395F63-A3B5-4178-B994-DB73F1B92D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9683" y="4877038"/>
            <a:ext cx="1262760" cy="1491479"/>
          </a:xfrm>
          <a:prstGeom prst="ellipse">
            <a:avLst/>
          </a:prstGeom>
        </p:spPr>
      </p:pic>
    </p:spTree>
    <p:extLst>
      <p:ext uri="{BB962C8B-B14F-4D97-AF65-F5344CB8AC3E}">
        <p14:creationId xmlns:p14="http://schemas.microsoft.com/office/powerpoint/2010/main" val="4098896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81200"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 name="TextBox 1"/>
          <p:cNvSpPr txBox="1"/>
          <p:nvPr/>
        </p:nvSpPr>
        <p:spPr>
          <a:xfrm>
            <a:off x="1981200" y="169755"/>
            <a:ext cx="76384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err="1">
                <a:ln>
                  <a:noFill/>
                </a:ln>
                <a:effectLst/>
                <a:uLnTx/>
                <a:uFillTx/>
                <a:latin typeface="Century Gothic" panose="020F0302020204030204"/>
                <a:ea typeface="+mn-ea"/>
                <a:cs typeface="+mn-cs"/>
              </a:rPr>
              <a:t>er</a:t>
            </a:r>
            <a:r>
              <a:rPr kumimoji="0" lang="en-GB" sz="2000" b="0" i="0" u="none" strike="noStrike" kern="1200" cap="none" spc="0" normalizeH="0" baseline="0" noProof="0" dirty="0">
                <a:ln>
                  <a:noFill/>
                </a:ln>
                <a:effectLst/>
                <a:uLnTx/>
                <a:uFillTx/>
                <a:latin typeface="Century Gothic" panose="020F0302020204030204"/>
                <a:ea typeface="+mn-ea"/>
                <a:cs typeface="+mn-cs"/>
              </a:rPr>
              <a:t>] stressed or word initial = [e]</a:t>
            </a:r>
            <a:r>
              <a:rPr lang="en-GB" sz="2000" dirty="0">
                <a:latin typeface="Century Gothic" panose="020F0302020204030204"/>
              </a:rPr>
              <a:t>[a] spoken quickly.</a:t>
            </a:r>
            <a:br>
              <a:rPr lang="en-GB" sz="2000" dirty="0">
                <a:latin typeface="Century Gothic" panose="020F0302020204030204"/>
              </a:rPr>
            </a:br>
            <a:r>
              <a:rPr lang="en-GB" sz="2000" dirty="0">
                <a:latin typeface="Century Gothic" panose="020F0302020204030204"/>
              </a:rPr>
              <a:t>Otherwise, [</a:t>
            </a:r>
            <a:r>
              <a:rPr lang="en-GB" sz="2000" b="1" dirty="0" err="1">
                <a:latin typeface="Century Gothic" panose="020F0302020204030204"/>
              </a:rPr>
              <a:t>er</a:t>
            </a:r>
            <a:r>
              <a:rPr lang="en-GB" sz="2000" dirty="0">
                <a:latin typeface="Century Gothic" panose="020F0302020204030204"/>
              </a:rPr>
              <a:t>] is similar to English ‘uh’. </a:t>
            </a:r>
            <a:endParaRPr lang="en-US" sz="2800" dirty="0">
              <a:latin typeface="Century Gothic" panose="020B0502020202020204" pitchFamily="34" charset="0"/>
            </a:endParaRPr>
          </a:p>
        </p:txBody>
      </p:sp>
      <p:sp>
        <p:nvSpPr>
          <p:cNvPr id="8" name="Oval 7"/>
          <p:cNvSpPr/>
          <p:nvPr/>
        </p:nvSpPr>
        <p:spPr>
          <a:xfrm>
            <a:off x="2402500" y="2020613"/>
            <a:ext cx="5423770" cy="391136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Oval 67"/>
          <p:cNvSpPr/>
          <p:nvPr/>
        </p:nvSpPr>
        <p:spPr>
          <a:xfrm>
            <a:off x="5291955" y="2020613"/>
            <a:ext cx="5423770" cy="391136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p:cNvSpPr txBox="1"/>
          <p:nvPr/>
        </p:nvSpPr>
        <p:spPr>
          <a:xfrm>
            <a:off x="7235557" y="2078500"/>
            <a:ext cx="17912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FCC00"/>
                </a:solidFill>
                <a:latin typeface="Century Gothic" panose="020F0302020204030204"/>
              </a:rPr>
              <a:t>other [</a:t>
            </a:r>
            <a:r>
              <a:rPr lang="en-GB" sz="2800" b="1" dirty="0" err="1">
                <a:solidFill>
                  <a:srgbClr val="FFCC00"/>
                </a:solidFill>
                <a:latin typeface="Century Gothic" panose="020F0302020204030204"/>
              </a:rPr>
              <a:t>er</a:t>
            </a:r>
            <a:r>
              <a:rPr lang="en-GB" sz="2800" b="1" dirty="0">
                <a:solidFill>
                  <a:srgbClr val="FFCC00"/>
                </a:solidFill>
                <a:latin typeface="Century Gothic" panose="020F0302020204030204"/>
              </a:rPr>
              <a:t>] </a:t>
            </a:r>
            <a:endPar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endParaRPr>
          </a:p>
        </p:txBody>
      </p:sp>
      <p:sp>
        <p:nvSpPr>
          <p:cNvPr id="69" name="TextBox 68"/>
          <p:cNvSpPr txBox="1"/>
          <p:nvPr/>
        </p:nvSpPr>
        <p:spPr>
          <a:xfrm>
            <a:off x="3938860" y="2100686"/>
            <a:ext cx="20351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CC00"/>
                </a:solidFill>
                <a:latin typeface="Century Gothic" panose="020F0302020204030204"/>
              </a:rPr>
              <a:t>[</a:t>
            </a:r>
            <a:r>
              <a:rPr lang="en-GB" sz="2400" b="1" dirty="0" err="1">
                <a:solidFill>
                  <a:srgbClr val="FFCC00"/>
                </a:solidFill>
                <a:latin typeface="Century Gothic" panose="020F0302020204030204"/>
              </a:rPr>
              <a:t>er</a:t>
            </a:r>
            <a:r>
              <a:rPr lang="en-GB" sz="2400" b="1" dirty="0">
                <a:solidFill>
                  <a:srgbClr val="FFCC00"/>
                </a:solidFill>
                <a:latin typeface="Century Gothic" panose="020F0302020204030204"/>
              </a:rPr>
              <a:t>] stressed / word </a:t>
            </a:r>
            <a:r>
              <a:rPr lang="en-GB" sz="2400" b="1" dirty="0" err="1">
                <a:solidFill>
                  <a:srgbClr val="FFCC00"/>
                </a:solidFill>
                <a:latin typeface="Century Gothic" panose="020F0302020204030204"/>
              </a:rPr>
              <a:t>inital</a:t>
            </a:r>
            <a:endPar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endParaRPr>
          </a:p>
        </p:txBody>
      </p:sp>
      <p:sp>
        <p:nvSpPr>
          <p:cNvPr id="26" name="TextBox 25"/>
          <p:cNvSpPr txBox="1"/>
          <p:nvPr/>
        </p:nvSpPr>
        <p:spPr>
          <a:xfrm>
            <a:off x="5471647" y="2958203"/>
            <a:ext cx="21178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4. der </a:t>
            </a:r>
            <a:r>
              <a:rPr lang="en-GB" sz="2400" b="1" dirty="0" err="1">
                <a:latin typeface="Century Gothic" panose="020F0302020204030204"/>
              </a:rPr>
              <a:t>nette</a:t>
            </a:r>
            <a:r>
              <a:rPr lang="en-GB" sz="2400" b="1" dirty="0">
                <a:latin typeface="Century Gothic" panose="020F0302020204030204"/>
              </a:rPr>
              <a:t> </a:t>
            </a:r>
            <a:r>
              <a:rPr lang="en-GB" sz="2400" b="1" dirty="0" err="1">
                <a:latin typeface="Century Gothic" panose="020F0302020204030204"/>
              </a:rPr>
              <a:t>Vater</a:t>
            </a:r>
            <a:endParaRPr kumimoji="0" lang="en-GB" sz="2400" b="1" i="0" u="none" strike="noStrike" kern="1200" cap="none" spc="0" normalizeH="0" baseline="0" noProof="0" dirty="0">
              <a:ln>
                <a:noFill/>
              </a:ln>
              <a:effectLst/>
              <a:uLnTx/>
              <a:uFillTx/>
              <a:latin typeface="Century Gothic" panose="020F0302020204030204"/>
            </a:endParaRPr>
          </a:p>
        </p:txBody>
      </p:sp>
      <p:sp>
        <p:nvSpPr>
          <p:cNvPr id="27" name="TextBox 26"/>
          <p:cNvSpPr txBox="1"/>
          <p:nvPr/>
        </p:nvSpPr>
        <p:spPr>
          <a:xfrm>
            <a:off x="7711485" y="2747734"/>
            <a:ext cx="24043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2. e</a:t>
            </a:r>
            <a:r>
              <a:rPr kumimoji="0" lang="en-GB" sz="2400" b="1" i="0" u="none" strike="noStrike" kern="1200" cap="none" spc="0" normalizeH="0" baseline="0" noProof="0" dirty="0">
                <a:ln>
                  <a:noFill/>
                </a:ln>
                <a:effectLst/>
                <a:uLnTx/>
                <a:uFillTx/>
                <a:latin typeface="Century Gothic" panose="020F0302020204030204"/>
              </a:rPr>
              <a:t>in </a:t>
            </a:r>
            <a:r>
              <a:rPr kumimoji="0" lang="en-GB" sz="2400" b="1" i="0" u="none" strike="noStrike" kern="1200" cap="none" spc="0" normalizeH="0" baseline="0" noProof="0" dirty="0" err="1">
                <a:ln>
                  <a:noFill/>
                </a:ln>
                <a:effectLst/>
                <a:uLnTx/>
                <a:uFillTx/>
                <a:latin typeface="Century Gothic" panose="020F0302020204030204"/>
              </a:rPr>
              <a:t>letzter</a:t>
            </a:r>
            <a:r>
              <a:rPr kumimoji="0" lang="en-GB" sz="2400" b="1" i="0" u="none" strike="noStrike" kern="1200" cap="none" spc="0" normalizeH="0" baseline="0" noProof="0" dirty="0">
                <a:ln>
                  <a:noFill/>
                </a:ln>
                <a:effectLst/>
                <a:uLnTx/>
                <a:uFillTx/>
                <a:latin typeface="Century Gothic" panose="020F0302020204030204"/>
              </a:rPr>
              <a:t> </a:t>
            </a:r>
            <a:r>
              <a:rPr kumimoji="0" lang="en-GB" sz="2400" b="1" i="0" u="none" strike="noStrike" kern="1200" cap="none" spc="0" normalizeH="0" baseline="0" noProof="0" dirty="0" err="1">
                <a:ln>
                  <a:noFill/>
                </a:ln>
                <a:effectLst/>
                <a:uLnTx/>
                <a:uFillTx/>
                <a:latin typeface="Century Gothic" panose="020F0302020204030204"/>
              </a:rPr>
              <a:t>Junge</a:t>
            </a:r>
            <a:endParaRPr kumimoji="0" lang="en-GB" sz="2400" b="1" i="0" u="none" strike="noStrike" kern="1200" cap="none" spc="0" normalizeH="0" baseline="0" noProof="0" dirty="0">
              <a:ln>
                <a:noFill/>
              </a:ln>
              <a:effectLst/>
              <a:uLnTx/>
              <a:uFillTx/>
              <a:latin typeface="Century Gothic" panose="020F0302020204030204"/>
            </a:endParaRPr>
          </a:p>
        </p:txBody>
      </p:sp>
      <p:sp>
        <p:nvSpPr>
          <p:cNvPr id="28" name="TextBox 27"/>
          <p:cNvSpPr txBox="1"/>
          <p:nvPr/>
        </p:nvSpPr>
        <p:spPr>
          <a:xfrm>
            <a:off x="3002344" y="3129824"/>
            <a:ext cx="20866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1. </a:t>
            </a:r>
            <a:r>
              <a:rPr lang="en-GB" sz="2400" b="1" dirty="0" err="1">
                <a:latin typeface="Century Gothic" panose="020F0302020204030204"/>
              </a:rPr>
              <a:t>erfahren</a:t>
            </a:r>
            <a:endParaRPr kumimoji="0" lang="en-GB" sz="2400" b="1" i="0" u="none" strike="noStrike" kern="1200" cap="none" spc="0" normalizeH="0" baseline="0" noProof="0" dirty="0">
              <a:ln>
                <a:noFill/>
              </a:ln>
              <a:effectLst/>
              <a:uLnTx/>
              <a:uFillTx/>
              <a:latin typeface="Century Gothic" panose="020F0302020204030204"/>
            </a:endParaRPr>
          </a:p>
        </p:txBody>
      </p:sp>
      <p:sp>
        <p:nvSpPr>
          <p:cNvPr id="29" name="TextBox 28"/>
          <p:cNvSpPr txBox="1"/>
          <p:nvPr/>
        </p:nvSpPr>
        <p:spPr>
          <a:xfrm>
            <a:off x="2893564" y="4040443"/>
            <a:ext cx="17730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5. </a:t>
            </a:r>
            <a:r>
              <a:rPr kumimoji="0" lang="en-GB" sz="2400" b="1" i="0" u="none" strike="noStrike" kern="1200" cap="none" spc="0" normalizeH="0" baseline="0" noProof="0" dirty="0" err="1">
                <a:ln>
                  <a:noFill/>
                </a:ln>
                <a:effectLst/>
                <a:uLnTx/>
                <a:uFillTx/>
                <a:latin typeface="Century Gothic" panose="020F0302020204030204"/>
                <a:ea typeface="+mn-ea"/>
                <a:cs typeface="+mn-cs"/>
              </a:rPr>
              <a:t>derzeit</a:t>
            </a:r>
            <a:r>
              <a:rPr kumimoji="0" lang="en-GB" sz="2400" b="1" i="0" u="none" strike="noStrike" kern="1200" cap="none" spc="0" normalizeH="0" baseline="0" noProof="0" dirty="0">
                <a:ln>
                  <a:noFill/>
                </a:ln>
                <a:effectLst/>
                <a:uLnTx/>
                <a:uFillTx/>
                <a:latin typeface="Century Gothic" panose="020F0302020204030204"/>
                <a:ea typeface="+mn-ea"/>
                <a:cs typeface="+mn-cs"/>
              </a:rPr>
              <a:t>*</a:t>
            </a:r>
          </a:p>
        </p:txBody>
      </p:sp>
      <p:sp>
        <p:nvSpPr>
          <p:cNvPr id="30" name="TextBox 29"/>
          <p:cNvSpPr txBox="1"/>
          <p:nvPr/>
        </p:nvSpPr>
        <p:spPr>
          <a:xfrm>
            <a:off x="5167725" y="4015458"/>
            <a:ext cx="27456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7. </a:t>
            </a:r>
            <a:r>
              <a:rPr lang="en-GB" sz="2400" b="1" dirty="0" err="1">
                <a:latin typeface="Century Gothic" panose="020F0302020204030204"/>
              </a:rPr>
              <a:t>persönlicher</a:t>
            </a:r>
            <a:r>
              <a:rPr lang="en-GB" sz="2400" b="1" dirty="0">
                <a:latin typeface="Century Gothic" panose="020F0302020204030204"/>
              </a:rPr>
              <a:t> </a:t>
            </a:r>
            <a:r>
              <a:rPr lang="en-GB" sz="2400" b="1" dirty="0" err="1">
                <a:latin typeface="Century Gothic" panose="020F0302020204030204"/>
              </a:rPr>
              <a:t>Kontakt</a:t>
            </a:r>
            <a:endParaRPr kumimoji="0" lang="en-GB" sz="2400" b="1" i="0" u="none" strike="noStrike" kern="1200" cap="none" spc="0" normalizeH="0" baseline="0" noProof="0" dirty="0">
              <a:ln>
                <a:noFill/>
              </a:ln>
              <a:effectLst/>
              <a:uLnTx/>
              <a:uFillTx/>
              <a:latin typeface="Century Gothic" panose="020F0302020204030204"/>
            </a:endParaRPr>
          </a:p>
        </p:txBody>
      </p:sp>
      <p:sp>
        <p:nvSpPr>
          <p:cNvPr id="32" name="TextBox 31"/>
          <p:cNvSpPr txBox="1"/>
          <p:nvPr/>
        </p:nvSpPr>
        <p:spPr>
          <a:xfrm>
            <a:off x="8131168" y="3974687"/>
            <a:ext cx="14661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3. </a:t>
            </a:r>
            <a:r>
              <a:rPr lang="en-GB" sz="2400" b="1" dirty="0" err="1">
                <a:latin typeface="Century Gothic" panose="020F0302020204030204"/>
              </a:rPr>
              <a:t>ein</a:t>
            </a:r>
            <a:r>
              <a:rPr lang="en-GB" sz="2400" b="1" dirty="0">
                <a:latin typeface="Century Gothic" panose="020F0302020204030204"/>
              </a:rPr>
              <a:t> Trainer</a:t>
            </a:r>
            <a:endParaRPr kumimoji="0" lang="en-GB" sz="2400" b="1" i="0" u="none" strike="noStrike" kern="1200" cap="none" spc="0" normalizeH="0" baseline="0" noProof="0" dirty="0">
              <a:ln>
                <a:noFill/>
              </a:ln>
              <a:effectLst/>
              <a:uLnTx/>
              <a:uFillTx/>
              <a:latin typeface="Century Gothic" panose="020F0302020204030204"/>
            </a:endParaRPr>
          </a:p>
        </p:txBody>
      </p:sp>
      <p:sp>
        <p:nvSpPr>
          <p:cNvPr id="33" name="TextBox 32"/>
          <p:cNvSpPr txBox="1"/>
          <p:nvPr/>
        </p:nvSpPr>
        <p:spPr>
          <a:xfrm>
            <a:off x="7826270" y="5052349"/>
            <a:ext cx="14661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6. </a:t>
            </a:r>
            <a:r>
              <a:rPr kumimoji="0" lang="en-GB" sz="2400" b="1" i="0" u="none" strike="noStrike" kern="1200" cap="none" spc="0" normalizeH="0" baseline="0" noProof="0" dirty="0" err="1">
                <a:ln>
                  <a:noFill/>
                </a:ln>
                <a:effectLst/>
                <a:uLnTx/>
                <a:uFillTx/>
                <a:latin typeface="Century Gothic" panose="020F0302020204030204"/>
                <a:ea typeface="+mn-ea"/>
                <a:cs typeface="+mn-cs"/>
              </a:rPr>
              <a:t>aber</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34" name="TextBox 33"/>
          <p:cNvSpPr txBox="1"/>
          <p:nvPr/>
        </p:nvSpPr>
        <p:spPr>
          <a:xfrm>
            <a:off x="3174268" y="4938351"/>
            <a:ext cx="20555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8. </a:t>
            </a:r>
            <a:r>
              <a:rPr kumimoji="0" lang="en-GB" sz="2400" b="1" i="0" u="none" strike="noStrike" kern="1200" cap="none" spc="0" normalizeH="0" baseline="0" noProof="0" dirty="0" err="1">
                <a:ln>
                  <a:noFill/>
                </a:ln>
                <a:effectLst/>
                <a:uLnTx/>
                <a:uFillTx/>
                <a:latin typeface="Century Gothic" panose="020F0302020204030204"/>
                <a:ea typeface="+mn-ea"/>
                <a:cs typeface="+mn-cs"/>
              </a:rPr>
              <a:t>veraltet</a:t>
            </a:r>
            <a:r>
              <a:rPr kumimoji="0" lang="en-GB" sz="2400" b="1" i="0" u="none" strike="noStrike" kern="1200" cap="none" spc="0" normalizeH="0" baseline="0" noProof="0" dirty="0">
                <a:ln>
                  <a:noFill/>
                </a:ln>
                <a:effectLst/>
                <a:uLnTx/>
                <a:uFillTx/>
                <a:latin typeface="Century Gothic" panose="020F0302020204030204"/>
                <a:ea typeface="+mn-ea"/>
                <a:cs typeface="+mn-cs"/>
              </a:rPr>
              <a:t>*</a:t>
            </a:r>
          </a:p>
        </p:txBody>
      </p:sp>
      <p:sp>
        <p:nvSpPr>
          <p:cNvPr id="38" name="Action Button: Custom 16">
            <a:hlinkClick r:id="" action="ppaction://noaction" highlightClick="1">
              <a:snd r:embed="rId3" name="23. 1. erfahren.wav"/>
            </a:hlinkClick>
            <a:extLst>
              <a:ext uri="{FF2B5EF4-FFF2-40B4-BE49-F238E27FC236}">
                <a16:creationId xmlns:a16="http://schemas.microsoft.com/office/drawing/2014/main" id="{3B418770-1E72-B240-9307-3BBF955557C6}"/>
              </a:ext>
            </a:extLst>
          </p:cNvPr>
          <p:cNvSpPr/>
          <p:nvPr/>
        </p:nvSpPr>
        <p:spPr>
          <a:xfrm>
            <a:off x="355115" y="274560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4" name="23. 2. ein letzter Junge.wav"/>
            </a:hlinkClick>
            <a:extLst>
              <a:ext uri="{FF2B5EF4-FFF2-40B4-BE49-F238E27FC236}">
                <a16:creationId xmlns:a16="http://schemas.microsoft.com/office/drawing/2014/main" id="{F18D09F0-0D24-5B4F-A26E-132DCCD8073A}"/>
              </a:ext>
            </a:extLst>
          </p:cNvPr>
          <p:cNvSpPr/>
          <p:nvPr/>
        </p:nvSpPr>
        <p:spPr>
          <a:xfrm>
            <a:off x="353037" y="325326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23. 3. ein Trainer.wav"/>
            </a:hlinkClick>
            <a:extLst>
              <a:ext uri="{FF2B5EF4-FFF2-40B4-BE49-F238E27FC236}">
                <a16:creationId xmlns:a16="http://schemas.microsoft.com/office/drawing/2014/main" id="{747EFDEF-0DCF-DB44-BBF0-27990DDE521B}"/>
              </a:ext>
            </a:extLst>
          </p:cNvPr>
          <p:cNvSpPr/>
          <p:nvPr/>
        </p:nvSpPr>
        <p:spPr>
          <a:xfrm>
            <a:off x="353037" y="382301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41" name="Action Button: Custom 40">
            <a:hlinkClick r:id="" action="ppaction://noaction" highlightClick="1">
              <a:snd r:embed="rId6" name="23. 4. der nette Vater.wav"/>
            </a:hlinkClick>
            <a:extLst>
              <a:ext uri="{FF2B5EF4-FFF2-40B4-BE49-F238E27FC236}">
                <a16:creationId xmlns:a16="http://schemas.microsoft.com/office/drawing/2014/main" id="{408DED6B-8D00-7843-820C-3A35CED50594}"/>
              </a:ext>
            </a:extLst>
          </p:cNvPr>
          <p:cNvSpPr/>
          <p:nvPr/>
        </p:nvSpPr>
        <p:spPr>
          <a:xfrm>
            <a:off x="353037" y="441158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42" name="Action Button: Custom 16">
            <a:hlinkClick r:id="" action="ppaction://noaction" highlightClick="1">
              <a:snd r:embed="rId7" name="23. 5. derzeit.wav"/>
            </a:hlinkClick>
            <a:extLst>
              <a:ext uri="{FF2B5EF4-FFF2-40B4-BE49-F238E27FC236}">
                <a16:creationId xmlns:a16="http://schemas.microsoft.com/office/drawing/2014/main" id="{25121CCC-82F7-F14F-B30E-8A5AD31BE634}"/>
              </a:ext>
            </a:extLst>
          </p:cNvPr>
          <p:cNvSpPr/>
          <p:nvPr/>
        </p:nvSpPr>
        <p:spPr>
          <a:xfrm>
            <a:off x="1184542" y="274848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8" name="23. 6. aber.wav"/>
            </a:hlinkClick>
            <a:extLst>
              <a:ext uri="{FF2B5EF4-FFF2-40B4-BE49-F238E27FC236}">
                <a16:creationId xmlns:a16="http://schemas.microsoft.com/office/drawing/2014/main" id="{DA5FAA28-0FFE-FD44-82BD-8BEA8CA05A2D}"/>
              </a:ext>
            </a:extLst>
          </p:cNvPr>
          <p:cNvSpPr/>
          <p:nvPr/>
        </p:nvSpPr>
        <p:spPr>
          <a:xfrm>
            <a:off x="1202959" y="326463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9" name="23. 7. persönlicher Kontakt.wav"/>
            </a:hlinkClick>
            <a:extLst>
              <a:ext uri="{FF2B5EF4-FFF2-40B4-BE49-F238E27FC236}">
                <a16:creationId xmlns:a16="http://schemas.microsoft.com/office/drawing/2014/main" id="{3B418770-1E72-B240-9307-3BBF955557C6}"/>
              </a:ext>
            </a:extLst>
          </p:cNvPr>
          <p:cNvSpPr/>
          <p:nvPr/>
        </p:nvSpPr>
        <p:spPr>
          <a:xfrm>
            <a:off x="1185655" y="384122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7</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3" name="Action Button: Custom 16">
            <a:hlinkClick r:id="" action="ppaction://noaction" highlightClick="1">
              <a:snd r:embed="rId10" name="veraltet.wav"/>
            </a:hlinkClick>
            <a:extLst>
              <a:ext uri="{FF2B5EF4-FFF2-40B4-BE49-F238E27FC236}">
                <a16:creationId xmlns:a16="http://schemas.microsoft.com/office/drawing/2014/main" id="{F18D09F0-0D24-5B4F-A26E-132DCCD8073A}"/>
              </a:ext>
            </a:extLst>
          </p:cNvPr>
          <p:cNvSpPr/>
          <p:nvPr/>
        </p:nvSpPr>
        <p:spPr>
          <a:xfrm>
            <a:off x="1183577" y="440030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8</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1021" y="3327622"/>
            <a:ext cx="1271222" cy="2542444"/>
          </a:xfrm>
          <a:prstGeom prst="rect">
            <a:avLst/>
          </a:prstGeom>
        </p:spPr>
      </p:pic>
      <p:sp>
        <p:nvSpPr>
          <p:cNvPr id="7" name="TextBox 6">
            <a:extLst>
              <a:ext uri="{FF2B5EF4-FFF2-40B4-BE49-F238E27FC236}">
                <a16:creationId xmlns:a16="http://schemas.microsoft.com/office/drawing/2014/main" id="{E95FB0C3-BC7E-1147-8885-93FCF1D8FF93}"/>
              </a:ext>
            </a:extLst>
          </p:cNvPr>
          <p:cNvSpPr txBox="1"/>
          <p:nvPr/>
        </p:nvSpPr>
        <p:spPr>
          <a:xfrm>
            <a:off x="28659" y="5390264"/>
            <a:ext cx="2640466" cy="400110"/>
          </a:xfrm>
          <a:prstGeom prst="rect">
            <a:avLst/>
          </a:prstGeom>
          <a:noFill/>
        </p:spPr>
        <p:txBody>
          <a:bodyPr wrap="none" rtlCol="0">
            <a:spAutoFit/>
          </a:bodyPr>
          <a:lstStyle/>
          <a:p>
            <a:r>
              <a:rPr lang="en-US" sz="2000" dirty="0"/>
              <a:t>*</a:t>
            </a:r>
            <a:r>
              <a:rPr lang="en-US" sz="2000" dirty="0" err="1"/>
              <a:t>derzeit</a:t>
            </a:r>
            <a:r>
              <a:rPr lang="en-US" sz="2000" dirty="0"/>
              <a:t> = currently  </a:t>
            </a:r>
          </a:p>
        </p:txBody>
      </p:sp>
      <p:sp>
        <p:nvSpPr>
          <p:cNvPr id="10" name="TextBox 9">
            <a:extLst>
              <a:ext uri="{FF2B5EF4-FFF2-40B4-BE49-F238E27FC236}">
                <a16:creationId xmlns:a16="http://schemas.microsoft.com/office/drawing/2014/main" id="{CCF6B366-B20E-F246-83E4-117983D240F5}"/>
              </a:ext>
            </a:extLst>
          </p:cNvPr>
          <p:cNvSpPr txBox="1"/>
          <p:nvPr/>
        </p:nvSpPr>
        <p:spPr>
          <a:xfrm>
            <a:off x="16443" y="5735928"/>
            <a:ext cx="2677336" cy="400110"/>
          </a:xfrm>
          <a:prstGeom prst="rect">
            <a:avLst/>
          </a:prstGeom>
          <a:noFill/>
        </p:spPr>
        <p:txBody>
          <a:bodyPr wrap="none" rtlCol="0">
            <a:spAutoFit/>
          </a:bodyPr>
          <a:lstStyle/>
          <a:p>
            <a:r>
              <a:rPr lang="en-US" sz="2000" dirty="0"/>
              <a:t>*</a:t>
            </a:r>
            <a:r>
              <a:rPr lang="en-US" sz="2000" dirty="0" err="1"/>
              <a:t>veraltet</a:t>
            </a:r>
            <a:r>
              <a:rPr lang="en-US" sz="2000" dirty="0"/>
              <a:t>=outdated</a:t>
            </a:r>
          </a:p>
        </p:txBody>
      </p:sp>
      <p:sp>
        <p:nvSpPr>
          <p:cNvPr id="35" name="TextBox 34">
            <a:extLst>
              <a:ext uri="{FF2B5EF4-FFF2-40B4-BE49-F238E27FC236}">
                <a16:creationId xmlns:a16="http://schemas.microsoft.com/office/drawing/2014/main" id="{09DAC09B-E337-4DF7-85AA-F1B8D8332D72}"/>
              </a:ext>
            </a:extLst>
          </p:cNvPr>
          <p:cNvSpPr txBox="1"/>
          <p:nvPr/>
        </p:nvSpPr>
        <p:spPr>
          <a:xfrm>
            <a:off x="187788" y="1415116"/>
            <a:ext cx="76384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Hör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zu</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Schreib</a:t>
            </a:r>
            <a:r>
              <a:rPr kumimoji="0" lang="en-GB" sz="2000" b="0" i="0" u="none" strike="noStrike" kern="1200" cap="none" spc="0" normalizeH="0" baseline="0" noProof="0" dirty="0">
                <a:ln>
                  <a:noFill/>
                </a:ln>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effectLst/>
                <a:uLnTx/>
                <a:uFillTx/>
                <a:latin typeface="Century Gothic" panose="020F0302020204030204"/>
                <a:ea typeface="+mn-ea"/>
                <a:cs typeface="+mn-cs"/>
              </a:rPr>
              <a:t>Wörter</a:t>
            </a:r>
            <a:r>
              <a:rPr kumimoji="0" lang="en-GB" sz="2000" b="0" i="0" u="none" strike="noStrike" kern="1200" cap="none" spc="0" normalizeH="0" baseline="0" noProof="0" dirty="0">
                <a:ln>
                  <a:noFill/>
                </a:ln>
                <a:effectLst/>
                <a:uLnTx/>
                <a:uFillTx/>
                <a:latin typeface="Century Gothic" panose="020F0302020204030204"/>
                <a:ea typeface="+mn-ea"/>
                <a:cs typeface="+mn-cs"/>
              </a:rPr>
              <a:t> in das Venn </a:t>
            </a:r>
            <a:r>
              <a:rPr kumimoji="0" lang="en-GB" sz="2000" b="0" i="0" u="none" strike="noStrike" kern="1200" cap="none" spc="0" normalizeH="0" baseline="0" noProof="0" dirty="0" err="1">
                <a:ln>
                  <a:noFill/>
                </a:ln>
                <a:effectLst/>
                <a:uLnTx/>
                <a:uFillTx/>
                <a:latin typeface="Century Gothic" panose="020F0302020204030204"/>
                <a:ea typeface="+mn-ea"/>
                <a:cs typeface="+mn-cs"/>
              </a:rPr>
              <a:t>hin</a:t>
            </a:r>
            <a:r>
              <a:rPr kumimoji="0" lang="en-GB" sz="2000" b="0" i="0" u="none" strike="noStrike" kern="1200" cap="none" spc="0" normalizeH="0" baseline="0" noProof="0" dirty="0">
                <a:ln>
                  <a:noFill/>
                </a:ln>
                <a:effectLst/>
                <a:uLnTx/>
                <a:uFillTx/>
                <a:latin typeface="Century Gothic" panose="020F0302020204030204"/>
                <a:ea typeface="+mn-ea"/>
                <a:cs typeface="+mn-cs"/>
              </a:rPr>
              <a:t>.</a:t>
            </a:r>
            <a:endParaRPr lang="en-US" sz="2800" dirty="0">
              <a:latin typeface="Century Gothic" panose="020B0502020202020204" pitchFamily="34" charset="0"/>
            </a:endParaRPr>
          </a:p>
        </p:txBody>
      </p:sp>
    </p:spTree>
    <p:extLst>
      <p:ext uri="{BB962C8B-B14F-4D97-AF65-F5344CB8AC3E}">
        <p14:creationId xmlns:p14="http://schemas.microsoft.com/office/powerpoint/2010/main" val="31073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2" grpId="0"/>
      <p:bldP spid="33" grpId="0"/>
      <p:bldP spid="34"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BFCD4F8-9A9D-EF4A-BC1A-1C58D48C4E5E}"/>
              </a:ext>
            </a:extLst>
          </p:cNvPr>
          <p:cNvSpPr>
            <a:spLocks noGrp="1"/>
          </p:cNvSpPr>
          <p:nvPr>
            <p:ph type="title"/>
          </p:nvPr>
        </p:nvSpPr>
        <p:spPr>
          <a:xfrm>
            <a:off x="5164775" y="0"/>
            <a:ext cx="1899659" cy="1459096"/>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pic>
        <p:nvPicPr>
          <p:cNvPr id="2" name="Picture 1" descr="hear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9243" y="4621250"/>
            <a:ext cx="1410222" cy="1309156"/>
          </a:xfrm>
          <a:prstGeom prst="rect">
            <a:avLst/>
          </a:prstGeom>
        </p:spPr>
      </p:pic>
      <p:pic>
        <p:nvPicPr>
          <p:cNvPr id="3" name="Picture 2" descr="girl learning"/>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90642" y="4380683"/>
            <a:ext cx="1790289" cy="1790289"/>
          </a:xfrm>
          <a:prstGeom prst="rect">
            <a:avLst/>
          </a:prstGeom>
        </p:spPr>
      </p:pic>
      <p:pic>
        <p:nvPicPr>
          <p:cNvPr id="11" name="Picture 10" descr="man lifting a box"/>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8801" y="1540165"/>
            <a:ext cx="1531106" cy="1531106"/>
          </a:xfrm>
          <a:prstGeom prst="rect">
            <a:avLst/>
          </a:prstGeom>
        </p:spPr>
      </p:pic>
      <p:pic>
        <p:nvPicPr>
          <p:cNvPr id="12" name="Picture 11" descr="number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6671" y="5409411"/>
            <a:ext cx="473318" cy="675679"/>
          </a:xfrm>
          <a:prstGeom prst="rect">
            <a:avLst/>
          </a:prstGeom>
        </p:spPr>
      </p:pic>
      <p:pic>
        <p:nvPicPr>
          <p:cNvPr id="13" name="Picture 12" descr="silhouette with question 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06734" y="1570848"/>
            <a:ext cx="1320528" cy="1250100"/>
          </a:xfrm>
          <a:prstGeom prst="rect">
            <a:avLst/>
          </a:prstGeom>
        </p:spPr>
      </p:pic>
      <p:sp>
        <p:nvSpPr>
          <p:cNvPr id="14" name="TextBox 13"/>
          <p:cNvSpPr txBox="1"/>
          <p:nvPr/>
        </p:nvSpPr>
        <p:spPr>
          <a:xfrm>
            <a:off x="6114606" y="5337625"/>
            <a:ext cx="841409" cy="400110"/>
          </a:xfrm>
          <a:prstGeom prst="rect">
            <a:avLst/>
          </a:prstGeom>
          <a:noFill/>
        </p:spPr>
        <p:txBody>
          <a:bodyPr wrap="square" rtlCol="0">
            <a:spAutoFit/>
          </a:bodyPr>
          <a:lstStyle/>
          <a:p>
            <a:r>
              <a:rPr lang="en-GB" sz="2000" b="1" dirty="0" err="1">
                <a:solidFill>
                  <a:srgbClr val="FF0000"/>
                </a:solidFill>
                <a:latin typeface="Century Gothic" panose="020B0502020202020204" pitchFamily="34" charset="0"/>
              </a:rPr>
              <a:t>st</a:t>
            </a:r>
            <a:endParaRPr lang="en-GB" sz="20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8786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sch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5" name="we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5" name="we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6" name="Herz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6" name="Herz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er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subTnLst>
                                    <p:audio>
                                      <p:cMediaNode>
                                        <p:cTn display="0" masterRel="sameClick">
                                          <p:stCondLst>
                                            <p:cond evt="begin" delay="0">
                                              <p:tn val="53"/>
                                            </p:cond>
                                          </p:stCondLst>
                                          <p:endCondLst>
                                            <p:cond evt="onStopAudio" delay="0">
                                              <p:tgtEl>
                                                <p:sldTgt/>
                                              </p:tgtEl>
                                            </p:cond>
                                          </p:endCondLst>
                                        </p:cTn>
                                        <p:tgtEl>
                                          <p:sndTgt r:embed="rId7" name="erst new.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8" name="lernen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69249"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5563891" cy="461665"/>
          </a:xfrm>
          <a:prstGeom prst="rect">
            <a:avLst/>
          </a:prstGeom>
          <a:noFill/>
        </p:spPr>
        <p:txBody>
          <a:bodyPr wrap="square" rtlCol="0">
            <a:spAutoFit/>
          </a:bodyPr>
          <a:lstStyle/>
          <a:p>
            <a:r>
              <a:rPr lang="en-US" sz="2400" dirty="0" err="1"/>
              <a:t>Wer</a:t>
            </a:r>
            <a:r>
              <a:rPr lang="en-US" sz="2400" dirty="0"/>
              <a:t> hat </a:t>
            </a:r>
            <a:r>
              <a:rPr lang="en-US" sz="2400" dirty="0" err="1"/>
              <a:t>welche</a:t>
            </a:r>
            <a:r>
              <a:rPr lang="en-US" sz="2400" dirty="0"/>
              <a:t> </a:t>
            </a:r>
            <a:r>
              <a:rPr lang="en-US" sz="2400" dirty="0" err="1"/>
              <a:t>Nummer</a:t>
            </a:r>
            <a:r>
              <a:rPr lang="en-US" sz="2400" dirty="0"/>
              <a:t>?</a:t>
            </a:r>
          </a:p>
        </p:txBody>
      </p:sp>
      <p:pic>
        <p:nvPicPr>
          <p:cNvPr id="11" name="Picture 10" descr="A close up of a logo&#10;&#10;Description automatically generated">
            <a:extLst>
              <a:ext uri="{FF2B5EF4-FFF2-40B4-BE49-F238E27FC236}">
                <a16:creationId xmlns:a16="http://schemas.microsoft.com/office/drawing/2014/main" id="{D277B362-2EF3-F344-925F-FE250CBC2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00" y="2143238"/>
            <a:ext cx="9715500" cy="4318000"/>
          </a:xfrm>
          <a:prstGeom prst="rect">
            <a:avLst/>
          </a:prstGeom>
        </p:spPr>
      </p:pic>
      <p:sp>
        <p:nvSpPr>
          <p:cNvPr id="12" name="TextBox 11">
            <a:hlinkClick r:id="" action="ppaction://noaction">
              <a:snd r:embed="rId4" name="26. 1. 40.wav"/>
            </a:hlinkClick>
            <a:extLst>
              <a:ext uri="{FF2B5EF4-FFF2-40B4-BE49-F238E27FC236}">
                <a16:creationId xmlns:a16="http://schemas.microsoft.com/office/drawing/2014/main" id="{DF76F1F0-A058-3140-A34C-435BE71B4178}"/>
              </a:ext>
            </a:extLst>
          </p:cNvPr>
          <p:cNvSpPr txBox="1"/>
          <p:nvPr/>
        </p:nvSpPr>
        <p:spPr>
          <a:xfrm rot="420000">
            <a:off x="454793" y="4806109"/>
            <a:ext cx="771876" cy="461664"/>
          </a:xfrm>
          <a:prstGeom prst="rect">
            <a:avLst/>
          </a:prstGeom>
          <a:noFill/>
        </p:spPr>
        <p:txBody>
          <a:bodyPr wrap="square" rtlCol="0">
            <a:spAutoFit/>
          </a:bodyPr>
          <a:lstStyle/>
          <a:p>
            <a:pPr algn="l"/>
            <a:r>
              <a:rPr lang="en-US" sz="2400" dirty="0">
                <a:solidFill>
                  <a:srgbClr val="FF0000"/>
                </a:solidFill>
                <a:latin typeface="Bradley Hand" pitchFamily="2" charset="77"/>
              </a:rPr>
              <a:t>Mia</a:t>
            </a:r>
          </a:p>
        </p:txBody>
      </p:sp>
      <p:sp>
        <p:nvSpPr>
          <p:cNvPr id="13" name="TextBox 12">
            <a:hlinkClick r:id="" action="ppaction://noaction">
              <a:snd r:embed="rId5" name="26. 2. 50.wav"/>
            </a:hlinkClick>
            <a:extLst>
              <a:ext uri="{FF2B5EF4-FFF2-40B4-BE49-F238E27FC236}">
                <a16:creationId xmlns:a16="http://schemas.microsoft.com/office/drawing/2014/main" id="{619982F3-91B4-6544-B080-592FB1E7E614}"/>
              </a:ext>
            </a:extLst>
          </p:cNvPr>
          <p:cNvSpPr txBox="1"/>
          <p:nvPr/>
        </p:nvSpPr>
        <p:spPr>
          <a:xfrm rot="420000">
            <a:off x="2862023" y="5114735"/>
            <a:ext cx="1304913" cy="461665"/>
          </a:xfrm>
          <a:prstGeom prst="rect">
            <a:avLst/>
          </a:prstGeom>
          <a:noFill/>
        </p:spPr>
        <p:txBody>
          <a:bodyPr wrap="square" rtlCol="0">
            <a:spAutoFit/>
          </a:bodyPr>
          <a:lstStyle/>
          <a:p>
            <a:pPr algn="l"/>
            <a:r>
              <a:rPr lang="en-US" sz="2400" dirty="0">
                <a:solidFill>
                  <a:srgbClr val="FF0000"/>
                </a:solidFill>
                <a:latin typeface="Bradley Hand" pitchFamily="2" charset="77"/>
              </a:rPr>
              <a:t>Mehmet</a:t>
            </a:r>
          </a:p>
        </p:txBody>
      </p:sp>
      <p:sp>
        <p:nvSpPr>
          <p:cNvPr id="14" name="TextBox 13">
            <a:hlinkClick r:id="" action="ppaction://noaction">
              <a:snd r:embed="rId6" name="26. 3. 60.wav"/>
            </a:hlinkClick>
            <a:extLst>
              <a:ext uri="{FF2B5EF4-FFF2-40B4-BE49-F238E27FC236}">
                <a16:creationId xmlns:a16="http://schemas.microsoft.com/office/drawing/2014/main" id="{60989A9B-40AB-724A-971D-CF7E0DD14305}"/>
              </a:ext>
            </a:extLst>
          </p:cNvPr>
          <p:cNvSpPr txBox="1"/>
          <p:nvPr/>
        </p:nvSpPr>
        <p:spPr>
          <a:xfrm rot="420000">
            <a:off x="4213057" y="5334826"/>
            <a:ext cx="1416683" cy="461665"/>
          </a:xfrm>
          <a:prstGeom prst="rect">
            <a:avLst/>
          </a:prstGeom>
          <a:noFill/>
        </p:spPr>
        <p:txBody>
          <a:bodyPr wrap="square" rtlCol="0">
            <a:spAutoFit/>
          </a:bodyPr>
          <a:lstStyle/>
          <a:p>
            <a:pPr algn="l"/>
            <a:r>
              <a:rPr lang="en-US" sz="2400" dirty="0">
                <a:solidFill>
                  <a:srgbClr val="FF0000"/>
                </a:solidFill>
                <a:latin typeface="Bradley Hand" pitchFamily="2" charset="77"/>
              </a:rPr>
              <a:t>Hannah</a:t>
            </a:r>
          </a:p>
        </p:txBody>
      </p:sp>
      <p:sp>
        <p:nvSpPr>
          <p:cNvPr id="15" name="TextBox 14">
            <a:hlinkClick r:id="" action="ppaction://noaction">
              <a:snd r:embed="rId7" name="26. 4. 70.wav"/>
            </a:hlinkClick>
            <a:extLst>
              <a:ext uri="{FF2B5EF4-FFF2-40B4-BE49-F238E27FC236}">
                <a16:creationId xmlns:a16="http://schemas.microsoft.com/office/drawing/2014/main" id="{66BA2569-06F8-4343-B88A-2566E4464A17}"/>
              </a:ext>
            </a:extLst>
          </p:cNvPr>
          <p:cNvSpPr txBox="1"/>
          <p:nvPr/>
        </p:nvSpPr>
        <p:spPr>
          <a:xfrm rot="420000">
            <a:off x="7110819" y="5756451"/>
            <a:ext cx="1704500" cy="430887"/>
          </a:xfrm>
          <a:prstGeom prst="rect">
            <a:avLst/>
          </a:prstGeom>
          <a:noFill/>
        </p:spPr>
        <p:txBody>
          <a:bodyPr wrap="square" rtlCol="0">
            <a:spAutoFit/>
          </a:bodyPr>
          <a:lstStyle/>
          <a:p>
            <a:pPr algn="l"/>
            <a:r>
              <a:rPr lang="en-US" sz="2200" dirty="0">
                <a:solidFill>
                  <a:srgbClr val="FF0000"/>
                </a:solidFill>
                <a:latin typeface="Bradley Hand" pitchFamily="2" charset="77"/>
              </a:rPr>
              <a:t>Wolfgang</a:t>
            </a:r>
          </a:p>
        </p:txBody>
      </p:sp>
      <p:sp>
        <p:nvSpPr>
          <p:cNvPr id="16" name="TextBox 15">
            <a:hlinkClick r:id="" action="ppaction://noaction">
              <a:snd r:embed="rId8" name="26. 5. 80.wav"/>
            </a:hlinkClick>
            <a:extLst>
              <a:ext uri="{FF2B5EF4-FFF2-40B4-BE49-F238E27FC236}">
                <a16:creationId xmlns:a16="http://schemas.microsoft.com/office/drawing/2014/main" id="{D4BFB660-D3FC-CB40-8480-BEB46852F327}"/>
              </a:ext>
            </a:extLst>
          </p:cNvPr>
          <p:cNvSpPr txBox="1"/>
          <p:nvPr/>
        </p:nvSpPr>
        <p:spPr>
          <a:xfrm rot="420000">
            <a:off x="1689916" y="4934204"/>
            <a:ext cx="1184755" cy="461665"/>
          </a:xfrm>
          <a:prstGeom prst="rect">
            <a:avLst/>
          </a:prstGeom>
          <a:noFill/>
        </p:spPr>
        <p:txBody>
          <a:bodyPr wrap="square" rtlCol="0">
            <a:spAutoFit/>
          </a:bodyPr>
          <a:lstStyle/>
          <a:p>
            <a:pPr algn="l"/>
            <a:r>
              <a:rPr lang="en-US" sz="2400" dirty="0">
                <a:solidFill>
                  <a:srgbClr val="FF0000"/>
                </a:solidFill>
                <a:latin typeface="Bradley Hand" pitchFamily="2" charset="77"/>
              </a:rPr>
              <a:t>Katja</a:t>
            </a:r>
          </a:p>
        </p:txBody>
      </p:sp>
      <p:sp>
        <p:nvSpPr>
          <p:cNvPr id="17" name="TextBox 16">
            <a:hlinkClick r:id="" action="ppaction://noaction">
              <a:snd r:embed="rId9" name="26. 7. 90.wav"/>
            </a:hlinkClick>
            <a:extLst>
              <a:ext uri="{FF2B5EF4-FFF2-40B4-BE49-F238E27FC236}">
                <a16:creationId xmlns:a16="http://schemas.microsoft.com/office/drawing/2014/main" id="{221F5822-1AC8-014C-B5D4-143AA1E70BE8}"/>
              </a:ext>
            </a:extLst>
          </p:cNvPr>
          <p:cNvSpPr txBox="1"/>
          <p:nvPr/>
        </p:nvSpPr>
        <p:spPr>
          <a:xfrm rot="420000">
            <a:off x="5873156" y="5501197"/>
            <a:ext cx="771876" cy="461664"/>
          </a:xfrm>
          <a:prstGeom prst="rect">
            <a:avLst/>
          </a:prstGeom>
          <a:noFill/>
        </p:spPr>
        <p:txBody>
          <a:bodyPr wrap="square" rtlCol="0">
            <a:spAutoFit/>
          </a:bodyPr>
          <a:lstStyle/>
          <a:p>
            <a:pPr algn="l"/>
            <a:r>
              <a:rPr lang="en-US" sz="2400" dirty="0">
                <a:solidFill>
                  <a:srgbClr val="FF0000"/>
                </a:solidFill>
                <a:latin typeface="Bradley Hand" pitchFamily="2" charset="77"/>
              </a:rPr>
              <a:t>Lise</a:t>
            </a:r>
          </a:p>
        </p:txBody>
      </p:sp>
      <p:pic>
        <p:nvPicPr>
          <p:cNvPr id="19" name="Picture 18" descr="A close up of a logo&#10;&#10;Description automatically generated">
            <a:hlinkClick r:id="" action="ppaction://noaction">
              <a:snd r:embed="rId10" name="26. 6. zu Hause.wav"/>
            </a:hlinkClick>
            <a:extLst>
              <a:ext uri="{FF2B5EF4-FFF2-40B4-BE49-F238E27FC236}">
                <a16:creationId xmlns:a16="http://schemas.microsoft.com/office/drawing/2014/main" id="{99675F43-D104-5443-88F3-4375E8E210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20330" y="1558269"/>
            <a:ext cx="1336997" cy="1798477"/>
          </a:xfrm>
          <a:prstGeom prst="rect">
            <a:avLst/>
          </a:prstGeom>
        </p:spPr>
      </p:pic>
      <p:sp>
        <p:nvSpPr>
          <p:cNvPr id="20" name="Rectangle 19">
            <a:extLst>
              <a:ext uri="{FF2B5EF4-FFF2-40B4-BE49-F238E27FC236}">
                <a16:creationId xmlns:a16="http://schemas.microsoft.com/office/drawing/2014/main" id="{16F3068D-8D11-AC4F-AC9D-2ABA20BD1B5F}"/>
              </a:ext>
            </a:extLst>
          </p:cNvPr>
          <p:cNvSpPr/>
          <p:nvPr/>
        </p:nvSpPr>
        <p:spPr>
          <a:xfrm rot="60000">
            <a:off x="429538" y="2887998"/>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40</a:t>
            </a:r>
          </a:p>
        </p:txBody>
      </p:sp>
      <p:sp>
        <p:nvSpPr>
          <p:cNvPr id="21" name="Rectangle 20">
            <a:extLst>
              <a:ext uri="{FF2B5EF4-FFF2-40B4-BE49-F238E27FC236}">
                <a16:creationId xmlns:a16="http://schemas.microsoft.com/office/drawing/2014/main" id="{960293A5-CFD1-0343-95B3-113B9E091F73}"/>
              </a:ext>
            </a:extLst>
          </p:cNvPr>
          <p:cNvSpPr/>
          <p:nvPr/>
        </p:nvSpPr>
        <p:spPr>
          <a:xfrm rot="300000">
            <a:off x="1669293" y="3010357"/>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80</a:t>
            </a:r>
          </a:p>
        </p:txBody>
      </p:sp>
      <p:sp>
        <p:nvSpPr>
          <p:cNvPr id="22" name="Rectangle 21">
            <a:extLst>
              <a:ext uri="{FF2B5EF4-FFF2-40B4-BE49-F238E27FC236}">
                <a16:creationId xmlns:a16="http://schemas.microsoft.com/office/drawing/2014/main" id="{EEEDE45B-74C2-814F-AB1D-486453B6C4C0}"/>
              </a:ext>
            </a:extLst>
          </p:cNvPr>
          <p:cNvSpPr/>
          <p:nvPr/>
        </p:nvSpPr>
        <p:spPr>
          <a:xfrm rot="180000">
            <a:off x="2993664" y="3121493"/>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50</a:t>
            </a:r>
          </a:p>
        </p:txBody>
      </p:sp>
      <p:sp>
        <p:nvSpPr>
          <p:cNvPr id="23" name="Rectangle 22">
            <a:extLst>
              <a:ext uri="{FF2B5EF4-FFF2-40B4-BE49-F238E27FC236}">
                <a16:creationId xmlns:a16="http://schemas.microsoft.com/office/drawing/2014/main" id="{B0E71B6D-8FC7-1B4A-8012-6138BEBFFDB8}"/>
              </a:ext>
            </a:extLst>
          </p:cNvPr>
          <p:cNvSpPr/>
          <p:nvPr/>
        </p:nvSpPr>
        <p:spPr>
          <a:xfrm rot="180000">
            <a:off x="4388554" y="3267649"/>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60</a:t>
            </a:r>
          </a:p>
        </p:txBody>
      </p:sp>
      <p:sp>
        <p:nvSpPr>
          <p:cNvPr id="24" name="Rectangle 23">
            <a:extLst>
              <a:ext uri="{FF2B5EF4-FFF2-40B4-BE49-F238E27FC236}">
                <a16:creationId xmlns:a16="http://schemas.microsoft.com/office/drawing/2014/main" id="{7968C8FC-6F5D-DB4C-A516-71AF356CE806}"/>
              </a:ext>
            </a:extLst>
          </p:cNvPr>
          <p:cNvSpPr/>
          <p:nvPr/>
        </p:nvSpPr>
        <p:spPr>
          <a:xfrm rot="240000">
            <a:off x="5831242" y="3390006"/>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90</a:t>
            </a:r>
          </a:p>
        </p:txBody>
      </p:sp>
      <p:sp>
        <p:nvSpPr>
          <p:cNvPr id="25" name="Rectangle 24">
            <a:extLst>
              <a:ext uri="{FF2B5EF4-FFF2-40B4-BE49-F238E27FC236}">
                <a16:creationId xmlns:a16="http://schemas.microsoft.com/office/drawing/2014/main" id="{FA2C87A7-8BC5-504A-8E9C-82BDFE96A182}"/>
              </a:ext>
            </a:extLst>
          </p:cNvPr>
          <p:cNvSpPr/>
          <p:nvPr/>
        </p:nvSpPr>
        <p:spPr>
          <a:xfrm rot="240000">
            <a:off x="7378694" y="3527471"/>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a:t>
            </a:r>
          </a:p>
        </p:txBody>
      </p:sp>
      <p:sp>
        <p:nvSpPr>
          <p:cNvPr id="27" name="Rounded Rectangular Callout 26">
            <a:extLst>
              <a:ext uri="{FF2B5EF4-FFF2-40B4-BE49-F238E27FC236}">
                <a16:creationId xmlns:a16="http://schemas.microsoft.com/office/drawing/2014/main" id="{2F9BB2DD-4DC8-764A-8DCF-C8F5D97FC4D7}"/>
              </a:ext>
            </a:extLst>
          </p:cNvPr>
          <p:cNvSpPr/>
          <p:nvPr/>
        </p:nvSpPr>
        <p:spPr>
          <a:xfrm>
            <a:off x="7692417" y="660038"/>
            <a:ext cx="2430334" cy="1311558"/>
          </a:xfrm>
          <a:prstGeom prst="wedgeRoundRectCallout">
            <a:avLst>
              <a:gd name="adj1" fmla="val 67628"/>
              <a:gd name="adj2" fmla="val 51291"/>
              <a:gd name="adj3" fmla="val 16667"/>
            </a:avLst>
          </a:prstGeom>
          <a:solidFill>
            <a:srgbClr val="FFFAE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F0302020204030204"/>
              </a:rPr>
              <a:t>Ich bin </a:t>
            </a:r>
            <a:r>
              <a:rPr lang="en-GB" sz="2400" dirty="0" err="1">
                <a:solidFill>
                  <a:schemeClr val="tx1"/>
                </a:solidFill>
                <a:latin typeface="Century Gothic" panose="020F0302020204030204"/>
              </a:rPr>
              <a:t>leider</a:t>
            </a:r>
            <a:r>
              <a:rPr lang="en-GB" sz="2400" dirty="0">
                <a:solidFill>
                  <a:schemeClr val="tx1"/>
                </a:solidFill>
                <a:latin typeface="Century Gothic" panose="020F0302020204030204"/>
              </a:rPr>
              <a:t> </a:t>
            </a:r>
            <a:r>
              <a:rPr lang="en-GB" sz="2400" dirty="0" err="1">
                <a:solidFill>
                  <a:schemeClr val="tx1"/>
                </a:solidFill>
                <a:latin typeface="Century Gothic" panose="020F0302020204030204"/>
              </a:rPr>
              <a:t>zu</a:t>
            </a:r>
            <a:r>
              <a:rPr lang="en-GB" sz="2400" dirty="0">
                <a:solidFill>
                  <a:schemeClr val="tx1"/>
                </a:solidFill>
                <a:latin typeface="Century Gothic" panose="020F0302020204030204"/>
              </a:rPr>
              <a:t> </a:t>
            </a:r>
            <a:r>
              <a:rPr lang="en-GB" sz="2400" dirty="0" err="1">
                <a:solidFill>
                  <a:schemeClr val="tx1"/>
                </a:solidFill>
                <a:latin typeface="Century Gothic" panose="020F0302020204030204"/>
              </a:rPr>
              <a:t>Hause</a:t>
            </a:r>
            <a:r>
              <a:rPr lang="en-GB" sz="2400" dirty="0">
                <a:solidFill>
                  <a:schemeClr val="tx1"/>
                </a:solidFill>
                <a:latin typeface="Century Gothic" panose="020F0302020204030204"/>
              </a:rPr>
              <a:t> </a:t>
            </a:r>
            <a:r>
              <a:rPr lang="en-GB" sz="2400" dirty="0" err="1">
                <a:solidFill>
                  <a:schemeClr val="tx1"/>
                </a:solidFill>
                <a:latin typeface="Century Gothic" panose="020F0302020204030204"/>
              </a:rPr>
              <a:t>geblieben</a:t>
            </a:r>
            <a:r>
              <a:rPr lang="en-GB" sz="2400" dirty="0">
                <a:solidFill>
                  <a:schemeClr val="tx1"/>
                </a:solidFill>
                <a:latin typeface="Century Gothic" panose="020F0302020204030204"/>
              </a:rPr>
              <a:t>! </a:t>
            </a:r>
            <a:r>
              <a:rPr lang="en-GB" sz="2400" dirty="0">
                <a:solidFill>
                  <a:schemeClr val="tx1"/>
                </a:solidFill>
                <a:latin typeface="Century Gothic" panose="020F0302020204030204"/>
                <a:sym typeface="Wingdings" pitchFamily="2" charset="2"/>
              </a:rPr>
              <a:t></a:t>
            </a:r>
            <a:r>
              <a:rPr lang="en-GB" sz="2400" dirty="0">
                <a:solidFill>
                  <a:schemeClr val="tx1"/>
                </a:solidFill>
                <a:latin typeface="Century Gothic" panose="020F0302020204030204"/>
              </a:rPr>
              <a:t> </a:t>
            </a:r>
            <a:endParaRPr kumimoji="0" lang="en-GB" sz="2400" b="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8769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842000" cy="647577"/>
          </a:xfrm>
        </p:spPr>
        <p:txBody>
          <a:bodyPr>
            <a:normAutofit/>
          </a:bodyPr>
          <a:lstStyle/>
          <a:p>
            <a:r>
              <a:rPr lang="en-GB" sz="2400" b="1" dirty="0">
                <a:solidFill>
                  <a:schemeClr val="bg1"/>
                </a:solidFill>
              </a:rPr>
              <a:t>In / auf / </a:t>
            </a:r>
            <a:r>
              <a:rPr lang="en-GB" sz="2400" b="1" dirty="0" err="1">
                <a:solidFill>
                  <a:schemeClr val="bg1"/>
                </a:solidFill>
              </a:rPr>
              <a:t>mit</a:t>
            </a:r>
            <a:r>
              <a:rPr lang="en-GB" sz="2400" b="1" dirty="0">
                <a:solidFill>
                  <a:schemeClr val="bg1"/>
                </a:solidFill>
              </a:rPr>
              <a:t> / </a:t>
            </a:r>
            <a:r>
              <a:rPr lang="en-GB" sz="2400" b="1" dirty="0" err="1">
                <a:solidFill>
                  <a:schemeClr val="bg1"/>
                </a:solidFill>
              </a:rPr>
              <a:t>zu</a:t>
            </a:r>
            <a:r>
              <a:rPr lang="en-GB" sz="2400" b="1" dirty="0">
                <a:solidFill>
                  <a:schemeClr val="bg1"/>
                </a:solidFill>
              </a:rPr>
              <a:t> / </a:t>
            </a:r>
            <a:r>
              <a:rPr lang="en-GB" sz="2400" b="1" dirty="0" err="1">
                <a:solidFill>
                  <a:schemeClr val="bg1"/>
                </a:solidFill>
              </a:rPr>
              <a:t>nach</a:t>
            </a:r>
            <a:r>
              <a:rPr lang="en-GB" sz="2400" b="1" dirty="0">
                <a:solidFill>
                  <a:schemeClr val="bg1"/>
                </a:solidFill>
              </a:rPr>
              <a:t> / </a:t>
            </a:r>
            <a:r>
              <a:rPr lang="en-GB" sz="2400" b="1" dirty="0" err="1">
                <a:solidFill>
                  <a:schemeClr val="bg1"/>
                </a:solidFill>
              </a:rPr>
              <a:t>durch</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22169" y="247046"/>
            <a:ext cx="1636723" cy="40358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Grammatik</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8717815" cy="461665"/>
          </a:xfrm>
          <a:prstGeom prst="rect">
            <a:avLst/>
          </a:prstGeom>
          <a:noFill/>
        </p:spPr>
        <p:txBody>
          <a:bodyPr wrap="square" rtlCol="0">
            <a:spAutoFit/>
          </a:bodyPr>
          <a:lstStyle/>
          <a:p>
            <a:r>
              <a:rPr lang="en-US" sz="2400" dirty="0"/>
              <a:t>We have already seen the following prepositions:</a:t>
            </a:r>
          </a:p>
        </p:txBody>
      </p:sp>
      <p:sp>
        <p:nvSpPr>
          <p:cNvPr id="2" name="TextBox 1">
            <a:extLst>
              <a:ext uri="{FF2B5EF4-FFF2-40B4-BE49-F238E27FC236}">
                <a16:creationId xmlns:a16="http://schemas.microsoft.com/office/drawing/2014/main" id="{264DAC8A-7E3C-384D-B2D3-F9A00F68F4BB}"/>
              </a:ext>
            </a:extLst>
          </p:cNvPr>
          <p:cNvSpPr txBox="1"/>
          <p:nvPr/>
        </p:nvSpPr>
        <p:spPr>
          <a:xfrm>
            <a:off x="420510" y="2025838"/>
            <a:ext cx="708097" cy="461665"/>
          </a:xfrm>
          <a:prstGeom prst="rect">
            <a:avLst/>
          </a:prstGeom>
          <a:solidFill>
            <a:srgbClr val="FBF0D5"/>
          </a:solidFill>
          <a:ln>
            <a:solidFill>
              <a:srgbClr val="115076"/>
            </a:solidFill>
          </a:ln>
        </p:spPr>
        <p:txBody>
          <a:bodyPr wrap="square" rtlCol="0">
            <a:spAutoFit/>
          </a:bodyPr>
          <a:lstStyle/>
          <a:p>
            <a:pPr algn="ctr"/>
            <a:r>
              <a:rPr lang="en-US" sz="2400" b="1" dirty="0"/>
              <a:t>in</a:t>
            </a:r>
          </a:p>
        </p:txBody>
      </p:sp>
      <p:sp>
        <p:nvSpPr>
          <p:cNvPr id="6" name="TextBox 5">
            <a:extLst>
              <a:ext uri="{FF2B5EF4-FFF2-40B4-BE49-F238E27FC236}">
                <a16:creationId xmlns:a16="http://schemas.microsoft.com/office/drawing/2014/main" id="{FEAC35C3-ABD6-C54C-977C-29236C71029F}"/>
              </a:ext>
            </a:extLst>
          </p:cNvPr>
          <p:cNvSpPr txBox="1"/>
          <p:nvPr/>
        </p:nvSpPr>
        <p:spPr>
          <a:xfrm>
            <a:off x="422031" y="2688279"/>
            <a:ext cx="706576" cy="461665"/>
          </a:xfrm>
          <a:prstGeom prst="rect">
            <a:avLst/>
          </a:prstGeom>
          <a:solidFill>
            <a:srgbClr val="FBF0D5"/>
          </a:solidFill>
          <a:ln>
            <a:solidFill>
              <a:srgbClr val="115076"/>
            </a:solidFill>
          </a:ln>
        </p:spPr>
        <p:txBody>
          <a:bodyPr wrap="square" rtlCol="0">
            <a:spAutoFit/>
          </a:bodyPr>
          <a:lstStyle/>
          <a:p>
            <a:pPr algn="l"/>
            <a:r>
              <a:rPr lang="en-US" sz="2400" b="1" dirty="0"/>
              <a:t>auf</a:t>
            </a:r>
          </a:p>
        </p:txBody>
      </p:sp>
      <p:sp>
        <p:nvSpPr>
          <p:cNvPr id="8" name="TextBox 7">
            <a:extLst>
              <a:ext uri="{FF2B5EF4-FFF2-40B4-BE49-F238E27FC236}">
                <a16:creationId xmlns:a16="http://schemas.microsoft.com/office/drawing/2014/main" id="{667266F5-5D52-1B46-94C7-858665597439}"/>
              </a:ext>
            </a:extLst>
          </p:cNvPr>
          <p:cNvSpPr txBox="1"/>
          <p:nvPr/>
        </p:nvSpPr>
        <p:spPr>
          <a:xfrm>
            <a:off x="422714" y="4978018"/>
            <a:ext cx="963541" cy="461665"/>
          </a:xfrm>
          <a:prstGeom prst="rect">
            <a:avLst/>
          </a:prstGeom>
          <a:solidFill>
            <a:srgbClr val="EBEFF7"/>
          </a:solidFill>
          <a:ln>
            <a:solidFill>
              <a:srgbClr val="115076"/>
            </a:solidFill>
          </a:ln>
        </p:spPr>
        <p:txBody>
          <a:bodyPr wrap="square" rtlCol="0">
            <a:spAutoFit/>
          </a:bodyPr>
          <a:lstStyle/>
          <a:p>
            <a:pPr algn="ctr"/>
            <a:r>
              <a:rPr lang="en-US" sz="2400" b="1" dirty="0" err="1"/>
              <a:t>zu</a:t>
            </a:r>
            <a:endParaRPr lang="en-US" sz="2400" b="1" dirty="0"/>
          </a:p>
        </p:txBody>
      </p:sp>
      <p:sp>
        <p:nvSpPr>
          <p:cNvPr id="9" name="TextBox 8">
            <a:extLst>
              <a:ext uri="{FF2B5EF4-FFF2-40B4-BE49-F238E27FC236}">
                <a16:creationId xmlns:a16="http://schemas.microsoft.com/office/drawing/2014/main" id="{A0555F91-3550-4044-80F7-303FD90C8911}"/>
              </a:ext>
            </a:extLst>
          </p:cNvPr>
          <p:cNvSpPr txBox="1"/>
          <p:nvPr/>
        </p:nvSpPr>
        <p:spPr>
          <a:xfrm>
            <a:off x="417722" y="3959964"/>
            <a:ext cx="968534" cy="461665"/>
          </a:xfrm>
          <a:prstGeom prst="rect">
            <a:avLst/>
          </a:prstGeom>
          <a:solidFill>
            <a:srgbClr val="EBEFF7"/>
          </a:solidFill>
          <a:ln>
            <a:solidFill>
              <a:srgbClr val="115076"/>
            </a:solidFill>
          </a:ln>
        </p:spPr>
        <p:txBody>
          <a:bodyPr wrap="square" rtlCol="0">
            <a:spAutoFit/>
          </a:bodyPr>
          <a:lstStyle/>
          <a:p>
            <a:pPr algn="ctr"/>
            <a:r>
              <a:rPr lang="en-US" sz="2400" b="1" dirty="0" err="1"/>
              <a:t>mit</a:t>
            </a:r>
            <a:endParaRPr lang="en-US" sz="2400" b="1" dirty="0"/>
          </a:p>
        </p:txBody>
      </p:sp>
      <p:sp>
        <p:nvSpPr>
          <p:cNvPr id="10" name="TextBox 9">
            <a:extLst>
              <a:ext uri="{FF2B5EF4-FFF2-40B4-BE49-F238E27FC236}">
                <a16:creationId xmlns:a16="http://schemas.microsoft.com/office/drawing/2014/main" id="{600C1698-12EB-8D43-A09A-62E36A2EB871}"/>
              </a:ext>
            </a:extLst>
          </p:cNvPr>
          <p:cNvSpPr txBox="1"/>
          <p:nvPr/>
        </p:nvSpPr>
        <p:spPr>
          <a:xfrm>
            <a:off x="417722" y="4468991"/>
            <a:ext cx="968535" cy="461665"/>
          </a:xfrm>
          <a:prstGeom prst="rect">
            <a:avLst/>
          </a:prstGeom>
          <a:solidFill>
            <a:srgbClr val="EBEFF7"/>
          </a:solidFill>
          <a:ln>
            <a:solidFill>
              <a:srgbClr val="115076"/>
            </a:solidFill>
          </a:ln>
        </p:spPr>
        <p:txBody>
          <a:bodyPr wrap="none" rtlCol="0">
            <a:spAutoFit/>
          </a:bodyPr>
          <a:lstStyle/>
          <a:p>
            <a:pPr algn="ctr"/>
            <a:r>
              <a:rPr lang="en-US" sz="2400" b="1" dirty="0" err="1"/>
              <a:t>nach</a:t>
            </a:r>
            <a:endParaRPr lang="en-US" sz="2400" b="1" dirty="0"/>
          </a:p>
        </p:txBody>
      </p:sp>
      <p:sp>
        <p:nvSpPr>
          <p:cNvPr id="11" name="TextBox 10">
            <a:extLst>
              <a:ext uri="{FF2B5EF4-FFF2-40B4-BE49-F238E27FC236}">
                <a16:creationId xmlns:a16="http://schemas.microsoft.com/office/drawing/2014/main" id="{5A06D50C-2422-0F41-807A-BFCD1E30D436}"/>
              </a:ext>
            </a:extLst>
          </p:cNvPr>
          <p:cNvSpPr txBox="1"/>
          <p:nvPr/>
        </p:nvSpPr>
        <p:spPr>
          <a:xfrm>
            <a:off x="417722" y="5756114"/>
            <a:ext cx="1063112" cy="461665"/>
          </a:xfrm>
          <a:prstGeom prst="rect">
            <a:avLst/>
          </a:prstGeom>
          <a:solidFill>
            <a:srgbClr val="FFE8CB"/>
          </a:solidFill>
          <a:ln>
            <a:solidFill>
              <a:srgbClr val="115076"/>
            </a:solidFill>
          </a:ln>
        </p:spPr>
        <p:txBody>
          <a:bodyPr wrap="none" rtlCol="0">
            <a:spAutoFit/>
          </a:bodyPr>
          <a:lstStyle/>
          <a:p>
            <a:pPr algn="ctr"/>
            <a:r>
              <a:rPr lang="en-US" sz="2400" b="1" dirty="0" err="1"/>
              <a:t>durch</a:t>
            </a:r>
            <a:endParaRPr lang="en-US" sz="2400" b="1" dirty="0"/>
          </a:p>
        </p:txBody>
      </p:sp>
      <p:sp>
        <p:nvSpPr>
          <p:cNvPr id="12" name="Rounded Rectangular Callout 11">
            <a:extLst>
              <a:ext uri="{FF2B5EF4-FFF2-40B4-BE49-F238E27FC236}">
                <a16:creationId xmlns:a16="http://schemas.microsoft.com/office/drawing/2014/main" id="{8DCC3DD0-ECE7-7749-9866-F221AAEF53F2}"/>
              </a:ext>
            </a:extLst>
          </p:cNvPr>
          <p:cNvSpPr/>
          <p:nvPr/>
        </p:nvSpPr>
        <p:spPr>
          <a:xfrm>
            <a:off x="7280399" y="3932918"/>
            <a:ext cx="4678492" cy="930894"/>
          </a:xfrm>
          <a:prstGeom prst="wedgeRoundRectCallout">
            <a:avLst>
              <a:gd name="adj1" fmla="val -60165"/>
              <a:gd name="adj2" fmla="val 21231"/>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tx1"/>
                </a:solidFill>
                <a:latin typeface="Century Gothic" panose="020F0302020204030204"/>
              </a:rPr>
              <a:t>mit</a:t>
            </a:r>
            <a:r>
              <a:rPr lang="en-GB" sz="2400" b="1" dirty="0">
                <a:solidFill>
                  <a:schemeClr val="tx1"/>
                </a:solidFill>
                <a:latin typeface="Century Gothic" panose="020F0302020204030204"/>
              </a:rPr>
              <a:t>, </a:t>
            </a:r>
            <a:r>
              <a:rPr lang="en-GB" sz="2400" b="1" dirty="0" err="1">
                <a:solidFill>
                  <a:schemeClr val="tx1"/>
                </a:solidFill>
                <a:latin typeface="Century Gothic" panose="020F0302020204030204"/>
              </a:rPr>
              <a:t>nach</a:t>
            </a:r>
            <a:r>
              <a:rPr lang="en-GB" sz="2400" b="1" dirty="0">
                <a:solidFill>
                  <a:schemeClr val="tx1"/>
                </a:solidFill>
                <a:latin typeface="Century Gothic" panose="020F0302020204030204"/>
              </a:rPr>
              <a:t>, </a:t>
            </a:r>
            <a:r>
              <a:rPr lang="en-GB" sz="2400" dirty="0">
                <a:solidFill>
                  <a:schemeClr val="tx1"/>
                </a:solidFill>
                <a:latin typeface="Century Gothic" panose="020F0302020204030204"/>
              </a:rPr>
              <a:t>and</a:t>
            </a:r>
            <a:r>
              <a:rPr lang="en-GB" sz="2400" b="1" dirty="0">
                <a:solidFill>
                  <a:schemeClr val="tx1"/>
                </a:solidFill>
                <a:latin typeface="Century Gothic" panose="020F0302020204030204"/>
              </a:rPr>
              <a:t> </a:t>
            </a:r>
            <a:r>
              <a:rPr lang="en-GB" sz="2400" b="1" dirty="0" err="1">
                <a:solidFill>
                  <a:schemeClr val="tx1"/>
                </a:solidFill>
                <a:latin typeface="Century Gothic" panose="020F0302020204030204"/>
              </a:rPr>
              <a:t>zu</a:t>
            </a:r>
            <a:r>
              <a:rPr kumimoji="0" lang="en-GB" sz="2400" i="0" u="none" strike="noStrike" kern="1200" cap="none" spc="0" normalizeH="0" baseline="0" noProof="0" dirty="0">
                <a:ln>
                  <a:noFill/>
                </a:ln>
                <a:solidFill>
                  <a:schemeClr val="tx1"/>
                </a:solidFill>
                <a:effectLst/>
                <a:uLnTx/>
                <a:uFillTx/>
                <a:latin typeface="Century Gothic" panose="020F0302020204030204"/>
                <a:ea typeface="+mn-ea"/>
                <a:cs typeface="+mn-cs"/>
              </a:rPr>
              <a:t> are always followed by R3 (dative).</a:t>
            </a:r>
          </a:p>
        </p:txBody>
      </p:sp>
      <p:sp>
        <p:nvSpPr>
          <p:cNvPr id="13" name="Rounded Rectangular Callout 12">
            <a:extLst>
              <a:ext uri="{FF2B5EF4-FFF2-40B4-BE49-F238E27FC236}">
                <a16:creationId xmlns:a16="http://schemas.microsoft.com/office/drawing/2014/main" id="{67F74AD5-ECEC-BA4F-AFD4-4515D48A2672}"/>
              </a:ext>
            </a:extLst>
          </p:cNvPr>
          <p:cNvSpPr/>
          <p:nvPr/>
        </p:nvSpPr>
        <p:spPr>
          <a:xfrm>
            <a:off x="8369235" y="5119877"/>
            <a:ext cx="3532565" cy="1034304"/>
          </a:xfrm>
          <a:prstGeom prst="wedgeRoundRectCallout">
            <a:avLst>
              <a:gd name="adj1" fmla="val -64206"/>
              <a:gd name="adj2" fmla="val 15649"/>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tx1"/>
                </a:solidFill>
                <a:latin typeface="Century Gothic" panose="020F0302020204030204"/>
              </a:rPr>
              <a:t>durch</a:t>
            </a:r>
            <a:r>
              <a:rPr lang="en-GB" sz="2400" b="1" dirty="0">
                <a:solidFill>
                  <a:schemeClr val="tx1"/>
                </a:solidFill>
                <a:latin typeface="Century Gothic" panose="020F0302020204030204"/>
              </a:rPr>
              <a:t> </a:t>
            </a:r>
            <a:r>
              <a:rPr lang="en-GB" sz="2400" dirty="0">
                <a:solidFill>
                  <a:schemeClr val="tx1"/>
                </a:solidFill>
                <a:latin typeface="Century Gothic" panose="020F0302020204030204"/>
              </a:rPr>
              <a:t>is</a:t>
            </a:r>
            <a:r>
              <a:rPr kumimoji="0" lang="en-GB" sz="2400" i="0" u="none" strike="noStrike" kern="1200" cap="none" spc="0" normalizeH="0" baseline="0" noProof="0" dirty="0">
                <a:ln>
                  <a:noFill/>
                </a:ln>
                <a:solidFill>
                  <a:schemeClr val="tx1"/>
                </a:solidFill>
                <a:effectLst/>
                <a:uLnTx/>
                <a:uFillTx/>
                <a:latin typeface="Century Gothic" panose="020F0302020204030204"/>
                <a:ea typeface="+mn-ea"/>
                <a:cs typeface="+mn-cs"/>
              </a:rPr>
              <a:t> always followed by R2 (accusative).</a:t>
            </a:r>
          </a:p>
        </p:txBody>
      </p:sp>
      <p:sp>
        <p:nvSpPr>
          <p:cNvPr id="14" name="Rounded Rectangular Callout 13">
            <a:extLst>
              <a:ext uri="{FF2B5EF4-FFF2-40B4-BE49-F238E27FC236}">
                <a16:creationId xmlns:a16="http://schemas.microsoft.com/office/drawing/2014/main" id="{6FD7490C-6349-BC4B-8CC7-2B1C4CF66243}"/>
              </a:ext>
            </a:extLst>
          </p:cNvPr>
          <p:cNvSpPr/>
          <p:nvPr/>
        </p:nvSpPr>
        <p:spPr>
          <a:xfrm>
            <a:off x="7737907" y="1220971"/>
            <a:ext cx="4163893" cy="1967338"/>
          </a:xfrm>
          <a:prstGeom prst="wedgeRoundRectCallout">
            <a:avLst>
              <a:gd name="adj1" fmla="val -63514"/>
              <a:gd name="adj2" fmla="val 20410"/>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chemeClr val="tx1"/>
                </a:solidFill>
                <a:latin typeface="Century Gothic" panose="020F0302020204030204"/>
              </a:rPr>
              <a:t>in</a:t>
            </a:r>
            <a:r>
              <a:rPr lang="en-GB" sz="2400" b="1" dirty="0">
                <a:solidFill>
                  <a:srgbClr val="FFCC00"/>
                </a:solidFill>
                <a:latin typeface="Century Gothic" panose="020F0302020204030204"/>
              </a:rPr>
              <a:t> </a:t>
            </a:r>
            <a:r>
              <a:rPr lang="en-GB" sz="2400" dirty="0">
                <a:solidFill>
                  <a:schemeClr val="bg1"/>
                </a:solidFill>
                <a:latin typeface="Century Gothic" panose="020F0302020204030204"/>
              </a:rPr>
              <a:t>and</a:t>
            </a:r>
            <a:r>
              <a:rPr lang="en-GB" sz="2400" b="1" dirty="0">
                <a:solidFill>
                  <a:srgbClr val="DAA520"/>
                </a:solidFill>
                <a:latin typeface="Century Gothic" panose="020F0302020204030204"/>
              </a:rPr>
              <a:t> </a:t>
            </a:r>
            <a:r>
              <a:rPr lang="en-GB" sz="2400" b="1" dirty="0">
                <a:solidFill>
                  <a:schemeClr val="tx1"/>
                </a:solidFill>
                <a:latin typeface="Century Gothic" panose="020F0302020204030204"/>
              </a:rPr>
              <a:t>auf </a:t>
            </a:r>
            <a:r>
              <a:rPr kumimoji="0" lang="en-GB" sz="2400" i="0" u="none" strike="noStrike" kern="1200" cap="none" spc="0" normalizeH="0" baseline="0" noProof="0" dirty="0">
                <a:ln>
                  <a:noFill/>
                </a:ln>
                <a:solidFill>
                  <a:schemeClr val="bg1"/>
                </a:solidFill>
                <a:effectLst/>
                <a:uLnTx/>
                <a:uFillTx/>
                <a:latin typeface="Century Gothic" panose="020F0302020204030204"/>
                <a:ea typeface="+mn-ea"/>
                <a:cs typeface="+mn-cs"/>
              </a:rPr>
              <a:t> are followed by </a:t>
            </a: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R2</a:t>
            </a:r>
            <a:r>
              <a:rPr kumimoji="0" lang="en-GB" sz="2400" i="0" u="none" strike="noStrike" kern="1200" cap="none" spc="0" normalizeH="0" baseline="0" noProof="0" dirty="0">
                <a:ln>
                  <a:noFill/>
                </a:ln>
                <a:solidFill>
                  <a:schemeClr val="bg1"/>
                </a:solidFill>
                <a:effectLst/>
                <a:uLnTx/>
                <a:uFillTx/>
                <a:latin typeface="Century Gothic" panose="020F0302020204030204"/>
                <a:ea typeface="+mn-ea"/>
                <a:cs typeface="+mn-cs"/>
              </a:rPr>
              <a:t> (accusative) when there is movement</a:t>
            </a:r>
            <a:r>
              <a:rPr lang="en-GB" sz="2400" dirty="0">
                <a:solidFill>
                  <a:schemeClr val="bg1"/>
                </a:solidFill>
                <a:latin typeface="Century Gothic" panose="020F0302020204030204"/>
              </a:rPr>
              <a:t> and </a:t>
            </a:r>
            <a:r>
              <a:rPr lang="en-GB" sz="2400" dirty="0">
                <a:solidFill>
                  <a:schemeClr val="bg1"/>
                </a:solidFill>
              </a:rPr>
              <a:t>by </a:t>
            </a:r>
            <a:r>
              <a:rPr lang="en-GB" sz="2400" b="1" dirty="0">
                <a:solidFill>
                  <a:schemeClr val="bg1"/>
                </a:solidFill>
              </a:rPr>
              <a:t>R3</a:t>
            </a:r>
            <a:r>
              <a:rPr lang="en-GB" sz="2400" dirty="0">
                <a:solidFill>
                  <a:schemeClr val="bg1"/>
                </a:solidFill>
              </a:rPr>
              <a:t> (dative) when there is no movement.</a:t>
            </a:r>
            <a:endParaRPr kumimoji="0" lang="en-GB" sz="24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6DA2AF0A-7646-9E46-B625-7057B28FAD37}"/>
              </a:ext>
            </a:extLst>
          </p:cNvPr>
          <p:cNvSpPr txBox="1"/>
          <p:nvPr/>
        </p:nvSpPr>
        <p:spPr>
          <a:xfrm>
            <a:off x="1711761" y="1758577"/>
            <a:ext cx="4334841" cy="461665"/>
          </a:xfrm>
          <a:prstGeom prst="rect">
            <a:avLst/>
          </a:prstGeom>
          <a:noFill/>
        </p:spPr>
        <p:txBody>
          <a:bodyPr wrap="none" rtlCol="0">
            <a:spAutoFit/>
          </a:bodyPr>
          <a:lstStyle/>
          <a:p>
            <a:pPr algn="l"/>
            <a:r>
              <a:rPr lang="en-US" sz="2400" dirty="0"/>
              <a:t>Sie </a:t>
            </a:r>
            <a:r>
              <a:rPr lang="en-US" sz="2400" dirty="0" err="1"/>
              <a:t>ist</a:t>
            </a:r>
            <a:r>
              <a:rPr lang="en-US" sz="2400" dirty="0"/>
              <a:t> </a:t>
            </a:r>
            <a:r>
              <a:rPr lang="en-US" sz="2400" b="1" dirty="0"/>
              <a:t>in</a:t>
            </a:r>
            <a:r>
              <a:rPr lang="en-US" sz="2400" dirty="0"/>
              <a:t> die </a:t>
            </a:r>
            <a:r>
              <a:rPr lang="en-US" sz="2400" dirty="0" err="1"/>
              <a:t>Türkei</a:t>
            </a:r>
            <a:r>
              <a:rPr lang="en-US" sz="2400" dirty="0"/>
              <a:t> </a:t>
            </a:r>
            <a:r>
              <a:rPr lang="en-US" sz="2400" dirty="0" err="1"/>
              <a:t>gefahren</a:t>
            </a:r>
            <a:r>
              <a:rPr lang="en-US" sz="2400" dirty="0"/>
              <a:t>.</a:t>
            </a:r>
          </a:p>
        </p:txBody>
      </p:sp>
      <p:sp>
        <p:nvSpPr>
          <p:cNvPr id="17" name="TextBox 16">
            <a:extLst>
              <a:ext uri="{FF2B5EF4-FFF2-40B4-BE49-F238E27FC236}">
                <a16:creationId xmlns:a16="http://schemas.microsoft.com/office/drawing/2014/main" id="{80B1B484-9AC2-7A44-B09F-367F92C2F1ED}"/>
              </a:ext>
            </a:extLst>
          </p:cNvPr>
          <p:cNvSpPr txBox="1"/>
          <p:nvPr/>
        </p:nvSpPr>
        <p:spPr>
          <a:xfrm>
            <a:off x="1739232" y="2579062"/>
            <a:ext cx="4830168" cy="461665"/>
          </a:xfrm>
          <a:prstGeom prst="rect">
            <a:avLst/>
          </a:prstGeom>
          <a:noFill/>
        </p:spPr>
        <p:txBody>
          <a:bodyPr wrap="none" rtlCol="0">
            <a:spAutoFit/>
          </a:bodyPr>
          <a:lstStyle/>
          <a:p>
            <a:pPr algn="l"/>
            <a:r>
              <a:rPr lang="en-US" sz="2400" dirty="0" err="1"/>
              <a:t>Er</a:t>
            </a:r>
            <a:r>
              <a:rPr lang="en-US" sz="2400" dirty="0"/>
              <a:t> </a:t>
            </a:r>
            <a:r>
              <a:rPr lang="en-US" sz="2400" dirty="0" err="1"/>
              <a:t>ist</a:t>
            </a:r>
            <a:r>
              <a:rPr lang="en-US" sz="2400" dirty="0"/>
              <a:t> </a:t>
            </a:r>
            <a:r>
              <a:rPr lang="en-US" sz="2400" b="1" dirty="0"/>
              <a:t>auf</a:t>
            </a:r>
            <a:r>
              <a:rPr lang="en-US" sz="2400" dirty="0"/>
              <a:t> den Tisch </a:t>
            </a:r>
            <a:r>
              <a:rPr lang="en-US" sz="2400" dirty="0" err="1"/>
              <a:t>gesprungen</a:t>
            </a:r>
            <a:r>
              <a:rPr lang="en-US" sz="2400" dirty="0"/>
              <a:t>.</a:t>
            </a:r>
          </a:p>
        </p:txBody>
      </p:sp>
      <p:sp>
        <p:nvSpPr>
          <p:cNvPr id="18" name="TextBox 17">
            <a:extLst>
              <a:ext uri="{FF2B5EF4-FFF2-40B4-BE49-F238E27FC236}">
                <a16:creationId xmlns:a16="http://schemas.microsoft.com/office/drawing/2014/main" id="{3E1DEF91-1FD3-6D46-840A-C8269AEC4642}"/>
              </a:ext>
            </a:extLst>
          </p:cNvPr>
          <p:cNvSpPr txBox="1"/>
          <p:nvPr/>
        </p:nvSpPr>
        <p:spPr>
          <a:xfrm>
            <a:off x="1739232" y="2137232"/>
            <a:ext cx="4536819" cy="461665"/>
          </a:xfrm>
          <a:prstGeom prst="rect">
            <a:avLst/>
          </a:prstGeom>
          <a:noFill/>
        </p:spPr>
        <p:txBody>
          <a:bodyPr wrap="none" rtlCol="0">
            <a:spAutoFit/>
          </a:bodyPr>
          <a:lstStyle/>
          <a:p>
            <a:pPr algn="l"/>
            <a:r>
              <a:rPr lang="en-US" sz="2400" dirty="0"/>
              <a:t>Sie hat </a:t>
            </a:r>
            <a:r>
              <a:rPr lang="en-US" sz="2400" b="1" dirty="0"/>
              <a:t>in</a:t>
            </a:r>
            <a:r>
              <a:rPr lang="en-US" sz="2400" dirty="0"/>
              <a:t> der </a:t>
            </a:r>
            <a:r>
              <a:rPr lang="en-US" sz="2400" dirty="0" err="1"/>
              <a:t>Türkei</a:t>
            </a:r>
            <a:r>
              <a:rPr lang="en-US" sz="2400" dirty="0"/>
              <a:t> </a:t>
            </a:r>
            <a:r>
              <a:rPr lang="en-US" sz="2400" dirty="0" err="1"/>
              <a:t>gewohnt</a:t>
            </a:r>
            <a:r>
              <a:rPr lang="en-US" sz="2400" dirty="0"/>
              <a:t>.</a:t>
            </a:r>
          </a:p>
        </p:txBody>
      </p:sp>
      <p:sp>
        <p:nvSpPr>
          <p:cNvPr id="19" name="TextBox 18">
            <a:extLst>
              <a:ext uri="{FF2B5EF4-FFF2-40B4-BE49-F238E27FC236}">
                <a16:creationId xmlns:a16="http://schemas.microsoft.com/office/drawing/2014/main" id="{8FB9CAA6-4FA9-5049-93D5-26815B763A40}"/>
              </a:ext>
            </a:extLst>
          </p:cNvPr>
          <p:cNvSpPr txBox="1"/>
          <p:nvPr/>
        </p:nvSpPr>
        <p:spPr>
          <a:xfrm>
            <a:off x="1739232" y="2965632"/>
            <a:ext cx="6192721" cy="461665"/>
          </a:xfrm>
          <a:prstGeom prst="rect">
            <a:avLst/>
          </a:prstGeom>
          <a:noFill/>
        </p:spPr>
        <p:txBody>
          <a:bodyPr wrap="none" rtlCol="0">
            <a:spAutoFit/>
          </a:bodyPr>
          <a:lstStyle/>
          <a:p>
            <a:pPr algn="l"/>
            <a:r>
              <a:rPr lang="en-US" sz="2400" dirty="0"/>
              <a:t>Die Zeitung hat </a:t>
            </a:r>
            <a:r>
              <a:rPr lang="en-US" sz="2400" b="1" dirty="0"/>
              <a:t>auf</a:t>
            </a:r>
            <a:r>
              <a:rPr lang="en-US" sz="2400" dirty="0"/>
              <a:t> dem Tisch </a:t>
            </a:r>
            <a:r>
              <a:rPr lang="en-US" sz="2400" dirty="0" err="1"/>
              <a:t>gelegen</a:t>
            </a:r>
            <a:r>
              <a:rPr lang="en-US" sz="2400" dirty="0"/>
              <a:t>.  </a:t>
            </a:r>
          </a:p>
        </p:txBody>
      </p:sp>
      <p:sp>
        <p:nvSpPr>
          <p:cNvPr id="20" name="TextBox 19">
            <a:extLst>
              <a:ext uri="{FF2B5EF4-FFF2-40B4-BE49-F238E27FC236}">
                <a16:creationId xmlns:a16="http://schemas.microsoft.com/office/drawing/2014/main" id="{D8204EA6-1674-DA46-9405-B469DF57CCB9}"/>
              </a:ext>
            </a:extLst>
          </p:cNvPr>
          <p:cNvSpPr txBox="1"/>
          <p:nvPr/>
        </p:nvSpPr>
        <p:spPr>
          <a:xfrm>
            <a:off x="1739232" y="3976261"/>
            <a:ext cx="4711546" cy="461665"/>
          </a:xfrm>
          <a:prstGeom prst="rect">
            <a:avLst/>
          </a:prstGeom>
          <a:noFill/>
        </p:spPr>
        <p:txBody>
          <a:bodyPr wrap="none" rtlCol="0">
            <a:spAutoFit/>
          </a:bodyPr>
          <a:lstStyle/>
          <a:p>
            <a:pPr algn="l"/>
            <a:r>
              <a:rPr lang="en-US" sz="2400" dirty="0"/>
              <a:t>Ich bin </a:t>
            </a:r>
            <a:r>
              <a:rPr lang="en-US" sz="2400" b="1" dirty="0" err="1"/>
              <a:t>mit</a:t>
            </a:r>
            <a:r>
              <a:rPr lang="en-US" sz="2400" dirty="0"/>
              <a:t> der Bahn </a:t>
            </a:r>
            <a:r>
              <a:rPr lang="en-US" sz="2400" dirty="0" err="1"/>
              <a:t>gefahren</a:t>
            </a:r>
            <a:r>
              <a:rPr lang="en-US" sz="2400" dirty="0"/>
              <a:t>.</a:t>
            </a:r>
          </a:p>
        </p:txBody>
      </p:sp>
      <p:sp>
        <p:nvSpPr>
          <p:cNvPr id="21" name="TextBox 20">
            <a:extLst>
              <a:ext uri="{FF2B5EF4-FFF2-40B4-BE49-F238E27FC236}">
                <a16:creationId xmlns:a16="http://schemas.microsoft.com/office/drawing/2014/main" id="{7345D7E3-A1C1-F144-B2DE-9BFF86EF26BB}"/>
              </a:ext>
            </a:extLst>
          </p:cNvPr>
          <p:cNvSpPr txBox="1"/>
          <p:nvPr/>
        </p:nvSpPr>
        <p:spPr>
          <a:xfrm>
            <a:off x="1739232" y="4516353"/>
            <a:ext cx="4445448" cy="461665"/>
          </a:xfrm>
          <a:prstGeom prst="rect">
            <a:avLst/>
          </a:prstGeom>
          <a:noFill/>
        </p:spPr>
        <p:txBody>
          <a:bodyPr wrap="none" rtlCol="0">
            <a:spAutoFit/>
          </a:bodyPr>
          <a:lstStyle/>
          <a:p>
            <a:pPr algn="l"/>
            <a:r>
              <a:rPr lang="en-US" sz="2400" dirty="0"/>
              <a:t>Du </a:t>
            </a:r>
            <a:r>
              <a:rPr lang="en-US" sz="2400" dirty="0" err="1"/>
              <a:t>bist</a:t>
            </a:r>
            <a:r>
              <a:rPr lang="en-US" sz="2400" dirty="0"/>
              <a:t> </a:t>
            </a:r>
            <a:r>
              <a:rPr lang="en-US" sz="2400" b="1" dirty="0" err="1"/>
              <a:t>nach</a:t>
            </a:r>
            <a:r>
              <a:rPr lang="en-US" sz="2400" dirty="0"/>
              <a:t> Berlin </a:t>
            </a:r>
            <a:r>
              <a:rPr lang="en-US" sz="2400" dirty="0" err="1"/>
              <a:t>geflogen</a:t>
            </a:r>
            <a:r>
              <a:rPr lang="en-US" sz="2400" dirty="0"/>
              <a:t>.</a:t>
            </a:r>
          </a:p>
        </p:txBody>
      </p:sp>
      <p:sp>
        <p:nvSpPr>
          <p:cNvPr id="22" name="TextBox 21">
            <a:extLst>
              <a:ext uri="{FF2B5EF4-FFF2-40B4-BE49-F238E27FC236}">
                <a16:creationId xmlns:a16="http://schemas.microsoft.com/office/drawing/2014/main" id="{0565F24A-A62E-1D4D-B860-E71084F1EEA2}"/>
              </a:ext>
            </a:extLst>
          </p:cNvPr>
          <p:cNvSpPr txBox="1"/>
          <p:nvPr/>
        </p:nvSpPr>
        <p:spPr>
          <a:xfrm>
            <a:off x="1739232" y="5035493"/>
            <a:ext cx="5203669" cy="461665"/>
          </a:xfrm>
          <a:prstGeom prst="rect">
            <a:avLst/>
          </a:prstGeom>
          <a:noFill/>
        </p:spPr>
        <p:txBody>
          <a:bodyPr wrap="none" rtlCol="0">
            <a:spAutoFit/>
          </a:bodyPr>
          <a:lstStyle/>
          <a:p>
            <a:pPr algn="l"/>
            <a:r>
              <a:rPr lang="en-US" sz="2400" dirty="0" err="1"/>
              <a:t>Wir</a:t>
            </a:r>
            <a:r>
              <a:rPr lang="en-US" sz="2400" dirty="0"/>
              <a:t> </a:t>
            </a:r>
            <a:r>
              <a:rPr lang="en-US" sz="2400" dirty="0" err="1"/>
              <a:t>sind</a:t>
            </a:r>
            <a:r>
              <a:rPr lang="en-US" sz="2400" dirty="0"/>
              <a:t> </a:t>
            </a:r>
            <a:r>
              <a:rPr lang="en-US" sz="2400" b="1" dirty="0" err="1"/>
              <a:t>zum</a:t>
            </a:r>
            <a:r>
              <a:rPr lang="en-US" sz="2400" dirty="0"/>
              <a:t> Museum </a:t>
            </a:r>
            <a:r>
              <a:rPr lang="en-US" sz="2400" dirty="0" err="1"/>
              <a:t>gegangen</a:t>
            </a:r>
            <a:r>
              <a:rPr lang="en-US" sz="2400" dirty="0"/>
              <a:t>. </a:t>
            </a:r>
          </a:p>
        </p:txBody>
      </p:sp>
      <p:sp>
        <p:nvSpPr>
          <p:cNvPr id="23" name="TextBox 22">
            <a:extLst>
              <a:ext uri="{FF2B5EF4-FFF2-40B4-BE49-F238E27FC236}">
                <a16:creationId xmlns:a16="http://schemas.microsoft.com/office/drawing/2014/main" id="{7F90A568-6E2C-3545-810D-B5F6EF61AC02}"/>
              </a:ext>
            </a:extLst>
          </p:cNvPr>
          <p:cNvSpPr txBox="1"/>
          <p:nvPr/>
        </p:nvSpPr>
        <p:spPr>
          <a:xfrm>
            <a:off x="1711761" y="5756112"/>
            <a:ext cx="6377067" cy="461665"/>
          </a:xfrm>
          <a:prstGeom prst="rect">
            <a:avLst/>
          </a:prstGeom>
          <a:noFill/>
        </p:spPr>
        <p:txBody>
          <a:bodyPr wrap="none" rtlCol="0">
            <a:spAutoFit/>
          </a:bodyPr>
          <a:lstStyle/>
          <a:p>
            <a:pPr algn="l"/>
            <a:r>
              <a:rPr lang="en-US" sz="2400" dirty="0"/>
              <a:t>Du </a:t>
            </a:r>
            <a:r>
              <a:rPr lang="en-US" sz="2400" dirty="0" err="1"/>
              <a:t>bist</a:t>
            </a:r>
            <a:r>
              <a:rPr lang="en-US" sz="2400" dirty="0"/>
              <a:t> </a:t>
            </a:r>
            <a:r>
              <a:rPr lang="en-US" sz="2400" b="1" dirty="0" err="1"/>
              <a:t>durch</a:t>
            </a:r>
            <a:r>
              <a:rPr lang="en-US" sz="2400" dirty="0"/>
              <a:t> den Tunnel </a:t>
            </a:r>
            <a:r>
              <a:rPr lang="en-US" sz="2400" dirty="0" err="1"/>
              <a:t>geschwommen</a:t>
            </a:r>
            <a:r>
              <a:rPr lang="en-US" sz="2400" dirty="0"/>
              <a:t>.</a:t>
            </a:r>
          </a:p>
        </p:txBody>
      </p:sp>
    </p:spTree>
    <p:extLst>
      <p:ext uri="{BB962C8B-B14F-4D97-AF65-F5344CB8AC3E}">
        <p14:creationId xmlns:p14="http://schemas.microsoft.com/office/powerpoint/2010/main" val="29515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6" grpId="0" animBg="1"/>
      <p:bldP spid="8" grpId="0" animBg="1"/>
      <p:bldP spid="9" grpId="0" animBg="1"/>
      <p:bldP spid="10" grpId="0" animBg="1"/>
      <p:bldP spid="11" grpId="0" animBg="1"/>
      <p:bldP spid="12" grpId="0" animBg="1"/>
      <p:bldP spid="13" grpId="0" animBg="1"/>
      <p:bldP spid="14" grpId="0" animBg="1"/>
      <p:bldP spid="16" grpId="0"/>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nature, grass, mountain&#10;&#10;Description automatically generated">
            <a:extLst>
              <a:ext uri="{FF2B5EF4-FFF2-40B4-BE49-F238E27FC236}">
                <a16:creationId xmlns:a16="http://schemas.microsoft.com/office/drawing/2014/main" id="{8C55D34E-F136-7E47-A91B-88A49194F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0" y="1"/>
            <a:ext cx="9585960" cy="6397586"/>
          </a:xfrm>
          <a:prstGeom prst="rect">
            <a:avLst/>
          </a:prstGeom>
        </p:spPr>
      </p:pic>
      <p:sp>
        <p:nvSpPr>
          <p:cNvPr id="4" name="Title 3"/>
          <p:cNvSpPr>
            <a:spLocks noGrp="1"/>
          </p:cNvSpPr>
          <p:nvPr>
            <p:ph type="title"/>
          </p:nvPr>
        </p:nvSpPr>
        <p:spPr>
          <a:xfrm>
            <a:off x="0" y="213557"/>
            <a:ext cx="3811571" cy="647577"/>
          </a:xfrm>
        </p:spPr>
        <p:txBody>
          <a:bodyPr>
            <a:normAutofit/>
          </a:bodyPr>
          <a:lstStyle/>
          <a:p>
            <a:r>
              <a:rPr lang="en-GB" sz="2800" b="1" dirty="0">
                <a:solidFill>
                  <a:schemeClr val="bg1"/>
                </a:solidFill>
              </a:rPr>
              <a:t>Der </a:t>
            </a:r>
            <a:r>
              <a:rPr lang="en-GB" sz="2800" b="1" dirty="0" err="1">
                <a:solidFill>
                  <a:schemeClr val="bg1"/>
                </a:solidFill>
              </a:rPr>
              <a:t>Schwarzwald</a:t>
            </a:r>
            <a:endParaRPr lang="en-GB" sz="2800" b="1" dirty="0">
              <a:solidFill>
                <a:schemeClr val="bg1"/>
              </a:solidFill>
            </a:endParaRPr>
          </a:p>
        </p:txBody>
      </p:sp>
      <p:sp>
        <p:nvSpPr>
          <p:cNvPr id="8" name="Text Placeholder 7">
            <a:extLst>
              <a:ext uri="{FF2B5EF4-FFF2-40B4-BE49-F238E27FC236}">
                <a16:creationId xmlns:a16="http://schemas.microsoft.com/office/drawing/2014/main" id="{C1D4D5CD-B095-4D27-9D74-07B0D1613C06}"/>
              </a:ext>
            </a:extLst>
          </p:cNvPr>
          <p:cNvSpPr>
            <a:spLocks noGrp="1"/>
          </p:cNvSpPr>
          <p:nvPr>
            <p:ph type="body" sz="quarter" idx="10"/>
          </p:nvPr>
        </p:nvSpPr>
        <p:spPr/>
        <p:txBody>
          <a:bodyPr/>
          <a:lstStyle/>
          <a:p>
            <a:endParaRPr lang="en-GB"/>
          </a:p>
        </p:txBody>
      </p:sp>
      <p:sp>
        <p:nvSpPr>
          <p:cNvPr id="6" name="TextBox 5">
            <a:extLst>
              <a:ext uri="{FF2B5EF4-FFF2-40B4-BE49-F238E27FC236}">
                <a16:creationId xmlns:a16="http://schemas.microsoft.com/office/drawing/2014/main" id="{7B2326E1-A87B-2D46-8B7D-5F8E8817AFDA}"/>
              </a:ext>
            </a:extLst>
          </p:cNvPr>
          <p:cNvSpPr txBox="1"/>
          <p:nvPr/>
        </p:nvSpPr>
        <p:spPr>
          <a:xfrm>
            <a:off x="141900" y="859197"/>
            <a:ext cx="5954100" cy="923330"/>
          </a:xfrm>
          <a:prstGeom prst="rect">
            <a:avLst/>
          </a:prstGeom>
          <a:solidFill>
            <a:srgbClr val="FFFAEF"/>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lvl="0" indent="-342900">
              <a:buFont typeface="Symbol" pitchFamily="2" charset="2"/>
              <a:buChar char=""/>
            </a:pPr>
            <a:r>
              <a:rPr lang="de-DE"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Wo ist der Schwarzwald?</a:t>
            </a:r>
            <a:endParaRPr lang="en-GB"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Der Schwarzwald liegt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Bundesland</a:t>
            </a:r>
            <a:r>
              <a:rPr lang="de-DE" dirty="0">
                <a:latin typeface="Century Gothic" panose="020B0502020202020204" pitchFamily="34" charset="0"/>
                <a:ea typeface="Calibri" panose="020F0502020204030204" pitchFamily="34" charset="0"/>
                <a:cs typeface="Times New Roman" panose="02020603050405020304" pitchFamily="18" charset="0"/>
              </a:rPr>
              <a:t> Baden-Württemburg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latin typeface="Century Gothic" panose="020B0502020202020204" pitchFamily="34" charset="0"/>
                <a:ea typeface="Calibri" panose="020F0502020204030204" pitchFamily="34" charset="0"/>
                <a:cs typeface="Times New Roman" panose="02020603050405020304" pitchFamily="18" charset="0"/>
              </a:rPr>
              <a:t>Süden von Deutschland.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D4FE6B9-3AA7-CB4F-984E-D93713ADEAEE}"/>
              </a:ext>
            </a:extLst>
          </p:cNvPr>
          <p:cNvSpPr txBox="1"/>
          <p:nvPr/>
        </p:nvSpPr>
        <p:spPr>
          <a:xfrm>
            <a:off x="6414052" y="1329009"/>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
        <p:nvSpPr>
          <p:cNvPr id="7" name="TextBox 6">
            <a:extLst>
              <a:ext uri="{FF2B5EF4-FFF2-40B4-BE49-F238E27FC236}">
                <a16:creationId xmlns:a16="http://schemas.microsoft.com/office/drawing/2014/main" id="{3EF46A7F-BFE6-D445-B113-FA6514BACFE0}"/>
              </a:ext>
            </a:extLst>
          </p:cNvPr>
          <p:cNvSpPr txBox="1"/>
          <p:nvPr/>
        </p:nvSpPr>
        <p:spPr>
          <a:xfrm>
            <a:off x="141900" y="1924592"/>
            <a:ext cx="5954100" cy="1477328"/>
          </a:xfrm>
          <a:prstGeom prst="rect">
            <a:avLst/>
          </a:prstGeom>
          <a:solidFill>
            <a:srgbClr val="FFFAEF"/>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lvl="0" indent="-342900">
              <a:buFont typeface="Symbol" pitchFamily="2" charset="2"/>
              <a:buChar char=""/>
            </a:pPr>
            <a:r>
              <a:rPr lang="de-DE"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Was ist der Schwarzwald?</a:t>
            </a:r>
            <a:endParaRPr lang="en-GB"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Der Schwarzwald ist ein populäres Ferienziel. Viele Schulgruppen reisen jedes Jahr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Deutschland und besuchen den Schwarzwald.  Dort gibt es  Wälder, Seen, Berge und viel Natur zu erleben.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1700CA0-BA7C-5842-A612-AC5D9E3509B3}"/>
              </a:ext>
            </a:extLst>
          </p:cNvPr>
          <p:cNvSpPr txBox="1"/>
          <p:nvPr/>
        </p:nvSpPr>
        <p:spPr>
          <a:xfrm>
            <a:off x="6308585" y="213093"/>
            <a:ext cx="5685515" cy="5909310"/>
          </a:xfrm>
          <a:prstGeom prst="rect">
            <a:avLst/>
          </a:prstGeom>
          <a:solidFill>
            <a:srgbClr val="FFFAEF"/>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lvl="0" indent="-342900">
              <a:buFont typeface="Symbol" pitchFamily="2" charset="2"/>
              <a:buChar char=""/>
            </a:pPr>
            <a:r>
              <a:rPr lang="de-DE"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Was kann man dort machen?</a:t>
            </a:r>
            <a:endParaRPr lang="en-GB"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kann einfach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Wald wandern und frische Luft holen. Im Sommer kann man auch Wassersport machen, und im Winter Ski fahren oder langlaufen.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latin typeface="Century Gothic" panose="020B0502020202020204" pitchFamily="34" charset="0"/>
                <a:ea typeface="Calibri" panose="020F0502020204030204" pitchFamily="34" charset="0"/>
                <a:cs typeface="Times New Roman" panose="02020603050405020304" pitchFamily="18" charset="0"/>
              </a:rPr>
              <a:t>Juli und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a:t>
            </a:r>
            <a:r>
              <a:rPr lang="de-DE" dirty="0">
                <a:latin typeface="Century Gothic" panose="020B0502020202020204" pitchFamily="34" charset="0"/>
                <a:ea typeface="Calibri" panose="020F0502020204030204" pitchFamily="34" charset="0"/>
                <a:cs typeface="Times New Roman" panose="02020603050405020304" pitchFamily="18" charset="0"/>
              </a:rPr>
              <a:t>  August machen Schwimmen und Mountainbike fahren viel Spaß.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Klettern und Bergsteigen darf man auch nicht vergessen.  Klettern kann man im großen Kletterpark Hochseilgarten </a:t>
            </a:r>
            <a:r>
              <a:rPr lang="de-DE" dirty="0" err="1">
                <a:latin typeface="Century Gothic" panose="020B0502020202020204" pitchFamily="34" charset="0"/>
                <a:ea typeface="Calibri" panose="020F0502020204030204" pitchFamily="34" charset="0"/>
                <a:cs typeface="Times New Roman" panose="02020603050405020304" pitchFamily="18" charset="0"/>
              </a:rPr>
              <a:t>Triberg</a:t>
            </a:r>
            <a:r>
              <a:rPr lang="de-DE" dirty="0">
                <a:latin typeface="Century Gothic" panose="020B0502020202020204" pitchFamily="34" charset="0"/>
                <a:ea typeface="Calibri" panose="020F0502020204030204" pitchFamily="34" charset="0"/>
                <a:cs typeface="Times New Roman" panose="02020603050405020304" pitchFamily="18" charset="0"/>
              </a:rPr>
              <a:t> und Bergsteigen ist natürlich auch möglich. Der höchste Berg heißt der Feldberg und ist 1.493 Meter hoch!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p>
          <a:p>
            <a:r>
              <a:rPr lang="de-DE" dirty="0">
                <a:latin typeface="Century Gothic" panose="020B0502020202020204" pitchFamily="34" charset="0"/>
                <a:ea typeface="Calibri" panose="020F0502020204030204" pitchFamily="34" charset="0"/>
                <a:cs typeface="Times New Roman" panose="02020603050405020304" pitchFamily="18" charset="0"/>
              </a:rPr>
              <a:t>Kulturerfahrungen sind im Schwarzwald auch zu machen. Man kann allgemein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in </a:t>
            </a:r>
            <a:r>
              <a:rPr lang="de-DE"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Freiburg oder Strasbourg die Kultur erleben. Die Holz- und die Glasindustrien sind immer noch wichtig, und das Deutsche Uhrenmuseum (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   </a:t>
            </a:r>
            <a:r>
              <a:rPr lang="de-DE" dirty="0">
                <a:latin typeface="Century Gothic" panose="020B0502020202020204" pitchFamily="34" charset="0"/>
                <a:ea typeface="Calibri" panose="020F0502020204030204" pitchFamily="34" charset="0"/>
                <a:cs typeface="Times New Roman" panose="02020603050405020304" pitchFamily="18" charset="0"/>
              </a:rPr>
              <a:t>1,300 Kuckucksuhren!) und das Glasmuseum sind Highlights!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CCB5226-B399-F541-9A7F-4A530A3B83C3}"/>
              </a:ext>
            </a:extLst>
          </p:cNvPr>
          <p:cNvSpPr txBox="1"/>
          <p:nvPr/>
        </p:nvSpPr>
        <p:spPr>
          <a:xfrm>
            <a:off x="197900" y="3545680"/>
            <a:ext cx="5898100" cy="2862322"/>
          </a:xfrm>
          <a:prstGeom prst="rect">
            <a:avLst/>
          </a:prstGeom>
          <a:solidFill>
            <a:srgbClr val="FFFAEF"/>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lvl="0" indent="-342900">
              <a:buFont typeface="Symbol" pitchFamily="2" charset="2"/>
              <a:buChar char=""/>
            </a:pPr>
            <a:r>
              <a:rPr lang="de-DE"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Wie erreicht man den Schwarzwald?</a:t>
            </a:r>
            <a:endParaRPr lang="en-GB"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reist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a:t>
            </a:r>
            <a:r>
              <a:rPr lang="de-DE" dirty="0">
                <a:latin typeface="Century Gothic" panose="020B0502020202020204" pitchFamily="34" charset="0"/>
                <a:ea typeface="Calibri" panose="020F0502020204030204" pitchFamily="34" charset="0"/>
                <a:cs typeface="Times New Roman" panose="02020603050405020304" pitchFamily="18" charset="0"/>
              </a:rPr>
              <a:t> der Bahn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Kanaltunnel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Paris und weiter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Strasbourg. Man kann auch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 </a:t>
            </a:r>
            <a:r>
              <a:rPr lang="de-DE" dirty="0">
                <a:latin typeface="Century Gothic" panose="020B0502020202020204" pitchFamily="34" charset="0"/>
                <a:ea typeface="Calibri" panose="020F0502020204030204" pitchFamily="34" charset="0"/>
                <a:cs typeface="Times New Roman" panose="02020603050405020304" pitchFamily="18" charset="0"/>
              </a:rPr>
              <a:t>dem Bus oder mit der Autofähre* von Dover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Calais reisen, oder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a:t>
            </a:r>
            <a:r>
              <a:rPr lang="de-DE" dirty="0">
                <a:latin typeface="Century Gothic" panose="020B0502020202020204" pitchFamily="34" charset="0"/>
                <a:ea typeface="Calibri" panose="020F0502020204030204" pitchFamily="34" charset="0"/>
                <a:cs typeface="Times New Roman" panose="02020603050405020304" pitchFamily="18" charset="0"/>
              </a:rPr>
              <a:t> dem Auto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auf</a:t>
            </a:r>
            <a:r>
              <a:rPr lang="de-DE" b="1" dirty="0">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dem Zug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Kanaltunnel fahren. </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Als Alternativ fliegt man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zu </a:t>
            </a:r>
            <a:r>
              <a:rPr lang="de-DE" dirty="0">
                <a:latin typeface="Century Gothic" panose="020B0502020202020204" pitchFamily="34" charset="0"/>
                <a:ea typeface="Calibri" panose="020F0502020204030204" pitchFamily="34" charset="0"/>
                <a:cs typeface="Times New Roman" panose="02020603050405020304" pitchFamily="18" charset="0"/>
              </a:rPr>
              <a:t>dem Flughafen Strasbourg</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in</a:t>
            </a:r>
            <a:r>
              <a:rPr lang="de-DE"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Frankreich oder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zu </a:t>
            </a:r>
            <a:r>
              <a:rPr lang="de-DE" dirty="0">
                <a:latin typeface="Century Gothic" panose="020B0502020202020204" pitchFamily="34" charset="0"/>
                <a:ea typeface="Calibri" panose="020F0502020204030204" pitchFamily="34" charset="0"/>
                <a:cs typeface="Times New Roman" panose="02020603050405020304" pitchFamily="18" charset="0"/>
              </a:rPr>
              <a:t>dem Flughafen Basel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in </a:t>
            </a:r>
            <a:r>
              <a:rPr lang="de-DE" dirty="0">
                <a:latin typeface="Century Gothic" panose="020B0502020202020204" pitchFamily="34" charset="0"/>
                <a:ea typeface="Calibri" panose="020F0502020204030204" pitchFamily="34" charset="0"/>
                <a:cs typeface="Times New Roman" panose="02020603050405020304" pitchFamily="18" charset="0"/>
              </a:rPr>
              <a:t>der Schweiz.</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43129" y="121279"/>
            <a:ext cx="95040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2" name="TextBox 21" descr="text box hiding answer">
            <a:extLst>
              <a:ext uri="{FF2B5EF4-FFF2-40B4-BE49-F238E27FC236}">
                <a16:creationId xmlns:a16="http://schemas.microsoft.com/office/drawing/2014/main" id="{D468749E-F455-BE4E-BFDC-FA08E914A232}"/>
              </a:ext>
            </a:extLst>
          </p:cNvPr>
          <p:cNvSpPr txBox="1"/>
          <p:nvPr/>
        </p:nvSpPr>
        <p:spPr>
          <a:xfrm>
            <a:off x="2772057" y="1175120"/>
            <a:ext cx="386913" cy="307777"/>
          </a:xfrm>
          <a:prstGeom prst="rect">
            <a:avLst/>
          </a:prstGeom>
          <a:solidFill>
            <a:srgbClr val="FFFAEF"/>
          </a:solidFill>
          <a:ln>
            <a:solidFill>
              <a:schemeClr val="tx1"/>
            </a:solidFill>
          </a:ln>
        </p:spPr>
        <p:txBody>
          <a:bodyPr wrap="square" lIns="0" tIns="0" rIns="0" bIns="0" rtlCol="0">
            <a:spAutoFit/>
          </a:bodyPr>
          <a:lstStyle/>
          <a:p>
            <a:pPr lvl="0" algn="ctr">
              <a:defRPr/>
            </a:pPr>
            <a:r>
              <a:rPr lang="en-GB" sz="2000" b="1" dirty="0">
                <a:solidFill>
                  <a:srgbClr val="FF0000"/>
                </a:solidFill>
              </a:rPr>
              <a:t>1  </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23" name="TextBox 22" descr="text box hiding answer">
            <a:extLst>
              <a:ext uri="{FF2B5EF4-FFF2-40B4-BE49-F238E27FC236}">
                <a16:creationId xmlns:a16="http://schemas.microsoft.com/office/drawing/2014/main" id="{6D0B9CE5-36FA-DB42-96C0-0523E99B0FBB}"/>
              </a:ext>
            </a:extLst>
          </p:cNvPr>
          <p:cNvSpPr txBox="1"/>
          <p:nvPr/>
        </p:nvSpPr>
        <p:spPr>
          <a:xfrm>
            <a:off x="1802853" y="1427753"/>
            <a:ext cx="386913"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2</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24" name="TextBox 23" descr="text box hiding answer">
            <a:extLst>
              <a:ext uri="{FF2B5EF4-FFF2-40B4-BE49-F238E27FC236}">
                <a16:creationId xmlns:a16="http://schemas.microsoft.com/office/drawing/2014/main" id="{F7784780-D266-F948-9880-FBB4CEA2CA50}"/>
              </a:ext>
            </a:extLst>
          </p:cNvPr>
          <p:cNvSpPr txBox="1"/>
          <p:nvPr/>
        </p:nvSpPr>
        <p:spPr>
          <a:xfrm>
            <a:off x="3760795" y="2509367"/>
            <a:ext cx="567831"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3</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25" name="TextBox 24" descr="text box hiding answer">
            <a:extLst>
              <a:ext uri="{FF2B5EF4-FFF2-40B4-BE49-F238E27FC236}">
                <a16:creationId xmlns:a16="http://schemas.microsoft.com/office/drawing/2014/main" id="{5BC7CC1D-2FD7-4C47-8002-03D93143EF8F}"/>
              </a:ext>
            </a:extLst>
          </p:cNvPr>
          <p:cNvSpPr txBox="1"/>
          <p:nvPr/>
        </p:nvSpPr>
        <p:spPr>
          <a:xfrm>
            <a:off x="1330247" y="3841040"/>
            <a:ext cx="414733"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4</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26" name="TextBox 25" descr="text box hiding answer">
            <a:extLst>
              <a:ext uri="{FF2B5EF4-FFF2-40B4-BE49-F238E27FC236}">
                <a16:creationId xmlns:a16="http://schemas.microsoft.com/office/drawing/2014/main" id="{14952CB0-4216-E44A-9DDC-BCDB7737686A}"/>
              </a:ext>
            </a:extLst>
          </p:cNvPr>
          <p:cNvSpPr txBox="1"/>
          <p:nvPr/>
        </p:nvSpPr>
        <p:spPr>
          <a:xfrm>
            <a:off x="2811915" y="3855647"/>
            <a:ext cx="706953" cy="306458"/>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5</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27" name="TextBox 26" descr="text box hiding answer">
            <a:extLst>
              <a:ext uri="{FF2B5EF4-FFF2-40B4-BE49-F238E27FC236}">
                <a16:creationId xmlns:a16="http://schemas.microsoft.com/office/drawing/2014/main" id="{C04CCE97-4216-F441-AC76-38D2A6493632}"/>
              </a:ext>
            </a:extLst>
          </p:cNvPr>
          <p:cNvSpPr txBox="1"/>
          <p:nvPr/>
        </p:nvSpPr>
        <p:spPr>
          <a:xfrm>
            <a:off x="5385280" y="3819314"/>
            <a:ext cx="654720" cy="306458"/>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6</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28" name="TextBox 27" descr="text box hiding answer">
            <a:extLst>
              <a:ext uri="{FF2B5EF4-FFF2-40B4-BE49-F238E27FC236}">
                <a16:creationId xmlns:a16="http://schemas.microsoft.com/office/drawing/2014/main" id="{CC2EF1B0-D424-EC49-8801-DC125B34C985}"/>
              </a:ext>
            </a:extLst>
          </p:cNvPr>
          <p:cNvSpPr txBox="1"/>
          <p:nvPr/>
        </p:nvSpPr>
        <p:spPr>
          <a:xfrm>
            <a:off x="2102473" y="4125772"/>
            <a:ext cx="610894"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7</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29" name="TextBox 28" descr="text box hiding answer">
            <a:extLst>
              <a:ext uri="{FF2B5EF4-FFF2-40B4-BE49-F238E27FC236}">
                <a16:creationId xmlns:a16="http://schemas.microsoft.com/office/drawing/2014/main" id="{D3225D6C-A403-2D43-B91A-6049E1F0AD62}"/>
              </a:ext>
            </a:extLst>
          </p:cNvPr>
          <p:cNvSpPr txBox="1"/>
          <p:nvPr/>
        </p:nvSpPr>
        <p:spPr>
          <a:xfrm>
            <a:off x="239388" y="4414857"/>
            <a:ext cx="446412"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8</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30" name="TextBox 29" descr="text box hiding answer">
            <a:extLst>
              <a:ext uri="{FF2B5EF4-FFF2-40B4-BE49-F238E27FC236}">
                <a16:creationId xmlns:a16="http://schemas.microsoft.com/office/drawing/2014/main" id="{0D56641A-9412-FA4C-BC7F-6EBF8D2450DD}"/>
              </a:ext>
            </a:extLst>
          </p:cNvPr>
          <p:cNvSpPr txBox="1"/>
          <p:nvPr/>
        </p:nvSpPr>
        <p:spPr>
          <a:xfrm>
            <a:off x="239388" y="4669064"/>
            <a:ext cx="659772"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9</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31" name="TextBox 30" descr="text box hiding answer">
            <a:extLst>
              <a:ext uri="{FF2B5EF4-FFF2-40B4-BE49-F238E27FC236}">
                <a16:creationId xmlns:a16="http://schemas.microsoft.com/office/drawing/2014/main" id="{54F3015E-59B4-7846-9C73-99C58169265C}"/>
              </a:ext>
            </a:extLst>
          </p:cNvPr>
          <p:cNvSpPr txBox="1"/>
          <p:nvPr/>
        </p:nvSpPr>
        <p:spPr>
          <a:xfrm>
            <a:off x="2974705" y="4669064"/>
            <a:ext cx="373355"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10</a:t>
            </a:r>
          </a:p>
        </p:txBody>
      </p:sp>
      <p:sp>
        <p:nvSpPr>
          <p:cNvPr id="32" name="TextBox 31" descr="text box hiding answer">
            <a:extLst>
              <a:ext uri="{FF2B5EF4-FFF2-40B4-BE49-F238E27FC236}">
                <a16:creationId xmlns:a16="http://schemas.microsoft.com/office/drawing/2014/main" id="{93001EC5-1533-0745-8E6B-BB67C5E43CE4}"/>
              </a:ext>
            </a:extLst>
          </p:cNvPr>
          <p:cNvSpPr txBox="1"/>
          <p:nvPr/>
        </p:nvSpPr>
        <p:spPr>
          <a:xfrm>
            <a:off x="4569696" y="4673288"/>
            <a:ext cx="373355"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11</a:t>
            </a:r>
          </a:p>
        </p:txBody>
      </p:sp>
      <p:sp>
        <p:nvSpPr>
          <p:cNvPr id="33" name="TextBox 32" descr="text box hiding answer">
            <a:extLst>
              <a:ext uri="{FF2B5EF4-FFF2-40B4-BE49-F238E27FC236}">
                <a16:creationId xmlns:a16="http://schemas.microsoft.com/office/drawing/2014/main" id="{F54E6260-8B8F-FD47-8A1E-12A140B9D7C6}"/>
              </a:ext>
            </a:extLst>
          </p:cNvPr>
          <p:cNvSpPr txBox="1"/>
          <p:nvPr/>
        </p:nvSpPr>
        <p:spPr>
          <a:xfrm>
            <a:off x="742198" y="4980616"/>
            <a:ext cx="659772"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12</a:t>
            </a:r>
          </a:p>
        </p:txBody>
      </p:sp>
      <p:sp>
        <p:nvSpPr>
          <p:cNvPr id="34" name="TextBox 33" descr="text box hiding answer">
            <a:extLst>
              <a:ext uri="{FF2B5EF4-FFF2-40B4-BE49-F238E27FC236}">
                <a16:creationId xmlns:a16="http://schemas.microsoft.com/office/drawing/2014/main" id="{0F0AF7FF-3785-B540-89C4-25557929EA31}"/>
              </a:ext>
            </a:extLst>
          </p:cNvPr>
          <p:cNvSpPr txBox="1"/>
          <p:nvPr/>
        </p:nvSpPr>
        <p:spPr>
          <a:xfrm>
            <a:off x="2902872" y="5498407"/>
            <a:ext cx="292703"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13</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35" name="TextBox 34" descr="text box hiding answer">
            <a:extLst>
              <a:ext uri="{FF2B5EF4-FFF2-40B4-BE49-F238E27FC236}">
                <a16:creationId xmlns:a16="http://schemas.microsoft.com/office/drawing/2014/main" id="{F18B8A65-8AA3-6B42-AB80-9335020A6AF1}"/>
              </a:ext>
            </a:extLst>
          </p:cNvPr>
          <p:cNvSpPr txBox="1"/>
          <p:nvPr/>
        </p:nvSpPr>
        <p:spPr>
          <a:xfrm>
            <a:off x="1452277" y="5785016"/>
            <a:ext cx="292703"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14</a:t>
            </a:r>
          </a:p>
        </p:txBody>
      </p:sp>
      <p:sp>
        <p:nvSpPr>
          <p:cNvPr id="36" name="TextBox 35" descr="text box hiding answer">
            <a:extLst>
              <a:ext uri="{FF2B5EF4-FFF2-40B4-BE49-F238E27FC236}">
                <a16:creationId xmlns:a16="http://schemas.microsoft.com/office/drawing/2014/main" id="{B049E675-BCC1-0540-A4CD-BF3096430616}"/>
              </a:ext>
            </a:extLst>
          </p:cNvPr>
          <p:cNvSpPr txBox="1"/>
          <p:nvPr/>
        </p:nvSpPr>
        <p:spPr>
          <a:xfrm>
            <a:off x="3518868" y="5774097"/>
            <a:ext cx="292703"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15</a:t>
            </a:r>
          </a:p>
        </p:txBody>
      </p:sp>
      <p:sp>
        <p:nvSpPr>
          <p:cNvPr id="37" name="TextBox 36" descr="text box hiding answer">
            <a:extLst>
              <a:ext uri="{FF2B5EF4-FFF2-40B4-BE49-F238E27FC236}">
                <a16:creationId xmlns:a16="http://schemas.microsoft.com/office/drawing/2014/main" id="{7D9BAAAE-3E49-A241-94EB-DF53EDE3E31C}"/>
              </a:ext>
            </a:extLst>
          </p:cNvPr>
          <p:cNvSpPr txBox="1"/>
          <p:nvPr/>
        </p:nvSpPr>
        <p:spPr>
          <a:xfrm>
            <a:off x="863966" y="6038670"/>
            <a:ext cx="292703"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16</a:t>
            </a:r>
          </a:p>
        </p:txBody>
      </p:sp>
      <p:sp>
        <p:nvSpPr>
          <p:cNvPr id="38" name="TextBox 37" descr="text box hiding answer">
            <a:extLst>
              <a:ext uri="{FF2B5EF4-FFF2-40B4-BE49-F238E27FC236}">
                <a16:creationId xmlns:a16="http://schemas.microsoft.com/office/drawing/2014/main" id="{313D505A-2212-0241-9C17-F5A5CD3B3890}"/>
              </a:ext>
            </a:extLst>
          </p:cNvPr>
          <p:cNvSpPr txBox="1"/>
          <p:nvPr/>
        </p:nvSpPr>
        <p:spPr>
          <a:xfrm>
            <a:off x="8445461" y="521881"/>
            <a:ext cx="746395"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17</a:t>
            </a:r>
          </a:p>
        </p:txBody>
      </p:sp>
      <p:sp>
        <p:nvSpPr>
          <p:cNvPr id="39" name="TextBox 38" descr="text box hiding answer">
            <a:extLst>
              <a:ext uri="{FF2B5EF4-FFF2-40B4-BE49-F238E27FC236}">
                <a16:creationId xmlns:a16="http://schemas.microsoft.com/office/drawing/2014/main" id="{3496A386-4827-444A-A4F0-CC77E149C78F}"/>
              </a:ext>
            </a:extLst>
          </p:cNvPr>
          <p:cNvSpPr txBox="1"/>
          <p:nvPr/>
        </p:nvSpPr>
        <p:spPr>
          <a:xfrm>
            <a:off x="8305663" y="1329009"/>
            <a:ext cx="387445" cy="307776"/>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18</a:t>
            </a:r>
          </a:p>
        </p:txBody>
      </p:sp>
      <p:sp>
        <p:nvSpPr>
          <p:cNvPr id="40" name="TextBox 39" descr="text box hiding answer">
            <a:extLst>
              <a:ext uri="{FF2B5EF4-FFF2-40B4-BE49-F238E27FC236}">
                <a16:creationId xmlns:a16="http://schemas.microsoft.com/office/drawing/2014/main" id="{BA83EB38-4153-0246-A5CF-C344CA2EF1E8}"/>
              </a:ext>
            </a:extLst>
          </p:cNvPr>
          <p:cNvSpPr txBox="1"/>
          <p:nvPr/>
        </p:nvSpPr>
        <p:spPr>
          <a:xfrm>
            <a:off x="9629702" y="1341567"/>
            <a:ext cx="387445" cy="307776"/>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19</a:t>
            </a:r>
          </a:p>
        </p:txBody>
      </p:sp>
      <p:sp>
        <p:nvSpPr>
          <p:cNvPr id="41" name="TextBox 40" descr="text box hiding answer">
            <a:extLst>
              <a:ext uri="{FF2B5EF4-FFF2-40B4-BE49-F238E27FC236}">
                <a16:creationId xmlns:a16="http://schemas.microsoft.com/office/drawing/2014/main" id="{E1B5C88B-16ED-614D-BD3C-06BEDCBC6B04}"/>
              </a:ext>
            </a:extLst>
          </p:cNvPr>
          <p:cNvSpPr txBox="1"/>
          <p:nvPr/>
        </p:nvSpPr>
        <p:spPr>
          <a:xfrm>
            <a:off x="9823424" y="4361287"/>
            <a:ext cx="292703"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20</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
        <p:nvSpPr>
          <p:cNvPr id="42" name="TextBox 41" descr="text box hiding answer">
            <a:extLst>
              <a:ext uri="{FF2B5EF4-FFF2-40B4-BE49-F238E27FC236}">
                <a16:creationId xmlns:a16="http://schemas.microsoft.com/office/drawing/2014/main" id="{3D6EC7CD-C3A1-0847-B794-230B3A7B630E}"/>
              </a:ext>
            </a:extLst>
          </p:cNvPr>
          <p:cNvSpPr txBox="1"/>
          <p:nvPr/>
        </p:nvSpPr>
        <p:spPr>
          <a:xfrm>
            <a:off x="9305044" y="5190630"/>
            <a:ext cx="505288" cy="307777"/>
          </a:xfrm>
          <a:prstGeom prst="rect">
            <a:avLst/>
          </a:prstGeom>
          <a:solidFill>
            <a:srgbClr val="FFFAEF"/>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latin typeface="Century Gothic" panose="020F0302020204030204"/>
              </a:rPr>
              <a:t>21</a:t>
            </a:r>
            <a:endParaRPr kumimoji="0" lang="en-GB" sz="2000" b="1" i="0" u="none" strike="noStrike" kern="1200" cap="none" spc="0" normalizeH="0" baseline="0" noProof="0" dirty="0">
              <a:ln>
                <a:noFill/>
              </a:ln>
              <a:solidFill>
                <a:srgbClr val="FF0000"/>
              </a:solidFill>
              <a:effectLst/>
              <a:uLnTx/>
              <a:uFillTx/>
              <a:latin typeface="Century Gothic" panose="020F0302020204030204"/>
            </a:endParaRPr>
          </a:p>
        </p:txBody>
      </p:sp>
    </p:spTree>
    <p:extLst>
      <p:ext uri="{BB962C8B-B14F-4D97-AF65-F5344CB8AC3E}">
        <p14:creationId xmlns:p14="http://schemas.microsoft.com/office/powerpoint/2010/main" val="41969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nature, grass, mountain&#10;&#10;Description automatically generated">
            <a:extLst>
              <a:ext uri="{FF2B5EF4-FFF2-40B4-BE49-F238E27FC236}">
                <a16:creationId xmlns:a16="http://schemas.microsoft.com/office/drawing/2014/main" id="{8C55D34E-F136-7E47-A91B-88A49194F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0" y="1"/>
            <a:ext cx="9585960" cy="6397586"/>
          </a:xfrm>
          <a:prstGeom prst="rect">
            <a:avLst/>
          </a:prstGeom>
          <a:solidFill>
            <a:srgbClr val="FFFAEF"/>
          </a:solidFill>
        </p:spPr>
      </p:pic>
      <p:sp>
        <p:nvSpPr>
          <p:cNvPr id="4" name="Title 3"/>
          <p:cNvSpPr>
            <a:spLocks noGrp="1"/>
          </p:cNvSpPr>
          <p:nvPr>
            <p:ph type="title"/>
          </p:nvPr>
        </p:nvSpPr>
        <p:spPr>
          <a:xfrm>
            <a:off x="0" y="213557"/>
            <a:ext cx="3640667" cy="647577"/>
          </a:xfrm>
        </p:spPr>
        <p:txBody>
          <a:bodyPr>
            <a:normAutofit/>
          </a:bodyPr>
          <a:lstStyle/>
          <a:p>
            <a:r>
              <a:rPr lang="en-GB" sz="2800" b="1" dirty="0">
                <a:solidFill>
                  <a:schemeClr val="bg1"/>
                </a:solidFill>
              </a:rPr>
              <a:t>Der </a:t>
            </a:r>
            <a:r>
              <a:rPr lang="en-GB" sz="2800" b="1" dirty="0" err="1">
                <a:solidFill>
                  <a:schemeClr val="bg1"/>
                </a:solidFill>
              </a:rPr>
              <a:t>Schwarzwald</a:t>
            </a:r>
            <a:endParaRPr lang="en-GB" sz="2800" b="1" dirty="0">
              <a:solidFill>
                <a:schemeClr val="bg1"/>
              </a:solidFill>
            </a:endParaRPr>
          </a:p>
        </p:txBody>
      </p:sp>
      <p:sp>
        <p:nvSpPr>
          <p:cNvPr id="8" name="Text Placeholder 7">
            <a:extLst>
              <a:ext uri="{FF2B5EF4-FFF2-40B4-BE49-F238E27FC236}">
                <a16:creationId xmlns:a16="http://schemas.microsoft.com/office/drawing/2014/main" id="{52637985-D750-4FFC-ACED-4C068A74893F}"/>
              </a:ext>
            </a:extLst>
          </p:cNvPr>
          <p:cNvSpPr>
            <a:spLocks noGrp="1"/>
          </p:cNvSpPr>
          <p:nvPr>
            <p:ph type="body" sz="quarter" idx="10"/>
          </p:nvPr>
        </p:nvSpPr>
        <p:spPr/>
        <p:txBody>
          <a:bodyPr/>
          <a:lstStyle/>
          <a:p>
            <a:endParaRPr lang="en-GB"/>
          </a:p>
        </p:txBody>
      </p:sp>
      <p:sp>
        <p:nvSpPr>
          <p:cNvPr id="6" name="TextBox 5">
            <a:extLst>
              <a:ext uri="{FF2B5EF4-FFF2-40B4-BE49-F238E27FC236}">
                <a16:creationId xmlns:a16="http://schemas.microsoft.com/office/drawing/2014/main" id="{7B2326E1-A87B-2D46-8B7D-5F8E8817AFDA}"/>
              </a:ext>
            </a:extLst>
          </p:cNvPr>
          <p:cNvSpPr txBox="1"/>
          <p:nvPr/>
        </p:nvSpPr>
        <p:spPr>
          <a:xfrm>
            <a:off x="141900" y="859197"/>
            <a:ext cx="5954100" cy="923330"/>
          </a:xfrm>
          <a:prstGeom prst="rect">
            <a:avLst/>
          </a:prstGeom>
          <a:solidFill>
            <a:srgbClr val="FFFAEF">
              <a:alpha val="65000"/>
            </a:srgbClr>
          </a:solidFill>
        </p:spPr>
        <p:txBody>
          <a:bodyPr wrap="square" rtlCol="0">
            <a:spAutoFit/>
          </a:bodyPr>
          <a:lstStyle/>
          <a:p>
            <a:pPr marL="342900" lvl="0" indent="-342900">
              <a:buFont typeface="Symbol" pitchFamily="2" charset="2"/>
              <a:buChar char=""/>
            </a:pPr>
            <a:r>
              <a:rPr lang="de-DE" b="1" dirty="0">
                <a:latin typeface="Century Gothic" panose="020B0502020202020204" pitchFamily="34" charset="0"/>
                <a:ea typeface="Calibri" panose="020F0502020204030204" pitchFamily="34" charset="0"/>
                <a:cs typeface="Times New Roman" panose="02020603050405020304" pitchFamily="18" charset="0"/>
              </a:rPr>
              <a:t>Wo ist der Schwarzwald?</a:t>
            </a:r>
            <a:endParaRPr lang="en-GB" b="1"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Der Schwarzwald liegt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im</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Bundesland</a:t>
            </a:r>
            <a:r>
              <a:rPr lang="de-DE" dirty="0">
                <a:latin typeface="Century Gothic" panose="020B0502020202020204" pitchFamily="34" charset="0"/>
                <a:ea typeface="Calibri" panose="020F0502020204030204" pitchFamily="34" charset="0"/>
                <a:cs typeface="Times New Roman" panose="02020603050405020304" pitchFamily="18" charset="0"/>
              </a:rPr>
              <a:t> Baden-Württemburg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im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Süden von Deutschland.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D4FE6B9-3AA7-CB4F-984E-D93713ADEAEE}"/>
              </a:ext>
            </a:extLst>
          </p:cNvPr>
          <p:cNvSpPr txBox="1"/>
          <p:nvPr/>
        </p:nvSpPr>
        <p:spPr>
          <a:xfrm>
            <a:off x="6414052" y="1329009"/>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
        <p:nvSpPr>
          <p:cNvPr id="7" name="TextBox 6">
            <a:extLst>
              <a:ext uri="{FF2B5EF4-FFF2-40B4-BE49-F238E27FC236}">
                <a16:creationId xmlns:a16="http://schemas.microsoft.com/office/drawing/2014/main" id="{3EF46A7F-BFE6-D445-B113-FA6514BACFE0}"/>
              </a:ext>
            </a:extLst>
          </p:cNvPr>
          <p:cNvSpPr txBox="1"/>
          <p:nvPr/>
        </p:nvSpPr>
        <p:spPr>
          <a:xfrm>
            <a:off x="141900" y="1924592"/>
            <a:ext cx="5954100" cy="1477328"/>
          </a:xfrm>
          <a:prstGeom prst="rect">
            <a:avLst/>
          </a:prstGeom>
          <a:solidFill>
            <a:srgbClr val="FFFAEF">
              <a:alpha val="65000"/>
            </a:srgbClr>
          </a:solidFill>
        </p:spPr>
        <p:txBody>
          <a:bodyPr wrap="square" rtlCol="0">
            <a:spAutoFit/>
          </a:bodyPr>
          <a:lstStyle/>
          <a:p>
            <a:pPr marL="342900" lvl="0" indent="-342900">
              <a:buFont typeface="Symbol" pitchFamily="2" charset="2"/>
              <a:buChar char=""/>
            </a:pPr>
            <a:r>
              <a:rPr lang="de-DE" b="1" dirty="0">
                <a:latin typeface="Century Gothic" panose="020B0502020202020204" pitchFamily="34" charset="0"/>
                <a:ea typeface="Calibri" panose="020F0502020204030204" pitchFamily="34" charset="0"/>
                <a:cs typeface="Times New Roman" panose="02020603050405020304" pitchFamily="18" charset="0"/>
              </a:rPr>
              <a:t>Was ist der Schwarzwald?</a:t>
            </a:r>
            <a:endParaRPr lang="en-GB" b="1"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Der Schwarzwald ist ein populäres Ferienziel. Viele Schulgruppen reisen jedes Jahr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Deutschland und besuchen den Schwarzwald.  Dort gibt es  Wälder, Seen, Berge und viel Natur zu erleben.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1700CA0-BA7C-5842-A612-AC5D9E3509B3}"/>
              </a:ext>
            </a:extLst>
          </p:cNvPr>
          <p:cNvSpPr txBox="1"/>
          <p:nvPr/>
        </p:nvSpPr>
        <p:spPr>
          <a:xfrm>
            <a:off x="6308585" y="213093"/>
            <a:ext cx="5685515" cy="5909310"/>
          </a:xfrm>
          <a:prstGeom prst="rect">
            <a:avLst/>
          </a:prstGeom>
          <a:solidFill>
            <a:srgbClr val="FFFAEF">
              <a:alpha val="65000"/>
            </a:srgbClr>
          </a:solidFill>
        </p:spPr>
        <p:txBody>
          <a:bodyPr wrap="square" rtlCol="0">
            <a:spAutoFit/>
          </a:bodyPr>
          <a:lstStyle/>
          <a:p>
            <a:pPr marL="342900" lvl="0" indent="-342900">
              <a:buFont typeface="Symbol" pitchFamily="2" charset="2"/>
              <a:buChar char=""/>
            </a:pPr>
            <a:r>
              <a:rPr lang="de-DE" b="1" dirty="0">
                <a:latin typeface="Century Gothic" panose="020B0502020202020204" pitchFamily="34" charset="0"/>
                <a:ea typeface="Calibri" panose="020F0502020204030204" pitchFamily="34" charset="0"/>
                <a:cs typeface="Times New Roman" panose="02020603050405020304" pitchFamily="18" charset="0"/>
              </a:rPr>
              <a:t>Was kann man dort machen?</a:t>
            </a:r>
            <a:endParaRPr lang="en-GB" b="1"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kann einfach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den Wald wandern und frische Luft holen. Im Sommer kann man auch Wassersport machen, und im Winter Ski fahren oder langlaufen.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latin typeface="Century Gothic" panose="020B0502020202020204" pitchFamily="34" charset="0"/>
                <a:ea typeface="Calibri" panose="020F0502020204030204" pitchFamily="34" charset="0"/>
                <a:cs typeface="Times New Roman" panose="02020603050405020304" pitchFamily="18" charset="0"/>
              </a:rPr>
              <a:t>Juli und </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im</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August machen Schwimmen und Mountainbike fahren viel Spaß.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Klettern und Bergsteigen darf man auch nicht vergessen.  Klettern kann man im großen Kletterpark Hochseilgarten </a:t>
            </a:r>
            <a:r>
              <a:rPr lang="de-DE" dirty="0" err="1">
                <a:latin typeface="Century Gothic" panose="020B0502020202020204" pitchFamily="34" charset="0"/>
                <a:ea typeface="Calibri" panose="020F0502020204030204" pitchFamily="34" charset="0"/>
                <a:cs typeface="Times New Roman" panose="02020603050405020304" pitchFamily="18" charset="0"/>
              </a:rPr>
              <a:t>Triberg</a:t>
            </a:r>
            <a:r>
              <a:rPr lang="de-DE" dirty="0">
                <a:latin typeface="Century Gothic" panose="020B0502020202020204" pitchFamily="34" charset="0"/>
                <a:ea typeface="Calibri" panose="020F0502020204030204" pitchFamily="34" charset="0"/>
                <a:cs typeface="Times New Roman" panose="02020603050405020304" pitchFamily="18" charset="0"/>
              </a:rPr>
              <a:t> und Bergsteigen ist natürlich auch möglich. Der höchste Berg heißt der Feldberg und ist 1.493 Meter hoch!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p>
          <a:p>
            <a:r>
              <a:rPr lang="de-DE" dirty="0">
                <a:latin typeface="Century Gothic" panose="020B0502020202020204" pitchFamily="34" charset="0"/>
                <a:ea typeface="Calibri" panose="020F0502020204030204" pitchFamily="34" charset="0"/>
                <a:cs typeface="Times New Roman" panose="02020603050405020304" pitchFamily="18" charset="0"/>
              </a:rPr>
              <a:t>Kulturerfahrungen sind im Schwarzwald auch zu machen. Man kann allgemein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in</a:t>
            </a:r>
            <a:r>
              <a:rPr lang="de-DE" b="1" dirty="0">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 Freiburg oder Strasbourg die Kultur erleben. Die Holz- und die Glasindustrien sind immer noch wichtig, und das Deutsche Uhrenmuseum (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mit </a:t>
            </a:r>
            <a:r>
              <a:rPr lang="de-DE" b="1" dirty="0">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1,300 Kuckucksuhren!) und das Glasmuseum sind Highlights!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CCB5226-B399-F541-9A7F-4A530A3B83C3}"/>
              </a:ext>
            </a:extLst>
          </p:cNvPr>
          <p:cNvSpPr txBox="1"/>
          <p:nvPr/>
        </p:nvSpPr>
        <p:spPr>
          <a:xfrm>
            <a:off x="197900" y="3545680"/>
            <a:ext cx="5898100" cy="2862322"/>
          </a:xfrm>
          <a:prstGeom prst="rect">
            <a:avLst/>
          </a:prstGeom>
          <a:solidFill>
            <a:srgbClr val="FFFAEF">
              <a:alpha val="65000"/>
            </a:srgbClr>
          </a:solidFill>
        </p:spPr>
        <p:txBody>
          <a:bodyPr wrap="square" rtlCol="0">
            <a:spAutoFit/>
          </a:bodyPr>
          <a:lstStyle/>
          <a:p>
            <a:pPr marL="342900" lvl="0" indent="-342900">
              <a:buFont typeface="Symbol" pitchFamily="2" charset="2"/>
              <a:buChar char=""/>
            </a:pPr>
            <a:r>
              <a:rPr lang="de-DE" b="1" dirty="0">
                <a:latin typeface="Century Gothic" panose="020B0502020202020204" pitchFamily="34" charset="0"/>
                <a:ea typeface="Calibri" panose="020F0502020204030204" pitchFamily="34" charset="0"/>
                <a:cs typeface="Times New Roman" panose="02020603050405020304" pitchFamily="18" charset="0"/>
              </a:rPr>
              <a:t>Wie erreicht man den Schwarzwald?</a:t>
            </a:r>
            <a:endParaRPr lang="en-GB" b="1"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reist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mit</a:t>
            </a:r>
            <a:r>
              <a:rPr lang="de-DE" dirty="0">
                <a:latin typeface="Century Gothic" panose="020B0502020202020204" pitchFamily="34" charset="0"/>
                <a:ea typeface="Calibri" panose="020F0502020204030204" pitchFamily="34" charset="0"/>
                <a:cs typeface="Times New Roman" panose="02020603050405020304" pitchFamily="18" charset="0"/>
              </a:rPr>
              <a:t> der Bahn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den Kanaltunnel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Paris und weiter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Strasbourg. Man kann auch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mit </a:t>
            </a:r>
            <a:r>
              <a:rPr lang="de-DE" dirty="0">
                <a:latin typeface="Century Gothic" panose="020B0502020202020204" pitchFamily="34" charset="0"/>
                <a:ea typeface="Calibri" panose="020F0502020204030204" pitchFamily="34" charset="0"/>
                <a:cs typeface="Times New Roman" panose="02020603050405020304" pitchFamily="18" charset="0"/>
              </a:rPr>
              <a:t>dem Bus oder mit der Autofähre* von Dover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Calais reisen, oder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mit</a:t>
            </a:r>
            <a:r>
              <a:rPr lang="de-DE" dirty="0">
                <a:latin typeface="Century Gothic" panose="020B0502020202020204" pitchFamily="34" charset="0"/>
                <a:ea typeface="Calibri" panose="020F0502020204030204" pitchFamily="34" charset="0"/>
                <a:cs typeface="Times New Roman" panose="02020603050405020304" pitchFamily="18" charset="0"/>
              </a:rPr>
              <a:t> dem Auto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auf </a:t>
            </a:r>
            <a:r>
              <a:rPr lang="de-DE" dirty="0">
                <a:latin typeface="Century Gothic" panose="020B0502020202020204" pitchFamily="34" charset="0"/>
                <a:ea typeface="Calibri" panose="020F0502020204030204" pitchFamily="34" charset="0"/>
                <a:cs typeface="Times New Roman" panose="02020603050405020304" pitchFamily="18" charset="0"/>
              </a:rPr>
              <a:t>dem Zug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den Kanaltunnel fahren. </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Als Alternativ fliegt man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zu</a:t>
            </a:r>
            <a:r>
              <a:rPr lang="de-DE" b="1" dirty="0">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dem Flughafen Strasbourg</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in</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Frankreich oder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zu</a:t>
            </a:r>
            <a:r>
              <a:rPr lang="de-DE" b="1" dirty="0">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dem Flughafen Basel</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in </a:t>
            </a:r>
            <a:r>
              <a:rPr lang="de-DE" dirty="0">
                <a:latin typeface="Century Gothic" panose="020B0502020202020204" pitchFamily="34" charset="0"/>
                <a:ea typeface="Calibri" panose="020F0502020204030204" pitchFamily="34" charset="0"/>
                <a:cs typeface="Times New Roman" panose="02020603050405020304" pitchFamily="18" charset="0"/>
              </a:rPr>
              <a:t>der Schweiz.</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43129" y="121279"/>
            <a:ext cx="95040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2782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nature, grass, mountain&#10;&#10;Description automatically generated">
            <a:extLst>
              <a:ext uri="{FF2B5EF4-FFF2-40B4-BE49-F238E27FC236}">
                <a16:creationId xmlns:a16="http://schemas.microsoft.com/office/drawing/2014/main" id="{8C55D34E-F136-7E47-A91B-88A49194F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0" y="1"/>
            <a:ext cx="9585960" cy="6397586"/>
          </a:xfrm>
          <a:prstGeom prst="rect">
            <a:avLst/>
          </a:prstGeom>
        </p:spPr>
      </p:pic>
      <p:sp>
        <p:nvSpPr>
          <p:cNvPr id="4" name="Title 3"/>
          <p:cNvSpPr>
            <a:spLocks noGrp="1"/>
          </p:cNvSpPr>
          <p:nvPr>
            <p:ph type="title"/>
          </p:nvPr>
        </p:nvSpPr>
        <p:spPr>
          <a:xfrm>
            <a:off x="0" y="213557"/>
            <a:ext cx="3793067" cy="647577"/>
          </a:xfrm>
        </p:spPr>
        <p:txBody>
          <a:bodyPr>
            <a:normAutofit/>
          </a:bodyPr>
          <a:lstStyle/>
          <a:p>
            <a:r>
              <a:rPr lang="en-GB" sz="2800" b="1" dirty="0">
                <a:solidFill>
                  <a:schemeClr val="bg1"/>
                </a:solidFill>
              </a:rPr>
              <a:t>Der </a:t>
            </a:r>
            <a:r>
              <a:rPr lang="en-GB" sz="2800" b="1" dirty="0" err="1">
                <a:solidFill>
                  <a:schemeClr val="bg1"/>
                </a:solidFill>
              </a:rPr>
              <a:t>Schwarzwald</a:t>
            </a:r>
            <a:endParaRPr lang="en-GB" sz="2800" b="1" dirty="0">
              <a:solidFill>
                <a:schemeClr val="bg1"/>
              </a:solidFill>
            </a:endParaRPr>
          </a:p>
        </p:txBody>
      </p:sp>
      <p:sp>
        <p:nvSpPr>
          <p:cNvPr id="6" name="Text Placeholder 5">
            <a:extLst>
              <a:ext uri="{FF2B5EF4-FFF2-40B4-BE49-F238E27FC236}">
                <a16:creationId xmlns:a16="http://schemas.microsoft.com/office/drawing/2014/main" id="{FBCB72DF-C655-43CF-A688-70D56F76EB70}"/>
              </a:ext>
            </a:extLst>
          </p:cNvPr>
          <p:cNvSpPr>
            <a:spLocks noGrp="1"/>
          </p:cNvSpPr>
          <p:nvPr>
            <p:ph type="body" sz="quarter" idx="10"/>
          </p:nvPr>
        </p:nvSpPr>
        <p:spPr/>
        <p:txBody>
          <a:bodyPr/>
          <a:lstStyle/>
          <a:p>
            <a:endParaRPr lang="en-GB"/>
          </a:p>
        </p:txBody>
      </p:sp>
      <p:sp>
        <p:nvSpPr>
          <p:cNvPr id="2" name="TextBox 1">
            <a:extLst>
              <a:ext uri="{FF2B5EF4-FFF2-40B4-BE49-F238E27FC236}">
                <a16:creationId xmlns:a16="http://schemas.microsoft.com/office/drawing/2014/main" id="{4D4FE6B9-3AA7-CB4F-984E-D93713ADEAEE}"/>
              </a:ext>
            </a:extLst>
          </p:cNvPr>
          <p:cNvSpPr txBox="1"/>
          <p:nvPr/>
        </p:nvSpPr>
        <p:spPr>
          <a:xfrm>
            <a:off x="6414052" y="1329009"/>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F1700CA0-BA7C-5842-A612-AC5D9E3509B3}"/>
              </a:ext>
            </a:extLst>
          </p:cNvPr>
          <p:cNvSpPr txBox="1"/>
          <p:nvPr/>
        </p:nvSpPr>
        <p:spPr>
          <a:xfrm>
            <a:off x="6506485" y="488277"/>
            <a:ext cx="5685515" cy="5909310"/>
          </a:xfrm>
          <a:prstGeom prst="rect">
            <a:avLst/>
          </a:prstGeom>
          <a:solidFill>
            <a:srgbClr val="FFFAEF">
              <a:alpha val="65000"/>
            </a:srgbClr>
          </a:solidFill>
        </p:spPr>
        <p:txBody>
          <a:bodyPr wrap="square" rtlCol="0">
            <a:spAutoFit/>
          </a:bodyPr>
          <a:lstStyle/>
          <a:p>
            <a:pPr marL="342900" lvl="0" indent="-342900">
              <a:buFont typeface="Symbol" pitchFamily="2" charset="2"/>
              <a:buChar char=""/>
            </a:pPr>
            <a:r>
              <a:rPr lang="de-DE" b="1" dirty="0">
                <a:latin typeface="Century Gothic" panose="020B0502020202020204" pitchFamily="34" charset="0"/>
                <a:ea typeface="Calibri" panose="020F0502020204030204" pitchFamily="34" charset="0"/>
                <a:cs typeface="Times New Roman" panose="02020603050405020304" pitchFamily="18" charset="0"/>
              </a:rPr>
              <a:t>Was kann man dort machen?</a:t>
            </a:r>
            <a:endParaRPr lang="en-GB" b="1"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kann einfach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Wald wandern und frische Luft holen. Im Sommer kann man auch Wassersport machen, und im Winter Ski fahren oder langlaufen.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latin typeface="Century Gothic" panose="020B0502020202020204" pitchFamily="34" charset="0"/>
                <a:ea typeface="Calibri" panose="020F0502020204030204" pitchFamily="34" charset="0"/>
                <a:cs typeface="Times New Roman" panose="02020603050405020304" pitchFamily="18" charset="0"/>
              </a:rPr>
              <a:t>Juli und </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im</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August machen Schwimmen und Mountainbike fahren viel Spaß.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Klettern und Bergsteigen darf man auch nicht vergessen.  Klettern kann man im großen Kletterpark Hochseilgarten </a:t>
            </a:r>
            <a:r>
              <a:rPr lang="de-DE" dirty="0" err="1">
                <a:latin typeface="Century Gothic" panose="020B0502020202020204" pitchFamily="34" charset="0"/>
                <a:ea typeface="Calibri" panose="020F0502020204030204" pitchFamily="34" charset="0"/>
                <a:cs typeface="Times New Roman" panose="02020603050405020304" pitchFamily="18" charset="0"/>
              </a:rPr>
              <a:t>Triberg</a:t>
            </a:r>
            <a:r>
              <a:rPr lang="de-DE" dirty="0">
                <a:latin typeface="Century Gothic" panose="020B0502020202020204" pitchFamily="34" charset="0"/>
                <a:ea typeface="Calibri" panose="020F0502020204030204" pitchFamily="34" charset="0"/>
                <a:cs typeface="Times New Roman" panose="02020603050405020304" pitchFamily="18" charset="0"/>
              </a:rPr>
              <a:t> und Bergsteigen ist natürlich auch möglich. Der höchste Berg heißt der Feldberg und ist 1493 Meter hoch!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p>
          <a:p>
            <a:r>
              <a:rPr lang="de-DE" dirty="0">
                <a:latin typeface="Century Gothic" panose="020B0502020202020204" pitchFamily="34" charset="0"/>
                <a:ea typeface="Calibri" panose="020F0502020204030204" pitchFamily="34" charset="0"/>
                <a:cs typeface="Times New Roman" panose="02020603050405020304" pitchFamily="18" charset="0"/>
              </a:rPr>
              <a:t>Kulturerfahrungen sind im Schwarzwald auch zu machen. Man kann allgemein </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in </a:t>
            </a:r>
            <a:r>
              <a:rPr lang="de-D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Freiburg oder Strasbourg die Kultur erleben. Die Holz- und die Glasindustrien sind immer noch wichtig, und das Deutsche Uhrenmuseum ( </a:t>
            </a:r>
            <a:r>
              <a:rPr lang="de-DE"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mit</a:t>
            </a:r>
            <a:r>
              <a:rPr lang="de-DE" b="1" dirty="0">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1,300 Kuckucksuhren!) und das Glasmuseum sind Highlights!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43129" y="121279"/>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F11721E0-749D-4DF4-91BE-C1B51E19A349}"/>
              </a:ext>
            </a:extLst>
          </p:cNvPr>
          <p:cNvSpPr/>
          <p:nvPr/>
        </p:nvSpPr>
        <p:spPr>
          <a:xfrm>
            <a:off x="19050" y="786945"/>
            <a:ext cx="6487435" cy="566449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BA15AD7A-311C-406E-A205-4F315EDC5E1E}"/>
              </a:ext>
            </a:extLst>
          </p:cNvPr>
          <p:cNvSpPr txBox="1"/>
          <p:nvPr/>
        </p:nvSpPr>
        <p:spPr>
          <a:xfrm>
            <a:off x="45931" y="873075"/>
            <a:ext cx="6263740" cy="1631216"/>
          </a:xfrm>
          <a:prstGeom prst="rect">
            <a:avLst/>
          </a:prstGeom>
          <a:noFill/>
        </p:spPr>
        <p:txBody>
          <a:bodyPr wrap="square" rtlCol="0">
            <a:spAutoFit/>
          </a:bodyPr>
          <a:lstStyle/>
          <a:p>
            <a:pPr algn="l"/>
            <a:r>
              <a:rPr lang="en-GB" sz="2000" dirty="0"/>
              <a:t>You(one, people) can simply hike through the forest and get fresh air.  In the summer you can also do water sports, and in winter ski or do cross-country skiing. In July and in August swimming and mountain biking are a lot of fun.</a:t>
            </a:r>
          </a:p>
        </p:txBody>
      </p:sp>
      <p:sp>
        <p:nvSpPr>
          <p:cNvPr id="14" name="TextBox 13">
            <a:extLst>
              <a:ext uri="{FF2B5EF4-FFF2-40B4-BE49-F238E27FC236}">
                <a16:creationId xmlns:a16="http://schemas.microsoft.com/office/drawing/2014/main" id="{BD38E826-AEB6-4964-8DAD-04DB5F0A2C2B}"/>
              </a:ext>
            </a:extLst>
          </p:cNvPr>
          <p:cNvSpPr txBox="1"/>
          <p:nvPr/>
        </p:nvSpPr>
        <p:spPr>
          <a:xfrm>
            <a:off x="45931" y="2613392"/>
            <a:ext cx="6263740" cy="1631216"/>
          </a:xfrm>
          <a:prstGeom prst="rect">
            <a:avLst/>
          </a:prstGeom>
          <a:noFill/>
        </p:spPr>
        <p:txBody>
          <a:bodyPr wrap="square" rtlCol="0">
            <a:spAutoFit/>
          </a:bodyPr>
          <a:lstStyle/>
          <a:p>
            <a:pPr algn="l"/>
            <a:r>
              <a:rPr lang="en-GB" sz="2000" dirty="0"/>
              <a:t>You mustn’t forget climbing and mountaineering. You can climb in the big climbing park </a:t>
            </a:r>
            <a:r>
              <a:rPr lang="en-GB" sz="2000" dirty="0" err="1"/>
              <a:t>Hochseilgarten</a:t>
            </a:r>
            <a:r>
              <a:rPr lang="en-GB" sz="2000" dirty="0"/>
              <a:t> </a:t>
            </a:r>
            <a:r>
              <a:rPr lang="en-GB" sz="2000" dirty="0" err="1"/>
              <a:t>Triberg</a:t>
            </a:r>
            <a:r>
              <a:rPr lang="en-GB" sz="2000" dirty="0"/>
              <a:t> and mountaineering is also possible, of course.  The highest mountain is called the Feldberg and is 1,493m high. </a:t>
            </a:r>
          </a:p>
        </p:txBody>
      </p:sp>
      <p:sp>
        <p:nvSpPr>
          <p:cNvPr id="15" name="TextBox 14">
            <a:extLst>
              <a:ext uri="{FF2B5EF4-FFF2-40B4-BE49-F238E27FC236}">
                <a16:creationId xmlns:a16="http://schemas.microsoft.com/office/drawing/2014/main" id="{4B4FE882-1315-4B1A-8D52-BDD3D90B1D58}"/>
              </a:ext>
            </a:extLst>
          </p:cNvPr>
          <p:cNvSpPr txBox="1"/>
          <p:nvPr/>
        </p:nvSpPr>
        <p:spPr>
          <a:xfrm>
            <a:off x="45931" y="4426827"/>
            <a:ext cx="6263740" cy="1938992"/>
          </a:xfrm>
          <a:prstGeom prst="rect">
            <a:avLst/>
          </a:prstGeom>
          <a:noFill/>
        </p:spPr>
        <p:txBody>
          <a:bodyPr wrap="square" rtlCol="0">
            <a:spAutoFit/>
          </a:bodyPr>
          <a:lstStyle/>
          <a:p>
            <a:pPr algn="l"/>
            <a:r>
              <a:rPr lang="en-GB" sz="2000" dirty="0"/>
              <a:t>There are also cultural experiences to be had in the Black Forest.  You can experience the culture in Freiburg or Strasbourg, generally.  The wood and glass industries are still important, and highlights are the German Clock museum (with 1,300 cuckoo clocks) and the glass museum.</a:t>
            </a:r>
          </a:p>
        </p:txBody>
      </p:sp>
    </p:spTree>
    <p:extLst>
      <p:ext uri="{BB962C8B-B14F-4D97-AF65-F5344CB8AC3E}">
        <p14:creationId xmlns:p14="http://schemas.microsoft.com/office/powerpoint/2010/main" val="405822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630257" cy="647577"/>
          </a:xfrm>
        </p:spPr>
        <p:txBody>
          <a:bodyPr>
            <a:normAutofit/>
          </a:bodyPr>
          <a:lstStyle/>
          <a:p>
            <a:r>
              <a:rPr lang="en-GB" sz="2800" b="1" dirty="0" err="1">
                <a:solidFill>
                  <a:schemeClr val="bg1"/>
                </a:solidFill>
              </a:rPr>
              <a:t>Fragen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69415" y="247046"/>
            <a:ext cx="1689477" cy="43875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Grammatik</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Rectangle: Rounded Corners 5">
            <a:extLst>
              <a:ext uri="{FF2B5EF4-FFF2-40B4-BE49-F238E27FC236}">
                <a16:creationId xmlns:a16="http://schemas.microsoft.com/office/drawing/2014/main" id="{B07C8859-1FB5-2446-BF83-E063636AACE1}"/>
              </a:ext>
            </a:extLst>
          </p:cNvPr>
          <p:cNvSpPr/>
          <p:nvPr/>
        </p:nvSpPr>
        <p:spPr>
          <a:xfrm>
            <a:off x="1534015" y="2126428"/>
            <a:ext cx="640354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5F4C5A5-0D42-A84A-ACB4-3974B989B006}"/>
              </a:ext>
            </a:extLst>
          </p:cNvPr>
          <p:cNvSpPr txBox="1"/>
          <p:nvPr/>
        </p:nvSpPr>
        <p:spPr>
          <a:xfrm>
            <a:off x="1630257" y="2138191"/>
            <a:ext cx="6014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Du</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0" name="TextBox 9">
            <a:extLst>
              <a:ext uri="{FF2B5EF4-FFF2-40B4-BE49-F238E27FC236}">
                <a16:creationId xmlns:a16="http://schemas.microsoft.com/office/drawing/2014/main" id="{3B265109-169D-7B49-9DFF-BF474FC67B0D}"/>
              </a:ext>
            </a:extLst>
          </p:cNvPr>
          <p:cNvSpPr txBox="1"/>
          <p:nvPr/>
        </p:nvSpPr>
        <p:spPr>
          <a:xfrm>
            <a:off x="2495221" y="2138191"/>
            <a:ext cx="6896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bist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1" name="TextBox 10">
            <a:extLst>
              <a:ext uri="{FF2B5EF4-FFF2-40B4-BE49-F238E27FC236}">
                <a16:creationId xmlns:a16="http://schemas.microsoft.com/office/drawing/2014/main" id="{B018C9A4-90DD-1740-92B7-2498A78C4C9C}"/>
              </a:ext>
            </a:extLst>
          </p:cNvPr>
          <p:cNvSpPr txBox="1"/>
          <p:nvPr/>
        </p:nvSpPr>
        <p:spPr>
          <a:xfrm>
            <a:off x="3672373" y="2155787"/>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latin typeface="Century Gothic" panose="020F0302020204030204"/>
              </a:rPr>
              <a:t>um </a:t>
            </a:r>
            <a:r>
              <a:rPr lang="en-US" sz="2400" noProof="0" dirty="0" err="1">
                <a:latin typeface="Century Gothic" panose="020F0302020204030204"/>
              </a:rPr>
              <a:t>zehn</a:t>
            </a:r>
            <a:r>
              <a:rPr lang="en-US" sz="2400" noProof="0" dirty="0">
                <a:latin typeface="Century Gothic" panose="020F0302020204030204"/>
              </a:rPr>
              <a:t> </a:t>
            </a:r>
            <a:r>
              <a:rPr lang="en-US" sz="2400" noProof="0" dirty="0" err="1">
                <a:latin typeface="Century Gothic" panose="020F0302020204030204"/>
              </a:rPr>
              <a:t>Uhr</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BE4914E4-DEF0-6142-977D-923B312739C7}"/>
              </a:ext>
            </a:extLst>
          </p:cNvPr>
          <p:cNvSpPr txBox="1"/>
          <p:nvPr/>
        </p:nvSpPr>
        <p:spPr>
          <a:xfrm>
            <a:off x="5885293" y="2150721"/>
            <a:ext cx="2052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gegangen</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pic>
        <p:nvPicPr>
          <p:cNvPr id="14" name="Picture 13" descr="A person in a dark room&#10;&#10;Description automatically generated">
            <a:extLst>
              <a:ext uri="{FF2B5EF4-FFF2-40B4-BE49-F238E27FC236}">
                <a16:creationId xmlns:a16="http://schemas.microsoft.com/office/drawing/2014/main" id="{DD6318BF-D5EC-1041-82E8-1E370E37D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0936" y="3169770"/>
            <a:ext cx="1781521" cy="3149650"/>
          </a:xfrm>
          <a:prstGeom prst="rect">
            <a:avLst/>
          </a:prstGeom>
        </p:spPr>
      </p:pic>
      <p:sp>
        <p:nvSpPr>
          <p:cNvPr id="15" name="Rectangle: Rounded Corners 5">
            <a:extLst>
              <a:ext uri="{FF2B5EF4-FFF2-40B4-BE49-F238E27FC236}">
                <a16:creationId xmlns:a16="http://schemas.microsoft.com/office/drawing/2014/main" id="{EE35E413-EB06-2B46-91EA-F4B13CCA4B6C}"/>
              </a:ext>
            </a:extLst>
          </p:cNvPr>
          <p:cNvSpPr/>
          <p:nvPr/>
        </p:nvSpPr>
        <p:spPr>
          <a:xfrm>
            <a:off x="1534015" y="3568004"/>
            <a:ext cx="640354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A6CEC95-4329-2841-97E7-09AC31B307A4}"/>
              </a:ext>
            </a:extLst>
          </p:cNvPr>
          <p:cNvSpPr txBox="1"/>
          <p:nvPr/>
        </p:nvSpPr>
        <p:spPr>
          <a:xfrm>
            <a:off x="1630257" y="3579767"/>
            <a:ext cx="6639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Bist</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DDE74370-EC5C-C64A-AA58-FC3DF25FD1B2}"/>
              </a:ext>
            </a:extLst>
          </p:cNvPr>
          <p:cNvSpPr txBox="1"/>
          <p:nvPr/>
        </p:nvSpPr>
        <p:spPr>
          <a:xfrm>
            <a:off x="2495221" y="3579767"/>
            <a:ext cx="5838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F0302020204030204"/>
                <a:ea typeface="+mn-ea"/>
                <a:cs typeface="+mn-cs"/>
              </a:rPr>
              <a:t>du</a:t>
            </a:r>
          </a:p>
        </p:txBody>
      </p:sp>
      <p:sp>
        <p:nvSpPr>
          <p:cNvPr id="18" name="TextBox 17">
            <a:extLst>
              <a:ext uri="{FF2B5EF4-FFF2-40B4-BE49-F238E27FC236}">
                <a16:creationId xmlns:a16="http://schemas.microsoft.com/office/drawing/2014/main" id="{8CFE30D9-CC15-2644-9ABE-B373E5511982}"/>
              </a:ext>
            </a:extLst>
          </p:cNvPr>
          <p:cNvSpPr txBox="1"/>
          <p:nvPr/>
        </p:nvSpPr>
        <p:spPr>
          <a:xfrm>
            <a:off x="3794730" y="3604630"/>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latin typeface="Century Gothic" panose="020F0302020204030204"/>
              </a:rPr>
              <a:t>um </a:t>
            </a:r>
            <a:r>
              <a:rPr lang="en-US" sz="2400" noProof="0" dirty="0" err="1">
                <a:latin typeface="Century Gothic" panose="020F0302020204030204"/>
              </a:rPr>
              <a:t>zehn</a:t>
            </a:r>
            <a:r>
              <a:rPr lang="en-US" sz="2400" noProof="0" dirty="0">
                <a:latin typeface="Century Gothic" panose="020F0302020204030204"/>
              </a:rPr>
              <a:t> </a:t>
            </a:r>
            <a:r>
              <a:rPr lang="en-US" sz="2400" noProof="0" dirty="0" err="1">
                <a:latin typeface="Century Gothic" panose="020F0302020204030204"/>
              </a:rPr>
              <a:t>Uhr</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9" name="TextBox 18">
            <a:extLst>
              <a:ext uri="{FF2B5EF4-FFF2-40B4-BE49-F238E27FC236}">
                <a16:creationId xmlns:a16="http://schemas.microsoft.com/office/drawing/2014/main" id="{02F02438-EC03-4040-8FAF-2F891380778A}"/>
              </a:ext>
            </a:extLst>
          </p:cNvPr>
          <p:cNvSpPr txBox="1"/>
          <p:nvPr/>
        </p:nvSpPr>
        <p:spPr>
          <a:xfrm>
            <a:off x="5885293" y="3592297"/>
            <a:ext cx="2052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gegangen</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0" name="Rectangle: Rounded Corners 5">
            <a:extLst>
              <a:ext uri="{FF2B5EF4-FFF2-40B4-BE49-F238E27FC236}">
                <a16:creationId xmlns:a16="http://schemas.microsoft.com/office/drawing/2014/main" id="{73D3F1D2-8AD3-D145-B736-FF62E0C57A9D}"/>
              </a:ext>
            </a:extLst>
          </p:cNvPr>
          <p:cNvSpPr/>
          <p:nvPr/>
        </p:nvSpPr>
        <p:spPr>
          <a:xfrm>
            <a:off x="359821" y="4999145"/>
            <a:ext cx="7577733"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46D90C6D-3268-F84B-BA65-CBF3F7BC228A}"/>
              </a:ext>
            </a:extLst>
          </p:cNvPr>
          <p:cNvSpPr txBox="1"/>
          <p:nvPr/>
        </p:nvSpPr>
        <p:spPr>
          <a:xfrm>
            <a:off x="1691122" y="5010908"/>
            <a:ext cx="6896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b</a:t>
            </a:r>
            <a:r>
              <a:rPr kumimoji="0" lang="en-US" sz="2400" b="1" i="0" u="none" strike="noStrike" kern="1200" cap="none" spc="0" normalizeH="0" baseline="0" noProof="0" dirty="0" err="1">
                <a:ln>
                  <a:noFill/>
                </a:ln>
                <a:effectLst/>
                <a:uLnTx/>
                <a:uFillTx/>
                <a:latin typeface="Century Gothic" panose="020F0302020204030204"/>
                <a:ea typeface="+mn-ea"/>
                <a:cs typeface="+mn-cs"/>
              </a:rPr>
              <a:t>ist</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850066D9-DB1F-2043-9452-29A9B8394A00}"/>
              </a:ext>
            </a:extLst>
          </p:cNvPr>
          <p:cNvSpPr txBox="1"/>
          <p:nvPr/>
        </p:nvSpPr>
        <p:spPr>
          <a:xfrm>
            <a:off x="2556086" y="5010908"/>
            <a:ext cx="5838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F0302020204030204"/>
                <a:ea typeface="+mn-ea"/>
                <a:cs typeface="+mn-cs"/>
              </a:rPr>
              <a:t>du</a:t>
            </a:r>
          </a:p>
        </p:txBody>
      </p:sp>
      <p:sp>
        <p:nvSpPr>
          <p:cNvPr id="23" name="TextBox 22">
            <a:extLst>
              <a:ext uri="{FF2B5EF4-FFF2-40B4-BE49-F238E27FC236}">
                <a16:creationId xmlns:a16="http://schemas.microsoft.com/office/drawing/2014/main" id="{40B767A7-8564-CC4C-90FB-F3DFED9E2122}"/>
              </a:ext>
            </a:extLst>
          </p:cNvPr>
          <p:cNvSpPr txBox="1"/>
          <p:nvPr/>
        </p:nvSpPr>
        <p:spPr>
          <a:xfrm>
            <a:off x="3733238" y="5028504"/>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latin typeface="Century Gothic" panose="020F0302020204030204"/>
              </a:rPr>
              <a:t>um </a:t>
            </a:r>
            <a:r>
              <a:rPr lang="en-US" sz="2400" noProof="0" dirty="0" err="1">
                <a:latin typeface="Century Gothic" panose="020F0302020204030204"/>
              </a:rPr>
              <a:t>zehn</a:t>
            </a:r>
            <a:r>
              <a:rPr lang="en-US" sz="2400" noProof="0" dirty="0">
                <a:latin typeface="Century Gothic" panose="020F0302020204030204"/>
              </a:rPr>
              <a:t> </a:t>
            </a:r>
            <a:r>
              <a:rPr lang="en-US" sz="2400" noProof="0" dirty="0" err="1">
                <a:latin typeface="Century Gothic" panose="020F0302020204030204"/>
              </a:rPr>
              <a:t>Uhr</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4" name="TextBox 23">
            <a:extLst>
              <a:ext uri="{FF2B5EF4-FFF2-40B4-BE49-F238E27FC236}">
                <a16:creationId xmlns:a16="http://schemas.microsoft.com/office/drawing/2014/main" id="{C3CA6B88-6047-3045-A7CC-BBC957F1364F}"/>
              </a:ext>
            </a:extLst>
          </p:cNvPr>
          <p:cNvSpPr txBox="1"/>
          <p:nvPr/>
        </p:nvSpPr>
        <p:spPr>
          <a:xfrm>
            <a:off x="5946158" y="5023438"/>
            <a:ext cx="2052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gegangen</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5" name="TextBox 24">
            <a:extLst>
              <a:ext uri="{FF2B5EF4-FFF2-40B4-BE49-F238E27FC236}">
                <a16:creationId xmlns:a16="http://schemas.microsoft.com/office/drawing/2014/main" id="{4E424BF2-F719-6E44-B4EE-CE3A1C912ABB}"/>
              </a:ext>
            </a:extLst>
          </p:cNvPr>
          <p:cNvSpPr txBox="1"/>
          <p:nvPr/>
        </p:nvSpPr>
        <p:spPr>
          <a:xfrm>
            <a:off x="359821" y="5035432"/>
            <a:ext cx="1236236" cy="461665"/>
          </a:xfrm>
          <a:prstGeom prst="rect">
            <a:avLst/>
          </a:prstGeom>
          <a:noFill/>
        </p:spPr>
        <p:txBody>
          <a:bodyPr wrap="none" rtlCol="0">
            <a:spAutoFit/>
          </a:bodyPr>
          <a:lstStyle/>
          <a:p>
            <a:pPr algn="l"/>
            <a:r>
              <a:rPr lang="en-US" sz="2400" b="1" dirty="0" err="1"/>
              <a:t>Wohin</a:t>
            </a:r>
            <a:r>
              <a:rPr lang="en-US" sz="2400" b="1" dirty="0"/>
              <a:t>*</a:t>
            </a:r>
          </a:p>
        </p:txBody>
      </p:sp>
      <p:sp>
        <p:nvSpPr>
          <p:cNvPr id="26" name="TextBox 25">
            <a:extLst>
              <a:ext uri="{FF2B5EF4-FFF2-40B4-BE49-F238E27FC236}">
                <a16:creationId xmlns:a16="http://schemas.microsoft.com/office/drawing/2014/main" id="{EFAF10C8-80DD-5A49-A14D-3DC38C96EB95}"/>
              </a:ext>
            </a:extLst>
          </p:cNvPr>
          <p:cNvSpPr txBox="1"/>
          <p:nvPr/>
        </p:nvSpPr>
        <p:spPr>
          <a:xfrm>
            <a:off x="1262850" y="6359481"/>
            <a:ext cx="3480440" cy="461665"/>
          </a:xfrm>
          <a:prstGeom prst="rect">
            <a:avLst/>
          </a:prstGeom>
          <a:noFill/>
        </p:spPr>
        <p:txBody>
          <a:bodyPr wrap="none" rtlCol="0">
            <a:spAutoFit/>
          </a:bodyPr>
          <a:lstStyle/>
          <a:p>
            <a:pPr algn="l"/>
            <a:r>
              <a:rPr lang="en-US" sz="2400" dirty="0"/>
              <a:t>*</a:t>
            </a:r>
            <a:r>
              <a:rPr lang="en-US" sz="2400" dirty="0" err="1"/>
              <a:t>wo</a:t>
            </a:r>
            <a:r>
              <a:rPr lang="en-US" sz="2400" u="sng" dirty="0" err="1"/>
              <a:t>hin</a:t>
            </a:r>
            <a:r>
              <a:rPr lang="en-US" sz="2400" dirty="0"/>
              <a:t>? = where…to?</a:t>
            </a:r>
          </a:p>
        </p:txBody>
      </p:sp>
      <p:sp>
        <p:nvSpPr>
          <p:cNvPr id="27" name="TextBox 26">
            <a:extLst>
              <a:ext uri="{FF2B5EF4-FFF2-40B4-BE49-F238E27FC236}">
                <a16:creationId xmlns:a16="http://schemas.microsoft.com/office/drawing/2014/main" id="{5E4D177A-1A99-BA4E-AC07-A48F3413094F}"/>
              </a:ext>
            </a:extLst>
          </p:cNvPr>
          <p:cNvSpPr txBox="1"/>
          <p:nvPr/>
        </p:nvSpPr>
        <p:spPr>
          <a:xfrm>
            <a:off x="1596594" y="2795206"/>
            <a:ext cx="756938" cy="461665"/>
          </a:xfrm>
          <a:prstGeom prst="rect">
            <a:avLst/>
          </a:prstGeom>
          <a:noFill/>
        </p:spPr>
        <p:txBody>
          <a:bodyPr wrap="none" rtlCol="0">
            <a:spAutoFit/>
          </a:bodyPr>
          <a:lstStyle/>
          <a:p>
            <a:pPr algn="l"/>
            <a:r>
              <a:rPr lang="en-US" sz="2400" dirty="0"/>
              <a:t>You</a:t>
            </a:r>
          </a:p>
        </p:txBody>
      </p:sp>
      <p:sp>
        <p:nvSpPr>
          <p:cNvPr id="28" name="TextBox 27">
            <a:extLst>
              <a:ext uri="{FF2B5EF4-FFF2-40B4-BE49-F238E27FC236}">
                <a16:creationId xmlns:a16="http://schemas.microsoft.com/office/drawing/2014/main" id="{EB62D425-4A3F-574B-AE02-2043633B7A7F}"/>
              </a:ext>
            </a:extLst>
          </p:cNvPr>
          <p:cNvSpPr txBox="1"/>
          <p:nvPr/>
        </p:nvSpPr>
        <p:spPr>
          <a:xfrm>
            <a:off x="2385890" y="2795206"/>
            <a:ext cx="933269" cy="461665"/>
          </a:xfrm>
          <a:prstGeom prst="rect">
            <a:avLst/>
          </a:prstGeom>
          <a:noFill/>
        </p:spPr>
        <p:txBody>
          <a:bodyPr wrap="none" rtlCol="0">
            <a:spAutoFit/>
          </a:bodyPr>
          <a:lstStyle/>
          <a:p>
            <a:pPr algn="l"/>
            <a:r>
              <a:rPr lang="en-US" sz="2400" dirty="0"/>
              <a:t>went</a:t>
            </a:r>
          </a:p>
        </p:txBody>
      </p:sp>
      <p:sp>
        <p:nvSpPr>
          <p:cNvPr id="29" name="TextBox 28">
            <a:extLst>
              <a:ext uri="{FF2B5EF4-FFF2-40B4-BE49-F238E27FC236}">
                <a16:creationId xmlns:a16="http://schemas.microsoft.com/office/drawing/2014/main" id="{37BA158C-B541-DF4E-83FC-DA432DBC3425}"/>
              </a:ext>
            </a:extLst>
          </p:cNvPr>
          <p:cNvSpPr txBox="1"/>
          <p:nvPr/>
        </p:nvSpPr>
        <p:spPr>
          <a:xfrm>
            <a:off x="3669627" y="2757946"/>
            <a:ext cx="2217274" cy="461665"/>
          </a:xfrm>
          <a:prstGeom prst="rect">
            <a:avLst/>
          </a:prstGeom>
          <a:noFill/>
        </p:spPr>
        <p:txBody>
          <a:bodyPr wrap="none" rtlCol="0">
            <a:spAutoFit/>
          </a:bodyPr>
          <a:lstStyle/>
          <a:p>
            <a:pPr algn="l"/>
            <a:r>
              <a:rPr lang="en-US" sz="2400" dirty="0"/>
              <a:t>at 10 o’clock.</a:t>
            </a:r>
          </a:p>
        </p:txBody>
      </p:sp>
      <p:sp>
        <p:nvSpPr>
          <p:cNvPr id="31" name="TextBox 30">
            <a:extLst>
              <a:ext uri="{FF2B5EF4-FFF2-40B4-BE49-F238E27FC236}">
                <a16:creationId xmlns:a16="http://schemas.microsoft.com/office/drawing/2014/main" id="{29762113-9CB7-3C42-A6C0-652453A5CC0D}"/>
              </a:ext>
            </a:extLst>
          </p:cNvPr>
          <p:cNvSpPr txBox="1"/>
          <p:nvPr/>
        </p:nvSpPr>
        <p:spPr>
          <a:xfrm>
            <a:off x="1545298" y="4269626"/>
            <a:ext cx="686406" cy="461665"/>
          </a:xfrm>
          <a:prstGeom prst="rect">
            <a:avLst/>
          </a:prstGeom>
          <a:noFill/>
        </p:spPr>
        <p:txBody>
          <a:bodyPr wrap="none" rtlCol="0">
            <a:spAutoFit/>
          </a:bodyPr>
          <a:lstStyle/>
          <a:p>
            <a:pPr algn="l"/>
            <a:r>
              <a:rPr lang="en-US" sz="2400" dirty="0"/>
              <a:t>Did</a:t>
            </a:r>
          </a:p>
        </p:txBody>
      </p:sp>
      <p:sp>
        <p:nvSpPr>
          <p:cNvPr id="32" name="TextBox 31">
            <a:extLst>
              <a:ext uri="{FF2B5EF4-FFF2-40B4-BE49-F238E27FC236}">
                <a16:creationId xmlns:a16="http://schemas.microsoft.com/office/drawing/2014/main" id="{B04B9B5F-7214-664D-A3ED-541B0E947C56}"/>
              </a:ext>
            </a:extLst>
          </p:cNvPr>
          <p:cNvSpPr txBox="1"/>
          <p:nvPr/>
        </p:nvSpPr>
        <p:spPr>
          <a:xfrm>
            <a:off x="2405735" y="4269626"/>
            <a:ext cx="739305" cy="461665"/>
          </a:xfrm>
          <a:prstGeom prst="rect">
            <a:avLst/>
          </a:prstGeom>
          <a:noFill/>
        </p:spPr>
        <p:txBody>
          <a:bodyPr wrap="none" rtlCol="0">
            <a:spAutoFit/>
          </a:bodyPr>
          <a:lstStyle/>
          <a:p>
            <a:pPr algn="l"/>
            <a:r>
              <a:rPr lang="en-US" sz="2400" dirty="0"/>
              <a:t>you</a:t>
            </a:r>
          </a:p>
        </p:txBody>
      </p:sp>
      <p:sp>
        <p:nvSpPr>
          <p:cNvPr id="33" name="TextBox 32">
            <a:extLst>
              <a:ext uri="{FF2B5EF4-FFF2-40B4-BE49-F238E27FC236}">
                <a16:creationId xmlns:a16="http://schemas.microsoft.com/office/drawing/2014/main" id="{1AE9F116-B249-464D-BF70-A937311A01E9}"/>
              </a:ext>
            </a:extLst>
          </p:cNvPr>
          <p:cNvSpPr txBox="1"/>
          <p:nvPr/>
        </p:nvSpPr>
        <p:spPr>
          <a:xfrm>
            <a:off x="3745089" y="4267911"/>
            <a:ext cx="593432" cy="461665"/>
          </a:xfrm>
          <a:prstGeom prst="rect">
            <a:avLst/>
          </a:prstGeom>
          <a:noFill/>
        </p:spPr>
        <p:txBody>
          <a:bodyPr wrap="none" rtlCol="0">
            <a:spAutoFit/>
          </a:bodyPr>
          <a:lstStyle/>
          <a:p>
            <a:pPr algn="l"/>
            <a:r>
              <a:rPr lang="en-US" sz="2400" dirty="0"/>
              <a:t>go</a:t>
            </a:r>
          </a:p>
        </p:txBody>
      </p:sp>
      <p:sp>
        <p:nvSpPr>
          <p:cNvPr id="34" name="TextBox 33">
            <a:extLst>
              <a:ext uri="{FF2B5EF4-FFF2-40B4-BE49-F238E27FC236}">
                <a16:creationId xmlns:a16="http://schemas.microsoft.com/office/drawing/2014/main" id="{C9E5C05B-2FB7-454F-A39C-37D892ADDDAD}"/>
              </a:ext>
            </a:extLst>
          </p:cNvPr>
          <p:cNvSpPr txBox="1"/>
          <p:nvPr/>
        </p:nvSpPr>
        <p:spPr>
          <a:xfrm>
            <a:off x="5684966" y="4267911"/>
            <a:ext cx="2313454" cy="461665"/>
          </a:xfrm>
          <a:prstGeom prst="rect">
            <a:avLst/>
          </a:prstGeom>
          <a:noFill/>
        </p:spPr>
        <p:txBody>
          <a:bodyPr wrap="none" rtlCol="0">
            <a:spAutoFit/>
          </a:bodyPr>
          <a:lstStyle/>
          <a:p>
            <a:pPr algn="l"/>
            <a:r>
              <a:rPr lang="en-US" sz="2400" dirty="0"/>
              <a:t>at 10 o’clock?</a:t>
            </a:r>
          </a:p>
        </p:txBody>
      </p:sp>
      <p:sp>
        <p:nvSpPr>
          <p:cNvPr id="37" name="TextBox 36">
            <a:extLst>
              <a:ext uri="{FF2B5EF4-FFF2-40B4-BE49-F238E27FC236}">
                <a16:creationId xmlns:a16="http://schemas.microsoft.com/office/drawing/2014/main" id="{ED355E15-3009-5C44-B071-48A625654EFC}"/>
              </a:ext>
            </a:extLst>
          </p:cNvPr>
          <p:cNvSpPr txBox="1"/>
          <p:nvPr/>
        </p:nvSpPr>
        <p:spPr>
          <a:xfrm>
            <a:off x="359821" y="5734028"/>
            <a:ext cx="1160895" cy="461665"/>
          </a:xfrm>
          <a:prstGeom prst="rect">
            <a:avLst/>
          </a:prstGeom>
          <a:noFill/>
        </p:spPr>
        <p:txBody>
          <a:bodyPr wrap="none" rtlCol="0">
            <a:spAutoFit/>
          </a:bodyPr>
          <a:lstStyle/>
          <a:p>
            <a:pPr algn="l"/>
            <a:r>
              <a:rPr lang="en-US" sz="2400" dirty="0"/>
              <a:t>Where</a:t>
            </a:r>
          </a:p>
        </p:txBody>
      </p:sp>
      <p:sp>
        <p:nvSpPr>
          <p:cNvPr id="38" name="TextBox 37">
            <a:extLst>
              <a:ext uri="{FF2B5EF4-FFF2-40B4-BE49-F238E27FC236}">
                <a16:creationId xmlns:a16="http://schemas.microsoft.com/office/drawing/2014/main" id="{C481ECC1-950E-0C44-89B3-232595E73445}"/>
              </a:ext>
            </a:extLst>
          </p:cNvPr>
          <p:cNvSpPr txBox="1"/>
          <p:nvPr/>
        </p:nvSpPr>
        <p:spPr>
          <a:xfrm>
            <a:off x="1688123" y="5750169"/>
            <a:ext cx="668773" cy="461665"/>
          </a:xfrm>
          <a:prstGeom prst="rect">
            <a:avLst/>
          </a:prstGeom>
          <a:noFill/>
        </p:spPr>
        <p:txBody>
          <a:bodyPr wrap="none" rtlCol="0">
            <a:spAutoFit/>
          </a:bodyPr>
          <a:lstStyle/>
          <a:p>
            <a:pPr algn="l"/>
            <a:r>
              <a:rPr lang="en-US" sz="2400" dirty="0"/>
              <a:t>did</a:t>
            </a:r>
          </a:p>
        </p:txBody>
      </p:sp>
      <p:sp>
        <p:nvSpPr>
          <p:cNvPr id="39" name="TextBox 38">
            <a:extLst>
              <a:ext uri="{FF2B5EF4-FFF2-40B4-BE49-F238E27FC236}">
                <a16:creationId xmlns:a16="http://schemas.microsoft.com/office/drawing/2014/main" id="{DE9C472A-4B32-CF47-B9D2-9CA8328F4E75}"/>
              </a:ext>
            </a:extLst>
          </p:cNvPr>
          <p:cNvSpPr txBox="1"/>
          <p:nvPr/>
        </p:nvSpPr>
        <p:spPr>
          <a:xfrm>
            <a:off x="2455297" y="5734027"/>
            <a:ext cx="739305" cy="461665"/>
          </a:xfrm>
          <a:prstGeom prst="rect">
            <a:avLst/>
          </a:prstGeom>
          <a:noFill/>
        </p:spPr>
        <p:txBody>
          <a:bodyPr wrap="none" rtlCol="0">
            <a:spAutoFit/>
          </a:bodyPr>
          <a:lstStyle/>
          <a:p>
            <a:pPr algn="l"/>
            <a:r>
              <a:rPr lang="en-US" sz="2400" dirty="0"/>
              <a:t>you</a:t>
            </a:r>
          </a:p>
        </p:txBody>
      </p:sp>
      <p:sp>
        <p:nvSpPr>
          <p:cNvPr id="40" name="TextBox 39">
            <a:extLst>
              <a:ext uri="{FF2B5EF4-FFF2-40B4-BE49-F238E27FC236}">
                <a16:creationId xmlns:a16="http://schemas.microsoft.com/office/drawing/2014/main" id="{C773D065-B7CF-724B-87A0-C46B9873622D}"/>
              </a:ext>
            </a:extLst>
          </p:cNvPr>
          <p:cNvSpPr txBox="1"/>
          <p:nvPr/>
        </p:nvSpPr>
        <p:spPr>
          <a:xfrm>
            <a:off x="3669627" y="5697175"/>
            <a:ext cx="984565" cy="461665"/>
          </a:xfrm>
          <a:prstGeom prst="rect">
            <a:avLst/>
          </a:prstGeom>
          <a:noFill/>
        </p:spPr>
        <p:txBody>
          <a:bodyPr wrap="none" rtlCol="0">
            <a:spAutoFit/>
          </a:bodyPr>
          <a:lstStyle/>
          <a:p>
            <a:pPr algn="l"/>
            <a:r>
              <a:rPr lang="en-US" sz="2400" dirty="0"/>
              <a:t>go to</a:t>
            </a:r>
          </a:p>
        </p:txBody>
      </p:sp>
      <p:sp>
        <p:nvSpPr>
          <p:cNvPr id="41" name="TextBox 40">
            <a:extLst>
              <a:ext uri="{FF2B5EF4-FFF2-40B4-BE49-F238E27FC236}">
                <a16:creationId xmlns:a16="http://schemas.microsoft.com/office/drawing/2014/main" id="{F541F69D-F0F5-0544-93E3-DE57BC08C8A3}"/>
              </a:ext>
            </a:extLst>
          </p:cNvPr>
          <p:cNvSpPr txBox="1"/>
          <p:nvPr/>
        </p:nvSpPr>
        <p:spPr>
          <a:xfrm>
            <a:off x="5654534" y="5661204"/>
            <a:ext cx="2313454" cy="461665"/>
          </a:xfrm>
          <a:prstGeom prst="rect">
            <a:avLst/>
          </a:prstGeom>
          <a:noFill/>
        </p:spPr>
        <p:txBody>
          <a:bodyPr wrap="none" rtlCol="0">
            <a:spAutoFit/>
          </a:bodyPr>
          <a:lstStyle/>
          <a:p>
            <a:pPr algn="l"/>
            <a:r>
              <a:rPr lang="en-US" sz="2400" dirty="0"/>
              <a:t>at 10 o’clock?</a:t>
            </a:r>
          </a:p>
        </p:txBody>
      </p:sp>
      <p:sp>
        <p:nvSpPr>
          <p:cNvPr id="42" name="TextBox 41">
            <a:extLst>
              <a:ext uri="{FF2B5EF4-FFF2-40B4-BE49-F238E27FC236}">
                <a16:creationId xmlns:a16="http://schemas.microsoft.com/office/drawing/2014/main" id="{BF9DAEEE-6FC0-9B42-8E5A-8FD1FA0F2E1B}"/>
              </a:ext>
            </a:extLst>
          </p:cNvPr>
          <p:cNvSpPr txBox="1"/>
          <p:nvPr/>
        </p:nvSpPr>
        <p:spPr>
          <a:xfrm>
            <a:off x="140813" y="1239385"/>
            <a:ext cx="9934905" cy="830997"/>
          </a:xfrm>
          <a:prstGeom prst="rect">
            <a:avLst/>
          </a:prstGeom>
          <a:noFill/>
        </p:spPr>
        <p:txBody>
          <a:bodyPr wrap="square" rtlCol="0">
            <a:spAutoFit/>
          </a:bodyPr>
          <a:lstStyle/>
          <a:p>
            <a:pPr algn="l"/>
            <a:r>
              <a:rPr lang="en-US" sz="2400" dirty="0"/>
              <a:t>Make questions in the perfect tense by swapping the </a:t>
            </a:r>
            <a:r>
              <a:rPr lang="en-US" sz="2400" u="sng" dirty="0"/>
              <a:t>subject</a:t>
            </a:r>
            <a:r>
              <a:rPr lang="en-US" sz="2400" dirty="0"/>
              <a:t> and the form of </a:t>
            </a:r>
            <a:r>
              <a:rPr lang="en-US" sz="2400" u="sng" dirty="0" err="1"/>
              <a:t>haben</a:t>
            </a:r>
            <a:r>
              <a:rPr lang="en-US" sz="2400" dirty="0"/>
              <a:t> / </a:t>
            </a:r>
            <a:r>
              <a:rPr lang="en-US" sz="2400" u="sng" dirty="0"/>
              <a:t>sein</a:t>
            </a:r>
            <a:r>
              <a:rPr lang="en-US" sz="2400" dirty="0"/>
              <a:t>:</a:t>
            </a:r>
          </a:p>
        </p:txBody>
      </p:sp>
      <p:sp>
        <p:nvSpPr>
          <p:cNvPr id="43" name="Rounded Rectangular Callout 42">
            <a:extLst>
              <a:ext uri="{FF2B5EF4-FFF2-40B4-BE49-F238E27FC236}">
                <a16:creationId xmlns:a16="http://schemas.microsoft.com/office/drawing/2014/main" id="{592B1252-E04C-DF45-8E58-77A90081AC9A}"/>
              </a:ext>
            </a:extLst>
          </p:cNvPr>
          <p:cNvSpPr/>
          <p:nvPr/>
        </p:nvSpPr>
        <p:spPr>
          <a:xfrm>
            <a:off x="140813" y="3176147"/>
            <a:ext cx="3178346" cy="1543047"/>
          </a:xfrm>
          <a:prstGeom prst="wedgeRoundRectCallout">
            <a:avLst>
              <a:gd name="adj1" fmla="val -21311"/>
              <a:gd name="adj2" fmla="val 71951"/>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Add any question words at the beginning of the question.</a:t>
            </a:r>
            <a:endParaRPr lang="en-GB" sz="2400" b="1" dirty="0">
              <a:solidFill>
                <a:schemeClr val="tx1"/>
              </a:solidFill>
            </a:endParaRPr>
          </a:p>
        </p:txBody>
      </p:sp>
      <p:sp>
        <p:nvSpPr>
          <p:cNvPr id="44" name="Rounded Rectangular Callout 43">
            <a:extLst>
              <a:ext uri="{FF2B5EF4-FFF2-40B4-BE49-F238E27FC236}">
                <a16:creationId xmlns:a16="http://schemas.microsoft.com/office/drawing/2014/main" id="{324F2090-3F69-B24A-BF54-91C7A655C8D3}"/>
              </a:ext>
            </a:extLst>
          </p:cNvPr>
          <p:cNvSpPr/>
          <p:nvPr/>
        </p:nvSpPr>
        <p:spPr>
          <a:xfrm>
            <a:off x="8123643" y="1829463"/>
            <a:ext cx="3178346" cy="1255276"/>
          </a:xfrm>
          <a:prstGeom prst="wedgeRoundRectCallout">
            <a:avLst>
              <a:gd name="adj1" fmla="val -48421"/>
              <a:gd name="adj2" fmla="val 116066"/>
              <a:gd name="adj3" fmla="val 16667"/>
            </a:avLst>
          </a:prstGeom>
          <a:solidFill>
            <a:srgbClr val="FFFAEF"/>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Past participles come at the end!</a:t>
            </a:r>
            <a:endParaRPr lang="en-GB" sz="2400" b="1" dirty="0">
              <a:solidFill>
                <a:schemeClr val="tx1"/>
              </a:solidFill>
            </a:endParaRPr>
          </a:p>
        </p:txBody>
      </p:sp>
      <p:sp>
        <p:nvSpPr>
          <p:cNvPr id="45" name="Rectangle 44">
            <a:extLst>
              <a:ext uri="{FF2B5EF4-FFF2-40B4-BE49-F238E27FC236}">
                <a16:creationId xmlns:a16="http://schemas.microsoft.com/office/drawing/2014/main" id="{1FA6050E-1D9D-0949-8D61-76AD00AF5AAD}"/>
              </a:ext>
            </a:extLst>
          </p:cNvPr>
          <p:cNvSpPr/>
          <p:nvPr/>
        </p:nvSpPr>
        <p:spPr>
          <a:xfrm>
            <a:off x="5946157" y="2126427"/>
            <a:ext cx="1991397" cy="3406959"/>
          </a:xfrm>
          <a:prstGeom prst="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5" grpId="0" animBg="1"/>
      <p:bldP spid="16" grpId="0"/>
      <p:bldP spid="17" grpId="0"/>
      <p:bldP spid="18" grpId="0"/>
      <p:bldP spid="19" grpId="0"/>
      <p:bldP spid="20" grpId="0" animBg="1"/>
      <p:bldP spid="21" grpId="0"/>
      <p:bldP spid="22" grpId="0"/>
      <p:bldP spid="23" grpId="0"/>
      <p:bldP spid="24" grpId="0"/>
      <p:bldP spid="25" grpId="0"/>
      <p:bldP spid="27" grpId="0"/>
      <p:bldP spid="28" grpId="0"/>
      <p:bldP spid="29" grpId="0"/>
      <p:bldP spid="31" grpId="0"/>
      <p:bldP spid="32" grpId="0"/>
      <p:bldP spid="33" grpId="0"/>
      <p:bldP spid="34" grpId="0"/>
      <p:bldP spid="37" grpId="0"/>
      <p:bldP spid="38" grpId="0"/>
      <p:bldP spid="39" grpId="0"/>
      <p:bldP spid="40" grpId="0"/>
      <p:bldP spid="41" grpId="0"/>
      <p:bldP spid="42" grpId="0"/>
      <p:bldP spid="43" grpId="0" animBg="1"/>
      <p:bldP spid="44" grpId="0"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6">
            <a:extLst>
              <a:ext uri="{FF2B5EF4-FFF2-40B4-BE49-F238E27FC236}">
                <a16:creationId xmlns:a16="http://schemas.microsoft.com/office/drawing/2014/main" id="{A0129C31-00CB-3948-A3B2-C5843FD63339}"/>
              </a:ext>
            </a:extLst>
          </p:cNvPr>
          <p:cNvGraphicFramePr>
            <a:graphicFrameLocks noGrp="1"/>
          </p:cNvGraphicFramePr>
          <p:nvPr>
            <p:extLst>
              <p:ext uri="{D42A27DB-BD31-4B8C-83A1-F6EECF244321}">
                <p14:modId xmlns:p14="http://schemas.microsoft.com/office/powerpoint/2010/main" val="3371885953"/>
              </p:ext>
            </p:extLst>
          </p:nvPr>
        </p:nvGraphicFramePr>
        <p:xfrm>
          <a:off x="375557" y="1602341"/>
          <a:ext cx="11534363" cy="4494696"/>
        </p:xfrm>
        <a:graphic>
          <a:graphicData uri="http://schemas.openxmlformats.org/drawingml/2006/table">
            <a:tbl>
              <a:tblPr firstRow="1" bandRow="1">
                <a:tableStyleId>{00A15C55-8517-42AA-B614-E9B94910E393}</a:tableStyleId>
              </a:tblPr>
              <a:tblGrid>
                <a:gridCol w="1267564">
                  <a:extLst>
                    <a:ext uri="{9D8B030D-6E8A-4147-A177-3AD203B41FA5}">
                      <a16:colId xmlns:a16="http://schemas.microsoft.com/office/drawing/2014/main" val="2607353726"/>
                    </a:ext>
                  </a:extLst>
                </a:gridCol>
                <a:gridCol w="7987262">
                  <a:extLst>
                    <a:ext uri="{9D8B030D-6E8A-4147-A177-3AD203B41FA5}">
                      <a16:colId xmlns:a16="http://schemas.microsoft.com/office/drawing/2014/main" val="1600817978"/>
                    </a:ext>
                  </a:extLst>
                </a:gridCol>
                <a:gridCol w="1186774">
                  <a:extLst>
                    <a:ext uri="{9D8B030D-6E8A-4147-A177-3AD203B41FA5}">
                      <a16:colId xmlns:a16="http://schemas.microsoft.com/office/drawing/2014/main" val="4128092149"/>
                    </a:ext>
                  </a:extLst>
                </a:gridCol>
                <a:gridCol w="1092763">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chemeClr val="tx1"/>
                          </a:solidFill>
                          <a:effectLst/>
                          <a:uLnTx/>
                          <a:uFillTx/>
                        </a:rPr>
                        <a:t>du</a:t>
                      </a:r>
                      <a:endParaRPr lang="en-GB" sz="28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tx1"/>
                          </a:solidFill>
                        </a:rPr>
                        <a:t>er</a:t>
                      </a:r>
                      <a:endParaRPr lang="en-GB" sz="28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Hallo, Mia! Hast </a:t>
                      </a:r>
                      <a:r>
                        <a:rPr lang="en-GB" sz="2000" b="1" dirty="0">
                          <a:solidFill>
                            <a:schemeClr val="tx1"/>
                          </a:solidFill>
                        </a:rPr>
                        <a:t>du</a:t>
                      </a:r>
                      <a:r>
                        <a:rPr lang="en-GB" sz="2000" dirty="0">
                          <a:solidFill>
                            <a:schemeClr val="tx1"/>
                          </a:solidFill>
                        </a:rPr>
                        <a:t> </a:t>
                      </a:r>
                      <a:r>
                        <a:rPr lang="en-GB" sz="2000" dirty="0" err="1">
                          <a:solidFill>
                            <a:schemeClr val="tx1"/>
                          </a:solidFill>
                        </a:rPr>
                        <a:t>schon</a:t>
                      </a:r>
                      <a:r>
                        <a:rPr lang="en-GB" sz="2000" dirty="0">
                          <a:solidFill>
                            <a:schemeClr val="tx1"/>
                          </a:solidFill>
                        </a:rPr>
                        <a:t> </a:t>
                      </a:r>
                      <a:r>
                        <a:rPr lang="en-GB" sz="2000" dirty="0" err="1">
                          <a:solidFill>
                            <a:schemeClr val="tx1"/>
                          </a:solidFill>
                        </a:rPr>
                        <a:t>viel</a:t>
                      </a:r>
                      <a:r>
                        <a:rPr lang="en-GB" sz="2000" dirty="0">
                          <a:solidFill>
                            <a:schemeClr val="tx1"/>
                          </a:solidFill>
                        </a:rPr>
                        <a:t> </a:t>
                      </a:r>
                      <a:r>
                        <a:rPr lang="en-GB" sz="2000" dirty="0" err="1">
                          <a:solidFill>
                            <a:schemeClr val="tx1"/>
                          </a:solidFill>
                        </a:rPr>
                        <a:t>Spaß</a:t>
                      </a:r>
                      <a:r>
                        <a:rPr lang="en-GB" sz="2000" dirty="0">
                          <a:solidFill>
                            <a:schemeClr val="tx1"/>
                          </a:solidFill>
                        </a:rPr>
                        <a:t> </a:t>
                      </a:r>
                      <a:r>
                        <a:rPr lang="en-GB" sz="2000" dirty="0" err="1">
                          <a:solidFill>
                            <a:schemeClr val="tx1"/>
                          </a:solidFill>
                        </a:rPr>
                        <a:t>gehabt</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err="1">
                          <a:solidFill>
                            <a:schemeClr val="tx1"/>
                          </a:solidFill>
                        </a:rPr>
                        <a:t>Ist</a:t>
                      </a:r>
                      <a:r>
                        <a:rPr lang="en-GB" sz="2000" dirty="0">
                          <a:solidFill>
                            <a:schemeClr val="tx1"/>
                          </a:solidFill>
                        </a:rPr>
                        <a:t> </a:t>
                      </a:r>
                      <a:r>
                        <a:rPr lang="en-GB" sz="2000" b="1" dirty="0" err="1">
                          <a:solidFill>
                            <a:schemeClr val="tx1"/>
                          </a:solidFill>
                        </a:rPr>
                        <a:t>er</a:t>
                      </a:r>
                      <a:r>
                        <a:rPr lang="en-GB" sz="2000" dirty="0">
                          <a:solidFill>
                            <a:schemeClr val="tx1"/>
                          </a:solidFill>
                        </a:rPr>
                        <a:t> </a:t>
                      </a:r>
                      <a:r>
                        <a:rPr lang="en-GB" sz="2000" dirty="0" err="1">
                          <a:solidFill>
                            <a:schemeClr val="tx1"/>
                          </a:solidFill>
                        </a:rPr>
                        <a:t>schon</a:t>
                      </a:r>
                      <a:r>
                        <a:rPr lang="en-GB" sz="2000" dirty="0">
                          <a:solidFill>
                            <a:schemeClr val="tx1"/>
                          </a:solidFill>
                        </a:rPr>
                        <a:t> </a:t>
                      </a:r>
                      <a:r>
                        <a:rPr lang="en-GB" sz="2000" dirty="0" err="1">
                          <a:solidFill>
                            <a:schemeClr val="tx1"/>
                          </a:solidFill>
                        </a:rPr>
                        <a:t>durch</a:t>
                      </a:r>
                      <a:r>
                        <a:rPr lang="en-GB" sz="2000" dirty="0">
                          <a:solidFill>
                            <a:schemeClr val="tx1"/>
                          </a:solidFill>
                        </a:rPr>
                        <a:t> den Tunnel </a:t>
                      </a:r>
                      <a:r>
                        <a:rPr lang="en-GB" sz="2000" dirty="0" err="1">
                          <a:solidFill>
                            <a:schemeClr val="tx1"/>
                          </a:solidFill>
                        </a:rPr>
                        <a:t>gefahren</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tx1"/>
                          </a:solidFill>
                        </a:rPr>
                        <a:t>Hat </a:t>
                      </a:r>
                      <a:r>
                        <a:rPr lang="en-GB" sz="2000" b="1" dirty="0" err="1">
                          <a:solidFill>
                            <a:schemeClr val="tx1"/>
                          </a:solidFill>
                        </a:rPr>
                        <a:t>er</a:t>
                      </a:r>
                      <a:r>
                        <a:rPr lang="en-GB" sz="2000" dirty="0">
                          <a:solidFill>
                            <a:schemeClr val="tx1"/>
                          </a:solidFill>
                        </a:rPr>
                        <a:t> am Abend </a:t>
                      </a:r>
                      <a:r>
                        <a:rPr lang="en-GB" sz="2000" dirty="0" err="1">
                          <a:solidFill>
                            <a:schemeClr val="tx1"/>
                          </a:solidFill>
                        </a:rPr>
                        <a:t>Gitarre</a:t>
                      </a:r>
                      <a:r>
                        <a:rPr lang="en-GB" sz="2000" dirty="0">
                          <a:solidFill>
                            <a:schemeClr val="tx1"/>
                          </a:solidFill>
                        </a:rPr>
                        <a:t> </a:t>
                      </a:r>
                      <a:r>
                        <a:rPr lang="en-GB" sz="2000" dirty="0" err="1">
                          <a:solidFill>
                            <a:schemeClr val="tx1"/>
                          </a:solidFill>
                        </a:rPr>
                        <a:t>gespielt</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Bist</a:t>
                      </a:r>
                      <a:r>
                        <a:rPr lang="en-GB" sz="2000" dirty="0">
                          <a:solidFill>
                            <a:schemeClr val="tx1"/>
                          </a:solidFill>
                        </a:rPr>
                        <a:t> </a:t>
                      </a:r>
                      <a:r>
                        <a:rPr lang="en-GB" sz="2000" b="1" dirty="0">
                          <a:solidFill>
                            <a:schemeClr val="tx1"/>
                          </a:solidFill>
                        </a:rPr>
                        <a:t>du</a:t>
                      </a:r>
                      <a:r>
                        <a:rPr lang="en-GB" sz="2000" dirty="0">
                          <a:solidFill>
                            <a:schemeClr val="tx1"/>
                          </a:solidFill>
                        </a:rPr>
                        <a:t> </a:t>
                      </a:r>
                      <a:r>
                        <a:rPr lang="en-GB" sz="2000" dirty="0" err="1">
                          <a:solidFill>
                            <a:schemeClr val="tx1"/>
                          </a:solidFill>
                        </a:rPr>
                        <a:t>auch</a:t>
                      </a:r>
                      <a:r>
                        <a:rPr lang="en-GB" sz="2000" dirty="0">
                          <a:solidFill>
                            <a:schemeClr val="tx1"/>
                          </a:solidFill>
                        </a:rPr>
                        <a:t> </a:t>
                      </a:r>
                      <a:r>
                        <a:rPr lang="en-GB" sz="2000" dirty="0" err="1">
                          <a:solidFill>
                            <a:schemeClr val="tx1"/>
                          </a:solidFill>
                        </a:rPr>
                        <a:t>hoch</a:t>
                      </a:r>
                      <a:r>
                        <a:rPr lang="en-GB" sz="2000" dirty="0">
                          <a:solidFill>
                            <a:schemeClr val="tx1"/>
                          </a:solidFill>
                        </a:rPr>
                        <a:t> auf </a:t>
                      </a:r>
                      <a:r>
                        <a:rPr lang="en-GB" sz="2000" dirty="0" err="1">
                          <a:solidFill>
                            <a:schemeClr val="tx1"/>
                          </a:solidFill>
                        </a:rPr>
                        <a:t>Bäume</a:t>
                      </a:r>
                      <a:r>
                        <a:rPr lang="en-GB" sz="2000" dirty="0">
                          <a:solidFill>
                            <a:schemeClr val="tx1"/>
                          </a:solidFill>
                        </a:rPr>
                        <a:t> </a:t>
                      </a:r>
                      <a:r>
                        <a:rPr lang="en-GB" sz="2000" dirty="0" err="1">
                          <a:solidFill>
                            <a:schemeClr val="tx1"/>
                          </a:solidFill>
                        </a:rPr>
                        <a:t>geklettert</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tx1"/>
                          </a:solidFill>
                        </a:rPr>
                        <a:t>Hast </a:t>
                      </a:r>
                      <a:r>
                        <a:rPr lang="en-GB" sz="2000" b="1" dirty="0">
                          <a:solidFill>
                            <a:schemeClr val="tx1"/>
                          </a:solidFill>
                        </a:rPr>
                        <a:t>du</a:t>
                      </a:r>
                      <a:r>
                        <a:rPr lang="en-GB" sz="2000" dirty="0">
                          <a:solidFill>
                            <a:schemeClr val="tx1"/>
                          </a:solidFill>
                        </a:rPr>
                        <a:t> Oma </a:t>
                      </a:r>
                      <a:r>
                        <a:rPr lang="en-GB" sz="2000" dirty="0" err="1">
                          <a:solidFill>
                            <a:schemeClr val="tx1"/>
                          </a:solidFill>
                        </a:rPr>
                        <a:t>ein</a:t>
                      </a:r>
                      <a:r>
                        <a:rPr lang="en-GB" sz="2000" dirty="0">
                          <a:solidFill>
                            <a:schemeClr val="tx1"/>
                          </a:solidFill>
                        </a:rPr>
                        <a:t> Souvenir </a:t>
                      </a:r>
                      <a:r>
                        <a:rPr lang="en-GB" sz="2000" dirty="0" err="1">
                          <a:solidFill>
                            <a:schemeClr val="tx1"/>
                          </a:solidFill>
                        </a:rPr>
                        <a:t>gekauft</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Ist</a:t>
                      </a:r>
                      <a:r>
                        <a:rPr lang="en-GB" sz="2000" dirty="0">
                          <a:solidFill>
                            <a:schemeClr val="tx1"/>
                          </a:solidFill>
                        </a:rPr>
                        <a:t> </a:t>
                      </a:r>
                      <a:r>
                        <a:rPr lang="en-GB" sz="2000" b="1" dirty="0" err="1">
                          <a:solidFill>
                            <a:schemeClr val="tx1"/>
                          </a:solidFill>
                        </a:rPr>
                        <a:t>er</a:t>
                      </a:r>
                      <a:r>
                        <a:rPr lang="en-GB" sz="2000" dirty="0">
                          <a:solidFill>
                            <a:schemeClr val="tx1"/>
                          </a:solidFill>
                        </a:rPr>
                        <a:t> </a:t>
                      </a:r>
                      <a:r>
                        <a:rPr lang="en-GB" sz="2000" dirty="0" err="1">
                          <a:solidFill>
                            <a:schemeClr val="tx1"/>
                          </a:solidFill>
                        </a:rPr>
                        <a:t>auch</a:t>
                      </a:r>
                      <a:r>
                        <a:rPr lang="en-GB" sz="2000" dirty="0">
                          <a:solidFill>
                            <a:schemeClr val="tx1"/>
                          </a:solidFill>
                        </a:rPr>
                        <a:t> in der See </a:t>
                      </a:r>
                      <a:r>
                        <a:rPr lang="en-GB" sz="2000" dirty="0" err="1">
                          <a:solidFill>
                            <a:schemeClr val="tx1"/>
                          </a:solidFill>
                        </a:rPr>
                        <a:t>geschwommen</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Ist</a:t>
                      </a:r>
                      <a:r>
                        <a:rPr lang="en-GB" sz="2000" dirty="0">
                          <a:solidFill>
                            <a:schemeClr val="tx1"/>
                          </a:solidFill>
                        </a:rPr>
                        <a:t> </a:t>
                      </a:r>
                      <a:r>
                        <a:rPr lang="en-GB" sz="2000" b="1" dirty="0" err="1">
                          <a:solidFill>
                            <a:schemeClr val="tx1"/>
                          </a:solidFill>
                        </a:rPr>
                        <a:t>er</a:t>
                      </a:r>
                      <a:r>
                        <a:rPr lang="en-GB" sz="2000" b="1" dirty="0">
                          <a:solidFill>
                            <a:schemeClr val="tx1"/>
                          </a:solidFill>
                        </a:rPr>
                        <a:t> </a:t>
                      </a:r>
                      <a:r>
                        <a:rPr lang="en-GB" sz="2000" dirty="0" err="1">
                          <a:solidFill>
                            <a:schemeClr val="tx1"/>
                          </a:solidFill>
                        </a:rPr>
                        <a:t>mit</a:t>
                      </a:r>
                      <a:r>
                        <a:rPr lang="en-GB" sz="2000" dirty="0">
                          <a:solidFill>
                            <a:schemeClr val="tx1"/>
                          </a:solidFill>
                        </a:rPr>
                        <a:t> </a:t>
                      </a:r>
                      <a:r>
                        <a:rPr lang="en-GB" sz="2000" dirty="0" err="1">
                          <a:solidFill>
                            <a:schemeClr val="tx1"/>
                          </a:solidFill>
                        </a:rPr>
                        <a:t>dem</a:t>
                      </a:r>
                      <a:r>
                        <a:rPr lang="en-GB" sz="2000" dirty="0">
                          <a:solidFill>
                            <a:schemeClr val="tx1"/>
                          </a:solidFill>
                        </a:rPr>
                        <a:t> Bus </a:t>
                      </a:r>
                      <a:r>
                        <a:rPr lang="en-GB" sz="2000" dirty="0" err="1">
                          <a:solidFill>
                            <a:schemeClr val="tx1"/>
                          </a:solidFill>
                        </a:rPr>
                        <a:t>zum</a:t>
                      </a:r>
                      <a:r>
                        <a:rPr lang="en-GB" sz="2000" dirty="0">
                          <a:solidFill>
                            <a:schemeClr val="tx1"/>
                          </a:solidFill>
                        </a:rPr>
                        <a:t> </a:t>
                      </a:r>
                      <a:r>
                        <a:rPr lang="en-GB" sz="2000" dirty="0" err="1">
                          <a:solidFill>
                            <a:schemeClr val="tx1"/>
                          </a:solidFill>
                        </a:rPr>
                        <a:t>Deutschen</a:t>
                      </a:r>
                      <a:r>
                        <a:rPr lang="en-GB" sz="2000" dirty="0">
                          <a:solidFill>
                            <a:schemeClr val="tx1"/>
                          </a:solidFill>
                        </a:rPr>
                        <a:t> </a:t>
                      </a:r>
                      <a:r>
                        <a:rPr lang="en-GB" sz="2000" dirty="0" err="1">
                          <a:solidFill>
                            <a:schemeClr val="tx1"/>
                          </a:solidFill>
                        </a:rPr>
                        <a:t>Uhrenmuseum</a:t>
                      </a:r>
                      <a:r>
                        <a:rPr lang="en-GB" sz="2000" dirty="0">
                          <a:solidFill>
                            <a:schemeClr val="tx1"/>
                          </a:solidFill>
                        </a:rPr>
                        <a:t> </a:t>
                      </a:r>
                      <a:r>
                        <a:rPr lang="en-GB" sz="2000" dirty="0" err="1">
                          <a:solidFill>
                            <a:schemeClr val="tx1"/>
                          </a:solidFill>
                        </a:rPr>
                        <a:t>gefahren</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tx1"/>
                          </a:solidFill>
                        </a:rPr>
                        <a:t>Hast </a:t>
                      </a:r>
                      <a:r>
                        <a:rPr lang="en-GB" sz="2000" b="1" dirty="0">
                          <a:solidFill>
                            <a:schemeClr val="tx1"/>
                          </a:solidFill>
                        </a:rPr>
                        <a:t>du</a:t>
                      </a:r>
                      <a:r>
                        <a:rPr lang="en-GB" sz="2000" dirty="0">
                          <a:solidFill>
                            <a:schemeClr val="tx1"/>
                          </a:solidFill>
                        </a:rPr>
                        <a:t> </a:t>
                      </a:r>
                      <a:r>
                        <a:rPr lang="en-GB" sz="2000" dirty="0" err="1">
                          <a:solidFill>
                            <a:schemeClr val="tx1"/>
                          </a:solidFill>
                        </a:rPr>
                        <a:t>auch</a:t>
                      </a:r>
                      <a:r>
                        <a:rPr lang="en-GB" sz="2000" dirty="0">
                          <a:solidFill>
                            <a:schemeClr val="tx1"/>
                          </a:solidFill>
                        </a:rPr>
                        <a:t> </a:t>
                      </a:r>
                      <a:r>
                        <a:rPr lang="en-GB" sz="2000" dirty="0" err="1">
                          <a:solidFill>
                            <a:schemeClr val="tx1"/>
                          </a:solidFill>
                        </a:rPr>
                        <a:t>ein</a:t>
                      </a:r>
                      <a:r>
                        <a:rPr lang="en-GB" sz="2000" dirty="0">
                          <a:solidFill>
                            <a:schemeClr val="tx1"/>
                          </a:solidFill>
                        </a:rPr>
                        <a:t> </a:t>
                      </a:r>
                      <a:r>
                        <a:rPr lang="en-GB" sz="2000" dirty="0" err="1">
                          <a:solidFill>
                            <a:schemeClr val="tx1"/>
                          </a:solidFill>
                        </a:rPr>
                        <a:t>bisschen</a:t>
                      </a:r>
                      <a:r>
                        <a:rPr lang="en-GB" sz="2000" dirty="0">
                          <a:solidFill>
                            <a:schemeClr val="tx1"/>
                          </a:solidFill>
                        </a:rPr>
                        <a:t> Kultur </a:t>
                      </a:r>
                      <a:r>
                        <a:rPr lang="en-GB" sz="2000" dirty="0" err="1">
                          <a:solidFill>
                            <a:schemeClr val="tx1"/>
                          </a:solidFill>
                        </a:rPr>
                        <a:t>erlebt</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13" name="Action Button: Custom 16">
            <a:hlinkClick r:id="" action="ppaction://noaction" highlightClick="1">
              <a:snd r:embed="rId3" name="27. 1. [beep].wav"/>
            </a:hlinkClick>
            <a:extLst>
              <a:ext uri="{FF2B5EF4-FFF2-40B4-BE49-F238E27FC236}">
                <a16:creationId xmlns:a16="http://schemas.microsoft.com/office/drawing/2014/main" id="{FA4181ED-1D2E-3F4F-9109-F1EB4F913FB8}"/>
              </a:ext>
            </a:extLst>
          </p:cNvPr>
          <p:cNvSpPr/>
          <p:nvPr/>
        </p:nvSpPr>
        <p:spPr>
          <a:xfrm>
            <a:off x="764976" y="215722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4" name="TextBox 13" descr="text box hiding answer">
            <a:extLst>
              <a:ext uri="{FF2B5EF4-FFF2-40B4-BE49-F238E27FC236}">
                <a16:creationId xmlns:a16="http://schemas.microsoft.com/office/drawing/2014/main" id="{5CBE5542-6E81-5B43-8AA5-EF84D69E4161}"/>
              </a:ext>
            </a:extLst>
          </p:cNvPr>
          <p:cNvSpPr txBox="1"/>
          <p:nvPr/>
        </p:nvSpPr>
        <p:spPr>
          <a:xfrm>
            <a:off x="1668633" y="2220511"/>
            <a:ext cx="7062987" cy="330781"/>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extLst>
              <a:ext uri="{FF2B5EF4-FFF2-40B4-BE49-F238E27FC236}">
                <a16:creationId xmlns:a16="http://schemas.microsoft.com/office/drawing/2014/main" id="{7028537F-6625-5C46-BD0E-731A273D3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9966" y="2220865"/>
            <a:ext cx="282522" cy="294294"/>
          </a:xfrm>
          <a:prstGeom prst="rect">
            <a:avLst/>
          </a:prstGeom>
        </p:spPr>
      </p:pic>
      <p:sp>
        <p:nvSpPr>
          <p:cNvPr id="16" name="Action Button: Custom 16">
            <a:hlinkClick r:id="" action="ppaction://noaction" highlightClick="1">
              <a:snd r:embed="rId5" name="27. 2. Ist [beep].wav"/>
            </a:hlinkClick>
            <a:extLst>
              <a:ext uri="{FF2B5EF4-FFF2-40B4-BE49-F238E27FC236}">
                <a16:creationId xmlns:a16="http://schemas.microsoft.com/office/drawing/2014/main" id="{0B58BBFC-FC6A-CB45-BD19-9DD29175D1CD}"/>
              </a:ext>
            </a:extLst>
          </p:cNvPr>
          <p:cNvSpPr/>
          <p:nvPr/>
        </p:nvSpPr>
        <p:spPr>
          <a:xfrm>
            <a:off x="764976" y="262985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4490DF8E-47BF-9946-BBB1-850CE376EEA7}"/>
              </a:ext>
            </a:extLst>
          </p:cNvPr>
          <p:cNvSpPr txBox="1"/>
          <p:nvPr/>
        </p:nvSpPr>
        <p:spPr>
          <a:xfrm>
            <a:off x="1668633" y="2695621"/>
            <a:ext cx="5758347" cy="35344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8" name="Picture 17" descr="green checkmark">
            <a:extLst>
              <a:ext uri="{FF2B5EF4-FFF2-40B4-BE49-F238E27FC236}">
                <a16:creationId xmlns:a16="http://schemas.microsoft.com/office/drawing/2014/main" id="{3F816E0C-162E-F949-970D-3255DE944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5313" y="2695621"/>
            <a:ext cx="282522" cy="294294"/>
          </a:xfrm>
          <a:prstGeom prst="rect">
            <a:avLst/>
          </a:prstGeom>
        </p:spPr>
      </p:pic>
      <p:sp>
        <p:nvSpPr>
          <p:cNvPr id="19" name="Action Button: Custom 16">
            <a:hlinkClick r:id="" action="ppaction://noaction" highlightClick="1">
              <a:snd r:embed="rId6" name="27. 3. Hat [beep].wav"/>
            </a:hlinkClick>
            <a:extLst>
              <a:ext uri="{FF2B5EF4-FFF2-40B4-BE49-F238E27FC236}">
                <a16:creationId xmlns:a16="http://schemas.microsoft.com/office/drawing/2014/main" id="{A6AC7B31-0D13-6047-9FF3-D6BE095A8A35}"/>
              </a:ext>
            </a:extLst>
          </p:cNvPr>
          <p:cNvSpPr/>
          <p:nvPr/>
        </p:nvSpPr>
        <p:spPr>
          <a:xfrm>
            <a:off x="762898" y="314054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0" name="TextBox 19" descr="text box hiding answer">
            <a:extLst>
              <a:ext uri="{FF2B5EF4-FFF2-40B4-BE49-F238E27FC236}">
                <a16:creationId xmlns:a16="http://schemas.microsoft.com/office/drawing/2014/main" id="{29602547-8023-B44A-B788-995A18A5031F}"/>
              </a:ext>
            </a:extLst>
          </p:cNvPr>
          <p:cNvSpPr txBox="1"/>
          <p:nvPr/>
        </p:nvSpPr>
        <p:spPr>
          <a:xfrm>
            <a:off x="1687451" y="3236490"/>
            <a:ext cx="4506454"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1" name="Picture 20" descr="green checkmark">
            <a:extLst>
              <a:ext uri="{FF2B5EF4-FFF2-40B4-BE49-F238E27FC236}">
                <a16:creationId xmlns:a16="http://schemas.microsoft.com/office/drawing/2014/main" id="{4450A1E4-0CB2-8444-9883-40B472850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5313" y="3140549"/>
            <a:ext cx="282522" cy="294294"/>
          </a:xfrm>
          <a:prstGeom prst="rect">
            <a:avLst/>
          </a:prstGeom>
        </p:spPr>
      </p:pic>
      <p:sp>
        <p:nvSpPr>
          <p:cNvPr id="22" name="Action Button: Custom 21">
            <a:hlinkClick r:id="" action="ppaction://noaction" highlightClick="1">
              <a:snd r:embed="rId7" name="27. 4. Bist [beep].wav"/>
            </a:hlinkClick>
            <a:extLst>
              <a:ext uri="{FF2B5EF4-FFF2-40B4-BE49-F238E27FC236}">
                <a16:creationId xmlns:a16="http://schemas.microsoft.com/office/drawing/2014/main" id="{41DAB1D1-C188-7E4E-BEC7-F41BB5145848}"/>
              </a:ext>
            </a:extLst>
          </p:cNvPr>
          <p:cNvSpPr/>
          <p:nvPr/>
        </p:nvSpPr>
        <p:spPr>
          <a:xfrm>
            <a:off x="762898" y="362271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3" name="TextBox 22" descr="text box hiding answer">
            <a:extLst>
              <a:ext uri="{FF2B5EF4-FFF2-40B4-BE49-F238E27FC236}">
                <a16:creationId xmlns:a16="http://schemas.microsoft.com/office/drawing/2014/main" id="{6E1C501B-68BE-6A46-AE94-3874C52DC8E4}"/>
              </a:ext>
            </a:extLst>
          </p:cNvPr>
          <p:cNvSpPr txBox="1"/>
          <p:nvPr/>
        </p:nvSpPr>
        <p:spPr>
          <a:xfrm>
            <a:off x="1668632" y="3692438"/>
            <a:ext cx="5758347" cy="34711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descr="green checkmark">
            <a:extLst>
              <a:ext uri="{FF2B5EF4-FFF2-40B4-BE49-F238E27FC236}">
                <a16:creationId xmlns:a16="http://schemas.microsoft.com/office/drawing/2014/main" id="{BECE857C-EBDB-A64F-A223-C2AE0A0B1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9966" y="3691995"/>
            <a:ext cx="282522" cy="294294"/>
          </a:xfrm>
          <a:prstGeom prst="rect">
            <a:avLst/>
          </a:prstGeom>
        </p:spPr>
      </p:pic>
      <p:sp>
        <p:nvSpPr>
          <p:cNvPr id="25" name="Action Button: Custom 16">
            <a:hlinkClick r:id="" action="ppaction://noaction" highlightClick="1">
              <a:snd r:embed="rId8" name="27. 5. Hast [beep].wav"/>
            </a:hlinkClick>
            <a:extLst>
              <a:ext uri="{FF2B5EF4-FFF2-40B4-BE49-F238E27FC236}">
                <a16:creationId xmlns:a16="http://schemas.microsoft.com/office/drawing/2014/main" id="{FA2DD1A4-256F-A445-AECC-8115B1A28804}"/>
              </a:ext>
            </a:extLst>
          </p:cNvPr>
          <p:cNvSpPr/>
          <p:nvPr/>
        </p:nvSpPr>
        <p:spPr>
          <a:xfrm>
            <a:off x="762898" y="414025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6" name="TextBox 25" descr="text box hiding answer">
            <a:extLst>
              <a:ext uri="{FF2B5EF4-FFF2-40B4-BE49-F238E27FC236}">
                <a16:creationId xmlns:a16="http://schemas.microsoft.com/office/drawing/2014/main" id="{7EF973A1-1689-504C-9122-E597965A3AE1}"/>
              </a:ext>
            </a:extLst>
          </p:cNvPr>
          <p:cNvSpPr txBox="1"/>
          <p:nvPr/>
        </p:nvSpPr>
        <p:spPr>
          <a:xfrm>
            <a:off x="1702571" y="4173444"/>
            <a:ext cx="4807909" cy="344046"/>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7" name="Picture 26" descr="green checkmark">
            <a:extLst>
              <a:ext uri="{FF2B5EF4-FFF2-40B4-BE49-F238E27FC236}">
                <a16:creationId xmlns:a16="http://schemas.microsoft.com/office/drawing/2014/main" id="{C5E97853-ED0B-4844-B62C-4EB8ACF90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9966" y="4191103"/>
            <a:ext cx="282522" cy="294294"/>
          </a:xfrm>
          <a:prstGeom prst="rect">
            <a:avLst/>
          </a:prstGeom>
        </p:spPr>
      </p:pic>
      <p:sp>
        <p:nvSpPr>
          <p:cNvPr id="28" name="Action Button: Custom 16">
            <a:hlinkClick r:id="" action="ppaction://noaction" highlightClick="1">
              <a:snd r:embed="rId9" name="27. 6. Ist [beep].wav"/>
            </a:hlinkClick>
            <a:extLst>
              <a:ext uri="{FF2B5EF4-FFF2-40B4-BE49-F238E27FC236}">
                <a16:creationId xmlns:a16="http://schemas.microsoft.com/office/drawing/2014/main" id="{8738C21A-D2FF-A349-A66C-163BE1D6D17E}"/>
              </a:ext>
            </a:extLst>
          </p:cNvPr>
          <p:cNvSpPr/>
          <p:nvPr/>
        </p:nvSpPr>
        <p:spPr>
          <a:xfrm>
            <a:off x="767692" y="462617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9" name="TextBox 28" descr="text box hiding answer">
            <a:extLst>
              <a:ext uri="{FF2B5EF4-FFF2-40B4-BE49-F238E27FC236}">
                <a16:creationId xmlns:a16="http://schemas.microsoft.com/office/drawing/2014/main" id="{54E28A1E-83A0-F940-820D-B606DF02A601}"/>
              </a:ext>
            </a:extLst>
          </p:cNvPr>
          <p:cNvSpPr txBox="1"/>
          <p:nvPr/>
        </p:nvSpPr>
        <p:spPr>
          <a:xfrm>
            <a:off x="1702571" y="4719751"/>
            <a:ext cx="4807908" cy="294295"/>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 name="Picture 29" descr="green checkmark">
            <a:extLst>
              <a:ext uri="{FF2B5EF4-FFF2-40B4-BE49-F238E27FC236}">
                <a16:creationId xmlns:a16="http://schemas.microsoft.com/office/drawing/2014/main" id="{3B8982B0-9AE0-FF4F-9D34-C31B1CC938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658" y="4626176"/>
            <a:ext cx="282522" cy="294294"/>
          </a:xfrm>
          <a:prstGeom prst="rect">
            <a:avLst/>
          </a:prstGeom>
        </p:spPr>
      </p:pic>
      <p:sp>
        <p:nvSpPr>
          <p:cNvPr id="31" name="Action Button: Custom 16">
            <a:hlinkClick r:id="" action="ppaction://noaction" highlightClick="1">
              <a:snd r:embed="rId10" name="27. 7. Ist [beep].wav"/>
            </a:hlinkClick>
            <a:extLst>
              <a:ext uri="{FF2B5EF4-FFF2-40B4-BE49-F238E27FC236}">
                <a16:creationId xmlns:a16="http://schemas.microsoft.com/office/drawing/2014/main" id="{002A0EA2-E1DB-3845-A24D-2784AFCAAFAB}"/>
              </a:ext>
            </a:extLst>
          </p:cNvPr>
          <p:cNvSpPr/>
          <p:nvPr/>
        </p:nvSpPr>
        <p:spPr>
          <a:xfrm>
            <a:off x="773092" y="513254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32" name="TextBox 31" descr="text box hiding answer">
            <a:extLst>
              <a:ext uri="{FF2B5EF4-FFF2-40B4-BE49-F238E27FC236}">
                <a16:creationId xmlns:a16="http://schemas.microsoft.com/office/drawing/2014/main" id="{2D44704C-08A3-6E47-9001-CF065F324903}"/>
              </a:ext>
            </a:extLst>
          </p:cNvPr>
          <p:cNvSpPr txBox="1"/>
          <p:nvPr/>
        </p:nvSpPr>
        <p:spPr>
          <a:xfrm>
            <a:off x="1702571" y="5210520"/>
            <a:ext cx="7480340" cy="29429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3" name="Picture 32" descr="green checkmark">
            <a:extLst>
              <a:ext uri="{FF2B5EF4-FFF2-40B4-BE49-F238E27FC236}">
                <a16:creationId xmlns:a16="http://schemas.microsoft.com/office/drawing/2014/main" id="{3CD9AE57-F186-174D-824F-393950926A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658" y="5211673"/>
            <a:ext cx="282522" cy="294294"/>
          </a:xfrm>
          <a:prstGeom prst="rect">
            <a:avLst/>
          </a:prstGeom>
        </p:spPr>
      </p:pic>
      <p:sp>
        <p:nvSpPr>
          <p:cNvPr id="34" name="Action Button: Custom 16">
            <a:hlinkClick r:id="" action="ppaction://noaction" highlightClick="1">
              <a:snd r:embed="rId11" name="27. 8. Hast [beep].wav"/>
            </a:hlinkClick>
            <a:extLst>
              <a:ext uri="{FF2B5EF4-FFF2-40B4-BE49-F238E27FC236}">
                <a16:creationId xmlns:a16="http://schemas.microsoft.com/office/drawing/2014/main" id="{95007E70-FF69-6745-BA2D-C0C3567B8C2B}"/>
              </a:ext>
            </a:extLst>
          </p:cNvPr>
          <p:cNvSpPr/>
          <p:nvPr/>
        </p:nvSpPr>
        <p:spPr>
          <a:xfrm>
            <a:off x="762898" y="561968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35" name="TextBox 34" descr="text box hiding answer">
            <a:extLst>
              <a:ext uri="{FF2B5EF4-FFF2-40B4-BE49-F238E27FC236}">
                <a16:creationId xmlns:a16="http://schemas.microsoft.com/office/drawing/2014/main" id="{A2D6844B-37F0-724E-9127-DE0C88972057}"/>
              </a:ext>
            </a:extLst>
          </p:cNvPr>
          <p:cNvSpPr txBox="1"/>
          <p:nvPr/>
        </p:nvSpPr>
        <p:spPr>
          <a:xfrm>
            <a:off x="1668632" y="5681076"/>
            <a:ext cx="4960767" cy="396000"/>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6" name="Picture 35" descr="green checkmark">
            <a:extLst>
              <a:ext uri="{FF2B5EF4-FFF2-40B4-BE49-F238E27FC236}">
                <a16:creationId xmlns:a16="http://schemas.microsoft.com/office/drawing/2014/main" id="{C4934FB9-EF3C-D14E-B8F9-6494EDF25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1498" y="5620224"/>
            <a:ext cx="282522" cy="294294"/>
          </a:xfrm>
          <a:prstGeom prst="rect">
            <a:avLst/>
          </a:prstGeom>
        </p:spPr>
      </p:pic>
      <p:sp>
        <p:nvSpPr>
          <p:cNvPr id="4" name="Title 3"/>
          <p:cNvSpPr>
            <a:spLocks noGrp="1"/>
          </p:cNvSpPr>
          <p:nvPr>
            <p:ph type="title"/>
          </p:nvPr>
        </p:nvSpPr>
        <p:spPr>
          <a:xfrm>
            <a:off x="0" y="213557"/>
            <a:ext cx="3131794" cy="647577"/>
          </a:xfrm>
        </p:spPr>
        <p:txBody>
          <a:bodyPr>
            <a:normAutofit/>
          </a:bodyPr>
          <a:lstStyle/>
          <a:p>
            <a:r>
              <a:rPr lang="en-GB" sz="2800" b="1" dirty="0" err="1">
                <a:solidFill>
                  <a:schemeClr val="bg1"/>
                </a:solidFill>
              </a:rPr>
              <a:t>Spaß</a:t>
            </a:r>
            <a:r>
              <a:rPr lang="en-GB" sz="2800" b="1" dirty="0">
                <a:solidFill>
                  <a:schemeClr val="bg1"/>
                </a:solidFill>
              </a:rPr>
              <a:t> </a:t>
            </a:r>
            <a:r>
              <a:rPr lang="en-GB" sz="2800" b="1" dirty="0" err="1">
                <a:solidFill>
                  <a:schemeClr val="bg1"/>
                </a:solidFill>
              </a:rPr>
              <a:t>gehabt</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9501" y="154819"/>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868109"/>
            <a:ext cx="6013905" cy="830997"/>
          </a:xfrm>
          <a:prstGeom prst="rect">
            <a:avLst/>
          </a:prstGeom>
          <a:noFill/>
        </p:spPr>
        <p:txBody>
          <a:bodyPr wrap="square" rtlCol="0">
            <a:spAutoFit/>
          </a:bodyPr>
          <a:lstStyle/>
          <a:p>
            <a:r>
              <a:rPr lang="en-US" sz="2400" dirty="0" err="1"/>
              <a:t>Mutti</a:t>
            </a:r>
            <a:r>
              <a:rPr lang="en-US" sz="2400" dirty="0"/>
              <a:t> </a:t>
            </a:r>
            <a:r>
              <a:rPr lang="en-US" sz="2400" dirty="0" err="1"/>
              <a:t>spricht</a:t>
            </a:r>
            <a:r>
              <a:rPr lang="en-US" sz="2400" dirty="0"/>
              <a:t> </a:t>
            </a:r>
            <a:r>
              <a:rPr lang="en-US" sz="2400" dirty="0" err="1"/>
              <a:t>mit</a:t>
            </a:r>
            <a:r>
              <a:rPr lang="en-US" sz="2400" dirty="0"/>
              <a:t> Mia. </a:t>
            </a:r>
            <a:r>
              <a:rPr lang="en-US" sz="2400" dirty="0" err="1"/>
              <a:t>Fragt</a:t>
            </a:r>
            <a:r>
              <a:rPr lang="en-US" sz="2400" dirty="0"/>
              <a:t> </a:t>
            </a:r>
            <a:r>
              <a:rPr lang="en-US" sz="2400" dirty="0" err="1"/>
              <a:t>sie</a:t>
            </a:r>
            <a:r>
              <a:rPr lang="en-US" sz="2400" dirty="0"/>
              <a:t> </a:t>
            </a:r>
            <a:r>
              <a:rPr lang="en-US" sz="2400" dirty="0" err="1"/>
              <a:t>über</a:t>
            </a:r>
            <a:r>
              <a:rPr lang="en-US" sz="2400" dirty="0"/>
              <a:t> </a:t>
            </a:r>
            <a:br>
              <a:rPr lang="en-US" sz="2400" dirty="0"/>
            </a:br>
            <a:r>
              <a:rPr lang="en-US" sz="2400" dirty="0"/>
              <a:t>Mia (</a:t>
            </a:r>
            <a:r>
              <a:rPr lang="en-US" sz="2400" b="1" dirty="0"/>
              <a:t>du</a:t>
            </a:r>
            <a:r>
              <a:rPr lang="en-US" sz="2400" dirty="0"/>
              <a:t>) </a:t>
            </a:r>
            <a:r>
              <a:rPr lang="en-US" sz="2400" dirty="0" err="1"/>
              <a:t>oder</a:t>
            </a:r>
            <a:r>
              <a:rPr lang="en-US" sz="2400" dirty="0"/>
              <a:t> Wolfgang (</a:t>
            </a:r>
            <a:r>
              <a:rPr lang="en-US" sz="2400" b="1" dirty="0" err="1"/>
              <a:t>er</a:t>
            </a:r>
            <a:r>
              <a:rPr lang="en-US" sz="2400" dirty="0"/>
              <a:t>)?</a:t>
            </a:r>
          </a:p>
        </p:txBody>
      </p:sp>
      <p:pic>
        <p:nvPicPr>
          <p:cNvPr id="7" name="Picture 6" descr="A close up of sunglasses&#10;&#10;Description automatically generated">
            <a:extLst>
              <a:ext uri="{FF2B5EF4-FFF2-40B4-BE49-F238E27FC236}">
                <a16:creationId xmlns:a16="http://schemas.microsoft.com/office/drawing/2014/main" id="{0722CAD9-C3C6-4B4E-B76B-BBDE212C94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27590" y="647965"/>
            <a:ext cx="707274" cy="947401"/>
          </a:xfrm>
          <a:prstGeom prst="rect">
            <a:avLst/>
          </a:prstGeom>
        </p:spPr>
      </p:pic>
      <p:pic>
        <p:nvPicPr>
          <p:cNvPr id="8" name="Picture 7" descr="A close up of a logo&#10;&#10;Description automatically generated">
            <a:extLst>
              <a:ext uri="{FF2B5EF4-FFF2-40B4-BE49-F238E27FC236}">
                <a16:creationId xmlns:a16="http://schemas.microsoft.com/office/drawing/2014/main" id="{B9C4419E-0CCF-7044-B5CC-5CFD709B7D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70203" y="584031"/>
            <a:ext cx="704979" cy="1046684"/>
          </a:xfrm>
          <a:prstGeom prst="rect">
            <a:avLst/>
          </a:prstGeom>
        </p:spPr>
      </p:pic>
      <p:pic>
        <p:nvPicPr>
          <p:cNvPr id="10" name="Picture 9" descr="A picture containing shirt&#10;&#10;Description automatically generated">
            <a:extLst>
              <a:ext uri="{FF2B5EF4-FFF2-40B4-BE49-F238E27FC236}">
                <a16:creationId xmlns:a16="http://schemas.microsoft.com/office/drawing/2014/main" id="{BB7826BE-6627-5148-9630-A272B8FE2F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3905" y="355279"/>
            <a:ext cx="1714187" cy="1757663"/>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29" grpId="0" animBg="1"/>
      <p:bldP spid="32"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57333" cy="647577"/>
          </a:xfrm>
        </p:spPr>
        <p:txBody>
          <a:bodyPr>
            <a:noAutofit/>
          </a:bodyPr>
          <a:lstStyle/>
          <a:p>
            <a:r>
              <a:rPr lang="en-GB" sz="2400" b="1" dirty="0">
                <a:solidFill>
                  <a:schemeClr val="bg1"/>
                </a:solidFill>
              </a:rPr>
              <a:t>Aktivitäten </a:t>
            </a:r>
            <a:r>
              <a:rPr lang="en-GB" sz="2400" b="1" dirty="0" err="1">
                <a:solidFill>
                  <a:schemeClr val="bg1"/>
                </a:solidFill>
              </a:rPr>
              <a:t>im</a:t>
            </a:r>
            <a:r>
              <a:rPr lang="en-GB" sz="2400" b="1" dirty="0">
                <a:solidFill>
                  <a:schemeClr val="bg1"/>
                </a:solidFill>
              </a:rPr>
              <a:t> </a:t>
            </a:r>
            <a:r>
              <a:rPr lang="en-GB" sz="2400" b="1" dirty="0" err="1">
                <a:solidFill>
                  <a:schemeClr val="bg1"/>
                </a:solidFill>
              </a:rPr>
              <a:t>Schwarzwald</a:t>
            </a:r>
            <a:r>
              <a:rPr lang="en-GB" sz="2400" b="1" dirty="0">
                <a:solidFill>
                  <a:schemeClr val="bg1"/>
                </a:solidFill>
              </a:rPr>
              <a:t>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Rounded Rectangle 15">
            <a:extLst>
              <a:ext uri="{FF2B5EF4-FFF2-40B4-BE49-F238E27FC236}">
                <a16:creationId xmlns:a16="http://schemas.microsoft.com/office/drawing/2014/main" id="{FF2158F5-AC8E-6D4B-A76B-661B99AF1A52}"/>
              </a:ext>
            </a:extLst>
          </p:cNvPr>
          <p:cNvSpPr/>
          <p:nvPr/>
        </p:nvSpPr>
        <p:spPr>
          <a:xfrm>
            <a:off x="149991" y="1208006"/>
            <a:ext cx="2648541"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I / I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6A185A55-400F-1943-B215-CF84D5226847}"/>
              </a:ext>
            </a:extLst>
          </p:cNvPr>
          <p:cNvSpPr/>
          <p:nvPr/>
        </p:nvSpPr>
        <p:spPr>
          <a:xfrm>
            <a:off x="133531" y="1806307"/>
            <a:ext cx="266925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you / you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8" name="Rounded Rectangle 33">
            <a:extLst>
              <a:ext uri="{FF2B5EF4-FFF2-40B4-BE49-F238E27FC236}">
                <a16:creationId xmlns:a16="http://schemas.microsoft.com/office/drawing/2014/main" id="{56B5FA24-67D6-084E-B278-F1958B4E8B95}"/>
              </a:ext>
            </a:extLst>
          </p:cNvPr>
          <p:cNvSpPr/>
          <p:nvPr/>
        </p:nvSpPr>
        <p:spPr>
          <a:xfrm>
            <a:off x="123333" y="2404769"/>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 / she has</a:t>
            </a:r>
          </a:p>
        </p:txBody>
      </p:sp>
      <p:sp>
        <p:nvSpPr>
          <p:cNvPr id="19" name="Rounded Rectangle 33">
            <a:extLst>
              <a:ext uri="{FF2B5EF4-FFF2-40B4-BE49-F238E27FC236}">
                <a16:creationId xmlns:a16="http://schemas.microsoft.com/office/drawing/2014/main" id="{19EC6575-9B01-4840-A53E-C1405CC8EA0C}"/>
              </a:ext>
            </a:extLst>
          </p:cNvPr>
          <p:cNvSpPr/>
          <p:nvPr/>
        </p:nvSpPr>
        <p:spPr>
          <a:xfrm>
            <a:off x="123333" y="3003231"/>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he / he has</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0" name="Rounded Rectangle 33">
            <a:extLst>
              <a:ext uri="{FF2B5EF4-FFF2-40B4-BE49-F238E27FC236}">
                <a16:creationId xmlns:a16="http://schemas.microsoft.com/office/drawing/2014/main" id="{3D254196-31AC-1944-AA3F-CA5805ABE1AA}"/>
              </a:ext>
            </a:extLst>
          </p:cNvPr>
          <p:cNvSpPr/>
          <p:nvPr/>
        </p:nvSpPr>
        <p:spPr>
          <a:xfrm>
            <a:off x="134226" y="4780999"/>
            <a:ext cx="263176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she / Has she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1" name="Rounded Rectangle 33">
            <a:extLst>
              <a:ext uri="{FF2B5EF4-FFF2-40B4-BE49-F238E27FC236}">
                <a16:creationId xmlns:a16="http://schemas.microsoft.com/office/drawing/2014/main" id="{D8292E42-8D2B-EE4C-AADE-C5282E60B3C3}"/>
              </a:ext>
            </a:extLst>
          </p:cNvPr>
          <p:cNvSpPr/>
          <p:nvPr/>
        </p:nvSpPr>
        <p:spPr>
          <a:xfrm>
            <a:off x="141080" y="5352170"/>
            <a:ext cx="260119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he / Has 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F3EFF961-3995-1347-BA83-784C7684CCD0}"/>
              </a:ext>
            </a:extLst>
          </p:cNvPr>
          <p:cNvSpPr/>
          <p:nvPr/>
        </p:nvSpPr>
        <p:spPr>
          <a:xfrm>
            <a:off x="99192" y="1153090"/>
            <a:ext cx="2761974"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AEF"/>
              </a:solidFill>
              <a:effectLst/>
              <a:uLnTx/>
              <a:uFillTx/>
              <a:latin typeface="Century Gothic" panose="020F0302020204030204"/>
              <a:ea typeface="+mn-ea"/>
              <a:cs typeface="+mn-cs"/>
            </a:endParaRPr>
          </a:p>
        </p:txBody>
      </p:sp>
      <p:sp>
        <p:nvSpPr>
          <p:cNvPr id="23" name="Rounded Rectangle 33">
            <a:extLst>
              <a:ext uri="{FF2B5EF4-FFF2-40B4-BE49-F238E27FC236}">
                <a16:creationId xmlns:a16="http://schemas.microsoft.com/office/drawing/2014/main" id="{E596D7AC-EE13-EC41-856C-E52A84FD2CD4}"/>
              </a:ext>
            </a:extLst>
          </p:cNvPr>
          <p:cNvSpPr/>
          <p:nvPr/>
        </p:nvSpPr>
        <p:spPr>
          <a:xfrm>
            <a:off x="126917" y="3605030"/>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Did I / Have I</a:t>
            </a:r>
          </a:p>
        </p:txBody>
      </p:sp>
      <p:sp>
        <p:nvSpPr>
          <p:cNvPr id="24" name="Rounded Rectangle 33">
            <a:extLst>
              <a:ext uri="{FF2B5EF4-FFF2-40B4-BE49-F238E27FC236}">
                <a16:creationId xmlns:a16="http://schemas.microsoft.com/office/drawing/2014/main" id="{C9E65888-001F-184F-9DDE-83EA52B50F10}"/>
              </a:ext>
            </a:extLst>
          </p:cNvPr>
          <p:cNvSpPr/>
          <p:nvPr/>
        </p:nvSpPr>
        <p:spPr>
          <a:xfrm>
            <a:off x="126917" y="4184734"/>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you / Have you</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ate / eaten</a:t>
            </a:r>
            <a:endParaRPr kumimoji="0" lang="en-GB" sz="2000" b="1" i="0" u="none" strike="noStrike" kern="1200" cap="none" spc="0" normalizeH="0" baseline="0" noProof="0" dirty="0">
              <a:ln>
                <a:noFill/>
              </a:ln>
              <a:solidFill>
                <a:srgbClr val="FFFAEF"/>
              </a:solidFill>
              <a:effectLst/>
              <a:uLnTx/>
              <a:uFillTx/>
              <a:latin typeface="Century Gothic" panose="020F0302020204030204"/>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548" y="912632"/>
            <a:ext cx="2755836" cy="830997"/>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ins </a:t>
            </a:r>
            <a:r>
              <a:rPr lang="en-GB" sz="2400" dirty="0" err="1">
                <a:latin typeface="Century Gothic" panose="020F0302020204030204"/>
              </a:rPr>
              <a:t>Kanu</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schöne</a:t>
            </a:r>
            <a:r>
              <a:rPr lang="en-GB" sz="2400" dirty="0">
                <a:latin typeface="Century Gothic" panose="020F0302020204030204"/>
              </a:rPr>
              <a:t> Lieder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a:t>
            </a:r>
            <a:r>
              <a:rPr lang="en-GB" sz="2400" dirty="0" err="1">
                <a:latin typeface="Century Gothic" panose="020F0302020204030204"/>
              </a:rPr>
              <a:t>dem</a:t>
            </a:r>
            <a:r>
              <a:rPr lang="en-GB" sz="2400" dirty="0">
                <a:latin typeface="Century Gothic" panose="020F0302020204030204"/>
              </a:rPr>
              <a:t> </a:t>
            </a:r>
            <a:r>
              <a:rPr lang="en-GB" sz="2400" dirty="0" err="1">
                <a:latin typeface="Century Gothic" panose="020F0302020204030204"/>
              </a:rPr>
              <a:t>Flugzeug</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Tischtennis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der Bahn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Tee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durch</a:t>
            </a:r>
            <a:r>
              <a:rPr kumimoji="0" lang="en-GB" sz="2400" b="0" i="0" u="none" strike="noStrike" kern="1200" cap="none" spc="0" normalizeH="0" baseline="0" noProof="0" dirty="0">
                <a:ln>
                  <a:noFill/>
                </a:ln>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1148219" y="4634618"/>
            <a:ext cx="10717420" cy="803267"/>
          </a:xfrm>
          <a:prstGeom prst="round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tx1"/>
                </a:solidFill>
                <a:latin typeface="Century Gothic" panose="020F0302020204030204"/>
              </a:rPr>
              <a:t>Ich </a:t>
            </a:r>
            <a:r>
              <a:rPr lang="en-GB" sz="3600" dirty="0" err="1">
                <a:solidFill>
                  <a:schemeClr val="tx1"/>
                </a:solidFill>
                <a:latin typeface="Century Gothic" panose="020F0302020204030204"/>
              </a:rPr>
              <a:t>habe</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Schwarzwalder</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Kirschtorte</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gegessen</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6" name="Rectangle 5">
            <a:extLst>
              <a:ext uri="{FF2B5EF4-FFF2-40B4-BE49-F238E27FC236}">
                <a16:creationId xmlns:a16="http://schemas.microsoft.com/office/drawing/2014/main" id="{8BBA56B1-CEE1-4F37-BD46-CC5346590CF9}"/>
              </a:ext>
            </a:extLst>
          </p:cNvPr>
          <p:cNvSpPr/>
          <p:nvPr/>
        </p:nvSpPr>
        <p:spPr>
          <a:xfrm>
            <a:off x="9434272" y="782349"/>
            <a:ext cx="2525596" cy="1015663"/>
          </a:xfrm>
          <a:prstGeom prst="rect">
            <a:avLst/>
          </a:prstGeom>
          <a:ln>
            <a:solidFill>
              <a:srgbClr val="115076"/>
            </a:solidFill>
          </a:ln>
        </p:spPr>
        <p:txBody>
          <a:bodyPr wrap="square">
            <a:spAutoFit/>
          </a:bodyPr>
          <a:lstStyle/>
          <a:p>
            <a:pPr lvl="0">
              <a:defRPr/>
            </a:pPr>
            <a:r>
              <a:rPr lang="en-GB" sz="2000" b="1" dirty="0" err="1">
                <a:solidFill>
                  <a:srgbClr val="4472C4">
                    <a:lumMod val="50000"/>
                  </a:srgbClr>
                </a:solidFill>
              </a:rPr>
              <a:t>Schwarzwalder</a:t>
            </a:r>
            <a:r>
              <a:rPr lang="en-GB" sz="2000" b="1" dirty="0">
                <a:solidFill>
                  <a:srgbClr val="4472C4">
                    <a:lumMod val="50000"/>
                  </a:srgbClr>
                </a:solidFill>
              </a:rPr>
              <a:t> </a:t>
            </a:r>
          </a:p>
          <a:p>
            <a:pPr lvl="0">
              <a:defRPr/>
            </a:pPr>
            <a:r>
              <a:rPr lang="en-GB" sz="2000" b="1" dirty="0" err="1">
                <a:solidFill>
                  <a:srgbClr val="4472C4">
                    <a:lumMod val="50000"/>
                  </a:srgbClr>
                </a:solidFill>
              </a:rPr>
              <a:t>Kirschtorte</a:t>
            </a:r>
            <a:r>
              <a:rPr lang="en-GB" sz="2000" b="1" dirty="0">
                <a:solidFill>
                  <a:srgbClr val="4472C4">
                    <a:lumMod val="50000"/>
                  </a:srgbClr>
                </a:solidFill>
              </a:rPr>
              <a:t> </a:t>
            </a:r>
            <a:r>
              <a:rPr lang="en-GB" sz="2000" dirty="0">
                <a:solidFill>
                  <a:srgbClr val="4472C4">
                    <a:lumMod val="50000"/>
                  </a:srgbClr>
                </a:solidFill>
              </a:rPr>
              <a:t>= </a:t>
            </a:r>
            <a:br>
              <a:rPr lang="en-GB" sz="2000" dirty="0">
                <a:solidFill>
                  <a:srgbClr val="4472C4">
                    <a:lumMod val="50000"/>
                  </a:srgbClr>
                </a:solidFill>
              </a:rPr>
            </a:br>
            <a:r>
              <a:rPr lang="en-GB" sz="2000" dirty="0" err="1">
                <a:solidFill>
                  <a:srgbClr val="4472C4">
                    <a:lumMod val="50000"/>
                  </a:srgbClr>
                </a:solidFill>
              </a:rPr>
              <a:t>Blackforest</a:t>
            </a:r>
            <a:r>
              <a:rPr lang="en-GB" sz="2000" dirty="0">
                <a:solidFill>
                  <a:srgbClr val="4472C4">
                    <a:lumMod val="50000"/>
                  </a:srgbClr>
                </a:solidFill>
              </a:rPr>
              <a:t> gateau</a:t>
            </a:r>
            <a:endParaRPr lang="en-GB" sz="2000" dirty="0"/>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57333" cy="647577"/>
          </a:xfrm>
        </p:spPr>
        <p:txBody>
          <a:bodyPr>
            <a:noAutofit/>
          </a:bodyPr>
          <a:lstStyle/>
          <a:p>
            <a:r>
              <a:rPr lang="en-GB" sz="2400" b="1" dirty="0">
                <a:solidFill>
                  <a:schemeClr val="bg1"/>
                </a:solidFill>
              </a:rPr>
              <a:t>Aktivitäten </a:t>
            </a:r>
            <a:r>
              <a:rPr lang="en-GB" sz="2400" b="1" dirty="0" err="1">
                <a:solidFill>
                  <a:schemeClr val="bg1"/>
                </a:solidFill>
              </a:rPr>
              <a:t>im</a:t>
            </a:r>
            <a:r>
              <a:rPr lang="en-GB" sz="2400" b="1" dirty="0">
                <a:solidFill>
                  <a:schemeClr val="bg1"/>
                </a:solidFill>
              </a:rPr>
              <a:t> </a:t>
            </a:r>
            <a:r>
              <a:rPr lang="en-GB" sz="2400" b="1" dirty="0" err="1">
                <a:solidFill>
                  <a:schemeClr val="bg1"/>
                </a:solidFill>
              </a:rPr>
              <a:t>Schwarzwald</a:t>
            </a:r>
            <a:r>
              <a:rPr lang="en-GB" sz="2400" b="1" dirty="0">
                <a:solidFill>
                  <a:schemeClr val="bg1"/>
                </a:solidFill>
              </a:rPr>
              <a:t>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Rounded Rectangle 15">
            <a:extLst>
              <a:ext uri="{FF2B5EF4-FFF2-40B4-BE49-F238E27FC236}">
                <a16:creationId xmlns:a16="http://schemas.microsoft.com/office/drawing/2014/main" id="{FF2158F5-AC8E-6D4B-A76B-661B99AF1A52}"/>
              </a:ext>
            </a:extLst>
          </p:cNvPr>
          <p:cNvSpPr/>
          <p:nvPr/>
        </p:nvSpPr>
        <p:spPr>
          <a:xfrm>
            <a:off x="149991" y="1208006"/>
            <a:ext cx="2648541"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I / I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6A185A55-400F-1943-B215-CF84D5226847}"/>
              </a:ext>
            </a:extLst>
          </p:cNvPr>
          <p:cNvSpPr/>
          <p:nvPr/>
        </p:nvSpPr>
        <p:spPr>
          <a:xfrm>
            <a:off x="133531" y="1806307"/>
            <a:ext cx="266925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you / you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8" name="Rounded Rectangle 33">
            <a:extLst>
              <a:ext uri="{FF2B5EF4-FFF2-40B4-BE49-F238E27FC236}">
                <a16:creationId xmlns:a16="http://schemas.microsoft.com/office/drawing/2014/main" id="{56B5FA24-67D6-084E-B278-F1958B4E8B95}"/>
              </a:ext>
            </a:extLst>
          </p:cNvPr>
          <p:cNvSpPr/>
          <p:nvPr/>
        </p:nvSpPr>
        <p:spPr>
          <a:xfrm>
            <a:off x="123333" y="2404769"/>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 / she has</a:t>
            </a:r>
          </a:p>
        </p:txBody>
      </p:sp>
      <p:sp>
        <p:nvSpPr>
          <p:cNvPr id="19" name="Rounded Rectangle 33">
            <a:extLst>
              <a:ext uri="{FF2B5EF4-FFF2-40B4-BE49-F238E27FC236}">
                <a16:creationId xmlns:a16="http://schemas.microsoft.com/office/drawing/2014/main" id="{19EC6575-9B01-4840-A53E-C1405CC8EA0C}"/>
              </a:ext>
            </a:extLst>
          </p:cNvPr>
          <p:cNvSpPr/>
          <p:nvPr/>
        </p:nvSpPr>
        <p:spPr>
          <a:xfrm>
            <a:off x="123333" y="3003231"/>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he / he has</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0" name="Rounded Rectangle 33">
            <a:extLst>
              <a:ext uri="{FF2B5EF4-FFF2-40B4-BE49-F238E27FC236}">
                <a16:creationId xmlns:a16="http://schemas.microsoft.com/office/drawing/2014/main" id="{3D254196-31AC-1944-AA3F-CA5805ABE1AA}"/>
              </a:ext>
            </a:extLst>
          </p:cNvPr>
          <p:cNvSpPr/>
          <p:nvPr/>
        </p:nvSpPr>
        <p:spPr>
          <a:xfrm>
            <a:off x="134226" y="4780999"/>
            <a:ext cx="263176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she / Has she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1" name="Rounded Rectangle 33">
            <a:extLst>
              <a:ext uri="{FF2B5EF4-FFF2-40B4-BE49-F238E27FC236}">
                <a16:creationId xmlns:a16="http://schemas.microsoft.com/office/drawing/2014/main" id="{D8292E42-8D2B-EE4C-AADE-C5282E60B3C3}"/>
              </a:ext>
            </a:extLst>
          </p:cNvPr>
          <p:cNvSpPr/>
          <p:nvPr/>
        </p:nvSpPr>
        <p:spPr>
          <a:xfrm>
            <a:off x="141080" y="5352170"/>
            <a:ext cx="260119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he / Has she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F3EFF961-3995-1347-BA83-784C7684CCD0}"/>
              </a:ext>
            </a:extLst>
          </p:cNvPr>
          <p:cNvSpPr/>
          <p:nvPr/>
        </p:nvSpPr>
        <p:spPr>
          <a:xfrm>
            <a:off x="98624" y="1745554"/>
            <a:ext cx="2761974"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AEF"/>
              </a:solidFill>
              <a:effectLst/>
              <a:uLnTx/>
              <a:uFillTx/>
              <a:latin typeface="Century Gothic" panose="020F0302020204030204"/>
              <a:ea typeface="+mn-ea"/>
              <a:cs typeface="+mn-cs"/>
            </a:endParaRPr>
          </a:p>
        </p:txBody>
      </p:sp>
      <p:sp>
        <p:nvSpPr>
          <p:cNvPr id="23" name="Rounded Rectangle 33">
            <a:extLst>
              <a:ext uri="{FF2B5EF4-FFF2-40B4-BE49-F238E27FC236}">
                <a16:creationId xmlns:a16="http://schemas.microsoft.com/office/drawing/2014/main" id="{E596D7AC-EE13-EC41-856C-E52A84FD2CD4}"/>
              </a:ext>
            </a:extLst>
          </p:cNvPr>
          <p:cNvSpPr/>
          <p:nvPr/>
        </p:nvSpPr>
        <p:spPr>
          <a:xfrm>
            <a:off x="126917" y="3605030"/>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Did I / Have I</a:t>
            </a:r>
          </a:p>
        </p:txBody>
      </p:sp>
      <p:sp>
        <p:nvSpPr>
          <p:cNvPr id="24" name="Rounded Rectangle 33">
            <a:extLst>
              <a:ext uri="{FF2B5EF4-FFF2-40B4-BE49-F238E27FC236}">
                <a16:creationId xmlns:a16="http://schemas.microsoft.com/office/drawing/2014/main" id="{C9E65888-001F-184F-9DDE-83EA52B50F10}"/>
              </a:ext>
            </a:extLst>
          </p:cNvPr>
          <p:cNvSpPr/>
          <p:nvPr/>
        </p:nvSpPr>
        <p:spPr>
          <a:xfrm>
            <a:off x="126917" y="4184734"/>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you / Have you</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sang / sung</a:t>
            </a:r>
            <a:endParaRPr kumimoji="0" lang="en-GB" sz="2000" b="1" i="0" u="none" strike="noStrike" kern="1200" cap="none" spc="0" normalizeH="0" baseline="0" noProof="0" dirty="0">
              <a:ln>
                <a:noFill/>
              </a:ln>
              <a:solidFill>
                <a:srgbClr val="FFFAEF"/>
              </a:solidFill>
              <a:effectLst/>
              <a:uLnTx/>
              <a:uFillTx/>
              <a:latin typeface="Century Gothic" panose="020F0302020204030204"/>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548" y="912632"/>
            <a:ext cx="2755836" cy="830997"/>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ins </a:t>
            </a:r>
            <a:r>
              <a:rPr lang="en-GB" sz="2400" dirty="0" err="1">
                <a:latin typeface="Century Gothic" panose="020F0302020204030204"/>
              </a:rPr>
              <a:t>Kanu</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schöne</a:t>
            </a:r>
            <a:r>
              <a:rPr lang="en-GB" sz="2400" dirty="0">
                <a:latin typeface="Century Gothic" panose="020F0302020204030204"/>
              </a:rPr>
              <a:t> Lieder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a:t>
            </a:r>
            <a:r>
              <a:rPr lang="en-GB" sz="2400" dirty="0" err="1">
                <a:latin typeface="Century Gothic" panose="020F0302020204030204"/>
              </a:rPr>
              <a:t>dem</a:t>
            </a:r>
            <a:r>
              <a:rPr lang="en-GB" sz="2400" dirty="0">
                <a:latin typeface="Century Gothic" panose="020F0302020204030204"/>
              </a:rPr>
              <a:t> </a:t>
            </a:r>
            <a:r>
              <a:rPr lang="en-GB" sz="2400" dirty="0" err="1">
                <a:latin typeface="Century Gothic" panose="020F0302020204030204"/>
              </a:rPr>
              <a:t>Flugzeug</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Tischtennis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der Bahn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Tee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durch</a:t>
            </a:r>
            <a:r>
              <a:rPr kumimoji="0" lang="en-GB" sz="2400" b="0" i="0" u="none" strike="noStrike" kern="1200" cap="none" spc="0" normalizeH="0" baseline="0" noProof="0" dirty="0">
                <a:ln>
                  <a:noFill/>
                </a:ln>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28795" y="4599093"/>
            <a:ext cx="8882879" cy="803267"/>
          </a:xfrm>
          <a:prstGeom prst="round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tx1"/>
                </a:solidFill>
                <a:latin typeface="Century Gothic" panose="020F0302020204030204"/>
              </a:rPr>
              <a:t>Du hast </a:t>
            </a:r>
            <a:r>
              <a:rPr lang="en-GB" sz="3600" dirty="0" err="1">
                <a:solidFill>
                  <a:schemeClr val="tx1"/>
                </a:solidFill>
                <a:latin typeface="Century Gothic" panose="020F0302020204030204"/>
              </a:rPr>
              <a:t>schöne</a:t>
            </a:r>
            <a:r>
              <a:rPr lang="en-GB" sz="3600" dirty="0">
                <a:solidFill>
                  <a:schemeClr val="tx1"/>
                </a:solidFill>
                <a:latin typeface="Century Gothic" panose="020F0302020204030204"/>
              </a:rPr>
              <a:t> Lieder </a:t>
            </a:r>
            <a:r>
              <a:rPr lang="en-GB" sz="3600" dirty="0" err="1">
                <a:solidFill>
                  <a:schemeClr val="tx1"/>
                </a:solidFill>
                <a:latin typeface="Century Gothic" panose="020F0302020204030204"/>
              </a:rPr>
              <a:t>gesungen</a:t>
            </a:r>
            <a:r>
              <a:rPr lang="en-GB" sz="3600" dirty="0">
                <a:solidFill>
                  <a:schemeClr val="tx1"/>
                </a:solidFill>
                <a:latin typeface="Century Gothic" panose="020F0302020204030204"/>
              </a:rPr>
              <a:t>.</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4816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57333" cy="647577"/>
          </a:xfrm>
        </p:spPr>
        <p:txBody>
          <a:bodyPr>
            <a:noAutofit/>
          </a:bodyPr>
          <a:lstStyle/>
          <a:p>
            <a:r>
              <a:rPr lang="en-GB" sz="2400" b="1" dirty="0">
                <a:solidFill>
                  <a:schemeClr val="bg1"/>
                </a:solidFill>
              </a:rPr>
              <a:t>Aktivitäten </a:t>
            </a:r>
            <a:r>
              <a:rPr lang="en-GB" sz="2400" b="1" dirty="0" err="1">
                <a:solidFill>
                  <a:schemeClr val="bg1"/>
                </a:solidFill>
              </a:rPr>
              <a:t>im</a:t>
            </a:r>
            <a:r>
              <a:rPr lang="en-GB" sz="2400" b="1" dirty="0">
                <a:solidFill>
                  <a:schemeClr val="bg1"/>
                </a:solidFill>
              </a:rPr>
              <a:t> </a:t>
            </a:r>
            <a:r>
              <a:rPr lang="en-GB" sz="2400" b="1" dirty="0" err="1">
                <a:solidFill>
                  <a:schemeClr val="bg1"/>
                </a:solidFill>
              </a:rPr>
              <a:t>Schwarzwald</a:t>
            </a:r>
            <a:r>
              <a:rPr lang="en-GB" sz="2400" b="1" dirty="0">
                <a:solidFill>
                  <a:schemeClr val="bg1"/>
                </a:solidFill>
              </a:rPr>
              <a:t>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Rounded Rectangle 15">
            <a:extLst>
              <a:ext uri="{FF2B5EF4-FFF2-40B4-BE49-F238E27FC236}">
                <a16:creationId xmlns:a16="http://schemas.microsoft.com/office/drawing/2014/main" id="{FF2158F5-AC8E-6D4B-A76B-661B99AF1A52}"/>
              </a:ext>
            </a:extLst>
          </p:cNvPr>
          <p:cNvSpPr/>
          <p:nvPr/>
        </p:nvSpPr>
        <p:spPr>
          <a:xfrm>
            <a:off x="149991" y="1208006"/>
            <a:ext cx="2648541"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I / I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6A185A55-400F-1943-B215-CF84D5226847}"/>
              </a:ext>
            </a:extLst>
          </p:cNvPr>
          <p:cNvSpPr/>
          <p:nvPr/>
        </p:nvSpPr>
        <p:spPr>
          <a:xfrm>
            <a:off x="133531" y="1806307"/>
            <a:ext cx="266925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you / you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8" name="Rounded Rectangle 33">
            <a:extLst>
              <a:ext uri="{FF2B5EF4-FFF2-40B4-BE49-F238E27FC236}">
                <a16:creationId xmlns:a16="http://schemas.microsoft.com/office/drawing/2014/main" id="{56B5FA24-67D6-084E-B278-F1958B4E8B95}"/>
              </a:ext>
            </a:extLst>
          </p:cNvPr>
          <p:cNvSpPr/>
          <p:nvPr/>
        </p:nvSpPr>
        <p:spPr>
          <a:xfrm>
            <a:off x="123333" y="2404769"/>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 / she has</a:t>
            </a:r>
          </a:p>
        </p:txBody>
      </p:sp>
      <p:sp>
        <p:nvSpPr>
          <p:cNvPr id="19" name="Rounded Rectangle 33">
            <a:extLst>
              <a:ext uri="{FF2B5EF4-FFF2-40B4-BE49-F238E27FC236}">
                <a16:creationId xmlns:a16="http://schemas.microsoft.com/office/drawing/2014/main" id="{19EC6575-9B01-4840-A53E-C1405CC8EA0C}"/>
              </a:ext>
            </a:extLst>
          </p:cNvPr>
          <p:cNvSpPr/>
          <p:nvPr/>
        </p:nvSpPr>
        <p:spPr>
          <a:xfrm>
            <a:off x="123333" y="3003231"/>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he / he has</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0" name="Rounded Rectangle 33">
            <a:extLst>
              <a:ext uri="{FF2B5EF4-FFF2-40B4-BE49-F238E27FC236}">
                <a16:creationId xmlns:a16="http://schemas.microsoft.com/office/drawing/2014/main" id="{3D254196-31AC-1944-AA3F-CA5805ABE1AA}"/>
              </a:ext>
            </a:extLst>
          </p:cNvPr>
          <p:cNvSpPr/>
          <p:nvPr/>
        </p:nvSpPr>
        <p:spPr>
          <a:xfrm>
            <a:off x="134226" y="4780999"/>
            <a:ext cx="263176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she / Has 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1" name="Rounded Rectangle 33">
            <a:extLst>
              <a:ext uri="{FF2B5EF4-FFF2-40B4-BE49-F238E27FC236}">
                <a16:creationId xmlns:a16="http://schemas.microsoft.com/office/drawing/2014/main" id="{D8292E42-8D2B-EE4C-AADE-C5282E60B3C3}"/>
              </a:ext>
            </a:extLst>
          </p:cNvPr>
          <p:cNvSpPr/>
          <p:nvPr/>
        </p:nvSpPr>
        <p:spPr>
          <a:xfrm>
            <a:off x="141080" y="5352170"/>
            <a:ext cx="260119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he / Has she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F3EFF961-3995-1347-BA83-784C7684CCD0}"/>
              </a:ext>
            </a:extLst>
          </p:cNvPr>
          <p:cNvSpPr/>
          <p:nvPr/>
        </p:nvSpPr>
        <p:spPr>
          <a:xfrm>
            <a:off x="116691" y="2336224"/>
            <a:ext cx="2761974"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AEF"/>
              </a:solidFill>
              <a:effectLst/>
              <a:uLnTx/>
              <a:uFillTx/>
              <a:latin typeface="Century Gothic" panose="020F0302020204030204"/>
              <a:ea typeface="+mn-ea"/>
              <a:cs typeface="+mn-cs"/>
            </a:endParaRPr>
          </a:p>
        </p:txBody>
      </p:sp>
      <p:sp>
        <p:nvSpPr>
          <p:cNvPr id="23" name="Rounded Rectangle 33">
            <a:extLst>
              <a:ext uri="{FF2B5EF4-FFF2-40B4-BE49-F238E27FC236}">
                <a16:creationId xmlns:a16="http://schemas.microsoft.com/office/drawing/2014/main" id="{E596D7AC-EE13-EC41-856C-E52A84FD2CD4}"/>
              </a:ext>
            </a:extLst>
          </p:cNvPr>
          <p:cNvSpPr/>
          <p:nvPr/>
        </p:nvSpPr>
        <p:spPr>
          <a:xfrm>
            <a:off x="126917" y="3605030"/>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Did I / Have I</a:t>
            </a:r>
          </a:p>
        </p:txBody>
      </p:sp>
      <p:sp>
        <p:nvSpPr>
          <p:cNvPr id="24" name="Rounded Rectangle 33">
            <a:extLst>
              <a:ext uri="{FF2B5EF4-FFF2-40B4-BE49-F238E27FC236}">
                <a16:creationId xmlns:a16="http://schemas.microsoft.com/office/drawing/2014/main" id="{C9E65888-001F-184F-9DDE-83EA52B50F10}"/>
              </a:ext>
            </a:extLst>
          </p:cNvPr>
          <p:cNvSpPr/>
          <p:nvPr/>
        </p:nvSpPr>
        <p:spPr>
          <a:xfrm>
            <a:off x="126917" y="4184734"/>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you / Have you</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flew / flown</a:t>
            </a:r>
            <a:endParaRPr kumimoji="0" lang="en-GB" sz="2000" b="1" i="0" u="none" strike="noStrike" kern="1200" cap="none" spc="0" normalizeH="0" baseline="0" noProof="0" dirty="0">
              <a:ln>
                <a:noFill/>
              </a:ln>
              <a:solidFill>
                <a:srgbClr val="FFFAEF"/>
              </a:solidFill>
              <a:effectLst/>
              <a:uLnTx/>
              <a:uFillTx/>
              <a:latin typeface="Century Gothic" panose="020F0302020204030204"/>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548" y="912632"/>
            <a:ext cx="2755836" cy="830997"/>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ins </a:t>
            </a:r>
            <a:r>
              <a:rPr lang="en-GB" sz="2400" dirty="0" err="1">
                <a:latin typeface="Century Gothic" panose="020F0302020204030204"/>
              </a:rPr>
              <a:t>Kanu</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schöne</a:t>
            </a:r>
            <a:r>
              <a:rPr lang="en-GB" sz="2400" dirty="0">
                <a:latin typeface="Century Gothic" panose="020F0302020204030204"/>
              </a:rPr>
              <a:t> Lieder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a:t>
            </a:r>
            <a:r>
              <a:rPr lang="en-GB" sz="2400" dirty="0" err="1">
                <a:latin typeface="Century Gothic" panose="020F0302020204030204"/>
              </a:rPr>
              <a:t>dem</a:t>
            </a:r>
            <a:r>
              <a:rPr lang="en-GB" sz="2400" dirty="0">
                <a:latin typeface="Century Gothic" panose="020F0302020204030204"/>
              </a:rPr>
              <a:t> </a:t>
            </a:r>
            <a:r>
              <a:rPr lang="en-GB" sz="2400" dirty="0" err="1">
                <a:latin typeface="Century Gothic" panose="020F0302020204030204"/>
              </a:rPr>
              <a:t>Flugzeug</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Tischtennis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der Bahn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Tee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durch</a:t>
            </a:r>
            <a:r>
              <a:rPr kumimoji="0" lang="en-GB" sz="2400" b="0" i="0" u="none" strike="noStrike" kern="1200" cap="none" spc="0" normalizeH="0" baseline="0" noProof="0" dirty="0">
                <a:ln>
                  <a:noFill/>
                </a:ln>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28795" y="4599093"/>
            <a:ext cx="8882879" cy="803267"/>
          </a:xfrm>
          <a:prstGeom prst="round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tx1"/>
                </a:solidFill>
                <a:latin typeface="Century Gothic" panose="020F0302020204030204"/>
              </a:rPr>
              <a:t>Sie </a:t>
            </a:r>
            <a:r>
              <a:rPr lang="en-GB" sz="3600" dirty="0" err="1">
                <a:solidFill>
                  <a:schemeClr val="tx1"/>
                </a:solidFill>
                <a:latin typeface="Century Gothic" panose="020F0302020204030204"/>
              </a:rPr>
              <a:t>ist</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mit</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dem</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Flugzeug</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geflogen</a:t>
            </a:r>
            <a:r>
              <a:rPr lang="en-GB" sz="3600" dirty="0">
                <a:solidFill>
                  <a:schemeClr val="tx1"/>
                </a:solidFill>
                <a:latin typeface="Century Gothic" panose="020F0302020204030204"/>
              </a:rPr>
              <a:t>.</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4078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38AF041-7289-9B41-8333-D18F457BE46E}"/>
              </a:ext>
            </a:extLst>
          </p:cNvPr>
          <p:cNvSpPr>
            <a:spLocks noGrp="1"/>
          </p:cNvSpPr>
          <p:nvPr>
            <p:ph type="title"/>
          </p:nvPr>
        </p:nvSpPr>
        <p:spPr>
          <a:xfrm>
            <a:off x="5046186" y="246585"/>
            <a:ext cx="2111116" cy="1341797"/>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pic>
        <p:nvPicPr>
          <p:cNvPr id="2" name="Picture 1" descr="but"/>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0565" y="1141268"/>
            <a:ext cx="1651973" cy="1651973"/>
          </a:xfrm>
          <a:prstGeom prst="rect">
            <a:avLst/>
          </a:prstGeom>
        </p:spPr>
      </p:pic>
      <p:pic>
        <p:nvPicPr>
          <p:cNvPr id="11" name="Picture 10" descr="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42768" y="5635518"/>
            <a:ext cx="355602" cy="507635"/>
          </a:xfrm>
          <a:prstGeom prst="rect">
            <a:avLst/>
          </a:prstGeom>
        </p:spPr>
      </p:pic>
      <p:pic>
        <p:nvPicPr>
          <p:cNvPr id="12" name="Picture 11" descr="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98373" y="5628260"/>
            <a:ext cx="360423" cy="514890"/>
          </a:xfrm>
          <a:prstGeom prst="rect">
            <a:avLst/>
          </a:prstGeom>
        </p:spPr>
      </p:pic>
      <p:pic>
        <p:nvPicPr>
          <p:cNvPr id="13" name="Picture 12" descr="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58796" y="5628260"/>
            <a:ext cx="360423" cy="514890"/>
          </a:xfrm>
          <a:prstGeom prst="rect">
            <a:avLst/>
          </a:prstGeom>
        </p:spPr>
      </p:pic>
      <p:pic>
        <p:nvPicPr>
          <p:cNvPr id="3" name="Picture 2" descr="ma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394" y="1380330"/>
            <a:ext cx="1191335" cy="1213622"/>
          </a:xfrm>
          <a:prstGeom prst="rect">
            <a:avLst/>
          </a:prstGeom>
        </p:spPr>
      </p:pic>
      <p:pic>
        <p:nvPicPr>
          <p:cNvPr id="14" name="Picture 13" descr="woma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8165" y="1367574"/>
            <a:ext cx="1222265" cy="1226381"/>
          </a:xfrm>
          <a:prstGeom prst="rect">
            <a:avLst/>
          </a:prstGeom>
        </p:spPr>
      </p:pic>
      <p:cxnSp>
        <p:nvCxnSpPr>
          <p:cNvPr id="15" name="Straight Arrow Connector 14" descr="arrow pointing to green shoes"/>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pointing to blue shoes"/>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blue shoe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20" name="Picture 19" descr="green sho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21" name="TextBox 20" descr="question mark"/>
          <p:cNvSpPr txBox="1"/>
          <p:nvPr/>
        </p:nvSpPr>
        <p:spPr>
          <a:xfrm>
            <a:off x="9858015" y="4098239"/>
            <a:ext cx="539877"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a:t>
            </a:r>
          </a:p>
        </p:txBody>
      </p:sp>
      <p:cxnSp>
        <p:nvCxnSpPr>
          <p:cNvPr id="27" name="Straight Arrow Connector 26" descr="arrow pointing at colourful sheep"/>
          <p:cNvCxnSpPr>
            <a:cxnSpLocks/>
          </p:cNvCxnSpPr>
          <p:nvPr/>
        </p:nvCxnSpPr>
        <p:spPr>
          <a:xfrm flipH="1">
            <a:off x="2465882" y="4098239"/>
            <a:ext cx="353800" cy="143987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EFC0E537-47D0-E3A9-7266-54967F6CF1A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9990" y="4371215"/>
            <a:ext cx="3649778" cy="168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Eltern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aber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ber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anders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7" name="anders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hundert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hundert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oder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9" name="oder new.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57333" cy="647577"/>
          </a:xfrm>
        </p:spPr>
        <p:txBody>
          <a:bodyPr>
            <a:noAutofit/>
          </a:bodyPr>
          <a:lstStyle/>
          <a:p>
            <a:r>
              <a:rPr lang="en-GB" sz="2400" b="1" dirty="0">
                <a:solidFill>
                  <a:schemeClr val="bg1"/>
                </a:solidFill>
              </a:rPr>
              <a:t>Aktivitäten </a:t>
            </a:r>
            <a:r>
              <a:rPr lang="en-GB" sz="2400" b="1" dirty="0" err="1">
                <a:solidFill>
                  <a:schemeClr val="bg1"/>
                </a:solidFill>
              </a:rPr>
              <a:t>im</a:t>
            </a:r>
            <a:r>
              <a:rPr lang="en-GB" sz="2400" b="1" dirty="0">
                <a:solidFill>
                  <a:schemeClr val="bg1"/>
                </a:solidFill>
              </a:rPr>
              <a:t> </a:t>
            </a:r>
            <a:r>
              <a:rPr lang="en-GB" sz="2400" b="1" dirty="0" err="1">
                <a:solidFill>
                  <a:schemeClr val="bg1"/>
                </a:solidFill>
              </a:rPr>
              <a:t>Schwarzwald</a:t>
            </a:r>
            <a:r>
              <a:rPr lang="en-GB" sz="2400" b="1" dirty="0">
                <a:solidFill>
                  <a:schemeClr val="bg1"/>
                </a:solidFill>
              </a:rPr>
              <a:t>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Rounded Rectangle 15">
            <a:extLst>
              <a:ext uri="{FF2B5EF4-FFF2-40B4-BE49-F238E27FC236}">
                <a16:creationId xmlns:a16="http://schemas.microsoft.com/office/drawing/2014/main" id="{FF2158F5-AC8E-6D4B-A76B-661B99AF1A52}"/>
              </a:ext>
            </a:extLst>
          </p:cNvPr>
          <p:cNvSpPr/>
          <p:nvPr/>
        </p:nvSpPr>
        <p:spPr>
          <a:xfrm>
            <a:off x="149991" y="1208006"/>
            <a:ext cx="2648541"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I / I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6A185A55-400F-1943-B215-CF84D5226847}"/>
              </a:ext>
            </a:extLst>
          </p:cNvPr>
          <p:cNvSpPr/>
          <p:nvPr/>
        </p:nvSpPr>
        <p:spPr>
          <a:xfrm>
            <a:off x="133531" y="1806307"/>
            <a:ext cx="266925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you / you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8" name="Rounded Rectangle 33">
            <a:extLst>
              <a:ext uri="{FF2B5EF4-FFF2-40B4-BE49-F238E27FC236}">
                <a16:creationId xmlns:a16="http://schemas.microsoft.com/office/drawing/2014/main" id="{56B5FA24-67D6-084E-B278-F1958B4E8B95}"/>
              </a:ext>
            </a:extLst>
          </p:cNvPr>
          <p:cNvSpPr/>
          <p:nvPr/>
        </p:nvSpPr>
        <p:spPr>
          <a:xfrm>
            <a:off x="123333" y="2404769"/>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 / she has</a:t>
            </a:r>
          </a:p>
        </p:txBody>
      </p:sp>
      <p:sp>
        <p:nvSpPr>
          <p:cNvPr id="19" name="Rounded Rectangle 33">
            <a:extLst>
              <a:ext uri="{FF2B5EF4-FFF2-40B4-BE49-F238E27FC236}">
                <a16:creationId xmlns:a16="http://schemas.microsoft.com/office/drawing/2014/main" id="{19EC6575-9B01-4840-A53E-C1405CC8EA0C}"/>
              </a:ext>
            </a:extLst>
          </p:cNvPr>
          <p:cNvSpPr/>
          <p:nvPr/>
        </p:nvSpPr>
        <p:spPr>
          <a:xfrm>
            <a:off x="123333" y="3003231"/>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he / he has</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0" name="Rounded Rectangle 33">
            <a:extLst>
              <a:ext uri="{FF2B5EF4-FFF2-40B4-BE49-F238E27FC236}">
                <a16:creationId xmlns:a16="http://schemas.microsoft.com/office/drawing/2014/main" id="{3D254196-31AC-1944-AA3F-CA5805ABE1AA}"/>
              </a:ext>
            </a:extLst>
          </p:cNvPr>
          <p:cNvSpPr/>
          <p:nvPr/>
        </p:nvSpPr>
        <p:spPr>
          <a:xfrm>
            <a:off x="134226" y="4780999"/>
            <a:ext cx="263176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she / Has she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1" name="Rounded Rectangle 33">
            <a:extLst>
              <a:ext uri="{FF2B5EF4-FFF2-40B4-BE49-F238E27FC236}">
                <a16:creationId xmlns:a16="http://schemas.microsoft.com/office/drawing/2014/main" id="{D8292E42-8D2B-EE4C-AADE-C5282E60B3C3}"/>
              </a:ext>
            </a:extLst>
          </p:cNvPr>
          <p:cNvSpPr/>
          <p:nvPr/>
        </p:nvSpPr>
        <p:spPr>
          <a:xfrm>
            <a:off x="141080" y="5352170"/>
            <a:ext cx="260119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he / Has 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F3EFF961-3995-1347-BA83-784C7684CCD0}"/>
              </a:ext>
            </a:extLst>
          </p:cNvPr>
          <p:cNvSpPr/>
          <p:nvPr/>
        </p:nvSpPr>
        <p:spPr>
          <a:xfrm>
            <a:off x="83146" y="2946057"/>
            <a:ext cx="2761974"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AEF"/>
              </a:solidFill>
              <a:effectLst/>
              <a:uLnTx/>
              <a:uFillTx/>
              <a:latin typeface="Century Gothic" panose="020F0302020204030204"/>
              <a:ea typeface="+mn-ea"/>
              <a:cs typeface="+mn-cs"/>
            </a:endParaRPr>
          </a:p>
        </p:txBody>
      </p:sp>
      <p:sp>
        <p:nvSpPr>
          <p:cNvPr id="23" name="Rounded Rectangle 33">
            <a:extLst>
              <a:ext uri="{FF2B5EF4-FFF2-40B4-BE49-F238E27FC236}">
                <a16:creationId xmlns:a16="http://schemas.microsoft.com/office/drawing/2014/main" id="{E596D7AC-EE13-EC41-856C-E52A84FD2CD4}"/>
              </a:ext>
            </a:extLst>
          </p:cNvPr>
          <p:cNvSpPr/>
          <p:nvPr/>
        </p:nvSpPr>
        <p:spPr>
          <a:xfrm>
            <a:off x="126917" y="3605030"/>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Did I / Have I</a:t>
            </a:r>
          </a:p>
        </p:txBody>
      </p:sp>
      <p:sp>
        <p:nvSpPr>
          <p:cNvPr id="24" name="Rounded Rectangle 33">
            <a:extLst>
              <a:ext uri="{FF2B5EF4-FFF2-40B4-BE49-F238E27FC236}">
                <a16:creationId xmlns:a16="http://schemas.microsoft.com/office/drawing/2014/main" id="{C9E65888-001F-184F-9DDE-83EA52B50F10}"/>
              </a:ext>
            </a:extLst>
          </p:cNvPr>
          <p:cNvSpPr/>
          <p:nvPr/>
        </p:nvSpPr>
        <p:spPr>
          <a:xfrm>
            <a:off x="126917" y="4184734"/>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you / Have you</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drank / drunk</a:t>
            </a:r>
            <a:endParaRPr kumimoji="0" lang="en-GB" sz="2000" b="1" i="0" u="none" strike="noStrike" kern="1200" cap="none" spc="0" normalizeH="0" baseline="0" noProof="0" dirty="0">
              <a:ln>
                <a:noFill/>
              </a:ln>
              <a:solidFill>
                <a:srgbClr val="FFFAEF"/>
              </a:solidFill>
              <a:effectLst/>
              <a:uLnTx/>
              <a:uFillTx/>
              <a:latin typeface="Century Gothic" panose="020F0302020204030204"/>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548" y="912632"/>
            <a:ext cx="2755836" cy="830997"/>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ins </a:t>
            </a:r>
            <a:r>
              <a:rPr lang="en-GB" sz="2400" dirty="0" err="1">
                <a:latin typeface="Century Gothic" panose="020F0302020204030204"/>
              </a:rPr>
              <a:t>Kanu</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schöne</a:t>
            </a:r>
            <a:r>
              <a:rPr lang="en-GB" sz="2400" dirty="0">
                <a:latin typeface="Century Gothic" panose="020F0302020204030204"/>
              </a:rPr>
              <a:t> Lieder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a:t>
            </a:r>
            <a:r>
              <a:rPr lang="en-GB" sz="2400" dirty="0" err="1">
                <a:latin typeface="Century Gothic" panose="020F0302020204030204"/>
              </a:rPr>
              <a:t>dem</a:t>
            </a:r>
            <a:r>
              <a:rPr lang="en-GB" sz="2400" dirty="0">
                <a:latin typeface="Century Gothic" panose="020F0302020204030204"/>
              </a:rPr>
              <a:t> </a:t>
            </a:r>
            <a:r>
              <a:rPr lang="en-GB" sz="2400" dirty="0" err="1">
                <a:latin typeface="Century Gothic" panose="020F0302020204030204"/>
              </a:rPr>
              <a:t>Flugzeug</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Tischtennis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der Bahn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Tee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durch</a:t>
            </a:r>
            <a:r>
              <a:rPr kumimoji="0" lang="en-GB" sz="2400" b="0" i="0" u="none" strike="noStrike" kern="1200" cap="none" spc="0" normalizeH="0" baseline="0" noProof="0" dirty="0">
                <a:ln>
                  <a:noFill/>
                </a:ln>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28795" y="4599093"/>
            <a:ext cx="8882879" cy="803267"/>
          </a:xfrm>
          <a:prstGeom prst="round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tx1"/>
                </a:solidFill>
                <a:latin typeface="Century Gothic" panose="020F0302020204030204"/>
              </a:rPr>
              <a:t>Er hat Tee </a:t>
            </a:r>
            <a:r>
              <a:rPr lang="en-GB" sz="3600" dirty="0" err="1">
                <a:solidFill>
                  <a:schemeClr val="tx1"/>
                </a:solidFill>
                <a:latin typeface="Century Gothic" panose="020F0302020204030204"/>
              </a:rPr>
              <a:t>getrunken</a:t>
            </a:r>
            <a:r>
              <a:rPr lang="en-GB" sz="3600" dirty="0">
                <a:solidFill>
                  <a:schemeClr val="tx1"/>
                </a:solidFill>
                <a:latin typeface="Century Gothic" panose="020F0302020204030204"/>
              </a:rPr>
              <a:t>.</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562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57333" cy="647577"/>
          </a:xfrm>
        </p:spPr>
        <p:txBody>
          <a:bodyPr>
            <a:noAutofit/>
          </a:bodyPr>
          <a:lstStyle/>
          <a:p>
            <a:r>
              <a:rPr lang="en-GB" sz="2400" b="1" dirty="0">
                <a:solidFill>
                  <a:schemeClr val="bg1"/>
                </a:solidFill>
              </a:rPr>
              <a:t>Aktivitäten </a:t>
            </a:r>
            <a:r>
              <a:rPr lang="en-GB" sz="2400" b="1" dirty="0" err="1">
                <a:solidFill>
                  <a:schemeClr val="bg1"/>
                </a:solidFill>
              </a:rPr>
              <a:t>im</a:t>
            </a:r>
            <a:r>
              <a:rPr lang="en-GB" sz="2400" b="1" dirty="0">
                <a:solidFill>
                  <a:schemeClr val="bg1"/>
                </a:solidFill>
              </a:rPr>
              <a:t> </a:t>
            </a:r>
            <a:r>
              <a:rPr lang="en-GB" sz="2400" b="1" dirty="0" err="1">
                <a:solidFill>
                  <a:schemeClr val="bg1"/>
                </a:solidFill>
              </a:rPr>
              <a:t>Schwarzwald</a:t>
            </a:r>
            <a:r>
              <a:rPr lang="en-GB" sz="2400" b="1" dirty="0">
                <a:solidFill>
                  <a:schemeClr val="bg1"/>
                </a:solidFill>
              </a:rPr>
              <a:t>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Rounded Rectangle 15">
            <a:extLst>
              <a:ext uri="{FF2B5EF4-FFF2-40B4-BE49-F238E27FC236}">
                <a16:creationId xmlns:a16="http://schemas.microsoft.com/office/drawing/2014/main" id="{FF2158F5-AC8E-6D4B-A76B-661B99AF1A52}"/>
              </a:ext>
            </a:extLst>
          </p:cNvPr>
          <p:cNvSpPr/>
          <p:nvPr/>
        </p:nvSpPr>
        <p:spPr>
          <a:xfrm>
            <a:off x="149991" y="1208006"/>
            <a:ext cx="2648541"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I / I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6A185A55-400F-1943-B215-CF84D5226847}"/>
              </a:ext>
            </a:extLst>
          </p:cNvPr>
          <p:cNvSpPr/>
          <p:nvPr/>
        </p:nvSpPr>
        <p:spPr>
          <a:xfrm>
            <a:off x="133531" y="1806307"/>
            <a:ext cx="266925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you / you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8" name="Rounded Rectangle 33">
            <a:extLst>
              <a:ext uri="{FF2B5EF4-FFF2-40B4-BE49-F238E27FC236}">
                <a16:creationId xmlns:a16="http://schemas.microsoft.com/office/drawing/2014/main" id="{56B5FA24-67D6-084E-B278-F1958B4E8B95}"/>
              </a:ext>
            </a:extLst>
          </p:cNvPr>
          <p:cNvSpPr/>
          <p:nvPr/>
        </p:nvSpPr>
        <p:spPr>
          <a:xfrm>
            <a:off x="123333" y="2404769"/>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 / she has</a:t>
            </a:r>
          </a:p>
        </p:txBody>
      </p:sp>
      <p:sp>
        <p:nvSpPr>
          <p:cNvPr id="19" name="Rounded Rectangle 33">
            <a:extLst>
              <a:ext uri="{FF2B5EF4-FFF2-40B4-BE49-F238E27FC236}">
                <a16:creationId xmlns:a16="http://schemas.microsoft.com/office/drawing/2014/main" id="{19EC6575-9B01-4840-A53E-C1405CC8EA0C}"/>
              </a:ext>
            </a:extLst>
          </p:cNvPr>
          <p:cNvSpPr/>
          <p:nvPr/>
        </p:nvSpPr>
        <p:spPr>
          <a:xfrm>
            <a:off x="123333" y="3003231"/>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he / he has</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0" name="Rounded Rectangle 33">
            <a:extLst>
              <a:ext uri="{FF2B5EF4-FFF2-40B4-BE49-F238E27FC236}">
                <a16:creationId xmlns:a16="http://schemas.microsoft.com/office/drawing/2014/main" id="{3D254196-31AC-1944-AA3F-CA5805ABE1AA}"/>
              </a:ext>
            </a:extLst>
          </p:cNvPr>
          <p:cNvSpPr/>
          <p:nvPr/>
        </p:nvSpPr>
        <p:spPr>
          <a:xfrm>
            <a:off x="134226" y="4780999"/>
            <a:ext cx="263176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she / Has she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1" name="Rounded Rectangle 33">
            <a:extLst>
              <a:ext uri="{FF2B5EF4-FFF2-40B4-BE49-F238E27FC236}">
                <a16:creationId xmlns:a16="http://schemas.microsoft.com/office/drawing/2014/main" id="{D8292E42-8D2B-EE4C-AADE-C5282E60B3C3}"/>
              </a:ext>
            </a:extLst>
          </p:cNvPr>
          <p:cNvSpPr/>
          <p:nvPr/>
        </p:nvSpPr>
        <p:spPr>
          <a:xfrm>
            <a:off x="141080" y="5352170"/>
            <a:ext cx="260119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he / Has 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F3EFF961-3995-1347-BA83-784C7684CCD0}"/>
              </a:ext>
            </a:extLst>
          </p:cNvPr>
          <p:cNvSpPr/>
          <p:nvPr/>
        </p:nvSpPr>
        <p:spPr>
          <a:xfrm>
            <a:off x="69120" y="3535655"/>
            <a:ext cx="2761974"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AEF"/>
              </a:solidFill>
              <a:effectLst/>
              <a:uLnTx/>
              <a:uFillTx/>
              <a:latin typeface="Century Gothic" panose="020F0302020204030204"/>
              <a:ea typeface="+mn-ea"/>
              <a:cs typeface="+mn-cs"/>
            </a:endParaRPr>
          </a:p>
        </p:txBody>
      </p:sp>
      <p:sp>
        <p:nvSpPr>
          <p:cNvPr id="23" name="Rounded Rectangle 33">
            <a:extLst>
              <a:ext uri="{FF2B5EF4-FFF2-40B4-BE49-F238E27FC236}">
                <a16:creationId xmlns:a16="http://schemas.microsoft.com/office/drawing/2014/main" id="{E596D7AC-EE13-EC41-856C-E52A84FD2CD4}"/>
              </a:ext>
            </a:extLst>
          </p:cNvPr>
          <p:cNvSpPr/>
          <p:nvPr/>
        </p:nvSpPr>
        <p:spPr>
          <a:xfrm>
            <a:off x="126917" y="3605030"/>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Did I / Have I</a:t>
            </a:r>
          </a:p>
        </p:txBody>
      </p:sp>
      <p:sp>
        <p:nvSpPr>
          <p:cNvPr id="24" name="Rounded Rectangle 33">
            <a:extLst>
              <a:ext uri="{FF2B5EF4-FFF2-40B4-BE49-F238E27FC236}">
                <a16:creationId xmlns:a16="http://schemas.microsoft.com/office/drawing/2014/main" id="{C9E65888-001F-184F-9DDE-83EA52B50F10}"/>
              </a:ext>
            </a:extLst>
          </p:cNvPr>
          <p:cNvSpPr/>
          <p:nvPr/>
        </p:nvSpPr>
        <p:spPr>
          <a:xfrm>
            <a:off x="126917" y="4184734"/>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you / Have you</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climb / climbed</a:t>
            </a:r>
            <a:endParaRPr kumimoji="0" lang="en-GB" sz="2000" b="1" i="0" u="none" strike="noStrike" kern="1200" cap="none" spc="0" normalizeH="0" baseline="0" noProof="0" dirty="0">
              <a:ln>
                <a:noFill/>
              </a:ln>
              <a:solidFill>
                <a:srgbClr val="FFFAEF"/>
              </a:solidFill>
              <a:effectLst/>
              <a:uLnTx/>
              <a:uFillTx/>
              <a:latin typeface="Century Gothic" panose="020F0302020204030204"/>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548" y="912632"/>
            <a:ext cx="2755836" cy="830997"/>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ins </a:t>
            </a:r>
            <a:r>
              <a:rPr lang="en-GB" sz="2400" dirty="0" err="1">
                <a:latin typeface="Century Gothic" panose="020F0302020204030204"/>
              </a:rPr>
              <a:t>Kanu</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schöne</a:t>
            </a:r>
            <a:r>
              <a:rPr lang="en-GB" sz="2400" dirty="0">
                <a:latin typeface="Century Gothic" panose="020F0302020204030204"/>
              </a:rPr>
              <a:t> Lieder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a:t>
            </a:r>
            <a:r>
              <a:rPr lang="en-GB" sz="2400" dirty="0" err="1">
                <a:latin typeface="Century Gothic" panose="020F0302020204030204"/>
              </a:rPr>
              <a:t>dem</a:t>
            </a:r>
            <a:r>
              <a:rPr lang="en-GB" sz="2400" dirty="0">
                <a:latin typeface="Century Gothic" panose="020F0302020204030204"/>
              </a:rPr>
              <a:t> </a:t>
            </a:r>
            <a:r>
              <a:rPr lang="en-GB" sz="2400" dirty="0" err="1">
                <a:latin typeface="Century Gothic" panose="020F0302020204030204"/>
              </a:rPr>
              <a:t>Flugzeug</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Tischtennis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der Bahn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Tee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durch</a:t>
            </a:r>
            <a:r>
              <a:rPr kumimoji="0" lang="en-GB" sz="2400" b="0" i="0" u="none" strike="noStrike" kern="1200" cap="none" spc="0" normalizeH="0" baseline="0" noProof="0" dirty="0">
                <a:ln>
                  <a:noFill/>
                </a:ln>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28795" y="4599093"/>
            <a:ext cx="8882879" cy="803267"/>
          </a:xfrm>
          <a:prstGeom prst="round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tx1"/>
                </a:solidFill>
                <a:latin typeface="Century Gothic" panose="020F0302020204030204"/>
              </a:rPr>
              <a:t>Bin ich ins Kanu </a:t>
            </a:r>
            <a:r>
              <a:rPr lang="en-GB" sz="3600" dirty="0" err="1">
                <a:solidFill>
                  <a:schemeClr val="tx1"/>
                </a:solidFill>
                <a:latin typeface="Century Gothic" panose="020F0302020204030204"/>
              </a:rPr>
              <a:t>gestiegen</a:t>
            </a:r>
            <a:r>
              <a:rPr lang="en-GB" sz="3600" dirty="0">
                <a:solidFill>
                  <a:schemeClr val="tx1"/>
                </a:solidFill>
                <a:latin typeface="Century Gothic" panose="020F0302020204030204"/>
              </a:rPr>
              <a:t>?</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4711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57333" cy="647577"/>
          </a:xfrm>
        </p:spPr>
        <p:txBody>
          <a:bodyPr>
            <a:noAutofit/>
          </a:bodyPr>
          <a:lstStyle/>
          <a:p>
            <a:r>
              <a:rPr lang="en-GB" sz="2400" b="1" dirty="0">
                <a:solidFill>
                  <a:schemeClr val="bg1"/>
                </a:solidFill>
              </a:rPr>
              <a:t>Aktivitäten </a:t>
            </a:r>
            <a:r>
              <a:rPr lang="en-GB" sz="2400" b="1" dirty="0" err="1">
                <a:solidFill>
                  <a:schemeClr val="bg1"/>
                </a:solidFill>
              </a:rPr>
              <a:t>im</a:t>
            </a:r>
            <a:r>
              <a:rPr lang="en-GB" sz="2400" b="1" dirty="0">
                <a:solidFill>
                  <a:schemeClr val="bg1"/>
                </a:solidFill>
              </a:rPr>
              <a:t> </a:t>
            </a:r>
            <a:r>
              <a:rPr lang="en-GB" sz="2400" b="1" dirty="0" err="1">
                <a:solidFill>
                  <a:schemeClr val="bg1"/>
                </a:solidFill>
              </a:rPr>
              <a:t>Schwarzwald</a:t>
            </a:r>
            <a:r>
              <a:rPr lang="en-GB" sz="2400" b="1" dirty="0">
                <a:solidFill>
                  <a:schemeClr val="bg1"/>
                </a:solidFill>
              </a:rPr>
              <a:t>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Rounded Rectangle 15">
            <a:extLst>
              <a:ext uri="{FF2B5EF4-FFF2-40B4-BE49-F238E27FC236}">
                <a16:creationId xmlns:a16="http://schemas.microsoft.com/office/drawing/2014/main" id="{FF2158F5-AC8E-6D4B-A76B-661B99AF1A52}"/>
              </a:ext>
            </a:extLst>
          </p:cNvPr>
          <p:cNvSpPr/>
          <p:nvPr/>
        </p:nvSpPr>
        <p:spPr>
          <a:xfrm>
            <a:off x="149991" y="1208006"/>
            <a:ext cx="2648541"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I / I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6A185A55-400F-1943-B215-CF84D5226847}"/>
              </a:ext>
            </a:extLst>
          </p:cNvPr>
          <p:cNvSpPr/>
          <p:nvPr/>
        </p:nvSpPr>
        <p:spPr>
          <a:xfrm>
            <a:off x="133531" y="1806307"/>
            <a:ext cx="266925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you / you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8" name="Rounded Rectangle 33">
            <a:extLst>
              <a:ext uri="{FF2B5EF4-FFF2-40B4-BE49-F238E27FC236}">
                <a16:creationId xmlns:a16="http://schemas.microsoft.com/office/drawing/2014/main" id="{56B5FA24-67D6-084E-B278-F1958B4E8B95}"/>
              </a:ext>
            </a:extLst>
          </p:cNvPr>
          <p:cNvSpPr/>
          <p:nvPr/>
        </p:nvSpPr>
        <p:spPr>
          <a:xfrm>
            <a:off x="123333" y="2404769"/>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 / she has</a:t>
            </a:r>
          </a:p>
        </p:txBody>
      </p:sp>
      <p:sp>
        <p:nvSpPr>
          <p:cNvPr id="19" name="Rounded Rectangle 33">
            <a:extLst>
              <a:ext uri="{FF2B5EF4-FFF2-40B4-BE49-F238E27FC236}">
                <a16:creationId xmlns:a16="http://schemas.microsoft.com/office/drawing/2014/main" id="{19EC6575-9B01-4840-A53E-C1405CC8EA0C}"/>
              </a:ext>
            </a:extLst>
          </p:cNvPr>
          <p:cNvSpPr/>
          <p:nvPr/>
        </p:nvSpPr>
        <p:spPr>
          <a:xfrm>
            <a:off x="123333" y="3003231"/>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he / he has</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0" name="Rounded Rectangle 33">
            <a:extLst>
              <a:ext uri="{FF2B5EF4-FFF2-40B4-BE49-F238E27FC236}">
                <a16:creationId xmlns:a16="http://schemas.microsoft.com/office/drawing/2014/main" id="{3D254196-31AC-1944-AA3F-CA5805ABE1AA}"/>
              </a:ext>
            </a:extLst>
          </p:cNvPr>
          <p:cNvSpPr/>
          <p:nvPr/>
        </p:nvSpPr>
        <p:spPr>
          <a:xfrm>
            <a:off x="134226" y="4780999"/>
            <a:ext cx="263176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she / Has she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1" name="Rounded Rectangle 33">
            <a:extLst>
              <a:ext uri="{FF2B5EF4-FFF2-40B4-BE49-F238E27FC236}">
                <a16:creationId xmlns:a16="http://schemas.microsoft.com/office/drawing/2014/main" id="{D8292E42-8D2B-EE4C-AADE-C5282E60B3C3}"/>
              </a:ext>
            </a:extLst>
          </p:cNvPr>
          <p:cNvSpPr/>
          <p:nvPr/>
        </p:nvSpPr>
        <p:spPr>
          <a:xfrm>
            <a:off x="141080" y="5352170"/>
            <a:ext cx="260119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he / Has 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F3EFF961-3995-1347-BA83-784C7684CCD0}"/>
              </a:ext>
            </a:extLst>
          </p:cNvPr>
          <p:cNvSpPr/>
          <p:nvPr/>
        </p:nvSpPr>
        <p:spPr>
          <a:xfrm>
            <a:off x="69120" y="4128316"/>
            <a:ext cx="2761974"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AEF"/>
              </a:solidFill>
              <a:effectLst/>
              <a:uLnTx/>
              <a:uFillTx/>
              <a:latin typeface="Century Gothic" panose="020F0302020204030204"/>
              <a:ea typeface="+mn-ea"/>
              <a:cs typeface="+mn-cs"/>
            </a:endParaRPr>
          </a:p>
        </p:txBody>
      </p:sp>
      <p:sp>
        <p:nvSpPr>
          <p:cNvPr id="23" name="Rounded Rectangle 33">
            <a:extLst>
              <a:ext uri="{FF2B5EF4-FFF2-40B4-BE49-F238E27FC236}">
                <a16:creationId xmlns:a16="http://schemas.microsoft.com/office/drawing/2014/main" id="{E596D7AC-EE13-EC41-856C-E52A84FD2CD4}"/>
              </a:ext>
            </a:extLst>
          </p:cNvPr>
          <p:cNvSpPr/>
          <p:nvPr/>
        </p:nvSpPr>
        <p:spPr>
          <a:xfrm>
            <a:off x="126917" y="3605030"/>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Did I / Have I</a:t>
            </a:r>
          </a:p>
        </p:txBody>
      </p:sp>
      <p:sp>
        <p:nvSpPr>
          <p:cNvPr id="24" name="Rounded Rectangle 33">
            <a:extLst>
              <a:ext uri="{FF2B5EF4-FFF2-40B4-BE49-F238E27FC236}">
                <a16:creationId xmlns:a16="http://schemas.microsoft.com/office/drawing/2014/main" id="{C9E65888-001F-184F-9DDE-83EA52B50F10}"/>
              </a:ext>
            </a:extLst>
          </p:cNvPr>
          <p:cNvSpPr/>
          <p:nvPr/>
        </p:nvSpPr>
        <p:spPr>
          <a:xfrm>
            <a:off x="126917" y="4184734"/>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you / Have you</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climb / climbed</a:t>
            </a:r>
            <a:endParaRPr kumimoji="0" lang="en-GB" sz="2000" b="1" i="0" u="none" strike="noStrike" kern="1200" cap="none" spc="0" normalizeH="0" baseline="0" noProof="0" dirty="0">
              <a:ln>
                <a:noFill/>
              </a:ln>
              <a:solidFill>
                <a:srgbClr val="FFFAEF"/>
              </a:solidFill>
              <a:effectLst/>
              <a:uLnTx/>
              <a:uFillTx/>
              <a:latin typeface="Century Gothic" panose="020F0302020204030204"/>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548" y="912632"/>
            <a:ext cx="2755836" cy="830997"/>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ins </a:t>
            </a:r>
            <a:r>
              <a:rPr lang="en-GB" sz="2400" dirty="0" err="1">
                <a:latin typeface="Century Gothic" panose="020F0302020204030204"/>
              </a:rPr>
              <a:t>Kanu</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schöne</a:t>
            </a:r>
            <a:r>
              <a:rPr lang="en-GB" sz="2400" dirty="0">
                <a:latin typeface="Century Gothic" panose="020F0302020204030204"/>
              </a:rPr>
              <a:t> Lieder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a:t>
            </a:r>
            <a:r>
              <a:rPr lang="en-GB" sz="2400" dirty="0" err="1">
                <a:latin typeface="Century Gothic" panose="020F0302020204030204"/>
              </a:rPr>
              <a:t>dem</a:t>
            </a:r>
            <a:r>
              <a:rPr lang="en-GB" sz="2400" dirty="0">
                <a:latin typeface="Century Gothic" panose="020F0302020204030204"/>
              </a:rPr>
              <a:t> </a:t>
            </a:r>
            <a:r>
              <a:rPr lang="en-GB" sz="2400" dirty="0" err="1">
                <a:latin typeface="Century Gothic" panose="020F0302020204030204"/>
              </a:rPr>
              <a:t>Flugzeug</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Tischtennis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der Bahn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Tee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durch</a:t>
            </a:r>
            <a:r>
              <a:rPr kumimoji="0" lang="en-GB" sz="2400" b="0" i="0" u="none" strike="noStrike" kern="1200" cap="none" spc="0" normalizeH="0" baseline="0" noProof="0" dirty="0">
                <a:ln>
                  <a:noFill/>
                </a:ln>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28795" y="4599093"/>
            <a:ext cx="8882879" cy="803267"/>
          </a:xfrm>
          <a:prstGeom prst="round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chemeClr val="tx1"/>
                </a:solidFill>
                <a:latin typeface="Century Gothic" panose="020F0302020204030204"/>
              </a:rPr>
              <a:t>Bist</a:t>
            </a:r>
            <a:r>
              <a:rPr lang="en-GB" sz="3600" dirty="0">
                <a:solidFill>
                  <a:schemeClr val="tx1"/>
                </a:solidFill>
                <a:latin typeface="Century Gothic" panose="020F0302020204030204"/>
              </a:rPr>
              <a:t> du </a:t>
            </a:r>
            <a:r>
              <a:rPr lang="en-GB" sz="3600" dirty="0" err="1">
                <a:solidFill>
                  <a:schemeClr val="tx1"/>
                </a:solidFill>
                <a:latin typeface="Century Gothic" panose="020F0302020204030204"/>
              </a:rPr>
              <a:t>mit</a:t>
            </a:r>
            <a:r>
              <a:rPr lang="en-GB" sz="3600" dirty="0">
                <a:solidFill>
                  <a:schemeClr val="tx1"/>
                </a:solidFill>
                <a:latin typeface="Century Gothic" panose="020F0302020204030204"/>
              </a:rPr>
              <a:t> der Bahn </a:t>
            </a:r>
            <a:r>
              <a:rPr lang="en-GB" sz="3600" dirty="0" err="1">
                <a:solidFill>
                  <a:schemeClr val="tx1"/>
                </a:solidFill>
                <a:latin typeface="Century Gothic" panose="020F0302020204030204"/>
              </a:rPr>
              <a:t>gefahren</a:t>
            </a:r>
            <a:r>
              <a:rPr lang="en-GB" sz="3600" dirty="0">
                <a:solidFill>
                  <a:schemeClr val="tx1"/>
                </a:solidFill>
                <a:latin typeface="Century Gothic" panose="020F0302020204030204"/>
              </a:rPr>
              <a:t>?</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0592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57333" cy="647577"/>
          </a:xfrm>
        </p:spPr>
        <p:txBody>
          <a:bodyPr>
            <a:noAutofit/>
          </a:bodyPr>
          <a:lstStyle/>
          <a:p>
            <a:r>
              <a:rPr lang="en-GB" sz="2400" b="1" dirty="0">
                <a:solidFill>
                  <a:schemeClr val="bg1"/>
                </a:solidFill>
              </a:rPr>
              <a:t>Aktivitäten </a:t>
            </a:r>
            <a:r>
              <a:rPr lang="en-GB" sz="2400" b="1" dirty="0" err="1">
                <a:solidFill>
                  <a:schemeClr val="bg1"/>
                </a:solidFill>
              </a:rPr>
              <a:t>im</a:t>
            </a:r>
            <a:r>
              <a:rPr lang="en-GB" sz="2400" b="1" dirty="0">
                <a:solidFill>
                  <a:schemeClr val="bg1"/>
                </a:solidFill>
              </a:rPr>
              <a:t> </a:t>
            </a:r>
            <a:r>
              <a:rPr lang="en-GB" sz="2400" b="1" dirty="0" err="1">
                <a:solidFill>
                  <a:schemeClr val="bg1"/>
                </a:solidFill>
              </a:rPr>
              <a:t>Schwarzwald</a:t>
            </a:r>
            <a:r>
              <a:rPr lang="en-GB" sz="2400" b="1" dirty="0">
                <a:solidFill>
                  <a:schemeClr val="bg1"/>
                </a:solidFill>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Rounded Rectangle 15">
            <a:extLst>
              <a:ext uri="{FF2B5EF4-FFF2-40B4-BE49-F238E27FC236}">
                <a16:creationId xmlns:a16="http://schemas.microsoft.com/office/drawing/2014/main" id="{FF2158F5-AC8E-6D4B-A76B-661B99AF1A52}"/>
              </a:ext>
            </a:extLst>
          </p:cNvPr>
          <p:cNvSpPr/>
          <p:nvPr/>
        </p:nvSpPr>
        <p:spPr>
          <a:xfrm>
            <a:off x="149991" y="1208006"/>
            <a:ext cx="2648541"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I / I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6A185A55-400F-1943-B215-CF84D5226847}"/>
              </a:ext>
            </a:extLst>
          </p:cNvPr>
          <p:cNvSpPr/>
          <p:nvPr/>
        </p:nvSpPr>
        <p:spPr>
          <a:xfrm>
            <a:off x="133531" y="1806307"/>
            <a:ext cx="266925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you / you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8" name="Rounded Rectangle 33">
            <a:extLst>
              <a:ext uri="{FF2B5EF4-FFF2-40B4-BE49-F238E27FC236}">
                <a16:creationId xmlns:a16="http://schemas.microsoft.com/office/drawing/2014/main" id="{56B5FA24-67D6-084E-B278-F1958B4E8B95}"/>
              </a:ext>
            </a:extLst>
          </p:cNvPr>
          <p:cNvSpPr/>
          <p:nvPr/>
        </p:nvSpPr>
        <p:spPr>
          <a:xfrm>
            <a:off x="123333" y="2404769"/>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 / she has</a:t>
            </a:r>
          </a:p>
        </p:txBody>
      </p:sp>
      <p:sp>
        <p:nvSpPr>
          <p:cNvPr id="19" name="Rounded Rectangle 33">
            <a:extLst>
              <a:ext uri="{FF2B5EF4-FFF2-40B4-BE49-F238E27FC236}">
                <a16:creationId xmlns:a16="http://schemas.microsoft.com/office/drawing/2014/main" id="{19EC6575-9B01-4840-A53E-C1405CC8EA0C}"/>
              </a:ext>
            </a:extLst>
          </p:cNvPr>
          <p:cNvSpPr/>
          <p:nvPr/>
        </p:nvSpPr>
        <p:spPr>
          <a:xfrm>
            <a:off x="123333" y="3003231"/>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he / he has</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0" name="Rounded Rectangle 33">
            <a:extLst>
              <a:ext uri="{FF2B5EF4-FFF2-40B4-BE49-F238E27FC236}">
                <a16:creationId xmlns:a16="http://schemas.microsoft.com/office/drawing/2014/main" id="{3D254196-31AC-1944-AA3F-CA5805ABE1AA}"/>
              </a:ext>
            </a:extLst>
          </p:cNvPr>
          <p:cNvSpPr/>
          <p:nvPr/>
        </p:nvSpPr>
        <p:spPr>
          <a:xfrm>
            <a:off x="134226" y="4780999"/>
            <a:ext cx="263176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she / Has she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1" name="Rounded Rectangle 33">
            <a:extLst>
              <a:ext uri="{FF2B5EF4-FFF2-40B4-BE49-F238E27FC236}">
                <a16:creationId xmlns:a16="http://schemas.microsoft.com/office/drawing/2014/main" id="{D8292E42-8D2B-EE4C-AADE-C5282E60B3C3}"/>
              </a:ext>
            </a:extLst>
          </p:cNvPr>
          <p:cNvSpPr/>
          <p:nvPr/>
        </p:nvSpPr>
        <p:spPr>
          <a:xfrm>
            <a:off x="141080" y="5352170"/>
            <a:ext cx="260119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he / Has 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F3EFF961-3995-1347-BA83-784C7684CCD0}"/>
              </a:ext>
            </a:extLst>
          </p:cNvPr>
          <p:cNvSpPr/>
          <p:nvPr/>
        </p:nvSpPr>
        <p:spPr>
          <a:xfrm>
            <a:off x="69120" y="4720979"/>
            <a:ext cx="2761974"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AEF"/>
              </a:solidFill>
              <a:effectLst/>
              <a:uLnTx/>
              <a:uFillTx/>
              <a:latin typeface="Century Gothic" panose="020F0302020204030204"/>
              <a:ea typeface="+mn-ea"/>
              <a:cs typeface="+mn-cs"/>
            </a:endParaRPr>
          </a:p>
        </p:txBody>
      </p:sp>
      <p:sp>
        <p:nvSpPr>
          <p:cNvPr id="23" name="Rounded Rectangle 33">
            <a:extLst>
              <a:ext uri="{FF2B5EF4-FFF2-40B4-BE49-F238E27FC236}">
                <a16:creationId xmlns:a16="http://schemas.microsoft.com/office/drawing/2014/main" id="{E596D7AC-EE13-EC41-856C-E52A84FD2CD4}"/>
              </a:ext>
            </a:extLst>
          </p:cNvPr>
          <p:cNvSpPr/>
          <p:nvPr/>
        </p:nvSpPr>
        <p:spPr>
          <a:xfrm>
            <a:off x="126917" y="3605030"/>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Did I / Have I</a:t>
            </a:r>
          </a:p>
        </p:txBody>
      </p:sp>
      <p:sp>
        <p:nvSpPr>
          <p:cNvPr id="24" name="Rounded Rectangle 33">
            <a:extLst>
              <a:ext uri="{FF2B5EF4-FFF2-40B4-BE49-F238E27FC236}">
                <a16:creationId xmlns:a16="http://schemas.microsoft.com/office/drawing/2014/main" id="{C9E65888-001F-184F-9DDE-83EA52B50F10}"/>
              </a:ext>
            </a:extLst>
          </p:cNvPr>
          <p:cNvSpPr/>
          <p:nvPr/>
        </p:nvSpPr>
        <p:spPr>
          <a:xfrm>
            <a:off x="126917" y="4184734"/>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you / Have you</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hike / hiked</a:t>
            </a:r>
            <a:endParaRPr kumimoji="0" lang="en-GB" sz="2000" b="1" i="0" u="none" strike="noStrike" kern="1200" cap="none" spc="0" normalizeH="0" baseline="0" noProof="0" dirty="0">
              <a:ln>
                <a:noFill/>
              </a:ln>
              <a:solidFill>
                <a:srgbClr val="FFFAEF"/>
              </a:solidFill>
              <a:effectLst/>
              <a:uLnTx/>
              <a:uFillTx/>
              <a:latin typeface="Century Gothic" panose="020F0302020204030204"/>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548" y="912632"/>
            <a:ext cx="2755836" cy="830997"/>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ins </a:t>
            </a:r>
            <a:r>
              <a:rPr lang="en-GB" sz="2400" dirty="0" err="1">
                <a:latin typeface="Century Gothic" panose="020F0302020204030204"/>
              </a:rPr>
              <a:t>Kanu</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schöne</a:t>
            </a:r>
            <a:r>
              <a:rPr lang="en-GB" sz="2400" dirty="0">
                <a:latin typeface="Century Gothic" panose="020F0302020204030204"/>
              </a:rPr>
              <a:t> Lieder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a:t>
            </a:r>
            <a:r>
              <a:rPr lang="en-GB" sz="2400" dirty="0" err="1">
                <a:latin typeface="Century Gothic" panose="020F0302020204030204"/>
              </a:rPr>
              <a:t>dem</a:t>
            </a:r>
            <a:r>
              <a:rPr lang="en-GB" sz="2400" dirty="0">
                <a:latin typeface="Century Gothic" panose="020F0302020204030204"/>
              </a:rPr>
              <a:t> </a:t>
            </a:r>
            <a:r>
              <a:rPr lang="en-GB" sz="2400" dirty="0" err="1">
                <a:latin typeface="Century Gothic" panose="020F0302020204030204"/>
              </a:rPr>
              <a:t>Flugzeug</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Tischtennis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der Bahn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Tee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durch</a:t>
            </a:r>
            <a:r>
              <a:rPr kumimoji="0" lang="en-GB" sz="2400" b="0" i="0" u="none" strike="noStrike" kern="1200" cap="none" spc="0" normalizeH="0" baseline="0" noProof="0" dirty="0">
                <a:ln>
                  <a:noFill/>
                </a:ln>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28795" y="4599093"/>
            <a:ext cx="8882879" cy="803267"/>
          </a:xfrm>
          <a:prstGeom prst="round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chemeClr val="tx1"/>
                </a:solidFill>
                <a:latin typeface="Century Gothic" panose="020F0302020204030204"/>
              </a:rPr>
              <a:t>Ist</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sie</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durch</a:t>
            </a:r>
            <a:r>
              <a:rPr lang="en-GB" sz="3600" dirty="0">
                <a:solidFill>
                  <a:schemeClr val="tx1"/>
                </a:solidFill>
                <a:latin typeface="Century Gothic" panose="020F0302020204030204"/>
              </a:rPr>
              <a:t> den Park </a:t>
            </a:r>
            <a:r>
              <a:rPr lang="en-GB" sz="3600" dirty="0" err="1">
                <a:solidFill>
                  <a:schemeClr val="tx1"/>
                </a:solidFill>
                <a:latin typeface="Century Gothic" panose="020F0302020204030204"/>
              </a:rPr>
              <a:t>gewandert</a:t>
            </a:r>
            <a:r>
              <a:rPr lang="en-GB" sz="3600" dirty="0">
                <a:solidFill>
                  <a:schemeClr val="tx1"/>
                </a:solidFill>
                <a:latin typeface="Century Gothic" panose="020F0302020204030204"/>
              </a:rPr>
              <a:t>?</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7684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57333" cy="647577"/>
          </a:xfrm>
        </p:spPr>
        <p:txBody>
          <a:bodyPr>
            <a:noAutofit/>
          </a:bodyPr>
          <a:lstStyle/>
          <a:p>
            <a:r>
              <a:rPr lang="en-GB" sz="2400" b="1" dirty="0">
                <a:solidFill>
                  <a:schemeClr val="bg1"/>
                </a:solidFill>
              </a:rPr>
              <a:t>Aktivitäten </a:t>
            </a:r>
            <a:r>
              <a:rPr lang="en-GB" sz="2400" b="1" dirty="0" err="1">
                <a:solidFill>
                  <a:schemeClr val="bg1"/>
                </a:solidFill>
              </a:rPr>
              <a:t>im</a:t>
            </a:r>
            <a:r>
              <a:rPr lang="en-GB" sz="2400" b="1" dirty="0">
                <a:solidFill>
                  <a:schemeClr val="bg1"/>
                </a:solidFill>
              </a:rPr>
              <a:t> </a:t>
            </a:r>
            <a:r>
              <a:rPr lang="en-GB" sz="2400" b="1" dirty="0" err="1">
                <a:solidFill>
                  <a:schemeClr val="bg1"/>
                </a:solidFill>
              </a:rPr>
              <a:t>Schwarzwald</a:t>
            </a:r>
            <a:r>
              <a:rPr lang="en-GB" sz="2400" b="1" dirty="0">
                <a:solidFill>
                  <a:schemeClr val="bg1"/>
                </a:solidFill>
              </a:rPr>
              <a:t>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Rounded Rectangle 15">
            <a:extLst>
              <a:ext uri="{FF2B5EF4-FFF2-40B4-BE49-F238E27FC236}">
                <a16:creationId xmlns:a16="http://schemas.microsoft.com/office/drawing/2014/main" id="{FF2158F5-AC8E-6D4B-A76B-661B99AF1A52}"/>
              </a:ext>
            </a:extLst>
          </p:cNvPr>
          <p:cNvSpPr/>
          <p:nvPr/>
        </p:nvSpPr>
        <p:spPr>
          <a:xfrm>
            <a:off x="149991" y="1208006"/>
            <a:ext cx="2648541"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I / I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6A185A55-400F-1943-B215-CF84D5226847}"/>
              </a:ext>
            </a:extLst>
          </p:cNvPr>
          <p:cNvSpPr/>
          <p:nvPr/>
        </p:nvSpPr>
        <p:spPr>
          <a:xfrm>
            <a:off x="133531" y="1806307"/>
            <a:ext cx="266925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you / you have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8" name="Rounded Rectangle 33">
            <a:extLst>
              <a:ext uri="{FF2B5EF4-FFF2-40B4-BE49-F238E27FC236}">
                <a16:creationId xmlns:a16="http://schemas.microsoft.com/office/drawing/2014/main" id="{56B5FA24-67D6-084E-B278-F1958B4E8B95}"/>
              </a:ext>
            </a:extLst>
          </p:cNvPr>
          <p:cNvSpPr/>
          <p:nvPr/>
        </p:nvSpPr>
        <p:spPr>
          <a:xfrm>
            <a:off x="123333" y="2404769"/>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 / she has</a:t>
            </a:r>
          </a:p>
        </p:txBody>
      </p:sp>
      <p:sp>
        <p:nvSpPr>
          <p:cNvPr id="19" name="Rounded Rectangle 33">
            <a:extLst>
              <a:ext uri="{FF2B5EF4-FFF2-40B4-BE49-F238E27FC236}">
                <a16:creationId xmlns:a16="http://schemas.microsoft.com/office/drawing/2014/main" id="{19EC6575-9B01-4840-A53E-C1405CC8EA0C}"/>
              </a:ext>
            </a:extLst>
          </p:cNvPr>
          <p:cNvSpPr/>
          <p:nvPr/>
        </p:nvSpPr>
        <p:spPr>
          <a:xfrm>
            <a:off x="123333" y="3003231"/>
            <a:ext cx="2682083"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he / he has</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0" name="Rounded Rectangle 33">
            <a:extLst>
              <a:ext uri="{FF2B5EF4-FFF2-40B4-BE49-F238E27FC236}">
                <a16:creationId xmlns:a16="http://schemas.microsoft.com/office/drawing/2014/main" id="{3D254196-31AC-1944-AA3F-CA5805ABE1AA}"/>
              </a:ext>
            </a:extLst>
          </p:cNvPr>
          <p:cNvSpPr/>
          <p:nvPr/>
        </p:nvSpPr>
        <p:spPr>
          <a:xfrm>
            <a:off x="134226" y="4780999"/>
            <a:ext cx="263176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she / Has she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1" name="Rounded Rectangle 33">
            <a:extLst>
              <a:ext uri="{FF2B5EF4-FFF2-40B4-BE49-F238E27FC236}">
                <a16:creationId xmlns:a16="http://schemas.microsoft.com/office/drawing/2014/main" id="{D8292E42-8D2B-EE4C-AADE-C5282E60B3C3}"/>
              </a:ext>
            </a:extLst>
          </p:cNvPr>
          <p:cNvSpPr/>
          <p:nvPr/>
        </p:nvSpPr>
        <p:spPr>
          <a:xfrm>
            <a:off x="141080" y="5352170"/>
            <a:ext cx="260119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he / Has he</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F3EFF961-3995-1347-BA83-784C7684CCD0}"/>
              </a:ext>
            </a:extLst>
          </p:cNvPr>
          <p:cNvSpPr/>
          <p:nvPr/>
        </p:nvSpPr>
        <p:spPr>
          <a:xfrm>
            <a:off x="69120" y="5279777"/>
            <a:ext cx="2761974"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AEF"/>
              </a:solidFill>
              <a:effectLst/>
              <a:uLnTx/>
              <a:uFillTx/>
              <a:latin typeface="Century Gothic" panose="020F0302020204030204"/>
              <a:ea typeface="+mn-ea"/>
              <a:cs typeface="+mn-cs"/>
            </a:endParaRPr>
          </a:p>
        </p:txBody>
      </p:sp>
      <p:sp>
        <p:nvSpPr>
          <p:cNvPr id="23" name="Rounded Rectangle 33">
            <a:extLst>
              <a:ext uri="{FF2B5EF4-FFF2-40B4-BE49-F238E27FC236}">
                <a16:creationId xmlns:a16="http://schemas.microsoft.com/office/drawing/2014/main" id="{E596D7AC-EE13-EC41-856C-E52A84FD2CD4}"/>
              </a:ext>
            </a:extLst>
          </p:cNvPr>
          <p:cNvSpPr/>
          <p:nvPr/>
        </p:nvSpPr>
        <p:spPr>
          <a:xfrm>
            <a:off x="126917" y="3605030"/>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Did I / Have I</a:t>
            </a:r>
          </a:p>
        </p:txBody>
      </p:sp>
      <p:sp>
        <p:nvSpPr>
          <p:cNvPr id="24" name="Rounded Rectangle 33">
            <a:extLst>
              <a:ext uri="{FF2B5EF4-FFF2-40B4-BE49-F238E27FC236}">
                <a16:creationId xmlns:a16="http://schemas.microsoft.com/office/drawing/2014/main" id="{C9E65888-001F-184F-9DDE-83EA52B50F10}"/>
              </a:ext>
            </a:extLst>
          </p:cNvPr>
          <p:cNvSpPr/>
          <p:nvPr/>
        </p:nvSpPr>
        <p:spPr>
          <a:xfrm>
            <a:off x="126917" y="4184734"/>
            <a:ext cx="2674432"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Did you / Have you</a:t>
            </a:r>
            <a:endPar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AEF"/>
                </a:solidFill>
                <a:latin typeface="Century Gothic" panose="020F0302020204030204"/>
              </a:rPr>
              <a:t>play / played</a:t>
            </a:r>
            <a:endParaRPr kumimoji="0" lang="en-GB" sz="2000" b="1" i="0" u="none" strike="noStrike" kern="1200" cap="none" spc="0" normalizeH="0" baseline="0" noProof="0" dirty="0">
              <a:ln>
                <a:noFill/>
              </a:ln>
              <a:solidFill>
                <a:srgbClr val="FFFAEF"/>
              </a:solidFill>
              <a:effectLst/>
              <a:uLnTx/>
              <a:uFillTx/>
              <a:latin typeface="Century Gothic" panose="020F0302020204030204"/>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548" y="912632"/>
            <a:ext cx="2755836" cy="830997"/>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ins </a:t>
            </a:r>
            <a:r>
              <a:rPr lang="en-GB" sz="2400" dirty="0" err="1">
                <a:latin typeface="Century Gothic" panose="020F0302020204030204"/>
              </a:rPr>
              <a:t>Kanu</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schöne</a:t>
            </a:r>
            <a:r>
              <a:rPr lang="en-GB" sz="2400" dirty="0">
                <a:latin typeface="Century Gothic" panose="020F0302020204030204"/>
              </a:rPr>
              <a:t> Lieder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a:t>
            </a:r>
            <a:r>
              <a:rPr lang="en-GB" sz="2400" dirty="0" err="1">
                <a:latin typeface="Century Gothic" panose="020F0302020204030204"/>
              </a:rPr>
              <a:t>dem</a:t>
            </a:r>
            <a:r>
              <a:rPr lang="en-GB" sz="2400" dirty="0">
                <a:latin typeface="Century Gothic" panose="020F0302020204030204"/>
              </a:rPr>
              <a:t> </a:t>
            </a:r>
            <a:r>
              <a:rPr lang="en-GB" sz="2400" dirty="0" err="1">
                <a:latin typeface="Century Gothic" panose="020F0302020204030204"/>
              </a:rPr>
              <a:t>Flugzeug</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Tischtennis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err="1">
                <a:latin typeface="Century Gothic" panose="020F0302020204030204"/>
              </a:rPr>
              <a:t>mit</a:t>
            </a:r>
            <a:r>
              <a:rPr lang="en-GB" sz="2400" dirty="0">
                <a:latin typeface="Century Gothic" panose="020F0302020204030204"/>
              </a:rPr>
              <a:t> der Bahn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solidFill>
            <a:srgbClr val="FFFA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Tee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solidFill>
            <a:srgbClr val="FFFA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err="1">
                <a:ln>
                  <a:noFill/>
                </a:ln>
                <a:effectLst/>
                <a:uLnTx/>
                <a:uFillTx/>
                <a:latin typeface="Century Gothic" panose="020F0302020204030204"/>
                <a:ea typeface="+mn-ea"/>
                <a:cs typeface="+mn-cs"/>
              </a:rPr>
              <a:t>durch</a:t>
            </a:r>
            <a:r>
              <a:rPr kumimoji="0" lang="en-GB" sz="2400" b="0" i="0" u="none" strike="noStrike" kern="1200" cap="none" spc="0" normalizeH="0" baseline="0" noProof="0" dirty="0">
                <a:ln>
                  <a:noFill/>
                </a:ln>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28795" y="4599093"/>
            <a:ext cx="8882879" cy="803267"/>
          </a:xfrm>
          <a:prstGeom prst="round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tx1"/>
                </a:solidFill>
                <a:latin typeface="Century Gothic" panose="020F0302020204030204"/>
              </a:rPr>
              <a:t>Hat er Tennis </a:t>
            </a:r>
            <a:r>
              <a:rPr lang="en-GB" sz="3600" dirty="0" err="1">
                <a:solidFill>
                  <a:schemeClr val="tx1"/>
                </a:solidFill>
                <a:latin typeface="Century Gothic" panose="020F0302020204030204"/>
              </a:rPr>
              <a:t>gespielt</a:t>
            </a:r>
            <a:r>
              <a:rPr lang="en-GB" sz="3600" dirty="0">
                <a:solidFill>
                  <a:schemeClr val="tx1"/>
                </a:solidFill>
                <a:latin typeface="Century Gothic" panose="020F0302020204030204"/>
              </a:rPr>
              <a:t>?</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403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5)</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1.2 Week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8 Term 1.1 Week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27553"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47201" y="247046"/>
            <a:ext cx="2610126" cy="440341"/>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11436744" cy="5016758"/>
          </a:xfrm>
          <a:prstGeom prst="rect">
            <a:avLst/>
          </a:prstGeom>
          <a:noFill/>
        </p:spPr>
        <p:txBody>
          <a:bodyPr wrap="square" rtlCol="0">
            <a:spAutoFit/>
          </a:bodyPr>
          <a:lstStyle/>
          <a:p>
            <a:r>
              <a:rPr lang="en-GB" sz="2000" dirty="0">
                <a:latin typeface="Century Gothic" panose="020B0502020202020204" pitchFamily="34" charset="0"/>
              </a:rPr>
              <a:t>[</a:t>
            </a:r>
            <a:r>
              <a:rPr lang="en-GB" sz="2000" dirty="0" err="1">
                <a:latin typeface="Century Gothic" panose="020B0502020202020204" pitchFamily="34" charset="0"/>
              </a:rPr>
              <a:t>er</a:t>
            </a:r>
            <a:r>
              <a:rPr lang="en-GB" sz="2000" dirty="0">
                <a:latin typeface="Century Gothic" panose="020B0502020202020204" pitchFamily="34" charset="0"/>
              </a:rPr>
              <a:t>] sounds like the two German vowels [e] [a] spoken together quickly, when [</a:t>
            </a:r>
            <a:r>
              <a:rPr lang="en-GB" sz="2000" dirty="0" err="1">
                <a:latin typeface="Century Gothic" panose="020B0502020202020204" pitchFamily="34" charset="0"/>
              </a:rPr>
              <a:t>er</a:t>
            </a:r>
            <a:r>
              <a:rPr lang="en-GB" sz="2000" dirty="0">
                <a:latin typeface="Century Gothic" panose="020B0502020202020204" pitchFamily="34" charset="0"/>
              </a:rPr>
              <a:t>] starts a word OR is the stressed syllable.</a:t>
            </a:r>
            <a:br>
              <a:rPr lang="en-GB" sz="2000" dirty="0">
                <a:latin typeface="Century Gothic" panose="020B0502020202020204" pitchFamily="34" charset="0"/>
              </a:rPr>
            </a:br>
            <a:br>
              <a:rPr lang="en-GB" sz="2000" dirty="0">
                <a:latin typeface="Century Gothic" panose="020B0502020202020204" pitchFamily="34" charset="0"/>
              </a:rPr>
            </a:br>
            <a:r>
              <a:rPr lang="en-GB" sz="2000" dirty="0">
                <a:latin typeface="Century Gothic" panose="020B0502020202020204" pitchFamily="34" charset="0"/>
              </a:rPr>
              <a:t>					</a:t>
            </a:r>
          </a:p>
          <a:p>
            <a:br>
              <a:rPr lang="en-GB" sz="2000" dirty="0">
                <a:latin typeface="Century Gothic" panose="020B0502020202020204" pitchFamily="34" charset="0"/>
              </a:rPr>
            </a:br>
            <a:br>
              <a:rPr lang="en-GB" sz="2000" dirty="0">
                <a:latin typeface="Century Gothic" panose="020B0502020202020204" pitchFamily="34" charset="0"/>
              </a:rPr>
            </a:br>
            <a:r>
              <a:rPr lang="en-GB" sz="2000" dirty="0">
                <a:latin typeface="Century Gothic" panose="020B0502020202020204" pitchFamily="34" charset="0"/>
              </a:rPr>
              <a:t>[</a:t>
            </a:r>
            <a:r>
              <a:rPr lang="en-GB" sz="2000" dirty="0" err="1">
                <a:latin typeface="Century Gothic" panose="020B0502020202020204" pitchFamily="34" charset="0"/>
              </a:rPr>
              <a:t>er</a:t>
            </a:r>
            <a:r>
              <a:rPr lang="en-GB" sz="2000" dirty="0">
                <a:latin typeface="Century Gothic" panose="020B0502020202020204" pitchFamily="34" charset="0"/>
              </a:rPr>
              <a:t>] sounds like the English ‘uh’ in other instances.</a:t>
            </a:r>
            <a:br>
              <a:rPr lang="en-GB" sz="2000" dirty="0">
                <a:latin typeface="Century Gothic" panose="020B0502020202020204" pitchFamily="34" charset="0"/>
              </a:rPr>
            </a:br>
            <a:r>
              <a:rPr lang="en-GB" sz="2000" dirty="0">
                <a:latin typeface="Century Gothic" panose="020B0502020202020204" pitchFamily="34" charset="0"/>
              </a:rPr>
              <a:t>It is similar to the German final [-e] but you drop your jaw and pull your tongue back.</a:t>
            </a:r>
            <a:br>
              <a:rPr lang="en-GB" sz="2000" dirty="0">
                <a:latin typeface="Century Gothic" panose="020B0502020202020204" pitchFamily="34" charset="0"/>
              </a:rPr>
            </a:br>
            <a:br>
              <a:rPr lang="en-GB" sz="2000" dirty="0">
                <a:latin typeface="Century Gothic" panose="020B0502020202020204" pitchFamily="34" charset="0"/>
              </a:rPr>
            </a:br>
            <a:r>
              <a:rPr lang="en-GB" sz="2000" dirty="0">
                <a:latin typeface="Century Gothic" panose="020B0502020202020204" pitchFamily="34" charset="0"/>
              </a:rPr>
              <a:t>	</a:t>
            </a:r>
          </a:p>
          <a:p>
            <a:r>
              <a:rPr lang="en-GB" sz="2000" b="1" dirty="0">
                <a:latin typeface="Century Gothic" panose="020B0502020202020204" pitchFamily="34" charset="0"/>
              </a:rPr>
              <a:t>	</a:t>
            </a:r>
            <a:r>
              <a:rPr lang="en-GB" sz="2000" dirty="0">
                <a:latin typeface="Century Gothic" panose="020B0502020202020204" pitchFamily="34" charset="0"/>
              </a:rPr>
              <a:t>		</a:t>
            </a:r>
            <a:endParaRPr lang="en-GB" sz="2000" b="1"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r>
              <a:rPr lang="en-GB" sz="2000" dirty="0">
                <a:latin typeface="Century Gothic" panose="020B0502020202020204" pitchFamily="34" charset="0"/>
              </a:rPr>
              <a:t>	</a:t>
            </a:r>
          </a:p>
          <a:p>
            <a:r>
              <a:rPr lang="en-GB" sz="2000" dirty="0">
                <a:latin typeface="Century Gothic" panose="020B0502020202020204" pitchFamily="34" charset="0"/>
              </a:rPr>
              <a:t>				</a:t>
            </a:r>
            <a:endParaRPr lang="en-US" sz="2800" b="1" dirty="0">
              <a:latin typeface="Century Gothic" panose="020B050202020202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9F295128-CB8D-4227-9EBF-625DD3D24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7905" y="5599229"/>
            <a:ext cx="617507" cy="5732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298" y="1976219"/>
            <a:ext cx="1281724" cy="90655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0248" y="2162260"/>
            <a:ext cx="1652338" cy="826169"/>
          </a:xfrm>
          <a:prstGeom prst="rect">
            <a:avLst/>
          </a:prstGeom>
        </p:spPr>
      </p:pic>
      <p:sp>
        <p:nvSpPr>
          <p:cNvPr id="11" name="Action Button: Custom 16">
            <a:hlinkClick r:id="" action="ppaction://noaction" highlightClick="1">
              <a:snd r:embed="rId6" name="8. 1. der Berg.wav"/>
            </a:hlinkClick>
            <a:extLst>
              <a:ext uri="{FF2B5EF4-FFF2-40B4-BE49-F238E27FC236}">
                <a16:creationId xmlns:a16="http://schemas.microsoft.com/office/drawing/2014/main" id="{3B418770-1E72-B240-9307-3BBF955557C6}"/>
              </a:ext>
            </a:extLst>
          </p:cNvPr>
          <p:cNvSpPr/>
          <p:nvPr/>
        </p:nvSpPr>
        <p:spPr>
          <a:xfrm>
            <a:off x="476197" y="2215524"/>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7" name="8. 2. die Ferien.wav"/>
            </a:hlinkClick>
            <a:extLst>
              <a:ext uri="{FF2B5EF4-FFF2-40B4-BE49-F238E27FC236}">
                <a16:creationId xmlns:a16="http://schemas.microsoft.com/office/drawing/2014/main" id="{F18D09F0-0D24-5B4F-A26E-132DCCD8073A}"/>
              </a:ext>
            </a:extLst>
          </p:cNvPr>
          <p:cNvSpPr/>
          <p:nvPr/>
        </p:nvSpPr>
        <p:spPr>
          <a:xfrm>
            <a:off x="4999301" y="219649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8" name="8. 3. dieser Mann.wav"/>
            </a:hlinkClick>
            <a:extLst>
              <a:ext uri="{FF2B5EF4-FFF2-40B4-BE49-F238E27FC236}">
                <a16:creationId xmlns:a16="http://schemas.microsoft.com/office/drawing/2014/main" id="{747EFDEF-0DCF-DB44-BBF0-27990DDE521B}"/>
              </a:ext>
            </a:extLst>
          </p:cNvPr>
          <p:cNvSpPr/>
          <p:nvPr/>
        </p:nvSpPr>
        <p:spPr>
          <a:xfrm>
            <a:off x="474119" y="412141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4" name="Action Button: Custom 13">
            <a:hlinkClick r:id="" action="ppaction://noaction" highlightClick="1">
              <a:snd r:embed="rId9" name="8. 4. ein letzter Blick.wav"/>
            </a:hlinkClick>
            <a:extLst>
              <a:ext uri="{FF2B5EF4-FFF2-40B4-BE49-F238E27FC236}">
                <a16:creationId xmlns:a16="http://schemas.microsoft.com/office/drawing/2014/main" id="{408DED6B-8D00-7843-820C-3A35CED50594}"/>
              </a:ext>
            </a:extLst>
          </p:cNvPr>
          <p:cNvSpPr/>
          <p:nvPr/>
        </p:nvSpPr>
        <p:spPr>
          <a:xfrm>
            <a:off x="4999301" y="412141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10" name="8. 5. bitte.wav"/>
            </a:hlinkClick>
            <a:extLst>
              <a:ext uri="{FF2B5EF4-FFF2-40B4-BE49-F238E27FC236}">
                <a16:creationId xmlns:a16="http://schemas.microsoft.com/office/drawing/2014/main" id="{25121CCC-82F7-F14F-B30E-8A5AD31BE634}"/>
              </a:ext>
            </a:extLst>
          </p:cNvPr>
          <p:cNvSpPr/>
          <p:nvPr/>
        </p:nvSpPr>
        <p:spPr>
          <a:xfrm>
            <a:off x="474119" y="537968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11" name="8. 6. liebe.wav"/>
            </a:hlinkClick>
            <a:extLst>
              <a:ext uri="{FF2B5EF4-FFF2-40B4-BE49-F238E27FC236}">
                <a16:creationId xmlns:a16="http://schemas.microsoft.com/office/drawing/2014/main" id="{DA5FAA28-0FFE-FD44-82BD-8BEA8CA05A2D}"/>
              </a:ext>
            </a:extLst>
          </p:cNvPr>
          <p:cNvSpPr/>
          <p:nvPr/>
        </p:nvSpPr>
        <p:spPr>
          <a:xfrm>
            <a:off x="5006034" y="534113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37723" y="4530212"/>
            <a:ext cx="617508" cy="649059"/>
          </a:xfrm>
          <a:prstGeom prst="rect">
            <a:avLst/>
          </a:prstGeom>
        </p:spPr>
      </p:pic>
      <p:sp>
        <p:nvSpPr>
          <p:cNvPr id="18" name="Right Arrow 17"/>
          <p:cNvSpPr/>
          <p:nvPr/>
        </p:nvSpPr>
        <p:spPr>
          <a:xfrm rot="1145296">
            <a:off x="1758602" y="4640347"/>
            <a:ext cx="615461" cy="123035"/>
          </a:xfrm>
          <a:prstGeom prst="rightArrow">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ight Arrow 18"/>
          <p:cNvSpPr/>
          <p:nvPr/>
        </p:nvSpPr>
        <p:spPr>
          <a:xfrm rot="9918009">
            <a:off x="3066618" y="4651237"/>
            <a:ext cx="615461" cy="145982"/>
          </a:xfrm>
          <a:prstGeom prst="rightArrow">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5516228" y="4220918"/>
            <a:ext cx="5566797" cy="400110"/>
          </a:xfrm>
          <a:prstGeom prst="rect">
            <a:avLst/>
          </a:prstGeom>
          <a:noFill/>
        </p:spPr>
        <p:txBody>
          <a:bodyPr wrap="square" rtlCol="0">
            <a:spAutoFit/>
          </a:bodyPr>
          <a:lstStyle/>
          <a:p>
            <a:r>
              <a:rPr lang="en-GB" sz="2000" dirty="0">
                <a:latin typeface="Century Gothic" panose="020B0502020202020204" pitchFamily="34" charset="0"/>
              </a:rPr>
              <a:t>[one last look – one last minute]</a:t>
            </a:r>
          </a:p>
        </p:txBody>
      </p:sp>
      <p:sp>
        <p:nvSpPr>
          <p:cNvPr id="21" name="TextBox 20"/>
          <p:cNvSpPr txBox="1"/>
          <p:nvPr/>
        </p:nvSpPr>
        <p:spPr>
          <a:xfrm>
            <a:off x="1049505" y="5599229"/>
            <a:ext cx="3202298" cy="400110"/>
          </a:xfrm>
          <a:prstGeom prst="rect">
            <a:avLst/>
          </a:prstGeom>
          <a:noFill/>
        </p:spPr>
        <p:txBody>
          <a:bodyPr wrap="square" rtlCol="0">
            <a:spAutoFit/>
          </a:bodyPr>
          <a:lstStyle/>
          <a:p>
            <a:r>
              <a:rPr lang="en-GB" sz="2000" dirty="0">
                <a:latin typeface="Century Gothic" panose="020B0502020202020204" pitchFamily="34" charset="0"/>
              </a:rPr>
              <a:t>[please - bitter]</a:t>
            </a:r>
          </a:p>
        </p:txBody>
      </p:sp>
      <p:sp>
        <p:nvSpPr>
          <p:cNvPr id="23" name="TextBox 22"/>
          <p:cNvSpPr txBox="1"/>
          <p:nvPr/>
        </p:nvSpPr>
        <p:spPr>
          <a:xfrm>
            <a:off x="6399414" y="5618538"/>
            <a:ext cx="3202298" cy="400110"/>
          </a:xfrm>
          <a:prstGeom prst="rect">
            <a:avLst/>
          </a:prstGeom>
          <a:noFill/>
        </p:spPr>
        <p:txBody>
          <a:bodyPr wrap="square" rtlCol="0">
            <a:spAutoFit/>
          </a:bodyPr>
          <a:lstStyle/>
          <a:p>
            <a:r>
              <a:rPr lang="en-GB" sz="2000" dirty="0">
                <a:latin typeface="Century Gothic" panose="020B0502020202020204" pitchFamily="34" charset="0"/>
              </a:rPr>
              <a:t>[rather]</a:t>
            </a:r>
          </a:p>
        </p:txBody>
      </p:sp>
      <p:sp>
        <p:nvSpPr>
          <p:cNvPr id="22" name="TextBox 21">
            <a:extLst>
              <a:ext uri="{FF2B5EF4-FFF2-40B4-BE49-F238E27FC236}">
                <a16:creationId xmlns:a16="http://schemas.microsoft.com/office/drawing/2014/main" id="{C03415A4-3B0D-4E6D-92A0-ED9981941204}"/>
              </a:ext>
            </a:extLst>
          </p:cNvPr>
          <p:cNvSpPr txBox="1"/>
          <p:nvPr/>
        </p:nvSpPr>
        <p:spPr>
          <a:xfrm>
            <a:off x="1060256" y="4141891"/>
            <a:ext cx="3427330" cy="400110"/>
          </a:xfrm>
          <a:prstGeom prst="rect">
            <a:avLst/>
          </a:prstGeom>
          <a:noFill/>
        </p:spPr>
        <p:txBody>
          <a:bodyPr wrap="square" rtlCol="0">
            <a:spAutoFit/>
          </a:bodyPr>
          <a:lstStyle/>
          <a:p>
            <a:r>
              <a:rPr lang="en-GB" sz="2000" dirty="0">
                <a:latin typeface="Century Gothic" panose="020B0502020202020204" pitchFamily="34" charset="0"/>
              </a:rPr>
              <a:t>[this man – this woman]</a:t>
            </a:r>
          </a:p>
        </p:txBody>
      </p:sp>
      <p:sp>
        <p:nvSpPr>
          <p:cNvPr id="7" name="Rectangle 6">
            <a:extLst>
              <a:ext uri="{FF2B5EF4-FFF2-40B4-BE49-F238E27FC236}">
                <a16:creationId xmlns:a16="http://schemas.microsoft.com/office/drawing/2014/main" id="{D0295D61-EDDB-45ED-BDBB-3FDF325D95C6}"/>
              </a:ext>
            </a:extLst>
          </p:cNvPr>
          <p:cNvSpPr/>
          <p:nvPr/>
        </p:nvSpPr>
        <p:spPr>
          <a:xfrm>
            <a:off x="988111" y="2246635"/>
            <a:ext cx="1239442" cy="400110"/>
          </a:xfrm>
          <a:prstGeom prst="rect">
            <a:avLst/>
          </a:prstGeom>
        </p:spPr>
        <p:txBody>
          <a:bodyPr wrap="none">
            <a:spAutoFit/>
          </a:bodyPr>
          <a:lstStyle/>
          <a:p>
            <a:r>
              <a:rPr lang="en-GB" sz="2000" dirty="0">
                <a:latin typeface="Century Gothic" panose="020B0502020202020204" pitchFamily="34" charset="0"/>
              </a:rPr>
              <a:t>d</a:t>
            </a:r>
            <a:r>
              <a:rPr lang="en-GB" sz="2000" b="1" u="sng" dirty="0">
                <a:latin typeface="Century Gothic" panose="020B0502020202020204" pitchFamily="34" charset="0"/>
              </a:rPr>
              <a:t>er</a:t>
            </a:r>
            <a:r>
              <a:rPr lang="en-GB" sz="2000" dirty="0">
                <a:latin typeface="Century Gothic" panose="020B0502020202020204" pitchFamily="34" charset="0"/>
              </a:rPr>
              <a:t> B</a:t>
            </a:r>
            <a:r>
              <a:rPr lang="en-GB" sz="2000" b="1" u="sng" dirty="0">
                <a:latin typeface="Century Gothic" panose="020B0502020202020204" pitchFamily="34" charset="0"/>
              </a:rPr>
              <a:t>er</a:t>
            </a:r>
            <a:r>
              <a:rPr lang="en-GB" sz="2000" dirty="0">
                <a:latin typeface="Century Gothic" panose="020B0502020202020204" pitchFamily="34" charset="0"/>
              </a:rPr>
              <a:t>g</a:t>
            </a:r>
            <a:endParaRPr lang="en-GB" dirty="0"/>
          </a:p>
        </p:txBody>
      </p:sp>
      <p:sp>
        <p:nvSpPr>
          <p:cNvPr id="9" name="Rectangle 8">
            <a:extLst>
              <a:ext uri="{FF2B5EF4-FFF2-40B4-BE49-F238E27FC236}">
                <a16:creationId xmlns:a16="http://schemas.microsoft.com/office/drawing/2014/main" id="{D0BD1F61-0293-4F21-B018-3E319097B01A}"/>
              </a:ext>
            </a:extLst>
          </p:cNvPr>
          <p:cNvSpPr/>
          <p:nvPr/>
        </p:nvSpPr>
        <p:spPr>
          <a:xfrm>
            <a:off x="5587401" y="2229418"/>
            <a:ext cx="1393330" cy="400110"/>
          </a:xfrm>
          <a:prstGeom prst="rect">
            <a:avLst/>
          </a:prstGeom>
        </p:spPr>
        <p:txBody>
          <a:bodyPr wrap="none">
            <a:spAutoFit/>
          </a:bodyPr>
          <a:lstStyle/>
          <a:p>
            <a:pPr lvl="0"/>
            <a:r>
              <a:rPr lang="en-GB" sz="2000" dirty="0">
                <a:latin typeface="Century Gothic" panose="020B0502020202020204" pitchFamily="34" charset="0"/>
              </a:rPr>
              <a:t>die </a:t>
            </a:r>
            <a:r>
              <a:rPr lang="en-GB" sz="2000" dirty="0" err="1">
                <a:latin typeface="Century Gothic" panose="020B0502020202020204" pitchFamily="34" charset="0"/>
              </a:rPr>
              <a:t>F</a:t>
            </a:r>
            <a:r>
              <a:rPr lang="en-GB" sz="2000" b="1" u="sng" dirty="0" err="1">
                <a:latin typeface="Century Gothic" panose="020B0502020202020204" pitchFamily="34" charset="0"/>
              </a:rPr>
              <a:t>er</a:t>
            </a:r>
            <a:r>
              <a:rPr lang="en-GB" sz="2000" dirty="0" err="1">
                <a:latin typeface="Century Gothic" panose="020B0502020202020204" pitchFamily="34" charset="0"/>
              </a:rPr>
              <a:t>ien</a:t>
            </a:r>
            <a:endParaRPr lang="en-GB" sz="2000" dirty="0">
              <a:latin typeface="Century Gothic" panose="020B0502020202020204" pitchFamily="34" charset="0"/>
            </a:endParaRPr>
          </a:p>
        </p:txBody>
      </p:sp>
      <p:sp>
        <p:nvSpPr>
          <p:cNvPr id="24" name="Rectangle 23">
            <a:extLst>
              <a:ext uri="{FF2B5EF4-FFF2-40B4-BE49-F238E27FC236}">
                <a16:creationId xmlns:a16="http://schemas.microsoft.com/office/drawing/2014/main" id="{117C994D-B111-4E8A-9603-4B9A706A4227}"/>
              </a:ext>
            </a:extLst>
          </p:cNvPr>
          <p:cNvSpPr/>
          <p:nvPr/>
        </p:nvSpPr>
        <p:spPr>
          <a:xfrm>
            <a:off x="1060256" y="3815418"/>
            <a:ext cx="3260829" cy="400110"/>
          </a:xfrm>
          <a:prstGeom prst="rect">
            <a:avLst/>
          </a:prstGeom>
        </p:spPr>
        <p:txBody>
          <a:bodyPr wrap="none">
            <a:spAutoFit/>
          </a:bodyPr>
          <a:lstStyle/>
          <a:p>
            <a:r>
              <a:rPr lang="en-GB" sz="2000" b="1" dirty="0" err="1">
                <a:latin typeface="Century Gothic" panose="020B0502020202020204" pitchFamily="34" charset="0"/>
              </a:rPr>
              <a:t>dies</a:t>
            </a:r>
            <a:r>
              <a:rPr lang="en-GB" sz="2000" b="1" u="sng" dirty="0" err="1">
                <a:latin typeface="Century Gothic" panose="020B0502020202020204" pitchFamily="34" charset="0"/>
              </a:rPr>
              <a:t>er</a:t>
            </a:r>
            <a:r>
              <a:rPr lang="en-GB" sz="2000" b="1" dirty="0">
                <a:latin typeface="Century Gothic" panose="020B0502020202020204" pitchFamily="34" charset="0"/>
              </a:rPr>
              <a:t> Mann – </a:t>
            </a:r>
            <a:r>
              <a:rPr lang="en-GB" sz="2000" b="1" dirty="0" err="1">
                <a:latin typeface="Century Gothic" panose="020B0502020202020204" pitchFamily="34" charset="0"/>
              </a:rPr>
              <a:t>dies</a:t>
            </a:r>
            <a:r>
              <a:rPr lang="en-GB" sz="2000" b="1" u="sng" dirty="0" err="1">
                <a:latin typeface="Century Gothic" panose="020B0502020202020204" pitchFamily="34" charset="0"/>
              </a:rPr>
              <a:t>e</a:t>
            </a:r>
            <a:r>
              <a:rPr lang="en-GB" sz="2000" b="1" dirty="0">
                <a:latin typeface="Century Gothic" panose="020B0502020202020204" pitchFamily="34" charset="0"/>
              </a:rPr>
              <a:t> Frau</a:t>
            </a:r>
            <a:endParaRPr lang="en-GB" dirty="0"/>
          </a:p>
        </p:txBody>
      </p:sp>
      <p:sp>
        <p:nvSpPr>
          <p:cNvPr id="25" name="Rectangle 24">
            <a:extLst>
              <a:ext uri="{FF2B5EF4-FFF2-40B4-BE49-F238E27FC236}">
                <a16:creationId xmlns:a16="http://schemas.microsoft.com/office/drawing/2014/main" id="{1DB06B3F-8141-482B-81AE-8F65F3999796}"/>
              </a:ext>
            </a:extLst>
          </p:cNvPr>
          <p:cNvSpPr/>
          <p:nvPr/>
        </p:nvSpPr>
        <p:spPr>
          <a:xfrm>
            <a:off x="5496885" y="3828363"/>
            <a:ext cx="4491935" cy="400110"/>
          </a:xfrm>
          <a:prstGeom prst="rect">
            <a:avLst/>
          </a:prstGeom>
        </p:spPr>
        <p:txBody>
          <a:bodyPr wrap="none">
            <a:spAutoFit/>
          </a:bodyPr>
          <a:lstStyle/>
          <a:p>
            <a:r>
              <a:rPr lang="en-GB" sz="2000" b="1" dirty="0" err="1">
                <a:latin typeface="Century Gothic" panose="020B0502020202020204" pitchFamily="34" charset="0"/>
              </a:rPr>
              <a:t>ein</a:t>
            </a:r>
            <a:r>
              <a:rPr lang="en-GB" sz="2000" b="1" dirty="0">
                <a:latin typeface="Century Gothic" panose="020B0502020202020204" pitchFamily="34" charset="0"/>
              </a:rPr>
              <a:t> </a:t>
            </a:r>
            <a:r>
              <a:rPr lang="en-GB" sz="2000" b="1" dirty="0" err="1">
                <a:latin typeface="Century Gothic" panose="020B0502020202020204" pitchFamily="34" charset="0"/>
              </a:rPr>
              <a:t>letzt</a:t>
            </a:r>
            <a:r>
              <a:rPr lang="en-GB" sz="2000" b="1" u="sng" dirty="0" err="1">
                <a:latin typeface="Century Gothic" panose="020B0502020202020204" pitchFamily="34" charset="0"/>
              </a:rPr>
              <a:t>er</a:t>
            </a:r>
            <a:r>
              <a:rPr lang="en-GB" sz="2000" b="1" dirty="0">
                <a:latin typeface="Century Gothic" panose="020B0502020202020204" pitchFamily="34" charset="0"/>
              </a:rPr>
              <a:t> </a:t>
            </a:r>
            <a:r>
              <a:rPr lang="en-GB" sz="2000" b="1" dirty="0" err="1">
                <a:latin typeface="Century Gothic" panose="020B0502020202020204" pitchFamily="34" charset="0"/>
              </a:rPr>
              <a:t>Blick</a:t>
            </a:r>
            <a:r>
              <a:rPr lang="en-GB" sz="2000" b="1" dirty="0">
                <a:latin typeface="Century Gothic" panose="020B0502020202020204" pitchFamily="34" charset="0"/>
              </a:rPr>
              <a:t> – </a:t>
            </a:r>
            <a:r>
              <a:rPr lang="en-GB" sz="2000" b="1" dirty="0" err="1">
                <a:latin typeface="Century Gothic" panose="020B0502020202020204" pitchFamily="34" charset="0"/>
              </a:rPr>
              <a:t>eine</a:t>
            </a:r>
            <a:r>
              <a:rPr lang="en-GB" sz="2000" b="1" dirty="0">
                <a:latin typeface="Century Gothic" panose="020B0502020202020204" pitchFamily="34" charset="0"/>
              </a:rPr>
              <a:t> </a:t>
            </a:r>
            <a:r>
              <a:rPr lang="en-GB" sz="2000" b="1" dirty="0" err="1">
                <a:latin typeface="Century Gothic" panose="020B0502020202020204" pitchFamily="34" charset="0"/>
              </a:rPr>
              <a:t>letzt</a:t>
            </a:r>
            <a:r>
              <a:rPr lang="en-GB" sz="2000" b="1" u="sng" dirty="0" err="1">
                <a:latin typeface="Century Gothic" panose="020B0502020202020204" pitchFamily="34" charset="0"/>
              </a:rPr>
              <a:t>e</a:t>
            </a:r>
            <a:r>
              <a:rPr lang="en-GB" sz="2000" b="1" dirty="0">
                <a:latin typeface="Century Gothic" panose="020B0502020202020204" pitchFamily="34" charset="0"/>
              </a:rPr>
              <a:t> Minute</a:t>
            </a:r>
            <a:endParaRPr lang="en-GB" dirty="0"/>
          </a:p>
        </p:txBody>
      </p:sp>
      <p:sp>
        <p:nvSpPr>
          <p:cNvPr id="26" name="Rectangle 25">
            <a:extLst>
              <a:ext uri="{FF2B5EF4-FFF2-40B4-BE49-F238E27FC236}">
                <a16:creationId xmlns:a16="http://schemas.microsoft.com/office/drawing/2014/main" id="{32FE1FC8-B763-4CAC-A150-0F575507BD0A}"/>
              </a:ext>
            </a:extLst>
          </p:cNvPr>
          <p:cNvSpPr/>
          <p:nvPr/>
        </p:nvSpPr>
        <p:spPr>
          <a:xfrm>
            <a:off x="1086733" y="5307792"/>
            <a:ext cx="2031325" cy="400110"/>
          </a:xfrm>
          <a:prstGeom prst="rect">
            <a:avLst/>
          </a:prstGeom>
        </p:spPr>
        <p:txBody>
          <a:bodyPr wrap="none">
            <a:spAutoFit/>
          </a:bodyPr>
          <a:lstStyle/>
          <a:p>
            <a:r>
              <a:rPr lang="en-GB" sz="2000" b="1" dirty="0" err="1">
                <a:latin typeface="Century Gothic" panose="020B0502020202020204" pitchFamily="34" charset="0"/>
              </a:rPr>
              <a:t>bitt</a:t>
            </a:r>
            <a:r>
              <a:rPr lang="en-GB" sz="2000" b="1" u="sng" dirty="0" err="1">
                <a:latin typeface="Century Gothic" panose="020B0502020202020204" pitchFamily="34" charset="0"/>
              </a:rPr>
              <a:t>e</a:t>
            </a:r>
            <a:r>
              <a:rPr lang="en-GB" sz="2000" b="1" dirty="0">
                <a:latin typeface="Century Gothic" panose="020B0502020202020204" pitchFamily="34" charset="0"/>
              </a:rPr>
              <a:t> – bitt</a:t>
            </a:r>
            <a:r>
              <a:rPr lang="en-GB" sz="2000" b="1" u="sng" dirty="0">
                <a:latin typeface="Century Gothic" panose="020B0502020202020204" pitchFamily="34" charset="0"/>
              </a:rPr>
              <a:t>er</a:t>
            </a:r>
            <a:r>
              <a:rPr lang="en-GB" sz="2000" dirty="0">
                <a:latin typeface="Century Gothic" panose="020B0502020202020204" pitchFamily="34" charset="0"/>
              </a:rPr>
              <a:t>	</a:t>
            </a:r>
            <a:endParaRPr lang="en-GB" dirty="0"/>
          </a:p>
        </p:txBody>
      </p:sp>
      <p:sp>
        <p:nvSpPr>
          <p:cNvPr id="27" name="Rectangle 26">
            <a:extLst>
              <a:ext uri="{FF2B5EF4-FFF2-40B4-BE49-F238E27FC236}">
                <a16:creationId xmlns:a16="http://schemas.microsoft.com/office/drawing/2014/main" id="{632DD1F3-078C-48CE-954D-24FBB632C3E5}"/>
              </a:ext>
            </a:extLst>
          </p:cNvPr>
          <p:cNvSpPr/>
          <p:nvPr/>
        </p:nvSpPr>
        <p:spPr>
          <a:xfrm>
            <a:off x="5516228" y="5241036"/>
            <a:ext cx="1899879" cy="400110"/>
          </a:xfrm>
          <a:prstGeom prst="rect">
            <a:avLst/>
          </a:prstGeom>
        </p:spPr>
        <p:txBody>
          <a:bodyPr wrap="none">
            <a:spAutoFit/>
          </a:bodyPr>
          <a:lstStyle/>
          <a:p>
            <a:r>
              <a:rPr lang="en-GB" sz="2000" b="1" dirty="0">
                <a:latin typeface="Century Gothic" panose="020B0502020202020204" pitchFamily="34" charset="0"/>
              </a:rPr>
              <a:t>Lieb</a:t>
            </a:r>
            <a:r>
              <a:rPr lang="en-GB" sz="2000" b="1" u="sng" dirty="0">
                <a:latin typeface="Century Gothic" panose="020B0502020202020204" pitchFamily="34" charset="0"/>
              </a:rPr>
              <a:t>e</a:t>
            </a:r>
            <a:r>
              <a:rPr lang="en-GB" sz="2000" b="1" dirty="0">
                <a:latin typeface="Century Gothic" panose="020B0502020202020204" pitchFamily="34" charset="0"/>
              </a:rPr>
              <a:t> – </a:t>
            </a:r>
            <a:r>
              <a:rPr lang="en-GB" sz="2000" b="1" dirty="0" err="1">
                <a:latin typeface="Century Gothic" panose="020B0502020202020204" pitchFamily="34" charset="0"/>
              </a:rPr>
              <a:t>lieb</a:t>
            </a:r>
            <a:r>
              <a:rPr lang="en-GB" sz="2000" b="1" u="sng" dirty="0" err="1">
                <a:latin typeface="Century Gothic" panose="020B0502020202020204" pitchFamily="34" charset="0"/>
              </a:rPr>
              <a:t>er</a:t>
            </a:r>
            <a:r>
              <a:rPr lang="en-GB" sz="2000" b="1" dirty="0">
                <a:latin typeface="Century Gothic" panose="020B0502020202020204" pitchFamily="34" charset="0"/>
              </a:rPr>
              <a:t> </a:t>
            </a:r>
            <a:endParaRPr lang="en-GB" dirty="0"/>
          </a:p>
        </p:txBody>
      </p:sp>
    </p:spTree>
    <p:extLst>
      <p:ext uri="{BB962C8B-B14F-4D97-AF65-F5344CB8AC3E}">
        <p14:creationId xmlns:p14="http://schemas.microsoft.com/office/powerpoint/2010/main" val="20017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8" grpId="0" animBg="1"/>
      <p:bldP spid="19" grpId="0" animBg="1"/>
      <p:bldP spid="20" grpId="0"/>
      <p:bldP spid="21" grpId="0"/>
      <p:bldP spid="23" grpId="0"/>
      <p:bldP spid="22" grpId="0"/>
      <p:bldP spid="7" grpId="0"/>
      <p:bldP spid="9"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80069"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FFCC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effectLst/>
                <a:uLnTx/>
                <a:uFillTx/>
                <a:latin typeface="Century Gothic" panose="020B0502020202020204" pitchFamily="34" charset="0"/>
                <a:ea typeface="+mn-ea"/>
                <a:cs typeface="+mn-cs"/>
              </a:rPr>
              <a:t>lesen</a:t>
            </a:r>
            <a:r>
              <a:rPr kumimoji="0" lang="en-GB" sz="1800" b="1" i="0" u="none" strike="noStrike" kern="0" cap="none" spc="0" normalizeH="0" baseline="0" noProof="0" dirty="0">
                <a:ln>
                  <a:noFill/>
                </a:ln>
                <a:effectLst/>
                <a:uLnTx/>
                <a:uFillTx/>
                <a:latin typeface="Century Gothic" panose="020B0502020202020204" pitchFamily="34" charset="0"/>
                <a:ea typeface="+mn-ea"/>
                <a:cs typeface="+mn-cs"/>
              </a:rPr>
              <a:t> / </a:t>
            </a:r>
            <a:r>
              <a:rPr kumimoji="0" lang="en-GB" sz="18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1800"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36296" y="1163991"/>
            <a:ext cx="5563891" cy="523220"/>
          </a:xfrm>
          <a:prstGeom prst="rect">
            <a:avLst/>
          </a:prstGeom>
          <a:noFill/>
        </p:spPr>
        <p:txBody>
          <a:bodyPr wrap="square" rtlCol="0">
            <a:spAutoFit/>
          </a:bodyPr>
          <a:lstStyle/>
          <a:p>
            <a:r>
              <a:rPr lang="en-US" sz="2800" dirty="0">
                <a:latin typeface="Century Gothic" panose="020B0502020202020204" pitchFamily="34" charset="0"/>
              </a:rPr>
              <a:t>Sag die </a:t>
            </a:r>
            <a:r>
              <a:rPr lang="en-US" sz="2800" dirty="0" err="1">
                <a:latin typeface="Century Gothic" panose="020B0502020202020204" pitchFamily="34" charset="0"/>
              </a:rPr>
              <a:t>Wörter</a:t>
            </a:r>
            <a:r>
              <a:rPr lang="en-US" sz="2800" dirty="0">
                <a:latin typeface="Century Gothic" panose="020B0502020202020204" pitchFamily="34" charset="0"/>
              </a:rPr>
              <a:t>.</a:t>
            </a:r>
          </a:p>
        </p:txBody>
      </p:sp>
      <p:sp>
        <p:nvSpPr>
          <p:cNvPr id="10" name="TextBox 9">
            <a:extLst>
              <a:ext uri="{FF2B5EF4-FFF2-40B4-BE49-F238E27FC236}">
                <a16:creationId xmlns:a16="http://schemas.microsoft.com/office/drawing/2014/main" id="{B0358BB7-0243-4813-A471-89D9F3425BD4}"/>
              </a:ext>
            </a:extLst>
          </p:cNvPr>
          <p:cNvSpPr txBox="1"/>
          <p:nvPr/>
        </p:nvSpPr>
        <p:spPr>
          <a:xfrm>
            <a:off x="1027332" y="2054686"/>
            <a:ext cx="3491488" cy="646331"/>
          </a:xfrm>
          <a:prstGeom prst="rect">
            <a:avLst/>
          </a:prstGeom>
          <a:noFill/>
        </p:spPr>
        <p:txBody>
          <a:bodyPr wrap="square" rtlCol="0">
            <a:spAutoFit/>
          </a:bodyPr>
          <a:lstStyle/>
          <a:p>
            <a:r>
              <a:rPr lang="en-US" sz="3600" dirty="0">
                <a:latin typeface="Century Gothic" panose="020F0302020204030204"/>
              </a:rPr>
              <a:t>die </a:t>
            </a:r>
            <a:r>
              <a:rPr lang="en-US" sz="3600" b="1" dirty="0" err="1">
                <a:solidFill>
                  <a:srgbClr val="FFCC00"/>
                </a:solidFill>
                <a:latin typeface="Century Gothic" panose="020F0302020204030204"/>
              </a:rPr>
              <a:t>Er</a:t>
            </a:r>
            <a:r>
              <a:rPr lang="en-US" sz="3600" dirty="0" err="1">
                <a:latin typeface="Century Gothic" panose="020F0302020204030204"/>
              </a:rPr>
              <a:t>fahrung</a:t>
            </a:r>
            <a:endParaRPr lang="en-US" sz="3600" dirty="0">
              <a:latin typeface="Century Gothic" panose="020F0302020204030204"/>
            </a:endParaRPr>
          </a:p>
        </p:txBody>
      </p:sp>
      <p:sp>
        <p:nvSpPr>
          <p:cNvPr id="11" name="TextBox 10">
            <a:extLst>
              <a:ext uri="{FF2B5EF4-FFF2-40B4-BE49-F238E27FC236}">
                <a16:creationId xmlns:a16="http://schemas.microsoft.com/office/drawing/2014/main" id="{B0358BB7-0243-4813-A471-89D9F3425BD4}"/>
              </a:ext>
            </a:extLst>
          </p:cNvPr>
          <p:cNvSpPr txBox="1"/>
          <p:nvPr/>
        </p:nvSpPr>
        <p:spPr>
          <a:xfrm>
            <a:off x="5710157" y="1304518"/>
            <a:ext cx="2775141" cy="646331"/>
          </a:xfrm>
          <a:prstGeom prst="rect">
            <a:avLst/>
          </a:prstGeom>
          <a:noFill/>
        </p:spPr>
        <p:txBody>
          <a:bodyPr wrap="square" rtlCol="0">
            <a:spAutoFit/>
          </a:bodyPr>
          <a:lstStyle/>
          <a:p>
            <a:r>
              <a:rPr lang="en-US" sz="3600" b="1" dirty="0" err="1">
                <a:solidFill>
                  <a:srgbClr val="FFCC00"/>
                </a:solidFill>
                <a:latin typeface="Century Gothic" panose="020F0302020204030204"/>
              </a:rPr>
              <a:t>er</a:t>
            </a:r>
            <a:r>
              <a:rPr lang="en-US" sz="3600" dirty="0" err="1">
                <a:latin typeface="Century Gothic" panose="020F0302020204030204"/>
              </a:rPr>
              <a:t>leben</a:t>
            </a:r>
            <a:endParaRPr lang="en-US" sz="3600" dirty="0">
              <a:latin typeface="Century Gothic" panose="020F0302020204030204"/>
            </a:endParaRPr>
          </a:p>
        </p:txBody>
      </p:sp>
      <p:sp>
        <p:nvSpPr>
          <p:cNvPr id="12" name="TextBox 11">
            <a:extLst>
              <a:ext uri="{FF2B5EF4-FFF2-40B4-BE49-F238E27FC236}">
                <a16:creationId xmlns:a16="http://schemas.microsoft.com/office/drawing/2014/main" id="{B0358BB7-0243-4813-A471-89D9F3425BD4}"/>
              </a:ext>
            </a:extLst>
          </p:cNvPr>
          <p:cNvSpPr txBox="1"/>
          <p:nvPr/>
        </p:nvSpPr>
        <p:spPr>
          <a:xfrm>
            <a:off x="6026813" y="2265516"/>
            <a:ext cx="2775141" cy="646331"/>
          </a:xfrm>
          <a:prstGeom prst="rect">
            <a:avLst/>
          </a:prstGeom>
          <a:noFill/>
        </p:spPr>
        <p:txBody>
          <a:bodyPr wrap="square" rtlCol="0">
            <a:spAutoFit/>
          </a:bodyPr>
          <a:lstStyle/>
          <a:p>
            <a:r>
              <a:rPr lang="en-US" sz="3600" dirty="0" err="1">
                <a:latin typeface="Century Gothic" panose="020F0302020204030204"/>
              </a:rPr>
              <a:t>wand</a:t>
            </a:r>
            <a:r>
              <a:rPr lang="en-US" sz="3600" b="1" dirty="0" err="1">
                <a:solidFill>
                  <a:srgbClr val="FFCC00"/>
                </a:solidFill>
                <a:latin typeface="Century Gothic" panose="020F0302020204030204"/>
              </a:rPr>
              <a:t>er</a:t>
            </a:r>
            <a:r>
              <a:rPr lang="en-US" sz="3600" dirty="0" err="1">
                <a:latin typeface="Century Gothic" panose="020F0302020204030204"/>
              </a:rPr>
              <a:t>n</a:t>
            </a:r>
            <a:endParaRPr lang="en-US" sz="3600" dirty="0">
              <a:latin typeface="Century Gothic" panose="020F0302020204030204"/>
            </a:endParaRPr>
          </a:p>
        </p:txBody>
      </p:sp>
      <p:sp>
        <p:nvSpPr>
          <p:cNvPr id="13" name="TextBox 12">
            <a:extLst>
              <a:ext uri="{FF2B5EF4-FFF2-40B4-BE49-F238E27FC236}">
                <a16:creationId xmlns:a16="http://schemas.microsoft.com/office/drawing/2014/main" id="{B0358BB7-0243-4813-A471-89D9F3425BD4}"/>
              </a:ext>
            </a:extLst>
          </p:cNvPr>
          <p:cNvSpPr txBox="1"/>
          <p:nvPr/>
        </p:nvSpPr>
        <p:spPr>
          <a:xfrm>
            <a:off x="9447884" y="2328034"/>
            <a:ext cx="2775141" cy="646331"/>
          </a:xfrm>
          <a:prstGeom prst="rect">
            <a:avLst/>
          </a:prstGeom>
          <a:noFill/>
        </p:spPr>
        <p:txBody>
          <a:bodyPr wrap="square" rtlCol="0">
            <a:spAutoFit/>
          </a:bodyPr>
          <a:lstStyle/>
          <a:p>
            <a:r>
              <a:rPr lang="en-US" sz="3600" b="1" dirty="0" err="1">
                <a:solidFill>
                  <a:srgbClr val="FFCC00"/>
                </a:solidFill>
                <a:latin typeface="Century Gothic" panose="020F0302020204030204"/>
              </a:rPr>
              <a:t>er</a:t>
            </a:r>
            <a:r>
              <a:rPr lang="en-US" sz="3600" dirty="0" err="1">
                <a:latin typeface="Century Gothic" panose="020F0302020204030204"/>
              </a:rPr>
              <a:t>fahren</a:t>
            </a:r>
            <a:endParaRPr lang="en-US" sz="3600" dirty="0">
              <a:latin typeface="Century Gothic" panose="020F0302020204030204"/>
            </a:endParaRPr>
          </a:p>
        </p:txBody>
      </p:sp>
      <p:sp>
        <p:nvSpPr>
          <p:cNvPr id="14" name="TextBox 13">
            <a:extLst>
              <a:ext uri="{FF2B5EF4-FFF2-40B4-BE49-F238E27FC236}">
                <a16:creationId xmlns:a16="http://schemas.microsoft.com/office/drawing/2014/main" id="{B0358BB7-0243-4813-A471-89D9F3425BD4}"/>
              </a:ext>
            </a:extLst>
          </p:cNvPr>
          <p:cNvSpPr txBox="1"/>
          <p:nvPr/>
        </p:nvSpPr>
        <p:spPr>
          <a:xfrm>
            <a:off x="792499" y="4181578"/>
            <a:ext cx="2775141" cy="646331"/>
          </a:xfrm>
          <a:prstGeom prst="rect">
            <a:avLst/>
          </a:prstGeom>
          <a:noFill/>
        </p:spPr>
        <p:txBody>
          <a:bodyPr wrap="square" rtlCol="0">
            <a:spAutoFit/>
          </a:bodyPr>
          <a:lstStyle/>
          <a:p>
            <a:r>
              <a:rPr lang="en-US" sz="3600" dirty="0" err="1">
                <a:latin typeface="Century Gothic" panose="020F0302020204030204"/>
              </a:rPr>
              <a:t>letzt</a:t>
            </a:r>
            <a:r>
              <a:rPr lang="en-US" sz="3600" b="1" dirty="0" err="1">
                <a:solidFill>
                  <a:srgbClr val="FFCC00"/>
                </a:solidFill>
                <a:latin typeface="Century Gothic" panose="020F0302020204030204"/>
              </a:rPr>
              <a:t>er</a:t>
            </a:r>
            <a:endParaRPr lang="en-US" sz="3600" b="1" dirty="0">
              <a:solidFill>
                <a:srgbClr val="FFCC00"/>
              </a:solidFill>
              <a:latin typeface="Century Gothic" panose="020F0302020204030204"/>
            </a:endParaRPr>
          </a:p>
        </p:txBody>
      </p:sp>
      <p:sp>
        <p:nvSpPr>
          <p:cNvPr id="15" name="TextBox 14">
            <a:extLst>
              <a:ext uri="{FF2B5EF4-FFF2-40B4-BE49-F238E27FC236}">
                <a16:creationId xmlns:a16="http://schemas.microsoft.com/office/drawing/2014/main" id="{B0358BB7-0243-4813-A471-89D9F3425BD4}"/>
              </a:ext>
            </a:extLst>
          </p:cNvPr>
          <p:cNvSpPr txBox="1"/>
          <p:nvPr/>
        </p:nvSpPr>
        <p:spPr>
          <a:xfrm>
            <a:off x="8887923" y="3602800"/>
            <a:ext cx="2775141" cy="646331"/>
          </a:xfrm>
          <a:prstGeom prst="rect">
            <a:avLst/>
          </a:prstGeom>
          <a:noFill/>
        </p:spPr>
        <p:txBody>
          <a:bodyPr wrap="square" rtlCol="0">
            <a:spAutoFit/>
          </a:bodyPr>
          <a:lstStyle/>
          <a:p>
            <a:r>
              <a:rPr lang="en-US" sz="3600" dirty="0" err="1">
                <a:latin typeface="Century Gothic" panose="020F0302020204030204"/>
              </a:rPr>
              <a:t>hund</a:t>
            </a:r>
            <a:r>
              <a:rPr lang="en-US" sz="3600" b="1" dirty="0" err="1">
                <a:solidFill>
                  <a:srgbClr val="FFCC00"/>
                </a:solidFill>
                <a:latin typeface="Century Gothic" panose="020F0302020204030204"/>
              </a:rPr>
              <a:t>er</a:t>
            </a:r>
            <a:r>
              <a:rPr lang="en-US" sz="3600" dirty="0" err="1">
                <a:latin typeface="Century Gothic" panose="020F0302020204030204"/>
              </a:rPr>
              <a:t>t</a:t>
            </a:r>
            <a:endParaRPr lang="en-US" sz="3600" dirty="0">
              <a:latin typeface="Century Gothic" panose="020F0302020204030204"/>
            </a:endParaRPr>
          </a:p>
        </p:txBody>
      </p:sp>
      <p:sp>
        <p:nvSpPr>
          <p:cNvPr id="16" name="TextBox 15">
            <a:extLst>
              <a:ext uri="{FF2B5EF4-FFF2-40B4-BE49-F238E27FC236}">
                <a16:creationId xmlns:a16="http://schemas.microsoft.com/office/drawing/2014/main" id="{B0358BB7-0243-4813-A471-89D9F3425BD4}"/>
              </a:ext>
            </a:extLst>
          </p:cNvPr>
          <p:cNvSpPr txBox="1"/>
          <p:nvPr/>
        </p:nvSpPr>
        <p:spPr>
          <a:xfrm>
            <a:off x="2180069" y="2925137"/>
            <a:ext cx="2775141" cy="646331"/>
          </a:xfrm>
          <a:prstGeom prst="rect">
            <a:avLst/>
          </a:prstGeom>
          <a:noFill/>
        </p:spPr>
        <p:txBody>
          <a:bodyPr wrap="square" rtlCol="0">
            <a:spAutoFit/>
          </a:bodyPr>
          <a:lstStyle/>
          <a:p>
            <a:r>
              <a:rPr lang="en-US" sz="3600" dirty="0" err="1">
                <a:latin typeface="Century Gothic" panose="020F0302020204030204"/>
              </a:rPr>
              <a:t>klett</a:t>
            </a:r>
            <a:r>
              <a:rPr lang="en-US" sz="3600" b="1" dirty="0" err="1">
                <a:solidFill>
                  <a:srgbClr val="FFCC00"/>
                </a:solidFill>
                <a:latin typeface="Century Gothic" panose="020F0302020204030204"/>
              </a:rPr>
              <a:t>er</a:t>
            </a:r>
            <a:r>
              <a:rPr lang="en-US" sz="3600" dirty="0" err="1">
                <a:latin typeface="Century Gothic" panose="020F0302020204030204"/>
              </a:rPr>
              <a:t>n</a:t>
            </a:r>
            <a:endParaRPr lang="en-US" sz="3600" dirty="0">
              <a:latin typeface="Century Gothic" panose="020F0302020204030204"/>
            </a:endParaRPr>
          </a:p>
        </p:txBody>
      </p:sp>
      <p:sp>
        <p:nvSpPr>
          <p:cNvPr id="17" name="TextBox 16">
            <a:extLst>
              <a:ext uri="{FF2B5EF4-FFF2-40B4-BE49-F238E27FC236}">
                <a16:creationId xmlns:a16="http://schemas.microsoft.com/office/drawing/2014/main" id="{B0358BB7-0243-4813-A471-89D9F3425BD4}"/>
              </a:ext>
            </a:extLst>
          </p:cNvPr>
          <p:cNvSpPr txBox="1"/>
          <p:nvPr/>
        </p:nvSpPr>
        <p:spPr>
          <a:xfrm>
            <a:off x="6611894" y="3904391"/>
            <a:ext cx="2775141" cy="646331"/>
          </a:xfrm>
          <a:prstGeom prst="rect">
            <a:avLst/>
          </a:prstGeom>
          <a:noFill/>
        </p:spPr>
        <p:txBody>
          <a:bodyPr wrap="square" rtlCol="0">
            <a:spAutoFit/>
          </a:bodyPr>
          <a:lstStyle/>
          <a:p>
            <a:r>
              <a:rPr lang="en-US" sz="3600" dirty="0" err="1">
                <a:latin typeface="Century Gothic" panose="020F0302020204030204"/>
              </a:rPr>
              <a:t>dies</a:t>
            </a:r>
            <a:r>
              <a:rPr lang="en-US" sz="3600" b="1" dirty="0" err="1">
                <a:solidFill>
                  <a:srgbClr val="FFCC00"/>
                </a:solidFill>
                <a:latin typeface="Century Gothic" panose="020F0302020204030204"/>
              </a:rPr>
              <a:t>er</a:t>
            </a:r>
            <a:endParaRPr lang="en-US" sz="3600" b="1" dirty="0">
              <a:solidFill>
                <a:srgbClr val="FFCC00"/>
              </a:solidFill>
              <a:latin typeface="Century Gothic" panose="020F0302020204030204"/>
            </a:endParaRPr>
          </a:p>
        </p:txBody>
      </p:sp>
      <p:sp>
        <p:nvSpPr>
          <p:cNvPr id="18" name="TextBox 17">
            <a:extLst>
              <a:ext uri="{FF2B5EF4-FFF2-40B4-BE49-F238E27FC236}">
                <a16:creationId xmlns:a16="http://schemas.microsoft.com/office/drawing/2014/main" id="{B0358BB7-0243-4813-A471-89D9F3425BD4}"/>
              </a:ext>
            </a:extLst>
          </p:cNvPr>
          <p:cNvSpPr txBox="1"/>
          <p:nvPr/>
        </p:nvSpPr>
        <p:spPr>
          <a:xfrm>
            <a:off x="8485298" y="4686854"/>
            <a:ext cx="2775141" cy="646331"/>
          </a:xfrm>
          <a:prstGeom prst="rect">
            <a:avLst/>
          </a:prstGeom>
          <a:noFill/>
        </p:spPr>
        <p:txBody>
          <a:bodyPr wrap="square" rtlCol="0">
            <a:spAutoFit/>
          </a:bodyPr>
          <a:lstStyle/>
          <a:p>
            <a:r>
              <a:rPr lang="en-US" sz="3600" dirty="0" err="1">
                <a:latin typeface="Century Gothic" panose="020F0302020204030204"/>
              </a:rPr>
              <a:t>selb</a:t>
            </a:r>
            <a:r>
              <a:rPr lang="en-US" sz="3600" b="1" dirty="0" err="1">
                <a:solidFill>
                  <a:srgbClr val="FFCC00"/>
                </a:solidFill>
                <a:latin typeface="Century Gothic" panose="020F0302020204030204"/>
              </a:rPr>
              <a:t>er</a:t>
            </a:r>
            <a:endParaRPr lang="en-US" sz="3600" b="1" dirty="0">
              <a:solidFill>
                <a:srgbClr val="FFCC00"/>
              </a:solidFill>
              <a:latin typeface="Century Gothic" panose="020F0302020204030204"/>
            </a:endParaRPr>
          </a:p>
        </p:txBody>
      </p:sp>
      <p:sp>
        <p:nvSpPr>
          <p:cNvPr id="19" name="TextBox 18">
            <a:extLst>
              <a:ext uri="{FF2B5EF4-FFF2-40B4-BE49-F238E27FC236}">
                <a16:creationId xmlns:a16="http://schemas.microsoft.com/office/drawing/2014/main" id="{B0358BB7-0243-4813-A471-89D9F3425BD4}"/>
              </a:ext>
            </a:extLst>
          </p:cNvPr>
          <p:cNvSpPr txBox="1"/>
          <p:nvPr/>
        </p:nvSpPr>
        <p:spPr>
          <a:xfrm>
            <a:off x="5700187" y="5419199"/>
            <a:ext cx="3981362" cy="646331"/>
          </a:xfrm>
          <a:prstGeom prst="rect">
            <a:avLst/>
          </a:prstGeom>
          <a:noFill/>
        </p:spPr>
        <p:txBody>
          <a:bodyPr wrap="square" rtlCol="0">
            <a:spAutoFit/>
          </a:bodyPr>
          <a:lstStyle/>
          <a:p>
            <a:r>
              <a:rPr lang="en-US" sz="3600" dirty="0">
                <a:latin typeface="Century Gothic" panose="020F0302020204030204"/>
              </a:rPr>
              <a:t>die </a:t>
            </a:r>
            <a:r>
              <a:rPr lang="en-US" sz="3600" dirty="0" err="1">
                <a:latin typeface="Century Gothic" panose="020F0302020204030204"/>
              </a:rPr>
              <a:t>Bevölk</a:t>
            </a:r>
            <a:r>
              <a:rPr lang="en-US" sz="3600" b="1" dirty="0" err="1">
                <a:solidFill>
                  <a:srgbClr val="FFCC00"/>
                </a:solidFill>
                <a:latin typeface="Century Gothic" panose="020F0302020204030204"/>
              </a:rPr>
              <a:t>er</a:t>
            </a:r>
            <a:r>
              <a:rPr lang="en-US" sz="3600" dirty="0" err="1">
                <a:latin typeface="Century Gothic" panose="020F0302020204030204"/>
              </a:rPr>
              <a:t>ung</a:t>
            </a:r>
            <a:endParaRPr lang="en-US" sz="3600" b="1" dirty="0">
              <a:latin typeface="Century Gothic" panose="020F0302020204030204"/>
            </a:endParaRPr>
          </a:p>
        </p:txBody>
      </p:sp>
      <p:sp>
        <p:nvSpPr>
          <p:cNvPr id="20" name="TextBox 19">
            <a:extLst>
              <a:ext uri="{FF2B5EF4-FFF2-40B4-BE49-F238E27FC236}">
                <a16:creationId xmlns:a16="http://schemas.microsoft.com/office/drawing/2014/main" id="{B0358BB7-0243-4813-A471-89D9F3425BD4}"/>
              </a:ext>
            </a:extLst>
          </p:cNvPr>
          <p:cNvSpPr txBox="1"/>
          <p:nvPr/>
        </p:nvSpPr>
        <p:spPr>
          <a:xfrm>
            <a:off x="1385506" y="5603382"/>
            <a:ext cx="2775141" cy="646331"/>
          </a:xfrm>
          <a:prstGeom prst="rect">
            <a:avLst/>
          </a:prstGeom>
          <a:noFill/>
        </p:spPr>
        <p:txBody>
          <a:bodyPr wrap="square" rtlCol="0">
            <a:spAutoFit/>
          </a:bodyPr>
          <a:lstStyle/>
          <a:p>
            <a:r>
              <a:rPr lang="en-US" sz="3600" dirty="0">
                <a:latin typeface="Century Gothic" panose="020F0302020204030204"/>
              </a:rPr>
              <a:t>der B</a:t>
            </a:r>
            <a:r>
              <a:rPr lang="en-US" sz="3600" b="1" dirty="0">
                <a:solidFill>
                  <a:srgbClr val="FFCC00"/>
                </a:solidFill>
                <a:latin typeface="Century Gothic" panose="020F0302020204030204"/>
              </a:rPr>
              <a:t>er</a:t>
            </a:r>
            <a:r>
              <a:rPr lang="en-US" sz="3600" dirty="0">
                <a:latin typeface="Century Gothic" panose="020F0302020204030204"/>
              </a:rPr>
              <a:t>g</a:t>
            </a:r>
            <a:endParaRPr lang="en-US" sz="3600" b="1" dirty="0">
              <a:latin typeface="Century Gothic" panose="020F0302020204030204"/>
            </a:endParaRPr>
          </a:p>
        </p:txBody>
      </p:sp>
      <p:sp>
        <p:nvSpPr>
          <p:cNvPr id="21" name="TextBox 20">
            <a:extLst>
              <a:ext uri="{FF2B5EF4-FFF2-40B4-BE49-F238E27FC236}">
                <a16:creationId xmlns:a16="http://schemas.microsoft.com/office/drawing/2014/main" id="{B0358BB7-0243-4813-A471-89D9F3425BD4}"/>
              </a:ext>
            </a:extLst>
          </p:cNvPr>
          <p:cNvSpPr txBox="1"/>
          <p:nvPr/>
        </p:nvSpPr>
        <p:spPr>
          <a:xfrm>
            <a:off x="4974767" y="3290857"/>
            <a:ext cx="2775141" cy="646331"/>
          </a:xfrm>
          <a:prstGeom prst="rect">
            <a:avLst/>
          </a:prstGeom>
          <a:noFill/>
        </p:spPr>
        <p:txBody>
          <a:bodyPr wrap="square" rtlCol="0">
            <a:spAutoFit/>
          </a:bodyPr>
          <a:lstStyle/>
          <a:p>
            <a:r>
              <a:rPr lang="en-US" sz="3600" dirty="0" err="1">
                <a:latin typeface="Century Gothic" panose="020F0302020204030204"/>
              </a:rPr>
              <a:t>st</a:t>
            </a:r>
            <a:r>
              <a:rPr lang="en-US" sz="3600" b="1" dirty="0" err="1">
                <a:solidFill>
                  <a:srgbClr val="FFCC00"/>
                </a:solidFill>
                <a:latin typeface="Century Gothic" panose="020F0302020204030204"/>
              </a:rPr>
              <a:t>er</a:t>
            </a:r>
            <a:r>
              <a:rPr lang="en-US" sz="3600" dirty="0" err="1">
                <a:latin typeface="Century Gothic" panose="020F0302020204030204"/>
              </a:rPr>
              <a:t>ben</a:t>
            </a:r>
            <a:endParaRPr lang="en-US" sz="3600" dirty="0">
              <a:latin typeface="Century Gothic" panose="020F0302020204030204"/>
            </a:endParaRPr>
          </a:p>
        </p:txBody>
      </p:sp>
      <p:sp>
        <p:nvSpPr>
          <p:cNvPr id="22" name="TextBox 21">
            <a:extLst>
              <a:ext uri="{FF2B5EF4-FFF2-40B4-BE49-F238E27FC236}">
                <a16:creationId xmlns:a16="http://schemas.microsoft.com/office/drawing/2014/main" id="{B0358BB7-0243-4813-A471-89D9F3425BD4}"/>
              </a:ext>
            </a:extLst>
          </p:cNvPr>
          <p:cNvSpPr txBox="1"/>
          <p:nvPr/>
        </p:nvSpPr>
        <p:spPr>
          <a:xfrm>
            <a:off x="8293978" y="1430182"/>
            <a:ext cx="2775141" cy="646331"/>
          </a:xfrm>
          <a:prstGeom prst="rect">
            <a:avLst/>
          </a:prstGeom>
          <a:noFill/>
        </p:spPr>
        <p:txBody>
          <a:bodyPr wrap="square" rtlCol="0">
            <a:spAutoFit/>
          </a:bodyPr>
          <a:lstStyle/>
          <a:p>
            <a:r>
              <a:rPr lang="en-US" sz="3600" dirty="0" err="1">
                <a:latin typeface="Century Gothic" panose="020F0302020204030204"/>
              </a:rPr>
              <a:t>F</a:t>
            </a:r>
            <a:r>
              <a:rPr lang="en-US" sz="3600" b="1" dirty="0" err="1">
                <a:solidFill>
                  <a:srgbClr val="FFCC00"/>
                </a:solidFill>
                <a:latin typeface="Century Gothic" panose="020F0302020204030204"/>
              </a:rPr>
              <a:t>er</a:t>
            </a:r>
            <a:r>
              <a:rPr lang="en-US" sz="3600" dirty="0" err="1">
                <a:latin typeface="Century Gothic" panose="020F0302020204030204"/>
              </a:rPr>
              <a:t>ien</a:t>
            </a:r>
            <a:endParaRPr lang="en-US" sz="3600" dirty="0">
              <a:latin typeface="Century Gothic" panose="020F0302020204030204"/>
            </a:endParaRPr>
          </a:p>
        </p:txBody>
      </p:sp>
      <p:sp>
        <p:nvSpPr>
          <p:cNvPr id="33" name="TextBox 32">
            <a:extLst>
              <a:ext uri="{FF2B5EF4-FFF2-40B4-BE49-F238E27FC236}">
                <a16:creationId xmlns:a16="http://schemas.microsoft.com/office/drawing/2014/main" id="{B0358BB7-0243-4813-A471-89D9F3425BD4}"/>
              </a:ext>
            </a:extLst>
          </p:cNvPr>
          <p:cNvSpPr txBox="1"/>
          <p:nvPr/>
        </p:nvSpPr>
        <p:spPr>
          <a:xfrm>
            <a:off x="2514600" y="4629818"/>
            <a:ext cx="4229980" cy="646331"/>
          </a:xfrm>
          <a:prstGeom prst="rect">
            <a:avLst/>
          </a:prstGeom>
          <a:noFill/>
        </p:spPr>
        <p:txBody>
          <a:bodyPr wrap="square" rtlCol="0">
            <a:spAutoFit/>
          </a:bodyPr>
          <a:lstStyle/>
          <a:p>
            <a:r>
              <a:rPr lang="en-US" sz="3600" dirty="0">
                <a:latin typeface="Century Gothic" panose="020F0302020204030204"/>
              </a:rPr>
              <a:t>die </a:t>
            </a:r>
            <a:r>
              <a:rPr lang="en-US" sz="3600" dirty="0" err="1">
                <a:latin typeface="Century Gothic" panose="020F0302020204030204"/>
              </a:rPr>
              <a:t>Unt</a:t>
            </a:r>
            <a:r>
              <a:rPr lang="en-US" sz="3600" b="1" dirty="0" err="1">
                <a:solidFill>
                  <a:srgbClr val="FFCC00"/>
                </a:solidFill>
                <a:latin typeface="Century Gothic" panose="020F0302020204030204"/>
              </a:rPr>
              <a:t>er</a:t>
            </a:r>
            <a:r>
              <a:rPr lang="en-US" sz="3600" dirty="0" err="1">
                <a:latin typeface="Century Gothic" panose="020F0302020204030204"/>
              </a:rPr>
              <a:t>stützung</a:t>
            </a:r>
            <a:endParaRPr lang="en-US" sz="3600" b="1" dirty="0">
              <a:latin typeface="Century Gothic" panose="020F0302020204030204"/>
            </a:endParaRPr>
          </a:p>
        </p:txBody>
      </p:sp>
    </p:spTree>
    <p:extLst>
      <p:ext uri="{BB962C8B-B14F-4D97-AF65-F5344CB8AC3E}">
        <p14:creationId xmlns:p14="http://schemas.microsoft.com/office/powerpoint/2010/main" val="6572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10"/>
                                        </p:tgtEl>
                                      </p:cBhvr>
                                    </p:animEffect>
                                    <p:set>
                                      <p:cBhvr>
                                        <p:cTn id="7" dur="1" fill="hold">
                                          <p:stCondLst>
                                            <p:cond delay="3999"/>
                                          </p:stCondLst>
                                        </p:cTn>
                                        <p:tgtEl>
                                          <p:spTgt spid="10"/>
                                        </p:tgtEl>
                                        <p:attrNameLst>
                                          <p:attrName>style.visibility</p:attrName>
                                        </p:attrNameLst>
                                      </p:cBhvr>
                                      <p:to>
                                        <p:strVal val="hidden"/>
                                      </p:to>
                                    </p:set>
                                  </p:childTnLst>
                                </p:cTn>
                              </p:par>
                            </p:childTnLst>
                          </p:cTn>
                        </p:par>
                        <p:par>
                          <p:cTn id="8" fill="hold">
                            <p:stCondLst>
                              <p:cond delay="4000"/>
                            </p:stCondLst>
                            <p:childTnLst>
                              <p:par>
                                <p:cTn id="9" presetID="9" presetClass="exit" presetSubtype="0" fill="hold" grpId="0" nodeType="afterEffect">
                                  <p:stCondLst>
                                    <p:cond delay="500"/>
                                  </p:stCondLst>
                                  <p:childTnLst>
                                    <p:animEffect transition="out" filter="dissolve">
                                      <p:cBhvr>
                                        <p:cTn id="10" dur="4000"/>
                                        <p:tgtEl>
                                          <p:spTgt spid="12"/>
                                        </p:tgtEl>
                                      </p:cBhvr>
                                    </p:animEffect>
                                    <p:set>
                                      <p:cBhvr>
                                        <p:cTn id="11" dur="1" fill="hold">
                                          <p:stCondLst>
                                            <p:cond delay="3999"/>
                                          </p:stCondLst>
                                        </p:cTn>
                                        <p:tgtEl>
                                          <p:spTgt spid="12"/>
                                        </p:tgtEl>
                                        <p:attrNameLst>
                                          <p:attrName>style.visibility</p:attrName>
                                        </p:attrNameLst>
                                      </p:cBhvr>
                                      <p:to>
                                        <p:strVal val="hidden"/>
                                      </p:to>
                                    </p:set>
                                  </p:childTnLst>
                                </p:cTn>
                              </p:par>
                            </p:childTnLst>
                          </p:cTn>
                        </p:par>
                        <p:par>
                          <p:cTn id="12" fill="hold">
                            <p:stCondLst>
                              <p:cond delay="8500"/>
                            </p:stCondLst>
                            <p:childTnLst>
                              <p:par>
                                <p:cTn id="13" presetID="9" presetClass="exit" presetSubtype="0" fill="hold" grpId="0" nodeType="afterEffect">
                                  <p:stCondLst>
                                    <p:cond delay="500"/>
                                  </p:stCondLst>
                                  <p:childTnLst>
                                    <p:animEffect transition="out" filter="dissolve">
                                      <p:cBhvr>
                                        <p:cTn id="14" dur="4000"/>
                                        <p:tgtEl>
                                          <p:spTgt spid="14"/>
                                        </p:tgtEl>
                                      </p:cBhvr>
                                    </p:animEffect>
                                    <p:set>
                                      <p:cBhvr>
                                        <p:cTn id="15" dur="1" fill="hold">
                                          <p:stCondLst>
                                            <p:cond delay="3999"/>
                                          </p:stCondLst>
                                        </p:cTn>
                                        <p:tgtEl>
                                          <p:spTgt spid="14"/>
                                        </p:tgtEl>
                                        <p:attrNameLst>
                                          <p:attrName>style.visibility</p:attrName>
                                        </p:attrNameLst>
                                      </p:cBhvr>
                                      <p:to>
                                        <p:strVal val="hidden"/>
                                      </p:to>
                                    </p:set>
                                  </p:childTnLst>
                                </p:cTn>
                              </p:par>
                            </p:childTnLst>
                          </p:cTn>
                        </p:par>
                        <p:par>
                          <p:cTn id="16" fill="hold">
                            <p:stCondLst>
                              <p:cond delay="13000"/>
                            </p:stCondLst>
                            <p:childTnLst>
                              <p:par>
                                <p:cTn id="17" presetID="9" presetClass="exit" presetSubtype="0" fill="hold" grpId="0" nodeType="afterEffect">
                                  <p:stCondLst>
                                    <p:cond delay="500"/>
                                  </p:stCondLst>
                                  <p:childTnLst>
                                    <p:animEffect transition="out" filter="dissolve">
                                      <p:cBhvr>
                                        <p:cTn id="18" dur="4000"/>
                                        <p:tgtEl>
                                          <p:spTgt spid="15"/>
                                        </p:tgtEl>
                                      </p:cBhvr>
                                    </p:animEffect>
                                    <p:set>
                                      <p:cBhvr>
                                        <p:cTn id="19" dur="1" fill="hold">
                                          <p:stCondLst>
                                            <p:cond delay="3999"/>
                                          </p:stCondLst>
                                        </p:cTn>
                                        <p:tgtEl>
                                          <p:spTgt spid="15"/>
                                        </p:tgtEl>
                                        <p:attrNameLst>
                                          <p:attrName>style.visibility</p:attrName>
                                        </p:attrNameLst>
                                      </p:cBhvr>
                                      <p:to>
                                        <p:strVal val="hidden"/>
                                      </p:to>
                                    </p:set>
                                  </p:childTnLst>
                                </p:cTn>
                              </p:par>
                            </p:childTnLst>
                          </p:cTn>
                        </p:par>
                        <p:par>
                          <p:cTn id="20" fill="hold">
                            <p:stCondLst>
                              <p:cond delay="17500"/>
                            </p:stCondLst>
                            <p:childTnLst>
                              <p:par>
                                <p:cTn id="21" presetID="9" presetClass="exit" presetSubtype="0" fill="hold" grpId="0" nodeType="afterEffect">
                                  <p:stCondLst>
                                    <p:cond delay="500"/>
                                  </p:stCondLst>
                                  <p:childTnLst>
                                    <p:animEffect transition="out" filter="dissolve">
                                      <p:cBhvr>
                                        <p:cTn id="22" dur="4000"/>
                                        <p:tgtEl>
                                          <p:spTgt spid="16"/>
                                        </p:tgtEl>
                                      </p:cBhvr>
                                    </p:animEffect>
                                    <p:set>
                                      <p:cBhvr>
                                        <p:cTn id="23" dur="1" fill="hold">
                                          <p:stCondLst>
                                            <p:cond delay="3999"/>
                                          </p:stCondLst>
                                        </p:cTn>
                                        <p:tgtEl>
                                          <p:spTgt spid="16"/>
                                        </p:tgtEl>
                                        <p:attrNameLst>
                                          <p:attrName>style.visibility</p:attrName>
                                        </p:attrNameLst>
                                      </p:cBhvr>
                                      <p:to>
                                        <p:strVal val="hidden"/>
                                      </p:to>
                                    </p:set>
                                  </p:childTnLst>
                                </p:cTn>
                              </p:par>
                            </p:childTnLst>
                          </p:cTn>
                        </p:par>
                        <p:par>
                          <p:cTn id="24" fill="hold">
                            <p:stCondLst>
                              <p:cond delay="22000"/>
                            </p:stCondLst>
                            <p:childTnLst>
                              <p:par>
                                <p:cTn id="25" presetID="9" presetClass="exit" presetSubtype="0" fill="hold" grpId="0" nodeType="afterEffect">
                                  <p:stCondLst>
                                    <p:cond delay="500"/>
                                  </p:stCondLst>
                                  <p:childTnLst>
                                    <p:animEffect transition="out" filter="dissolve">
                                      <p:cBhvr>
                                        <p:cTn id="26" dur="4000"/>
                                        <p:tgtEl>
                                          <p:spTgt spid="17"/>
                                        </p:tgtEl>
                                      </p:cBhvr>
                                    </p:animEffect>
                                    <p:set>
                                      <p:cBhvr>
                                        <p:cTn id="27" dur="1" fill="hold">
                                          <p:stCondLst>
                                            <p:cond delay="3999"/>
                                          </p:stCondLst>
                                        </p:cTn>
                                        <p:tgtEl>
                                          <p:spTgt spid="17"/>
                                        </p:tgtEl>
                                        <p:attrNameLst>
                                          <p:attrName>style.visibility</p:attrName>
                                        </p:attrNameLst>
                                      </p:cBhvr>
                                      <p:to>
                                        <p:strVal val="hidden"/>
                                      </p:to>
                                    </p:set>
                                  </p:childTnLst>
                                </p:cTn>
                              </p:par>
                            </p:childTnLst>
                          </p:cTn>
                        </p:par>
                        <p:par>
                          <p:cTn id="28" fill="hold">
                            <p:stCondLst>
                              <p:cond delay="26500"/>
                            </p:stCondLst>
                            <p:childTnLst>
                              <p:par>
                                <p:cTn id="29" presetID="9" presetClass="exit" presetSubtype="0" fill="hold" grpId="0" nodeType="afterEffect">
                                  <p:stCondLst>
                                    <p:cond delay="500"/>
                                  </p:stCondLst>
                                  <p:childTnLst>
                                    <p:animEffect transition="out" filter="dissolve">
                                      <p:cBhvr>
                                        <p:cTn id="30" dur="4000"/>
                                        <p:tgtEl>
                                          <p:spTgt spid="18"/>
                                        </p:tgtEl>
                                      </p:cBhvr>
                                    </p:animEffect>
                                    <p:set>
                                      <p:cBhvr>
                                        <p:cTn id="31" dur="1" fill="hold">
                                          <p:stCondLst>
                                            <p:cond delay="3999"/>
                                          </p:stCondLst>
                                        </p:cTn>
                                        <p:tgtEl>
                                          <p:spTgt spid="18"/>
                                        </p:tgtEl>
                                        <p:attrNameLst>
                                          <p:attrName>style.visibility</p:attrName>
                                        </p:attrNameLst>
                                      </p:cBhvr>
                                      <p:to>
                                        <p:strVal val="hidden"/>
                                      </p:to>
                                    </p:set>
                                  </p:childTnLst>
                                </p:cTn>
                              </p:par>
                            </p:childTnLst>
                          </p:cTn>
                        </p:par>
                        <p:par>
                          <p:cTn id="32" fill="hold">
                            <p:stCondLst>
                              <p:cond delay="31000"/>
                            </p:stCondLst>
                            <p:childTnLst>
                              <p:par>
                                <p:cTn id="33" presetID="9" presetClass="exit" presetSubtype="0" fill="hold" grpId="0" nodeType="afterEffect">
                                  <p:stCondLst>
                                    <p:cond delay="500"/>
                                  </p:stCondLst>
                                  <p:childTnLst>
                                    <p:animEffect transition="out" filter="dissolve">
                                      <p:cBhvr>
                                        <p:cTn id="34" dur="4000"/>
                                        <p:tgtEl>
                                          <p:spTgt spid="19"/>
                                        </p:tgtEl>
                                      </p:cBhvr>
                                    </p:animEffect>
                                    <p:set>
                                      <p:cBhvr>
                                        <p:cTn id="35" dur="1" fill="hold">
                                          <p:stCondLst>
                                            <p:cond delay="3999"/>
                                          </p:stCondLst>
                                        </p:cTn>
                                        <p:tgtEl>
                                          <p:spTgt spid="19"/>
                                        </p:tgtEl>
                                        <p:attrNameLst>
                                          <p:attrName>style.visibility</p:attrName>
                                        </p:attrNameLst>
                                      </p:cBhvr>
                                      <p:to>
                                        <p:strVal val="hidden"/>
                                      </p:to>
                                    </p:set>
                                  </p:childTnLst>
                                </p:cTn>
                              </p:par>
                            </p:childTnLst>
                          </p:cTn>
                        </p:par>
                        <p:par>
                          <p:cTn id="36" fill="hold">
                            <p:stCondLst>
                              <p:cond delay="35500"/>
                            </p:stCondLst>
                            <p:childTnLst>
                              <p:par>
                                <p:cTn id="37" presetID="9" presetClass="exit" presetSubtype="0" fill="hold" grpId="0" nodeType="afterEffect">
                                  <p:stCondLst>
                                    <p:cond delay="500"/>
                                  </p:stCondLst>
                                  <p:childTnLst>
                                    <p:animEffect transition="out" filter="dissolve">
                                      <p:cBhvr>
                                        <p:cTn id="38" dur="4000"/>
                                        <p:tgtEl>
                                          <p:spTgt spid="21"/>
                                        </p:tgtEl>
                                      </p:cBhvr>
                                    </p:animEffect>
                                    <p:set>
                                      <p:cBhvr>
                                        <p:cTn id="39" dur="1" fill="hold">
                                          <p:stCondLst>
                                            <p:cond delay="3999"/>
                                          </p:stCondLst>
                                        </p:cTn>
                                        <p:tgtEl>
                                          <p:spTgt spid="21"/>
                                        </p:tgtEl>
                                        <p:attrNameLst>
                                          <p:attrName>style.visibility</p:attrName>
                                        </p:attrNameLst>
                                      </p:cBhvr>
                                      <p:to>
                                        <p:strVal val="hidden"/>
                                      </p:to>
                                    </p:set>
                                  </p:childTnLst>
                                </p:cTn>
                              </p:par>
                            </p:childTnLst>
                          </p:cTn>
                        </p:par>
                        <p:par>
                          <p:cTn id="40" fill="hold">
                            <p:stCondLst>
                              <p:cond delay="40000"/>
                            </p:stCondLst>
                            <p:childTnLst>
                              <p:par>
                                <p:cTn id="41" presetID="9" presetClass="exit" presetSubtype="0" fill="hold" grpId="0" nodeType="afterEffect">
                                  <p:stCondLst>
                                    <p:cond delay="500"/>
                                  </p:stCondLst>
                                  <p:childTnLst>
                                    <p:animEffect transition="out" filter="dissolve">
                                      <p:cBhvr>
                                        <p:cTn id="42" dur="4000"/>
                                        <p:tgtEl>
                                          <p:spTgt spid="22"/>
                                        </p:tgtEl>
                                      </p:cBhvr>
                                    </p:animEffect>
                                    <p:set>
                                      <p:cBhvr>
                                        <p:cTn id="43" dur="1" fill="hold">
                                          <p:stCondLst>
                                            <p:cond delay="3999"/>
                                          </p:stCondLst>
                                        </p:cTn>
                                        <p:tgtEl>
                                          <p:spTgt spid="22"/>
                                        </p:tgtEl>
                                        <p:attrNameLst>
                                          <p:attrName>style.visibility</p:attrName>
                                        </p:attrNameLst>
                                      </p:cBhvr>
                                      <p:to>
                                        <p:strVal val="hidden"/>
                                      </p:to>
                                    </p:set>
                                  </p:childTnLst>
                                </p:cTn>
                              </p:par>
                            </p:childTnLst>
                          </p:cTn>
                        </p:par>
                        <p:par>
                          <p:cTn id="44" fill="hold">
                            <p:stCondLst>
                              <p:cond delay="44500"/>
                            </p:stCondLst>
                            <p:childTnLst>
                              <p:par>
                                <p:cTn id="45" presetID="9" presetClass="exit" presetSubtype="0" fill="hold" grpId="0" nodeType="afterEffect">
                                  <p:stCondLst>
                                    <p:cond delay="500"/>
                                  </p:stCondLst>
                                  <p:childTnLst>
                                    <p:animEffect transition="out" filter="dissolve">
                                      <p:cBhvr>
                                        <p:cTn id="46" dur="4000"/>
                                        <p:tgtEl>
                                          <p:spTgt spid="33"/>
                                        </p:tgtEl>
                                      </p:cBhvr>
                                    </p:animEffect>
                                    <p:set>
                                      <p:cBhvr>
                                        <p:cTn id="47" dur="1" fill="hold">
                                          <p:stCondLst>
                                            <p:cond delay="3999"/>
                                          </p:stCondLst>
                                        </p:cTn>
                                        <p:tgtEl>
                                          <p:spTgt spid="33"/>
                                        </p:tgtEl>
                                        <p:attrNameLst>
                                          <p:attrName>style.visibility</p:attrName>
                                        </p:attrNameLst>
                                      </p:cBhvr>
                                      <p:to>
                                        <p:strVal val="hidden"/>
                                      </p:to>
                                    </p:set>
                                  </p:childTnLst>
                                </p:cTn>
                              </p:par>
                            </p:childTnLst>
                          </p:cTn>
                        </p:par>
                        <p:par>
                          <p:cTn id="48" fill="hold">
                            <p:stCondLst>
                              <p:cond delay="49000"/>
                            </p:stCondLst>
                            <p:childTnLst>
                              <p:par>
                                <p:cTn id="49" presetID="9" presetClass="exit" presetSubtype="0" fill="hold" grpId="0" nodeType="afterEffect">
                                  <p:stCondLst>
                                    <p:cond delay="500"/>
                                  </p:stCondLst>
                                  <p:childTnLst>
                                    <p:animEffect transition="out" filter="dissolve">
                                      <p:cBhvr>
                                        <p:cTn id="50" dur="4000"/>
                                        <p:tgtEl>
                                          <p:spTgt spid="11"/>
                                        </p:tgtEl>
                                      </p:cBhvr>
                                    </p:animEffect>
                                    <p:set>
                                      <p:cBhvr>
                                        <p:cTn id="51" dur="1" fill="hold">
                                          <p:stCondLst>
                                            <p:cond delay="3999"/>
                                          </p:stCondLst>
                                        </p:cTn>
                                        <p:tgtEl>
                                          <p:spTgt spid="11"/>
                                        </p:tgtEl>
                                        <p:attrNameLst>
                                          <p:attrName>style.visibility</p:attrName>
                                        </p:attrNameLst>
                                      </p:cBhvr>
                                      <p:to>
                                        <p:strVal val="hidden"/>
                                      </p:to>
                                    </p:set>
                                  </p:childTnLst>
                                </p:cTn>
                              </p:par>
                            </p:childTnLst>
                          </p:cTn>
                        </p:par>
                        <p:par>
                          <p:cTn id="52" fill="hold">
                            <p:stCondLst>
                              <p:cond delay="53500"/>
                            </p:stCondLst>
                            <p:childTnLst>
                              <p:par>
                                <p:cTn id="53" presetID="9" presetClass="exit" presetSubtype="0" fill="hold" grpId="0" nodeType="afterEffect">
                                  <p:stCondLst>
                                    <p:cond delay="500"/>
                                  </p:stCondLst>
                                  <p:childTnLst>
                                    <p:animEffect transition="out" filter="dissolve">
                                      <p:cBhvr>
                                        <p:cTn id="54" dur="4000"/>
                                        <p:tgtEl>
                                          <p:spTgt spid="20"/>
                                        </p:tgtEl>
                                      </p:cBhvr>
                                    </p:animEffect>
                                    <p:set>
                                      <p:cBhvr>
                                        <p:cTn id="55" dur="1" fill="hold">
                                          <p:stCondLst>
                                            <p:cond delay="3999"/>
                                          </p:stCondLst>
                                        </p:cTn>
                                        <p:tgtEl>
                                          <p:spTgt spid="20"/>
                                        </p:tgtEl>
                                        <p:attrNameLst>
                                          <p:attrName>style.visibility</p:attrName>
                                        </p:attrNameLst>
                                      </p:cBhvr>
                                      <p:to>
                                        <p:strVal val="hidden"/>
                                      </p:to>
                                    </p:set>
                                  </p:childTnLst>
                                </p:cTn>
                              </p:par>
                            </p:childTnLst>
                          </p:cTn>
                        </p:par>
                        <p:par>
                          <p:cTn id="56" fill="hold">
                            <p:stCondLst>
                              <p:cond delay="58000"/>
                            </p:stCondLst>
                            <p:childTnLst>
                              <p:par>
                                <p:cTn id="57" presetID="9" presetClass="exit" presetSubtype="0" fill="hold" grpId="0" nodeType="afterEffect">
                                  <p:stCondLst>
                                    <p:cond delay="500"/>
                                  </p:stCondLst>
                                  <p:childTnLst>
                                    <p:animEffect transition="out" filter="dissolve">
                                      <p:cBhvr>
                                        <p:cTn id="58" dur="4000"/>
                                        <p:tgtEl>
                                          <p:spTgt spid="13"/>
                                        </p:tgtEl>
                                      </p:cBhvr>
                                    </p:animEffect>
                                    <p:set>
                                      <p:cBhvr>
                                        <p:cTn id="59" dur="1" fill="hold">
                                          <p:stCondLst>
                                            <p:cond delay="3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CD54793-F7B6-41C0-912C-3FD2210E427D}"/>
              </a:ext>
            </a:extLst>
          </p:cNvPr>
          <p:cNvGraphicFramePr>
            <a:graphicFrameLocks noGrp="1"/>
          </p:cNvGraphicFramePr>
          <p:nvPr/>
        </p:nvGraphicFramePr>
        <p:xfrm>
          <a:off x="306270" y="1291662"/>
          <a:ext cx="11555850" cy="4672408"/>
        </p:xfrm>
        <a:graphic>
          <a:graphicData uri="http://schemas.openxmlformats.org/drawingml/2006/table">
            <a:tbl>
              <a:tblPr firstRow="1" bandRow="1">
                <a:tableStyleId>{5940675A-B579-460E-94D1-54222C63F5DA}</a:tableStyleId>
              </a:tblPr>
              <a:tblGrid>
                <a:gridCol w="5777925">
                  <a:extLst>
                    <a:ext uri="{9D8B030D-6E8A-4147-A177-3AD203B41FA5}">
                      <a16:colId xmlns:a16="http://schemas.microsoft.com/office/drawing/2014/main" val="1307470311"/>
                    </a:ext>
                  </a:extLst>
                </a:gridCol>
                <a:gridCol w="5777925">
                  <a:extLst>
                    <a:ext uri="{9D8B030D-6E8A-4147-A177-3AD203B41FA5}">
                      <a16:colId xmlns:a16="http://schemas.microsoft.com/office/drawing/2014/main" val="4195667571"/>
                    </a:ext>
                  </a:extLst>
                </a:gridCol>
              </a:tblGrid>
              <a:tr h="1168102">
                <a:tc>
                  <a:txBody>
                    <a:bodyPr/>
                    <a:lstStyle/>
                    <a:p>
                      <a:endParaRPr lang="en-GB" dirty="0"/>
                    </a:p>
                  </a:txBody>
                  <a:tcPr/>
                </a:tc>
                <a:tc>
                  <a:txBody>
                    <a:bodyPr/>
                    <a:lstStyle/>
                    <a:p>
                      <a:endParaRPr lang="en-GB"/>
                    </a:p>
                  </a:txBody>
                  <a:tcPr/>
                </a:tc>
                <a:extLst>
                  <a:ext uri="{0D108BD9-81ED-4DB2-BD59-A6C34878D82A}">
                    <a16:rowId xmlns:a16="http://schemas.microsoft.com/office/drawing/2014/main" val="455915766"/>
                  </a:ext>
                </a:extLst>
              </a:tr>
              <a:tr h="1168102">
                <a:tc>
                  <a:txBody>
                    <a:bodyPr/>
                    <a:lstStyle/>
                    <a:p>
                      <a:endParaRPr lang="en-GB"/>
                    </a:p>
                  </a:txBody>
                  <a:tcPr/>
                </a:tc>
                <a:tc>
                  <a:txBody>
                    <a:bodyPr/>
                    <a:lstStyle/>
                    <a:p>
                      <a:endParaRPr lang="en-GB"/>
                    </a:p>
                  </a:txBody>
                  <a:tcPr/>
                </a:tc>
                <a:extLst>
                  <a:ext uri="{0D108BD9-81ED-4DB2-BD59-A6C34878D82A}">
                    <a16:rowId xmlns:a16="http://schemas.microsoft.com/office/drawing/2014/main" val="2199347065"/>
                  </a:ext>
                </a:extLst>
              </a:tr>
              <a:tr h="1168102">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61350048"/>
                  </a:ext>
                </a:extLst>
              </a:tr>
              <a:tr h="1168102">
                <a:tc>
                  <a:txBody>
                    <a:bodyPr/>
                    <a:lstStyle/>
                    <a:p>
                      <a:endParaRPr lang="en-GB"/>
                    </a:p>
                  </a:txBody>
                  <a:tcPr/>
                </a:tc>
                <a:tc>
                  <a:txBody>
                    <a:bodyPr/>
                    <a:lstStyle/>
                    <a:p>
                      <a:endParaRPr lang="en-GB" dirty="0"/>
                    </a:p>
                  </a:txBody>
                  <a:tcPr/>
                </a:tc>
                <a:extLst>
                  <a:ext uri="{0D108BD9-81ED-4DB2-BD59-A6C34878D82A}">
                    <a16:rowId xmlns:a16="http://schemas.microsoft.com/office/drawing/2014/main" val="3279551685"/>
                  </a:ext>
                </a:extLst>
              </a:tr>
            </a:tbl>
          </a:graphicData>
        </a:graphic>
      </p:graphicFrame>
      <p:sp>
        <p:nvSpPr>
          <p:cNvPr id="59" name="CuadroTexto 61">
            <a:extLst>
              <a:ext uri="{FF2B5EF4-FFF2-40B4-BE49-F238E27FC236}">
                <a16:creationId xmlns:a16="http://schemas.microsoft.com/office/drawing/2014/main" id="{BBBDDC42-3DE7-734D-82A3-21FDA4F6FF8B}"/>
              </a:ext>
            </a:extLst>
          </p:cNvPr>
          <p:cNvSpPr txBox="1"/>
          <p:nvPr/>
        </p:nvSpPr>
        <p:spPr>
          <a:xfrm>
            <a:off x="1621999" y="4353493"/>
            <a:ext cx="14526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a:t>
            </a:r>
            <a:r>
              <a:rPr kumimoji="0" lang="en-GB" sz="2200" b="0" i="0" u="none" strike="noStrike" kern="1200" cap="none" spc="0" normalizeH="0" baseline="0" noProof="0" dirty="0">
                <a:ln>
                  <a:noFill/>
                </a:ln>
                <a:effectLst/>
                <a:uLnTx/>
                <a:uFillTx/>
                <a:latin typeface="Century Gothic" panose="020F0302020204030204"/>
                <a:ea typeface="+mn-ea"/>
                <a:cs typeface="+mn-cs"/>
              </a:rPr>
              <a:t>through</a:t>
            </a:r>
            <a:r>
              <a:rPr kumimoji="0" lang="x-none" sz="2200" b="0" i="0" u="none" strike="noStrike" kern="1200" cap="none" spc="0" normalizeH="0" baseline="0" noProof="0" dirty="0">
                <a:ln>
                  <a:noFill/>
                </a:ln>
                <a:effectLst/>
                <a:uLnTx/>
                <a:uFillTx/>
                <a:latin typeface="Century Gothic" panose="020F0302020204030204"/>
                <a:ea typeface="+mn-ea"/>
                <a:cs typeface="+mn-cs"/>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B12BD70A-1234-48C5-970B-D87BC380A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629" y="1653142"/>
            <a:ext cx="955726" cy="619231"/>
          </a:xfrm>
          <a:prstGeom prst="rect">
            <a:avLst/>
          </a:prstGeom>
        </p:spPr>
      </p:pic>
      <p:pic>
        <p:nvPicPr>
          <p:cNvPr id="9" name="Picture 8">
            <a:extLst>
              <a:ext uri="{FF2B5EF4-FFF2-40B4-BE49-F238E27FC236}">
                <a16:creationId xmlns:a16="http://schemas.microsoft.com/office/drawing/2014/main" id="{75344967-D6A6-4906-B95C-B0403C25E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3758" y="2635549"/>
            <a:ext cx="384207" cy="712574"/>
          </a:xfrm>
          <a:prstGeom prst="rect">
            <a:avLst/>
          </a:prstGeom>
        </p:spPr>
      </p:pic>
      <p:sp>
        <p:nvSpPr>
          <p:cNvPr id="13"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sysClr val="window" lastClr="FFFFFF"/>
                </a:solidFill>
              </a:rPr>
              <a:t>Vokabeln</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4" name="TextBox 13">
            <a:hlinkClick r:id="" action="ppaction://noaction">
              <a:snd r:embed="rId5" name="10. 4. der Berg.wav"/>
            </a:hlinkClick>
          </p:cNvPr>
          <p:cNvSpPr txBox="1"/>
          <p:nvPr/>
        </p:nvSpPr>
        <p:spPr>
          <a:xfrm>
            <a:off x="7742542" y="1504487"/>
            <a:ext cx="2755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F0302020204030204"/>
              </a:rPr>
              <a:t>d</a:t>
            </a:r>
            <a:r>
              <a:rPr kumimoji="0" lang="en-GB" sz="2800" b="0" i="0" u="none" strike="noStrike" kern="1200" cap="none" spc="0" normalizeH="0" baseline="0" noProof="0" dirty="0" err="1">
                <a:ln>
                  <a:noFill/>
                </a:ln>
                <a:effectLst/>
                <a:uLnTx/>
                <a:uFillTx/>
                <a:latin typeface="Century Gothic" panose="020F0302020204030204"/>
              </a:rPr>
              <a:t>er</a:t>
            </a:r>
            <a:r>
              <a:rPr kumimoji="0" lang="en-GB" sz="2800" b="0" i="0" u="none" strike="noStrike" kern="1200" cap="none" spc="0" normalizeH="0" baseline="0" noProof="0" dirty="0">
                <a:ln>
                  <a:noFill/>
                </a:ln>
                <a:effectLst/>
                <a:uLnTx/>
                <a:uFillTx/>
                <a:latin typeface="Century Gothic" panose="020F0302020204030204"/>
              </a:rPr>
              <a:t> Berg</a:t>
            </a:r>
          </a:p>
        </p:txBody>
      </p:sp>
      <p:sp>
        <p:nvSpPr>
          <p:cNvPr id="15" name="TextBox 14">
            <a:hlinkClick r:id="" action="ppaction://noaction">
              <a:snd r:embed="rId6" name="10. 8. erfahren.wav"/>
            </a:hlinkClick>
          </p:cNvPr>
          <p:cNvSpPr txBox="1"/>
          <p:nvPr/>
        </p:nvSpPr>
        <p:spPr>
          <a:xfrm>
            <a:off x="7738885" y="3701238"/>
            <a:ext cx="2755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F0302020204030204"/>
                <a:ea typeface="+mn-ea"/>
                <a:cs typeface="+mn-cs"/>
              </a:rPr>
              <a:t>erfahren</a:t>
            </a:r>
            <a:endParaRPr kumimoji="0" lang="en-GB" sz="28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hlinkClick r:id="" action="ppaction://noaction">
              <a:snd r:embed="rId7" name="10. 9. geschwommen.wav"/>
            </a:hlinkClick>
          </p:cNvPr>
          <p:cNvSpPr txBox="1"/>
          <p:nvPr/>
        </p:nvSpPr>
        <p:spPr>
          <a:xfrm>
            <a:off x="7670279" y="4905543"/>
            <a:ext cx="3306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F0302020204030204"/>
                <a:ea typeface="+mn-ea"/>
                <a:cs typeface="+mn-cs"/>
              </a:rPr>
              <a:t>geschwommen</a:t>
            </a:r>
            <a:endParaRPr kumimoji="0" lang="en-GB" sz="2800" b="0" i="0" u="none" strike="noStrike" kern="1200" cap="none" spc="0" normalizeH="0" baseline="0" noProof="0" dirty="0">
              <a:ln>
                <a:noFill/>
              </a:ln>
              <a:effectLst/>
              <a:uLnTx/>
              <a:uFillTx/>
              <a:latin typeface="Century Gothic" panose="020F0302020204030204"/>
              <a:ea typeface="+mn-ea"/>
              <a:cs typeface="+mn-cs"/>
            </a:endParaRPr>
          </a:p>
        </p:txBody>
      </p:sp>
      <p:sp>
        <p:nvSpPr>
          <p:cNvPr id="22" name="TextBox 21">
            <a:hlinkClick r:id="" action="ppaction://noaction">
              <a:snd r:embed="rId8" name="10. 5. klettern.wav"/>
            </a:hlinkClick>
          </p:cNvPr>
          <p:cNvSpPr txBox="1"/>
          <p:nvPr/>
        </p:nvSpPr>
        <p:spPr>
          <a:xfrm>
            <a:off x="7685771" y="2583021"/>
            <a:ext cx="37308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F0302020204030204"/>
                <a:ea typeface="+mn-ea"/>
                <a:cs typeface="+mn-cs"/>
              </a:rPr>
              <a:t>klettern</a:t>
            </a:r>
            <a:endParaRPr kumimoji="0" lang="en-GB" sz="28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15">
            <a:hlinkClick r:id="" action="ppaction://noaction">
              <a:snd r:embed="rId9" name="10. 1. Der Wald.wav"/>
            </a:hlinkClick>
            <a:extLst>
              <a:ext uri="{FF2B5EF4-FFF2-40B4-BE49-F238E27FC236}">
                <a16:creationId xmlns:a16="http://schemas.microsoft.com/office/drawing/2014/main" id="{CC4504E6-8039-034B-BFD8-22C10DFB7A71}"/>
              </a:ext>
            </a:extLst>
          </p:cNvPr>
          <p:cNvSpPr txBox="1"/>
          <p:nvPr/>
        </p:nvSpPr>
        <p:spPr>
          <a:xfrm>
            <a:off x="1638050" y="1504487"/>
            <a:ext cx="18881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der Wald</a:t>
            </a:r>
          </a:p>
        </p:txBody>
      </p:sp>
      <p:sp>
        <p:nvSpPr>
          <p:cNvPr id="26" name="TextBox 15">
            <a:hlinkClick r:id="" action="ppaction://noaction">
              <a:snd r:embed="rId10" name="10. 6. ach.wav"/>
            </a:hlinkClick>
            <a:extLst>
              <a:ext uri="{FF2B5EF4-FFF2-40B4-BE49-F238E27FC236}">
                <a16:creationId xmlns:a16="http://schemas.microsoft.com/office/drawing/2014/main" id="{CC4504E6-8039-034B-BFD8-22C10DFB7A71}"/>
              </a:ext>
            </a:extLst>
          </p:cNvPr>
          <p:cNvSpPr txBox="1"/>
          <p:nvPr/>
        </p:nvSpPr>
        <p:spPr>
          <a:xfrm>
            <a:off x="1622000" y="4922201"/>
            <a:ext cx="15190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ach!</a:t>
            </a:r>
          </a:p>
        </p:txBody>
      </p:sp>
      <p:sp>
        <p:nvSpPr>
          <p:cNvPr id="27" name="TextBox 15">
            <a:hlinkClick r:id="" action="ppaction://noaction">
              <a:snd r:embed="rId11" name="10. 3. durchmaybe.wav"/>
            </a:hlinkClick>
            <a:extLst>
              <a:ext uri="{FF2B5EF4-FFF2-40B4-BE49-F238E27FC236}">
                <a16:creationId xmlns:a16="http://schemas.microsoft.com/office/drawing/2014/main" id="{CC4504E6-8039-034B-BFD8-22C10DFB7A71}"/>
              </a:ext>
            </a:extLst>
          </p:cNvPr>
          <p:cNvSpPr txBox="1"/>
          <p:nvPr/>
        </p:nvSpPr>
        <p:spPr>
          <a:xfrm>
            <a:off x="1611176" y="3856516"/>
            <a:ext cx="15190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F0302020204030204"/>
                <a:ea typeface="+mn-ea"/>
                <a:cs typeface="+mn-cs"/>
              </a:rPr>
              <a:t>durch</a:t>
            </a:r>
            <a:endParaRPr kumimoji="0" lang="en-GB" sz="2800" b="0" i="0" u="none" strike="noStrike" kern="1200" cap="none" spc="0" normalizeH="0" baseline="0" noProof="0" dirty="0">
              <a:ln>
                <a:noFill/>
              </a:ln>
              <a:effectLst/>
              <a:uLnTx/>
              <a:uFillTx/>
              <a:latin typeface="Century Gothic" panose="020F0302020204030204"/>
              <a:ea typeface="+mn-ea"/>
              <a:cs typeface="+mn-cs"/>
            </a:endParaRPr>
          </a:p>
        </p:txBody>
      </p:sp>
      <p:sp>
        <p:nvSpPr>
          <p:cNvPr id="28" name="TextBox 15">
            <a:hlinkClick r:id="" action="ppaction://noaction">
              <a:snd r:embed="rId12" name="10. 2. frisch.wav"/>
            </a:hlinkClick>
            <a:extLst>
              <a:ext uri="{FF2B5EF4-FFF2-40B4-BE49-F238E27FC236}">
                <a16:creationId xmlns:a16="http://schemas.microsoft.com/office/drawing/2014/main" id="{CC4504E6-8039-034B-BFD8-22C10DFB7A71}"/>
              </a:ext>
            </a:extLst>
          </p:cNvPr>
          <p:cNvSpPr txBox="1"/>
          <p:nvPr/>
        </p:nvSpPr>
        <p:spPr>
          <a:xfrm>
            <a:off x="1638050" y="2693962"/>
            <a:ext cx="15190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F0302020204030204"/>
              </a:rPr>
              <a:t>frisch</a:t>
            </a:r>
            <a:endParaRPr kumimoji="0" lang="en-GB" sz="2800" b="0" i="0" u="none" strike="noStrike" kern="1200" cap="none" spc="0" normalizeH="0" baseline="0" noProof="0" dirty="0">
              <a:ln>
                <a:noFill/>
              </a:ln>
              <a:effectLst/>
              <a:uLnTx/>
              <a:uFillTx/>
              <a:latin typeface="Century Gothic" panose="020F0302020204030204"/>
            </a:endParaRPr>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1692" y="1350820"/>
            <a:ext cx="1106943" cy="846970"/>
          </a:xfrm>
          <a:prstGeom prst="rect">
            <a:avLst/>
          </a:prstGeom>
        </p:spPr>
      </p:pic>
      <p:sp>
        <p:nvSpPr>
          <p:cNvPr id="30" name="CuadroTexto 61">
            <a:extLst>
              <a:ext uri="{FF2B5EF4-FFF2-40B4-BE49-F238E27FC236}">
                <a16:creationId xmlns:a16="http://schemas.microsoft.com/office/drawing/2014/main" id="{BBBDDC42-3DE7-734D-82A3-21FDA4F6FF8B}"/>
              </a:ext>
            </a:extLst>
          </p:cNvPr>
          <p:cNvSpPr txBox="1"/>
          <p:nvPr/>
        </p:nvSpPr>
        <p:spPr>
          <a:xfrm>
            <a:off x="1613656" y="2014586"/>
            <a:ext cx="219162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a:t>
            </a:r>
            <a:r>
              <a:rPr kumimoji="0" lang="en-GB" sz="2200" b="0" i="0" u="none" strike="noStrike" kern="1200" cap="none" spc="0" normalizeH="0" baseline="0" noProof="0" dirty="0">
                <a:ln>
                  <a:noFill/>
                </a:ln>
                <a:effectLst/>
                <a:uLnTx/>
                <a:uFillTx/>
                <a:latin typeface="Century Gothic" panose="020F0302020204030204"/>
                <a:ea typeface="+mn-ea"/>
                <a:cs typeface="+mn-cs"/>
              </a:rPr>
              <a:t>forest, woods</a:t>
            </a:r>
            <a:r>
              <a:rPr kumimoji="0" lang="x-none" sz="2200" b="0" i="0" u="none" strike="noStrike" kern="1200" cap="none" spc="0" normalizeH="0" baseline="0" noProof="0" dirty="0">
                <a:ln>
                  <a:noFill/>
                </a:ln>
                <a:effectLst/>
                <a:uLnTx/>
                <a:uFillTx/>
                <a:latin typeface="Century Gothic" panose="020F0302020204030204"/>
                <a:ea typeface="+mn-ea"/>
                <a:cs typeface="+mn-cs"/>
              </a:rPr>
              <a:t>]</a:t>
            </a:r>
          </a:p>
        </p:txBody>
      </p:sp>
      <p:sp>
        <p:nvSpPr>
          <p:cNvPr id="31" name="CuadroTexto 61">
            <a:extLst>
              <a:ext uri="{FF2B5EF4-FFF2-40B4-BE49-F238E27FC236}">
                <a16:creationId xmlns:a16="http://schemas.microsoft.com/office/drawing/2014/main" id="{BBBDDC42-3DE7-734D-82A3-21FDA4F6FF8B}"/>
              </a:ext>
            </a:extLst>
          </p:cNvPr>
          <p:cNvSpPr txBox="1"/>
          <p:nvPr/>
        </p:nvSpPr>
        <p:spPr>
          <a:xfrm>
            <a:off x="1638050" y="3236427"/>
            <a:ext cx="101983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a:t>
            </a:r>
            <a:r>
              <a:rPr kumimoji="0" lang="en-GB" sz="2200" b="0" i="0" u="none" strike="noStrike" kern="1200" cap="none" spc="0" normalizeH="0" baseline="0" noProof="0" dirty="0">
                <a:ln>
                  <a:noFill/>
                </a:ln>
                <a:effectLst/>
                <a:uLnTx/>
                <a:uFillTx/>
                <a:latin typeface="Century Gothic" panose="020F0302020204030204"/>
                <a:ea typeface="+mn-ea"/>
                <a:cs typeface="+mn-cs"/>
              </a:rPr>
              <a:t>fresh</a:t>
            </a:r>
            <a:r>
              <a:rPr kumimoji="0" lang="x-none" sz="2200" b="0" i="0" u="none" strike="noStrike" kern="1200" cap="none" spc="0" normalizeH="0" baseline="0" noProof="0" dirty="0">
                <a:ln>
                  <a:noFill/>
                </a:ln>
                <a:effectLst/>
                <a:uLnTx/>
                <a:uFillTx/>
                <a:latin typeface="Century Gothic" panose="020F0302020204030204"/>
                <a:ea typeface="+mn-ea"/>
                <a:cs typeface="+mn-cs"/>
              </a:rPr>
              <a:t>]</a:t>
            </a:r>
          </a:p>
        </p:txBody>
      </p:sp>
      <p:sp>
        <p:nvSpPr>
          <p:cNvPr id="32" name="CuadroTexto 61">
            <a:extLst>
              <a:ext uri="{FF2B5EF4-FFF2-40B4-BE49-F238E27FC236}">
                <a16:creationId xmlns:a16="http://schemas.microsoft.com/office/drawing/2014/main" id="{BBBDDC42-3DE7-734D-82A3-21FDA4F6FF8B}"/>
              </a:ext>
            </a:extLst>
          </p:cNvPr>
          <p:cNvSpPr txBox="1"/>
          <p:nvPr/>
        </p:nvSpPr>
        <p:spPr>
          <a:xfrm>
            <a:off x="1622000" y="4353494"/>
            <a:ext cx="14526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a:t>
            </a:r>
            <a:r>
              <a:rPr kumimoji="0" lang="en-GB" sz="2200" b="0" i="0" u="none" strike="noStrike" kern="1200" cap="none" spc="0" normalizeH="0" baseline="0" noProof="0" dirty="0">
                <a:ln>
                  <a:noFill/>
                </a:ln>
                <a:effectLst/>
                <a:uLnTx/>
                <a:uFillTx/>
                <a:latin typeface="Century Gothic" panose="020F0302020204030204"/>
                <a:ea typeface="+mn-ea"/>
                <a:cs typeface="+mn-cs"/>
              </a:rPr>
              <a:t>through</a:t>
            </a:r>
            <a:r>
              <a:rPr kumimoji="0" lang="x-none" sz="2200" b="0" i="0" u="none" strike="noStrike" kern="1200" cap="none" spc="0" normalizeH="0" baseline="0" noProof="0" dirty="0">
                <a:ln>
                  <a:noFill/>
                </a:ln>
                <a:effectLst/>
                <a:uLnTx/>
                <a:uFillTx/>
                <a:latin typeface="Century Gothic" panose="020F0302020204030204"/>
                <a:ea typeface="+mn-ea"/>
                <a:cs typeface="+mn-cs"/>
              </a:rPr>
              <a:t>]</a:t>
            </a:r>
          </a:p>
        </p:txBody>
      </p:sp>
      <p:sp>
        <p:nvSpPr>
          <p:cNvPr id="33" name="CuadroTexto 61">
            <a:extLst>
              <a:ext uri="{FF2B5EF4-FFF2-40B4-BE49-F238E27FC236}">
                <a16:creationId xmlns:a16="http://schemas.microsoft.com/office/drawing/2014/main" id="{BBBDDC42-3DE7-734D-82A3-21FDA4F6FF8B}"/>
              </a:ext>
            </a:extLst>
          </p:cNvPr>
          <p:cNvSpPr txBox="1"/>
          <p:nvPr/>
        </p:nvSpPr>
        <p:spPr>
          <a:xfrm>
            <a:off x="1642243" y="5425764"/>
            <a:ext cx="82266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a:t>
            </a:r>
            <a:r>
              <a:rPr kumimoji="0" lang="en-GB" sz="2200" b="0" i="0" u="none" strike="noStrike" kern="1200" cap="none" spc="0" normalizeH="0" baseline="0" noProof="0" dirty="0">
                <a:ln>
                  <a:noFill/>
                </a:ln>
                <a:effectLst/>
                <a:uLnTx/>
                <a:uFillTx/>
                <a:latin typeface="Century Gothic" panose="020F0302020204030204"/>
                <a:ea typeface="+mn-ea"/>
                <a:cs typeface="+mn-cs"/>
              </a:rPr>
              <a:t>oh!</a:t>
            </a:r>
            <a:r>
              <a:rPr kumimoji="0" lang="x-none" sz="2200" b="0" i="0" u="none" strike="noStrike" kern="1200" cap="none" spc="0" normalizeH="0" baseline="0" noProof="0" dirty="0">
                <a:ln>
                  <a:noFill/>
                </a:ln>
                <a:effectLst/>
                <a:uLnTx/>
                <a:uFillTx/>
                <a:latin typeface="Century Gothic" panose="020F0302020204030204"/>
                <a:ea typeface="+mn-ea"/>
                <a:cs typeface="+mn-cs"/>
              </a:rPr>
              <a:t>]</a:t>
            </a:r>
          </a:p>
        </p:txBody>
      </p:sp>
      <p:sp>
        <p:nvSpPr>
          <p:cNvPr id="35" name="CuadroTexto 61">
            <a:extLst>
              <a:ext uri="{FF2B5EF4-FFF2-40B4-BE49-F238E27FC236}">
                <a16:creationId xmlns:a16="http://schemas.microsoft.com/office/drawing/2014/main" id="{BBBDDC42-3DE7-734D-82A3-21FDA4F6FF8B}"/>
              </a:ext>
            </a:extLst>
          </p:cNvPr>
          <p:cNvSpPr txBox="1"/>
          <p:nvPr/>
        </p:nvSpPr>
        <p:spPr>
          <a:xfrm>
            <a:off x="7730382" y="1991570"/>
            <a:ext cx="354879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a:t>
            </a:r>
            <a:r>
              <a:rPr kumimoji="0" lang="en-GB" sz="2200" b="0" i="0" u="none" strike="noStrike" kern="1200" cap="none" spc="0" normalizeH="0" baseline="0" noProof="0" dirty="0">
                <a:ln>
                  <a:noFill/>
                </a:ln>
                <a:effectLst/>
                <a:uLnTx/>
                <a:uFillTx/>
                <a:latin typeface="Century Gothic" panose="020F0302020204030204"/>
                <a:ea typeface="+mn-ea"/>
                <a:cs typeface="+mn-cs"/>
              </a:rPr>
              <a:t>hill, mountain</a:t>
            </a:r>
            <a:r>
              <a:rPr kumimoji="0" lang="x-none" sz="2200" b="0" i="0" u="none" strike="noStrike" kern="1200" cap="none" spc="0" normalizeH="0" baseline="0" noProof="0" dirty="0">
                <a:ln>
                  <a:noFill/>
                </a:ln>
                <a:effectLst/>
                <a:uLnTx/>
                <a:uFillTx/>
                <a:latin typeface="Century Gothic" panose="020F0302020204030204"/>
                <a:ea typeface="+mn-ea"/>
                <a:cs typeface="+mn-cs"/>
              </a:rPr>
              <a:t>]</a:t>
            </a:r>
          </a:p>
        </p:txBody>
      </p:sp>
      <p:sp>
        <p:nvSpPr>
          <p:cNvPr id="36" name="CuadroTexto 61">
            <a:extLst>
              <a:ext uri="{FF2B5EF4-FFF2-40B4-BE49-F238E27FC236}">
                <a16:creationId xmlns:a16="http://schemas.microsoft.com/office/drawing/2014/main" id="{BBBDDC42-3DE7-734D-82A3-21FDA4F6FF8B}"/>
              </a:ext>
            </a:extLst>
          </p:cNvPr>
          <p:cNvSpPr txBox="1"/>
          <p:nvPr/>
        </p:nvSpPr>
        <p:spPr>
          <a:xfrm>
            <a:off x="7635472" y="3151019"/>
            <a:ext cx="282000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a:t>
            </a:r>
            <a:r>
              <a:rPr kumimoji="0" lang="en-GB" sz="2200" b="0" i="0" u="none" strike="noStrike" kern="1200" cap="none" spc="0" normalizeH="0" baseline="0" noProof="0" dirty="0">
                <a:ln>
                  <a:noFill/>
                </a:ln>
                <a:effectLst/>
                <a:uLnTx/>
                <a:uFillTx/>
                <a:latin typeface="Century Gothic" panose="020F0302020204030204"/>
                <a:ea typeface="+mn-ea"/>
                <a:cs typeface="+mn-cs"/>
              </a:rPr>
              <a:t>to climb,</a:t>
            </a:r>
            <a:r>
              <a:rPr kumimoji="0" lang="en-GB" sz="2200" b="0" i="0" u="none" strike="noStrike" kern="1200" cap="none" spc="0" normalizeH="0" noProof="0" dirty="0">
                <a:ln>
                  <a:noFill/>
                </a:ln>
                <a:effectLst/>
                <a:uLnTx/>
                <a:uFillTx/>
                <a:latin typeface="Century Gothic" panose="020F0302020204030204"/>
                <a:ea typeface="+mn-ea"/>
                <a:cs typeface="+mn-cs"/>
              </a:rPr>
              <a:t> climbing</a:t>
            </a:r>
            <a:r>
              <a:rPr kumimoji="0" lang="x-none" sz="2200" b="0" i="0" u="none" strike="noStrike" kern="1200" cap="none" spc="0" normalizeH="0" baseline="0" noProof="0" dirty="0">
                <a:ln>
                  <a:noFill/>
                </a:ln>
                <a:effectLst/>
                <a:uLnTx/>
                <a:uFillTx/>
                <a:latin typeface="Century Gothic" panose="020F0302020204030204"/>
                <a:ea typeface="+mn-ea"/>
                <a:cs typeface="+mn-cs"/>
              </a:rPr>
              <a:t>]</a:t>
            </a:r>
          </a:p>
        </p:txBody>
      </p:sp>
      <p:sp>
        <p:nvSpPr>
          <p:cNvPr id="37" name="CuadroTexto 61">
            <a:extLst>
              <a:ext uri="{FF2B5EF4-FFF2-40B4-BE49-F238E27FC236}">
                <a16:creationId xmlns:a16="http://schemas.microsoft.com/office/drawing/2014/main" id="{BBBDDC42-3DE7-734D-82A3-21FDA4F6FF8B}"/>
              </a:ext>
            </a:extLst>
          </p:cNvPr>
          <p:cNvSpPr txBox="1"/>
          <p:nvPr/>
        </p:nvSpPr>
        <p:spPr>
          <a:xfrm>
            <a:off x="7685771" y="4190858"/>
            <a:ext cx="424026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a:t>
            </a:r>
            <a:r>
              <a:rPr kumimoji="0" lang="en-GB" sz="2200" b="0" i="0" u="none" strike="noStrike" kern="1200" cap="none" spc="0" normalizeH="0" baseline="0" noProof="0" dirty="0">
                <a:ln>
                  <a:noFill/>
                </a:ln>
                <a:effectLst/>
                <a:uLnTx/>
                <a:uFillTx/>
                <a:latin typeface="Century Gothic" panose="020F0302020204030204"/>
                <a:ea typeface="+mn-ea"/>
                <a:cs typeface="+mn-cs"/>
              </a:rPr>
              <a:t>to experience, </a:t>
            </a:r>
            <a:r>
              <a:rPr lang="en-GB" sz="2200" dirty="0">
                <a:latin typeface="Century Gothic" panose="020F0302020204030204"/>
              </a:rPr>
              <a:t>experiencing</a:t>
            </a:r>
            <a:r>
              <a:rPr kumimoji="0" lang="x-none" sz="2200" b="0" i="0" u="none" strike="noStrike" kern="1200" cap="none" spc="0" normalizeH="0" baseline="0" noProof="0" dirty="0">
                <a:ln>
                  <a:noFill/>
                </a:ln>
                <a:effectLst/>
                <a:uLnTx/>
                <a:uFillTx/>
                <a:latin typeface="Century Gothic" panose="020F0302020204030204"/>
                <a:ea typeface="+mn-ea"/>
                <a:cs typeface="+mn-cs"/>
              </a:rPr>
              <a:t>]</a:t>
            </a:r>
          </a:p>
        </p:txBody>
      </p:sp>
      <p:sp>
        <p:nvSpPr>
          <p:cNvPr id="38" name="CuadroTexto 61">
            <a:extLst>
              <a:ext uri="{FF2B5EF4-FFF2-40B4-BE49-F238E27FC236}">
                <a16:creationId xmlns:a16="http://schemas.microsoft.com/office/drawing/2014/main" id="{BBBDDC42-3DE7-734D-82A3-21FDA4F6FF8B}"/>
              </a:ext>
            </a:extLst>
          </p:cNvPr>
          <p:cNvSpPr txBox="1"/>
          <p:nvPr/>
        </p:nvSpPr>
        <p:spPr>
          <a:xfrm>
            <a:off x="7802793" y="5412455"/>
            <a:ext cx="211949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a:t>
            </a:r>
            <a:r>
              <a:rPr kumimoji="0" lang="en-GB" sz="2200" b="0" i="0" u="none" strike="noStrike" kern="1200" cap="none" spc="0" normalizeH="0" baseline="0" noProof="0" dirty="0">
                <a:ln>
                  <a:noFill/>
                </a:ln>
                <a:effectLst/>
                <a:uLnTx/>
                <a:uFillTx/>
                <a:latin typeface="Century Gothic" panose="020F0302020204030204"/>
                <a:ea typeface="+mn-ea"/>
                <a:cs typeface="+mn-cs"/>
              </a:rPr>
              <a:t>swam, swum</a:t>
            </a:r>
            <a:r>
              <a:rPr kumimoji="0" lang="x-none" sz="2200" b="0" i="0" u="none" strike="noStrike" kern="1200" cap="none" spc="0" normalizeH="0" baseline="0" noProof="0" dirty="0">
                <a:ln>
                  <a:noFill/>
                </a:ln>
                <a:effectLst/>
                <a:uLnTx/>
                <a:uFillTx/>
                <a:latin typeface="Century Gothic" panose="020F0302020204030204"/>
                <a:ea typeface="+mn-ea"/>
                <a:cs typeface="+mn-cs"/>
              </a:rPr>
              <a:t>]</a:t>
            </a:r>
          </a:p>
        </p:txBody>
      </p:sp>
      <p:grpSp>
        <p:nvGrpSpPr>
          <p:cNvPr id="47" name="Group 46"/>
          <p:cNvGrpSpPr/>
          <p:nvPr/>
        </p:nvGrpSpPr>
        <p:grpSpPr>
          <a:xfrm>
            <a:off x="367256" y="3710484"/>
            <a:ext cx="1066069" cy="1073896"/>
            <a:chOff x="158710" y="3205074"/>
            <a:chExt cx="1074227" cy="1252408"/>
          </a:xfrm>
        </p:grpSpPr>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710" y="3205074"/>
              <a:ext cx="1074227" cy="995423"/>
            </a:xfrm>
            <a:prstGeom prst="rect">
              <a:avLst/>
            </a:prstGeom>
          </p:spPr>
        </p:pic>
        <p:sp>
          <p:nvSpPr>
            <p:cNvPr id="46" name="Right Arrow 45"/>
            <p:cNvSpPr/>
            <p:nvPr/>
          </p:nvSpPr>
          <p:spPr>
            <a:xfrm rot="16200000">
              <a:off x="373233" y="4004117"/>
              <a:ext cx="641522" cy="265207"/>
            </a:xfrm>
            <a:prstGeom prst="rightArrow">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72423" y="4925683"/>
            <a:ext cx="892689" cy="934317"/>
          </a:xfrm>
          <a:prstGeom prst="rect">
            <a:avLst/>
          </a:prstGeom>
        </p:spPr>
      </p:pic>
      <p:grpSp>
        <p:nvGrpSpPr>
          <p:cNvPr id="56" name="Group 55"/>
          <p:cNvGrpSpPr/>
          <p:nvPr/>
        </p:nvGrpSpPr>
        <p:grpSpPr>
          <a:xfrm>
            <a:off x="347145" y="3717896"/>
            <a:ext cx="1066069" cy="1073896"/>
            <a:chOff x="158710" y="3205074"/>
            <a:chExt cx="1074227" cy="1252408"/>
          </a:xfrm>
        </p:grpSpPr>
        <p:pic>
          <p:nvPicPr>
            <p:cNvPr id="57" name="Picture 5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710" y="3205074"/>
              <a:ext cx="1074227" cy="995423"/>
            </a:xfrm>
            <a:prstGeom prst="rect">
              <a:avLst/>
            </a:prstGeom>
          </p:spPr>
        </p:pic>
        <p:sp>
          <p:nvSpPr>
            <p:cNvPr id="58" name="Right Arrow 57"/>
            <p:cNvSpPr/>
            <p:nvPr/>
          </p:nvSpPr>
          <p:spPr>
            <a:xfrm rot="16200000">
              <a:off x="373233" y="4004117"/>
              <a:ext cx="641522" cy="265207"/>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2" name="Picture 61">
            <a:extLst>
              <a:ext uri="{FF2B5EF4-FFF2-40B4-BE49-F238E27FC236}">
                <a16:creationId xmlns:a16="http://schemas.microsoft.com/office/drawing/2014/main" id="{B12BD70A-1234-48C5-970B-D87BC380A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524" y="1650359"/>
            <a:ext cx="955726" cy="619231"/>
          </a:xfrm>
          <a:prstGeom prst="rect">
            <a:avLst/>
          </a:prstGeom>
        </p:spPr>
      </p:pic>
      <p:pic>
        <p:nvPicPr>
          <p:cNvPr id="64" name="Picture 6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7145" y="1536489"/>
            <a:ext cx="1106943" cy="846970"/>
          </a:xfrm>
          <a:prstGeom prst="rect">
            <a:avLst/>
          </a:prstGeom>
        </p:spPr>
      </p:pic>
      <p:pic>
        <p:nvPicPr>
          <p:cNvPr id="66" name="Picture 65">
            <a:extLst>
              <a:ext uri="{FF2B5EF4-FFF2-40B4-BE49-F238E27FC236}">
                <a16:creationId xmlns:a16="http://schemas.microsoft.com/office/drawing/2014/main" id="{75344967-D6A6-4906-B95C-B0403C25E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9932" y="2568856"/>
            <a:ext cx="507382" cy="941022"/>
          </a:xfrm>
          <a:prstGeom prst="rect">
            <a:avLst/>
          </a:prstGeom>
        </p:spPr>
      </p:pic>
      <p:pic>
        <p:nvPicPr>
          <p:cNvPr id="67" name="Picture 6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67413" y="4940443"/>
            <a:ext cx="892689" cy="934317"/>
          </a:xfrm>
          <a:prstGeom prst="rect">
            <a:avLst/>
          </a:prstGeom>
        </p:spPr>
      </p:pic>
      <p:pic>
        <p:nvPicPr>
          <p:cNvPr id="4" name="Picture 3" descr="A picture containing ball, drawing&#10;&#10;Description automatically generated">
            <a:extLst>
              <a:ext uri="{FF2B5EF4-FFF2-40B4-BE49-F238E27FC236}">
                <a16:creationId xmlns:a16="http://schemas.microsoft.com/office/drawing/2014/main" id="{27C930C8-D03B-4485-A37E-C0FC62334A0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5686" y="4991337"/>
            <a:ext cx="787729" cy="787729"/>
          </a:xfrm>
          <a:prstGeom prst="rect">
            <a:avLst/>
          </a:prstGeom>
        </p:spPr>
      </p:pic>
      <p:sp>
        <p:nvSpPr>
          <p:cNvPr id="6" name="Rectangle 5">
            <a:extLst>
              <a:ext uri="{FF2B5EF4-FFF2-40B4-BE49-F238E27FC236}">
                <a16:creationId xmlns:a16="http://schemas.microsoft.com/office/drawing/2014/main" id="{B90E8C80-0D10-4984-863D-EB5E26358FA7}"/>
              </a:ext>
            </a:extLst>
          </p:cNvPr>
          <p:cNvSpPr/>
          <p:nvPr/>
        </p:nvSpPr>
        <p:spPr>
          <a:xfrm>
            <a:off x="391041" y="2761641"/>
            <a:ext cx="123783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fresh</a:t>
            </a:r>
          </a:p>
        </p:txBody>
      </p:sp>
      <p:grpSp>
        <p:nvGrpSpPr>
          <p:cNvPr id="11" name="Group 10">
            <a:extLst>
              <a:ext uri="{FF2B5EF4-FFF2-40B4-BE49-F238E27FC236}">
                <a16:creationId xmlns:a16="http://schemas.microsoft.com/office/drawing/2014/main" id="{E734202F-F660-47A0-84BC-5747CD5981D7}"/>
              </a:ext>
            </a:extLst>
          </p:cNvPr>
          <p:cNvGrpSpPr/>
          <p:nvPr/>
        </p:nvGrpSpPr>
        <p:grpSpPr>
          <a:xfrm>
            <a:off x="6124683" y="3739860"/>
            <a:ext cx="1661600" cy="969195"/>
            <a:chOff x="6124683" y="3739860"/>
            <a:chExt cx="1661600" cy="969195"/>
          </a:xfrm>
        </p:grpSpPr>
        <p:sp>
          <p:nvSpPr>
            <p:cNvPr id="10" name="Rectangle: Rounded Corners 9">
              <a:extLst>
                <a:ext uri="{FF2B5EF4-FFF2-40B4-BE49-F238E27FC236}">
                  <a16:creationId xmlns:a16="http://schemas.microsoft.com/office/drawing/2014/main" id="{D0B5A0ED-D6E4-4731-81C2-F75E1AE872BB}"/>
                </a:ext>
              </a:extLst>
            </p:cNvPr>
            <p:cNvSpPr/>
            <p:nvPr/>
          </p:nvSpPr>
          <p:spPr>
            <a:xfrm>
              <a:off x="6913106" y="3739860"/>
              <a:ext cx="84754" cy="9691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Pentagon 6">
              <a:extLst>
                <a:ext uri="{FF2B5EF4-FFF2-40B4-BE49-F238E27FC236}">
                  <a16:creationId xmlns:a16="http://schemas.microsoft.com/office/drawing/2014/main" id="{A059DE78-399D-4D7C-ADAC-E52E7CDF723D}"/>
                </a:ext>
              </a:extLst>
            </p:cNvPr>
            <p:cNvSpPr/>
            <p:nvPr/>
          </p:nvSpPr>
          <p:spPr>
            <a:xfrm>
              <a:off x="6124683" y="3857539"/>
              <a:ext cx="1661600" cy="296036"/>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4">
                      <a:lumMod val="20000"/>
                      <a:lumOff val="80000"/>
                    </a:schemeClr>
                  </a:solidFill>
                </a:rPr>
                <a:t>Experience</a:t>
              </a:r>
            </a:p>
          </p:txBody>
        </p:sp>
      </p:grpSp>
      <p:sp>
        <p:nvSpPr>
          <p:cNvPr id="3" name="Title 2">
            <a:extLst>
              <a:ext uri="{FF2B5EF4-FFF2-40B4-BE49-F238E27FC236}">
                <a16:creationId xmlns:a16="http://schemas.microsoft.com/office/drawing/2014/main" id="{6A42A8BB-8F5E-4C73-BEAA-C2FEFA8EC0B0}"/>
              </a:ext>
            </a:extLst>
          </p:cNvPr>
          <p:cNvSpPr>
            <a:spLocks noGrp="1"/>
          </p:cNvSpPr>
          <p:nvPr>
            <p:ph type="title"/>
          </p:nvPr>
        </p:nvSpPr>
        <p:spPr>
          <a:xfrm>
            <a:off x="0" y="213557"/>
            <a:ext cx="2235200" cy="647577"/>
          </a:xfrm>
        </p:spPr>
        <p:txBody>
          <a:bodyPr>
            <a:normAutofit/>
          </a:bodyPr>
          <a:lstStyle/>
          <a:p>
            <a:r>
              <a:rPr lang="en-GB" sz="2800" dirty="0" err="1"/>
              <a:t>Vokabeln</a:t>
            </a:r>
            <a:endParaRPr lang="en-GB" sz="2800" dirty="0"/>
          </a:p>
        </p:txBody>
      </p:sp>
    </p:spTree>
    <p:extLst>
      <p:ext uri="{BB962C8B-B14F-4D97-AF65-F5344CB8AC3E}">
        <p14:creationId xmlns:p14="http://schemas.microsoft.com/office/powerpoint/2010/main" val="460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2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1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2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1" nodeType="clickEffect">
                                  <p:stCondLst>
                                    <p:cond delay="0"/>
                                  </p:stCondLst>
                                  <p:childTnLst>
                                    <p:set>
                                      <p:cBhvr>
                                        <p:cTn id="134" dur="1" fill="hold">
                                          <p:stCondLst>
                                            <p:cond delay="0"/>
                                          </p:stCondLst>
                                        </p:cTn>
                                        <p:tgtEl>
                                          <p:spTgt spid="2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26"/>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2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2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1" nodeType="clickEffect">
                                  <p:stCondLst>
                                    <p:cond delay="0"/>
                                  </p:stCondLst>
                                  <p:childTnLst>
                                    <p:set>
                                      <p:cBhvr>
                                        <p:cTn id="150" dur="1" fill="hold">
                                          <p:stCondLst>
                                            <p:cond delay="0"/>
                                          </p:stCondLst>
                                        </p:cTn>
                                        <p:tgtEl>
                                          <p:spTgt spid="2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2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1" nodeType="clickEffect">
                                  <p:stCondLst>
                                    <p:cond delay="0"/>
                                  </p:stCondLst>
                                  <p:childTnLst>
                                    <p:set>
                                      <p:cBhvr>
                                        <p:cTn id="1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4" grpId="0"/>
      <p:bldP spid="14" grpId="1"/>
      <p:bldP spid="15" grpId="0"/>
      <p:bldP spid="15" grpId="1"/>
      <p:bldP spid="16" grpId="0"/>
      <p:bldP spid="16" grpId="1"/>
      <p:bldP spid="22" grpId="0"/>
      <p:bldP spid="22" grpId="1"/>
      <p:bldP spid="25" grpId="0"/>
      <p:bldP spid="25" grpId="1"/>
      <p:bldP spid="26" grpId="0"/>
      <p:bldP spid="26" grpId="1"/>
      <p:bldP spid="27" grpId="0"/>
      <p:bldP spid="27" grpId="1"/>
      <p:bldP spid="28" grpId="0"/>
      <p:bldP spid="28" grpId="1"/>
      <p:bldP spid="30" grpId="0"/>
      <p:bldP spid="30" grpId="1"/>
      <p:bldP spid="31" grpId="0"/>
      <p:bldP spid="31" grpId="1"/>
      <p:bldP spid="32" grpId="0"/>
      <p:bldP spid="33" grpId="0"/>
      <p:bldP spid="33" grpId="1"/>
      <p:bldP spid="35" grpId="0"/>
      <p:bldP spid="35" grpId="1"/>
      <p:bldP spid="36" grpId="0"/>
      <p:bldP spid="36" grpId="1"/>
      <p:bldP spid="37" grpId="0"/>
      <p:bldP spid="37" grpId="1"/>
      <p:bldP spid="38" grpId="0"/>
      <p:bldP spid="38"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84252C2-E5CA-481F-A646-0CDCCAD28102}"/>
              </a:ext>
            </a:extLst>
          </p:cNvPr>
          <p:cNvGraphicFramePr>
            <a:graphicFrameLocks noGrp="1"/>
          </p:cNvGraphicFramePr>
          <p:nvPr/>
        </p:nvGraphicFramePr>
        <p:xfrm>
          <a:off x="401031" y="1350027"/>
          <a:ext cx="11445226" cy="4791464"/>
        </p:xfrm>
        <a:graphic>
          <a:graphicData uri="http://schemas.openxmlformats.org/drawingml/2006/table">
            <a:tbl>
              <a:tblPr firstRow="1" bandRow="1">
                <a:tableStyleId>{5940675A-B579-460E-94D1-54222C63F5DA}</a:tableStyleId>
              </a:tblPr>
              <a:tblGrid>
                <a:gridCol w="5722613">
                  <a:extLst>
                    <a:ext uri="{9D8B030D-6E8A-4147-A177-3AD203B41FA5}">
                      <a16:colId xmlns:a16="http://schemas.microsoft.com/office/drawing/2014/main" val="2648331825"/>
                    </a:ext>
                  </a:extLst>
                </a:gridCol>
                <a:gridCol w="5722613">
                  <a:extLst>
                    <a:ext uri="{9D8B030D-6E8A-4147-A177-3AD203B41FA5}">
                      <a16:colId xmlns:a16="http://schemas.microsoft.com/office/drawing/2014/main" val="3115588085"/>
                    </a:ext>
                  </a:extLst>
                </a:gridCol>
              </a:tblGrid>
              <a:tr h="11978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72212270"/>
                  </a:ext>
                </a:extLst>
              </a:tr>
              <a:tr h="1197866">
                <a:tc>
                  <a:txBody>
                    <a:bodyPr/>
                    <a:lstStyle/>
                    <a:p>
                      <a:endParaRPr lang="en-GB"/>
                    </a:p>
                  </a:txBody>
                  <a:tcPr/>
                </a:tc>
                <a:tc>
                  <a:txBody>
                    <a:bodyPr/>
                    <a:lstStyle/>
                    <a:p>
                      <a:endParaRPr lang="en-GB" dirty="0"/>
                    </a:p>
                  </a:txBody>
                  <a:tcPr/>
                </a:tc>
                <a:extLst>
                  <a:ext uri="{0D108BD9-81ED-4DB2-BD59-A6C34878D82A}">
                    <a16:rowId xmlns:a16="http://schemas.microsoft.com/office/drawing/2014/main" val="1020931982"/>
                  </a:ext>
                </a:extLst>
              </a:tr>
              <a:tr h="1197866">
                <a:tc>
                  <a:txBody>
                    <a:bodyPr/>
                    <a:lstStyle/>
                    <a:p>
                      <a:endParaRPr lang="en-GB"/>
                    </a:p>
                  </a:txBody>
                  <a:tcPr/>
                </a:tc>
                <a:tc>
                  <a:txBody>
                    <a:bodyPr/>
                    <a:lstStyle/>
                    <a:p>
                      <a:endParaRPr lang="en-GB" dirty="0"/>
                    </a:p>
                  </a:txBody>
                  <a:tcPr/>
                </a:tc>
                <a:extLst>
                  <a:ext uri="{0D108BD9-81ED-4DB2-BD59-A6C34878D82A}">
                    <a16:rowId xmlns:a16="http://schemas.microsoft.com/office/drawing/2014/main" val="957751629"/>
                  </a:ext>
                </a:extLst>
              </a:tr>
              <a:tr h="1197866">
                <a:tc>
                  <a:txBody>
                    <a:bodyPr/>
                    <a:lstStyle/>
                    <a:p>
                      <a:endParaRPr lang="en-GB"/>
                    </a:p>
                  </a:txBody>
                  <a:tcPr/>
                </a:tc>
                <a:tc>
                  <a:txBody>
                    <a:bodyPr/>
                    <a:lstStyle/>
                    <a:p>
                      <a:endParaRPr lang="en-GB" dirty="0"/>
                    </a:p>
                  </a:txBody>
                  <a:tcPr/>
                </a:tc>
                <a:extLst>
                  <a:ext uri="{0D108BD9-81ED-4DB2-BD59-A6C34878D82A}">
                    <a16:rowId xmlns:a16="http://schemas.microsoft.com/office/drawing/2014/main" val="3867931535"/>
                  </a:ext>
                </a:extLst>
              </a:tr>
            </a:tbl>
          </a:graphicData>
        </a:graphic>
      </p:graphicFrame>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33" y="3960061"/>
            <a:ext cx="1061750" cy="797975"/>
          </a:xfrm>
          <a:prstGeom prst="rect">
            <a:avLst/>
          </a:prstGeom>
        </p:spPr>
      </p:pic>
      <p:sp>
        <p:nvSpPr>
          <p:cNvPr id="21" name="TextBox 20">
            <a:hlinkClick r:id="" action="ppaction://noaction">
              <a:snd r:embed="rId4" name="10. 13. küssen.wav"/>
            </a:hlinkClick>
          </p:cNvPr>
          <p:cNvSpPr txBox="1"/>
          <p:nvPr/>
        </p:nvSpPr>
        <p:spPr>
          <a:xfrm>
            <a:off x="2087465" y="3970709"/>
            <a:ext cx="3595668" cy="523220"/>
          </a:xfrm>
          <a:prstGeom prst="rect">
            <a:avLst/>
          </a:prstGeom>
          <a:noFill/>
        </p:spPr>
        <p:txBody>
          <a:bodyPr wrap="square" rtlCol="0">
            <a:spAutoFit/>
          </a:bodyPr>
          <a:lstStyle/>
          <a:p>
            <a:pPr>
              <a:defRPr/>
            </a:pPr>
            <a:r>
              <a:rPr lang="en-GB" sz="2800" dirty="0" err="1"/>
              <a:t>küssen</a:t>
            </a:r>
            <a:endParaRPr lang="en-GB" sz="2800" dirty="0"/>
          </a:p>
        </p:txBody>
      </p:sp>
      <p:sp>
        <p:nvSpPr>
          <p:cNvPr id="40" name="CuadroTexto 61">
            <a:extLst>
              <a:ext uri="{FF2B5EF4-FFF2-40B4-BE49-F238E27FC236}">
                <a16:creationId xmlns:a16="http://schemas.microsoft.com/office/drawing/2014/main" id="{BBBDDC42-3DE7-734D-82A3-21FDA4F6FF8B}"/>
              </a:ext>
            </a:extLst>
          </p:cNvPr>
          <p:cNvSpPr txBox="1"/>
          <p:nvPr/>
        </p:nvSpPr>
        <p:spPr>
          <a:xfrm>
            <a:off x="1987893" y="5595557"/>
            <a:ext cx="2630848" cy="430887"/>
          </a:xfrm>
          <a:prstGeom prst="rect">
            <a:avLst/>
          </a:prstGeom>
          <a:noFill/>
        </p:spPr>
        <p:txBody>
          <a:bodyPr wrap="none" rtlCol="0">
            <a:spAutoFit/>
          </a:bodyPr>
          <a:lstStyle/>
          <a:p>
            <a:pPr>
              <a:defRPr/>
            </a:pPr>
            <a:r>
              <a:rPr lang="x-none" sz="2200" dirty="0"/>
              <a:t>[</a:t>
            </a:r>
            <a:r>
              <a:rPr lang="en-GB" sz="2200" dirty="0"/>
              <a:t>climb, climb into</a:t>
            </a:r>
            <a:r>
              <a:rPr lang="x-none" sz="2200" dirty="0"/>
              <a:t>]</a:t>
            </a:r>
          </a:p>
        </p:txBody>
      </p:sp>
      <p:sp>
        <p:nvSpPr>
          <p:cNvPr id="43" name="CuadroTexto 61">
            <a:extLst>
              <a:ext uri="{FF2B5EF4-FFF2-40B4-BE49-F238E27FC236}">
                <a16:creationId xmlns:a16="http://schemas.microsoft.com/office/drawing/2014/main" id="{BBBDDC42-3DE7-734D-82A3-21FDA4F6FF8B}"/>
              </a:ext>
            </a:extLst>
          </p:cNvPr>
          <p:cNvSpPr txBox="1"/>
          <p:nvPr/>
        </p:nvSpPr>
        <p:spPr>
          <a:xfrm>
            <a:off x="2072999" y="4456120"/>
            <a:ext cx="2146742" cy="430887"/>
          </a:xfrm>
          <a:prstGeom prst="rect">
            <a:avLst/>
          </a:prstGeom>
          <a:noFill/>
        </p:spPr>
        <p:txBody>
          <a:bodyPr wrap="none" rtlCol="0">
            <a:spAutoFit/>
          </a:bodyPr>
          <a:lstStyle/>
          <a:p>
            <a:pPr>
              <a:defRPr/>
            </a:pPr>
            <a:r>
              <a:rPr lang="x-none" sz="2200" dirty="0"/>
              <a:t>[</a:t>
            </a:r>
            <a:r>
              <a:rPr lang="en-GB" sz="2200" dirty="0"/>
              <a:t>to kiss, kissing</a:t>
            </a:r>
            <a:r>
              <a:rPr lang="x-none" sz="2200" dirty="0"/>
              <a:t>]</a:t>
            </a:r>
          </a:p>
        </p:txBody>
      </p:sp>
      <p:sp>
        <p:nvSpPr>
          <p:cNvPr id="54" name="TextBox 53">
            <a:hlinkClick r:id="" action="ppaction://noaction">
              <a:snd r:embed="rId5" name="10. 11. geblieben.wav"/>
            </a:hlinkClick>
          </p:cNvPr>
          <p:cNvSpPr txBox="1"/>
          <p:nvPr/>
        </p:nvSpPr>
        <p:spPr>
          <a:xfrm>
            <a:off x="2072999" y="2699771"/>
            <a:ext cx="3306771" cy="523220"/>
          </a:xfrm>
          <a:prstGeom prst="rect">
            <a:avLst/>
          </a:prstGeom>
          <a:noFill/>
        </p:spPr>
        <p:txBody>
          <a:bodyPr wrap="square" rtlCol="0">
            <a:spAutoFit/>
          </a:bodyPr>
          <a:lstStyle/>
          <a:p>
            <a:pPr>
              <a:defRPr/>
            </a:pPr>
            <a:r>
              <a:rPr lang="en-GB" sz="2800" dirty="0" err="1"/>
              <a:t>geblieben</a:t>
            </a:r>
            <a:endParaRPr lang="en-GB" sz="2800" dirty="0"/>
          </a:p>
        </p:txBody>
      </p:sp>
      <p:sp>
        <p:nvSpPr>
          <p:cNvPr id="55" name="CuadroTexto 61">
            <a:extLst>
              <a:ext uri="{FF2B5EF4-FFF2-40B4-BE49-F238E27FC236}">
                <a16:creationId xmlns:a16="http://schemas.microsoft.com/office/drawing/2014/main" id="{BBBDDC42-3DE7-734D-82A3-21FDA4F6FF8B}"/>
              </a:ext>
            </a:extLst>
          </p:cNvPr>
          <p:cNvSpPr txBox="1"/>
          <p:nvPr/>
        </p:nvSpPr>
        <p:spPr>
          <a:xfrm>
            <a:off x="2037664" y="3295090"/>
            <a:ext cx="2794355" cy="430887"/>
          </a:xfrm>
          <a:prstGeom prst="rect">
            <a:avLst/>
          </a:prstGeom>
          <a:noFill/>
        </p:spPr>
        <p:txBody>
          <a:bodyPr wrap="none" rtlCol="0">
            <a:spAutoFit/>
          </a:bodyPr>
          <a:lstStyle/>
          <a:p>
            <a:pPr>
              <a:defRPr/>
            </a:pPr>
            <a:r>
              <a:rPr lang="x-none" sz="2200" dirty="0"/>
              <a:t>[</a:t>
            </a:r>
            <a:r>
              <a:rPr lang="en-GB" sz="2200" dirty="0"/>
              <a:t>stayed, remained</a:t>
            </a:r>
            <a:r>
              <a:rPr lang="x-none" sz="2200" dirty="0"/>
              <a:t>]</a:t>
            </a:r>
          </a:p>
        </p:txBody>
      </p:sp>
      <p:pic>
        <p:nvPicPr>
          <p:cNvPr id="68" name="Pictur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06" y="3943464"/>
            <a:ext cx="1105913" cy="831167"/>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sp>
        <p:nvSpPr>
          <p:cNvPr id="13"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err="1">
                <a:solidFill>
                  <a:sysClr val="window" lastClr="FFFFFF"/>
                </a:solidFill>
              </a:rPr>
              <a:t>Vokabeln</a:t>
            </a:r>
            <a:endParaRPr lang="en-GB" sz="3600" b="1" dirty="0">
              <a:solidFill>
                <a:sysClr val="window" lastClr="FFFFFF"/>
              </a:solidFill>
            </a:endParaRPr>
          </a:p>
        </p:txBody>
      </p:sp>
      <p:sp>
        <p:nvSpPr>
          <p:cNvPr id="17" name="TextBox 16">
            <a:hlinkClick r:id="" action="ppaction://noaction">
              <a:snd r:embed="rId6" name="10. 10. gestiegen.wav"/>
            </a:hlinkClick>
          </p:cNvPr>
          <p:cNvSpPr txBox="1"/>
          <p:nvPr/>
        </p:nvSpPr>
        <p:spPr>
          <a:xfrm>
            <a:off x="2072999" y="1556316"/>
            <a:ext cx="2531306" cy="523220"/>
          </a:xfrm>
          <a:prstGeom prst="rect">
            <a:avLst/>
          </a:prstGeom>
          <a:noFill/>
        </p:spPr>
        <p:txBody>
          <a:bodyPr wrap="square" rtlCol="0">
            <a:spAutoFit/>
          </a:bodyPr>
          <a:lstStyle/>
          <a:p>
            <a:pPr>
              <a:defRPr/>
            </a:pPr>
            <a:r>
              <a:rPr lang="en-GB" sz="2800" dirty="0" err="1"/>
              <a:t>gestiegen</a:t>
            </a:r>
            <a:endParaRPr lang="en-GB" sz="2800" dirty="0"/>
          </a:p>
        </p:txBody>
      </p:sp>
      <p:sp>
        <p:nvSpPr>
          <p:cNvPr id="18" name="TextBox 17">
            <a:hlinkClick r:id="" action="ppaction://noaction">
              <a:snd r:embed="rId7" name="10. 14. steigen.wav"/>
            </a:hlinkClick>
          </p:cNvPr>
          <p:cNvSpPr txBox="1"/>
          <p:nvPr/>
        </p:nvSpPr>
        <p:spPr>
          <a:xfrm>
            <a:off x="2037664" y="5114164"/>
            <a:ext cx="3595668" cy="523220"/>
          </a:xfrm>
          <a:prstGeom prst="rect">
            <a:avLst/>
          </a:prstGeom>
          <a:noFill/>
        </p:spPr>
        <p:txBody>
          <a:bodyPr wrap="square" rtlCol="0">
            <a:spAutoFit/>
          </a:bodyPr>
          <a:lstStyle/>
          <a:p>
            <a:pPr>
              <a:defRPr/>
            </a:pPr>
            <a:r>
              <a:rPr lang="en-GB" sz="2800" dirty="0" err="1"/>
              <a:t>steigen</a:t>
            </a:r>
            <a:endParaRPr lang="en-GB" sz="2800" dirty="0"/>
          </a:p>
        </p:txBody>
      </p:sp>
      <p:sp>
        <p:nvSpPr>
          <p:cNvPr id="19" name="TextBox 18">
            <a:hlinkClick r:id="" action="ppaction://noaction">
              <a:snd r:embed="rId8" name="10. 15. die Fahrt.wav"/>
            </a:hlinkClick>
          </p:cNvPr>
          <p:cNvSpPr txBox="1"/>
          <p:nvPr/>
        </p:nvSpPr>
        <p:spPr>
          <a:xfrm>
            <a:off x="8175241" y="3913938"/>
            <a:ext cx="3595668" cy="523220"/>
          </a:xfrm>
          <a:prstGeom prst="rect">
            <a:avLst/>
          </a:prstGeom>
          <a:noFill/>
        </p:spPr>
        <p:txBody>
          <a:bodyPr wrap="square" rtlCol="0">
            <a:spAutoFit/>
          </a:bodyPr>
          <a:lstStyle/>
          <a:p>
            <a:pPr>
              <a:defRPr/>
            </a:pPr>
            <a:r>
              <a:rPr lang="en-GB" sz="2800" dirty="0"/>
              <a:t>die </a:t>
            </a:r>
            <a:r>
              <a:rPr lang="en-GB" sz="2800" dirty="0" err="1"/>
              <a:t>Fahrt</a:t>
            </a:r>
            <a:endParaRPr lang="en-GB" sz="2800" dirty="0"/>
          </a:p>
        </p:txBody>
      </p:sp>
      <p:sp>
        <p:nvSpPr>
          <p:cNvPr id="20" name="TextBox 19">
            <a:hlinkClick r:id="" action="ppaction://noaction">
              <a:snd r:embed="rId9" name="10. 16. wandern.wav"/>
            </a:hlinkClick>
          </p:cNvPr>
          <p:cNvSpPr txBox="1"/>
          <p:nvPr/>
        </p:nvSpPr>
        <p:spPr>
          <a:xfrm>
            <a:off x="8189586" y="5160893"/>
            <a:ext cx="3595668" cy="523220"/>
          </a:xfrm>
          <a:prstGeom prst="rect">
            <a:avLst/>
          </a:prstGeom>
          <a:noFill/>
        </p:spPr>
        <p:txBody>
          <a:bodyPr wrap="square" rtlCol="0">
            <a:spAutoFit/>
          </a:bodyPr>
          <a:lstStyle/>
          <a:p>
            <a:pPr>
              <a:defRPr/>
            </a:pPr>
            <a:r>
              <a:rPr lang="en-GB" sz="2800" dirty="0" err="1"/>
              <a:t>wandern</a:t>
            </a:r>
            <a:endParaRPr lang="en-GB" sz="2800" dirty="0"/>
          </a:p>
        </p:txBody>
      </p:sp>
      <p:sp>
        <p:nvSpPr>
          <p:cNvPr id="23" name="TextBox 22">
            <a:hlinkClick r:id="" action="ppaction://noaction">
              <a:snd r:embed="rId10" name="10. 12. die Erfahrung.wav"/>
            </a:hlinkClick>
          </p:cNvPr>
          <p:cNvSpPr txBox="1"/>
          <p:nvPr/>
        </p:nvSpPr>
        <p:spPr>
          <a:xfrm>
            <a:off x="8175241" y="2740057"/>
            <a:ext cx="3595668" cy="523220"/>
          </a:xfrm>
          <a:prstGeom prst="rect">
            <a:avLst/>
          </a:prstGeom>
          <a:noFill/>
        </p:spPr>
        <p:txBody>
          <a:bodyPr wrap="square" rtlCol="0">
            <a:spAutoFit/>
          </a:bodyPr>
          <a:lstStyle/>
          <a:p>
            <a:pPr>
              <a:defRPr/>
            </a:pPr>
            <a:r>
              <a:rPr lang="en-GB" sz="2800" dirty="0"/>
              <a:t>die </a:t>
            </a:r>
            <a:r>
              <a:rPr lang="en-GB" sz="2800" dirty="0" err="1"/>
              <a:t>Erfahrung</a:t>
            </a:r>
            <a:endParaRPr lang="en-GB" sz="2800" dirty="0"/>
          </a:p>
        </p:txBody>
      </p:sp>
      <p:sp>
        <p:nvSpPr>
          <p:cNvPr id="24" name="TextBox 15">
            <a:hlinkClick r:id="" action="ppaction://noaction">
              <a:snd r:embed="rId11" name="10. 7. die Luft.wav"/>
            </a:hlinkClick>
            <a:extLst>
              <a:ext uri="{FF2B5EF4-FFF2-40B4-BE49-F238E27FC236}">
                <a16:creationId xmlns:a16="http://schemas.microsoft.com/office/drawing/2014/main" id="{CC4504E6-8039-034B-BFD8-22C10DFB7A71}"/>
              </a:ext>
            </a:extLst>
          </p:cNvPr>
          <p:cNvSpPr txBox="1"/>
          <p:nvPr/>
        </p:nvSpPr>
        <p:spPr>
          <a:xfrm>
            <a:off x="8175241" y="1580558"/>
            <a:ext cx="1519096" cy="523220"/>
          </a:xfrm>
          <a:prstGeom prst="rect">
            <a:avLst/>
          </a:prstGeom>
          <a:noFill/>
        </p:spPr>
        <p:txBody>
          <a:bodyPr wrap="square" rtlCol="0">
            <a:spAutoFit/>
          </a:bodyPr>
          <a:lstStyle/>
          <a:p>
            <a:pPr>
              <a:defRPr/>
            </a:pPr>
            <a:r>
              <a:rPr lang="en-GB" sz="2800" dirty="0"/>
              <a:t>die </a:t>
            </a:r>
            <a:r>
              <a:rPr lang="en-GB" sz="2800" dirty="0" err="1"/>
              <a:t>Luft</a:t>
            </a:r>
            <a:endParaRPr lang="en-GB" sz="2800" dirty="0"/>
          </a:p>
        </p:txBody>
      </p:sp>
      <p:sp>
        <p:nvSpPr>
          <p:cNvPr id="34" name="CuadroTexto 61">
            <a:extLst>
              <a:ext uri="{FF2B5EF4-FFF2-40B4-BE49-F238E27FC236}">
                <a16:creationId xmlns:a16="http://schemas.microsoft.com/office/drawing/2014/main" id="{BBBDDC42-3DE7-734D-82A3-21FDA4F6FF8B}"/>
              </a:ext>
            </a:extLst>
          </p:cNvPr>
          <p:cNvSpPr txBox="1"/>
          <p:nvPr/>
        </p:nvSpPr>
        <p:spPr>
          <a:xfrm>
            <a:off x="8141636" y="2024474"/>
            <a:ext cx="716863" cy="430887"/>
          </a:xfrm>
          <a:prstGeom prst="rect">
            <a:avLst/>
          </a:prstGeom>
          <a:noFill/>
        </p:spPr>
        <p:txBody>
          <a:bodyPr wrap="none" rtlCol="0">
            <a:spAutoFit/>
          </a:bodyPr>
          <a:lstStyle/>
          <a:p>
            <a:pPr>
              <a:defRPr/>
            </a:pPr>
            <a:r>
              <a:rPr lang="x-none" sz="2200" dirty="0"/>
              <a:t>[</a:t>
            </a:r>
            <a:r>
              <a:rPr lang="en-GB" sz="2200" dirty="0"/>
              <a:t>air</a:t>
            </a:r>
            <a:r>
              <a:rPr lang="x-none" sz="2200" dirty="0"/>
              <a:t>]</a:t>
            </a:r>
          </a:p>
        </p:txBody>
      </p:sp>
      <p:sp>
        <p:nvSpPr>
          <p:cNvPr id="39" name="CuadroTexto 61">
            <a:extLst>
              <a:ext uri="{FF2B5EF4-FFF2-40B4-BE49-F238E27FC236}">
                <a16:creationId xmlns:a16="http://schemas.microsoft.com/office/drawing/2014/main" id="{BBBDDC42-3DE7-734D-82A3-21FDA4F6FF8B}"/>
              </a:ext>
            </a:extLst>
          </p:cNvPr>
          <p:cNvSpPr txBox="1"/>
          <p:nvPr/>
        </p:nvSpPr>
        <p:spPr>
          <a:xfrm>
            <a:off x="2052959" y="2025697"/>
            <a:ext cx="3384260" cy="430887"/>
          </a:xfrm>
          <a:prstGeom prst="rect">
            <a:avLst/>
          </a:prstGeom>
          <a:noFill/>
        </p:spPr>
        <p:txBody>
          <a:bodyPr wrap="none" rtlCol="0">
            <a:spAutoFit/>
          </a:bodyPr>
          <a:lstStyle/>
          <a:p>
            <a:pPr>
              <a:defRPr/>
            </a:pPr>
            <a:r>
              <a:rPr lang="x-none" sz="2200" dirty="0"/>
              <a:t>[</a:t>
            </a:r>
            <a:r>
              <a:rPr lang="en-GB" sz="2200" dirty="0"/>
              <a:t>climbed, climbed into</a:t>
            </a:r>
            <a:r>
              <a:rPr lang="x-none" sz="2200" dirty="0"/>
              <a:t>]</a:t>
            </a:r>
          </a:p>
        </p:txBody>
      </p:sp>
      <p:sp>
        <p:nvSpPr>
          <p:cNvPr id="41" name="CuadroTexto 61">
            <a:extLst>
              <a:ext uri="{FF2B5EF4-FFF2-40B4-BE49-F238E27FC236}">
                <a16:creationId xmlns:a16="http://schemas.microsoft.com/office/drawing/2014/main" id="{BBBDDC42-3DE7-734D-82A3-21FDA4F6FF8B}"/>
              </a:ext>
            </a:extLst>
          </p:cNvPr>
          <p:cNvSpPr txBox="1"/>
          <p:nvPr/>
        </p:nvSpPr>
        <p:spPr>
          <a:xfrm>
            <a:off x="8175241" y="3203887"/>
            <a:ext cx="1936749" cy="430887"/>
          </a:xfrm>
          <a:prstGeom prst="rect">
            <a:avLst/>
          </a:prstGeom>
          <a:noFill/>
        </p:spPr>
        <p:txBody>
          <a:bodyPr wrap="none" rtlCol="0">
            <a:spAutoFit/>
          </a:bodyPr>
          <a:lstStyle/>
          <a:p>
            <a:pPr>
              <a:defRPr/>
            </a:pPr>
            <a:r>
              <a:rPr lang="x-none" sz="2200" dirty="0"/>
              <a:t>[</a:t>
            </a:r>
            <a:r>
              <a:rPr lang="en-GB" sz="2200" dirty="0"/>
              <a:t>experience</a:t>
            </a:r>
            <a:r>
              <a:rPr lang="x-none" sz="2200" dirty="0"/>
              <a:t>]</a:t>
            </a:r>
          </a:p>
        </p:txBody>
      </p:sp>
      <p:sp>
        <p:nvSpPr>
          <p:cNvPr id="42" name="CuadroTexto 61">
            <a:extLst>
              <a:ext uri="{FF2B5EF4-FFF2-40B4-BE49-F238E27FC236}">
                <a16:creationId xmlns:a16="http://schemas.microsoft.com/office/drawing/2014/main" id="{BBBDDC42-3DE7-734D-82A3-21FDA4F6FF8B}"/>
              </a:ext>
            </a:extLst>
          </p:cNvPr>
          <p:cNvSpPr txBox="1"/>
          <p:nvPr/>
        </p:nvSpPr>
        <p:spPr>
          <a:xfrm>
            <a:off x="8165236" y="5649576"/>
            <a:ext cx="2236510" cy="430887"/>
          </a:xfrm>
          <a:prstGeom prst="rect">
            <a:avLst/>
          </a:prstGeom>
          <a:noFill/>
        </p:spPr>
        <p:txBody>
          <a:bodyPr wrap="none" rtlCol="0">
            <a:spAutoFit/>
          </a:bodyPr>
          <a:lstStyle/>
          <a:p>
            <a:pPr>
              <a:defRPr/>
            </a:pPr>
            <a:r>
              <a:rPr lang="x-none" sz="2200" dirty="0"/>
              <a:t>[</a:t>
            </a:r>
            <a:r>
              <a:rPr lang="en-GB" sz="2200" dirty="0"/>
              <a:t>to hike, hiking</a:t>
            </a:r>
            <a:r>
              <a:rPr lang="x-none" sz="2200" dirty="0"/>
              <a:t>]</a:t>
            </a:r>
          </a:p>
        </p:txBody>
      </p:sp>
      <p:sp>
        <p:nvSpPr>
          <p:cNvPr id="44" name="CuadroTexto 61">
            <a:extLst>
              <a:ext uri="{FF2B5EF4-FFF2-40B4-BE49-F238E27FC236}">
                <a16:creationId xmlns:a16="http://schemas.microsoft.com/office/drawing/2014/main" id="{BBBDDC42-3DE7-734D-82A3-21FDA4F6FF8B}"/>
              </a:ext>
            </a:extLst>
          </p:cNvPr>
          <p:cNvSpPr txBox="1"/>
          <p:nvPr/>
        </p:nvSpPr>
        <p:spPr>
          <a:xfrm>
            <a:off x="8141636" y="4336836"/>
            <a:ext cx="1645002" cy="430887"/>
          </a:xfrm>
          <a:prstGeom prst="rect">
            <a:avLst/>
          </a:prstGeom>
          <a:noFill/>
        </p:spPr>
        <p:txBody>
          <a:bodyPr wrap="none" rtlCol="0">
            <a:spAutoFit/>
          </a:bodyPr>
          <a:lstStyle/>
          <a:p>
            <a:pPr>
              <a:defRPr/>
            </a:pPr>
            <a:r>
              <a:rPr lang="x-none" sz="2200" dirty="0"/>
              <a:t>[</a:t>
            </a:r>
            <a:r>
              <a:rPr lang="en-GB" sz="2200" dirty="0"/>
              <a:t>drive, trip</a:t>
            </a:r>
            <a:r>
              <a:rPr lang="x-none" sz="2200" dirty="0"/>
              <a:t>]</a:t>
            </a:r>
          </a:p>
        </p:txBody>
      </p:sp>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257" y="3773536"/>
            <a:ext cx="1061750" cy="1030269"/>
          </a:xfrm>
          <a:prstGeom prst="rect">
            <a:avLst/>
          </a:prstGeom>
        </p:spPr>
      </p:pic>
      <p:pic>
        <p:nvPicPr>
          <p:cNvPr id="69" name="Picture 6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4065" y="3773536"/>
            <a:ext cx="1061750" cy="1030269"/>
          </a:xfrm>
          <a:prstGeom prst="rect">
            <a:avLst/>
          </a:prstGeom>
        </p:spPr>
      </p:pic>
      <p:pic>
        <p:nvPicPr>
          <p:cNvPr id="4" name="Picture 3" descr="A picture containing sign&#10;&#10;Description automatically generated">
            <a:extLst>
              <a:ext uri="{FF2B5EF4-FFF2-40B4-BE49-F238E27FC236}">
                <a16:creationId xmlns:a16="http://schemas.microsoft.com/office/drawing/2014/main" id="{48FD274A-FE53-455D-B1F1-5C3F73ED04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6589" y="1474261"/>
            <a:ext cx="1384818" cy="926097"/>
          </a:xfrm>
          <a:prstGeom prst="rect">
            <a:avLst/>
          </a:prstGeom>
        </p:spPr>
      </p:pic>
      <p:pic>
        <p:nvPicPr>
          <p:cNvPr id="32" name="Picture 31" descr="A picture containing sign&#10;&#10;Description automatically generated">
            <a:extLst>
              <a:ext uri="{FF2B5EF4-FFF2-40B4-BE49-F238E27FC236}">
                <a16:creationId xmlns:a16="http://schemas.microsoft.com/office/drawing/2014/main" id="{533D7B82-4A1D-4695-B985-7E380180479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8190" y="5070679"/>
            <a:ext cx="1384818" cy="926097"/>
          </a:xfrm>
          <a:prstGeom prst="rect">
            <a:avLst/>
          </a:prstGeom>
        </p:spPr>
      </p:pic>
      <p:grpSp>
        <p:nvGrpSpPr>
          <p:cNvPr id="35" name="Group 34">
            <a:extLst>
              <a:ext uri="{FF2B5EF4-FFF2-40B4-BE49-F238E27FC236}">
                <a16:creationId xmlns:a16="http://schemas.microsoft.com/office/drawing/2014/main" id="{81A12EC7-939F-47DD-AC6D-F467745CA2A8}"/>
              </a:ext>
            </a:extLst>
          </p:cNvPr>
          <p:cNvGrpSpPr/>
          <p:nvPr/>
        </p:nvGrpSpPr>
        <p:grpSpPr>
          <a:xfrm>
            <a:off x="6180264" y="2676598"/>
            <a:ext cx="1661600" cy="969195"/>
            <a:chOff x="6124683" y="3739860"/>
            <a:chExt cx="1661600" cy="969195"/>
          </a:xfrm>
        </p:grpSpPr>
        <p:sp>
          <p:nvSpPr>
            <p:cNvPr id="36" name="Rectangle: Rounded Corners 35">
              <a:extLst>
                <a:ext uri="{FF2B5EF4-FFF2-40B4-BE49-F238E27FC236}">
                  <a16:creationId xmlns:a16="http://schemas.microsoft.com/office/drawing/2014/main" id="{B034C0EE-9DEE-42C5-8712-8133A45AD7C7}"/>
                </a:ext>
              </a:extLst>
            </p:cNvPr>
            <p:cNvSpPr/>
            <p:nvPr/>
          </p:nvSpPr>
          <p:spPr>
            <a:xfrm>
              <a:off x="6913106" y="3739860"/>
              <a:ext cx="84754" cy="9691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Pentagon 36">
              <a:extLst>
                <a:ext uri="{FF2B5EF4-FFF2-40B4-BE49-F238E27FC236}">
                  <a16:creationId xmlns:a16="http://schemas.microsoft.com/office/drawing/2014/main" id="{389FA67F-83DC-4BCF-B233-88925E4783C4}"/>
                </a:ext>
              </a:extLst>
            </p:cNvPr>
            <p:cNvSpPr/>
            <p:nvPr/>
          </p:nvSpPr>
          <p:spPr>
            <a:xfrm>
              <a:off x="6124683" y="3857539"/>
              <a:ext cx="1661600" cy="296036"/>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Experience</a:t>
              </a:r>
            </a:p>
          </p:txBody>
        </p:sp>
      </p:grpSp>
      <p:pic>
        <p:nvPicPr>
          <p:cNvPr id="7" name="Picture 6" descr="A picture containing transport, aircraft, balloon, small&#10;&#10;Description automatically generated">
            <a:extLst>
              <a:ext uri="{FF2B5EF4-FFF2-40B4-BE49-F238E27FC236}">
                <a16:creationId xmlns:a16="http://schemas.microsoft.com/office/drawing/2014/main" id="{AA972F48-B1BF-4719-94BC-9C187878F8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11558" y="1413406"/>
            <a:ext cx="914258" cy="1030150"/>
          </a:xfrm>
          <a:prstGeom prst="rect">
            <a:avLst/>
          </a:prstGeom>
        </p:spPr>
      </p:pic>
      <p:pic>
        <p:nvPicPr>
          <p:cNvPr id="9" name="Picture 8" descr="A close up of a sign&#10;&#10;Description automatically generated">
            <a:extLst>
              <a:ext uri="{FF2B5EF4-FFF2-40B4-BE49-F238E27FC236}">
                <a16:creationId xmlns:a16="http://schemas.microsoft.com/office/drawing/2014/main" id="{50772DB4-A9F1-4693-AC2B-BF07655F26D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9915" y="2462010"/>
            <a:ext cx="954160" cy="1350027"/>
          </a:xfrm>
          <a:prstGeom prst="rect">
            <a:avLst/>
          </a:prstGeom>
        </p:spPr>
      </p:pic>
      <p:pic>
        <p:nvPicPr>
          <p:cNvPr id="6" name="Picture 5" descr="A close up of a logo&#10;&#10;Description automatically generated">
            <a:extLst>
              <a:ext uri="{FF2B5EF4-FFF2-40B4-BE49-F238E27FC236}">
                <a16:creationId xmlns:a16="http://schemas.microsoft.com/office/drawing/2014/main" id="{CB6219DE-C01E-4C6B-8226-2C915B31DC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11558" y="4947231"/>
            <a:ext cx="827585" cy="1194260"/>
          </a:xfrm>
          <a:prstGeom prst="rect">
            <a:avLst/>
          </a:prstGeom>
        </p:spPr>
      </p:pic>
      <p:sp>
        <p:nvSpPr>
          <p:cNvPr id="3" name="Title 2">
            <a:extLst>
              <a:ext uri="{FF2B5EF4-FFF2-40B4-BE49-F238E27FC236}">
                <a16:creationId xmlns:a16="http://schemas.microsoft.com/office/drawing/2014/main" id="{1BD1A2C4-F7BD-429D-BC3B-E6F0C105DA1A}"/>
              </a:ext>
            </a:extLst>
          </p:cNvPr>
          <p:cNvSpPr>
            <a:spLocks noGrp="1"/>
          </p:cNvSpPr>
          <p:nvPr>
            <p:ph type="title"/>
          </p:nvPr>
        </p:nvSpPr>
        <p:spPr>
          <a:xfrm>
            <a:off x="0" y="213557"/>
            <a:ext cx="2218267" cy="647577"/>
          </a:xfrm>
        </p:spPr>
        <p:txBody>
          <a:bodyPr>
            <a:normAutofit/>
          </a:bodyPr>
          <a:lstStyle/>
          <a:p>
            <a:r>
              <a:rPr lang="en-GB" sz="2800" dirty="0" err="1"/>
              <a:t>Vokabeln</a:t>
            </a:r>
            <a:endParaRPr lang="en-GB" sz="2800" dirty="0"/>
          </a:p>
        </p:txBody>
      </p:sp>
    </p:spTree>
    <p:extLst>
      <p:ext uri="{BB962C8B-B14F-4D97-AF65-F5344CB8AC3E}">
        <p14:creationId xmlns:p14="http://schemas.microsoft.com/office/powerpoint/2010/main" val="193216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5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4"/>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5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5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2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7"/>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1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2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21"/>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40" grpId="0"/>
      <p:bldP spid="40" grpId="1"/>
      <p:bldP spid="43" grpId="0"/>
      <p:bldP spid="43" grpId="1"/>
      <p:bldP spid="54" grpId="0"/>
      <p:bldP spid="54" grpId="1"/>
      <p:bldP spid="55" grpId="0"/>
      <p:bldP spid="55" grpId="1"/>
      <p:bldP spid="17" grpId="0"/>
      <p:bldP spid="17" grpId="1"/>
      <p:bldP spid="18" grpId="0"/>
      <p:bldP spid="18" grpId="1"/>
      <p:bldP spid="19" grpId="0"/>
      <p:bldP spid="19" grpId="1"/>
      <p:bldP spid="20" grpId="0"/>
      <p:bldP spid="20" grpId="1"/>
      <p:bldP spid="23" grpId="0"/>
      <p:bldP spid="23" grpId="1"/>
      <p:bldP spid="24" grpId="0"/>
      <p:bldP spid="24" grpId="1"/>
      <p:bldP spid="34" grpId="0"/>
      <p:bldP spid="34" grpId="1"/>
      <p:bldP spid="39" grpId="0"/>
      <p:bldP spid="39" grpId="1"/>
      <p:bldP spid="41" grpId="0"/>
      <p:bldP spid="41" grpId="1"/>
      <p:bldP spid="42" grpId="0"/>
      <p:bldP spid="42" grpId="1"/>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213557"/>
            <a:ext cx="2184400" cy="647577"/>
          </a:xfrm>
        </p:spPr>
        <p:txBody>
          <a:bodyPr>
            <a:normAutofit/>
          </a:bodyPr>
          <a:lstStyle/>
          <a:p>
            <a:pPr lvl="0">
              <a:lnSpc>
                <a:spcPct val="100000"/>
              </a:lnSpc>
              <a:spcBef>
                <a:spcPts val="0"/>
              </a:spcBef>
            </a:pPr>
            <a:r>
              <a:rPr lang="en-GB" sz="2800" b="1" dirty="0" err="1">
                <a:solidFill>
                  <a:srgbClr val="4472C4">
                    <a:lumMod val="50000"/>
                  </a:srgbClr>
                </a:solidFill>
                <a:ea typeface="+mn-ea"/>
                <a:cs typeface="+mn-cs"/>
              </a:rPr>
              <a:t>Vokabeln</a:t>
            </a:r>
            <a:endParaRPr lang="en-GB" dirty="0"/>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1981200" y="719170"/>
            <a:ext cx="9379834" cy="465535"/>
          </a:xfrm>
          <a:prstGeom prst="rect">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j-ea"/>
                <a:cs typeface="+mj-cs"/>
              </a:rPr>
              <a:t>All of these nouns are the </a:t>
            </a:r>
            <a:r>
              <a:rPr kumimoji="0" lang="en-GB" sz="2400" b="1" i="0" u="none" strike="noStrike" kern="1200" cap="none" spc="0" normalizeH="0" baseline="0" noProof="0" dirty="0">
                <a:ln>
                  <a:noFill/>
                </a:ln>
                <a:effectLst/>
                <a:uLnTx/>
                <a:uFillTx/>
                <a:latin typeface="Century Gothic" panose="020F0302020204030204"/>
                <a:ea typeface="+mj-ea"/>
                <a:cs typeface="+mj-cs"/>
              </a:rPr>
              <a:t>stem</a:t>
            </a:r>
            <a:r>
              <a:rPr kumimoji="0" lang="en-GB" sz="2400" b="0" i="0" u="none" strike="noStrike" kern="1200" cap="none" spc="0" normalizeH="0" baseline="0" noProof="0" dirty="0">
                <a:ln>
                  <a:noFill/>
                </a:ln>
                <a:effectLst/>
                <a:uLnTx/>
                <a:uFillTx/>
                <a:latin typeface="Century Gothic" panose="020F0302020204030204"/>
                <a:ea typeface="+mj-ea"/>
                <a:cs typeface="+mj-cs"/>
              </a:rPr>
              <a:t> of their sibling (matching) verb. </a:t>
            </a:r>
          </a:p>
        </p:txBody>
      </p:sp>
      <p:graphicFrame>
        <p:nvGraphicFramePr>
          <p:cNvPr id="16" name="Table 15"/>
          <p:cNvGraphicFramePr>
            <a:graphicFrameLocks noGrp="1"/>
          </p:cNvGraphicFramePr>
          <p:nvPr>
            <p:extLst>
              <p:ext uri="{D42A27DB-BD31-4B8C-83A1-F6EECF244321}">
                <p14:modId xmlns:p14="http://schemas.microsoft.com/office/powerpoint/2010/main" val="505287401"/>
              </p:ext>
            </p:extLst>
          </p:nvPr>
        </p:nvGraphicFramePr>
        <p:xfrm>
          <a:off x="335783" y="1318453"/>
          <a:ext cx="5624750" cy="4910897"/>
        </p:xfrm>
        <a:graphic>
          <a:graphicData uri="http://schemas.openxmlformats.org/drawingml/2006/table">
            <a:tbl>
              <a:tblPr firstRow="1" bandRow="1">
                <a:tableStyleId>{5C22544A-7EE6-4342-B048-85BDC9FD1C3A}</a:tableStyleId>
              </a:tblPr>
              <a:tblGrid>
                <a:gridCol w="3203284">
                  <a:extLst>
                    <a:ext uri="{9D8B030D-6E8A-4147-A177-3AD203B41FA5}">
                      <a16:colId xmlns:a16="http://schemas.microsoft.com/office/drawing/2014/main" val="660022236"/>
                    </a:ext>
                  </a:extLst>
                </a:gridCol>
                <a:gridCol w="2421466">
                  <a:extLst>
                    <a:ext uri="{9D8B030D-6E8A-4147-A177-3AD203B41FA5}">
                      <a16:colId xmlns:a16="http://schemas.microsoft.com/office/drawing/2014/main" val="20001"/>
                    </a:ext>
                  </a:extLst>
                </a:gridCol>
              </a:tblGrid>
              <a:tr h="661461">
                <a:tc>
                  <a:txBody>
                    <a:bodyPr/>
                    <a:lstStyle/>
                    <a:p>
                      <a:pPr marL="0" indent="0">
                        <a:buNone/>
                      </a:pPr>
                      <a:r>
                        <a:rPr lang="en-GB" sz="2000" b="0" baseline="0" dirty="0">
                          <a:solidFill>
                            <a:schemeClr val="tx1"/>
                          </a:solidFill>
                        </a:rPr>
                        <a:t>1. the work (f)</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661461">
                <a:tc>
                  <a:txBody>
                    <a:bodyPr/>
                    <a:lstStyle/>
                    <a:p>
                      <a:r>
                        <a:rPr lang="en-GB" sz="2000" b="0" dirty="0">
                          <a:solidFill>
                            <a:schemeClr val="tx1"/>
                          </a:solidFill>
                        </a:rPr>
                        <a:t>2. the fall, case (m)</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661461">
                <a:tc>
                  <a:txBody>
                    <a:bodyPr/>
                    <a:lstStyle/>
                    <a:p>
                      <a:r>
                        <a:rPr lang="en-GB" sz="2000" b="0" dirty="0">
                          <a:solidFill>
                            <a:schemeClr val="tx1"/>
                          </a:solidFill>
                        </a:rPr>
                        <a:t>3. the plan (m)</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661461">
                <a:tc>
                  <a:txBody>
                    <a:bodyPr/>
                    <a:lstStyle/>
                    <a:p>
                      <a:pPr marL="0" indent="0">
                        <a:buNone/>
                      </a:pPr>
                      <a:r>
                        <a:rPr lang="en-GB" sz="2000" b="0" baseline="0" dirty="0">
                          <a:solidFill>
                            <a:schemeClr val="tx1"/>
                          </a:solidFill>
                          <a:sym typeface="Wingdings" panose="05000000000000000000" pitchFamily="2" charset="2"/>
                        </a:rPr>
                        <a:t>4. the part (m)</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tx1"/>
                        </a:solidFill>
                        <a:sym typeface="Wingdings" panose="05000000000000000000" pitchFamily="2" charset="2"/>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661461">
                <a:tc>
                  <a:txBody>
                    <a:bodyPr/>
                    <a:lstStyle/>
                    <a:p>
                      <a:pPr marL="0" indent="0">
                        <a:buNone/>
                      </a:pPr>
                      <a:r>
                        <a:rPr lang="en-GB" sz="2000" b="0" dirty="0">
                          <a:solidFill>
                            <a:schemeClr val="tx1"/>
                          </a:solidFill>
                        </a:rPr>
                        <a:t>5. the game, match (</a:t>
                      </a:r>
                      <a:r>
                        <a:rPr lang="en-GB" sz="2000" b="0" dirty="0" err="1">
                          <a:solidFill>
                            <a:schemeClr val="tx1"/>
                          </a:solidFill>
                        </a:rPr>
                        <a:t>nt</a:t>
                      </a:r>
                      <a:r>
                        <a:rPr lang="en-GB" sz="2000" b="0" dirty="0">
                          <a:solidFill>
                            <a:schemeClr val="tx1"/>
                          </a:solidFill>
                        </a:rPr>
                        <a:t>)</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1053148">
                <a:tc>
                  <a:txBody>
                    <a:bodyPr/>
                    <a:lstStyle/>
                    <a:p>
                      <a:r>
                        <a:rPr lang="en-GB" sz="2000" b="0" dirty="0">
                          <a:solidFill>
                            <a:schemeClr val="tx1"/>
                          </a:solidFill>
                        </a:rPr>
                        <a:t>6. the start (m) x 2</a:t>
                      </a:r>
                      <a:br>
                        <a:rPr lang="en-GB" sz="2000" b="0" dirty="0">
                          <a:solidFill>
                            <a:schemeClr val="tx1"/>
                          </a:solidFill>
                        </a:rPr>
                      </a:br>
                      <a:endParaRPr lang="en-GB" sz="200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550444">
                <a:tc>
                  <a:txBody>
                    <a:bodyPr/>
                    <a:lstStyle/>
                    <a:p>
                      <a:r>
                        <a:rPr lang="en-GB" sz="2000" b="0" dirty="0">
                          <a:solidFill>
                            <a:schemeClr val="tx1"/>
                          </a:solidFill>
                        </a:rPr>
                        <a:t>7. the visit (m)</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10806"/>
                  </a:ext>
                </a:extLst>
              </a:tr>
            </a:tbl>
          </a:graphicData>
        </a:graphic>
      </p:graphicFrame>
      <p:sp>
        <p:nvSpPr>
          <p:cNvPr id="20" name="TextBox 19"/>
          <p:cNvSpPr txBox="1"/>
          <p:nvPr/>
        </p:nvSpPr>
        <p:spPr>
          <a:xfrm rot="252966">
            <a:off x="6565105" y="3055933"/>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arbeiten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p:cNvSpPr txBox="1"/>
          <p:nvPr/>
        </p:nvSpPr>
        <p:spPr>
          <a:xfrm rot="21391215">
            <a:off x="8418190" y="5342164"/>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planen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p:cNvSpPr txBox="1"/>
          <p:nvPr/>
        </p:nvSpPr>
        <p:spPr>
          <a:xfrm rot="230017">
            <a:off x="9439885" y="1932980"/>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anfangen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7" name="TextBox 26"/>
          <p:cNvSpPr txBox="1"/>
          <p:nvPr/>
        </p:nvSpPr>
        <p:spPr>
          <a:xfrm rot="21391215">
            <a:off x="9176414" y="3172241"/>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beginnen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8" name="TextBox 27"/>
          <p:cNvSpPr txBox="1"/>
          <p:nvPr/>
        </p:nvSpPr>
        <p:spPr>
          <a:xfrm rot="508350">
            <a:off x="11096677" y="4305210"/>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fallen</a:t>
            </a:r>
          </a:p>
        </p:txBody>
      </p:sp>
      <p:sp>
        <p:nvSpPr>
          <p:cNvPr id="30" name="TextBox 29"/>
          <p:cNvSpPr txBox="1"/>
          <p:nvPr/>
        </p:nvSpPr>
        <p:spPr>
          <a:xfrm rot="21391215">
            <a:off x="6398346" y="1610944"/>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teilen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3" name="TextBox 32"/>
          <p:cNvSpPr txBox="1"/>
          <p:nvPr/>
        </p:nvSpPr>
        <p:spPr>
          <a:xfrm rot="21391215">
            <a:off x="6105753" y="4500922"/>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spielen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FAF0D12-6E3C-40FC-B0AB-FB277DA3CD6D}"/>
              </a:ext>
            </a:extLst>
          </p:cNvPr>
          <p:cNvSpPr txBox="1"/>
          <p:nvPr/>
        </p:nvSpPr>
        <p:spPr>
          <a:xfrm rot="21391215">
            <a:off x="8418191" y="4318731"/>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besuchen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CF74ED2-6529-4579-B3E6-DA1FA953E413}"/>
              </a:ext>
            </a:extLst>
          </p:cNvPr>
          <p:cNvSpPr/>
          <p:nvPr/>
        </p:nvSpPr>
        <p:spPr>
          <a:xfrm>
            <a:off x="9426120" y="129647"/>
            <a:ext cx="2531539" cy="41294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lesen</a:t>
            </a:r>
            <a:r>
              <a:rPr lang="en-GB" sz="2000" b="1" dirty="0">
                <a:solidFill>
                  <a:schemeClr val="tx1"/>
                </a:solidFill>
              </a:rPr>
              <a:t> / </a:t>
            </a:r>
            <a:r>
              <a:rPr lang="en-GB" sz="2000" b="1" dirty="0" err="1">
                <a:solidFill>
                  <a:schemeClr val="tx1"/>
                </a:solidFill>
              </a:rPr>
              <a:t>schreiben</a:t>
            </a:r>
            <a:endParaRPr lang="en-GB" sz="2000" b="1" dirty="0">
              <a:solidFill>
                <a:schemeClr val="tx1"/>
              </a:solidFill>
            </a:endParaRPr>
          </a:p>
        </p:txBody>
      </p:sp>
    </p:spTree>
    <p:extLst>
      <p:ext uri="{BB962C8B-B14F-4D97-AF65-F5344CB8AC3E}">
        <p14:creationId xmlns:p14="http://schemas.microsoft.com/office/powerpoint/2010/main" val="26937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4" grpId="0"/>
      <p:bldP spid="25" grpId="0"/>
      <p:bldP spid="27" grpId="0"/>
      <p:bldP spid="28" grpId="0"/>
      <p:bldP spid="30" grpId="0"/>
      <p:bldP spid="3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213557"/>
            <a:ext cx="2269067" cy="647577"/>
          </a:xfrm>
        </p:spPr>
        <p:txBody>
          <a:bodyPr>
            <a:normAutofit/>
          </a:bodyPr>
          <a:lstStyle/>
          <a:p>
            <a:pPr lvl="0">
              <a:lnSpc>
                <a:spcPct val="100000"/>
              </a:lnSpc>
              <a:spcBef>
                <a:spcPts val="0"/>
              </a:spcBef>
            </a:pPr>
            <a:r>
              <a:rPr lang="en-GB" sz="2800" b="1" dirty="0" err="1">
                <a:solidFill>
                  <a:schemeClr val="tx1"/>
                </a:solidFill>
                <a:ea typeface="+mn-ea"/>
                <a:cs typeface="+mn-cs"/>
              </a:rPr>
              <a:t>Antworten</a:t>
            </a:r>
            <a:endParaRPr lang="en-GB" dirty="0">
              <a:solidFill>
                <a:schemeClr val="tx1"/>
              </a:solidFill>
            </a:endParaRPr>
          </a:p>
        </p:txBody>
      </p:sp>
      <p:graphicFrame>
        <p:nvGraphicFramePr>
          <p:cNvPr id="16" name="Table 15"/>
          <p:cNvGraphicFramePr>
            <a:graphicFrameLocks noGrp="1"/>
          </p:cNvGraphicFramePr>
          <p:nvPr>
            <p:extLst>
              <p:ext uri="{D42A27DB-BD31-4B8C-83A1-F6EECF244321}">
                <p14:modId xmlns:p14="http://schemas.microsoft.com/office/powerpoint/2010/main" val="4123967671"/>
              </p:ext>
            </p:extLst>
          </p:nvPr>
        </p:nvGraphicFramePr>
        <p:xfrm>
          <a:off x="471250" y="1005199"/>
          <a:ext cx="5624750" cy="4847601"/>
        </p:xfrm>
        <a:graphic>
          <a:graphicData uri="http://schemas.openxmlformats.org/drawingml/2006/table">
            <a:tbl>
              <a:tblPr firstRow="1" bandRow="1">
                <a:tableStyleId>{5C22544A-7EE6-4342-B048-85BDC9FD1C3A}</a:tableStyleId>
              </a:tblPr>
              <a:tblGrid>
                <a:gridCol w="3203284">
                  <a:extLst>
                    <a:ext uri="{9D8B030D-6E8A-4147-A177-3AD203B41FA5}">
                      <a16:colId xmlns:a16="http://schemas.microsoft.com/office/drawing/2014/main" val="660022236"/>
                    </a:ext>
                  </a:extLst>
                </a:gridCol>
                <a:gridCol w="2421466">
                  <a:extLst>
                    <a:ext uri="{9D8B030D-6E8A-4147-A177-3AD203B41FA5}">
                      <a16:colId xmlns:a16="http://schemas.microsoft.com/office/drawing/2014/main" val="20001"/>
                    </a:ext>
                  </a:extLst>
                </a:gridCol>
              </a:tblGrid>
              <a:tr h="661461">
                <a:tc>
                  <a:txBody>
                    <a:bodyPr/>
                    <a:lstStyle/>
                    <a:p>
                      <a:pPr marL="0" indent="0">
                        <a:buNone/>
                      </a:pPr>
                      <a:r>
                        <a:rPr lang="en-GB" sz="2000" b="0" baseline="0" dirty="0">
                          <a:solidFill>
                            <a:schemeClr val="tx1"/>
                          </a:solidFill>
                        </a:rPr>
                        <a:t>1. the work (f)</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661461">
                <a:tc>
                  <a:txBody>
                    <a:bodyPr/>
                    <a:lstStyle/>
                    <a:p>
                      <a:r>
                        <a:rPr lang="en-GB" sz="2000" b="0" dirty="0">
                          <a:solidFill>
                            <a:schemeClr val="tx1"/>
                          </a:solidFill>
                        </a:rPr>
                        <a:t>2. the fall, case (m)</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661461">
                <a:tc>
                  <a:txBody>
                    <a:bodyPr/>
                    <a:lstStyle/>
                    <a:p>
                      <a:r>
                        <a:rPr lang="en-GB" sz="2000" b="0" dirty="0">
                          <a:solidFill>
                            <a:schemeClr val="tx1"/>
                          </a:solidFill>
                        </a:rPr>
                        <a:t>3. the plan (m)</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661461">
                <a:tc>
                  <a:txBody>
                    <a:bodyPr/>
                    <a:lstStyle/>
                    <a:p>
                      <a:pPr marL="0" indent="0">
                        <a:buNone/>
                      </a:pPr>
                      <a:r>
                        <a:rPr lang="en-GB" sz="2000" b="0" baseline="0" dirty="0">
                          <a:solidFill>
                            <a:schemeClr val="tx1"/>
                          </a:solidFill>
                          <a:sym typeface="Wingdings" panose="05000000000000000000" pitchFamily="2" charset="2"/>
                        </a:rPr>
                        <a:t>4. the part (m)</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sym typeface="Wingdings" panose="05000000000000000000" pitchFamily="2" charset="2"/>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661461">
                <a:tc>
                  <a:txBody>
                    <a:bodyPr/>
                    <a:lstStyle/>
                    <a:p>
                      <a:pPr marL="0" indent="0">
                        <a:buNone/>
                      </a:pPr>
                      <a:r>
                        <a:rPr lang="en-GB" sz="2000" b="0" dirty="0">
                          <a:solidFill>
                            <a:schemeClr val="tx1"/>
                          </a:solidFill>
                        </a:rPr>
                        <a:t>5. the game, match (</a:t>
                      </a:r>
                      <a:r>
                        <a:rPr lang="en-GB" sz="2000" b="0" dirty="0" err="1">
                          <a:solidFill>
                            <a:schemeClr val="tx1"/>
                          </a:solidFill>
                        </a:rPr>
                        <a:t>nt</a:t>
                      </a:r>
                      <a:r>
                        <a:rPr lang="en-GB" sz="2000" b="0" dirty="0">
                          <a:solidFill>
                            <a:schemeClr val="tx1"/>
                          </a:solidFill>
                        </a:rPr>
                        <a:t>)</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1053148">
                <a:tc>
                  <a:txBody>
                    <a:bodyPr/>
                    <a:lstStyle/>
                    <a:p>
                      <a:r>
                        <a:rPr lang="en-GB" sz="2000" b="0" dirty="0">
                          <a:solidFill>
                            <a:schemeClr val="tx1"/>
                          </a:solidFill>
                        </a:rPr>
                        <a:t>6. the start (m) x 2</a:t>
                      </a:r>
                      <a:br>
                        <a:rPr lang="en-GB" sz="2000" b="0" dirty="0">
                          <a:solidFill>
                            <a:schemeClr val="tx1"/>
                          </a:solidFill>
                        </a:rPr>
                      </a:br>
                      <a:endParaRPr lang="en-GB" sz="200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487148">
                <a:tc>
                  <a:txBody>
                    <a:bodyPr/>
                    <a:lstStyle/>
                    <a:p>
                      <a:r>
                        <a:rPr lang="en-GB" sz="2000" b="0" dirty="0">
                          <a:solidFill>
                            <a:schemeClr val="tx1"/>
                          </a:solidFill>
                        </a:rPr>
                        <a:t>7. the visit (m)</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8233782"/>
                  </a:ext>
                </a:extLst>
              </a:tr>
            </a:tbl>
          </a:graphicData>
        </a:graphic>
      </p:graphicFrame>
      <p:sp>
        <p:nvSpPr>
          <p:cNvPr id="20" name="TextBox 19"/>
          <p:cNvSpPr txBox="1"/>
          <p:nvPr/>
        </p:nvSpPr>
        <p:spPr>
          <a:xfrm rot="252966">
            <a:off x="6566972" y="2772752"/>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arbeiten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p:cNvSpPr txBox="1"/>
          <p:nvPr/>
        </p:nvSpPr>
        <p:spPr>
          <a:xfrm rot="21391215">
            <a:off x="8420057" y="5058983"/>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planen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p:cNvSpPr txBox="1"/>
          <p:nvPr/>
        </p:nvSpPr>
        <p:spPr>
          <a:xfrm rot="230017">
            <a:off x="9441752" y="1649799"/>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anfangen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7" name="TextBox 26"/>
          <p:cNvSpPr txBox="1"/>
          <p:nvPr/>
        </p:nvSpPr>
        <p:spPr>
          <a:xfrm rot="21391215">
            <a:off x="9178281" y="2889060"/>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beginnen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8" name="TextBox 27"/>
          <p:cNvSpPr txBox="1"/>
          <p:nvPr/>
        </p:nvSpPr>
        <p:spPr>
          <a:xfrm rot="508350">
            <a:off x="10484659" y="4327653"/>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fallen</a:t>
            </a:r>
          </a:p>
        </p:txBody>
      </p:sp>
      <p:sp>
        <p:nvSpPr>
          <p:cNvPr id="30" name="TextBox 29"/>
          <p:cNvSpPr txBox="1"/>
          <p:nvPr/>
        </p:nvSpPr>
        <p:spPr>
          <a:xfrm rot="21391215">
            <a:off x="6400213" y="1327763"/>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teilen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3" name="TextBox 32"/>
          <p:cNvSpPr txBox="1"/>
          <p:nvPr/>
        </p:nvSpPr>
        <p:spPr>
          <a:xfrm rot="21391215">
            <a:off x="6107620" y="4217741"/>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spielen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443B493-61F6-407C-AB18-2476015E2FC4}"/>
              </a:ext>
            </a:extLst>
          </p:cNvPr>
          <p:cNvSpPr txBox="1"/>
          <p:nvPr/>
        </p:nvSpPr>
        <p:spPr>
          <a:xfrm>
            <a:off x="3528643" y="1040562"/>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a:t>
            </a:r>
            <a:r>
              <a:rPr kumimoji="0" lang="en-GB" sz="2000" b="1" i="0" u="none" strike="noStrike" kern="1200" cap="none" spc="0" normalizeH="0" baseline="0" noProof="0" dirty="0" err="1">
                <a:ln>
                  <a:noFill/>
                </a:ln>
                <a:effectLst/>
                <a:uLnTx/>
                <a:uFillTx/>
                <a:latin typeface="Century Gothic" panose="020F0302020204030204"/>
                <a:ea typeface="+mn-ea"/>
                <a:cs typeface="+mn-cs"/>
              </a:rPr>
              <a:t>Arbeit</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90CBBE2-C671-42B4-B894-0C38DB9AE6A5}"/>
              </a:ext>
            </a:extLst>
          </p:cNvPr>
          <p:cNvSpPr txBox="1"/>
          <p:nvPr/>
        </p:nvSpPr>
        <p:spPr>
          <a:xfrm>
            <a:off x="3537175" y="1826207"/>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der Fall</a:t>
            </a:r>
          </a:p>
        </p:txBody>
      </p:sp>
      <p:sp>
        <p:nvSpPr>
          <p:cNvPr id="18" name="TextBox 17">
            <a:extLst>
              <a:ext uri="{FF2B5EF4-FFF2-40B4-BE49-F238E27FC236}">
                <a16:creationId xmlns:a16="http://schemas.microsoft.com/office/drawing/2014/main" id="{84A49B5D-1553-436B-A017-4681F476891A}"/>
              </a:ext>
            </a:extLst>
          </p:cNvPr>
          <p:cNvSpPr txBox="1"/>
          <p:nvPr/>
        </p:nvSpPr>
        <p:spPr>
          <a:xfrm>
            <a:off x="3511578" y="2504999"/>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der Plan</a:t>
            </a:r>
          </a:p>
        </p:txBody>
      </p:sp>
      <p:sp>
        <p:nvSpPr>
          <p:cNvPr id="19" name="TextBox 18">
            <a:extLst>
              <a:ext uri="{FF2B5EF4-FFF2-40B4-BE49-F238E27FC236}">
                <a16:creationId xmlns:a16="http://schemas.microsoft.com/office/drawing/2014/main" id="{48522564-DBD7-4B5E-BB50-7007267E0CB5}"/>
              </a:ext>
            </a:extLst>
          </p:cNvPr>
          <p:cNvSpPr txBox="1"/>
          <p:nvPr/>
        </p:nvSpPr>
        <p:spPr>
          <a:xfrm>
            <a:off x="3494860" y="3148465"/>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der </a:t>
            </a:r>
            <a:r>
              <a:rPr kumimoji="0" lang="en-GB" sz="2000" b="1" i="0" u="none" strike="noStrike" kern="1200" cap="none" spc="0" normalizeH="0" baseline="0" noProof="0" dirty="0" err="1">
                <a:ln>
                  <a:noFill/>
                </a:ln>
                <a:effectLst/>
                <a:uLnTx/>
                <a:uFillTx/>
                <a:latin typeface="Century Gothic" panose="020F0302020204030204"/>
                <a:ea typeface="+mn-ea"/>
                <a:cs typeface="+mn-cs"/>
              </a:rPr>
              <a:t>Teil</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76E9CA3-730A-46AD-87BF-3D1BB305B9A0}"/>
              </a:ext>
            </a:extLst>
          </p:cNvPr>
          <p:cNvSpPr txBox="1"/>
          <p:nvPr/>
        </p:nvSpPr>
        <p:spPr>
          <a:xfrm>
            <a:off x="3494861" y="3824434"/>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Spiel</a:t>
            </a:r>
          </a:p>
        </p:txBody>
      </p:sp>
      <p:sp>
        <p:nvSpPr>
          <p:cNvPr id="22" name="TextBox 21">
            <a:extLst>
              <a:ext uri="{FF2B5EF4-FFF2-40B4-BE49-F238E27FC236}">
                <a16:creationId xmlns:a16="http://schemas.microsoft.com/office/drawing/2014/main" id="{669DA005-12CF-49D5-8719-45BB9341D596}"/>
              </a:ext>
            </a:extLst>
          </p:cNvPr>
          <p:cNvSpPr txBox="1"/>
          <p:nvPr/>
        </p:nvSpPr>
        <p:spPr>
          <a:xfrm>
            <a:off x="3528643" y="4439923"/>
            <a:ext cx="24508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der </a:t>
            </a:r>
            <a:r>
              <a:rPr kumimoji="0" lang="en-GB" sz="2000" b="1" i="0" u="none" strike="noStrike" kern="1200" cap="none" spc="0" normalizeH="0" baseline="0" noProof="0" dirty="0" err="1">
                <a:ln>
                  <a:noFill/>
                </a:ln>
                <a:effectLst/>
                <a:uLnTx/>
                <a:uFillTx/>
                <a:latin typeface="Century Gothic" panose="020F0302020204030204"/>
                <a:ea typeface="+mn-ea"/>
                <a:cs typeface="+mn-cs"/>
              </a:rPr>
              <a:t>Anfang</a:t>
            </a:r>
            <a:r>
              <a:rPr kumimoji="0" lang="en-GB" sz="2000" b="1" i="0" u="none" strike="noStrike" kern="1200" cap="none" spc="0" normalizeH="0" baseline="0" noProof="0" dirty="0">
                <a:ln>
                  <a:noFill/>
                </a:ln>
                <a:effectLst/>
                <a:uLnTx/>
                <a:uFillTx/>
                <a:latin typeface="Century Gothic" panose="020F0302020204030204"/>
                <a:ea typeface="+mn-ea"/>
                <a:cs typeface="+mn-cs"/>
              </a:rPr>
              <a:t>, </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der </a:t>
            </a:r>
            <a:r>
              <a:rPr kumimoji="0" lang="en-GB" sz="2000" b="1" i="0" u="none" strike="noStrike" kern="1200" cap="none" spc="0" normalizeH="0" baseline="0" noProof="0" dirty="0" err="1">
                <a:ln>
                  <a:noFill/>
                </a:ln>
                <a:effectLst/>
                <a:uLnTx/>
                <a:uFillTx/>
                <a:latin typeface="Century Gothic" panose="020F0302020204030204"/>
                <a:ea typeface="+mn-ea"/>
                <a:cs typeface="+mn-cs"/>
              </a:rPr>
              <a:t>Beginn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A752717-F9FC-42E5-97C4-607635399366}"/>
              </a:ext>
            </a:extLst>
          </p:cNvPr>
          <p:cNvSpPr txBox="1"/>
          <p:nvPr/>
        </p:nvSpPr>
        <p:spPr>
          <a:xfrm>
            <a:off x="6621958" y="5687971"/>
            <a:ext cx="5159327" cy="40011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Don’t forget to pronounce the words! </a:t>
            </a:r>
          </a:p>
        </p:txBody>
      </p:sp>
      <p:sp>
        <p:nvSpPr>
          <p:cNvPr id="23" name="TextBox 22">
            <a:extLst>
              <a:ext uri="{FF2B5EF4-FFF2-40B4-BE49-F238E27FC236}">
                <a16:creationId xmlns:a16="http://schemas.microsoft.com/office/drawing/2014/main" id="{FDB106F5-0161-4D89-B6F5-54A9B139BC77}"/>
              </a:ext>
            </a:extLst>
          </p:cNvPr>
          <p:cNvSpPr txBox="1"/>
          <p:nvPr/>
        </p:nvSpPr>
        <p:spPr>
          <a:xfrm>
            <a:off x="3549645" y="5392530"/>
            <a:ext cx="24508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der </a:t>
            </a:r>
            <a:r>
              <a:rPr kumimoji="0" lang="en-GB" sz="2000" b="1" i="0" u="none" strike="noStrike" kern="1200" cap="none" spc="0" normalizeH="0" baseline="0" noProof="0" dirty="0" err="1">
                <a:ln>
                  <a:noFill/>
                </a:ln>
                <a:effectLst/>
                <a:uLnTx/>
                <a:uFillTx/>
                <a:latin typeface="Century Gothic" panose="020F0302020204030204"/>
                <a:ea typeface="+mn-ea"/>
                <a:cs typeface="+mn-cs"/>
              </a:rPr>
              <a:t>Besuch</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A73BD0B-6E1D-4843-ACAA-06085C0A66C6}"/>
              </a:ext>
            </a:extLst>
          </p:cNvPr>
          <p:cNvSpPr txBox="1"/>
          <p:nvPr/>
        </p:nvSpPr>
        <p:spPr>
          <a:xfrm rot="21391215">
            <a:off x="8030567" y="3973201"/>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besuchen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1" name="Rounded Rectangle 11">
            <a:extLst>
              <a:ext uri="{FF2B5EF4-FFF2-40B4-BE49-F238E27FC236}">
                <a16:creationId xmlns:a16="http://schemas.microsoft.com/office/drawing/2014/main" id="{ED8EF1AB-7C78-4DF4-989B-1074452805D7}"/>
              </a:ext>
            </a:extLst>
          </p:cNvPr>
          <p:cNvSpPr/>
          <p:nvPr/>
        </p:nvSpPr>
        <p:spPr>
          <a:xfrm>
            <a:off x="9426120" y="129647"/>
            <a:ext cx="2531539" cy="41294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lesen</a:t>
            </a:r>
            <a:r>
              <a:rPr lang="en-GB" sz="2000" b="1" dirty="0">
                <a:solidFill>
                  <a:schemeClr val="tx1"/>
                </a:solidFill>
              </a:rPr>
              <a:t> / </a:t>
            </a:r>
            <a:r>
              <a:rPr lang="en-GB" sz="2000" b="1" dirty="0" err="1">
                <a:solidFill>
                  <a:schemeClr val="tx1"/>
                </a:solidFill>
              </a:rPr>
              <a:t>schreiben</a:t>
            </a:r>
            <a:endParaRPr lang="en-GB" sz="2000" b="1" dirty="0">
              <a:solidFill>
                <a:schemeClr val="tx1"/>
              </a:solidFill>
            </a:endParaRPr>
          </a:p>
        </p:txBody>
      </p:sp>
    </p:spTree>
    <p:extLst>
      <p:ext uri="{BB962C8B-B14F-4D97-AF65-F5344CB8AC3E}">
        <p14:creationId xmlns:p14="http://schemas.microsoft.com/office/powerpoint/2010/main" val="37529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0"/>
                                  </p:iterate>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iterate type="lt">
                                    <p:tmAbs val="0"/>
                                  </p:iterate>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iterate type="lt">
                                    <p:tmAbs val="0"/>
                                  </p:iterate>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0"/>
                                  </p:iterate>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8" presetClass="emph" presetSubtype="0" fill="hold" grpId="1" nodeType="withEffect">
                                  <p:stCondLst>
                                    <p:cond delay="0"/>
                                  </p:stCondLst>
                                  <p:iterate type="lt">
                                    <p:tmPct val="4000"/>
                                  </p:iterate>
                                  <p:childTnLst>
                                    <p:set>
                                      <p:cBhvr override="childStyle">
                                        <p:cTn id="26" dur="500" fill="hold"/>
                                        <p:tgtEl>
                                          <p:spTgt spid="20"/>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8" presetClass="emph" presetSubtype="0" fill="hold" grpId="1" nodeType="withEffect">
                                  <p:stCondLst>
                                    <p:cond delay="0"/>
                                  </p:stCondLst>
                                  <p:iterate type="lt">
                                    <p:tmPct val="4000"/>
                                  </p:iterate>
                                  <p:childTnLst>
                                    <p:set>
                                      <p:cBhvr override="childStyle">
                                        <p:cTn id="32" dur="500" fill="hold"/>
                                        <p:tgtEl>
                                          <p:spTgt spid="28"/>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8" presetClass="emph" presetSubtype="0" fill="hold" grpId="1" nodeType="withEffect">
                                  <p:stCondLst>
                                    <p:cond delay="0"/>
                                  </p:stCondLst>
                                  <p:iterate type="lt">
                                    <p:tmPct val="4000"/>
                                  </p:iterate>
                                  <p:childTnLst>
                                    <p:set>
                                      <p:cBhvr override="childStyle">
                                        <p:cTn id="38" dur="500" fill="hold"/>
                                        <p:tgtEl>
                                          <p:spTgt spid="24"/>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8" presetClass="emph" presetSubtype="0" fill="hold" grpId="1" nodeType="withEffect">
                                  <p:stCondLst>
                                    <p:cond delay="0"/>
                                  </p:stCondLst>
                                  <p:iterate type="lt">
                                    <p:tmPct val="4000"/>
                                  </p:iterate>
                                  <p:childTnLst>
                                    <p:set>
                                      <p:cBhvr override="childStyle">
                                        <p:cTn id="44" dur="500" fill="hold"/>
                                        <p:tgtEl>
                                          <p:spTgt spid="30"/>
                                        </p:tgtEl>
                                        <p:attrNameLst>
                                          <p:attrName>style.textDecorationUnderline</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8" presetClass="emph" presetSubtype="0" fill="hold" grpId="1" nodeType="withEffect">
                                  <p:stCondLst>
                                    <p:cond delay="0"/>
                                  </p:stCondLst>
                                  <p:iterate type="lt">
                                    <p:tmPct val="4000"/>
                                  </p:iterate>
                                  <p:childTnLst>
                                    <p:set>
                                      <p:cBhvr override="childStyle">
                                        <p:cTn id="50" dur="500" fill="hold"/>
                                        <p:tgtEl>
                                          <p:spTgt spid="33"/>
                                        </p:tgtEl>
                                        <p:attrNameLst>
                                          <p:attrName>style.textDecorationUnderline</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8" presetClass="emph" presetSubtype="0" fill="hold" grpId="1" nodeType="withEffect">
                                  <p:stCondLst>
                                    <p:cond delay="0"/>
                                  </p:stCondLst>
                                  <p:iterate type="lt">
                                    <p:tmPct val="4000"/>
                                  </p:iterate>
                                  <p:childTnLst>
                                    <p:set>
                                      <p:cBhvr override="childStyle">
                                        <p:cTn id="56" dur="500" fill="hold"/>
                                        <p:tgtEl>
                                          <p:spTgt spid="25"/>
                                        </p:tgtEl>
                                        <p:attrNameLst>
                                          <p:attrName>style.textDecorationUnderline</p:attrName>
                                        </p:attrNameLst>
                                      </p:cBhvr>
                                      <p:to>
                                        <p:strVal val="true"/>
                                      </p:to>
                                    </p:set>
                                  </p:childTnLst>
                                </p:cTn>
                              </p:par>
                              <p:par>
                                <p:cTn id="57" presetID="18" presetClass="emph" presetSubtype="0" fill="hold" grpId="1" nodeType="withEffect">
                                  <p:stCondLst>
                                    <p:cond delay="0"/>
                                  </p:stCondLst>
                                  <p:iterate type="lt">
                                    <p:tmPct val="4000"/>
                                  </p:iterate>
                                  <p:childTnLst>
                                    <p:set>
                                      <p:cBhvr override="childStyle">
                                        <p:cTn id="58" dur="500" fill="hold"/>
                                        <p:tgtEl>
                                          <p:spTgt spid="27"/>
                                        </p:tgtEl>
                                        <p:attrNameLst>
                                          <p:attrName>style.textDecorationUnderline</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iterate type="lt">
                                    <p:tmAbs val="0"/>
                                  </p:iterate>
                                  <p:childTnLst>
                                    <p:set>
                                      <p:cBhvr>
                                        <p:cTn id="64" dur="1" fill="hold">
                                          <p:stCondLst>
                                            <p:cond delay="0"/>
                                          </p:stCondLst>
                                        </p:cTn>
                                        <p:tgtEl>
                                          <p:spTgt spid="26"/>
                                        </p:tgtEl>
                                        <p:attrNameLst>
                                          <p:attrName>style.visibility</p:attrName>
                                        </p:attrNameLst>
                                      </p:cBhvr>
                                      <p:to>
                                        <p:strVal val="visible"/>
                                      </p:to>
                                    </p:set>
                                  </p:childTnLst>
                                </p:cTn>
                              </p:par>
                              <p:par>
                                <p:cTn id="65" presetID="18" presetClass="emph" presetSubtype="0" fill="hold" grpId="1" nodeType="withEffect">
                                  <p:stCondLst>
                                    <p:cond delay="0"/>
                                  </p:stCondLst>
                                  <p:iterate type="lt">
                                    <p:tmPct val="4000"/>
                                  </p:iterate>
                                  <p:childTnLst>
                                    <p:set>
                                      <p:cBhvr override="childStyle">
                                        <p:cTn id="66" dur="500" fill="hold"/>
                                        <p:tgtEl>
                                          <p:spTgt spid="26"/>
                                        </p:tgtEl>
                                        <p:attrNameLst>
                                          <p:attrName>style.textDecorationUnderline</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4" grpId="0"/>
      <p:bldP spid="24" grpId="1"/>
      <p:bldP spid="25" grpId="0"/>
      <p:bldP spid="25" grpId="1"/>
      <p:bldP spid="27" grpId="0"/>
      <p:bldP spid="27" grpId="1"/>
      <p:bldP spid="28" grpId="0"/>
      <p:bldP spid="28" grpId="1"/>
      <p:bldP spid="30" grpId="0"/>
      <p:bldP spid="30" grpId="1"/>
      <p:bldP spid="33" grpId="0"/>
      <p:bldP spid="33" grpId="1"/>
      <p:bldP spid="15" grpId="0"/>
      <p:bldP spid="17" grpId="0"/>
      <p:bldP spid="18" grpId="0"/>
      <p:bldP spid="19" grpId="0"/>
      <p:bldP spid="21" grpId="0"/>
      <p:bldP spid="22" grpId="0"/>
      <p:bldP spid="29" grpId="0" animBg="1"/>
      <p:bldP spid="23" grpId="0"/>
      <p:bldP spid="26" grpId="0"/>
      <p:bldP spid="26" grpId="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7827</Words>
  <Application>Microsoft Office PowerPoint</Application>
  <PresentationFormat>Widescreen</PresentationFormat>
  <Paragraphs>977</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Bradley Hand</vt:lpstr>
      <vt:lpstr>Calibri</vt:lpstr>
      <vt:lpstr>Century Gothic</vt:lpstr>
      <vt:lpstr>Symbol</vt:lpstr>
      <vt:lpstr>Times New Roman</vt:lpstr>
      <vt:lpstr>Wingdings</vt:lpstr>
      <vt:lpstr>1_NCELP_German_2022</vt:lpstr>
      <vt:lpstr>PowerPoint Presentation</vt:lpstr>
      <vt:lpstr>er</vt:lpstr>
      <vt:lpstr>er</vt:lpstr>
      <vt:lpstr>Phonetik</vt:lpstr>
      <vt:lpstr>Phonetik</vt:lpstr>
      <vt:lpstr>Vokabeln</vt:lpstr>
      <vt:lpstr>Vokabeln</vt:lpstr>
      <vt:lpstr>Vokabeln</vt:lpstr>
      <vt:lpstr>Antworten</vt:lpstr>
      <vt:lpstr>das Perfekt mit sein</vt:lpstr>
      <vt:lpstr>das Perfekt mit sein</vt:lpstr>
      <vt:lpstr>Auf Klassenfahrt im Schwarzwald</vt:lpstr>
      <vt:lpstr>Katja spricht mit ihrer Kusine</vt:lpstr>
      <vt:lpstr>Antworten</vt:lpstr>
      <vt:lpstr>Wer hat was gemacht?</vt:lpstr>
      <vt:lpstr>Wer hat was gemacht? [1/2]</vt:lpstr>
      <vt:lpstr>Wer hat was gemacht? [2/2]</vt:lpstr>
      <vt:lpstr>PowerPoint Presentation</vt:lpstr>
      <vt:lpstr>Phonetik</vt:lpstr>
      <vt:lpstr>Vokabeln</vt:lpstr>
      <vt:lpstr>In / auf / mit / zu / nach / durch</vt:lpstr>
      <vt:lpstr>Der Schwarzwald</vt:lpstr>
      <vt:lpstr>Der Schwarzwald</vt:lpstr>
      <vt:lpstr>Der Schwarzwald</vt:lpstr>
      <vt:lpstr>Fragen</vt:lpstr>
      <vt:lpstr>Spaß gehabt?</vt:lpstr>
      <vt:lpstr>Aktivitäten im Schwarzwald (1/8)</vt:lpstr>
      <vt:lpstr>Aktivitäten im Schwarzwald (2/8)</vt:lpstr>
      <vt:lpstr>Aktivitäten im Schwarzwald (3/8)</vt:lpstr>
      <vt:lpstr>Aktivitäten im Schwarzwald (4/8)</vt:lpstr>
      <vt:lpstr>Aktivitäten im Schwarzwald (5/8)</vt:lpstr>
      <vt:lpstr>Aktivitäten im Schwarzwald (6/8)</vt:lpstr>
      <vt:lpstr>Aktivitäten im Schwarzwald (7/8)</vt:lpstr>
      <vt:lpstr>Aktivitäten im Schwarzwald (8/8)</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15</cp:revision>
  <dcterms:created xsi:type="dcterms:W3CDTF">2024-02-05T10:52:20Z</dcterms:created>
  <dcterms:modified xsi:type="dcterms:W3CDTF">2024-02-05T16:10:13Z</dcterms:modified>
</cp:coreProperties>
</file>