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37"/>
  </p:notesMasterIdLst>
  <p:sldIdLst>
    <p:sldId id="788" r:id="rId3"/>
    <p:sldId id="443" r:id="rId4"/>
    <p:sldId id="444" r:id="rId5"/>
    <p:sldId id="469" r:id="rId6"/>
    <p:sldId id="280" r:id="rId7"/>
    <p:sldId id="274" r:id="rId8"/>
    <p:sldId id="282" r:id="rId9"/>
    <p:sldId id="312" r:id="rId10"/>
    <p:sldId id="445" r:id="rId11"/>
    <p:sldId id="431" r:id="rId12"/>
    <p:sldId id="459" r:id="rId13"/>
    <p:sldId id="462" r:id="rId14"/>
    <p:sldId id="814" r:id="rId15"/>
    <p:sldId id="456" r:id="rId16"/>
    <p:sldId id="816" r:id="rId17"/>
    <p:sldId id="463" r:id="rId18"/>
    <p:sldId id="474" r:id="rId19"/>
    <p:sldId id="458" r:id="rId20"/>
    <p:sldId id="451" r:id="rId21"/>
    <p:sldId id="447" r:id="rId22"/>
    <p:sldId id="397" r:id="rId23"/>
    <p:sldId id="535" r:id="rId24"/>
    <p:sldId id="464" r:id="rId25"/>
    <p:sldId id="533" r:id="rId26"/>
    <p:sldId id="276" r:id="rId27"/>
    <p:sldId id="257" r:id="rId28"/>
    <p:sldId id="470" r:id="rId29"/>
    <p:sldId id="460" r:id="rId30"/>
    <p:sldId id="534" r:id="rId31"/>
    <p:sldId id="813" r:id="rId32"/>
    <p:sldId id="465" r:id="rId33"/>
    <p:sldId id="466" r:id="rId34"/>
    <p:sldId id="815" r:id="rId35"/>
    <p:sldId id="46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CF3"/>
    <a:srgbClr val="53D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7086" autoAdjust="0"/>
  </p:normalViewPr>
  <p:slideViewPr>
    <p:cSldViewPr snapToGrid="0">
      <p:cViewPr>
        <p:scale>
          <a:sx n="78" d="100"/>
          <a:sy n="78" d="100"/>
        </p:scale>
        <p:origin x="990" y="222"/>
      </p:cViewPr>
      <p:guideLst/>
    </p:cSldViewPr>
  </p:slideViewPr>
  <p:notesTextViewPr>
    <p:cViewPr>
      <p:scale>
        <a:sx n="1" d="1"/>
        <a:sy n="1" d="1"/>
      </p:scale>
      <p:origin x="0" y="0"/>
    </p:cViewPr>
  </p:notesTextViewPr>
  <p:sorterViewPr>
    <p:cViewPr>
      <p:scale>
        <a:sx n="100" d="100"/>
        <a:sy n="100" d="100"/>
      </p:scale>
      <p:origin x="0" y="-4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51B72-C83D-4B7D-9F11-D89B1D21599A}" type="datetimeFigureOut">
              <a:rPr lang="en-GB" smtClean="0"/>
              <a:t>05/02/2024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230D1B-22FA-486E-80DD-641C45951A2C}" type="slidenum">
              <a:rPr lang="en-GB" smtClean="0"/>
              <a:t>‹#›</a:t>
            </a:fld>
            <a:endParaRPr lang="en-GB"/>
          </a:p>
        </p:txBody>
      </p:sp>
    </p:spTree>
    <p:extLst>
      <p:ext uri="{BB962C8B-B14F-4D97-AF65-F5344CB8AC3E}">
        <p14:creationId xmlns:p14="http://schemas.microsoft.com/office/powerpoint/2010/main" val="3818613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and Edexcel lists do not have </a:t>
            </a:r>
            <a:r>
              <a:rPr lang="en-GB" sz="1200" b="1" u="sng" baseline="0" dirty="0" err="1"/>
              <a:t>Polen</a:t>
            </a:r>
            <a:r>
              <a:rPr lang="en-GB" sz="1200" b="1" u="sng" baseline="0" dirty="0"/>
              <a:t>, </a:t>
            </a:r>
            <a:r>
              <a:rPr lang="en-GB" sz="1200" b="1" u="sng" baseline="0" dirty="0" err="1"/>
              <a:t>polnisch</a:t>
            </a:r>
            <a:r>
              <a:rPr lang="en-GB" sz="1200" b="1" baseline="0" dirty="0"/>
              <a:t>.</a:t>
            </a:r>
            <a:br>
              <a:rPr lang="en-GB" sz="1200" b="1" baseline="0" dirty="0"/>
            </a:br>
            <a:r>
              <a:rPr lang="en-GB" sz="1200" b="1" baseline="0" dirty="0"/>
              <a:t>ii) </a:t>
            </a:r>
            <a:r>
              <a:rPr lang="en-GB" sz="1200" b="1" baseline="0" dirty="0" err="1"/>
              <a:t>Eduqas</a:t>
            </a:r>
            <a:r>
              <a:rPr lang="en-GB" sz="1200" b="1" baseline="0" dirty="0"/>
              <a:t> list does not have </a:t>
            </a:r>
            <a:r>
              <a:rPr lang="en-GB" sz="1200" b="1" u="sng" baseline="0" dirty="0" err="1"/>
              <a:t>polnisch</a:t>
            </a:r>
            <a:r>
              <a:rPr lang="en-GB" sz="12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br>
              <a:rPr lang="en-GB" sz="1200" b="1" dirty="0"/>
            </a:br>
            <a:r>
              <a:rPr lang="en-GB" sz="1200" b="0" dirty="0"/>
              <a:t>Introduction to past (perfect) 1</a:t>
            </a:r>
            <a:r>
              <a:rPr lang="en-GB" sz="1200" b="0" baseline="30000" dirty="0"/>
              <a:t>st</a:t>
            </a:r>
            <a:r>
              <a:rPr lang="en-GB" sz="1200" b="0" dirty="0"/>
              <a:t> person singular with sein, contrast with </a:t>
            </a:r>
            <a:r>
              <a:rPr lang="en-GB" sz="1200" b="0" dirty="0" err="1"/>
              <a:t>haben</a:t>
            </a:r>
            <a:r>
              <a:rPr lang="en-GB"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long and short </a:t>
            </a:r>
            <a:r>
              <a:rPr lang="en-GB" sz="1200" b="1" dirty="0"/>
              <a:t>[a] </a:t>
            </a:r>
            <a:r>
              <a:rPr lang="en-GB" sz="1200" b="0" dirty="0"/>
              <a:t>and </a:t>
            </a:r>
            <a:r>
              <a:rPr lang="en-GB" sz="1200" b="1"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8.1.2.3</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gegangen</a:t>
            </a:r>
            <a:r>
              <a:rPr lang="en-GB" sz="1200" kern="1200" dirty="0">
                <a:solidFill>
                  <a:schemeClr val="tx1"/>
                </a:solidFill>
                <a:effectLst/>
                <a:latin typeface="+mn-lt"/>
                <a:ea typeface="+mn-ea"/>
                <a:cs typeface="+mn-cs"/>
              </a:rPr>
              <a:t> [66] </a:t>
            </a: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[824] </a:t>
            </a:r>
            <a:r>
              <a:rPr lang="en-GB" sz="1200" kern="1200" dirty="0" err="1">
                <a:solidFill>
                  <a:schemeClr val="tx1"/>
                </a:solidFill>
                <a:effectLst/>
                <a:latin typeface="+mn-lt"/>
                <a:ea typeface="+mn-ea"/>
                <a:cs typeface="+mn-cs"/>
              </a:rPr>
              <a:t>geflogen</a:t>
            </a:r>
            <a:r>
              <a:rPr lang="en-GB" sz="1200" kern="1200" dirty="0">
                <a:solidFill>
                  <a:schemeClr val="tx1"/>
                </a:solidFill>
                <a:effectLst/>
                <a:latin typeface="+mn-lt"/>
                <a:ea typeface="+mn-ea"/>
                <a:cs typeface="+mn-cs"/>
              </a:rPr>
              <a:t> [824] Bahn [1415]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[1776] </a:t>
            </a:r>
            <a:r>
              <a:rPr lang="en-GB" sz="1200" kern="1200" dirty="0" err="1">
                <a:solidFill>
                  <a:schemeClr val="tx1"/>
                </a:solidFill>
                <a:effectLst/>
                <a:latin typeface="+mn-lt"/>
                <a:ea typeface="+mn-ea"/>
                <a:cs typeface="+mn-cs"/>
              </a:rPr>
              <a:t>Geschichte</a:t>
            </a:r>
            <a:r>
              <a:rPr lang="en-GB" sz="1200" kern="1200" dirty="0">
                <a:solidFill>
                  <a:schemeClr val="tx1"/>
                </a:solidFill>
                <a:effectLst/>
                <a:latin typeface="+mn-lt"/>
                <a:ea typeface="+mn-ea"/>
                <a:cs typeface="+mn-cs"/>
              </a:rPr>
              <a:t> [262] Norden [1516]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[1832] </a:t>
            </a:r>
            <a:r>
              <a:rPr lang="en-GB" sz="1200" kern="1200" dirty="0" err="1">
                <a:solidFill>
                  <a:schemeClr val="tx1"/>
                </a:solidFill>
                <a:effectLst/>
                <a:latin typeface="+mn-lt"/>
                <a:ea typeface="+mn-ea"/>
                <a:cs typeface="+mn-cs"/>
              </a:rPr>
              <a:t>Osten</a:t>
            </a:r>
            <a:r>
              <a:rPr lang="en-GB" sz="1200" kern="1200" dirty="0">
                <a:solidFill>
                  <a:schemeClr val="tx1"/>
                </a:solidFill>
                <a:effectLst/>
                <a:latin typeface="+mn-lt"/>
                <a:ea typeface="+mn-ea"/>
                <a:cs typeface="+mn-cs"/>
              </a:rPr>
              <a:t> [1208]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 </a:t>
            </a:r>
            <a:r>
              <a:rPr lang="en-GB" sz="1200" kern="1200" dirty="0" err="1">
                <a:solidFill>
                  <a:schemeClr val="tx1"/>
                </a:solidFill>
                <a:effectLst/>
                <a:latin typeface="+mn-lt"/>
                <a:ea typeface="+mn-ea"/>
                <a:cs typeface="+mn-cs"/>
              </a:rPr>
              <a:t>Süden</a:t>
            </a:r>
            <a:r>
              <a:rPr lang="en-GB" sz="1200" kern="1200" dirty="0">
                <a:solidFill>
                  <a:schemeClr val="tx1"/>
                </a:solidFill>
                <a:effectLst/>
                <a:latin typeface="+mn-lt"/>
                <a:ea typeface="+mn-ea"/>
                <a:cs typeface="+mn-cs"/>
              </a:rPr>
              <a:t> [1771]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[1826] Schiff [1176] </a:t>
            </a:r>
            <a:r>
              <a:rPr lang="en-GB" sz="1200" kern="1200" dirty="0" err="1">
                <a:solidFill>
                  <a:schemeClr val="tx1"/>
                </a:solidFill>
                <a:effectLst/>
                <a:latin typeface="+mn-lt"/>
                <a:ea typeface="+mn-ea"/>
                <a:cs typeface="+mn-cs"/>
              </a:rPr>
              <a:t>Westen</a:t>
            </a:r>
            <a:r>
              <a:rPr lang="en-GB" sz="1200" kern="1200" dirty="0">
                <a:solidFill>
                  <a:schemeClr val="tx1"/>
                </a:solidFill>
                <a:effectLst/>
                <a:latin typeface="+mn-lt"/>
                <a:ea typeface="+mn-ea"/>
                <a:cs typeface="+mn-cs"/>
              </a:rPr>
              <a:t> [1010] </a:t>
            </a:r>
            <a:r>
              <a:rPr lang="en-GB" sz="1200" kern="1200" dirty="0" err="1">
                <a:solidFill>
                  <a:schemeClr val="tx1"/>
                </a:solidFill>
                <a:effectLst/>
                <a:latin typeface="+mn-lt"/>
                <a:ea typeface="+mn-ea"/>
                <a:cs typeface="+mn-cs"/>
              </a:rPr>
              <a:t>polnisch</a:t>
            </a:r>
            <a:r>
              <a:rPr lang="en-GB" sz="1200" kern="1200" dirty="0">
                <a:solidFill>
                  <a:schemeClr val="tx1"/>
                </a:solidFill>
                <a:effectLst/>
                <a:latin typeface="+mn-lt"/>
                <a:ea typeface="+mn-ea"/>
                <a:cs typeface="+mn-cs"/>
              </a:rPr>
              <a:t> [3237]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8.1.1.7(revisit)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lustig</a:t>
            </a:r>
            <a:r>
              <a:rPr lang="en-GB" sz="1200" kern="1200" dirty="0">
                <a:solidFill>
                  <a:schemeClr val="tx1"/>
                </a:solidFill>
                <a:effectLst/>
                <a:latin typeface="+mn-lt"/>
                <a:ea typeface="+mn-ea"/>
                <a:cs typeface="+mn-cs"/>
              </a:rPr>
              <a:t> [1973] </a:t>
            </a:r>
            <a:r>
              <a:rPr lang="en-GB" sz="1200" kern="1200" dirty="0" err="1">
                <a:solidFill>
                  <a:schemeClr val="tx1"/>
                </a:solidFill>
                <a:effectLst/>
                <a:latin typeface="+mn-lt"/>
                <a:ea typeface="+mn-ea"/>
                <a:cs typeface="+mn-cs"/>
              </a:rPr>
              <a:t>interessant</a:t>
            </a:r>
            <a:r>
              <a:rPr lang="en-GB" sz="1200" kern="1200" dirty="0">
                <a:solidFill>
                  <a:schemeClr val="tx1"/>
                </a:solidFill>
                <a:effectLst/>
                <a:latin typeface="+mn-lt"/>
                <a:ea typeface="+mn-ea"/>
                <a:cs typeface="+mn-cs"/>
              </a:rPr>
              <a:t> [810] </a:t>
            </a:r>
            <a:r>
              <a:rPr lang="en-GB" sz="1200" kern="1200" dirty="0" err="1">
                <a:solidFill>
                  <a:schemeClr val="tx1"/>
                </a:solidFill>
                <a:effectLst/>
                <a:latin typeface="+mn-lt"/>
                <a:ea typeface="+mn-ea"/>
                <a:cs typeface="+mn-cs"/>
              </a:rPr>
              <a:t>spannend</a:t>
            </a:r>
            <a:r>
              <a:rPr lang="en-GB" sz="1200" kern="1200" dirty="0">
                <a:solidFill>
                  <a:schemeClr val="tx1"/>
                </a:solidFill>
                <a:effectLst/>
                <a:latin typeface="+mn-lt"/>
                <a:ea typeface="+mn-ea"/>
                <a:cs typeface="+mn-cs"/>
              </a:rPr>
              <a:t> [1810] wunderbar [1603] </a:t>
            </a:r>
            <a:r>
              <a:rPr lang="en-GB" sz="1200" kern="1200" dirty="0" err="1">
                <a:solidFill>
                  <a:schemeClr val="tx1"/>
                </a:solidFill>
                <a:effectLst/>
                <a:latin typeface="+mn-lt"/>
                <a:ea typeface="+mn-ea"/>
                <a:cs typeface="+mn-cs"/>
              </a:rPr>
              <a:t>notwendig</a:t>
            </a:r>
            <a:r>
              <a:rPr lang="en-GB" sz="1200" kern="1200" dirty="0">
                <a:solidFill>
                  <a:schemeClr val="tx1"/>
                </a:solidFill>
                <a:effectLst/>
                <a:latin typeface="+mn-lt"/>
                <a:ea typeface="+mn-ea"/>
                <a:cs typeface="+mn-cs"/>
              </a:rPr>
              <a:t> [742] </a:t>
            </a:r>
            <a:r>
              <a:rPr lang="en-GB" sz="1200" kern="1200" dirty="0" err="1">
                <a:solidFill>
                  <a:schemeClr val="tx1"/>
                </a:solidFill>
                <a:effectLst/>
                <a:latin typeface="+mn-lt"/>
                <a:ea typeface="+mn-ea"/>
                <a:cs typeface="+mn-cs"/>
              </a:rPr>
              <a:t>unmöglich</a:t>
            </a:r>
            <a:r>
              <a:rPr lang="en-GB" sz="1200" kern="1200" dirty="0">
                <a:solidFill>
                  <a:schemeClr val="tx1"/>
                </a:solidFill>
                <a:effectLst/>
                <a:latin typeface="+mn-lt"/>
                <a:ea typeface="+mn-ea"/>
                <a:cs typeface="+mn-cs"/>
              </a:rPr>
              <a:t> [1879] </a:t>
            </a:r>
            <a:r>
              <a:rPr lang="en-GB" sz="1200" kern="1200" dirty="0" err="1">
                <a:solidFill>
                  <a:schemeClr val="tx1"/>
                </a:solidFill>
                <a:effectLst/>
                <a:latin typeface="+mn-lt"/>
                <a:ea typeface="+mn-ea"/>
                <a:cs typeface="+mn-cs"/>
              </a:rPr>
              <a:t>warum</a:t>
            </a:r>
            <a:r>
              <a:rPr lang="en-GB" sz="1200" kern="1200" dirty="0">
                <a:solidFill>
                  <a:schemeClr val="tx1"/>
                </a:solidFill>
                <a:effectLst/>
                <a:latin typeface="+mn-lt"/>
                <a:ea typeface="+mn-ea"/>
                <a:cs typeface="+mn-cs"/>
              </a:rPr>
              <a:t>? [192] </a:t>
            </a:r>
            <a:r>
              <a:rPr lang="en-GB" sz="1200" kern="1200" dirty="0" err="1">
                <a:solidFill>
                  <a:schemeClr val="tx1"/>
                </a:solidFill>
                <a:effectLst/>
                <a:latin typeface="+mn-lt"/>
                <a:ea typeface="+mn-ea"/>
                <a:cs typeface="+mn-cs"/>
              </a:rPr>
              <a:t>weil</a:t>
            </a:r>
            <a:r>
              <a:rPr lang="en-GB" sz="1200" kern="1200" dirty="0">
                <a:solidFill>
                  <a:schemeClr val="tx1"/>
                </a:solidFill>
                <a:effectLst/>
                <a:latin typeface="+mn-lt"/>
                <a:ea typeface="+mn-ea"/>
                <a:cs typeface="+mn-cs"/>
              </a:rPr>
              <a:t> [88] </a:t>
            </a:r>
            <a:r>
              <a:rPr lang="en-GB" sz="1200" kern="1200" dirty="0" err="1">
                <a:solidFill>
                  <a:schemeClr val="tx1"/>
                </a:solidFill>
                <a:effectLst/>
                <a:latin typeface="+mn-lt"/>
                <a:ea typeface="+mn-ea"/>
                <a:cs typeface="+mn-cs"/>
              </a:rPr>
              <a:t>denn</a:t>
            </a:r>
            <a:r>
              <a:rPr lang="en-GB" sz="1200" kern="1200" dirty="0">
                <a:solidFill>
                  <a:schemeClr val="tx1"/>
                </a:solidFill>
                <a:effectLst/>
                <a:latin typeface="+mn-lt"/>
                <a:ea typeface="+mn-ea"/>
                <a:cs typeface="+mn-cs"/>
              </a:rPr>
              <a:t> [93]</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7.3.2.6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a:solidFill>
                  <a:schemeClr val="tx1"/>
                </a:solidFill>
                <a:effectLst/>
                <a:latin typeface="+mn-lt"/>
                <a:ea typeface="+mn-ea"/>
                <a:cs typeface="+mn-cs"/>
              </a:rPr>
              <a:t>der </a:t>
            </a:r>
            <a:r>
              <a:rPr lang="en-GB" sz="1200" kern="1200" dirty="0" err="1">
                <a:solidFill>
                  <a:schemeClr val="tx1"/>
                </a:solidFill>
                <a:effectLst/>
                <a:latin typeface="+mn-lt"/>
                <a:ea typeface="+mn-ea"/>
                <a:cs typeface="+mn-cs"/>
              </a:rPr>
              <a:t>Bahnhof</a:t>
            </a:r>
            <a:r>
              <a:rPr lang="en-GB" sz="1200" kern="1200" dirty="0">
                <a:solidFill>
                  <a:schemeClr val="tx1"/>
                </a:solidFill>
                <a:effectLst/>
                <a:latin typeface="+mn-lt"/>
                <a:ea typeface="+mn-ea"/>
                <a:cs typeface="+mn-cs"/>
              </a:rPr>
              <a:t> [1953] der </a:t>
            </a:r>
            <a:r>
              <a:rPr lang="en-GB" sz="1200" kern="1200" dirty="0" err="1">
                <a:solidFill>
                  <a:schemeClr val="tx1"/>
                </a:solidFill>
                <a:effectLst/>
                <a:latin typeface="+mn-lt"/>
                <a:ea typeface="+mn-ea"/>
                <a:cs typeface="+mn-cs"/>
              </a:rPr>
              <a:t>Fluss</a:t>
            </a:r>
            <a:r>
              <a:rPr lang="en-GB" sz="1200" kern="1200" dirty="0">
                <a:solidFill>
                  <a:schemeClr val="tx1"/>
                </a:solidFill>
                <a:effectLst/>
                <a:latin typeface="+mn-lt"/>
                <a:ea typeface="+mn-ea"/>
                <a:cs typeface="+mn-cs"/>
              </a:rPr>
              <a:t> [1551] die </a:t>
            </a:r>
            <a:r>
              <a:rPr lang="en-GB" sz="1200" kern="1200" dirty="0" err="1">
                <a:solidFill>
                  <a:schemeClr val="tx1"/>
                </a:solidFill>
                <a:effectLst/>
                <a:latin typeface="+mn-lt"/>
                <a:ea typeface="+mn-ea"/>
                <a:cs typeface="+mn-cs"/>
              </a:rPr>
              <a:t>Karte</a:t>
            </a:r>
            <a:r>
              <a:rPr lang="en-GB" sz="1200" kern="1200" dirty="0">
                <a:solidFill>
                  <a:schemeClr val="tx1"/>
                </a:solidFill>
                <a:effectLst/>
                <a:latin typeface="+mn-lt"/>
                <a:ea typeface="+mn-ea"/>
                <a:cs typeface="+mn-cs"/>
              </a:rPr>
              <a:t> [1191] an [19] </a:t>
            </a:r>
            <a:r>
              <a:rPr lang="en-GB" sz="1200" kern="1200" dirty="0" err="1">
                <a:solidFill>
                  <a:schemeClr val="tx1"/>
                </a:solidFill>
                <a:effectLst/>
                <a:latin typeface="+mn-lt"/>
                <a:ea typeface="+mn-ea"/>
                <a:cs typeface="+mn-cs"/>
              </a:rPr>
              <a:t>zwanzig</a:t>
            </a:r>
            <a:r>
              <a:rPr lang="en-GB" sz="1200" kern="1200" dirty="0">
                <a:solidFill>
                  <a:schemeClr val="tx1"/>
                </a:solidFill>
                <a:effectLst/>
                <a:latin typeface="+mn-lt"/>
                <a:ea typeface="+mn-ea"/>
                <a:cs typeface="+mn-cs"/>
              </a:rPr>
              <a:t> [1030] </a:t>
            </a:r>
            <a:r>
              <a:rPr lang="en-GB" sz="1200" kern="1200" dirty="0" err="1">
                <a:solidFill>
                  <a:schemeClr val="tx1"/>
                </a:solidFill>
                <a:effectLst/>
                <a:latin typeface="+mn-lt"/>
                <a:ea typeface="+mn-ea"/>
                <a:cs typeface="+mn-cs"/>
              </a:rPr>
              <a:t>dreißig</a:t>
            </a:r>
            <a:r>
              <a:rPr lang="en-GB" sz="1200" kern="1200" dirty="0">
                <a:solidFill>
                  <a:schemeClr val="tx1"/>
                </a:solidFill>
                <a:effectLst/>
                <a:latin typeface="+mn-lt"/>
                <a:ea typeface="+mn-ea"/>
                <a:cs typeface="+mn-cs"/>
              </a:rPr>
              <a:t> [1456] </a:t>
            </a:r>
            <a:r>
              <a:rPr lang="en-GB" sz="1200" kern="1200" dirty="0" err="1">
                <a:solidFill>
                  <a:schemeClr val="tx1"/>
                </a:solidFill>
                <a:effectLst/>
                <a:latin typeface="+mn-lt"/>
                <a:ea typeface="+mn-ea"/>
                <a:cs typeface="+mn-cs"/>
              </a:rPr>
              <a:t>dreizehn</a:t>
            </a:r>
            <a:r>
              <a:rPr lang="en-GB" sz="1200" kern="1200" dirty="0">
                <a:solidFill>
                  <a:schemeClr val="tx1"/>
                </a:solidFill>
                <a:effectLst/>
                <a:latin typeface="+mn-lt"/>
                <a:ea typeface="+mn-ea"/>
                <a:cs typeface="+mn-cs"/>
              </a:rPr>
              <a:t> [3429] </a:t>
            </a:r>
            <a:r>
              <a:rPr lang="en-GB" sz="1200" kern="1200" dirty="0" err="1">
                <a:solidFill>
                  <a:schemeClr val="tx1"/>
                </a:solidFill>
                <a:effectLst/>
                <a:latin typeface="+mn-lt"/>
                <a:ea typeface="+mn-ea"/>
                <a:cs typeface="+mn-cs"/>
              </a:rPr>
              <a:t>sechzehn</a:t>
            </a:r>
            <a:r>
              <a:rPr lang="en-GB" sz="1200" kern="1200" dirty="0">
                <a:solidFill>
                  <a:schemeClr val="tx1"/>
                </a:solidFill>
                <a:effectLst/>
                <a:latin typeface="+mn-lt"/>
                <a:ea typeface="+mn-ea"/>
                <a:cs typeface="+mn-cs"/>
              </a:rPr>
              <a:t> [2859] </a:t>
            </a:r>
            <a:r>
              <a:rPr lang="en-GB" sz="1200" kern="1200" dirty="0" err="1">
                <a:solidFill>
                  <a:schemeClr val="tx1"/>
                </a:solidFill>
                <a:effectLst/>
                <a:latin typeface="+mn-lt"/>
                <a:ea typeface="+mn-ea"/>
                <a:cs typeface="+mn-cs"/>
              </a:rPr>
              <a:t>siebzehn</a:t>
            </a:r>
            <a:r>
              <a:rPr lang="en-GB" sz="1200" kern="1200" dirty="0">
                <a:solidFill>
                  <a:schemeClr val="tx1"/>
                </a:solidFill>
                <a:effectLst/>
                <a:latin typeface="+mn-lt"/>
                <a:ea typeface="+mn-ea"/>
                <a:cs typeface="+mn-cs"/>
              </a:rPr>
              <a:t> [3345] </a:t>
            </a:r>
            <a:r>
              <a:rPr lang="en-GB" sz="1200" kern="1200" dirty="0" err="1">
                <a:solidFill>
                  <a:schemeClr val="tx1"/>
                </a:solidFill>
                <a:effectLst/>
                <a:latin typeface="+mn-lt"/>
                <a:ea typeface="+mn-ea"/>
                <a:cs typeface="+mn-cs"/>
              </a:rPr>
              <a:t>zweiundzwanzig</a:t>
            </a:r>
            <a:r>
              <a:rPr lang="en-GB" sz="1200" kern="1200" dirty="0">
                <a:solidFill>
                  <a:schemeClr val="tx1"/>
                </a:solidFill>
                <a:effectLst/>
                <a:latin typeface="+mn-lt"/>
                <a:ea typeface="+mn-ea"/>
                <a:cs typeface="+mn-cs"/>
              </a:rPr>
              <a:t> [79/2/1032] </a:t>
            </a:r>
            <a:r>
              <a:rPr lang="en-GB" sz="1200" kern="1200" dirty="0" err="1">
                <a:solidFill>
                  <a:schemeClr val="tx1"/>
                </a:solidFill>
                <a:effectLst/>
                <a:latin typeface="+mn-lt"/>
                <a:ea typeface="+mn-ea"/>
                <a:cs typeface="+mn-cs"/>
              </a:rPr>
              <a:t>einunddreißig</a:t>
            </a:r>
            <a:r>
              <a:rPr lang="en-GB" sz="1200" kern="1200" dirty="0">
                <a:solidFill>
                  <a:schemeClr val="tx1"/>
                </a:solidFill>
                <a:effectLst/>
                <a:latin typeface="+mn-lt"/>
                <a:ea typeface="+mn-ea"/>
                <a:cs typeface="+mn-cs"/>
              </a:rPr>
              <a:t> [5/2/1458]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cap="none" dirty="0">
                <a:solidFill>
                  <a:schemeClr val="tx1"/>
                </a:solidFill>
                <a:effectLst/>
                <a:latin typeface="+mn-lt"/>
                <a:cs typeface="Calibri"/>
                <a:sym typeface="Calibri"/>
              </a:rPr>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(two slides)</a:t>
            </a:r>
            <a:br>
              <a:rPr lang="en-GB" dirty="0"/>
            </a:br>
            <a:br>
              <a:rPr lang="en-GB" b="1" dirty="0"/>
            </a:br>
            <a:r>
              <a:rPr lang="en-GB" b="1" dirty="0"/>
              <a:t>Aim: </a:t>
            </a:r>
            <a:r>
              <a:rPr lang="en-GB" b="0" dirty="0"/>
              <a:t>To revisit and extend the perfect tense with </a:t>
            </a:r>
            <a:r>
              <a:rPr lang="en-GB" b="0" dirty="0" err="1"/>
              <a:t>haben</a:t>
            </a:r>
            <a:r>
              <a:rPr lang="en-GB" b="0" dirty="0"/>
              <a:t> and sein.</a:t>
            </a:r>
            <a:br>
              <a:rPr lang="en-GB" dirty="0"/>
            </a:br>
            <a:br>
              <a:rPr lang="en-GB" dirty="0"/>
            </a:br>
            <a:r>
              <a:rPr lang="en-GB" b="1" dirty="0"/>
              <a:t>Procedure:</a:t>
            </a:r>
            <a:br>
              <a:rPr lang="en-GB" dirty="0"/>
            </a:br>
            <a:r>
              <a:rPr lang="en-GB" dirty="0"/>
              <a:t>1. Cycle through the explanations and examples using the animated sequence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this week’s grammar and vocabulary in written production.</a:t>
            </a:r>
            <a:br>
              <a:rPr lang="en-GB" dirty="0"/>
            </a:br>
            <a:br>
              <a:rPr lang="en-GB" dirty="0"/>
            </a:br>
            <a:r>
              <a:rPr lang="en-GB" b="1" dirty="0"/>
              <a:t>Procedure:</a:t>
            </a:r>
            <a:br>
              <a:rPr lang="en-GB" dirty="0"/>
            </a:br>
            <a:r>
              <a:rPr lang="en-GB" dirty="0"/>
              <a:t>1. Read the text and fill in the gaps using the English cues.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Check answers on the next slide.</a:t>
            </a:r>
            <a:br>
              <a:rPr lang="en-GB" dirty="0"/>
            </a:br>
            <a:br>
              <a:rPr lang="en-GB" dirty="0"/>
            </a:br>
            <a:br>
              <a:rPr lang="en-GB" dirty="0"/>
            </a:b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geflogen</a:t>
            </a:r>
            <a:r>
              <a:rPr lang="en-GB" sz="1200" kern="1200" dirty="0">
                <a:solidFill>
                  <a:schemeClr val="tx1"/>
                </a:solidFill>
                <a:effectLst/>
                <a:latin typeface="+mn-lt"/>
                <a:ea typeface="+mn-ea"/>
                <a:cs typeface="+mn-cs"/>
              </a:rPr>
              <a:t> [824] Bahn [1415]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[1776]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[1832]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[1826] </a:t>
            </a:r>
            <a:r>
              <a:rPr lang="en-GB" sz="1200" kern="1200" dirty="0" err="1">
                <a:solidFill>
                  <a:schemeClr val="tx1"/>
                </a:solidFill>
                <a:effectLst/>
                <a:latin typeface="+mn-lt"/>
                <a:ea typeface="+mn-ea"/>
                <a:cs typeface="+mn-cs"/>
              </a:rPr>
              <a:t>polnisch</a:t>
            </a:r>
            <a:r>
              <a:rPr lang="en-GB" sz="1200" kern="1200" dirty="0">
                <a:solidFill>
                  <a:schemeClr val="tx1"/>
                </a:solidFill>
                <a:effectLst/>
                <a:latin typeface="+mn-lt"/>
                <a:ea typeface="+mn-ea"/>
                <a:cs typeface="+mn-cs"/>
              </a:rPr>
              <a:t> [3237] </a:t>
            </a:r>
            <a:r>
              <a:rPr lang="en-GB" sz="1200" kern="1200" dirty="0" err="1">
                <a:solidFill>
                  <a:schemeClr val="tx1"/>
                </a:solidFill>
                <a:effectLst/>
                <a:latin typeface="+mn-lt"/>
                <a:ea typeface="+mn-ea"/>
                <a:cs typeface="+mn-cs"/>
              </a:rPr>
              <a:t>Süden</a:t>
            </a:r>
            <a:r>
              <a:rPr lang="en-GB" sz="1200" kern="1200" dirty="0">
                <a:solidFill>
                  <a:schemeClr val="tx1"/>
                </a:solidFill>
                <a:effectLst/>
                <a:latin typeface="+mn-lt"/>
                <a:ea typeface="+mn-ea"/>
                <a:cs typeface="+mn-cs"/>
              </a:rPr>
              <a:t> [1771]</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interessant</a:t>
            </a:r>
            <a:r>
              <a:rPr lang="en-GB" sz="1200" kern="1200" dirty="0">
                <a:solidFill>
                  <a:schemeClr val="tx1"/>
                </a:solidFill>
                <a:effectLst/>
                <a:latin typeface="+mn-lt"/>
                <a:ea typeface="+mn-ea"/>
                <a:cs typeface="+mn-cs"/>
              </a:rPr>
              <a:t> [810] </a:t>
            </a:r>
            <a:r>
              <a:rPr lang="en-GB" sz="1200" kern="1200" dirty="0" err="1">
                <a:solidFill>
                  <a:schemeClr val="tx1"/>
                </a:solidFill>
                <a:effectLst/>
                <a:latin typeface="+mn-lt"/>
                <a:ea typeface="+mn-ea"/>
                <a:cs typeface="+mn-cs"/>
              </a:rPr>
              <a:t>denn</a:t>
            </a:r>
            <a:r>
              <a:rPr lang="en-GB" sz="1200" kern="1200" dirty="0">
                <a:solidFill>
                  <a:schemeClr val="tx1"/>
                </a:solidFill>
                <a:effectLst/>
                <a:latin typeface="+mn-lt"/>
                <a:ea typeface="+mn-ea"/>
                <a:cs typeface="+mn-cs"/>
              </a:rPr>
              <a:t> [93]</a:t>
            </a:r>
            <a:endParaRPr lang="en-GB" sz="1200" b="0" i="0" u="none" strike="noStrike" kern="1200" cap="none" baseline="0" dirty="0">
              <a:solidFill>
                <a:schemeClr val="tx1"/>
              </a:solidFill>
              <a:effectLst/>
              <a:latin typeface="+mn-lt"/>
              <a:ea typeface="Calibri"/>
              <a:cs typeface="Calibri"/>
              <a:sym typeface="Calibri"/>
            </a:endParaRPr>
          </a:p>
          <a:p>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i="1" dirty="0"/>
          </a:p>
          <a:p>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06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Antworten</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881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and Edexcel lists do not have </a:t>
            </a:r>
            <a:r>
              <a:rPr lang="en-GB" sz="1200" b="1" u="sng" baseline="0" dirty="0" err="1"/>
              <a:t>Polen</a:t>
            </a:r>
            <a:r>
              <a:rPr lang="en-GB" sz="1200" b="1" u="sng" baseline="0" dirty="0"/>
              <a:t>, </a:t>
            </a:r>
            <a:r>
              <a:rPr lang="en-GB" sz="1200" b="1" u="sng" baseline="0" dirty="0" err="1"/>
              <a:t>polnisch</a:t>
            </a:r>
            <a:r>
              <a:rPr lang="en-GB" sz="1200" b="1" baseline="0" dirty="0"/>
              <a:t>.</a:t>
            </a:r>
            <a:br>
              <a:rPr lang="en-GB" sz="1200" b="1" baseline="0" dirty="0"/>
            </a:br>
            <a:r>
              <a:rPr lang="en-GB" sz="1200" b="1" baseline="0" dirty="0"/>
              <a:t>ii) </a:t>
            </a:r>
            <a:r>
              <a:rPr lang="en-GB" sz="1200" b="1" baseline="0" dirty="0" err="1"/>
              <a:t>Eduqas</a:t>
            </a:r>
            <a:r>
              <a:rPr lang="en-GB" sz="1200" b="1" baseline="0" dirty="0"/>
              <a:t> list does not have </a:t>
            </a:r>
            <a:r>
              <a:rPr lang="en-GB" sz="1200" b="1" u="sng" baseline="0" dirty="0" err="1"/>
              <a:t>polnisch</a:t>
            </a:r>
            <a:r>
              <a:rPr lang="en-GB" sz="12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long [a] and [o]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a:t>
            </a:r>
            <a:r>
              <a:rPr lang="en-GB" sz="1200" b="0" baseline="0" dirty="0"/>
              <a:t>of past (perfect) with sein</a:t>
            </a:r>
            <a:br>
              <a:rPr lang="en-GB" sz="1200" b="0" baseline="0" dirty="0"/>
            </a:br>
            <a:r>
              <a:rPr lang="en-GB" sz="1200" b="0" baseline="0" dirty="0"/>
              <a:t>Word order: manner before place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8.1.2.3</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gegangen</a:t>
            </a:r>
            <a:r>
              <a:rPr lang="en-GB" sz="1200" kern="1200" dirty="0">
                <a:solidFill>
                  <a:schemeClr val="tx1"/>
                </a:solidFill>
                <a:effectLst/>
                <a:latin typeface="+mn-lt"/>
                <a:ea typeface="+mn-ea"/>
                <a:cs typeface="+mn-cs"/>
              </a:rPr>
              <a:t> [66] </a:t>
            </a: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[824] </a:t>
            </a:r>
            <a:r>
              <a:rPr lang="en-GB" sz="1200" kern="1200" dirty="0" err="1">
                <a:solidFill>
                  <a:schemeClr val="tx1"/>
                </a:solidFill>
                <a:effectLst/>
                <a:latin typeface="+mn-lt"/>
                <a:ea typeface="+mn-ea"/>
                <a:cs typeface="+mn-cs"/>
              </a:rPr>
              <a:t>geflogen</a:t>
            </a:r>
            <a:r>
              <a:rPr lang="en-GB" sz="1200" kern="1200" dirty="0">
                <a:solidFill>
                  <a:schemeClr val="tx1"/>
                </a:solidFill>
                <a:effectLst/>
                <a:latin typeface="+mn-lt"/>
                <a:ea typeface="+mn-ea"/>
                <a:cs typeface="+mn-cs"/>
              </a:rPr>
              <a:t> [824] Bahn [1415]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[1776] </a:t>
            </a:r>
            <a:r>
              <a:rPr lang="en-GB" sz="1200" kern="1200" dirty="0" err="1">
                <a:solidFill>
                  <a:schemeClr val="tx1"/>
                </a:solidFill>
                <a:effectLst/>
                <a:latin typeface="+mn-lt"/>
                <a:ea typeface="+mn-ea"/>
                <a:cs typeface="+mn-cs"/>
              </a:rPr>
              <a:t>Geschichte</a:t>
            </a:r>
            <a:r>
              <a:rPr lang="en-GB" sz="1200" kern="1200" dirty="0">
                <a:solidFill>
                  <a:schemeClr val="tx1"/>
                </a:solidFill>
                <a:effectLst/>
                <a:latin typeface="+mn-lt"/>
                <a:ea typeface="+mn-ea"/>
                <a:cs typeface="+mn-cs"/>
              </a:rPr>
              <a:t> [262] Norden [1516]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[1832] </a:t>
            </a:r>
            <a:r>
              <a:rPr lang="en-GB" sz="1200" kern="1200" dirty="0" err="1">
                <a:solidFill>
                  <a:schemeClr val="tx1"/>
                </a:solidFill>
                <a:effectLst/>
                <a:latin typeface="+mn-lt"/>
                <a:ea typeface="+mn-ea"/>
                <a:cs typeface="+mn-cs"/>
              </a:rPr>
              <a:t>Osten</a:t>
            </a:r>
            <a:r>
              <a:rPr lang="en-GB" sz="1200" kern="1200" dirty="0">
                <a:solidFill>
                  <a:schemeClr val="tx1"/>
                </a:solidFill>
                <a:effectLst/>
                <a:latin typeface="+mn-lt"/>
                <a:ea typeface="+mn-ea"/>
                <a:cs typeface="+mn-cs"/>
              </a:rPr>
              <a:t> [1208]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 </a:t>
            </a:r>
            <a:r>
              <a:rPr lang="en-GB" sz="1200" kern="1200" dirty="0" err="1">
                <a:solidFill>
                  <a:schemeClr val="tx1"/>
                </a:solidFill>
                <a:effectLst/>
                <a:latin typeface="+mn-lt"/>
                <a:ea typeface="+mn-ea"/>
                <a:cs typeface="+mn-cs"/>
              </a:rPr>
              <a:t>Süden</a:t>
            </a:r>
            <a:r>
              <a:rPr lang="en-GB" sz="1200" kern="1200" dirty="0">
                <a:solidFill>
                  <a:schemeClr val="tx1"/>
                </a:solidFill>
                <a:effectLst/>
                <a:latin typeface="+mn-lt"/>
                <a:ea typeface="+mn-ea"/>
                <a:cs typeface="+mn-cs"/>
              </a:rPr>
              <a:t> [1771]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[1826] Schiff [1176] </a:t>
            </a:r>
            <a:r>
              <a:rPr lang="en-GB" sz="1200" kern="1200" dirty="0" err="1">
                <a:solidFill>
                  <a:schemeClr val="tx1"/>
                </a:solidFill>
                <a:effectLst/>
                <a:latin typeface="+mn-lt"/>
                <a:ea typeface="+mn-ea"/>
                <a:cs typeface="+mn-cs"/>
              </a:rPr>
              <a:t>Westen</a:t>
            </a:r>
            <a:r>
              <a:rPr lang="en-GB" sz="1200" kern="1200" dirty="0">
                <a:solidFill>
                  <a:schemeClr val="tx1"/>
                </a:solidFill>
                <a:effectLst/>
                <a:latin typeface="+mn-lt"/>
                <a:ea typeface="+mn-ea"/>
                <a:cs typeface="+mn-cs"/>
              </a:rPr>
              <a:t> [1010] </a:t>
            </a:r>
            <a:r>
              <a:rPr lang="en-GB" sz="1200" kern="1200" dirty="0" err="1">
                <a:solidFill>
                  <a:schemeClr val="tx1"/>
                </a:solidFill>
                <a:effectLst/>
                <a:latin typeface="+mn-lt"/>
                <a:ea typeface="+mn-ea"/>
                <a:cs typeface="+mn-cs"/>
              </a:rPr>
              <a:t>polnisch</a:t>
            </a:r>
            <a:r>
              <a:rPr lang="en-GB" sz="1200" kern="1200" dirty="0">
                <a:solidFill>
                  <a:schemeClr val="tx1"/>
                </a:solidFill>
                <a:effectLst/>
                <a:latin typeface="+mn-lt"/>
                <a:ea typeface="+mn-ea"/>
                <a:cs typeface="+mn-cs"/>
              </a:rPr>
              <a:t> [3237]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8.1.1.7(revisit)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lustig</a:t>
            </a:r>
            <a:r>
              <a:rPr lang="en-GB" sz="1200" kern="1200" dirty="0">
                <a:solidFill>
                  <a:schemeClr val="tx1"/>
                </a:solidFill>
                <a:effectLst/>
                <a:latin typeface="+mn-lt"/>
                <a:ea typeface="+mn-ea"/>
                <a:cs typeface="+mn-cs"/>
              </a:rPr>
              <a:t> [1973] </a:t>
            </a:r>
            <a:r>
              <a:rPr lang="en-GB" sz="1200" kern="1200" dirty="0" err="1">
                <a:solidFill>
                  <a:schemeClr val="tx1"/>
                </a:solidFill>
                <a:effectLst/>
                <a:latin typeface="+mn-lt"/>
                <a:ea typeface="+mn-ea"/>
                <a:cs typeface="+mn-cs"/>
              </a:rPr>
              <a:t>interessant</a:t>
            </a:r>
            <a:r>
              <a:rPr lang="en-GB" sz="1200" kern="1200" dirty="0">
                <a:solidFill>
                  <a:schemeClr val="tx1"/>
                </a:solidFill>
                <a:effectLst/>
                <a:latin typeface="+mn-lt"/>
                <a:ea typeface="+mn-ea"/>
                <a:cs typeface="+mn-cs"/>
              </a:rPr>
              <a:t> [810] </a:t>
            </a:r>
            <a:r>
              <a:rPr lang="en-GB" sz="1200" kern="1200" dirty="0" err="1">
                <a:solidFill>
                  <a:schemeClr val="tx1"/>
                </a:solidFill>
                <a:effectLst/>
                <a:latin typeface="+mn-lt"/>
                <a:ea typeface="+mn-ea"/>
                <a:cs typeface="+mn-cs"/>
              </a:rPr>
              <a:t>spannend</a:t>
            </a:r>
            <a:r>
              <a:rPr lang="en-GB" sz="1200" kern="1200" dirty="0">
                <a:solidFill>
                  <a:schemeClr val="tx1"/>
                </a:solidFill>
                <a:effectLst/>
                <a:latin typeface="+mn-lt"/>
                <a:ea typeface="+mn-ea"/>
                <a:cs typeface="+mn-cs"/>
              </a:rPr>
              <a:t> [1810] wunderbar [1603] </a:t>
            </a:r>
            <a:r>
              <a:rPr lang="en-GB" sz="1200" kern="1200" dirty="0" err="1">
                <a:solidFill>
                  <a:schemeClr val="tx1"/>
                </a:solidFill>
                <a:effectLst/>
                <a:latin typeface="+mn-lt"/>
                <a:ea typeface="+mn-ea"/>
                <a:cs typeface="+mn-cs"/>
              </a:rPr>
              <a:t>notwendig</a:t>
            </a:r>
            <a:r>
              <a:rPr lang="en-GB" sz="1200" kern="1200" dirty="0">
                <a:solidFill>
                  <a:schemeClr val="tx1"/>
                </a:solidFill>
                <a:effectLst/>
                <a:latin typeface="+mn-lt"/>
                <a:ea typeface="+mn-ea"/>
                <a:cs typeface="+mn-cs"/>
              </a:rPr>
              <a:t> [742] </a:t>
            </a:r>
            <a:r>
              <a:rPr lang="en-GB" sz="1200" kern="1200" dirty="0" err="1">
                <a:solidFill>
                  <a:schemeClr val="tx1"/>
                </a:solidFill>
                <a:effectLst/>
                <a:latin typeface="+mn-lt"/>
                <a:ea typeface="+mn-ea"/>
                <a:cs typeface="+mn-cs"/>
              </a:rPr>
              <a:t>unmöglich</a:t>
            </a:r>
            <a:r>
              <a:rPr lang="en-GB" sz="1200" kern="1200" dirty="0">
                <a:solidFill>
                  <a:schemeClr val="tx1"/>
                </a:solidFill>
                <a:effectLst/>
                <a:latin typeface="+mn-lt"/>
                <a:ea typeface="+mn-ea"/>
                <a:cs typeface="+mn-cs"/>
              </a:rPr>
              <a:t> [1879] </a:t>
            </a:r>
            <a:r>
              <a:rPr lang="en-GB" sz="1200" kern="1200" dirty="0" err="1">
                <a:solidFill>
                  <a:schemeClr val="tx1"/>
                </a:solidFill>
                <a:effectLst/>
                <a:latin typeface="+mn-lt"/>
                <a:ea typeface="+mn-ea"/>
                <a:cs typeface="+mn-cs"/>
              </a:rPr>
              <a:t>warum</a:t>
            </a:r>
            <a:r>
              <a:rPr lang="en-GB" sz="1200" kern="1200" dirty="0">
                <a:solidFill>
                  <a:schemeClr val="tx1"/>
                </a:solidFill>
                <a:effectLst/>
                <a:latin typeface="+mn-lt"/>
                <a:ea typeface="+mn-ea"/>
                <a:cs typeface="+mn-cs"/>
              </a:rPr>
              <a:t>? [192] </a:t>
            </a:r>
            <a:r>
              <a:rPr lang="en-GB" sz="1200" kern="1200" dirty="0" err="1">
                <a:solidFill>
                  <a:schemeClr val="tx1"/>
                </a:solidFill>
                <a:effectLst/>
                <a:latin typeface="+mn-lt"/>
                <a:ea typeface="+mn-ea"/>
                <a:cs typeface="+mn-cs"/>
              </a:rPr>
              <a:t>weil</a:t>
            </a:r>
            <a:r>
              <a:rPr lang="en-GB" sz="1200" kern="1200" dirty="0">
                <a:solidFill>
                  <a:schemeClr val="tx1"/>
                </a:solidFill>
                <a:effectLst/>
                <a:latin typeface="+mn-lt"/>
                <a:ea typeface="+mn-ea"/>
                <a:cs typeface="+mn-cs"/>
              </a:rPr>
              <a:t> [88] </a:t>
            </a:r>
            <a:r>
              <a:rPr lang="en-GB" sz="1200" kern="1200" dirty="0" err="1">
                <a:solidFill>
                  <a:schemeClr val="tx1"/>
                </a:solidFill>
                <a:effectLst/>
                <a:latin typeface="+mn-lt"/>
                <a:ea typeface="+mn-ea"/>
                <a:cs typeface="+mn-cs"/>
              </a:rPr>
              <a:t>denn</a:t>
            </a:r>
            <a:r>
              <a:rPr lang="en-GB" sz="1200" kern="1200" dirty="0">
                <a:solidFill>
                  <a:schemeClr val="tx1"/>
                </a:solidFill>
                <a:effectLst/>
                <a:latin typeface="+mn-lt"/>
                <a:ea typeface="+mn-ea"/>
                <a:cs typeface="+mn-cs"/>
              </a:rPr>
              <a:t> [93]</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7.3.2.6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a:solidFill>
                  <a:schemeClr val="tx1"/>
                </a:solidFill>
                <a:effectLst/>
                <a:latin typeface="+mn-lt"/>
                <a:ea typeface="+mn-ea"/>
                <a:cs typeface="+mn-cs"/>
              </a:rPr>
              <a:t>der </a:t>
            </a:r>
            <a:r>
              <a:rPr lang="en-GB" sz="1200" kern="1200" dirty="0" err="1">
                <a:solidFill>
                  <a:schemeClr val="tx1"/>
                </a:solidFill>
                <a:effectLst/>
                <a:latin typeface="+mn-lt"/>
                <a:ea typeface="+mn-ea"/>
                <a:cs typeface="+mn-cs"/>
              </a:rPr>
              <a:t>Bahnhof</a:t>
            </a:r>
            <a:r>
              <a:rPr lang="en-GB" sz="1200" kern="1200" dirty="0">
                <a:solidFill>
                  <a:schemeClr val="tx1"/>
                </a:solidFill>
                <a:effectLst/>
                <a:latin typeface="+mn-lt"/>
                <a:ea typeface="+mn-ea"/>
                <a:cs typeface="+mn-cs"/>
              </a:rPr>
              <a:t> [1953] der </a:t>
            </a:r>
            <a:r>
              <a:rPr lang="en-GB" sz="1200" kern="1200" dirty="0" err="1">
                <a:solidFill>
                  <a:schemeClr val="tx1"/>
                </a:solidFill>
                <a:effectLst/>
                <a:latin typeface="+mn-lt"/>
                <a:ea typeface="+mn-ea"/>
                <a:cs typeface="+mn-cs"/>
              </a:rPr>
              <a:t>Fluss</a:t>
            </a:r>
            <a:r>
              <a:rPr lang="en-GB" sz="1200" kern="1200" dirty="0">
                <a:solidFill>
                  <a:schemeClr val="tx1"/>
                </a:solidFill>
                <a:effectLst/>
                <a:latin typeface="+mn-lt"/>
                <a:ea typeface="+mn-ea"/>
                <a:cs typeface="+mn-cs"/>
              </a:rPr>
              <a:t> [1551] die </a:t>
            </a:r>
            <a:r>
              <a:rPr lang="en-GB" sz="1200" kern="1200" dirty="0" err="1">
                <a:solidFill>
                  <a:schemeClr val="tx1"/>
                </a:solidFill>
                <a:effectLst/>
                <a:latin typeface="+mn-lt"/>
                <a:ea typeface="+mn-ea"/>
                <a:cs typeface="+mn-cs"/>
              </a:rPr>
              <a:t>Karte</a:t>
            </a:r>
            <a:r>
              <a:rPr lang="en-GB" sz="1200" kern="1200" dirty="0">
                <a:solidFill>
                  <a:schemeClr val="tx1"/>
                </a:solidFill>
                <a:effectLst/>
                <a:latin typeface="+mn-lt"/>
                <a:ea typeface="+mn-ea"/>
                <a:cs typeface="+mn-cs"/>
              </a:rPr>
              <a:t> [1191] an [19] </a:t>
            </a:r>
            <a:r>
              <a:rPr lang="en-GB" sz="1200" kern="1200" dirty="0" err="1">
                <a:solidFill>
                  <a:schemeClr val="tx1"/>
                </a:solidFill>
                <a:effectLst/>
                <a:latin typeface="+mn-lt"/>
                <a:ea typeface="+mn-ea"/>
                <a:cs typeface="+mn-cs"/>
              </a:rPr>
              <a:t>zwanzig</a:t>
            </a:r>
            <a:r>
              <a:rPr lang="en-GB" sz="1200" kern="1200" dirty="0">
                <a:solidFill>
                  <a:schemeClr val="tx1"/>
                </a:solidFill>
                <a:effectLst/>
                <a:latin typeface="+mn-lt"/>
                <a:ea typeface="+mn-ea"/>
                <a:cs typeface="+mn-cs"/>
              </a:rPr>
              <a:t> [1030] </a:t>
            </a:r>
            <a:r>
              <a:rPr lang="en-GB" sz="1200" kern="1200" dirty="0" err="1">
                <a:solidFill>
                  <a:schemeClr val="tx1"/>
                </a:solidFill>
                <a:effectLst/>
                <a:latin typeface="+mn-lt"/>
                <a:ea typeface="+mn-ea"/>
                <a:cs typeface="+mn-cs"/>
              </a:rPr>
              <a:t>dreißig</a:t>
            </a:r>
            <a:r>
              <a:rPr lang="en-GB" sz="1200" kern="1200" dirty="0">
                <a:solidFill>
                  <a:schemeClr val="tx1"/>
                </a:solidFill>
                <a:effectLst/>
                <a:latin typeface="+mn-lt"/>
                <a:ea typeface="+mn-ea"/>
                <a:cs typeface="+mn-cs"/>
              </a:rPr>
              <a:t> [1456] </a:t>
            </a:r>
            <a:r>
              <a:rPr lang="en-GB" sz="1200" kern="1200" dirty="0" err="1">
                <a:solidFill>
                  <a:schemeClr val="tx1"/>
                </a:solidFill>
                <a:effectLst/>
                <a:latin typeface="+mn-lt"/>
                <a:ea typeface="+mn-ea"/>
                <a:cs typeface="+mn-cs"/>
              </a:rPr>
              <a:t>dreizehn</a:t>
            </a:r>
            <a:r>
              <a:rPr lang="en-GB" sz="1200" kern="1200" dirty="0">
                <a:solidFill>
                  <a:schemeClr val="tx1"/>
                </a:solidFill>
                <a:effectLst/>
                <a:latin typeface="+mn-lt"/>
                <a:ea typeface="+mn-ea"/>
                <a:cs typeface="+mn-cs"/>
              </a:rPr>
              <a:t> [3429] </a:t>
            </a:r>
            <a:r>
              <a:rPr lang="en-GB" sz="1200" kern="1200" dirty="0" err="1">
                <a:solidFill>
                  <a:schemeClr val="tx1"/>
                </a:solidFill>
                <a:effectLst/>
                <a:latin typeface="+mn-lt"/>
                <a:ea typeface="+mn-ea"/>
                <a:cs typeface="+mn-cs"/>
              </a:rPr>
              <a:t>sechzehn</a:t>
            </a:r>
            <a:r>
              <a:rPr lang="en-GB" sz="1200" kern="1200" dirty="0">
                <a:solidFill>
                  <a:schemeClr val="tx1"/>
                </a:solidFill>
                <a:effectLst/>
                <a:latin typeface="+mn-lt"/>
                <a:ea typeface="+mn-ea"/>
                <a:cs typeface="+mn-cs"/>
              </a:rPr>
              <a:t> [2859] </a:t>
            </a:r>
            <a:r>
              <a:rPr lang="en-GB" sz="1200" kern="1200" dirty="0" err="1">
                <a:solidFill>
                  <a:schemeClr val="tx1"/>
                </a:solidFill>
                <a:effectLst/>
                <a:latin typeface="+mn-lt"/>
                <a:ea typeface="+mn-ea"/>
                <a:cs typeface="+mn-cs"/>
              </a:rPr>
              <a:t>siebzehn</a:t>
            </a:r>
            <a:r>
              <a:rPr lang="en-GB" sz="1200" kern="1200" dirty="0">
                <a:solidFill>
                  <a:schemeClr val="tx1"/>
                </a:solidFill>
                <a:effectLst/>
                <a:latin typeface="+mn-lt"/>
                <a:ea typeface="+mn-ea"/>
                <a:cs typeface="+mn-cs"/>
              </a:rPr>
              <a:t> [3345] </a:t>
            </a:r>
            <a:r>
              <a:rPr lang="en-GB" sz="1200" kern="1200" dirty="0" err="1">
                <a:solidFill>
                  <a:schemeClr val="tx1"/>
                </a:solidFill>
                <a:effectLst/>
                <a:latin typeface="+mn-lt"/>
                <a:ea typeface="+mn-ea"/>
                <a:cs typeface="+mn-cs"/>
              </a:rPr>
              <a:t>zweiundzwanzig</a:t>
            </a:r>
            <a:r>
              <a:rPr lang="en-GB" sz="1200" kern="1200" dirty="0">
                <a:solidFill>
                  <a:schemeClr val="tx1"/>
                </a:solidFill>
                <a:effectLst/>
                <a:latin typeface="+mn-lt"/>
                <a:ea typeface="+mn-ea"/>
                <a:cs typeface="+mn-cs"/>
              </a:rPr>
              <a:t> [79/2/1032] </a:t>
            </a:r>
            <a:r>
              <a:rPr lang="en-GB" sz="1200" kern="1200" dirty="0" err="1">
                <a:solidFill>
                  <a:schemeClr val="tx1"/>
                </a:solidFill>
                <a:effectLst/>
                <a:latin typeface="+mn-lt"/>
                <a:ea typeface="+mn-ea"/>
                <a:cs typeface="+mn-cs"/>
              </a:rPr>
              <a:t>einunddreißig</a:t>
            </a:r>
            <a:r>
              <a:rPr lang="en-GB" sz="1200" kern="1200" dirty="0">
                <a:solidFill>
                  <a:schemeClr val="tx1"/>
                </a:solidFill>
                <a:effectLst/>
                <a:latin typeface="+mn-lt"/>
                <a:ea typeface="+mn-ea"/>
                <a:cs typeface="+mn-cs"/>
              </a:rPr>
              <a:t> [5/2/1458]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cap="none" dirty="0">
                <a:solidFill>
                  <a:schemeClr val="tx1"/>
                </a:solidFill>
                <a:effectLst/>
                <a:latin typeface="+mn-lt"/>
                <a:cs typeface="Calibri"/>
                <a:sym typeface="Calibri"/>
              </a:rPr>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176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 (two slides0</a:t>
            </a:r>
            <a:br>
              <a:rPr lang="en-GB" b="1" dirty="0"/>
            </a:br>
            <a:endParaRPr lang="en-GB" b="1" dirty="0"/>
          </a:p>
          <a:p>
            <a:r>
              <a:rPr lang="en-GB" b="1" dirty="0"/>
              <a:t>Aim: </a:t>
            </a:r>
            <a:r>
              <a:rPr lang="en-GB" dirty="0"/>
              <a:t>This practises receptive knowledge of</a:t>
            </a:r>
            <a:r>
              <a:rPr lang="en-GB" baseline="0" dirty="0"/>
              <a:t> German</a:t>
            </a:r>
            <a:r>
              <a:rPr lang="en-GB" dirty="0"/>
              <a:t> words, in spoken modality.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Teacher says: Die </a:t>
            </a:r>
            <a:r>
              <a:rPr lang="en-GB" b="0" baseline="0" dirty="0" err="1"/>
              <a:t>Vokabelbrücke</a:t>
            </a:r>
            <a:r>
              <a:rPr lang="en-GB" b="0" baseline="0" dirty="0"/>
              <a:t> </a:t>
            </a:r>
            <a:r>
              <a:rPr lang="en-GB" b="0" baseline="0" dirty="0" err="1"/>
              <a:t>ist</a:t>
            </a:r>
            <a:r>
              <a:rPr lang="en-GB" b="0" baseline="0" dirty="0"/>
              <a:t> </a:t>
            </a:r>
            <a:r>
              <a:rPr lang="en-GB" b="0" baseline="0" dirty="0" err="1"/>
              <a:t>nicht</a:t>
            </a:r>
            <a:r>
              <a:rPr lang="en-GB" b="0" baseline="0" dirty="0"/>
              <a:t> stark </a:t>
            </a:r>
            <a:r>
              <a:rPr lang="en-GB" b="0" baseline="0" dirty="0" err="1"/>
              <a:t>genug</a:t>
            </a:r>
            <a:r>
              <a:rPr lang="en-GB" b="0" baseline="0" dirty="0"/>
              <a:t>. Du </a:t>
            </a:r>
            <a:r>
              <a:rPr lang="en-GB" b="0" baseline="0" dirty="0" err="1"/>
              <a:t>musst</a:t>
            </a:r>
            <a:r>
              <a:rPr lang="en-GB" b="0" baseline="0" dirty="0"/>
              <a:t> die </a:t>
            </a:r>
            <a:r>
              <a:rPr lang="en-GB" b="0" baseline="0" dirty="0" err="1"/>
              <a:t>Wörter</a:t>
            </a:r>
            <a:r>
              <a:rPr lang="en-GB" b="0" baseline="0" dirty="0"/>
              <a:t> gut </a:t>
            </a:r>
            <a:r>
              <a:rPr lang="en-GB" b="0" baseline="0" dirty="0" err="1"/>
              <a:t>organisieren</a:t>
            </a:r>
            <a:r>
              <a:rPr lang="en-GB" b="0" baseline="0" dirty="0"/>
              <a:t>.</a:t>
            </a:r>
            <a:br>
              <a:rPr lang="en-GB" b="0" baseline="0" dirty="0"/>
            </a:br>
            <a:r>
              <a:rPr lang="en-GB" b="0" baseline="0" dirty="0"/>
              <a:t>2. Indicate the start and end points, showing that you will go left to right, top to bottom to progress over the bridge. </a:t>
            </a:r>
            <a:br>
              <a:rPr lang="en-GB" b="0" baseline="0" dirty="0"/>
            </a:br>
            <a:r>
              <a:rPr lang="en-GB" b="0" baseline="0" dirty="0"/>
              <a:t>3. Students will call out the German word and the correct English translation.</a:t>
            </a:r>
            <a:br>
              <a:rPr lang="en-GB" b="1" baseline="0" dirty="0"/>
            </a:br>
            <a:r>
              <a:rPr lang="en-GB" b="1" baseline="0" dirty="0" err="1"/>
              <a:t>Polen</a:t>
            </a:r>
            <a:r>
              <a:rPr lang="en-GB" b="1" baseline="0" dirty="0"/>
              <a:t>… Poland, </a:t>
            </a:r>
            <a:r>
              <a:rPr lang="en-GB" b="1" baseline="0" dirty="0" err="1"/>
              <a:t>zweiundzwanzig</a:t>
            </a:r>
            <a:r>
              <a:rPr lang="en-GB" b="1" baseline="0" dirty="0"/>
              <a:t>, twenty two, </a:t>
            </a:r>
            <a:r>
              <a:rPr lang="en-GB" b="1" baseline="0" dirty="0" err="1"/>
              <a:t>warum</a:t>
            </a:r>
            <a:r>
              <a:rPr lang="en-GB" b="1" baseline="0" dirty="0"/>
              <a:t>, why, </a:t>
            </a:r>
            <a:r>
              <a:rPr lang="en-GB" b="1" baseline="0" dirty="0" err="1"/>
              <a:t>unmöglich</a:t>
            </a:r>
            <a:r>
              <a:rPr lang="en-GB" b="1" baseline="0" dirty="0"/>
              <a:t>, impossible, die </a:t>
            </a:r>
            <a:r>
              <a:rPr lang="en-GB" b="1" baseline="0" dirty="0" err="1"/>
              <a:t>Tante</a:t>
            </a:r>
            <a:r>
              <a:rPr lang="en-GB" b="1" baseline="0" dirty="0"/>
              <a:t>, aunt, </a:t>
            </a:r>
            <a:r>
              <a:rPr lang="en-GB" b="1" baseline="0" dirty="0" err="1"/>
              <a:t>notwendig</a:t>
            </a:r>
            <a:r>
              <a:rPr lang="en-GB" b="1" baseline="0" dirty="0"/>
              <a:t>, necessary</a:t>
            </a:r>
            <a:br>
              <a:rPr lang="en-GB" b="1" baseline="0" dirty="0"/>
            </a:br>
            <a:r>
              <a:rPr lang="en-GB" b="0" baseline="0" dirty="0"/>
              <a:t>4. As they call them out, the teacher clicks to re-order the words.  Only one word becomes correct each time.</a:t>
            </a:r>
            <a:br>
              <a:rPr lang="en-GB" b="1" baseline="0" dirty="0"/>
            </a:br>
            <a:br>
              <a:rPr lang="en-GB" b="1" baseline="0" dirty="0"/>
            </a:b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993208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Procedure:</a:t>
            </a:r>
            <a:br>
              <a:rPr lang="en-GB" b="1" baseline="0" dirty="0"/>
            </a:br>
            <a:r>
              <a:rPr lang="en-GB" b="0" baseline="0" dirty="0"/>
              <a:t>1. Teacher says: Die </a:t>
            </a:r>
            <a:r>
              <a:rPr lang="en-GB" b="0" baseline="0" dirty="0" err="1"/>
              <a:t>Vokabelbrücke</a:t>
            </a:r>
            <a:r>
              <a:rPr lang="en-GB" b="0" baseline="0" dirty="0"/>
              <a:t> </a:t>
            </a:r>
            <a:r>
              <a:rPr lang="en-GB" b="0" baseline="0" dirty="0" err="1"/>
              <a:t>ist</a:t>
            </a:r>
            <a:r>
              <a:rPr lang="en-GB" b="0" baseline="0" dirty="0"/>
              <a:t> </a:t>
            </a:r>
            <a:r>
              <a:rPr lang="en-GB" b="0" baseline="0" dirty="0" err="1"/>
              <a:t>nicht</a:t>
            </a:r>
            <a:r>
              <a:rPr lang="en-GB" b="0" baseline="0" dirty="0"/>
              <a:t> stark. Du </a:t>
            </a:r>
            <a:r>
              <a:rPr lang="en-GB" b="0" baseline="0" dirty="0" err="1"/>
              <a:t>musst</a:t>
            </a:r>
            <a:r>
              <a:rPr lang="en-GB" b="0" baseline="0" dirty="0"/>
              <a:t> die </a:t>
            </a:r>
            <a:r>
              <a:rPr lang="en-GB" b="0" baseline="0" dirty="0" err="1"/>
              <a:t>Wörter</a:t>
            </a:r>
            <a:r>
              <a:rPr lang="en-GB" b="0" baseline="0" dirty="0"/>
              <a:t> </a:t>
            </a:r>
            <a:r>
              <a:rPr lang="en-GB" b="0" baseline="0" dirty="0" err="1"/>
              <a:t>organisieren</a:t>
            </a:r>
            <a:r>
              <a:rPr lang="en-GB" b="0" baseline="0" dirty="0"/>
              <a:t>.</a:t>
            </a:r>
            <a:br>
              <a:rPr lang="en-GB" b="0" baseline="0" dirty="0"/>
            </a:br>
            <a:r>
              <a:rPr lang="en-GB" b="0" baseline="0" dirty="0"/>
              <a:t>2. Indicate the start and end points, showing what you will go left to right, top to bottom. </a:t>
            </a:r>
            <a:br>
              <a:rPr lang="en-GB" b="0" baseline="0" dirty="0"/>
            </a:br>
            <a:r>
              <a:rPr lang="en-GB" b="0" baseline="0" dirty="0"/>
              <a:t>3. Students will call out the German word and the correct English translation.</a:t>
            </a:r>
            <a:br>
              <a:rPr lang="en-GB" b="1" baseline="0" dirty="0"/>
            </a:br>
            <a:r>
              <a:rPr lang="en-GB" b="1" baseline="0" dirty="0" err="1"/>
              <a:t>spannend</a:t>
            </a:r>
            <a:r>
              <a:rPr lang="en-GB" b="1" baseline="0" dirty="0"/>
              <a:t>… exciting, die </a:t>
            </a:r>
            <a:r>
              <a:rPr lang="en-GB" b="1" baseline="0" dirty="0" err="1"/>
              <a:t>Geschichte</a:t>
            </a:r>
            <a:r>
              <a:rPr lang="en-GB" b="1" baseline="0" dirty="0"/>
              <a:t>, history, story, </a:t>
            </a:r>
            <a:r>
              <a:rPr lang="en-GB" b="1" baseline="0" dirty="0" err="1"/>
              <a:t>denn</a:t>
            </a:r>
            <a:r>
              <a:rPr lang="en-GB" b="1" baseline="0" dirty="0"/>
              <a:t>, because, as, </a:t>
            </a:r>
            <a:r>
              <a:rPr lang="en-GB" b="1" baseline="0" dirty="0" err="1"/>
              <a:t>Westen</a:t>
            </a:r>
            <a:r>
              <a:rPr lang="en-GB" b="1" baseline="0" dirty="0"/>
              <a:t>, West, der </a:t>
            </a:r>
            <a:r>
              <a:rPr lang="en-GB" b="1" baseline="0" dirty="0" err="1"/>
              <a:t>Bahnhof</a:t>
            </a:r>
            <a:r>
              <a:rPr lang="en-GB" b="1" baseline="0" dirty="0"/>
              <a:t>, train station, der </a:t>
            </a:r>
            <a:r>
              <a:rPr lang="en-GB" b="1" baseline="0" dirty="0" err="1"/>
              <a:t>Fluss</a:t>
            </a:r>
            <a:r>
              <a:rPr lang="en-GB" b="1" baseline="0" dirty="0"/>
              <a:t>, river</a:t>
            </a:r>
            <a:br>
              <a:rPr lang="en-GB" b="1" baseline="0" dirty="0"/>
            </a:br>
            <a:r>
              <a:rPr lang="en-GB" b="0" baseline="0" dirty="0"/>
              <a:t>4. As they call them out, the teacher clicks to re-order the words.  Only one word becomes correct each time.</a:t>
            </a:r>
            <a:br>
              <a:rPr lang="en-GB" b="1" baseline="0" dirty="0"/>
            </a:b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463686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 (two slides)</a:t>
            </a:r>
          </a:p>
          <a:p>
            <a:endParaRPr lang="en-GB" b="1" baseline="0" dirty="0"/>
          </a:p>
          <a:p>
            <a:pPr marL="0"/>
            <a:r>
              <a:rPr lang="en-GB" b="1" baseline="0" dirty="0"/>
              <a:t>Aim:  </a:t>
            </a:r>
            <a:r>
              <a:rPr lang="en-GB" b="0" baseline="0" dirty="0"/>
              <a:t>To revise in productive mode/written modality 12 items of vocabulary, within a limited time frame.</a:t>
            </a:r>
            <a:br>
              <a:rPr lang="en-GB" b="0" baseline="0" dirty="0"/>
            </a:br>
            <a:endParaRPr lang="en-GB" b="0" baseline="0" dirty="0"/>
          </a:p>
          <a:p>
            <a:r>
              <a:rPr lang="en-GB" b="1" baseline="0" dirty="0"/>
              <a:t>Procedure:</a:t>
            </a:r>
          </a:p>
          <a:p>
            <a:r>
              <a:rPr lang="en-GB" baseline="0" dirty="0"/>
              <a:t>1. Write A-L in books.</a:t>
            </a:r>
          </a:p>
          <a:p>
            <a:r>
              <a:rPr lang="en-GB" baseline="0" dirty="0"/>
              <a:t>2. Click / press enter to flash a picture. It will disappear after 3 seconds. Note that the pictures do not appear in alphabetical order to increase the challenge.</a:t>
            </a:r>
          </a:p>
          <a:p>
            <a:r>
              <a:rPr lang="en-GB" baseline="0" dirty="0"/>
              <a:t>3. Write down the German word before the picture has faded away.</a:t>
            </a:r>
            <a:br>
              <a:rPr lang="en-GB" baseline="0" dirty="0"/>
            </a:br>
            <a:r>
              <a:rPr lang="en-GB" baseline="0" dirty="0"/>
              <a:t>4. Ensure that gender/definite articles are known for any words that are nouns.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frequencies:</a:t>
            </a:r>
            <a:br>
              <a:rPr lang="en-GB" baseline="0" dirty="0"/>
            </a:br>
            <a:r>
              <a:rPr lang="de-DE" sz="1200" kern="1200" dirty="0">
                <a:solidFill>
                  <a:schemeClr val="tx1"/>
                </a:solidFill>
                <a:effectLst/>
                <a:latin typeface="+mn-lt"/>
                <a:ea typeface="+mn-ea"/>
                <a:cs typeface="+mn-cs"/>
              </a:rPr>
              <a:t>gegangen [66] gefahren [215]  fliegen [824] geflogen [824] Bahn [1415] Flugzeug [1776] Geschichte [262] Norden [1516] Onkel [1832] Osten [1208] Polen [2023] Süden [1771] Tante [1826] Schiff [1176] Westen [1010] polnisch [3237]</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1" baseline="0" dirty="0"/>
              <a:t>ANSWERS</a:t>
            </a:r>
          </a:p>
          <a:p>
            <a:pPr marL="0" indent="0">
              <a:buNone/>
            </a:pPr>
            <a:r>
              <a:rPr lang="en-GB" baseline="0" dirty="0"/>
              <a:t>A. </a:t>
            </a:r>
            <a:r>
              <a:rPr lang="en-GB" baseline="0" dirty="0" err="1"/>
              <a:t>Polen</a:t>
            </a:r>
            <a:endParaRPr lang="en-GB" baseline="0" dirty="0"/>
          </a:p>
          <a:p>
            <a:pPr marL="0" indent="0">
              <a:buNone/>
            </a:pPr>
            <a:r>
              <a:rPr lang="en-GB" baseline="0" dirty="0"/>
              <a:t>B. das </a:t>
            </a:r>
            <a:r>
              <a:rPr lang="en-GB" baseline="0" dirty="0" err="1"/>
              <a:t>Flugzeug</a:t>
            </a:r>
            <a:endParaRPr lang="en-GB" baseline="0" dirty="0"/>
          </a:p>
          <a:p>
            <a:r>
              <a:rPr lang="en-GB" baseline="0" dirty="0"/>
              <a:t>C. </a:t>
            </a:r>
            <a:r>
              <a:rPr lang="en-GB" baseline="0" dirty="0" err="1"/>
              <a:t>Osten</a:t>
            </a:r>
            <a:endParaRPr lang="en-GB" baseline="0" dirty="0"/>
          </a:p>
          <a:p>
            <a:r>
              <a:rPr lang="en-GB" baseline="0" dirty="0"/>
              <a:t>D. die </a:t>
            </a:r>
            <a:r>
              <a:rPr lang="en-GB" baseline="0" dirty="0" err="1"/>
              <a:t>Bahn</a:t>
            </a:r>
            <a:endParaRPr lang="en-GB" baseline="0" dirty="0"/>
          </a:p>
          <a:p>
            <a:r>
              <a:rPr lang="en-GB" baseline="0" dirty="0"/>
              <a:t>E. </a:t>
            </a:r>
            <a:r>
              <a:rPr lang="en-GB" baseline="0" dirty="0" err="1"/>
              <a:t>polnisch</a:t>
            </a:r>
            <a:endParaRPr lang="en-GB" baseline="0" dirty="0"/>
          </a:p>
          <a:p>
            <a:r>
              <a:rPr lang="en-GB" baseline="0" dirty="0"/>
              <a:t>F. das Schiff</a:t>
            </a:r>
          </a:p>
          <a:p>
            <a:r>
              <a:rPr lang="en-GB" baseline="0" dirty="0"/>
              <a:t>G. die Geschichte</a:t>
            </a:r>
          </a:p>
          <a:p>
            <a:r>
              <a:rPr lang="en-GB" baseline="0" dirty="0"/>
              <a:t>H. </a:t>
            </a:r>
            <a:r>
              <a:rPr lang="en-GB" baseline="0" dirty="0" err="1"/>
              <a:t>Norden</a:t>
            </a:r>
            <a:endParaRPr lang="en-GB" baseline="0" dirty="0"/>
          </a:p>
          <a:p>
            <a:r>
              <a:rPr lang="en-GB" baseline="0" dirty="0"/>
              <a:t>I. </a:t>
            </a:r>
            <a:r>
              <a:rPr lang="en-GB" baseline="0" dirty="0" err="1"/>
              <a:t>gefahren</a:t>
            </a:r>
            <a:endParaRPr lang="en-GB" baseline="0" dirty="0"/>
          </a:p>
          <a:p>
            <a:r>
              <a:rPr lang="en-GB" baseline="0" dirty="0"/>
              <a:t>J. </a:t>
            </a:r>
            <a:r>
              <a:rPr lang="en-GB" baseline="0" dirty="0" err="1"/>
              <a:t>gegangen</a:t>
            </a:r>
            <a:endParaRPr lang="en-GB" baseline="0" dirty="0"/>
          </a:p>
          <a:p>
            <a:r>
              <a:rPr lang="en-GB" baseline="0" dirty="0"/>
              <a:t>K. </a:t>
            </a:r>
            <a:r>
              <a:rPr lang="en-GB" baseline="0" dirty="0" err="1"/>
              <a:t>Westen</a:t>
            </a:r>
            <a:endParaRPr lang="en-GB" baseline="0" dirty="0"/>
          </a:p>
          <a:p>
            <a:r>
              <a:rPr lang="en-GB" baseline="0" dirty="0"/>
              <a:t>L. </a:t>
            </a:r>
            <a:r>
              <a:rPr lang="en-GB" baseline="0" dirty="0" err="1"/>
              <a:t>geflogen</a:t>
            </a:r>
            <a:endParaRPr lang="en-GB" baseline="0" dirty="0"/>
          </a:p>
          <a:p>
            <a:r>
              <a:rPr lang="en-GB" baseline="0" dirty="0"/>
              <a:t>M. </a:t>
            </a:r>
            <a:r>
              <a:rPr lang="en-GB" baseline="0" dirty="0" err="1"/>
              <a:t>fliegen</a:t>
            </a:r>
            <a:endParaRPr lang="en-GB" baseline="0" dirty="0"/>
          </a:p>
          <a:p>
            <a:r>
              <a:rPr lang="en-GB" baseline="0" dirty="0"/>
              <a:t>N. </a:t>
            </a:r>
            <a:r>
              <a:rPr lang="en-GB" baseline="0" dirty="0" err="1"/>
              <a:t>Onkel</a:t>
            </a:r>
            <a:endParaRPr lang="en-GB" baseline="0" dirty="0"/>
          </a:p>
          <a:p>
            <a:r>
              <a:rPr lang="en-GB" baseline="0" dirty="0"/>
              <a:t>O. </a:t>
            </a:r>
            <a:r>
              <a:rPr lang="en-GB" baseline="0" dirty="0" err="1"/>
              <a:t>Süden</a:t>
            </a:r>
            <a:endParaRPr lang="en-GB" baseline="0" dirty="0"/>
          </a:p>
          <a:p>
            <a:r>
              <a:rPr lang="en-GB" baseline="0" dirty="0"/>
              <a:t>P. </a:t>
            </a:r>
            <a:r>
              <a:rPr lang="en-GB" baseline="0" dirty="0" err="1"/>
              <a:t>Tante</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221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Aim:  </a:t>
            </a:r>
            <a:r>
              <a:rPr lang="en-GB" b="0" baseline="0" dirty="0"/>
              <a:t>To recall the items in the oral modality.</a:t>
            </a:r>
            <a:br>
              <a:rPr lang="en-GB" b="0" baseline="0" dirty="0"/>
            </a:br>
            <a:endParaRPr lang="en-GB" b="0" baseline="0" dirty="0"/>
          </a:p>
          <a:p>
            <a:r>
              <a:rPr lang="en-GB" b="1" baseline="0" dirty="0"/>
              <a:t>Procedure:</a:t>
            </a:r>
          </a:p>
          <a:p>
            <a:r>
              <a:rPr lang="en-GB" baseline="0" dirty="0"/>
              <a:t>1. Teacher calls letters of the alphabet, students volunteer (chorally) the appropriate German word, reading aloud from their written notes, to practise pronunciation.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frequencies:</a:t>
            </a:r>
            <a:br>
              <a:rPr lang="en-GB" baseline="0" dirty="0"/>
            </a:br>
            <a:r>
              <a:rPr lang="de-DE" sz="1200" kern="1200" dirty="0">
                <a:solidFill>
                  <a:schemeClr val="tx1"/>
                </a:solidFill>
                <a:effectLst/>
                <a:latin typeface="+mn-lt"/>
                <a:ea typeface="+mn-ea"/>
                <a:cs typeface="+mn-cs"/>
              </a:rPr>
              <a:t>gegangen [66] gefahren [215]  fliegen [824] geflogen [824] Bahn [1415] Flugzeug [1776] Geschichte [262] Norden [1516] Onkel [1832] Osten [1208] Polen [2023] Süden [1771] Tante [1826] Schiff [1176] Westen [1010] polnisch [3237]</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1" baseline="0" dirty="0"/>
              <a:t>ANSWERS</a:t>
            </a:r>
          </a:p>
          <a:p>
            <a:pPr marL="0" indent="0">
              <a:buNone/>
            </a:pPr>
            <a:r>
              <a:rPr lang="en-GB" baseline="0" dirty="0"/>
              <a:t>A. </a:t>
            </a:r>
            <a:r>
              <a:rPr lang="en-GB" baseline="0" dirty="0" err="1"/>
              <a:t>Polen</a:t>
            </a:r>
            <a:endParaRPr lang="en-GB" baseline="0" dirty="0"/>
          </a:p>
          <a:p>
            <a:pPr marL="0" indent="0">
              <a:buNone/>
            </a:pPr>
            <a:r>
              <a:rPr lang="en-GB" baseline="0" dirty="0"/>
              <a:t>B. das </a:t>
            </a:r>
            <a:r>
              <a:rPr lang="en-GB" baseline="0" dirty="0" err="1"/>
              <a:t>Flugzeug</a:t>
            </a:r>
            <a:endParaRPr lang="en-GB" baseline="0" dirty="0"/>
          </a:p>
          <a:p>
            <a:r>
              <a:rPr lang="en-GB" baseline="0" dirty="0"/>
              <a:t>C. </a:t>
            </a:r>
            <a:r>
              <a:rPr lang="en-GB" baseline="0" dirty="0" err="1"/>
              <a:t>Osten</a:t>
            </a:r>
            <a:endParaRPr lang="en-GB" baseline="0" dirty="0"/>
          </a:p>
          <a:p>
            <a:r>
              <a:rPr lang="en-GB" baseline="0" dirty="0"/>
              <a:t>D. die </a:t>
            </a:r>
            <a:r>
              <a:rPr lang="en-GB" baseline="0" dirty="0" err="1"/>
              <a:t>Bahn</a:t>
            </a:r>
            <a:endParaRPr lang="en-GB" baseline="0" dirty="0"/>
          </a:p>
          <a:p>
            <a:r>
              <a:rPr lang="en-GB" baseline="0" dirty="0"/>
              <a:t>E. </a:t>
            </a:r>
            <a:r>
              <a:rPr lang="en-GB" baseline="0" dirty="0" err="1"/>
              <a:t>polnisch</a:t>
            </a:r>
            <a:endParaRPr lang="en-GB" baseline="0" dirty="0"/>
          </a:p>
          <a:p>
            <a:r>
              <a:rPr lang="en-GB" baseline="0" dirty="0"/>
              <a:t>F. das Schiff</a:t>
            </a:r>
          </a:p>
          <a:p>
            <a:r>
              <a:rPr lang="en-GB" baseline="0" dirty="0"/>
              <a:t>G. die Geschichte</a:t>
            </a:r>
          </a:p>
          <a:p>
            <a:r>
              <a:rPr lang="en-GB" baseline="0" dirty="0"/>
              <a:t>H. </a:t>
            </a:r>
            <a:r>
              <a:rPr lang="en-GB" baseline="0" dirty="0" err="1"/>
              <a:t>Norden</a:t>
            </a:r>
            <a:endParaRPr lang="en-GB" baseline="0" dirty="0"/>
          </a:p>
          <a:p>
            <a:r>
              <a:rPr lang="en-GB" baseline="0" dirty="0"/>
              <a:t>I. </a:t>
            </a:r>
            <a:r>
              <a:rPr lang="en-GB" baseline="0" dirty="0" err="1"/>
              <a:t>gefahren</a:t>
            </a:r>
            <a:endParaRPr lang="en-GB" baseline="0" dirty="0"/>
          </a:p>
          <a:p>
            <a:r>
              <a:rPr lang="en-GB" baseline="0" dirty="0"/>
              <a:t>J. </a:t>
            </a:r>
            <a:r>
              <a:rPr lang="en-GB" baseline="0" dirty="0" err="1"/>
              <a:t>gegangen</a:t>
            </a:r>
            <a:endParaRPr lang="en-GB" baseline="0" dirty="0"/>
          </a:p>
          <a:p>
            <a:r>
              <a:rPr lang="en-GB" baseline="0" dirty="0"/>
              <a:t>K. </a:t>
            </a:r>
            <a:r>
              <a:rPr lang="en-GB" baseline="0" dirty="0" err="1"/>
              <a:t>Westen</a:t>
            </a:r>
            <a:endParaRPr lang="en-GB" baseline="0" dirty="0"/>
          </a:p>
          <a:p>
            <a:r>
              <a:rPr lang="en-GB" baseline="0" dirty="0"/>
              <a:t>L. </a:t>
            </a:r>
            <a:r>
              <a:rPr lang="en-GB" baseline="0" dirty="0" err="1"/>
              <a:t>geflogen</a:t>
            </a:r>
            <a:endParaRPr lang="en-GB" baseline="0" dirty="0"/>
          </a:p>
          <a:p>
            <a:r>
              <a:rPr lang="en-GB" baseline="0" dirty="0"/>
              <a:t>M. </a:t>
            </a:r>
            <a:r>
              <a:rPr lang="en-GB" baseline="0" dirty="0" err="1"/>
              <a:t>fliegen</a:t>
            </a:r>
            <a:endParaRPr lang="en-GB" baseline="0" dirty="0"/>
          </a:p>
          <a:p>
            <a:r>
              <a:rPr lang="en-GB" baseline="0" dirty="0"/>
              <a:t>N. </a:t>
            </a:r>
            <a:r>
              <a:rPr lang="en-GB" baseline="0" dirty="0" err="1"/>
              <a:t>Onkel</a:t>
            </a:r>
            <a:endParaRPr lang="en-GB" baseline="0" dirty="0"/>
          </a:p>
          <a:p>
            <a:r>
              <a:rPr lang="en-GB" baseline="0" dirty="0"/>
              <a:t>O. </a:t>
            </a:r>
            <a:r>
              <a:rPr lang="en-GB" baseline="0" dirty="0" err="1"/>
              <a:t>Süden</a:t>
            </a:r>
            <a:endParaRPr lang="en-GB" baseline="0" dirty="0"/>
          </a:p>
          <a:p>
            <a:r>
              <a:rPr lang="en-GB" baseline="0" dirty="0"/>
              <a:t>P. </a:t>
            </a:r>
            <a:r>
              <a:rPr lang="en-GB" baseline="0" dirty="0" err="1"/>
              <a:t>Tante</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560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(two slides)</a:t>
            </a:r>
            <a:br>
              <a:rPr lang="en-GB" dirty="0"/>
            </a:br>
            <a:br>
              <a:rPr lang="en-GB" b="1" dirty="0"/>
            </a:br>
            <a:r>
              <a:rPr lang="en-GB" b="1" dirty="0"/>
              <a:t>Aim: </a:t>
            </a:r>
            <a:r>
              <a:rPr lang="en-GB" b="0" dirty="0"/>
              <a:t>To practise comprehensive recall of number vocabulary within the oral modality. </a:t>
            </a:r>
            <a:br>
              <a:rPr lang="en-GB" dirty="0"/>
            </a:br>
            <a:br>
              <a:rPr lang="en-GB" dirty="0"/>
            </a:br>
            <a:r>
              <a:rPr lang="en-GB" b="1" dirty="0"/>
              <a:t>Procedure:</a:t>
            </a:r>
            <a:br>
              <a:rPr lang="en-GB" dirty="0"/>
            </a:br>
            <a:r>
              <a:rPr lang="en-GB" dirty="0"/>
              <a:t>1. Students write 1 – 5.  They listen to each sentence and note the city and the train departure time, in digits.</a:t>
            </a:r>
          </a:p>
          <a:p>
            <a:r>
              <a:rPr lang="en-GB" dirty="0"/>
              <a:t>2. They may need to hear them more than once.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Answers on next slide.</a:t>
            </a:r>
          </a:p>
          <a:p>
            <a:endParaRPr lang="en-GB" dirty="0"/>
          </a:p>
          <a:p>
            <a:endParaRPr lang="en-GB" dirty="0"/>
          </a:p>
          <a:p>
            <a:r>
              <a:rPr lang="en-GB" dirty="0"/>
              <a:t>NB.</a:t>
            </a:r>
            <a:r>
              <a:rPr lang="en-GB" baseline="0" dirty="0"/>
              <a:t> To use the </a:t>
            </a:r>
            <a:r>
              <a:rPr lang="en-GB" dirty="0"/>
              <a:t>24 hour</a:t>
            </a:r>
            <a:r>
              <a:rPr lang="en-GB" baseline="0" dirty="0"/>
              <a:t> clock in German, one can say “thirteen o’clock”.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Der </a:t>
            </a:r>
            <a:r>
              <a:rPr lang="en-GB" b="0" dirty="0" err="1"/>
              <a:t>nächste</a:t>
            </a:r>
            <a:r>
              <a:rPr lang="en-GB" b="0" dirty="0"/>
              <a:t> Zug </a:t>
            </a:r>
            <a:r>
              <a:rPr lang="en-GB" b="0" dirty="0" err="1"/>
              <a:t>nach</a:t>
            </a:r>
            <a:r>
              <a:rPr lang="en-GB" b="0" dirty="0"/>
              <a:t> Hamburg</a:t>
            </a:r>
            <a:r>
              <a:rPr lang="en-GB" b="0" baseline="0" dirty="0"/>
              <a:t> </a:t>
            </a:r>
            <a:r>
              <a:rPr lang="en-GB" b="0" baseline="0" dirty="0" err="1"/>
              <a:t>fährt</a:t>
            </a:r>
            <a:r>
              <a:rPr lang="en-GB" b="0" baseline="0" dirty="0"/>
              <a:t> um </a:t>
            </a:r>
            <a:r>
              <a:rPr lang="en-GB" b="0" baseline="0" dirty="0" err="1"/>
              <a:t>zwanzig</a:t>
            </a:r>
            <a:r>
              <a:rPr lang="en-GB" b="0" baseline="0" dirty="0"/>
              <a:t> </a:t>
            </a:r>
            <a:r>
              <a:rPr lang="en-GB" b="0" baseline="0" dirty="0" err="1"/>
              <a:t>Uhr</a:t>
            </a:r>
            <a:r>
              <a:rPr lang="en-GB" b="0" baseline="0" dirty="0"/>
              <a:t> </a:t>
            </a:r>
            <a:r>
              <a:rPr lang="en-GB" b="0" baseline="0" dirty="0" err="1"/>
              <a:t>dreißig</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Der </a:t>
            </a:r>
            <a:r>
              <a:rPr lang="en-GB" b="0" dirty="0" err="1"/>
              <a:t>nächste</a:t>
            </a:r>
            <a:r>
              <a:rPr lang="en-GB" b="0" dirty="0"/>
              <a:t> Zug </a:t>
            </a:r>
            <a:r>
              <a:rPr lang="en-GB" b="0" dirty="0" err="1"/>
              <a:t>nach</a:t>
            </a:r>
            <a:r>
              <a:rPr lang="en-GB" b="0" dirty="0"/>
              <a:t> </a:t>
            </a:r>
            <a:r>
              <a:rPr lang="en-GB" b="0" dirty="0" err="1"/>
              <a:t>München</a:t>
            </a:r>
            <a:r>
              <a:rPr lang="en-GB" b="0" baseline="0" dirty="0"/>
              <a:t> </a:t>
            </a:r>
            <a:r>
              <a:rPr lang="en-GB" b="0" baseline="0" dirty="0" err="1"/>
              <a:t>fährt</a:t>
            </a:r>
            <a:r>
              <a:rPr lang="en-GB" b="0" baseline="0" dirty="0"/>
              <a:t> um </a:t>
            </a:r>
            <a:r>
              <a:rPr lang="en-GB" b="0" baseline="0" dirty="0" err="1"/>
              <a:t>dreizehn</a:t>
            </a:r>
            <a:r>
              <a:rPr lang="en-GB" b="0" baseline="0" dirty="0"/>
              <a:t> </a:t>
            </a:r>
            <a:r>
              <a:rPr lang="en-GB" b="0" baseline="0" dirty="0" err="1"/>
              <a:t>Uhr</a:t>
            </a:r>
            <a:r>
              <a:rPr lang="en-GB" b="0" baseline="0" dirty="0"/>
              <a:t> </a:t>
            </a:r>
            <a:r>
              <a:rPr lang="en-GB" b="0" baseline="0" dirty="0" err="1"/>
              <a:t>einunddreißig</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Der </a:t>
            </a:r>
            <a:r>
              <a:rPr lang="en-GB" b="0" dirty="0" err="1"/>
              <a:t>nächste</a:t>
            </a:r>
            <a:r>
              <a:rPr lang="en-GB" b="0" dirty="0"/>
              <a:t> Zug </a:t>
            </a:r>
            <a:r>
              <a:rPr lang="en-GB" b="0" dirty="0" err="1"/>
              <a:t>nach</a:t>
            </a:r>
            <a:r>
              <a:rPr lang="en-GB" b="0" dirty="0"/>
              <a:t> Berlin</a:t>
            </a:r>
            <a:r>
              <a:rPr lang="en-GB" b="0" baseline="0" dirty="0"/>
              <a:t> </a:t>
            </a:r>
            <a:r>
              <a:rPr lang="en-GB" b="0" baseline="0" dirty="0" err="1"/>
              <a:t>fährt</a:t>
            </a:r>
            <a:r>
              <a:rPr lang="en-GB" b="0" baseline="0" dirty="0"/>
              <a:t> um </a:t>
            </a:r>
            <a:r>
              <a:rPr lang="en-GB" b="0" baseline="0" dirty="0" err="1"/>
              <a:t>sieben</a:t>
            </a:r>
            <a:r>
              <a:rPr lang="en-GB" b="0" baseline="0" dirty="0"/>
              <a:t> </a:t>
            </a:r>
            <a:r>
              <a:rPr lang="en-GB" b="0" baseline="0" dirty="0" err="1"/>
              <a:t>Uhr</a:t>
            </a:r>
            <a:r>
              <a:rPr lang="en-GB" b="0" baseline="0" dirty="0"/>
              <a:t> </a:t>
            </a:r>
            <a:r>
              <a:rPr lang="en-GB" b="0" baseline="0" dirty="0" err="1"/>
              <a:t>zweiundzwanzig</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Der </a:t>
            </a:r>
            <a:r>
              <a:rPr lang="en-GB" b="0" dirty="0" err="1"/>
              <a:t>nächste</a:t>
            </a:r>
            <a:r>
              <a:rPr lang="en-GB" b="0" dirty="0"/>
              <a:t> Zug </a:t>
            </a:r>
            <a:r>
              <a:rPr lang="en-GB" b="0" dirty="0" err="1"/>
              <a:t>nach</a:t>
            </a:r>
            <a:r>
              <a:rPr lang="en-GB" b="0" dirty="0"/>
              <a:t> Frankfurt am Main</a:t>
            </a:r>
            <a:r>
              <a:rPr lang="en-GB" b="0" baseline="0" dirty="0"/>
              <a:t> </a:t>
            </a:r>
            <a:r>
              <a:rPr lang="en-GB" b="0" baseline="0" dirty="0" err="1"/>
              <a:t>fährt</a:t>
            </a:r>
            <a:r>
              <a:rPr lang="en-GB" b="0" baseline="0" dirty="0"/>
              <a:t> um </a:t>
            </a:r>
            <a:r>
              <a:rPr lang="en-GB" b="0" baseline="0" dirty="0" err="1"/>
              <a:t>sechzehn</a:t>
            </a:r>
            <a:r>
              <a:rPr lang="en-GB" b="0" baseline="0" dirty="0"/>
              <a:t> </a:t>
            </a:r>
            <a:r>
              <a:rPr lang="en-GB" b="0" baseline="0" dirty="0" err="1"/>
              <a:t>Uhr</a:t>
            </a:r>
            <a:r>
              <a:rPr lang="en-GB" b="0" baseline="0" dirty="0"/>
              <a:t> </a:t>
            </a:r>
            <a:r>
              <a:rPr lang="en-GB" b="0" baseline="0" dirty="0" err="1"/>
              <a:t>siebzehn</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Der </a:t>
            </a:r>
            <a:r>
              <a:rPr lang="en-GB" b="0" dirty="0" err="1"/>
              <a:t>nächste</a:t>
            </a:r>
            <a:r>
              <a:rPr lang="en-GB" b="0" dirty="0"/>
              <a:t> Zug </a:t>
            </a:r>
            <a:r>
              <a:rPr lang="en-GB" b="0" dirty="0" err="1"/>
              <a:t>nach</a:t>
            </a:r>
            <a:r>
              <a:rPr lang="en-GB" b="0" dirty="0"/>
              <a:t> Dortmund</a:t>
            </a:r>
            <a:r>
              <a:rPr lang="en-GB" b="0" baseline="0" dirty="0"/>
              <a:t> </a:t>
            </a:r>
            <a:r>
              <a:rPr lang="en-GB" b="0" baseline="0" dirty="0" err="1"/>
              <a:t>fährt</a:t>
            </a:r>
            <a:r>
              <a:rPr lang="en-GB" b="0" baseline="0" dirty="0"/>
              <a:t> um </a:t>
            </a:r>
            <a:r>
              <a:rPr lang="en-GB" b="0" baseline="0" dirty="0" err="1"/>
              <a:t>acht</a:t>
            </a:r>
            <a:r>
              <a:rPr lang="en-GB" b="0" baseline="0" dirty="0"/>
              <a:t> </a:t>
            </a:r>
            <a:r>
              <a:rPr lang="en-GB" b="0" baseline="0" dirty="0" err="1"/>
              <a:t>Uhr</a:t>
            </a:r>
            <a:r>
              <a:rPr lang="en-GB" b="0" baseline="0" dirty="0"/>
              <a:t> </a:t>
            </a:r>
            <a:r>
              <a:rPr lang="en-GB" b="0" baseline="0" dirty="0" err="1"/>
              <a:t>siebenundvierzig</a:t>
            </a:r>
            <a:r>
              <a:rPr lang="en-GB" b="0" baseline="0" dirty="0"/>
              <a:t>.</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Image</a:t>
            </a:r>
            <a:r>
              <a:rPr lang="en-GB" b="0" baseline="0" dirty="0"/>
              <a:t> generated using: https://www.oliverboorman.biz/projects/tools/digital_clock.php</a:t>
            </a:r>
            <a:br>
              <a:rPr lang="en-GB" dirty="0"/>
            </a:br>
            <a:br>
              <a:rPr lang="en-GB" dirty="0"/>
            </a:b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zwanzig</a:t>
            </a:r>
            <a:r>
              <a:rPr lang="en-GB" sz="1200" kern="1200" dirty="0">
                <a:solidFill>
                  <a:schemeClr val="tx1"/>
                </a:solidFill>
                <a:effectLst/>
                <a:latin typeface="+mn-lt"/>
                <a:ea typeface="+mn-ea"/>
                <a:cs typeface="+mn-cs"/>
              </a:rPr>
              <a:t> [1030] </a:t>
            </a:r>
            <a:r>
              <a:rPr lang="en-GB" sz="1200" kern="1200" dirty="0" err="1">
                <a:solidFill>
                  <a:schemeClr val="tx1"/>
                </a:solidFill>
                <a:effectLst/>
                <a:latin typeface="+mn-lt"/>
                <a:ea typeface="+mn-ea"/>
                <a:cs typeface="+mn-cs"/>
              </a:rPr>
              <a:t>dreißig</a:t>
            </a:r>
            <a:r>
              <a:rPr lang="en-GB" sz="1200" kern="1200" dirty="0">
                <a:solidFill>
                  <a:schemeClr val="tx1"/>
                </a:solidFill>
                <a:effectLst/>
                <a:latin typeface="+mn-lt"/>
                <a:ea typeface="+mn-ea"/>
                <a:cs typeface="+mn-cs"/>
              </a:rPr>
              <a:t> [1456] </a:t>
            </a:r>
            <a:r>
              <a:rPr lang="en-GB" sz="1200" kern="1200" dirty="0" err="1">
                <a:solidFill>
                  <a:schemeClr val="tx1"/>
                </a:solidFill>
                <a:effectLst/>
                <a:latin typeface="+mn-lt"/>
                <a:ea typeface="+mn-ea"/>
                <a:cs typeface="+mn-cs"/>
              </a:rPr>
              <a:t>dreizehn</a:t>
            </a:r>
            <a:r>
              <a:rPr lang="en-GB" sz="1200" kern="1200" dirty="0">
                <a:solidFill>
                  <a:schemeClr val="tx1"/>
                </a:solidFill>
                <a:effectLst/>
                <a:latin typeface="+mn-lt"/>
                <a:ea typeface="+mn-ea"/>
                <a:cs typeface="+mn-cs"/>
              </a:rPr>
              <a:t> [3429] </a:t>
            </a:r>
            <a:r>
              <a:rPr lang="en-GB" sz="1200" kern="1200" dirty="0" err="1">
                <a:solidFill>
                  <a:schemeClr val="tx1"/>
                </a:solidFill>
                <a:effectLst/>
                <a:latin typeface="+mn-lt"/>
                <a:ea typeface="+mn-ea"/>
                <a:cs typeface="+mn-cs"/>
              </a:rPr>
              <a:t>sechzehn</a:t>
            </a:r>
            <a:r>
              <a:rPr lang="en-GB" sz="1200" kern="1200" dirty="0">
                <a:solidFill>
                  <a:schemeClr val="tx1"/>
                </a:solidFill>
                <a:effectLst/>
                <a:latin typeface="+mn-lt"/>
                <a:ea typeface="+mn-ea"/>
                <a:cs typeface="+mn-cs"/>
              </a:rPr>
              <a:t> [2859] </a:t>
            </a:r>
            <a:r>
              <a:rPr lang="en-GB" sz="1200" kern="1200" dirty="0" err="1">
                <a:solidFill>
                  <a:schemeClr val="tx1"/>
                </a:solidFill>
                <a:effectLst/>
                <a:latin typeface="+mn-lt"/>
                <a:ea typeface="+mn-ea"/>
                <a:cs typeface="+mn-cs"/>
              </a:rPr>
              <a:t>siebzehn</a:t>
            </a:r>
            <a:r>
              <a:rPr lang="en-GB" sz="1200" kern="1200" dirty="0">
                <a:solidFill>
                  <a:schemeClr val="tx1"/>
                </a:solidFill>
                <a:effectLst/>
                <a:latin typeface="+mn-lt"/>
                <a:ea typeface="+mn-ea"/>
                <a:cs typeface="+mn-cs"/>
              </a:rPr>
              <a:t> [3345] </a:t>
            </a:r>
            <a:r>
              <a:rPr lang="en-GB" sz="1200" kern="1200" dirty="0" err="1">
                <a:solidFill>
                  <a:schemeClr val="tx1"/>
                </a:solidFill>
                <a:effectLst/>
                <a:latin typeface="+mn-lt"/>
                <a:ea typeface="+mn-ea"/>
                <a:cs typeface="+mn-cs"/>
              </a:rPr>
              <a:t>zweiundzwanzig</a:t>
            </a:r>
            <a:r>
              <a:rPr lang="en-GB" sz="1200" kern="1200" dirty="0">
                <a:solidFill>
                  <a:schemeClr val="tx1"/>
                </a:solidFill>
                <a:effectLst/>
                <a:latin typeface="+mn-lt"/>
                <a:ea typeface="+mn-ea"/>
                <a:cs typeface="+mn-cs"/>
              </a:rPr>
              <a:t> [79/2/1032] </a:t>
            </a:r>
            <a:r>
              <a:rPr lang="en-GB" sz="1200" kern="1200" dirty="0" err="1">
                <a:solidFill>
                  <a:schemeClr val="tx1"/>
                </a:solidFill>
                <a:effectLst/>
                <a:latin typeface="+mn-lt"/>
                <a:ea typeface="+mn-ea"/>
                <a:cs typeface="+mn-cs"/>
              </a:rPr>
              <a:t>einunddreißig</a:t>
            </a:r>
            <a:r>
              <a:rPr lang="en-GB" sz="1200" kern="1200" dirty="0">
                <a:solidFill>
                  <a:schemeClr val="tx1"/>
                </a:solidFill>
                <a:effectLst/>
                <a:latin typeface="+mn-lt"/>
                <a:ea typeface="+mn-ea"/>
                <a:cs typeface="+mn-cs"/>
              </a:rPr>
              <a:t> [5/2/1458] </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938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771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5 minutes (two slides)</a:t>
            </a:r>
            <a:br>
              <a:rPr lang="en-GB" dirty="0"/>
            </a:br>
            <a:br>
              <a:rPr lang="en-GB" b="1" dirty="0"/>
            </a:br>
            <a:r>
              <a:rPr lang="en-GB" b="1" dirty="0"/>
              <a:t>Aim: </a:t>
            </a:r>
            <a:r>
              <a:rPr lang="en-GB" b="0" baseline="0" dirty="0"/>
              <a:t>To recap the four source words for long and short [a] and [o] together in summary before the transcription task on the next slide.</a:t>
            </a:r>
            <a:br>
              <a:rPr lang="en-GB" dirty="0"/>
            </a:br>
            <a:br>
              <a:rPr lang="en-GB" dirty="0"/>
            </a:br>
            <a:r>
              <a:rPr lang="en-GB" b="1" dirty="0"/>
              <a:t>Procedure:</a:t>
            </a:r>
            <a:br>
              <a:rPr lang="en-GB" b="1" dirty="0"/>
            </a:br>
            <a:r>
              <a:rPr lang="en-GB" b="0" dirty="0"/>
              <a:t>Click through the animations and elicit pronunciation of the source words.</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 Explaining and illustrating word order of manner and place phrases.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Cycle through the explanation and examples using the animated sequence.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039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Explain and exemplify word order when manner or place elements are fronted.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Cycle through the explanation and examples using the animated sequence.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894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(two slides)</a:t>
            </a:r>
            <a:br>
              <a:rPr lang="en-GB" dirty="0"/>
            </a:br>
            <a:br>
              <a:rPr lang="en-GB" b="1" dirty="0"/>
            </a:br>
            <a:r>
              <a:rPr lang="en-GB" b="1" dirty="0"/>
              <a:t>Aim: </a:t>
            </a:r>
            <a:r>
              <a:rPr lang="en-GB" b="0" dirty="0"/>
              <a:t>To revisit and extend the perfect tense with </a:t>
            </a:r>
            <a:r>
              <a:rPr lang="en-GB" b="0" dirty="0" err="1"/>
              <a:t>haben</a:t>
            </a:r>
            <a:r>
              <a:rPr lang="en-GB" b="0" dirty="0"/>
              <a:t> and sein.</a:t>
            </a:r>
            <a:br>
              <a:rPr lang="en-GB" dirty="0"/>
            </a:br>
            <a:br>
              <a:rPr lang="en-GB" dirty="0"/>
            </a:br>
            <a:r>
              <a:rPr lang="en-GB" b="1" dirty="0"/>
              <a:t>Procedure:</a:t>
            </a:r>
            <a:br>
              <a:rPr lang="en-GB" dirty="0"/>
            </a:br>
            <a:r>
              <a:rPr lang="en-GB" dirty="0"/>
              <a:t>1. Cycle through the explanations and examples using the animated sequence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p>
          <a:p>
            <a:endParaRPr lang="en-GB" b="1" dirty="0"/>
          </a:p>
          <a:p>
            <a:r>
              <a:rPr lang="en-GB" b="1" dirty="0"/>
              <a:t>Aim: </a:t>
            </a:r>
            <a:r>
              <a:rPr lang="en-GB" b="0" dirty="0"/>
              <a:t>This slide practises word order in complex sentences with adverbs of both manner and place.</a:t>
            </a:r>
          </a:p>
          <a:p>
            <a:endParaRPr lang="en-GB" b="0" dirty="0"/>
          </a:p>
          <a:p>
            <a:r>
              <a:rPr lang="en-GB" b="1" dirty="0"/>
              <a:t>Procedure</a:t>
            </a:r>
          </a:p>
          <a:p>
            <a:pPr marL="228600" indent="-228600">
              <a:buAutoNum type="arabicPeriod"/>
            </a:pPr>
            <a:r>
              <a:rPr lang="en-GB" b="0" dirty="0"/>
              <a:t>Each sentence contains a verb, a manner, and a place. Two of the three sentence components are blocked out in each case. Students must use their knowledge of word order manner before place in WO1, WO2 if sentence starts with a manner or place) and process of elimination to work out what types of words are missing from the sentences. </a:t>
            </a:r>
          </a:p>
          <a:p>
            <a:pPr marL="228600" indent="-228600">
              <a:buAutoNum type="arabicPeriod"/>
            </a:pPr>
            <a:r>
              <a:rPr lang="en-GB" b="0" dirty="0"/>
              <a:t>On clicks, numbered tiles disappear one by one to reveal the answers. </a:t>
            </a:r>
          </a:p>
          <a:p>
            <a:pPr marL="228600" indent="-228600">
              <a:buAutoNum type="arabicPeriod"/>
            </a:pPr>
            <a:r>
              <a:rPr lang="en-GB" b="0" dirty="0"/>
              <a:t>As a follow-up activity, elicit translations of full sentences to give students a flavour of cultural highlights in Krakow. </a:t>
            </a:r>
          </a:p>
          <a:p>
            <a:br>
              <a:rPr lang="en-GB" b="0" dirty="0"/>
            </a:br>
            <a:r>
              <a:rPr lang="en-GB" b="1" dirty="0"/>
              <a:t>Answers</a:t>
            </a:r>
          </a:p>
          <a:p>
            <a:pPr marL="228600" indent="-228600">
              <a:buAutoNum type="arabicPeriod"/>
            </a:pPr>
            <a:r>
              <a:rPr lang="en-GB" b="0" dirty="0"/>
              <a:t>Ich bin </a:t>
            </a:r>
            <a:r>
              <a:rPr lang="en-GB" b="0" dirty="0" err="1"/>
              <a:t>mit</a:t>
            </a:r>
            <a:r>
              <a:rPr lang="en-GB" b="0" dirty="0"/>
              <a:t> der Bahn </a:t>
            </a:r>
            <a:r>
              <a:rPr lang="en-GB" b="0" dirty="0" err="1"/>
              <a:t>nach</a:t>
            </a:r>
            <a:r>
              <a:rPr lang="en-GB" b="0" dirty="0"/>
              <a:t> Krakow </a:t>
            </a:r>
            <a:r>
              <a:rPr lang="en-GB" b="0" dirty="0" err="1"/>
              <a:t>gereist</a:t>
            </a:r>
            <a:r>
              <a:rPr lang="en-GB" b="0" dirty="0"/>
              <a:t>.</a:t>
            </a:r>
          </a:p>
          <a:p>
            <a:pPr marL="228600" indent="-228600">
              <a:buAutoNum type="arabicPeriod"/>
            </a:pPr>
            <a:r>
              <a:rPr lang="en-GB" b="0" dirty="0" err="1"/>
              <a:t>Mit</a:t>
            </a:r>
            <a:r>
              <a:rPr lang="en-GB" b="0" dirty="0"/>
              <a:t> der </a:t>
            </a:r>
            <a:r>
              <a:rPr lang="en-GB" b="0" dirty="0" err="1"/>
              <a:t>Straßenbahn</a:t>
            </a:r>
            <a:r>
              <a:rPr lang="en-GB" b="0" dirty="0"/>
              <a:t> bin ich </a:t>
            </a:r>
            <a:r>
              <a:rPr lang="en-GB" b="0" dirty="0" err="1"/>
              <a:t>zu</a:t>
            </a:r>
            <a:r>
              <a:rPr lang="en-GB" b="0" dirty="0"/>
              <a:t> </a:t>
            </a:r>
            <a:r>
              <a:rPr lang="en-GB" b="0" dirty="0" err="1"/>
              <a:t>meiner</a:t>
            </a:r>
            <a:r>
              <a:rPr lang="en-GB" b="0" dirty="0"/>
              <a:t> </a:t>
            </a:r>
            <a:r>
              <a:rPr lang="en-GB" b="0" dirty="0" err="1"/>
              <a:t>Tante</a:t>
            </a:r>
            <a:r>
              <a:rPr lang="en-GB" b="0" dirty="0"/>
              <a:t> und </a:t>
            </a:r>
            <a:r>
              <a:rPr lang="en-GB" b="0" dirty="0" err="1"/>
              <a:t>meinem</a:t>
            </a:r>
            <a:r>
              <a:rPr lang="en-GB" b="0" dirty="0"/>
              <a:t> </a:t>
            </a:r>
            <a:r>
              <a:rPr lang="en-GB" b="0" dirty="0" err="1"/>
              <a:t>Onkel</a:t>
            </a:r>
            <a:r>
              <a:rPr lang="en-GB" b="0" dirty="0"/>
              <a:t> </a:t>
            </a:r>
            <a:r>
              <a:rPr lang="en-GB" b="0" dirty="0" err="1"/>
              <a:t>gefahren</a:t>
            </a:r>
            <a:r>
              <a:rPr lang="en-GB" b="0" dirty="0"/>
              <a:t>.</a:t>
            </a:r>
          </a:p>
          <a:p>
            <a:pPr marL="228600" indent="-228600">
              <a:buAutoNum type="arabicPeriod"/>
            </a:pPr>
            <a:r>
              <a:rPr lang="en-GB" b="0" dirty="0" err="1"/>
              <a:t>Wir</a:t>
            </a:r>
            <a:r>
              <a:rPr lang="en-GB" b="0" dirty="0"/>
              <a:t> </a:t>
            </a:r>
            <a:r>
              <a:rPr lang="en-GB" b="0" dirty="0" err="1"/>
              <a:t>sind</a:t>
            </a:r>
            <a:r>
              <a:rPr lang="en-GB" b="0" dirty="0"/>
              <a:t> </a:t>
            </a:r>
            <a:r>
              <a:rPr lang="en-GB" b="0" dirty="0" err="1"/>
              <a:t>mit</a:t>
            </a:r>
            <a:r>
              <a:rPr lang="en-GB" b="0" dirty="0"/>
              <a:t> </a:t>
            </a:r>
            <a:r>
              <a:rPr lang="en-GB" b="0" dirty="0" err="1"/>
              <a:t>dem</a:t>
            </a:r>
            <a:r>
              <a:rPr lang="en-GB" b="0" dirty="0"/>
              <a:t> Boot auf den </a:t>
            </a:r>
            <a:r>
              <a:rPr lang="en-GB" b="0" dirty="0" err="1"/>
              <a:t>Fluss</a:t>
            </a:r>
            <a:r>
              <a:rPr lang="en-GB" b="0" dirty="0"/>
              <a:t> Vistula </a:t>
            </a:r>
            <a:r>
              <a:rPr lang="en-GB" b="0" dirty="0" err="1"/>
              <a:t>gefahren</a:t>
            </a:r>
            <a:r>
              <a:rPr lang="en-GB" b="0" dirty="0"/>
              <a:t>.</a:t>
            </a:r>
          </a:p>
          <a:p>
            <a:pPr marL="228600" indent="-228600">
              <a:buAutoNum type="arabicPeriod"/>
            </a:pPr>
            <a:r>
              <a:rPr lang="en-GB" b="0" dirty="0"/>
              <a:t>In die Altstadt bin ich </a:t>
            </a:r>
            <a:r>
              <a:rPr lang="en-GB" b="0" dirty="0" err="1"/>
              <a:t>mit</a:t>
            </a:r>
            <a:r>
              <a:rPr lang="en-GB" b="0" dirty="0"/>
              <a:t> </a:t>
            </a:r>
            <a:r>
              <a:rPr lang="en-GB" b="0" dirty="0" err="1"/>
              <a:t>dem</a:t>
            </a:r>
            <a:r>
              <a:rPr lang="en-GB" b="0" dirty="0"/>
              <a:t> </a:t>
            </a:r>
            <a:r>
              <a:rPr lang="en-GB" b="0" dirty="0" err="1"/>
              <a:t>Fahrrad</a:t>
            </a:r>
            <a:r>
              <a:rPr lang="en-GB" b="0" dirty="0"/>
              <a:t> </a:t>
            </a:r>
            <a:r>
              <a:rPr lang="en-GB" b="0" dirty="0" err="1"/>
              <a:t>gefahren</a:t>
            </a:r>
            <a:r>
              <a:rPr lang="en-GB" b="0" dirty="0"/>
              <a:t>.</a:t>
            </a:r>
          </a:p>
          <a:p>
            <a:pPr marL="228600" indent="-228600">
              <a:buAutoNum type="arabicPeriod"/>
            </a:pPr>
            <a:r>
              <a:rPr lang="en-GB" b="0" dirty="0" err="1"/>
              <a:t>Wir</a:t>
            </a:r>
            <a:r>
              <a:rPr lang="en-GB" b="0" dirty="0"/>
              <a:t> </a:t>
            </a:r>
            <a:r>
              <a:rPr lang="en-GB" b="0" dirty="0" err="1"/>
              <a:t>sind</a:t>
            </a:r>
            <a:r>
              <a:rPr lang="en-GB" b="0" dirty="0"/>
              <a:t> </a:t>
            </a:r>
            <a:r>
              <a:rPr lang="en-GB" b="0" dirty="0" err="1"/>
              <a:t>mit</a:t>
            </a:r>
            <a:r>
              <a:rPr lang="en-GB" b="0" dirty="0"/>
              <a:t> </a:t>
            </a:r>
            <a:r>
              <a:rPr lang="en-GB" b="0" dirty="0" err="1"/>
              <a:t>dem</a:t>
            </a:r>
            <a:r>
              <a:rPr lang="en-GB" b="0" dirty="0"/>
              <a:t> Auto </a:t>
            </a:r>
            <a:r>
              <a:rPr lang="en-GB" b="0" dirty="0" err="1"/>
              <a:t>zum</a:t>
            </a:r>
            <a:r>
              <a:rPr lang="en-GB" b="0" dirty="0"/>
              <a:t> Schloss </a:t>
            </a:r>
            <a:r>
              <a:rPr lang="en-GB" b="0" dirty="0" err="1"/>
              <a:t>Wavel</a:t>
            </a:r>
            <a:r>
              <a:rPr lang="en-GB" b="0" dirty="0"/>
              <a:t> </a:t>
            </a:r>
            <a:r>
              <a:rPr lang="en-GB" b="0" dirty="0" err="1"/>
              <a:t>gefahren</a:t>
            </a:r>
            <a:r>
              <a:rPr lang="en-GB" b="0" dirty="0"/>
              <a:t>.</a:t>
            </a:r>
          </a:p>
          <a:p>
            <a:pPr marL="228600" indent="-228600">
              <a:buAutoNum type="arabicPeriod"/>
            </a:pPr>
            <a:r>
              <a:rPr lang="en-GB" b="0" dirty="0" err="1"/>
              <a:t>Nach</a:t>
            </a:r>
            <a:r>
              <a:rPr lang="en-GB" b="0" dirty="0"/>
              <a:t> Kazimierz bin ich </a:t>
            </a:r>
            <a:r>
              <a:rPr lang="en-GB" b="0" dirty="0" err="1"/>
              <a:t>mit</a:t>
            </a:r>
            <a:r>
              <a:rPr lang="en-GB" b="0" dirty="0"/>
              <a:t> </a:t>
            </a:r>
            <a:r>
              <a:rPr lang="en-GB" b="0" dirty="0" err="1"/>
              <a:t>dem</a:t>
            </a:r>
            <a:r>
              <a:rPr lang="en-GB" b="0" dirty="0"/>
              <a:t> </a:t>
            </a:r>
            <a:r>
              <a:rPr lang="en-GB" b="0" dirty="0" err="1"/>
              <a:t>Fahrrad</a:t>
            </a:r>
            <a:r>
              <a:rPr lang="en-GB" b="0" dirty="0"/>
              <a:t> </a:t>
            </a:r>
            <a:r>
              <a:rPr lang="en-GB" b="0" dirty="0" err="1"/>
              <a:t>gefahren</a:t>
            </a:r>
            <a:r>
              <a:rPr lang="en-GB" b="0" dirty="0"/>
              <a:t>.</a:t>
            </a:r>
          </a:p>
          <a:p>
            <a:pPr marL="228600" indent="-228600">
              <a:buAutoNum type="arabicPeriod"/>
            </a:pPr>
            <a:r>
              <a:rPr lang="en-GB" b="0" dirty="0" err="1"/>
              <a:t>Mit</a:t>
            </a:r>
            <a:r>
              <a:rPr lang="en-GB" b="0" dirty="0"/>
              <a:t> </a:t>
            </a:r>
            <a:r>
              <a:rPr lang="en-GB" b="0" dirty="0" err="1"/>
              <a:t>dem</a:t>
            </a:r>
            <a:r>
              <a:rPr lang="en-GB" b="0" dirty="0"/>
              <a:t> Bus bin ich </a:t>
            </a:r>
            <a:r>
              <a:rPr lang="en-GB" b="0" dirty="0" err="1"/>
              <a:t>zum</a:t>
            </a:r>
            <a:r>
              <a:rPr lang="en-GB" b="0" dirty="0"/>
              <a:t> </a:t>
            </a:r>
            <a:r>
              <a:rPr lang="en-GB" b="0" dirty="0" err="1"/>
              <a:t>Planty</a:t>
            </a:r>
            <a:r>
              <a:rPr lang="en-GB" b="0" dirty="0"/>
              <a:t> Park </a:t>
            </a:r>
            <a:r>
              <a:rPr lang="en-GB" b="0" dirty="0" err="1"/>
              <a:t>gefahren</a:t>
            </a:r>
            <a:r>
              <a:rPr lang="en-GB" b="0" dirty="0"/>
              <a:t>.</a:t>
            </a:r>
          </a:p>
          <a:p>
            <a:pPr marL="228600" indent="-228600">
              <a:buAutoNum type="arabicPeriod"/>
            </a:pPr>
            <a:r>
              <a:rPr lang="en-GB" b="0" dirty="0" err="1"/>
              <a:t>Meine</a:t>
            </a:r>
            <a:r>
              <a:rPr lang="en-GB" b="0" dirty="0"/>
              <a:t> </a:t>
            </a:r>
            <a:r>
              <a:rPr lang="en-GB" b="0" dirty="0" err="1"/>
              <a:t>Cousine</a:t>
            </a:r>
            <a:r>
              <a:rPr lang="en-GB" b="0" dirty="0"/>
              <a:t> und ich </a:t>
            </a:r>
            <a:r>
              <a:rPr lang="en-GB" b="0" dirty="0" err="1"/>
              <a:t>sind</a:t>
            </a:r>
            <a:r>
              <a:rPr lang="en-GB" b="0" dirty="0"/>
              <a:t> </a:t>
            </a:r>
            <a:r>
              <a:rPr lang="en-GB" b="0" dirty="0" err="1"/>
              <a:t>mit</a:t>
            </a:r>
            <a:r>
              <a:rPr lang="en-GB" b="0" dirty="0"/>
              <a:t> </a:t>
            </a:r>
            <a:r>
              <a:rPr lang="en-GB" b="0" dirty="0" err="1"/>
              <a:t>einer</a:t>
            </a:r>
            <a:r>
              <a:rPr lang="en-GB" b="0" dirty="0"/>
              <a:t> Vespa </a:t>
            </a:r>
            <a:r>
              <a:rPr lang="en-GB" b="0" dirty="0" err="1"/>
              <a:t>zu</a:t>
            </a:r>
            <a:r>
              <a:rPr lang="en-GB" b="0" dirty="0"/>
              <a:t> </a:t>
            </a:r>
            <a:r>
              <a:rPr lang="en-GB" b="0" dirty="0" err="1"/>
              <a:t>ihrer</a:t>
            </a:r>
            <a:r>
              <a:rPr lang="en-GB" b="0" dirty="0"/>
              <a:t> </a:t>
            </a:r>
            <a:r>
              <a:rPr lang="en-GB" b="0" dirty="0" err="1"/>
              <a:t>Freundin</a:t>
            </a:r>
            <a:r>
              <a:rPr lang="en-GB" b="0" dirty="0"/>
              <a:t> </a:t>
            </a:r>
            <a:r>
              <a:rPr lang="en-GB" b="0" dirty="0" err="1"/>
              <a:t>gefahren</a:t>
            </a:r>
            <a:r>
              <a:rPr lang="en-GB" b="0" dirty="0"/>
              <a:t>.</a:t>
            </a:r>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[215Bahn [1415]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[1776] der </a:t>
            </a:r>
            <a:r>
              <a:rPr lang="en-GB" sz="1200" kern="1200" dirty="0" err="1">
                <a:solidFill>
                  <a:schemeClr val="tx1"/>
                </a:solidFill>
                <a:effectLst/>
                <a:latin typeface="+mn-lt"/>
                <a:ea typeface="+mn-ea"/>
                <a:cs typeface="+mn-cs"/>
              </a:rPr>
              <a:t>Bahnhof</a:t>
            </a:r>
            <a:r>
              <a:rPr lang="en-GB" sz="1200" kern="1200" dirty="0">
                <a:solidFill>
                  <a:schemeClr val="tx1"/>
                </a:solidFill>
                <a:effectLst/>
                <a:latin typeface="+mn-lt"/>
                <a:ea typeface="+mn-ea"/>
                <a:cs typeface="+mn-cs"/>
              </a:rPr>
              <a:t> [1953] der </a:t>
            </a:r>
            <a:r>
              <a:rPr lang="en-GB" sz="1200" kern="1200" dirty="0" err="1">
                <a:solidFill>
                  <a:schemeClr val="tx1"/>
                </a:solidFill>
                <a:effectLst/>
                <a:latin typeface="+mn-lt"/>
                <a:ea typeface="+mn-ea"/>
                <a:cs typeface="+mn-cs"/>
              </a:rPr>
              <a:t>Fluss</a:t>
            </a:r>
            <a:r>
              <a:rPr lang="en-GB" sz="1200" kern="1200" dirty="0">
                <a:solidFill>
                  <a:schemeClr val="tx1"/>
                </a:solidFill>
                <a:effectLst/>
                <a:latin typeface="+mn-lt"/>
                <a:ea typeface="+mn-ea"/>
                <a:cs typeface="+mn-cs"/>
              </a:rPr>
              <a:t> [1551]</a:t>
            </a:r>
            <a:endParaRPr lang="en-GB" sz="1200" b="0" i="0" u="none" strike="noStrike" kern="1200" cap="none" dirty="0">
              <a:solidFill>
                <a:schemeClr val="tx1"/>
              </a:solidFill>
              <a:effectLst/>
              <a:latin typeface="+mn-lt"/>
              <a:ea typeface="Calibri"/>
              <a:cs typeface="Calibri"/>
              <a:sym typeface="Calibri"/>
            </a:endParaRP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br>
              <a:rPr lang="en-GB" dirty="0"/>
            </a:br>
            <a:endParaRPr lang="en-GB" dirty="0"/>
          </a:p>
          <a:p>
            <a:pPr marL="0" indent="0">
              <a:buNone/>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969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(cut 2-3 items if short of time)</a:t>
            </a:r>
          </a:p>
          <a:p>
            <a:endParaRPr lang="en-GB" b="1" dirty="0"/>
          </a:p>
          <a:p>
            <a:r>
              <a:rPr lang="en-GB" b="1" dirty="0"/>
              <a:t>Aim: </a:t>
            </a:r>
            <a:r>
              <a:rPr lang="en-GB" b="0" dirty="0"/>
              <a:t>This slide practises aural comprehension of vocabulary and structures from this week.</a:t>
            </a:r>
          </a:p>
          <a:p>
            <a:endParaRPr lang="en-GB" b="0" dirty="0"/>
          </a:p>
          <a:p>
            <a:r>
              <a:rPr lang="en-GB" b="1" dirty="0"/>
              <a:t>Procedure:</a:t>
            </a:r>
          </a:p>
          <a:p>
            <a:pPr marL="228600" indent="-228600">
              <a:buAutoNum type="arabicPeriod"/>
            </a:pPr>
            <a:r>
              <a:rPr lang="en-GB" b="0" dirty="0"/>
              <a:t>Click to listen.</a:t>
            </a:r>
          </a:p>
          <a:p>
            <a:pPr marL="228600" indent="-228600">
              <a:buAutoNum type="arabicPeriod"/>
            </a:pPr>
            <a:r>
              <a:rPr lang="en-GB" b="0" dirty="0"/>
              <a:t>Students write the English meaning of each sentence.</a:t>
            </a:r>
          </a:p>
          <a:p>
            <a:pPr marL="228600" indent="-228600">
              <a:buAutoNum type="arabicPeriod"/>
            </a:pPr>
            <a:r>
              <a:rPr lang="en-GB" b="0" dirty="0"/>
              <a:t>Elicit responses and click to reveal answers.</a:t>
            </a:r>
          </a:p>
          <a:p>
            <a:r>
              <a:rPr lang="en-GB" b="1" dirty="0"/>
              <a:t>NB: Manner adverbs highlighted in the answers.</a:t>
            </a:r>
          </a:p>
          <a:p>
            <a:endParaRPr lang="en-GB" b="1" dirty="0"/>
          </a:p>
          <a:p>
            <a:r>
              <a:rPr lang="en-GB" b="1" dirty="0"/>
              <a:t>Listening practice</a:t>
            </a:r>
            <a:endParaRPr lang="de-DE" sz="1200" kern="1200" dirty="0">
              <a:solidFill>
                <a:schemeClr val="tx1"/>
              </a:solidFill>
              <a:effectLst/>
              <a:latin typeface="+mn-lt"/>
              <a:ea typeface="+mn-ea"/>
              <a:cs typeface="+mn-cs"/>
            </a:endParaRPr>
          </a:p>
          <a:p>
            <a:pPr marL="228600" indent="-228600">
              <a:buAutoNum type="arabicPeriod"/>
            </a:pPr>
            <a:r>
              <a:rPr lang="de-DE" sz="1200" kern="1200" dirty="0">
                <a:solidFill>
                  <a:schemeClr val="tx1"/>
                </a:solidFill>
                <a:effectLst/>
                <a:latin typeface="+mn-lt"/>
                <a:ea typeface="+mn-ea"/>
                <a:cs typeface="+mn-cs"/>
              </a:rPr>
              <a:t>Ich bin nicht mit dem Flugzeug nach Spanien geflogen.</a:t>
            </a:r>
          </a:p>
          <a:p>
            <a:pPr marL="228600" indent="-228600">
              <a:buAutoNum type="arabicPeriod"/>
            </a:pPr>
            <a:r>
              <a:rPr lang="de-DE" sz="1200" kern="1200" dirty="0">
                <a:solidFill>
                  <a:schemeClr val="tx1"/>
                </a:solidFill>
                <a:effectLst/>
                <a:latin typeface="+mn-lt"/>
                <a:ea typeface="+mn-ea"/>
                <a:cs typeface="+mn-cs"/>
              </a:rPr>
              <a:t>Mit dem Flugzeug bin in auch nicht nach Polen geflogen.</a:t>
            </a:r>
          </a:p>
          <a:p>
            <a:pPr marL="228600" indent="-228600">
              <a:buAutoNum type="arabicPeriod"/>
            </a:pPr>
            <a:r>
              <a:rPr lang="de-DE" sz="1200" kern="1200" dirty="0">
                <a:solidFill>
                  <a:schemeClr val="tx1"/>
                </a:solidFill>
                <a:effectLst/>
                <a:latin typeface="+mn-lt"/>
                <a:ea typeface="+mn-ea"/>
                <a:cs typeface="+mn-cs"/>
              </a:rPr>
              <a:t>Hier in Berlin habe ich kaum etwas mit Freunden gemacht.</a:t>
            </a:r>
          </a:p>
          <a:p>
            <a:pPr marL="228600" indent="-228600">
              <a:buAutoNum type="arabicPeriod"/>
            </a:pPr>
            <a:r>
              <a:rPr lang="de-DE" sz="1200" kern="1200" dirty="0">
                <a:solidFill>
                  <a:schemeClr val="tx1"/>
                </a:solidFill>
                <a:effectLst/>
                <a:latin typeface="+mn-lt"/>
                <a:ea typeface="+mn-ea"/>
                <a:cs typeface="+mn-cs"/>
              </a:rPr>
              <a:t>Oma ist mit Opa nach Wien gefahren.</a:t>
            </a:r>
          </a:p>
          <a:p>
            <a:pPr marL="228600" indent="-228600">
              <a:buAutoNum type="arabicPeriod"/>
            </a:pPr>
            <a:r>
              <a:rPr lang="de-DE" sz="1200" kern="1200" dirty="0">
                <a:solidFill>
                  <a:schemeClr val="tx1"/>
                </a:solidFill>
                <a:effectLst/>
                <a:latin typeface="+mn-lt"/>
                <a:ea typeface="+mn-ea"/>
                <a:cs typeface="+mn-cs"/>
              </a:rPr>
              <a:t>Nur mit Wolfgang bin ich in die Stadt gefahren.</a:t>
            </a:r>
          </a:p>
          <a:p>
            <a:pPr marL="228600" indent="-228600">
              <a:buAutoNum type="arabicPeriod"/>
            </a:pPr>
            <a:r>
              <a:rPr lang="de-DE" sz="1200" kern="1200" dirty="0">
                <a:solidFill>
                  <a:schemeClr val="tx1"/>
                </a:solidFill>
                <a:effectLst/>
                <a:latin typeface="+mn-lt"/>
                <a:ea typeface="+mn-ea"/>
                <a:cs typeface="+mn-cs"/>
              </a:rPr>
              <a:t>Zusammen sind wir in den Park gegangen.</a:t>
            </a:r>
          </a:p>
          <a:p>
            <a:pPr marL="228600" indent="-228600">
              <a:buAutoNum type="arabicPeriod"/>
            </a:pPr>
            <a:r>
              <a:rPr lang="de-DE" sz="1200" kern="1200" dirty="0">
                <a:solidFill>
                  <a:schemeClr val="tx1"/>
                </a:solidFill>
                <a:effectLst/>
                <a:latin typeface="+mn-lt"/>
                <a:ea typeface="+mn-ea"/>
                <a:cs typeface="+mn-cs"/>
              </a:rPr>
              <a:t>Fast sind Wolfgang und ich auch ins Ausland gefahren!</a:t>
            </a:r>
          </a:p>
          <a:p>
            <a:pPr marL="228600" indent="-228600">
              <a:buAutoNum type="arabicPeriod"/>
            </a:pPr>
            <a:r>
              <a:rPr lang="de-DE" sz="1200" kern="1200" dirty="0">
                <a:solidFill>
                  <a:schemeClr val="tx1"/>
                </a:solidFill>
                <a:effectLst/>
                <a:latin typeface="+mn-lt"/>
                <a:ea typeface="+mn-ea"/>
                <a:cs typeface="+mn-cs"/>
              </a:rPr>
              <a:t>Aber Mama hat leider zu Hause gearbeitet. </a:t>
            </a:r>
          </a:p>
          <a:p>
            <a:pPr marL="228600" indent="-228600">
              <a:buAutoNum type="arabicPeriod"/>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sz="1200" kern="1200" dirty="0" err="1">
                <a:solidFill>
                  <a:schemeClr val="tx1"/>
                </a:solidFill>
                <a:effectLst/>
                <a:latin typeface="+mn-lt"/>
                <a:ea typeface="+mn-ea"/>
                <a:cs typeface="+mn-cs"/>
              </a:rPr>
              <a:t>Ausland</a:t>
            </a:r>
            <a:r>
              <a:rPr lang="en-GB" sz="1200" kern="1200" dirty="0">
                <a:solidFill>
                  <a:schemeClr val="tx1"/>
                </a:solidFill>
                <a:effectLst/>
                <a:latin typeface="+mn-lt"/>
                <a:ea typeface="+mn-ea"/>
                <a:cs typeface="+mn-cs"/>
              </a:rPr>
              <a:t> [1382]</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indent="0">
              <a:buNone/>
            </a:pPr>
            <a:endParaRPr lang="de-DE" sz="1200" kern="1200" dirty="0">
              <a:solidFill>
                <a:schemeClr val="tx1"/>
              </a:solidFill>
              <a:effectLst/>
              <a:latin typeface="+mn-lt"/>
              <a:ea typeface="+mn-ea"/>
              <a:cs typeface="+mn-cs"/>
            </a:endParaRPr>
          </a:p>
          <a:p>
            <a:pPr marL="228600" indent="-228600">
              <a:buAutoNum type="arabicPeriod"/>
            </a:pPr>
            <a:endParaRPr lang="de-DE" sz="1200" kern="1200" dirty="0">
              <a:solidFill>
                <a:schemeClr val="tx1"/>
              </a:solidFill>
              <a:effectLst/>
              <a:latin typeface="+mn-lt"/>
              <a:ea typeface="+mn-ea"/>
              <a:cs typeface="+mn-cs"/>
            </a:endParaRPr>
          </a:p>
          <a:p>
            <a:pPr marL="228600" indent="-228600">
              <a:buAutoNum type="arabicPeriod"/>
            </a:pPr>
            <a:endParaRPr lang="de-DE" sz="1200" kern="1200" dirty="0">
              <a:solidFill>
                <a:schemeClr val="tx1"/>
              </a:solidFill>
              <a:effectLst/>
              <a:latin typeface="+mn-lt"/>
              <a:ea typeface="+mn-ea"/>
              <a:cs typeface="+mn-cs"/>
            </a:endParaRPr>
          </a:p>
          <a:p>
            <a:pPr marL="228600" indent="-228600">
              <a:buAutoNum type="arabicPeriod"/>
            </a:pPr>
            <a:endParaRPr lang="de-D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853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TO MODEL SPEAKING ACTIVITY</a:t>
            </a:r>
          </a:p>
          <a:p>
            <a:r>
              <a:rPr lang="en-GB" b="1" dirty="0"/>
              <a:t>Note: if preferred there is an alternative speaking activity on slides at the end.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 (including modelling)</a:t>
            </a:r>
            <a:br>
              <a:rPr lang="en-GB" dirty="0"/>
            </a:br>
            <a:br>
              <a:rPr lang="en-GB" b="1" dirty="0"/>
            </a:br>
            <a:br>
              <a:rPr lang="en-GB" dirty="0"/>
            </a:br>
            <a:r>
              <a:rPr lang="en-GB" b="1" dirty="0"/>
              <a:t>Procedure:</a:t>
            </a:r>
            <a:br>
              <a:rPr lang="en-GB" dirty="0"/>
            </a:br>
            <a:r>
              <a:rPr lang="en-GB" dirty="0"/>
              <a:t>1. Person A offers a piece of information from a card and then asks a question to complete their card. E.g</a:t>
            </a:r>
            <a:r>
              <a:rPr lang="en-GB" i="1" dirty="0"/>
              <a:t>. </a:t>
            </a:r>
            <a:r>
              <a:rPr lang="en-GB" sz="1200" i="1" dirty="0" err="1">
                <a:solidFill>
                  <a:schemeClr val="bg1"/>
                </a:solidFill>
              </a:rPr>
              <a:t>Uli</a:t>
            </a:r>
            <a:r>
              <a:rPr lang="en-GB" sz="1200" i="1" dirty="0">
                <a:solidFill>
                  <a:schemeClr val="bg1"/>
                </a:solidFill>
              </a:rPr>
              <a:t> hat England </a:t>
            </a:r>
            <a:r>
              <a:rPr lang="en-GB" sz="1200" i="1" dirty="0" err="1">
                <a:solidFill>
                  <a:schemeClr val="bg1"/>
                </a:solidFill>
              </a:rPr>
              <a:t>besucht</a:t>
            </a:r>
            <a:r>
              <a:rPr lang="en-GB" sz="1200" i="1" dirty="0">
                <a:solidFill>
                  <a:schemeClr val="bg1"/>
                </a:solidFill>
              </a:rPr>
              <a:t>. </a:t>
            </a:r>
            <a:br>
              <a:rPr lang="en-GB" sz="1200" i="1" dirty="0">
                <a:solidFill>
                  <a:schemeClr val="bg1"/>
                </a:solidFill>
              </a:rPr>
            </a:br>
            <a:r>
              <a:rPr lang="en-GB" sz="1200" i="1" dirty="0">
                <a:solidFill>
                  <a:schemeClr val="bg1"/>
                </a:solidFill>
              </a:rPr>
              <a:t>Wie </a:t>
            </a:r>
            <a:r>
              <a:rPr lang="en-GB" sz="1200" i="1" dirty="0" err="1">
                <a:solidFill>
                  <a:schemeClr val="bg1"/>
                </a:solidFill>
              </a:rPr>
              <a:t>ist</a:t>
            </a:r>
            <a:r>
              <a:rPr lang="en-GB" sz="1200" i="1" dirty="0">
                <a:solidFill>
                  <a:schemeClr val="bg1"/>
                </a:solidFill>
              </a:rPr>
              <a:t> </a:t>
            </a:r>
            <a:r>
              <a:rPr lang="en-GB" sz="1200" i="1" dirty="0" err="1">
                <a:solidFill>
                  <a:schemeClr val="bg1"/>
                </a:solidFill>
              </a:rPr>
              <a:t>er</a:t>
            </a:r>
            <a:r>
              <a:rPr lang="en-GB" sz="1200" i="1" dirty="0">
                <a:solidFill>
                  <a:schemeClr val="bg1"/>
                </a:solidFill>
              </a:rPr>
              <a:t> </a:t>
            </a:r>
            <a:r>
              <a:rPr lang="en-GB" sz="1200" i="1" dirty="0" err="1">
                <a:solidFill>
                  <a:schemeClr val="bg1"/>
                </a:solidFill>
              </a:rPr>
              <a:t>gefahren</a:t>
            </a:r>
            <a:r>
              <a:rPr lang="en-GB" sz="1200" i="1" dirty="0">
                <a:solidFill>
                  <a:schemeClr val="bg1"/>
                </a:solidFill>
              </a:rPr>
              <a:t>?</a:t>
            </a:r>
            <a:br>
              <a:rPr lang="en-GB" sz="1200" dirty="0">
                <a:solidFill>
                  <a:schemeClr val="bg1"/>
                </a:solidFill>
              </a:rPr>
            </a:br>
            <a:r>
              <a:rPr lang="en-GB" dirty="0"/>
              <a:t>2. Person B answers. E.g. </a:t>
            </a:r>
            <a:r>
              <a:rPr lang="en-GB" sz="1200" i="1" dirty="0" err="1">
                <a:solidFill>
                  <a:schemeClr val="bg1"/>
                </a:solidFill>
              </a:rPr>
              <a:t>Er</a:t>
            </a:r>
            <a:r>
              <a:rPr lang="en-GB" sz="1200" i="1" dirty="0">
                <a:solidFill>
                  <a:schemeClr val="bg1"/>
                </a:solidFill>
              </a:rPr>
              <a:t> </a:t>
            </a:r>
            <a:r>
              <a:rPr lang="en-GB" sz="1200" i="1" dirty="0" err="1">
                <a:solidFill>
                  <a:schemeClr val="bg1"/>
                </a:solidFill>
              </a:rPr>
              <a:t>ist</a:t>
            </a:r>
            <a:r>
              <a:rPr lang="en-GB" sz="1200" i="1" dirty="0">
                <a:solidFill>
                  <a:schemeClr val="bg1"/>
                </a:solidFill>
              </a:rPr>
              <a:t> </a:t>
            </a:r>
            <a:r>
              <a:rPr lang="en-GB" sz="1200" i="1" dirty="0" err="1">
                <a:solidFill>
                  <a:schemeClr val="bg1"/>
                </a:solidFill>
              </a:rPr>
              <a:t>mit</a:t>
            </a:r>
            <a:r>
              <a:rPr lang="en-GB" sz="1200" i="1" dirty="0">
                <a:solidFill>
                  <a:schemeClr val="bg1"/>
                </a:solidFill>
              </a:rPr>
              <a:t> </a:t>
            </a:r>
            <a:r>
              <a:rPr lang="en-GB" sz="1200" i="1" dirty="0" err="1">
                <a:solidFill>
                  <a:schemeClr val="bg1"/>
                </a:solidFill>
              </a:rPr>
              <a:t>dem</a:t>
            </a:r>
            <a:r>
              <a:rPr lang="en-GB" sz="1200" i="1" dirty="0">
                <a:solidFill>
                  <a:schemeClr val="bg1"/>
                </a:solidFill>
              </a:rPr>
              <a:t> Zug </a:t>
            </a:r>
            <a:r>
              <a:rPr lang="en-GB" sz="1200" i="1" dirty="0" err="1">
                <a:solidFill>
                  <a:schemeClr val="bg1"/>
                </a:solidFill>
              </a:rPr>
              <a:t>gefahren</a:t>
            </a:r>
            <a:r>
              <a:rPr lang="en-GB" sz="1200" i="1" dirty="0">
                <a:solidFill>
                  <a:schemeClr val="bg1"/>
                </a:solidFill>
              </a:rPr>
              <a:t>.</a:t>
            </a:r>
            <a:endParaRPr lang="en-GB" i="1" dirty="0">
              <a:solidFill>
                <a:schemeClr val="bg1"/>
              </a:solidFill>
            </a:endParaRPr>
          </a:p>
          <a:p>
            <a:r>
              <a:rPr lang="en-GB" dirty="0"/>
              <a:t>3. Person B then asks a question for the next card and so on until all cards have been completed.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520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A&amp;B Handouts </a:t>
            </a:r>
            <a:br>
              <a:rPr lang="en-GB" dirty="0"/>
            </a:br>
            <a:r>
              <a:rPr lang="en-GB" dirty="0"/>
              <a:t>Note: there are two of Person A and B on this slide.  For a class of 32, copy the sheet x 8 and cut into 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230D1B-22FA-486E-80DD-641C45951A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552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showing Person A’s cards.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424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showing Person B’s cards.</a:t>
            </a: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528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word order in writing.</a:t>
            </a:r>
            <a:br>
              <a:rPr lang="en-GB" dirty="0"/>
            </a:br>
            <a:br>
              <a:rPr lang="en-GB" dirty="0"/>
            </a:br>
            <a:r>
              <a:rPr lang="en-GB" b="1" dirty="0"/>
              <a:t>Procedure:</a:t>
            </a:r>
            <a:br>
              <a:rPr lang="en-GB" dirty="0"/>
            </a:br>
            <a:r>
              <a:rPr lang="en-GB" dirty="0"/>
              <a:t>1. Translate the sentences back into German.</a:t>
            </a:r>
          </a:p>
          <a:p>
            <a:r>
              <a:rPr lang="en-GB" dirty="0"/>
              <a:t>2. Click to reveal and check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of unknown words (1 is the most frequent word in German): </a:t>
            </a:r>
            <a:br>
              <a:rPr lang="en-GB" baseline="0" dirty="0"/>
            </a:br>
            <a:r>
              <a:rPr lang="en-GB" sz="1200" kern="1200" dirty="0" err="1">
                <a:solidFill>
                  <a:schemeClr val="tx1"/>
                </a:solidFill>
                <a:effectLst/>
                <a:latin typeface="+mn-lt"/>
                <a:ea typeface="+mn-ea"/>
                <a:cs typeface="+mn-cs"/>
              </a:rPr>
              <a:t>Traum</a:t>
            </a:r>
            <a:r>
              <a:rPr lang="en-GB" sz="1200" kern="1200" dirty="0">
                <a:solidFill>
                  <a:schemeClr val="tx1"/>
                </a:solidFill>
                <a:effectLst/>
                <a:latin typeface="+mn-lt"/>
                <a:ea typeface="+mn-ea"/>
                <a:cs typeface="+mn-cs"/>
              </a:rPr>
              <a:t> [992]</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baseline="0" dirty="0"/>
              <a:t>To practise SSC long and short </a:t>
            </a:r>
            <a:r>
              <a:rPr lang="en-GB" b="1" baseline="0" dirty="0"/>
              <a:t>[a] and [o] </a:t>
            </a:r>
            <a:r>
              <a:rPr lang="en-GB" b="0" baseline="0" dirty="0"/>
              <a:t>with vocabulary that is part of this week’s and revisited vocabulary sets. The task is thus also a vocabulary practice task.</a:t>
            </a:r>
            <a:br>
              <a:rPr lang="en-GB" b="0" dirty="0"/>
            </a:br>
            <a:br>
              <a:rPr lang="en-GB" b="0" dirty="0"/>
            </a:br>
            <a:r>
              <a:rPr lang="en-GB" b="1" dirty="0"/>
              <a:t>Procedure:</a:t>
            </a:r>
            <a:br>
              <a:rPr lang="en-GB" dirty="0"/>
            </a:br>
            <a:r>
              <a:rPr lang="en-GB" dirty="0"/>
              <a:t>1. Draw a 2 x 2 and write the source words.</a:t>
            </a:r>
            <a:br>
              <a:rPr lang="en-GB" dirty="0"/>
            </a:br>
            <a:r>
              <a:rPr lang="en-GB" dirty="0"/>
              <a:t>2. Click to listen and write each word into the correct square.</a:t>
            </a:r>
            <a:br>
              <a:rPr lang="en-GB" dirty="0"/>
            </a:br>
            <a:r>
              <a:rPr lang="en-GB" dirty="0"/>
              <a:t>3. Click to hear and see and word again.</a:t>
            </a:r>
            <a:br>
              <a:rPr lang="en-GB" dirty="0"/>
            </a:br>
            <a:br>
              <a:rPr lang="en-GB" dirty="0"/>
            </a:br>
            <a:r>
              <a:rPr lang="en-GB" dirty="0"/>
              <a:t>NB: Words will appear on clicks, so take care that the mouse is on action button when you click for audio (or the answers will appear too soon).</a:t>
            </a:r>
            <a:br>
              <a:rPr lang="en-GB" dirty="0"/>
            </a:br>
            <a:br>
              <a:rPr lang="en-GB" dirty="0"/>
            </a:br>
            <a:r>
              <a:rPr lang="en-GB" b="1" dirty="0"/>
              <a:t>Transcript:</a:t>
            </a:r>
            <a:br>
              <a:rPr lang="en-GB" dirty="0"/>
            </a:br>
            <a:r>
              <a:rPr lang="en-GB" dirty="0"/>
              <a:t>1. </a:t>
            </a:r>
            <a:r>
              <a:rPr lang="en-GB" dirty="0" err="1"/>
              <a:t>Osten</a:t>
            </a:r>
            <a:r>
              <a:rPr lang="en-GB" dirty="0"/>
              <a:t> (short [o]</a:t>
            </a:r>
            <a:br>
              <a:rPr lang="en-GB" dirty="0"/>
            </a:br>
            <a:r>
              <a:rPr lang="en-GB" dirty="0"/>
              <a:t>2. </a:t>
            </a:r>
            <a:r>
              <a:rPr lang="en-GB" dirty="0" err="1"/>
              <a:t>Bahnhof</a:t>
            </a:r>
            <a:r>
              <a:rPr lang="en-GB" dirty="0"/>
              <a:t> (long [a])</a:t>
            </a:r>
            <a:br>
              <a:rPr lang="en-GB" dirty="0"/>
            </a:br>
            <a:r>
              <a:rPr lang="en-GB" dirty="0"/>
              <a:t>3. </a:t>
            </a:r>
            <a:r>
              <a:rPr lang="en-GB" dirty="0" err="1"/>
              <a:t>polnisch</a:t>
            </a:r>
            <a:r>
              <a:rPr lang="en-GB" dirty="0"/>
              <a:t> (short [o])</a:t>
            </a:r>
            <a:br>
              <a:rPr lang="en-GB" dirty="0"/>
            </a:br>
            <a:r>
              <a:rPr lang="en-GB" dirty="0"/>
              <a:t>4. </a:t>
            </a:r>
            <a:r>
              <a:rPr lang="en-GB" dirty="0" err="1"/>
              <a:t>geflogen</a:t>
            </a:r>
            <a:r>
              <a:rPr lang="en-GB" dirty="0"/>
              <a:t> (long [o])</a:t>
            </a:r>
            <a:br>
              <a:rPr lang="en-GB" dirty="0"/>
            </a:br>
            <a:r>
              <a:rPr lang="en-GB" dirty="0"/>
              <a:t>5. </a:t>
            </a:r>
            <a:r>
              <a:rPr lang="en-GB" dirty="0" err="1"/>
              <a:t>gefahren</a:t>
            </a:r>
            <a:r>
              <a:rPr lang="en-GB" dirty="0"/>
              <a:t> (long [a])</a:t>
            </a:r>
            <a:br>
              <a:rPr lang="en-GB" dirty="0"/>
            </a:br>
            <a:r>
              <a:rPr lang="en-GB" dirty="0"/>
              <a:t>6. </a:t>
            </a:r>
            <a:r>
              <a:rPr lang="en-GB" dirty="0" err="1"/>
              <a:t>spannend</a:t>
            </a:r>
            <a:r>
              <a:rPr lang="en-GB" dirty="0"/>
              <a:t> (short [a])</a:t>
            </a:r>
            <a:br>
              <a:rPr lang="en-GB" dirty="0"/>
            </a:br>
            <a:r>
              <a:rPr lang="en-GB" dirty="0"/>
              <a:t>7. </a:t>
            </a:r>
            <a:r>
              <a:rPr lang="en-GB" dirty="0" err="1"/>
              <a:t>Polen</a:t>
            </a:r>
            <a:r>
              <a:rPr lang="en-GB" dirty="0"/>
              <a:t> (long [o])</a:t>
            </a:r>
            <a:br>
              <a:rPr lang="en-GB" dirty="0"/>
            </a:br>
            <a:r>
              <a:rPr lang="en-GB" dirty="0"/>
              <a:t>8. </a:t>
            </a:r>
            <a:r>
              <a:rPr lang="en-GB" dirty="0" err="1"/>
              <a:t>Tante</a:t>
            </a:r>
            <a:r>
              <a:rPr lang="en-GB" dirty="0"/>
              <a:t> (short [a])</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753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https://rachelhawkes.com/LDPresources/Yr8German/German_Y8_Term1ii</a:t>
            </a:r>
            <a:r>
              <a:rPr lang="en-GB" b="0" i="0">
                <a:solidFill>
                  <a:srgbClr val="222222"/>
                </a:solidFill>
                <a:effectLst/>
                <a:latin typeface="Arial" panose="020B0604020202020204" pitchFamily="34" charset="0"/>
              </a:rPr>
              <a:t>_Wk4_</a:t>
            </a:r>
            <a:r>
              <a:rPr lang="en-GB" b="0" i="0" dirty="0">
                <a:solidFill>
                  <a:srgbClr val="222222"/>
                </a:solidFill>
                <a:effectLst/>
                <a:latin typeface="Arial" panose="020B0604020202020204" pitchFamily="34" charset="0"/>
              </a:rPr>
              <a:t>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This week: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Article agreement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93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 needed. </a:t>
            </a:r>
          </a:p>
          <a:p>
            <a:r>
              <a:rPr lang="en-GB" b="1" dirty="0"/>
              <a:t>Timing: 5 minutes</a:t>
            </a:r>
            <a:br>
              <a:rPr lang="en-GB" dirty="0"/>
            </a:br>
            <a:br>
              <a:rPr lang="en-GB" b="1" dirty="0"/>
            </a:br>
            <a:r>
              <a:rPr lang="en-GB" b="1" dirty="0"/>
              <a:t>Aim:  </a:t>
            </a:r>
            <a:r>
              <a:rPr lang="en-GB" b="0" dirty="0"/>
              <a:t>To practise verbs in the past (perfect) with </a:t>
            </a:r>
            <a:r>
              <a:rPr lang="en-GB" b="0" dirty="0" err="1"/>
              <a:t>haben</a:t>
            </a:r>
            <a:r>
              <a:rPr lang="en-GB" b="0" dirty="0"/>
              <a:t> / sein and </a:t>
            </a:r>
            <a:r>
              <a:rPr lang="en-GB" b="0" dirty="0" err="1"/>
              <a:t>mit</a:t>
            </a:r>
            <a:r>
              <a:rPr lang="en-GB" b="0" dirty="0"/>
              <a:t> + R3 (dative)</a:t>
            </a:r>
            <a:br>
              <a:rPr lang="en-GB" dirty="0"/>
            </a:br>
            <a:br>
              <a:rPr lang="en-GB" dirty="0"/>
            </a:br>
            <a:r>
              <a:rPr lang="en-GB" b="1" dirty="0"/>
              <a:t>Procedure:</a:t>
            </a:r>
            <a:br>
              <a:rPr lang="en-GB" dirty="0"/>
            </a:br>
            <a:r>
              <a:rPr lang="en-GB" dirty="0"/>
              <a:t>1. Person A reads sentence 1, person B then completes the sentence choosing from the options they have been given.</a:t>
            </a:r>
          </a:p>
          <a:p>
            <a:r>
              <a:rPr lang="en-GB" dirty="0"/>
              <a:t>2. Continue until the dialogue is complete.</a:t>
            </a:r>
          </a:p>
          <a:p>
            <a:endParaRPr lang="en-GB" dirty="0"/>
          </a:p>
          <a:p>
            <a:pPr lvl="0">
              <a:lnSpc>
                <a:spcPct val="150000"/>
              </a:lnSpc>
              <a:defRPr/>
            </a:pPr>
            <a:r>
              <a:rPr lang="en-GB" b="1" dirty="0"/>
              <a:t>Complete story:</a:t>
            </a:r>
            <a:br>
              <a:rPr lang="en-GB" dirty="0"/>
            </a:br>
            <a:r>
              <a:rPr lang="fr-FR" sz="1200" dirty="0">
                <a:solidFill>
                  <a:srgbClr val="1F4E79"/>
                </a:solidFill>
              </a:rPr>
              <a:t>Hannah </a:t>
            </a:r>
            <a:r>
              <a:rPr lang="fr-FR" sz="1200" dirty="0" err="1">
                <a:solidFill>
                  <a:srgbClr val="1F4E79"/>
                </a:solidFill>
              </a:rPr>
              <a:t>macht</a:t>
            </a:r>
            <a:r>
              <a:rPr lang="fr-FR" sz="1200" dirty="0">
                <a:solidFill>
                  <a:srgbClr val="1F4E79"/>
                </a:solidFill>
              </a:rPr>
              <a:t> </a:t>
            </a:r>
            <a:r>
              <a:rPr lang="fr-FR" sz="1200" dirty="0" err="1">
                <a:solidFill>
                  <a:srgbClr val="1F4E79"/>
                </a:solidFill>
              </a:rPr>
              <a:t>viele</a:t>
            </a:r>
            <a:r>
              <a:rPr lang="fr-FR" sz="1200" dirty="0">
                <a:solidFill>
                  <a:srgbClr val="1F4E79"/>
                </a:solidFill>
              </a:rPr>
              <a:t> </a:t>
            </a:r>
            <a:r>
              <a:rPr lang="fr-FR" sz="1200" dirty="0" err="1">
                <a:solidFill>
                  <a:srgbClr val="1F4E79"/>
                </a:solidFill>
              </a:rPr>
              <a:t>wunderbare</a:t>
            </a:r>
            <a:r>
              <a:rPr lang="fr-FR" sz="1200" dirty="0">
                <a:solidFill>
                  <a:srgbClr val="1F4E79"/>
                </a:solidFill>
              </a:rPr>
              <a:t> </a:t>
            </a:r>
            <a:r>
              <a:rPr lang="fr-FR" sz="1200" dirty="0" err="1">
                <a:solidFill>
                  <a:srgbClr val="1F4E79"/>
                </a:solidFill>
              </a:rPr>
              <a:t>Reisen</a:t>
            </a:r>
            <a:r>
              <a:rPr lang="fr-FR" sz="1200" dirty="0">
                <a:solidFill>
                  <a:srgbClr val="1F4E79"/>
                </a:solidFill>
              </a:rPr>
              <a:t>. </a:t>
            </a:r>
            <a:r>
              <a:rPr lang="fr-FR" sz="1200" dirty="0" err="1">
                <a:solidFill>
                  <a:srgbClr val="115076"/>
                </a:solidFill>
              </a:rPr>
              <a:t>Letzte</a:t>
            </a:r>
            <a:r>
              <a:rPr lang="fr-FR" sz="1200" dirty="0">
                <a:solidFill>
                  <a:srgbClr val="115076"/>
                </a:solidFill>
              </a:rPr>
              <a:t> </a:t>
            </a:r>
            <a:r>
              <a:rPr lang="fr-FR" sz="1200" dirty="0" err="1">
                <a:solidFill>
                  <a:srgbClr val="115076"/>
                </a:solidFill>
              </a:rPr>
              <a:t>Woche</a:t>
            </a:r>
            <a:r>
              <a:rPr lang="fr-FR" sz="1200" dirty="0">
                <a:solidFill>
                  <a:srgbClr val="115076"/>
                </a:solidFill>
              </a:rPr>
              <a:t> </a:t>
            </a:r>
            <a:r>
              <a:rPr lang="fr-FR" sz="1200" b="1" dirty="0" err="1">
                <a:solidFill>
                  <a:srgbClr val="115076"/>
                </a:solidFill>
              </a:rPr>
              <a:t>hat</a:t>
            </a:r>
            <a:r>
              <a:rPr lang="fr-FR" sz="1200" dirty="0">
                <a:solidFill>
                  <a:srgbClr val="115076"/>
                </a:solidFill>
              </a:rPr>
              <a:t> </a:t>
            </a:r>
            <a:r>
              <a:rPr lang="fr-FR" sz="1200" dirty="0" err="1">
                <a:solidFill>
                  <a:srgbClr val="115076"/>
                </a:solidFill>
              </a:rPr>
              <a:t>sie</a:t>
            </a:r>
            <a:r>
              <a:rPr lang="fr-FR" sz="1200" dirty="0">
                <a:solidFill>
                  <a:srgbClr val="115076"/>
                </a:solidFill>
              </a:rPr>
              <a:t> </a:t>
            </a:r>
            <a:r>
              <a:rPr lang="fr-FR" sz="1200" dirty="0" err="1">
                <a:solidFill>
                  <a:srgbClr val="115076"/>
                </a:solidFill>
              </a:rPr>
              <a:t>Marokko</a:t>
            </a:r>
            <a:r>
              <a:rPr lang="fr-FR" sz="1200" dirty="0">
                <a:solidFill>
                  <a:srgbClr val="115076"/>
                </a:solidFill>
              </a:rPr>
              <a:t> </a:t>
            </a:r>
            <a:r>
              <a:rPr lang="fr-FR" sz="1200" b="1" dirty="0" err="1">
                <a:solidFill>
                  <a:schemeClr val="accent2"/>
                </a:solidFill>
              </a:rPr>
              <a:t>besucht</a:t>
            </a:r>
            <a:r>
              <a:rPr lang="fr-FR" sz="1200" dirty="0">
                <a:solidFill>
                  <a:srgbClr val="115076"/>
                </a:solidFill>
              </a:rPr>
              <a:t>. </a:t>
            </a:r>
            <a:r>
              <a:rPr lang="fr-FR" sz="1200" dirty="0" err="1">
                <a:solidFill>
                  <a:srgbClr val="115076"/>
                </a:solidFill>
              </a:rPr>
              <a:t>Sie</a:t>
            </a:r>
            <a:r>
              <a:rPr lang="fr-FR" sz="1200" dirty="0">
                <a:solidFill>
                  <a:srgbClr val="115076"/>
                </a:solidFill>
              </a:rPr>
              <a:t> </a:t>
            </a:r>
            <a:r>
              <a:rPr lang="fr-FR" sz="1200" b="1" dirty="0" err="1">
                <a:solidFill>
                  <a:srgbClr val="115076"/>
                </a:solidFill>
              </a:rPr>
              <a:t>ist</a:t>
            </a:r>
            <a:r>
              <a:rPr lang="fr-FR" sz="1200" dirty="0">
                <a:solidFill>
                  <a:srgbClr val="115076"/>
                </a:solidFill>
              </a:rPr>
              <a:t> </a:t>
            </a:r>
            <a:r>
              <a:rPr lang="fr-FR" sz="1200" dirty="0" err="1">
                <a:solidFill>
                  <a:srgbClr val="115076"/>
                </a:solidFill>
              </a:rPr>
              <a:t>zuerst</a:t>
            </a:r>
            <a:r>
              <a:rPr lang="fr-FR" sz="1200" dirty="0">
                <a:solidFill>
                  <a:srgbClr val="115076"/>
                </a:solidFill>
              </a:rPr>
              <a:t> mit </a:t>
            </a:r>
            <a:r>
              <a:rPr lang="fr-FR" sz="1200" b="1" dirty="0">
                <a:solidFill>
                  <a:srgbClr val="115076"/>
                </a:solidFill>
              </a:rPr>
              <a:t>der</a:t>
            </a:r>
            <a:r>
              <a:rPr lang="fr-FR" sz="1200" dirty="0">
                <a:solidFill>
                  <a:srgbClr val="115076"/>
                </a:solidFill>
              </a:rPr>
              <a:t> </a:t>
            </a:r>
            <a:r>
              <a:rPr lang="fr-FR" sz="1200" b="1" dirty="0">
                <a:solidFill>
                  <a:schemeClr val="accent2"/>
                </a:solidFill>
              </a:rPr>
              <a:t>Bahn</a:t>
            </a:r>
            <a:r>
              <a:rPr lang="fr-FR" sz="1200" dirty="0">
                <a:solidFill>
                  <a:srgbClr val="115076"/>
                </a:solidFill>
              </a:rPr>
              <a:t> </a:t>
            </a:r>
            <a:r>
              <a:rPr lang="fr-FR" sz="1200" dirty="0" err="1">
                <a:solidFill>
                  <a:srgbClr val="115076"/>
                </a:solidFill>
              </a:rPr>
              <a:t>nach</a:t>
            </a:r>
            <a:r>
              <a:rPr lang="fr-FR" sz="1200" dirty="0">
                <a:solidFill>
                  <a:srgbClr val="115076"/>
                </a:solidFill>
              </a:rPr>
              <a:t> Cadiz </a:t>
            </a:r>
            <a:r>
              <a:rPr lang="fr-FR" sz="1200" b="1" dirty="0" err="1">
                <a:solidFill>
                  <a:schemeClr val="accent2"/>
                </a:solidFill>
              </a:rPr>
              <a:t>gefahren</a:t>
            </a:r>
            <a:r>
              <a:rPr lang="fr-FR" sz="1200" b="1" dirty="0">
                <a:solidFill>
                  <a:srgbClr val="115076"/>
                </a:solidFill>
              </a:rPr>
              <a:t>. </a:t>
            </a:r>
            <a:r>
              <a:rPr lang="fr-FR" sz="1200" dirty="0">
                <a:solidFill>
                  <a:srgbClr val="115076"/>
                </a:solidFill>
              </a:rPr>
              <a:t>Dort </a:t>
            </a:r>
            <a:r>
              <a:rPr lang="fr-FR" sz="1200" b="1" dirty="0" err="1">
                <a:solidFill>
                  <a:srgbClr val="115076"/>
                </a:solidFill>
              </a:rPr>
              <a:t>ist</a:t>
            </a:r>
            <a:r>
              <a:rPr lang="fr-FR" sz="1200" dirty="0">
                <a:solidFill>
                  <a:srgbClr val="115076"/>
                </a:solidFill>
              </a:rPr>
              <a:t> </a:t>
            </a:r>
            <a:r>
              <a:rPr lang="fr-FR" sz="1200" dirty="0" err="1">
                <a:solidFill>
                  <a:srgbClr val="115076"/>
                </a:solidFill>
              </a:rPr>
              <a:t>sie</a:t>
            </a:r>
            <a:r>
              <a:rPr lang="fr-FR" sz="1200" dirty="0">
                <a:solidFill>
                  <a:srgbClr val="115076"/>
                </a:solidFill>
              </a:rPr>
              <a:t> in der </a:t>
            </a:r>
            <a:r>
              <a:rPr lang="fr-FR" sz="1200" dirty="0" err="1">
                <a:solidFill>
                  <a:srgbClr val="115076"/>
                </a:solidFill>
              </a:rPr>
              <a:t>Stadt</a:t>
            </a:r>
            <a:r>
              <a:rPr lang="fr-FR" sz="1200" dirty="0">
                <a:solidFill>
                  <a:srgbClr val="115076"/>
                </a:solidFill>
              </a:rPr>
              <a:t> </a:t>
            </a:r>
            <a:r>
              <a:rPr lang="fr-FR" sz="1200" b="1" dirty="0" err="1">
                <a:solidFill>
                  <a:schemeClr val="accent2"/>
                </a:solidFill>
              </a:rPr>
              <a:t>gegangen</a:t>
            </a:r>
            <a:r>
              <a:rPr lang="fr-FR" sz="1200" dirty="0">
                <a:solidFill>
                  <a:srgbClr val="115076"/>
                </a:solidFill>
              </a:rPr>
              <a:t> </a:t>
            </a:r>
            <a:r>
              <a:rPr lang="fr-FR" sz="1200" dirty="0" err="1">
                <a:solidFill>
                  <a:srgbClr val="115076"/>
                </a:solidFill>
              </a:rPr>
              <a:t>und</a:t>
            </a:r>
            <a:r>
              <a:rPr lang="fr-FR" sz="1200" dirty="0">
                <a:solidFill>
                  <a:srgbClr val="115076"/>
                </a:solidFill>
              </a:rPr>
              <a:t> </a:t>
            </a:r>
            <a:r>
              <a:rPr lang="fr-FR" sz="1200" b="1" dirty="0" err="1">
                <a:solidFill>
                  <a:srgbClr val="115076"/>
                </a:solidFill>
              </a:rPr>
              <a:t>hat</a:t>
            </a:r>
            <a:r>
              <a:rPr lang="fr-FR" sz="1200" b="1" dirty="0">
                <a:solidFill>
                  <a:srgbClr val="115076"/>
                </a:solidFill>
              </a:rPr>
              <a:t> </a:t>
            </a:r>
            <a:r>
              <a:rPr lang="fr-FR" sz="1200" dirty="0" err="1">
                <a:solidFill>
                  <a:srgbClr val="1F4E79"/>
                </a:solidFill>
              </a:rPr>
              <a:t>das</a:t>
            </a:r>
            <a:r>
              <a:rPr lang="fr-FR" sz="1200" dirty="0">
                <a:solidFill>
                  <a:srgbClr val="1F4E79"/>
                </a:solidFill>
              </a:rPr>
              <a:t> Museum </a:t>
            </a:r>
            <a:r>
              <a:rPr lang="fr-FR" sz="1200" b="1" dirty="0" err="1">
                <a:solidFill>
                  <a:schemeClr val="accent2"/>
                </a:solidFill>
              </a:rPr>
              <a:t>besucht</a:t>
            </a:r>
            <a:r>
              <a:rPr lang="fr-FR" sz="1200" dirty="0">
                <a:solidFill>
                  <a:srgbClr val="115076"/>
                </a:solidFill>
              </a:rPr>
              <a:t>. </a:t>
            </a:r>
            <a:r>
              <a:rPr lang="fr-FR" sz="1200" dirty="0" err="1">
                <a:solidFill>
                  <a:srgbClr val="115076"/>
                </a:solidFill>
              </a:rPr>
              <a:t>Dann</a:t>
            </a:r>
            <a:r>
              <a:rPr lang="fr-FR" sz="1200" dirty="0">
                <a:solidFill>
                  <a:srgbClr val="115076"/>
                </a:solidFill>
              </a:rPr>
              <a:t> </a:t>
            </a:r>
            <a:r>
              <a:rPr lang="fr-FR" sz="1200" b="1" dirty="0" err="1">
                <a:solidFill>
                  <a:srgbClr val="115076"/>
                </a:solidFill>
              </a:rPr>
              <a:t>ist</a:t>
            </a:r>
            <a:r>
              <a:rPr lang="fr-FR" sz="1200" dirty="0">
                <a:solidFill>
                  <a:srgbClr val="115076"/>
                </a:solidFill>
              </a:rPr>
              <a:t> </a:t>
            </a:r>
            <a:r>
              <a:rPr lang="fr-FR" sz="1200" dirty="0" err="1">
                <a:solidFill>
                  <a:srgbClr val="115076"/>
                </a:solidFill>
              </a:rPr>
              <a:t>sie</a:t>
            </a:r>
            <a:r>
              <a:rPr lang="fr-FR" sz="1200" dirty="0">
                <a:solidFill>
                  <a:srgbClr val="115076"/>
                </a:solidFill>
              </a:rPr>
              <a:t> mit </a:t>
            </a:r>
            <a:r>
              <a:rPr lang="fr-FR" sz="1200" b="1" dirty="0" err="1">
                <a:solidFill>
                  <a:srgbClr val="115076"/>
                </a:solidFill>
              </a:rPr>
              <a:t>dem</a:t>
            </a:r>
            <a:r>
              <a:rPr lang="fr-FR" sz="1200" dirty="0">
                <a:solidFill>
                  <a:srgbClr val="115076"/>
                </a:solidFill>
              </a:rPr>
              <a:t> </a:t>
            </a:r>
            <a:r>
              <a:rPr lang="fr-FR" sz="1200" b="1" dirty="0">
                <a:solidFill>
                  <a:schemeClr val="accent2"/>
                </a:solidFill>
              </a:rPr>
              <a:t>Schiff</a:t>
            </a:r>
            <a:r>
              <a:rPr lang="fr-FR" sz="1200" dirty="0">
                <a:solidFill>
                  <a:srgbClr val="115076"/>
                </a:solidFill>
              </a:rPr>
              <a:t> </a:t>
            </a:r>
            <a:r>
              <a:rPr lang="fr-FR" sz="1200" dirty="0" err="1">
                <a:solidFill>
                  <a:srgbClr val="115076"/>
                </a:solidFill>
              </a:rPr>
              <a:t>nach</a:t>
            </a:r>
            <a:r>
              <a:rPr lang="fr-FR" sz="1200" dirty="0">
                <a:solidFill>
                  <a:srgbClr val="115076"/>
                </a:solidFill>
              </a:rPr>
              <a:t> </a:t>
            </a:r>
            <a:r>
              <a:rPr lang="fr-FR" sz="1200" dirty="0" err="1">
                <a:solidFill>
                  <a:srgbClr val="115076"/>
                </a:solidFill>
              </a:rPr>
              <a:t>Marokko</a:t>
            </a:r>
            <a:r>
              <a:rPr lang="fr-FR" sz="1200" dirty="0">
                <a:solidFill>
                  <a:srgbClr val="115076"/>
                </a:solidFill>
              </a:rPr>
              <a:t> </a:t>
            </a:r>
            <a:r>
              <a:rPr lang="fr-FR" sz="1200" b="1" dirty="0" err="1">
                <a:solidFill>
                  <a:schemeClr val="accent2"/>
                </a:solidFill>
              </a:rPr>
              <a:t>gefahren</a:t>
            </a:r>
            <a:r>
              <a:rPr lang="fr-FR" sz="1200" b="1" dirty="0">
                <a:solidFill>
                  <a:srgbClr val="115076"/>
                </a:solidFill>
              </a:rPr>
              <a:t>. </a:t>
            </a:r>
            <a:r>
              <a:rPr lang="fr-FR" sz="1200" dirty="0">
                <a:solidFill>
                  <a:srgbClr val="115076"/>
                </a:solidFill>
              </a:rPr>
              <a:t>Dort </a:t>
            </a:r>
            <a:r>
              <a:rPr lang="fr-FR" sz="1200" b="1" dirty="0" err="1">
                <a:solidFill>
                  <a:srgbClr val="115076"/>
                </a:solidFill>
              </a:rPr>
              <a:t>ist</a:t>
            </a:r>
            <a:r>
              <a:rPr lang="fr-FR" sz="1200" dirty="0">
                <a:solidFill>
                  <a:srgbClr val="115076"/>
                </a:solidFill>
              </a:rPr>
              <a:t> </a:t>
            </a:r>
            <a:r>
              <a:rPr lang="fr-FR" sz="1200" dirty="0" err="1">
                <a:solidFill>
                  <a:srgbClr val="115076"/>
                </a:solidFill>
              </a:rPr>
              <a:t>sie</a:t>
            </a:r>
            <a:r>
              <a:rPr lang="fr-FR" sz="1200" dirty="0">
                <a:solidFill>
                  <a:srgbClr val="115076"/>
                </a:solidFill>
              </a:rPr>
              <a:t> mit </a:t>
            </a:r>
            <a:r>
              <a:rPr lang="fr-FR" sz="1200" b="1" dirty="0" err="1">
                <a:solidFill>
                  <a:srgbClr val="115076"/>
                </a:solidFill>
              </a:rPr>
              <a:t>dem</a:t>
            </a:r>
            <a:r>
              <a:rPr lang="fr-FR" sz="1200" dirty="0">
                <a:solidFill>
                  <a:srgbClr val="115076"/>
                </a:solidFill>
              </a:rPr>
              <a:t> </a:t>
            </a:r>
            <a:r>
              <a:rPr lang="fr-FR" sz="1200" b="1" dirty="0">
                <a:solidFill>
                  <a:schemeClr val="accent2"/>
                </a:solidFill>
              </a:rPr>
              <a:t>Bus </a:t>
            </a:r>
            <a:r>
              <a:rPr lang="fr-FR" sz="1200" dirty="0" err="1">
                <a:solidFill>
                  <a:srgbClr val="115076"/>
                </a:solidFill>
              </a:rPr>
              <a:t>weiter</a:t>
            </a:r>
            <a:r>
              <a:rPr lang="fr-FR" sz="1200" dirty="0">
                <a:solidFill>
                  <a:srgbClr val="115076"/>
                </a:solidFill>
              </a:rPr>
              <a:t> </a:t>
            </a:r>
            <a:r>
              <a:rPr lang="fr-FR" sz="1200" dirty="0" err="1">
                <a:solidFill>
                  <a:srgbClr val="115076"/>
                </a:solidFill>
              </a:rPr>
              <a:t>nach</a:t>
            </a:r>
            <a:r>
              <a:rPr lang="fr-FR" sz="1200" dirty="0">
                <a:solidFill>
                  <a:srgbClr val="115076"/>
                </a:solidFill>
              </a:rPr>
              <a:t> Marrakech </a:t>
            </a:r>
            <a:r>
              <a:rPr lang="fr-FR" sz="1200" b="1" dirty="0" err="1">
                <a:solidFill>
                  <a:schemeClr val="accent2"/>
                </a:solidFill>
              </a:rPr>
              <a:t>gereist</a:t>
            </a:r>
            <a:r>
              <a:rPr lang="fr-FR" sz="1200" b="1" dirty="0">
                <a:solidFill>
                  <a:schemeClr val="accent2"/>
                </a:solidFill>
              </a:rPr>
              <a:t>. </a:t>
            </a:r>
            <a:r>
              <a:rPr lang="fr-FR" sz="1200" dirty="0">
                <a:solidFill>
                  <a:srgbClr val="1F4E79"/>
                </a:solidFill>
              </a:rPr>
              <a:t>In Marrakech </a:t>
            </a:r>
            <a:r>
              <a:rPr lang="fr-FR" sz="1200" dirty="0" err="1">
                <a:solidFill>
                  <a:srgbClr val="1F4E79"/>
                </a:solidFill>
              </a:rPr>
              <a:t>hat</a:t>
            </a:r>
            <a:r>
              <a:rPr lang="fr-FR" sz="1200" dirty="0">
                <a:solidFill>
                  <a:srgbClr val="1F4E79"/>
                </a:solidFill>
              </a:rPr>
              <a:t> </a:t>
            </a:r>
            <a:r>
              <a:rPr lang="fr-FR" sz="1200" dirty="0" err="1">
                <a:solidFill>
                  <a:srgbClr val="1F4E79"/>
                </a:solidFill>
              </a:rPr>
              <a:t>sie</a:t>
            </a:r>
            <a:r>
              <a:rPr lang="fr-FR" sz="1200" dirty="0">
                <a:solidFill>
                  <a:srgbClr val="1F4E79"/>
                </a:solidFill>
              </a:rPr>
              <a:t> </a:t>
            </a:r>
            <a:r>
              <a:rPr lang="fr-FR" sz="1200" b="1" dirty="0" err="1">
                <a:solidFill>
                  <a:srgbClr val="1F4E79"/>
                </a:solidFill>
              </a:rPr>
              <a:t>viele</a:t>
            </a:r>
            <a:r>
              <a:rPr lang="fr-FR" sz="1200" dirty="0">
                <a:solidFill>
                  <a:srgbClr val="1F4E79"/>
                </a:solidFill>
              </a:rPr>
              <a:t> </a:t>
            </a:r>
            <a:r>
              <a:rPr lang="fr-FR" sz="1200" b="1" dirty="0" err="1">
                <a:solidFill>
                  <a:schemeClr val="accent2"/>
                </a:solidFill>
              </a:rPr>
              <a:t>Märkte</a:t>
            </a:r>
            <a:r>
              <a:rPr lang="fr-FR" sz="1200" b="1" dirty="0">
                <a:solidFill>
                  <a:schemeClr val="accent2"/>
                </a:solidFill>
              </a:rPr>
              <a:t> </a:t>
            </a:r>
            <a:r>
              <a:rPr lang="fr-FR" sz="1200" dirty="0" err="1">
                <a:solidFill>
                  <a:srgbClr val="1F4E79"/>
                </a:solidFill>
              </a:rPr>
              <a:t>besucht</a:t>
            </a:r>
            <a:r>
              <a:rPr lang="fr-FR" sz="1200" dirty="0">
                <a:solidFill>
                  <a:srgbClr val="1F4E79"/>
                </a:solidFill>
              </a:rPr>
              <a:t>. </a:t>
            </a:r>
            <a:r>
              <a:rPr lang="fr-FR" sz="1200" dirty="0" err="1">
                <a:solidFill>
                  <a:srgbClr val="1F4E79"/>
                </a:solidFill>
              </a:rPr>
              <a:t>Sie</a:t>
            </a:r>
            <a:r>
              <a:rPr lang="fr-FR" sz="1200" dirty="0">
                <a:solidFill>
                  <a:srgbClr val="1F4E79"/>
                </a:solidFill>
              </a:rPr>
              <a:t> </a:t>
            </a:r>
            <a:r>
              <a:rPr lang="fr-FR" sz="1200" b="1" dirty="0" err="1">
                <a:solidFill>
                  <a:srgbClr val="1F4E79"/>
                </a:solidFill>
              </a:rPr>
              <a:t>hat</a:t>
            </a:r>
            <a:r>
              <a:rPr lang="fr-FR" sz="1200" dirty="0">
                <a:solidFill>
                  <a:srgbClr val="1F4E79"/>
                </a:solidFill>
              </a:rPr>
              <a:t> </a:t>
            </a:r>
            <a:r>
              <a:rPr lang="fr-FR" sz="1200" dirty="0" err="1">
                <a:solidFill>
                  <a:srgbClr val="1F4E79"/>
                </a:solidFill>
              </a:rPr>
              <a:t>auch</a:t>
            </a:r>
            <a:r>
              <a:rPr lang="fr-FR" sz="1200" dirty="0">
                <a:solidFill>
                  <a:srgbClr val="1F4E79"/>
                </a:solidFill>
              </a:rPr>
              <a:t> Zeit mit </a:t>
            </a:r>
            <a:r>
              <a:rPr lang="fr-FR" sz="1200" dirty="0" err="1">
                <a:solidFill>
                  <a:srgbClr val="1F4E79"/>
                </a:solidFill>
              </a:rPr>
              <a:t>einer</a:t>
            </a:r>
            <a:r>
              <a:rPr lang="fr-FR" sz="1200" dirty="0">
                <a:solidFill>
                  <a:srgbClr val="1F4E79"/>
                </a:solidFill>
              </a:rPr>
              <a:t> </a:t>
            </a:r>
            <a:r>
              <a:rPr lang="fr-FR" sz="1200" dirty="0" err="1">
                <a:solidFill>
                  <a:srgbClr val="1F4E79"/>
                </a:solidFill>
              </a:rPr>
              <a:t>Freundin</a:t>
            </a:r>
            <a:r>
              <a:rPr lang="fr-FR" sz="1200" dirty="0">
                <a:solidFill>
                  <a:srgbClr val="1F4E79"/>
                </a:solidFill>
              </a:rPr>
              <a:t> </a:t>
            </a:r>
            <a:r>
              <a:rPr lang="fr-FR" sz="1200" b="1" dirty="0" err="1">
                <a:solidFill>
                  <a:schemeClr val="accent2"/>
                </a:solidFill>
              </a:rPr>
              <a:t>verbracht</a:t>
            </a:r>
            <a:r>
              <a:rPr lang="fr-FR" sz="1200" dirty="0">
                <a:solidFill>
                  <a:srgbClr val="1F4E79"/>
                </a:solidFill>
              </a:rPr>
              <a:t>. </a:t>
            </a:r>
            <a:r>
              <a:rPr lang="fr-FR" sz="1200" dirty="0">
                <a:solidFill>
                  <a:srgbClr val="115076"/>
                </a:solidFill>
              </a:rPr>
              <a:t>Hannah </a:t>
            </a:r>
            <a:r>
              <a:rPr lang="fr-FR" sz="1200" dirty="0" err="1">
                <a:solidFill>
                  <a:srgbClr val="115076"/>
                </a:solidFill>
              </a:rPr>
              <a:t>ist</a:t>
            </a:r>
            <a:r>
              <a:rPr lang="fr-FR" sz="1200" dirty="0">
                <a:solidFill>
                  <a:srgbClr val="115076"/>
                </a:solidFill>
              </a:rPr>
              <a:t> mit</a:t>
            </a:r>
            <a:r>
              <a:rPr lang="fr-FR" sz="1200" b="1" dirty="0">
                <a:solidFill>
                  <a:srgbClr val="115076"/>
                </a:solidFill>
              </a:rPr>
              <a:t> </a:t>
            </a:r>
            <a:r>
              <a:rPr lang="fr-FR" sz="1200" b="1" dirty="0" err="1">
                <a:solidFill>
                  <a:srgbClr val="115076"/>
                </a:solidFill>
              </a:rPr>
              <a:t>dem</a:t>
            </a:r>
            <a:r>
              <a:rPr lang="fr-FR" sz="1200" b="1" dirty="0">
                <a:solidFill>
                  <a:srgbClr val="115076"/>
                </a:solidFill>
              </a:rPr>
              <a:t> </a:t>
            </a:r>
            <a:r>
              <a:rPr lang="fr-FR" sz="1200" b="1" dirty="0" err="1">
                <a:solidFill>
                  <a:schemeClr val="accent2"/>
                </a:solidFill>
              </a:rPr>
              <a:t>Flugzeug</a:t>
            </a:r>
            <a:r>
              <a:rPr lang="fr-FR" sz="1200" b="1" dirty="0">
                <a:solidFill>
                  <a:schemeClr val="accent2"/>
                </a:solidFill>
              </a:rPr>
              <a:t> </a:t>
            </a:r>
            <a:r>
              <a:rPr lang="fr-FR" sz="1200" dirty="0" err="1">
                <a:solidFill>
                  <a:srgbClr val="1F4E79"/>
                </a:solidFill>
              </a:rPr>
              <a:t>wieder</a:t>
            </a:r>
            <a:r>
              <a:rPr lang="fr-FR" sz="1200" dirty="0">
                <a:solidFill>
                  <a:srgbClr val="1F4E79"/>
                </a:solidFill>
              </a:rPr>
              <a:t> </a:t>
            </a:r>
            <a:r>
              <a:rPr lang="fr-FR" sz="1200" dirty="0" err="1">
                <a:solidFill>
                  <a:srgbClr val="1F4E79"/>
                </a:solidFill>
              </a:rPr>
              <a:t>nach</a:t>
            </a:r>
            <a:r>
              <a:rPr lang="fr-FR" sz="1200" dirty="0">
                <a:solidFill>
                  <a:srgbClr val="1F4E79"/>
                </a:solidFill>
              </a:rPr>
              <a:t> </a:t>
            </a:r>
            <a:r>
              <a:rPr lang="fr-FR" sz="1200" dirty="0" err="1">
                <a:solidFill>
                  <a:srgbClr val="1F4E79"/>
                </a:solidFill>
              </a:rPr>
              <a:t>München</a:t>
            </a:r>
            <a:r>
              <a:rPr lang="fr-FR" sz="1200" dirty="0">
                <a:solidFill>
                  <a:srgbClr val="1F4E79"/>
                </a:solidFill>
              </a:rPr>
              <a:t> </a:t>
            </a:r>
            <a:r>
              <a:rPr lang="fr-FR" sz="1200" b="1" dirty="0" err="1">
                <a:solidFill>
                  <a:schemeClr val="accent2"/>
                </a:solidFill>
              </a:rPr>
              <a:t>geflogen</a:t>
            </a:r>
            <a:r>
              <a:rPr lang="fr-FR" sz="1200" dirty="0">
                <a:solidFill>
                  <a:srgbClr val="1F4E79"/>
                </a:solidFill>
              </a:rPr>
              <a:t>. Die </a:t>
            </a:r>
            <a:r>
              <a:rPr lang="fr-FR" sz="1200" dirty="0" err="1">
                <a:solidFill>
                  <a:srgbClr val="1F4E79"/>
                </a:solidFill>
              </a:rPr>
              <a:t>Reise</a:t>
            </a:r>
            <a:r>
              <a:rPr lang="fr-FR" sz="1200" dirty="0">
                <a:solidFill>
                  <a:srgbClr val="1F4E79"/>
                </a:solidFill>
              </a:rPr>
              <a:t> </a:t>
            </a:r>
            <a:r>
              <a:rPr lang="fr-FR" sz="1200" dirty="0" err="1">
                <a:solidFill>
                  <a:srgbClr val="1F4E79"/>
                </a:solidFill>
              </a:rPr>
              <a:t>war</a:t>
            </a:r>
            <a:r>
              <a:rPr lang="fr-FR" sz="1200" dirty="0">
                <a:solidFill>
                  <a:srgbClr val="1F4E79"/>
                </a:solidFill>
              </a:rPr>
              <a:t> </a:t>
            </a:r>
            <a:r>
              <a:rPr lang="fr-FR" sz="1200" dirty="0" err="1">
                <a:solidFill>
                  <a:srgbClr val="1F4E79"/>
                </a:solidFill>
              </a:rPr>
              <a:t>wirklich</a:t>
            </a:r>
            <a:r>
              <a:rPr lang="fr-FR" sz="1200" dirty="0">
                <a:solidFill>
                  <a:srgbClr val="1F4E79"/>
                </a:solidFill>
              </a:rPr>
              <a:t> </a:t>
            </a:r>
            <a:r>
              <a:rPr lang="fr-FR" sz="1200" dirty="0" err="1">
                <a:solidFill>
                  <a:srgbClr val="1F4E79"/>
                </a:solidFill>
              </a:rPr>
              <a:t>lustig</a:t>
            </a:r>
            <a:r>
              <a:rPr lang="fr-FR" sz="1200" dirty="0">
                <a:solidFill>
                  <a:srgbClr val="1F4E79"/>
                </a:solidFill>
              </a:rPr>
              <a:t>!</a:t>
            </a:r>
            <a:endParaRPr lang="fr-FR" sz="1200" b="1" dirty="0">
              <a:solidFill>
                <a:srgbClr val="1F4E7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gegangen</a:t>
            </a:r>
            <a:r>
              <a:rPr lang="en-GB" sz="1200" kern="1200" dirty="0">
                <a:solidFill>
                  <a:schemeClr val="tx1"/>
                </a:solidFill>
                <a:effectLst/>
                <a:latin typeface="+mn-lt"/>
                <a:ea typeface="+mn-ea"/>
                <a:cs typeface="+mn-cs"/>
              </a:rPr>
              <a:t> [66] </a:t>
            </a: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[824] </a:t>
            </a:r>
            <a:r>
              <a:rPr lang="en-GB" sz="1200" kern="1200" dirty="0" err="1">
                <a:solidFill>
                  <a:schemeClr val="tx1"/>
                </a:solidFill>
                <a:effectLst/>
                <a:latin typeface="+mn-lt"/>
                <a:ea typeface="+mn-ea"/>
                <a:cs typeface="+mn-cs"/>
              </a:rPr>
              <a:t>geflogen</a:t>
            </a:r>
            <a:r>
              <a:rPr lang="en-GB" sz="1200" kern="1200" dirty="0">
                <a:solidFill>
                  <a:schemeClr val="tx1"/>
                </a:solidFill>
                <a:effectLst/>
                <a:latin typeface="+mn-lt"/>
                <a:ea typeface="+mn-ea"/>
                <a:cs typeface="+mn-cs"/>
              </a:rPr>
              <a:t> [824] Bahn [1415]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[1776] Schiff </a:t>
            </a:r>
            <a:r>
              <a:rPr lang="en-GB" sz="1200" b="1" i="0" u="none" strike="noStrike" kern="1200" cap="none" dirty="0">
                <a:solidFill>
                  <a:schemeClr val="tx1"/>
                </a:solidFill>
                <a:effectLst/>
                <a:latin typeface="+mn-lt"/>
                <a:ea typeface="Calibri"/>
                <a:cs typeface="Calibri"/>
                <a:sym typeface="Calibri"/>
              </a:rPr>
              <a:t>8.1.1.7(revisit)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lustig</a:t>
            </a:r>
            <a:r>
              <a:rPr lang="en-GB" sz="1200" kern="1200" dirty="0">
                <a:solidFill>
                  <a:schemeClr val="tx1"/>
                </a:solidFill>
                <a:effectLst/>
                <a:latin typeface="+mn-lt"/>
                <a:ea typeface="+mn-ea"/>
                <a:cs typeface="+mn-cs"/>
              </a:rPr>
              <a:t> [1973] </a:t>
            </a:r>
            <a:r>
              <a:rPr lang="en-GB" sz="1200" kern="1200" dirty="0" err="1">
                <a:solidFill>
                  <a:schemeClr val="tx1"/>
                </a:solidFill>
                <a:effectLst/>
                <a:latin typeface="+mn-lt"/>
                <a:ea typeface="+mn-ea"/>
                <a:cs typeface="+mn-cs"/>
              </a:rPr>
              <a:t>interessant</a:t>
            </a:r>
            <a:r>
              <a:rPr lang="en-GB" sz="1200" kern="1200" dirty="0">
                <a:solidFill>
                  <a:schemeClr val="tx1"/>
                </a:solidFill>
                <a:effectLst/>
                <a:latin typeface="+mn-lt"/>
                <a:ea typeface="+mn-ea"/>
                <a:cs typeface="+mn-cs"/>
              </a:rPr>
              <a:t> [810] </a:t>
            </a:r>
            <a:r>
              <a:rPr lang="en-GB" sz="1200" kern="1200" dirty="0" err="1">
                <a:solidFill>
                  <a:schemeClr val="tx1"/>
                </a:solidFill>
                <a:effectLst/>
                <a:latin typeface="+mn-lt"/>
                <a:ea typeface="+mn-ea"/>
                <a:cs typeface="+mn-cs"/>
              </a:rPr>
              <a:t>spannend</a:t>
            </a:r>
            <a:r>
              <a:rPr lang="en-GB" sz="1200" kern="1200" dirty="0">
                <a:solidFill>
                  <a:schemeClr val="tx1"/>
                </a:solidFill>
                <a:effectLst/>
                <a:latin typeface="+mn-lt"/>
                <a:ea typeface="+mn-ea"/>
                <a:cs typeface="+mn-cs"/>
              </a:rPr>
              <a:t> [1810] </a:t>
            </a:r>
            <a:r>
              <a:rPr lang="en-GB" sz="1200" kern="1200" dirty="0" err="1">
                <a:solidFill>
                  <a:schemeClr val="tx1"/>
                </a:solidFill>
                <a:effectLst/>
                <a:latin typeface="+mn-lt"/>
                <a:ea typeface="+mn-ea"/>
                <a:cs typeface="+mn-cs"/>
              </a:rPr>
              <a:t>wunderbar</a:t>
            </a:r>
            <a:r>
              <a:rPr lang="en-GB" sz="1200" kern="1200" dirty="0">
                <a:solidFill>
                  <a:schemeClr val="tx1"/>
                </a:solidFill>
                <a:effectLst/>
                <a:latin typeface="+mn-lt"/>
                <a:ea typeface="+mn-ea"/>
                <a:cs typeface="+mn-cs"/>
              </a:rPr>
              <a:t> [1603]</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462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7017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br>
              <a:rPr lang="en-GB" dirty="0"/>
            </a:br>
            <a:r>
              <a:rPr lang="en-GB" dirty="0"/>
              <a:t>Handout for </a:t>
            </a:r>
            <a:r>
              <a:rPr lang="en-GB" dirty="0" err="1"/>
              <a:t>Hannahs</a:t>
            </a:r>
            <a:r>
              <a:rPr lang="en-GB" dirty="0"/>
              <a:t> </a:t>
            </a:r>
            <a:r>
              <a:rPr lang="en-GB" dirty="0" err="1"/>
              <a:t>Reise</a:t>
            </a:r>
            <a:r>
              <a:rPr lang="en-GB" dirty="0"/>
              <a:t>.  6 x copies this sheet = sufficient for 36 students.</a:t>
            </a:r>
          </a:p>
        </p:txBody>
      </p:sp>
      <p:sp>
        <p:nvSpPr>
          <p:cNvPr id="4" name="Slide Number Placeholder 3"/>
          <p:cNvSpPr>
            <a:spLocks noGrp="1"/>
          </p:cNvSpPr>
          <p:nvPr>
            <p:ph type="sldNum" sz="quarter" idx="5"/>
          </p:nvPr>
        </p:nvSpPr>
        <p:spPr/>
        <p:txBody>
          <a:bodyPr/>
          <a:lstStyle/>
          <a:p>
            <a:fld id="{24230D1B-22FA-486E-80DD-641C45951A2C}" type="slidenum">
              <a:rPr lang="en-GB" smtClean="0"/>
              <a:t>33</a:t>
            </a:fld>
            <a:endParaRPr lang="en-GB"/>
          </a:p>
        </p:txBody>
      </p:sp>
    </p:spTree>
    <p:extLst>
      <p:ext uri="{BB962C8B-B14F-4D97-AF65-F5344CB8AC3E}">
        <p14:creationId xmlns:p14="http://schemas.microsoft.com/office/powerpoint/2010/main" val="3450594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t>
            </a:r>
          </a:p>
          <a:p>
            <a:endParaRPr lang="en-GB" dirty="0"/>
          </a:p>
          <a:p>
            <a:r>
              <a:rPr lang="en-GB" b="1" dirty="0"/>
              <a:t>Aim: </a:t>
            </a:r>
            <a:r>
              <a:rPr lang="en-GB" b="0" dirty="0"/>
              <a:t>To use the answer text from the speaking task as a segmentation / vocabulary task (time allowing).</a:t>
            </a:r>
          </a:p>
          <a:p>
            <a:endParaRPr lang="en-GB" b="0" dirty="0"/>
          </a:p>
          <a:p>
            <a:r>
              <a:rPr lang="en-GB" b="1" dirty="0"/>
              <a:t>Procedure</a:t>
            </a:r>
            <a:r>
              <a:rPr lang="en-GB" b="0" dirty="0"/>
              <a:t> </a:t>
            </a:r>
            <a:endParaRPr lang="en-GB" b="1" dirty="0"/>
          </a:p>
          <a:p>
            <a:r>
              <a:rPr lang="en-GB" dirty="0"/>
              <a:t>1. Play each bit of audio and when it stops suggest alternative words that could come after. Multiple suggestions are possible. For example, at the end of audio clip1 we could have </a:t>
            </a:r>
            <a:r>
              <a:rPr lang="en-GB" i="1" dirty="0"/>
              <a:t>die Schweiz, </a:t>
            </a:r>
            <a:r>
              <a:rPr lang="en-GB" i="0" dirty="0"/>
              <a:t>or </a:t>
            </a:r>
            <a:r>
              <a:rPr lang="en-GB" i="1" dirty="0"/>
              <a:t>das Museum, </a:t>
            </a:r>
            <a:r>
              <a:rPr lang="en-GB" i="0" dirty="0"/>
              <a:t>or other locations.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450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To practise vocabulary and to strengthen word associations.</a:t>
            </a:r>
            <a:br>
              <a:rPr lang="en-GB" dirty="0"/>
            </a:br>
            <a:br>
              <a:rPr lang="en-GB" dirty="0"/>
            </a:br>
            <a:r>
              <a:rPr lang="en-GB" b="1" dirty="0"/>
              <a:t>Procedure:</a:t>
            </a:r>
            <a:br>
              <a:rPr lang="en-GB" dirty="0"/>
            </a:br>
            <a:r>
              <a:rPr lang="en-GB" dirty="0"/>
              <a:t>1. For each set say which of the words in the right hand column would best fit it.</a:t>
            </a:r>
          </a:p>
          <a:p>
            <a:r>
              <a:rPr lang="en-GB" dirty="0"/>
              <a:t>2. Click to check answers.</a:t>
            </a:r>
          </a:p>
          <a:p>
            <a:r>
              <a:rPr lang="en-GB" dirty="0"/>
              <a:t>3. Then say for each set what the category or common semantic theme is.</a:t>
            </a:r>
          </a:p>
          <a:p>
            <a:r>
              <a:rPr lang="en-GB" dirty="0"/>
              <a:t>4. Finally, say which word in the set could be considered the odd one out and why.</a:t>
            </a:r>
          </a:p>
          <a:p>
            <a:endParaRPr lang="en-GB" dirty="0"/>
          </a:p>
          <a:p>
            <a:r>
              <a:rPr lang="en-GB" b="1" dirty="0"/>
              <a:t>Additional</a:t>
            </a:r>
            <a:r>
              <a:rPr lang="en-GB" b="1" baseline="0" dirty="0"/>
              <a:t> questions:</a:t>
            </a:r>
          </a:p>
          <a:p>
            <a:pPr marL="228600" indent="-228600">
              <a:buAutoNum type="arabicPeriod"/>
            </a:pPr>
            <a:r>
              <a:rPr lang="en-GB" baseline="0" dirty="0" err="1"/>
              <a:t>Wie</a:t>
            </a:r>
            <a:r>
              <a:rPr lang="en-GB" baseline="0" dirty="0"/>
              <a:t> </a:t>
            </a:r>
            <a:r>
              <a:rPr lang="en-GB" baseline="0" dirty="0" err="1"/>
              <a:t>heißt</a:t>
            </a:r>
            <a:r>
              <a:rPr lang="en-GB" baseline="0" dirty="0"/>
              <a:t> die </a:t>
            </a:r>
            <a:r>
              <a:rPr lang="en-GB" baseline="0" dirty="0" err="1"/>
              <a:t>Kategorie</a:t>
            </a:r>
            <a:r>
              <a:rPr lang="en-GB" baseline="0" dirty="0"/>
              <a:t>? - </a:t>
            </a:r>
            <a:r>
              <a:rPr lang="de-DE" sz="1200" kern="1200" dirty="0">
                <a:solidFill>
                  <a:schemeClr val="tx1"/>
                </a:solidFill>
                <a:effectLst/>
                <a:latin typeface="+mn-lt"/>
                <a:ea typeface="+mn-ea"/>
                <a:cs typeface="+mn-cs"/>
              </a:rPr>
              <a:t>(Familie, in der Stadt, Transport, Präpositionen, Adjektive, Orte)</a:t>
            </a:r>
          </a:p>
          <a:p>
            <a:pPr marL="228600" indent="-228600">
              <a:buAutoNum type="arabicPeriod"/>
            </a:pPr>
            <a:r>
              <a:rPr lang="de-DE" sz="1200" kern="1200" dirty="0">
                <a:solidFill>
                  <a:schemeClr val="tx1"/>
                </a:solidFill>
                <a:effectLst/>
                <a:latin typeface="+mn-lt"/>
                <a:ea typeface="+mn-ea"/>
                <a:cs typeface="+mn-cs"/>
              </a:rPr>
              <a:t>Was</a:t>
            </a:r>
            <a:r>
              <a:rPr lang="de-DE" sz="1200" kern="1200" baseline="0" dirty="0">
                <a:solidFill>
                  <a:schemeClr val="tx1"/>
                </a:solidFill>
                <a:effectLst/>
                <a:latin typeface="+mn-lt"/>
                <a:ea typeface="+mn-ea"/>
                <a:cs typeface="+mn-cs"/>
              </a:rPr>
              <a:t> ist die Ausnahme? - </a:t>
            </a:r>
            <a:r>
              <a:rPr lang="en-GB" sz="1200" kern="1200" dirty="0">
                <a:solidFill>
                  <a:schemeClr val="tx1"/>
                </a:solidFill>
                <a:effectLst/>
                <a:latin typeface="+mn-lt"/>
                <a:ea typeface="+mn-ea"/>
                <a:cs typeface="+mn-cs"/>
              </a:rPr>
              <a:t>(within the categories there is a word – sometimes more than one – that could be considered an exception)</a:t>
            </a:r>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Here are some potential answers, but others are possible. Ask students to motivate their choice.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 only male member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Schiff – transport on water, or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 only one in the air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 only country</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Unmöglich</a:t>
            </a:r>
            <a:r>
              <a:rPr lang="en-GB" sz="1200" kern="1200" dirty="0">
                <a:solidFill>
                  <a:schemeClr val="tx1"/>
                </a:solidFill>
                <a:effectLst/>
                <a:latin typeface="+mn-lt"/>
                <a:ea typeface="+mn-ea"/>
                <a:cs typeface="+mn-cs"/>
              </a:rPr>
              <a:t> – only negative adjective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a:t>
            </a:r>
            <a:r>
              <a:rPr lang="en-GB" sz="1200" kern="1200" dirty="0" err="1">
                <a:solidFill>
                  <a:schemeClr val="tx1"/>
                </a:solidFill>
                <a:effectLst/>
                <a:latin typeface="+mn-lt"/>
                <a:ea typeface="+mn-ea"/>
                <a:cs typeface="+mn-cs"/>
              </a:rPr>
              <a:t>Fluss</a:t>
            </a:r>
            <a:r>
              <a:rPr lang="en-GB" sz="1200" kern="1200" dirty="0">
                <a:solidFill>
                  <a:schemeClr val="tx1"/>
                </a:solidFill>
                <a:effectLst/>
                <a:latin typeface="+mn-lt"/>
                <a:ea typeface="+mn-ea"/>
                <a:cs typeface="+mn-cs"/>
              </a:rPr>
              <a:t> – only one that’s not man-made or natural</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Mit</a:t>
            </a:r>
            <a:r>
              <a:rPr lang="en-GB" sz="1200" kern="1200" dirty="0">
                <a:solidFill>
                  <a:schemeClr val="tx1"/>
                </a:solidFill>
                <a:effectLst/>
                <a:latin typeface="+mn-lt"/>
                <a:ea typeface="+mn-ea"/>
                <a:cs typeface="+mn-cs"/>
              </a:rPr>
              <a:t> – only one that can’t mean ‘to’</a:t>
            </a:r>
            <a:br>
              <a:rPr lang="en-GB" sz="1200" kern="1200" dirty="0">
                <a:solidFill>
                  <a:schemeClr val="tx1"/>
                </a:solidFill>
                <a:effectLst/>
                <a:latin typeface="+mn-lt"/>
                <a:ea typeface="+mn-ea"/>
                <a:cs typeface="+mn-cs"/>
              </a:rPr>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08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Explain and exemplify the use of </a:t>
            </a:r>
            <a:r>
              <a:rPr lang="en-GB" b="0" i="1" dirty="0"/>
              <a:t>sein</a:t>
            </a:r>
            <a:r>
              <a:rPr lang="en-GB" b="0" i="0" dirty="0"/>
              <a:t> in the perfect tense.</a:t>
            </a:r>
            <a:br>
              <a:rPr lang="en-GB" dirty="0"/>
            </a:br>
            <a:br>
              <a:rPr lang="en-GB" dirty="0"/>
            </a:br>
            <a:r>
              <a:rPr lang="en-GB" b="1" dirty="0"/>
              <a:t>Procedure:</a:t>
            </a:r>
            <a:br>
              <a:rPr lang="en-GB" dirty="0"/>
            </a:br>
            <a:r>
              <a:rPr lang="en-GB" dirty="0"/>
              <a:t>1. Cycle through the explanation and examples using the animated sequence.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focus on the past participle as a key determiner of use of sein vs </a:t>
            </a:r>
            <a:r>
              <a:rPr lang="en-GB" b="0" dirty="0" err="1"/>
              <a:t>haben</a:t>
            </a:r>
            <a:r>
              <a:rPr lang="en-GB" b="0" dirty="0"/>
              <a:t> with the perfect tense.  Additionally to draw attention to the use of a word for ‘to’ – </a:t>
            </a:r>
            <a:r>
              <a:rPr lang="en-GB" b="0" dirty="0" err="1"/>
              <a:t>nach</a:t>
            </a:r>
            <a:r>
              <a:rPr lang="en-GB" b="0" dirty="0"/>
              <a:t>, </a:t>
            </a:r>
            <a:r>
              <a:rPr lang="en-GB" b="0" dirty="0" err="1"/>
              <a:t>zu</a:t>
            </a:r>
            <a:r>
              <a:rPr lang="en-GB" b="0" dirty="0"/>
              <a:t>, in in past sentences with sein.</a:t>
            </a:r>
            <a:br>
              <a:rPr lang="en-GB" dirty="0"/>
            </a:br>
            <a:br>
              <a:rPr lang="en-GB" dirty="0"/>
            </a:br>
            <a:r>
              <a:rPr lang="en-GB" b="1" dirty="0"/>
              <a:t>Procedure:</a:t>
            </a:r>
            <a:br>
              <a:rPr lang="en-GB" dirty="0"/>
            </a:br>
            <a:r>
              <a:rPr lang="en-GB" dirty="0"/>
              <a:t>1. Students read the sentences and note 1-5 ‘</a:t>
            </a:r>
            <a:r>
              <a:rPr lang="en-GB" dirty="0" err="1"/>
              <a:t>habe</a:t>
            </a:r>
            <a:r>
              <a:rPr lang="en-GB" dirty="0"/>
              <a:t>’ or ‘bin’.</a:t>
            </a:r>
          </a:p>
          <a:p>
            <a:r>
              <a:rPr lang="en-GB" dirty="0"/>
              <a:t>2. Click to reveal full sentence answers.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3 minutes</a:t>
            </a:r>
          </a:p>
          <a:p>
            <a:endParaRPr lang="en-GB" b="0" baseline="0" dirty="0"/>
          </a:p>
          <a:p>
            <a:r>
              <a:rPr lang="en-GB" b="1" baseline="0" dirty="0"/>
              <a:t>Aim: </a:t>
            </a:r>
            <a:r>
              <a:rPr lang="en-GB" b="0" baseline="0" dirty="0"/>
              <a:t>To present the main uses of ‘</a:t>
            </a:r>
            <a:r>
              <a:rPr lang="en-GB" b="0" baseline="0" dirty="0" err="1"/>
              <a:t>mit</a:t>
            </a:r>
            <a:r>
              <a:rPr lang="en-GB" b="0" baseline="0" dirty="0"/>
              <a:t>’ meaning ‘by’. </a:t>
            </a:r>
            <a:endParaRPr lang="en-GB" b="1" baseline="0" dirty="0"/>
          </a:p>
          <a:p>
            <a:r>
              <a:rPr lang="en-GB" b="1" baseline="0" dirty="0"/>
              <a:t>Procedure: </a:t>
            </a:r>
            <a:r>
              <a:rPr lang="en-GB" b="0" baseline="0" dirty="0"/>
              <a:t>Present the information, section by section, interactively eliciting English meanings for the examples before revealing them.</a:t>
            </a:r>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a:t>
            </a:r>
            <a:r>
              <a:rPr lang="en-GB" b="1" baseline="0" dirty="0"/>
              <a:t> minutes</a:t>
            </a:r>
            <a:br>
              <a:rPr lang="en-GB" dirty="0"/>
            </a:br>
            <a:br>
              <a:rPr lang="en-GB" b="1" dirty="0"/>
            </a:br>
            <a:r>
              <a:rPr lang="en-GB" b="1" dirty="0"/>
              <a:t>Aim: </a:t>
            </a:r>
            <a:r>
              <a:rPr lang="en-GB" b="0" dirty="0"/>
              <a:t>To practise noticing and attending to the R3 (dative) form of masculine, feminine, and neuter definite articles.</a:t>
            </a:r>
            <a:br>
              <a:rPr lang="en-GB" dirty="0"/>
            </a:br>
            <a:br>
              <a:rPr lang="en-GB" dirty="0"/>
            </a:br>
            <a:r>
              <a:rPr lang="en-GB" b="1" dirty="0"/>
              <a:t>Procedure:</a:t>
            </a:r>
            <a:br>
              <a:rPr lang="en-GB" dirty="0"/>
            </a:br>
            <a:r>
              <a:rPr lang="en-GB" dirty="0"/>
              <a:t>1. Ask student</a:t>
            </a:r>
            <a:r>
              <a:rPr lang="en-GB" baseline="0" dirty="0"/>
              <a:t>s to pick the correct word from the choice of 2 for each sentence.</a:t>
            </a:r>
            <a:endParaRPr lang="en-GB" dirty="0"/>
          </a:p>
          <a:p>
            <a:r>
              <a:rPr lang="en-GB" dirty="0"/>
              <a:t>2. Students then categorise</a:t>
            </a:r>
            <a:r>
              <a:rPr lang="en-GB" baseline="0" dirty="0"/>
              <a:t> each sentence as being either how they’re going, ‘</a:t>
            </a:r>
            <a:r>
              <a:rPr lang="en-GB" baseline="0" dirty="0" err="1"/>
              <a:t>wie</a:t>
            </a:r>
            <a:r>
              <a:rPr lang="en-GB" baseline="0" dirty="0"/>
              <a:t>’ or where, ‘wo’.</a:t>
            </a:r>
            <a:endParaRPr lang="en-GB" dirty="0"/>
          </a:p>
          <a:p>
            <a:r>
              <a:rPr lang="en-GB" dirty="0"/>
              <a:t>3. Finally,</a:t>
            </a:r>
            <a:r>
              <a:rPr lang="en-GB" baseline="0" dirty="0"/>
              <a:t> students choose whether the sentence means going by foot or by transport. For each transport picture, a train has been used as an example</a:t>
            </a:r>
            <a:endParaRPr lang="en-GB" dirty="0"/>
          </a:p>
          <a:p>
            <a:endParaRPr lang="en-GB" dirty="0"/>
          </a:p>
          <a:p>
            <a:r>
              <a:rPr lang="en-GB" b="1" dirty="0"/>
              <a:t>Transcript</a:t>
            </a:r>
          </a:p>
          <a:p>
            <a:pPr marL="228600" indent="-228600">
              <a:buAutoNum type="arabicPeriod"/>
            </a:pPr>
            <a:r>
              <a:rPr lang="en-GB" b="0" dirty="0"/>
              <a:t>Ich bin </a:t>
            </a:r>
            <a:r>
              <a:rPr lang="en-GB" b="0" dirty="0" err="1"/>
              <a:t>mit</a:t>
            </a:r>
            <a:r>
              <a:rPr lang="en-GB" b="0" dirty="0"/>
              <a:t> der [Bahn] </a:t>
            </a:r>
            <a:r>
              <a:rPr lang="en-GB" b="0" dirty="0" err="1"/>
              <a:t>gefahren</a:t>
            </a:r>
            <a:r>
              <a:rPr lang="en-GB" b="0" dirty="0"/>
              <a:t>.</a:t>
            </a:r>
          </a:p>
          <a:p>
            <a:pPr marL="228600" indent="-228600">
              <a:buAutoNum type="arabicPeriod"/>
            </a:pPr>
            <a:r>
              <a:rPr lang="en-GB" b="0" dirty="0"/>
              <a:t>Ich bin </a:t>
            </a:r>
            <a:r>
              <a:rPr lang="en-GB" b="0" dirty="0" err="1"/>
              <a:t>zum</a:t>
            </a:r>
            <a:r>
              <a:rPr lang="en-GB" b="0" dirty="0"/>
              <a:t> [Museum] </a:t>
            </a:r>
            <a:r>
              <a:rPr lang="en-GB" b="0" dirty="0" err="1"/>
              <a:t>gegangen</a:t>
            </a:r>
            <a:r>
              <a:rPr lang="en-GB" b="0" dirty="0"/>
              <a:t>.</a:t>
            </a:r>
          </a:p>
          <a:p>
            <a:pPr marL="228600" indent="-228600">
              <a:buAutoNum type="arabicPeriod"/>
            </a:pPr>
            <a:r>
              <a:rPr lang="en-GB" b="0" dirty="0"/>
              <a:t>Ich bin </a:t>
            </a:r>
            <a:r>
              <a:rPr lang="en-GB" b="0" dirty="0" err="1"/>
              <a:t>mit</a:t>
            </a:r>
            <a:r>
              <a:rPr lang="en-GB" b="0" dirty="0"/>
              <a:t> </a:t>
            </a:r>
            <a:r>
              <a:rPr lang="en-GB" b="0" dirty="0" err="1"/>
              <a:t>dem</a:t>
            </a:r>
            <a:r>
              <a:rPr lang="en-GB" b="0" dirty="0"/>
              <a:t> [Schiff] </a:t>
            </a:r>
            <a:r>
              <a:rPr lang="en-GB" b="0" dirty="0" err="1"/>
              <a:t>gefahren</a:t>
            </a:r>
            <a:r>
              <a:rPr lang="en-GB" b="0" dirty="0"/>
              <a:t>.</a:t>
            </a:r>
          </a:p>
          <a:p>
            <a:pPr marL="228600" indent="-228600">
              <a:buAutoNum type="arabicPeriod"/>
            </a:pPr>
            <a:r>
              <a:rPr lang="en-GB" b="0" dirty="0"/>
              <a:t>Ich bin </a:t>
            </a:r>
            <a:r>
              <a:rPr lang="en-GB" b="0" dirty="0" err="1"/>
              <a:t>mit</a:t>
            </a:r>
            <a:r>
              <a:rPr lang="en-GB" b="0" dirty="0"/>
              <a:t> </a:t>
            </a:r>
            <a:r>
              <a:rPr lang="en-GB" b="0" dirty="0" err="1"/>
              <a:t>dem</a:t>
            </a:r>
            <a:r>
              <a:rPr lang="en-GB" b="0" dirty="0"/>
              <a:t> [</a:t>
            </a:r>
            <a:r>
              <a:rPr lang="en-GB" b="0" dirty="0" err="1"/>
              <a:t>Flugzeug</a:t>
            </a:r>
            <a:r>
              <a:rPr lang="en-GB" b="0" dirty="0"/>
              <a:t>] </a:t>
            </a:r>
            <a:r>
              <a:rPr lang="en-GB" b="0" dirty="0" err="1"/>
              <a:t>geflogen</a:t>
            </a:r>
            <a:r>
              <a:rPr lang="en-GB" b="0" dirty="0"/>
              <a:t>.</a:t>
            </a:r>
          </a:p>
          <a:p>
            <a:pPr marL="228600" indent="-228600">
              <a:buAutoNum type="arabicPeriod"/>
            </a:pPr>
            <a:r>
              <a:rPr lang="en-GB" b="0" dirty="0"/>
              <a:t>Ich bin </a:t>
            </a:r>
            <a:r>
              <a:rPr lang="en-GB" b="0" dirty="0" err="1"/>
              <a:t>zum</a:t>
            </a:r>
            <a:r>
              <a:rPr lang="en-GB" b="0" dirty="0"/>
              <a:t> [</a:t>
            </a:r>
            <a:r>
              <a:rPr lang="en-GB" b="0" dirty="0" err="1"/>
              <a:t>Bahnhof</a:t>
            </a:r>
            <a:r>
              <a:rPr lang="en-GB" b="0" dirty="0"/>
              <a:t>] </a:t>
            </a:r>
            <a:r>
              <a:rPr lang="en-GB" b="0" dirty="0" err="1"/>
              <a:t>gefahren</a:t>
            </a:r>
            <a:r>
              <a:rPr lang="en-GB" b="0" dirty="0"/>
              <a:t>.</a:t>
            </a:r>
          </a:p>
          <a:p>
            <a:pPr marL="228600" indent="-228600">
              <a:buAutoNum type="arabicPeriod"/>
            </a:pPr>
            <a:r>
              <a:rPr lang="en-GB" b="0" dirty="0"/>
              <a:t>Ich bin </a:t>
            </a:r>
            <a:r>
              <a:rPr lang="en-GB" b="0" dirty="0" err="1"/>
              <a:t>zur</a:t>
            </a:r>
            <a:r>
              <a:rPr lang="en-GB" b="0" dirty="0"/>
              <a:t> [</a:t>
            </a:r>
            <a:r>
              <a:rPr lang="en-GB" b="0" dirty="0" err="1"/>
              <a:t>Schwimmbad</a:t>
            </a:r>
            <a:r>
              <a:rPr lang="en-GB" b="0" dirty="0"/>
              <a:t>] </a:t>
            </a:r>
            <a:r>
              <a:rPr lang="en-GB" b="0" dirty="0" err="1"/>
              <a:t>gegangen</a:t>
            </a:r>
            <a:r>
              <a:rPr lang="en-GB" b="0" dirty="0"/>
              <a:t>.</a:t>
            </a:r>
          </a:p>
          <a:p>
            <a:pPr marL="228600" indent="-228600">
              <a:buAutoNum type="arabicPeriod"/>
            </a:pPr>
            <a:r>
              <a:rPr lang="en-GB" b="0" dirty="0"/>
              <a:t>Ich bin </a:t>
            </a:r>
            <a:r>
              <a:rPr lang="en-GB" b="0" dirty="0" err="1"/>
              <a:t>zum</a:t>
            </a:r>
            <a:r>
              <a:rPr lang="en-GB" b="0" dirty="0"/>
              <a:t> [</a:t>
            </a:r>
            <a:r>
              <a:rPr lang="en-GB" b="0" dirty="0" err="1"/>
              <a:t>Fluss</a:t>
            </a:r>
            <a:r>
              <a:rPr lang="en-GB" b="0" dirty="0"/>
              <a:t>] </a:t>
            </a:r>
            <a:r>
              <a:rPr lang="en-GB" b="0" dirty="0" err="1"/>
              <a:t>gegangen</a:t>
            </a:r>
            <a:r>
              <a:rPr lang="en-GB" b="0" dirty="0"/>
              <a:t>.</a:t>
            </a:r>
          </a:p>
          <a:p>
            <a:pPr marL="228600" indent="-228600">
              <a:buAutoNum type="arabicPeriod"/>
            </a:pPr>
            <a:r>
              <a:rPr lang="en-GB" b="0" dirty="0"/>
              <a:t>Ich bin </a:t>
            </a:r>
            <a:r>
              <a:rPr lang="en-GB" b="0" dirty="0" err="1"/>
              <a:t>zur</a:t>
            </a:r>
            <a:r>
              <a:rPr lang="en-GB" b="0" dirty="0"/>
              <a:t> [Party] </a:t>
            </a:r>
            <a:r>
              <a:rPr lang="en-GB" b="0" dirty="0" err="1"/>
              <a:t>gegangen</a:t>
            </a:r>
            <a:r>
              <a:rPr lang="en-GB" b="0" dirty="0"/>
              <a:t>.</a:t>
            </a:r>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practise the new and revisited vocabulary and grammar in context.</a:t>
            </a:r>
            <a:br>
              <a:rPr lang="en-GB" b="0" dirty="0"/>
            </a:br>
            <a:br>
              <a:rPr lang="en-GB" dirty="0"/>
            </a:br>
            <a:r>
              <a:rPr lang="en-GB" b="1" dirty="0"/>
              <a:t>Procedure:</a:t>
            </a:r>
            <a:br>
              <a:rPr lang="en-GB" dirty="0"/>
            </a:br>
            <a:r>
              <a:rPr lang="en-GB" dirty="0"/>
              <a:t>1. Click to see a sentence and two words. For each sentence say which word fits the gap.</a:t>
            </a:r>
          </a:p>
          <a:p>
            <a:r>
              <a:rPr lang="en-GB" dirty="0"/>
              <a:t>2. Click to check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0008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4290069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76223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97175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394015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86245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343012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E436E-DEB9-435C-8E01-7EC1165AAD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4FDDEED-5C74-4A87-A21A-BCBDC06CD9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045B61A-66B0-49C3-83A8-025206875175}"/>
              </a:ext>
            </a:extLst>
          </p:cNvPr>
          <p:cNvSpPr>
            <a:spLocks noGrp="1"/>
          </p:cNvSpPr>
          <p:nvPr>
            <p:ph type="dt" sz="half" idx="10"/>
          </p:nvPr>
        </p:nvSpPr>
        <p:spPr/>
        <p:txBody>
          <a:bodyPr/>
          <a:lstStyle/>
          <a:p>
            <a:fld id="{F24E6CA1-EF61-44DD-84D8-F3849BC0CD88}" type="datetimeFigureOut">
              <a:rPr lang="en-GB" smtClean="0"/>
              <a:t>05/02/2024</a:t>
            </a:fld>
            <a:endParaRPr lang="en-GB"/>
          </a:p>
        </p:txBody>
      </p:sp>
      <p:sp>
        <p:nvSpPr>
          <p:cNvPr id="5" name="Footer Placeholder 4">
            <a:extLst>
              <a:ext uri="{FF2B5EF4-FFF2-40B4-BE49-F238E27FC236}">
                <a16:creationId xmlns:a16="http://schemas.microsoft.com/office/drawing/2014/main" id="{1AE999D7-4E30-4A8E-8554-E7DCC9D1EB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434E75-0477-46C8-839F-6A48F96AA6D6}"/>
              </a:ext>
            </a:extLst>
          </p:cNvPr>
          <p:cNvSpPr>
            <a:spLocks noGrp="1"/>
          </p:cNvSpPr>
          <p:nvPr>
            <p:ph type="sldNum" sz="quarter" idx="12"/>
          </p:nvPr>
        </p:nvSpPr>
        <p:spPr/>
        <p:txBody>
          <a:bodyPr/>
          <a:lstStyle/>
          <a:p>
            <a:fld id="{100E36AD-B41A-47B5-9B69-9F1BCD8EEADD}" type="slidenum">
              <a:rPr lang="en-GB" smtClean="0"/>
              <a:t>‹#›</a:t>
            </a:fld>
            <a:endParaRPr lang="en-GB"/>
          </a:p>
        </p:txBody>
      </p:sp>
    </p:spTree>
    <p:extLst>
      <p:ext uri="{BB962C8B-B14F-4D97-AF65-F5344CB8AC3E}">
        <p14:creationId xmlns:p14="http://schemas.microsoft.com/office/powerpoint/2010/main" val="848446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E110-0D55-462D-91EB-DFCA3E1B4E6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6D9C956-976F-4C87-A605-38877C67E51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180FE37-DABB-4907-9443-339710D773C8}"/>
              </a:ext>
            </a:extLst>
          </p:cNvPr>
          <p:cNvSpPr>
            <a:spLocks noGrp="1"/>
          </p:cNvSpPr>
          <p:nvPr>
            <p:ph type="dt" sz="half" idx="10"/>
          </p:nvPr>
        </p:nvSpPr>
        <p:spPr/>
        <p:txBody>
          <a:bodyPr/>
          <a:lstStyle/>
          <a:p>
            <a:fld id="{F24E6CA1-EF61-44DD-84D8-F3849BC0CD88}" type="datetimeFigureOut">
              <a:rPr lang="en-GB" smtClean="0"/>
              <a:t>05/02/2024</a:t>
            </a:fld>
            <a:endParaRPr lang="en-GB"/>
          </a:p>
        </p:txBody>
      </p:sp>
      <p:sp>
        <p:nvSpPr>
          <p:cNvPr id="5" name="Footer Placeholder 4">
            <a:extLst>
              <a:ext uri="{FF2B5EF4-FFF2-40B4-BE49-F238E27FC236}">
                <a16:creationId xmlns:a16="http://schemas.microsoft.com/office/drawing/2014/main" id="{8116CB46-09E3-4B18-AD67-CF1995438E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6AAA68-BDC4-4B5B-B71E-C326DE283474}"/>
              </a:ext>
            </a:extLst>
          </p:cNvPr>
          <p:cNvSpPr>
            <a:spLocks noGrp="1"/>
          </p:cNvSpPr>
          <p:nvPr>
            <p:ph type="sldNum" sz="quarter" idx="12"/>
          </p:nvPr>
        </p:nvSpPr>
        <p:spPr/>
        <p:txBody>
          <a:bodyPr/>
          <a:lstStyle/>
          <a:p>
            <a:fld id="{100E36AD-B41A-47B5-9B69-9F1BCD8EEADD}" type="slidenum">
              <a:rPr lang="en-GB" smtClean="0"/>
              <a:t>‹#›</a:t>
            </a:fld>
            <a:endParaRPr lang="en-GB"/>
          </a:p>
        </p:txBody>
      </p:sp>
    </p:spTree>
    <p:extLst>
      <p:ext uri="{BB962C8B-B14F-4D97-AF65-F5344CB8AC3E}">
        <p14:creationId xmlns:p14="http://schemas.microsoft.com/office/powerpoint/2010/main" val="424639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3678D-2A3C-43BD-93FA-CBEE9B4E611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ECB77B6-DFC0-41A0-A891-8B98A865D5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A3B4212-2EE1-46D0-855C-6A17C19FF822}"/>
              </a:ext>
            </a:extLst>
          </p:cNvPr>
          <p:cNvSpPr>
            <a:spLocks noGrp="1"/>
          </p:cNvSpPr>
          <p:nvPr>
            <p:ph type="dt" sz="half" idx="10"/>
          </p:nvPr>
        </p:nvSpPr>
        <p:spPr/>
        <p:txBody>
          <a:bodyPr/>
          <a:lstStyle/>
          <a:p>
            <a:fld id="{F24E6CA1-EF61-44DD-84D8-F3849BC0CD88}" type="datetimeFigureOut">
              <a:rPr lang="en-GB" smtClean="0"/>
              <a:t>05/02/2024</a:t>
            </a:fld>
            <a:endParaRPr lang="en-GB"/>
          </a:p>
        </p:txBody>
      </p:sp>
      <p:sp>
        <p:nvSpPr>
          <p:cNvPr id="5" name="Footer Placeholder 4">
            <a:extLst>
              <a:ext uri="{FF2B5EF4-FFF2-40B4-BE49-F238E27FC236}">
                <a16:creationId xmlns:a16="http://schemas.microsoft.com/office/drawing/2014/main" id="{EA577A0B-9A47-4A86-ACA5-40450F3776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5CDE3F-A3A4-450A-B80D-5E1C989B625D}"/>
              </a:ext>
            </a:extLst>
          </p:cNvPr>
          <p:cNvSpPr>
            <a:spLocks noGrp="1"/>
          </p:cNvSpPr>
          <p:nvPr>
            <p:ph type="sldNum" sz="quarter" idx="12"/>
          </p:nvPr>
        </p:nvSpPr>
        <p:spPr/>
        <p:txBody>
          <a:bodyPr/>
          <a:lstStyle/>
          <a:p>
            <a:fld id="{100E36AD-B41A-47B5-9B69-9F1BCD8EEADD}" type="slidenum">
              <a:rPr lang="en-GB" smtClean="0"/>
              <a:t>‹#›</a:t>
            </a:fld>
            <a:endParaRPr lang="en-GB"/>
          </a:p>
        </p:txBody>
      </p:sp>
    </p:spTree>
    <p:extLst>
      <p:ext uri="{BB962C8B-B14F-4D97-AF65-F5344CB8AC3E}">
        <p14:creationId xmlns:p14="http://schemas.microsoft.com/office/powerpoint/2010/main" val="970537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0693C-DDDD-44CF-9CD7-A2D09914A0C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60C3DEE-8130-49B6-9614-38482F8C222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6819DD6-D782-47C8-9BDF-488B6251F56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1D30172-B365-4FCA-BAAD-208A9C01BCDB}"/>
              </a:ext>
            </a:extLst>
          </p:cNvPr>
          <p:cNvSpPr>
            <a:spLocks noGrp="1"/>
          </p:cNvSpPr>
          <p:nvPr>
            <p:ph type="dt" sz="half" idx="10"/>
          </p:nvPr>
        </p:nvSpPr>
        <p:spPr/>
        <p:txBody>
          <a:bodyPr/>
          <a:lstStyle/>
          <a:p>
            <a:fld id="{F24E6CA1-EF61-44DD-84D8-F3849BC0CD88}" type="datetimeFigureOut">
              <a:rPr lang="en-GB" smtClean="0"/>
              <a:t>05/02/2024</a:t>
            </a:fld>
            <a:endParaRPr lang="en-GB"/>
          </a:p>
        </p:txBody>
      </p:sp>
      <p:sp>
        <p:nvSpPr>
          <p:cNvPr id="6" name="Footer Placeholder 5">
            <a:extLst>
              <a:ext uri="{FF2B5EF4-FFF2-40B4-BE49-F238E27FC236}">
                <a16:creationId xmlns:a16="http://schemas.microsoft.com/office/drawing/2014/main" id="{9D086C44-8632-4621-A9C7-3D79E72799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ABDA96-3AB1-43BB-8BAC-3E4272521172}"/>
              </a:ext>
            </a:extLst>
          </p:cNvPr>
          <p:cNvSpPr>
            <a:spLocks noGrp="1"/>
          </p:cNvSpPr>
          <p:nvPr>
            <p:ph type="sldNum" sz="quarter" idx="12"/>
          </p:nvPr>
        </p:nvSpPr>
        <p:spPr/>
        <p:txBody>
          <a:bodyPr/>
          <a:lstStyle/>
          <a:p>
            <a:fld id="{100E36AD-B41A-47B5-9B69-9F1BCD8EEADD}" type="slidenum">
              <a:rPr lang="en-GB" smtClean="0"/>
              <a:t>‹#›</a:t>
            </a:fld>
            <a:endParaRPr lang="en-GB"/>
          </a:p>
        </p:txBody>
      </p:sp>
    </p:spTree>
    <p:extLst>
      <p:ext uri="{BB962C8B-B14F-4D97-AF65-F5344CB8AC3E}">
        <p14:creationId xmlns:p14="http://schemas.microsoft.com/office/powerpoint/2010/main" val="2343629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1626-9648-47AB-9740-34111A5209D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CB70ED3-E6E4-4B4E-981A-F34B6D53C2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DAFAE5B-A41C-4967-B044-AB2200C9FB1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D7AAB19-E9FB-4FB9-8ECB-471A8E559B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89692BC-09C6-48AB-9AD6-169A4E287E3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1E6D901-4EDC-4518-813F-BBA373695C5B}"/>
              </a:ext>
            </a:extLst>
          </p:cNvPr>
          <p:cNvSpPr>
            <a:spLocks noGrp="1"/>
          </p:cNvSpPr>
          <p:nvPr>
            <p:ph type="dt" sz="half" idx="10"/>
          </p:nvPr>
        </p:nvSpPr>
        <p:spPr/>
        <p:txBody>
          <a:bodyPr/>
          <a:lstStyle/>
          <a:p>
            <a:fld id="{F24E6CA1-EF61-44DD-84D8-F3849BC0CD88}" type="datetimeFigureOut">
              <a:rPr lang="en-GB" smtClean="0"/>
              <a:t>05/02/2024</a:t>
            </a:fld>
            <a:endParaRPr lang="en-GB"/>
          </a:p>
        </p:txBody>
      </p:sp>
      <p:sp>
        <p:nvSpPr>
          <p:cNvPr id="8" name="Footer Placeholder 7">
            <a:extLst>
              <a:ext uri="{FF2B5EF4-FFF2-40B4-BE49-F238E27FC236}">
                <a16:creationId xmlns:a16="http://schemas.microsoft.com/office/drawing/2014/main" id="{80C6F127-20BA-4FBC-BBB6-A137E9F476F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7BFCD85-27C5-4802-93BE-A17CFA3FFE2B}"/>
              </a:ext>
            </a:extLst>
          </p:cNvPr>
          <p:cNvSpPr>
            <a:spLocks noGrp="1"/>
          </p:cNvSpPr>
          <p:nvPr>
            <p:ph type="sldNum" sz="quarter" idx="12"/>
          </p:nvPr>
        </p:nvSpPr>
        <p:spPr/>
        <p:txBody>
          <a:bodyPr/>
          <a:lstStyle/>
          <a:p>
            <a:fld id="{100E36AD-B41A-47B5-9B69-9F1BCD8EEADD}" type="slidenum">
              <a:rPr lang="en-GB" smtClean="0"/>
              <a:t>‹#›</a:t>
            </a:fld>
            <a:endParaRPr lang="en-GB"/>
          </a:p>
        </p:txBody>
      </p:sp>
    </p:spTree>
    <p:extLst>
      <p:ext uri="{BB962C8B-B14F-4D97-AF65-F5344CB8AC3E}">
        <p14:creationId xmlns:p14="http://schemas.microsoft.com/office/powerpoint/2010/main" val="3906861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24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3753F-39D1-4772-868C-B10A949093E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A023307-F38A-456F-BA8E-98BB939E9120}"/>
              </a:ext>
            </a:extLst>
          </p:cNvPr>
          <p:cNvSpPr>
            <a:spLocks noGrp="1"/>
          </p:cNvSpPr>
          <p:nvPr>
            <p:ph type="dt" sz="half" idx="10"/>
          </p:nvPr>
        </p:nvSpPr>
        <p:spPr/>
        <p:txBody>
          <a:bodyPr/>
          <a:lstStyle/>
          <a:p>
            <a:fld id="{F24E6CA1-EF61-44DD-84D8-F3849BC0CD88}" type="datetimeFigureOut">
              <a:rPr lang="en-GB" smtClean="0"/>
              <a:t>05/02/2024</a:t>
            </a:fld>
            <a:endParaRPr lang="en-GB"/>
          </a:p>
        </p:txBody>
      </p:sp>
      <p:sp>
        <p:nvSpPr>
          <p:cNvPr id="4" name="Footer Placeholder 3">
            <a:extLst>
              <a:ext uri="{FF2B5EF4-FFF2-40B4-BE49-F238E27FC236}">
                <a16:creationId xmlns:a16="http://schemas.microsoft.com/office/drawing/2014/main" id="{9A16C022-F005-40C4-BA11-3649691B97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033531-26B3-4E14-92D5-AF7EF743E7E6}"/>
              </a:ext>
            </a:extLst>
          </p:cNvPr>
          <p:cNvSpPr>
            <a:spLocks noGrp="1"/>
          </p:cNvSpPr>
          <p:nvPr>
            <p:ph type="sldNum" sz="quarter" idx="12"/>
          </p:nvPr>
        </p:nvSpPr>
        <p:spPr/>
        <p:txBody>
          <a:bodyPr/>
          <a:lstStyle/>
          <a:p>
            <a:fld id="{100E36AD-B41A-47B5-9B69-9F1BCD8EEADD}" type="slidenum">
              <a:rPr lang="en-GB" smtClean="0"/>
              <a:t>‹#›</a:t>
            </a:fld>
            <a:endParaRPr lang="en-GB"/>
          </a:p>
        </p:txBody>
      </p:sp>
    </p:spTree>
    <p:extLst>
      <p:ext uri="{BB962C8B-B14F-4D97-AF65-F5344CB8AC3E}">
        <p14:creationId xmlns:p14="http://schemas.microsoft.com/office/powerpoint/2010/main" val="2576767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1BEE1E-7833-4534-BA47-3F7A9522618C}"/>
              </a:ext>
            </a:extLst>
          </p:cNvPr>
          <p:cNvSpPr>
            <a:spLocks noGrp="1"/>
          </p:cNvSpPr>
          <p:nvPr>
            <p:ph type="dt" sz="half" idx="10"/>
          </p:nvPr>
        </p:nvSpPr>
        <p:spPr/>
        <p:txBody>
          <a:bodyPr/>
          <a:lstStyle/>
          <a:p>
            <a:fld id="{F24E6CA1-EF61-44DD-84D8-F3849BC0CD88}" type="datetimeFigureOut">
              <a:rPr lang="en-GB" smtClean="0"/>
              <a:t>05/02/2024</a:t>
            </a:fld>
            <a:endParaRPr lang="en-GB"/>
          </a:p>
        </p:txBody>
      </p:sp>
      <p:sp>
        <p:nvSpPr>
          <p:cNvPr id="3" name="Footer Placeholder 2">
            <a:extLst>
              <a:ext uri="{FF2B5EF4-FFF2-40B4-BE49-F238E27FC236}">
                <a16:creationId xmlns:a16="http://schemas.microsoft.com/office/drawing/2014/main" id="{3C39A7A5-CDBB-4F05-BAD9-A0C7085A830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89FD7E-9437-4807-B0CC-1F54546B6BC9}"/>
              </a:ext>
            </a:extLst>
          </p:cNvPr>
          <p:cNvSpPr>
            <a:spLocks noGrp="1"/>
          </p:cNvSpPr>
          <p:nvPr>
            <p:ph type="sldNum" sz="quarter" idx="12"/>
          </p:nvPr>
        </p:nvSpPr>
        <p:spPr/>
        <p:txBody>
          <a:bodyPr/>
          <a:lstStyle/>
          <a:p>
            <a:fld id="{100E36AD-B41A-47B5-9B69-9F1BCD8EEADD}" type="slidenum">
              <a:rPr lang="en-GB" smtClean="0"/>
              <a:t>‹#›</a:t>
            </a:fld>
            <a:endParaRPr lang="en-GB"/>
          </a:p>
        </p:txBody>
      </p:sp>
    </p:spTree>
    <p:extLst>
      <p:ext uri="{BB962C8B-B14F-4D97-AF65-F5344CB8AC3E}">
        <p14:creationId xmlns:p14="http://schemas.microsoft.com/office/powerpoint/2010/main" val="949194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248A6-213E-41B0-8111-CEE6DB65913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E4145CB-D524-4943-B75B-176A257AE5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0BAB196-A383-41DA-95D0-CF31CCBF6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064EA72-CA46-4314-BCF4-93ED740AD306}"/>
              </a:ext>
            </a:extLst>
          </p:cNvPr>
          <p:cNvSpPr>
            <a:spLocks noGrp="1"/>
          </p:cNvSpPr>
          <p:nvPr>
            <p:ph type="dt" sz="half" idx="10"/>
          </p:nvPr>
        </p:nvSpPr>
        <p:spPr/>
        <p:txBody>
          <a:bodyPr/>
          <a:lstStyle/>
          <a:p>
            <a:fld id="{F24E6CA1-EF61-44DD-84D8-F3849BC0CD88}" type="datetimeFigureOut">
              <a:rPr lang="en-GB" smtClean="0"/>
              <a:t>05/02/2024</a:t>
            </a:fld>
            <a:endParaRPr lang="en-GB"/>
          </a:p>
        </p:txBody>
      </p:sp>
      <p:sp>
        <p:nvSpPr>
          <p:cNvPr id="6" name="Footer Placeholder 5">
            <a:extLst>
              <a:ext uri="{FF2B5EF4-FFF2-40B4-BE49-F238E27FC236}">
                <a16:creationId xmlns:a16="http://schemas.microsoft.com/office/drawing/2014/main" id="{DC5A91A4-F0EA-4EE1-80E3-9172A98E1D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FC5C1B-5686-4648-8433-A702C810C6EB}"/>
              </a:ext>
            </a:extLst>
          </p:cNvPr>
          <p:cNvSpPr>
            <a:spLocks noGrp="1"/>
          </p:cNvSpPr>
          <p:nvPr>
            <p:ph type="sldNum" sz="quarter" idx="12"/>
          </p:nvPr>
        </p:nvSpPr>
        <p:spPr/>
        <p:txBody>
          <a:bodyPr/>
          <a:lstStyle/>
          <a:p>
            <a:fld id="{100E36AD-B41A-47B5-9B69-9F1BCD8EEADD}" type="slidenum">
              <a:rPr lang="en-GB" smtClean="0"/>
              <a:t>‹#›</a:t>
            </a:fld>
            <a:endParaRPr lang="en-GB"/>
          </a:p>
        </p:txBody>
      </p:sp>
    </p:spTree>
    <p:extLst>
      <p:ext uri="{BB962C8B-B14F-4D97-AF65-F5344CB8AC3E}">
        <p14:creationId xmlns:p14="http://schemas.microsoft.com/office/powerpoint/2010/main" val="1398431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9AEDA-EEEF-481A-B19A-04B018DFF0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0437C6E-131B-4018-9491-6C1EF1114B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65DC008-D8F6-4060-BFDE-E35C5A201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C5D89B-15A8-43C9-96C3-832A413BBC37}"/>
              </a:ext>
            </a:extLst>
          </p:cNvPr>
          <p:cNvSpPr>
            <a:spLocks noGrp="1"/>
          </p:cNvSpPr>
          <p:nvPr>
            <p:ph type="dt" sz="half" idx="10"/>
          </p:nvPr>
        </p:nvSpPr>
        <p:spPr/>
        <p:txBody>
          <a:bodyPr/>
          <a:lstStyle/>
          <a:p>
            <a:fld id="{F24E6CA1-EF61-44DD-84D8-F3849BC0CD88}" type="datetimeFigureOut">
              <a:rPr lang="en-GB" smtClean="0"/>
              <a:t>05/02/2024</a:t>
            </a:fld>
            <a:endParaRPr lang="en-GB"/>
          </a:p>
        </p:txBody>
      </p:sp>
      <p:sp>
        <p:nvSpPr>
          <p:cNvPr id="6" name="Footer Placeholder 5">
            <a:extLst>
              <a:ext uri="{FF2B5EF4-FFF2-40B4-BE49-F238E27FC236}">
                <a16:creationId xmlns:a16="http://schemas.microsoft.com/office/drawing/2014/main" id="{5F56C7A2-184F-41F5-B51B-D95F3C9638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C8AF7A-0D6E-4135-B591-85CCC7197B4E}"/>
              </a:ext>
            </a:extLst>
          </p:cNvPr>
          <p:cNvSpPr>
            <a:spLocks noGrp="1"/>
          </p:cNvSpPr>
          <p:nvPr>
            <p:ph type="sldNum" sz="quarter" idx="12"/>
          </p:nvPr>
        </p:nvSpPr>
        <p:spPr/>
        <p:txBody>
          <a:bodyPr/>
          <a:lstStyle/>
          <a:p>
            <a:fld id="{100E36AD-B41A-47B5-9B69-9F1BCD8EEADD}" type="slidenum">
              <a:rPr lang="en-GB" smtClean="0"/>
              <a:t>‹#›</a:t>
            </a:fld>
            <a:endParaRPr lang="en-GB"/>
          </a:p>
        </p:txBody>
      </p:sp>
    </p:spTree>
    <p:extLst>
      <p:ext uri="{BB962C8B-B14F-4D97-AF65-F5344CB8AC3E}">
        <p14:creationId xmlns:p14="http://schemas.microsoft.com/office/powerpoint/2010/main" val="491441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4F886-1D41-4697-BDDC-0CD54A9325D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CF58518C-06B2-4180-A044-4DED65BC640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CC59399-7E7C-4BC4-AC4D-1316BBBCF93E}"/>
              </a:ext>
            </a:extLst>
          </p:cNvPr>
          <p:cNvSpPr>
            <a:spLocks noGrp="1"/>
          </p:cNvSpPr>
          <p:nvPr>
            <p:ph type="dt" sz="half" idx="10"/>
          </p:nvPr>
        </p:nvSpPr>
        <p:spPr/>
        <p:txBody>
          <a:bodyPr/>
          <a:lstStyle/>
          <a:p>
            <a:fld id="{F24E6CA1-EF61-44DD-84D8-F3849BC0CD88}" type="datetimeFigureOut">
              <a:rPr lang="en-GB" smtClean="0"/>
              <a:t>05/02/2024</a:t>
            </a:fld>
            <a:endParaRPr lang="en-GB"/>
          </a:p>
        </p:txBody>
      </p:sp>
      <p:sp>
        <p:nvSpPr>
          <p:cNvPr id="5" name="Footer Placeholder 4">
            <a:extLst>
              <a:ext uri="{FF2B5EF4-FFF2-40B4-BE49-F238E27FC236}">
                <a16:creationId xmlns:a16="http://schemas.microsoft.com/office/drawing/2014/main" id="{EA84139E-82A0-4BD4-B3CD-999AAC387B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A7EC7B-9DD2-45BA-9201-E835067CA4CE}"/>
              </a:ext>
            </a:extLst>
          </p:cNvPr>
          <p:cNvSpPr>
            <a:spLocks noGrp="1"/>
          </p:cNvSpPr>
          <p:nvPr>
            <p:ph type="sldNum" sz="quarter" idx="12"/>
          </p:nvPr>
        </p:nvSpPr>
        <p:spPr/>
        <p:txBody>
          <a:bodyPr/>
          <a:lstStyle/>
          <a:p>
            <a:fld id="{100E36AD-B41A-47B5-9B69-9F1BCD8EEADD}" type="slidenum">
              <a:rPr lang="en-GB" smtClean="0"/>
              <a:t>‹#›</a:t>
            </a:fld>
            <a:endParaRPr lang="en-GB"/>
          </a:p>
        </p:txBody>
      </p:sp>
    </p:spTree>
    <p:extLst>
      <p:ext uri="{BB962C8B-B14F-4D97-AF65-F5344CB8AC3E}">
        <p14:creationId xmlns:p14="http://schemas.microsoft.com/office/powerpoint/2010/main" val="2309209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B60435-67ED-4976-A43A-FACA84B868A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34DC450-4A75-4F31-A4A3-029AC8E8737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BF6B9FA-2BAA-42E6-AC40-D9983D6D3B76}"/>
              </a:ext>
            </a:extLst>
          </p:cNvPr>
          <p:cNvSpPr>
            <a:spLocks noGrp="1"/>
          </p:cNvSpPr>
          <p:nvPr>
            <p:ph type="dt" sz="half" idx="10"/>
          </p:nvPr>
        </p:nvSpPr>
        <p:spPr/>
        <p:txBody>
          <a:bodyPr/>
          <a:lstStyle/>
          <a:p>
            <a:fld id="{F24E6CA1-EF61-44DD-84D8-F3849BC0CD88}" type="datetimeFigureOut">
              <a:rPr lang="en-GB" smtClean="0"/>
              <a:t>05/02/2024</a:t>
            </a:fld>
            <a:endParaRPr lang="en-GB"/>
          </a:p>
        </p:txBody>
      </p:sp>
      <p:sp>
        <p:nvSpPr>
          <p:cNvPr id="5" name="Footer Placeholder 4">
            <a:extLst>
              <a:ext uri="{FF2B5EF4-FFF2-40B4-BE49-F238E27FC236}">
                <a16:creationId xmlns:a16="http://schemas.microsoft.com/office/drawing/2014/main" id="{E473465A-37E5-4E29-A79D-FF09A39198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CFCFDC-87AB-4E93-BFB1-568533F9271A}"/>
              </a:ext>
            </a:extLst>
          </p:cNvPr>
          <p:cNvSpPr>
            <a:spLocks noGrp="1"/>
          </p:cNvSpPr>
          <p:nvPr>
            <p:ph type="sldNum" sz="quarter" idx="12"/>
          </p:nvPr>
        </p:nvSpPr>
        <p:spPr/>
        <p:txBody>
          <a:bodyPr/>
          <a:lstStyle/>
          <a:p>
            <a:fld id="{100E36AD-B41A-47B5-9B69-9F1BCD8EEADD}" type="slidenum">
              <a:rPr lang="en-GB" smtClean="0"/>
              <a:t>‹#›</a:t>
            </a:fld>
            <a:endParaRPr lang="en-GB"/>
          </a:p>
        </p:txBody>
      </p:sp>
    </p:spTree>
    <p:extLst>
      <p:ext uri="{BB962C8B-B14F-4D97-AF65-F5344CB8AC3E}">
        <p14:creationId xmlns:p14="http://schemas.microsoft.com/office/powerpoint/2010/main" val="3492359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62625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42923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354181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411913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84353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85680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26518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855003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EAD4B2-2435-4FAF-A9E6-23AD538EF0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09C7BCF-5E86-47AF-9138-7EC3AB24F5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8B88546-F301-4049-AFF3-3FFE010A63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E6CA1-EF61-44DD-84D8-F3849BC0CD88}" type="datetimeFigureOut">
              <a:rPr lang="en-GB" smtClean="0"/>
              <a:t>05/02/2024</a:t>
            </a:fld>
            <a:endParaRPr lang="en-GB"/>
          </a:p>
        </p:txBody>
      </p:sp>
      <p:sp>
        <p:nvSpPr>
          <p:cNvPr id="5" name="Footer Placeholder 4">
            <a:extLst>
              <a:ext uri="{FF2B5EF4-FFF2-40B4-BE49-F238E27FC236}">
                <a16:creationId xmlns:a16="http://schemas.microsoft.com/office/drawing/2014/main" id="{D57E32E8-71E5-4A69-B639-5A1AF20C1E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C4E599B-3A3F-4377-95ED-C40DF905D8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0E36AD-B41A-47B5-9B69-9F1BCD8EEADD}" type="slidenum">
              <a:rPr lang="en-GB" smtClean="0"/>
              <a:t>‹#›</a:t>
            </a:fld>
            <a:endParaRPr lang="en-GB"/>
          </a:p>
        </p:txBody>
      </p:sp>
    </p:spTree>
    <p:extLst>
      <p:ext uri="{BB962C8B-B14F-4D97-AF65-F5344CB8AC3E}">
        <p14:creationId xmlns:p14="http://schemas.microsoft.com/office/powerpoint/2010/main" val="82961455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gif"/></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7.gif"/></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gif"/><Relationship Id="rId4" Type="http://schemas.openxmlformats.org/officeDocument/2006/relationships/image" Target="../media/image7.gif"/></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image" Target="../media/image7.gif"/><Relationship Id="rId7" Type="http://schemas.openxmlformats.org/officeDocument/2006/relationships/audio" Target="../media/audio28.wav"/><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audio" Target="../media/audio27.wav"/><Relationship Id="rId5" Type="http://schemas.openxmlformats.org/officeDocument/2006/relationships/audio" Target="../media/audio26.wav"/><Relationship Id="rId4" Type="http://schemas.openxmlformats.org/officeDocument/2006/relationships/image" Target="../media/image30.png"/><Relationship Id="rId9" Type="http://schemas.openxmlformats.org/officeDocument/2006/relationships/audio" Target="../media/audio30.wav"/></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gif"/><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jpe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9.jpeg"/><Relationship Id="rId5" Type="http://schemas.openxmlformats.org/officeDocument/2006/relationships/audio" Target="../media/audio3.wav"/><Relationship Id="rId10" Type="http://schemas.openxmlformats.org/officeDocument/2006/relationships/image" Target="../media/image8.jpeg"/><Relationship Id="rId4" Type="http://schemas.openxmlformats.org/officeDocument/2006/relationships/audio" Target="../media/audio2.wav"/><Relationship Id="rId9" Type="http://schemas.openxmlformats.org/officeDocument/2006/relationships/audio" Target="../media/audio7.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7.gif"/></Relationships>
</file>

<file path=ppt/slides/_rels/slide24.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audio" Target="../media/audio31.wav"/><Relationship Id="rId7" Type="http://schemas.openxmlformats.org/officeDocument/2006/relationships/audio" Target="../media/audio35.wav"/><Relationship Id="rId12" Type="http://schemas.openxmlformats.org/officeDocument/2006/relationships/image" Target="../media/image16.gif"/><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audio" Target="../media/audio34.wav"/><Relationship Id="rId11" Type="http://schemas.openxmlformats.org/officeDocument/2006/relationships/image" Target="../media/image36.gif"/><Relationship Id="rId5" Type="http://schemas.openxmlformats.org/officeDocument/2006/relationships/audio" Target="../media/audio33.wav"/><Relationship Id="rId10" Type="http://schemas.openxmlformats.org/officeDocument/2006/relationships/audio" Target="../media/audio38.wav"/><Relationship Id="rId4" Type="http://schemas.openxmlformats.org/officeDocument/2006/relationships/audio" Target="../media/audio32.wav"/><Relationship Id="rId9" Type="http://schemas.openxmlformats.org/officeDocument/2006/relationships/audio" Target="../media/audio37.wav"/></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51.tiff"/><Relationship Id="rId3" Type="http://schemas.openxmlformats.org/officeDocument/2006/relationships/image" Target="../media/image37.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tiff"/><Relationship Id="rId5" Type="http://schemas.openxmlformats.org/officeDocument/2006/relationships/image" Target="../media/image48.png"/><Relationship Id="rId10" Type="http://schemas.openxmlformats.org/officeDocument/2006/relationships/image" Target="../media/image53.tiff"/><Relationship Id="rId4" Type="http://schemas.openxmlformats.org/officeDocument/2006/relationships/image" Target="../media/image47.png"/><Relationship Id="rId9" Type="http://schemas.openxmlformats.org/officeDocument/2006/relationships/image" Target="../media/image52.tiff"/></Relationships>
</file>

<file path=ppt/slides/_rels/slide28.xml.rels><?xml version="1.0" encoding="UTF-8" standalone="yes"?>
<Relationships xmlns="http://schemas.openxmlformats.org/package/2006/relationships"><Relationship Id="rId8" Type="http://schemas.openxmlformats.org/officeDocument/2006/relationships/image" Target="../media/image51.tiff"/><Relationship Id="rId3" Type="http://schemas.openxmlformats.org/officeDocument/2006/relationships/image" Target="../media/image37.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tiff"/><Relationship Id="rId5" Type="http://schemas.openxmlformats.org/officeDocument/2006/relationships/image" Target="../media/image48.png"/><Relationship Id="rId10" Type="http://schemas.openxmlformats.org/officeDocument/2006/relationships/image" Target="../media/image53.tiff"/><Relationship Id="rId4" Type="http://schemas.openxmlformats.org/officeDocument/2006/relationships/image" Target="../media/image47.png"/><Relationship Id="rId9" Type="http://schemas.openxmlformats.org/officeDocument/2006/relationships/image" Target="../media/image52.tiff"/></Relationships>
</file>

<file path=ppt/slides/_rels/slide2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8.gif"/></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_rels/slide30.xml.rels><?xml version="1.0" encoding="UTF-8" standalone="yes"?>
<Relationships xmlns="http://schemas.openxmlformats.org/package/2006/relationships"><Relationship Id="rId3" Type="http://schemas.openxmlformats.org/officeDocument/2006/relationships/hyperlink" Target="https://www.rachelhawkes.com/LDPresources/Yr8German/German_Y8_Term1ii_Wk4_audio.html"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hyperlink" Target="https://www.rachelhawkes.com/LDPresources/Yr8German/German_Y8_Term1ii_Wk4_audio_HW_sheet.docx"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8" Type="http://schemas.openxmlformats.org/officeDocument/2006/relationships/audio" Target="../media/audio44.wav"/><Relationship Id="rId3" Type="http://schemas.openxmlformats.org/officeDocument/2006/relationships/audio" Target="../media/audio39.wav"/><Relationship Id="rId7" Type="http://schemas.openxmlformats.org/officeDocument/2006/relationships/audio" Target="../media/audio43.wav"/><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audio" Target="../media/audio42.wav"/><Relationship Id="rId5" Type="http://schemas.openxmlformats.org/officeDocument/2006/relationships/audio" Target="../media/audio41.wav"/><Relationship Id="rId10" Type="http://schemas.openxmlformats.org/officeDocument/2006/relationships/audio" Target="../media/audio46.wav"/><Relationship Id="rId4" Type="http://schemas.openxmlformats.org/officeDocument/2006/relationships/audio" Target="../media/audio40.wav"/><Relationship Id="rId9" Type="http://schemas.openxmlformats.org/officeDocument/2006/relationships/audio" Target="../media/audio45.wav"/></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audio" Target="../media/audio17.wav"/></Relationships>
</file>

<file path=ppt/slides/_rels/slide6.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4.gif"/><Relationship Id="rId7" Type="http://schemas.openxmlformats.org/officeDocument/2006/relationships/image" Target="../media/image17.gi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21.png"/><Relationship Id="rId3" Type="http://schemas.openxmlformats.org/officeDocument/2006/relationships/audio" Target="../media/audio18.wav"/><Relationship Id="rId7" Type="http://schemas.openxmlformats.org/officeDocument/2006/relationships/audio" Target="../media/audio21.wav"/><Relationship Id="rId12"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5" Type="http://schemas.openxmlformats.org/officeDocument/2006/relationships/image" Target="../media/image23.png"/><Relationship Id="rId10" Type="http://schemas.openxmlformats.org/officeDocument/2006/relationships/audio" Target="../media/audio24.wav"/><Relationship Id="rId4" Type="http://schemas.openxmlformats.org/officeDocument/2006/relationships/image" Target="../media/image19.png"/><Relationship Id="rId9" Type="http://schemas.openxmlformats.org/officeDocument/2006/relationships/audio" Target="../media/audio23.wav"/><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7.gif"/><Relationship Id="rId5" Type="http://schemas.openxmlformats.org/officeDocument/2006/relationships/image" Target="../media/image15.gif"/><Relationship Id="rId4"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941754"/>
            <a:ext cx="7709596" cy="844550"/>
          </a:xfrm>
        </p:spPr>
        <p:txBody>
          <a:bodyPr>
            <a:normAutofit fontScale="85000" lnSpcReduction="20000"/>
          </a:bodyPr>
          <a:lstStyle/>
          <a:p>
            <a:r>
              <a:rPr lang="en-GB" sz="4000" dirty="0"/>
              <a:t>Ich bin </a:t>
            </a:r>
            <a:r>
              <a:rPr lang="en-GB" sz="4000" dirty="0" err="1"/>
              <a:t>gereist</a:t>
            </a:r>
            <a:r>
              <a:rPr lang="en-GB" sz="4000" dirty="0"/>
              <a:t>!</a:t>
            </a:r>
            <a:br>
              <a:rPr lang="en-GB" sz="4000" dirty="0"/>
            </a:br>
            <a:endParaRPr lang="en-GB" sz="400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a:spcBef>
                <a:spcPct val="0"/>
              </a:spcBef>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1.2– Week 3 - Lesson 19</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Rachel Hawkes / Inge </a:t>
            </a:r>
            <a:r>
              <a:rPr lang="en-GB" sz="1200" dirty="0">
                <a:solidFill>
                  <a:schemeClr val="tx1"/>
                </a:solidFill>
                <a:latin typeface="Century Gothic" panose="020B0502020202020204" pitchFamily="34" charset="0"/>
              </a:rPr>
              <a:t>Alferink / Ciarán Morris </a:t>
            </a:r>
            <a:endParaRPr kumimoji="0" lang="en-GB" sz="1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05/02/24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364029"/>
            <a:ext cx="6780563" cy="1836494"/>
          </a:xfrm>
        </p:spPr>
        <p:txBody>
          <a:bodyPr>
            <a:normAutofit/>
          </a:bodyPr>
          <a:lstStyle/>
          <a:p>
            <a:pPr algn="l"/>
            <a:r>
              <a:rPr lang="en-GB" sz="2000" dirty="0">
                <a:solidFill>
                  <a:schemeClr val="tx1"/>
                </a:solidFill>
              </a:rPr>
              <a:t>Past (perfect) with </a:t>
            </a:r>
            <a:r>
              <a:rPr lang="en-GB" sz="2000" i="1" dirty="0">
                <a:solidFill>
                  <a:schemeClr val="tx1"/>
                </a:solidFill>
              </a:rPr>
              <a:t>sein</a:t>
            </a:r>
          </a:p>
          <a:p>
            <a:br>
              <a:rPr lang="en-GB" sz="2000" dirty="0">
                <a:solidFill>
                  <a:schemeClr val="tx1"/>
                </a:solidFill>
              </a:rPr>
            </a:br>
            <a:r>
              <a:rPr lang="en-GB" sz="2000" dirty="0">
                <a:solidFill>
                  <a:schemeClr val="tx1"/>
                </a:solidFill>
              </a:rPr>
              <a:t>SSC long and short [a] and [o]</a:t>
            </a:r>
          </a:p>
          <a:p>
            <a:pPr algn="l"/>
            <a:endParaRPr lang="en-GB" sz="2000" dirty="0">
              <a:solidFill>
                <a:schemeClr val="tx1"/>
              </a:solidFill>
            </a:endParaRPr>
          </a:p>
        </p:txBody>
      </p:sp>
      <p:pic>
        <p:nvPicPr>
          <p:cNvPr id="7" name="Picture 6" descr="A close up of a map&#10;&#10;Description automatically generated">
            <a:extLst>
              <a:ext uri="{FF2B5EF4-FFF2-40B4-BE49-F238E27FC236}">
                <a16:creationId xmlns:a16="http://schemas.microsoft.com/office/drawing/2014/main" id="{C3171027-1185-42E7-996B-5D20CB72DE48}"/>
              </a:ext>
            </a:extLst>
          </p:cNvPr>
          <p:cNvPicPr>
            <a:picLocks noChangeAspect="1"/>
          </p:cNvPicPr>
          <p:nvPr/>
        </p:nvPicPr>
        <p:blipFill rotWithShape="1">
          <a:blip r:embed="rId3">
            <a:extLst>
              <a:ext uri="{28A0092B-C50C-407E-A947-70E740481C1C}">
                <a14:useLocalDpi xmlns:a14="http://schemas.microsoft.com/office/drawing/2010/main" val="0"/>
              </a:ext>
            </a:extLst>
          </a:blip>
          <a:srcRect r="28612"/>
          <a:stretch/>
        </p:blipFill>
        <p:spPr>
          <a:xfrm>
            <a:off x="7262709" y="1438062"/>
            <a:ext cx="4929291" cy="4567350"/>
          </a:xfrm>
          <a:prstGeom prst="rect">
            <a:avLst/>
          </a:prstGeom>
        </p:spPr>
      </p:pic>
      <p:pic>
        <p:nvPicPr>
          <p:cNvPr id="9" name="Picture 8" descr="A close up of a logo&#10;&#10;Description automatically generated">
            <a:extLst>
              <a:ext uri="{FF2B5EF4-FFF2-40B4-BE49-F238E27FC236}">
                <a16:creationId xmlns:a16="http://schemas.microsoft.com/office/drawing/2014/main" id="{F35BAFCB-045C-412A-A40C-80E19C0078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1724" y="4071697"/>
            <a:ext cx="1941969" cy="2398903"/>
          </a:xfrm>
          <a:prstGeom prst="rect">
            <a:avLst/>
          </a:prstGeom>
        </p:spPr>
      </p:pic>
      <p:sp>
        <p:nvSpPr>
          <p:cNvPr id="6" name="Speech Bubble: Rectangle with Corners Rounded 5">
            <a:extLst>
              <a:ext uri="{FF2B5EF4-FFF2-40B4-BE49-F238E27FC236}">
                <a16:creationId xmlns:a16="http://schemas.microsoft.com/office/drawing/2014/main" id="{CB211E02-FAE6-4F19-8319-5AAD57245848}"/>
              </a:ext>
            </a:extLst>
          </p:cNvPr>
          <p:cNvSpPr/>
          <p:nvPr/>
        </p:nvSpPr>
        <p:spPr>
          <a:xfrm>
            <a:off x="7811734" y="3054158"/>
            <a:ext cx="2011148" cy="1392382"/>
          </a:xfrm>
          <a:prstGeom prst="wedgeRoundRectCallout">
            <a:avLst>
              <a:gd name="adj1" fmla="val -44807"/>
              <a:gd name="adj2" fmla="val 9593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Ich bin </a:t>
            </a:r>
            <a:r>
              <a:rPr lang="en-GB" sz="2400" b="1" dirty="0" err="1"/>
              <a:t>nach</a:t>
            </a:r>
            <a:r>
              <a:rPr lang="en-GB" sz="2400" b="1" dirty="0"/>
              <a:t> </a:t>
            </a:r>
            <a:r>
              <a:rPr lang="en-GB" sz="2400" b="1" dirty="0" err="1"/>
              <a:t>Polen</a:t>
            </a:r>
            <a:r>
              <a:rPr lang="en-GB" sz="2400" b="1" dirty="0"/>
              <a:t> </a:t>
            </a:r>
            <a:r>
              <a:rPr lang="en-GB" sz="2400" b="1" dirty="0" err="1"/>
              <a:t>gefahren</a:t>
            </a:r>
            <a:r>
              <a:rPr lang="en-GB" sz="2400" b="1" dirty="0"/>
              <a:t>!</a:t>
            </a:r>
          </a:p>
        </p:txBody>
      </p:sp>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das </a:t>
            </a:r>
            <a:r>
              <a:rPr lang="en-GB" sz="2800" b="1" dirty="0" err="1">
                <a:solidFill>
                  <a:schemeClr val="bg1"/>
                </a:solidFill>
              </a:rPr>
              <a:t>Perfekt</a:t>
            </a:r>
            <a:r>
              <a:rPr lang="en-GB" sz="2800" b="1" dirty="0">
                <a:solidFill>
                  <a:schemeClr val="bg1"/>
                </a:solidFill>
              </a:rPr>
              <a:t> </a:t>
            </a:r>
            <a:r>
              <a:rPr lang="en-GB" sz="2800" b="1" dirty="0" err="1">
                <a:solidFill>
                  <a:schemeClr val="bg1"/>
                </a:solidFill>
              </a:rPr>
              <a:t>mit</a:t>
            </a:r>
            <a:r>
              <a:rPr lang="en-GB" sz="2800" b="1" dirty="0">
                <a:solidFill>
                  <a:schemeClr val="bg1"/>
                </a:solidFill>
              </a:rPr>
              <a:t> </a:t>
            </a:r>
            <a:r>
              <a:rPr lang="en-GB" sz="2800" b="1" i="1" dirty="0">
                <a:solidFill>
                  <a:schemeClr val="bg1"/>
                </a:solidFill>
              </a:rPr>
              <a:t>sein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03099" y="247046"/>
            <a:ext cx="165422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30843"/>
            <a:ext cx="11777327" cy="83099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Remember: To talk about what you did, use the present tense of ‘</a:t>
            </a:r>
            <a:r>
              <a:rPr kumimoji="0" lang="en-US" sz="2400" b="1" i="0" u="none" strike="noStrike" kern="1400" cap="none" spc="0" normalizeH="0" baseline="0" noProof="0" dirty="0" err="1">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haben</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  or </a:t>
            </a:r>
            <a:r>
              <a:rPr kumimoji="0" lang="en-US" sz="2400" b="1"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‘sein’ </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and a past participle:</a:t>
            </a:r>
            <a:endParaRPr kumimoji="0" lang="en-GB" sz="2400" b="0" i="0" u="none" strike="noStrike" kern="1400" cap="none" spc="0" normalizeH="0" baseline="0" noProof="0" dirty="0">
              <a:ln>
                <a:noFill/>
              </a:ln>
              <a:effectLst/>
              <a:uLnTx/>
              <a:uFillTx/>
              <a:latin typeface="Times New Roman" panose="02020603050405020304" pitchFamily="18" charset="0"/>
              <a:ea typeface="Times New Roman" panose="02020603050405020304" pitchFamily="18" charset="0"/>
            </a:endParaRPr>
          </a:p>
        </p:txBody>
      </p:sp>
      <p:sp>
        <p:nvSpPr>
          <p:cNvPr id="6" name="Rectangle: Rounded Corners 5">
            <a:extLst>
              <a:ext uri="{FF2B5EF4-FFF2-40B4-BE49-F238E27FC236}">
                <a16:creationId xmlns:a16="http://schemas.microsoft.com/office/drawing/2014/main" id="{BF6E7894-EABE-4969-8D3B-77481F58FF66}"/>
              </a:ext>
            </a:extLst>
          </p:cNvPr>
          <p:cNvSpPr/>
          <p:nvPr/>
        </p:nvSpPr>
        <p:spPr>
          <a:xfrm>
            <a:off x="180000" y="2091259"/>
            <a:ext cx="5916000" cy="534241"/>
          </a:xfrm>
          <a:prstGeom prst="round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D6078C14-CCF1-4008-B5A9-48F85F82EB75}"/>
              </a:ext>
            </a:extLst>
          </p:cNvPr>
          <p:cNvSpPr txBox="1"/>
          <p:nvPr/>
        </p:nvSpPr>
        <p:spPr>
          <a:xfrm>
            <a:off x="276242" y="2103022"/>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Ich</a:t>
            </a:r>
          </a:p>
        </p:txBody>
      </p:sp>
      <p:sp>
        <p:nvSpPr>
          <p:cNvPr id="10" name="TextBox 9">
            <a:extLst>
              <a:ext uri="{FF2B5EF4-FFF2-40B4-BE49-F238E27FC236}">
                <a16:creationId xmlns:a16="http://schemas.microsoft.com/office/drawing/2014/main" id="{C43DAB0D-BA8E-4D2E-A5F3-C241AF02A659}"/>
              </a:ext>
            </a:extLst>
          </p:cNvPr>
          <p:cNvSpPr txBox="1"/>
          <p:nvPr/>
        </p:nvSpPr>
        <p:spPr>
          <a:xfrm>
            <a:off x="1141206" y="2103022"/>
            <a:ext cx="9733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habe</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75E2F0D4-A347-478D-8A19-CAAE2DEDDD15}"/>
              </a:ext>
            </a:extLst>
          </p:cNvPr>
          <p:cNvSpPr txBox="1"/>
          <p:nvPr/>
        </p:nvSpPr>
        <p:spPr>
          <a:xfrm>
            <a:off x="2318358" y="2120618"/>
            <a:ext cx="20826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Deutschland</a:t>
            </a:r>
          </a:p>
        </p:txBody>
      </p:sp>
      <p:sp>
        <p:nvSpPr>
          <p:cNvPr id="12" name="TextBox 11">
            <a:extLst>
              <a:ext uri="{FF2B5EF4-FFF2-40B4-BE49-F238E27FC236}">
                <a16:creationId xmlns:a16="http://schemas.microsoft.com/office/drawing/2014/main" id="{3F733BE3-9F82-4413-AE99-EC2D786E6D13}"/>
              </a:ext>
            </a:extLst>
          </p:cNvPr>
          <p:cNvSpPr txBox="1"/>
          <p:nvPr/>
        </p:nvSpPr>
        <p:spPr>
          <a:xfrm>
            <a:off x="294327" y="2753596"/>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a:t>
            </a:r>
          </a:p>
        </p:txBody>
      </p:sp>
      <p:sp>
        <p:nvSpPr>
          <p:cNvPr id="13" name="TextBox 12">
            <a:extLst>
              <a:ext uri="{FF2B5EF4-FFF2-40B4-BE49-F238E27FC236}">
                <a16:creationId xmlns:a16="http://schemas.microsoft.com/office/drawing/2014/main" id="{B4CE92FD-AE75-4CD9-B23D-5FBE9D0E40FE}"/>
              </a:ext>
            </a:extLst>
          </p:cNvPr>
          <p:cNvSpPr txBox="1"/>
          <p:nvPr/>
        </p:nvSpPr>
        <p:spPr>
          <a:xfrm>
            <a:off x="1148723" y="2753596"/>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have</a:t>
            </a:r>
          </a:p>
        </p:txBody>
      </p:sp>
      <p:sp>
        <p:nvSpPr>
          <p:cNvPr id="14" name="TextBox 13">
            <a:extLst>
              <a:ext uri="{FF2B5EF4-FFF2-40B4-BE49-F238E27FC236}">
                <a16:creationId xmlns:a16="http://schemas.microsoft.com/office/drawing/2014/main" id="{ADCA7036-813C-4531-BB2F-08AC60A3FF87}"/>
              </a:ext>
            </a:extLst>
          </p:cNvPr>
          <p:cNvSpPr txBox="1"/>
          <p:nvPr/>
        </p:nvSpPr>
        <p:spPr>
          <a:xfrm>
            <a:off x="2639336" y="2763889"/>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visited</a:t>
            </a:r>
          </a:p>
        </p:txBody>
      </p:sp>
      <p:sp>
        <p:nvSpPr>
          <p:cNvPr id="15" name="TextBox 14">
            <a:extLst>
              <a:ext uri="{FF2B5EF4-FFF2-40B4-BE49-F238E27FC236}">
                <a16:creationId xmlns:a16="http://schemas.microsoft.com/office/drawing/2014/main" id="{646CD68A-7327-4C79-A272-8563F27BB6CE}"/>
              </a:ext>
            </a:extLst>
          </p:cNvPr>
          <p:cNvSpPr txBox="1"/>
          <p:nvPr/>
        </p:nvSpPr>
        <p:spPr>
          <a:xfrm>
            <a:off x="294327" y="3367763"/>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a:t>
            </a:r>
          </a:p>
        </p:txBody>
      </p:sp>
      <p:sp>
        <p:nvSpPr>
          <p:cNvPr id="16" name="TextBox 15">
            <a:extLst>
              <a:ext uri="{FF2B5EF4-FFF2-40B4-BE49-F238E27FC236}">
                <a16:creationId xmlns:a16="http://schemas.microsoft.com/office/drawing/2014/main" id="{8BF17E59-433B-4B1D-AE67-EE48CFD61CC7}"/>
              </a:ext>
            </a:extLst>
          </p:cNvPr>
          <p:cNvSpPr txBox="1"/>
          <p:nvPr/>
        </p:nvSpPr>
        <p:spPr>
          <a:xfrm>
            <a:off x="1148723" y="3367763"/>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visited</a:t>
            </a:r>
          </a:p>
        </p:txBody>
      </p:sp>
      <p:sp>
        <p:nvSpPr>
          <p:cNvPr id="17" name="TextBox 16">
            <a:extLst>
              <a:ext uri="{FF2B5EF4-FFF2-40B4-BE49-F238E27FC236}">
                <a16:creationId xmlns:a16="http://schemas.microsoft.com/office/drawing/2014/main" id="{407340AF-1900-4F32-B372-CB7D0220CE3E}"/>
              </a:ext>
            </a:extLst>
          </p:cNvPr>
          <p:cNvSpPr txBox="1"/>
          <p:nvPr/>
        </p:nvSpPr>
        <p:spPr>
          <a:xfrm>
            <a:off x="4354216" y="3353649"/>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Germany.</a:t>
            </a:r>
          </a:p>
        </p:txBody>
      </p:sp>
      <p:sp>
        <p:nvSpPr>
          <p:cNvPr id="18" name="TextBox 17">
            <a:extLst>
              <a:ext uri="{FF2B5EF4-FFF2-40B4-BE49-F238E27FC236}">
                <a16:creationId xmlns:a16="http://schemas.microsoft.com/office/drawing/2014/main" id="{2AB838F0-824B-4588-AA3B-7B57324B8070}"/>
              </a:ext>
            </a:extLst>
          </p:cNvPr>
          <p:cNvSpPr txBox="1"/>
          <p:nvPr/>
        </p:nvSpPr>
        <p:spPr>
          <a:xfrm>
            <a:off x="4531278" y="2115552"/>
            <a:ext cx="1504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besucht</a:t>
            </a:r>
            <a:r>
              <a:rPr kumimoji="0" lang="en-US" sz="2400" b="1" i="0" u="none" strike="noStrike" kern="1200" cap="none" spc="0" normalizeH="0" baseline="0" noProof="0" dirty="0">
                <a:ln>
                  <a:noFill/>
                </a:ln>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5A1E2C0B-4C7A-4E75-BFAF-D900133CBC77}"/>
              </a:ext>
            </a:extLst>
          </p:cNvPr>
          <p:cNvSpPr txBox="1"/>
          <p:nvPr/>
        </p:nvSpPr>
        <p:spPr>
          <a:xfrm>
            <a:off x="4327470" y="2763888"/>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Germany.</a:t>
            </a:r>
          </a:p>
        </p:txBody>
      </p:sp>
      <p:sp>
        <p:nvSpPr>
          <p:cNvPr id="21" name="Rectangle: Rounded Corners 20">
            <a:extLst>
              <a:ext uri="{FF2B5EF4-FFF2-40B4-BE49-F238E27FC236}">
                <a16:creationId xmlns:a16="http://schemas.microsoft.com/office/drawing/2014/main" id="{71CB5083-3523-4FDB-A4D2-7DB948585BD2}"/>
              </a:ext>
            </a:extLst>
          </p:cNvPr>
          <p:cNvSpPr/>
          <p:nvPr/>
        </p:nvSpPr>
        <p:spPr>
          <a:xfrm>
            <a:off x="156159" y="4889415"/>
            <a:ext cx="5939842" cy="534241"/>
          </a:xfrm>
          <a:prstGeom prst="round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0E1C580-68BA-4DB7-B3D0-4AC2A8401990}"/>
              </a:ext>
            </a:extLst>
          </p:cNvPr>
          <p:cNvSpPr txBox="1"/>
          <p:nvPr/>
        </p:nvSpPr>
        <p:spPr>
          <a:xfrm>
            <a:off x="252400" y="4901178"/>
            <a:ext cx="4427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Er</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78DD43EB-33A6-4E21-865C-D880E42CA8FF}"/>
              </a:ext>
            </a:extLst>
          </p:cNvPr>
          <p:cNvSpPr txBox="1"/>
          <p:nvPr/>
        </p:nvSpPr>
        <p:spPr>
          <a:xfrm>
            <a:off x="1117364" y="4901178"/>
            <a:ext cx="6655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hat</a:t>
            </a:r>
          </a:p>
        </p:txBody>
      </p:sp>
      <p:sp>
        <p:nvSpPr>
          <p:cNvPr id="24" name="TextBox 23">
            <a:extLst>
              <a:ext uri="{FF2B5EF4-FFF2-40B4-BE49-F238E27FC236}">
                <a16:creationId xmlns:a16="http://schemas.microsoft.com/office/drawing/2014/main" id="{60B004CA-ECC2-44C1-AE1A-0E8702302B9F}"/>
              </a:ext>
            </a:extLst>
          </p:cNvPr>
          <p:cNvSpPr txBox="1"/>
          <p:nvPr/>
        </p:nvSpPr>
        <p:spPr>
          <a:xfrm>
            <a:off x="2150639" y="4892797"/>
            <a:ext cx="21675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 Deutschland</a:t>
            </a:r>
          </a:p>
        </p:txBody>
      </p:sp>
      <p:sp>
        <p:nvSpPr>
          <p:cNvPr id="25" name="TextBox 24">
            <a:extLst>
              <a:ext uri="{FF2B5EF4-FFF2-40B4-BE49-F238E27FC236}">
                <a16:creationId xmlns:a16="http://schemas.microsoft.com/office/drawing/2014/main" id="{06333063-00D4-4057-9C0A-5628881EB309}"/>
              </a:ext>
            </a:extLst>
          </p:cNvPr>
          <p:cNvSpPr txBox="1"/>
          <p:nvPr/>
        </p:nvSpPr>
        <p:spPr>
          <a:xfrm>
            <a:off x="208013" y="5473442"/>
            <a:ext cx="5950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He</a:t>
            </a:r>
          </a:p>
        </p:txBody>
      </p:sp>
      <p:sp>
        <p:nvSpPr>
          <p:cNvPr id="26" name="TextBox 25">
            <a:extLst>
              <a:ext uri="{FF2B5EF4-FFF2-40B4-BE49-F238E27FC236}">
                <a16:creationId xmlns:a16="http://schemas.microsoft.com/office/drawing/2014/main" id="{44410926-5850-40D6-9E38-21FCE1EEED10}"/>
              </a:ext>
            </a:extLst>
          </p:cNvPr>
          <p:cNvSpPr txBox="1"/>
          <p:nvPr/>
        </p:nvSpPr>
        <p:spPr>
          <a:xfrm>
            <a:off x="1109440" y="5473442"/>
            <a:ext cx="7024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has</a:t>
            </a:r>
          </a:p>
        </p:txBody>
      </p:sp>
      <p:sp>
        <p:nvSpPr>
          <p:cNvPr id="27" name="TextBox 26">
            <a:extLst>
              <a:ext uri="{FF2B5EF4-FFF2-40B4-BE49-F238E27FC236}">
                <a16:creationId xmlns:a16="http://schemas.microsoft.com/office/drawing/2014/main" id="{B5F1FA8D-136E-4EFF-A1E9-BA6E46A526C8}"/>
              </a:ext>
            </a:extLst>
          </p:cNvPr>
          <p:cNvSpPr txBox="1"/>
          <p:nvPr/>
        </p:nvSpPr>
        <p:spPr>
          <a:xfrm>
            <a:off x="2639335" y="5470630"/>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visited</a:t>
            </a:r>
          </a:p>
        </p:txBody>
      </p:sp>
      <p:sp>
        <p:nvSpPr>
          <p:cNvPr id="28" name="TextBox 27">
            <a:extLst>
              <a:ext uri="{FF2B5EF4-FFF2-40B4-BE49-F238E27FC236}">
                <a16:creationId xmlns:a16="http://schemas.microsoft.com/office/drawing/2014/main" id="{105404CA-C005-4365-A7A1-44FD79E89E61}"/>
              </a:ext>
            </a:extLst>
          </p:cNvPr>
          <p:cNvSpPr txBox="1"/>
          <p:nvPr/>
        </p:nvSpPr>
        <p:spPr>
          <a:xfrm>
            <a:off x="180000" y="5932295"/>
            <a:ext cx="5950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He</a:t>
            </a:r>
          </a:p>
        </p:txBody>
      </p:sp>
      <p:sp>
        <p:nvSpPr>
          <p:cNvPr id="29" name="TextBox 28">
            <a:extLst>
              <a:ext uri="{FF2B5EF4-FFF2-40B4-BE49-F238E27FC236}">
                <a16:creationId xmlns:a16="http://schemas.microsoft.com/office/drawing/2014/main" id="{F0D1666D-1B3F-4CC3-81C9-7A74B273E181}"/>
              </a:ext>
            </a:extLst>
          </p:cNvPr>
          <p:cNvSpPr txBox="1"/>
          <p:nvPr/>
        </p:nvSpPr>
        <p:spPr>
          <a:xfrm>
            <a:off x="1109440" y="5962104"/>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visited</a:t>
            </a:r>
          </a:p>
        </p:txBody>
      </p:sp>
      <p:sp>
        <p:nvSpPr>
          <p:cNvPr id="30" name="TextBox 29">
            <a:extLst>
              <a:ext uri="{FF2B5EF4-FFF2-40B4-BE49-F238E27FC236}">
                <a16:creationId xmlns:a16="http://schemas.microsoft.com/office/drawing/2014/main" id="{62286BD0-6568-427E-8D1B-13027486052F}"/>
              </a:ext>
            </a:extLst>
          </p:cNvPr>
          <p:cNvSpPr txBox="1"/>
          <p:nvPr/>
        </p:nvSpPr>
        <p:spPr>
          <a:xfrm>
            <a:off x="4531277" y="6001490"/>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Germany.</a:t>
            </a:r>
          </a:p>
        </p:txBody>
      </p:sp>
      <p:sp>
        <p:nvSpPr>
          <p:cNvPr id="31" name="TextBox 30">
            <a:extLst>
              <a:ext uri="{FF2B5EF4-FFF2-40B4-BE49-F238E27FC236}">
                <a16:creationId xmlns:a16="http://schemas.microsoft.com/office/drawing/2014/main" id="{458C12BA-382C-4782-879D-38558F1117EB}"/>
              </a:ext>
            </a:extLst>
          </p:cNvPr>
          <p:cNvSpPr txBox="1"/>
          <p:nvPr/>
        </p:nvSpPr>
        <p:spPr>
          <a:xfrm>
            <a:off x="4652624" y="4892796"/>
            <a:ext cx="1471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besucht</a:t>
            </a:r>
            <a:r>
              <a:rPr kumimoji="0" lang="en-US" sz="2400" b="1" i="0" u="none" strike="noStrike" kern="1200" cap="none" spc="0" normalizeH="0" baseline="0" noProof="0" dirty="0">
                <a:ln>
                  <a:noFill/>
                </a:ln>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714D60C2-8A89-4FD8-B644-5B3D53C44790}"/>
              </a:ext>
            </a:extLst>
          </p:cNvPr>
          <p:cNvSpPr txBox="1"/>
          <p:nvPr/>
        </p:nvSpPr>
        <p:spPr>
          <a:xfrm>
            <a:off x="4531278" y="5447143"/>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Germany.</a:t>
            </a:r>
          </a:p>
        </p:txBody>
      </p:sp>
      <p:sp>
        <p:nvSpPr>
          <p:cNvPr id="33" name="TextBox 32">
            <a:extLst>
              <a:ext uri="{FF2B5EF4-FFF2-40B4-BE49-F238E27FC236}">
                <a16:creationId xmlns:a16="http://schemas.microsoft.com/office/drawing/2014/main" id="{6BFC1743-7C7C-F34A-809F-01F7A25526AE}"/>
              </a:ext>
            </a:extLst>
          </p:cNvPr>
          <p:cNvSpPr txBox="1"/>
          <p:nvPr/>
        </p:nvSpPr>
        <p:spPr>
          <a:xfrm>
            <a:off x="180000" y="3872663"/>
            <a:ext cx="11777327" cy="83099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To say what someone else did or has done, change </a:t>
            </a:r>
            <a:r>
              <a:rPr kumimoji="0" lang="en-US" sz="2400" b="1"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a:t>
            </a:r>
            <a:r>
              <a:rPr kumimoji="0" lang="en-US" sz="2400" b="1" i="0" u="none" strike="noStrike" kern="1400" cap="none" spc="0" normalizeH="0" baseline="0" noProof="0" dirty="0" err="1">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haben</a:t>
            </a:r>
            <a:r>
              <a:rPr kumimoji="0" lang="en-US" sz="2400" b="1"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or </a:t>
            </a:r>
            <a:r>
              <a:rPr kumimoji="0" lang="en-US" sz="2400" b="1"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‘sein’ </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to the </a:t>
            </a:r>
            <a:b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br>
            <a:r>
              <a:rPr kumimoji="0" lang="en-US" sz="2400" b="0" i="0" u="none" strike="noStrike" kern="1400" cap="none" spc="0" normalizeH="0" baseline="0" noProof="0" dirty="0" err="1">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er</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 / </a:t>
            </a:r>
            <a:r>
              <a:rPr kumimoji="0" lang="en-US" sz="2400" b="0" i="0" u="none" strike="noStrike" kern="1400" cap="none" spc="0" normalizeH="0" baseline="0" noProof="0" dirty="0" err="1">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sie</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 form:</a:t>
            </a:r>
            <a:endParaRPr kumimoji="0" lang="en-GB" sz="2400" b="0" i="0" u="none" strike="noStrike" kern="1400" cap="none" spc="0" normalizeH="0" baseline="0" noProof="0" dirty="0">
              <a:ln>
                <a:noFill/>
              </a:ln>
              <a:effectLst/>
              <a:uLnTx/>
              <a:uFillTx/>
              <a:latin typeface="Times New Roman" panose="02020603050405020304" pitchFamily="18" charset="0"/>
              <a:ea typeface="Times New Roman" panose="02020603050405020304" pitchFamily="18" charset="0"/>
            </a:endParaRPr>
          </a:p>
        </p:txBody>
      </p:sp>
      <p:sp>
        <p:nvSpPr>
          <p:cNvPr id="35" name="Rectangle: Rounded Corners 5">
            <a:extLst>
              <a:ext uri="{FF2B5EF4-FFF2-40B4-BE49-F238E27FC236}">
                <a16:creationId xmlns:a16="http://schemas.microsoft.com/office/drawing/2014/main" id="{9170536F-5FF6-4548-97EE-17A0247CFD2F}"/>
              </a:ext>
            </a:extLst>
          </p:cNvPr>
          <p:cNvSpPr/>
          <p:nvPr/>
        </p:nvSpPr>
        <p:spPr>
          <a:xfrm>
            <a:off x="6164998" y="2105373"/>
            <a:ext cx="5916000" cy="534241"/>
          </a:xfrm>
          <a:prstGeom prst="round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83B28FA0-A3F8-1842-9170-9750C7328D6D}"/>
              </a:ext>
            </a:extLst>
          </p:cNvPr>
          <p:cNvSpPr txBox="1"/>
          <p:nvPr/>
        </p:nvSpPr>
        <p:spPr>
          <a:xfrm>
            <a:off x="6261240" y="2117136"/>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Ich</a:t>
            </a:r>
          </a:p>
        </p:txBody>
      </p:sp>
      <p:sp>
        <p:nvSpPr>
          <p:cNvPr id="37" name="TextBox 36">
            <a:extLst>
              <a:ext uri="{FF2B5EF4-FFF2-40B4-BE49-F238E27FC236}">
                <a16:creationId xmlns:a16="http://schemas.microsoft.com/office/drawing/2014/main" id="{41337F67-F2D2-5043-9925-0A2FFB9CFF53}"/>
              </a:ext>
            </a:extLst>
          </p:cNvPr>
          <p:cNvSpPr txBox="1"/>
          <p:nvPr/>
        </p:nvSpPr>
        <p:spPr>
          <a:xfrm>
            <a:off x="6896864" y="2103021"/>
            <a:ext cx="6463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bin</a:t>
            </a:r>
          </a:p>
        </p:txBody>
      </p:sp>
      <p:sp>
        <p:nvSpPr>
          <p:cNvPr id="38" name="TextBox 37">
            <a:extLst>
              <a:ext uri="{FF2B5EF4-FFF2-40B4-BE49-F238E27FC236}">
                <a16:creationId xmlns:a16="http://schemas.microsoft.com/office/drawing/2014/main" id="{4294B377-1FFA-1642-96F8-0A9DE10B26B9}"/>
              </a:ext>
            </a:extLst>
          </p:cNvPr>
          <p:cNvSpPr txBox="1"/>
          <p:nvPr/>
        </p:nvSpPr>
        <p:spPr>
          <a:xfrm>
            <a:off x="7593356" y="2115552"/>
            <a:ext cx="2951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nach</a:t>
            </a:r>
            <a:r>
              <a:rPr kumimoji="0" lang="en-US" sz="2400" b="0" i="0" u="none" strike="noStrike" kern="1200" cap="none" spc="0" normalizeH="0" baseline="0" noProof="0" dirty="0">
                <a:ln>
                  <a:noFill/>
                </a:ln>
                <a:effectLst/>
                <a:uLnTx/>
                <a:uFillTx/>
                <a:latin typeface="Century Gothic" panose="020F0302020204030204"/>
                <a:ea typeface="+mn-ea"/>
                <a:cs typeface="+mn-cs"/>
              </a:rPr>
              <a:t> Deutschland</a:t>
            </a:r>
          </a:p>
        </p:txBody>
      </p:sp>
      <p:sp>
        <p:nvSpPr>
          <p:cNvPr id="39" name="TextBox 38">
            <a:extLst>
              <a:ext uri="{FF2B5EF4-FFF2-40B4-BE49-F238E27FC236}">
                <a16:creationId xmlns:a16="http://schemas.microsoft.com/office/drawing/2014/main" id="{9D6BCEAD-DB50-BA4A-BC10-ACE07352B8D2}"/>
              </a:ext>
            </a:extLst>
          </p:cNvPr>
          <p:cNvSpPr txBox="1"/>
          <p:nvPr/>
        </p:nvSpPr>
        <p:spPr>
          <a:xfrm>
            <a:off x="6279325" y="2767710"/>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a:t>
            </a:r>
          </a:p>
        </p:txBody>
      </p:sp>
      <p:sp>
        <p:nvSpPr>
          <p:cNvPr id="40" name="TextBox 39">
            <a:extLst>
              <a:ext uri="{FF2B5EF4-FFF2-40B4-BE49-F238E27FC236}">
                <a16:creationId xmlns:a16="http://schemas.microsoft.com/office/drawing/2014/main" id="{E2F2BF29-C74E-DB43-BA0A-2BCDF9EBD68E}"/>
              </a:ext>
            </a:extLst>
          </p:cNvPr>
          <p:cNvSpPr txBox="1"/>
          <p:nvPr/>
        </p:nvSpPr>
        <p:spPr>
          <a:xfrm>
            <a:off x="6795307" y="2786243"/>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have</a:t>
            </a:r>
          </a:p>
        </p:txBody>
      </p:sp>
      <p:sp>
        <p:nvSpPr>
          <p:cNvPr id="41" name="TextBox 40">
            <a:extLst>
              <a:ext uri="{FF2B5EF4-FFF2-40B4-BE49-F238E27FC236}">
                <a16:creationId xmlns:a16="http://schemas.microsoft.com/office/drawing/2014/main" id="{F35EFD49-91A0-B24B-BDA2-54082C06E449}"/>
              </a:ext>
            </a:extLst>
          </p:cNvPr>
          <p:cNvSpPr txBox="1"/>
          <p:nvPr/>
        </p:nvSpPr>
        <p:spPr>
          <a:xfrm>
            <a:off x="8304546" y="2760412"/>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travelled</a:t>
            </a:r>
          </a:p>
        </p:txBody>
      </p:sp>
      <p:sp>
        <p:nvSpPr>
          <p:cNvPr id="42" name="TextBox 41">
            <a:extLst>
              <a:ext uri="{FF2B5EF4-FFF2-40B4-BE49-F238E27FC236}">
                <a16:creationId xmlns:a16="http://schemas.microsoft.com/office/drawing/2014/main" id="{99E23AE0-A79E-1E44-835F-D1AEA2A11EB6}"/>
              </a:ext>
            </a:extLst>
          </p:cNvPr>
          <p:cNvSpPr txBox="1"/>
          <p:nvPr/>
        </p:nvSpPr>
        <p:spPr>
          <a:xfrm>
            <a:off x="6279325" y="3381877"/>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a:t>
            </a:r>
          </a:p>
        </p:txBody>
      </p:sp>
      <p:sp>
        <p:nvSpPr>
          <p:cNvPr id="43" name="TextBox 42">
            <a:extLst>
              <a:ext uri="{FF2B5EF4-FFF2-40B4-BE49-F238E27FC236}">
                <a16:creationId xmlns:a16="http://schemas.microsoft.com/office/drawing/2014/main" id="{4C964B2A-7500-4D4F-BABC-242939785D88}"/>
              </a:ext>
            </a:extLst>
          </p:cNvPr>
          <p:cNvSpPr txBox="1"/>
          <p:nvPr/>
        </p:nvSpPr>
        <p:spPr>
          <a:xfrm>
            <a:off x="6824032" y="3396437"/>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travelled</a:t>
            </a:r>
          </a:p>
        </p:txBody>
      </p:sp>
      <p:sp>
        <p:nvSpPr>
          <p:cNvPr id="44" name="TextBox 43">
            <a:extLst>
              <a:ext uri="{FF2B5EF4-FFF2-40B4-BE49-F238E27FC236}">
                <a16:creationId xmlns:a16="http://schemas.microsoft.com/office/drawing/2014/main" id="{F7326FFF-E475-564A-9E1E-4A897548BAE1}"/>
              </a:ext>
            </a:extLst>
          </p:cNvPr>
          <p:cNvSpPr txBox="1"/>
          <p:nvPr/>
        </p:nvSpPr>
        <p:spPr>
          <a:xfrm>
            <a:off x="10048824" y="3367763"/>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to Germany.</a:t>
            </a:r>
          </a:p>
        </p:txBody>
      </p:sp>
      <p:sp>
        <p:nvSpPr>
          <p:cNvPr id="45" name="TextBox 44">
            <a:extLst>
              <a:ext uri="{FF2B5EF4-FFF2-40B4-BE49-F238E27FC236}">
                <a16:creationId xmlns:a16="http://schemas.microsoft.com/office/drawing/2014/main" id="{529F8FDD-196E-BF4C-96BF-4578BBB37530}"/>
              </a:ext>
            </a:extLst>
          </p:cNvPr>
          <p:cNvSpPr txBox="1"/>
          <p:nvPr/>
        </p:nvSpPr>
        <p:spPr>
          <a:xfrm>
            <a:off x="10516276" y="2129666"/>
            <a:ext cx="18347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gefahren</a:t>
            </a:r>
            <a:r>
              <a:rPr kumimoji="0" lang="en-US" sz="2400" b="1" i="0" u="none" strike="noStrike" kern="1200" cap="none" spc="0" normalizeH="0" baseline="0" noProof="0" dirty="0">
                <a:ln>
                  <a:noFill/>
                </a:ln>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42800B0E-FBA9-A84B-8920-5232699C10DA}"/>
              </a:ext>
            </a:extLst>
          </p:cNvPr>
          <p:cNvSpPr txBox="1"/>
          <p:nvPr/>
        </p:nvSpPr>
        <p:spPr>
          <a:xfrm>
            <a:off x="10048824" y="2795932"/>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to Germany.</a:t>
            </a:r>
          </a:p>
        </p:txBody>
      </p:sp>
      <p:sp>
        <p:nvSpPr>
          <p:cNvPr id="47" name="Rectangle: Rounded Corners 5">
            <a:extLst>
              <a:ext uri="{FF2B5EF4-FFF2-40B4-BE49-F238E27FC236}">
                <a16:creationId xmlns:a16="http://schemas.microsoft.com/office/drawing/2014/main" id="{51F46F84-8A6E-484E-B0DD-11BADA04D572}"/>
              </a:ext>
            </a:extLst>
          </p:cNvPr>
          <p:cNvSpPr/>
          <p:nvPr/>
        </p:nvSpPr>
        <p:spPr>
          <a:xfrm>
            <a:off x="6230197" y="4894721"/>
            <a:ext cx="5916000" cy="534241"/>
          </a:xfrm>
          <a:prstGeom prst="round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73BEAB4A-E1D9-A341-8DB8-A2DEE0BE03F3}"/>
              </a:ext>
            </a:extLst>
          </p:cNvPr>
          <p:cNvSpPr txBox="1"/>
          <p:nvPr/>
        </p:nvSpPr>
        <p:spPr>
          <a:xfrm>
            <a:off x="6326439" y="4906484"/>
            <a:ext cx="5998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Sie</a:t>
            </a:r>
          </a:p>
        </p:txBody>
      </p:sp>
      <p:sp>
        <p:nvSpPr>
          <p:cNvPr id="49" name="TextBox 48">
            <a:extLst>
              <a:ext uri="{FF2B5EF4-FFF2-40B4-BE49-F238E27FC236}">
                <a16:creationId xmlns:a16="http://schemas.microsoft.com/office/drawing/2014/main" id="{6477671A-88AB-8445-AEBB-03F6A02DF1F9}"/>
              </a:ext>
            </a:extLst>
          </p:cNvPr>
          <p:cNvSpPr txBox="1"/>
          <p:nvPr/>
        </p:nvSpPr>
        <p:spPr>
          <a:xfrm>
            <a:off x="6962063" y="4892369"/>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ist</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233D847-E2A9-594C-A4E2-0D52C07E643F}"/>
              </a:ext>
            </a:extLst>
          </p:cNvPr>
          <p:cNvSpPr txBox="1"/>
          <p:nvPr/>
        </p:nvSpPr>
        <p:spPr>
          <a:xfrm>
            <a:off x="7658555" y="4904900"/>
            <a:ext cx="2951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nach</a:t>
            </a:r>
            <a:r>
              <a:rPr kumimoji="0" lang="en-US" sz="2400" b="0" i="0" u="none" strike="noStrike" kern="1200" cap="none" spc="0" normalizeH="0" baseline="0" noProof="0" dirty="0">
                <a:ln>
                  <a:noFill/>
                </a:ln>
                <a:effectLst/>
                <a:uLnTx/>
                <a:uFillTx/>
                <a:latin typeface="Century Gothic" panose="020F0302020204030204"/>
                <a:ea typeface="+mn-ea"/>
                <a:cs typeface="+mn-cs"/>
              </a:rPr>
              <a:t> Deutschland</a:t>
            </a:r>
          </a:p>
        </p:txBody>
      </p:sp>
      <p:sp>
        <p:nvSpPr>
          <p:cNvPr id="51" name="TextBox 50">
            <a:extLst>
              <a:ext uri="{FF2B5EF4-FFF2-40B4-BE49-F238E27FC236}">
                <a16:creationId xmlns:a16="http://schemas.microsoft.com/office/drawing/2014/main" id="{1D88EA76-B9C6-0548-B432-48D864D8B191}"/>
              </a:ext>
            </a:extLst>
          </p:cNvPr>
          <p:cNvSpPr txBox="1"/>
          <p:nvPr/>
        </p:nvSpPr>
        <p:spPr>
          <a:xfrm>
            <a:off x="6344524" y="5557058"/>
            <a:ext cx="7264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She</a:t>
            </a:r>
          </a:p>
        </p:txBody>
      </p:sp>
      <p:sp>
        <p:nvSpPr>
          <p:cNvPr id="52" name="TextBox 51">
            <a:extLst>
              <a:ext uri="{FF2B5EF4-FFF2-40B4-BE49-F238E27FC236}">
                <a16:creationId xmlns:a16="http://schemas.microsoft.com/office/drawing/2014/main" id="{EDA39DD3-5580-494F-855D-E1F0926A8CF2}"/>
              </a:ext>
            </a:extLst>
          </p:cNvPr>
          <p:cNvSpPr txBox="1"/>
          <p:nvPr/>
        </p:nvSpPr>
        <p:spPr>
          <a:xfrm>
            <a:off x="6992286" y="5557058"/>
            <a:ext cx="7024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has</a:t>
            </a:r>
          </a:p>
        </p:txBody>
      </p:sp>
      <p:sp>
        <p:nvSpPr>
          <p:cNvPr id="53" name="TextBox 52">
            <a:extLst>
              <a:ext uri="{FF2B5EF4-FFF2-40B4-BE49-F238E27FC236}">
                <a16:creationId xmlns:a16="http://schemas.microsoft.com/office/drawing/2014/main" id="{9A717D67-022B-E243-B851-80F299FD05BA}"/>
              </a:ext>
            </a:extLst>
          </p:cNvPr>
          <p:cNvSpPr txBox="1"/>
          <p:nvPr/>
        </p:nvSpPr>
        <p:spPr>
          <a:xfrm>
            <a:off x="8369745" y="5549760"/>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travelled</a:t>
            </a:r>
          </a:p>
        </p:txBody>
      </p:sp>
      <p:sp>
        <p:nvSpPr>
          <p:cNvPr id="54" name="TextBox 53">
            <a:extLst>
              <a:ext uri="{FF2B5EF4-FFF2-40B4-BE49-F238E27FC236}">
                <a16:creationId xmlns:a16="http://schemas.microsoft.com/office/drawing/2014/main" id="{DAB85A71-D11E-DB42-9938-D645AA5751FE}"/>
              </a:ext>
            </a:extLst>
          </p:cNvPr>
          <p:cNvSpPr txBox="1"/>
          <p:nvPr/>
        </p:nvSpPr>
        <p:spPr>
          <a:xfrm>
            <a:off x="10581475" y="4919014"/>
            <a:ext cx="18347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gefahren</a:t>
            </a:r>
            <a:r>
              <a:rPr kumimoji="0" lang="en-US" sz="2400" b="1" i="0" u="none" strike="noStrike" kern="1200" cap="none" spc="0" normalizeH="0" baseline="0" noProof="0" dirty="0">
                <a:ln>
                  <a:noFill/>
                </a:ln>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C2C212A0-246C-C846-B08F-238EB4127C63}"/>
              </a:ext>
            </a:extLst>
          </p:cNvPr>
          <p:cNvSpPr txBox="1"/>
          <p:nvPr/>
        </p:nvSpPr>
        <p:spPr>
          <a:xfrm>
            <a:off x="10114023" y="5585280"/>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to Germany.</a:t>
            </a:r>
          </a:p>
        </p:txBody>
      </p:sp>
      <p:sp>
        <p:nvSpPr>
          <p:cNvPr id="56" name="TextBox 55">
            <a:extLst>
              <a:ext uri="{FF2B5EF4-FFF2-40B4-BE49-F238E27FC236}">
                <a16:creationId xmlns:a16="http://schemas.microsoft.com/office/drawing/2014/main" id="{92D96183-1ED6-FE44-8FBB-27BD86C1DFFD}"/>
              </a:ext>
            </a:extLst>
          </p:cNvPr>
          <p:cNvSpPr txBox="1"/>
          <p:nvPr/>
        </p:nvSpPr>
        <p:spPr>
          <a:xfrm>
            <a:off x="6358038" y="5975758"/>
            <a:ext cx="7264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She</a:t>
            </a:r>
          </a:p>
        </p:txBody>
      </p:sp>
      <p:sp>
        <p:nvSpPr>
          <p:cNvPr id="58" name="TextBox 57">
            <a:extLst>
              <a:ext uri="{FF2B5EF4-FFF2-40B4-BE49-F238E27FC236}">
                <a16:creationId xmlns:a16="http://schemas.microsoft.com/office/drawing/2014/main" id="{A248A9E0-FC0E-464F-976D-86F887A6ADEC}"/>
              </a:ext>
            </a:extLst>
          </p:cNvPr>
          <p:cNvSpPr txBox="1"/>
          <p:nvPr/>
        </p:nvSpPr>
        <p:spPr>
          <a:xfrm>
            <a:off x="8383259" y="5968460"/>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travelled</a:t>
            </a:r>
          </a:p>
        </p:txBody>
      </p:sp>
      <p:sp>
        <p:nvSpPr>
          <p:cNvPr id="59" name="TextBox 58">
            <a:extLst>
              <a:ext uri="{FF2B5EF4-FFF2-40B4-BE49-F238E27FC236}">
                <a16:creationId xmlns:a16="http://schemas.microsoft.com/office/drawing/2014/main" id="{4CEE7D95-FC32-614B-88C6-7146665821D0}"/>
              </a:ext>
            </a:extLst>
          </p:cNvPr>
          <p:cNvSpPr txBox="1"/>
          <p:nvPr/>
        </p:nvSpPr>
        <p:spPr>
          <a:xfrm>
            <a:off x="10127537" y="6003980"/>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to Germany.</a:t>
            </a:r>
          </a:p>
        </p:txBody>
      </p:sp>
    </p:spTree>
    <p:extLst>
      <p:ext uri="{BB962C8B-B14F-4D97-AF65-F5344CB8AC3E}">
        <p14:creationId xmlns:p14="http://schemas.microsoft.com/office/powerpoint/2010/main" val="125523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1" grpId="0"/>
      <p:bldP spid="12" grpId="0"/>
      <p:bldP spid="13" grpId="0"/>
      <p:bldP spid="14" grpId="0"/>
      <p:bldP spid="15" grpId="0"/>
      <p:bldP spid="16" grpId="0"/>
      <p:bldP spid="17" grpId="0"/>
      <p:bldP spid="18" grpId="0"/>
      <p:bldP spid="19" grpId="0"/>
      <p:bldP spid="21" grpId="0" animBg="1"/>
      <p:bldP spid="22" grpId="0"/>
      <p:bldP spid="23" grpId="0"/>
      <p:bldP spid="24" grpId="0"/>
      <p:bldP spid="25" grpId="0"/>
      <p:bldP spid="26" grpId="0"/>
      <p:bldP spid="27" grpId="0"/>
      <p:bldP spid="28" grpId="0"/>
      <p:bldP spid="29" grpId="0"/>
      <p:bldP spid="30" grpId="0"/>
      <p:bldP spid="31" grpId="0"/>
      <p:bldP spid="32" grpId="0"/>
      <p:bldP spid="33" grpId="0"/>
      <p:bldP spid="35" grpId="0" animBg="1"/>
      <p:bldP spid="36" grpId="0"/>
      <p:bldP spid="37" grpId="0"/>
      <p:bldP spid="38" grpId="0"/>
      <p:bldP spid="39" grpId="0"/>
      <p:bldP spid="40" grpId="0"/>
      <p:bldP spid="41" grpId="0"/>
      <p:bldP spid="42" grpId="0"/>
      <p:bldP spid="43" grpId="0"/>
      <p:bldP spid="44" grpId="0"/>
      <p:bldP spid="45" grpId="0"/>
      <p:bldP spid="46" grpId="0"/>
      <p:bldP spid="47" grpId="0" animBg="1"/>
      <p:bldP spid="48" grpId="0"/>
      <p:bldP spid="49" grpId="0"/>
      <p:bldP spid="50" grpId="0"/>
      <p:bldP spid="51" grpId="0"/>
      <p:bldP spid="52" grpId="0"/>
      <p:bldP spid="53" grpId="0"/>
      <p:bldP spid="54" grpId="0"/>
      <p:bldP spid="55" grpId="0"/>
      <p:bldP spid="56" grpId="0"/>
      <p:bldP spid="58" grpId="0"/>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F3FE0A97-5CF7-7040-B445-FB7295EAC582}"/>
              </a:ext>
            </a:extLst>
          </p:cNvPr>
          <p:cNvPicPr>
            <a:picLocks noChangeAspect="1"/>
          </p:cNvPicPr>
          <p:nvPr/>
        </p:nvPicPr>
        <p:blipFill rotWithShape="1">
          <a:blip r:embed="rId3">
            <a:extLst>
              <a:ext uri="{28A0092B-C50C-407E-A947-70E740481C1C}">
                <a14:useLocalDpi xmlns:a14="http://schemas.microsoft.com/office/drawing/2010/main" val="0"/>
              </a:ext>
            </a:extLst>
          </a:blip>
          <a:srcRect r="28612"/>
          <a:stretch/>
        </p:blipFill>
        <p:spPr>
          <a:xfrm>
            <a:off x="5262112" y="0"/>
            <a:ext cx="6929887" cy="6421049"/>
          </a:xfrm>
          <a:prstGeom prst="rect">
            <a:avLst/>
          </a:prstGeom>
        </p:spPr>
      </p:pic>
      <p:sp>
        <p:nvSpPr>
          <p:cNvPr id="4" name="Title 3"/>
          <p:cNvSpPr>
            <a:spLocks noGrp="1"/>
          </p:cNvSpPr>
          <p:nvPr>
            <p:ph type="title"/>
          </p:nvPr>
        </p:nvSpPr>
        <p:spPr>
          <a:xfrm>
            <a:off x="0" y="213557"/>
            <a:ext cx="6096000" cy="647577"/>
          </a:xfrm>
        </p:spPr>
        <p:txBody>
          <a:bodyPr>
            <a:normAutofit/>
          </a:bodyPr>
          <a:lstStyle/>
          <a:p>
            <a:r>
              <a:rPr lang="en-GB" sz="2800" b="1" dirty="0">
                <a:solidFill>
                  <a:schemeClr val="bg1"/>
                </a:solidFill>
              </a:rPr>
              <a:t>Ich bin </a:t>
            </a:r>
            <a:r>
              <a:rPr lang="en-GB" sz="2800" b="1" dirty="0" err="1">
                <a:solidFill>
                  <a:schemeClr val="bg1"/>
                </a:solidFill>
              </a:rPr>
              <a:t>nach</a:t>
            </a:r>
            <a:r>
              <a:rPr lang="en-GB" sz="2800" b="1" dirty="0">
                <a:solidFill>
                  <a:schemeClr val="bg1"/>
                </a:solidFill>
              </a:rPr>
              <a:t> </a:t>
            </a:r>
            <a:r>
              <a:rPr lang="en-GB" sz="2800" b="1" dirty="0" err="1">
                <a:solidFill>
                  <a:schemeClr val="bg1"/>
                </a:solidFill>
              </a:rPr>
              <a:t>Polen</a:t>
            </a:r>
            <a:r>
              <a:rPr lang="en-GB" sz="2800" b="1" dirty="0">
                <a:solidFill>
                  <a:schemeClr val="bg1"/>
                </a:solidFill>
              </a:rPr>
              <a:t> </a:t>
            </a:r>
            <a:r>
              <a:rPr lang="en-GB" sz="2800" b="1" dirty="0" err="1">
                <a:solidFill>
                  <a:schemeClr val="bg1"/>
                </a:solidFill>
              </a:rPr>
              <a:t>gereist</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28241" y="1720840"/>
            <a:ext cx="8187623" cy="3416320"/>
          </a:xfrm>
          <a:prstGeom prst="rect">
            <a:avLst/>
          </a:prstGeom>
          <a:solidFill>
            <a:srgbClr val="FFFCF3">
              <a:alpha val="64000"/>
            </a:srgbClr>
          </a:solidFill>
        </p:spPr>
        <p:txBody>
          <a:bodyPr wrap="square" rtlCol="0">
            <a:spAutoFit/>
          </a:bodyPr>
          <a:lstStyle/>
          <a:p>
            <a:r>
              <a:rPr lang="en-US" sz="2400" dirty="0" err="1"/>
              <a:t>Meine</a:t>
            </a:r>
            <a:r>
              <a:rPr lang="en-US" sz="2400" dirty="0"/>
              <a:t> ______ [aunt] und </a:t>
            </a:r>
            <a:r>
              <a:rPr lang="en-US" sz="2400" dirty="0" err="1"/>
              <a:t>mein</a:t>
            </a:r>
            <a:r>
              <a:rPr lang="en-US" sz="2400" dirty="0"/>
              <a:t> _______[uncle] __________ [live] in </a:t>
            </a:r>
            <a:r>
              <a:rPr lang="en-US" sz="2400" dirty="0" err="1"/>
              <a:t>Polen</a:t>
            </a:r>
            <a:r>
              <a:rPr lang="en-US" sz="2400" dirty="0"/>
              <a:t>.  </a:t>
            </a:r>
            <a:r>
              <a:rPr lang="en-US" sz="2400" dirty="0" err="1"/>
              <a:t>Diesen</a:t>
            </a:r>
            <a:r>
              <a:rPr lang="en-US" sz="2400" dirty="0"/>
              <a:t> Sommer _______ ich </a:t>
            </a:r>
            <a:r>
              <a:rPr lang="en-US" sz="2400" dirty="0" err="1"/>
              <a:t>sie</a:t>
            </a:r>
            <a:r>
              <a:rPr lang="en-US" sz="2400" dirty="0"/>
              <a:t> _________ [visited]. Die Stadt Krakow </a:t>
            </a:r>
            <a:r>
              <a:rPr lang="en-US" sz="2400" dirty="0" err="1"/>
              <a:t>liegt</a:t>
            </a:r>
            <a:r>
              <a:rPr lang="en-US" sz="2400" dirty="0"/>
              <a:t> </a:t>
            </a:r>
            <a:r>
              <a:rPr lang="en-US" sz="2400" dirty="0" err="1"/>
              <a:t>im</a:t>
            </a:r>
            <a:r>
              <a:rPr lang="en-US" sz="2400" dirty="0"/>
              <a:t> ___________ [South]. Ich bin </a:t>
            </a:r>
            <a:r>
              <a:rPr lang="en-US" sz="2400" dirty="0" err="1"/>
              <a:t>mit</a:t>
            </a:r>
            <a:r>
              <a:rPr lang="en-US" sz="2400" dirty="0"/>
              <a:t> ______ (the) Bahn _________ [went/travelled].  Ich ______ </a:t>
            </a:r>
            <a:r>
              <a:rPr lang="en-US" sz="2400" dirty="0" err="1"/>
              <a:t>nicht</a:t>
            </a:r>
            <a:r>
              <a:rPr lang="en-US" sz="2400" dirty="0"/>
              <a:t> </a:t>
            </a:r>
            <a:r>
              <a:rPr lang="en-US" sz="2400" dirty="0" err="1"/>
              <a:t>mit</a:t>
            </a:r>
            <a:r>
              <a:rPr lang="en-US" sz="2400" dirty="0"/>
              <a:t> ____ (the) </a:t>
            </a:r>
            <a:r>
              <a:rPr lang="en-US" sz="2400" dirty="0" err="1"/>
              <a:t>Flugzeug</a:t>
            </a:r>
            <a:r>
              <a:rPr lang="en-US" sz="2400" dirty="0"/>
              <a:t> _________ [flew], </a:t>
            </a:r>
            <a:r>
              <a:rPr lang="en-US" sz="2400" dirty="0" err="1"/>
              <a:t>denn</a:t>
            </a:r>
            <a:r>
              <a:rPr lang="en-US" sz="2400" dirty="0"/>
              <a:t> die </a:t>
            </a:r>
            <a:r>
              <a:rPr lang="en-US" sz="2400" dirty="0" err="1"/>
              <a:t>Reise</a:t>
            </a:r>
            <a:r>
              <a:rPr lang="en-US" sz="2400" dirty="0"/>
              <a:t> </a:t>
            </a:r>
            <a:r>
              <a:rPr lang="en-US" sz="2400" dirty="0" err="1"/>
              <a:t>mit</a:t>
            </a:r>
            <a:r>
              <a:rPr lang="en-US" sz="2400" dirty="0"/>
              <a:t> ____ _______ [the train] </a:t>
            </a:r>
            <a:r>
              <a:rPr lang="en-US" sz="2400" dirty="0" err="1"/>
              <a:t>ist</a:t>
            </a:r>
            <a:r>
              <a:rPr lang="en-US" sz="2400" dirty="0"/>
              <a:t> so </a:t>
            </a:r>
            <a:r>
              <a:rPr lang="en-US" sz="2400" dirty="0" err="1"/>
              <a:t>interessant</a:t>
            </a:r>
            <a:r>
              <a:rPr lang="en-US" sz="2400" dirty="0"/>
              <a:t>. Es war toll.  Ich </a:t>
            </a:r>
            <a:r>
              <a:rPr lang="en-US" sz="2400" dirty="0" err="1"/>
              <a:t>liebe</a:t>
            </a:r>
            <a:r>
              <a:rPr lang="en-US" sz="2400" dirty="0"/>
              <a:t> das __________ [Polish] Essen. Ich ________ so </a:t>
            </a:r>
            <a:r>
              <a:rPr lang="en-US" sz="2400" dirty="0" err="1"/>
              <a:t>viel</a:t>
            </a:r>
            <a:r>
              <a:rPr lang="en-US" sz="2400" dirty="0"/>
              <a:t> __________ [ate]!</a:t>
            </a:r>
          </a:p>
        </p:txBody>
      </p:sp>
      <p:pic>
        <p:nvPicPr>
          <p:cNvPr id="9" name="Picture 8" descr="A close up of a logo&#10;&#10;Description automatically generated">
            <a:extLst>
              <a:ext uri="{FF2B5EF4-FFF2-40B4-BE49-F238E27FC236}">
                <a16:creationId xmlns:a16="http://schemas.microsoft.com/office/drawing/2014/main" id="{8E44ED4A-61FE-0746-8045-E4C3287B76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7055" y="0"/>
            <a:ext cx="1941969" cy="2398903"/>
          </a:xfrm>
          <a:prstGeom prst="rect">
            <a:avLst/>
          </a:prstGeom>
        </p:spPr>
      </p:pic>
    </p:spTree>
    <p:extLst>
      <p:ext uri="{BB962C8B-B14F-4D97-AF65-F5344CB8AC3E}">
        <p14:creationId xmlns:p14="http://schemas.microsoft.com/office/powerpoint/2010/main" val="4036600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F3FE0A97-5CF7-7040-B445-FB7295EAC582}"/>
              </a:ext>
            </a:extLst>
          </p:cNvPr>
          <p:cNvPicPr>
            <a:picLocks noChangeAspect="1"/>
          </p:cNvPicPr>
          <p:nvPr/>
        </p:nvPicPr>
        <p:blipFill rotWithShape="1">
          <a:blip r:embed="rId3">
            <a:extLst>
              <a:ext uri="{28A0092B-C50C-407E-A947-70E740481C1C}">
                <a14:useLocalDpi xmlns:a14="http://schemas.microsoft.com/office/drawing/2010/main" val="0"/>
              </a:ext>
            </a:extLst>
          </a:blip>
          <a:srcRect r="28612"/>
          <a:stretch/>
        </p:blipFill>
        <p:spPr>
          <a:xfrm>
            <a:off x="5262112" y="0"/>
            <a:ext cx="6929887" cy="6421049"/>
          </a:xfrm>
          <a:prstGeom prst="rect">
            <a:avLst/>
          </a:prstGeom>
        </p:spPr>
      </p:pic>
      <p:sp>
        <p:nvSpPr>
          <p:cNvPr id="4" name="Title 3"/>
          <p:cNvSpPr>
            <a:spLocks noGrp="1"/>
          </p:cNvSpPr>
          <p:nvPr>
            <p:ph type="title"/>
          </p:nvPr>
        </p:nvSpPr>
        <p:spPr>
          <a:xfrm>
            <a:off x="0" y="213557"/>
            <a:ext cx="2443942" cy="647577"/>
          </a:xfrm>
        </p:spPr>
        <p:txBody>
          <a:bodyPr>
            <a:normAutofit/>
          </a:bodyPr>
          <a:lstStyle/>
          <a:p>
            <a:r>
              <a:rPr lang="en-GB" sz="2800" b="1" dirty="0" err="1">
                <a:solidFill>
                  <a:schemeClr val="bg1"/>
                </a:solidFill>
              </a:rPr>
              <a:t>Antworten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28241" y="1720840"/>
            <a:ext cx="8187623" cy="2308324"/>
          </a:xfrm>
          <a:prstGeom prst="rect">
            <a:avLst/>
          </a:prstGeom>
          <a:solidFill>
            <a:srgbClr val="FFFCF3">
              <a:alpha val="64000"/>
            </a:srgbClr>
          </a:solidFill>
        </p:spPr>
        <p:txBody>
          <a:bodyPr wrap="square" rtlCol="0">
            <a:spAutoFit/>
          </a:bodyPr>
          <a:lstStyle/>
          <a:p>
            <a:r>
              <a:rPr lang="en-US" sz="2400" dirty="0" err="1"/>
              <a:t>Meine</a:t>
            </a:r>
            <a:r>
              <a:rPr lang="en-US" sz="2400" dirty="0"/>
              <a:t> </a:t>
            </a:r>
            <a:r>
              <a:rPr lang="en-US" sz="2400" b="1" dirty="0" err="1"/>
              <a:t>Tante</a:t>
            </a:r>
            <a:r>
              <a:rPr lang="en-US" sz="2400" dirty="0"/>
              <a:t> und </a:t>
            </a:r>
            <a:r>
              <a:rPr lang="en-US" sz="2400" dirty="0" err="1"/>
              <a:t>mein</a:t>
            </a:r>
            <a:r>
              <a:rPr lang="en-US" sz="2400" dirty="0"/>
              <a:t> </a:t>
            </a:r>
            <a:r>
              <a:rPr lang="en-US" sz="2400" b="1" dirty="0" err="1"/>
              <a:t>Onkel</a:t>
            </a:r>
            <a:r>
              <a:rPr lang="en-US" sz="2400" dirty="0"/>
              <a:t> </a:t>
            </a:r>
            <a:r>
              <a:rPr lang="en-US" sz="2400" b="1" dirty="0" err="1"/>
              <a:t>wohnen</a:t>
            </a:r>
            <a:r>
              <a:rPr lang="en-US" sz="2400" dirty="0"/>
              <a:t> in </a:t>
            </a:r>
            <a:r>
              <a:rPr lang="en-US" sz="2400" dirty="0" err="1"/>
              <a:t>Polen</a:t>
            </a:r>
            <a:r>
              <a:rPr lang="en-US" sz="2400" dirty="0"/>
              <a:t>.  </a:t>
            </a:r>
            <a:r>
              <a:rPr lang="en-US" sz="2400" dirty="0" err="1"/>
              <a:t>Diesen</a:t>
            </a:r>
            <a:r>
              <a:rPr lang="en-US" sz="2400" dirty="0"/>
              <a:t> Sommer </a:t>
            </a:r>
            <a:r>
              <a:rPr lang="en-US" sz="2400" b="1" dirty="0" err="1"/>
              <a:t>habe</a:t>
            </a:r>
            <a:r>
              <a:rPr lang="en-US" sz="2400" dirty="0"/>
              <a:t> ich </a:t>
            </a:r>
            <a:r>
              <a:rPr lang="en-US" sz="2400" dirty="0" err="1"/>
              <a:t>sie</a:t>
            </a:r>
            <a:r>
              <a:rPr lang="en-US" sz="2400" dirty="0"/>
              <a:t> </a:t>
            </a:r>
            <a:r>
              <a:rPr lang="en-US" sz="2400" b="1" dirty="0" err="1"/>
              <a:t>besucht</a:t>
            </a:r>
            <a:r>
              <a:rPr lang="en-US" sz="2400" b="1" dirty="0"/>
              <a:t>. </a:t>
            </a:r>
            <a:r>
              <a:rPr lang="en-US" sz="2400" dirty="0"/>
              <a:t>Die Stadt Krakow </a:t>
            </a:r>
            <a:r>
              <a:rPr lang="en-US" sz="2400" dirty="0" err="1"/>
              <a:t>liegt</a:t>
            </a:r>
            <a:r>
              <a:rPr lang="en-US" sz="2400" dirty="0"/>
              <a:t> </a:t>
            </a:r>
            <a:r>
              <a:rPr lang="en-US" sz="2400" dirty="0" err="1"/>
              <a:t>im</a:t>
            </a:r>
            <a:r>
              <a:rPr lang="en-US" sz="2400" dirty="0"/>
              <a:t> </a:t>
            </a:r>
            <a:r>
              <a:rPr lang="en-US" sz="2400" b="1" dirty="0" err="1"/>
              <a:t>Süden</a:t>
            </a:r>
            <a:r>
              <a:rPr lang="en-US" sz="2400" b="1" dirty="0"/>
              <a:t>. </a:t>
            </a:r>
            <a:r>
              <a:rPr lang="en-US" sz="2400" dirty="0"/>
              <a:t>Ich bin </a:t>
            </a:r>
            <a:r>
              <a:rPr lang="en-US" sz="2400" dirty="0" err="1"/>
              <a:t>mit</a:t>
            </a:r>
            <a:r>
              <a:rPr lang="en-US" sz="2400" dirty="0"/>
              <a:t> </a:t>
            </a:r>
            <a:r>
              <a:rPr lang="en-US" sz="2400" b="1" dirty="0"/>
              <a:t>der </a:t>
            </a:r>
            <a:r>
              <a:rPr lang="en-US" sz="2400" dirty="0"/>
              <a:t>Bahn</a:t>
            </a:r>
            <a:r>
              <a:rPr lang="en-US" sz="2400" b="1" dirty="0"/>
              <a:t> </a:t>
            </a:r>
            <a:r>
              <a:rPr lang="en-US" sz="2400" b="1" dirty="0" err="1"/>
              <a:t>gefahren</a:t>
            </a:r>
            <a:r>
              <a:rPr lang="en-US" sz="2400" b="1" dirty="0"/>
              <a:t>. </a:t>
            </a:r>
            <a:r>
              <a:rPr lang="en-US" sz="2400" dirty="0"/>
              <a:t>Ich</a:t>
            </a:r>
            <a:r>
              <a:rPr lang="en-US" sz="2400" b="1" dirty="0"/>
              <a:t> bin</a:t>
            </a:r>
            <a:r>
              <a:rPr lang="en-US" sz="2400" dirty="0"/>
              <a:t> </a:t>
            </a:r>
            <a:r>
              <a:rPr lang="en-US" sz="2400" dirty="0" err="1"/>
              <a:t>nicht</a:t>
            </a:r>
            <a:r>
              <a:rPr lang="en-US" sz="2400" dirty="0"/>
              <a:t> </a:t>
            </a:r>
            <a:r>
              <a:rPr lang="en-US" sz="2400" dirty="0" err="1"/>
              <a:t>mit</a:t>
            </a:r>
            <a:r>
              <a:rPr lang="en-US" sz="2400" dirty="0"/>
              <a:t> </a:t>
            </a:r>
            <a:r>
              <a:rPr lang="en-US" sz="2400" b="1" dirty="0"/>
              <a:t>dem</a:t>
            </a:r>
            <a:r>
              <a:rPr lang="en-US" sz="2400" dirty="0"/>
              <a:t> </a:t>
            </a:r>
            <a:r>
              <a:rPr lang="en-US" sz="2400" dirty="0" err="1"/>
              <a:t>Flugzeug</a:t>
            </a:r>
            <a:r>
              <a:rPr lang="en-US" sz="2400" dirty="0"/>
              <a:t> </a:t>
            </a:r>
            <a:r>
              <a:rPr lang="en-US" sz="2400" b="1" dirty="0" err="1"/>
              <a:t>geflogen</a:t>
            </a:r>
            <a:r>
              <a:rPr lang="en-US" sz="2400" b="1" dirty="0"/>
              <a:t>, </a:t>
            </a:r>
            <a:r>
              <a:rPr lang="en-US" sz="2400" dirty="0" err="1"/>
              <a:t>denn</a:t>
            </a:r>
            <a:r>
              <a:rPr lang="en-US" sz="2400" dirty="0"/>
              <a:t> die </a:t>
            </a:r>
            <a:r>
              <a:rPr lang="en-US" sz="2400" dirty="0" err="1"/>
              <a:t>Reise</a:t>
            </a:r>
            <a:r>
              <a:rPr lang="en-US" sz="2400" dirty="0"/>
              <a:t> </a:t>
            </a:r>
            <a:r>
              <a:rPr lang="en-US" sz="2400" dirty="0" err="1"/>
              <a:t>mit</a:t>
            </a:r>
            <a:r>
              <a:rPr lang="en-US" sz="2400" dirty="0"/>
              <a:t> </a:t>
            </a:r>
            <a:r>
              <a:rPr lang="en-US" sz="2400" b="1" dirty="0"/>
              <a:t>dem Zug </a:t>
            </a:r>
            <a:r>
              <a:rPr lang="en-US" sz="2400" dirty="0" err="1"/>
              <a:t>ist</a:t>
            </a:r>
            <a:r>
              <a:rPr lang="en-US" sz="2400" dirty="0"/>
              <a:t> so </a:t>
            </a:r>
            <a:r>
              <a:rPr lang="en-US" sz="2400" dirty="0" err="1"/>
              <a:t>interessant</a:t>
            </a:r>
            <a:r>
              <a:rPr lang="en-US" sz="2400" dirty="0"/>
              <a:t>. Es war toll.  Ich </a:t>
            </a:r>
            <a:r>
              <a:rPr lang="en-US" sz="2400" dirty="0" err="1"/>
              <a:t>liebe</a:t>
            </a:r>
            <a:r>
              <a:rPr lang="en-US" sz="2400" dirty="0"/>
              <a:t> das </a:t>
            </a:r>
            <a:r>
              <a:rPr lang="en-US" sz="2400" b="1" dirty="0" err="1"/>
              <a:t>polnische</a:t>
            </a:r>
            <a:r>
              <a:rPr lang="en-US" sz="2400" b="1" dirty="0"/>
              <a:t> </a:t>
            </a:r>
            <a:r>
              <a:rPr lang="en-US" sz="2400" dirty="0"/>
              <a:t>Essen. Ich </a:t>
            </a:r>
            <a:r>
              <a:rPr lang="en-US" sz="2400" b="1" dirty="0" err="1"/>
              <a:t>habe</a:t>
            </a:r>
            <a:r>
              <a:rPr lang="en-US" sz="2400" dirty="0"/>
              <a:t> so </a:t>
            </a:r>
            <a:r>
              <a:rPr lang="en-US" sz="2400" dirty="0" err="1"/>
              <a:t>viel</a:t>
            </a:r>
            <a:r>
              <a:rPr lang="en-US" sz="2400" dirty="0"/>
              <a:t> </a:t>
            </a:r>
            <a:r>
              <a:rPr lang="en-US" sz="2400" b="1" dirty="0" err="1"/>
              <a:t>gegessen</a:t>
            </a:r>
            <a:r>
              <a:rPr lang="en-US" sz="2400" b="1" dirty="0"/>
              <a:t>!</a:t>
            </a:r>
          </a:p>
        </p:txBody>
      </p:sp>
      <p:pic>
        <p:nvPicPr>
          <p:cNvPr id="9" name="Picture 8" descr="A close up of a logo&#10;&#10;Description automatically generated">
            <a:extLst>
              <a:ext uri="{FF2B5EF4-FFF2-40B4-BE49-F238E27FC236}">
                <a16:creationId xmlns:a16="http://schemas.microsoft.com/office/drawing/2014/main" id="{8E44ED4A-61FE-0746-8045-E4C3287B76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7055" y="0"/>
            <a:ext cx="1941969" cy="2398903"/>
          </a:xfrm>
          <a:prstGeom prst="rect">
            <a:avLst/>
          </a:prstGeom>
        </p:spPr>
      </p:pic>
    </p:spTree>
    <p:extLst>
      <p:ext uri="{BB962C8B-B14F-4D97-AF65-F5344CB8AC3E}">
        <p14:creationId xmlns:p14="http://schemas.microsoft.com/office/powerpoint/2010/main" val="2133156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941754"/>
            <a:ext cx="7709596" cy="844550"/>
          </a:xfrm>
        </p:spPr>
        <p:txBody>
          <a:bodyPr>
            <a:normAutofit fontScale="92500"/>
          </a:bodyPr>
          <a:lstStyle/>
          <a:p>
            <a:r>
              <a:rPr lang="en-GB" sz="4000" dirty="0" err="1"/>
              <a:t>Wohin</a:t>
            </a:r>
            <a:r>
              <a:rPr lang="en-GB" sz="4000" dirty="0"/>
              <a:t> und </a:t>
            </a:r>
            <a:r>
              <a:rPr lang="en-GB" sz="4000" dirty="0" err="1"/>
              <a:t>wie</a:t>
            </a:r>
            <a:r>
              <a:rPr lang="en-GB" sz="4000" dirty="0"/>
              <a:t> </a:t>
            </a:r>
            <a:r>
              <a:rPr lang="en-GB" sz="4000" dirty="0" err="1"/>
              <a:t>bist</a:t>
            </a:r>
            <a:r>
              <a:rPr lang="en-GB" sz="4000" dirty="0"/>
              <a:t> du </a:t>
            </a:r>
            <a:r>
              <a:rPr lang="en-GB" sz="4000" dirty="0" err="1"/>
              <a:t>gefahren</a:t>
            </a:r>
            <a:r>
              <a:rPr lang="en-GB" sz="4000" dirty="0"/>
              <a:t>?</a:t>
            </a:r>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a:spcBef>
                <a:spcPct val="0"/>
              </a:spcBef>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1.2– Week 3 - Lesson 20</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Rachel Hawkes / Inge </a:t>
            </a:r>
            <a:r>
              <a:rPr lang="en-GB" sz="1200" dirty="0">
                <a:solidFill>
                  <a:schemeClr val="tx1"/>
                </a:solidFill>
                <a:latin typeface="Century Gothic" panose="020B0502020202020204" pitchFamily="34" charset="0"/>
              </a:rPr>
              <a:t>Alferink / Ciarán Morris </a:t>
            </a:r>
            <a:endParaRPr kumimoji="0" lang="en-GB" sz="1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05/02/24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522119"/>
            <a:ext cx="6780563" cy="1836494"/>
          </a:xfrm>
        </p:spPr>
        <p:txBody>
          <a:bodyPr>
            <a:normAutofit/>
          </a:bodyPr>
          <a:lstStyle/>
          <a:p>
            <a:pPr algn="l"/>
            <a:r>
              <a:rPr lang="en-GB" sz="2000" dirty="0">
                <a:solidFill>
                  <a:schemeClr val="tx1"/>
                </a:solidFill>
              </a:rPr>
              <a:t>Word order: </a:t>
            </a:r>
            <a:r>
              <a:rPr lang="en-GB" sz="2000" b="1" i="1" dirty="0">
                <a:solidFill>
                  <a:schemeClr val="tx1"/>
                </a:solidFill>
              </a:rPr>
              <a:t>manner</a:t>
            </a:r>
            <a:r>
              <a:rPr lang="en-GB" sz="2000" dirty="0">
                <a:solidFill>
                  <a:schemeClr val="tx1"/>
                </a:solidFill>
              </a:rPr>
              <a:t> before </a:t>
            </a:r>
            <a:r>
              <a:rPr lang="en-GB" sz="2000" b="1" i="1" dirty="0">
                <a:solidFill>
                  <a:schemeClr val="tx1"/>
                </a:solidFill>
              </a:rPr>
              <a:t>place</a:t>
            </a:r>
          </a:p>
          <a:p>
            <a:br>
              <a:rPr lang="en-GB" sz="2000" dirty="0">
                <a:solidFill>
                  <a:schemeClr val="tx1">
                    <a:lumMod val="85000"/>
                    <a:lumOff val="15000"/>
                  </a:schemeClr>
                </a:solidFill>
              </a:rPr>
            </a:br>
            <a:endParaRPr lang="en-GB" sz="2000" dirty="0">
              <a:solidFill>
                <a:schemeClr val="tx1">
                  <a:lumMod val="85000"/>
                  <a:lumOff val="15000"/>
                </a:schemeClr>
              </a:solidFill>
            </a:endParaRPr>
          </a:p>
        </p:txBody>
      </p:sp>
      <p:sp>
        <p:nvSpPr>
          <p:cNvPr id="6" name="Speech Bubble: Rectangle with Corners Rounded 5">
            <a:extLst>
              <a:ext uri="{FF2B5EF4-FFF2-40B4-BE49-F238E27FC236}">
                <a16:creationId xmlns:a16="http://schemas.microsoft.com/office/drawing/2014/main" id="{CB211E02-FAE6-4F19-8319-5AAD57245848}"/>
              </a:ext>
            </a:extLst>
          </p:cNvPr>
          <p:cNvSpPr/>
          <p:nvPr/>
        </p:nvSpPr>
        <p:spPr>
          <a:xfrm>
            <a:off x="5899469" y="5075305"/>
            <a:ext cx="2489264" cy="1596832"/>
          </a:xfrm>
          <a:prstGeom prst="wedgeRoundRectCallout">
            <a:avLst>
              <a:gd name="adj1" fmla="val 78479"/>
              <a:gd name="adj2" fmla="val 1976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Ich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habe</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den Sommer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langweilig</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gefunden</a:t>
            </a:r>
            <a:r>
              <a:rPr lang="en-GB" sz="2400" b="1" dirty="0">
                <a:solidFill>
                  <a:srgbClr val="3D3C3C"/>
                </a:solidFill>
                <a:latin typeface="Century Gothic"/>
              </a:rPr>
              <a:t>!</a:t>
            </a:r>
            <a:endParaRPr kumimoji="0" lang="en-GB" sz="2400" b="1"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8" name="Picture 7" descr="A close up of a church&#10;&#10;Description automatically generated">
            <a:extLst>
              <a:ext uri="{FF2B5EF4-FFF2-40B4-BE49-F238E27FC236}">
                <a16:creationId xmlns:a16="http://schemas.microsoft.com/office/drawing/2014/main" id="{D1C622F3-0D48-4710-928C-02DD1A497A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9836" y="2522119"/>
            <a:ext cx="3242164" cy="2428983"/>
          </a:xfrm>
          <a:prstGeom prst="rect">
            <a:avLst/>
          </a:prstGeom>
        </p:spPr>
      </p:pic>
      <p:pic>
        <p:nvPicPr>
          <p:cNvPr id="10" name="Picture 9" descr="A close up of a logo&#10;&#10;Description automatically generated">
            <a:extLst>
              <a:ext uri="{FF2B5EF4-FFF2-40B4-BE49-F238E27FC236}">
                <a16:creationId xmlns:a16="http://schemas.microsoft.com/office/drawing/2014/main" id="{060D0715-2AD7-41D1-A302-2DE8CE5D51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2355" y="3470233"/>
            <a:ext cx="1438329" cy="1776759"/>
          </a:xfrm>
          <a:prstGeom prst="rect">
            <a:avLst/>
          </a:prstGeom>
        </p:spPr>
      </p:pic>
      <p:pic>
        <p:nvPicPr>
          <p:cNvPr id="11" name="Picture 10" descr="A close up of a logo&#10;&#10;Description automatically generated">
            <a:extLst>
              <a:ext uri="{FF2B5EF4-FFF2-40B4-BE49-F238E27FC236}">
                <a16:creationId xmlns:a16="http://schemas.microsoft.com/office/drawing/2014/main" id="{F7994575-266E-4C8B-A280-E918B96925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1520" y="5487669"/>
            <a:ext cx="1344117" cy="1371853"/>
          </a:xfrm>
          <a:prstGeom prst="rect">
            <a:avLst/>
          </a:prstGeom>
        </p:spPr>
      </p:pic>
    </p:spTree>
    <p:extLst>
      <p:ext uri="{BB962C8B-B14F-4D97-AF65-F5344CB8AC3E}">
        <p14:creationId xmlns:p14="http://schemas.microsoft.com/office/powerpoint/2010/main" val="3402333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curtain&#10;&#10;Description automatically generated">
            <a:extLst>
              <a:ext uri="{FF2B5EF4-FFF2-40B4-BE49-F238E27FC236}">
                <a16:creationId xmlns:a16="http://schemas.microsoft.com/office/drawing/2014/main" id="{F5D241D9-0254-4D92-9D57-DFA17466E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64057"/>
            <a:ext cx="12192000" cy="1461010"/>
          </a:xfrm>
          <a:prstGeom prst="rect">
            <a:avLst/>
          </a:prstGeom>
        </p:spPr>
      </p:pic>
      <p:sp>
        <p:nvSpPr>
          <p:cNvPr id="34" name="Title 3"/>
          <p:cNvSpPr txBox="1">
            <a:spLocks/>
          </p:cNvSpPr>
          <p:nvPr/>
        </p:nvSpPr>
        <p:spPr>
          <a:xfrm>
            <a:off x="0" y="294041"/>
            <a:ext cx="5803641"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Eine Vokabelbrücke [1/2]</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36" name="Rounded Rectangle 11">
            <a:extLst>
              <a:ext uri="{FF2B5EF4-FFF2-40B4-BE49-F238E27FC236}">
                <a16:creationId xmlns:a16="http://schemas.microsoft.com/office/drawing/2014/main" id="{483D7EB9-C2AA-4190-98DE-925F861600E9}"/>
              </a:ext>
            </a:extLst>
          </p:cNvPr>
          <p:cNvSpPr/>
          <p:nvPr/>
        </p:nvSpPr>
        <p:spPr>
          <a:xfrm>
            <a:off x="9535886" y="247046"/>
            <a:ext cx="2421441" cy="461665"/>
          </a:xfrm>
          <a:prstGeom prst="roundRect">
            <a:avLst/>
          </a:prstGeom>
          <a:solidFill>
            <a:srgbClr val="FFCC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lesen</a:t>
            </a:r>
            <a:r>
              <a:rPr kumimoji="0" lang="en-GB" sz="2000" b="1" i="0" u="none" strike="noStrike" kern="0" cap="none" spc="0" normalizeH="0" baseline="0" noProof="0" dirty="0">
                <a:ln>
                  <a:noFill/>
                </a:ln>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1C77C6D0-3C36-4EE1-A975-0BB32A7F2A94}"/>
              </a:ext>
            </a:extLst>
          </p:cNvPr>
          <p:cNvSpPr>
            <a:spLocks noGrp="1"/>
          </p:cNvSpPr>
          <p:nvPr>
            <p:ph type="title"/>
          </p:nvPr>
        </p:nvSpPr>
        <p:spPr/>
        <p:txBody>
          <a:bodyPr>
            <a:normAutofit/>
          </a:bodyPr>
          <a:lstStyle/>
          <a:p>
            <a:r>
              <a:rPr lang="en-GB" sz="2800" dirty="0" err="1"/>
              <a:t>Vokabelbrücke</a:t>
            </a:r>
            <a:r>
              <a:rPr lang="en-GB" sz="2800" dirty="0"/>
              <a:t> (1/2)</a:t>
            </a:r>
          </a:p>
        </p:txBody>
      </p:sp>
      <p:sp>
        <p:nvSpPr>
          <p:cNvPr id="97" name="Hexagon 96">
            <a:extLst>
              <a:ext uri="{FF2B5EF4-FFF2-40B4-BE49-F238E27FC236}">
                <a16:creationId xmlns:a16="http://schemas.microsoft.com/office/drawing/2014/main" id="{A4B43366-03A1-44D3-8AE7-50B3807BF99F}"/>
              </a:ext>
            </a:extLst>
          </p:cNvPr>
          <p:cNvSpPr/>
          <p:nvPr/>
        </p:nvSpPr>
        <p:spPr>
          <a:xfrm>
            <a:off x="4226941" y="1870234"/>
            <a:ext cx="2160000" cy="1440000"/>
          </a:xfrm>
          <a:prstGeom prst="hexagon">
            <a:avLst/>
          </a:prstGeom>
          <a:solidFill>
            <a:srgbClr val="1F4E79"/>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prstClr val="white"/>
                </a:solidFill>
                <a:effectLst/>
                <a:uLnTx/>
                <a:uFillTx/>
                <a:latin typeface="Century Gothic" panose="020F0302020204030204"/>
                <a:ea typeface="+mn-ea"/>
                <a:cs typeface="+mn-cs"/>
              </a:rPr>
              <a:t>warum</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98" name="Hexagon 97">
            <a:extLst>
              <a:ext uri="{FF2B5EF4-FFF2-40B4-BE49-F238E27FC236}">
                <a16:creationId xmlns:a16="http://schemas.microsoft.com/office/drawing/2014/main" id="{B0B899C7-1B88-40CF-9479-2260E61FA7B6}"/>
              </a:ext>
            </a:extLst>
          </p:cNvPr>
          <p:cNvSpPr/>
          <p:nvPr/>
        </p:nvSpPr>
        <p:spPr>
          <a:xfrm>
            <a:off x="4218573" y="3315590"/>
            <a:ext cx="2160000" cy="1440000"/>
          </a:xfrm>
          <a:prstGeom prst="hexagon">
            <a:avLst/>
          </a:prstGeom>
          <a:solidFill>
            <a:srgbClr val="1F4E79"/>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99" name="Hexagon 98">
            <a:extLst>
              <a:ext uri="{FF2B5EF4-FFF2-40B4-BE49-F238E27FC236}">
                <a16:creationId xmlns:a16="http://schemas.microsoft.com/office/drawing/2014/main" id="{8E125CE6-962C-4E2F-82AD-301141A1D3CE}"/>
              </a:ext>
            </a:extLst>
          </p:cNvPr>
          <p:cNvSpPr/>
          <p:nvPr/>
        </p:nvSpPr>
        <p:spPr>
          <a:xfrm>
            <a:off x="6035768" y="4014533"/>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4E79"/>
                </a:solidFill>
                <a:effectLst/>
                <a:uLnTx/>
                <a:uFillTx/>
                <a:latin typeface="Century Gothic" panose="020F0302020204030204"/>
                <a:ea typeface="+mn-ea"/>
                <a:cs typeface="+mn-cs"/>
              </a:rPr>
              <a:t>twenty-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4E79"/>
                </a:solidFill>
                <a:effectLst/>
                <a:uLnTx/>
                <a:uFillTx/>
                <a:latin typeface="Century Gothic" panose="020F0302020204030204"/>
                <a:ea typeface="+mn-ea"/>
                <a:cs typeface="+mn-cs"/>
              </a:rPr>
              <a:t>two</a:t>
            </a:r>
          </a:p>
        </p:txBody>
      </p:sp>
      <p:sp>
        <p:nvSpPr>
          <p:cNvPr id="100" name="Hexagon 99">
            <a:extLst>
              <a:ext uri="{FF2B5EF4-FFF2-40B4-BE49-F238E27FC236}">
                <a16:creationId xmlns:a16="http://schemas.microsoft.com/office/drawing/2014/main" id="{5C075C95-8F09-427C-B260-21CDAB94C8EF}"/>
              </a:ext>
            </a:extLst>
          </p:cNvPr>
          <p:cNvSpPr/>
          <p:nvPr/>
        </p:nvSpPr>
        <p:spPr>
          <a:xfrm>
            <a:off x="2420438" y="2572300"/>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srgbClr val="1F4E79"/>
              </a:solidFill>
              <a:effectLst/>
              <a:uLnTx/>
              <a:uFillTx/>
              <a:latin typeface="Century Gothic" panose="020F0302020204030204"/>
              <a:ea typeface="+mn-ea"/>
              <a:cs typeface="+mn-cs"/>
            </a:endParaRPr>
          </a:p>
        </p:txBody>
      </p:sp>
      <p:sp>
        <p:nvSpPr>
          <p:cNvPr id="101" name="Hexagon 100">
            <a:extLst>
              <a:ext uri="{FF2B5EF4-FFF2-40B4-BE49-F238E27FC236}">
                <a16:creationId xmlns:a16="http://schemas.microsoft.com/office/drawing/2014/main" id="{00B9D458-4974-4B80-B5F6-D1A28A8A4396}"/>
              </a:ext>
            </a:extLst>
          </p:cNvPr>
          <p:cNvSpPr/>
          <p:nvPr/>
        </p:nvSpPr>
        <p:spPr>
          <a:xfrm>
            <a:off x="6015715" y="2587737"/>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srgbClr val="1F4E79"/>
              </a:solidFill>
              <a:effectLst/>
              <a:uLnTx/>
              <a:uFillTx/>
              <a:latin typeface="Century Gothic" panose="020F0302020204030204"/>
              <a:ea typeface="+mn-ea"/>
              <a:cs typeface="+mn-cs"/>
            </a:endParaRPr>
          </a:p>
        </p:txBody>
      </p:sp>
      <p:sp>
        <p:nvSpPr>
          <p:cNvPr id="102" name="Hexagon 101">
            <a:extLst>
              <a:ext uri="{FF2B5EF4-FFF2-40B4-BE49-F238E27FC236}">
                <a16:creationId xmlns:a16="http://schemas.microsoft.com/office/drawing/2014/main" id="{3FD043AE-4D26-46B4-A20B-FC506E404733}"/>
              </a:ext>
            </a:extLst>
          </p:cNvPr>
          <p:cNvSpPr/>
          <p:nvPr/>
        </p:nvSpPr>
        <p:spPr>
          <a:xfrm>
            <a:off x="2420438" y="4014533"/>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4E79"/>
                </a:solidFill>
                <a:effectLst/>
                <a:uLnTx/>
                <a:uFillTx/>
                <a:latin typeface="Century Gothic" panose="020F0302020204030204"/>
                <a:ea typeface="+mn-ea"/>
                <a:cs typeface="+mn-cs"/>
              </a:rPr>
              <a:t>aunt</a:t>
            </a:r>
          </a:p>
        </p:txBody>
      </p:sp>
      <p:sp>
        <p:nvSpPr>
          <p:cNvPr id="103" name="Hexagon 102">
            <a:extLst>
              <a:ext uri="{FF2B5EF4-FFF2-40B4-BE49-F238E27FC236}">
                <a16:creationId xmlns:a16="http://schemas.microsoft.com/office/drawing/2014/main" id="{01EA24BC-6225-4CF6-B8A3-9497D2BF3FAD}"/>
              </a:ext>
            </a:extLst>
          </p:cNvPr>
          <p:cNvSpPr/>
          <p:nvPr/>
        </p:nvSpPr>
        <p:spPr>
          <a:xfrm>
            <a:off x="9629388" y="2562687"/>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err="1">
                <a:ln>
                  <a:noFill/>
                </a:ln>
                <a:solidFill>
                  <a:srgbClr val="1F4E79"/>
                </a:solidFill>
                <a:effectLst/>
                <a:uLnTx/>
                <a:uFillTx/>
                <a:latin typeface="Century Gothic" panose="020F0302020204030204"/>
                <a:ea typeface="+mn-ea"/>
                <a:cs typeface="+mn-cs"/>
              </a:rPr>
              <a:t>Poland</a:t>
            </a:r>
            <a:endParaRPr kumimoji="0" lang="fr-FR" sz="2400" b="1" i="0" u="none" strike="noStrike" kern="0" cap="none" spc="0" normalizeH="0" baseline="0" noProof="0" dirty="0">
              <a:ln>
                <a:noFill/>
              </a:ln>
              <a:solidFill>
                <a:srgbClr val="1F4E79"/>
              </a:solidFill>
              <a:effectLst/>
              <a:uLnTx/>
              <a:uFillTx/>
              <a:latin typeface="Century Gothic" panose="020F0302020204030204"/>
              <a:ea typeface="+mn-ea"/>
              <a:cs typeface="+mn-cs"/>
            </a:endParaRPr>
          </a:p>
        </p:txBody>
      </p:sp>
      <p:grpSp>
        <p:nvGrpSpPr>
          <p:cNvPr id="104" name="Group 103">
            <a:extLst>
              <a:ext uri="{FF2B5EF4-FFF2-40B4-BE49-F238E27FC236}">
                <a16:creationId xmlns:a16="http://schemas.microsoft.com/office/drawing/2014/main" id="{1D8BFE9D-ADA4-4EED-9011-5E9D80E6AA08}"/>
              </a:ext>
            </a:extLst>
          </p:cNvPr>
          <p:cNvGrpSpPr/>
          <p:nvPr/>
        </p:nvGrpSpPr>
        <p:grpSpPr>
          <a:xfrm>
            <a:off x="7819136" y="1864248"/>
            <a:ext cx="2160000" cy="1440000"/>
            <a:chOff x="7700164" y="1403297"/>
            <a:chExt cx="2160000" cy="1440000"/>
          </a:xfrm>
          <a:solidFill>
            <a:srgbClr val="1F4E79"/>
          </a:solidFill>
        </p:grpSpPr>
        <p:sp>
          <p:nvSpPr>
            <p:cNvPr id="105" name="Hexagon 104">
              <a:extLst>
                <a:ext uri="{FF2B5EF4-FFF2-40B4-BE49-F238E27FC236}">
                  <a16:creationId xmlns:a16="http://schemas.microsoft.com/office/drawing/2014/main" id="{9412A46D-8029-44D4-A45F-C51FB361A8E7}"/>
                </a:ext>
              </a:extLst>
            </p:cNvPr>
            <p:cNvSpPr/>
            <p:nvPr/>
          </p:nvSpPr>
          <p:spPr>
            <a:xfrm>
              <a:off x="7700164" y="1403297"/>
              <a:ext cx="2160000" cy="1440000"/>
            </a:xfrm>
            <a:prstGeom prst="hexagon">
              <a:avLst/>
            </a:prstGeom>
            <a:grp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06" name="Rectangle 105">
              <a:extLst>
                <a:ext uri="{FF2B5EF4-FFF2-40B4-BE49-F238E27FC236}">
                  <a16:creationId xmlns:a16="http://schemas.microsoft.com/office/drawing/2014/main" id="{6BCB3030-A284-4BFB-ADBE-BE77E4F37D8F}"/>
                </a:ext>
              </a:extLst>
            </p:cNvPr>
            <p:cNvSpPr/>
            <p:nvPr/>
          </p:nvSpPr>
          <p:spPr>
            <a:xfrm>
              <a:off x="8003352" y="1864551"/>
              <a:ext cx="1553631" cy="461665"/>
            </a:xfrm>
            <a:prstGeom prst="rect">
              <a:avLst/>
            </a:prstGeom>
            <a:grpFill/>
            <a:ln>
              <a:solidFill>
                <a:srgbClr val="1F4E79"/>
              </a:solidFill>
            </a:ln>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die </a:t>
              </a:r>
              <a:r>
                <a:rPr kumimoji="0" lang="en-GB" sz="2400" b="1" i="0" u="none" strike="noStrike" kern="0" cap="none" spc="0" normalizeH="0" baseline="0" noProof="0" dirty="0" err="1">
                  <a:ln>
                    <a:noFill/>
                  </a:ln>
                  <a:solidFill>
                    <a:prstClr val="white"/>
                  </a:solidFill>
                  <a:effectLst/>
                  <a:uLnTx/>
                  <a:uFillTx/>
                </a:rPr>
                <a:t>Tante</a:t>
              </a:r>
              <a:endParaRPr kumimoji="0" lang="en-GB" sz="2400" b="1" i="0" u="none" strike="noStrike" kern="0" cap="none" spc="0" normalizeH="0" baseline="0" noProof="0" dirty="0">
                <a:ln>
                  <a:noFill/>
                </a:ln>
                <a:solidFill>
                  <a:prstClr val="white"/>
                </a:solidFill>
                <a:effectLst/>
                <a:uLnTx/>
                <a:uFillTx/>
              </a:endParaRPr>
            </a:p>
          </p:txBody>
        </p:sp>
      </p:grpSp>
      <p:grpSp>
        <p:nvGrpSpPr>
          <p:cNvPr id="107" name="Group 106">
            <a:extLst>
              <a:ext uri="{FF2B5EF4-FFF2-40B4-BE49-F238E27FC236}">
                <a16:creationId xmlns:a16="http://schemas.microsoft.com/office/drawing/2014/main" id="{39319869-4AC3-448C-A6C2-A4A48616605D}"/>
              </a:ext>
            </a:extLst>
          </p:cNvPr>
          <p:cNvGrpSpPr/>
          <p:nvPr/>
        </p:nvGrpSpPr>
        <p:grpSpPr>
          <a:xfrm>
            <a:off x="7838186" y="3293051"/>
            <a:ext cx="2160000" cy="1440000"/>
            <a:chOff x="7719214" y="2851150"/>
            <a:chExt cx="2160000" cy="1440000"/>
          </a:xfrm>
          <a:solidFill>
            <a:srgbClr val="1F4E79"/>
          </a:solidFill>
        </p:grpSpPr>
        <p:sp>
          <p:nvSpPr>
            <p:cNvPr id="108" name="Hexagon 107">
              <a:extLst>
                <a:ext uri="{FF2B5EF4-FFF2-40B4-BE49-F238E27FC236}">
                  <a16:creationId xmlns:a16="http://schemas.microsoft.com/office/drawing/2014/main" id="{79D5DFEF-672B-4D38-AC57-342D1DF4A1D3}"/>
                </a:ext>
              </a:extLst>
            </p:cNvPr>
            <p:cNvSpPr/>
            <p:nvPr/>
          </p:nvSpPr>
          <p:spPr>
            <a:xfrm>
              <a:off x="7719214" y="2851150"/>
              <a:ext cx="2160000" cy="1440000"/>
            </a:xfrm>
            <a:prstGeom prst="hexagon">
              <a:avLst/>
            </a:prstGeom>
            <a:grp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09" name="Rectangle 108">
              <a:extLst>
                <a:ext uri="{FF2B5EF4-FFF2-40B4-BE49-F238E27FC236}">
                  <a16:creationId xmlns:a16="http://schemas.microsoft.com/office/drawing/2014/main" id="{A114DC48-D6A2-4E45-8EA5-06C62D52FC91}"/>
                </a:ext>
              </a:extLst>
            </p:cNvPr>
            <p:cNvSpPr/>
            <p:nvPr/>
          </p:nvSpPr>
          <p:spPr>
            <a:xfrm>
              <a:off x="7915000" y="3364166"/>
              <a:ext cx="1768433" cy="461665"/>
            </a:xfrm>
            <a:prstGeom prst="rect">
              <a:avLst/>
            </a:prstGeom>
            <a:grpFill/>
            <a:ln>
              <a:solidFill>
                <a:srgbClr val="1F4E79"/>
              </a:solidFill>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err="1">
                  <a:ln>
                    <a:noFill/>
                  </a:ln>
                  <a:solidFill>
                    <a:prstClr val="white"/>
                  </a:solidFill>
                  <a:effectLst/>
                  <a:uLnTx/>
                  <a:uFillTx/>
                </a:rPr>
                <a:t>notwendig</a:t>
              </a:r>
              <a:endParaRPr kumimoji="0" lang="fr-FR" sz="2400" b="1" i="0" u="none" strike="noStrike" kern="0" cap="none" spc="0" normalizeH="0" baseline="0" noProof="0" dirty="0">
                <a:ln>
                  <a:noFill/>
                </a:ln>
                <a:solidFill>
                  <a:prstClr val="white"/>
                </a:solidFill>
                <a:effectLst/>
                <a:uLnTx/>
                <a:uFillTx/>
              </a:endParaRPr>
            </a:p>
          </p:txBody>
        </p:sp>
      </p:grpSp>
      <p:sp>
        <p:nvSpPr>
          <p:cNvPr id="110" name="TextBox 109">
            <a:extLst>
              <a:ext uri="{FF2B5EF4-FFF2-40B4-BE49-F238E27FC236}">
                <a16:creationId xmlns:a16="http://schemas.microsoft.com/office/drawing/2014/main" id="{E4C2BC45-4C86-45B0-8096-508BFA999BFC}"/>
              </a:ext>
            </a:extLst>
          </p:cNvPr>
          <p:cNvSpPr txBox="1"/>
          <p:nvPr/>
        </p:nvSpPr>
        <p:spPr>
          <a:xfrm>
            <a:off x="4417830" y="3804248"/>
            <a:ext cx="2050491" cy="830997"/>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prstClr val="white"/>
                </a:solidFill>
                <a:effectLst/>
                <a:uLnTx/>
                <a:uFillTx/>
              </a:rPr>
              <a:t>unmöglich</a:t>
            </a:r>
            <a:endParaRPr kumimoji="0" lang="en-GB" sz="2400" b="1"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111" name="TextBox 110">
            <a:extLst>
              <a:ext uri="{FF2B5EF4-FFF2-40B4-BE49-F238E27FC236}">
                <a16:creationId xmlns:a16="http://schemas.microsoft.com/office/drawing/2014/main" id="{4D6359EF-4B7D-4A3E-A58E-9353BD0C40B1}"/>
              </a:ext>
            </a:extLst>
          </p:cNvPr>
          <p:cNvSpPr txBox="1"/>
          <p:nvPr/>
        </p:nvSpPr>
        <p:spPr>
          <a:xfrm>
            <a:off x="2690892" y="3047417"/>
            <a:ext cx="2811339" cy="46166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4E79"/>
                </a:solidFill>
                <a:effectLst/>
                <a:uLnTx/>
                <a:uFillTx/>
              </a:rPr>
              <a:t>necessary</a:t>
            </a:r>
          </a:p>
        </p:txBody>
      </p:sp>
      <p:sp>
        <p:nvSpPr>
          <p:cNvPr id="112" name="TextBox 111">
            <a:extLst>
              <a:ext uri="{FF2B5EF4-FFF2-40B4-BE49-F238E27FC236}">
                <a16:creationId xmlns:a16="http://schemas.microsoft.com/office/drawing/2014/main" id="{C0582F03-F8BF-4D91-A71C-04A6FE21509A}"/>
              </a:ext>
            </a:extLst>
          </p:cNvPr>
          <p:cNvSpPr txBox="1"/>
          <p:nvPr/>
        </p:nvSpPr>
        <p:spPr>
          <a:xfrm>
            <a:off x="6273332" y="3058854"/>
            <a:ext cx="2950211" cy="46166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1F4E79"/>
                </a:solidFill>
                <a:effectLst/>
                <a:uLnTx/>
                <a:uFillTx/>
              </a:rPr>
              <a:t>impossible</a:t>
            </a:r>
            <a:endParaRPr kumimoji="0" lang="en-GB" sz="2400" b="0" i="0" u="none" strike="noStrike" kern="0" cap="none" spc="0" normalizeH="0" baseline="0" noProof="0" dirty="0">
              <a:ln>
                <a:noFill/>
              </a:ln>
              <a:solidFill>
                <a:srgbClr val="1F4E79"/>
              </a:solidFill>
              <a:effectLst/>
              <a:uLnTx/>
              <a:uFillTx/>
            </a:endParaRPr>
          </a:p>
        </p:txBody>
      </p:sp>
      <p:sp>
        <p:nvSpPr>
          <p:cNvPr id="113" name="Hexagon 112">
            <a:extLst>
              <a:ext uri="{FF2B5EF4-FFF2-40B4-BE49-F238E27FC236}">
                <a16:creationId xmlns:a16="http://schemas.microsoft.com/office/drawing/2014/main" id="{2EEEE9F4-A82B-415C-BF37-9A27518E5F4C}"/>
              </a:ext>
            </a:extLst>
          </p:cNvPr>
          <p:cNvSpPr/>
          <p:nvPr/>
        </p:nvSpPr>
        <p:spPr>
          <a:xfrm>
            <a:off x="-1173182" y="2595590"/>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srgbClr val="1F4E79"/>
              </a:solidFill>
              <a:effectLst/>
              <a:uLnTx/>
              <a:uFillTx/>
              <a:latin typeface="Century Gothic" panose="020F0302020204030204"/>
              <a:ea typeface="+mn-ea"/>
              <a:cs typeface="+mn-cs"/>
            </a:endParaRPr>
          </a:p>
        </p:txBody>
      </p:sp>
      <p:sp>
        <p:nvSpPr>
          <p:cNvPr id="114" name="Hexagon 113">
            <a:extLst>
              <a:ext uri="{FF2B5EF4-FFF2-40B4-BE49-F238E27FC236}">
                <a16:creationId xmlns:a16="http://schemas.microsoft.com/office/drawing/2014/main" id="{E9FEDD68-F242-4094-B58E-8BF9F844EFE3}"/>
              </a:ext>
            </a:extLst>
          </p:cNvPr>
          <p:cNvSpPr/>
          <p:nvPr/>
        </p:nvSpPr>
        <p:spPr>
          <a:xfrm>
            <a:off x="631957" y="3296996"/>
            <a:ext cx="2152954" cy="1440000"/>
          </a:xfrm>
          <a:prstGeom prst="hexagon">
            <a:avLst/>
          </a:prstGeom>
          <a:solidFill>
            <a:srgbClr val="1F4E79"/>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err="1">
                <a:ln>
                  <a:noFill/>
                </a:ln>
                <a:solidFill>
                  <a:prstClr val="white"/>
                </a:solidFill>
                <a:effectLst/>
                <a:uLnTx/>
                <a:uFillTx/>
                <a:latin typeface="Century Gothic" panose="020F0302020204030204"/>
                <a:ea typeface="+mn-ea"/>
                <a:cs typeface="+mn-cs"/>
              </a:rPr>
              <a:t>zweiund</a:t>
            </a:r>
            <a:r>
              <a:rPr kumimoji="0" lang="fr-FR" sz="2400" b="1" i="0" u="none" strike="noStrike" kern="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err="1">
                <a:ln>
                  <a:noFill/>
                </a:ln>
                <a:solidFill>
                  <a:prstClr val="white"/>
                </a:solidFill>
                <a:effectLst/>
                <a:uLnTx/>
                <a:uFillTx/>
                <a:latin typeface="Century Gothic" panose="020F0302020204030204"/>
                <a:ea typeface="+mn-ea"/>
                <a:cs typeface="+mn-cs"/>
              </a:rPr>
              <a:t>zwanzig</a:t>
            </a:r>
            <a:endParaRPr kumimoji="0" lang="fr-FR"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15" name="Hexagon 114">
            <a:extLst>
              <a:ext uri="{FF2B5EF4-FFF2-40B4-BE49-F238E27FC236}">
                <a16:creationId xmlns:a16="http://schemas.microsoft.com/office/drawing/2014/main" id="{BE348266-2E5E-4277-83CA-FCB00DC2B828}"/>
              </a:ext>
            </a:extLst>
          </p:cNvPr>
          <p:cNvSpPr/>
          <p:nvPr/>
        </p:nvSpPr>
        <p:spPr>
          <a:xfrm>
            <a:off x="598960" y="1875590"/>
            <a:ext cx="2160000" cy="1440000"/>
          </a:xfrm>
          <a:prstGeom prst="hexagon">
            <a:avLst/>
          </a:prstGeom>
          <a:solidFill>
            <a:srgbClr val="1F4E79"/>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prstClr val="white"/>
                </a:solidFill>
                <a:effectLst/>
                <a:uLnTx/>
                <a:uFillTx/>
                <a:latin typeface="Century Gothic" panose="020F0302020204030204"/>
                <a:ea typeface="+mn-ea"/>
                <a:cs typeface="+mn-cs"/>
              </a:rPr>
              <a:t>Polen</a:t>
            </a:r>
            <a:endPar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16" name="Hexagon 115">
            <a:extLst>
              <a:ext uri="{FF2B5EF4-FFF2-40B4-BE49-F238E27FC236}">
                <a16:creationId xmlns:a16="http://schemas.microsoft.com/office/drawing/2014/main" id="{60DA97D5-1A9A-4442-81BB-A70E3600AC24}"/>
              </a:ext>
            </a:extLst>
          </p:cNvPr>
          <p:cNvSpPr/>
          <p:nvPr/>
        </p:nvSpPr>
        <p:spPr>
          <a:xfrm>
            <a:off x="11441423" y="3290340"/>
            <a:ext cx="2160000" cy="1440000"/>
          </a:xfrm>
          <a:prstGeom prst="hexagon">
            <a:avLst/>
          </a:prstGeom>
          <a:solidFill>
            <a:srgbClr val="1F4E79"/>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17" name="Hexagon 116">
            <a:extLst>
              <a:ext uri="{FF2B5EF4-FFF2-40B4-BE49-F238E27FC236}">
                <a16:creationId xmlns:a16="http://schemas.microsoft.com/office/drawing/2014/main" id="{C145C5C7-2233-4F77-B6BD-3E713A4C7D9E}"/>
              </a:ext>
            </a:extLst>
          </p:cNvPr>
          <p:cNvSpPr/>
          <p:nvPr/>
        </p:nvSpPr>
        <p:spPr>
          <a:xfrm>
            <a:off x="11441423" y="1875590"/>
            <a:ext cx="2160000" cy="1440000"/>
          </a:xfrm>
          <a:prstGeom prst="hexagon">
            <a:avLst/>
          </a:prstGeom>
          <a:solidFill>
            <a:srgbClr val="1F4E79"/>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18" name="Hexagon 117">
            <a:extLst>
              <a:ext uri="{FF2B5EF4-FFF2-40B4-BE49-F238E27FC236}">
                <a16:creationId xmlns:a16="http://schemas.microsoft.com/office/drawing/2014/main" id="{78EF8E2E-94AA-493A-B905-7991493E3278}"/>
              </a:ext>
            </a:extLst>
          </p:cNvPr>
          <p:cNvSpPr/>
          <p:nvPr/>
        </p:nvSpPr>
        <p:spPr>
          <a:xfrm>
            <a:off x="-1173224" y="4013819"/>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srgbClr val="1F4E79"/>
              </a:solidFill>
              <a:effectLst/>
              <a:uLnTx/>
              <a:uFillTx/>
              <a:latin typeface="Century Gothic" panose="020F0302020204030204"/>
              <a:ea typeface="+mn-ea"/>
              <a:cs typeface="+mn-cs"/>
            </a:endParaRPr>
          </a:p>
        </p:txBody>
      </p:sp>
      <p:sp>
        <p:nvSpPr>
          <p:cNvPr id="119" name="Hexagon 118">
            <a:extLst>
              <a:ext uri="{FF2B5EF4-FFF2-40B4-BE49-F238E27FC236}">
                <a16:creationId xmlns:a16="http://schemas.microsoft.com/office/drawing/2014/main" id="{9F91BBDD-0A95-454F-9410-B41D42DA1267}"/>
              </a:ext>
            </a:extLst>
          </p:cNvPr>
          <p:cNvSpPr/>
          <p:nvPr/>
        </p:nvSpPr>
        <p:spPr>
          <a:xfrm>
            <a:off x="2423549" y="2584248"/>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err="1">
                <a:ln>
                  <a:noFill/>
                </a:ln>
                <a:solidFill>
                  <a:srgbClr val="1F4E79"/>
                </a:solidFill>
                <a:effectLst/>
                <a:uLnTx/>
                <a:uFillTx/>
                <a:latin typeface="Century Gothic" panose="020F0302020204030204"/>
                <a:ea typeface="+mn-ea"/>
                <a:cs typeface="+mn-cs"/>
              </a:rPr>
              <a:t>Poland</a:t>
            </a:r>
            <a:endParaRPr kumimoji="0" lang="fr-FR" sz="2400" b="1" i="0" u="none" strike="noStrike" kern="0" cap="none" spc="0" normalizeH="0" baseline="0" noProof="0" dirty="0">
              <a:ln>
                <a:noFill/>
              </a:ln>
              <a:solidFill>
                <a:srgbClr val="1F4E79"/>
              </a:solidFill>
              <a:effectLst/>
              <a:uLnTx/>
              <a:uFillTx/>
              <a:latin typeface="Century Gothic" panose="020F0302020204030204"/>
              <a:ea typeface="+mn-ea"/>
              <a:cs typeface="+mn-cs"/>
            </a:endParaRPr>
          </a:p>
        </p:txBody>
      </p:sp>
      <p:grpSp>
        <p:nvGrpSpPr>
          <p:cNvPr id="120" name="Group 119">
            <a:extLst>
              <a:ext uri="{FF2B5EF4-FFF2-40B4-BE49-F238E27FC236}">
                <a16:creationId xmlns:a16="http://schemas.microsoft.com/office/drawing/2014/main" id="{F2707B49-3679-438B-A40C-C5F14B7728D3}"/>
              </a:ext>
            </a:extLst>
          </p:cNvPr>
          <p:cNvGrpSpPr/>
          <p:nvPr/>
        </p:nvGrpSpPr>
        <p:grpSpPr>
          <a:xfrm>
            <a:off x="9647013" y="2563251"/>
            <a:ext cx="2160000" cy="1440000"/>
            <a:chOff x="13959312" y="2562687"/>
            <a:chExt cx="2160000" cy="1440000"/>
          </a:xfrm>
        </p:grpSpPr>
        <p:sp>
          <p:nvSpPr>
            <p:cNvPr id="121" name="Hexagon 120">
              <a:extLst>
                <a:ext uri="{FF2B5EF4-FFF2-40B4-BE49-F238E27FC236}">
                  <a16:creationId xmlns:a16="http://schemas.microsoft.com/office/drawing/2014/main" id="{090F2446-2092-4B12-A266-4ECB666814E2}"/>
                </a:ext>
              </a:extLst>
            </p:cNvPr>
            <p:cNvSpPr/>
            <p:nvPr/>
          </p:nvSpPr>
          <p:spPr>
            <a:xfrm>
              <a:off x="13959312" y="2562687"/>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300" b="1" i="0" u="none" strike="noStrike" kern="0" cap="none" spc="0" normalizeH="0" baseline="0" noProof="0" dirty="0">
                <a:ln>
                  <a:noFill/>
                </a:ln>
                <a:solidFill>
                  <a:srgbClr val="1F4E79"/>
                </a:solidFill>
                <a:effectLst/>
                <a:uLnTx/>
                <a:uFillTx/>
                <a:latin typeface="Century Gothic" panose="020F0302020204030204"/>
                <a:ea typeface="+mn-ea"/>
                <a:cs typeface="+mn-cs"/>
              </a:endParaRPr>
            </a:p>
          </p:txBody>
        </p:sp>
        <p:sp>
          <p:nvSpPr>
            <p:cNvPr id="122" name="TextBox 121">
              <a:extLst>
                <a:ext uri="{FF2B5EF4-FFF2-40B4-BE49-F238E27FC236}">
                  <a16:creationId xmlns:a16="http://schemas.microsoft.com/office/drawing/2014/main" id="{E3032B56-889A-4CCC-B9D2-7112652E0CFE}"/>
                </a:ext>
              </a:extLst>
            </p:cNvPr>
            <p:cNvSpPr txBox="1"/>
            <p:nvPr/>
          </p:nvSpPr>
          <p:spPr>
            <a:xfrm>
              <a:off x="14132909" y="3090739"/>
              <a:ext cx="196518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necessary</a:t>
              </a:r>
            </a:p>
          </p:txBody>
        </p:sp>
      </p:grpSp>
      <p:sp>
        <p:nvSpPr>
          <p:cNvPr id="123" name="Hexagon 122">
            <a:extLst>
              <a:ext uri="{FF2B5EF4-FFF2-40B4-BE49-F238E27FC236}">
                <a16:creationId xmlns:a16="http://schemas.microsoft.com/office/drawing/2014/main" id="{FB562808-FD82-4963-BA9A-96C46A14BEBA}"/>
              </a:ext>
            </a:extLst>
          </p:cNvPr>
          <p:cNvSpPr/>
          <p:nvPr/>
        </p:nvSpPr>
        <p:spPr>
          <a:xfrm>
            <a:off x="2405306" y="4010781"/>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4E79"/>
                </a:solidFill>
                <a:effectLst/>
                <a:uLnTx/>
                <a:uFillTx/>
                <a:latin typeface="Century Gothic" panose="020F0302020204030204"/>
                <a:ea typeface="+mn-ea"/>
                <a:cs typeface="+mn-cs"/>
              </a:rPr>
              <a:t>twenty-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4E79"/>
                </a:solidFill>
                <a:effectLst/>
                <a:uLnTx/>
                <a:uFillTx/>
                <a:latin typeface="Century Gothic" panose="020F0302020204030204"/>
                <a:ea typeface="+mn-ea"/>
                <a:cs typeface="+mn-cs"/>
              </a:rPr>
              <a:t>two</a:t>
            </a:r>
          </a:p>
        </p:txBody>
      </p:sp>
      <p:sp>
        <p:nvSpPr>
          <p:cNvPr id="124" name="Hexagon 123">
            <a:extLst>
              <a:ext uri="{FF2B5EF4-FFF2-40B4-BE49-F238E27FC236}">
                <a16:creationId xmlns:a16="http://schemas.microsoft.com/office/drawing/2014/main" id="{589F8EB7-925B-4A82-ABB8-C1A9AC883D7D}"/>
              </a:ext>
            </a:extLst>
          </p:cNvPr>
          <p:cNvSpPr/>
          <p:nvPr/>
        </p:nvSpPr>
        <p:spPr>
          <a:xfrm>
            <a:off x="6033998" y="4035590"/>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4E79"/>
                </a:solidFill>
                <a:effectLst/>
                <a:uLnTx/>
                <a:uFillTx/>
                <a:latin typeface="Century Gothic" panose="020F0302020204030204"/>
                <a:ea typeface="+mn-ea"/>
                <a:cs typeface="+mn-cs"/>
              </a:rPr>
              <a:t>aunt</a:t>
            </a:r>
          </a:p>
        </p:txBody>
      </p:sp>
      <p:sp>
        <p:nvSpPr>
          <p:cNvPr id="125" name="Hexagon 124">
            <a:extLst>
              <a:ext uri="{FF2B5EF4-FFF2-40B4-BE49-F238E27FC236}">
                <a16:creationId xmlns:a16="http://schemas.microsoft.com/office/drawing/2014/main" id="{8EB7DDC0-8A9E-4A14-A273-97BBA0B887FD}"/>
              </a:ext>
            </a:extLst>
          </p:cNvPr>
          <p:cNvSpPr/>
          <p:nvPr/>
        </p:nvSpPr>
        <p:spPr>
          <a:xfrm>
            <a:off x="6018534" y="2582294"/>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4E79"/>
                </a:solidFill>
                <a:effectLst/>
                <a:uLnTx/>
                <a:uFillTx/>
                <a:latin typeface="Century Gothic" panose="020F0302020204030204"/>
                <a:ea typeface="+mn-ea"/>
                <a:cs typeface="+mn-cs"/>
              </a:rPr>
              <a:t>why</a:t>
            </a:r>
          </a:p>
        </p:txBody>
      </p:sp>
      <p:sp>
        <p:nvSpPr>
          <p:cNvPr id="126" name="Hexagon 125">
            <a:extLst>
              <a:ext uri="{FF2B5EF4-FFF2-40B4-BE49-F238E27FC236}">
                <a16:creationId xmlns:a16="http://schemas.microsoft.com/office/drawing/2014/main" id="{A3FC911C-5602-4CAA-AC0D-040142427DC3}"/>
              </a:ext>
            </a:extLst>
          </p:cNvPr>
          <p:cNvSpPr/>
          <p:nvPr/>
        </p:nvSpPr>
        <p:spPr>
          <a:xfrm>
            <a:off x="9642867" y="2598912"/>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4E79"/>
                </a:solidFill>
                <a:effectLst/>
                <a:uLnTx/>
                <a:uFillTx/>
                <a:latin typeface="Century Gothic" panose="020F0302020204030204"/>
                <a:ea typeface="+mn-ea"/>
                <a:cs typeface="+mn-cs"/>
              </a:rPr>
              <a:t>aunt</a:t>
            </a:r>
          </a:p>
        </p:txBody>
      </p:sp>
      <p:sp>
        <p:nvSpPr>
          <p:cNvPr id="127" name="Hexagon 126">
            <a:extLst>
              <a:ext uri="{FF2B5EF4-FFF2-40B4-BE49-F238E27FC236}">
                <a16:creationId xmlns:a16="http://schemas.microsoft.com/office/drawing/2014/main" id="{0F383AF1-46EE-4DF5-AF64-FA56C56EA621}"/>
              </a:ext>
            </a:extLst>
          </p:cNvPr>
          <p:cNvSpPr/>
          <p:nvPr/>
        </p:nvSpPr>
        <p:spPr>
          <a:xfrm>
            <a:off x="9649277" y="4002687"/>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4E79"/>
                </a:solidFill>
                <a:effectLst/>
                <a:uLnTx/>
                <a:uFillTx/>
                <a:latin typeface="Century Gothic" panose="020F0302020204030204"/>
                <a:ea typeface="+mn-ea"/>
                <a:cs typeface="+mn-cs"/>
              </a:rPr>
              <a:t>why</a:t>
            </a:r>
          </a:p>
        </p:txBody>
      </p:sp>
      <p:grpSp>
        <p:nvGrpSpPr>
          <p:cNvPr id="128" name="Group 127">
            <a:extLst>
              <a:ext uri="{FF2B5EF4-FFF2-40B4-BE49-F238E27FC236}">
                <a16:creationId xmlns:a16="http://schemas.microsoft.com/office/drawing/2014/main" id="{B86513A7-2C60-4815-A10D-28E4F0125830}"/>
              </a:ext>
            </a:extLst>
          </p:cNvPr>
          <p:cNvGrpSpPr/>
          <p:nvPr/>
        </p:nvGrpSpPr>
        <p:grpSpPr>
          <a:xfrm>
            <a:off x="9645243" y="4027737"/>
            <a:ext cx="3189545" cy="1440000"/>
            <a:chOff x="9653611" y="4022007"/>
            <a:chExt cx="3189545" cy="1440000"/>
          </a:xfrm>
        </p:grpSpPr>
        <p:sp>
          <p:nvSpPr>
            <p:cNvPr id="129" name="Hexagon 128">
              <a:extLst>
                <a:ext uri="{FF2B5EF4-FFF2-40B4-BE49-F238E27FC236}">
                  <a16:creationId xmlns:a16="http://schemas.microsoft.com/office/drawing/2014/main" id="{59B829C9-601A-4D41-B6ED-CE161FE08C57}"/>
                </a:ext>
              </a:extLst>
            </p:cNvPr>
            <p:cNvSpPr/>
            <p:nvPr/>
          </p:nvSpPr>
          <p:spPr>
            <a:xfrm>
              <a:off x="9653611" y="4022007"/>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srgbClr val="1F4E79"/>
                </a:solidFill>
                <a:effectLst/>
                <a:uLnTx/>
                <a:uFillTx/>
                <a:latin typeface="Century Gothic" panose="020F0302020204030204"/>
                <a:ea typeface="+mn-ea"/>
                <a:cs typeface="+mn-cs"/>
              </a:endParaRPr>
            </a:p>
          </p:txBody>
        </p:sp>
        <p:sp>
          <p:nvSpPr>
            <p:cNvPr id="130" name="TextBox 129">
              <a:extLst>
                <a:ext uri="{FF2B5EF4-FFF2-40B4-BE49-F238E27FC236}">
                  <a16:creationId xmlns:a16="http://schemas.microsoft.com/office/drawing/2014/main" id="{876938F8-5E0D-4D92-9BB4-8347A38DF712}"/>
                </a:ext>
              </a:extLst>
            </p:cNvPr>
            <p:cNvSpPr txBox="1"/>
            <p:nvPr/>
          </p:nvSpPr>
          <p:spPr>
            <a:xfrm>
              <a:off x="9892945" y="4453873"/>
              <a:ext cx="2950211" cy="46166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1F4E79"/>
                  </a:solidFill>
                  <a:effectLst/>
                  <a:uLnTx/>
                  <a:uFillTx/>
                </a:rPr>
                <a:t>impossible</a:t>
              </a:r>
              <a:endParaRPr kumimoji="0" lang="en-GB" sz="2400" b="0" i="0" u="none" strike="noStrike" kern="0" cap="none" spc="0" normalizeH="0" baseline="0" noProof="0" dirty="0">
                <a:ln>
                  <a:noFill/>
                </a:ln>
                <a:solidFill>
                  <a:srgbClr val="1F4E79"/>
                </a:solidFill>
                <a:effectLst/>
                <a:uLnTx/>
                <a:uFillTx/>
              </a:endParaRPr>
            </a:p>
          </p:txBody>
        </p:sp>
      </p:grpSp>
      <p:grpSp>
        <p:nvGrpSpPr>
          <p:cNvPr id="131" name="Group 130">
            <a:extLst>
              <a:ext uri="{FF2B5EF4-FFF2-40B4-BE49-F238E27FC236}">
                <a16:creationId xmlns:a16="http://schemas.microsoft.com/office/drawing/2014/main" id="{F6BDC0BD-48AD-4A6D-BEFA-F2D4F3F6AAA1}"/>
              </a:ext>
            </a:extLst>
          </p:cNvPr>
          <p:cNvGrpSpPr/>
          <p:nvPr/>
        </p:nvGrpSpPr>
        <p:grpSpPr>
          <a:xfrm>
            <a:off x="6031683" y="4050104"/>
            <a:ext cx="3189545" cy="1440000"/>
            <a:chOff x="9653611" y="4022007"/>
            <a:chExt cx="3189545" cy="1440000"/>
          </a:xfrm>
        </p:grpSpPr>
        <p:sp>
          <p:nvSpPr>
            <p:cNvPr id="132" name="Hexagon 131">
              <a:extLst>
                <a:ext uri="{FF2B5EF4-FFF2-40B4-BE49-F238E27FC236}">
                  <a16:creationId xmlns:a16="http://schemas.microsoft.com/office/drawing/2014/main" id="{22F80881-D749-46A6-A557-FC3FBA0779C0}"/>
                </a:ext>
              </a:extLst>
            </p:cNvPr>
            <p:cNvSpPr/>
            <p:nvPr/>
          </p:nvSpPr>
          <p:spPr>
            <a:xfrm>
              <a:off x="9653611" y="4022007"/>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srgbClr val="1F4E79"/>
                </a:solidFill>
                <a:effectLst/>
                <a:uLnTx/>
                <a:uFillTx/>
                <a:latin typeface="Century Gothic" panose="020F0302020204030204"/>
                <a:ea typeface="+mn-ea"/>
                <a:cs typeface="+mn-cs"/>
              </a:endParaRPr>
            </a:p>
          </p:txBody>
        </p:sp>
        <p:sp>
          <p:nvSpPr>
            <p:cNvPr id="133" name="TextBox 132">
              <a:extLst>
                <a:ext uri="{FF2B5EF4-FFF2-40B4-BE49-F238E27FC236}">
                  <a16:creationId xmlns:a16="http://schemas.microsoft.com/office/drawing/2014/main" id="{47B87BF1-9785-4547-B6D8-E232B39D4470}"/>
                </a:ext>
              </a:extLst>
            </p:cNvPr>
            <p:cNvSpPr txBox="1"/>
            <p:nvPr/>
          </p:nvSpPr>
          <p:spPr>
            <a:xfrm>
              <a:off x="9892945" y="4453873"/>
              <a:ext cx="2950211" cy="46166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1F4E79"/>
                  </a:solidFill>
                  <a:effectLst/>
                  <a:uLnTx/>
                  <a:uFillTx/>
                </a:rPr>
                <a:t>impossible</a:t>
              </a:r>
              <a:endParaRPr kumimoji="0" lang="en-GB" sz="2400" b="0" i="0" u="none" strike="noStrike" kern="0" cap="none" spc="0" normalizeH="0" baseline="0" noProof="0" dirty="0">
                <a:ln>
                  <a:noFill/>
                </a:ln>
                <a:solidFill>
                  <a:srgbClr val="1F4E79"/>
                </a:solidFill>
                <a:effectLst/>
                <a:uLnTx/>
                <a:uFillTx/>
              </a:endParaRPr>
            </a:p>
          </p:txBody>
        </p:sp>
      </p:grpSp>
      <p:sp>
        <p:nvSpPr>
          <p:cNvPr id="134" name="Hexagon 133">
            <a:extLst>
              <a:ext uri="{FF2B5EF4-FFF2-40B4-BE49-F238E27FC236}">
                <a16:creationId xmlns:a16="http://schemas.microsoft.com/office/drawing/2014/main" id="{BA96D29C-3127-4CEC-9E28-EB4BF60A31C9}"/>
              </a:ext>
            </a:extLst>
          </p:cNvPr>
          <p:cNvSpPr/>
          <p:nvPr/>
        </p:nvSpPr>
        <p:spPr>
          <a:xfrm>
            <a:off x="9664638" y="4023792"/>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4E79"/>
                </a:solidFill>
                <a:effectLst/>
                <a:uLnTx/>
                <a:uFillTx/>
                <a:latin typeface="Century Gothic" panose="020F0302020204030204"/>
                <a:ea typeface="+mn-ea"/>
                <a:cs typeface="+mn-cs"/>
              </a:rPr>
              <a:t>aunt</a:t>
            </a:r>
          </a:p>
        </p:txBody>
      </p:sp>
      <p:grpSp>
        <p:nvGrpSpPr>
          <p:cNvPr id="135" name="Group 134">
            <a:extLst>
              <a:ext uri="{FF2B5EF4-FFF2-40B4-BE49-F238E27FC236}">
                <a16:creationId xmlns:a16="http://schemas.microsoft.com/office/drawing/2014/main" id="{FB8BA744-173D-4C9C-ADF2-39C9067765C8}"/>
              </a:ext>
            </a:extLst>
          </p:cNvPr>
          <p:cNvGrpSpPr/>
          <p:nvPr/>
        </p:nvGrpSpPr>
        <p:grpSpPr>
          <a:xfrm>
            <a:off x="9651551" y="4026487"/>
            <a:ext cx="2160000" cy="1440000"/>
            <a:chOff x="13938093" y="2601571"/>
            <a:chExt cx="2160000" cy="1440000"/>
          </a:xfrm>
        </p:grpSpPr>
        <p:sp>
          <p:nvSpPr>
            <p:cNvPr id="136" name="Hexagon 135">
              <a:extLst>
                <a:ext uri="{FF2B5EF4-FFF2-40B4-BE49-F238E27FC236}">
                  <a16:creationId xmlns:a16="http://schemas.microsoft.com/office/drawing/2014/main" id="{ED9431B3-AF5A-47B5-937D-5B01D6689DB6}"/>
                </a:ext>
              </a:extLst>
            </p:cNvPr>
            <p:cNvSpPr/>
            <p:nvPr/>
          </p:nvSpPr>
          <p:spPr>
            <a:xfrm>
              <a:off x="13938093" y="2601571"/>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300" b="1" i="0" u="none" strike="noStrike" kern="0" cap="none" spc="0" normalizeH="0" baseline="0" noProof="0" dirty="0">
                <a:ln>
                  <a:noFill/>
                </a:ln>
                <a:solidFill>
                  <a:srgbClr val="1F4E79"/>
                </a:solidFill>
                <a:effectLst/>
                <a:uLnTx/>
                <a:uFillTx/>
                <a:latin typeface="Century Gothic" panose="020F0302020204030204"/>
                <a:ea typeface="+mn-ea"/>
                <a:cs typeface="+mn-cs"/>
              </a:endParaRPr>
            </a:p>
          </p:txBody>
        </p:sp>
        <p:sp>
          <p:nvSpPr>
            <p:cNvPr id="137" name="TextBox 136">
              <a:extLst>
                <a:ext uri="{FF2B5EF4-FFF2-40B4-BE49-F238E27FC236}">
                  <a16:creationId xmlns:a16="http://schemas.microsoft.com/office/drawing/2014/main" id="{F7150870-286B-40BD-9B81-5BF0253F53EC}"/>
                </a:ext>
              </a:extLst>
            </p:cNvPr>
            <p:cNvSpPr txBox="1"/>
            <p:nvPr/>
          </p:nvSpPr>
          <p:spPr>
            <a:xfrm>
              <a:off x="14132909" y="3090739"/>
              <a:ext cx="196518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necessary</a:t>
              </a:r>
            </a:p>
          </p:txBody>
        </p:sp>
      </p:grpSp>
    </p:spTree>
    <p:extLst>
      <p:ext uri="{BB962C8B-B14F-4D97-AF65-F5344CB8AC3E}">
        <p14:creationId xmlns:p14="http://schemas.microsoft.com/office/powerpoint/2010/main" val="78855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3" grpId="0" animBg="1"/>
      <p:bldP spid="124" grpId="0" animBg="1"/>
      <p:bldP spid="125" grpId="0" animBg="1"/>
      <p:bldP spid="126" grpId="0" animBg="1"/>
      <p:bldP spid="1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curtain&#10;&#10;Description automatically generated">
            <a:extLst>
              <a:ext uri="{FF2B5EF4-FFF2-40B4-BE49-F238E27FC236}">
                <a16:creationId xmlns:a16="http://schemas.microsoft.com/office/drawing/2014/main" id="{F5D241D9-0254-4D92-9D57-DFA17466E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64057"/>
            <a:ext cx="12192000" cy="1461010"/>
          </a:xfrm>
          <a:prstGeom prst="rect">
            <a:avLst/>
          </a:prstGeom>
        </p:spPr>
      </p:pic>
      <p:sp>
        <p:nvSpPr>
          <p:cNvPr id="34" name="Title 3"/>
          <p:cNvSpPr txBox="1">
            <a:spLocks/>
          </p:cNvSpPr>
          <p:nvPr/>
        </p:nvSpPr>
        <p:spPr>
          <a:xfrm>
            <a:off x="0" y="294041"/>
            <a:ext cx="5803641"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Eine Vokabelbrücke [1/2]</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36" name="Rounded Rectangle 11">
            <a:extLst>
              <a:ext uri="{FF2B5EF4-FFF2-40B4-BE49-F238E27FC236}">
                <a16:creationId xmlns:a16="http://schemas.microsoft.com/office/drawing/2014/main" id="{483D7EB9-C2AA-4190-98DE-925F861600E9}"/>
              </a:ext>
            </a:extLst>
          </p:cNvPr>
          <p:cNvSpPr/>
          <p:nvPr/>
        </p:nvSpPr>
        <p:spPr>
          <a:xfrm>
            <a:off x="9535886" y="247046"/>
            <a:ext cx="2421441" cy="461665"/>
          </a:xfrm>
          <a:prstGeom prst="roundRect">
            <a:avLst/>
          </a:prstGeom>
          <a:solidFill>
            <a:srgbClr val="FFCC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lesen</a:t>
            </a:r>
            <a:r>
              <a:rPr kumimoji="0" lang="en-GB" sz="2000" b="1" i="0" u="none" strike="noStrike" kern="0" cap="none" spc="0" normalizeH="0" baseline="0" noProof="0" dirty="0">
                <a:ln>
                  <a:noFill/>
                </a:ln>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1C77C6D0-3C36-4EE1-A975-0BB32A7F2A94}"/>
              </a:ext>
            </a:extLst>
          </p:cNvPr>
          <p:cNvSpPr>
            <a:spLocks noGrp="1"/>
          </p:cNvSpPr>
          <p:nvPr>
            <p:ph type="title"/>
          </p:nvPr>
        </p:nvSpPr>
        <p:spPr/>
        <p:txBody>
          <a:bodyPr>
            <a:normAutofit/>
          </a:bodyPr>
          <a:lstStyle/>
          <a:p>
            <a:r>
              <a:rPr lang="en-GB" sz="2800" dirty="0" err="1"/>
              <a:t>Vokabelbrücke</a:t>
            </a:r>
            <a:r>
              <a:rPr lang="en-GB" sz="2800" dirty="0"/>
              <a:t> (2/2)</a:t>
            </a:r>
          </a:p>
        </p:txBody>
      </p:sp>
      <p:sp>
        <p:nvSpPr>
          <p:cNvPr id="42" name="Hexagon 41">
            <a:extLst>
              <a:ext uri="{FF2B5EF4-FFF2-40B4-BE49-F238E27FC236}">
                <a16:creationId xmlns:a16="http://schemas.microsoft.com/office/drawing/2014/main" id="{BBDD9043-B7C5-40C4-BAE4-3B672425A9F7}"/>
              </a:ext>
            </a:extLst>
          </p:cNvPr>
          <p:cNvSpPr/>
          <p:nvPr/>
        </p:nvSpPr>
        <p:spPr>
          <a:xfrm>
            <a:off x="4226941" y="1870234"/>
            <a:ext cx="2160000" cy="1440000"/>
          </a:xfrm>
          <a:prstGeom prst="hexagon">
            <a:avLst/>
          </a:prstGeom>
          <a:solidFill>
            <a:srgbClr val="1F4E79"/>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prstClr val="white"/>
                </a:solidFill>
                <a:effectLst/>
                <a:uLnTx/>
                <a:uFillTx/>
                <a:latin typeface="Century Gothic" panose="020F0302020204030204"/>
                <a:ea typeface="+mn-ea"/>
                <a:cs typeface="+mn-cs"/>
              </a:rPr>
              <a:t>denn</a:t>
            </a:r>
            <a:endPar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Hexagon 52">
            <a:extLst>
              <a:ext uri="{FF2B5EF4-FFF2-40B4-BE49-F238E27FC236}">
                <a16:creationId xmlns:a16="http://schemas.microsoft.com/office/drawing/2014/main" id="{E46F8152-BA09-40A8-857C-DF15481D6CA4}"/>
              </a:ext>
            </a:extLst>
          </p:cNvPr>
          <p:cNvSpPr/>
          <p:nvPr/>
        </p:nvSpPr>
        <p:spPr>
          <a:xfrm>
            <a:off x="4218573" y="3315590"/>
            <a:ext cx="2160000" cy="1440000"/>
          </a:xfrm>
          <a:prstGeom prst="hexagon">
            <a:avLst/>
          </a:prstGeom>
          <a:solidFill>
            <a:srgbClr val="1F4E79"/>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Hexagon 53">
            <a:extLst>
              <a:ext uri="{FF2B5EF4-FFF2-40B4-BE49-F238E27FC236}">
                <a16:creationId xmlns:a16="http://schemas.microsoft.com/office/drawing/2014/main" id="{5AE78260-DE14-4B7C-865D-FD9837ED02C5}"/>
              </a:ext>
            </a:extLst>
          </p:cNvPr>
          <p:cNvSpPr/>
          <p:nvPr/>
        </p:nvSpPr>
        <p:spPr>
          <a:xfrm>
            <a:off x="6035768" y="4014533"/>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4E79"/>
                </a:solidFill>
                <a:effectLst/>
                <a:uLnTx/>
                <a:uFillTx/>
                <a:latin typeface="Century Gothic" panose="020F0302020204030204"/>
                <a:ea typeface="+mn-ea"/>
                <a:cs typeface="+mn-cs"/>
              </a:rPr>
              <a:t>history, story</a:t>
            </a:r>
          </a:p>
        </p:txBody>
      </p:sp>
      <p:sp>
        <p:nvSpPr>
          <p:cNvPr id="55" name="Hexagon 54">
            <a:extLst>
              <a:ext uri="{FF2B5EF4-FFF2-40B4-BE49-F238E27FC236}">
                <a16:creationId xmlns:a16="http://schemas.microsoft.com/office/drawing/2014/main" id="{ABFC02ED-8822-426D-BC10-763DCA73B762}"/>
              </a:ext>
            </a:extLst>
          </p:cNvPr>
          <p:cNvSpPr/>
          <p:nvPr/>
        </p:nvSpPr>
        <p:spPr>
          <a:xfrm>
            <a:off x="2420438" y="2572300"/>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srgbClr val="1F4E79"/>
              </a:solidFill>
              <a:effectLst/>
              <a:uLnTx/>
              <a:uFillTx/>
              <a:latin typeface="Century Gothic" panose="020F0302020204030204"/>
              <a:ea typeface="+mn-ea"/>
              <a:cs typeface="+mn-cs"/>
            </a:endParaRPr>
          </a:p>
        </p:txBody>
      </p:sp>
      <p:sp>
        <p:nvSpPr>
          <p:cNvPr id="56" name="Hexagon 55">
            <a:extLst>
              <a:ext uri="{FF2B5EF4-FFF2-40B4-BE49-F238E27FC236}">
                <a16:creationId xmlns:a16="http://schemas.microsoft.com/office/drawing/2014/main" id="{D228767A-ABA1-4CCA-B62A-553474222ABD}"/>
              </a:ext>
            </a:extLst>
          </p:cNvPr>
          <p:cNvSpPr/>
          <p:nvPr/>
        </p:nvSpPr>
        <p:spPr>
          <a:xfrm>
            <a:off x="6015715" y="2587737"/>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srgbClr val="1F4E79"/>
              </a:solidFill>
              <a:effectLst/>
              <a:uLnTx/>
              <a:uFillTx/>
              <a:latin typeface="Century Gothic" panose="020F0302020204030204"/>
              <a:ea typeface="+mn-ea"/>
              <a:cs typeface="+mn-cs"/>
            </a:endParaRPr>
          </a:p>
        </p:txBody>
      </p:sp>
      <p:sp>
        <p:nvSpPr>
          <p:cNvPr id="57" name="Hexagon 56">
            <a:extLst>
              <a:ext uri="{FF2B5EF4-FFF2-40B4-BE49-F238E27FC236}">
                <a16:creationId xmlns:a16="http://schemas.microsoft.com/office/drawing/2014/main" id="{F62E0C5E-596D-4DFF-8010-C47E546474DC}"/>
              </a:ext>
            </a:extLst>
          </p:cNvPr>
          <p:cNvSpPr/>
          <p:nvPr/>
        </p:nvSpPr>
        <p:spPr>
          <a:xfrm>
            <a:off x="2420438" y="4014533"/>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300" b="1" i="0" u="none" strike="noStrike" kern="0" cap="none" spc="0" normalizeH="0" baseline="0" noProof="0" dirty="0">
                <a:ln>
                  <a:noFill/>
                </a:ln>
                <a:solidFill>
                  <a:srgbClr val="1F4E79"/>
                </a:solidFill>
                <a:effectLst/>
                <a:uLnTx/>
                <a:uFillTx/>
                <a:latin typeface="Century Gothic" panose="020F0302020204030204"/>
                <a:ea typeface="+mn-ea"/>
                <a:cs typeface="+mn-cs"/>
              </a:rPr>
              <a:t>because, as</a:t>
            </a:r>
          </a:p>
        </p:txBody>
      </p:sp>
      <p:sp>
        <p:nvSpPr>
          <p:cNvPr id="58" name="Hexagon 57">
            <a:extLst>
              <a:ext uri="{FF2B5EF4-FFF2-40B4-BE49-F238E27FC236}">
                <a16:creationId xmlns:a16="http://schemas.microsoft.com/office/drawing/2014/main" id="{06AE485B-0895-4A71-BDDB-D27534722CEE}"/>
              </a:ext>
            </a:extLst>
          </p:cNvPr>
          <p:cNvSpPr/>
          <p:nvPr/>
        </p:nvSpPr>
        <p:spPr>
          <a:xfrm>
            <a:off x="9629388" y="2562687"/>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err="1">
                <a:ln>
                  <a:noFill/>
                </a:ln>
                <a:solidFill>
                  <a:srgbClr val="1F4E79"/>
                </a:solidFill>
                <a:effectLst/>
                <a:uLnTx/>
                <a:uFillTx/>
                <a:latin typeface="Century Gothic" panose="020F0302020204030204"/>
                <a:ea typeface="+mn-ea"/>
                <a:cs typeface="+mn-cs"/>
              </a:rPr>
              <a:t>exciting</a:t>
            </a:r>
            <a:endParaRPr kumimoji="0" lang="fr-FR" sz="2400" b="1" i="0" u="none" strike="noStrike" kern="0" cap="none" spc="0" normalizeH="0" baseline="0" noProof="0" dirty="0">
              <a:ln>
                <a:noFill/>
              </a:ln>
              <a:solidFill>
                <a:srgbClr val="1F4E79"/>
              </a:solidFill>
              <a:effectLst/>
              <a:uLnTx/>
              <a:uFillTx/>
              <a:latin typeface="Century Gothic" panose="020F0302020204030204"/>
              <a:ea typeface="+mn-ea"/>
              <a:cs typeface="+mn-cs"/>
            </a:endParaRPr>
          </a:p>
        </p:txBody>
      </p:sp>
      <p:grpSp>
        <p:nvGrpSpPr>
          <p:cNvPr id="59" name="Group 58">
            <a:extLst>
              <a:ext uri="{FF2B5EF4-FFF2-40B4-BE49-F238E27FC236}">
                <a16:creationId xmlns:a16="http://schemas.microsoft.com/office/drawing/2014/main" id="{94A52CD2-8ED8-47C1-8E5E-587C0E42EAF8}"/>
              </a:ext>
            </a:extLst>
          </p:cNvPr>
          <p:cNvGrpSpPr/>
          <p:nvPr/>
        </p:nvGrpSpPr>
        <p:grpSpPr>
          <a:xfrm>
            <a:off x="7821098" y="1861436"/>
            <a:ext cx="2160000" cy="1440000"/>
            <a:chOff x="6386941" y="-358975"/>
            <a:chExt cx="2160000" cy="1440000"/>
          </a:xfrm>
        </p:grpSpPr>
        <p:sp>
          <p:nvSpPr>
            <p:cNvPr id="60" name="Hexagon 59">
              <a:extLst>
                <a:ext uri="{FF2B5EF4-FFF2-40B4-BE49-F238E27FC236}">
                  <a16:creationId xmlns:a16="http://schemas.microsoft.com/office/drawing/2014/main" id="{20C6CE21-B871-4B91-9450-D8F008B9ED8F}"/>
                </a:ext>
              </a:extLst>
            </p:cNvPr>
            <p:cNvSpPr/>
            <p:nvPr/>
          </p:nvSpPr>
          <p:spPr>
            <a:xfrm>
              <a:off x="6386941" y="-358975"/>
              <a:ext cx="2160000" cy="1440000"/>
            </a:xfrm>
            <a:prstGeom prst="hexagon">
              <a:avLst/>
            </a:prstGeom>
            <a:solidFill>
              <a:srgbClr val="1F4E79"/>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2CB49358-805E-4696-9E93-4AF175248B6B}"/>
                </a:ext>
              </a:extLst>
            </p:cNvPr>
            <p:cNvSpPr/>
            <p:nvPr/>
          </p:nvSpPr>
          <p:spPr>
            <a:xfrm>
              <a:off x="6472918" y="147904"/>
              <a:ext cx="1988045" cy="461665"/>
            </a:xfrm>
            <a:prstGeom prst="rect">
              <a:avLst/>
            </a:prstGeom>
            <a:noFill/>
            <a:ln>
              <a:noFill/>
            </a:ln>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der </a:t>
              </a:r>
              <a:r>
                <a:rPr kumimoji="0" lang="en-GB" sz="2400" b="1" i="0" u="none" strike="noStrike" kern="0" cap="none" spc="0" normalizeH="0" baseline="0" noProof="0" dirty="0" err="1">
                  <a:ln>
                    <a:noFill/>
                  </a:ln>
                  <a:solidFill>
                    <a:prstClr val="white"/>
                  </a:solidFill>
                  <a:effectLst/>
                  <a:uLnTx/>
                  <a:uFillTx/>
                </a:rPr>
                <a:t>Bahnhof</a:t>
              </a:r>
              <a:endParaRPr kumimoji="0" lang="en-GB" sz="2400" b="1" i="0" u="none" strike="noStrike" kern="0" cap="none" spc="0" normalizeH="0" baseline="0" noProof="0" dirty="0">
                <a:ln>
                  <a:noFill/>
                </a:ln>
                <a:solidFill>
                  <a:prstClr val="white"/>
                </a:solidFill>
                <a:effectLst/>
                <a:uLnTx/>
                <a:uFillTx/>
              </a:endParaRPr>
            </a:p>
          </p:txBody>
        </p:sp>
      </p:grpSp>
      <p:grpSp>
        <p:nvGrpSpPr>
          <p:cNvPr id="62" name="Group 61">
            <a:extLst>
              <a:ext uri="{FF2B5EF4-FFF2-40B4-BE49-F238E27FC236}">
                <a16:creationId xmlns:a16="http://schemas.microsoft.com/office/drawing/2014/main" id="{99EC839D-A0F6-445E-BD53-1C8ABDC71BF1}"/>
              </a:ext>
            </a:extLst>
          </p:cNvPr>
          <p:cNvGrpSpPr/>
          <p:nvPr/>
        </p:nvGrpSpPr>
        <p:grpSpPr>
          <a:xfrm>
            <a:off x="7838186" y="3293051"/>
            <a:ext cx="2160000" cy="1440000"/>
            <a:chOff x="7719214" y="2851150"/>
            <a:chExt cx="2160000" cy="1440000"/>
          </a:xfrm>
          <a:solidFill>
            <a:srgbClr val="1F4E79"/>
          </a:solidFill>
        </p:grpSpPr>
        <p:sp>
          <p:nvSpPr>
            <p:cNvPr id="63" name="Hexagon 62">
              <a:extLst>
                <a:ext uri="{FF2B5EF4-FFF2-40B4-BE49-F238E27FC236}">
                  <a16:creationId xmlns:a16="http://schemas.microsoft.com/office/drawing/2014/main" id="{7F2FFB80-7AB4-49B5-832E-FC57997AFBAB}"/>
                </a:ext>
              </a:extLst>
            </p:cNvPr>
            <p:cNvSpPr/>
            <p:nvPr/>
          </p:nvSpPr>
          <p:spPr>
            <a:xfrm>
              <a:off x="7719214" y="2851150"/>
              <a:ext cx="2160000" cy="1440000"/>
            </a:xfrm>
            <a:prstGeom prst="hexagon">
              <a:avLst/>
            </a:prstGeom>
            <a:grp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CA99EDDD-CF36-4D49-9736-7EC4B4FD5F2B}"/>
                </a:ext>
              </a:extLst>
            </p:cNvPr>
            <p:cNvSpPr/>
            <p:nvPr/>
          </p:nvSpPr>
          <p:spPr>
            <a:xfrm>
              <a:off x="8076907" y="3364166"/>
              <a:ext cx="1444626" cy="461665"/>
            </a:xfrm>
            <a:prstGeom prst="rect">
              <a:avLst/>
            </a:prstGeom>
            <a:grpFill/>
            <a:ln>
              <a:solidFill>
                <a:srgbClr val="1F4E79"/>
              </a:solidFill>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white"/>
                  </a:solidFill>
                  <a:effectLst/>
                  <a:uLnTx/>
                  <a:uFillTx/>
                </a:rPr>
                <a:t>der </a:t>
              </a:r>
              <a:r>
                <a:rPr kumimoji="0" lang="fr-FR" sz="2400" b="1" i="0" u="none" strike="noStrike" kern="0" cap="none" spc="0" normalizeH="0" baseline="0" noProof="0" dirty="0" err="1">
                  <a:ln>
                    <a:noFill/>
                  </a:ln>
                  <a:solidFill>
                    <a:prstClr val="white"/>
                  </a:solidFill>
                  <a:effectLst/>
                  <a:uLnTx/>
                  <a:uFillTx/>
                </a:rPr>
                <a:t>Fluss</a:t>
              </a:r>
              <a:endParaRPr kumimoji="0" lang="fr-FR" sz="2400" b="1" i="0" u="none" strike="noStrike" kern="0" cap="none" spc="0" normalizeH="0" baseline="0" noProof="0" dirty="0">
                <a:ln>
                  <a:noFill/>
                </a:ln>
                <a:solidFill>
                  <a:prstClr val="white"/>
                </a:solidFill>
                <a:effectLst/>
                <a:uLnTx/>
                <a:uFillTx/>
              </a:endParaRPr>
            </a:p>
          </p:txBody>
        </p:sp>
      </p:grpSp>
      <p:sp>
        <p:nvSpPr>
          <p:cNvPr id="65" name="TextBox 64">
            <a:extLst>
              <a:ext uri="{FF2B5EF4-FFF2-40B4-BE49-F238E27FC236}">
                <a16:creationId xmlns:a16="http://schemas.microsoft.com/office/drawing/2014/main" id="{79FCAEF5-37FE-425F-A069-E963BAE39DF5}"/>
              </a:ext>
            </a:extLst>
          </p:cNvPr>
          <p:cNvSpPr txBox="1"/>
          <p:nvPr/>
        </p:nvSpPr>
        <p:spPr>
          <a:xfrm>
            <a:off x="4286555" y="3741015"/>
            <a:ext cx="2050491" cy="830997"/>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prstClr val="white"/>
                </a:solidFill>
                <a:effectLst/>
                <a:uLnTx/>
                <a:uFillTx/>
              </a:rPr>
              <a:t>Westen</a:t>
            </a:r>
            <a:endParaRPr kumimoji="0" lang="en-GB" sz="2400" b="1"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66" name="TextBox 65">
            <a:extLst>
              <a:ext uri="{FF2B5EF4-FFF2-40B4-BE49-F238E27FC236}">
                <a16:creationId xmlns:a16="http://schemas.microsoft.com/office/drawing/2014/main" id="{CAF02CE9-6C27-46A3-9807-5D5CB67E97B1}"/>
              </a:ext>
            </a:extLst>
          </p:cNvPr>
          <p:cNvSpPr txBox="1"/>
          <p:nvPr/>
        </p:nvSpPr>
        <p:spPr>
          <a:xfrm>
            <a:off x="2601385" y="3045083"/>
            <a:ext cx="1810290" cy="473782"/>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4E79"/>
                </a:solidFill>
                <a:effectLst/>
                <a:uLnTx/>
                <a:uFillTx/>
              </a:rPr>
              <a:t>river</a:t>
            </a:r>
          </a:p>
        </p:txBody>
      </p:sp>
      <p:sp>
        <p:nvSpPr>
          <p:cNvPr id="67" name="TextBox 66">
            <a:extLst>
              <a:ext uri="{FF2B5EF4-FFF2-40B4-BE49-F238E27FC236}">
                <a16:creationId xmlns:a16="http://schemas.microsoft.com/office/drawing/2014/main" id="{A44BE5CC-592F-4A73-82CA-93AB9CB10A0B}"/>
              </a:ext>
            </a:extLst>
          </p:cNvPr>
          <p:cNvSpPr txBox="1"/>
          <p:nvPr/>
        </p:nvSpPr>
        <p:spPr>
          <a:xfrm>
            <a:off x="6208019" y="3058854"/>
            <a:ext cx="1910317" cy="47245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1F4E79"/>
                </a:solidFill>
                <a:effectLst/>
                <a:uLnTx/>
                <a:uFillTx/>
              </a:rPr>
              <a:t>train station</a:t>
            </a:r>
            <a:endParaRPr kumimoji="0" lang="en-GB" sz="2400" b="0" i="0" u="none" strike="noStrike" kern="0" cap="none" spc="0" normalizeH="0" baseline="0" noProof="0" dirty="0">
              <a:ln>
                <a:noFill/>
              </a:ln>
              <a:solidFill>
                <a:srgbClr val="1F4E79"/>
              </a:solidFill>
              <a:effectLst/>
              <a:uLnTx/>
              <a:uFillTx/>
            </a:endParaRPr>
          </a:p>
        </p:txBody>
      </p:sp>
      <p:sp>
        <p:nvSpPr>
          <p:cNvPr id="68" name="Hexagon 67">
            <a:extLst>
              <a:ext uri="{FF2B5EF4-FFF2-40B4-BE49-F238E27FC236}">
                <a16:creationId xmlns:a16="http://schemas.microsoft.com/office/drawing/2014/main" id="{CF4D9FF0-77C5-466D-A48A-865A3A241481}"/>
              </a:ext>
            </a:extLst>
          </p:cNvPr>
          <p:cNvSpPr/>
          <p:nvPr/>
        </p:nvSpPr>
        <p:spPr>
          <a:xfrm>
            <a:off x="-1173182" y="2595590"/>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srgbClr val="1F4E79"/>
              </a:solidFill>
              <a:effectLst/>
              <a:uLnTx/>
              <a:uFillTx/>
              <a:latin typeface="Century Gothic" panose="020F0302020204030204"/>
              <a:ea typeface="+mn-ea"/>
              <a:cs typeface="+mn-cs"/>
            </a:endParaRPr>
          </a:p>
        </p:txBody>
      </p:sp>
      <p:sp>
        <p:nvSpPr>
          <p:cNvPr id="69" name="Hexagon 68">
            <a:extLst>
              <a:ext uri="{FF2B5EF4-FFF2-40B4-BE49-F238E27FC236}">
                <a16:creationId xmlns:a16="http://schemas.microsoft.com/office/drawing/2014/main" id="{3D2A2DB7-5C78-4662-84BF-D74B4E5E1E66}"/>
              </a:ext>
            </a:extLst>
          </p:cNvPr>
          <p:cNvSpPr/>
          <p:nvPr/>
        </p:nvSpPr>
        <p:spPr>
          <a:xfrm>
            <a:off x="631957" y="3296996"/>
            <a:ext cx="2152954" cy="1440000"/>
          </a:xfrm>
          <a:prstGeom prst="hexagon">
            <a:avLst/>
          </a:prstGeom>
          <a:solidFill>
            <a:srgbClr val="1F4E79"/>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70" name="Hexagon 69">
            <a:extLst>
              <a:ext uri="{FF2B5EF4-FFF2-40B4-BE49-F238E27FC236}">
                <a16:creationId xmlns:a16="http://schemas.microsoft.com/office/drawing/2014/main" id="{B54E4B39-D68F-42B4-A353-861539C70931}"/>
              </a:ext>
            </a:extLst>
          </p:cNvPr>
          <p:cNvSpPr/>
          <p:nvPr/>
        </p:nvSpPr>
        <p:spPr>
          <a:xfrm>
            <a:off x="598960" y="1875590"/>
            <a:ext cx="2160000" cy="1440000"/>
          </a:xfrm>
          <a:prstGeom prst="hexagon">
            <a:avLst/>
          </a:prstGeom>
          <a:solidFill>
            <a:srgbClr val="1F4E79"/>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71" name="Hexagon 70">
            <a:extLst>
              <a:ext uri="{FF2B5EF4-FFF2-40B4-BE49-F238E27FC236}">
                <a16:creationId xmlns:a16="http://schemas.microsoft.com/office/drawing/2014/main" id="{F94602FC-C6EB-4B08-A19F-77FBE6C128EC}"/>
              </a:ext>
            </a:extLst>
          </p:cNvPr>
          <p:cNvSpPr/>
          <p:nvPr/>
        </p:nvSpPr>
        <p:spPr>
          <a:xfrm>
            <a:off x="11441423" y="3290340"/>
            <a:ext cx="2160000" cy="1440000"/>
          </a:xfrm>
          <a:prstGeom prst="hexagon">
            <a:avLst/>
          </a:prstGeom>
          <a:solidFill>
            <a:srgbClr val="1F4E79"/>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72" name="Hexagon 71">
            <a:extLst>
              <a:ext uri="{FF2B5EF4-FFF2-40B4-BE49-F238E27FC236}">
                <a16:creationId xmlns:a16="http://schemas.microsoft.com/office/drawing/2014/main" id="{480B16A7-6603-4AC6-AEEF-C2909B0D4003}"/>
              </a:ext>
            </a:extLst>
          </p:cNvPr>
          <p:cNvSpPr/>
          <p:nvPr/>
        </p:nvSpPr>
        <p:spPr>
          <a:xfrm>
            <a:off x="11441423" y="1875590"/>
            <a:ext cx="2160000" cy="1440000"/>
          </a:xfrm>
          <a:prstGeom prst="hexagon">
            <a:avLst/>
          </a:prstGeom>
          <a:solidFill>
            <a:srgbClr val="1F4E79"/>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Hexagon 72">
            <a:extLst>
              <a:ext uri="{FF2B5EF4-FFF2-40B4-BE49-F238E27FC236}">
                <a16:creationId xmlns:a16="http://schemas.microsoft.com/office/drawing/2014/main" id="{5A4E938C-82AA-4297-A2DE-23305E967F9B}"/>
              </a:ext>
            </a:extLst>
          </p:cNvPr>
          <p:cNvSpPr/>
          <p:nvPr/>
        </p:nvSpPr>
        <p:spPr>
          <a:xfrm>
            <a:off x="-1173224" y="4013819"/>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srgbClr val="1F4E79"/>
              </a:solidFill>
              <a:effectLst/>
              <a:uLnTx/>
              <a:uFillTx/>
              <a:latin typeface="Century Gothic" panose="020F0302020204030204"/>
              <a:ea typeface="+mn-ea"/>
              <a:cs typeface="+mn-cs"/>
            </a:endParaRPr>
          </a:p>
        </p:txBody>
      </p:sp>
      <p:sp>
        <p:nvSpPr>
          <p:cNvPr id="74" name="Hexagon 73">
            <a:extLst>
              <a:ext uri="{FF2B5EF4-FFF2-40B4-BE49-F238E27FC236}">
                <a16:creationId xmlns:a16="http://schemas.microsoft.com/office/drawing/2014/main" id="{F50AF227-698B-4BE2-9AE6-54E49397FF74}"/>
              </a:ext>
            </a:extLst>
          </p:cNvPr>
          <p:cNvSpPr/>
          <p:nvPr/>
        </p:nvSpPr>
        <p:spPr>
          <a:xfrm>
            <a:off x="2414013" y="2562687"/>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err="1">
                <a:ln>
                  <a:noFill/>
                </a:ln>
                <a:solidFill>
                  <a:srgbClr val="1F4E79"/>
                </a:solidFill>
                <a:effectLst/>
                <a:uLnTx/>
                <a:uFillTx/>
                <a:latin typeface="Century Gothic" panose="020F0302020204030204"/>
                <a:ea typeface="+mn-ea"/>
                <a:cs typeface="+mn-cs"/>
              </a:rPr>
              <a:t>exciting</a:t>
            </a:r>
            <a:endParaRPr kumimoji="0" lang="fr-FR" sz="2400" b="1" i="0" u="none" strike="noStrike" kern="0" cap="none" spc="0" normalizeH="0" baseline="0" noProof="0" dirty="0">
              <a:ln>
                <a:noFill/>
              </a:ln>
              <a:solidFill>
                <a:srgbClr val="1F4E79"/>
              </a:solidFill>
              <a:effectLst/>
              <a:uLnTx/>
              <a:uFillTx/>
              <a:latin typeface="Century Gothic" panose="020F0302020204030204"/>
              <a:ea typeface="+mn-ea"/>
              <a:cs typeface="+mn-cs"/>
            </a:endParaRPr>
          </a:p>
        </p:txBody>
      </p:sp>
      <p:grpSp>
        <p:nvGrpSpPr>
          <p:cNvPr id="75" name="Group 74">
            <a:extLst>
              <a:ext uri="{FF2B5EF4-FFF2-40B4-BE49-F238E27FC236}">
                <a16:creationId xmlns:a16="http://schemas.microsoft.com/office/drawing/2014/main" id="{594A453C-E43F-4A4E-A7AA-D4DEBDF9D6F9}"/>
              </a:ext>
            </a:extLst>
          </p:cNvPr>
          <p:cNvGrpSpPr/>
          <p:nvPr/>
        </p:nvGrpSpPr>
        <p:grpSpPr>
          <a:xfrm>
            <a:off x="6032244" y="4016996"/>
            <a:ext cx="2160381" cy="1440000"/>
            <a:chOff x="13959312" y="2562687"/>
            <a:chExt cx="2160381" cy="1440000"/>
          </a:xfrm>
        </p:grpSpPr>
        <p:sp>
          <p:nvSpPr>
            <p:cNvPr id="76" name="Hexagon 75">
              <a:extLst>
                <a:ext uri="{FF2B5EF4-FFF2-40B4-BE49-F238E27FC236}">
                  <a16:creationId xmlns:a16="http://schemas.microsoft.com/office/drawing/2014/main" id="{3AA98AF8-C77C-45B8-80B1-E6F911CB31E5}"/>
                </a:ext>
              </a:extLst>
            </p:cNvPr>
            <p:cNvSpPr/>
            <p:nvPr/>
          </p:nvSpPr>
          <p:spPr>
            <a:xfrm>
              <a:off x="13959312" y="2562687"/>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300" b="1" i="0" u="none" strike="noStrike" kern="0" cap="none" spc="0" normalizeH="0" baseline="0" noProof="0" dirty="0">
                <a:ln>
                  <a:noFill/>
                </a:ln>
                <a:solidFill>
                  <a:srgbClr val="1F4E79"/>
                </a:solidFill>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1E425E7C-47CF-424C-9E7D-916E639A0A5C}"/>
                </a:ext>
              </a:extLst>
            </p:cNvPr>
            <p:cNvSpPr txBox="1"/>
            <p:nvPr/>
          </p:nvSpPr>
          <p:spPr>
            <a:xfrm>
              <a:off x="14154509" y="2959560"/>
              <a:ext cx="1965184"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because, as</a:t>
              </a:r>
            </a:p>
          </p:txBody>
        </p:sp>
      </p:grpSp>
      <p:sp>
        <p:nvSpPr>
          <p:cNvPr id="78" name="Hexagon 77">
            <a:extLst>
              <a:ext uri="{FF2B5EF4-FFF2-40B4-BE49-F238E27FC236}">
                <a16:creationId xmlns:a16="http://schemas.microsoft.com/office/drawing/2014/main" id="{C65AEF21-3EB7-4642-A38A-B35EBEB88B19}"/>
              </a:ext>
            </a:extLst>
          </p:cNvPr>
          <p:cNvSpPr/>
          <p:nvPr/>
        </p:nvSpPr>
        <p:spPr>
          <a:xfrm>
            <a:off x="9647013" y="3998998"/>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4E79"/>
                </a:solidFill>
                <a:effectLst/>
                <a:uLnTx/>
                <a:uFillTx/>
                <a:latin typeface="Century Gothic" panose="020F0302020204030204"/>
                <a:ea typeface="+mn-ea"/>
                <a:cs typeface="+mn-cs"/>
              </a:rPr>
              <a:t>West</a:t>
            </a:r>
          </a:p>
        </p:txBody>
      </p:sp>
      <p:grpSp>
        <p:nvGrpSpPr>
          <p:cNvPr id="79" name="Group 78">
            <a:extLst>
              <a:ext uri="{FF2B5EF4-FFF2-40B4-BE49-F238E27FC236}">
                <a16:creationId xmlns:a16="http://schemas.microsoft.com/office/drawing/2014/main" id="{9C342FCE-ABBB-40F0-99F2-3FCAD519D734}"/>
              </a:ext>
            </a:extLst>
          </p:cNvPr>
          <p:cNvGrpSpPr/>
          <p:nvPr/>
        </p:nvGrpSpPr>
        <p:grpSpPr>
          <a:xfrm>
            <a:off x="6036251" y="4025875"/>
            <a:ext cx="3189545" cy="1440000"/>
            <a:chOff x="9653611" y="4022007"/>
            <a:chExt cx="3189545" cy="1440000"/>
          </a:xfrm>
        </p:grpSpPr>
        <p:sp>
          <p:nvSpPr>
            <p:cNvPr id="80" name="Hexagon 79">
              <a:extLst>
                <a:ext uri="{FF2B5EF4-FFF2-40B4-BE49-F238E27FC236}">
                  <a16:creationId xmlns:a16="http://schemas.microsoft.com/office/drawing/2014/main" id="{18007AD9-9766-4DCF-832B-CFBC8DD61FAA}"/>
                </a:ext>
              </a:extLst>
            </p:cNvPr>
            <p:cNvSpPr/>
            <p:nvPr/>
          </p:nvSpPr>
          <p:spPr>
            <a:xfrm>
              <a:off x="9653611" y="4022007"/>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srgbClr val="1F4E79"/>
                </a:solidFill>
                <a:effectLst/>
                <a:uLnTx/>
                <a:uFillTx/>
                <a:latin typeface="Century Gothic" panose="020F0302020204030204"/>
                <a:ea typeface="+mn-ea"/>
                <a:cs typeface="+mn-cs"/>
              </a:endParaRPr>
            </a:p>
          </p:txBody>
        </p:sp>
        <p:sp>
          <p:nvSpPr>
            <p:cNvPr id="81" name="TextBox 80">
              <a:extLst>
                <a:ext uri="{FF2B5EF4-FFF2-40B4-BE49-F238E27FC236}">
                  <a16:creationId xmlns:a16="http://schemas.microsoft.com/office/drawing/2014/main" id="{0ABE9C1C-FED4-4534-8CF1-73D8BA70D04A}"/>
                </a:ext>
              </a:extLst>
            </p:cNvPr>
            <p:cNvSpPr txBox="1"/>
            <p:nvPr/>
          </p:nvSpPr>
          <p:spPr>
            <a:xfrm>
              <a:off x="9892945" y="4453873"/>
              <a:ext cx="2950211" cy="46166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1F4E79"/>
                  </a:solidFill>
                  <a:effectLst/>
                  <a:uLnTx/>
                  <a:uFillTx/>
                </a:rPr>
                <a:t>train station</a:t>
              </a:r>
              <a:endParaRPr kumimoji="0" lang="en-GB" sz="2400" b="0" i="0" u="none" strike="noStrike" kern="0" cap="none" spc="0" normalizeH="0" baseline="0" noProof="0" dirty="0">
                <a:ln>
                  <a:noFill/>
                </a:ln>
                <a:solidFill>
                  <a:srgbClr val="1F4E79"/>
                </a:solidFill>
                <a:effectLst/>
                <a:uLnTx/>
                <a:uFillTx/>
              </a:endParaRPr>
            </a:p>
          </p:txBody>
        </p:sp>
      </p:grpSp>
      <p:sp>
        <p:nvSpPr>
          <p:cNvPr id="82" name="Hexagon 81">
            <a:extLst>
              <a:ext uri="{FF2B5EF4-FFF2-40B4-BE49-F238E27FC236}">
                <a16:creationId xmlns:a16="http://schemas.microsoft.com/office/drawing/2014/main" id="{18F7D542-BA62-4090-B31A-B17CB997347B}"/>
              </a:ext>
            </a:extLst>
          </p:cNvPr>
          <p:cNvSpPr/>
          <p:nvPr/>
        </p:nvSpPr>
        <p:spPr>
          <a:xfrm>
            <a:off x="9629388" y="2548523"/>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4E79"/>
                </a:solidFill>
                <a:effectLst/>
                <a:uLnTx/>
                <a:uFillTx/>
                <a:latin typeface="Century Gothic" panose="020F0302020204030204"/>
                <a:ea typeface="+mn-ea"/>
                <a:cs typeface="+mn-cs"/>
              </a:rPr>
              <a:t>river</a:t>
            </a:r>
          </a:p>
        </p:txBody>
      </p:sp>
      <p:sp>
        <p:nvSpPr>
          <p:cNvPr id="83" name="TextBox 82">
            <a:extLst>
              <a:ext uri="{FF2B5EF4-FFF2-40B4-BE49-F238E27FC236}">
                <a16:creationId xmlns:a16="http://schemas.microsoft.com/office/drawing/2014/main" id="{42E82AD1-C702-41B2-B14D-17566DD2F456}"/>
              </a:ext>
            </a:extLst>
          </p:cNvPr>
          <p:cNvSpPr txBox="1"/>
          <p:nvPr/>
        </p:nvSpPr>
        <p:spPr>
          <a:xfrm>
            <a:off x="869180" y="2320610"/>
            <a:ext cx="181028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prstClr val="white"/>
                </a:solidFill>
                <a:effectLst/>
                <a:uLnTx/>
                <a:uFillTx/>
              </a:rPr>
              <a:t>spannend</a:t>
            </a:r>
            <a:endParaRPr kumimoji="0" lang="en-GB" sz="2400" b="1"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sp>
        <p:nvSpPr>
          <p:cNvPr id="84" name="TextBox 83">
            <a:extLst>
              <a:ext uri="{FF2B5EF4-FFF2-40B4-BE49-F238E27FC236}">
                <a16:creationId xmlns:a16="http://schemas.microsoft.com/office/drawing/2014/main" id="{5A8EA183-AC0D-4B17-B145-CAB36CD839F8}"/>
              </a:ext>
            </a:extLst>
          </p:cNvPr>
          <p:cNvSpPr txBox="1"/>
          <p:nvPr/>
        </p:nvSpPr>
        <p:spPr>
          <a:xfrm>
            <a:off x="655506" y="3427024"/>
            <a:ext cx="2160000"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white"/>
                </a:solidFill>
                <a:effectLst/>
                <a:uLnTx/>
                <a:uFillTx/>
              </a:rPr>
              <a:t>die </a:t>
            </a:r>
            <a:r>
              <a:rPr kumimoji="0" lang="fr-FR" sz="2400" b="1" i="0" u="none" strike="noStrike" kern="0" cap="none" spc="0" normalizeH="0" baseline="0" noProof="0" dirty="0" err="1">
                <a:ln>
                  <a:noFill/>
                </a:ln>
                <a:solidFill>
                  <a:prstClr val="white"/>
                </a:solidFill>
                <a:effectLst/>
                <a:uLnTx/>
                <a:uFillTx/>
              </a:rPr>
              <a:t>Geschichte</a:t>
            </a:r>
            <a:endParaRPr kumimoji="0" lang="fr-FR" sz="2400" b="1" i="0" u="none" strike="noStrike" kern="0" cap="none" spc="0" normalizeH="0" baseline="0" noProof="0" dirty="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endParaRPr>
          </a:p>
        </p:txBody>
      </p:sp>
      <p:grpSp>
        <p:nvGrpSpPr>
          <p:cNvPr id="85" name="Group 84">
            <a:extLst>
              <a:ext uri="{FF2B5EF4-FFF2-40B4-BE49-F238E27FC236}">
                <a16:creationId xmlns:a16="http://schemas.microsoft.com/office/drawing/2014/main" id="{3B1EECBD-4D03-4C1D-9982-E33EA69CF69A}"/>
              </a:ext>
            </a:extLst>
          </p:cNvPr>
          <p:cNvGrpSpPr/>
          <p:nvPr/>
        </p:nvGrpSpPr>
        <p:grpSpPr>
          <a:xfrm>
            <a:off x="6023598" y="2580655"/>
            <a:ext cx="2160381" cy="1440000"/>
            <a:chOff x="13959312" y="2562687"/>
            <a:chExt cx="2160381" cy="1440000"/>
          </a:xfrm>
        </p:grpSpPr>
        <p:sp>
          <p:nvSpPr>
            <p:cNvPr id="86" name="Hexagon 85">
              <a:extLst>
                <a:ext uri="{FF2B5EF4-FFF2-40B4-BE49-F238E27FC236}">
                  <a16:creationId xmlns:a16="http://schemas.microsoft.com/office/drawing/2014/main" id="{8ECAEF92-F1CA-4308-B6EF-356A1A89E128}"/>
                </a:ext>
              </a:extLst>
            </p:cNvPr>
            <p:cNvSpPr/>
            <p:nvPr/>
          </p:nvSpPr>
          <p:spPr>
            <a:xfrm>
              <a:off x="13959312" y="2562687"/>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300" b="1" i="0" u="none" strike="noStrike" kern="0" cap="none" spc="0" normalizeH="0" baseline="0" noProof="0" dirty="0">
                <a:ln>
                  <a:noFill/>
                </a:ln>
                <a:solidFill>
                  <a:srgbClr val="1F4E79"/>
                </a:solidFill>
                <a:effectLst/>
                <a:uLnTx/>
                <a:uFillTx/>
                <a:latin typeface="Century Gothic" panose="020F0302020204030204"/>
                <a:ea typeface="+mn-ea"/>
                <a:cs typeface="+mn-cs"/>
              </a:endParaRPr>
            </a:p>
          </p:txBody>
        </p:sp>
        <p:sp>
          <p:nvSpPr>
            <p:cNvPr id="87" name="TextBox 86">
              <a:extLst>
                <a:ext uri="{FF2B5EF4-FFF2-40B4-BE49-F238E27FC236}">
                  <a16:creationId xmlns:a16="http://schemas.microsoft.com/office/drawing/2014/main" id="{99CF3A37-F4CF-4565-B699-9408E64CB916}"/>
                </a:ext>
              </a:extLst>
            </p:cNvPr>
            <p:cNvSpPr txBox="1"/>
            <p:nvPr/>
          </p:nvSpPr>
          <p:spPr>
            <a:xfrm>
              <a:off x="14154509" y="2959560"/>
              <a:ext cx="1965184"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rPr>
                <a:t>because, as</a:t>
              </a:r>
            </a:p>
          </p:txBody>
        </p:sp>
      </p:grpSp>
      <p:sp>
        <p:nvSpPr>
          <p:cNvPr id="88" name="Hexagon 87">
            <a:extLst>
              <a:ext uri="{FF2B5EF4-FFF2-40B4-BE49-F238E27FC236}">
                <a16:creationId xmlns:a16="http://schemas.microsoft.com/office/drawing/2014/main" id="{B5FBBFAC-F3F1-48C1-A83F-431404CFDA78}"/>
              </a:ext>
            </a:extLst>
          </p:cNvPr>
          <p:cNvSpPr/>
          <p:nvPr/>
        </p:nvSpPr>
        <p:spPr>
          <a:xfrm>
            <a:off x="2420438" y="4013819"/>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4E79"/>
                </a:solidFill>
                <a:effectLst/>
                <a:uLnTx/>
                <a:uFillTx/>
                <a:latin typeface="Century Gothic" panose="020F0302020204030204"/>
                <a:ea typeface="+mn-ea"/>
                <a:cs typeface="+mn-cs"/>
              </a:rPr>
              <a:t>history, story</a:t>
            </a:r>
          </a:p>
        </p:txBody>
      </p:sp>
      <p:sp>
        <p:nvSpPr>
          <p:cNvPr id="89" name="Hexagon 88">
            <a:extLst>
              <a:ext uri="{FF2B5EF4-FFF2-40B4-BE49-F238E27FC236}">
                <a16:creationId xmlns:a16="http://schemas.microsoft.com/office/drawing/2014/main" id="{D45ED243-C761-46D7-8925-4861ADBD91D7}"/>
              </a:ext>
            </a:extLst>
          </p:cNvPr>
          <p:cNvSpPr/>
          <p:nvPr/>
        </p:nvSpPr>
        <p:spPr>
          <a:xfrm>
            <a:off x="6035285" y="4022392"/>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4E79"/>
                </a:solidFill>
                <a:effectLst/>
                <a:uLnTx/>
                <a:uFillTx/>
                <a:latin typeface="Century Gothic" panose="020F0302020204030204"/>
                <a:ea typeface="+mn-ea"/>
                <a:cs typeface="+mn-cs"/>
              </a:rPr>
              <a:t>West</a:t>
            </a:r>
          </a:p>
        </p:txBody>
      </p:sp>
      <p:grpSp>
        <p:nvGrpSpPr>
          <p:cNvPr id="90" name="Group 89">
            <a:extLst>
              <a:ext uri="{FF2B5EF4-FFF2-40B4-BE49-F238E27FC236}">
                <a16:creationId xmlns:a16="http://schemas.microsoft.com/office/drawing/2014/main" id="{BEF94454-5517-4F42-AD79-A98860B2F169}"/>
              </a:ext>
            </a:extLst>
          </p:cNvPr>
          <p:cNvGrpSpPr/>
          <p:nvPr/>
        </p:nvGrpSpPr>
        <p:grpSpPr>
          <a:xfrm>
            <a:off x="9635801" y="4022392"/>
            <a:ext cx="3189545" cy="1440000"/>
            <a:chOff x="9653611" y="4022007"/>
            <a:chExt cx="3189545" cy="1440000"/>
          </a:xfrm>
        </p:grpSpPr>
        <p:sp>
          <p:nvSpPr>
            <p:cNvPr id="91" name="Hexagon 90">
              <a:extLst>
                <a:ext uri="{FF2B5EF4-FFF2-40B4-BE49-F238E27FC236}">
                  <a16:creationId xmlns:a16="http://schemas.microsoft.com/office/drawing/2014/main" id="{27F4DB3B-340B-4F00-AB6F-5380D17AB810}"/>
                </a:ext>
              </a:extLst>
            </p:cNvPr>
            <p:cNvSpPr/>
            <p:nvPr/>
          </p:nvSpPr>
          <p:spPr>
            <a:xfrm>
              <a:off x="9653611" y="4022007"/>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srgbClr val="1F4E79"/>
                </a:solidFill>
                <a:effectLst/>
                <a:uLnTx/>
                <a:uFillTx/>
                <a:latin typeface="Century Gothic" panose="020F0302020204030204"/>
                <a:ea typeface="+mn-ea"/>
                <a:cs typeface="+mn-cs"/>
              </a:endParaRPr>
            </a:p>
          </p:txBody>
        </p:sp>
        <p:sp>
          <p:nvSpPr>
            <p:cNvPr id="92" name="TextBox 91">
              <a:extLst>
                <a:ext uri="{FF2B5EF4-FFF2-40B4-BE49-F238E27FC236}">
                  <a16:creationId xmlns:a16="http://schemas.microsoft.com/office/drawing/2014/main" id="{F3F019DE-CE9D-4E85-BD86-D8DB197265E8}"/>
                </a:ext>
              </a:extLst>
            </p:cNvPr>
            <p:cNvSpPr txBox="1"/>
            <p:nvPr/>
          </p:nvSpPr>
          <p:spPr>
            <a:xfrm>
              <a:off x="9892945" y="4453873"/>
              <a:ext cx="2950211" cy="46166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1F4E79"/>
                  </a:solidFill>
                  <a:effectLst/>
                  <a:uLnTx/>
                  <a:uFillTx/>
                </a:rPr>
                <a:t>train station</a:t>
              </a:r>
              <a:endParaRPr kumimoji="0" lang="en-GB" sz="2400" b="0" i="0" u="none" strike="noStrike" kern="0" cap="none" spc="0" normalizeH="0" baseline="0" noProof="0" dirty="0">
                <a:ln>
                  <a:noFill/>
                </a:ln>
                <a:solidFill>
                  <a:srgbClr val="1F4E79"/>
                </a:solidFill>
                <a:effectLst/>
                <a:uLnTx/>
                <a:uFillTx/>
              </a:endParaRPr>
            </a:p>
          </p:txBody>
        </p:sp>
      </p:grpSp>
      <p:sp>
        <p:nvSpPr>
          <p:cNvPr id="93" name="Hexagon 92">
            <a:extLst>
              <a:ext uri="{FF2B5EF4-FFF2-40B4-BE49-F238E27FC236}">
                <a16:creationId xmlns:a16="http://schemas.microsoft.com/office/drawing/2014/main" id="{6F5594FD-AE05-4303-87DD-DF0D6059609C}"/>
              </a:ext>
            </a:extLst>
          </p:cNvPr>
          <p:cNvSpPr/>
          <p:nvPr/>
        </p:nvSpPr>
        <p:spPr>
          <a:xfrm>
            <a:off x="9631750" y="4010130"/>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4E79"/>
                </a:solidFill>
                <a:effectLst/>
                <a:uLnTx/>
                <a:uFillTx/>
                <a:latin typeface="Century Gothic" panose="020F0302020204030204"/>
                <a:ea typeface="+mn-ea"/>
                <a:cs typeface="+mn-cs"/>
              </a:rPr>
              <a:t>river</a:t>
            </a:r>
          </a:p>
        </p:txBody>
      </p:sp>
      <p:sp>
        <p:nvSpPr>
          <p:cNvPr id="94" name="Hexagon 93">
            <a:extLst>
              <a:ext uri="{FF2B5EF4-FFF2-40B4-BE49-F238E27FC236}">
                <a16:creationId xmlns:a16="http://schemas.microsoft.com/office/drawing/2014/main" id="{821D596F-7A1E-4BC8-B627-B8423A3634BE}"/>
              </a:ext>
            </a:extLst>
          </p:cNvPr>
          <p:cNvSpPr/>
          <p:nvPr/>
        </p:nvSpPr>
        <p:spPr>
          <a:xfrm>
            <a:off x="9622880" y="2555080"/>
            <a:ext cx="2160000" cy="1440000"/>
          </a:xfrm>
          <a:prstGeom prst="hexagon">
            <a:avLst/>
          </a:prstGeom>
          <a:solidFill>
            <a:sysClr val="window" lastClr="FFFFFF"/>
          </a:solidFill>
          <a:ln w="12700" cap="flat" cmpd="sng" algn="ctr">
            <a:solidFill>
              <a:srgbClr val="1F4E7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F4E79"/>
                </a:solidFill>
                <a:effectLst/>
                <a:uLnTx/>
                <a:uFillTx/>
                <a:latin typeface="Century Gothic" panose="020F0302020204030204"/>
                <a:ea typeface="+mn-ea"/>
                <a:cs typeface="+mn-cs"/>
              </a:rPr>
              <a:t>train station</a:t>
            </a:r>
          </a:p>
        </p:txBody>
      </p:sp>
    </p:spTree>
    <p:extLst>
      <p:ext uri="{BB962C8B-B14F-4D97-AF65-F5344CB8AC3E}">
        <p14:creationId xmlns:p14="http://schemas.microsoft.com/office/powerpoint/2010/main" val="172662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82" grpId="0" animBg="1"/>
      <p:bldP spid="88" grpId="0" animBg="1"/>
      <p:bldP spid="89" grpId="0" animBg="1"/>
      <p:bldP spid="93" grpId="0" animBg="1"/>
      <p:bldP spid="9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23E499E-20E4-5B40-8548-E558C0B60A37}"/>
              </a:ext>
            </a:extLst>
          </p:cNvPr>
          <p:cNvSpPr/>
          <p:nvPr/>
        </p:nvSpPr>
        <p:spPr>
          <a:xfrm>
            <a:off x="3224475" y="1303714"/>
            <a:ext cx="1137502"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4850580" y="1267896"/>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3241861" y="2544062"/>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3240251" y="3849141"/>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5" name="Rounded Rectangle 44">
            <a:extLst>
              <a:ext uri="{FF2B5EF4-FFF2-40B4-BE49-F238E27FC236}">
                <a16:creationId xmlns:a16="http://schemas.microsoft.com/office/drawing/2014/main" id="{EE7A561A-9D16-444B-B078-13205908D781}"/>
              </a:ext>
            </a:extLst>
          </p:cNvPr>
          <p:cNvSpPr/>
          <p:nvPr/>
        </p:nvSpPr>
        <p:spPr>
          <a:xfrm>
            <a:off x="4850581" y="2590811"/>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512656" y="1287500"/>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183850" y="1264482"/>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512656" y="2582762"/>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202450" y="2612581"/>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4837284" y="3849141"/>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517688" y="3869499"/>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183850" y="3842705"/>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72" name="TextBox 71"/>
          <p:cNvSpPr txBox="1"/>
          <p:nvPr/>
        </p:nvSpPr>
        <p:spPr>
          <a:xfrm>
            <a:off x="3061716" y="2732575"/>
            <a:ext cx="14377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[P</a:t>
            </a:r>
            <a:r>
              <a:rPr kumimoji="0" lang="en-GB" sz="2400" b="0" i="0" u="none" strike="noStrike" kern="1200" cap="none" spc="0" normalizeH="0" baseline="0" noProof="0" dirty="0" err="1">
                <a:ln>
                  <a:noFill/>
                </a:ln>
                <a:effectLst/>
                <a:uLnTx/>
                <a:uFillTx/>
                <a:latin typeface="Century Gothic" panose="020F0302020204030204"/>
                <a:ea typeface="+mn-ea"/>
                <a:cs typeface="+mn-cs"/>
              </a:rPr>
              <a:t>olish</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79" name="TextBox 78"/>
          <p:cNvSpPr txBox="1"/>
          <p:nvPr/>
        </p:nvSpPr>
        <p:spPr>
          <a:xfrm>
            <a:off x="8266181" y="4091458"/>
            <a:ext cx="1010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[flew]</a:t>
            </a:r>
          </a:p>
        </p:txBody>
      </p:sp>
      <p:sp>
        <p:nvSpPr>
          <p:cNvPr id="84" name="TextBox 83"/>
          <p:cNvSpPr txBox="1"/>
          <p:nvPr/>
        </p:nvSpPr>
        <p:spPr>
          <a:xfrm>
            <a:off x="4810600" y="3801249"/>
            <a:ext cx="16362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dirty="0">
                <a:ln>
                  <a:noFill/>
                </a:ln>
                <a:effectLst/>
                <a:uLnTx/>
                <a:uFillTx/>
                <a:latin typeface="Century Gothic" panose="020F0302020204030204"/>
                <a:ea typeface="+mn-ea"/>
                <a:cs typeface="+mn-cs"/>
              </a:rPr>
              <a:t>went</a:t>
            </a:r>
            <a:r>
              <a:rPr kumimoji="0" lang="en-GB" sz="2800" b="0" i="0" u="none" strike="noStrike" kern="1200" cap="none" spc="0" normalizeH="0" baseline="0" noProof="0" dirty="0">
                <a:ln>
                  <a:noFill/>
                </a:ln>
                <a:effectLst/>
                <a:uLnTx/>
                <a:uFillTx/>
                <a:latin typeface="Century Gothic" panose="020F0302020204030204"/>
                <a:ea typeface="+mn-ea"/>
                <a:cs typeface="+mn-cs"/>
              </a:rPr>
              <a:t>]</a:t>
            </a:r>
          </a:p>
        </p:txBody>
      </p:sp>
      <p:sp>
        <p:nvSpPr>
          <p:cNvPr id="86" name="TextBox 85"/>
          <p:cNvSpPr txBox="1"/>
          <p:nvPr/>
        </p:nvSpPr>
        <p:spPr>
          <a:xfrm>
            <a:off x="3226383" y="3832386"/>
            <a:ext cx="11513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[went]</a:t>
            </a: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1" name="Title 3"/>
          <p:cNvSpPr txBox="1">
            <a:spLocks/>
          </p:cNvSpPr>
          <p:nvPr/>
        </p:nvSpPr>
        <p:spPr>
          <a:xfrm>
            <a:off x="0" y="294041"/>
            <a:ext cx="5803641"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Wie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heißt</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das auf Deutsch?</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55" name="Rounded Rectangle 54">
            <a:extLst>
              <a:ext uri="{FF2B5EF4-FFF2-40B4-BE49-F238E27FC236}">
                <a16:creationId xmlns:a16="http://schemas.microsoft.com/office/drawing/2014/main" id="{EDB77240-D5BB-3F4D-A8CB-3A1ACD5233F9}"/>
              </a:ext>
            </a:extLst>
          </p:cNvPr>
          <p:cNvSpPr/>
          <p:nvPr/>
        </p:nvSpPr>
        <p:spPr>
          <a:xfrm>
            <a:off x="3241042" y="5159983"/>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3" name="Rounded Rectangle 62">
            <a:extLst>
              <a:ext uri="{FF2B5EF4-FFF2-40B4-BE49-F238E27FC236}">
                <a16:creationId xmlns:a16="http://schemas.microsoft.com/office/drawing/2014/main" id="{BF693C99-49B3-AB40-B842-C1CD09ABEEE5}"/>
              </a:ext>
            </a:extLst>
          </p:cNvPr>
          <p:cNvSpPr/>
          <p:nvPr/>
        </p:nvSpPr>
        <p:spPr>
          <a:xfrm>
            <a:off x="4854993" y="5184365"/>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4" name="Rounded Rectangle 63">
            <a:extLst>
              <a:ext uri="{FF2B5EF4-FFF2-40B4-BE49-F238E27FC236}">
                <a16:creationId xmlns:a16="http://schemas.microsoft.com/office/drawing/2014/main" id="{3FC95477-1E44-9E46-A67C-50B7FD770712}"/>
              </a:ext>
            </a:extLst>
          </p:cNvPr>
          <p:cNvSpPr/>
          <p:nvPr/>
        </p:nvSpPr>
        <p:spPr>
          <a:xfrm>
            <a:off x="6519285" y="5184130"/>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5" name="Rounded Rectangle 64">
            <a:extLst>
              <a:ext uri="{FF2B5EF4-FFF2-40B4-BE49-F238E27FC236}">
                <a16:creationId xmlns:a16="http://schemas.microsoft.com/office/drawing/2014/main" id="{206B44FA-740A-9047-9617-0C7B6E264DC5}"/>
              </a:ext>
            </a:extLst>
          </p:cNvPr>
          <p:cNvSpPr/>
          <p:nvPr/>
        </p:nvSpPr>
        <p:spPr>
          <a:xfrm>
            <a:off x="8186372" y="5159305"/>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7" name="TextBox 66"/>
          <p:cNvSpPr txBox="1"/>
          <p:nvPr/>
        </p:nvSpPr>
        <p:spPr>
          <a:xfrm>
            <a:off x="8191144" y="5410481"/>
            <a:ext cx="10850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[aunt]</a:t>
            </a:r>
          </a:p>
        </p:txBody>
      </p:sp>
      <p:sp>
        <p:nvSpPr>
          <p:cNvPr id="68" name="TextBox 67"/>
          <p:cNvSpPr txBox="1"/>
          <p:nvPr/>
        </p:nvSpPr>
        <p:spPr>
          <a:xfrm>
            <a:off x="4810600" y="5410481"/>
            <a:ext cx="1471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[uncle]</a:t>
            </a:r>
          </a:p>
        </p:txBody>
      </p:sp>
      <p:sp>
        <p:nvSpPr>
          <p:cNvPr id="69" name="TextBox 68"/>
          <p:cNvSpPr txBox="1"/>
          <p:nvPr/>
        </p:nvSpPr>
        <p:spPr>
          <a:xfrm>
            <a:off x="3245242" y="5228553"/>
            <a:ext cx="11513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[to fly; flying]</a:t>
            </a:r>
          </a:p>
        </p:txBody>
      </p:sp>
      <p:pic>
        <p:nvPicPr>
          <p:cNvPr id="82" name="Picture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9585" y="1275181"/>
            <a:ext cx="1384405" cy="1031153"/>
          </a:xfrm>
          <a:prstGeom prst="rect">
            <a:avLst/>
          </a:prstGeom>
        </p:spPr>
      </p:pic>
      <p:grpSp>
        <p:nvGrpSpPr>
          <p:cNvPr id="20" name="Group 19"/>
          <p:cNvGrpSpPr/>
          <p:nvPr/>
        </p:nvGrpSpPr>
        <p:grpSpPr>
          <a:xfrm>
            <a:off x="6556085" y="1263989"/>
            <a:ext cx="1123792" cy="1031061"/>
            <a:chOff x="898578" y="3349676"/>
            <a:chExt cx="1324840" cy="1195611"/>
          </a:xfrm>
        </p:grpSpPr>
        <p:pic>
          <p:nvPicPr>
            <p:cNvPr id="83" name="Picture 82"/>
            <p:cNvPicPr>
              <a:picLocks noChangeAspect="1"/>
            </p:cNvPicPr>
            <p:nvPr/>
          </p:nvPicPr>
          <p:blipFill rotWithShape="1">
            <a:blip r:embed="rId4" cstate="print">
              <a:extLst>
                <a:ext uri="{28A0092B-C50C-407E-A947-70E740481C1C}">
                  <a14:useLocalDpi xmlns:a14="http://schemas.microsoft.com/office/drawing/2010/main" val="0"/>
                </a:ext>
              </a:extLst>
            </a:blip>
            <a:srcRect l="9923" t="7320" r="7016" b="7134"/>
            <a:stretch/>
          </p:blipFill>
          <p:spPr>
            <a:xfrm>
              <a:off x="898578" y="3349676"/>
              <a:ext cx="1172166" cy="1195611"/>
            </a:xfrm>
            <a:prstGeom prst="rect">
              <a:avLst/>
            </a:prstGeom>
          </p:spPr>
        </p:pic>
        <p:sp>
          <p:nvSpPr>
            <p:cNvPr id="87" name="Right Arrow 86"/>
            <p:cNvSpPr/>
            <p:nvPr/>
          </p:nvSpPr>
          <p:spPr>
            <a:xfrm>
              <a:off x="1610956" y="3869549"/>
              <a:ext cx="612462" cy="160680"/>
            </a:xfrm>
            <a:prstGeom prst="rightArrow">
              <a:avLst/>
            </a:prstGeom>
            <a:solidFill>
              <a:srgbClr val="C1921D"/>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grpSp>
      <p:grpSp>
        <p:nvGrpSpPr>
          <p:cNvPr id="21" name="Group 20"/>
          <p:cNvGrpSpPr/>
          <p:nvPr/>
        </p:nvGrpSpPr>
        <p:grpSpPr>
          <a:xfrm>
            <a:off x="6560512" y="5098879"/>
            <a:ext cx="1055048" cy="1127368"/>
            <a:chOff x="1692749" y="4157446"/>
            <a:chExt cx="1172166" cy="1280060"/>
          </a:xfrm>
        </p:grpSpPr>
        <p:pic>
          <p:nvPicPr>
            <p:cNvPr id="85" name="Picture 84"/>
            <p:cNvPicPr>
              <a:picLocks noChangeAspect="1"/>
            </p:cNvPicPr>
            <p:nvPr/>
          </p:nvPicPr>
          <p:blipFill rotWithShape="1">
            <a:blip r:embed="rId4" cstate="print">
              <a:extLst>
                <a:ext uri="{28A0092B-C50C-407E-A947-70E740481C1C}">
                  <a14:useLocalDpi xmlns:a14="http://schemas.microsoft.com/office/drawing/2010/main" val="0"/>
                </a:ext>
              </a:extLst>
            </a:blip>
            <a:srcRect l="9923" t="7320" r="7016" b="7134"/>
            <a:stretch/>
          </p:blipFill>
          <p:spPr>
            <a:xfrm>
              <a:off x="1692749" y="4157446"/>
              <a:ext cx="1172166" cy="1195612"/>
            </a:xfrm>
            <a:prstGeom prst="rect">
              <a:avLst/>
            </a:prstGeom>
          </p:spPr>
        </p:pic>
        <p:sp>
          <p:nvSpPr>
            <p:cNvPr id="88" name="Right Arrow 87"/>
            <p:cNvSpPr/>
            <p:nvPr/>
          </p:nvSpPr>
          <p:spPr>
            <a:xfrm rot="5400000">
              <a:off x="1972601" y="5050935"/>
              <a:ext cx="612462" cy="160680"/>
            </a:xfrm>
            <a:prstGeom prst="rightArrow">
              <a:avLst/>
            </a:prstGeom>
            <a:solidFill>
              <a:srgbClr val="C1921D"/>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grpSp>
      <p:grpSp>
        <p:nvGrpSpPr>
          <p:cNvPr id="23" name="Group 22"/>
          <p:cNvGrpSpPr/>
          <p:nvPr/>
        </p:nvGrpSpPr>
        <p:grpSpPr>
          <a:xfrm>
            <a:off x="6588111" y="3856458"/>
            <a:ext cx="1020107" cy="1076315"/>
            <a:chOff x="177302" y="3720046"/>
            <a:chExt cx="1265922" cy="1195611"/>
          </a:xfrm>
        </p:grpSpPr>
        <p:pic>
          <p:nvPicPr>
            <p:cNvPr id="89" name="Picture 88"/>
            <p:cNvPicPr>
              <a:picLocks noChangeAspect="1"/>
            </p:cNvPicPr>
            <p:nvPr/>
          </p:nvPicPr>
          <p:blipFill rotWithShape="1">
            <a:blip r:embed="rId4" cstate="print">
              <a:extLst>
                <a:ext uri="{28A0092B-C50C-407E-A947-70E740481C1C}">
                  <a14:useLocalDpi xmlns:a14="http://schemas.microsoft.com/office/drawing/2010/main" val="0"/>
                </a:ext>
              </a:extLst>
            </a:blip>
            <a:srcRect l="9923" t="7320" r="7016" b="7134"/>
            <a:stretch/>
          </p:blipFill>
          <p:spPr>
            <a:xfrm>
              <a:off x="271058" y="3720046"/>
              <a:ext cx="1172166" cy="1195611"/>
            </a:xfrm>
            <a:prstGeom prst="rect">
              <a:avLst/>
            </a:prstGeom>
          </p:spPr>
        </p:pic>
        <p:sp>
          <p:nvSpPr>
            <p:cNvPr id="90" name="Right Arrow 89"/>
            <p:cNvSpPr/>
            <p:nvPr/>
          </p:nvSpPr>
          <p:spPr>
            <a:xfrm rot="10800000">
              <a:off x="177302" y="4237511"/>
              <a:ext cx="612462" cy="160680"/>
            </a:xfrm>
            <a:prstGeom prst="rightArrow">
              <a:avLst/>
            </a:prstGeom>
            <a:solidFill>
              <a:srgbClr val="C1921D"/>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grpSp>
      <p:grpSp>
        <p:nvGrpSpPr>
          <p:cNvPr id="22" name="Group 21"/>
          <p:cNvGrpSpPr/>
          <p:nvPr/>
        </p:nvGrpSpPr>
        <p:grpSpPr>
          <a:xfrm>
            <a:off x="8346602" y="2648983"/>
            <a:ext cx="870342" cy="977937"/>
            <a:chOff x="1110858" y="1013597"/>
            <a:chExt cx="1172166" cy="1320218"/>
          </a:xfrm>
        </p:grpSpPr>
        <p:pic>
          <p:nvPicPr>
            <p:cNvPr id="91" name="Picture 90"/>
            <p:cNvPicPr>
              <a:picLocks noChangeAspect="1"/>
            </p:cNvPicPr>
            <p:nvPr/>
          </p:nvPicPr>
          <p:blipFill rotWithShape="1">
            <a:blip r:embed="rId4" cstate="print">
              <a:extLst>
                <a:ext uri="{28A0092B-C50C-407E-A947-70E740481C1C}">
                  <a14:useLocalDpi xmlns:a14="http://schemas.microsoft.com/office/drawing/2010/main" val="0"/>
                </a:ext>
              </a:extLst>
            </a:blip>
            <a:srcRect l="9923" t="7320" r="7016" b="7134"/>
            <a:stretch/>
          </p:blipFill>
          <p:spPr>
            <a:xfrm>
              <a:off x="1110858" y="1138204"/>
              <a:ext cx="1172166" cy="1195611"/>
            </a:xfrm>
            <a:prstGeom prst="rect">
              <a:avLst/>
            </a:prstGeom>
          </p:spPr>
        </p:pic>
        <p:sp>
          <p:nvSpPr>
            <p:cNvPr id="92" name="Right Arrow 91"/>
            <p:cNvSpPr/>
            <p:nvPr/>
          </p:nvSpPr>
          <p:spPr>
            <a:xfrm rot="16200000">
              <a:off x="1384449" y="1239488"/>
              <a:ext cx="612462" cy="160680"/>
            </a:xfrm>
            <a:prstGeom prst="rightArrow">
              <a:avLst/>
            </a:prstGeom>
            <a:solidFill>
              <a:srgbClr val="C1921D"/>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grpSp>
      <p:pic>
        <p:nvPicPr>
          <p:cNvPr id="93" name="Picture 9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9299" y="1355878"/>
            <a:ext cx="871774" cy="823723"/>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9425" y="2662386"/>
            <a:ext cx="1327196" cy="663598"/>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5785" y="1267896"/>
            <a:ext cx="1138869" cy="1077511"/>
          </a:xfrm>
          <a:prstGeom prst="rect">
            <a:avLst/>
          </a:prstGeom>
        </p:spPr>
      </p:pic>
      <p:sp>
        <p:nvSpPr>
          <p:cNvPr id="3" name="Rounded Rectangle 2">
            <a:extLst>
              <a:ext uri="{FF2B5EF4-FFF2-40B4-BE49-F238E27FC236}">
                <a16:creationId xmlns:a16="http://schemas.microsoft.com/office/drawing/2014/main" id="{92328F57-76B0-D348-833E-8D535BF4B1A9}"/>
              </a:ext>
            </a:extLst>
          </p:cNvPr>
          <p:cNvSpPr/>
          <p:nvPr/>
        </p:nvSpPr>
        <p:spPr>
          <a:xfrm>
            <a:off x="3107832" y="1205248"/>
            <a:ext cx="1345535" cy="1185503"/>
          </a:xfrm>
          <a:prstGeom prst="round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A</a:t>
            </a:r>
          </a:p>
        </p:txBody>
      </p:sp>
      <p:sp>
        <p:nvSpPr>
          <p:cNvPr id="71" name="Rounded Rectangle 70">
            <a:extLst>
              <a:ext uri="{FF2B5EF4-FFF2-40B4-BE49-F238E27FC236}">
                <a16:creationId xmlns:a16="http://schemas.microsoft.com/office/drawing/2014/main" id="{578D22FC-BFAD-534E-B6F9-F050A36A2FDF}"/>
              </a:ext>
            </a:extLst>
          </p:cNvPr>
          <p:cNvSpPr/>
          <p:nvPr/>
        </p:nvSpPr>
        <p:spPr>
          <a:xfrm>
            <a:off x="3137846" y="5069812"/>
            <a:ext cx="1345535" cy="1185503"/>
          </a:xfrm>
          <a:prstGeom prst="round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M</a:t>
            </a:r>
          </a:p>
        </p:txBody>
      </p:sp>
      <p:sp>
        <p:nvSpPr>
          <p:cNvPr id="37" name="Rounded Rectangle 36">
            <a:extLst>
              <a:ext uri="{FF2B5EF4-FFF2-40B4-BE49-F238E27FC236}">
                <a16:creationId xmlns:a16="http://schemas.microsoft.com/office/drawing/2014/main" id="{B55332C8-B400-4D42-9614-F77F0D1EC641}"/>
              </a:ext>
            </a:extLst>
          </p:cNvPr>
          <p:cNvSpPr/>
          <p:nvPr/>
        </p:nvSpPr>
        <p:spPr>
          <a:xfrm>
            <a:off x="4749765" y="1198007"/>
            <a:ext cx="1345535" cy="1185503"/>
          </a:xfrm>
          <a:prstGeom prst="round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B</a:t>
            </a:r>
          </a:p>
        </p:txBody>
      </p:sp>
      <p:sp>
        <p:nvSpPr>
          <p:cNvPr id="38" name="Rounded Rectangle 37">
            <a:extLst>
              <a:ext uri="{FF2B5EF4-FFF2-40B4-BE49-F238E27FC236}">
                <a16:creationId xmlns:a16="http://schemas.microsoft.com/office/drawing/2014/main" id="{D6B98A7C-709F-0B43-AF11-C1DD5D1AD0E0}"/>
              </a:ext>
            </a:extLst>
          </p:cNvPr>
          <p:cNvSpPr/>
          <p:nvPr/>
        </p:nvSpPr>
        <p:spPr>
          <a:xfrm>
            <a:off x="6428082" y="1184019"/>
            <a:ext cx="1345535" cy="1185503"/>
          </a:xfrm>
          <a:prstGeom prst="round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C</a:t>
            </a:r>
          </a:p>
        </p:txBody>
      </p:sp>
      <p:sp>
        <p:nvSpPr>
          <p:cNvPr id="39" name="Rounded Rectangle 38">
            <a:extLst>
              <a:ext uri="{FF2B5EF4-FFF2-40B4-BE49-F238E27FC236}">
                <a16:creationId xmlns:a16="http://schemas.microsoft.com/office/drawing/2014/main" id="{FDE1FA54-BEC9-504C-AE35-60509D07AAEF}"/>
              </a:ext>
            </a:extLst>
          </p:cNvPr>
          <p:cNvSpPr/>
          <p:nvPr/>
        </p:nvSpPr>
        <p:spPr>
          <a:xfrm>
            <a:off x="8057709" y="1174987"/>
            <a:ext cx="1345535" cy="1185503"/>
          </a:xfrm>
          <a:prstGeom prst="round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D</a:t>
            </a:r>
          </a:p>
        </p:txBody>
      </p:sp>
      <p:sp>
        <p:nvSpPr>
          <p:cNvPr id="41" name="Rounded Rectangle 40">
            <a:extLst>
              <a:ext uri="{FF2B5EF4-FFF2-40B4-BE49-F238E27FC236}">
                <a16:creationId xmlns:a16="http://schemas.microsoft.com/office/drawing/2014/main" id="{22A6BD2D-F877-4E4D-8A10-4AE6B1EBEFFA}"/>
              </a:ext>
            </a:extLst>
          </p:cNvPr>
          <p:cNvSpPr/>
          <p:nvPr/>
        </p:nvSpPr>
        <p:spPr>
          <a:xfrm>
            <a:off x="4746566" y="2486744"/>
            <a:ext cx="1345535" cy="1185503"/>
          </a:xfrm>
          <a:prstGeom prst="round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F</a:t>
            </a:r>
          </a:p>
        </p:txBody>
      </p:sp>
      <p:sp>
        <p:nvSpPr>
          <p:cNvPr id="43" name="Rounded Rectangle 42">
            <a:extLst>
              <a:ext uri="{FF2B5EF4-FFF2-40B4-BE49-F238E27FC236}">
                <a16:creationId xmlns:a16="http://schemas.microsoft.com/office/drawing/2014/main" id="{6F0204D1-18D3-6744-9248-8DD3887EE8C1}"/>
              </a:ext>
            </a:extLst>
          </p:cNvPr>
          <p:cNvSpPr/>
          <p:nvPr/>
        </p:nvSpPr>
        <p:spPr>
          <a:xfrm>
            <a:off x="8079835" y="2493269"/>
            <a:ext cx="1345535" cy="1185503"/>
          </a:xfrm>
          <a:prstGeom prst="round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H</a:t>
            </a:r>
          </a:p>
        </p:txBody>
      </p:sp>
      <p:sp>
        <p:nvSpPr>
          <p:cNvPr id="49" name="Rounded Rectangle 48">
            <a:extLst>
              <a:ext uri="{FF2B5EF4-FFF2-40B4-BE49-F238E27FC236}">
                <a16:creationId xmlns:a16="http://schemas.microsoft.com/office/drawing/2014/main" id="{8F937E00-FBDB-0D4E-BCCC-234A27EE8685}"/>
              </a:ext>
            </a:extLst>
          </p:cNvPr>
          <p:cNvSpPr/>
          <p:nvPr/>
        </p:nvSpPr>
        <p:spPr>
          <a:xfrm>
            <a:off x="8079835" y="3773206"/>
            <a:ext cx="1345535" cy="1185503"/>
          </a:xfrm>
          <a:prstGeom prst="round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L</a:t>
            </a:r>
          </a:p>
        </p:txBody>
      </p:sp>
      <p:sp>
        <p:nvSpPr>
          <p:cNvPr id="78" name="Rounded Rectangle 77">
            <a:extLst>
              <a:ext uri="{FF2B5EF4-FFF2-40B4-BE49-F238E27FC236}">
                <a16:creationId xmlns:a16="http://schemas.microsoft.com/office/drawing/2014/main" id="{8F937E00-FBDB-0D4E-BCCC-234A27EE8685}"/>
              </a:ext>
            </a:extLst>
          </p:cNvPr>
          <p:cNvSpPr/>
          <p:nvPr/>
        </p:nvSpPr>
        <p:spPr>
          <a:xfrm>
            <a:off x="8079835" y="5088072"/>
            <a:ext cx="1345535" cy="1185503"/>
          </a:xfrm>
          <a:prstGeom prst="round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P</a:t>
            </a:r>
          </a:p>
        </p:txBody>
      </p:sp>
      <p:sp>
        <p:nvSpPr>
          <p:cNvPr id="48" name="Rounded Rectangle 47">
            <a:extLst>
              <a:ext uri="{FF2B5EF4-FFF2-40B4-BE49-F238E27FC236}">
                <a16:creationId xmlns:a16="http://schemas.microsoft.com/office/drawing/2014/main" id="{0FCD82F3-2759-5149-A51B-B37A8E70CE37}"/>
              </a:ext>
            </a:extLst>
          </p:cNvPr>
          <p:cNvSpPr/>
          <p:nvPr/>
        </p:nvSpPr>
        <p:spPr>
          <a:xfrm>
            <a:off x="6414606" y="3780006"/>
            <a:ext cx="1345535" cy="1185503"/>
          </a:xfrm>
          <a:prstGeom prst="round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K</a:t>
            </a:r>
          </a:p>
        </p:txBody>
      </p:sp>
      <p:sp>
        <p:nvSpPr>
          <p:cNvPr id="76" name="Rounded Rectangle 75">
            <a:extLst>
              <a:ext uri="{FF2B5EF4-FFF2-40B4-BE49-F238E27FC236}">
                <a16:creationId xmlns:a16="http://schemas.microsoft.com/office/drawing/2014/main" id="{0FCD82F3-2759-5149-A51B-B37A8E70CE37}"/>
              </a:ext>
            </a:extLst>
          </p:cNvPr>
          <p:cNvSpPr/>
          <p:nvPr/>
        </p:nvSpPr>
        <p:spPr>
          <a:xfrm>
            <a:off x="6414606" y="5094872"/>
            <a:ext cx="1345535" cy="1185503"/>
          </a:xfrm>
          <a:prstGeom prst="round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O</a:t>
            </a:r>
          </a:p>
        </p:txBody>
      </p:sp>
      <p:pic>
        <p:nvPicPr>
          <p:cNvPr id="81" name="Picture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5430" y="4257027"/>
            <a:ext cx="542320" cy="512428"/>
          </a:xfrm>
          <a:prstGeom prst="rect">
            <a:avLst/>
          </a:prstGeom>
        </p:spPr>
      </p:pic>
      <p:pic>
        <p:nvPicPr>
          <p:cNvPr id="80" name="Picture 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49027" y="4262425"/>
            <a:ext cx="367991" cy="424605"/>
          </a:xfrm>
          <a:prstGeom prst="rect">
            <a:avLst/>
          </a:prstGeom>
        </p:spPr>
      </p:pic>
      <p:sp>
        <p:nvSpPr>
          <p:cNvPr id="47" name="Rounded Rectangle 46">
            <a:extLst>
              <a:ext uri="{FF2B5EF4-FFF2-40B4-BE49-F238E27FC236}">
                <a16:creationId xmlns:a16="http://schemas.microsoft.com/office/drawing/2014/main" id="{DB369CDD-2655-D446-AD48-353DAD27FF48}"/>
              </a:ext>
            </a:extLst>
          </p:cNvPr>
          <p:cNvSpPr/>
          <p:nvPr/>
        </p:nvSpPr>
        <p:spPr>
          <a:xfrm>
            <a:off x="4746657" y="3775481"/>
            <a:ext cx="1345535" cy="1185503"/>
          </a:xfrm>
          <a:prstGeom prst="round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J</a:t>
            </a:r>
          </a:p>
        </p:txBody>
      </p:sp>
      <p:sp>
        <p:nvSpPr>
          <p:cNvPr id="46" name="Rounded Rectangle 45">
            <a:extLst>
              <a:ext uri="{FF2B5EF4-FFF2-40B4-BE49-F238E27FC236}">
                <a16:creationId xmlns:a16="http://schemas.microsoft.com/office/drawing/2014/main" id="{578D22FC-BFAD-534E-B6F9-F050A36A2FDF}"/>
              </a:ext>
            </a:extLst>
          </p:cNvPr>
          <p:cNvSpPr/>
          <p:nvPr/>
        </p:nvSpPr>
        <p:spPr>
          <a:xfrm>
            <a:off x="3137846" y="3754946"/>
            <a:ext cx="1345535" cy="1185503"/>
          </a:xfrm>
          <a:prstGeom prst="round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I</a:t>
            </a:r>
          </a:p>
        </p:txBody>
      </p:sp>
      <p:sp>
        <p:nvSpPr>
          <p:cNvPr id="40" name="Rounded Rectangle 39">
            <a:extLst>
              <a:ext uri="{FF2B5EF4-FFF2-40B4-BE49-F238E27FC236}">
                <a16:creationId xmlns:a16="http://schemas.microsoft.com/office/drawing/2014/main" id="{B2128A51-AC73-0F4A-A2FF-37029B469359}"/>
              </a:ext>
            </a:extLst>
          </p:cNvPr>
          <p:cNvSpPr/>
          <p:nvPr/>
        </p:nvSpPr>
        <p:spPr>
          <a:xfrm>
            <a:off x="3121782" y="2456607"/>
            <a:ext cx="1345535" cy="1185503"/>
          </a:xfrm>
          <a:prstGeom prst="round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E</a:t>
            </a:r>
          </a:p>
        </p:txBody>
      </p:sp>
      <p:sp>
        <p:nvSpPr>
          <p:cNvPr id="94" name="TextBox 93"/>
          <p:cNvSpPr txBox="1"/>
          <p:nvPr/>
        </p:nvSpPr>
        <p:spPr>
          <a:xfrm>
            <a:off x="6339186" y="2687159"/>
            <a:ext cx="14710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[history; story]</a:t>
            </a:r>
          </a:p>
        </p:txBody>
      </p:sp>
      <p:sp>
        <p:nvSpPr>
          <p:cNvPr id="74" name="Rounded Rectangle 73">
            <a:extLst>
              <a:ext uri="{FF2B5EF4-FFF2-40B4-BE49-F238E27FC236}">
                <a16:creationId xmlns:a16="http://schemas.microsoft.com/office/drawing/2014/main" id="{DB369CDD-2655-D446-AD48-353DAD27FF48}"/>
              </a:ext>
            </a:extLst>
          </p:cNvPr>
          <p:cNvSpPr/>
          <p:nvPr/>
        </p:nvSpPr>
        <p:spPr>
          <a:xfrm>
            <a:off x="4746657" y="5090347"/>
            <a:ext cx="1345535" cy="1185503"/>
          </a:xfrm>
          <a:prstGeom prst="round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N</a:t>
            </a:r>
          </a:p>
        </p:txBody>
      </p:sp>
      <p:sp>
        <p:nvSpPr>
          <p:cNvPr id="42" name="Rounded Rectangle 41">
            <a:extLst>
              <a:ext uri="{FF2B5EF4-FFF2-40B4-BE49-F238E27FC236}">
                <a16:creationId xmlns:a16="http://schemas.microsoft.com/office/drawing/2014/main" id="{11F231BA-18E2-B241-8A85-F80048CA19C6}"/>
              </a:ext>
            </a:extLst>
          </p:cNvPr>
          <p:cNvSpPr/>
          <p:nvPr/>
        </p:nvSpPr>
        <p:spPr>
          <a:xfrm>
            <a:off x="6425398" y="2492634"/>
            <a:ext cx="1345535" cy="1185503"/>
          </a:xfrm>
          <a:prstGeom prst="round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G</a:t>
            </a:r>
          </a:p>
        </p:txBody>
      </p:sp>
      <p:sp>
        <p:nvSpPr>
          <p:cNvPr id="4" name="Title 3">
            <a:extLst>
              <a:ext uri="{FF2B5EF4-FFF2-40B4-BE49-F238E27FC236}">
                <a16:creationId xmlns:a16="http://schemas.microsoft.com/office/drawing/2014/main" id="{0103883E-9417-446C-9E84-3B21702150B7}"/>
              </a:ext>
            </a:extLst>
          </p:cNvPr>
          <p:cNvSpPr>
            <a:spLocks noGrp="1"/>
          </p:cNvSpPr>
          <p:nvPr>
            <p:ph type="title"/>
          </p:nvPr>
        </p:nvSpPr>
        <p:spPr>
          <a:xfrm>
            <a:off x="-1" y="213557"/>
            <a:ext cx="5399903" cy="647577"/>
          </a:xfrm>
        </p:spPr>
        <p:txBody>
          <a:bodyPr>
            <a:noAutofit/>
          </a:bodyPr>
          <a:lstStyle/>
          <a:p>
            <a:r>
              <a:rPr lang="en-GB" sz="2800" dirty="0"/>
              <a:t>Wie </a:t>
            </a:r>
            <a:r>
              <a:rPr lang="en-GB" sz="2800" dirty="0" err="1"/>
              <a:t>heißt</a:t>
            </a:r>
            <a:r>
              <a:rPr lang="en-GB" sz="2800" dirty="0"/>
              <a:t> das auf Deutsch?</a:t>
            </a:r>
          </a:p>
        </p:txBody>
      </p:sp>
    </p:spTree>
    <p:extLst>
      <p:ext uri="{BB962C8B-B14F-4D97-AF65-F5344CB8AC3E}">
        <p14:creationId xmlns:p14="http://schemas.microsoft.com/office/powerpoint/2010/main" val="421198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
                                        </p:tgtEl>
                                        <p:attrNameLst>
                                          <p:attrName>style.opacity</p:attrName>
                                        </p:attrNameLst>
                                      </p:cBhvr>
                                      <p:to>
                                        <p:strVal val="0"/>
                                      </p:to>
                                    </p:set>
                                    <p:animEffect filter="image" prLst="opacity: 0">
                                      <p:cBhvr rctx="IE">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42"/>
                                        </p:tgtEl>
                                        <p:attrNameLst>
                                          <p:attrName>style.opacity</p:attrName>
                                        </p:attrNameLst>
                                      </p:cBhvr>
                                      <p:to>
                                        <p:strVal val="0"/>
                                      </p:to>
                                    </p:set>
                                    <p:animEffect filter="image" prLst="opacity: 0">
                                      <p:cBhvr rctx="IE">
                                        <p:cTn id="12" dur="3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46"/>
                                        </p:tgtEl>
                                        <p:attrNameLst>
                                          <p:attrName>style.opacity</p:attrName>
                                        </p:attrNameLst>
                                      </p:cBhvr>
                                      <p:to>
                                        <p:strVal val="0"/>
                                      </p:to>
                                    </p:set>
                                    <p:animEffect filter="image" prLst="opacity: 0">
                                      <p:cBhvr rctx="IE">
                                        <p:cTn id="17" dur="3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39"/>
                                        </p:tgtEl>
                                        <p:attrNameLst>
                                          <p:attrName>style.opacity</p:attrName>
                                        </p:attrNameLst>
                                      </p:cBhvr>
                                      <p:to>
                                        <p:strVal val="0"/>
                                      </p:to>
                                    </p:set>
                                    <p:animEffect filter="image" prLst="opacity: 0">
                                      <p:cBhvr rctx="IE">
                                        <p:cTn id="22" dur="3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37"/>
                                        </p:tgtEl>
                                        <p:attrNameLst>
                                          <p:attrName>style.opacity</p:attrName>
                                        </p:attrNameLst>
                                      </p:cBhvr>
                                      <p:to>
                                        <p:strVal val="0"/>
                                      </p:to>
                                    </p:set>
                                    <p:animEffect filter="image" prLst="opacity: 0">
                                      <p:cBhvr rctx="IE">
                                        <p:cTn id="27" dur="30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3"/>
                                        </p:tgtEl>
                                        <p:attrNameLst>
                                          <p:attrName>style.opacity</p:attrName>
                                        </p:attrNameLst>
                                      </p:cBhvr>
                                      <p:to>
                                        <p:strVal val="0"/>
                                      </p:to>
                                    </p:set>
                                    <p:animEffect filter="image" prLst="opacity: 0">
                                      <p:cBhvr rctx="IE">
                                        <p:cTn id="32" dur="30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8"/>
                                        </p:tgtEl>
                                        <p:attrNameLst>
                                          <p:attrName>style.opacity</p:attrName>
                                        </p:attrNameLst>
                                      </p:cBhvr>
                                      <p:to>
                                        <p:strVal val="0"/>
                                      </p:to>
                                    </p:set>
                                    <p:animEffect filter="image" prLst="opacity: 0">
                                      <p:cBhvr rctx="IE">
                                        <p:cTn id="37" dur="30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38"/>
                                        </p:tgtEl>
                                        <p:attrNameLst>
                                          <p:attrName>style.opacity</p:attrName>
                                        </p:attrNameLst>
                                      </p:cBhvr>
                                      <p:to>
                                        <p:strVal val="0"/>
                                      </p:to>
                                    </p:set>
                                    <p:animEffect filter="image" prLst="opacity: 0">
                                      <p:cBhvr rctx="IE">
                                        <p:cTn id="42" dur="3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0"/>
                                        </p:tgtEl>
                                        <p:attrNameLst>
                                          <p:attrName>style.opacity</p:attrName>
                                        </p:attrNameLst>
                                      </p:cBhvr>
                                      <p:to>
                                        <p:strVal val="0"/>
                                      </p:to>
                                    </p:set>
                                    <p:animEffect filter="image" prLst="opacity: 0">
                                      <p:cBhvr rctx="IE">
                                        <p:cTn id="47" dur="30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41"/>
                                        </p:tgtEl>
                                        <p:attrNameLst>
                                          <p:attrName>style.opacity</p:attrName>
                                        </p:attrNameLst>
                                      </p:cBhvr>
                                      <p:to>
                                        <p:strVal val="0"/>
                                      </p:to>
                                    </p:set>
                                    <p:animEffect filter="image" prLst="opacity: 0">
                                      <p:cBhvr rctx="IE">
                                        <p:cTn id="52" dur="3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7"/>
                                        </p:tgtEl>
                                        <p:attrNameLst>
                                          <p:attrName>style.opacity</p:attrName>
                                        </p:attrNameLst>
                                      </p:cBhvr>
                                      <p:to>
                                        <p:strVal val="0"/>
                                      </p:to>
                                    </p:set>
                                    <p:animEffect filter="image" prLst="opacity: 0">
                                      <p:cBhvr rctx="IE">
                                        <p:cTn id="57" dur="30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49"/>
                                        </p:tgtEl>
                                        <p:attrNameLst>
                                          <p:attrName>style.opacity</p:attrName>
                                        </p:attrNameLst>
                                      </p:cBhvr>
                                      <p:to>
                                        <p:strVal val="0"/>
                                      </p:to>
                                    </p:set>
                                    <p:animEffect filter="image" prLst="opacity: 0">
                                      <p:cBhvr rctx="IE">
                                        <p:cTn id="62" dur="30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mph" presetSubtype="0" grpId="0" nodeType="clickEffect">
                                  <p:stCondLst>
                                    <p:cond delay="0"/>
                                  </p:stCondLst>
                                  <p:childTnLst>
                                    <p:set>
                                      <p:cBhvr>
                                        <p:cTn id="66" dur="3000"/>
                                        <p:tgtEl>
                                          <p:spTgt spid="71"/>
                                        </p:tgtEl>
                                        <p:attrNameLst>
                                          <p:attrName>style.opacity</p:attrName>
                                        </p:attrNameLst>
                                      </p:cBhvr>
                                      <p:to>
                                        <p:strVal val="0"/>
                                      </p:to>
                                    </p:set>
                                    <p:animEffect filter="image" prLst="opacity: 0">
                                      <p:cBhvr rctx="IE">
                                        <p:cTn id="67" dur="3000"/>
                                        <p:tgtEl>
                                          <p:spTgt spid="71"/>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mph" presetSubtype="0" grpId="0" nodeType="clickEffect">
                                  <p:stCondLst>
                                    <p:cond delay="0"/>
                                  </p:stCondLst>
                                  <p:childTnLst>
                                    <p:set>
                                      <p:cBhvr>
                                        <p:cTn id="71" dur="3000"/>
                                        <p:tgtEl>
                                          <p:spTgt spid="76"/>
                                        </p:tgtEl>
                                        <p:attrNameLst>
                                          <p:attrName>style.opacity</p:attrName>
                                        </p:attrNameLst>
                                      </p:cBhvr>
                                      <p:to>
                                        <p:strVal val="0"/>
                                      </p:to>
                                    </p:set>
                                    <p:animEffect filter="image" prLst="opacity: 0">
                                      <p:cBhvr rctx="IE">
                                        <p:cTn id="72" dur="3000"/>
                                        <p:tgtEl>
                                          <p:spTgt spid="76"/>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mph" presetSubtype="0" grpId="0" nodeType="clickEffect">
                                  <p:stCondLst>
                                    <p:cond delay="0"/>
                                  </p:stCondLst>
                                  <p:childTnLst>
                                    <p:set>
                                      <p:cBhvr>
                                        <p:cTn id="76" dur="3000"/>
                                        <p:tgtEl>
                                          <p:spTgt spid="74"/>
                                        </p:tgtEl>
                                        <p:attrNameLst>
                                          <p:attrName>style.opacity</p:attrName>
                                        </p:attrNameLst>
                                      </p:cBhvr>
                                      <p:to>
                                        <p:strVal val="0"/>
                                      </p:to>
                                    </p:set>
                                    <p:animEffect filter="image" prLst="opacity: 0">
                                      <p:cBhvr rctx="IE">
                                        <p:cTn id="77" dur="3000"/>
                                        <p:tgtEl>
                                          <p:spTgt spid="74"/>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mph" presetSubtype="0" grpId="0" nodeType="clickEffect">
                                  <p:stCondLst>
                                    <p:cond delay="0"/>
                                  </p:stCondLst>
                                  <p:childTnLst>
                                    <p:set>
                                      <p:cBhvr>
                                        <p:cTn id="81" dur="3000"/>
                                        <p:tgtEl>
                                          <p:spTgt spid="78"/>
                                        </p:tgtEl>
                                        <p:attrNameLst>
                                          <p:attrName>style.opacity</p:attrName>
                                        </p:attrNameLst>
                                      </p:cBhvr>
                                      <p:to>
                                        <p:strVal val="0"/>
                                      </p:to>
                                    </p:set>
                                    <p:animEffect filter="image" prLst="opacity: 0">
                                      <p:cBhvr rctx="IE">
                                        <p:cTn id="82" dur="3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1" grpId="0" animBg="1"/>
      <p:bldP spid="37" grpId="0" animBg="1"/>
      <p:bldP spid="38" grpId="0" animBg="1"/>
      <p:bldP spid="39" grpId="0" animBg="1"/>
      <p:bldP spid="41" grpId="0" animBg="1"/>
      <p:bldP spid="43" grpId="0" animBg="1"/>
      <p:bldP spid="49" grpId="0" animBg="1"/>
      <p:bldP spid="78" grpId="0" animBg="1"/>
      <p:bldP spid="48" grpId="0" animBg="1"/>
      <p:bldP spid="76" grpId="0" animBg="1"/>
      <p:bldP spid="47" grpId="0" animBg="1"/>
      <p:bldP spid="46" grpId="0" animBg="1"/>
      <p:bldP spid="40" grpId="0" animBg="1"/>
      <p:bldP spid="74"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1"/>
          <p:cNvSpPr txBox="1"/>
          <p:nvPr/>
        </p:nvSpPr>
        <p:spPr>
          <a:xfrm>
            <a:off x="3013726" y="2318528"/>
            <a:ext cx="14377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[P</a:t>
            </a:r>
            <a:r>
              <a:rPr kumimoji="0" lang="en-GB" sz="2400" b="0" i="0" u="none" strike="noStrike" kern="1200" cap="none" spc="0" normalizeH="0" baseline="0" noProof="0" dirty="0" err="1">
                <a:ln>
                  <a:noFill/>
                </a:ln>
                <a:effectLst/>
                <a:uLnTx/>
                <a:uFillTx/>
                <a:latin typeface="Century Gothic" panose="020F0302020204030204"/>
                <a:ea typeface="+mn-ea"/>
                <a:cs typeface="+mn-cs"/>
              </a:rPr>
              <a:t>olish</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79" name="TextBox 78"/>
          <p:cNvSpPr txBox="1"/>
          <p:nvPr/>
        </p:nvSpPr>
        <p:spPr>
          <a:xfrm>
            <a:off x="8218191" y="3677411"/>
            <a:ext cx="1010040"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[flew]</a:t>
            </a:r>
          </a:p>
        </p:txBody>
      </p:sp>
      <p:sp>
        <p:nvSpPr>
          <p:cNvPr id="84" name="TextBox 83"/>
          <p:cNvSpPr txBox="1"/>
          <p:nvPr/>
        </p:nvSpPr>
        <p:spPr>
          <a:xfrm>
            <a:off x="4762610" y="3387202"/>
            <a:ext cx="16362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dirty="0">
                <a:ln>
                  <a:noFill/>
                </a:ln>
                <a:effectLst/>
                <a:uLnTx/>
                <a:uFillTx/>
                <a:latin typeface="Century Gothic" panose="020F0302020204030204"/>
                <a:ea typeface="+mn-ea"/>
                <a:cs typeface="+mn-cs"/>
              </a:rPr>
              <a:t>went</a:t>
            </a:r>
            <a:r>
              <a:rPr kumimoji="0" lang="en-GB" sz="2800" b="0" i="0" u="none" strike="noStrike" kern="1200" cap="none" spc="0" normalizeH="0" baseline="0" noProof="0" dirty="0">
                <a:ln>
                  <a:noFill/>
                </a:ln>
                <a:effectLst/>
                <a:uLnTx/>
                <a:uFillTx/>
                <a:latin typeface="Century Gothic" panose="020F0302020204030204"/>
                <a:ea typeface="+mn-ea"/>
                <a:cs typeface="+mn-cs"/>
              </a:rPr>
              <a:t>]</a:t>
            </a:r>
          </a:p>
        </p:txBody>
      </p:sp>
      <p:sp>
        <p:nvSpPr>
          <p:cNvPr id="86" name="TextBox 85"/>
          <p:cNvSpPr txBox="1"/>
          <p:nvPr/>
        </p:nvSpPr>
        <p:spPr>
          <a:xfrm>
            <a:off x="3178393" y="3418339"/>
            <a:ext cx="11513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[went]</a:t>
            </a: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51" name="Title 3"/>
          <p:cNvSpPr txBox="1">
            <a:spLocks/>
          </p:cNvSpPr>
          <p:nvPr/>
        </p:nvSpPr>
        <p:spPr>
          <a:xfrm>
            <a:off x="0" y="294041"/>
            <a:ext cx="5803641"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Antworten</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67" name="TextBox 66"/>
          <p:cNvSpPr txBox="1"/>
          <p:nvPr/>
        </p:nvSpPr>
        <p:spPr>
          <a:xfrm>
            <a:off x="8143154" y="4996434"/>
            <a:ext cx="1085077"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[aunt]</a:t>
            </a:r>
          </a:p>
        </p:txBody>
      </p:sp>
      <p:sp>
        <p:nvSpPr>
          <p:cNvPr id="68" name="TextBox 67"/>
          <p:cNvSpPr txBox="1"/>
          <p:nvPr/>
        </p:nvSpPr>
        <p:spPr>
          <a:xfrm>
            <a:off x="4762610" y="4996434"/>
            <a:ext cx="1471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[uncle]</a:t>
            </a:r>
          </a:p>
        </p:txBody>
      </p:sp>
      <p:sp>
        <p:nvSpPr>
          <p:cNvPr id="69" name="TextBox 68"/>
          <p:cNvSpPr txBox="1"/>
          <p:nvPr/>
        </p:nvSpPr>
        <p:spPr>
          <a:xfrm>
            <a:off x="3197252" y="4814506"/>
            <a:ext cx="11513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[to fly; flying]</a:t>
            </a:r>
          </a:p>
        </p:txBody>
      </p:sp>
      <p:pic>
        <p:nvPicPr>
          <p:cNvPr id="82" name="Picture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31" y="776521"/>
            <a:ext cx="1384405" cy="1031153"/>
          </a:xfrm>
          <a:prstGeom prst="rect">
            <a:avLst/>
          </a:prstGeom>
        </p:spPr>
      </p:pic>
      <p:grpSp>
        <p:nvGrpSpPr>
          <p:cNvPr id="20" name="Group 19"/>
          <p:cNvGrpSpPr/>
          <p:nvPr/>
        </p:nvGrpSpPr>
        <p:grpSpPr>
          <a:xfrm>
            <a:off x="6508095" y="849942"/>
            <a:ext cx="1123792" cy="1031061"/>
            <a:chOff x="898578" y="3349676"/>
            <a:chExt cx="1324840" cy="1195611"/>
          </a:xfrm>
        </p:grpSpPr>
        <p:pic>
          <p:nvPicPr>
            <p:cNvPr id="83" name="Picture 82"/>
            <p:cNvPicPr>
              <a:picLocks noChangeAspect="1"/>
            </p:cNvPicPr>
            <p:nvPr/>
          </p:nvPicPr>
          <p:blipFill rotWithShape="1">
            <a:blip r:embed="rId4" cstate="print">
              <a:extLst>
                <a:ext uri="{28A0092B-C50C-407E-A947-70E740481C1C}">
                  <a14:useLocalDpi xmlns:a14="http://schemas.microsoft.com/office/drawing/2010/main" val="0"/>
                </a:ext>
              </a:extLst>
            </a:blip>
            <a:srcRect l="9923" t="7320" r="7016" b="7134"/>
            <a:stretch/>
          </p:blipFill>
          <p:spPr>
            <a:xfrm>
              <a:off x="898578" y="3349676"/>
              <a:ext cx="1172166" cy="1195611"/>
            </a:xfrm>
            <a:prstGeom prst="rect">
              <a:avLst/>
            </a:prstGeom>
          </p:spPr>
        </p:pic>
        <p:sp>
          <p:nvSpPr>
            <p:cNvPr id="87" name="Right Arrow 86"/>
            <p:cNvSpPr/>
            <p:nvPr/>
          </p:nvSpPr>
          <p:spPr>
            <a:xfrm>
              <a:off x="1610956" y="3869549"/>
              <a:ext cx="612462" cy="160680"/>
            </a:xfrm>
            <a:prstGeom prst="rightArrow">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grpSp>
      <p:grpSp>
        <p:nvGrpSpPr>
          <p:cNvPr id="21" name="Group 20"/>
          <p:cNvGrpSpPr/>
          <p:nvPr/>
        </p:nvGrpSpPr>
        <p:grpSpPr>
          <a:xfrm>
            <a:off x="6512522" y="4684832"/>
            <a:ext cx="1055048" cy="1127368"/>
            <a:chOff x="1692749" y="4157446"/>
            <a:chExt cx="1172166" cy="1280060"/>
          </a:xfrm>
        </p:grpSpPr>
        <p:pic>
          <p:nvPicPr>
            <p:cNvPr id="85" name="Picture 84"/>
            <p:cNvPicPr>
              <a:picLocks noChangeAspect="1"/>
            </p:cNvPicPr>
            <p:nvPr/>
          </p:nvPicPr>
          <p:blipFill rotWithShape="1">
            <a:blip r:embed="rId4" cstate="print">
              <a:extLst>
                <a:ext uri="{28A0092B-C50C-407E-A947-70E740481C1C}">
                  <a14:useLocalDpi xmlns:a14="http://schemas.microsoft.com/office/drawing/2010/main" val="0"/>
                </a:ext>
              </a:extLst>
            </a:blip>
            <a:srcRect l="9923" t="7320" r="7016" b="7134"/>
            <a:stretch/>
          </p:blipFill>
          <p:spPr>
            <a:xfrm>
              <a:off x="1692749" y="4157446"/>
              <a:ext cx="1172166" cy="1195612"/>
            </a:xfrm>
            <a:prstGeom prst="rect">
              <a:avLst/>
            </a:prstGeom>
          </p:spPr>
        </p:pic>
        <p:sp>
          <p:nvSpPr>
            <p:cNvPr id="88" name="Right Arrow 87"/>
            <p:cNvSpPr/>
            <p:nvPr/>
          </p:nvSpPr>
          <p:spPr>
            <a:xfrm rot="5400000">
              <a:off x="1972601" y="5050935"/>
              <a:ext cx="612462" cy="160680"/>
            </a:xfrm>
            <a:prstGeom prst="rightArrow">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grpSp>
      <p:grpSp>
        <p:nvGrpSpPr>
          <p:cNvPr id="23" name="Group 22"/>
          <p:cNvGrpSpPr/>
          <p:nvPr/>
        </p:nvGrpSpPr>
        <p:grpSpPr>
          <a:xfrm>
            <a:off x="6540121" y="3442411"/>
            <a:ext cx="1020107" cy="1076315"/>
            <a:chOff x="177303" y="3720046"/>
            <a:chExt cx="1265921" cy="1195611"/>
          </a:xfrm>
        </p:grpSpPr>
        <p:pic>
          <p:nvPicPr>
            <p:cNvPr id="89" name="Picture 88"/>
            <p:cNvPicPr>
              <a:picLocks noChangeAspect="1"/>
            </p:cNvPicPr>
            <p:nvPr/>
          </p:nvPicPr>
          <p:blipFill rotWithShape="1">
            <a:blip r:embed="rId4" cstate="print">
              <a:extLst>
                <a:ext uri="{28A0092B-C50C-407E-A947-70E740481C1C}">
                  <a14:useLocalDpi xmlns:a14="http://schemas.microsoft.com/office/drawing/2010/main" val="0"/>
                </a:ext>
              </a:extLst>
            </a:blip>
            <a:srcRect l="9923" t="7320" r="7016" b="7134"/>
            <a:stretch/>
          </p:blipFill>
          <p:spPr>
            <a:xfrm>
              <a:off x="271058" y="3720046"/>
              <a:ext cx="1172166" cy="1195611"/>
            </a:xfrm>
            <a:prstGeom prst="rect">
              <a:avLst/>
            </a:prstGeom>
          </p:spPr>
        </p:pic>
        <p:sp>
          <p:nvSpPr>
            <p:cNvPr id="90" name="Right Arrow 89"/>
            <p:cNvSpPr/>
            <p:nvPr/>
          </p:nvSpPr>
          <p:spPr>
            <a:xfrm rot="10800000">
              <a:off x="177302" y="4237511"/>
              <a:ext cx="612462" cy="160680"/>
            </a:xfrm>
            <a:prstGeom prst="rightArrow">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grpSp>
      <p:grpSp>
        <p:nvGrpSpPr>
          <p:cNvPr id="22" name="Group 21"/>
          <p:cNvGrpSpPr/>
          <p:nvPr/>
        </p:nvGrpSpPr>
        <p:grpSpPr>
          <a:xfrm>
            <a:off x="8298612" y="2234936"/>
            <a:ext cx="870342" cy="977937"/>
            <a:chOff x="1110858" y="1013597"/>
            <a:chExt cx="1172166" cy="1320218"/>
          </a:xfrm>
        </p:grpSpPr>
        <p:pic>
          <p:nvPicPr>
            <p:cNvPr id="91" name="Picture 90"/>
            <p:cNvPicPr>
              <a:picLocks noChangeAspect="1"/>
            </p:cNvPicPr>
            <p:nvPr/>
          </p:nvPicPr>
          <p:blipFill rotWithShape="1">
            <a:blip r:embed="rId4" cstate="print">
              <a:extLst>
                <a:ext uri="{28A0092B-C50C-407E-A947-70E740481C1C}">
                  <a14:useLocalDpi xmlns:a14="http://schemas.microsoft.com/office/drawing/2010/main" val="0"/>
                </a:ext>
              </a:extLst>
            </a:blip>
            <a:srcRect l="9923" t="7320" r="7016" b="7134"/>
            <a:stretch/>
          </p:blipFill>
          <p:spPr>
            <a:xfrm>
              <a:off x="1110858" y="1138204"/>
              <a:ext cx="1172166" cy="1195611"/>
            </a:xfrm>
            <a:prstGeom prst="rect">
              <a:avLst/>
            </a:prstGeom>
            <a:ln>
              <a:noFill/>
            </a:ln>
          </p:spPr>
        </p:pic>
        <p:sp>
          <p:nvSpPr>
            <p:cNvPr id="92" name="Right Arrow 91"/>
            <p:cNvSpPr/>
            <p:nvPr/>
          </p:nvSpPr>
          <p:spPr>
            <a:xfrm rot="16200000">
              <a:off x="1384449" y="1239488"/>
              <a:ext cx="612462" cy="160680"/>
            </a:xfrm>
            <a:prstGeom prst="rightArrow">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grpSp>
      <p:pic>
        <p:nvPicPr>
          <p:cNvPr id="93" name="Picture 9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1309" y="941831"/>
            <a:ext cx="871774" cy="823723"/>
          </a:xfrm>
          <a:prstGeom prst="rect">
            <a:avLst/>
          </a:prstGeom>
          <a:ln>
            <a:noFill/>
          </a:ln>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1435" y="2248339"/>
            <a:ext cx="1327196" cy="663598"/>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5891" y="885678"/>
            <a:ext cx="1138869" cy="1077511"/>
          </a:xfrm>
          <a:prstGeom prst="rect">
            <a:avLst/>
          </a:prstGeom>
        </p:spPr>
      </p:pic>
      <p:sp>
        <p:nvSpPr>
          <p:cNvPr id="3" name="Rounded Rectangle 2">
            <a:extLst>
              <a:ext uri="{FF2B5EF4-FFF2-40B4-BE49-F238E27FC236}">
                <a16:creationId xmlns:a16="http://schemas.microsoft.com/office/drawing/2014/main" id="{92328F57-76B0-D348-833E-8D535BF4B1A9}"/>
              </a:ext>
            </a:extLst>
          </p:cNvPr>
          <p:cNvSpPr/>
          <p:nvPr/>
        </p:nvSpPr>
        <p:spPr>
          <a:xfrm>
            <a:off x="3081968" y="813329"/>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1" name="Rounded Rectangle 70">
            <a:extLst>
              <a:ext uri="{FF2B5EF4-FFF2-40B4-BE49-F238E27FC236}">
                <a16:creationId xmlns:a16="http://schemas.microsoft.com/office/drawing/2014/main" id="{578D22FC-BFAD-534E-B6F9-F050A36A2FDF}"/>
              </a:ext>
            </a:extLst>
          </p:cNvPr>
          <p:cNvSpPr/>
          <p:nvPr/>
        </p:nvSpPr>
        <p:spPr>
          <a:xfrm>
            <a:off x="3089856" y="4655765"/>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7" name="Rounded Rectangle 36">
            <a:extLst>
              <a:ext uri="{FF2B5EF4-FFF2-40B4-BE49-F238E27FC236}">
                <a16:creationId xmlns:a16="http://schemas.microsoft.com/office/drawing/2014/main" id="{B55332C8-B400-4D42-9614-F77F0D1EC641}"/>
              </a:ext>
            </a:extLst>
          </p:cNvPr>
          <p:cNvSpPr/>
          <p:nvPr/>
        </p:nvSpPr>
        <p:spPr>
          <a:xfrm>
            <a:off x="4701775" y="783960"/>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8" name="Rounded Rectangle 37">
            <a:extLst>
              <a:ext uri="{FF2B5EF4-FFF2-40B4-BE49-F238E27FC236}">
                <a16:creationId xmlns:a16="http://schemas.microsoft.com/office/drawing/2014/main" id="{D6B98A7C-709F-0B43-AF11-C1DD5D1AD0E0}"/>
              </a:ext>
            </a:extLst>
          </p:cNvPr>
          <p:cNvSpPr/>
          <p:nvPr/>
        </p:nvSpPr>
        <p:spPr>
          <a:xfrm>
            <a:off x="6380092" y="769972"/>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9" name="Rounded Rectangle 38">
            <a:extLst>
              <a:ext uri="{FF2B5EF4-FFF2-40B4-BE49-F238E27FC236}">
                <a16:creationId xmlns:a16="http://schemas.microsoft.com/office/drawing/2014/main" id="{FDE1FA54-BEC9-504C-AE35-60509D07AAEF}"/>
              </a:ext>
            </a:extLst>
          </p:cNvPr>
          <p:cNvSpPr/>
          <p:nvPr/>
        </p:nvSpPr>
        <p:spPr>
          <a:xfrm>
            <a:off x="8009719" y="760940"/>
            <a:ext cx="1345535" cy="1185503"/>
          </a:xfrm>
          <a:prstGeom prst="round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1" name="Rounded Rectangle 40">
            <a:extLst>
              <a:ext uri="{FF2B5EF4-FFF2-40B4-BE49-F238E27FC236}">
                <a16:creationId xmlns:a16="http://schemas.microsoft.com/office/drawing/2014/main" id="{22A6BD2D-F877-4E4D-8A10-4AE6B1EBEFFA}"/>
              </a:ext>
            </a:extLst>
          </p:cNvPr>
          <p:cNvSpPr/>
          <p:nvPr/>
        </p:nvSpPr>
        <p:spPr>
          <a:xfrm>
            <a:off x="4698576" y="2072697"/>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3" name="Rounded Rectangle 42">
            <a:extLst>
              <a:ext uri="{FF2B5EF4-FFF2-40B4-BE49-F238E27FC236}">
                <a16:creationId xmlns:a16="http://schemas.microsoft.com/office/drawing/2014/main" id="{6F0204D1-18D3-6744-9248-8DD3887EE8C1}"/>
              </a:ext>
            </a:extLst>
          </p:cNvPr>
          <p:cNvSpPr/>
          <p:nvPr/>
        </p:nvSpPr>
        <p:spPr>
          <a:xfrm>
            <a:off x="8031845" y="2079222"/>
            <a:ext cx="1345535" cy="1185503"/>
          </a:xfrm>
          <a:prstGeom prst="round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9" name="Rounded Rectangle 48">
            <a:extLst>
              <a:ext uri="{FF2B5EF4-FFF2-40B4-BE49-F238E27FC236}">
                <a16:creationId xmlns:a16="http://schemas.microsoft.com/office/drawing/2014/main" id="{8F937E00-FBDB-0D4E-BCCC-234A27EE8685}"/>
              </a:ext>
            </a:extLst>
          </p:cNvPr>
          <p:cNvSpPr/>
          <p:nvPr/>
        </p:nvSpPr>
        <p:spPr>
          <a:xfrm>
            <a:off x="8031845" y="3359159"/>
            <a:ext cx="1345535" cy="1185503"/>
          </a:xfrm>
          <a:prstGeom prst="round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8" name="Rounded Rectangle 77">
            <a:extLst>
              <a:ext uri="{FF2B5EF4-FFF2-40B4-BE49-F238E27FC236}">
                <a16:creationId xmlns:a16="http://schemas.microsoft.com/office/drawing/2014/main" id="{8F937E00-FBDB-0D4E-BCCC-234A27EE8685}"/>
              </a:ext>
            </a:extLst>
          </p:cNvPr>
          <p:cNvSpPr/>
          <p:nvPr/>
        </p:nvSpPr>
        <p:spPr>
          <a:xfrm>
            <a:off x="8031845" y="4674025"/>
            <a:ext cx="1345535" cy="1185503"/>
          </a:xfrm>
          <a:prstGeom prst="round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8" name="Rounded Rectangle 47">
            <a:extLst>
              <a:ext uri="{FF2B5EF4-FFF2-40B4-BE49-F238E27FC236}">
                <a16:creationId xmlns:a16="http://schemas.microsoft.com/office/drawing/2014/main" id="{0FCD82F3-2759-5149-A51B-B37A8E70CE37}"/>
              </a:ext>
            </a:extLst>
          </p:cNvPr>
          <p:cNvSpPr/>
          <p:nvPr/>
        </p:nvSpPr>
        <p:spPr>
          <a:xfrm>
            <a:off x="6366616" y="3365959"/>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6" name="Rounded Rectangle 75">
            <a:extLst>
              <a:ext uri="{FF2B5EF4-FFF2-40B4-BE49-F238E27FC236}">
                <a16:creationId xmlns:a16="http://schemas.microsoft.com/office/drawing/2014/main" id="{0FCD82F3-2759-5149-A51B-B37A8E70CE37}"/>
              </a:ext>
            </a:extLst>
          </p:cNvPr>
          <p:cNvSpPr/>
          <p:nvPr/>
        </p:nvSpPr>
        <p:spPr>
          <a:xfrm>
            <a:off x="6366616" y="4680825"/>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81" name="Picture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7440" y="3842980"/>
            <a:ext cx="542320" cy="512428"/>
          </a:xfrm>
          <a:prstGeom prst="rect">
            <a:avLst/>
          </a:prstGeom>
        </p:spPr>
      </p:pic>
      <p:pic>
        <p:nvPicPr>
          <p:cNvPr id="80" name="Picture 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1037" y="3848378"/>
            <a:ext cx="367991" cy="424605"/>
          </a:xfrm>
          <a:prstGeom prst="rect">
            <a:avLst/>
          </a:prstGeom>
        </p:spPr>
      </p:pic>
      <p:sp>
        <p:nvSpPr>
          <p:cNvPr id="47" name="Rounded Rectangle 46">
            <a:extLst>
              <a:ext uri="{FF2B5EF4-FFF2-40B4-BE49-F238E27FC236}">
                <a16:creationId xmlns:a16="http://schemas.microsoft.com/office/drawing/2014/main" id="{DB369CDD-2655-D446-AD48-353DAD27FF48}"/>
              </a:ext>
            </a:extLst>
          </p:cNvPr>
          <p:cNvSpPr/>
          <p:nvPr/>
        </p:nvSpPr>
        <p:spPr>
          <a:xfrm>
            <a:off x="4698667" y="3361434"/>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6" name="Rounded Rectangle 45">
            <a:extLst>
              <a:ext uri="{FF2B5EF4-FFF2-40B4-BE49-F238E27FC236}">
                <a16:creationId xmlns:a16="http://schemas.microsoft.com/office/drawing/2014/main" id="{578D22FC-BFAD-534E-B6F9-F050A36A2FDF}"/>
              </a:ext>
            </a:extLst>
          </p:cNvPr>
          <p:cNvSpPr/>
          <p:nvPr/>
        </p:nvSpPr>
        <p:spPr>
          <a:xfrm>
            <a:off x="3089856" y="3340899"/>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0" name="Rounded Rectangle 39">
            <a:extLst>
              <a:ext uri="{FF2B5EF4-FFF2-40B4-BE49-F238E27FC236}">
                <a16:creationId xmlns:a16="http://schemas.microsoft.com/office/drawing/2014/main" id="{B2128A51-AC73-0F4A-A2FF-37029B469359}"/>
              </a:ext>
            </a:extLst>
          </p:cNvPr>
          <p:cNvSpPr/>
          <p:nvPr/>
        </p:nvSpPr>
        <p:spPr>
          <a:xfrm>
            <a:off x="3073792" y="2042560"/>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94" name="TextBox 93"/>
          <p:cNvSpPr txBox="1"/>
          <p:nvPr/>
        </p:nvSpPr>
        <p:spPr>
          <a:xfrm>
            <a:off x="6291196" y="2273112"/>
            <a:ext cx="14710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[history; story]</a:t>
            </a:r>
          </a:p>
        </p:txBody>
      </p:sp>
      <p:sp>
        <p:nvSpPr>
          <p:cNvPr id="74" name="Rounded Rectangle 73">
            <a:extLst>
              <a:ext uri="{FF2B5EF4-FFF2-40B4-BE49-F238E27FC236}">
                <a16:creationId xmlns:a16="http://schemas.microsoft.com/office/drawing/2014/main" id="{DB369CDD-2655-D446-AD48-353DAD27FF48}"/>
              </a:ext>
            </a:extLst>
          </p:cNvPr>
          <p:cNvSpPr/>
          <p:nvPr/>
        </p:nvSpPr>
        <p:spPr>
          <a:xfrm>
            <a:off x="4698667" y="4676300"/>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2" name="Rounded Rectangle 41">
            <a:extLst>
              <a:ext uri="{FF2B5EF4-FFF2-40B4-BE49-F238E27FC236}">
                <a16:creationId xmlns:a16="http://schemas.microsoft.com/office/drawing/2014/main" id="{11F231BA-18E2-B241-8A85-F80048CA19C6}"/>
              </a:ext>
            </a:extLst>
          </p:cNvPr>
          <p:cNvSpPr/>
          <p:nvPr/>
        </p:nvSpPr>
        <p:spPr>
          <a:xfrm>
            <a:off x="6377408" y="2078587"/>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7B93A576-D3C9-409A-96B1-EFCE3535C959}"/>
              </a:ext>
            </a:extLst>
          </p:cNvPr>
          <p:cNvSpPr txBox="1"/>
          <p:nvPr/>
        </p:nvSpPr>
        <p:spPr>
          <a:xfrm>
            <a:off x="2695210" y="813329"/>
            <a:ext cx="350694" cy="461665"/>
          </a:xfrm>
          <a:prstGeom prst="rect">
            <a:avLst/>
          </a:prstGeom>
          <a:noFill/>
        </p:spPr>
        <p:txBody>
          <a:bodyPr wrap="square" rtlCol="0">
            <a:spAutoFit/>
          </a:bodyPr>
          <a:lstStyle/>
          <a:p>
            <a:pPr algn="l"/>
            <a:r>
              <a:rPr lang="en-GB" sz="2400" b="1" dirty="0"/>
              <a:t>A</a:t>
            </a:r>
          </a:p>
        </p:txBody>
      </p:sp>
      <p:sp>
        <p:nvSpPr>
          <p:cNvPr id="66" name="TextBox 65">
            <a:extLst>
              <a:ext uri="{FF2B5EF4-FFF2-40B4-BE49-F238E27FC236}">
                <a16:creationId xmlns:a16="http://schemas.microsoft.com/office/drawing/2014/main" id="{4755A45C-3DD4-4CEE-A24B-E6884F08F017}"/>
              </a:ext>
            </a:extLst>
          </p:cNvPr>
          <p:cNvSpPr txBox="1"/>
          <p:nvPr/>
        </p:nvSpPr>
        <p:spPr>
          <a:xfrm>
            <a:off x="4372113" y="815861"/>
            <a:ext cx="350694" cy="461665"/>
          </a:xfrm>
          <a:prstGeom prst="rect">
            <a:avLst/>
          </a:prstGeom>
          <a:noFill/>
        </p:spPr>
        <p:txBody>
          <a:bodyPr wrap="square" rtlCol="0">
            <a:spAutoFit/>
          </a:bodyPr>
          <a:lstStyle/>
          <a:p>
            <a:pPr algn="l"/>
            <a:r>
              <a:rPr lang="en-GB" sz="2400" b="1" dirty="0"/>
              <a:t>B</a:t>
            </a:r>
          </a:p>
        </p:txBody>
      </p:sp>
      <p:sp>
        <p:nvSpPr>
          <p:cNvPr id="70" name="TextBox 69">
            <a:extLst>
              <a:ext uri="{FF2B5EF4-FFF2-40B4-BE49-F238E27FC236}">
                <a16:creationId xmlns:a16="http://schemas.microsoft.com/office/drawing/2014/main" id="{6C3E3998-1A8B-49C1-8ACC-BC562110D88F}"/>
              </a:ext>
            </a:extLst>
          </p:cNvPr>
          <p:cNvSpPr txBox="1"/>
          <p:nvPr/>
        </p:nvSpPr>
        <p:spPr>
          <a:xfrm>
            <a:off x="6006253" y="773881"/>
            <a:ext cx="350694" cy="461665"/>
          </a:xfrm>
          <a:prstGeom prst="rect">
            <a:avLst/>
          </a:prstGeom>
          <a:noFill/>
        </p:spPr>
        <p:txBody>
          <a:bodyPr wrap="square" rtlCol="0">
            <a:spAutoFit/>
          </a:bodyPr>
          <a:lstStyle/>
          <a:p>
            <a:pPr algn="l"/>
            <a:r>
              <a:rPr lang="en-GB" sz="2400" b="1" dirty="0"/>
              <a:t>C</a:t>
            </a:r>
          </a:p>
        </p:txBody>
      </p:sp>
      <p:sp>
        <p:nvSpPr>
          <p:cNvPr id="73" name="TextBox 72">
            <a:extLst>
              <a:ext uri="{FF2B5EF4-FFF2-40B4-BE49-F238E27FC236}">
                <a16:creationId xmlns:a16="http://schemas.microsoft.com/office/drawing/2014/main" id="{2800227E-F8EB-41F1-9CAC-E5D58512DDD6}"/>
              </a:ext>
            </a:extLst>
          </p:cNvPr>
          <p:cNvSpPr txBox="1"/>
          <p:nvPr/>
        </p:nvSpPr>
        <p:spPr>
          <a:xfrm>
            <a:off x="7689921" y="778732"/>
            <a:ext cx="350694" cy="461665"/>
          </a:xfrm>
          <a:prstGeom prst="rect">
            <a:avLst/>
          </a:prstGeom>
          <a:noFill/>
        </p:spPr>
        <p:txBody>
          <a:bodyPr wrap="square" rtlCol="0">
            <a:spAutoFit/>
          </a:bodyPr>
          <a:lstStyle/>
          <a:p>
            <a:pPr algn="l"/>
            <a:r>
              <a:rPr lang="en-GB" sz="2400" b="1" dirty="0"/>
              <a:t>D</a:t>
            </a:r>
          </a:p>
        </p:txBody>
      </p:sp>
      <p:sp>
        <p:nvSpPr>
          <p:cNvPr id="75" name="TextBox 74">
            <a:extLst>
              <a:ext uri="{FF2B5EF4-FFF2-40B4-BE49-F238E27FC236}">
                <a16:creationId xmlns:a16="http://schemas.microsoft.com/office/drawing/2014/main" id="{09A772FC-F7C8-4338-81EB-5FE2A3249227}"/>
              </a:ext>
            </a:extLst>
          </p:cNvPr>
          <p:cNvSpPr txBox="1"/>
          <p:nvPr/>
        </p:nvSpPr>
        <p:spPr>
          <a:xfrm>
            <a:off x="2713368" y="2128409"/>
            <a:ext cx="350694" cy="461665"/>
          </a:xfrm>
          <a:prstGeom prst="rect">
            <a:avLst/>
          </a:prstGeom>
          <a:noFill/>
        </p:spPr>
        <p:txBody>
          <a:bodyPr wrap="square" rtlCol="0">
            <a:spAutoFit/>
          </a:bodyPr>
          <a:lstStyle/>
          <a:p>
            <a:pPr algn="l"/>
            <a:r>
              <a:rPr lang="en-GB" sz="2400" b="1" dirty="0"/>
              <a:t>E</a:t>
            </a:r>
          </a:p>
        </p:txBody>
      </p:sp>
      <p:sp>
        <p:nvSpPr>
          <p:cNvPr id="77" name="TextBox 76">
            <a:extLst>
              <a:ext uri="{FF2B5EF4-FFF2-40B4-BE49-F238E27FC236}">
                <a16:creationId xmlns:a16="http://schemas.microsoft.com/office/drawing/2014/main" id="{AD2CEADA-1777-4E82-93D0-58D6282E67FA}"/>
              </a:ext>
            </a:extLst>
          </p:cNvPr>
          <p:cNvSpPr txBox="1"/>
          <p:nvPr/>
        </p:nvSpPr>
        <p:spPr>
          <a:xfrm>
            <a:off x="4390271" y="2130941"/>
            <a:ext cx="350694" cy="461665"/>
          </a:xfrm>
          <a:prstGeom prst="rect">
            <a:avLst/>
          </a:prstGeom>
          <a:noFill/>
        </p:spPr>
        <p:txBody>
          <a:bodyPr wrap="square" rtlCol="0">
            <a:spAutoFit/>
          </a:bodyPr>
          <a:lstStyle/>
          <a:p>
            <a:pPr algn="l"/>
            <a:r>
              <a:rPr lang="en-GB" sz="2400" b="1" dirty="0"/>
              <a:t>F</a:t>
            </a:r>
          </a:p>
        </p:txBody>
      </p:sp>
      <p:sp>
        <p:nvSpPr>
          <p:cNvPr id="95" name="TextBox 94">
            <a:extLst>
              <a:ext uri="{FF2B5EF4-FFF2-40B4-BE49-F238E27FC236}">
                <a16:creationId xmlns:a16="http://schemas.microsoft.com/office/drawing/2014/main" id="{FCDCC5E0-85EB-471B-B2AD-32C50BDE3967}"/>
              </a:ext>
            </a:extLst>
          </p:cNvPr>
          <p:cNvSpPr txBox="1"/>
          <p:nvPr/>
        </p:nvSpPr>
        <p:spPr>
          <a:xfrm>
            <a:off x="6024411" y="2088961"/>
            <a:ext cx="350694" cy="461665"/>
          </a:xfrm>
          <a:prstGeom prst="rect">
            <a:avLst/>
          </a:prstGeom>
          <a:noFill/>
        </p:spPr>
        <p:txBody>
          <a:bodyPr wrap="square" rtlCol="0">
            <a:spAutoFit/>
          </a:bodyPr>
          <a:lstStyle/>
          <a:p>
            <a:pPr algn="l"/>
            <a:r>
              <a:rPr lang="en-GB" sz="2400" b="1" dirty="0"/>
              <a:t>G</a:t>
            </a:r>
          </a:p>
        </p:txBody>
      </p:sp>
      <p:sp>
        <p:nvSpPr>
          <p:cNvPr id="96" name="TextBox 95">
            <a:extLst>
              <a:ext uri="{FF2B5EF4-FFF2-40B4-BE49-F238E27FC236}">
                <a16:creationId xmlns:a16="http://schemas.microsoft.com/office/drawing/2014/main" id="{D517A06C-CD0A-48B3-A88A-D6D286C2C58D}"/>
              </a:ext>
            </a:extLst>
          </p:cNvPr>
          <p:cNvSpPr txBox="1"/>
          <p:nvPr/>
        </p:nvSpPr>
        <p:spPr>
          <a:xfrm>
            <a:off x="7708079" y="2093812"/>
            <a:ext cx="350694" cy="461665"/>
          </a:xfrm>
          <a:prstGeom prst="rect">
            <a:avLst/>
          </a:prstGeom>
          <a:noFill/>
        </p:spPr>
        <p:txBody>
          <a:bodyPr wrap="square" rtlCol="0">
            <a:spAutoFit/>
          </a:bodyPr>
          <a:lstStyle/>
          <a:p>
            <a:pPr algn="l"/>
            <a:r>
              <a:rPr lang="en-GB" sz="2400" b="1" dirty="0"/>
              <a:t>H</a:t>
            </a:r>
          </a:p>
        </p:txBody>
      </p:sp>
      <p:sp>
        <p:nvSpPr>
          <p:cNvPr id="97" name="TextBox 96">
            <a:extLst>
              <a:ext uri="{FF2B5EF4-FFF2-40B4-BE49-F238E27FC236}">
                <a16:creationId xmlns:a16="http://schemas.microsoft.com/office/drawing/2014/main" id="{B652300E-61EA-4B24-96A2-770F789E3FAE}"/>
              </a:ext>
            </a:extLst>
          </p:cNvPr>
          <p:cNvSpPr txBox="1"/>
          <p:nvPr/>
        </p:nvSpPr>
        <p:spPr>
          <a:xfrm>
            <a:off x="2713368" y="3335638"/>
            <a:ext cx="350694" cy="461665"/>
          </a:xfrm>
          <a:prstGeom prst="rect">
            <a:avLst/>
          </a:prstGeom>
          <a:noFill/>
        </p:spPr>
        <p:txBody>
          <a:bodyPr wrap="square" rtlCol="0">
            <a:spAutoFit/>
          </a:bodyPr>
          <a:lstStyle/>
          <a:p>
            <a:pPr algn="l"/>
            <a:r>
              <a:rPr lang="en-GB" sz="2400" b="1" dirty="0"/>
              <a:t>I</a:t>
            </a:r>
          </a:p>
        </p:txBody>
      </p:sp>
      <p:sp>
        <p:nvSpPr>
          <p:cNvPr id="98" name="TextBox 97">
            <a:extLst>
              <a:ext uri="{FF2B5EF4-FFF2-40B4-BE49-F238E27FC236}">
                <a16:creationId xmlns:a16="http://schemas.microsoft.com/office/drawing/2014/main" id="{008DD14E-8B13-4D38-9D8B-E7A02F36FF4A}"/>
              </a:ext>
            </a:extLst>
          </p:cNvPr>
          <p:cNvSpPr txBox="1"/>
          <p:nvPr/>
        </p:nvSpPr>
        <p:spPr>
          <a:xfrm>
            <a:off x="4390271" y="3338170"/>
            <a:ext cx="350694" cy="461665"/>
          </a:xfrm>
          <a:prstGeom prst="rect">
            <a:avLst/>
          </a:prstGeom>
          <a:noFill/>
        </p:spPr>
        <p:txBody>
          <a:bodyPr wrap="square" rtlCol="0">
            <a:spAutoFit/>
          </a:bodyPr>
          <a:lstStyle/>
          <a:p>
            <a:pPr algn="l"/>
            <a:r>
              <a:rPr lang="en-GB" sz="2400" b="1" dirty="0"/>
              <a:t>J</a:t>
            </a:r>
          </a:p>
        </p:txBody>
      </p:sp>
      <p:sp>
        <p:nvSpPr>
          <p:cNvPr id="99" name="TextBox 98">
            <a:extLst>
              <a:ext uri="{FF2B5EF4-FFF2-40B4-BE49-F238E27FC236}">
                <a16:creationId xmlns:a16="http://schemas.microsoft.com/office/drawing/2014/main" id="{62C7E8DE-06FE-4CA6-83A9-B01B4DC201DC}"/>
              </a:ext>
            </a:extLst>
          </p:cNvPr>
          <p:cNvSpPr txBox="1"/>
          <p:nvPr/>
        </p:nvSpPr>
        <p:spPr>
          <a:xfrm>
            <a:off x="6024411" y="3296190"/>
            <a:ext cx="350694" cy="461665"/>
          </a:xfrm>
          <a:prstGeom prst="rect">
            <a:avLst/>
          </a:prstGeom>
          <a:noFill/>
        </p:spPr>
        <p:txBody>
          <a:bodyPr wrap="square" rtlCol="0">
            <a:spAutoFit/>
          </a:bodyPr>
          <a:lstStyle/>
          <a:p>
            <a:pPr algn="l"/>
            <a:r>
              <a:rPr lang="en-GB" sz="2400" b="1" dirty="0"/>
              <a:t>K</a:t>
            </a:r>
          </a:p>
        </p:txBody>
      </p:sp>
      <p:sp>
        <p:nvSpPr>
          <p:cNvPr id="100" name="TextBox 99">
            <a:extLst>
              <a:ext uri="{FF2B5EF4-FFF2-40B4-BE49-F238E27FC236}">
                <a16:creationId xmlns:a16="http://schemas.microsoft.com/office/drawing/2014/main" id="{8E6F2FEE-86D4-4D47-AF4F-5A2B69322A00}"/>
              </a:ext>
            </a:extLst>
          </p:cNvPr>
          <p:cNvSpPr txBox="1"/>
          <p:nvPr/>
        </p:nvSpPr>
        <p:spPr>
          <a:xfrm>
            <a:off x="7708079" y="3301041"/>
            <a:ext cx="350694" cy="461665"/>
          </a:xfrm>
          <a:prstGeom prst="rect">
            <a:avLst/>
          </a:prstGeom>
          <a:noFill/>
        </p:spPr>
        <p:txBody>
          <a:bodyPr wrap="square" rtlCol="0">
            <a:spAutoFit/>
          </a:bodyPr>
          <a:lstStyle/>
          <a:p>
            <a:pPr algn="l"/>
            <a:r>
              <a:rPr lang="en-GB" sz="2400" b="1" dirty="0"/>
              <a:t>L</a:t>
            </a:r>
          </a:p>
        </p:txBody>
      </p:sp>
      <p:sp>
        <p:nvSpPr>
          <p:cNvPr id="101" name="TextBox 100">
            <a:extLst>
              <a:ext uri="{FF2B5EF4-FFF2-40B4-BE49-F238E27FC236}">
                <a16:creationId xmlns:a16="http://schemas.microsoft.com/office/drawing/2014/main" id="{9E70B292-F3EC-4F13-95BF-0501D12448F4}"/>
              </a:ext>
            </a:extLst>
          </p:cNvPr>
          <p:cNvSpPr txBox="1"/>
          <p:nvPr/>
        </p:nvSpPr>
        <p:spPr>
          <a:xfrm>
            <a:off x="2713368" y="4611694"/>
            <a:ext cx="350694" cy="461665"/>
          </a:xfrm>
          <a:prstGeom prst="rect">
            <a:avLst/>
          </a:prstGeom>
          <a:noFill/>
        </p:spPr>
        <p:txBody>
          <a:bodyPr wrap="square" rtlCol="0">
            <a:spAutoFit/>
          </a:bodyPr>
          <a:lstStyle/>
          <a:p>
            <a:pPr algn="l"/>
            <a:r>
              <a:rPr lang="en-GB" sz="2400" b="1" dirty="0"/>
              <a:t>M</a:t>
            </a:r>
          </a:p>
        </p:txBody>
      </p:sp>
      <p:sp>
        <p:nvSpPr>
          <p:cNvPr id="102" name="TextBox 101">
            <a:extLst>
              <a:ext uri="{FF2B5EF4-FFF2-40B4-BE49-F238E27FC236}">
                <a16:creationId xmlns:a16="http://schemas.microsoft.com/office/drawing/2014/main" id="{5A816ADC-51B6-4A2C-B99F-3BC03ED9F2DE}"/>
              </a:ext>
            </a:extLst>
          </p:cNvPr>
          <p:cNvSpPr txBox="1"/>
          <p:nvPr/>
        </p:nvSpPr>
        <p:spPr>
          <a:xfrm>
            <a:off x="4390271" y="4614226"/>
            <a:ext cx="350694" cy="461665"/>
          </a:xfrm>
          <a:prstGeom prst="rect">
            <a:avLst/>
          </a:prstGeom>
          <a:noFill/>
        </p:spPr>
        <p:txBody>
          <a:bodyPr wrap="square" rtlCol="0">
            <a:spAutoFit/>
          </a:bodyPr>
          <a:lstStyle/>
          <a:p>
            <a:pPr algn="l"/>
            <a:r>
              <a:rPr lang="en-GB" sz="2400" b="1" dirty="0"/>
              <a:t>N</a:t>
            </a:r>
          </a:p>
        </p:txBody>
      </p:sp>
      <p:sp>
        <p:nvSpPr>
          <p:cNvPr id="103" name="TextBox 102">
            <a:extLst>
              <a:ext uri="{FF2B5EF4-FFF2-40B4-BE49-F238E27FC236}">
                <a16:creationId xmlns:a16="http://schemas.microsoft.com/office/drawing/2014/main" id="{21BFF823-58D7-4294-830B-4603A66B30CC}"/>
              </a:ext>
            </a:extLst>
          </p:cNvPr>
          <p:cNvSpPr txBox="1"/>
          <p:nvPr/>
        </p:nvSpPr>
        <p:spPr>
          <a:xfrm>
            <a:off x="6024411" y="4572246"/>
            <a:ext cx="350694" cy="461665"/>
          </a:xfrm>
          <a:prstGeom prst="rect">
            <a:avLst/>
          </a:prstGeom>
          <a:noFill/>
        </p:spPr>
        <p:txBody>
          <a:bodyPr wrap="square" rtlCol="0">
            <a:spAutoFit/>
          </a:bodyPr>
          <a:lstStyle/>
          <a:p>
            <a:pPr algn="l"/>
            <a:r>
              <a:rPr lang="en-GB" sz="2400" b="1" dirty="0"/>
              <a:t>O</a:t>
            </a:r>
          </a:p>
        </p:txBody>
      </p:sp>
      <p:sp>
        <p:nvSpPr>
          <p:cNvPr id="104" name="TextBox 103">
            <a:extLst>
              <a:ext uri="{FF2B5EF4-FFF2-40B4-BE49-F238E27FC236}">
                <a16:creationId xmlns:a16="http://schemas.microsoft.com/office/drawing/2014/main" id="{8BE309F3-7DCA-463D-874A-E926D3232C16}"/>
              </a:ext>
            </a:extLst>
          </p:cNvPr>
          <p:cNvSpPr txBox="1"/>
          <p:nvPr/>
        </p:nvSpPr>
        <p:spPr>
          <a:xfrm>
            <a:off x="7708079" y="4577097"/>
            <a:ext cx="350694" cy="461665"/>
          </a:xfrm>
          <a:prstGeom prst="rect">
            <a:avLst/>
          </a:prstGeom>
          <a:noFill/>
        </p:spPr>
        <p:txBody>
          <a:bodyPr wrap="square" rtlCol="0">
            <a:spAutoFit/>
          </a:bodyPr>
          <a:lstStyle/>
          <a:p>
            <a:pPr algn="l"/>
            <a:r>
              <a:rPr lang="en-GB" sz="2400" b="1" dirty="0"/>
              <a:t>P</a:t>
            </a:r>
          </a:p>
        </p:txBody>
      </p:sp>
      <p:sp>
        <p:nvSpPr>
          <p:cNvPr id="5" name="Title 4">
            <a:extLst>
              <a:ext uri="{FF2B5EF4-FFF2-40B4-BE49-F238E27FC236}">
                <a16:creationId xmlns:a16="http://schemas.microsoft.com/office/drawing/2014/main" id="{F40850F9-3898-4FBB-8774-0926C09BFCF0}"/>
              </a:ext>
            </a:extLst>
          </p:cNvPr>
          <p:cNvSpPr>
            <a:spLocks noGrp="1"/>
          </p:cNvSpPr>
          <p:nvPr>
            <p:ph type="title"/>
          </p:nvPr>
        </p:nvSpPr>
        <p:spPr>
          <a:xfrm>
            <a:off x="0" y="213557"/>
            <a:ext cx="2372497" cy="647577"/>
          </a:xfrm>
        </p:spPr>
        <p:txBody>
          <a:bodyPr>
            <a:normAutofit/>
          </a:bodyPr>
          <a:lstStyle/>
          <a:p>
            <a:r>
              <a:rPr lang="en-GB" sz="2800" dirty="0" err="1"/>
              <a:t>Antworten</a:t>
            </a:r>
            <a:endParaRPr lang="en-GB" sz="2800" dirty="0"/>
          </a:p>
        </p:txBody>
      </p:sp>
    </p:spTree>
    <p:extLst>
      <p:ext uri="{BB962C8B-B14F-4D97-AF65-F5344CB8AC3E}">
        <p14:creationId xmlns:p14="http://schemas.microsoft.com/office/powerpoint/2010/main" val="3733872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Wann</a:t>
            </a:r>
            <a:r>
              <a:rPr lang="en-GB" sz="2800" b="1" dirty="0">
                <a:solidFill>
                  <a:schemeClr val="bg1"/>
                </a:solidFill>
              </a:rPr>
              <a:t> </a:t>
            </a:r>
            <a:r>
              <a:rPr lang="en-GB" sz="2800" b="1" dirty="0" err="1">
                <a:solidFill>
                  <a:schemeClr val="bg1"/>
                </a:solidFill>
              </a:rPr>
              <a:t>fährt</a:t>
            </a:r>
            <a:r>
              <a:rPr lang="en-GB" sz="2800" b="1" dirty="0">
                <a:solidFill>
                  <a:schemeClr val="bg1"/>
                </a:solidFill>
              </a:rPr>
              <a:t> der Zug?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32607" y="247047"/>
            <a:ext cx="1024720" cy="386000"/>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B0502020202020204" pitchFamily="34" charset="0"/>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93814" y="1239150"/>
            <a:ext cx="10328974" cy="830997"/>
          </a:xfrm>
          <a:prstGeom prst="rect">
            <a:avLst/>
          </a:prstGeom>
          <a:noFill/>
        </p:spPr>
        <p:txBody>
          <a:bodyPr wrap="square" rtlCol="0">
            <a:spAutoFit/>
          </a:bodyPr>
          <a:lstStyle/>
          <a:p>
            <a:pPr lvl="0">
              <a:defRPr/>
            </a:pPr>
            <a:r>
              <a:rPr lang="de-DE" sz="2400" dirty="0"/>
              <a:t>Der nächste Zug nach </a:t>
            </a:r>
            <a:r>
              <a:rPr lang="de-DE" sz="2400" u="sng" dirty="0"/>
              <a:t>Köln</a:t>
            </a:r>
            <a:r>
              <a:rPr lang="de-DE" sz="2400" dirty="0"/>
              <a:t> </a:t>
            </a:r>
          </a:p>
          <a:p>
            <a:pPr lvl="0">
              <a:defRPr/>
            </a:pPr>
            <a:r>
              <a:rPr lang="de-DE" sz="2400" dirty="0"/>
              <a:t>fährt um </a:t>
            </a:r>
            <a:r>
              <a:rPr lang="de-DE" sz="2400" u="sng" dirty="0"/>
              <a:t>neun</a:t>
            </a:r>
            <a:r>
              <a:rPr lang="de-DE" sz="2400" dirty="0"/>
              <a:t> Uhr </a:t>
            </a:r>
            <a:r>
              <a:rPr lang="de-DE" sz="2400" u="sng" dirty="0"/>
              <a:t>vierzehn</a:t>
            </a:r>
            <a:r>
              <a:rPr lang="de-DE" sz="2400" dirty="0"/>
              <a:t>.  </a:t>
            </a:r>
          </a:p>
        </p:txBody>
      </p:sp>
      <p:pic>
        <p:nvPicPr>
          <p:cNvPr id="6" name="Picture 5" descr="A close up of a logo&#10;&#10;Description automatically generated">
            <a:extLst>
              <a:ext uri="{FF2B5EF4-FFF2-40B4-BE49-F238E27FC236}">
                <a16:creationId xmlns:a16="http://schemas.microsoft.com/office/drawing/2014/main" id="{AC0BB8B6-18DC-48F1-A566-14A414F894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042" y="546223"/>
            <a:ext cx="1438329" cy="1776759"/>
          </a:xfrm>
          <a:prstGeom prst="rect">
            <a:avLst/>
          </a:prstGeom>
        </p:spPr>
      </p:pic>
      <p:sp>
        <p:nvSpPr>
          <p:cNvPr id="8" name="TextBox 7">
            <a:extLst>
              <a:ext uri="{FF2B5EF4-FFF2-40B4-BE49-F238E27FC236}">
                <a16:creationId xmlns:a16="http://schemas.microsoft.com/office/drawing/2014/main" id="{0059922B-7BB8-6A4C-A3D8-5E83A76F38CE}"/>
              </a:ext>
            </a:extLst>
          </p:cNvPr>
          <p:cNvSpPr txBox="1"/>
          <p:nvPr/>
        </p:nvSpPr>
        <p:spPr>
          <a:xfrm>
            <a:off x="9832996" y="546223"/>
            <a:ext cx="4482306" cy="5816977"/>
          </a:xfrm>
          <a:prstGeom prst="rect">
            <a:avLst/>
          </a:prstGeom>
          <a:noFill/>
        </p:spPr>
        <p:txBody>
          <a:bodyPr wrap="square" rtlCol="0">
            <a:spAutoFit/>
          </a:bodyPr>
          <a:lstStyle/>
          <a:p>
            <a:pPr lvl="0">
              <a:defRPr/>
            </a:pPr>
            <a:r>
              <a:rPr lang="de-DE" sz="2800" b="1" dirty="0"/>
              <a:t>Wo?	  	</a:t>
            </a:r>
          </a:p>
          <a:p>
            <a:pPr lvl="0">
              <a:defRPr/>
            </a:pPr>
            <a:endParaRPr lang="de-DE" sz="2800" b="1" dirty="0"/>
          </a:p>
          <a:p>
            <a:pPr lvl="0">
              <a:defRPr/>
            </a:pPr>
            <a:r>
              <a:rPr lang="de-DE" sz="2800" dirty="0"/>
              <a:t>Hamburg</a:t>
            </a:r>
          </a:p>
          <a:p>
            <a:pPr lvl="0">
              <a:defRPr/>
            </a:pPr>
            <a:endParaRPr lang="de-DE" sz="2800" dirty="0"/>
          </a:p>
          <a:p>
            <a:pPr lvl="0">
              <a:defRPr/>
            </a:pPr>
            <a:endParaRPr lang="de-DE" sz="900" dirty="0"/>
          </a:p>
          <a:p>
            <a:pPr lvl="0">
              <a:defRPr/>
            </a:pPr>
            <a:r>
              <a:rPr lang="de-DE" sz="2800" dirty="0"/>
              <a:t>München</a:t>
            </a:r>
          </a:p>
          <a:p>
            <a:pPr lvl="0">
              <a:defRPr/>
            </a:pPr>
            <a:endParaRPr lang="de-DE" sz="2800" dirty="0"/>
          </a:p>
          <a:p>
            <a:pPr lvl="0">
              <a:defRPr/>
            </a:pPr>
            <a:endParaRPr lang="de-DE" sz="900" dirty="0"/>
          </a:p>
          <a:p>
            <a:pPr lvl="0">
              <a:defRPr/>
            </a:pPr>
            <a:r>
              <a:rPr lang="de-DE" sz="2800" dirty="0"/>
              <a:t>Berlin</a:t>
            </a:r>
          </a:p>
          <a:p>
            <a:pPr lvl="0">
              <a:defRPr/>
            </a:pPr>
            <a:endParaRPr lang="de-DE" sz="900" dirty="0"/>
          </a:p>
          <a:p>
            <a:pPr lvl="0">
              <a:defRPr/>
            </a:pPr>
            <a:endParaRPr lang="de-DE" sz="2800" dirty="0"/>
          </a:p>
          <a:p>
            <a:pPr lvl="0">
              <a:defRPr/>
            </a:pPr>
            <a:r>
              <a:rPr lang="de-DE" sz="2800" dirty="0"/>
              <a:t>Frankfurt </a:t>
            </a:r>
          </a:p>
          <a:p>
            <a:pPr lvl="0">
              <a:defRPr/>
            </a:pPr>
            <a:r>
              <a:rPr lang="de-DE" sz="2800" dirty="0"/>
              <a:t>am Main</a:t>
            </a:r>
          </a:p>
          <a:p>
            <a:pPr lvl="0">
              <a:defRPr/>
            </a:pPr>
            <a:endParaRPr lang="de-DE" sz="2800" dirty="0"/>
          </a:p>
          <a:p>
            <a:pPr lvl="0">
              <a:defRPr/>
            </a:pPr>
            <a:endParaRPr lang="de-DE" sz="900" dirty="0"/>
          </a:p>
          <a:p>
            <a:pPr lvl="0">
              <a:defRPr/>
            </a:pPr>
            <a:r>
              <a:rPr lang="de-DE" sz="2800" dirty="0"/>
              <a:t>Dortmund</a:t>
            </a:r>
          </a:p>
        </p:txBody>
      </p:sp>
      <p:pic>
        <p:nvPicPr>
          <p:cNvPr id="15" name="Picture 14"/>
          <p:cNvPicPr>
            <a:picLocks noChangeAspect="1"/>
          </p:cNvPicPr>
          <p:nvPr/>
        </p:nvPicPr>
        <p:blipFill>
          <a:blip r:embed="rId4"/>
          <a:stretch>
            <a:fillRect/>
          </a:stretch>
        </p:blipFill>
        <p:spPr>
          <a:xfrm>
            <a:off x="4709821" y="1232672"/>
            <a:ext cx="2038350" cy="870405"/>
          </a:xfrm>
          <a:prstGeom prst="rect">
            <a:avLst/>
          </a:prstGeom>
          <a:ln w="1143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6" name="TextBox 15">
            <a:extLst>
              <a:ext uri="{FF2B5EF4-FFF2-40B4-BE49-F238E27FC236}">
                <a16:creationId xmlns:a16="http://schemas.microsoft.com/office/drawing/2014/main" id="{0059922B-7BB8-6A4C-A3D8-5E83A76F38CE}"/>
              </a:ext>
            </a:extLst>
          </p:cNvPr>
          <p:cNvSpPr txBox="1"/>
          <p:nvPr/>
        </p:nvSpPr>
        <p:spPr>
          <a:xfrm>
            <a:off x="193814" y="2140643"/>
            <a:ext cx="6203567" cy="523220"/>
          </a:xfrm>
          <a:prstGeom prst="rect">
            <a:avLst/>
          </a:prstGeom>
          <a:noFill/>
        </p:spPr>
        <p:txBody>
          <a:bodyPr wrap="square" rtlCol="0">
            <a:spAutoFit/>
          </a:bodyPr>
          <a:lstStyle/>
          <a:p>
            <a:pPr lvl="0">
              <a:defRPr/>
            </a:pPr>
            <a:r>
              <a:rPr lang="de-DE" sz="2800" b="1" dirty="0"/>
              <a:t>Wann fahren die nächsten Züge?</a:t>
            </a:r>
          </a:p>
        </p:txBody>
      </p:sp>
      <p:sp>
        <p:nvSpPr>
          <p:cNvPr id="18" name="TextBox 17">
            <a:extLst>
              <a:ext uri="{FF2B5EF4-FFF2-40B4-BE49-F238E27FC236}">
                <a16:creationId xmlns:a16="http://schemas.microsoft.com/office/drawing/2014/main" id="{0059922B-7BB8-6A4C-A3D8-5E83A76F38CE}"/>
              </a:ext>
            </a:extLst>
          </p:cNvPr>
          <p:cNvSpPr txBox="1"/>
          <p:nvPr/>
        </p:nvSpPr>
        <p:spPr>
          <a:xfrm>
            <a:off x="564509" y="3361615"/>
            <a:ext cx="10328974" cy="461665"/>
          </a:xfrm>
          <a:prstGeom prst="rect">
            <a:avLst/>
          </a:prstGeom>
          <a:noFill/>
        </p:spPr>
        <p:txBody>
          <a:bodyPr wrap="square" rtlCol="0">
            <a:spAutoFit/>
          </a:bodyPr>
          <a:lstStyle/>
          <a:p>
            <a:pPr lvl="0">
              <a:defRPr/>
            </a:pPr>
            <a:r>
              <a:rPr lang="de-DE" sz="2400" dirty="0"/>
              <a:t>Der nächste Zug nach ____  fährt um ____ Uhr ______.  </a:t>
            </a:r>
          </a:p>
        </p:txBody>
      </p:sp>
      <p:sp>
        <p:nvSpPr>
          <p:cNvPr id="19" name="TextBox 18">
            <a:extLst>
              <a:ext uri="{FF2B5EF4-FFF2-40B4-BE49-F238E27FC236}">
                <a16:creationId xmlns:a16="http://schemas.microsoft.com/office/drawing/2014/main" id="{0059922B-7BB8-6A4C-A3D8-5E83A76F38CE}"/>
              </a:ext>
            </a:extLst>
          </p:cNvPr>
          <p:cNvSpPr txBox="1"/>
          <p:nvPr/>
        </p:nvSpPr>
        <p:spPr>
          <a:xfrm>
            <a:off x="564509" y="4135577"/>
            <a:ext cx="10328974" cy="461665"/>
          </a:xfrm>
          <a:prstGeom prst="rect">
            <a:avLst/>
          </a:prstGeom>
          <a:noFill/>
        </p:spPr>
        <p:txBody>
          <a:bodyPr wrap="square" rtlCol="0">
            <a:spAutoFit/>
          </a:bodyPr>
          <a:lstStyle/>
          <a:p>
            <a:pPr lvl="0">
              <a:defRPr/>
            </a:pPr>
            <a:r>
              <a:rPr lang="de-DE" sz="2400" dirty="0"/>
              <a:t>Der nächste Zug nach ____  fährt um ____ Uhr ______.  </a:t>
            </a:r>
          </a:p>
        </p:txBody>
      </p:sp>
      <p:sp>
        <p:nvSpPr>
          <p:cNvPr id="20" name="TextBox 19">
            <a:extLst>
              <a:ext uri="{FF2B5EF4-FFF2-40B4-BE49-F238E27FC236}">
                <a16:creationId xmlns:a16="http://schemas.microsoft.com/office/drawing/2014/main" id="{0059922B-7BB8-6A4C-A3D8-5E83A76F38CE}"/>
              </a:ext>
            </a:extLst>
          </p:cNvPr>
          <p:cNvSpPr txBox="1"/>
          <p:nvPr/>
        </p:nvSpPr>
        <p:spPr>
          <a:xfrm>
            <a:off x="564509" y="4896418"/>
            <a:ext cx="10328974" cy="461665"/>
          </a:xfrm>
          <a:prstGeom prst="rect">
            <a:avLst/>
          </a:prstGeom>
          <a:noFill/>
        </p:spPr>
        <p:txBody>
          <a:bodyPr wrap="square" rtlCol="0">
            <a:spAutoFit/>
          </a:bodyPr>
          <a:lstStyle/>
          <a:p>
            <a:pPr lvl="0">
              <a:defRPr/>
            </a:pPr>
            <a:r>
              <a:rPr lang="de-DE" sz="2400" dirty="0"/>
              <a:t>Der nächste Zug nach ____  fährt um ____ Uhr ______.  </a:t>
            </a:r>
          </a:p>
        </p:txBody>
      </p:sp>
      <p:sp>
        <p:nvSpPr>
          <p:cNvPr id="21" name="TextBox 20">
            <a:extLst>
              <a:ext uri="{FF2B5EF4-FFF2-40B4-BE49-F238E27FC236}">
                <a16:creationId xmlns:a16="http://schemas.microsoft.com/office/drawing/2014/main" id="{0059922B-7BB8-6A4C-A3D8-5E83A76F38CE}"/>
              </a:ext>
            </a:extLst>
          </p:cNvPr>
          <p:cNvSpPr txBox="1"/>
          <p:nvPr/>
        </p:nvSpPr>
        <p:spPr>
          <a:xfrm>
            <a:off x="564509" y="5657259"/>
            <a:ext cx="10328974" cy="461665"/>
          </a:xfrm>
          <a:prstGeom prst="rect">
            <a:avLst/>
          </a:prstGeom>
          <a:noFill/>
        </p:spPr>
        <p:txBody>
          <a:bodyPr wrap="square" rtlCol="0">
            <a:spAutoFit/>
          </a:bodyPr>
          <a:lstStyle/>
          <a:p>
            <a:pPr lvl="0">
              <a:defRPr/>
            </a:pPr>
            <a:r>
              <a:rPr lang="de-DE" sz="2400" dirty="0"/>
              <a:t>Der nächste Zug nach ____  fährt um ____ Uhr ______.  </a:t>
            </a:r>
          </a:p>
        </p:txBody>
      </p:sp>
      <p:sp>
        <p:nvSpPr>
          <p:cNvPr id="22" name="TextBox 21">
            <a:extLst>
              <a:ext uri="{FF2B5EF4-FFF2-40B4-BE49-F238E27FC236}">
                <a16:creationId xmlns:a16="http://schemas.microsoft.com/office/drawing/2014/main" id="{0059922B-7BB8-6A4C-A3D8-5E83A76F38CE}"/>
              </a:ext>
            </a:extLst>
          </p:cNvPr>
          <p:cNvSpPr txBox="1"/>
          <p:nvPr/>
        </p:nvSpPr>
        <p:spPr>
          <a:xfrm>
            <a:off x="564509" y="2701429"/>
            <a:ext cx="10328974" cy="461665"/>
          </a:xfrm>
          <a:prstGeom prst="rect">
            <a:avLst/>
          </a:prstGeom>
          <a:noFill/>
        </p:spPr>
        <p:txBody>
          <a:bodyPr wrap="square" rtlCol="0">
            <a:spAutoFit/>
          </a:bodyPr>
          <a:lstStyle/>
          <a:p>
            <a:pPr lvl="0">
              <a:defRPr/>
            </a:pPr>
            <a:r>
              <a:rPr lang="de-DE" sz="2400" dirty="0"/>
              <a:t>Der nächste Zug nach ____  fährt um ____ Uhr ______.  </a:t>
            </a:r>
          </a:p>
        </p:txBody>
      </p:sp>
      <p:sp>
        <p:nvSpPr>
          <p:cNvPr id="23" name="Action Button: Custom 16">
            <a:hlinkClick r:id="" action="ppaction://noaction" highlightClick="1">
              <a:snd r:embed="rId5" name="25. 1.wav"/>
            </a:hlinkClick>
            <a:extLst>
              <a:ext uri="{FF2B5EF4-FFF2-40B4-BE49-F238E27FC236}">
                <a16:creationId xmlns:a16="http://schemas.microsoft.com/office/drawing/2014/main" id="{FBB603C4-A86F-404C-9EBE-67CBB87DDA84}"/>
              </a:ext>
            </a:extLst>
          </p:cNvPr>
          <p:cNvSpPr/>
          <p:nvPr/>
        </p:nvSpPr>
        <p:spPr>
          <a:xfrm>
            <a:off x="98078" y="2693692"/>
            <a:ext cx="442362" cy="425113"/>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schemeClr val="tx1"/>
                </a:solidFill>
              </a:rPr>
              <a:t>1</a:t>
            </a:r>
          </a:p>
        </p:txBody>
      </p:sp>
      <p:sp>
        <p:nvSpPr>
          <p:cNvPr id="24" name="Action Button: Custom 16">
            <a:hlinkClick r:id="" action="ppaction://noaction" highlightClick="1">
              <a:snd r:embed="rId6" name="25. 2.wav"/>
            </a:hlinkClick>
            <a:extLst>
              <a:ext uri="{FF2B5EF4-FFF2-40B4-BE49-F238E27FC236}">
                <a16:creationId xmlns:a16="http://schemas.microsoft.com/office/drawing/2014/main" id="{6C29F3FE-007F-4ABC-B896-1B0B0A1ED44F}"/>
              </a:ext>
            </a:extLst>
          </p:cNvPr>
          <p:cNvSpPr/>
          <p:nvPr/>
        </p:nvSpPr>
        <p:spPr>
          <a:xfrm>
            <a:off x="95744" y="3395149"/>
            <a:ext cx="444696" cy="470317"/>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schemeClr val="tx1"/>
                </a:solidFill>
              </a:rPr>
              <a:t>2</a:t>
            </a:r>
          </a:p>
        </p:txBody>
      </p:sp>
      <p:sp>
        <p:nvSpPr>
          <p:cNvPr id="25" name="Action Button: Custom 16">
            <a:hlinkClick r:id="" action="ppaction://noaction" highlightClick="1">
              <a:snd r:embed="rId7" name="25. 3.wav"/>
            </a:hlinkClick>
            <a:extLst>
              <a:ext uri="{FF2B5EF4-FFF2-40B4-BE49-F238E27FC236}">
                <a16:creationId xmlns:a16="http://schemas.microsoft.com/office/drawing/2014/main" id="{3D68FC86-45F7-4C62-A6A1-74BCFC65BD1C}"/>
              </a:ext>
            </a:extLst>
          </p:cNvPr>
          <p:cNvSpPr/>
          <p:nvPr/>
        </p:nvSpPr>
        <p:spPr>
          <a:xfrm>
            <a:off x="95744" y="4147743"/>
            <a:ext cx="444696" cy="470317"/>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schemeClr val="tx1"/>
                </a:solidFill>
              </a:rPr>
              <a:t>3</a:t>
            </a:r>
          </a:p>
        </p:txBody>
      </p:sp>
      <p:sp>
        <p:nvSpPr>
          <p:cNvPr id="26" name="Action Button: Custom 16">
            <a:hlinkClick r:id="" action="ppaction://noaction" highlightClick="1">
              <a:snd r:embed="rId8" name="25. 4.wav"/>
            </a:hlinkClick>
            <a:extLst>
              <a:ext uri="{FF2B5EF4-FFF2-40B4-BE49-F238E27FC236}">
                <a16:creationId xmlns:a16="http://schemas.microsoft.com/office/drawing/2014/main" id="{364065EE-2660-4B7E-887C-BF035273BC6B}"/>
              </a:ext>
            </a:extLst>
          </p:cNvPr>
          <p:cNvSpPr/>
          <p:nvPr/>
        </p:nvSpPr>
        <p:spPr>
          <a:xfrm>
            <a:off x="95744" y="4914804"/>
            <a:ext cx="444696" cy="470317"/>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schemeClr val="tx1"/>
                </a:solidFill>
              </a:rPr>
              <a:t>4</a:t>
            </a:r>
          </a:p>
        </p:txBody>
      </p:sp>
      <p:sp>
        <p:nvSpPr>
          <p:cNvPr id="27" name="Action Button: Custom 16">
            <a:hlinkClick r:id="" action="ppaction://noaction" highlightClick="1">
              <a:snd r:embed="rId9" name="25. 5.wav"/>
            </a:hlinkClick>
            <a:extLst>
              <a:ext uri="{FF2B5EF4-FFF2-40B4-BE49-F238E27FC236}">
                <a16:creationId xmlns:a16="http://schemas.microsoft.com/office/drawing/2014/main" id="{4F2D923A-D00D-43AB-8D0A-5FA515315A04}"/>
              </a:ext>
            </a:extLst>
          </p:cNvPr>
          <p:cNvSpPr/>
          <p:nvPr/>
        </p:nvSpPr>
        <p:spPr>
          <a:xfrm>
            <a:off x="96000" y="5652932"/>
            <a:ext cx="444696" cy="470317"/>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schemeClr val="tx1"/>
                </a:solidFill>
              </a:rPr>
              <a:t>5</a:t>
            </a:r>
          </a:p>
        </p:txBody>
      </p:sp>
    </p:spTree>
    <p:extLst>
      <p:ext uri="{BB962C8B-B14F-4D97-AF65-F5344CB8AC3E}">
        <p14:creationId xmlns:p14="http://schemas.microsoft.com/office/powerpoint/2010/main" val="1903876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47784" cy="647577"/>
          </a:xfrm>
        </p:spPr>
        <p:txBody>
          <a:bodyPr>
            <a:normAutofit/>
          </a:bodyPr>
          <a:lstStyle/>
          <a:p>
            <a:r>
              <a:rPr lang="en-GB" sz="2800" b="1" dirty="0" err="1">
                <a:solidFill>
                  <a:schemeClr val="bg1"/>
                </a:solidFill>
              </a:rPr>
              <a:t>Antworten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32607" y="247047"/>
            <a:ext cx="1024720" cy="386000"/>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B0502020202020204" pitchFamily="34" charset="0"/>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AC0BB8B6-18DC-48F1-A566-14A414F894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5249" y="294041"/>
            <a:ext cx="1438329" cy="1776759"/>
          </a:xfrm>
          <a:prstGeom prst="rect">
            <a:avLst/>
          </a:prstGeom>
        </p:spPr>
      </p:pic>
      <p:sp>
        <p:nvSpPr>
          <p:cNvPr id="8" name="TextBox 7">
            <a:extLst>
              <a:ext uri="{FF2B5EF4-FFF2-40B4-BE49-F238E27FC236}">
                <a16:creationId xmlns:a16="http://schemas.microsoft.com/office/drawing/2014/main" id="{0059922B-7BB8-6A4C-A3D8-5E83A76F38CE}"/>
              </a:ext>
            </a:extLst>
          </p:cNvPr>
          <p:cNvSpPr txBox="1"/>
          <p:nvPr/>
        </p:nvSpPr>
        <p:spPr>
          <a:xfrm>
            <a:off x="2763393" y="1163991"/>
            <a:ext cx="5931205" cy="5091266"/>
          </a:xfrm>
          <a:prstGeom prst="rect">
            <a:avLst/>
          </a:prstGeom>
          <a:noFill/>
        </p:spPr>
        <p:txBody>
          <a:bodyPr wrap="square" rtlCol="0">
            <a:spAutoFit/>
          </a:bodyPr>
          <a:lstStyle/>
          <a:p>
            <a:pPr lvl="0">
              <a:defRPr/>
            </a:pPr>
            <a:r>
              <a:rPr lang="de-DE" sz="2800" b="1" dirty="0"/>
              <a:t>Wohin?	  	       Wann?</a:t>
            </a:r>
          </a:p>
          <a:p>
            <a:pPr lvl="0">
              <a:lnSpc>
                <a:spcPts val="4000"/>
              </a:lnSpc>
              <a:defRPr/>
            </a:pPr>
            <a:r>
              <a:rPr lang="de-DE" sz="2800" dirty="0"/>
              <a:t>Hamburg</a:t>
            </a:r>
          </a:p>
          <a:p>
            <a:pPr lvl="0">
              <a:lnSpc>
                <a:spcPts val="4000"/>
              </a:lnSpc>
              <a:defRPr/>
            </a:pPr>
            <a:endParaRPr lang="de-DE" sz="900" dirty="0"/>
          </a:p>
          <a:p>
            <a:pPr lvl="0">
              <a:lnSpc>
                <a:spcPts val="4000"/>
              </a:lnSpc>
              <a:defRPr/>
            </a:pPr>
            <a:r>
              <a:rPr lang="de-DE" sz="2800" dirty="0"/>
              <a:t>München</a:t>
            </a:r>
          </a:p>
          <a:p>
            <a:pPr lvl="0">
              <a:lnSpc>
                <a:spcPts val="4000"/>
              </a:lnSpc>
              <a:defRPr/>
            </a:pPr>
            <a:endParaRPr lang="de-DE" sz="900" dirty="0"/>
          </a:p>
          <a:p>
            <a:pPr lvl="0">
              <a:lnSpc>
                <a:spcPts val="4000"/>
              </a:lnSpc>
              <a:defRPr/>
            </a:pPr>
            <a:r>
              <a:rPr lang="de-DE" sz="2800" dirty="0"/>
              <a:t>Berlin</a:t>
            </a:r>
          </a:p>
          <a:p>
            <a:pPr lvl="0">
              <a:lnSpc>
                <a:spcPts val="4000"/>
              </a:lnSpc>
              <a:defRPr/>
            </a:pPr>
            <a:endParaRPr lang="de-DE" sz="900" dirty="0"/>
          </a:p>
          <a:p>
            <a:pPr lvl="0">
              <a:lnSpc>
                <a:spcPts val="4000"/>
              </a:lnSpc>
              <a:defRPr/>
            </a:pPr>
            <a:r>
              <a:rPr lang="de-DE" sz="2800" dirty="0"/>
              <a:t>Frankfurt am Main</a:t>
            </a:r>
          </a:p>
          <a:p>
            <a:pPr lvl="0">
              <a:lnSpc>
                <a:spcPts val="4000"/>
              </a:lnSpc>
              <a:defRPr/>
            </a:pPr>
            <a:endParaRPr lang="de-DE" sz="900" dirty="0"/>
          </a:p>
          <a:p>
            <a:pPr lvl="0">
              <a:lnSpc>
                <a:spcPts val="4000"/>
              </a:lnSpc>
              <a:defRPr/>
            </a:pPr>
            <a:r>
              <a:rPr lang="de-DE" sz="2800" dirty="0"/>
              <a:t>Dortmund</a:t>
            </a:r>
          </a:p>
        </p:txBody>
      </p:sp>
      <p:pic>
        <p:nvPicPr>
          <p:cNvPr id="10" name="Picture 9"/>
          <p:cNvPicPr>
            <a:picLocks noChangeAspect="1"/>
          </p:cNvPicPr>
          <p:nvPr/>
        </p:nvPicPr>
        <p:blipFill>
          <a:blip r:embed="rId4"/>
          <a:stretch>
            <a:fillRect/>
          </a:stretch>
        </p:blipFill>
        <p:spPr>
          <a:xfrm>
            <a:off x="6105054" y="1741816"/>
            <a:ext cx="1981200" cy="773574"/>
          </a:xfrm>
          <a:prstGeom prst="rect">
            <a:avLst/>
          </a:prstGeom>
          <a:ln w="1143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10"/>
          <p:cNvPicPr>
            <a:picLocks noChangeAspect="1"/>
          </p:cNvPicPr>
          <p:nvPr/>
        </p:nvPicPr>
        <p:blipFill>
          <a:blip r:embed="rId5"/>
          <a:stretch>
            <a:fillRect/>
          </a:stretch>
        </p:blipFill>
        <p:spPr>
          <a:xfrm>
            <a:off x="6095998" y="2682671"/>
            <a:ext cx="1981202" cy="774918"/>
          </a:xfrm>
          <a:prstGeom prst="rect">
            <a:avLst/>
          </a:prstGeom>
          <a:ln w="1143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Picture 11"/>
          <p:cNvPicPr>
            <a:picLocks noChangeAspect="1"/>
          </p:cNvPicPr>
          <p:nvPr/>
        </p:nvPicPr>
        <p:blipFill>
          <a:blip r:embed="rId6"/>
          <a:stretch>
            <a:fillRect/>
          </a:stretch>
        </p:blipFill>
        <p:spPr>
          <a:xfrm>
            <a:off x="6105054" y="3599724"/>
            <a:ext cx="1981200" cy="750597"/>
          </a:xfrm>
          <a:prstGeom prst="rect">
            <a:avLst/>
          </a:prstGeom>
          <a:ln w="1143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p:cNvPicPr>
            <a:picLocks noChangeAspect="1"/>
          </p:cNvPicPr>
          <p:nvPr/>
        </p:nvPicPr>
        <p:blipFill>
          <a:blip r:embed="rId7"/>
          <a:stretch>
            <a:fillRect/>
          </a:stretch>
        </p:blipFill>
        <p:spPr>
          <a:xfrm>
            <a:off x="6105054" y="4562966"/>
            <a:ext cx="1981200" cy="753631"/>
          </a:xfrm>
          <a:prstGeom prst="rect">
            <a:avLst/>
          </a:prstGeom>
          <a:ln w="1143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Picture 13"/>
          <p:cNvPicPr>
            <a:picLocks noChangeAspect="1"/>
          </p:cNvPicPr>
          <p:nvPr/>
        </p:nvPicPr>
        <p:blipFill>
          <a:blip r:embed="rId8"/>
          <a:stretch>
            <a:fillRect/>
          </a:stretch>
        </p:blipFill>
        <p:spPr>
          <a:xfrm>
            <a:off x="6096000" y="5529242"/>
            <a:ext cx="1981200" cy="776240"/>
          </a:xfrm>
          <a:prstGeom prst="rect">
            <a:avLst/>
          </a:prstGeom>
          <a:ln w="1143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52181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947042" y="247046"/>
            <a:ext cx="1010284"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p>
        </p:txBody>
      </p:sp>
      <p:sp>
        <p:nvSpPr>
          <p:cNvPr id="21" name="Rounded Rectangle 3">
            <a:extLst>
              <a:ext uri="{FF2B5EF4-FFF2-40B4-BE49-F238E27FC236}">
                <a16:creationId xmlns:a16="http://schemas.microsoft.com/office/drawing/2014/main" id="{CAD035A7-4607-4DB8-A031-0B0F240F05EB}"/>
              </a:ext>
            </a:extLst>
          </p:cNvPr>
          <p:cNvSpPr/>
          <p:nvPr/>
        </p:nvSpPr>
        <p:spPr>
          <a:xfrm>
            <a:off x="2251970" y="1413419"/>
            <a:ext cx="3599930" cy="2200530"/>
          </a:xfrm>
          <a:prstGeom prst="roundRect">
            <a:avLst/>
          </a:prstGeom>
          <a:solidFill>
            <a:srgbClr val="FFFCF3"/>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a:t>
            </a:r>
            <a:r>
              <a:rPr kumimoji="0" lang="en-GB" sz="72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72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gen</a:t>
            </a:r>
            <a:endParaRPr kumimoji="0" lang="en-GB" sz="7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22" name="Picture 21" descr="man with speech bubble ">
            <a:extLst>
              <a:ext uri="{FF2B5EF4-FFF2-40B4-BE49-F238E27FC236}">
                <a16:creationId xmlns:a16="http://schemas.microsoft.com/office/drawing/2014/main" id="{1F1FE8FB-1FE6-4958-8DC3-67DFEE50823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41383" y="1583212"/>
            <a:ext cx="1911564" cy="1124612"/>
          </a:xfrm>
          <a:prstGeom prst="rect">
            <a:avLst/>
          </a:prstGeom>
        </p:spPr>
      </p:pic>
      <p:sp>
        <p:nvSpPr>
          <p:cNvPr id="23" name="Title 9">
            <a:extLst>
              <a:ext uri="{FF2B5EF4-FFF2-40B4-BE49-F238E27FC236}">
                <a16:creationId xmlns:a16="http://schemas.microsoft.com/office/drawing/2014/main" id="{AAEAE466-6D1A-4453-B761-558AE8672516}"/>
              </a:ext>
            </a:extLst>
          </p:cNvPr>
          <p:cNvSpPr txBox="1">
            <a:spLocks/>
          </p:cNvSpPr>
          <p:nvPr/>
        </p:nvSpPr>
        <p:spPr>
          <a:xfrm>
            <a:off x="968182" y="1641440"/>
            <a:ext cx="1524935" cy="1137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00" b="1" dirty="0">
                <a:solidFill>
                  <a:schemeClr val="tx1"/>
                </a:solidFill>
                <a:cs typeface="Calibri" panose="020F0502020204030204" pitchFamily="34" charset="0"/>
              </a:rPr>
              <a:t>a</a:t>
            </a:r>
            <a:endParaRPr lang="en-US" sz="10000" dirty="0">
              <a:solidFill>
                <a:schemeClr val="tx1"/>
              </a:solidFill>
            </a:endParaRPr>
          </a:p>
        </p:txBody>
      </p:sp>
      <p:sp>
        <p:nvSpPr>
          <p:cNvPr id="24" name="Rounded Rectangle 3">
            <a:extLst>
              <a:ext uri="{FF2B5EF4-FFF2-40B4-BE49-F238E27FC236}">
                <a16:creationId xmlns:a16="http://schemas.microsoft.com/office/drawing/2014/main" id="{6E5CAF12-41B7-46B0-A67A-5C817970B629}"/>
              </a:ext>
            </a:extLst>
          </p:cNvPr>
          <p:cNvSpPr/>
          <p:nvPr/>
        </p:nvSpPr>
        <p:spPr>
          <a:xfrm>
            <a:off x="7255712" y="1413419"/>
            <a:ext cx="3599930" cy="2200530"/>
          </a:xfrm>
          <a:prstGeom prst="roundRect">
            <a:avLst/>
          </a:prstGeom>
          <a:solidFill>
            <a:srgbClr val="FFFCF3"/>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k</a:t>
            </a:r>
            <a:r>
              <a:rPr kumimoji="0" lang="en-GB" sz="72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72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lt</a:t>
            </a:r>
            <a:endParaRPr kumimoji="0" lang="en-GB" sz="7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25" name="Picture 24" descr="cold penguin">
            <a:extLst>
              <a:ext uri="{FF2B5EF4-FFF2-40B4-BE49-F238E27FC236}">
                <a16:creationId xmlns:a16="http://schemas.microsoft.com/office/drawing/2014/main" id="{30B6A48F-A68A-42A8-BC71-02773E6F0C92}"/>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44065" y="1511616"/>
            <a:ext cx="782073" cy="1226643"/>
          </a:xfrm>
          <a:prstGeom prst="rect">
            <a:avLst/>
          </a:prstGeom>
        </p:spPr>
      </p:pic>
      <p:sp>
        <p:nvSpPr>
          <p:cNvPr id="26" name="Title 35">
            <a:extLst>
              <a:ext uri="{FF2B5EF4-FFF2-40B4-BE49-F238E27FC236}">
                <a16:creationId xmlns:a16="http://schemas.microsoft.com/office/drawing/2014/main" id="{0FE66E04-F25C-477D-9A98-F8905349BB65}"/>
              </a:ext>
            </a:extLst>
          </p:cNvPr>
          <p:cNvSpPr txBox="1">
            <a:spLocks/>
          </p:cNvSpPr>
          <p:nvPr/>
        </p:nvSpPr>
        <p:spPr>
          <a:xfrm>
            <a:off x="449782" y="3503310"/>
            <a:ext cx="2561737" cy="16405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00" b="1" dirty="0">
                <a:solidFill>
                  <a:schemeClr val="tx1"/>
                </a:solidFill>
                <a:cs typeface="Calibri" panose="020F0502020204030204" pitchFamily="34" charset="0"/>
              </a:rPr>
              <a:t>o</a:t>
            </a:r>
            <a:endParaRPr lang="en-US" sz="10000" dirty="0">
              <a:solidFill>
                <a:schemeClr val="tx1"/>
              </a:solidFill>
            </a:endParaRPr>
          </a:p>
        </p:txBody>
      </p:sp>
      <p:sp>
        <p:nvSpPr>
          <p:cNvPr id="27" name="Rounded Rectangle 3">
            <a:extLst>
              <a:ext uri="{FF2B5EF4-FFF2-40B4-BE49-F238E27FC236}">
                <a16:creationId xmlns:a16="http://schemas.microsoft.com/office/drawing/2014/main" id="{5DC03B15-2D0B-4906-92BD-FFFCFBBD1381}"/>
              </a:ext>
            </a:extLst>
          </p:cNvPr>
          <p:cNvSpPr/>
          <p:nvPr/>
        </p:nvSpPr>
        <p:spPr>
          <a:xfrm>
            <a:off x="2251970" y="3685594"/>
            <a:ext cx="3599930" cy="2200530"/>
          </a:xfrm>
          <a:prstGeom prst="roundRect">
            <a:avLst/>
          </a:prstGeom>
          <a:solidFill>
            <a:srgbClr val="FFFCF3"/>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chemeClr val="tx1"/>
                </a:solidFill>
                <a:effectLst/>
                <a:uLnTx/>
                <a:uFillTx/>
                <a:ea typeface="+mn-ea"/>
              </a:rPr>
              <a:t>w</a:t>
            </a:r>
            <a:r>
              <a:rPr kumimoji="0" lang="en-GB" sz="6000" b="0" i="0" u="none" strike="noStrike" kern="1200" cap="none" spc="0" normalizeH="0" baseline="0" noProof="0" dirty="0">
                <a:ln>
                  <a:noFill/>
                </a:ln>
                <a:solidFill>
                  <a:srgbClr val="FFCC00"/>
                </a:solidFill>
                <a:effectLst/>
                <a:uLnTx/>
                <a:uFillTx/>
                <a:ea typeface="+mn-ea"/>
              </a:rPr>
              <a:t>o</a:t>
            </a:r>
            <a:r>
              <a:rPr kumimoji="0" lang="en-GB" sz="6000" b="0" i="0" u="none" strike="noStrike" kern="1200" cap="none" spc="0" normalizeH="0" baseline="0" noProof="0" dirty="0">
                <a:ln>
                  <a:noFill/>
                </a:ln>
                <a:solidFill>
                  <a:schemeClr val="tx1"/>
                </a:solidFill>
                <a:effectLst/>
                <a:uLnTx/>
                <a:uFillTx/>
                <a:ea typeface="+mn-ea"/>
                <a:cs typeface="Calibri" panose="020F0502020204030204" pitchFamily="34" charset="0"/>
              </a:rPr>
              <a:t>?</a:t>
            </a:r>
          </a:p>
        </p:txBody>
      </p:sp>
      <p:pic>
        <p:nvPicPr>
          <p:cNvPr id="28" name="Picture 27" descr="girl searching">
            <a:extLst>
              <a:ext uri="{FF2B5EF4-FFF2-40B4-BE49-F238E27FC236}">
                <a16:creationId xmlns:a16="http://schemas.microsoft.com/office/drawing/2014/main" id="{785CC80C-8088-462D-BE70-F813B250E5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9789" y="3711005"/>
            <a:ext cx="1669783" cy="1419256"/>
          </a:xfrm>
          <a:prstGeom prst="rect">
            <a:avLst/>
          </a:prstGeom>
        </p:spPr>
      </p:pic>
      <p:sp>
        <p:nvSpPr>
          <p:cNvPr id="29" name="Title 18">
            <a:extLst>
              <a:ext uri="{FF2B5EF4-FFF2-40B4-BE49-F238E27FC236}">
                <a16:creationId xmlns:a16="http://schemas.microsoft.com/office/drawing/2014/main" id="{ADDFFD6E-20B7-4678-BD8D-2EC9F61FE852}"/>
              </a:ext>
            </a:extLst>
          </p:cNvPr>
          <p:cNvSpPr txBox="1">
            <a:spLocks/>
          </p:cNvSpPr>
          <p:nvPr/>
        </p:nvSpPr>
        <p:spPr>
          <a:xfrm>
            <a:off x="5418247" y="3503310"/>
            <a:ext cx="2563835" cy="1592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00" b="1" dirty="0">
                <a:solidFill>
                  <a:schemeClr val="tx1"/>
                </a:solidFill>
                <a:ea typeface="+mn-ea"/>
                <a:cs typeface="Calibri" panose="020F0502020204030204" pitchFamily="34" charset="0"/>
              </a:rPr>
              <a:t>o</a:t>
            </a:r>
            <a:endParaRPr lang="en-US" sz="10000" dirty="0">
              <a:solidFill>
                <a:schemeClr val="tx1"/>
              </a:solidFill>
            </a:endParaRPr>
          </a:p>
        </p:txBody>
      </p:sp>
      <p:sp>
        <p:nvSpPr>
          <p:cNvPr id="30" name="Rounded Rectangle 3">
            <a:extLst>
              <a:ext uri="{FF2B5EF4-FFF2-40B4-BE49-F238E27FC236}">
                <a16:creationId xmlns:a16="http://schemas.microsoft.com/office/drawing/2014/main" id="{28229444-D883-4E44-AB34-E67A86BCB6D3}"/>
              </a:ext>
            </a:extLst>
          </p:cNvPr>
          <p:cNvSpPr/>
          <p:nvPr/>
        </p:nvSpPr>
        <p:spPr>
          <a:xfrm>
            <a:off x="7221829" y="3685594"/>
            <a:ext cx="3599930" cy="2200530"/>
          </a:xfrm>
          <a:prstGeom prst="roundRect">
            <a:avLst/>
          </a:prstGeom>
          <a:solidFill>
            <a:srgbClr val="FFFCF3"/>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K</a:t>
            </a:r>
            <a:r>
              <a:rPr kumimoji="0" lang="en-GB" sz="60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o</a:t>
            </a:r>
            <a:r>
              <a:rPr kumimoji="0" lang="en-GB" sz="6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pf</a:t>
            </a:r>
          </a:p>
        </p:txBody>
      </p:sp>
      <p:pic>
        <p:nvPicPr>
          <p:cNvPr id="31" name="Picture 30" descr="back of a man's head">
            <a:extLst>
              <a:ext uri="{FF2B5EF4-FFF2-40B4-BE49-F238E27FC236}">
                <a16:creationId xmlns:a16="http://schemas.microsoft.com/office/drawing/2014/main" id="{F0C66A2E-903B-4E25-8A15-5F553D69F163}"/>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40110" y="3649496"/>
            <a:ext cx="1393402" cy="1549365"/>
          </a:xfrm>
          <a:prstGeom prst="rect">
            <a:avLst/>
          </a:prstGeom>
        </p:spPr>
      </p:pic>
      <p:sp>
        <p:nvSpPr>
          <p:cNvPr id="32" name="TextBox 31">
            <a:extLst>
              <a:ext uri="{FF2B5EF4-FFF2-40B4-BE49-F238E27FC236}">
                <a16:creationId xmlns:a16="http://schemas.microsoft.com/office/drawing/2014/main" id="{1D37B5DF-A407-418D-8EE6-2019146C0D65}"/>
              </a:ext>
            </a:extLst>
          </p:cNvPr>
          <p:cNvSpPr txBox="1"/>
          <p:nvPr/>
        </p:nvSpPr>
        <p:spPr>
          <a:xfrm>
            <a:off x="1911927" y="137493"/>
            <a:ext cx="7143750" cy="1015663"/>
          </a:xfrm>
          <a:prstGeom prst="rect">
            <a:avLst/>
          </a:prstGeom>
          <a:noFill/>
        </p:spPr>
        <p:txBody>
          <a:bodyPr wrap="square" rtlCol="0">
            <a:spAutoFit/>
          </a:bodyPr>
          <a:lstStyle/>
          <a:p>
            <a:r>
              <a:rPr lang="en-US" sz="2000" dirty="0">
                <a:latin typeface="Century Gothic" panose="020F0302020204030204"/>
              </a:rPr>
              <a:t>As you know, German vowels </a:t>
            </a:r>
            <a:r>
              <a:rPr lang="en-GB" sz="2000" dirty="0">
                <a:latin typeface="Century Gothic" panose="020B0502020202020204" pitchFamily="34" charset="0"/>
              </a:rPr>
              <a:t>can be </a:t>
            </a:r>
            <a:r>
              <a:rPr lang="en-GB" sz="2000" b="1" dirty="0">
                <a:latin typeface="Century Gothic" panose="020B0502020202020204" pitchFamily="34" charset="0"/>
              </a:rPr>
              <a:t>long </a:t>
            </a:r>
            <a:r>
              <a:rPr lang="en-GB" sz="2000" dirty="0">
                <a:latin typeface="Century Gothic" panose="020B0502020202020204" pitchFamily="34" charset="0"/>
              </a:rPr>
              <a:t>or </a:t>
            </a:r>
            <a:r>
              <a:rPr lang="en-GB" sz="2000" b="1" dirty="0">
                <a:latin typeface="Century Gothic" panose="020B0502020202020204" pitchFamily="34" charset="0"/>
              </a:rPr>
              <a:t>short.</a:t>
            </a:r>
            <a:endParaRPr lang="en-GB" sz="2000" dirty="0">
              <a:latin typeface="Century Gothic" panose="020B0502020202020204" pitchFamily="34" charset="0"/>
            </a:endParaRPr>
          </a:p>
          <a:p>
            <a:r>
              <a:rPr lang="en-GB" sz="2000" dirty="0">
                <a:latin typeface="Century Gothic" panose="020B0502020202020204" pitchFamily="34" charset="0"/>
              </a:rPr>
              <a:t>Vowels followed by </a:t>
            </a:r>
            <a:r>
              <a:rPr lang="en-GB" sz="2000" b="1" dirty="0">
                <a:latin typeface="Century Gothic" panose="020B0502020202020204" pitchFamily="34" charset="0"/>
              </a:rPr>
              <a:t>more than one consonant </a:t>
            </a:r>
            <a:r>
              <a:rPr lang="en-GB" sz="2000" dirty="0">
                <a:latin typeface="Century Gothic" panose="020B0502020202020204" pitchFamily="34" charset="0"/>
              </a:rPr>
              <a:t>are </a:t>
            </a:r>
            <a:r>
              <a:rPr lang="en-GB" sz="2000" b="1" dirty="0">
                <a:latin typeface="Century Gothic" panose="020B0502020202020204" pitchFamily="34" charset="0"/>
              </a:rPr>
              <a:t>short.</a:t>
            </a:r>
            <a:endParaRPr lang="en-GB" sz="2000" dirty="0">
              <a:latin typeface="Century Gothic" panose="020B0502020202020204" pitchFamily="34" charset="0"/>
            </a:endParaRPr>
          </a:p>
          <a:p>
            <a:r>
              <a:rPr lang="en-GB" sz="2000" dirty="0">
                <a:latin typeface="Century Gothic" panose="020B0502020202020204" pitchFamily="34" charset="0"/>
              </a:rPr>
              <a:t>Other vowels are </a:t>
            </a:r>
            <a:r>
              <a:rPr lang="en-GB" sz="2000" b="1" dirty="0">
                <a:latin typeface="Century Gothic" panose="020B0502020202020204" pitchFamily="34" charset="0"/>
              </a:rPr>
              <a:t>long.</a:t>
            </a:r>
          </a:p>
        </p:txBody>
      </p:sp>
      <p:sp>
        <p:nvSpPr>
          <p:cNvPr id="35" name="Title 3"/>
          <p:cNvSpPr>
            <a:spLocks noGrp="1"/>
          </p:cNvSpPr>
          <p:nvPr>
            <p:ph type="title"/>
          </p:nvPr>
        </p:nvSpPr>
        <p:spPr>
          <a:xfrm>
            <a:off x="0" y="213557"/>
            <a:ext cx="1911927"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37" name="Title 9">
            <a:extLst>
              <a:ext uri="{FF2B5EF4-FFF2-40B4-BE49-F238E27FC236}">
                <a16:creationId xmlns:a16="http://schemas.microsoft.com/office/drawing/2014/main" id="{AAEAE466-6D1A-4453-B761-558AE8672516}"/>
              </a:ext>
            </a:extLst>
          </p:cNvPr>
          <p:cNvSpPr txBox="1">
            <a:spLocks/>
          </p:cNvSpPr>
          <p:nvPr/>
        </p:nvSpPr>
        <p:spPr>
          <a:xfrm>
            <a:off x="5937698" y="1641440"/>
            <a:ext cx="1524935" cy="1137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00" b="1" dirty="0">
                <a:solidFill>
                  <a:schemeClr val="tx1"/>
                </a:solidFill>
                <a:cs typeface="Calibri" panose="020F0502020204030204" pitchFamily="34" charset="0"/>
              </a:rPr>
              <a:t>a</a:t>
            </a:r>
            <a:endParaRPr lang="en-US" sz="10000" dirty="0">
              <a:solidFill>
                <a:schemeClr val="tx1"/>
              </a:solidFill>
            </a:endParaRPr>
          </a:p>
        </p:txBody>
      </p:sp>
    </p:spTree>
    <p:extLst>
      <p:ext uri="{BB962C8B-B14F-4D97-AF65-F5344CB8AC3E}">
        <p14:creationId xmlns:p14="http://schemas.microsoft.com/office/powerpoint/2010/main" val="307875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subTnLst>
                                    <p:audio>
                                      <p:cMediaNode>
                                        <p:cTn display="0" masterRel="sameClick">
                                          <p:stCondLst>
                                            <p:cond evt="begin" delay="0">
                                              <p:tn val="13"/>
                                            </p:cond>
                                          </p:stCondLst>
                                          <p:endCondLst>
                                            <p:cond evt="onStopAudio" delay="0">
                                              <p:tgtEl>
                                                <p:sldTgt/>
                                              </p:tgtEl>
                                            </p:cond>
                                          </p:endCondLst>
                                        </p:cTn>
                                        <p:tgtEl>
                                          <p:sndTgt r:embed="rId3" name="a_shor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subTnLst>
                                    <p:audio>
                                      <p:cMediaNode>
                                        <p:cTn display="0" masterRel="sameClick">
                                          <p:stCondLst>
                                            <p:cond evt="begin" delay="0">
                                              <p:tn val="18"/>
                                            </p:cond>
                                          </p:stCondLst>
                                          <p:endCondLst>
                                            <p:cond evt="onStopAudio" delay="0">
                                              <p:tgtEl>
                                                <p:sldTgt/>
                                              </p:tgtEl>
                                            </p:cond>
                                          </p:endCondLst>
                                        </p:cTn>
                                        <p:tgtEl>
                                          <p:sndTgt r:embed="rId4" name="sagen_source.wav"/>
                                        </p:tgtEl>
                                      </p:cMediaNode>
                                    </p:audio>
                                  </p:sub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subTnLst>
                                    <p:audio>
                                      <p:cMediaNode>
                                        <p:cTn display="0" masterRel="sameClick">
                                          <p:stCondLst>
                                            <p:cond evt="begin" delay="0">
                                              <p:tn val="26"/>
                                            </p:cond>
                                          </p:stCondLst>
                                          <p:endCondLst>
                                            <p:cond evt="onStopAudio" delay="0">
                                              <p:tgtEl>
                                                <p:sldTgt/>
                                              </p:tgtEl>
                                            </p:cond>
                                          </p:endCondLst>
                                        </p:cTn>
                                        <p:tgtEl>
                                          <p:sndTgt r:embed="rId3" name="a_shor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subTnLst>
                                    <p:audio>
                                      <p:cMediaNode>
                                        <p:cTn display="0" masterRel="sameClick">
                                          <p:stCondLst>
                                            <p:cond evt="begin" delay="0">
                                              <p:tn val="31"/>
                                            </p:cond>
                                          </p:stCondLst>
                                          <p:endCondLst>
                                            <p:cond evt="onStopAudio" delay="0">
                                              <p:tgtEl>
                                                <p:sldTgt/>
                                              </p:tgtEl>
                                            </p:cond>
                                          </p:endCondLst>
                                        </p:cTn>
                                        <p:tgtEl>
                                          <p:sndTgt r:embed="rId5" name="kalt_source.wav"/>
                                        </p:tgtEl>
                                      </p:cMediaNode>
                                    </p:audio>
                                  </p:sub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subTnLst>
                                    <p:audio>
                                      <p:cMediaNode>
                                        <p:cTn display="0" masterRel="sameClick">
                                          <p:stCondLst>
                                            <p:cond evt="begin" delay="0">
                                              <p:tn val="39"/>
                                            </p:cond>
                                          </p:stCondLst>
                                          <p:endCondLst>
                                            <p:cond evt="onStopAudio" delay="0">
                                              <p:tgtEl>
                                                <p:sldTgt/>
                                              </p:tgtEl>
                                            </p:cond>
                                          </p:endCondLst>
                                        </p:cTn>
                                        <p:tgtEl>
                                          <p:sndTgt r:embed="rId6" name="o_long.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subTnLst>
                                    <p:audio>
                                      <p:cMediaNode>
                                        <p:cTn display="0" masterRel="sameClick">
                                          <p:stCondLst>
                                            <p:cond evt="begin" delay="0">
                                              <p:tn val="44"/>
                                            </p:cond>
                                          </p:stCondLst>
                                          <p:endCondLst>
                                            <p:cond evt="onStopAudio" delay="0">
                                              <p:tgtEl>
                                                <p:sldTgt/>
                                              </p:tgtEl>
                                            </p:cond>
                                          </p:endCondLst>
                                        </p:cTn>
                                        <p:tgtEl>
                                          <p:sndTgt r:embed="rId7" name="wo_source.wav"/>
                                        </p:tgtEl>
                                      </p:cMediaNode>
                                    </p:audio>
                                  </p:subTnLst>
                                </p:cTn>
                              </p:par>
                              <p:par>
                                <p:cTn id="47" presetID="10"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subTnLst>
                                    <p:audio>
                                      <p:cMediaNode>
                                        <p:cTn display="0" masterRel="sameClick">
                                          <p:stCondLst>
                                            <p:cond evt="begin" delay="0">
                                              <p:tn val="52"/>
                                            </p:cond>
                                          </p:stCondLst>
                                          <p:endCondLst>
                                            <p:cond evt="onStopAudio" delay="0">
                                              <p:tgtEl>
                                                <p:sldTgt/>
                                              </p:tgtEl>
                                            </p:cond>
                                          </p:endCondLst>
                                        </p:cTn>
                                        <p:tgtEl>
                                          <p:sndTgt r:embed="rId8" name="o_short.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9" name="Kopf_source.wav"/>
                                        </p:tgtEl>
                                      </p:cMediaNode>
                                    </p:audio>
                                  </p:subTnLst>
                                </p:cTn>
                              </p:par>
                              <p:par>
                                <p:cTn id="60" presetID="10"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animBg="1"/>
      <p:bldP spid="26" grpId="0"/>
      <p:bldP spid="27" grpId="0" animBg="1"/>
      <p:bldP spid="29" grpId="0"/>
      <p:bldP spid="30" grpId="0" animBg="1"/>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txBox="1">
            <a:spLocks/>
          </p:cNvSpPr>
          <p:nvPr/>
        </p:nvSpPr>
        <p:spPr>
          <a:xfrm>
            <a:off x="300038" y="18750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10354961" y="213709"/>
            <a:ext cx="1644979"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1" y="213557"/>
            <a:ext cx="6759567" cy="647577"/>
          </a:xfrm>
        </p:spPr>
        <p:txBody>
          <a:bodyPr>
            <a:noAutofit/>
          </a:bodyPr>
          <a:lstStyle/>
          <a:p>
            <a:r>
              <a:rPr lang="en-GB" sz="2600" b="1" dirty="0">
                <a:solidFill>
                  <a:schemeClr val="bg1"/>
                </a:solidFill>
              </a:rPr>
              <a:t>Adverbs of manner and place – WO1</a:t>
            </a:r>
          </a:p>
        </p:txBody>
      </p:sp>
      <p:sp>
        <p:nvSpPr>
          <p:cNvPr id="2" name="TextBox 1"/>
          <p:cNvSpPr txBox="1"/>
          <p:nvPr/>
        </p:nvSpPr>
        <p:spPr>
          <a:xfrm>
            <a:off x="130647" y="822024"/>
            <a:ext cx="11869294"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As you know, the order of words in a simple German sentence 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But what if we </a:t>
            </a:r>
            <a:r>
              <a:rPr kumimoji="0" lang="en-GB" sz="2000" b="1" i="0" u="none" strike="noStrike" kern="1200" cap="none" spc="0" normalizeH="0" baseline="0" noProof="0" dirty="0">
                <a:ln>
                  <a:noFill/>
                </a:ln>
                <a:effectLst/>
                <a:uLnTx/>
                <a:uFillTx/>
                <a:latin typeface="Century Gothic" panose="020F0302020204030204"/>
                <a:ea typeface="+mn-ea"/>
                <a:cs typeface="+mn-cs"/>
              </a:rPr>
              <a:t>also</a:t>
            </a:r>
            <a:r>
              <a:rPr kumimoji="0" lang="en-GB" sz="2000" b="0" i="0" u="none" strike="noStrike" kern="1200" cap="none" spc="0" normalizeH="0" baseline="0" noProof="0" dirty="0">
                <a:ln>
                  <a:noFill/>
                </a:ln>
                <a:effectLst/>
                <a:uLnTx/>
                <a:uFillTx/>
                <a:latin typeface="Century Gothic" panose="020F0302020204030204"/>
                <a:ea typeface="+mn-ea"/>
                <a:cs typeface="+mn-cs"/>
              </a:rPr>
              <a:t> want to say </a:t>
            </a:r>
            <a:r>
              <a:rPr kumimoji="0" lang="en-GB" sz="2000" b="1" i="0" u="none" strike="noStrike" kern="1200" cap="none" spc="0" normalizeH="0" baseline="0" noProof="0" dirty="0">
                <a:ln>
                  <a:noFill/>
                </a:ln>
                <a:effectLst/>
                <a:uLnTx/>
                <a:uFillTx/>
                <a:latin typeface="Century Gothic" panose="020F0302020204030204"/>
                <a:ea typeface="+mn-ea"/>
                <a:cs typeface="+mn-cs"/>
              </a:rPr>
              <a:t>how</a:t>
            </a:r>
            <a:r>
              <a:rPr kumimoji="0" lang="en-GB" sz="2000" b="0" i="0" u="none" strike="noStrike" kern="1200" cap="none" spc="0" normalizeH="0" baseline="0" noProof="0" dirty="0">
                <a:ln>
                  <a:noFill/>
                </a:ln>
                <a:effectLst/>
                <a:uLnTx/>
                <a:uFillTx/>
                <a:latin typeface="Century Gothic" panose="020F0302020204030204"/>
                <a:ea typeface="+mn-ea"/>
                <a:cs typeface="+mn-cs"/>
              </a:rPr>
              <a:t> Katja gets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If you want to use both a </a:t>
            </a:r>
            <a:r>
              <a:rPr kumimoji="0" lang="en-GB" sz="2000" b="1" i="0" u="sng" strike="noStrike" kern="1200" cap="none" spc="0" normalizeH="0" baseline="0" noProof="0" dirty="0">
                <a:ln>
                  <a:noFill/>
                </a:ln>
                <a:effectLst/>
                <a:uLnTx/>
                <a:uFillTx/>
                <a:latin typeface="Century Gothic" panose="020F0302020204030204"/>
                <a:ea typeface="+mn-ea"/>
                <a:cs typeface="+mn-cs"/>
              </a:rPr>
              <a:t>manner</a:t>
            </a:r>
            <a:r>
              <a:rPr kumimoji="0" lang="en-GB" sz="2000" b="1" i="0" u="none" strike="noStrike" kern="1200" cap="none" spc="0" normalizeH="0" baseline="0" noProof="0" dirty="0">
                <a:ln>
                  <a:noFill/>
                </a:ln>
                <a:effectLst/>
                <a:uLnTx/>
                <a:uFillTx/>
                <a:latin typeface="Century Gothic" panose="020F0302020204030204"/>
                <a:ea typeface="+mn-ea"/>
                <a:cs typeface="+mn-cs"/>
              </a:rPr>
              <a:t> adverb</a:t>
            </a:r>
            <a:r>
              <a:rPr kumimoji="0" lang="en-GB" sz="2000" b="0" i="0" u="none" strike="noStrike" kern="1200" cap="none" spc="0" normalizeH="0" baseline="0" noProof="0" dirty="0">
                <a:ln>
                  <a:noFill/>
                </a:ln>
                <a:effectLst/>
                <a:uLnTx/>
                <a:uFillTx/>
                <a:latin typeface="Century Gothic" panose="020F0302020204030204"/>
                <a:ea typeface="+mn-ea"/>
                <a:cs typeface="+mn-cs"/>
              </a:rPr>
              <a:t> and a </a:t>
            </a:r>
            <a:r>
              <a:rPr kumimoji="0" lang="en-GB" sz="2000" b="1" i="0" u="sng" strike="noStrike" kern="1200" cap="none" spc="0" normalizeH="0" baseline="0" noProof="0" dirty="0">
                <a:ln>
                  <a:noFill/>
                </a:ln>
                <a:effectLst/>
                <a:uLnTx/>
                <a:uFillTx/>
                <a:latin typeface="Century Gothic" panose="020F0302020204030204"/>
                <a:ea typeface="+mn-ea"/>
                <a:cs typeface="+mn-cs"/>
              </a:rPr>
              <a:t>place</a:t>
            </a:r>
            <a:r>
              <a:rPr kumimoji="0" lang="en-GB" sz="2000" b="1" i="0" u="none" strike="noStrike" kern="1200" cap="none" spc="0" normalizeH="0" baseline="0" noProof="0" dirty="0">
                <a:ln>
                  <a:noFill/>
                </a:ln>
                <a:effectLst/>
                <a:uLnTx/>
                <a:uFillTx/>
                <a:latin typeface="Century Gothic" panose="020F0302020204030204"/>
                <a:ea typeface="+mn-ea"/>
                <a:cs typeface="+mn-cs"/>
              </a:rPr>
              <a:t> adverb</a:t>
            </a:r>
            <a:r>
              <a:rPr kumimoji="0" lang="en-GB" sz="2000" b="0" i="0" u="none" strike="noStrike" kern="1200" cap="none" spc="0" normalizeH="0" baseline="0" noProof="0" dirty="0">
                <a:ln>
                  <a:noFill/>
                </a:ln>
                <a:effectLst/>
                <a:uLnTx/>
                <a:uFillTx/>
                <a:latin typeface="Century Gothic" panose="020F0302020204030204"/>
                <a:ea typeface="+mn-ea"/>
                <a:cs typeface="+mn-cs"/>
              </a:rPr>
              <a:t> in a sentence, </a:t>
            </a:r>
            <a:br>
              <a:rPr kumimoji="0" lang="en-GB" sz="2000" b="0" i="0" u="none" strike="noStrike" kern="1200" cap="none" spc="0" normalizeH="0" baseline="0" noProof="0" dirty="0">
                <a:ln>
                  <a:noFill/>
                </a:ln>
                <a:effectLst/>
                <a:uLnTx/>
                <a:uFillTx/>
                <a:latin typeface="Century Gothic" panose="020F0302020204030204"/>
                <a:ea typeface="+mn-ea"/>
                <a:cs typeface="+mn-cs"/>
              </a:rPr>
            </a:br>
            <a:r>
              <a:rPr kumimoji="0" lang="en-GB" sz="2000" b="0" i="0" u="none" strike="noStrike" kern="1200" cap="none" spc="0" normalizeH="0" baseline="0" noProof="0" dirty="0">
                <a:ln>
                  <a:noFill/>
                </a:ln>
                <a:effectLst/>
                <a:uLnTx/>
                <a:uFillTx/>
                <a:latin typeface="Century Gothic" panose="020F0302020204030204"/>
                <a:ea typeface="+mn-ea"/>
                <a:cs typeface="+mn-cs"/>
              </a:rPr>
              <a:t>the </a:t>
            </a:r>
            <a:r>
              <a:rPr kumimoji="0" lang="en-GB" sz="2000" b="1" i="0" u="none" strike="noStrike" kern="1200" cap="none" spc="0" normalizeH="0" baseline="0" noProof="0" dirty="0">
                <a:ln>
                  <a:noFill/>
                </a:ln>
                <a:effectLst/>
                <a:uLnTx/>
                <a:uFillTx/>
                <a:latin typeface="Century Gothic" panose="020F0302020204030204"/>
                <a:ea typeface="+mn-ea"/>
                <a:cs typeface="+mn-cs"/>
              </a:rPr>
              <a:t>manner </a:t>
            </a:r>
            <a:r>
              <a:rPr kumimoji="0" lang="en-GB" sz="2000" b="0" i="0" u="none" strike="noStrike" kern="1200" cap="none" spc="0" normalizeH="0" baseline="0" noProof="0" dirty="0">
                <a:ln>
                  <a:noFill/>
                </a:ln>
                <a:effectLst/>
                <a:uLnTx/>
                <a:uFillTx/>
                <a:latin typeface="Century Gothic" panose="020F0302020204030204"/>
                <a:ea typeface="+mn-ea"/>
                <a:cs typeface="+mn-cs"/>
              </a:rPr>
              <a:t>comes </a:t>
            </a:r>
            <a:r>
              <a:rPr kumimoji="0" lang="en-GB" sz="2000" b="1" i="0" u="none" strike="noStrike" kern="1200" cap="none" spc="0" normalizeH="0" baseline="0" noProof="0" dirty="0">
                <a:ln>
                  <a:noFill/>
                </a:ln>
                <a:effectLst/>
                <a:uLnTx/>
                <a:uFillTx/>
                <a:latin typeface="Century Gothic" panose="020F0302020204030204"/>
                <a:ea typeface="+mn-ea"/>
                <a:cs typeface="+mn-cs"/>
              </a:rPr>
              <a:t>first.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M.P. </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lang="en-GB" sz="2000" b="1" dirty="0">
                <a:latin typeface="Century Gothic" panose="020F0302020204030204"/>
              </a:rPr>
              <a:t>m</a:t>
            </a:r>
            <a:r>
              <a:rPr kumimoji="0" lang="en-GB" sz="2000" b="0" i="0" u="none" strike="noStrike" kern="1200" cap="none" spc="0" normalizeH="0" baseline="0" noProof="0" dirty="0" err="1">
                <a:ln>
                  <a:noFill/>
                </a:ln>
                <a:effectLst/>
                <a:uLnTx/>
                <a:uFillTx/>
                <a:latin typeface="Century Gothic" panose="020F0302020204030204"/>
                <a:ea typeface="+mn-ea"/>
                <a:cs typeface="+mn-cs"/>
              </a:rPr>
              <a:t>anner</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a:ln>
                  <a:noFill/>
                </a:ln>
                <a:effectLst/>
                <a:uLnTx/>
                <a:uFillTx/>
                <a:latin typeface="Century Gothic" panose="020F0302020204030204"/>
                <a:ea typeface="+mn-ea"/>
                <a:cs typeface="+mn-cs"/>
              </a:rPr>
              <a:t>p</a:t>
            </a:r>
            <a:r>
              <a:rPr kumimoji="0" lang="en-GB" sz="2000" b="0" i="0" u="none" strike="noStrike" kern="1200" cap="none" spc="0" normalizeH="0" baseline="0" noProof="0" dirty="0">
                <a:ln>
                  <a:noFill/>
                </a:ln>
                <a:effectLst/>
                <a:uLnTx/>
                <a:uFillTx/>
                <a:latin typeface="Century Gothic" panose="020F0302020204030204"/>
                <a:ea typeface="+mn-ea"/>
                <a:cs typeface="+mn-cs"/>
              </a:rPr>
              <a:t>lace </a:t>
            </a:r>
          </a:p>
        </p:txBody>
      </p:sp>
      <p:grpSp>
        <p:nvGrpSpPr>
          <p:cNvPr id="30" name="Group 29">
            <a:extLst>
              <a:ext uri="{FF2B5EF4-FFF2-40B4-BE49-F238E27FC236}">
                <a16:creationId xmlns:a16="http://schemas.microsoft.com/office/drawing/2014/main" id="{6BE0E9F4-4807-40EE-9ED7-25590C496509}"/>
              </a:ext>
            </a:extLst>
          </p:cNvPr>
          <p:cNvGrpSpPr/>
          <p:nvPr/>
        </p:nvGrpSpPr>
        <p:grpSpPr>
          <a:xfrm>
            <a:off x="10442819" y="1573100"/>
            <a:ext cx="1435360" cy="1200329"/>
            <a:chOff x="10442819" y="2066093"/>
            <a:chExt cx="1435360" cy="1200329"/>
          </a:xfrm>
        </p:grpSpPr>
        <p:grpSp>
          <p:nvGrpSpPr>
            <p:cNvPr id="28" name="Group 27">
              <a:extLst>
                <a:ext uri="{FF2B5EF4-FFF2-40B4-BE49-F238E27FC236}">
                  <a16:creationId xmlns:a16="http://schemas.microsoft.com/office/drawing/2014/main" id="{63D2B34F-5CB5-4E3E-B16C-5490E0284C5E}"/>
                </a:ext>
              </a:extLst>
            </p:cNvPr>
            <p:cNvGrpSpPr/>
            <p:nvPr/>
          </p:nvGrpSpPr>
          <p:grpSpPr>
            <a:xfrm>
              <a:off x="10442819" y="2120158"/>
              <a:ext cx="374186" cy="1092200"/>
              <a:chOff x="10442819" y="2120158"/>
              <a:chExt cx="507524" cy="1092200"/>
            </a:xfrm>
          </p:grpSpPr>
          <p:grpSp>
            <p:nvGrpSpPr>
              <p:cNvPr id="22" name="Group 21">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p:grpSpPr>
            <p:cxnSp>
              <p:nvCxnSpPr>
                <p:cNvPr id="19" name="Straight Connector 18">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3DF7EA08-AEEA-46AF-A86D-27206F37A207}"/>
                </a:ext>
              </a:extLst>
            </p:cNvPr>
            <p:cNvSpPr txBox="1"/>
            <p:nvPr/>
          </p:nvSpPr>
          <p:spPr>
            <a:xfrm>
              <a:off x="10816564" y="2066093"/>
              <a:ext cx="1061615" cy="1200329"/>
            </a:xfrm>
            <a:prstGeom prst="rect">
              <a:avLst/>
            </a:prstGeom>
            <a:solidFill>
              <a:srgbClr val="FFCC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F0302020204030204"/>
                  <a:ea typeface="+mn-ea"/>
                  <a:cs typeface="+mn-cs"/>
                </a:rPr>
                <a:t>1</a:t>
              </a:r>
            </a:p>
          </p:txBody>
        </p:sp>
      </p:grpSp>
      <p:grpSp>
        <p:nvGrpSpPr>
          <p:cNvPr id="5" name="Group 4">
            <a:extLst>
              <a:ext uri="{FF2B5EF4-FFF2-40B4-BE49-F238E27FC236}">
                <a16:creationId xmlns:a16="http://schemas.microsoft.com/office/drawing/2014/main" id="{3CCF88B3-204F-4EE1-BC65-0D79041B87DD}"/>
              </a:ext>
            </a:extLst>
          </p:cNvPr>
          <p:cNvGrpSpPr/>
          <p:nvPr/>
        </p:nvGrpSpPr>
        <p:grpSpPr>
          <a:xfrm>
            <a:off x="1374995" y="1434153"/>
            <a:ext cx="1851920" cy="939167"/>
            <a:chOff x="1374995" y="1795888"/>
            <a:chExt cx="1851920" cy="939167"/>
          </a:xfrm>
        </p:grpSpPr>
        <p:sp>
          <p:nvSpPr>
            <p:cNvPr id="9" name="TextBox 8">
              <a:extLst>
                <a:ext uri="{FF2B5EF4-FFF2-40B4-BE49-F238E27FC236}">
                  <a16:creationId xmlns:a16="http://schemas.microsoft.com/office/drawing/2014/main" id="{B2D4345B-69EA-418E-9538-BBF2AA23A9CF}"/>
                </a:ext>
              </a:extLst>
            </p:cNvPr>
            <p:cNvSpPr txBox="1"/>
            <p:nvPr/>
          </p:nvSpPr>
          <p:spPr>
            <a:xfrm>
              <a:off x="1374995" y="2334945"/>
              <a:ext cx="1851920" cy="400110"/>
            </a:xfrm>
            <a:prstGeom prst="rect">
              <a:avLst/>
            </a:prstGeom>
            <a:solidFill>
              <a:srgbClr val="FFCC0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SUBJECT</a:t>
              </a:r>
            </a:p>
          </p:txBody>
        </p:sp>
        <p:sp>
          <p:nvSpPr>
            <p:cNvPr id="41" name="TextBox 40">
              <a:extLst>
                <a:ext uri="{FF2B5EF4-FFF2-40B4-BE49-F238E27FC236}">
                  <a16:creationId xmlns:a16="http://schemas.microsoft.com/office/drawing/2014/main" id="{4BA1DF6C-DDBC-4AB3-AC8B-16DA13AB6420}"/>
                </a:ext>
              </a:extLst>
            </p:cNvPr>
            <p:cNvSpPr txBox="1"/>
            <p:nvPr/>
          </p:nvSpPr>
          <p:spPr>
            <a:xfrm>
              <a:off x="1374995"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Katja</a:t>
              </a:r>
            </a:p>
          </p:txBody>
        </p:sp>
      </p:grpSp>
      <p:grpSp>
        <p:nvGrpSpPr>
          <p:cNvPr id="6" name="Group 5">
            <a:extLst>
              <a:ext uri="{FF2B5EF4-FFF2-40B4-BE49-F238E27FC236}">
                <a16:creationId xmlns:a16="http://schemas.microsoft.com/office/drawing/2014/main" id="{CEDE3EC4-26F8-45AF-9A78-0C85F8018D6A}"/>
              </a:ext>
            </a:extLst>
          </p:cNvPr>
          <p:cNvGrpSpPr/>
          <p:nvPr/>
        </p:nvGrpSpPr>
        <p:grpSpPr>
          <a:xfrm>
            <a:off x="3763363" y="1434153"/>
            <a:ext cx="1851920" cy="939167"/>
            <a:chOff x="3763363" y="1795888"/>
            <a:chExt cx="1851920" cy="939167"/>
          </a:xfrm>
        </p:grpSpPr>
        <p:sp>
          <p:nvSpPr>
            <p:cNvPr id="11" name="TextBox 10">
              <a:extLst>
                <a:ext uri="{FF2B5EF4-FFF2-40B4-BE49-F238E27FC236}">
                  <a16:creationId xmlns:a16="http://schemas.microsoft.com/office/drawing/2014/main" id="{4258DCF7-BF45-4F9D-96B9-6942807676ED}"/>
                </a:ext>
              </a:extLst>
            </p:cNvPr>
            <p:cNvSpPr txBox="1"/>
            <p:nvPr/>
          </p:nvSpPr>
          <p:spPr>
            <a:xfrm>
              <a:off x="3763363" y="2334945"/>
              <a:ext cx="1851920" cy="400110"/>
            </a:xfrm>
            <a:prstGeom prst="rect">
              <a:avLst/>
            </a:prstGeom>
            <a:solidFill>
              <a:srgbClr val="53D2FF"/>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VERB</a:t>
              </a:r>
            </a:p>
          </p:txBody>
        </p:sp>
        <p:sp>
          <p:nvSpPr>
            <p:cNvPr id="42" name="TextBox 41">
              <a:extLst>
                <a:ext uri="{FF2B5EF4-FFF2-40B4-BE49-F238E27FC236}">
                  <a16:creationId xmlns:a16="http://schemas.microsoft.com/office/drawing/2014/main" id="{10283661-1B7C-4A82-A801-8D8CF4B7B35D}"/>
                </a:ext>
              </a:extLst>
            </p:cNvPr>
            <p:cNvSpPr txBox="1"/>
            <p:nvPr/>
          </p:nvSpPr>
          <p:spPr>
            <a:xfrm>
              <a:off x="3763363"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fährt</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grpSp>
      <p:grpSp>
        <p:nvGrpSpPr>
          <p:cNvPr id="52" name="Group 51">
            <a:extLst>
              <a:ext uri="{FF2B5EF4-FFF2-40B4-BE49-F238E27FC236}">
                <a16:creationId xmlns:a16="http://schemas.microsoft.com/office/drawing/2014/main" id="{0BB0A43D-070E-4AFF-BA53-C28EC90988E8}"/>
              </a:ext>
            </a:extLst>
          </p:cNvPr>
          <p:cNvGrpSpPr/>
          <p:nvPr/>
        </p:nvGrpSpPr>
        <p:grpSpPr>
          <a:xfrm>
            <a:off x="6240026" y="1434151"/>
            <a:ext cx="1901593" cy="939167"/>
            <a:chOff x="6126894" y="1795888"/>
            <a:chExt cx="1901593" cy="939167"/>
          </a:xfrm>
        </p:grpSpPr>
        <p:sp>
          <p:nvSpPr>
            <p:cNvPr id="53" name="TextBox 52">
              <a:extLst>
                <a:ext uri="{FF2B5EF4-FFF2-40B4-BE49-F238E27FC236}">
                  <a16:creationId xmlns:a16="http://schemas.microsoft.com/office/drawing/2014/main" id="{0DC2B384-1C9D-4054-BD8A-C1AE59623372}"/>
                </a:ext>
              </a:extLst>
            </p:cNvPr>
            <p:cNvSpPr txBox="1"/>
            <p:nvPr/>
          </p:nvSpPr>
          <p:spPr>
            <a:xfrm>
              <a:off x="6151731" y="233494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PLACE ADVERB</a:t>
              </a:r>
            </a:p>
          </p:txBody>
        </p:sp>
        <p:sp>
          <p:nvSpPr>
            <p:cNvPr id="54" name="TextBox 53">
              <a:extLst>
                <a:ext uri="{FF2B5EF4-FFF2-40B4-BE49-F238E27FC236}">
                  <a16:creationId xmlns:a16="http://schemas.microsoft.com/office/drawing/2014/main" id="{85DA05BC-EB97-4D2B-AD6B-BE59B541D945}"/>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nach</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Polen</a:t>
              </a:r>
              <a:r>
                <a:rPr kumimoji="0" lang="en-GB" sz="2000" b="0" i="0" u="none" strike="noStrike" kern="1200" cap="none" spc="0" normalizeH="0" baseline="0" noProof="0" dirty="0">
                  <a:ln>
                    <a:noFill/>
                  </a:ln>
                  <a:effectLst/>
                  <a:uLnTx/>
                  <a:uFillTx/>
                  <a:latin typeface="Century Gothic" panose="020F0302020204030204"/>
                  <a:ea typeface="+mn-ea"/>
                  <a:cs typeface="+mn-cs"/>
                </a:rPr>
                <a:t>.</a:t>
              </a:r>
            </a:p>
          </p:txBody>
        </p:sp>
      </p:grpSp>
      <p:grpSp>
        <p:nvGrpSpPr>
          <p:cNvPr id="55" name="Group 54">
            <a:extLst>
              <a:ext uri="{FF2B5EF4-FFF2-40B4-BE49-F238E27FC236}">
                <a16:creationId xmlns:a16="http://schemas.microsoft.com/office/drawing/2014/main" id="{30AC9874-C80A-47F9-BFA4-9403923291FE}"/>
              </a:ext>
            </a:extLst>
          </p:cNvPr>
          <p:cNvGrpSpPr/>
          <p:nvPr/>
        </p:nvGrpSpPr>
        <p:grpSpPr>
          <a:xfrm>
            <a:off x="10467070" y="4299899"/>
            <a:ext cx="1435360" cy="1200329"/>
            <a:chOff x="10442819" y="2066093"/>
            <a:chExt cx="1435360" cy="1200329"/>
          </a:xfrm>
        </p:grpSpPr>
        <p:grpSp>
          <p:nvGrpSpPr>
            <p:cNvPr id="56" name="Group 55">
              <a:extLst>
                <a:ext uri="{FF2B5EF4-FFF2-40B4-BE49-F238E27FC236}">
                  <a16:creationId xmlns:a16="http://schemas.microsoft.com/office/drawing/2014/main" id="{B0E27493-9CDF-4547-9BA3-0C68F369004C}"/>
                </a:ext>
              </a:extLst>
            </p:cNvPr>
            <p:cNvGrpSpPr/>
            <p:nvPr/>
          </p:nvGrpSpPr>
          <p:grpSpPr>
            <a:xfrm>
              <a:off x="10442819" y="2120158"/>
              <a:ext cx="374186" cy="1092200"/>
              <a:chOff x="10442819" y="2120158"/>
              <a:chExt cx="507524" cy="1092200"/>
            </a:xfrm>
          </p:grpSpPr>
          <p:grpSp>
            <p:nvGrpSpPr>
              <p:cNvPr id="58" name="Group 57">
                <a:extLst>
                  <a:ext uri="{FF2B5EF4-FFF2-40B4-BE49-F238E27FC236}">
                    <a16:creationId xmlns:a16="http://schemas.microsoft.com/office/drawing/2014/main" id="{EBE25E30-770D-43AF-8E85-EFD24A765F12}"/>
                  </a:ext>
                </a:extLst>
              </p:cNvPr>
              <p:cNvGrpSpPr/>
              <p:nvPr/>
            </p:nvGrpSpPr>
            <p:grpSpPr>
              <a:xfrm>
                <a:off x="10442819" y="2120158"/>
                <a:ext cx="295031" cy="1092200"/>
                <a:chOff x="10595219" y="1873250"/>
                <a:chExt cx="295031" cy="1092200"/>
              </a:xfrm>
            </p:grpSpPr>
            <p:cxnSp>
              <p:nvCxnSpPr>
                <p:cNvPr id="60" name="Straight Connector 59">
                  <a:extLst>
                    <a:ext uri="{FF2B5EF4-FFF2-40B4-BE49-F238E27FC236}">
                      <a16:creationId xmlns:a16="http://schemas.microsoft.com/office/drawing/2014/main" id="{141D3CED-C823-4302-88C7-D8967BCD1D71}"/>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2A46C5F-D950-4615-B824-262AD395315E}"/>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3E9B843-092B-4B10-B7A6-B7954C434050}"/>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22BC6E9-703D-45CC-A038-C7D9043DF731}"/>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3D3E5028-3AA6-450D-A962-BF4323480D17}"/>
                </a:ext>
              </a:extLst>
            </p:cNvPr>
            <p:cNvSpPr txBox="1"/>
            <p:nvPr/>
          </p:nvSpPr>
          <p:spPr>
            <a:xfrm>
              <a:off x="10816564" y="2066093"/>
              <a:ext cx="1061615" cy="1200329"/>
            </a:xfrm>
            <a:prstGeom prst="rect">
              <a:avLst/>
            </a:prstGeom>
            <a:solidFill>
              <a:srgbClr val="FFCC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F0302020204030204"/>
                  <a:ea typeface="+mn-ea"/>
                  <a:cs typeface="+mn-cs"/>
                </a:rPr>
                <a:t>1</a:t>
              </a:r>
            </a:p>
          </p:txBody>
        </p:sp>
      </p:grpSp>
      <p:grpSp>
        <p:nvGrpSpPr>
          <p:cNvPr id="39" name="Group 38">
            <a:extLst>
              <a:ext uri="{FF2B5EF4-FFF2-40B4-BE49-F238E27FC236}">
                <a16:creationId xmlns:a16="http://schemas.microsoft.com/office/drawing/2014/main" id="{4CA72FCC-FD1D-434E-8553-CD64217D42EA}"/>
              </a:ext>
            </a:extLst>
          </p:cNvPr>
          <p:cNvGrpSpPr/>
          <p:nvPr/>
        </p:nvGrpSpPr>
        <p:grpSpPr>
          <a:xfrm>
            <a:off x="943740" y="4349031"/>
            <a:ext cx="1851920" cy="939167"/>
            <a:chOff x="1374995" y="1795888"/>
            <a:chExt cx="1851920" cy="939167"/>
          </a:xfrm>
        </p:grpSpPr>
        <p:sp>
          <p:nvSpPr>
            <p:cNvPr id="40" name="TextBox 39">
              <a:extLst>
                <a:ext uri="{FF2B5EF4-FFF2-40B4-BE49-F238E27FC236}">
                  <a16:creationId xmlns:a16="http://schemas.microsoft.com/office/drawing/2014/main" id="{DC0704FA-0EEE-4E91-901D-2C213EC695A9}"/>
                </a:ext>
              </a:extLst>
            </p:cNvPr>
            <p:cNvSpPr txBox="1"/>
            <p:nvPr/>
          </p:nvSpPr>
          <p:spPr>
            <a:xfrm>
              <a:off x="1374995" y="2334945"/>
              <a:ext cx="1851920" cy="400110"/>
            </a:xfrm>
            <a:prstGeom prst="rect">
              <a:avLst/>
            </a:prstGeom>
            <a:solidFill>
              <a:srgbClr val="FFCC0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SUBJECT</a:t>
              </a:r>
            </a:p>
          </p:txBody>
        </p:sp>
        <p:sp>
          <p:nvSpPr>
            <p:cNvPr id="43" name="TextBox 42">
              <a:extLst>
                <a:ext uri="{FF2B5EF4-FFF2-40B4-BE49-F238E27FC236}">
                  <a16:creationId xmlns:a16="http://schemas.microsoft.com/office/drawing/2014/main" id="{BF8FA7B3-217C-4FFE-B427-4092FD1BFE24}"/>
                </a:ext>
              </a:extLst>
            </p:cNvPr>
            <p:cNvSpPr txBox="1"/>
            <p:nvPr/>
          </p:nvSpPr>
          <p:spPr>
            <a:xfrm>
              <a:off x="1374995"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Katja</a:t>
              </a:r>
            </a:p>
          </p:txBody>
        </p:sp>
      </p:grpSp>
      <p:grpSp>
        <p:nvGrpSpPr>
          <p:cNvPr id="44" name="Group 43">
            <a:extLst>
              <a:ext uri="{FF2B5EF4-FFF2-40B4-BE49-F238E27FC236}">
                <a16:creationId xmlns:a16="http://schemas.microsoft.com/office/drawing/2014/main" id="{AFFC3349-DD9B-4266-838B-85E2DFDA6278}"/>
              </a:ext>
            </a:extLst>
          </p:cNvPr>
          <p:cNvGrpSpPr/>
          <p:nvPr/>
        </p:nvGrpSpPr>
        <p:grpSpPr>
          <a:xfrm>
            <a:off x="3332108" y="4349031"/>
            <a:ext cx="1851920" cy="939167"/>
            <a:chOff x="3763363" y="1795888"/>
            <a:chExt cx="1851920" cy="939167"/>
          </a:xfrm>
        </p:grpSpPr>
        <p:sp>
          <p:nvSpPr>
            <p:cNvPr id="45" name="TextBox 44">
              <a:extLst>
                <a:ext uri="{FF2B5EF4-FFF2-40B4-BE49-F238E27FC236}">
                  <a16:creationId xmlns:a16="http://schemas.microsoft.com/office/drawing/2014/main" id="{BA1D0FCC-B3CE-4651-87BF-60BBB6D060E8}"/>
                </a:ext>
              </a:extLst>
            </p:cNvPr>
            <p:cNvSpPr txBox="1"/>
            <p:nvPr/>
          </p:nvSpPr>
          <p:spPr>
            <a:xfrm>
              <a:off x="3763363" y="2334945"/>
              <a:ext cx="1851920" cy="400110"/>
            </a:xfrm>
            <a:prstGeom prst="rect">
              <a:avLst/>
            </a:prstGeom>
            <a:solidFill>
              <a:srgbClr val="53D2FF"/>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VERB</a:t>
              </a:r>
            </a:p>
          </p:txBody>
        </p:sp>
        <p:sp>
          <p:nvSpPr>
            <p:cNvPr id="46" name="TextBox 45">
              <a:extLst>
                <a:ext uri="{FF2B5EF4-FFF2-40B4-BE49-F238E27FC236}">
                  <a16:creationId xmlns:a16="http://schemas.microsoft.com/office/drawing/2014/main" id="{7CB4003A-C39B-4847-8CCB-52E047759580}"/>
                </a:ext>
              </a:extLst>
            </p:cNvPr>
            <p:cNvSpPr txBox="1"/>
            <p:nvPr/>
          </p:nvSpPr>
          <p:spPr>
            <a:xfrm>
              <a:off x="3763363"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fährt</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grpSp>
      <p:grpSp>
        <p:nvGrpSpPr>
          <p:cNvPr id="47" name="Group 46">
            <a:extLst>
              <a:ext uri="{FF2B5EF4-FFF2-40B4-BE49-F238E27FC236}">
                <a16:creationId xmlns:a16="http://schemas.microsoft.com/office/drawing/2014/main" id="{9FB606AE-1022-45FF-92D4-B22304EF3ABD}"/>
              </a:ext>
            </a:extLst>
          </p:cNvPr>
          <p:cNvGrpSpPr/>
          <p:nvPr/>
        </p:nvGrpSpPr>
        <p:grpSpPr>
          <a:xfrm>
            <a:off x="5536642" y="4349029"/>
            <a:ext cx="2173722" cy="939167"/>
            <a:chOff x="5854765" y="1795888"/>
            <a:chExt cx="2173722" cy="939167"/>
          </a:xfrm>
        </p:grpSpPr>
        <p:sp>
          <p:nvSpPr>
            <p:cNvPr id="48" name="TextBox 47">
              <a:extLst>
                <a:ext uri="{FF2B5EF4-FFF2-40B4-BE49-F238E27FC236}">
                  <a16:creationId xmlns:a16="http://schemas.microsoft.com/office/drawing/2014/main" id="{4617FEFC-C4A4-4484-BFC0-DA761602C9F1}"/>
                </a:ext>
              </a:extLst>
            </p:cNvPr>
            <p:cNvSpPr txBox="1"/>
            <p:nvPr/>
          </p:nvSpPr>
          <p:spPr>
            <a:xfrm>
              <a:off x="5854765" y="2334945"/>
              <a:ext cx="2148886" cy="400110"/>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CF3"/>
                  </a:solidFill>
                  <a:effectLst/>
                  <a:uLnTx/>
                  <a:uFillTx/>
                  <a:latin typeface="Century Gothic" panose="020F0302020204030204"/>
                  <a:ea typeface="+mn-ea"/>
                  <a:cs typeface="+mn-cs"/>
                </a:rPr>
                <a:t>MANNER ADVERB</a:t>
              </a:r>
            </a:p>
          </p:txBody>
        </p:sp>
        <p:sp>
          <p:nvSpPr>
            <p:cNvPr id="49" name="TextBox 48">
              <a:extLst>
                <a:ext uri="{FF2B5EF4-FFF2-40B4-BE49-F238E27FC236}">
                  <a16:creationId xmlns:a16="http://schemas.microsoft.com/office/drawing/2014/main" id="{04B62B04-7F0C-48D9-9AB5-30F8E335F781}"/>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mit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dem</a:t>
              </a:r>
              <a:r>
                <a:rPr kumimoji="0" lang="en-GB" sz="2000" b="0" i="0" u="none" strike="noStrike" kern="1200" cap="none" spc="0" normalizeH="0" baseline="0" noProof="0" dirty="0">
                  <a:ln>
                    <a:noFill/>
                  </a:ln>
                  <a:effectLst/>
                  <a:uLnTx/>
                  <a:uFillTx/>
                  <a:latin typeface="Century Gothic" panose="020F0302020204030204"/>
                  <a:ea typeface="+mn-ea"/>
                  <a:cs typeface="+mn-cs"/>
                </a:rPr>
                <a:t> Zug</a:t>
              </a:r>
            </a:p>
          </p:txBody>
        </p:sp>
      </p:grpSp>
      <p:grpSp>
        <p:nvGrpSpPr>
          <p:cNvPr id="63" name="Group 62">
            <a:extLst>
              <a:ext uri="{FF2B5EF4-FFF2-40B4-BE49-F238E27FC236}">
                <a16:creationId xmlns:a16="http://schemas.microsoft.com/office/drawing/2014/main" id="{4FF18642-5D19-4284-BFD1-0E3985442AA0}"/>
              </a:ext>
            </a:extLst>
          </p:cNvPr>
          <p:cNvGrpSpPr/>
          <p:nvPr/>
        </p:nvGrpSpPr>
        <p:grpSpPr>
          <a:xfrm>
            <a:off x="8221976" y="4316589"/>
            <a:ext cx="1901593" cy="939167"/>
            <a:chOff x="6126894" y="1795888"/>
            <a:chExt cx="1901593" cy="939167"/>
          </a:xfrm>
        </p:grpSpPr>
        <p:sp>
          <p:nvSpPr>
            <p:cNvPr id="64" name="TextBox 63">
              <a:extLst>
                <a:ext uri="{FF2B5EF4-FFF2-40B4-BE49-F238E27FC236}">
                  <a16:creationId xmlns:a16="http://schemas.microsoft.com/office/drawing/2014/main" id="{6D38B473-7C66-43BF-A26E-902E35819EEB}"/>
                </a:ext>
              </a:extLst>
            </p:cNvPr>
            <p:cNvSpPr txBox="1"/>
            <p:nvPr/>
          </p:nvSpPr>
          <p:spPr>
            <a:xfrm>
              <a:off x="6151731" y="233494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65" name="TextBox 64">
              <a:extLst>
                <a:ext uri="{FF2B5EF4-FFF2-40B4-BE49-F238E27FC236}">
                  <a16:creationId xmlns:a16="http://schemas.microsoft.com/office/drawing/2014/main" id="{33672726-7032-49DB-B9B8-E2541A65C30D}"/>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Polen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 name="Rectangle 3">
            <a:extLst>
              <a:ext uri="{FF2B5EF4-FFF2-40B4-BE49-F238E27FC236}">
                <a16:creationId xmlns:a16="http://schemas.microsoft.com/office/drawing/2014/main" id="{EC6522B0-C05D-4463-93DA-02D791C078EE}"/>
              </a:ext>
            </a:extLst>
          </p:cNvPr>
          <p:cNvSpPr/>
          <p:nvPr/>
        </p:nvSpPr>
        <p:spPr>
          <a:xfrm>
            <a:off x="139774" y="5088141"/>
            <a:ext cx="6925270" cy="707886"/>
          </a:xfrm>
          <a:prstGeom prst="rect">
            <a:avLst/>
          </a:prstGeom>
        </p:spPr>
        <p:txBody>
          <a:bodyPr wrap="square">
            <a:spAutoFit/>
          </a:bodyPr>
          <a:lstStyle/>
          <a:p>
            <a:pPr lvl="0">
              <a:defRPr/>
            </a:pPr>
            <a:endParaRPr lang="en-GB" sz="2000" b="1" dirty="0"/>
          </a:p>
          <a:p>
            <a:pPr lvl="0">
              <a:defRPr/>
            </a:pPr>
            <a:r>
              <a:rPr lang="en-GB" sz="2000" dirty="0"/>
              <a:t>The same rule applies in the past (perfect) tense:</a:t>
            </a:r>
          </a:p>
        </p:txBody>
      </p:sp>
      <p:sp>
        <p:nvSpPr>
          <p:cNvPr id="66" name="TextBox 65">
            <a:extLst>
              <a:ext uri="{FF2B5EF4-FFF2-40B4-BE49-F238E27FC236}">
                <a16:creationId xmlns:a16="http://schemas.microsoft.com/office/drawing/2014/main" id="{BFC6CD6E-25B4-40FF-A821-415620B02D9B}"/>
              </a:ext>
            </a:extLst>
          </p:cNvPr>
          <p:cNvSpPr txBox="1"/>
          <p:nvPr/>
        </p:nvSpPr>
        <p:spPr>
          <a:xfrm>
            <a:off x="943740" y="5835921"/>
            <a:ext cx="1851920" cy="400110"/>
          </a:xfrm>
          <a:prstGeom prst="rect">
            <a:avLst/>
          </a:prstGeom>
          <a:solidFill>
            <a:srgbClr val="FFCC0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Katja</a:t>
            </a:r>
          </a:p>
        </p:txBody>
      </p:sp>
      <p:sp>
        <p:nvSpPr>
          <p:cNvPr id="67" name="TextBox 66">
            <a:extLst>
              <a:ext uri="{FF2B5EF4-FFF2-40B4-BE49-F238E27FC236}">
                <a16:creationId xmlns:a16="http://schemas.microsoft.com/office/drawing/2014/main" id="{4751769E-CF1A-41BE-A87C-A305C4BD2338}"/>
              </a:ext>
            </a:extLst>
          </p:cNvPr>
          <p:cNvSpPr txBox="1"/>
          <p:nvPr/>
        </p:nvSpPr>
        <p:spPr>
          <a:xfrm>
            <a:off x="3219143" y="5806075"/>
            <a:ext cx="1038925" cy="400110"/>
          </a:xfrm>
          <a:prstGeom prst="rect">
            <a:avLst/>
          </a:prstGeom>
          <a:solidFill>
            <a:srgbClr val="53D2FF"/>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ist</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3F68846F-45C0-410E-A85A-EA9FF7F7CF18}"/>
              </a:ext>
            </a:extLst>
          </p:cNvPr>
          <p:cNvSpPr txBox="1"/>
          <p:nvPr/>
        </p:nvSpPr>
        <p:spPr>
          <a:xfrm>
            <a:off x="4610681" y="5806075"/>
            <a:ext cx="2148886" cy="400110"/>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CF3"/>
                </a:solidFill>
                <a:effectLst/>
                <a:uLnTx/>
                <a:uFillTx/>
                <a:latin typeface="Century Gothic" panose="020F0302020204030204"/>
                <a:ea typeface="+mn-ea"/>
                <a:cs typeface="+mn-cs"/>
              </a:rPr>
              <a:t>mit</a:t>
            </a:r>
            <a:r>
              <a:rPr kumimoji="0" lang="en-GB" sz="2000" b="1" i="0" u="none" strike="noStrike" kern="1200" cap="none" spc="0" normalizeH="0" baseline="0" noProof="0" dirty="0">
                <a:ln>
                  <a:noFill/>
                </a:ln>
                <a:solidFill>
                  <a:srgbClr val="FFFCF3"/>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FFFCF3"/>
                </a:solidFill>
                <a:effectLst/>
                <a:uLnTx/>
                <a:uFillTx/>
                <a:latin typeface="Century Gothic" panose="020F0302020204030204"/>
                <a:ea typeface="+mn-ea"/>
                <a:cs typeface="+mn-cs"/>
              </a:rPr>
              <a:t>dem</a:t>
            </a:r>
            <a:r>
              <a:rPr kumimoji="0" lang="en-GB" sz="2000" b="1" i="0" u="none" strike="noStrike" kern="1200" cap="none" spc="0" normalizeH="0" baseline="0" noProof="0" dirty="0">
                <a:ln>
                  <a:noFill/>
                </a:ln>
                <a:solidFill>
                  <a:srgbClr val="FFFCF3"/>
                </a:solidFill>
                <a:effectLst/>
                <a:uLnTx/>
                <a:uFillTx/>
                <a:latin typeface="Century Gothic" panose="020F0302020204030204"/>
                <a:ea typeface="+mn-ea"/>
                <a:cs typeface="+mn-cs"/>
              </a:rPr>
              <a:t> Zug</a:t>
            </a:r>
          </a:p>
        </p:txBody>
      </p:sp>
      <p:sp>
        <p:nvSpPr>
          <p:cNvPr id="69" name="TextBox 68">
            <a:extLst>
              <a:ext uri="{FF2B5EF4-FFF2-40B4-BE49-F238E27FC236}">
                <a16:creationId xmlns:a16="http://schemas.microsoft.com/office/drawing/2014/main" id="{C211AFC7-4F4D-4428-9E24-DD24365D853B}"/>
              </a:ext>
            </a:extLst>
          </p:cNvPr>
          <p:cNvSpPr txBox="1"/>
          <p:nvPr/>
        </p:nvSpPr>
        <p:spPr>
          <a:xfrm>
            <a:off x="7112180" y="579476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nach</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Polen</a:t>
            </a:r>
            <a:endParaRPr kumimoji="0" lang="en-GB" sz="2000" b="1" i="0" u="none" strike="noStrike" kern="1200" cap="none" spc="0" normalizeH="0" baseline="0" noProof="0" dirty="0">
              <a:ln>
                <a:noFill/>
              </a:ln>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493F0870-9365-4C27-BB98-F5DF3C1A8C3A}"/>
              </a:ext>
            </a:extLst>
          </p:cNvPr>
          <p:cNvSpPr txBox="1"/>
          <p:nvPr/>
        </p:nvSpPr>
        <p:spPr>
          <a:xfrm>
            <a:off x="9187358" y="5794765"/>
            <a:ext cx="1851913"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effectLst/>
                <a:uLnTx/>
                <a:uFillTx/>
                <a:latin typeface="Century Gothic" panose="020F0302020204030204"/>
                <a:ea typeface="+mn-ea"/>
                <a:cs typeface="+mn-cs"/>
              </a:rPr>
              <a:t>gefahren</a:t>
            </a:r>
            <a:r>
              <a:rPr kumimoji="0" lang="en-GB" sz="2000" b="1" i="0" u="none" strike="noStrike" kern="1200" cap="none" spc="0" normalizeH="0" baseline="0" noProof="0" dirty="0">
                <a:ln>
                  <a:noFill/>
                </a:ln>
                <a:effectLst/>
                <a:uLnTx/>
                <a:uFillTx/>
                <a:latin typeface="Century Gothic" panose="020F0302020204030204"/>
                <a:ea typeface="+mn-ea"/>
                <a:cs typeface="+mn-cs"/>
              </a:rPr>
              <a:t>.</a:t>
            </a:r>
          </a:p>
        </p:txBody>
      </p:sp>
    </p:spTree>
    <p:extLst>
      <p:ext uri="{BB962C8B-B14F-4D97-AF65-F5344CB8AC3E}">
        <p14:creationId xmlns:p14="http://schemas.microsoft.com/office/powerpoint/2010/main" val="37839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6" grpId="0" animBg="1"/>
      <p:bldP spid="67" grpId="0" animBg="1"/>
      <p:bldP spid="68" grpId="0" animBg="1"/>
      <p:bldP spid="69" grpId="0" animBg="1"/>
      <p:bldP spid="7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75DBE256-A497-49D7-9810-36570D564730}"/>
              </a:ext>
            </a:extLst>
          </p:cNvPr>
          <p:cNvGrpSpPr/>
          <p:nvPr/>
        </p:nvGrpSpPr>
        <p:grpSpPr>
          <a:xfrm>
            <a:off x="809741" y="5078341"/>
            <a:ext cx="2232980" cy="922455"/>
            <a:chOff x="5961201" y="1812600"/>
            <a:chExt cx="2232980" cy="922455"/>
          </a:xfrm>
        </p:grpSpPr>
        <p:sp>
          <p:nvSpPr>
            <p:cNvPr id="120" name="TextBox 119">
              <a:extLst>
                <a:ext uri="{FF2B5EF4-FFF2-40B4-BE49-F238E27FC236}">
                  <a16:creationId xmlns:a16="http://schemas.microsoft.com/office/drawing/2014/main" id="{A929EDC6-2AC6-4E35-B261-762DF12D2AB7}"/>
                </a:ext>
              </a:extLst>
            </p:cNvPr>
            <p:cNvSpPr txBox="1"/>
            <p:nvPr/>
          </p:nvSpPr>
          <p:spPr>
            <a:xfrm>
              <a:off x="6151731" y="233494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PLACE ADVERB</a:t>
              </a:r>
            </a:p>
          </p:txBody>
        </p:sp>
        <p:sp>
          <p:nvSpPr>
            <p:cNvPr id="121" name="TextBox 120">
              <a:extLst>
                <a:ext uri="{FF2B5EF4-FFF2-40B4-BE49-F238E27FC236}">
                  <a16:creationId xmlns:a16="http://schemas.microsoft.com/office/drawing/2014/main" id="{6A2A05DD-AB0D-41C4-904A-C391AEAC5E97}"/>
                </a:ext>
              </a:extLst>
            </p:cNvPr>
            <p:cNvSpPr txBox="1"/>
            <p:nvPr/>
          </p:nvSpPr>
          <p:spPr>
            <a:xfrm>
              <a:off x="5961201" y="1812600"/>
              <a:ext cx="2232980"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Nach</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Schottland</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grpSp>
      <p:sp>
        <p:nvSpPr>
          <p:cNvPr id="2" name="TextBox 1"/>
          <p:cNvSpPr txBox="1"/>
          <p:nvPr/>
        </p:nvSpPr>
        <p:spPr>
          <a:xfrm>
            <a:off x="99153" y="1208175"/>
            <a:ext cx="1190078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You can move </a:t>
            </a:r>
            <a:r>
              <a:rPr kumimoji="0" lang="en-GB" sz="2000" b="1" i="0" u="none" strike="noStrike" kern="1200" cap="none" spc="0" normalizeH="0" baseline="0" noProof="0" dirty="0">
                <a:ln>
                  <a:noFill/>
                </a:ln>
                <a:effectLst/>
                <a:uLnTx/>
                <a:uFillTx/>
                <a:latin typeface="Century Gothic" panose="020F0302020204030204"/>
                <a:ea typeface="+mn-ea"/>
                <a:cs typeface="+mn-cs"/>
              </a:rPr>
              <a:t>either</a:t>
            </a:r>
            <a:r>
              <a:rPr kumimoji="0" lang="en-GB" sz="2000" b="0" i="0" u="none" strike="noStrike" kern="1200" cap="none" spc="0" normalizeH="0" baseline="0" noProof="0" dirty="0">
                <a:ln>
                  <a:noFill/>
                </a:ln>
                <a:effectLst/>
                <a:uLnTx/>
                <a:uFillTx/>
                <a:latin typeface="Century Gothic" panose="020F0302020204030204"/>
                <a:ea typeface="+mn-ea"/>
                <a:cs typeface="+mn-cs"/>
              </a:rPr>
              <a:t> the </a:t>
            </a:r>
            <a:r>
              <a:rPr kumimoji="0" lang="en-GB" sz="2000" b="1" i="0" u="none" strike="noStrike" kern="1200" cap="none" spc="0" normalizeH="0" baseline="0" noProof="0" dirty="0">
                <a:ln>
                  <a:noFill/>
                </a:ln>
                <a:effectLst/>
                <a:uLnTx/>
                <a:uFillTx/>
                <a:latin typeface="Century Gothic" panose="020F0302020204030204"/>
                <a:ea typeface="+mn-ea"/>
                <a:cs typeface="+mn-cs"/>
              </a:rPr>
              <a:t>manner </a:t>
            </a:r>
            <a:r>
              <a:rPr kumimoji="0" lang="en-GB" sz="2000" b="0" i="0" u="none" strike="noStrike" kern="1200" cap="none" spc="0" normalizeH="0" baseline="0" noProof="0" dirty="0">
                <a:ln>
                  <a:noFill/>
                </a:ln>
                <a:effectLst/>
                <a:uLnTx/>
                <a:uFillTx/>
                <a:latin typeface="Century Gothic" panose="020F0302020204030204"/>
                <a:ea typeface="+mn-ea"/>
                <a:cs typeface="+mn-cs"/>
              </a:rPr>
              <a:t>adverb </a:t>
            </a:r>
            <a:r>
              <a:rPr kumimoji="0" lang="en-GB" sz="2000" b="1" i="0" u="none" strike="noStrike" kern="1200" cap="none" spc="0" normalizeH="0" baseline="0" noProof="0" dirty="0">
                <a:ln>
                  <a:noFill/>
                </a:ln>
                <a:effectLst/>
                <a:uLnTx/>
                <a:uFillTx/>
                <a:latin typeface="Century Gothic" panose="020F0302020204030204"/>
                <a:ea typeface="+mn-ea"/>
                <a:cs typeface="+mn-cs"/>
              </a:rPr>
              <a:t>or </a:t>
            </a:r>
            <a:r>
              <a:rPr kumimoji="0" lang="en-GB" sz="2000" b="0" i="0" u="none" strike="noStrike" kern="1200" cap="none" spc="0" normalizeH="0" baseline="0" noProof="0" dirty="0">
                <a:ln>
                  <a:noFill/>
                </a:ln>
                <a:effectLst/>
                <a:uLnTx/>
                <a:uFillTx/>
                <a:latin typeface="Century Gothic" panose="020F0302020204030204"/>
                <a:ea typeface="+mn-ea"/>
                <a:cs typeface="+mn-cs"/>
              </a:rPr>
              <a:t>the </a:t>
            </a:r>
            <a:r>
              <a:rPr kumimoji="0" lang="en-GB" sz="2000" b="1" i="0" u="none" strike="noStrike" kern="1200" cap="none" spc="0" normalizeH="0" baseline="0" noProof="0" dirty="0">
                <a:ln>
                  <a:noFill/>
                </a:ln>
                <a:effectLst/>
                <a:uLnTx/>
                <a:uFillTx/>
                <a:latin typeface="Century Gothic" panose="020F0302020204030204"/>
                <a:ea typeface="+mn-ea"/>
                <a:cs typeface="+mn-cs"/>
              </a:rPr>
              <a:t>place adverb </a:t>
            </a:r>
            <a:r>
              <a:rPr kumimoji="0" lang="en-GB" sz="2000" b="0" i="0" u="none" strike="noStrike" kern="1200" cap="none" spc="0" normalizeH="0" baseline="0" noProof="0" dirty="0">
                <a:ln>
                  <a:noFill/>
                </a:ln>
                <a:effectLst/>
                <a:uLnTx/>
                <a:uFillTx/>
                <a:latin typeface="Century Gothic" panose="020F0302020204030204"/>
                <a:ea typeface="+mn-ea"/>
                <a:cs typeface="+mn-cs"/>
              </a:rPr>
              <a:t>to the start for </a:t>
            </a:r>
            <a:r>
              <a:rPr kumimoji="0" lang="en-GB" sz="2000" b="0" i="0" u="sng" strike="noStrike" kern="1200" cap="none" spc="0" normalizeH="0" baseline="0" noProof="0" dirty="0">
                <a:ln>
                  <a:noFill/>
                </a:ln>
                <a:effectLst/>
                <a:uLnTx/>
                <a:uFillTx/>
                <a:latin typeface="Century Gothic" panose="020F0302020204030204"/>
                <a:ea typeface="+mn-ea"/>
                <a:cs typeface="+mn-cs"/>
              </a:rPr>
              <a:t>emphasis</a:t>
            </a:r>
            <a:r>
              <a:rPr kumimoji="0" lang="en-GB" sz="2000" b="0"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This triggers </a:t>
            </a:r>
            <a:r>
              <a:rPr kumimoji="0" lang="en-GB" sz="2000" b="1" i="0" u="none" strike="noStrike" kern="1200" cap="none" spc="0" normalizeH="0" baseline="0" noProof="0" dirty="0">
                <a:ln>
                  <a:noFill/>
                </a:ln>
                <a:effectLst/>
                <a:uLnTx/>
                <a:uFillTx/>
                <a:latin typeface="Century Gothic" panose="020F0302020204030204"/>
                <a:ea typeface="+mn-ea"/>
                <a:cs typeface="+mn-cs"/>
              </a:rPr>
              <a:t>word order 2.</a:t>
            </a:r>
            <a:r>
              <a:rPr kumimoji="0" lang="en-GB" sz="2000" b="0" i="0" u="none" strike="noStrike" kern="1200" cap="none" spc="0" normalizeH="0" baseline="0" noProof="0" dirty="0">
                <a:ln>
                  <a:noFill/>
                </a:ln>
                <a:effectLst/>
                <a:uLnTx/>
                <a:uFillTx/>
                <a:latin typeface="Century Gothic" panose="020F0302020204030204"/>
                <a:ea typeface="+mn-ea"/>
                <a:cs typeface="+mn-cs"/>
              </a:rPr>
              <a:t> The </a:t>
            </a:r>
            <a:r>
              <a:rPr kumimoji="0" lang="en-GB" sz="2000" b="1" i="0" u="none" strike="noStrike" kern="1200" cap="none" spc="0" normalizeH="0" baseline="0" noProof="0" dirty="0">
                <a:ln>
                  <a:noFill/>
                </a:ln>
                <a:effectLst/>
                <a:uLnTx/>
                <a:uFillTx/>
                <a:latin typeface="Century Gothic" panose="020F0302020204030204"/>
                <a:ea typeface="+mn-ea"/>
                <a:cs typeface="+mn-cs"/>
              </a:rPr>
              <a:t>subject</a:t>
            </a:r>
            <a:r>
              <a:rPr kumimoji="0" lang="en-GB" sz="2000" b="0" i="0" u="none" strike="noStrike" kern="1200" cap="none" spc="0" normalizeH="0" baseline="0" noProof="0" dirty="0">
                <a:ln>
                  <a:noFill/>
                </a:ln>
                <a:effectLst/>
                <a:uLnTx/>
                <a:uFillTx/>
                <a:latin typeface="Century Gothic" panose="020F0302020204030204"/>
                <a:ea typeface="+mn-ea"/>
                <a:cs typeface="+mn-cs"/>
              </a:rPr>
              <a:t> moves </a:t>
            </a:r>
            <a:r>
              <a:rPr kumimoji="0" lang="en-GB" sz="2000" b="1" i="0" u="none" strike="noStrike" kern="1200" cap="none" spc="0" normalizeH="0" baseline="0" noProof="0" dirty="0">
                <a:ln>
                  <a:noFill/>
                </a:ln>
                <a:effectLst/>
                <a:uLnTx/>
                <a:uFillTx/>
                <a:latin typeface="Century Gothic" panose="020F0302020204030204"/>
                <a:ea typeface="+mn-ea"/>
                <a:cs typeface="+mn-cs"/>
              </a:rPr>
              <a:t>after the verb</a:t>
            </a:r>
            <a:r>
              <a:rPr kumimoji="0" lang="en-GB" sz="2000" b="0" i="0" u="none" strike="noStrike" kern="1200" cap="none" spc="0" normalizeH="0" baseline="0" noProof="0" dirty="0">
                <a:ln>
                  <a:noFill/>
                </a:ln>
                <a:effectLst/>
                <a:uLnTx/>
                <a:uFillTx/>
                <a:latin typeface="Century Gothic" panose="020F0302020204030204"/>
                <a:ea typeface="+mn-ea"/>
                <a:cs typeface="+mn-cs"/>
              </a:rPr>
              <a:t> to make space for the </a:t>
            </a:r>
            <a:r>
              <a:rPr kumimoji="0" lang="en-GB" sz="2000" b="1" i="0" u="none" strike="noStrike" kern="1200" cap="none" spc="0" normalizeH="0" baseline="0" noProof="0" dirty="0">
                <a:ln>
                  <a:noFill/>
                </a:ln>
                <a:effectLst/>
                <a:uLnTx/>
                <a:uFillTx/>
                <a:latin typeface="Century Gothic" panose="020F0302020204030204"/>
                <a:ea typeface="+mn-ea"/>
                <a:cs typeface="+mn-cs"/>
              </a:rPr>
              <a:t>adverb.</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10386285" y="213709"/>
            <a:ext cx="1613655"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213557"/>
            <a:ext cx="6956854" cy="647577"/>
          </a:xfrm>
        </p:spPr>
        <p:txBody>
          <a:bodyPr>
            <a:noAutofit/>
          </a:bodyPr>
          <a:lstStyle/>
          <a:p>
            <a:r>
              <a:rPr lang="en-GB" sz="2600" b="1" dirty="0">
                <a:solidFill>
                  <a:schemeClr val="bg1"/>
                </a:solidFill>
              </a:rPr>
              <a:t>Adverbs of manner and place – WO2</a:t>
            </a:r>
          </a:p>
        </p:txBody>
      </p:sp>
      <p:grpSp>
        <p:nvGrpSpPr>
          <p:cNvPr id="30" name="Group 29">
            <a:extLst>
              <a:ext uri="{FF2B5EF4-FFF2-40B4-BE49-F238E27FC236}">
                <a16:creationId xmlns:a16="http://schemas.microsoft.com/office/drawing/2014/main" id="{6BE0E9F4-4807-40EE-9ED7-25590C496509}"/>
              </a:ext>
            </a:extLst>
          </p:cNvPr>
          <p:cNvGrpSpPr/>
          <p:nvPr/>
        </p:nvGrpSpPr>
        <p:grpSpPr>
          <a:xfrm>
            <a:off x="10386286" y="1515256"/>
            <a:ext cx="1435360" cy="1200329"/>
            <a:chOff x="10442819" y="2066093"/>
            <a:chExt cx="1435360" cy="1200329"/>
          </a:xfrm>
        </p:grpSpPr>
        <p:grpSp>
          <p:nvGrpSpPr>
            <p:cNvPr id="28" name="Group 27">
              <a:extLst>
                <a:ext uri="{FF2B5EF4-FFF2-40B4-BE49-F238E27FC236}">
                  <a16:creationId xmlns:a16="http://schemas.microsoft.com/office/drawing/2014/main" id="{63D2B34F-5CB5-4E3E-B16C-5490E0284C5E}"/>
                </a:ext>
              </a:extLst>
            </p:cNvPr>
            <p:cNvGrpSpPr/>
            <p:nvPr/>
          </p:nvGrpSpPr>
          <p:grpSpPr>
            <a:xfrm>
              <a:off x="10442819" y="2120158"/>
              <a:ext cx="374186" cy="1092200"/>
              <a:chOff x="10442819" y="2120158"/>
              <a:chExt cx="507524" cy="1092200"/>
            </a:xfrm>
          </p:grpSpPr>
          <p:grpSp>
            <p:nvGrpSpPr>
              <p:cNvPr id="22" name="Group 21">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p:grpSpPr>
            <p:cxnSp>
              <p:nvCxnSpPr>
                <p:cNvPr id="19" name="Straight Connector 18">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3DF7EA08-AEEA-46AF-A86D-27206F37A207}"/>
                </a:ext>
              </a:extLst>
            </p:cNvPr>
            <p:cNvSpPr txBox="1"/>
            <p:nvPr/>
          </p:nvSpPr>
          <p:spPr>
            <a:xfrm>
              <a:off x="10816564" y="2066093"/>
              <a:ext cx="1061615" cy="1200329"/>
            </a:xfrm>
            <a:prstGeom prst="rect">
              <a:avLst/>
            </a:prstGeom>
            <a:solidFill>
              <a:srgbClr val="FFCC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F0302020204030204"/>
                  <a:ea typeface="+mn-ea"/>
                  <a:cs typeface="+mn-cs"/>
                </a:rPr>
                <a:t>1</a:t>
              </a:r>
            </a:p>
          </p:txBody>
        </p:sp>
      </p:grpSp>
      <p:grpSp>
        <p:nvGrpSpPr>
          <p:cNvPr id="5" name="Group 4">
            <a:extLst>
              <a:ext uri="{FF2B5EF4-FFF2-40B4-BE49-F238E27FC236}">
                <a16:creationId xmlns:a16="http://schemas.microsoft.com/office/drawing/2014/main" id="{3CCF88B3-204F-4EE1-BC65-0D79041B87DD}"/>
              </a:ext>
            </a:extLst>
          </p:cNvPr>
          <p:cNvGrpSpPr/>
          <p:nvPr/>
        </p:nvGrpSpPr>
        <p:grpSpPr>
          <a:xfrm>
            <a:off x="1280678" y="1432030"/>
            <a:ext cx="1851920" cy="939167"/>
            <a:chOff x="1374995" y="1795888"/>
            <a:chExt cx="1851920" cy="939167"/>
          </a:xfrm>
        </p:grpSpPr>
        <p:sp>
          <p:nvSpPr>
            <p:cNvPr id="9" name="TextBox 8">
              <a:extLst>
                <a:ext uri="{FF2B5EF4-FFF2-40B4-BE49-F238E27FC236}">
                  <a16:creationId xmlns:a16="http://schemas.microsoft.com/office/drawing/2014/main" id="{B2D4345B-69EA-418E-9538-BBF2AA23A9CF}"/>
                </a:ext>
              </a:extLst>
            </p:cNvPr>
            <p:cNvSpPr txBox="1"/>
            <p:nvPr/>
          </p:nvSpPr>
          <p:spPr>
            <a:xfrm>
              <a:off x="1374995" y="2334945"/>
              <a:ext cx="1851920" cy="400110"/>
            </a:xfrm>
            <a:prstGeom prst="rect">
              <a:avLst/>
            </a:prstGeom>
            <a:solidFill>
              <a:srgbClr val="FFCC0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SUBJECT</a:t>
              </a:r>
            </a:p>
          </p:txBody>
        </p:sp>
        <p:sp>
          <p:nvSpPr>
            <p:cNvPr id="41" name="TextBox 40">
              <a:extLst>
                <a:ext uri="{FF2B5EF4-FFF2-40B4-BE49-F238E27FC236}">
                  <a16:creationId xmlns:a16="http://schemas.microsoft.com/office/drawing/2014/main" id="{4BA1DF6C-DDBC-4AB3-AC8B-16DA13AB6420}"/>
                </a:ext>
              </a:extLst>
            </p:cNvPr>
            <p:cNvSpPr txBox="1"/>
            <p:nvPr/>
          </p:nvSpPr>
          <p:spPr>
            <a:xfrm>
              <a:off x="1374995"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Katja</a:t>
              </a:r>
            </a:p>
          </p:txBody>
        </p:sp>
      </p:grpSp>
      <p:grpSp>
        <p:nvGrpSpPr>
          <p:cNvPr id="6" name="Group 5">
            <a:extLst>
              <a:ext uri="{FF2B5EF4-FFF2-40B4-BE49-F238E27FC236}">
                <a16:creationId xmlns:a16="http://schemas.microsoft.com/office/drawing/2014/main" id="{CEDE3EC4-26F8-45AF-9A78-0C85F8018D6A}"/>
              </a:ext>
            </a:extLst>
          </p:cNvPr>
          <p:cNvGrpSpPr/>
          <p:nvPr/>
        </p:nvGrpSpPr>
        <p:grpSpPr>
          <a:xfrm>
            <a:off x="3338488" y="1437547"/>
            <a:ext cx="1851920" cy="939167"/>
            <a:chOff x="3763363" y="1795888"/>
            <a:chExt cx="1851920" cy="939167"/>
          </a:xfrm>
        </p:grpSpPr>
        <p:sp>
          <p:nvSpPr>
            <p:cNvPr id="11" name="TextBox 10">
              <a:extLst>
                <a:ext uri="{FF2B5EF4-FFF2-40B4-BE49-F238E27FC236}">
                  <a16:creationId xmlns:a16="http://schemas.microsoft.com/office/drawing/2014/main" id="{4258DCF7-BF45-4F9D-96B9-6942807676ED}"/>
                </a:ext>
              </a:extLst>
            </p:cNvPr>
            <p:cNvSpPr txBox="1"/>
            <p:nvPr/>
          </p:nvSpPr>
          <p:spPr>
            <a:xfrm>
              <a:off x="3763363" y="2334945"/>
              <a:ext cx="1851920" cy="400110"/>
            </a:xfrm>
            <a:prstGeom prst="rect">
              <a:avLst/>
            </a:prstGeom>
            <a:solidFill>
              <a:srgbClr val="53D2FF"/>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VERB</a:t>
              </a:r>
            </a:p>
          </p:txBody>
        </p:sp>
        <p:sp>
          <p:nvSpPr>
            <p:cNvPr id="42" name="TextBox 41">
              <a:extLst>
                <a:ext uri="{FF2B5EF4-FFF2-40B4-BE49-F238E27FC236}">
                  <a16:creationId xmlns:a16="http://schemas.microsoft.com/office/drawing/2014/main" id="{10283661-1B7C-4A82-A801-8D8CF4B7B35D}"/>
                </a:ext>
              </a:extLst>
            </p:cNvPr>
            <p:cNvSpPr txBox="1"/>
            <p:nvPr/>
          </p:nvSpPr>
          <p:spPr>
            <a:xfrm>
              <a:off x="3763363"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fährt</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grpSp>
      <p:grpSp>
        <p:nvGrpSpPr>
          <p:cNvPr id="7" name="Group 6">
            <a:extLst>
              <a:ext uri="{FF2B5EF4-FFF2-40B4-BE49-F238E27FC236}">
                <a16:creationId xmlns:a16="http://schemas.microsoft.com/office/drawing/2014/main" id="{99922B96-4F52-44B7-81A6-6C44D5FF61EC}"/>
              </a:ext>
            </a:extLst>
          </p:cNvPr>
          <p:cNvGrpSpPr/>
          <p:nvPr/>
        </p:nvGrpSpPr>
        <p:grpSpPr>
          <a:xfrm>
            <a:off x="5493993" y="1437547"/>
            <a:ext cx="2313378" cy="939167"/>
            <a:chOff x="5921000" y="1795888"/>
            <a:chExt cx="2313378" cy="939167"/>
          </a:xfrm>
        </p:grpSpPr>
        <p:sp>
          <p:nvSpPr>
            <p:cNvPr id="13" name="TextBox 12">
              <a:extLst>
                <a:ext uri="{FF2B5EF4-FFF2-40B4-BE49-F238E27FC236}">
                  <a16:creationId xmlns:a16="http://schemas.microsoft.com/office/drawing/2014/main" id="{A0CF8E12-D90E-44E2-AD18-2852381740B9}"/>
                </a:ext>
              </a:extLst>
            </p:cNvPr>
            <p:cNvSpPr txBox="1"/>
            <p:nvPr/>
          </p:nvSpPr>
          <p:spPr>
            <a:xfrm>
              <a:off x="5921000" y="2334945"/>
              <a:ext cx="2313378" cy="400110"/>
            </a:xfrm>
            <a:prstGeom prst="rect">
              <a:avLst/>
            </a:prstGeom>
            <a:solidFill>
              <a:srgbClr val="7030A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CF3"/>
                  </a:solidFill>
                  <a:effectLst/>
                  <a:uLnTx/>
                  <a:uFillTx/>
                  <a:latin typeface="Century Gothic" panose="020F0302020204030204"/>
                  <a:ea typeface="+mn-ea"/>
                  <a:cs typeface="+mn-cs"/>
                </a:rPr>
                <a:t>MANNER ADVERB</a:t>
              </a:r>
            </a:p>
          </p:txBody>
        </p:sp>
        <p:sp>
          <p:nvSpPr>
            <p:cNvPr id="50" name="TextBox 49">
              <a:extLst>
                <a:ext uri="{FF2B5EF4-FFF2-40B4-BE49-F238E27FC236}">
                  <a16:creationId xmlns:a16="http://schemas.microsoft.com/office/drawing/2014/main" id="{1EEF9A8B-DD7C-4DE5-A0F4-12814359480A}"/>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mit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dem</a:t>
              </a:r>
              <a:r>
                <a:rPr kumimoji="0" lang="en-GB" sz="2000" b="0" i="0" u="none" strike="noStrike" kern="1200" cap="none" spc="0" normalizeH="0" baseline="0" noProof="0" dirty="0">
                  <a:ln>
                    <a:noFill/>
                  </a:ln>
                  <a:effectLst/>
                  <a:uLnTx/>
                  <a:uFillTx/>
                  <a:latin typeface="Century Gothic" panose="020F0302020204030204"/>
                  <a:ea typeface="+mn-ea"/>
                  <a:cs typeface="+mn-cs"/>
                </a:rPr>
                <a:t> Zug</a:t>
              </a:r>
            </a:p>
          </p:txBody>
        </p:sp>
      </p:grpSp>
      <p:grpSp>
        <p:nvGrpSpPr>
          <p:cNvPr id="52" name="Group 51">
            <a:extLst>
              <a:ext uri="{FF2B5EF4-FFF2-40B4-BE49-F238E27FC236}">
                <a16:creationId xmlns:a16="http://schemas.microsoft.com/office/drawing/2014/main" id="{0BB0A43D-070E-4AFF-BA53-C28EC90988E8}"/>
              </a:ext>
            </a:extLst>
          </p:cNvPr>
          <p:cNvGrpSpPr/>
          <p:nvPr/>
        </p:nvGrpSpPr>
        <p:grpSpPr>
          <a:xfrm>
            <a:off x="7894595" y="1432030"/>
            <a:ext cx="2107483" cy="939167"/>
            <a:chOff x="5999114" y="1795888"/>
            <a:chExt cx="2107483" cy="939167"/>
          </a:xfrm>
        </p:grpSpPr>
        <p:sp>
          <p:nvSpPr>
            <p:cNvPr id="53" name="TextBox 52">
              <a:extLst>
                <a:ext uri="{FF2B5EF4-FFF2-40B4-BE49-F238E27FC236}">
                  <a16:creationId xmlns:a16="http://schemas.microsoft.com/office/drawing/2014/main" id="{0DC2B384-1C9D-4054-BD8A-C1AE59623372}"/>
                </a:ext>
              </a:extLst>
            </p:cNvPr>
            <p:cNvSpPr txBox="1"/>
            <p:nvPr/>
          </p:nvSpPr>
          <p:spPr>
            <a:xfrm>
              <a:off x="6151731" y="233494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PLACE ADVERB</a:t>
              </a:r>
            </a:p>
          </p:txBody>
        </p:sp>
        <p:sp>
          <p:nvSpPr>
            <p:cNvPr id="54" name="TextBox 53">
              <a:extLst>
                <a:ext uri="{FF2B5EF4-FFF2-40B4-BE49-F238E27FC236}">
                  <a16:creationId xmlns:a16="http://schemas.microsoft.com/office/drawing/2014/main" id="{85DA05BC-EB97-4D2B-AD6B-BE59B541D945}"/>
                </a:ext>
              </a:extLst>
            </p:cNvPr>
            <p:cNvSpPr txBox="1"/>
            <p:nvPr/>
          </p:nvSpPr>
          <p:spPr>
            <a:xfrm>
              <a:off x="5999114" y="1795888"/>
              <a:ext cx="210748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nach</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Schottland</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grpSp>
      <p:grpSp>
        <p:nvGrpSpPr>
          <p:cNvPr id="92" name="Group 91">
            <a:extLst>
              <a:ext uri="{FF2B5EF4-FFF2-40B4-BE49-F238E27FC236}">
                <a16:creationId xmlns:a16="http://schemas.microsoft.com/office/drawing/2014/main" id="{1418937F-BE7C-4552-8948-BDD22340F4E9}"/>
              </a:ext>
            </a:extLst>
          </p:cNvPr>
          <p:cNvGrpSpPr/>
          <p:nvPr/>
        </p:nvGrpSpPr>
        <p:grpSpPr>
          <a:xfrm>
            <a:off x="5421130" y="3901360"/>
            <a:ext cx="1851920" cy="939167"/>
            <a:chOff x="1374995" y="1795888"/>
            <a:chExt cx="1851920" cy="939167"/>
          </a:xfrm>
        </p:grpSpPr>
        <p:sp>
          <p:nvSpPr>
            <p:cNvPr id="93" name="TextBox 92">
              <a:extLst>
                <a:ext uri="{FF2B5EF4-FFF2-40B4-BE49-F238E27FC236}">
                  <a16:creationId xmlns:a16="http://schemas.microsoft.com/office/drawing/2014/main" id="{CC9FABA9-AE9D-490C-A231-03BAF0821A11}"/>
                </a:ext>
              </a:extLst>
            </p:cNvPr>
            <p:cNvSpPr txBox="1"/>
            <p:nvPr/>
          </p:nvSpPr>
          <p:spPr>
            <a:xfrm>
              <a:off x="1374995" y="2334945"/>
              <a:ext cx="1851920" cy="400110"/>
            </a:xfrm>
            <a:prstGeom prst="rect">
              <a:avLst/>
            </a:prstGeom>
            <a:solidFill>
              <a:srgbClr val="FFCC0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SUBJECT</a:t>
              </a:r>
            </a:p>
          </p:txBody>
        </p:sp>
        <p:sp>
          <p:nvSpPr>
            <p:cNvPr id="94" name="TextBox 93">
              <a:extLst>
                <a:ext uri="{FF2B5EF4-FFF2-40B4-BE49-F238E27FC236}">
                  <a16:creationId xmlns:a16="http://schemas.microsoft.com/office/drawing/2014/main" id="{0F10DF1B-B2DB-4A8A-8744-D72D27ACADD5}"/>
                </a:ext>
              </a:extLst>
            </p:cNvPr>
            <p:cNvSpPr txBox="1"/>
            <p:nvPr/>
          </p:nvSpPr>
          <p:spPr>
            <a:xfrm>
              <a:off x="1374995"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Katja</a:t>
              </a:r>
            </a:p>
          </p:txBody>
        </p:sp>
      </p:grpSp>
      <p:grpSp>
        <p:nvGrpSpPr>
          <p:cNvPr id="95" name="Group 94">
            <a:extLst>
              <a:ext uri="{FF2B5EF4-FFF2-40B4-BE49-F238E27FC236}">
                <a16:creationId xmlns:a16="http://schemas.microsoft.com/office/drawing/2014/main" id="{B99AC305-885F-44A9-BDE8-55D8B5218992}"/>
              </a:ext>
            </a:extLst>
          </p:cNvPr>
          <p:cNvGrpSpPr/>
          <p:nvPr/>
        </p:nvGrpSpPr>
        <p:grpSpPr>
          <a:xfrm>
            <a:off x="3338488" y="3907184"/>
            <a:ext cx="1851920" cy="939167"/>
            <a:chOff x="3763363" y="1795888"/>
            <a:chExt cx="1851920" cy="939167"/>
          </a:xfrm>
        </p:grpSpPr>
        <p:sp>
          <p:nvSpPr>
            <p:cNvPr id="96" name="TextBox 95">
              <a:extLst>
                <a:ext uri="{FF2B5EF4-FFF2-40B4-BE49-F238E27FC236}">
                  <a16:creationId xmlns:a16="http://schemas.microsoft.com/office/drawing/2014/main" id="{91896E85-ABA0-48C8-B081-5F03D65B103F}"/>
                </a:ext>
              </a:extLst>
            </p:cNvPr>
            <p:cNvSpPr txBox="1"/>
            <p:nvPr/>
          </p:nvSpPr>
          <p:spPr>
            <a:xfrm>
              <a:off x="3763363" y="2334945"/>
              <a:ext cx="1851920" cy="400110"/>
            </a:xfrm>
            <a:prstGeom prst="rect">
              <a:avLst/>
            </a:prstGeom>
            <a:solidFill>
              <a:srgbClr val="53D2FF"/>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VERB</a:t>
              </a:r>
            </a:p>
          </p:txBody>
        </p:sp>
        <p:sp>
          <p:nvSpPr>
            <p:cNvPr id="97" name="TextBox 96">
              <a:extLst>
                <a:ext uri="{FF2B5EF4-FFF2-40B4-BE49-F238E27FC236}">
                  <a16:creationId xmlns:a16="http://schemas.microsoft.com/office/drawing/2014/main" id="{28110BB3-C58C-4B94-86FA-BBFDCAB06DBB}"/>
                </a:ext>
              </a:extLst>
            </p:cNvPr>
            <p:cNvSpPr txBox="1"/>
            <p:nvPr/>
          </p:nvSpPr>
          <p:spPr>
            <a:xfrm>
              <a:off x="3763363"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fährt</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grpSp>
      <p:grpSp>
        <p:nvGrpSpPr>
          <p:cNvPr id="104" name="Group 103">
            <a:extLst>
              <a:ext uri="{FF2B5EF4-FFF2-40B4-BE49-F238E27FC236}">
                <a16:creationId xmlns:a16="http://schemas.microsoft.com/office/drawing/2014/main" id="{05211908-B658-4CE7-BD5D-0395B00279F3}"/>
              </a:ext>
            </a:extLst>
          </p:cNvPr>
          <p:cNvGrpSpPr/>
          <p:nvPr/>
        </p:nvGrpSpPr>
        <p:grpSpPr>
          <a:xfrm>
            <a:off x="7343351" y="3881012"/>
            <a:ext cx="2172782" cy="959822"/>
            <a:chOff x="5966464" y="1775233"/>
            <a:chExt cx="2172782" cy="959822"/>
          </a:xfrm>
        </p:grpSpPr>
        <p:sp>
          <p:nvSpPr>
            <p:cNvPr id="105" name="TextBox 104">
              <a:extLst>
                <a:ext uri="{FF2B5EF4-FFF2-40B4-BE49-F238E27FC236}">
                  <a16:creationId xmlns:a16="http://schemas.microsoft.com/office/drawing/2014/main" id="{16609489-8899-479F-91C3-E2C03EE80A92}"/>
                </a:ext>
              </a:extLst>
            </p:cNvPr>
            <p:cNvSpPr txBox="1"/>
            <p:nvPr/>
          </p:nvSpPr>
          <p:spPr>
            <a:xfrm>
              <a:off x="6151731" y="233494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PLACE ADVERB</a:t>
              </a:r>
            </a:p>
          </p:txBody>
        </p:sp>
        <p:sp>
          <p:nvSpPr>
            <p:cNvPr id="106" name="TextBox 105">
              <a:extLst>
                <a:ext uri="{FF2B5EF4-FFF2-40B4-BE49-F238E27FC236}">
                  <a16:creationId xmlns:a16="http://schemas.microsoft.com/office/drawing/2014/main" id="{7C9B8BBF-E0E1-45E0-9989-63D66FE0253F}"/>
                </a:ext>
              </a:extLst>
            </p:cNvPr>
            <p:cNvSpPr txBox="1"/>
            <p:nvPr/>
          </p:nvSpPr>
          <p:spPr>
            <a:xfrm>
              <a:off x="5966464" y="1775233"/>
              <a:ext cx="2172782"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nach</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Schottland</a:t>
              </a:r>
              <a:r>
                <a:rPr kumimoji="0" lang="en-GB" sz="2000" b="0" i="0" u="none" strike="noStrike" kern="1200" cap="none" spc="0" normalizeH="0" baseline="0" noProof="0" dirty="0">
                  <a:ln>
                    <a:noFill/>
                  </a:ln>
                  <a:effectLst/>
                  <a:uLnTx/>
                  <a:uFillTx/>
                  <a:latin typeface="Century Gothic" panose="020F0302020204030204"/>
                  <a:ea typeface="+mn-ea"/>
                  <a:cs typeface="+mn-cs"/>
                </a:rPr>
                <a:t>.</a:t>
              </a:r>
            </a:p>
          </p:txBody>
        </p:sp>
      </p:grpSp>
      <p:grpSp>
        <p:nvGrpSpPr>
          <p:cNvPr id="107" name="Group 106">
            <a:extLst>
              <a:ext uri="{FF2B5EF4-FFF2-40B4-BE49-F238E27FC236}">
                <a16:creationId xmlns:a16="http://schemas.microsoft.com/office/drawing/2014/main" id="{8A649C88-1A0F-4C74-BFA2-F59845E0E588}"/>
              </a:ext>
            </a:extLst>
          </p:cNvPr>
          <p:cNvGrpSpPr/>
          <p:nvPr/>
        </p:nvGrpSpPr>
        <p:grpSpPr>
          <a:xfrm>
            <a:off x="5401033" y="5049452"/>
            <a:ext cx="1851920" cy="939167"/>
            <a:chOff x="1374995" y="1795888"/>
            <a:chExt cx="1851920" cy="939167"/>
          </a:xfrm>
        </p:grpSpPr>
        <p:sp>
          <p:nvSpPr>
            <p:cNvPr id="108" name="TextBox 107">
              <a:extLst>
                <a:ext uri="{FF2B5EF4-FFF2-40B4-BE49-F238E27FC236}">
                  <a16:creationId xmlns:a16="http://schemas.microsoft.com/office/drawing/2014/main" id="{9A961C95-7E17-4E00-9FF9-6FFA85BC2521}"/>
                </a:ext>
              </a:extLst>
            </p:cNvPr>
            <p:cNvSpPr txBox="1"/>
            <p:nvPr/>
          </p:nvSpPr>
          <p:spPr>
            <a:xfrm>
              <a:off x="1374995" y="2334945"/>
              <a:ext cx="1851920" cy="400110"/>
            </a:xfrm>
            <a:prstGeom prst="rect">
              <a:avLst/>
            </a:prstGeom>
            <a:solidFill>
              <a:srgbClr val="FFCC0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SUBJECT</a:t>
              </a:r>
            </a:p>
          </p:txBody>
        </p:sp>
        <p:sp>
          <p:nvSpPr>
            <p:cNvPr id="109" name="TextBox 108">
              <a:extLst>
                <a:ext uri="{FF2B5EF4-FFF2-40B4-BE49-F238E27FC236}">
                  <a16:creationId xmlns:a16="http://schemas.microsoft.com/office/drawing/2014/main" id="{A6C21946-5663-4E9E-8A77-4E7D1B112105}"/>
                </a:ext>
              </a:extLst>
            </p:cNvPr>
            <p:cNvSpPr txBox="1"/>
            <p:nvPr/>
          </p:nvSpPr>
          <p:spPr>
            <a:xfrm>
              <a:off x="1374995"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Katja</a:t>
              </a:r>
            </a:p>
          </p:txBody>
        </p:sp>
      </p:grpSp>
      <p:grpSp>
        <p:nvGrpSpPr>
          <p:cNvPr id="110" name="Group 109">
            <a:extLst>
              <a:ext uri="{FF2B5EF4-FFF2-40B4-BE49-F238E27FC236}">
                <a16:creationId xmlns:a16="http://schemas.microsoft.com/office/drawing/2014/main" id="{B717AE2B-1EFF-4221-97DB-E96242D6928A}"/>
              </a:ext>
            </a:extLst>
          </p:cNvPr>
          <p:cNvGrpSpPr/>
          <p:nvPr/>
        </p:nvGrpSpPr>
        <p:grpSpPr>
          <a:xfrm>
            <a:off x="3318386" y="5054969"/>
            <a:ext cx="1851920" cy="939167"/>
            <a:chOff x="3763363" y="1795888"/>
            <a:chExt cx="1851920" cy="939167"/>
          </a:xfrm>
        </p:grpSpPr>
        <p:sp>
          <p:nvSpPr>
            <p:cNvPr id="111" name="TextBox 110">
              <a:extLst>
                <a:ext uri="{FF2B5EF4-FFF2-40B4-BE49-F238E27FC236}">
                  <a16:creationId xmlns:a16="http://schemas.microsoft.com/office/drawing/2014/main" id="{B7180011-A4D6-4D08-AA0D-C0DB0F9D7C61}"/>
                </a:ext>
              </a:extLst>
            </p:cNvPr>
            <p:cNvSpPr txBox="1"/>
            <p:nvPr/>
          </p:nvSpPr>
          <p:spPr>
            <a:xfrm>
              <a:off x="3763363" y="2334945"/>
              <a:ext cx="1851920" cy="400110"/>
            </a:xfrm>
            <a:prstGeom prst="rect">
              <a:avLst/>
            </a:prstGeom>
            <a:solidFill>
              <a:srgbClr val="53D2FF"/>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VERB</a:t>
              </a:r>
            </a:p>
          </p:txBody>
        </p:sp>
        <p:sp>
          <p:nvSpPr>
            <p:cNvPr id="112" name="TextBox 111">
              <a:extLst>
                <a:ext uri="{FF2B5EF4-FFF2-40B4-BE49-F238E27FC236}">
                  <a16:creationId xmlns:a16="http://schemas.microsoft.com/office/drawing/2014/main" id="{11FFA622-07DF-4642-81C2-EDE1099B6A81}"/>
                </a:ext>
              </a:extLst>
            </p:cNvPr>
            <p:cNvSpPr txBox="1"/>
            <p:nvPr/>
          </p:nvSpPr>
          <p:spPr>
            <a:xfrm>
              <a:off x="3763363"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fährt</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grpSp>
      <p:grpSp>
        <p:nvGrpSpPr>
          <p:cNvPr id="113" name="Group 112">
            <a:extLst>
              <a:ext uri="{FF2B5EF4-FFF2-40B4-BE49-F238E27FC236}">
                <a16:creationId xmlns:a16="http://schemas.microsoft.com/office/drawing/2014/main" id="{9A9F0070-B21B-4016-B41D-B64E79174C3C}"/>
              </a:ext>
            </a:extLst>
          </p:cNvPr>
          <p:cNvGrpSpPr/>
          <p:nvPr/>
        </p:nvGrpSpPr>
        <p:grpSpPr>
          <a:xfrm>
            <a:off x="7528617" y="5078341"/>
            <a:ext cx="2473457" cy="922455"/>
            <a:chOff x="6151730" y="1812600"/>
            <a:chExt cx="2473457" cy="922455"/>
          </a:xfrm>
        </p:grpSpPr>
        <p:sp>
          <p:nvSpPr>
            <p:cNvPr id="114" name="TextBox 113">
              <a:extLst>
                <a:ext uri="{FF2B5EF4-FFF2-40B4-BE49-F238E27FC236}">
                  <a16:creationId xmlns:a16="http://schemas.microsoft.com/office/drawing/2014/main" id="{73D55A02-F5EE-4B86-914D-9364AC527256}"/>
                </a:ext>
              </a:extLst>
            </p:cNvPr>
            <p:cNvSpPr txBox="1"/>
            <p:nvPr/>
          </p:nvSpPr>
          <p:spPr>
            <a:xfrm>
              <a:off x="6151730" y="2334945"/>
              <a:ext cx="2473457" cy="400110"/>
            </a:xfrm>
            <a:prstGeom prst="rect">
              <a:avLst/>
            </a:prstGeom>
            <a:solidFill>
              <a:srgbClr val="7030A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CF3"/>
                  </a:solidFill>
                  <a:effectLst/>
                  <a:uLnTx/>
                  <a:uFillTx/>
                  <a:latin typeface="Century Gothic" panose="020F0302020204030204"/>
                  <a:ea typeface="+mn-ea"/>
                  <a:cs typeface="+mn-cs"/>
                </a:rPr>
                <a:t>MANNER ADVERB</a:t>
              </a:r>
            </a:p>
          </p:txBody>
        </p:sp>
        <p:sp>
          <p:nvSpPr>
            <p:cNvPr id="115" name="TextBox 114">
              <a:extLst>
                <a:ext uri="{FF2B5EF4-FFF2-40B4-BE49-F238E27FC236}">
                  <a16:creationId xmlns:a16="http://schemas.microsoft.com/office/drawing/2014/main" id="{E51EA705-4337-4B90-8F22-4F3EF38EE334}"/>
                </a:ext>
              </a:extLst>
            </p:cNvPr>
            <p:cNvSpPr txBox="1"/>
            <p:nvPr/>
          </p:nvSpPr>
          <p:spPr>
            <a:xfrm>
              <a:off x="6430484" y="1812600"/>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mit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dem</a:t>
              </a:r>
              <a:r>
                <a:rPr kumimoji="0" lang="en-GB" sz="2000" b="0" i="0" u="none" strike="noStrike" kern="1200" cap="none" spc="0" normalizeH="0" baseline="0" noProof="0" dirty="0">
                  <a:ln>
                    <a:noFill/>
                  </a:ln>
                  <a:effectLst/>
                  <a:uLnTx/>
                  <a:uFillTx/>
                  <a:latin typeface="Century Gothic" panose="020F0302020204030204"/>
                  <a:ea typeface="+mn-ea"/>
                  <a:cs typeface="+mn-cs"/>
                </a:rPr>
                <a:t> Zug.</a:t>
              </a:r>
            </a:p>
          </p:txBody>
        </p:sp>
      </p:grpSp>
      <p:grpSp>
        <p:nvGrpSpPr>
          <p:cNvPr id="122" name="Group 121">
            <a:extLst>
              <a:ext uri="{FF2B5EF4-FFF2-40B4-BE49-F238E27FC236}">
                <a16:creationId xmlns:a16="http://schemas.microsoft.com/office/drawing/2014/main" id="{782610BA-81D2-4580-93EE-2C3DECBE8DB4}"/>
              </a:ext>
            </a:extLst>
          </p:cNvPr>
          <p:cNvGrpSpPr/>
          <p:nvPr/>
        </p:nvGrpSpPr>
        <p:grpSpPr>
          <a:xfrm>
            <a:off x="10386286" y="4625221"/>
            <a:ext cx="1435360" cy="1200329"/>
            <a:chOff x="10442819" y="2066093"/>
            <a:chExt cx="1435360" cy="1200329"/>
          </a:xfrm>
          <a:solidFill>
            <a:srgbClr val="FFCC00"/>
          </a:solidFill>
        </p:grpSpPr>
        <p:grpSp>
          <p:nvGrpSpPr>
            <p:cNvPr id="123" name="Group 122">
              <a:extLst>
                <a:ext uri="{FF2B5EF4-FFF2-40B4-BE49-F238E27FC236}">
                  <a16:creationId xmlns:a16="http://schemas.microsoft.com/office/drawing/2014/main" id="{FA3F6C00-C216-4D75-8A5C-A542447DD38B}"/>
                </a:ext>
              </a:extLst>
            </p:cNvPr>
            <p:cNvGrpSpPr/>
            <p:nvPr/>
          </p:nvGrpSpPr>
          <p:grpSpPr>
            <a:xfrm>
              <a:off x="10442819" y="2120158"/>
              <a:ext cx="374186" cy="1092200"/>
              <a:chOff x="10442819" y="2120158"/>
              <a:chExt cx="507524" cy="1092200"/>
            </a:xfrm>
            <a:grpFill/>
          </p:grpSpPr>
          <p:grpSp>
            <p:nvGrpSpPr>
              <p:cNvPr id="125" name="Group 124">
                <a:extLst>
                  <a:ext uri="{FF2B5EF4-FFF2-40B4-BE49-F238E27FC236}">
                    <a16:creationId xmlns:a16="http://schemas.microsoft.com/office/drawing/2014/main" id="{370B4C6C-FBD2-4372-B2F7-14D7EE0C402B}"/>
                  </a:ext>
                </a:extLst>
              </p:cNvPr>
              <p:cNvGrpSpPr/>
              <p:nvPr/>
            </p:nvGrpSpPr>
            <p:grpSpPr>
              <a:xfrm>
                <a:off x="10442819" y="2120158"/>
                <a:ext cx="295031" cy="1092200"/>
                <a:chOff x="10595219" y="1873250"/>
                <a:chExt cx="295031" cy="1092200"/>
              </a:xfrm>
              <a:grpFill/>
            </p:grpSpPr>
            <p:cxnSp>
              <p:nvCxnSpPr>
                <p:cNvPr id="127" name="Straight Connector 126">
                  <a:extLst>
                    <a:ext uri="{FF2B5EF4-FFF2-40B4-BE49-F238E27FC236}">
                      <a16:creationId xmlns:a16="http://schemas.microsoft.com/office/drawing/2014/main" id="{25556982-B568-4648-86F8-87CC6E422E9F}"/>
                    </a:ext>
                  </a:extLst>
                </p:cNvPr>
                <p:cNvCxnSpPr/>
                <p:nvPr/>
              </p:nvCxnSpPr>
              <p:spPr>
                <a:xfrm>
                  <a:off x="10595219" y="18732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77DF8A7-8C01-4426-9F8B-941F07F61CDC}"/>
                    </a:ext>
                  </a:extLst>
                </p:cNvPr>
                <p:cNvCxnSpPr/>
                <p:nvPr/>
              </p:nvCxnSpPr>
              <p:spPr>
                <a:xfrm>
                  <a:off x="10595219" y="29654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7EEE4FF-D12C-43CB-886A-DC3D2495ED97}"/>
                    </a:ext>
                  </a:extLst>
                </p:cNvPr>
                <p:cNvCxnSpPr/>
                <p:nvPr/>
              </p:nvCxnSpPr>
              <p:spPr>
                <a:xfrm>
                  <a:off x="10890250" y="1873250"/>
                  <a:ext cx="0" cy="1092200"/>
                </a:xfrm>
                <a:prstGeom prst="line">
                  <a:avLst/>
                </a:prstGeom>
                <a:grpFill/>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126" name="Straight Connector 125">
                <a:extLst>
                  <a:ext uri="{FF2B5EF4-FFF2-40B4-BE49-F238E27FC236}">
                    <a16:creationId xmlns:a16="http://schemas.microsoft.com/office/drawing/2014/main" id="{7A0E1275-0E59-4407-AA0F-040BF2FF63FB}"/>
                  </a:ext>
                </a:extLst>
              </p:cNvPr>
              <p:cNvCxnSpPr/>
              <p:nvPr/>
            </p:nvCxnSpPr>
            <p:spPr>
              <a:xfrm>
                <a:off x="10734443" y="2666258"/>
                <a:ext cx="215900" cy="0"/>
              </a:xfrm>
              <a:prstGeom prst="line">
                <a:avLst/>
              </a:prstGeom>
              <a:grpFill/>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4" name="TextBox 123">
              <a:extLst>
                <a:ext uri="{FF2B5EF4-FFF2-40B4-BE49-F238E27FC236}">
                  <a16:creationId xmlns:a16="http://schemas.microsoft.com/office/drawing/2014/main" id="{42375540-ACF5-49EE-A500-833CD68F9139}"/>
                </a:ext>
              </a:extLst>
            </p:cNvPr>
            <p:cNvSpPr txBox="1"/>
            <p:nvPr/>
          </p:nvSpPr>
          <p:spPr>
            <a:xfrm>
              <a:off x="10816564" y="2066093"/>
              <a:ext cx="1061615" cy="120032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F0302020204030204"/>
                  <a:ea typeface="+mn-ea"/>
                  <a:cs typeface="+mn-cs"/>
                </a:rPr>
                <a:t>2</a:t>
              </a:r>
            </a:p>
          </p:txBody>
        </p:sp>
      </p:grpSp>
      <p:grpSp>
        <p:nvGrpSpPr>
          <p:cNvPr id="130" name="Group 129">
            <a:extLst>
              <a:ext uri="{FF2B5EF4-FFF2-40B4-BE49-F238E27FC236}">
                <a16:creationId xmlns:a16="http://schemas.microsoft.com/office/drawing/2014/main" id="{4E05E5F6-8D4A-44EB-A8C7-5B402147F5B9}"/>
              </a:ext>
            </a:extLst>
          </p:cNvPr>
          <p:cNvGrpSpPr/>
          <p:nvPr/>
        </p:nvGrpSpPr>
        <p:grpSpPr>
          <a:xfrm>
            <a:off x="763680" y="3930217"/>
            <a:ext cx="2368913" cy="910617"/>
            <a:chOff x="5634738" y="1824438"/>
            <a:chExt cx="2368913" cy="910617"/>
          </a:xfrm>
        </p:grpSpPr>
        <p:sp>
          <p:nvSpPr>
            <p:cNvPr id="131" name="TextBox 130">
              <a:extLst>
                <a:ext uri="{FF2B5EF4-FFF2-40B4-BE49-F238E27FC236}">
                  <a16:creationId xmlns:a16="http://schemas.microsoft.com/office/drawing/2014/main" id="{7DE7EC86-3D56-4BE5-8419-67DAEB9BA5B5}"/>
                </a:ext>
              </a:extLst>
            </p:cNvPr>
            <p:cNvSpPr txBox="1"/>
            <p:nvPr/>
          </p:nvSpPr>
          <p:spPr>
            <a:xfrm>
              <a:off x="5634738" y="2334945"/>
              <a:ext cx="2368913" cy="400110"/>
            </a:xfrm>
            <a:prstGeom prst="rect">
              <a:avLst/>
            </a:prstGeom>
            <a:solidFill>
              <a:srgbClr val="7030A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CF3"/>
                  </a:solidFill>
                  <a:effectLst/>
                  <a:uLnTx/>
                  <a:uFillTx/>
                  <a:latin typeface="Century Gothic" panose="020F0302020204030204"/>
                  <a:ea typeface="+mn-ea"/>
                  <a:cs typeface="+mn-cs"/>
                </a:rPr>
                <a:t>MANNER ADVERB</a:t>
              </a:r>
            </a:p>
          </p:txBody>
        </p:sp>
        <p:sp>
          <p:nvSpPr>
            <p:cNvPr id="132" name="TextBox 131">
              <a:extLst>
                <a:ext uri="{FF2B5EF4-FFF2-40B4-BE49-F238E27FC236}">
                  <a16:creationId xmlns:a16="http://schemas.microsoft.com/office/drawing/2014/main" id="{4FE4BF03-344A-4641-9FBB-0AD5CBFCA415}"/>
                </a:ext>
              </a:extLst>
            </p:cNvPr>
            <p:cNvSpPr txBox="1"/>
            <p:nvPr/>
          </p:nvSpPr>
          <p:spPr>
            <a:xfrm>
              <a:off x="5868397" y="182443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Mit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dem</a:t>
              </a:r>
              <a:r>
                <a:rPr kumimoji="0" lang="en-GB" sz="2000" b="0" i="0" u="none" strike="noStrike" kern="1200" cap="none" spc="0" normalizeH="0" baseline="0" noProof="0" dirty="0">
                  <a:ln>
                    <a:noFill/>
                  </a:ln>
                  <a:effectLst/>
                  <a:uLnTx/>
                  <a:uFillTx/>
                  <a:latin typeface="Century Gothic" panose="020F0302020204030204"/>
                  <a:ea typeface="+mn-ea"/>
                  <a:cs typeface="+mn-cs"/>
                </a:rPr>
                <a:t> Zug</a:t>
              </a:r>
            </a:p>
          </p:txBody>
        </p:sp>
      </p:grpSp>
    </p:spTree>
    <p:extLst>
      <p:ext uri="{BB962C8B-B14F-4D97-AF65-F5344CB8AC3E}">
        <p14:creationId xmlns:p14="http://schemas.microsoft.com/office/powerpoint/2010/main" val="4290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30"/>
                                        </p:tgtEl>
                                      </p:cBhvr>
                                    </p:animEffect>
                                    <p:animScale>
                                      <p:cBhvr>
                                        <p:cTn id="37" dur="250" autoRev="1" fill="hold"/>
                                        <p:tgtEl>
                                          <p:spTgt spid="130"/>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92"/>
                                        </p:tgtEl>
                                      </p:cBhvr>
                                    </p:animEffect>
                                    <p:animScale>
                                      <p:cBhvr>
                                        <p:cTn id="40" dur="250" autoRev="1" fill="hold"/>
                                        <p:tgtEl>
                                          <p:spTgt spid="92"/>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119"/>
                                        </p:tgtEl>
                                      </p:cBhvr>
                                    </p:animEffect>
                                    <p:animScale>
                                      <p:cBhvr>
                                        <p:cTn id="55" dur="250" autoRev="1" fill="hold"/>
                                        <p:tgtEl>
                                          <p:spTgt spid="119"/>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107"/>
                                        </p:tgtEl>
                                      </p:cBhvr>
                                    </p:animEffect>
                                    <p:animScale>
                                      <p:cBhvr>
                                        <p:cTn id="58" dur="250" autoRev="1" fill="hold"/>
                                        <p:tgtEl>
                                          <p:spTgt spid="107"/>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das </a:t>
            </a:r>
            <a:r>
              <a:rPr lang="en-GB" sz="2800" b="1" dirty="0" err="1">
                <a:solidFill>
                  <a:schemeClr val="bg1"/>
                </a:solidFill>
              </a:rPr>
              <a:t>Perfekt</a:t>
            </a:r>
            <a:r>
              <a:rPr lang="en-GB" sz="2800" b="1" dirty="0">
                <a:solidFill>
                  <a:schemeClr val="bg1"/>
                </a:solidFill>
              </a:rPr>
              <a:t> </a:t>
            </a:r>
            <a:r>
              <a:rPr lang="en-GB" sz="2800" b="1" dirty="0" err="1">
                <a:solidFill>
                  <a:schemeClr val="bg1"/>
                </a:solidFill>
              </a:rPr>
              <a:t>mit</a:t>
            </a:r>
            <a:r>
              <a:rPr lang="en-GB" sz="2800" b="1" dirty="0">
                <a:solidFill>
                  <a:schemeClr val="bg1"/>
                </a:solidFill>
              </a:rPr>
              <a:t> </a:t>
            </a:r>
            <a:r>
              <a:rPr lang="en-GB" sz="2800" b="1" i="1" dirty="0">
                <a:solidFill>
                  <a:schemeClr val="bg1"/>
                </a:solidFill>
              </a:rPr>
              <a:t>sein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03099" y="247046"/>
            <a:ext cx="165422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30843"/>
            <a:ext cx="11777327" cy="83099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To talk about what others did, change the present tense form of ‘</a:t>
            </a:r>
            <a:r>
              <a:rPr kumimoji="0" lang="en-US" sz="2400" b="1" i="0" u="none" strike="noStrike" kern="1400" cap="none" spc="0" normalizeH="0" baseline="0" noProof="0" dirty="0" err="1">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haben</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  or </a:t>
            </a:r>
            <a:r>
              <a:rPr kumimoji="0" lang="en-US" sz="2400" b="1"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‘sein’ </a:t>
            </a:r>
            <a:r>
              <a:rPr kumimoji="0" lang="en-US" sz="2400" b="0" i="0" u="none" strike="noStrike" kern="1400" cap="none" spc="0" normalizeH="0" baseline="0" noProof="0" dirty="0">
                <a:ln>
                  <a:noFill/>
                </a:ln>
                <a:effectLst/>
                <a:uLnTx/>
                <a:uFillTx/>
                <a:latin typeface="Century Gothic" panose="020B0502020202020204" pitchFamily="34" charset="0"/>
                <a:ea typeface="Times New Roman" panose="02020603050405020304" pitchFamily="18" charset="0"/>
                <a:cs typeface="Comic Sans MS" panose="030F0902030302020204" pitchFamily="66" charset="0"/>
              </a:rPr>
              <a:t>and keep the past participle the same:</a:t>
            </a:r>
            <a:endParaRPr kumimoji="0" lang="en-GB" sz="2400" b="0" i="0" u="none" strike="noStrike" kern="1400" cap="none" spc="0" normalizeH="0" baseline="0" noProof="0" dirty="0">
              <a:ln>
                <a:noFill/>
              </a:ln>
              <a:effectLst/>
              <a:uLnTx/>
              <a:uFillTx/>
              <a:latin typeface="Times New Roman" panose="02020603050405020304" pitchFamily="18" charset="0"/>
              <a:ea typeface="Times New Roman" panose="02020603050405020304" pitchFamily="18" charset="0"/>
            </a:endParaRPr>
          </a:p>
        </p:txBody>
      </p:sp>
      <p:sp>
        <p:nvSpPr>
          <p:cNvPr id="6" name="Rectangle: Rounded Corners 5">
            <a:extLst>
              <a:ext uri="{FF2B5EF4-FFF2-40B4-BE49-F238E27FC236}">
                <a16:creationId xmlns:a16="http://schemas.microsoft.com/office/drawing/2014/main" id="{BF6E7894-EABE-4969-8D3B-77481F58FF66}"/>
              </a:ext>
            </a:extLst>
          </p:cNvPr>
          <p:cNvSpPr/>
          <p:nvPr/>
        </p:nvSpPr>
        <p:spPr>
          <a:xfrm>
            <a:off x="180000" y="2091259"/>
            <a:ext cx="5916000" cy="534241"/>
          </a:xfrm>
          <a:prstGeom prst="round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D6078C14-CCF1-4008-B5A9-48F85F82EB75}"/>
              </a:ext>
            </a:extLst>
          </p:cNvPr>
          <p:cNvSpPr txBox="1"/>
          <p:nvPr/>
        </p:nvSpPr>
        <p:spPr>
          <a:xfrm>
            <a:off x="276242" y="2103022"/>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Ich</a:t>
            </a:r>
          </a:p>
        </p:txBody>
      </p:sp>
      <p:sp>
        <p:nvSpPr>
          <p:cNvPr id="10" name="TextBox 9">
            <a:extLst>
              <a:ext uri="{FF2B5EF4-FFF2-40B4-BE49-F238E27FC236}">
                <a16:creationId xmlns:a16="http://schemas.microsoft.com/office/drawing/2014/main" id="{C43DAB0D-BA8E-4D2E-A5F3-C241AF02A659}"/>
              </a:ext>
            </a:extLst>
          </p:cNvPr>
          <p:cNvSpPr txBox="1"/>
          <p:nvPr/>
        </p:nvSpPr>
        <p:spPr>
          <a:xfrm>
            <a:off x="1141206" y="2103022"/>
            <a:ext cx="9733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habe</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75E2F0D4-A347-478D-8A19-CAAE2DEDDD15}"/>
              </a:ext>
            </a:extLst>
          </p:cNvPr>
          <p:cNvSpPr txBox="1"/>
          <p:nvPr/>
        </p:nvSpPr>
        <p:spPr>
          <a:xfrm>
            <a:off x="2318358" y="2120618"/>
            <a:ext cx="20826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Deutschland</a:t>
            </a:r>
          </a:p>
        </p:txBody>
      </p:sp>
      <p:sp>
        <p:nvSpPr>
          <p:cNvPr id="12" name="TextBox 11">
            <a:extLst>
              <a:ext uri="{FF2B5EF4-FFF2-40B4-BE49-F238E27FC236}">
                <a16:creationId xmlns:a16="http://schemas.microsoft.com/office/drawing/2014/main" id="{3F733BE3-9F82-4413-AE99-EC2D786E6D13}"/>
              </a:ext>
            </a:extLst>
          </p:cNvPr>
          <p:cNvSpPr txBox="1"/>
          <p:nvPr/>
        </p:nvSpPr>
        <p:spPr>
          <a:xfrm>
            <a:off x="294327" y="2753596"/>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a:t>
            </a:r>
          </a:p>
        </p:txBody>
      </p:sp>
      <p:sp>
        <p:nvSpPr>
          <p:cNvPr id="13" name="TextBox 12">
            <a:extLst>
              <a:ext uri="{FF2B5EF4-FFF2-40B4-BE49-F238E27FC236}">
                <a16:creationId xmlns:a16="http://schemas.microsoft.com/office/drawing/2014/main" id="{B4CE92FD-AE75-4CD9-B23D-5FBE9D0E40FE}"/>
              </a:ext>
            </a:extLst>
          </p:cNvPr>
          <p:cNvSpPr txBox="1"/>
          <p:nvPr/>
        </p:nvSpPr>
        <p:spPr>
          <a:xfrm>
            <a:off x="1148723" y="2753596"/>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have</a:t>
            </a:r>
          </a:p>
        </p:txBody>
      </p:sp>
      <p:sp>
        <p:nvSpPr>
          <p:cNvPr id="14" name="TextBox 13">
            <a:extLst>
              <a:ext uri="{FF2B5EF4-FFF2-40B4-BE49-F238E27FC236}">
                <a16:creationId xmlns:a16="http://schemas.microsoft.com/office/drawing/2014/main" id="{ADCA7036-813C-4531-BB2F-08AC60A3FF87}"/>
              </a:ext>
            </a:extLst>
          </p:cNvPr>
          <p:cNvSpPr txBox="1"/>
          <p:nvPr/>
        </p:nvSpPr>
        <p:spPr>
          <a:xfrm>
            <a:off x="2639336" y="2763889"/>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visited</a:t>
            </a:r>
          </a:p>
        </p:txBody>
      </p:sp>
      <p:sp>
        <p:nvSpPr>
          <p:cNvPr id="15" name="TextBox 14">
            <a:extLst>
              <a:ext uri="{FF2B5EF4-FFF2-40B4-BE49-F238E27FC236}">
                <a16:creationId xmlns:a16="http://schemas.microsoft.com/office/drawing/2014/main" id="{646CD68A-7327-4C79-A272-8563F27BB6CE}"/>
              </a:ext>
            </a:extLst>
          </p:cNvPr>
          <p:cNvSpPr txBox="1"/>
          <p:nvPr/>
        </p:nvSpPr>
        <p:spPr>
          <a:xfrm>
            <a:off x="294327" y="3367763"/>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a:t>
            </a:r>
          </a:p>
        </p:txBody>
      </p:sp>
      <p:sp>
        <p:nvSpPr>
          <p:cNvPr id="16" name="TextBox 15">
            <a:extLst>
              <a:ext uri="{FF2B5EF4-FFF2-40B4-BE49-F238E27FC236}">
                <a16:creationId xmlns:a16="http://schemas.microsoft.com/office/drawing/2014/main" id="{8BF17E59-433B-4B1D-AE67-EE48CFD61CC7}"/>
              </a:ext>
            </a:extLst>
          </p:cNvPr>
          <p:cNvSpPr txBox="1"/>
          <p:nvPr/>
        </p:nvSpPr>
        <p:spPr>
          <a:xfrm>
            <a:off x="1148723" y="3367763"/>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visited</a:t>
            </a:r>
          </a:p>
        </p:txBody>
      </p:sp>
      <p:sp>
        <p:nvSpPr>
          <p:cNvPr id="17" name="TextBox 16">
            <a:extLst>
              <a:ext uri="{FF2B5EF4-FFF2-40B4-BE49-F238E27FC236}">
                <a16:creationId xmlns:a16="http://schemas.microsoft.com/office/drawing/2014/main" id="{407340AF-1900-4F32-B372-CB7D0220CE3E}"/>
              </a:ext>
            </a:extLst>
          </p:cNvPr>
          <p:cNvSpPr txBox="1"/>
          <p:nvPr/>
        </p:nvSpPr>
        <p:spPr>
          <a:xfrm>
            <a:off x="4354216" y="3353649"/>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Germany.</a:t>
            </a:r>
          </a:p>
        </p:txBody>
      </p:sp>
      <p:sp>
        <p:nvSpPr>
          <p:cNvPr id="18" name="TextBox 17">
            <a:extLst>
              <a:ext uri="{FF2B5EF4-FFF2-40B4-BE49-F238E27FC236}">
                <a16:creationId xmlns:a16="http://schemas.microsoft.com/office/drawing/2014/main" id="{2AB838F0-824B-4588-AA3B-7B57324B8070}"/>
              </a:ext>
            </a:extLst>
          </p:cNvPr>
          <p:cNvSpPr txBox="1"/>
          <p:nvPr/>
        </p:nvSpPr>
        <p:spPr>
          <a:xfrm>
            <a:off x="4531278" y="2115552"/>
            <a:ext cx="1504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besucht</a:t>
            </a:r>
            <a:r>
              <a:rPr kumimoji="0" lang="en-US" sz="2400" b="1" i="0" u="none" strike="noStrike" kern="1200" cap="none" spc="0" normalizeH="0" baseline="0" noProof="0" dirty="0">
                <a:ln>
                  <a:noFill/>
                </a:ln>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5A1E2C0B-4C7A-4E75-BFAF-D900133CBC77}"/>
              </a:ext>
            </a:extLst>
          </p:cNvPr>
          <p:cNvSpPr txBox="1"/>
          <p:nvPr/>
        </p:nvSpPr>
        <p:spPr>
          <a:xfrm>
            <a:off x="4327470" y="2763888"/>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Germany.</a:t>
            </a:r>
          </a:p>
        </p:txBody>
      </p:sp>
      <p:sp>
        <p:nvSpPr>
          <p:cNvPr id="21" name="Rectangle: Rounded Corners 20">
            <a:extLst>
              <a:ext uri="{FF2B5EF4-FFF2-40B4-BE49-F238E27FC236}">
                <a16:creationId xmlns:a16="http://schemas.microsoft.com/office/drawing/2014/main" id="{71CB5083-3523-4FDB-A4D2-7DB948585BD2}"/>
              </a:ext>
            </a:extLst>
          </p:cNvPr>
          <p:cNvSpPr/>
          <p:nvPr/>
        </p:nvSpPr>
        <p:spPr>
          <a:xfrm>
            <a:off x="140411" y="3998998"/>
            <a:ext cx="5939842" cy="534241"/>
          </a:xfrm>
          <a:prstGeom prst="round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0E1C580-68BA-4DB7-B3D0-4AC2A8401990}"/>
              </a:ext>
            </a:extLst>
          </p:cNvPr>
          <p:cNvSpPr txBox="1"/>
          <p:nvPr/>
        </p:nvSpPr>
        <p:spPr>
          <a:xfrm>
            <a:off x="216310" y="4007807"/>
            <a:ext cx="6335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latin typeface="Century Gothic" panose="020F0302020204030204"/>
              </a:rPr>
              <a:t>Wir</a:t>
            </a:r>
            <a:endParaRPr kumimoji="0" lang="en-US" sz="2400" b="0" i="0" u="none" strike="noStrike" kern="1200" cap="none" spc="0" normalizeH="0" baseline="0" noProof="0" dirty="0">
              <a:ln>
                <a:noFill/>
              </a:ln>
              <a:effectLst/>
              <a:uLnTx/>
              <a:uFillTx/>
              <a:latin typeface="Century Gothic" panose="020F0302020204030204"/>
            </a:endParaRPr>
          </a:p>
        </p:txBody>
      </p:sp>
      <p:sp>
        <p:nvSpPr>
          <p:cNvPr id="23" name="TextBox 22">
            <a:extLst>
              <a:ext uri="{FF2B5EF4-FFF2-40B4-BE49-F238E27FC236}">
                <a16:creationId xmlns:a16="http://schemas.microsoft.com/office/drawing/2014/main" id="{78DD43EB-33A6-4E21-865C-D880E42CA8FF}"/>
              </a:ext>
            </a:extLst>
          </p:cNvPr>
          <p:cNvSpPr txBox="1"/>
          <p:nvPr/>
        </p:nvSpPr>
        <p:spPr>
          <a:xfrm>
            <a:off x="1081274" y="4007807"/>
            <a:ext cx="11576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haben</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60B004CA-ECC2-44C1-AE1A-0E8702302B9F}"/>
              </a:ext>
            </a:extLst>
          </p:cNvPr>
          <p:cNvSpPr txBox="1"/>
          <p:nvPr/>
        </p:nvSpPr>
        <p:spPr>
          <a:xfrm>
            <a:off x="2114549" y="3999426"/>
            <a:ext cx="21675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 Deutschland</a:t>
            </a:r>
          </a:p>
        </p:txBody>
      </p:sp>
      <p:sp>
        <p:nvSpPr>
          <p:cNvPr id="25" name="TextBox 24">
            <a:extLst>
              <a:ext uri="{FF2B5EF4-FFF2-40B4-BE49-F238E27FC236}">
                <a16:creationId xmlns:a16="http://schemas.microsoft.com/office/drawing/2014/main" id="{06333063-00D4-4057-9C0A-5628881EB309}"/>
              </a:ext>
            </a:extLst>
          </p:cNvPr>
          <p:cNvSpPr txBox="1"/>
          <p:nvPr/>
        </p:nvSpPr>
        <p:spPr>
          <a:xfrm>
            <a:off x="171923" y="4580071"/>
            <a:ext cx="6799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We</a:t>
            </a:r>
          </a:p>
        </p:txBody>
      </p:sp>
      <p:sp>
        <p:nvSpPr>
          <p:cNvPr id="26" name="TextBox 25">
            <a:extLst>
              <a:ext uri="{FF2B5EF4-FFF2-40B4-BE49-F238E27FC236}">
                <a16:creationId xmlns:a16="http://schemas.microsoft.com/office/drawing/2014/main" id="{44410926-5850-40D6-9E38-21FCE1EEED10}"/>
              </a:ext>
            </a:extLst>
          </p:cNvPr>
          <p:cNvSpPr txBox="1"/>
          <p:nvPr/>
        </p:nvSpPr>
        <p:spPr>
          <a:xfrm>
            <a:off x="1073350" y="4580071"/>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have</a:t>
            </a:r>
          </a:p>
        </p:txBody>
      </p:sp>
      <p:sp>
        <p:nvSpPr>
          <p:cNvPr id="27" name="TextBox 26">
            <a:extLst>
              <a:ext uri="{FF2B5EF4-FFF2-40B4-BE49-F238E27FC236}">
                <a16:creationId xmlns:a16="http://schemas.microsoft.com/office/drawing/2014/main" id="{B5F1FA8D-136E-4EFF-A1E9-BA6E46A526C8}"/>
              </a:ext>
            </a:extLst>
          </p:cNvPr>
          <p:cNvSpPr txBox="1"/>
          <p:nvPr/>
        </p:nvSpPr>
        <p:spPr>
          <a:xfrm>
            <a:off x="2603245" y="4577259"/>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visited</a:t>
            </a:r>
          </a:p>
        </p:txBody>
      </p:sp>
      <p:sp>
        <p:nvSpPr>
          <p:cNvPr id="28" name="TextBox 27">
            <a:extLst>
              <a:ext uri="{FF2B5EF4-FFF2-40B4-BE49-F238E27FC236}">
                <a16:creationId xmlns:a16="http://schemas.microsoft.com/office/drawing/2014/main" id="{105404CA-C005-4365-A7A1-44FD79E89E61}"/>
              </a:ext>
            </a:extLst>
          </p:cNvPr>
          <p:cNvSpPr txBox="1"/>
          <p:nvPr/>
        </p:nvSpPr>
        <p:spPr>
          <a:xfrm>
            <a:off x="143910" y="5038924"/>
            <a:ext cx="6799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We</a:t>
            </a:r>
          </a:p>
        </p:txBody>
      </p:sp>
      <p:sp>
        <p:nvSpPr>
          <p:cNvPr id="29" name="TextBox 28">
            <a:extLst>
              <a:ext uri="{FF2B5EF4-FFF2-40B4-BE49-F238E27FC236}">
                <a16:creationId xmlns:a16="http://schemas.microsoft.com/office/drawing/2014/main" id="{F0D1666D-1B3F-4CC3-81C9-7A74B273E181}"/>
              </a:ext>
            </a:extLst>
          </p:cNvPr>
          <p:cNvSpPr txBox="1"/>
          <p:nvPr/>
        </p:nvSpPr>
        <p:spPr>
          <a:xfrm>
            <a:off x="1073350" y="5068733"/>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visited</a:t>
            </a:r>
          </a:p>
        </p:txBody>
      </p:sp>
      <p:sp>
        <p:nvSpPr>
          <p:cNvPr id="30" name="TextBox 29">
            <a:extLst>
              <a:ext uri="{FF2B5EF4-FFF2-40B4-BE49-F238E27FC236}">
                <a16:creationId xmlns:a16="http://schemas.microsoft.com/office/drawing/2014/main" id="{62286BD0-6568-427E-8D1B-13027486052F}"/>
              </a:ext>
            </a:extLst>
          </p:cNvPr>
          <p:cNvSpPr txBox="1"/>
          <p:nvPr/>
        </p:nvSpPr>
        <p:spPr>
          <a:xfrm>
            <a:off x="4495187" y="5108119"/>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Germany.</a:t>
            </a:r>
          </a:p>
        </p:txBody>
      </p:sp>
      <p:sp>
        <p:nvSpPr>
          <p:cNvPr id="31" name="TextBox 30">
            <a:extLst>
              <a:ext uri="{FF2B5EF4-FFF2-40B4-BE49-F238E27FC236}">
                <a16:creationId xmlns:a16="http://schemas.microsoft.com/office/drawing/2014/main" id="{458C12BA-382C-4782-879D-38558F1117EB}"/>
              </a:ext>
            </a:extLst>
          </p:cNvPr>
          <p:cNvSpPr txBox="1"/>
          <p:nvPr/>
        </p:nvSpPr>
        <p:spPr>
          <a:xfrm>
            <a:off x="4616534" y="3999425"/>
            <a:ext cx="1471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besucht</a:t>
            </a:r>
            <a:r>
              <a:rPr kumimoji="0" lang="en-US" sz="2400" b="1" i="0" u="none" strike="noStrike" kern="1200" cap="none" spc="0" normalizeH="0" baseline="0" noProof="0" dirty="0">
                <a:ln>
                  <a:noFill/>
                </a:ln>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714D60C2-8A89-4FD8-B644-5B3D53C44790}"/>
              </a:ext>
            </a:extLst>
          </p:cNvPr>
          <p:cNvSpPr txBox="1"/>
          <p:nvPr/>
        </p:nvSpPr>
        <p:spPr>
          <a:xfrm>
            <a:off x="4495188" y="4553772"/>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Germany.</a:t>
            </a:r>
          </a:p>
        </p:txBody>
      </p:sp>
      <p:sp>
        <p:nvSpPr>
          <p:cNvPr id="35" name="Rectangle: Rounded Corners 5">
            <a:extLst>
              <a:ext uri="{FF2B5EF4-FFF2-40B4-BE49-F238E27FC236}">
                <a16:creationId xmlns:a16="http://schemas.microsoft.com/office/drawing/2014/main" id="{9170536F-5FF6-4548-97EE-17A0247CFD2F}"/>
              </a:ext>
            </a:extLst>
          </p:cNvPr>
          <p:cNvSpPr/>
          <p:nvPr/>
        </p:nvSpPr>
        <p:spPr>
          <a:xfrm>
            <a:off x="6164998" y="2105373"/>
            <a:ext cx="5916000" cy="534241"/>
          </a:xfrm>
          <a:prstGeom prst="round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83B28FA0-A3F8-1842-9170-9750C7328D6D}"/>
              </a:ext>
            </a:extLst>
          </p:cNvPr>
          <p:cNvSpPr txBox="1"/>
          <p:nvPr/>
        </p:nvSpPr>
        <p:spPr>
          <a:xfrm>
            <a:off x="6261240" y="2117136"/>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Ich</a:t>
            </a:r>
          </a:p>
        </p:txBody>
      </p:sp>
      <p:sp>
        <p:nvSpPr>
          <p:cNvPr id="37" name="TextBox 36">
            <a:extLst>
              <a:ext uri="{FF2B5EF4-FFF2-40B4-BE49-F238E27FC236}">
                <a16:creationId xmlns:a16="http://schemas.microsoft.com/office/drawing/2014/main" id="{41337F67-F2D2-5043-9925-0A2FFB9CFF53}"/>
              </a:ext>
            </a:extLst>
          </p:cNvPr>
          <p:cNvSpPr txBox="1"/>
          <p:nvPr/>
        </p:nvSpPr>
        <p:spPr>
          <a:xfrm>
            <a:off x="6896864" y="2103021"/>
            <a:ext cx="6463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bin</a:t>
            </a:r>
          </a:p>
        </p:txBody>
      </p:sp>
      <p:sp>
        <p:nvSpPr>
          <p:cNvPr id="38" name="TextBox 37">
            <a:extLst>
              <a:ext uri="{FF2B5EF4-FFF2-40B4-BE49-F238E27FC236}">
                <a16:creationId xmlns:a16="http://schemas.microsoft.com/office/drawing/2014/main" id="{4294B377-1FFA-1642-96F8-0A9DE10B26B9}"/>
              </a:ext>
            </a:extLst>
          </p:cNvPr>
          <p:cNvSpPr txBox="1"/>
          <p:nvPr/>
        </p:nvSpPr>
        <p:spPr>
          <a:xfrm>
            <a:off x="7593356" y="2115552"/>
            <a:ext cx="2951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nach</a:t>
            </a:r>
            <a:r>
              <a:rPr kumimoji="0" lang="en-US" sz="2400" b="0" i="0" u="none" strike="noStrike" kern="1200" cap="none" spc="0" normalizeH="0" baseline="0" noProof="0" dirty="0">
                <a:ln>
                  <a:noFill/>
                </a:ln>
                <a:effectLst/>
                <a:uLnTx/>
                <a:uFillTx/>
                <a:latin typeface="Century Gothic" panose="020F0302020204030204"/>
                <a:ea typeface="+mn-ea"/>
                <a:cs typeface="+mn-cs"/>
              </a:rPr>
              <a:t> Deutschland</a:t>
            </a:r>
          </a:p>
        </p:txBody>
      </p:sp>
      <p:sp>
        <p:nvSpPr>
          <p:cNvPr id="39" name="TextBox 38">
            <a:extLst>
              <a:ext uri="{FF2B5EF4-FFF2-40B4-BE49-F238E27FC236}">
                <a16:creationId xmlns:a16="http://schemas.microsoft.com/office/drawing/2014/main" id="{9D6BCEAD-DB50-BA4A-BC10-ACE07352B8D2}"/>
              </a:ext>
            </a:extLst>
          </p:cNvPr>
          <p:cNvSpPr txBox="1"/>
          <p:nvPr/>
        </p:nvSpPr>
        <p:spPr>
          <a:xfrm>
            <a:off x="6279325" y="2767710"/>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a:t>
            </a:r>
          </a:p>
        </p:txBody>
      </p:sp>
      <p:sp>
        <p:nvSpPr>
          <p:cNvPr id="40" name="TextBox 39">
            <a:extLst>
              <a:ext uri="{FF2B5EF4-FFF2-40B4-BE49-F238E27FC236}">
                <a16:creationId xmlns:a16="http://schemas.microsoft.com/office/drawing/2014/main" id="{E2F2BF29-C74E-DB43-BA0A-2BCDF9EBD68E}"/>
              </a:ext>
            </a:extLst>
          </p:cNvPr>
          <p:cNvSpPr txBox="1"/>
          <p:nvPr/>
        </p:nvSpPr>
        <p:spPr>
          <a:xfrm>
            <a:off x="6795307" y="2786243"/>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have</a:t>
            </a:r>
          </a:p>
        </p:txBody>
      </p:sp>
      <p:sp>
        <p:nvSpPr>
          <p:cNvPr id="41" name="TextBox 40">
            <a:extLst>
              <a:ext uri="{FF2B5EF4-FFF2-40B4-BE49-F238E27FC236}">
                <a16:creationId xmlns:a16="http://schemas.microsoft.com/office/drawing/2014/main" id="{F35EFD49-91A0-B24B-BDA2-54082C06E449}"/>
              </a:ext>
            </a:extLst>
          </p:cNvPr>
          <p:cNvSpPr txBox="1"/>
          <p:nvPr/>
        </p:nvSpPr>
        <p:spPr>
          <a:xfrm>
            <a:off x="8304546" y="2760412"/>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travelled</a:t>
            </a:r>
          </a:p>
        </p:txBody>
      </p:sp>
      <p:sp>
        <p:nvSpPr>
          <p:cNvPr id="42" name="TextBox 41">
            <a:extLst>
              <a:ext uri="{FF2B5EF4-FFF2-40B4-BE49-F238E27FC236}">
                <a16:creationId xmlns:a16="http://schemas.microsoft.com/office/drawing/2014/main" id="{99E23AE0-A79E-1E44-835F-D1AEA2A11EB6}"/>
              </a:ext>
            </a:extLst>
          </p:cNvPr>
          <p:cNvSpPr txBox="1"/>
          <p:nvPr/>
        </p:nvSpPr>
        <p:spPr>
          <a:xfrm>
            <a:off x="6279325" y="3381877"/>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a:t>
            </a:r>
          </a:p>
        </p:txBody>
      </p:sp>
      <p:sp>
        <p:nvSpPr>
          <p:cNvPr id="43" name="TextBox 42">
            <a:extLst>
              <a:ext uri="{FF2B5EF4-FFF2-40B4-BE49-F238E27FC236}">
                <a16:creationId xmlns:a16="http://schemas.microsoft.com/office/drawing/2014/main" id="{4C964B2A-7500-4D4F-BABC-242939785D88}"/>
              </a:ext>
            </a:extLst>
          </p:cNvPr>
          <p:cNvSpPr txBox="1"/>
          <p:nvPr/>
        </p:nvSpPr>
        <p:spPr>
          <a:xfrm>
            <a:off x="6824032" y="3396437"/>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travelled</a:t>
            </a:r>
          </a:p>
        </p:txBody>
      </p:sp>
      <p:sp>
        <p:nvSpPr>
          <p:cNvPr id="44" name="TextBox 43">
            <a:extLst>
              <a:ext uri="{FF2B5EF4-FFF2-40B4-BE49-F238E27FC236}">
                <a16:creationId xmlns:a16="http://schemas.microsoft.com/office/drawing/2014/main" id="{F7326FFF-E475-564A-9E1E-4A897548BAE1}"/>
              </a:ext>
            </a:extLst>
          </p:cNvPr>
          <p:cNvSpPr txBox="1"/>
          <p:nvPr/>
        </p:nvSpPr>
        <p:spPr>
          <a:xfrm>
            <a:off x="10048824" y="3367763"/>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to Germany.</a:t>
            </a:r>
          </a:p>
        </p:txBody>
      </p:sp>
      <p:sp>
        <p:nvSpPr>
          <p:cNvPr id="45" name="TextBox 44">
            <a:extLst>
              <a:ext uri="{FF2B5EF4-FFF2-40B4-BE49-F238E27FC236}">
                <a16:creationId xmlns:a16="http://schemas.microsoft.com/office/drawing/2014/main" id="{529F8FDD-196E-BF4C-96BF-4578BBB37530}"/>
              </a:ext>
            </a:extLst>
          </p:cNvPr>
          <p:cNvSpPr txBox="1"/>
          <p:nvPr/>
        </p:nvSpPr>
        <p:spPr>
          <a:xfrm>
            <a:off x="10516276" y="2129666"/>
            <a:ext cx="18347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gefahren</a:t>
            </a:r>
            <a:r>
              <a:rPr kumimoji="0" lang="en-US" sz="2400" b="1" i="0" u="none" strike="noStrike" kern="1200" cap="none" spc="0" normalizeH="0" baseline="0" noProof="0" dirty="0">
                <a:ln>
                  <a:noFill/>
                </a:ln>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42800B0E-FBA9-A84B-8920-5232699C10DA}"/>
              </a:ext>
            </a:extLst>
          </p:cNvPr>
          <p:cNvSpPr txBox="1"/>
          <p:nvPr/>
        </p:nvSpPr>
        <p:spPr>
          <a:xfrm>
            <a:off x="10048824" y="2795932"/>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to Germany.</a:t>
            </a:r>
          </a:p>
        </p:txBody>
      </p:sp>
      <p:sp>
        <p:nvSpPr>
          <p:cNvPr id="47" name="Rectangle: Rounded Corners 5">
            <a:extLst>
              <a:ext uri="{FF2B5EF4-FFF2-40B4-BE49-F238E27FC236}">
                <a16:creationId xmlns:a16="http://schemas.microsoft.com/office/drawing/2014/main" id="{51F46F84-8A6E-484E-B0DD-11BADA04D572}"/>
              </a:ext>
            </a:extLst>
          </p:cNvPr>
          <p:cNvSpPr/>
          <p:nvPr/>
        </p:nvSpPr>
        <p:spPr>
          <a:xfrm>
            <a:off x="6194107" y="4001350"/>
            <a:ext cx="5916000" cy="534241"/>
          </a:xfrm>
          <a:prstGeom prst="round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73BEAB4A-E1D9-A341-8DB8-A2DEE0BE03F3}"/>
              </a:ext>
            </a:extLst>
          </p:cNvPr>
          <p:cNvSpPr txBox="1"/>
          <p:nvPr/>
        </p:nvSpPr>
        <p:spPr>
          <a:xfrm>
            <a:off x="6290349" y="4013113"/>
            <a:ext cx="6335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Wir</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6477671A-88AB-8445-AEBB-03F6A02DF1F9}"/>
              </a:ext>
            </a:extLst>
          </p:cNvPr>
          <p:cNvSpPr txBox="1"/>
          <p:nvPr/>
        </p:nvSpPr>
        <p:spPr>
          <a:xfrm>
            <a:off x="6925973" y="3998998"/>
            <a:ext cx="7809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sind</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233D847-E2A9-594C-A4E2-0D52C07E643F}"/>
              </a:ext>
            </a:extLst>
          </p:cNvPr>
          <p:cNvSpPr txBox="1"/>
          <p:nvPr/>
        </p:nvSpPr>
        <p:spPr>
          <a:xfrm>
            <a:off x="7622465" y="4011529"/>
            <a:ext cx="2951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nach</a:t>
            </a:r>
            <a:r>
              <a:rPr kumimoji="0" lang="en-US" sz="2400" b="0" i="0" u="none" strike="noStrike" kern="1200" cap="none" spc="0" normalizeH="0" baseline="0" noProof="0" dirty="0">
                <a:ln>
                  <a:noFill/>
                </a:ln>
                <a:effectLst/>
                <a:uLnTx/>
                <a:uFillTx/>
                <a:latin typeface="Century Gothic" panose="020F0302020204030204"/>
                <a:ea typeface="+mn-ea"/>
                <a:cs typeface="+mn-cs"/>
              </a:rPr>
              <a:t> Deutschland</a:t>
            </a:r>
          </a:p>
        </p:txBody>
      </p:sp>
      <p:sp>
        <p:nvSpPr>
          <p:cNvPr id="51" name="TextBox 50">
            <a:extLst>
              <a:ext uri="{FF2B5EF4-FFF2-40B4-BE49-F238E27FC236}">
                <a16:creationId xmlns:a16="http://schemas.microsoft.com/office/drawing/2014/main" id="{1D88EA76-B9C6-0548-B432-48D864D8B191}"/>
              </a:ext>
            </a:extLst>
          </p:cNvPr>
          <p:cNvSpPr txBox="1"/>
          <p:nvPr/>
        </p:nvSpPr>
        <p:spPr>
          <a:xfrm>
            <a:off x="6308434" y="4663687"/>
            <a:ext cx="6799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We</a:t>
            </a:r>
          </a:p>
        </p:txBody>
      </p:sp>
      <p:sp>
        <p:nvSpPr>
          <p:cNvPr id="52" name="TextBox 51">
            <a:extLst>
              <a:ext uri="{FF2B5EF4-FFF2-40B4-BE49-F238E27FC236}">
                <a16:creationId xmlns:a16="http://schemas.microsoft.com/office/drawing/2014/main" id="{EDA39DD3-5580-494F-855D-E1F0926A8CF2}"/>
              </a:ext>
            </a:extLst>
          </p:cNvPr>
          <p:cNvSpPr txBox="1"/>
          <p:nvPr/>
        </p:nvSpPr>
        <p:spPr>
          <a:xfrm>
            <a:off x="6956196" y="4663687"/>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have</a:t>
            </a:r>
          </a:p>
        </p:txBody>
      </p:sp>
      <p:sp>
        <p:nvSpPr>
          <p:cNvPr id="53" name="TextBox 52">
            <a:extLst>
              <a:ext uri="{FF2B5EF4-FFF2-40B4-BE49-F238E27FC236}">
                <a16:creationId xmlns:a16="http://schemas.microsoft.com/office/drawing/2014/main" id="{9A717D67-022B-E243-B851-80F299FD05BA}"/>
              </a:ext>
            </a:extLst>
          </p:cNvPr>
          <p:cNvSpPr txBox="1"/>
          <p:nvPr/>
        </p:nvSpPr>
        <p:spPr>
          <a:xfrm>
            <a:off x="8333655" y="4656389"/>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travelled</a:t>
            </a:r>
          </a:p>
        </p:txBody>
      </p:sp>
      <p:sp>
        <p:nvSpPr>
          <p:cNvPr id="54" name="TextBox 53">
            <a:extLst>
              <a:ext uri="{FF2B5EF4-FFF2-40B4-BE49-F238E27FC236}">
                <a16:creationId xmlns:a16="http://schemas.microsoft.com/office/drawing/2014/main" id="{DAB85A71-D11E-DB42-9938-D645AA5751FE}"/>
              </a:ext>
            </a:extLst>
          </p:cNvPr>
          <p:cNvSpPr txBox="1"/>
          <p:nvPr/>
        </p:nvSpPr>
        <p:spPr>
          <a:xfrm>
            <a:off x="10545385" y="4025643"/>
            <a:ext cx="18347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gefahren</a:t>
            </a:r>
            <a:r>
              <a:rPr kumimoji="0" lang="en-US" sz="2400" b="1" i="0" u="none" strike="noStrike" kern="1200" cap="none" spc="0" normalizeH="0" baseline="0" noProof="0" dirty="0">
                <a:ln>
                  <a:noFill/>
                </a:ln>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C2C212A0-246C-C846-B08F-238EB4127C63}"/>
              </a:ext>
            </a:extLst>
          </p:cNvPr>
          <p:cNvSpPr txBox="1"/>
          <p:nvPr/>
        </p:nvSpPr>
        <p:spPr>
          <a:xfrm>
            <a:off x="10077933" y="4691909"/>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to Germany.</a:t>
            </a:r>
          </a:p>
        </p:txBody>
      </p:sp>
      <p:sp>
        <p:nvSpPr>
          <p:cNvPr id="56" name="TextBox 55">
            <a:extLst>
              <a:ext uri="{FF2B5EF4-FFF2-40B4-BE49-F238E27FC236}">
                <a16:creationId xmlns:a16="http://schemas.microsoft.com/office/drawing/2014/main" id="{92D96183-1ED6-FE44-8FBB-27BD86C1DFFD}"/>
              </a:ext>
            </a:extLst>
          </p:cNvPr>
          <p:cNvSpPr txBox="1"/>
          <p:nvPr/>
        </p:nvSpPr>
        <p:spPr>
          <a:xfrm>
            <a:off x="6321948" y="5082387"/>
            <a:ext cx="6799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We</a:t>
            </a:r>
          </a:p>
        </p:txBody>
      </p:sp>
      <p:sp>
        <p:nvSpPr>
          <p:cNvPr id="58" name="TextBox 57">
            <a:extLst>
              <a:ext uri="{FF2B5EF4-FFF2-40B4-BE49-F238E27FC236}">
                <a16:creationId xmlns:a16="http://schemas.microsoft.com/office/drawing/2014/main" id="{A248A9E0-FC0E-464F-976D-86F887A6ADEC}"/>
              </a:ext>
            </a:extLst>
          </p:cNvPr>
          <p:cNvSpPr txBox="1"/>
          <p:nvPr/>
        </p:nvSpPr>
        <p:spPr>
          <a:xfrm>
            <a:off x="8347169" y="5075089"/>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travelled</a:t>
            </a:r>
          </a:p>
        </p:txBody>
      </p:sp>
      <p:sp>
        <p:nvSpPr>
          <p:cNvPr id="59" name="TextBox 58">
            <a:extLst>
              <a:ext uri="{FF2B5EF4-FFF2-40B4-BE49-F238E27FC236}">
                <a16:creationId xmlns:a16="http://schemas.microsoft.com/office/drawing/2014/main" id="{4CEE7D95-FC32-614B-88C6-7146665821D0}"/>
              </a:ext>
            </a:extLst>
          </p:cNvPr>
          <p:cNvSpPr txBox="1"/>
          <p:nvPr/>
        </p:nvSpPr>
        <p:spPr>
          <a:xfrm>
            <a:off x="10091447" y="5110609"/>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to Germany.</a:t>
            </a:r>
          </a:p>
        </p:txBody>
      </p:sp>
    </p:spTree>
    <p:extLst>
      <p:ext uri="{BB962C8B-B14F-4D97-AF65-F5344CB8AC3E}">
        <p14:creationId xmlns:p14="http://schemas.microsoft.com/office/powerpoint/2010/main" val="132002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1" grpId="0"/>
      <p:bldP spid="12" grpId="0"/>
      <p:bldP spid="13" grpId="0"/>
      <p:bldP spid="14" grpId="0"/>
      <p:bldP spid="15" grpId="0"/>
      <p:bldP spid="16" grpId="0"/>
      <p:bldP spid="17" grpId="0"/>
      <p:bldP spid="18" grpId="0"/>
      <p:bldP spid="19" grpId="0"/>
      <p:bldP spid="21" grpId="0" animBg="1"/>
      <p:bldP spid="22" grpId="0"/>
      <p:bldP spid="23" grpId="0"/>
      <p:bldP spid="24" grpId="0"/>
      <p:bldP spid="25" grpId="0"/>
      <p:bldP spid="26" grpId="0"/>
      <p:bldP spid="27" grpId="0"/>
      <p:bldP spid="28" grpId="0"/>
      <p:bldP spid="29" grpId="0"/>
      <p:bldP spid="30" grpId="0"/>
      <p:bldP spid="31" grpId="0"/>
      <p:bldP spid="32" grpId="0"/>
      <p:bldP spid="35" grpId="0" animBg="1"/>
      <p:bldP spid="36" grpId="0"/>
      <p:bldP spid="37" grpId="0"/>
      <p:bldP spid="38" grpId="0"/>
      <p:bldP spid="39" grpId="0"/>
      <p:bldP spid="40" grpId="0"/>
      <p:bldP spid="41" grpId="0"/>
      <p:bldP spid="42" grpId="0"/>
      <p:bldP spid="43" grpId="0"/>
      <p:bldP spid="44" grpId="0"/>
      <p:bldP spid="45" grpId="0"/>
      <p:bldP spid="46" grpId="0"/>
      <p:bldP spid="47" grpId="0" animBg="1"/>
      <p:bldP spid="48" grpId="0"/>
      <p:bldP spid="49" grpId="0"/>
      <p:bldP spid="50" grpId="0"/>
      <p:bldP spid="51" grpId="0"/>
      <p:bldP spid="52" grpId="0"/>
      <p:bldP spid="53" grpId="0"/>
      <p:bldP spid="54" grpId="0"/>
      <p:bldP spid="55" grpId="0"/>
      <p:bldP spid="56" grpId="0"/>
      <p:bldP spid="58" grpId="0"/>
      <p:bldP spid="5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church&#10;&#10;Description automatically generated">
            <a:extLst>
              <a:ext uri="{FF2B5EF4-FFF2-40B4-BE49-F238E27FC236}">
                <a16:creationId xmlns:a16="http://schemas.microsoft.com/office/drawing/2014/main" id="{0A997739-DB33-BE41-B73C-41C3DDB369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2684" y="45788"/>
            <a:ext cx="2801364" cy="2098742"/>
          </a:xfrm>
          <a:prstGeom prst="rect">
            <a:avLst/>
          </a:prstGeom>
        </p:spPr>
      </p:pic>
      <p:sp>
        <p:nvSpPr>
          <p:cNvPr id="4" name="Title 3"/>
          <p:cNvSpPr>
            <a:spLocks noGrp="1"/>
          </p:cNvSpPr>
          <p:nvPr>
            <p:ph type="title"/>
          </p:nvPr>
        </p:nvSpPr>
        <p:spPr>
          <a:xfrm>
            <a:off x="0" y="213557"/>
            <a:ext cx="2570205" cy="647577"/>
          </a:xfrm>
        </p:spPr>
        <p:txBody>
          <a:bodyPr>
            <a:normAutofit/>
          </a:bodyPr>
          <a:lstStyle/>
          <a:p>
            <a:r>
              <a:rPr lang="en-GB" sz="2800" b="1" dirty="0" err="1">
                <a:solidFill>
                  <a:schemeClr val="bg1"/>
                </a:solidFill>
              </a:rPr>
              <a:t>Katjas</a:t>
            </a:r>
            <a:r>
              <a:rPr lang="en-GB" sz="2800" b="1" dirty="0">
                <a:solidFill>
                  <a:schemeClr val="bg1"/>
                </a:solidFill>
              </a:rPr>
              <a:t> </a:t>
            </a:r>
            <a:r>
              <a:rPr lang="en-GB" sz="2800" b="1" dirty="0" err="1">
                <a:solidFill>
                  <a:schemeClr val="bg1"/>
                </a:solidFill>
              </a:rPr>
              <a:t>Reise</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1745" y="247046"/>
            <a:ext cx="1455582" cy="473390"/>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68526A6D-A604-44D4-8125-88661C956D71}"/>
              </a:ext>
            </a:extLst>
          </p:cNvPr>
          <p:cNvSpPr txBox="1"/>
          <p:nvPr/>
        </p:nvSpPr>
        <p:spPr>
          <a:xfrm>
            <a:off x="311155" y="1096529"/>
            <a:ext cx="11416145" cy="95692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2000" dirty="0">
                <a:latin typeface="Century Gothic" panose="020F0302020204030204"/>
              </a:rPr>
              <a:t>Katja </a:t>
            </a:r>
            <a:r>
              <a:rPr lang="en-GB" sz="2000" dirty="0" err="1">
                <a:latin typeface="Century Gothic" panose="020F0302020204030204"/>
              </a:rPr>
              <a:t>beschreibt</a:t>
            </a:r>
            <a:r>
              <a:rPr lang="en-GB" sz="2000" dirty="0">
                <a:latin typeface="Century Gothic" panose="020F0302020204030204"/>
              </a:rPr>
              <a:t> </a:t>
            </a:r>
            <a:r>
              <a:rPr lang="en-GB" sz="2000" dirty="0" err="1">
                <a:latin typeface="Century Gothic" panose="020F0302020204030204"/>
              </a:rPr>
              <a:t>ihren</a:t>
            </a:r>
            <a:r>
              <a:rPr lang="en-GB" sz="2000" dirty="0">
                <a:latin typeface="Century Gothic" panose="020F0302020204030204"/>
              </a:rPr>
              <a:t> Sommer.</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a:p>
            <a:pPr lvl="0">
              <a:lnSpc>
                <a:spcPct val="150000"/>
              </a:lnSpc>
              <a:defRPr/>
            </a:pPr>
            <a:r>
              <a:rPr kumimoji="0" lang="en-GB" sz="2000" b="0" i="0" u="none" strike="noStrike" kern="1200" cap="none" spc="0" normalizeH="0" baseline="0" noProof="0" dirty="0">
                <a:ln>
                  <a:noFill/>
                </a:ln>
                <a:effectLst/>
                <a:uLnTx/>
                <a:uFillTx/>
                <a:latin typeface="Century Gothic" panose="020F0302020204030204"/>
                <a:ea typeface="+mn-ea"/>
                <a:cs typeface="+mn-cs"/>
              </a:rPr>
              <a:t>Was </a:t>
            </a:r>
            <a:r>
              <a:rPr kumimoji="0" lang="en-GB" sz="2000" b="0" i="0" u="none" strike="noStrike" kern="1200" cap="none" spc="0" normalizeH="0" baseline="0" noProof="0" dirty="0" err="1">
                <a:ln>
                  <a:noFill/>
                </a:ln>
                <a:effectLst/>
                <a:uLnTx/>
                <a:uFillTx/>
                <a:latin typeface="Century Gothic" panose="020F0302020204030204"/>
                <a:ea typeface="+mn-ea"/>
                <a:cs typeface="+mn-cs"/>
              </a:rPr>
              <a:t>sagt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sie</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Schreib</a:t>
            </a:r>
            <a:r>
              <a:rPr kumimoji="0" lang="en-GB" sz="2000" b="0" i="0" u="none" strike="noStrike" kern="1200" cap="none" spc="0" normalizeH="0" baseline="0" noProof="0" dirty="0">
                <a:ln>
                  <a:noFill/>
                </a:ln>
                <a:effectLst/>
                <a:uLnTx/>
                <a:uFillTx/>
                <a:latin typeface="Century Gothic" panose="020F0302020204030204"/>
                <a:ea typeface="+mn-ea"/>
                <a:cs typeface="+mn-cs"/>
              </a:rPr>
              <a:t>  1-15 und </a:t>
            </a:r>
            <a:r>
              <a:rPr kumimoji="0" lang="en-GB" sz="2000" b="1" i="0" u="none" strike="noStrike" kern="1200" cap="none" spc="0" normalizeH="0" baseline="0" noProof="0" dirty="0">
                <a:ln>
                  <a:noFill/>
                </a:ln>
                <a:effectLst/>
                <a:uLnTx/>
                <a:uFillTx/>
                <a:latin typeface="Century Gothic" panose="020F0302020204030204"/>
                <a:ea typeface="+mn-ea"/>
                <a:cs typeface="+mn-cs"/>
              </a:rPr>
              <a:t>V</a:t>
            </a:r>
            <a:r>
              <a:rPr kumimoji="0" lang="en-GB" sz="2000" b="0" i="0" u="none" strike="noStrike" kern="1200" cap="none" spc="0" normalizeH="0" baseline="0" noProof="0" dirty="0">
                <a:ln>
                  <a:noFill/>
                </a:ln>
                <a:effectLst/>
                <a:uLnTx/>
                <a:uFillTx/>
                <a:latin typeface="Century Gothic" panose="020F0302020204030204"/>
                <a:ea typeface="+mn-ea"/>
                <a:cs typeface="+mn-cs"/>
              </a:rPr>
              <a:t> (Verb), </a:t>
            </a:r>
            <a:r>
              <a:rPr lang="en-GB" sz="2000" b="1" dirty="0" err="1"/>
              <a:t>wie</a:t>
            </a:r>
            <a:r>
              <a:rPr lang="en-GB" sz="2000" b="1" dirty="0"/>
              <a:t> </a:t>
            </a:r>
            <a:r>
              <a:rPr kumimoji="0" lang="en-GB" sz="2000" b="0" i="0" u="none" strike="noStrike" kern="1200" cap="none" spc="0" normalizeH="0" baseline="0" noProof="0" dirty="0" err="1">
                <a:ln>
                  <a:noFill/>
                </a:ln>
                <a:effectLst/>
                <a:uLnTx/>
                <a:uFillTx/>
                <a:latin typeface="Century Gothic" panose="020F0302020204030204"/>
                <a:ea typeface="+mn-ea"/>
                <a:cs typeface="+mn-cs"/>
              </a:rPr>
              <a:t>oder</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lang="en-GB" sz="2000" b="1" dirty="0">
                <a:latin typeface="Century Gothic" panose="020F0302020204030204"/>
              </a:rPr>
              <a:t>w</a:t>
            </a:r>
            <a:r>
              <a:rPr kumimoji="0" lang="en-GB" sz="2000" b="1" i="0" u="none" strike="noStrike" kern="1200" cap="none" spc="0" normalizeH="0" baseline="0" noProof="0" dirty="0" err="1">
                <a:ln>
                  <a:noFill/>
                </a:ln>
                <a:effectLst/>
                <a:uLnTx/>
                <a:uFillTx/>
                <a:latin typeface="Century Gothic" panose="020F0302020204030204"/>
                <a:ea typeface="+mn-ea"/>
                <a:cs typeface="+mn-cs"/>
              </a:rPr>
              <a:t>ohin</a:t>
            </a:r>
            <a:r>
              <a:rPr kumimoji="0" lang="en-GB" sz="2000" b="1" i="0" u="none" strike="noStrike" kern="1200" cap="none" spc="0" normalizeH="0" baseline="0" noProof="0" dirty="0">
                <a:ln>
                  <a:noFill/>
                </a:ln>
                <a:effectLst/>
                <a:uLnTx/>
                <a:uFillTx/>
                <a:latin typeface="Century Gothic" panose="020F0302020204030204"/>
                <a:ea typeface="+mn-ea"/>
                <a:cs typeface="+mn-cs"/>
              </a:rPr>
              <a:t>.</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D06A1D7D-62AA-BD46-A690-023D385B38FB}"/>
              </a:ext>
            </a:extLst>
          </p:cNvPr>
          <p:cNvSpPr/>
          <p:nvPr/>
        </p:nvSpPr>
        <p:spPr>
          <a:xfrm>
            <a:off x="3230435" y="2741749"/>
            <a:ext cx="1214818" cy="513481"/>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bin</a:t>
            </a:r>
          </a:p>
        </p:txBody>
      </p:sp>
      <p:sp>
        <p:nvSpPr>
          <p:cNvPr id="28" name="Rectangle 27">
            <a:extLst>
              <a:ext uri="{FF2B5EF4-FFF2-40B4-BE49-F238E27FC236}">
                <a16:creationId xmlns:a16="http://schemas.microsoft.com/office/drawing/2014/main" id="{08CAD4C4-EE61-A449-A4A9-E1F4D57F3F8D}"/>
              </a:ext>
            </a:extLst>
          </p:cNvPr>
          <p:cNvSpPr/>
          <p:nvPr/>
        </p:nvSpPr>
        <p:spPr>
          <a:xfrm>
            <a:off x="3237362" y="3397862"/>
            <a:ext cx="1214818" cy="356575"/>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sind</a:t>
            </a:r>
            <a:r>
              <a:rPr lang="en-US" sz="2000" dirty="0">
                <a:solidFill>
                  <a:schemeClr val="tx1"/>
                </a:solidFill>
              </a:rPr>
              <a:t> </a:t>
            </a:r>
          </a:p>
        </p:txBody>
      </p:sp>
      <p:sp>
        <p:nvSpPr>
          <p:cNvPr id="37" name="Rectangle 36">
            <a:extLst>
              <a:ext uri="{FF2B5EF4-FFF2-40B4-BE49-F238E27FC236}">
                <a16:creationId xmlns:a16="http://schemas.microsoft.com/office/drawing/2014/main" id="{B852F05B-0C1C-CD48-9E70-12F4237C1FE4}"/>
              </a:ext>
            </a:extLst>
          </p:cNvPr>
          <p:cNvSpPr/>
          <p:nvPr/>
        </p:nvSpPr>
        <p:spPr>
          <a:xfrm>
            <a:off x="3237362" y="2221509"/>
            <a:ext cx="1214818"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bin</a:t>
            </a:r>
          </a:p>
        </p:txBody>
      </p:sp>
      <p:sp>
        <p:nvSpPr>
          <p:cNvPr id="38" name="Rectangle 37">
            <a:extLst>
              <a:ext uri="{FF2B5EF4-FFF2-40B4-BE49-F238E27FC236}">
                <a16:creationId xmlns:a16="http://schemas.microsoft.com/office/drawing/2014/main" id="{C9048BCE-AE0C-ED4A-AD05-247C27FA2F52}"/>
              </a:ext>
            </a:extLst>
          </p:cNvPr>
          <p:cNvSpPr/>
          <p:nvPr/>
        </p:nvSpPr>
        <p:spPr>
          <a:xfrm>
            <a:off x="3237362" y="5947418"/>
            <a:ext cx="1214818" cy="356575"/>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sind</a:t>
            </a:r>
            <a:endParaRPr lang="en-US" sz="2000" dirty="0">
              <a:solidFill>
                <a:schemeClr val="tx1"/>
              </a:solidFill>
            </a:endParaRPr>
          </a:p>
        </p:txBody>
      </p:sp>
      <p:sp>
        <p:nvSpPr>
          <p:cNvPr id="39" name="Rectangle 38">
            <a:extLst>
              <a:ext uri="{FF2B5EF4-FFF2-40B4-BE49-F238E27FC236}">
                <a16:creationId xmlns:a16="http://schemas.microsoft.com/office/drawing/2014/main" id="{7900E40A-1535-394F-AC80-15ACA536F8A1}"/>
              </a:ext>
            </a:extLst>
          </p:cNvPr>
          <p:cNvSpPr/>
          <p:nvPr/>
        </p:nvSpPr>
        <p:spPr>
          <a:xfrm>
            <a:off x="3237362" y="4428213"/>
            <a:ext cx="1214818" cy="377205"/>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sind</a:t>
            </a:r>
            <a:endParaRPr lang="en-US" sz="2000" dirty="0">
              <a:solidFill>
                <a:schemeClr val="tx1"/>
              </a:solidFill>
            </a:endParaRPr>
          </a:p>
        </p:txBody>
      </p:sp>
      <p:sp>
        <p:nvSpPr>
          <p:cNvPr id="40" name="Rectangle 39">
            <a:extLst>
              <a:ext uri="{FF2B5EF4-FFF2-40B4-BE49-F238E27FC236}">
                <a16:creationId xmlns:a16="http://schemas.microsoft.com/office/drawing/2014/main" id="{E4C51022-1C27-DE48-96CE-DF90FFAFB80B}"/>
              </a:ext>
            </a:extLst>
          </p:cNvPr>
          <p:cNvSpPr/>
          <p:nvPr/>
        </p:nvSpPr>
        <p:spPr>
          <a:xfrm>
            <a:off x="3237362" y="3900301"/>
            <a:ext cx="1214818" cy="356575"/>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bin</a:t>
            </a:r>
          </a:p>
        </p:txBody>
      </p:sp>
      <p:sp>
        <p:nvSpPr>
          <p:cNvPr id="41" name="Rectangle 40">
            <a:extLst>
              <a:ext uri="{FF2B5EF4-FFF2-40B4-BE49-F238E27FC236}">
                <a16:creationId xmlns:a16="http://schemas.microsoft.com/office/drawing/2014/main" id="{82BBDA04-D003-744B-8373-762DBD94DAFD}"/>
              </a:ext>
            </a:extLst>
          </p:cNvPr>
          <p:cNvSpPr/>
          <p:nvPr/>
        </p:nvSpPr>
        <p:spPr>
          <a:xfrm>
            <a:off x="3237362" y="4920670"/>
            <a:ext cx="1214818" cy="356575"/>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bin</a:t>
            </a:r>
          </a:p>
        </p:txBody>
      </p:sp>
      <p:sp>
        <p:nvSpPr>
          <p:cNvPr id="42" name="Rectangle 41">
            <a:extLst>
              <a:ext uri="{FF2B5EF4-FFF2-40B4-BE49-F238E27FC236}">
                <a16:creationId xmlns:a16="http://schemas.microsoft.com/office/drawing/2014/main" id="{8D4EBD2A-DF5E-C240-8497-5535102C0E25}"/>
              </a:ext>
            </a:extLst>
          </p:cNvPr>
          <p:cNvSpPr/>
          <p:nvPr/>
        </p:nvSpPr>
        <p:spPr>
          <a:xfrm>
            <a:off x="3237362" y="5434044"/>
            <a:ext cx="1214818" cy="356575"/>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bin</a:t>
            </a:r>
          </a:p>
        </p:txBody>
      </p:sp>
      <p:sp>
        <p:nvSpPr>
          <p:cNvPr id="43" name="Rectangle 42">
            <a:extLst>
              <a:ext uri="{FF2B5EF4-FFF2-40B4-BE49-F238E27FC236}">
                <a16:creationId xmlns:a16="http://schemas.microsoft.com/office/drawing/2014/main" id="{C195E666-00A8-0D41-9CC0-C7F1383FBE6E}"/>
              </a:ext>
            </a:extLst>
          </p:cNvPr>
          <p:cNvSpPr/>
          <p:nvPr/>
        </p:nvSpPr>
        <p:spPr>
          <a:xfrm>
            <a:off x="311155" y="2749997"/>
            <a:ext cx="2713242" cy="489567"/>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Mit</a:t>
            </a:r>
            <a:r>
              <a:rPr lang="en-US" sz="2000" dirty="0">
                <a:solidFill>
                  <a:schemeClr val="tx1"/>
                </a:solidFill>
              </a:rPr>
              <a:t> der </a:t>
            </a:r>
            <a:r>
              <a:rPr lang="en-US" sz="2000" dirty="0" err="1">
                <a:solidFill>
                  <a:schemeClr val="tx1"/>
                </a:solidFill>
              </a:rPr>
              <a:t>Straßenbahn</a:t>
            </a:r>
            <a:r>
              <a:rPr lang="en-US" sz="2000" dirty="0">
                <a:solidFill>
                  <a:schemeClr val="tx1"/>
                </a:solidFill>
              </a:rPr>
              <a:t>*</a:t>
            </a:r>
          </a:p>
        </p:txBody>
      </p:sp>
      <p:sp>
        <p:nvSpPr>
          <p:cNvPr id="44" name="Rectangle 43">
            <a:extLst>
              <a:ext uri="{FF2B5EF4-FFF2-40B4-BE49-F238E27FC236}">
                <a16:creationId xmlns:a16="http://schemas.microsoft.com/office/drawing/2014/main" id="{EE3BAC75-93C5-2745-9302-353E38943F50}"/>
              </a:ext>
            </a:extLst>
          </p:cNvPr>
          <p:cNvSpPr/>
          <p:nvPr/>
        </p:nvSpPr>
        <p:spPr>
          <a:xfrm>
            <a:off x="311155" y="3420317"/>
            <a:ext cx="2713242"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Wir</a:t>
            </a:r>
            <a:endParaRPr lang="en-US" sz="2000" dirty="0">
              <a:solidFill>
                <a:schemeClr val="tx1"/>
              </a:solidFill>
            </a:endParaRPr>
          </a:p>
        </p:txBody>
      </p:sp>
      <p:sp>
        <p:nvSpPr>
          <p:cNvPr id="45" name="Rectangle 44">
            <a:extLst>
              <a:ext uri="{FF2B5EF4-FFF2-40B4-BE49-F238E27FC236}">
                <a16:creationId xmlns:a16="http://schemas.microsoft.com/office/drawing/2014/main" id="{B85EDF8C-DB82-BE46-B5E0-7F4BDF013A11}"/>
              </a:ext>
            </a:extLst>
          </p:cNvPr>
          <p:cNvSpPr/>
          <p:nvPr/>
        </p:nvSpPr>
        <p:spPr>
          <a:xfrm>
            <a:off x="311156" y="2221509"/>
            <a:ext cx="2713242"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Ich</a:t>
            </a:r>
          </a:p>
        </p:txBody>
      </p:sp>
      <p:sp>
        <p:nvSpPr>
          <p:cNvPr id="46" name="Rectangle 45">
            <a:extLst>
              <a:ext uri="{FF2B5EF4-FFF2-40B4-BE49-F238E27FC236}">
                <a16:creationId xmlns:a16="http://schemas.microsoft.com/office/drawing/2014/main" id="{E3B37D5A-B629-E547-9CF1-862F622A8204}"/>
              </a:ext>
            </a:extLst>
          </p:cNvPr>
          <p:cNvSpPr/>
          <p:nvPr/>
        </p:nvSpPr>
        <p:spPr>
          <a:xfrm>
            <a:off x="124504" y="5934504"/>
            <a:ext cx="3044641" cy="369332"/>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Meine</a:t>
            </a:r>
            <a:r>
              <a:rPr lang="en-US" sz="2000" dirty="0">
                <a:solidFill>
                  <a:schemeClr val="tx1"/>
                </a:solidFill>
              </a:rPr>
              <a:t> </a:t>
            </a:r>
            <a:r>
              <a:rPr lang="en-US" sz="2000" dirty="0" err="1">
                <a:solidFill>
                  <a:schemeClr val="tx1"/>
                </a:solidFill>
              </a:rPr>
              <a:t>Cousine</a:t>
            </a:r>
            <a:r>
              <a:rPr lang="en-US" sz="2000" dirty="0">
                <a:solidFill>
                  <a:schemeClr val="tx1"/>
                </a:solidFill>
              </a:rPr>
              <a:t> und ich</a:t>
            </a:r>
          </a:p>
        </p:txBody>
      </p:sp>
      <p:sp>
        <p:nvSpPr>
          <p:cNvPr id="47" name="Rectangle 46">
            <a:extLst>
              <a:ext uri="{FF2B5EF4-FFF2-40B4-BE49-F238E27FC236}">
                <a16:creationId xmlns:a16="http://schemas.microsoft.com/office/drawing/2014/main" id="{91A066A6-03B1-6843-A2B4-D943339F2D06}"/>
              </a:ext>
            </a:extLst>
          </p:cNvPr>
          <p:cNvSpPr/>
          <p:nvPr/>
        </p:nvSpPr>
        <p:spPr>
          <a:xfrm>
            <a:off x="311155" y="4439651"/>
            <a:ext cx="2713242"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Wir</a:t>
            </a:r>
            <a:endParaRPr lang="en-US" sz="2000" dirty="0">
              <a:solidFill>
                <a:schemeClr val="tx1"/>
              </a:solidFill>
            </a:endParaRPr>
          </a:p>
        </p:txBody>
      </p:sp>
      <p:sp>
        <p:nvSpPr>
          <p:cNvPr id="48" name="Rectangle 47">
            <a:extLst>
              <a:ext uri="{FF2B5EF4-FFF2-40B4-BE49-F238E27FC236}">
                <a16:creationId xmlns:a16="http://schemas.microsoft.com/office/drawing/2014/main" id="{200C5531-34B2-534F-AC15-21A9ACBBB6AA}"/>
              </a:ext>
            </a:extLst>
          </p:cNvPr>
          <p:cNvSpPr/>
          <p:nvPr/>
        </p:nvSpPr>
        <p:spPr>
          <a:xfrm>
            <a:off x="311155" y="3922756"/>
            <a:ext cx="2713242"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In die Altstadt</a:t>
            </a:r>
          </a:p>
        </p:txBody>
      </p:sp>
      <p:sp>
        <p:nvSpPr>
          <p:cNvPr id="49" name="Rectangle 48">
            <a:extLst>
              <a:ext uri="{FF2B5EF4-FFF2-40B4-BE49-F238E27FC236}">
                <a16:creationId xmlns:a16="http://schemas.microsoft.com/office/drawing/2014/main" id="{9D87F819-5C9A-7047-890A-EC8A1D77D9A2}"/>
              </a:ext>
            </a:extLst>
          </p:cNvPr>
          <p:cNvSpPr/>
          <p:nvPr/>
        </p:nvSpPr>
        <p:spPr>
          <a:xfrm>
            <a:off x="311155" y="4943125"/>
            <a:ext cx="2713242"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Nach</a:t>
            </a:r>
            <a:r>
              <a:rPr lang="en-US" sz="2000" dirty="0">
                <a:solidFill>
                  <a:schemeClr val="tx1"/>
                </a:solidFill>
              </a:rPr>
              <a:t> Kazimierz</a:t>
            </a:r>
          </a:p>
        </p:txBody>
      </p:sp>
      <p:sp>
        <p:nvSpPr>
          <p:cNvPr id="50" name="Rectangle 49">
            <a:extLst>
              <a:ext uri="{FF2B5EF4-FFF2-40B4-BE49-F238E27FC236}">
                <a16:creationId xmlns:a16="http://schemas.microsoft.com/office/drawing/2014/main" id="{09B2B6F0-0CBC-F746-B870-AC8C517D25EC}"/>
              </a:ext>
            </a:extLst>
          </p:cNvPr>
          <p:cNvSpPr/>
          <p:nvPr/>
        </p:nvSpPr>
        <p:spPr>
          <a:xfrm>
            <a:off x="311155" y="5456499"/>
            <a:ext cx="2713242"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Mit</a:t>
            </a:r>
            <a:r>
              <a:rPr lang="en-US" sz="2000" dirty="0">
                <a:solidFill>
                  <a:schemeClr val="tx1"/>
                </a:solidFill>
              </a:rPr>
              <a:t> dem Bus</a:t>
            </a:r>
          </a:p>
        </p:txBody>
      </p:sp>
      <p:sp>
        <p:nvSpPr>
          <p:cNvPr id="51" name="Rectangle 50">
            <a:extLst>
              <a:ext uri="{FF2B5EF4-FFF2-40B4-BE49-F238E27FC236}">
                <a16:creationId xmlns:a16="http://schemas.microsoft.com/office/drawing/2014/main" id="{DDF148A7-0416-A941-97E4-722084CE559A}"/>
              </a:ext>
            </a:extLst>
          </p:cNvPr>
          <p:cNvSpPr/>
          <p:nvPr/>
        </p:nvSpPr>
        <p:spPr>
          <a:xfrm>
            <a:off x="4627623" y="2741056"/>
            <a:ext cx="2206701" cy="529079"/>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ich</a:t>
            </a:r>
          </a:p>
        </p:txBody>
      </p:sp>
      <p:sp>
        <p:nvSpPr>
          <p:cNvPr id="52" name="Rectangle 51">
            <a:extLst>
              <a:ext uri="{FF2B5EF4-FFF2-40B4-BE49-F238E27FC236}">
                <a16:creationId xmlns:a16="http://schemas.microsoft.com/office/drawing/2014/main" id="{25B1AD33-B9E8-974E-AA7D-B6694CF275CC}"/>
              </a:ext>
            </a:extLst>
          </p:cNvPr>
          <p:cNvSpPr/>
          <p:nvPr/>
        </p:nvSpPr>
        <p:spPr>
          <a:xfrm>
            <a:off x="4627623" y="3394445"/>
            <a:ext cx="2206701"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mit</a:t>
            </a:r>
            <a:r>
              <a:rPr lang="en-US" sz="2000" dirty="0">
                <a:solidFill>
                  <a:schemeClr val="tx1"/>
                </a:solidFill>
              </a:rPr>
              <a:t> dem Boot</a:t>
            </a:r>
          </a:p>
        </p:txBody>
      </p:sp>
      <p:sp>
        <p:nvSpPr>
          <p:cNvPr id="53" name="Rectangle 52">
            <a:extLst>
              <a:ext uri="{FF2B5EF4-FFF2-40B4-BE49-F238E27FC236}">
                <a16:creationId xmlns:a16="http://schemas.microsoft.com/office/drawing/2014/main" id="{05B631C8-A312-FA45-B7B5-E2ABA9E30B14}"/>
              </a:ext>
            </a:extLst>
          </p:cNvPr>
          <p:cNvSpPr/>
          <p:nvPr/>
        </p:nvSpPr>
        <p:spPr>
          <a:xfrm>
            <a:off x="4627624" y="2217671"/>
            <a:ext cx="2206701"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mit</a:t>
            </a:r>
            <a:r>
              <a:rPr lang="en-US" sz="2000" dirty="0">
                <a:solidFill>
                  <a:schemeClr val="tx1"/>
                </a:solidFill>
              </a:rPr>
              <a:t> der Bahn</a:t>
            </a:r>
          </a:p>
        </p:txBody>
      </p:sp>
      <p:sp>
        <p:nvSpPr>
          <p:cNvPr id="54" name="Rectangle 53">
            <a:extLst>
              <a:ext uri="{FF2B5EF4-FFF2-40B4-BE49-F238E27FC236}">
                <a16:creationId xmlns:a16="http://schemas.microsoft.com/office/drawing/2014/main" id="{7D2BE70E-584F-674B-AB2C-A75A00864C06}"/>
              </a:ext>
            </a:extLst>
          </p:cNvPr>
          <p:cNvSpPr/>
          <p:nvPr/>
        </p:nvSpPr>
        <p:spPr>
          <a:xfrm>
            <a:off x="4627623" y="5944001"/>
            <a:ext cx="2206701"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mit</a:t>
            </a:r>
            <a:r>
              <a:rPr lang="en-US" sz="2000" dirty="0">
                <a:solidFill>
                  <a:schemeClr val="tx1"/>
                </a:solidFill>
              </a:rPr>
              <a:t> </a:t>
            </a:r>
            <a:r>
              <a:rPr lang="en-US" sz="2000" dirty="0" err="1">
                <a:solidFill>
                  <a:schemeClr val="tx1"/>
                </a:solidFill>
              </a:rPr>
              <a:t>einer</a:t>
            </a:r>
            <a:r>
              <a:rPr lang="en-US" sz="2000" dirty="0">
                <a:solidFill>
                  <a:schemeClr val="tx1"/>
                </a:solidFill>
              </a:rPr>
              <a:t> Vespa</a:t>
            </a:r>
          </a:p>
        </p:txBody>
      </p:sp>
      <p:sp>
        <p:nvSpPr>
          <p:cNvPr id="55" name="Rectangle 54">
            <a:extLst>
              <a:ext uri="{FF2B5EF4-FFF2-40B4-BE49-F238E27FC236}">
                <a16:creationId xmlns:a16="http://schemas.microsoft.com/office/drawing/2014/main" id="{BB2DFDEE-538E-E945-9FDA-726715CD8122}"/>
              </a:ext>
            </a:extLst>
          </p:cNvPr>
          <p:cNvSpPr/>
          <p:nvPr/>
        </p:nvSpPr>
        <p:spPr>
          <a:xfrm>
            <a:off x="4627623" y="4413779"/>
            <a:ext cx="2206701"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mit</a:t>
            </a:r>
            <a:r>
              <a:rPr lang="en-US" sz="2000" dirty="0">
                <a:solidFill>
                  <a:schemeClr val="tx1"/>
                </a:solidFill>
              </a:rPr>
              <a:t> dem Auto</a:t>
            </a:r>
          </a:p>
        </p:txBody>
      </p:sp>
      <p:sp>
        <p:nvSpPr>
          <p:cNvPr id="56" name="Rectangle 55">
            <a:extLst>
              <a:ext uri="{FF2B5EF4-FFF2-40B4-BE49-F238E27FC236}">
                <a16:creationId xmlns:a16="http://schemas.microsoft.com/office/drawing/2014/main" id="{21BBE221-8A58-C042-84D0-FA1A1DE3CD67}"/>
              </a:ext>
            </a:extLst>
          </p:cNvPr>
          <p:cNvSpPr/>
          <p:nvPr/>
        </p:nvSpPr>
        <p:spPr>
          <a:xfrm>
            <a:off x="4627623" y="3896884"/>
            <a:ext cx="2206701"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ich</a:t>
            </a:r>
          </a:p>
        </p:txBody>
      </p:sp>
      <p:sp>
        <p:nvSpPr>
          <p:cNvPr id="57" name="Rectangle 56">
            <a:extLst>
              <a:ext uri="{FF2B5EF4-FFF2-40B4-BE49-F238E27FC236}">
                <a16:creationId xmlns:a16="http://schemas.microsoft.com/office/drawing/2014/main" id="{E427FEA3-7272-C74B-B18B-4D4500E2077A}"/>
              </a:ext>
            </a:extLst>
          </p:cNvPr>
          <p:cNvSpPr/>
          <p:nvPr/>
        </p:nvSpPr>
        <p:spPr>
          <a:xfrm>
            <a:off x="4627623" y="4917253"/>
            <a:ext cx="2206701"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ich</a:t>
            </a:r>
          </a:p>
        </p:txBody>
      </p:sp>
      <p:sp>
        <p:nvSpPr>
          <p:cNvPr id="58" name="Rectangle 57">
            <a:extLst>
              <a:ext uri="{FF2B5EF4-FFF2-40B4-BE49-F238E27FC236}">
                <a16:creationId xmlns:a16="http://schemas.microsoft.com/office/drawing/2014/main" id="{F00FB0B8-9436-524B-9EB0-C2331C1E3C15}"/>
              </a:ext>
            </a:extLst>
          </p:cNvPr>
          <p:cNvSpPr/>
          <p:nvPr/>
        </p:nvSpPr>
        <p:spPr>
          <a:xfrm>
            <a:off x="4627623" y="5430627"/>
            <a:ext cx="2206701"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ich</a:t>
            </a:r>
          </a:p>
        </p:txBody>
      </p:sp>
      <p:sp>
        <p:nvSpPr>
          <p:cNvPr id="59" name="Rectangle 58">
            <a:extLst>
              <a:ext uri="{FF2B5EF4-FFF2-40B4-BE49-F238E27FC236}">
                <a16:creationId xmlns:a16="http://schemas.microsoft.com/office/drawing/2014/main" id="{301C1AFF-6116-944D-8692-287300BC16FC}"/>
              </a:ext>
            </a:extLst>
          </p:cNvPr>
          <p:cNvSpPr/>
          <p:nvPr/>
        </p:nvSpPr>
        <p:spPr>
          <a:xfrm>
            <a:off x="6970758" y="2724125"/>
            <a:ext cx="3504724" cy="546010"/>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zu</a:t>
            </a:r>
            <a:r>
              <a:rPr lang="en-US" sz="2000" dirty="0">
                <a:solidFill>
                  <a:schemeClr val="tx1"/>
                </a:solidFill>
              </a:rPr>
              <a:t> </a:t>
            </a:r>
            <a:r>
              <a:rPr lang="en-US" sz="2000" dirty="0" err="1">
                <a:solidFill>
                  <a:schemeClr val="tx1"/>
                </a:solidFill>
              </a:rPr>
              <a:t>meiner</a:t>
            </a:r>
            <a:r>
              <a:rPr lang="en-US" sz="2000" dirty="0">
                <a:solidFill>
                  <a:schemeClr val="tx1"/>
                </a:solidFill>
              </a:rPr>
              <a:t> </a:t>
            </a:r>
            <a:r>
              <a:rPr lang="en-US" sz="2000" dirty="0" err="1">
                <a:solidFill>
                  <a:schemeClr val="tx1"/>
                </a:solidFill>
              </a:rPr>
              <a:t>Tante</a:t>
            </a:r>
            <a:r>
              <a:rPr lang="en-US" sz="2000" dirty="0">
                <a:solidFill>
                  <a:schemeClr val="tx1"/>
                </a:solidFill>
              </a:rPr>
              <a:t> und </a:t>
            </a:r>
            <a:r>
              <a:rPr lang="en-US" sz="2000" dirty="0" err="1">
                <a:solidFill>
                  <a:schemeClr val="tx1"/>
                </a:solidFill>
              </a:rPr>
              <a:t>meinem</a:t>
            </a:r>
            <a:r>
              <a:rPr lang="en-US" sz="2000" dirty="0">
                <a:solidFill>
                  <a:schemeClr val="tx1"/>
                </a:solidFill>
              </a:rPr>
              <a:t> </a:t>
            </a:r>
            <a:r>
              <a:rPr lang="en-US" sz="2000" dirty="0" err="1">
                <a:solidFill>
                  <a:schemeClr val="tx1"/>
                </a:solidFill>
              </a:rPr>
              <a:t>Onkel</a:t>
            </a:r>
            <a:r>
              <a:rPr lang="en-US" sz="2000" dirty="0">
                <a:solidFill>
                  <a:schemeClr val="tx1"/>
                </a:solidFill>
              </a:rPr>
              <a:t> </a:t>
            </a:r>
          </a:p>
        </p:txBody>
      </p:sp>
      <p:sp>
        <p:nvSpPr>
          <p:cNvPr id="60" name="Rectangle 59">
            <a:extLst>
              <a:ext uri="{FF2B5EF4-FFF2-40B4-BE49-F238E27FC236}">
                <a16:creationId xmlns:a16="http://schemas.microsoft.com/office/drawing/2014/main" id="{108C8BC7-087D-3D43-A246-43F6A433146F}"/>
              </a:ext>
            </a:extLst>
          </p:cNvPr>
          <p:cNvSpPr/>
          <p:nvPr/>
        </p:nvSpPr>
        <p:spPr>
          <a:xfrm>
            <a:off x="6970758" y="3394445"/>
            <a:ext cx="3504724"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auf den </a:t>
            </a:r>
            <a:r>
              <a:rPr lang="en-US" sz="2000" dirty="0" err="1">
                <a:solidFill>
                  <a:schemeClr val="tx1"/>
                </a:solidFill>
              </a:rPr>
              <a:t>Fluss</a:t>
            </a:r>
            <a:r>
              <a:rPr lang="en-US" sz="2000" dirty="0">
                <a:solidFill>
                  <a:schemeClr val="tx1"/>
                </a:solidFill>
              </a:rPr>
              <a:t> Vistula</a:t>
            </a:r>
          </a:p>
        </p:txBody>
      </p:sp>
      <p:sp>
        <p:nvSpPr>
          <p:cNvPr id="61" name="Rectangle 60">
            <a:extLst>
              <a:ext uri="{FF2B5EF4-FFF2-40B4-BE49-F238E27FC236}">
                <a16:creationId xmlns:a16="http://schemas.microsoft.com/office/drawing/2014/main" id="{5808BFE8-7F9F-754D-85A5-69D47974F163}"/>
              </a:ext>
            </a:extLst>
          </p:cNvPr>
          <p:cNvSpPr/>
          <p:nvPr/>
        </p:nvSpPr>
        <p:spPr>
          <a:xfrm>
            <a:off x="6970759" y="2195637"/>
            <a:ext cx="3504724"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nach</a:t>
            </a:r>
            <a:r>
              <a:rPr lang="en-US" sz="2000" dirty="0">
                <a:solidFill>
                  <a:schemeClr val="tx1"/>
                </a:solidFill>
              </a:rPr>
              <a:t> Krakow</a:t>
            </a:r>
          </a:p>
        </p:txBody>
      </p:sp>
      <p:sp>
        <p:nvSpPr>
          <p:cNvPr id="62" name="Rectangle 61">
            <a:extLst>
              <a:ext uri="{FF2B5EF4-FFF2-40B4-BE49-F238E27FC236}">
                <a16:creationId xmlns:a16="http://schemas.microsoft.com/office/drawing/2014/main" id="{26C73137-7492-3B4E-A08D-5697E731C54D}"/>
              </a:ext>
            </a:extLst>
          </p:cNvPr>
          <p:cNvSpPr/>
          <p:nvPr/>
        </p:nvSpPr>
        <p:spPr>
          <a:xfrm>
            <a:off x="6970758" y="5944001"/>
            <a:ext cx="3504724"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zu</a:t>
            </a:r>
            <a:r>
              <a:rPr lang="en-US" sz="2000" dirty="0">
                <a:solidFill>
                  <a:schemeClr val="tx1"/>
                </a:solidFill>
              </a:rPr>
              <a:t> </a:t>
            </a:r>
            <a:r>
              <a:rPr lang="en-US" sz="2000" dirty="0" err="1">
                <a:solidFill>
                  <a:schemeClr val="tx1"/>
                </a:solidFill>
              </a:rPr>
              <a:t>ihrer</a:t>
            </a:r>
            <a:r>
              <a:rPr lang="en-US" sz="2000" dirty="0">
                <a:solidFill>
                  <a:schemeClr val="tx1"/>
                </a:solidFill>
              </a:rPr>
              <a:t> </a:t>
            </a:r>
            <a:r>
              <a:rPr lang="en-US" sz="2000" dirty="0" err="1">
                <a:solidFill>
                  <a:schemeClr val="tx1"/>
                </a:solidFill>
              </a:rPr>
              <a:t>Freundin</a:t>
            </a:r>
            <a:endParaRPr lang="en-US" sz="2000" dirty="0">
              <a:solidFill>
                <a:schemeClr val="tx1"/>
              </a:solidFill>
            </a:endParaRPr>
          </a:p>
        </p:txBody>
      </p:sp>
      <p:sp>
        <p:nvSpPr>
          <p:cNvPr id="63" name="Rectangle 62">
            <a:extLst>
              <a:ext uri="{FF2B5EF4-FFF2-40B4-BE49-F238E27FC236}">
                <a16:creationId xmlns:a16="http://schemas.microsoft.com/office/drawing/2014/main" id="{00277468-AB45-8844-A30B-D521A51E1641}"/>
              </a:ext>
            </a:extLst>
          </p:cNvPr>
          <p:cNvSpPr/>
          <p:nvPr/>
        </p:nvSpPr>
        <p:spPr>
          <a:xfrm>
            <a:off x="6970758" y="4413779"/>
            <a:ext cx="3504724"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zum</a:t>
            </a:r>
            <a:r>
              <a:rPr lang="en-US" sz="2000" dirty="0">
                <a:solidFill>
                  <a:schemeClr val="tx1"/>
                </a:solidFill>
              </a:rPr>
              <a:t> Schloss </a:t>
            </a:r>
            <a:r>
              <a:rPr lang="en-US" sz="2000" dirty="0" err="1">
                <a:solidFill>
                  <a:schemeClr val="tx1"/>
                </a:solidFill>
              </a:rPr>
              <a:t>Wavel</a:t>
            </a:r>
            <a:endParaRPr lang="en-US" sz="2000" dirty="0">
              <a:solidFill>
                <a:schemeClr val="tx1"/>
              </a:solidFill>
            </a:endParaRPr>
          </a:p>
        </p:txBody>
      </p:sp>
      <p:sp>
        <p:nvSpPr>
          <p:cNvPr id="64" name="Rectangle 63">
            <a:extLst>
              <a:ext uri="{FF2B5EF4-FFF2-40B4-BE49-F238E27FC236}">
                <a16:creationId xmlns:a16="http://schemas.microsoft.com/office/drawing/2014/main" id="{8100907B-429A-4548-A9A5-6C91DCFB4381}"/>
              </a:ext>
            </a:extLst>
          </p:cNvPr>
          <p:cNvSpPr/>
          <p:nvPr/>
        </p:nvSpPr>
        <p:spPr>
          <a:xfrm>
            <a:off x="6970758" y="3896884"/>
            <a:ext cx="3504724"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mit</a:t>
            </a:r>
            <a:r>
              <a:rPr lang="en-US" sz="2000" dirty="0">
                <a:solidFill>
                  <a:schemeClr val="tx1"/>
                </a:solidFill>
              </a:rPr>
              <a:t> dem </a:t>
            </a:r>
            <a:r>
              <a:rPr lang="en-US" sz="2000" dirty="0" err="1">
                <a:solidFill>
                  <a:schemeClr val="tx1"/>
                </a:solidFill>
              </a:rPr>
              <a:t>Fahrrad</a:t>
            </a:r>
            <a:endParaRPr lang="en-US" sz="2000" dirty="0">
              <a:solidFill>
                <a:schemeClr val="tx1"/>
              </a:solidFill>
            </a:endParaRPr>
          </a:p>
        </p:txBody>
      </p:sp>
      <p:sp>
        <p:nvSpPr>
          <p:cNvPr id="65" name="Rectangle 64">
            <a:extLst>
              <a:ext uri="{FF2B5EF4-FFF2-40B4-BE49-F238E27FC236}">
                <a16:creationId xmlns:a16="http://schemas.microsoft.com/office/drawing/2014/main" id="{27F87B4A-416D-994C-AED7-656CD435ED0C}"/>
              </a:ext>
            </a:extLst>
          </p:cNvPr>
          <p:cNvSpPr/>
          <p:nvPr/>
        </p:nvSpPr>
        <p:spPr>
          <a:xfrm>
            <a:off x="6970758" y="4917253"/>
            <a:ext cx="3504724"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mit</a:t>
            </a:r>
            <a:r>
              <a:rPr lang="en-US" sz="2000" dirty="0">
                <a:solidFill>
                  <a:schemeClr val="tx1"/>
                </a:solidFill>
              </a:rPr>
              <a:t> dem </a:t>
            </a:r>
            <a:r>
              <a:rPr lang="en-US" sz="2000" dirty="0" err="1">
                <a:solidFill>
                  <a:schemeClr val="tx1"/>
                </a:solidFill>
              </a:rPr>
              <a:t>Fahrrad</a:t>
            </a:r>
            <a:endParaRPr lang="en-US" sz="2000" dirty="0">
              <a:solidFill>
                <a:schemeClr val="tx1"/>
              </a:solidFill>
            </a:endParaRPr>
          </a:p>
        </p:txBody>
      </p:sp>
      <p:sp>
        <p:nvSpPr>
          <p:cNvPr id="66" name="Rectangle 65">
            <a:extLst>
              <a:ext uri="{FF2B5EF4-FFF2-40B4-BE49-F238E27FC236}">
                <a16:creationId xmlns:a16="http://schemas.microsoft.com/office/drawing/2014/main" id="{49D1285C-04BE-9D4A-A180-24FDDBED5B51}"/>
              </a:ext>
            </a:extLst>
          </p:cNvPr>
          <p:cNvSpPr/>
          <p:nvPr/>
        </p:nvSpPr>
        <p:spPr>
          <a:xfrm>
            <a:off x="6970758" y="5430627"/>
            <a:ext cx="3504724" cy="379164"/>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zum</a:t>
            </a:r>
            <a:r>
              <a:rPr lang="en-US" sz="2000" dirty="0">
                <a:solidFill>
                  <a:schemeClr val="tx1"/>
                </a:solidFill>
              </a:rPr>
              <a:t> </a:t>
            </a:r>
            <a:r>
              <a:rPr lang="en-US" sz="2000" dirty="0" err="1">
                <a:solidFill>
                  <a:schemeClr val="tx1"/>
                </a:solidFill>
              </a:rPr>
              <a:t>Planty</a:t>
            </a:r>
            <a:r>
              <a:rPr lang="en-US" sz="2000" dirty="0">
                <a:solidFill>
                  <a:schemeClr val="tx1"/>
                </a:solidFill>
              </a:rPr>
              <a:t> Park</a:t>
            </a:r>
          </a:p>
        </p:txBody>
      </p:sp>
      <p:sp>
        <p:nvSpPr>
          <p:cNvPr id="67" name="Rectangle 66">
            <a:extLst>
              <a:ext uri="{FF2B5EF4-FFF2-40B4-BE49-F238E27FC236}">
                <a16:creationId xmlns:a16="http://schemas.microsoft.com/office/drawing/2014/main" id="{15030274-B64E-334C-80A2-E1CC7C2053E5}"/>
              </a:ext>
            </a:extLst>
          </p:cNvPr>
          <p:cNvSpPr/>
          <p:nvPr/>
        </p:nvSpPr>
        <p:spPr>
          <a:xfrm>
            <a:off x="10604546" y="2729787"/>
            <a:ext cx="1462950" cy="503218"/>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gefahren</a:t>
            </a:r>
            <a:r>
              <a:rPr lang="en-US" sz="2000" dirty="0">
                <a:solidFill>
                  <a:schemeClr val="tx1"/>
                </a:solidFill>
              </a:rPr>
              <a:t>.</a:t>
            </a:r>
          </a:p>
        </p:txBody>
      </p:sp>
      <p:sp>
        <p:nvSpPr>
          <p:cNvPr id="68" name="Rectangle 67">
            <a:extLst>
              <a:ext uri="{FF2B5EF4-FFF2-40B4-BE49-F238E27FC236}">
                <a16:creationId xmlns:a16="http://schemas.microsoft.com/office/drawing/2014/main" id="{9E4A7892-5108-6E4F-B354-9164318F9833}"/>
              </a:ext>
            </a:extLst>
          </p:cNvPr>
          <p:cNvSpPr/>
          <p:nvPr/>
        </p:nvSpPr>
        <p:spPr>
          <a:xfrm>
            <a:off x="10604546" y="3400107"/>
            <a:ext cx="1462950" cy="349448"/>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gefahren</a:t>
            </a:r>
            <a:r>
              <a:rPr lang="en-US" sz="2000" dirty="0">
                <a:solidFill>
                  <a:schemeClr val="tx1"/>
                </a:solidFill>
              </a:rPr>
              <a:t>.</a:t>
            </a:r>
          </a:p>
        </p:txBody>
      </p:sp>
      <p:sp>
        <p:nvSpPr>
          <p:cNvPr id="69" name="Rectangle 68">
            <a:extLst>
              <a:ext uri="{FF2B5EF4-FFF2-40B4-BE49-F238E27FC236}">
                <a16:creationId xmlns:a16="http://schemas.microsoft.com/office/drawing/2014/main" id="{34B34DA1-1B1E-4244-8DB2-F5DC44552563}"/>
              </a:ext>
            </a:extLst>
          </p:cNvPr>
          <p:cNvSpPr/>
          <p:nvPr/>
        </p:nvSpPr>
        <p:spPr>
          <a:xfrm>
            <a:off x="10604547" y="2179322"/>
            <a:ext cx="1462950" cy="383017"/>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gereist</a:t>
            </a:r>
            <a:r>
              <a:rPr lang="en-US" sz="2000" dirty="0">
                <a:solidFill>
                  <a:schemeClr val="tx1"/>
                </a:solidFill>
              </a:rPr>
              <a:t>.</a:t>
            </a:r>
          </a:p>
        </p:txBody>
      </p:sp>
      <p:sp>
        <p:nvSpPr>
          <p:cNvPr id="70" name="Rectangle 69">
            <a:extLst>
              <a:ext uri="{FF2B5EF4-FFF2-40B4-BE49-F238E27FC236}">
                <a16:creationId xmlns:a16="http://schemas.microsoft.com/office/drawing/2014/main" id="{69B920B3-FBA6-EB4C-9E43-84D015E3B329}"/>
              </a:ext>
            </a:extLst>
          </p:cNvPr>
          <p:cNvSpPr/>
          <p:nvPr/>
        </p:nvSpPr>
        <p:spPr>
          <a:xfrm>
            <a:off x="10604546" y="5949663"/>
            <a:ext cx="1462950" cy="349448"/>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gefahren</a:t>
            </a:r>
            <a:r>
              <a:rPr lang="en-US" sz="2000" dirty="0">
                <a:solidFill>
                  <a:schemeClr val="tx1"/>
                </a:solidFill>
              </a:rPr>
              <a:t>.</a:t>
            </a:r>
          </a:p>
        </p:txBody>
      </p:sp>
      <p:sp>
        <p:nvSpPr>
          <p:cNvPr id="71" name="Rectangle 70">
            <a:extLst>
              <a:ext uri="{FF2B5EF4-FFF2-40B4-BE49-F238E27FC236}">
                <a16:creationId xmlns:a16="http://schemas.microsoft.com/office/drawing/2014/main" id="{1F2D2FF0-D960-9148-9253-14FAC85E30A4}"/>
              </a:ext>
            </a:extLst>
          </p:cNvPr>
          <p:cNvSpPr/>
          <p:nvPr/>
        </p:nvSpPr>
        <p:spPr>
          <a:xfrm>
            <a:off x="10604546" y="4419441"/>
            <a:ext cx="1462950" cy="349448"/>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gefahren</a:t>
            </a:r>
            <a:r>
              <a:rPr lang="en-US" sz="2000" dirty="0">
                <a:solidFill>
                  <a:schemeClr val="tx1"/>
                </a:solidFill>
              </a:rPr>
              <a:t>.</a:t>
            </a:r>
          </a:p>
        </p:txBody>
      </p:sp>
      <p:sp>
        <p:nvSpPr>
          <p:cNvPr id="72" name="Rectangle 71">
            <a:extLst>
              <a:ext uri="{FF2B5EF4-FFF2-40B4-BE49-F238E27FC236}">
                <a16:creationId xmlns:a16="http://schemas.microsoft.com/office/drawing/2014/main" id="{6541B27A-515D-E748-8A1D-5A88E44E4A4A}"/>
              </a:ext>
            </a:extLst>
          </p:cNvPr>
          <p:cNvSpPr/>
          <p:nvPr/>
        </p:nvSpPr>
        <p:spPr>
          <a:xfrm>
            <a:off x="10604546" y="3902546"/>
            <a:ext cx="1462950" cy="349448"/>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gefahren</a:t>
            </a:r>
            <a:r>
              <a:rPr lang="en-US" sz="2000" dirty="0">
                <a:solidFill>
                  <a:schemeClr val="tx1"/>
                </a:solidFill>
              </a:rPr>
              <a:t>.</a:t>
            </a:r>
          </a:p>
        </p:txBody>
      </p:sp>
      <p:sp>
        <p:nvSpPr>
          <p:cNvPr id="73" name="Rectangle 72">
            <a:extLst>
              <a:ext uri="{FF2B5EF4-FFF2-40B4-BE49-F238E27FC236}">
                <a16:creationId xmlns:a16="http://schemas.microsoft.com/office/drawing/2014/main" id="{4D2E1163-C1D5-5F40-B4BC-43375C5F4B76}"/>
              </a:ext>
            </a:extLst>
          </p:cNvPr>
          <p:cNvSpPr/>
          <p:nvPr/>
        </p:nvSpPr>
        <p:spPr>
          <a:xfrm>
            <a:off x="10604546" y="4922915"/>
            <a:ext cx="1462950" cy="349448"/>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gefahren</a:t>
            </a:r>
            <a:r>
              <a:rPr lang="en-US" sz="2000" dirty="0">
                <a:solidFill>
                  <a:schemeClr val="tx1"/>
                </a:solidFill>
              </a:rPr>
              <a:t>.</a:t>
            </a:r>
          </a:p>
        </p:txBody>
      </p:sp>
      <p:sp>
        <p:nvSpPr>
          <p:cNvPr id="74" name="Rectangle 73">
            <a:extLst>
              <a:ext uri="{FF2B5EF4-FFF2-40B4-BE49-F238E27FC236}">
                <a16:creationId xmlns:a16="http://schemas.microsoft.com/office/drawing/2014/main" id="{B9BC5DF1-64D6-6B41-95FC-A343058DB4EE}"/>
              </a:ext>
            </a:extLst>
          </p:cNvPr>
          <p:cNvSpPr/>
          <p:nvPr/>
        </p:nvSpPr>
        <p:spPr>
          <a:xfrm>
            <a:off x="10604546" y="5436289"/>
            <a:ext cx="1462950" cy="349448"/>
          </a:xfrm>
          <a:prstGeom prst="rect">
            <a:avLst/>
          </a:prstGeom>
          <a:solidFill>
            <a:srgbClr val="FFF4E7"/>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gefahren</a:t>
            </a:r>
            <a:r>
              <a:rPr lang="en-US" sz="2000" dirty="0">
                <a:solidFill>
                  <a:schemeClr val="tx1"/>
                </a:solidFill>
              </a:rPr>
              <a:t>.</a:t>
            </a:r>
          </a:p>
        </p:txBody>
      </p:sp>
      <p:sp>
        <p:nvSpPr>
          <p:cNvPr id="13" name="Rectangle 12">
            <a:extLst>
              <a:ext uri="{FF2B5EF4-FFF2-40B4-BE49-F238E27FC236}">
                <a16:creationId xmlns:a16="http://schemas.microsoft.com/office/drawing/2014/main" id="{1E7EEF80-A626-964B-AB99-8A0A63176C4D}"/>
              </a:ext>
            </a:extLst>
          </p:cNvPr>
          <p:cNvSpPr/>
          <p:nvPr/>
        </p:nvSpPr>
        <p:spPr>
          <a:xfrm>
            <a:off x="3208190" y="2217671"/>
            <a:ext cx="1232272" cy="377205"/>
          </a:xfrm>
          <a:prstGeom prst="rect">
            <a:avLst/>
          </a:prstGeom>
          <a:solidFill>
            <a:srgbClr val="1F4E79"/>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CF3"/>
                </a:solidFill>
              </a:rPr>
              <a:t>1</a:t>
            </a:r>
          </a:p>
        </p:txBody>
      </p:sp>
      <p:sp>
        <p:nvSpPr>
          <p:cNvPr id="75" name="Rectangle 74">
            <a:extLst>
              <a:ext uri="{FF2B5EF4-FFF2-40B4-BE49-F238E27FC236}">
                <a16:creationId xmlns:a16="http://schemas.microsoft.com/office/drawing/2014/main" id="{7C52FEBF-9200-074A-91CE-694D629967DC}"/>
              </a:ext>
            </a:extLst>
          </p:cNvPr>
          <p:cNvSpPr/>
          <p:nvPr/>
        </p:nvSpPr>
        <p:spPr>
          <a:xfrm>
            <a:off x="4630994" y="2214626"/>
            <a:ext cx="2203330" cy="377205"/>
          </a:xfrm>
          <a:prstGeom prst="rect">
            <a:avLst/>
          </a:prstGeom>
          <a:solidFill>
            <a:srgbClr val="1F4E79"/>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CF3"/>
                </a:solidFill>
              </a:rPr>
              <a:t>2</a:t>
            </a:r>
          </a:p>
        </p:txBody>
      </p:sp>
      <p:sp>
        <p:nvSpPr>
          <p:cNvPr id="76" name="Rectangle 75">
            <a:extLst>
              <a:ext uri="{FF2B5EF4-FFF2-40B4-BE49-F238E27FC236}">
                <a16:creationId xmlns:a16="http://schemas.microsoft.com/office/drawing/2014/main" id="{C4A01238-45FE-C64A-8636-33A4F9F717BB}"/>
              </a:ext>
            </a:extLst>
          </p:cNvPr>
          <p:cNvSpPr/>
          <p:nvPr/>
        </p:nvSpPr>
        <p:spPr>
          <a:xfrm>
            <a:off x="311155" y="2733069"/>
            <a:ext cx="2713242" cy="496013"/>
          </a:xfrm>
          <a:prstGeom prst="rect">
            <a:avLst/>
          </a:prstGeom>
          <a:solidFill>
            <a:srgbClr val="1F4E79"/>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CF3"/>
                </a:solidFill>
              </a:rPr>
              <a:t>3</a:t>
            </a:r>
          </a:p>
        </p:txBody>
      </p:sp>
      <p:sp>
        <p:nvSpPr>
          <p:cNvPr id="77" name="Rectangle 76">
            <a:extLst>
              <a:ext uri="{FF2B5EF4-FFF2-40B4-BE49-F238E27FC236}">
                <a16:creationId xmlns:a16="http://schemas.microsoft.com/office/drawing/2014/main" id="{D115D518-504C-C74D-B98E-C2BE1F0840E8}"/>
              </a:ext>
            </a:extLst>
          </p:cNvPr>
          <p:cNvSpPr/>
          <p:nvPr/>
        </p:nvSpPr>
        <p:spPr>
          <a:xfrm>
            <a:off x="6970758" y="2729213"/>
            <a:ext cx="3512094" cy="546010"/>
          </a:xfrm>
          <a:prstGeom prst="rect">
            <a:avLst/>
          </a:prstGeom>
          <a:solidFill>
            <a:srgbClr val="1F4E79"/>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CF3"/>
                </a:solidFill>
              </a:rPr>
              <a:t>4</a:t>
            </a:r>
          </a:p>
        </p:txBody>
      </p:sp>
      <p:sp>
        <p:nvSpPr>
          <p:cNvPr id="78" name="Rectangle 77">
            <a:extLst>
              <a:ext uri="{FF2B5EF4-FFF2-40B4-BE49-F238E27FC236}">
                <a16:creationId xmlns:a16="http://schemas.microsoft.com/office/drawing/2014/main" id="{ECF77E26-C904-1043-9692-D4F6539D44FF}"/>
              </a:ext>
            </a:extLst>
          </p:cNvPr>
          <p:cNvSpPr/>
          <p:nvPr/>
        </p:nvSpPr>
        <p:spPr>
          <a:xfrm>
            <a:off x="4604434" y="3396470"/>
            <a:ext cx="2206701" cy="377205"/>
          </a:xfrm>
          <a:prstGeom prst="rect">
            <a:avLst/>
          </a:prstGeom>
          <a:solidFill>
            <a:srgbClr val="1F4E79"/>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CF3"/>
                </a:solidFill>
              </a:rPr>
              <a:t>5</a:t>
            </a:r>
          </a:p>
        </p:txBody>
      </p:sp>
      <p:sp>
        <p:nvSpPr>
          <p:cNvPr id="79" name="Rectangle 78">
            <a:extLst>
              <a:ext uri="{FF2B5EF4-FFF2-40B4-BE49-F238E27FC236}">
                <a16:creationId xmlns:a16="http://schemas.microsoft.com/office/drawing/2014/main" id="{485E3A55-FDE8-7143-B07A-1F3FD1EF634D}"/>
              </a:ext>
            </a:extLst>
          </p:cNvPr>
          <p:cNvSpPr/>
          <p:nvPr/>
        </p:nvSpPr>
        <p:spPr>
          <a:xfrm>
            <a:off x="6986578" y="3410976"/>
            <a:ext cx="3504724" cy="377205"/>
          </a:xfrm>
          <a:prstGeom prst="rect">
            <a:avLst/>
          </a:prstGeom>
          <a:solidFill>
            <a:srgbClr val="1F4E79"/>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CF3"/>
                </a:solidFill>
              </a:rPr>
              <a:t>6</a:t>
            </a:r>
          </a:p>
        </p:txBody>
      </p:sp>
      <p:sp>
        <p:nvSpPr>
          <p:cNvPr id="81" name="Rectangle 80">
            <a:extLst>
              <a:ext uri="{FF2B5EF4-FFF2-40B4-BE49-F238E27FC236}">
                <a16:creationId xmlns:a16="http://schemas.microsoft.com/office/drawing/2014/main" id="{B684C92A-1B4B-3E40-913A-CB3766C5985A}"/>
              </a:ext>
            </a:extLst>
          </p:cNvPr>
          <p:cNvSpPr/>
          <p:nvPr/>
        </p:nvSpPr>
        <p:spPr>
          <a:xfrm>
            <a:off x="3247888" y="3897650"/>
            <a:ext cx="1214819" cy="377205"/>
          </a:xfrm>
          <a:prstGeom prst="rect">
            <a:avLst/>
          </a:prstGeom>
          <a:solidFill>
            <a:srgbClr val="1F4E79"/>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CF3"/>
                </a:solidFill>
              </a:rPr>
              <a:t>7</a:t>
            </a:r>
          </a:p>
        </p:txBody>
      </p:sp>
      <p:sp>
        <p:nvSpPr>
          <p:cNvPr id="82" name="Rectangle 81">
            <a:extLst>
              <a:ext uri="{FF2B5EF4-FFF2-40B4-BE49-F238E27FC236}">
                <a16:creationId xmlns:a16="http://schemas.microsoft.com/office/drawing/2014/main" id="{CB9A4C1E-3DAD-9F49-BE79-89DD78B82E06}"/>
              </a:ext>
            </a:extLst>
          </p:cNvPr>
          <p:cNvSpPr/>
          <p:nvPr/>
        </p:nvSpPr>
        <p:spPr>
          <a:xfrm>
            <a:off x="3250471" y="4430139"/>
            <a:ext cx="1194782" cy="377205"/>
          </a:xfrm>
          <a:prstGeom prst="rect">
            <a:avLst/>
          </a:prstGeom>
          <a:solidFill>
            <a:srgbClr val="1F4E79"/>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CF3"/>
                </a:solidFill>
              </a:rPr>
              <a:t>8</a:t>
            </a:r>
          </a:p>
        </p:txBody>
      </p:sp>
      <p:sp>
        <p:nvSpPr>
          <p:cNvPr id="83" name="Rectangle 82">
            <a:extLst>
              <a:ext uri="{FF2B5EF4-FFF2-40B4-BE49-F238E27FC236}">
                <a16:creationId xmlns:a16="http://schemas.microsoft.com/office/drawing/2014/main" id="{E3F7F43E-60F1-AA46-BFA6-A49E7D94E62D}"/>
              </a:ext>
            </a:extLst>
          </p:cNvPr>
          <p:cNvSpPr/>
          <p:nvPr/>
        </p:nvSpPr>
        <p:spPr>
          <a:xfrm>
            <a:off x="6963388" y="4412391"/>
            <a:ext cx="3502342" cy="377205"/>
          </a:xfrm>
          <a:prstGeom prst="rect">
            <a:avLst/>
          </a:prstGeom>
          <a:solidFill>
            <a:srgbClr val="1F4E79"/>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CF3"/>
                </a:solidFill>
              </a:rPr>
              <a:t>9</a:t>
            </a:r>
          </a:p>
        </p:txBody>
      </p:sp>
      <p:sp>
        <p:nvSpPr>
          <p:cNvPr id="84" name="Rectangle 83">
            <a:extLst>
              <a:ext uri="{FF2B5EF4-FFF2-40B4-BE49-F238E27FC236}">
                <a16:creationId xmlns:a16="http://schemas.microsoft.com/office/drawing/2014/main" id="{CE6E18A8-778D-4949-83AD-6A698F7D8EAF}"/>
              </a:ext>
            </a:extLst>
          </p:cNvPr>
          <p:cNvSpPr/>
          <p:nvPr/>
        </p:nvSpPr>
        <p:spPr>
          <a:xfrm>
            <a:off x="3208190" y="4925725"/>
            <a:ext cx="1254517" cy="342032"/>
          </a:xfrm>
          <a:prstGeom prst="rect">
            <a:avLst/>
          </a:prstGeom>
          <a:solidFill>
            <a:srgbClr val="1F4E79"/>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CF3"/>
                </a:solidFill>
              </a:rPr>
              <a:t>10</a:t>
            </a:r>
          </a:p>
        </p:txBody>
      </p:sp>
      <p:sp>
        <p:nvSpPr>
          <p:cNvPr id="85" name="Rectangle 84">
            <a:extLst>
              <a:ext uri="{FF2B5EF4-FFF2-40B4-BE49-F238E27FC236}">
                <a16:creationId xmlns:a16="http://schemas.microsoft.com/office/drawing/2014/main" id="{0D457CFA-0B3C-EA4E-B57C-7122F1C1FF3B}"/>
              </a:ext>
            </a:extLst>
          </p:cNvPr>
          <p:cNvSpPr/>
          <p:nvPr/>
        </p:nvSpPr>
        <p:spPr>
          <a:xfrm>
            <a:off x="6963388" y="4915865"/>
            <a:ext cx="3504724" cy="377205"/>
          </a:xfrm>
          <a:prstGeom prst="rect">
            <a:avLst/>
          </a:prstGeom>
          <a:solidFill>
            <a:srgbClr val="1F4E79"/>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CF3"/>
                </a:solidFill>
              </a:rPr>
              <a:t>11</a:t>
            </a:r>
          </a:p>
        </p:txBody>
      </p:sp>
      <p:sp>
        <p:nvSpPr>
          <p:cNvPr id="86" name="Rectangle 85">
            <a:extLst>
              <a:ext uri="{FF2B5EF4-FFF2-40B4-BE49-F238E27FC236}">
                <a16:creationId xmlns:a16="http://schemas.microsoft.com/office/drawing/2014/main" id="{D55DB377-6090-9546-8E91-305E5B9BAAF9}"/>
              </a:ext>
            </a:extLst>
          </p:cNvPr>
          <p:cNvSpPr/>
          <p:nvPr/>
        </p:nvSpPr>
        <p:spPr>
          <a:xfrm>
            <a:off x="3250471" y="5440643"/>
            <a:ext cx="1201709" cy="377205"/>
          </a:xfrm>
          <a:prstGeom prst="rect">
            <a:avLst/>
          </a:prstGeom>
          <a:solidFill>
            <a:srgbClr val="1F4E79"/>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CF3"/>
                </a:solidFill>
              </a:rPr>
              <a:t>12</a:t>
            </a:r>
          </a:p>
        </p:txBody>
      </p:sp>
      <p:sp>
        <p:nvSpPr>
          <p:cNvPr id="87" name="Rectangle 86">
            <a:extLst>
              <a:ext uri="{FF2B5EF4-FFF2-40B4-BE49-F238E27FC236}">
                <a16:creationId xmlns:a16="http://schemas.microsoft.com/office/drawing/2014/main" id="{F7DF76FB-3F5C-5444-85F3-1512560317D2}"/>
              </a:ext>
            </a:extLst>
          </p:cNvPr>
          <p:cNvSpPr/>
          <p:nvPr/>
        </p:nvSpPr>
        <p:spPr>
          <a:xfrm>
            <a:off x="6963388" y="5422410"/>
            <a:ext cx="3504724" cy="377205"/>
          </a:xfrm>
          <a:prstGeom prst="rect">
            <a:avLst/>
          </a:prstGeom>
          <a:solidFill>
            <a:srgbClr val="1F4E79"/>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CF3"/>
                </a:solidFill>
              </a:rPr>
              <a:t>13</a:t>
            </a:r>
          </a:p>
        </p:txBody>
      </p:sp>
      <p:sp>
        <p:nvSpPr>
          <p:cNvPr id="88" name="Rectangle 87">
            <a:extLst>
              <a:ext uri="{FF2B5EF4-FFF2-40B4-BE49-F238E27FC236}">
                <a16:creationId xmlns:a16="http://schemas.microsoft.com/office/drawing/2014/main" id="{31A73D33-818A-9649-8928-7757C7240300}"/>
              </a:ext>
            </a:extLst>
          </p:cNvPr>
          <p:cNvSpPr/>
          <p:nvPr/>
        </p:nvSpPr>
        <p:spPr>
          <a:xfrm>
            <a:off x="4631270" y="5944980"/>
            <a:ext cx="2206701" cy="377205"/>
          </a:xfrm>
          <a:prstGeom prst="rect">
            <a:avLst/>
          </a:prstGeom>
          <a:solidFill>
            <a:srgbClr val="1F4E79"/>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CF3"/>
                </a:solidFill>
              </a:rPr>
              <a:t>14</a:t>
            </a:r>
          </a:p>
        </p:txBody>
      </p:sp>
      <p:sp>
        <p:nvSpPr>
          <p:cNvPr id="89" name="Rectangle 88">
            <a:extLst>
              <a:ext uri="{FF2B5EF4-FFF2-40B4-BE49-F238E27FC236}">
                <a16:creationId xmlns:a16="http://schemas.microsoft.com/office/drawing/2014/main" id="{51048663-4F25-6C47-9D3D-5FFD980F83E2}"/>
              </a:ext>
            </a:extLst>
          </p:cNvPr>
          <p:cNvSpPr/>
          <p:nvPr/>
        </p:nvSpPr>
        <p:spPr>
          <a:xfrm>
            <a:off x="6963388" y="5949221"/>
            <a:ext cx="3504724" cy="377205"/>
          </a:xfrm>
          <a:prstGeom prst="rect">
            <a:avLst/>
          </a:prstGeom>
          <a:solidFill>
            <a:srgbClr val="1F4E79"/>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CF3"/>
                </a:solidFill>
              </a:rPr>
              <a:t>15</a:t>
            </a:r>
          </a:p>
        </p:txBody>
      </p:sp>
      <p:pic>
        <p:nvPicPr>
          <p:cNvPr id="90" name="Picture 89" descr="A close up of a logo&#10;&#10;Description automatically generated">
            <a:extLst>
              <a:ext uri="{FF2B5EF4-FFF2-40B4-BE49-F238E27FC236}">
                <a16:creationId xmlns:a16="http://schemas.microsoft.com/office/drawing/2014/main" id="{0355036A-6E4F-AE41-AA13-0C580B3C65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3413" y="70418"/>
            <a:ext cx="1438329" cy="1776759"/>
          </a:xfrm>
          <a:prstGeom prst="rect">
            <a:avLst/>
          </a:prstGeom>
        </p:spPr>
      </p:pic>
      <p:sp>
        <p:nvSpPr>
          <p:cNvPr id="7" name="Rectangle 6">
            <a:extLst>
              <a:ext uri="{FF2B5EF4-FFF2-40B4-BE49-F238E27FC236}">
                <a16:creationId xmlns:a16="http://schemas.microsoft.com/office/drawing/2014/main" id="{BF6A7FE1-1691-4090-BF77-EAAFF73C679D}"/>
              </a:ext>
            </a:extLst>
          </p:cNvPr>
          <p:cNvSpPr/>
          <p:nvPr/>
        </p:nvSpPr>
        <p:spPr>
          <a:xfrm>
            <a:off x="1285102" y="6428662"/>
            <a:ext cx="5894174" cy="369332"/>
          </a:xfrm>
          <a:prstGeom prst="rect">
            <a:avLst/>
          </a:prstGeom>
        </p:spPr>
        <p:txBody>
          <a:bodyPr wrap="square">
            <a:spAutoFit/>
          </a:bodyPr>
          <a:lstStyle/>
          <a:p>
            <a:pPr algn="ctr"/>
            <a:r>
              <a:rPr lang="en-US" dirty="0">
                <a:solidFill>
                  <a:schemeClr val="bg1"/>
                </a:solidFill>
              </a:rPr>
              <a:t>*die </a:t>
            </a:r>
            <a:r>
              <a:rPr lang="en-US" dirty="0" err="1">
                <a:solidFill>
                  <a:schemeClr val="bg1"/>
                </a:solidFill>
              </a:rPr>
              <a:t>Straßenbahn</a:t>
            </a:r>
            <a:r>
              <a:rPr lang="en-US" dirty="0">
                <a:solidFill>
                  <a:schemeClr val="bg1"/>
                </a:solidFill>
              </a:rPr>
              <a:t> – tram (literally, street rail(way)</a:t>
            </a:r>
          </a:p>
        </p:txBody>
      </p:sp>
    </p:spTree>
    <p:extLst>
      <p:ext uri="{BB962C8B-B14F-4D97-AF65-F5344CB8AC3E}">
        <p14:creationId xmlns:p14="http://schemas.microsoft.com/office/powerpoint/2010/main" val="661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78"/>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7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7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2"/>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8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8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grpId="1" nodeType="withEffect">
                                  <p:stCondLst>
                                    <p:cond delay="0"/>
                                  </p:stCondLst>
                                  <p:childTnLst>
                                    <p:set>
                                      <p:cBhvr>
                                        <p:cTn id="106" dur="1" fill="hold">
                                          <p:stCondLst>
                                            <p:cond delay="0"/>
                                          </p:stCondLst>
                                        </p:cTn>
                                        <p:tgtEl>
                                          <p:spTgt spid="82"/>
                                        </p:tgtEl>
                                        <p:attrNameLst>
                                          <p:attrName>style.visibility</p:attrName>
                                        </p:attrNameLst>
                                      </p:cBhvr>
                                      <p:to>
                                        <p:strVal val="visible"/>
                                      </p:to>
                                    </p:set>
                                  </p:childTnLst>
                                </p:cTn>
                              </p:par>
                              <p:par>
                                <p:cTn id="107" presetID="1" presetClass="entr" presetSubtype="0" fill="hold" grpId="1" nodeType="withEffect">
                                  <p:stCondLst>
                                    <p:cond delay="0"/>
                                  </p:stCondLst>
                                  <p:childTnLst>
                                    <p:set>
                                      <p:cBhvr>
                                        <p:cTn id="108" dur="1" fill="hold">
                                          <p:stCondLst>
                                            <p:cond delay="0"/>
                                          </p:stCondLst>
                                        </p:cTn>
                                        <p:tgtEl>
                                          <p:spTgt spid="8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82"/>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83"/>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57"/>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65"/>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73"/>
                                        </p:tgtEl>
                                        <p:attrNameLst>
                                          <p:attrName>style.visibility</p:attrName>
                                        </p:attrNameLst>
                                      </p:cBhvr>
                                      <p:to>
                                        <p:strVal val="visible"/>
                                      </p:to>
                                    </p:set>
                                  </p:childTnLst>
                                </p:cTn>
                              </p:par>
                              <p:par>
                                <p:cTn id="129" presetID="1" presetClass="entr" presetSubtype="0" fill="hold" grpId="1" nodeType="withEffect">
                                  <p:stCondLst>
                                    <p:cond delay="0"/>
                                  </p:stCondLst>
                                  <p:childTnLst>
                                    <p:set>
                                      <p:cBhvr>
                                        <p:cTn id="130" dur="1" fill="hold">
                                          <p:stCondLst>
                                            <p:cond delay="0"/>
                                          </p:stCondLst>
                                        </p:cTn>
                                        <p:tgtEl>
                                          <p:spTgt spid="84"/>
                                        </p:tgtEl>
                                        <p:attrNameLst>
                                          <p:attrName>style.visibility</p:attrName>
                                        </p:attrNameLst>
                                      </p:cBhvr>
                                      <p:to>
                                        <p:strVal val="visible"/>
                                      </p:to>
                                    </p:set>
                                  </p:childTnLst>
                                </p:cTn>
                              </p:par>
                              <p:par>
                                <p:cTn id="131" presetID="1" presetClass="entr" presetSubtype="0" fill="hold" grpId="1" nodeType="withEffect">
                                  <p:stCondLst>
                                    <p:cond delay="0"/>
                                  </p:stCondLst>
                                  <p:childTnLst>
                                    <p:set>
                                      <p:cBhvr>
                                        <p:cTn id="132" dur="1" fill="hold">
                                          <p:stCondLst>
                                            <p:cond delay="0"/>
                                          </p:stCondLst>
                                        </p:cTn>
                                        <p:tgtEl>
                                          <p:spTgt spid="85"/>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0" nodeType="clickEffect">
                                  <p:stCondLst>
                                    <p:cond delay="0"/>
                                  </p:stCondLst>
                                  <p:childTnLst>
                                    <p:set>
                                      <p:cBhvr>
                                        <p:cTn id="136" dur="1" fill="hold">
                                          <p:stCondLst>
                                            <p:cond delay="0"/>
                                          </p:stCondLst>
                                        </p:cTn>
                                        <p:tgtEl>
                                          <p:spTgt spid="84"/>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85"/>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42"/>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50"/>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58"/>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66"/>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74"/>
                                        </p:tgtEl>
                                        <p:attrNameLst>
                                          <p:attrName>style.visibility</p:attrName>
                                        </p:attrNameLst>
                                      </p:cBhvr>
                                      <p:to>
                                        <p:strVal val="visible"/>
                                      </p:to>
                                    </p:set>
                                  </p:childTnLst>
                                </p:cTn>
                              </p:par>
                              <p:par>
                                <p:cTn id="153" presetID="1" presetClass="entr" presetSubtype="0" fill="hold" grpId="1" nodeType="withEffect">
                                  <p:stCondLst>
                                    <p:cond delay="0"/>
                                  </p:stCondLst>
                                  <p:childTnLst>
                                    <p:set>
                                      <p:cBhvr>
                                        <p:cTn id="154" dur="1" fill="hold">
                                          <p:stCondLst>
                                            <p:cond delay="0"/>
                                          </p:stCondLst>
                                        </p:cTn>
                                        <p:tgtEl>
                                          <p:spTgt spid="86"/>
                                        </p:tgtEl>
                                        <p:attrNameLst>
                                          <p:attrName>style.visibility</p:attrName>
                                        </p:attrNameLst>
                                      </p:cBhvr>
                                      <p:to>
                                        <p:strVal val="visible"/>
                                      </p:to>
                                    </p:set>
                                  </p:childTnLst>
                                </p:cTn>
                              </p:par>
                              <p:par>
                                <p:cTn id="155" presetID="1" presetClass="entr" presetSubtype="0" fill="hold" grpId="1" nodeType="withEffect">
                                  <p:stCondLst>
                                    <p:cond delay="0"/>
                                  </p:stCondLst>
                                  <p:childTnLst>
                                    <p:set>
                                      <p:cBhvr>
                                        <p:cTn id="156" dur="1" fill="hold">
                                          <p:stCondLst>
                                            <p:cond delay="0"/>
                                          </p:stCondLst>
                                        </p:cTn>
                                        <p:tgtEl>
                                          <p:spTgt spid="87"/>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xit" presetSubtype="0" fill="hold" grpId="0" nodeType="clickEffect">
                                  <p:stCondLst>
                                    <p:cond delay="0"/>
                                  </p:stCondLst>
                                  <p:childTnLst>
                                    <p:set>
                                      <p:cBhvr>
                                        <p:cTn id="160" dur="1" fill="hold">
                                          <p:stCondLst>
                                            <p:cond delay="0"/>
                                          </p:stCondLst>
                                        </p:cTn>
                                        <p:tgtEl>
                                          <p:spTgt spid="86"/>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grpId="0" nodeType="clickEffect">
                                  <p:stCondLst>
                                    <p:cond delay="0"/>
                                  </p:stCondLst>
                                  <p:childTnLst>
                                    <p:set>
                                      <p:cBhvr>
                                        <p:cTn id="164" dur="1" fill="hold">
                                          <p:stCondLst>
                                            <p:cond delay="0"/>
                                          </p:stCondLst>
                                        </p:cTn>
                                        <p:tgtEl>
                                          <p:spTgt spid="87"/>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38"/>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46"/>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54"/>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62"/>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70"/>
                                        </p:tgtEl>
                                        <p:attrNameLst>
                                          <p:attrName>style.visibility</p:attrName>
                                        </p:attrNameLst>
                                      </p:cBhvr>
                                      <p:to>
                                        <p:strVal val="visible"/>
                                      </p:to>
                                    </p:set>
                                  </p:childTnLst>
                                </p:cTn>
                              </p:par>
                              <p:par>
                                <p:cTn id="177" presetID="1" presetClass="entr" presetSubtype="0" fill="hold" grpId="1" nodeType="withEffect">
                                  <p:stCondLst>
                                    <p:cond delay="0"/>
                                  </p:stCondLst>
                                  <p:childTnLst>
                                    <p:set>
                                      <p:cBhvr>
                                        <p:cTn id="178" dur="1" fill="hold">
                                          <p:stCondLst>
                                            <p:cond delay="0"/>
                                          </p:stCondLst>
                                        </p:cTn>
                                        <p:tgtEl>
                                          <p:spTgt spid="88"/>
                                        </p:tgtEl>
                                        <p:attrNameLst>
                                          <p:attrName>style.visibility</p:attrName>
                                        </p:attrNameLst>
                                      </p:cBhvr>
                                      <p:to>
                                        <p:strVal val="visible"/>
                                      </p:to>
                                    </p:set>
                                  </p:childTnLst>
                                </p:cTn>
                              </p:par>
                              <p:par>
                                <p:cTn id="179" presetID="1" presetClass="entr" presetSubtype="0" fill="hold" grpId="1" nodeType="withEffect">
                                  <p:stCondLst>
                                    <p:cond delay="0"/>
                                  </p:stCondLst>
                                  <p:childTnLst>
                                    <p:set>
                                      <p:cBhvr>
                                        <p:cTn id="180" dur="1" fill="hold">
                                          <p:stCondLst>
                                            <p:cond delay="0"/>
                                          </p:stCondLst>
                                        </p:cTn>
                                        <p:tgtEl>
                                          <p:spTgt spid="89"/>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xit" presetSubtype="0" fill="hold" grpId="0" nodeType="clickEffect">
                                  <p:stCondLst>
                                    <p:cond delay="0"/>
                                  </p:stCondLst>
                                  <p:childTnLst>
                                    <p:set>
                                      <p:cBhvr>
                                        <p:cTn id="184" dur="1" fill="hold">
                                          <p:stCondLst>
                                            <p:cond delay="0"/>
                                          </p:stCondLst>
                                        </p:cTn>
                                        <p:tgtEl>
                                          <p:spTgt spid="88"/>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 presetClass="exit" presetSubtype="0" fill="hold" grpId="0" nodeType="clickEffect">
                                  <p:stCondLst>
                                    <p:cond delay="0"/>
                                  </p:stCondLst>
                                  <p:childTnLst>
                                    <p:set>
                                      <p:cBhvr>
                                        <p:cTn id="188" dur="1" fill="hold">
                                          <p:stCondLst>
                                            <p:cond delay="0"/>
                                          </p:stCondLst>
                                        </p:cTn>
                                        <p:tgtEl>
                                          <p:spTgt spid="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8"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13" grpId="0" animBg="1"/>
      <p:bldP spid="13"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400" b="1" dirty="0" err="1">
                <a:solidFill>
                  <a:schemeClr val="bg1"/>
                </a:solidFill>
              </a:rPr>
              <a:t>Wer</a:t>
            </a:r>
            <a:r>
              <a:rPr lang="en-GB" sz="2400" b="1" dirty="0">
                <a:solidFill>
                  <a:schemeClr val="bg1"/>
                </a:solidFill>
              </a:rPr>
              <a:t>, was, wo und </a:t>
            </a:r>
            <a:r>
              <a:rPr lang="en-GB" sz="2400" b="1" dirty="0" err="1">
                <a:solidFill>
                  <a:schemeClr val="bg1"/>
                </a:solidFill>
              </a:rPr>
              <a:t>wann</a:t>
            </a:r>
            <a:r>
              <a:rPr lang="en-GB" sz="24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1745" y="247046"/>
            <a:ext cx="1455582" cy="473390"/>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Action Button: Custom 37">
            <a:hlinkClick r:id="" action="ppaction://noaction" highlightClick="1">
              <a:snd r:embed="rId3" name="33. 1. Spanien.wav"/>
            </a:hlinkClick>
            <a:extLst>
              <a:ext uri="{FF2B5EF4-FFF2-40B4-BE49-F238E27FC236}">
                <a16:creationId xmlns:a16="http://schemas.microsoft.com/office/drawing/2014/main" id="{7882C47C-AA04-41D9-AC15-937513285AB4}"/>
              </a:ext>
            </a:extLst>
          </p:cNvPr>
          <p:cNvSpPr/>
          <p:nvPr/>
        </p:nvSpPr>
        <p:spPr>
          <a:xfrm>
            <a:off x="234673" y="1290379"/>
            <a:ext cx="496800" cy="497808"/>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1</a:t>
            </a:r>
          </a:p>
        </p:txBody>
      </p:sp>
      <p:sp>
        <p:nvSpPr>
          <p:cNvPr id="7" name="Action Button: Custom 41">
            <a:hlinkClick r:id="" action="ppaction://noaction" highlightClick="1">
              <a:snd r:embed="rId4" name="33.2.wav"/>
            </a:hlinkClick>
            <a:extLst>
              <a:ext uri="{FF2B5EF4-FFF2-40B4-BE49-F238E27FC236}">
                <a16:creationId xmlns:a16="http://schemas.microsoft.com/office/drawing/2014/main" id="{B7CD06E0-0881-42CF-BA7C-91B865190BB4}"/>
              </a:ext>
            </a:extLst>
          </p:cNvPr>
          <p:cNvSpPr/>
          <p:nvPr/>
        </p:nvSpPr>
        <p:spPr>
          <a:xfrm>
            <a:off x="234673" y="1929026"/>
            <a:ext cx="496800" cy="497808"/>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2</a:t>
            </a:r>
          </a:p>
        </p:txBody>
      </p:sp>
      <p:sp>
        <p:nvSpPr>
          <p:cNvPr id="8" name="Action Button: Custom 45">
            <a:hlinkClick r:id="" action="ppaction://noaction" highlightClick="1">
              <a:snd r:embed="rId5" name="33.3.wav"/>
            </a:hlinkClick>
            <a:extLst>
              <a:ext uri="{FF2B5EF4-FFF2-40B4-BE49-F238E27FC236}">
                <a16:creationId xmlns:a16="http://schemas.microsoft.com/office/drawing/2014/main" id="{E72565A6-77D7-4E4C-B791-9CF838BC77DC}"/>
              </a:ext>
            </a:extLst>
          </p:cNvPr>
          <p:cNvSpPr/>
          <p:nvPr/>
        </p:nvSpPr>
        <p:spPr>
          <a:xfrm>
            <a:off x="234673" y="2567673"/>
            <a:ext cx="496800" cy="497808"/>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3</a:t>
            </a:r>
          </a:p>
        </p:txBody>
      </p:sp>
      <p:sp>
        <p:nvSpPr>
          <p:cNvPr id="9" name="Action Button: Custom 49">
            <a:hlinkClick r:id="" action="ppaction://noaction" highlightClick="1">
              <a:snd r:embed="rId6" name="33.4.wav"/>
            </a:hlinkClick>
            <a:extLst>
              <a:ext uri="{FF2B5EF4-FFF2-40B4-BE49-F238E27FC236}">
                <a16:creationId xmlns:a16="http://schemas.microsoft.com/office/drawing/2014/main" id="{83324CFD-7DBF-4398-A8AA-CEF67A3CD991}"/>
              </a:ext>
            </a:extLst>
          </p:cNvPr>
          <p:cNvSpPr/>
          <p:nvPr/>
        </p:nvSpPr>
        <p:spPr>
          <a:xfrm>
            <a:off x="234673" y="3206320"/>
            <a:ext cx="496800" cy="497808"/>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4</a:t>
            </a:r>
          </a:p>
        </p:txBody>
      </p:sp>
      <p:sp>
        <p:nvSpPr>
          <p:cNvPr id="10" name="Action Button: Custom 53">
            <a:hlinkClick r:id="" action="ppaction://noaction" highlightClick="1">
              <a:snd r:embed="rId7" name="33.5.wav"/>
            </a:hlinkClick>
            <a:extLst>
              <a:ext uri="{FF2B5EF4-FFF2-40B4-BE49-F238E27FC236}">
                <a16:creationId xmlns:a16="http://schemas.microsoft.com/office/drawing/2014/main" id="{4959F375-B663-48BB-BA6D-94B40647917F}"/>
              </a:ext>
            </a:extLst>
          </p:cNvPr>
          <p:cNvSpPr/>
          <p:nvPr/>
        </p:nvSpPr>
        <p:spPr>
          <a:xfrm>
            <a:off x="234673" y="3844967"/>
            <a:ext cx="496800" cy="497808"/>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5</a:t>
            </a:r>
          </a:p>
        </p:txBody>
      </p:sp>
      <p:sp>
        <p:nvSpPr>
          <p:cNvPr id="11" name="Action Button: Custom 37">
            <a:hlinkClick r:id="" action="ppaction://noaction" highlightClick="1">
              <a:snd r:embed="rId8" name="33.6.wav"/>
            </a:hlinkClick>
            <a:extLst>
              <a:ext uri="{FF2B5EF4-FFF2-40B4-BE49-F238E27FC236}">
                <a16:creationId xmlns:a16="http://schemas.microsoft.com/office/drawing/2014/main" id="{FDE69016-FD67-410C-AE1C-5D28CB20405E}"/>
              </a:ext>
            </a:extLst>
          </p:cNvPr>
          <p:cNvSpPr/>
          <p:nvPr/>
        </p:nvSpPr>
        <p:spPr>
          <a:xfrm>
            <a:off x="234673" y="4483614"/>
            <a:ext cx="496800" cy="497808"/>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6</a:t>
            </a:r>
          </a:p>
        </p:txBody>
      </p:sp>
      <p:sp>
        <p:nvSpPr>
          <p:cNvPr id="12" name="Action Button: Custom 41">
            <a:hlinkClick r:id="" action="ppaction://noaction" highlightClick="1">
              <a:snd r:embed="rId9" name="33.7.wav"/>
            </a:hlinkClick>
            <a:extLst>
              <a:ext uri="{FF2B5EF4-FFF2-40B4-BE49-F238E27FC236}">
                <a16:creationId xmlns:a16="http://schemas.microsoft.com/office/drawing/2014/main" id="{E71FEAF7-D7FD-4056-867E-912FC9CB7B89}"/>
              </a:ext>
            </a:extLst>
          </p:cNvPr>
          <p:cNvSpPr/>
          <p:nvPr/>
        </p:nvSpPr>
        <p:spPr>
          <a:xfrm>
            <a:off x="234673" y="5122261"/>
            <a:ext cx="496800" cy="497808"/>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7</a:t>
            </a:r>
          </a:p>
        </p:txBody>
      </p:sp>
      <p:sp>
        <p:nvSpPr>
          <p:cNvPr id="13" name="Action Button: Custom 45">
            <a:hlinkClick r:id="" action="ppaction://noaction" highlightClick="1">
              <a:snd r:embed="rId10" name="33.8.wav"/>
            </a:hlinkClick>
            <a:extLst>
              <a:ext uri="{FF2B5EF4-FFF2-40B4-BE49-F238E27FC236}">
                <a16:creationId xmlns:a16="http://schemas.microsoft.com/office/drawing/2014/main" id="{CA714F06-18C6-4CF3-A12B-A3E03D649753}"/>
              </a:ext>
            </a:extLst>
          </p:cNvPr>
          <p:cNvSpPr/>
          <p:nvPr/>
        </p:nvSpPr>
        <p:spPr>
          <a:xfrm>
            <a:off x="234673" y="5760908"/>
            <a:ext cx="496800" cy="497808"/>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8</a:t>
            </a:r>
          </a:p>
        </p:txBody>
      </p:sp>
      <p:pic>
        <p:nvPicPr>
          <p:cNvPr id="23" name="Picture 22" descr="A close up of a logo&#10;&#10;Description automatically generated">
            <a:extLst>
              <a:ext uri="{FF2B5EF4-FFF2-40B4-BE49-F238E27FC236}">
                <a16:creationId xmlns:a16="http://schemas.microsoft.com/office/drawing/2014/main" id="{17E78CD6-26DA-4188-A26A-A26FE4C5E8A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09499" y="4726347"/>
            <a:ext cx="1387228" cy="1415853"/>
          </a:xfrm>
          <a:prstGeom prst="rect">
            <a:avLst/>
          </a:prstGeom>
        </p:spPr>
      </p:pic>
      <p:sp>
        <p:nvSpPr>
          <p:cNvPr id="24" name="Thought Bubble: Cloud 23">
            <a:extLst>
              <a:ext uri="{FF2B5EF4-FFF2-40B4-BE49-F238E27FC236}">
                <a16:creationId xmlns:a16="http://schemas.microsoft.com/office/drawing/2014/main" id="{E70322DA-598A-4F3D-9C1E-93DA6CB6E0C9}"/>
              </a:ext>
            </a:extLst>
          </p:cNvPr>
          <p:cNvSpPr/>
          <p:nvPr/>
        </p:nvSpPr>
        <p:spPr>
          <a:xfrm rot="698896">
            <a:off x="9368564" y="4157514"/>
            <a:ext cx="1201195" cy="1043927"/>
          </a:xfrm>
          <a:prstGeom prst="cloudCallout">
            <a:avLst>
              <a:gd name="adj1" fmla="val 69248"/>
              <a:gd name="adj2" fmla="val 22753"/>
            </a:avLst>
          </a:prstGeom>
          <a:solidFill>
            <a:srgbClr val="FFFCF3"/>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3" name="Speech Bubble: Rectangle with Corners Rounded 32">
            <a:extLst>
              <a:ext uri="{FF2B5EF4-FFF2-40B4-BE49-F238E27FC236}">
                <a16:creationId xmlns:a16="http://schemas.microsoft.com/office/drawing/2014/main" id="{20D7EA15-7E8E-41D1-9A14-6788A1833267}"/>
              </a:ext>
            </a:extLst>
          </p:cNvPr>
          <p:cNvSpPr/>
          <p:nvPr/>
        </p:nvSpPr>
        <p:spPr>
          <a:xfrm>
            <a:off x="8760927" y="4143009"/>
            <a:ext cx="3204127" cy="2086551"/>
          </a:xfrm>
          <a:prstGeom prst="wedgeRoundRectCallout">
            <a:avLst>
              <a:gd name="adj1" fmla="val -58029"/>
              <a:gd name="adj2" fmla="val -24119"/>
              <a:gd name="adj3" fmla="val 16667"/>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The position of adverbs is different in English!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Manner adverbs</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are often the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last</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idea in the sentence.</a:t>
            </a:r>
          </a:p>
        </p:txBody>
      </p:sp>
      <p:sp>
        <p:nvSpPr>
          <p:cNvPr id="34" name="TextBox 33">
            <a:extLst>
              <a:ext uri="{FF2B5EF4-FFF2-40B4-BE49-F238E27FC236}">
                <a16:creationId xmlns:a16="http://schemas.microsoft.com/office/drawing/2014/main" id="{1C425176-8820-4F54-9590-D77C6B3F4E77}"/>
              </a:ext>
            </a:extLst>
          </p:cNvPr>
          <p:cNvSpPr txBox="1"/>
          <p:nvPr/>
        </p:nvSpPr>
        <p:spPr>
          <a:xfrm>
            <a:off x="904126" y="1339228"/>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I didn’t go to Spain </a:t>
            </a:r>
            <a:r>
              <a:rPr kumimoji="0" lang="en-GB" sz="2000" b="1" i="0" u="none" strike="noStrike" kern="1200" cap="none" spc="0" normalizeH="0" baseline="0" noProof="0" dirty="0">
                <a:ln>
                  <a:noFill/>
                </a:ln>
                <a:effectLst/>
                <a:uLnTx/>
                <a:uFillTx/>
                <a:latin typeface="Century Gothic" panose="020F0302020204030204"/>
                <a:ea typeface="+mn-ea"/>
                <a:cs typeface="+mn-cs"/>
              </a:rPr>
              <a:t>by plane</a:t>
            </a:r>
            <a:r>
              <a:rPr kumimoji="0" lang="en-GB" sz="2000" b="0" i="0" u="none" strike="noStrike" kern="1200" cap="none" spc="0" normalizeH="0" baseline="0" noProof="0" dirty="0">
                <a:ln>
                  <a:noFill/>
                </a:ln>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7A4B4A5D-FD5A-4B90-9FAC-683DE8D29EF8}"/>
              </a:ext>
            </a:extLst>
          </p:cNvPr>
          <p:cNvSpPr txBox="1"/>
          <p:nvPr/>
        </p:nvSpPr>
        <p:spPr>
          <a:xfrm>
            <a:off x="904126" y="5809757"/>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But mum had to work at home, </a:t>
            </a:r>
            <a:r>
              <a:rPr kumimoji="0" lang="en-GB" sz="2000" b="1" i="0" u="none" strike="noStrike" kern="1200" cap="none" spc="0" normalizeH="0" baseline="0" noProof="0" dirty="0">
                <a:ln>
                  <a:noFill/>
                </a:ln>
                <a:effectLst/>
                <a:uLnTx/>
                <a:uFillTx/>
                <a:latin typeface="Century Gothic" panose="020F0302020204030204"/>
                <a:ea typeface="+mn-ea"/>
                <a:cs typeface="+mn-cs"/>
              </a:rPr>
              <a:t>unfortunately.</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203340C9-B314-4377-878D-2229A188086E}"/>
              </a:ext>
            </a:extLst>
          </p:cNvPr>
          <p:cNvSpPr txBox="1"/>
          <p:nvPr/>
        </p:nvSpPr>
        <p:spPr>
          <a:xfrm>
            <a:off x="904125" y="1977875"/>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I didn’t go to Poland </a:t>
            </a:r>
            <a:r>
              <a:rPr kumimoji="0" lang="en-GB" sz="2000" b="1" i="0" u="none" strike="noStrike" kern="1200" cap="none" spc="0" normalizeH="0" baseline="0" noProof="0" dirty="0">
                <a:ln>
                  <a:noFill/>
                </a:ln>
                <a:effectLst/>
                <a:uLnTx/>
                <a:uFillTx/>
                <a:latin typeface="Century Gothic" panose="020F0302020204030204"/>
                <a:ea typeface="+mn-ea"/>
                <a:cs typeface="+mn-cs"/>
              </a:rPr>
              <a:t>by plane </a:t>
            </a:r>
            <a:r>
              <a:rPr kumimoji="0" lang="en-GB" sz="2000" b="0" i="0" u="none" strike="noStrike" kern="1200" cap="none" spc="0" normalizeH="0" baseline="0" noProof="0" dirty="0">
                <a:ln>
                  <a:noFill/>
                </a:ln>
                <a:effectLst/>
                <a:uLnTx/>
                <a:uFillTx/>
                <a:latin typeface="Century Gothic" panose="020F0302020204030204"/>
                <a:ea typeface="+mn-ea"/>
                <a:cs typeface="+mn-cs"/>
              </a:rPr>
              <a:t>either.</a:t>
            </a:r>
          </a:p>
        </p:txBody>
      </p:sp>
      <p:sp>
        <p:nvSpPr>
          <p:cNvPr id="37" name="TextBox 36">
            <a:extLst>
              <a:ext uri="{FF2B5EF4-FFF2-40B4-BE49-F238E27FC236}">
                <a16:creationId xmlns:a16="http://schemas.microsoft.com/office/drawing/2014/main" id="{15E83663-EE2D-4491-A566-38CADFB64037}"/>
              </a:ext>
            </a:extLst>
          </p:cNvPr>
          <p:cNvSpPr txBox="1"/>
          <p:nvPr/>
        </p:nvSpPr>
        <p:spPr>
          <a:xfrm>
            <a:off x="904124" y="2616522"/>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Here in Berlin, I barely did anything </a:t>
            </a:r>
            <a:r>
              <a:rPr kumimoji="0" lang="en-GB" sz="2000" b="1" i="0" u="none" strike="noStrike" kern="1200" cap="none" spc="0" normalizeH="0" baseline="0" noProof="0" dirty="0">
                <a:ln>
                  <a:noFill/>
                </a:ln>
                <a:effectLst/>
                <a:uLnTx/>
                <a:uFillTx/>
                <a:latin typeface="Century Gothic" panose="020F0302020204030204"/>
                <a:ea typeface="+mn-ea"/>
                <a:cs typeface="+mn-cs"/>
              </a:rPr>
              <a:t>with my friends.</a:t>
            </a:r>
          </a:p>
        </p:txBody>
      </p:sp>
      <p:sp>
        <p:nvSpPr>
          <p:cNvPr id="38" name="TextBox 37">
            <a:extLst>
              <a:ext uri="{FF2B5EF4-FFF2-40B4-BE49-F238E27FC236}">
                <a16:creationId xmlns:a16="http://schemas.microsoft.com/office/drawing/2014/main" id="{0B975938-2080-4F07-A3F4-8B21432D7E2F}"/>
              </a:ext>
            </a:extLst>
          </p:cNvPr>
          <p:cNvSpPr txBox="1"/>
          <p:nvPr/>
        </p:nvSpPr>
        <p:spPr>
          <a:xfrm>
            <a:off x="904121" y="3279855"/>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Oma went to </a:t>
            </a:r>
            <a:r>
              <a:rPr kumimoji="0" lang="en-GB" sz="2000" b="0" i="0" u="none" strike="noStrike" kern="1200" cap="none" spc="0" normalizeH="0" baseline="0" noProof="0" dirty="0" err="1">
                <a:ln>
                  <a:noFill/>
                </a:ln>
                <a:effectLst/>
                <a:uLnTx/>
                <a:uFillTx/>
                <a:latin typeface="Century Gothic" panose="020F0302020204030204"/>
                <a:ea typeface="+mn-ea"/>
                <a:cs typeface="+mn-cs"/>
              </a:rPr>
              <a:t>Viena</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a:ln>
                  <a:noFill/>
                </a:ln>
                <a:effectLst/>
                <a:uLnTx/>
                <a:uFillTx/>
                <a:latin typeface="Century Gothic" panose="020F0302020204030204"/>
                <a:ea typeface="+mn-ea"/>
                <a:cs typeface="+mn-cs"/>
              </a:rPr>
              <a:t>with </a:t>
            </a:r>
            <a:r>
              <a:rPr kumimoji="0" lang="en-GB" sz="2000" b="1" i="0" u="none" strike="noStrike" kern="1200" cap="none" spc="0" normalizeH="0" baseline="0" noProof="0" dirty="0" err="1">
                <a:ln>
                  <a:noFill/>
                </a:ln>
                <a:effectLst/>
                <a:uLnTx/>
                <a:uFillTx/>
                <a:latin typeface="Century Gothic" panose="020F0302020204030204"/>
                <a:ea typeface="+mn-ea"/>
                <a:cs typeface="+mn-cs"/>
              </a:rPr>
              <a:t>Opa</a:t>
            </a:r>
            <a:r>
              <a:rPr kumimoji="0" lang="en-GB" sz="2000" b="1" i="0" u="none" strike="noStrike" kern="1200" cap="none" spc="0" normalizeH="0" baseline="0" noProof="0" dirty="0">
                <a:ln>
                  <a:noFill/>
                </a:ln>
                <a:effectLst/>
                <a:uLnTx/>
                <a:uFillTx/>
                <a:latin typeface="Century Gothic" panose="020F0302020204030204"/>
                <a:ea typeface="+mn-ea"/>
                <a:cs typeface="+mn-cs"/>
              </a:rPr>
              <a:t>.</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73DACD76-DCAF-48B2-879F-01113DC4A591}"/>
              </a:ext>
            </a:extLst>
          </p:cNvPr>
          <p:cNvSpPr txBox="1"/>
          <p:nvPr/>
        </p:nvSpPr>
        <p:spPr>
          <a:xfrm>
            <a:off x="904122" y="3893816"/>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I only went into town </a:t>
            </a:r>
            <a:r>
              <a:rPr kumimoji="0" lang="en-GB" sz="2000" b="1" i="0" u="none" strike="noStrike" kern="1200" cap="none" spc="0" normalizeH="0" baseline="0" noProof="0" dirty="0">
                <a:ln>
                  <a:noFill/>
                </a:ln>
                <a:effectLst/>
                <a:uLnTx/>
                <a:uFillTx/>
                <a:latin typeface="Century Gothic" panose="020F0302020204030204"/>
                <a:ea typeface="+mn-ea"/>
                <a:cs typeface="+mn-cs"/>
              </a:rPr>
              <a:t>with Wolfgang</a:t>
            </a:r>
            <a:r>
              <a:rPr kumimoji="0" lang="en-GB" sz="2000" b="0" i="0" u="none" strike="noStrike" kern="1200" cap="none" spc="0" normalizeH="0" baseline="0" noProof="0" dirty="0">
                <a:ln>
                  <a:noFill/>
                </a:ln>
                <a:effectLst/>
                <a:uLnTx/>
                <a:uFillTx/>
                <a:latin typeface="Century Gothic" panose="020F0302020204030204"/>
                <a:ea typeface="+mn-ea"/>
                <a:cs typeface="+mn-cs"/>
              </a:rPr>
              <a:t>.</a:t>
            </a:r>
          </a:p>
        </p:txBody>
      </p:sp>
      <p:sp>
        <p:nvSpPr>
          <p:cNvPr id="40" name="TextBox 39">
            <a:extLst>
              <a:ext uri="{FF2B5EF4-FFF2-40B4-BE49-F238E27FC236}">
                <a16:creationId xmlns:a16="http://schemas.microsoft.com/office/drawing/2014/main" id="{67B9370C-9F0A-4D9E-AC0C-E7B076C845CE}"/>
              </a:ext>
            </a:extLst>
          </p:cNvPr>
          <p:cNvSpPr txBox="1"/>
          <p:nvPr/>
        </p:nvSpPr>
        <p:spPr>
          <a:xfrm>
            <a:off x="904122" y="4532463"/>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We went to the park </a:t>
            </a:r>
            <a:r>
              <a:rPr kumimoji="0" lang="en-GB" sz="2000" b="1" i="0" u="none" strike="noStrike" kern="1200" cap="none" spc="0" normalizeH="0" baseline="0" noProof="0" dirty="0">
                <a:ln>
                  <a:noFill/>
                </a:ln>
                <a:effectLst/>
                <a:uLnTx/>
                <a:uFillTx/>
                <a:latin typeface="Century Gothic" panose="020F0302020204030204"/>
                <a:ea typeface="+mn-ea"/>
                <a:cs typeface="+mn-cs"/>
              </a:rPr>
              <a:t>together</a:t>
            </a:r>
            <a:r>
              <a:rPr kumimoji="0" lang="en-GB" sz="2000" b="0" i="0" u="none" strike="noStrike" kern="1200" cap="none" spc="0" normalizeH="0" baseline="0" noProof="0" dirty="0">
                <a:ln>
                  <a:noFill/>
                </a:ln>
                <a:effectLst/>
                <a:uLnTx/>
                <a:uFillTx/>
                <a:latin typeface="Century Gothic" panose="020F0302020204030204"/>
                <a:ea typeface="+mn-ea"/>
                <a:cs typeface="+mn-cs"/>
              </a:rPr>
              <a:t>.</a:t>
            </a:r>
          </a:p>
        </p:txBody>
      </p:sp>
      <p:sp>
        <p:nvSpPr>
          <p:cNvPr id="41" name="TextBox 40">
            <a:extLst>
              <a:ext uri="{FF2B5EF4-FFF2-40B4-BE49-F238E27FC236}">
                <a16:creationId xmlns:a16="http://schemas.microsoft.com/office/drawing/2014/main" id="{9621856D-1E8D-44AF-9CF9-87FF6A4027ED}"/>
              </a:ext>
            </a:extLst>
          </p:cNvPr>
          <p:cNvSpPr txBox="1"/>
          <p:nvPr/>
        </p:nvSpPr>
        <p:spPr>
          <a:xfrm>
            <a:off x="904121" y="5171110"/>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Wolfgang and I </a:t>
            </a:r>
            <a:r>
              <a:rPr kumimoji="0" lang="en-GB" sz="2000" b="1" i="0" u="none" strike="noStrike" kern="1200" cap="none" spc="0" normalizeH="0" baseline="0" noProof="0" dirty="0">
                <a:ln>
                  <a:noFill/>
                </a:ln>
                <a:effectLst/>
                <a:uLnTx/>
                <a:uFillTx/>
                <a:latin typeface="Century Gothic" panose="020F0302020204030204"/>
                <a:ea typeface="+mn-ea"/>
                <a:cs typeface="+mn-cs"/>
              </a:rPr>
              <a:t>almost</a:t>
            </a:r>
            <a:r>
              <a:rPr kumimoji="0" lang="en-GB" sz="2000" b="0" i="0" u="none" strike="noStrike" kern="1200" cap="none" spc="0" normalizeH="0" baseline="0" noProof="0" dirty="0">
                <a:ln>
                  <a:noFill/>
                </a:ln>
                <a:effectLst/>
                <a:uLnTx/>
                <a:uFillTx/>
                <a:latin typeface="Century Gothic" panose="020F0302020204030204"/>
                <a:ea typeface="+mn-ea"/>
                <a:cs typeface="+mn-cs"/>
              </a:rPr>
              <a:t> went abroad too!</a:t>
            </a:r>
          </a:p>
        </p:txBody>
      </p:sp>
      <p:sp>
        <p:nvSpPr>
          <p:cNvPr id="42" name="TextBox 41">
            <a:extLst>
              <a:ext uri="{FF2B5EF4-FFF2-40B4-BE49-F238E27FC236}">
                <a16:creationId xmlns:a16="http://schemas.microsoft.com/office/drawing/2014/main" id="{657D6084-D425-44A3-A11A-9334293911E0}"/>
              </a:ext>
            </a:extLst>
          </p:cNvPr>
          <p:cNvSpPr txBox="1"/>
          <p:nvPr/>
        </p:nvSpPr>
        <p:spPr>
          <a:xfrm>
            <a:off x="904121" y="1394674"/>
            <a:ext cx="6396937" cy="400110"/>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________________________________________________</a:t>
            </a:r>
          </a:p>
        </p:txBody>
      </p:sp>
      <p:sp>
        <p:nvSpPr>
          <p:cNvPr id="43" name="TextBox 42">
            <a:extLst>
              <a:ext uri="{FF2B5EF4-FFF2-40B4-BE49-F238E27FC236}">
                <a16:creationId xmlns:a16="http://schemas.microsoft.com/office/drawing/2014/main" id="{70D14425-BFE3-4DDA-AE89-86CA3DD12912}"/>
              </a:ext>
            </a:extLst>
          </p:cNvPr>
          <p:cNvSpPr txBox="1"/>
          <p:nvPr/>
        </p:nvSpPr>
        <p:spPr>
          <a:xfrm>
            <a:off x="883181" y="2014437"/>
            <a:ext cx="6396937" cy="400110"/>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________________________________________________</a:t>
            </a:r>
          </a:p>
        </p:txBody>
      </p:sp>
      <p:sp>
        <p:nvSpPr>
          <p:cNvPr id="44" name="TextBox 43">
            <a:extLst>
              <a:ext uri="{FF2B5EF4-FFF2-40B4-BE49-F238E27FC236}">
                <a16:creationId xmlns:a16="http://schemas.microsoft.com/office/drawing/2014/main" id="{7D3E4D4F-4155-4CC0-8ADD-33B3F50F21F7}"/>
              </a:ext>
            </a:extLst>
          </p:cNvPr>
          <p:cNvSpPr txBox="1"/>
          <p:nvPr/>
        </p:nvSpPr>
        <p:spPr>
          <a:xfrm>
            <a:off x="883181" y="2658756"/>
            <a:ext cx="6396937" cy="400110"/>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________________________________________________</a:t>
            </a:r>
          </a:p>
        </p:txBody>
      </p:sp>
      <p:sp>
        <p:nvSpPr>
          <p:cNvPr id="45" name="TextBox 44">
            <a:extLst>
              <a:ext uri="{FF2B5EF4-FFF2-40B4-BE49-F238E27FC236}">
                <a16:creationId xmlns:a16="http://schemas.microsoft.com/office/drawing/2014/main" id="{649733B0-D0B8-4C2A-BB5D-7FA387D63256}"/>
              </a:ext>
            </a:extLst>
          </p:cNvPr>
          <p:cNvSpPr txBox="1"/>
          <p:nvPr/>
        </p:nvSpPr>
        <p:spPr>
          <a:xfrm>
            <a:off x="883181" y="3303075"/>
            <a:ext cx="6396937" cy="400110"/>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________________________________________________</a:t>
            </a:r>
          </a:p>
        </p:txBody>
      </p:sp>
      <p:sp>
        <p:nvSpPr>
          <p:cNvPr id="46" name="TextBox 45">
            <a:extLst>
              <a:ext uri="{FF2B5EF4-FFF2-40B4-BE49-F238E27FC236}">
                <a16:creationId xmlns:a16="http://schemas.microsoft.com/office/drawing/2014/main" id="{AF989DE4-B4E0-4209-8EDB-F6507A78E0FA}"/>
              </a:ext>
            </a:extLst>
          </p:cNvPr>
          <p:cNvSpPr txBox="1"/>
          <p:nvPr/>
        </p:nvSpPr>
        <p:spPr>
          <a:xfrm>
            <a:off x="883181" y="3947394"/>
            <a:ext cx="6396937" cy="400110"/>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________________________________________________</a:t>
            </a:r>
          </a:p>
        </p:txBody>
      </p:sp>
      <p:sp>
        <p:nvSpPr>
          <p:cNvPr id="47" name="TextBox 46">
            <a:extLst>
              <a:ext uri="{FF2B5EF4-FFF2-40B4-BE49-F238E27FC236}">
                <a16:creationId xmlns:a16="http://schemas.microsoft.com/office/drawing/2014/main" id="{D84565C3-23B6-43B8-A6C3-A3E2A89D47FD}"/>
              </a:ext>
            </a:extLst>
          </p:cNvPr>
          <p:cNvSpPr txBox="1"/>
          <p:nvPr/>
        </p:nvSpPr>
        <p:spPr>
          <a:xfrm>
            <a:off x="883181" y="4591713"/>
            <a:ext cx="6396937" cy="400110"/>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________________________________________________</a:t>
            </a:r>
          </a:p>
        </p:txBody>
      </p:sp>
      <p:sp>
        <p:nvSpPr>
          <p:cNvPr id="48" name="TextBox 47">
            <a:extLst>
              <a:ext uri="{FF2B5EF4-FFF2-40B4-BE49-F238E27FC236}">
                <a16:creationId xmlns:a16="http://schemas.microsoft.com/office/drawing/2014/main" id="{A1CFE573-B027-40ED-AB37-9270E0FCE42B}"/>
              </a:ext>
            </a:extLst>
          </p:cNvPr>
          <p:cNvSpPr txBox="1"/>
          <p:nvPr/>
        </p:nvSpPr>
        <p:spPr>
          <a:xfrm>
            <a:off x="883181" y="5236032"/>
            <a:ext cx="6396937" cy="400110"/>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________________________________________________</a:t>
            </a:r>
          </a:p>
        </p:txBody>
      </p:sp>
      <p:sp>
        <p:nvSpPr>
          <p:cNvPr id="49" name="TextBox 48">
            <a:extLst>
              <a:ext uri="{FF2B5EF4-FFF2-40B4-BE49-F238E27FC236}">
                <a16:creationId xmlns:a16="http://schemas.microsoft.com/office/drawing/2014/main" id="{7567CD6B-B8BF-4403-9DCF-A020C22B60B9}"/>
              </a:ext>
            </a:extLst>
          </p:cNvPr>
          <p:cNvSpPr txBox="1"/>
          <p:nvPr/>
        </p:nvSpPr>
        <p:spPr>
          <a:xfrm>
            <a:off x="883181" y="5880348"/>
            <a:ext cx="6575469" cy="400110"/>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________________________________________________</a:t>
            </a:r>
          </a:p>
        </p:txBody>
      </p:sp>
      <p:sp>
        <p:nvSpPr>
          <p:cNvPr id="14" name="TextBox 13">
            <a:extLst>
              <a:ext uri="{FF2B5EF4-FFF2-40B4-BE49-F238E27FC236}">
                <a16:creationId xmlns:a16="http://schemas.microsoft.com/office/drawing/2014/main" id="{4B9A899A-068A-4AFB-BB2D-97C6EEA61C41}"/>
              </a:ext>
            </a:extLst>
          </p:cNvPr>
          <p:cNvSpPr txBox="1"/>
          <p:nvPr/>
        </p:nvSpPr>
        <p:spPr>
          <a:xfrm>
            <a:off x="7766462" y="1308338"/>
            <a:ext cx="4190865" cy="2246769"/>
          </a:xfrm>
          <a:prstGeom prst="rect">
            <a:avLst/>
          </a:prstGeom>
          <a:no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Mia hat </a:t>
            </a:r>
            <a:r>
              <a:rPr kumimoji="0" lang="en-GB" sz="2000" b="0" i="0" u="none" strike="noStrike" kern="1200" cap="none" spc="0" normalizeH="0" baseline="0" noProof="0" dirty="0" err="1">
                <a:ln>
                  <a:noFill/>
                </a:ln>
                <a:effectLst/>
                <a:uLnTx/>
                <a:uFillTx/>
                <a:latin typeface="Century Gothic" panose="020F0302020204030204"/>
                <a:ea typeface="+mn-ea"/>
                <a:cs typeface="+mn-cs"/>
              </a:rPr>
              <a:t>ihren</a:t>
            </a:r>
            <a:r>
              <a:rPr kumimoji="0" lang="en-GB" sz="2000" b="0" i="0" u="none" strike="noStrike" kern="1200" cap="none" spc="0" normalizeH="0" baseline="0" noProof="0" dirty="0">
                <a:ln>
                  <a:noFill/>
                </a:ln>
                <a:effectLst/>
                <a:uLnTx/>
                <a:uFillTx/>
                <a:latin typeface="Century Gothic" panose="020F0302020204030204"/>
                <a:ea typeface="+mn-ea"/>
                <a:cs typeface="+mn-cs"/>
              </a:rPr>
              <a:t> Sommer </a:t>
            </a:r>
            <a:r>
              <a:rPr kumimoji="0" lang="en-GB" sz="2000" b="0" i="0" u="none" strike="noStrike" kern="1200" cap="none" spc="0" normalizeH="0" baseline="0" noProof="0" dirty="0" err="1">
                <a:ln>
                  <a:noFill/>
                </a:ln>
                <a:effectLst/>
                <a:uLnTx/>
                <a:uFillTx/>
                <a:latin typeface="Century Gothic" panose="020F0302020204030204"/>
                <a:ea typeface="+mn-ea"/>
                <a:cs typeface="+mn-cs"/>
              </a:rPr>
              <a:t>etwas</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langweilig</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a:ln>
                  <a:noFill/>
                </a:ln>
                <a:effectLst/>
                <a:uLnTx/>
                <a:uFillTx/>
                <a:latin typeface="Century Gothic" panose="020F0302020204030204"/>
                <a:ea typeface="+mn-ea"/>
                <a:cs typeface="+mn-cs"/>
              </a:rPr>
              <a:t>gefunden. </a:t>
            </a:r>
            <a:r>
              <a:rPr kumimoji="0" lang="en-GB" sz="2000" b="0" i="0" u="none" strike="noStrike" kern="1200" cap="none" spc="0" normalizeH="0" baseline="0" noProof="0" dirty="0">
                <a:ln>
                  <a:noFill/>
                </a:ln>
                <a:effectLst/>
                <a:uLnTx/>
                <a:uFillTx/>
                <a:latin typeface="Century Gothic" panose="020F0302020204030204"/>
                <a:ea typeface="+mn-ea"/>
                <a:cs typeface="+mn-cs"/>
              </a:rPr>
              <a:t>Was </a:t>
            </a:r>
            <a:r>
              <a:rPr kumimoji="0" lang="en-GB" sz="2000" b="0" i="0" u="none" strike="noStrike" kern="1200" cap="none" spc="0" normalizeH="0" baseline="0" noProof="0" dirty="0" err="1">
                <a:ln>
                  <a:noFill/>
                </a:ln>
                <a:effectLst/>
                <a:uLnTx/>
                <a:uFillTx/>
                <a:latin typeface="Century Gothic" panose="020F0302020204030204"/>
                <a:ea typeface="+mn-ea"/>
                <a:cs typeface="+mn-cs"/>
              </a:rPr>
              <a:t>sagt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sie</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Schreib</a:t>
            </a:r>
            <a:r>
              <a:rPr kumimoji="0" lang="en-GB" sz="2000" b="0" i="0" u="none" strike="noStrike" kern="1200" cap="none" spc="0" normalizeH="0" baseline="0" noProof="0" dirty="0">
                <a:ln>
                  <a:noFill/>
                </a:ln>
                <a:effectLst/>
                <a:uLnTx/>
                <a:uFillTx/>
                <a:latin typeface="Century Gothic" panose="020F0302020204030204"/>
                <a:ea typeface="+mn-ea"/>
                <a:cs typeface="+mn-cs"/>
              </a:rPr>
              <a:t> auf </a:t>
            </a:r>
            <a:r>
              <a:rPr kumimoji="0" lang="en-GB" sz="2000" b="1" i="0" u="none" strike="noStrike" kern="1200" cap="none" spc="0" normalizeH="0" baseline="0" noProof="0" dirty="0" err="1">
                <a:ln>
                  <a:noFill/>
                </a:ln>
                <a:effectLst/>
                <a:uLnTx/>
                <a:uFillTx/>
                <a:latin typeface="Century Gothic" panose="020F0302020204030204"/>
                <a:ea typeface="+mn-ea"/>
                <a:cs typeface="+mn-cs"/>
              </a:rPr>
              <a:t>Englisch</a:t>
            </a:r>
            <a:r>
              <a:rPr kumimoji="0" lang="en-GB" sz="2000" b="0" i="0" u="none" strike="noStrike" kern="1200" cap="none" spc="0" normalizeH="0" baseline="0" noProof="0" dirty="0">
                <a:ln>
                  <a:noFill/>
                </a:ln>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Look at your notes. Would it sound better to </a:t>
            </a:r>
            <a:r>
              <a:rPr kumimoji="0" lang="en-GB" sz="2000" b="1" i="0" u="none" strike="noStrike" kern="1200" cap="none" spc="0" normalizeH="0" baseline="0" noProof="0" dirty="0">
                <a:ln>
                  <a:noFill/>
                </a:ln>
                <a:effectLst/>
                <a:uLnTx/>
                <a:uFillTx/>
                <a:latin typeface="Century Gothic" panose="020F0302020204030204"/>
                <a:ea typeface="+mn-ea"/>
                <a:cs typeface="+mn-cs"/>
              </a:rPr>
              <a:t>change the word order </a:t>
            </a:r>
            <a:r>
              <a:rPr kumimoji="0" lang="en-GB" sz="2000" b="0" i="0" u="none" strike="noStrike" kern="1200" cap="none" spc="0" normalizeH="0" baseline="0" noProof="0" dirty="0">
                <a:ln>
                  <a:noFill/>
                </a:ln>
                <a:effectLst/>
                <a:uLnTx/>
                <a:uFillTx/>
                <a:latin typeface="Century Gothic" panose="020F0302020204030204"/>
                <a:ea typeface="+mn-ea"/>
                <a:cs typeface="+mn-cs"/>
              </a:rPr>
              <a:t>in English?</a:t>
            </a:r>
          </a:p>
        </p:txBody>
      </p:sp>
      <p:pic>
        <p:nvPicPr>
          <p:cNvPr id="15" name="Picture 14" descr="A close up of a logo&#10;&#10;Description automatically generated">
            <a:extLst>
              <a:ext uri="{FF2B5EF4-FFF2-40B4-BE49-F238E27FC236}">
                <a16:creationId xmlns:a16="http://schemas.microsoft.com/office/drawing/2014/main" id="{7F3ADFF5-8C59-427B-B554-58B8EDBD50F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99572" y="66544"/>
            <a:ext cx="1146218" cy="1169870"/>
          </a:xfrm>
          <a:prstGeom prst="rect">
            <a:avLst/>
          </a:prstGeom>
        </p:spPr>
      </p:pic>
      <p:sp>
        <p:nvSpPr>
          <p:cNvPr id="16" name="Rectangle 15">
            <a:extLst>
              <a:ext uri="{FF2B5EF4-FFF2-40B4-BE49-F238E27FC236}">
                <a16:creationId xmlns:a16="http://schemas.microsoft.com/office/drawing/2014/main" id="{299A86C9-05DD-41FB-94D7-846D4BBC6639}"/>
              </a:ext>
            </a:extLst>
          </p:cNvPr>
          <p:cNvSpPr/>
          <p:nvPr/>
        </p:nvSpPr>
        <p:spPr>
          <a:xfrm>
            <a:off x="1218027" y="6414655"/>
            <a:ext cx="262283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entury Gothic" panose="020F0302020204030204"/>
                <a:ea typeface="+mn-ea"/>
                <a:cs typeface="+mn-cs"/>
              </a:rPr>
              <a:t>*ins </a:t>
            </a:r>
            <a:r>
              <a:rPr kumimoji="0" lang="en-GB" sz="1800" b="0" i="0" u="none" strike="noStrike" kern="1200" cap="none" spc="0" normalizeH="0" baseline="0" noProof="0" dirty="0" err="1">
                <a:ln>
                  <a:noFill/>
                </a:ln>
                <a:effectLst/>
                <a:uLnTx/>
                <a:uFillTx/>
                <a:latin typeface="Century Gothic" panose="020F0302020204030204"/>
                <a:ea typeface="+mn-ea"/>
                <a:cs typeface="+mn-cs"/>
              </a:rPr>
              <a:t>Ausland</a:t>
            </a:r>
            <a:r>
              <a:rPr kumimoji="0" lang="en-GB" sz="1800" b="0" i="0" u="none" strike="noStrike" kern="1200" cap="none" spc="0" normalizeH="0" baseline="0" noProof="0" dirty="0">
                <a:ln>
                  <a:noFill/>
                </a:ln>
                <a:effectLst/>
                <a:uLnTx/>
                <a:uFillTx/>
                <a:latin typeface="Century Gothic" panose="020F0302020204030204"/>
                <a:ea typeface="+mn-ea"/>
                <a:cs typeface="+mn-cs"/>
              </a:rPr>
              <a:t> – abroad</a:t>
            </a:r>
          </a:p>
        </p:txBody>
      </p:sp>
    </p:spTree>
    <p:extLst>
      <p:ext uri="{BB962C8B-B14F-4D97-AF65-F5344CB8AC3E}">
        <p14:creationId xmlns:p14="http://schemas.microsoft.com/office/powerpoint/2010/main" val="264020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996930" cy="647577"/>
          </a:xfrm>
        </p:spPr>
        <p:txBody>
          <a:bodyPr>
            <a:normAutofit/>
          </a:bodyPr>
          <a:lstStyle/>
          <a:p>
            <a:r>
              <a:rPr lang="en-GB" sz="2800" b="1" dirty="0" err="1">
                <a:solidFill>
                  <a:schemeClr val="bg1"/>
                </a:solidFill>
              </a:rPr>
              <a:t>Beispiel</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3" name="Picture 12" descr="A close up of a logo&#10;&#10;Description automatically generated">
            <a:extLst>
              <a:ext uri="{FF2B5EF4-FFF2-40B4-BE49-F238E27FC236}">
                <a16:creationId xmlns:a16="http://schemas.microsoft.com/office/drawing/2014/main" id="{201EB97A-2725-524C-BD0A-DB3D5579C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2491" y="-14393"/>
            <a:ext cx="3987307" cy="4601892"/>
          </a:xfrm>
          <a:prstGeom prst="rect">
            <a:avLst/>
          </a:prstGeom>
        </p:spPr>
      </p:pic>
      <p:sp>
        <p:nvSpPr>
          <p:cNvPr id="6" name="Rounded Rectangle 5">
            <a:extLst>
              <a:ext uri="{FF2B5EF4-FFF2-40B4-BE49-F238E27FC236}">
                <a16:creationId xmlns:a16="http://schemas.microsoft.com/office/drawing/2014/main" id="{BA83AA5F-E1F5-9F42-A409-EB73D44FB6A3}"/>
              </a:ext>
            </a:extLst>
          </p:cNvPr>
          <p:cNvSpPr/>
          <p:nvPr/>
        </p:nvSpPr>
        <p:spPr>
          <a:xfrm>
            <a:off x="873764" y="1469891"/>
            <a:ext cx="1534332" cy="1689315"/>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525050"/>
                </a:solidFill>
                <a:effectLst/>
                <a:uLnTx/>
                <a:uFillTx/>
                <a:latin typeface="Century Gothic"/>
                <a:ea typeface="+mn-ea"/>
                <a:cs typeface="+mn-cs"/>
              </a:rPr>
              <a:t>Uli</a:t>
            </a:r>
            <a:endParaRPr kumimoji="0" lang="en-US" sz="1800" b="1"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525050"/>
                </a:solidFill>
                <a:effectLst/>
                <a:uLnTx/>
                <a:uFillTx/>
                <a:latin typeface="Century Gothic"/>
                <a:ea typeface="+mn-ea"/>
                <a:cs typeface="+mn-cs"/>
              </a:rPr>
            </a:br>
            <a:r>
              <a:rPr kumimoji="0" lang="en-US" sz="1800" b="0" i="0" u="none" strike="noStrike" kern="1200" cap="none" spc="0" normalizeH="0" baseline="0" noProof="0" dirty="0">
                <a:ln>
                  <a:noFill/>
                </a:ln>
                <a:solidFill>
                  <a:srgbClr val="525050"/>
                </a:solidFill>
                <a:effectLst/>
                <a:uLnTx/>
                <a:uFillTx/>
                <a:latin typeface="Century Gothic"/>
                <a:ea typeface="+mn-ea"/>
                <a:cs typeface="+mn-cs"/>
              </a:rPr>
              <a:t>__________</a:t>
            </a:r>
          </a:p>
        </p:txBody>
      </p:sp>
      <p:sp>
        <p:nvSpPr>
          <p:cNvPr id="8" name="Rectangle 7">
            <a:extLst>
              <a:ext uri="{FF2B5EF4-FFF2-40B4-BE49-F238E27FC236}">
                <a16:creationId xmlns:a16="http://schemas.microsoft.com/office/drawing/2014/main" id="{4B4EB138-961B-C54E-B9B6-449CB7869B02}"/>
              </a:ext>
            </a:extLst>
          </p:cNvPr>
          <p:cNvSpPr/>
          <p:nvPr/>
        </p:nvSpPr>
        <p:spPr>
          <a:xfrm>
            <a:off x="1146706" y="984707"/>
            <a:ext cx="1016000" cy="1046507"/>
          </a:xfrm>
          <a:prstGeom prst="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3C3C"/>
              </a:solidFill>
              <a:effectLst/>
              <a:uLnTx/>
              <a:uFillTx/>
              <a:latin typeface="Century Gothic"/>
              <a:ea typeface="+mn-ea"/>
              <a:cs typeface="+mn-cs"/>
            </a:endParaRPr>
          </a:p>
        </p:txBody>
      </p:sp>
      <p:cxnSp>
        <p:nvCxnSpPr>
          <p:cNvPr id="77" name="Straight Connector 76">
            <a:extLst>
              <a:ext uri="{FF2B5EF4-FFF2-40B4-BE49-F238E27FC236}">
                <a16:creationId xmlns:a16="http://schemas.microsoft.com/office/drawing/2014/main" id="{A789415A-3F71-4742-8FED-D83921E15C61}"/>
              </a:ext>
            </a:extLst>
          </p:cNvPr>
          <p:cNvCxnSpPr>
            <a:cxnSpLocks/>
          </p:cNvCxnSpPr>
          <p:nvPr/>
        </p:nvCxnSpPr>
        <p:spPr>
          <a:xfrm flipH="1" flipV="1">
            <a:off x="2162706" y="2337114"/>
            <a:ext cx="1788192" cy="561361"/>
          </a:xfrm>
          <a:prstGeom prst="line">
            <a:avLst/>
          </a:prstGeom>
          <a:ln w="19050">
            <a:solidFill>
              <a:srgbClr val="1F4E79"/>
            </a:solidFill>
          </a:ln>
        </p:spPr>
        <p:style>
          <a:lnRef idx="1">
            <a:schemeClr val="accent1"/>
          </a:lnRef>
          <a:fillRef idx="0">
            <a:schemeClr val="accent1"/>
          </a:fillRef>
          <a:effectRef idx="0">
            <a:schemeClr val="accent1"/>
          </a:effectRef>
          <a:fontRef idx="minor">
            <a:schemeClr val="tx1"/>
          </a:fontRef>
        </p:style>
      </p:cxnSp>
      <p:sp>
        <p:nvSpPr>
          <p:cNvPr id="44" name="Rounded Rectangle 5">
            <a:extLst>
              <a:ext uri="{FF2B5EF4-FFF2-40B4-BE49-F238E27FC236}">
                <a16:creationId xmlns:a16="http://schemas.microsoft.com/office/drawing/2014/main" id="{AA64994A-5BDF-42A8-A77D-090933906D1B}"/>
              </a:ext>
            </a:extLst>
          </p:cNvPr>
          <p:cNvSpPr/>
          <p:nvPr/>
        </p:nvSpPr>
        <p:spPr>
          <a:xfrm>
            <a:off x="8555359" y="1492456"/>
            <a:ext cx="1534332" cy="1689315"/>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525050"/>
                </a:solidFill>
                <a:effectLst/>
                <a:uLnTx/>
                <a:uFillTx/>
                <a:latin typeface="Century Gothic"/>
                <a:ea typeface="+mn-ea"/>
                <a:cs typeface="+mn-cs"/>
              </a:rPr>
              <a:t>Uli</a:t>
            </a:r>
            <a:endParaRPr kumimoji="0" lang="en-US" sz="1800" b="1"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__________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25050"/>
                </a:solidFill>
                <a:effectLst/>
                <a:uLnTx/>
                <a:uFillTx/>
                <a:latin typeface="Century Gothic"/>
                <a:ea typeface="+mn-ea"/>
                <a:cs typeface="+mn-cs"/>
              </a:rPr>
              <a:t>Train</a:t>
            </a:r>
          </a:p>
        </p:txBody>
      </p:sp>
      <p:sp>
        <p:nvSpPr>
          <p:cNvPr id="45" name="Rectangle 44">
            <a:extLst>
              <a:ext uri="{FF2B5EF4-FFF2-40B4-BE49-F238E27FC236}">
                <a16:creationId xmlns:a16="http://schemas.microsoft.com/office/drawing/2014/main" id="{6AE7CB1A-B8EE-4C9F-B0BF-930645AB178E}"/>
              </a:ext>
            </a:extLst>
          </p:cNvPr>
          <p:cNvSpPr/>
          <p:nvPr/>
        </p:nvSpPr>
        <p:spPr>
          <a:xfrm>
            <a:off x="8828301" y="1007272"/>
            <a:ext cx="1016000" cy="1046507"/>
          </a:xfrm>
          <a:prstGeom prst="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8FAAFFF8-3077-4882-BBDA-DF8A51ACA791}"/>
              </a:ext>
            </a:extLst>
          </p:cNvPr>
          <p:cNvSpPr txBox="1"/>
          <p:nvPr/>
        </p:nvSpPr>
        <p:spPr>
          <a:xfrm>
            <a:off x="955262" y="4437444"/>
            <a:ext cx="63145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Partner A</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47" name="TextBox 46">
            <a:extLst>
              <a:ext uri="{FF2B5EF4-FFF2-40B4-BE49-F238E27FC236}">
                <a16:creationId xmlns:a16="http://schemas.microsoft.com/office/drawing/2014/main" id="{A73A2AE6-6A98-49B0-8567-DF5D07FC21C6}"/>
              </a:ext>
            </a:extLst>
          </p:cNvPr>
          <p:cNvSpPr txBox="1"/>
          <p:nvPr/>
        </p:nvSpPr>
        <p:spPr>
          <a:xfrm>
            <a:off x="8144193" y="4450957"/>
            <a:ext cx="5150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Partner B</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0" name="Speech Bubble: Rectangle with Corners Rounded 9">
            <a:extLst>
              <a:ext uri="{FF2B5EF4-FFF2-40B4-BE49-F238E27FC236}">
                <a16:creationId xmlns:a16="http://schemas.microsoft.com/office/drawing/2014/main" id="{A1379B2C-2094-42A6-8F5F-E5EB29D05F57}"/>
              </a:ext>
            </a:extLst>
          </p:cNvPr>
          <p:cNvSpPr/>
          <p:nvPr/>
        </p:nvSpPr>
        <p:spPr>
          <a:xfrm>
            <a:off x="703074" y="5151494"/>
            <a:ext cx="3987307" cy="1046507"/>
          </a:xfrm>
          <a:prstGeom prst="wedgeRoundRectCallout">
            <a:avLst>
              <a:gd name="adj1" fmla="val -25160"/>
              <a:gd name="adj2" fmla="val -75983"/>
              <a:gd name="adj3" fmla="val 16667"/>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Uli</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hat England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besucht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br>
              <a:rPr kumimoji="0" lang="en-GB" sz="2400" b="0" i="0" u="none" strike="noStrike" kern="1200" cap="none" spc="0" normalizeH="0" baseline="0" noProof="0" dirty="0">
                <a:ln>
                  <a:noFill/>
                </a:ln>
                <a:solidFill>
                  <a:srgbClr val="3D3C3C"/>
                </a:solidFill>
                <a:effectLst/>
                <a:uLnTx/>
                <a:uFillTx/>
                <a:latin typeface="Century Gothic"/>
                <a:ea typeface="+mn-ea"/>
                <a:cs typeface="+mn-cs"/>
              </a:rPr>
            </a:br>
            <a:r>
              <a:rPr kumimoji="0" lang="en-GB" sz="2400" b="0" i="0" u="none" strike="noStrike" kern="1200" cap="none" spc="0" normalizeH="0" baseline="0" noProof="0" dirty="0">
                <a:ln>
                  <a:noFill/>
                </a:ln>
                <a:solidFill>
                  <a:srgbClr val="3D3C3C"/>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ist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sie</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gefahren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49" name="Speech Bubble: Rectangle with Corners Rounded 48">
            <a:extLst>
              <a:ext uri="{FF2B5EF4-FFF2-40B4-BE49-F238E27FC236}">
                <a16:creationId xmlns:a16="http://schemas.microsoft.com/office/drawing/2014/main" id="{941081E7-642C-4066-A3DF-228BD0479EDA}"/>
              </a:ext>
            </a:extLst>
          </p:cNvPr>
          <p:cNvSpPr/>
          <p:nvPr/>
        </p:nvSpPr>
        <p:spPr>
          <a:xfrm>
            <a:off x="7664655" y="5197661"/>
            <a:ext cx="3987307" cy="1046507"/>
          </a:xfrm>
          <a:prstGeom prst="wedgeRoundRectCallout">
            <a:avLst>
              <a:gd name="adj1" fmla="val -25160"/>
              <a:gd name="adj2" fmla="val -75983"/>
              <a:gd name="adj3" fmla="val 16667"/>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Sie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ist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mit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dem</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Zug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gefahren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50" name="Picture 49" descr="A close up of a logo&#10;&#10;Description automatically generated">
            <a:extLst>
              <a:ext uri="{FF2B5EF4-FFF2-40B4-BE49-F238E27FC236}">
                <a16:creationId xmlns:a16="http://schemas.microsoft.com/office/drawing/2014/main" id="{1E5EC34E-A9A4-40D5-92EB-455086A6F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4287" y="1167526"/>
            <a:ext cx="839302" cy="736050"/>
          </a:xfrm>
          <a:prstGeom prst="rect">
            <a:avLst/>
          </a:prstGeom>
        </p:spPr>
      </p:pic>
      <p:pic>
        <p:nvPicPr>
          <p:cNvPr id="52" name="Picture 51" descr="A close up of a logo&#10;&#10;Description automatically generated">
            <a:extLst>
              <a:ext uri="{FF2B5EF4-FFF2-40B4-BE49-F238E27FC236}">
                <a16:creationId xmlns:a16="http://schemas.microsoft.com/office/drawing/2014/main" id="{379C56EC-E81B-492E-9E7A-FAA8C62175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2874" y="1163991"/>
            <a:ext cx="839302" cy="736050"/>
          </a:xfrm>
          <a:prstGeom prst="rect">
            <a:avLst/>
          </a:prstGeom>
        </p:spPr>
      </p:pic>
    </p:spTree>
    <p:extLst>
      <p:ext uri="{BB962C8B-B14F-4D97-AF65-F5344CB8AC3E}">
        <p14:creationId xmlns:p14="http://schemas.microsoft.com/office/powerpoint/2010/main" val="422763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4" grpId="0" animBg="1"/>
      <p:bldP spid="45" grpId="0" animBg="1"/>
      <p:bldP spid="9" grpId="0"/>
      <p:bldP spid="47" grpId="0"/>
      <p:bldP spid="10" grpId="0" animBg="1"/>
      <p:bldP spid="4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5B94B3-61FB-41BC-8499-2125DEEA5CC4}"/>
              </a:ext>
            </a:extLst>
          </p:cNvPr>
          <p:cNvSpPr>
            <a:spLocks noGrp="1"/>
          </p:cNvSpPr>
          <p:nvPr>
            <p:ph type="title"/>
          </p:nvPr>
        </p:nvSpPr>
        <p:spPr>
          <a:xfrm>
            <a:off x="9708" y="-32083"/>
            <a:ext cx="1175430" cy="285324"/>
          </a:xfrm>
        </p:spPr>
        <p:txBody>
          <a:bodyPr>
            <a:normAutofit/>
          </a:bodyPr>
          <a:lstStyle/>
          <a:p>
            <a:r>
              <a:rPr lang="en-GB" sz="1400" b="1" dirty="0">
                <a:latin typeface="Century Gothic" panose="020B0502020202020204" pitchFamily="34" charset="0"/>
              </a:rPr>
              <a:t>Person A</a:t>
            </a:r>
          </a:p>
        </p:txBody>
      </p:sp>
      <p:sp>
        <p:nvSpPr>
          <p:cNvPr id="47" name="Title 3">
            <a:extLst>
              <a:ext uri="{FF2B5EF4-FFF2-40B4-BE49-F238E27FC236}">
                <a16:creationId xmlns:a16="http://schemas.microsoft.com/office/drawing/2014/main" id="{56BAC866-54CA-4127-B73F-B7713678F07D}"/>
              </a:ext>
            </a:extLst>
          </p:cNvPr>
          <p:cNvSpPr txBox="1">
            <a:spLocks/>
          </p:cNvSpPr>
          <p:nvPr/>
        </p:nvSpPr>
        <p:spPr>
          <a:xfrm>
            <a:off x="-4558" y="3592798"/>
            <a:ext cx="1175430" cy="2853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Person A</a:t>
            </a:r>
          </a:p>
        </p:txBody>
      </p:sp>
      <p:sp>
        <p:nvSpPr>
          <p:cNvPr id="48" name="Rounded Rectangle 55">
            <a:extLst>
              <a:ext uri="{FF2B5EF4-FFF2-40B4-BE49-F238E27FC236}">
                <a16:creationId xmlns:a16="http://schemas.microsoft.com/office/drawing/2014/main" id="{4BE7FEC3-1B9C-4BD4-9116-20357FF60BFB}"/>
              </a:ext>
            </a:extLst>
          </p:cNvPr>
          <p:cNvSpPr/>
          <p:nvPr/>
        </p:nvSpPr>
        <p:spPr>
          <a:xfrm>
            <a:off x="1475712" y="5725889"/>
            <a:ext cx="1316987" cy="1131583"/>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Judith</a:t>
            </a:r>
            <a:endPar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Boat</a:t>
            </a:r>
          </a:p>
        </p:txBody>
      </p:sp>
      <p:sp>
        <p:nvSpPr>
          <p:cNvPr id="50" name="Rounded Rectangle 49">
            <a:extLst>
              <a:ext uri="{FF2B5EF4-FFF2-40B4-BE49-F238E27FC236}">
                <a16:creationId xmlns:a16="http://schemas.microsoft.com/office/drawing/2014/main" id="{FCE19403-724A-43A6-832F-CEC20CFAFE10}"/>
              </a:ext>
            </a:extLst>
          </p:cNvPr>
          <p:cNvSpPr/>
          <p:nvPr/>
        </p:nvSpPr>
        <p:spPr>
          <a:xfrm>
            <a:off x="39186" y="5725889"/>
            <a:ext cx="1316987" cy="1131583"/>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Laura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Portugal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p:txBody>
      </p:sp>
      <p:sp>
        <p:nvSpPr>
          <p:cNvPr id="52" name="Rounded Rectangle 58">
            <a:extLst>
              <a:ext uri="{FF2B5EF4-FFF2-40B4-BE49-F238E27FC236}">
                <a16:creationId xmlns:a16="http://schemas.microsoft.com/office/drawing/2014/main" id="{CAE710DC-3E50-42A0-9B0C-BE92B165AF24}"/>
              </a:ext>
            </a:extLst>
          </p:cNvPr>
          <p:cNvSpPr/>
          <p:nvPr/>
        </p:nvSpPr>
        <p:spPr>
          <a:xfrm>
            <a:off x="4352229" y="5725889"/>
            <a:ext cx="1316987" cy="1131583"/>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Jonas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Car</a:t>
            </a:r>
          </a:p>
        </p:txBody>
      </p:sp>
      <p:sp>
        <p:nvSpPr>
          <p:cNvPr id="55" name="Rounded Rectangle 67">
            <a:extLst>
              <a:ext uri="{FF2B5EF4-FFF2-40B4-BE49-F238E27FC236}">
                <a16:creationId xmlns:a16="http://schemas.microsoft.com/office/drawing/2014/main" id="{3E0A5904-22F8-4121-933F-AFE28BB3EADA}"/>
              </a:ext>
            </a:extLst>
          </p:cNvPr>
          <p:cNvSpPr/>
          <p:nvPr/>
        </p:nvSpPr>
        <p:spPr>
          <a:xfrm>
            <a:off x="4350304" y="4274508"/>
            <a:ext cx="1318912" cy="1085888"/>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Anna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Turkey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p:txBody>
      </p:sp>
      <p:sp>
        <p:nvSpPr>
          <p:cNvPr id="56" name="Rounded Rectangle 52">
            <a:extLst>
              <a:ext uri="{FF2B5EF4-FFF2-40B4-BE49-F238E27FC236}">
                <a16:creationId xmlns:a16="http://schemas.microsoft.com/office/drawing/2014/main" id="{577302A5-12AC-43E2-BEE6-61CBB07C8E8D}"/>
              </a:ext>
            </a:extLst>
          </p:cNvPr>
          <p:cNvSpPr/>
          <p:nvPr/>
        </p:nvSpPr>
        <p:spPr>
          <a:xfrm>
            <a:off x="2913661" y="5714846"/>
            <a:ext cx="1316987" cy="1131583"/>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Max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Italy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p:txBody>
      </p:sp>
      <p:sp>
        <p:nvSpPr>
          <p:cNvPr id="58" name="Rounded Rectangle 61">
            <a:extLst>
              <a:ext uri="{FF2B5EF4-FFF2-40B4-BE49-F238E27FC236}">
                <a16:creationId xmlns:a16="http://schemas.microsoft.com/office/drawing/2014/main" id="{0C6F3EAC-D858-4D32-ADA2-086A0B90779C}"/>
              </a:ext>
            </a:extLst>
          </p:cNvPr>
          <p:cNvSpPr/>
          <p:nvPr/>
        </p:nvSpPr>
        <p:spPr>
          <a:xfrm>
            <a:off x="1460770" y="4248548"/>
            <a:ext cx="1318912" cy="1085888"/>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Hannes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p:txBody>
      </p:sp>
      <p:sp>
        <p:nvSpPr>
          <p:cNvPr id="61" name="Rounded Rectangle 45">
            <a:extLst>
              <a:ext uri="{FF2B5EF4-FFF2-40B4-BE49-F238E27FC236}">
                <a16:creationId xmlns:a16="http://schemas.microsoft.com/office/drawing/2014/main" id="{B5092FD0-6ADD-4691-8413-AFFF96F2DC42}"/>
              </a:ext>
            </a:extLst>
          </p:cNvPr>
          <p:cNvSpPr/>
          <p:nvPr/>
        </p:nvSpPr>
        <p:spPr>
          <a:xfrm>
            <a:off x="46806" y="4231012"/>
            <a:ext cx="1318912" cy="1085888"/>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David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Plane</a:t>
            </a:r>
          </a:p>
        </p:txBody>
      </p:sp>
      <p:sp>
        <p:nvSpPr>
          <p:cNvPr id="64" name="Rounded Rectangle 64">
            <a:extLst>
              <a:ext uri="{FF2B5EF4-FFF2-40B4-BE49-F238E27FC236}">
                <a16:creationId xmlns:a16="http://schemas.microsoft.com/office/drawing/2014/main" id="{8DE713C8-5CF9-4E6F-B379-F785DAF76418}"/>
              </a:ext>
            </a:extLst>
          </p:cNvPr>
          <p:cNvSpPr/>
          <p:nvPr/>
        </p:nvSpPr>
        <p:spPr>
          <a:xfrm>
            <a:off x="2909582" y="4274508"/>
            <a:ext cx="1318912" cy="1085888"/>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prstClr val="black">
                    <a:lumMod val="85000"/>
                    <a:lumOff val="15000"/>
                  </a:prstClr>
                </a:solidFill>
                <a:effectLst/>
                <a:uLnTx/>
                <a:uFillTx/>
                <a:latin typeface="Century Gothic" panose="020F0302020204030204"/>
                <a:ea typeface="+mn-ea"/>
                <a:cs typeface="+mn-cs"/>
              </a:rPr>
              <a:t>Neele</a:t>
            </a:r>
            <a:endPar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Train</a:t>
            </a:r>
          </a:p>
        </p:txBody>
      </p:sp>
      <p:pic>
        <p:nvPicPr>
          <p:cNvPr id="72" name="Picture 71">
            <a:extLst>
              <a:ext uri="{FF2B5EF4-FFF2-40B4-BE49-F238E27FC236}">
                <a16:creationId xmlns:a16="http://schemas.microsoft.com/office/drawing/2014/main" id="{58C6D694-18B7-4FAE-9461-C33D222EB4C6}"/>
              </a:ext>
            </a:extLst>
          </p:cNvPr>
          <p:cNvPicPr>
            <a:picLocks noChangeAspect="1"/>
          </p:cNvPicPr>
          <p:nvPr/>
        </p:nvPicPr>
        <p:blipFill>
          <a:blip r:embed="rId3"/>
          <a:stretch>
            <a:fillRect/>
          </a:stretch>
        </p:blipFill>
        <p:spPr>
          <a:xfrm>
            <a:off x="282188" y="3904371"/>
            <a:ext cx="888684" cy="770193"/>
          </a:xfrm>
          <a:prstGeom prst="rect">
            <a:avLst/>
          </a:prstGeom>
        </p:spPr>
      </p:pic>
      <p:pic>
        <p:nvPicPr>
          <p:cNvPr id="73" name="Picture 72">
            <a:extLst>
              <a:ext uri="{FF2B5EF4-FFF2-40B4-BE49-F238E27FC236}">
                <a16:creationId xmlns:a16="http://schemas.microsoft.com/office/drawing/2014/main" id="{8F8A07C5-1B7F-42CA-9438-C63B211DFD18}"/>
              </a:ext>
            </a:extLst>
          </p:cNvPr>
          <p:cNvPicPr>
            <a:picLocks noChangeAspect="1"/>
          </p:cNvPicPr>
          <p:nvPr/>
        </p:nvPicPr>
        <p:blipFill>
          <a:blip r:embed="rId4"/>
          <a:stretch>
            <a:fillRect/>
          </a:stretch>
        </p:blipFill>
        <p:spPr>
          <a:xfrm>
            <a:off x="1697301" y="3904371"/>
            <a:ext cx="883748" cy="829439"/>
          </a:xfrm>
          <a:prstGeom prst="rect">
            <a:avLst/>
          </a:prstGeom>
        </p:spPr>
      </p:pic>
      <p:pic>
        <p:nvPicPr>
          <p:cNvPr id="74" name="Picture 73">
            <a:extLst>
              <a:ext uri="{FF2B5EF4-FFF2-40B4-BE49-F238E27FC236}">
                <a16:creationId xmlns:a16="http://schemas.microsoft.com/office/drawing/2014/main" id="{76392419-2F03-4F5C-B746-A149B88C5E9F}"/>
              </a:ext>
            </a:extLst>
          </p:cNvPr>
          <p:cNvPicPr>
            <a:picLocks noChangeAspect="1"/>
          </p:cNvPicPr>
          <p:nvPr/>
        </p:nvPicPr>
        <p:blipFill>
          <a:blip r:embed="rId5"/>
          <a:stretch>
            <a:fillRect/>
          </a:stretch>
        </p:blipFill>
        <p:spPr>
          <a:xfrm>
            <a:off x="4545354" y="3917507"/>
            <a:ext cx="918307" cy="775130"/>
          </a:xfrm>
          <a:prstGeom prst="rect">
            <a:avLst/>
          </a:prstGeom>
        </p:spPr>
      </p:pic>
      <p:pic>
        <p:nvPicPr>
          <p:cNvPr id="77" name="Picture 76">
            <a:extLst>
              <a:ext uri="{FF2B5EF4-FFF2-40B4-BE49-F238E27FC236}">
                <a16:creationId xmlns:a16="http://schemas.microsoft.com/office/drawing/2014/main" id="{EF2B28E9-7EC1-4E90-AD36-F1189CE813CE}"/>
              </a:ext>
            </a:extLst>
          </p:cNvPr>
          <p:cNvPicPr>
            <a:picLocks noChangeAspect="1"/>
          </p:cNvPicPr>
          <p:nvPr/>
        </p:nvPicPr>
        <p:blipFill>
          <a:blip r:embed="rId6"/>
          <a:stretch>
            <a:fillRect/>
          </a:stretch>
        </p:blipFill>
        <p:spPr>
          <a:xfrm>
            <a:off x="3114443" y="3878122"/>
            <a:ext cx="903496" cy="913370"/>
          </a:xfrm>
          <a:prstGeom prst="rect">
            <a:avLst/>
          </a:prstGeom>
        </p:spPr>
      </p:pic>
      <p:pic>
        <p:nvPicPr>
          <p:cNvPr id="78" name="Picture 77">
            <a:extLst>
              <a:ext uri="{FF2B5EF4-FFF2-40B4-BE49-F238E27FC236}">
                <a16:creationId xmlns:a16="http://schemas.microsoft.com/office/drawing/2014/main" id="{2B0D4487-8758-4946-B1AB-1C3702542F8D}"/>
              </a:ext>
            </a:extLst>
          </p:cNvPr>
          <p:cNvPicPr>
            <a:picLocks noChangeAspect="1"/>
          </p:cNvPicPr>
          <p:nvPr/>
        </p:nvPicPr>
        <p:blipFill>
          <a:blip r:embed="rId7"/>
          <a:stretch>
            <a:fillRect/>
          </a:stretch>
        </p:blipFill>
        <p:spPr>
          <a:xfrm>
            <a:off x="26581" y="5440162"/>
            <a:ext cx="1273781" cy="868936"/>
          </a:xfrm>
          <a:prstGeom prst="rect">
            <a:avLst/>
          </a:prstGeom>
        </p:spPr>
      </p:pic>
      <p:pic>
        <p:nvPicPr>
          <p:cNvPr id="79" name="Picture 78">
            <a:extLst>
              <a:ext uri="{FF2B5EF4-FFF2-40B4-BE49-F238E27FC236}">
                <a16:creationId xmlns:a16="http://schemas.microsoft.com/office/drawing/2014/main" id="{4EE61E70-A632-478B-8894-22535667CA89}"/>
              </a:ext>
            </a:extLst>
          </p:cNvPr>
          <p:cNvPicPr>
            <a:picLocks noChangeAspect="1"/>
          </p:cNvPicPr>
          <p:nvPr/>
        </p:nvPicPr>
        <p:blipFill>
          <a:blip r:embed="rId8"/>
          <a:stretch>
            <a:fillRect/>
          </a:stretch>
        </p:blipFill>
        <p:spPr>
          <a:xfrm>
            <a:off x="1697301" y="5441919"/>
            <a:ext cx="908433" cy="785005"/>
          </a:xfrm>
          <a:prstGeom prst="rect">
            <a:avLst/>
          </a:prstGeom>
        </p:spPr>
      </p:pic>
      <p:pic>
        <p:nvPicPr>
          <p:cNvPr id="80" name="Picture 79">
            <a:extLst>
              <a:ext uri="{FF2B5EF4-FFF2-40B4-BE49-F238E27FC236}">
                <a16:creationId xmlns:a16="http://schemas.microsoft.com/office/drawing/2014/main" id="{6A906D36-B5E7-4E22-AB10-5DBFB0E04128}"/>
              </a:ext>
            </a:extLst>
          </p:cNvPr>
          <p:cNvPicPr>
            <a:picLocks noChangeAspect="1"/>
          </p:cNvPicPr>
          <p:nvPr/>
        </p:nvPicPr>
        <p:blipFill>
          <a:blip r:embed="rId9"/>
          <a:stretch>
            <a:fillRect/>
          </a:stretch>
        </p:blipFill>
        <p:spPr>
          <a:xfrm>
            <a:off x="3133827" y="5440162"/>
            <a:ext cx="888684" cy="785004"/>
          </a:xfrm>
          <a:prstGeom prst="rect">
            <a:avLst/>
          </a:prstGeom>
        </p:spPr>
      </p:pic>
      <p:pic>
        <p:nvPicPr>
          <p:cNvPr id="81" name="Picture 80">
            <a:extLst>
              <a:ext uri="{FF2B5EF4-FFF2-40B4-BE49-F238E27FC236}">
                <a16:creationId xmlns:a16="http://schemas.microsoft.com/office/drawing/2014/main" id="{19E9F182-ECEB-4439-BF03-D3D0D6EE0FEC}"/>
              </a:ext>
            </a:extLst>
          </p:cNvPr>
          <p:cNvPicPr>
            <a:picLocks noChangeAspect="1"/>
          </p:cNvPicPr>
          <p:nvPr/>
        </p:nvPicPr>
        <p:blipFill>
          <a:blip r:embed="rId10"/>
          <a:stretch>
            <a:fillRect/>
          </a:stretch>
        </p:blipFill>
        <p:spPr>
          <a:xfrm>
            <a:off x="4330929" y="5329944"/>
            <a:ext cx="1584821" cy="1165164"/>
          </a:xfrm>
          <a:prstGeom prst="rect">
            <a:avLst/>
          </a:prstGeom>
        </p:spPr>
      </p:pic>
      <p:sp>
        <p:nvSpPr>
          <p:cNvPr id="49" name="Rounded Rectangle 55">
            <a:extLst>
              <a:ext uri="{FF2B5EF4-FFF2-40B4-BE49-F238E27FC236}">
                <a16:creationId xmlns:a16="http://schemas.microsoft.com/office/drawing/2014/main" id="{EB9D83AE-7BED-41F2-8A18-BA068692E148}"/>
              </a:ext>
            </a:extLst>
          </p:cNvPr>
          <p:cNvSpPr/>
          <p:nvPr/>
        </p:nvSpPr>
        <p:spPr>
          <a:xfrm>
            <a:off x="1475712" y="2083047"/>
            <a:ext cx="1316987" cy="1131583"/>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Judith</a:t>
            </a:r>
            <a:endPar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Boat</a:t>
            </a:r>
          </a:p>
        </p:txBody>
      </p:sp>
      <p:sp>
        <p:nvSpPr>
          <p:cNvPr id="51" name="Rounded Rectangle 49">
            <a:extLst>
              <a:ext uri="{FF2B5EF4-FFF2-40B4-BE49-F238E27FC236}">
                <a16:creationId xmlns:a16="http://schemas.microsoft.com/office/drawing/2014/main" id="{7B953E47-09B6-4661-9A5B-7FE66674230E}"/>
              </a:ext>
            </a:extLst>
          </p:cNvPr>
          <p:cNvSpPr/>
          <p:nvPr/>
        </p:nvSpPr>
        <p:spPr>
          <a:xfrm>
            <a:off x="39186" y="2083047"/>
            <a:ext cx="1316987" cy="1131583"/>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Laura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Portugal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p:txBody>
      </p:sp>
      <p:sp>
        <p:nvSpPr>
          <p:cNvPr id="53" name="Rounded Rectangle 58">
            <a:extLst>
              <a:ext uri="{FF2B5EF4-FFF2-40B4-BE49-F238E27FC236}">
                <a16:creationId xmlns:a16="http://schemas.microsoft.com/office/drawing/2014/main" id="{5762AD0B-9735-4D6F-B958-33A4CC13DCD4}"/>
              </a:ext>
            </a:extLst>
          </p:cNvPr>
          <p:cNvSpPr/>
          <p:nvPr/>
        </p:nvSpPr>
        <p:spPr>
          <a:xfrm>
            <a:off x="4352229" y="2083047"/>
            <a:ext cx="1316987" cy="1131583"/>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Jonas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Car</a:t>
            </a:r>
          </a:p>
        </p:txBody>
      </p:sp>
      <p:sp>
        <p:nvSpPr>
          <p:cNvPr id="54" name="Rounded Rectangle 67">
            <a:extLst>
              <a:ext uri="{FF2B5EF4-FFF2-40B4-BE49-F238E27FC236}">
                <a16:creationId xmlns:a16="http://schemas.microsoft.com/office/drawing/2014/main" id="{65FDAA54-45E9-4B25-AE00-C87AAB57901C}"/>
              </a:ext>
            </a:extLst>
          </p:cNvPr>
          <p:cNvSpPr/>
          <p:nvPr/>
        </p:nvSpPr>
        <p:spPr>
          <a:xfrm>
            <a:off x="4350304" y="631666"/>
            <a:ext cx="1318912" cy="1085888"/>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Anna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Turkey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p:txBody>
      </p:sp>
      <p:sp>
        <p:nvSpPr>
          <p:cNvPr id="57" name="Rounded Rectangle 52">
            <a:extLst>
              <a:ext uri="{FF2B5EF4-FFF2-40B4-BE49-F238E27FC236}">
                <a16:creationId xmlns:a16="http://schemas.microsoft.com/office/drawing/2014/main" id="{978614D1-6348-4EF6-8EC7-321AD08D2B70}"/>
              </a:ext>
            </a:extLst>
          </p:cNvPr>
          <p:cNvSpPr/>
          <p:nvPr/>
        </p:nvSpPr>
        <p:spPr>
          <a:xfrm>
            <a:off x="2913661" y="2072004"/>
            <a:ext cx="1316987" cy="1131583"/>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Max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Italy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p:txBody>
      </p:sp>
      <p:sp>
        <p:nvSpPr>
          <p:cNvPr id="59" name="Rounded Rectangle 61">
            <a:extLst>
              <a:ext uri="{FF2B5EF4-FFF2-40B4-BE49-F238E27FC236}">
                <a16:creationId xmlns:a16="http://schemas.microsoft.com/office/drawing/2014/main" id="{2FA1D2E9-3093-42F6-9618-23453C47040A}"/>
              </a:ext>
            </a:extLst>
          </p:cNvPr>
          <p:cNvSpPr/>
          <p:nvPr/>
        </p:nvSpPr>
        <p:spPr>
          <a:xfrm>
            <a:off x="1460770" y="605706"/>
            <a:ext cx="1318912" cy="1085888"/>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Hannes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France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p:txBody>
      </p:sp>
      <p:sp>
        <p:nvSpPr>
          <p:cNvPr id="60" name="Rounded Rectangle 45">
            <a:extLst>
              <a:ext uri="{FF2B5EF4-FFF2-40B4-BE49-F238E27FC236}">
                <a16:creationId xmlns:a16="http://schemas.microsoft.com/office/drawing/2014/main" id="{59D6CDDA-68D7-4FB4-B3B8-71F89E41E14D}"/>
              </a:ext>
            </a:extLst>
          </p:cNvPr>
          <p:cNvSpPr/>
          <p:nvPr/>
        </p:nvSpPr>
        <p:spPr>
          <a:xfrm>
            <a:off x="46806" y="588170"/>
            <a:ext cx="1318912" cy="1085888"/>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David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Plane</a:t>
            </a:r>
          </a:p>
        </p:txBody>
      </p:sp>
      <p:sp>
        <p:nvSpPr>
          <p:cNvPr id="62" name="Rounded Rectangle 64">
            <a:extLst>
              <a:ext uri="{FF2B5EF4-FFF2-40B4-BE49-F238E27FC236}">
                <a16:creationId xmlns:a16="http://schemas.microsoft.com/office/drawing/2014/main" id="{0AF017D3-F3DA-46B5-835F-6B37FB9E60B4}"/>
              </a:ext>
            </a:extLst>
          </p:cNvPr>
          <p:cNvSpPr/>
          <p:nvPr/>
        </p:nvSpPr>
        <p:spPr>
          <a:xfrm>
            <a:off x="2909582" y="631666"/>
            <a:ext cx="1318912" cy="1085888"/>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prstClr val="black">
                    <a:lumMod val="85000"/>
                    <a:lumOff val="15000"/>
                  </a:prstClr>
                </a:solidFill>
                <a:effectLst/>
                <a:uLnTx/>
                <a:uFillTx/>
                <a:latin typeface="Century Gothic" panose="020F0302020204030204"/>
                <a:ea typeface="+mn-ea"/>
                <a:cs typeface="+mn-cs"/>
              </a:rPr>
              <a:t>Neele</a:t>
            </a:r>
            <a:endPar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Train</a:t>
            </a:r>
          </a:p>
        </p:txBody>
      </p:sp>
      <p:pic>
        <p:nvPicPr>
          <p:cNvPr id="63" name="Picture 62">
            <a:extLst>
              <a:ext uri="{FF2B5EF4-FFF2-40B4-BE49-F238E27FC236}">
                <a16:creationId xmlns:a16="http://schemas.microsoft.com/office/drawing/2014/main" id="{5882B212-E6FB-44BD-A708-1AE25B2B916F}"/>
              </a:ext>
            </a:extLst>
          </p:cNvPr>
          <p:cNvPicPr>
            <a:picLocks noChangeAspect="1"/>
          </p:cNvPicPr>
          <p:nvPr/>
        </p:nvPicPr>
        <p:blipFill>
          <a:blip r:embed="rId3"/>
          <a:stretch>
            <a:fillRect/>
          </a:stretch>
        </p:blipFill>
        <p:spPr>
          <a:xfrm>
            <a:off x="282188" y="261529"/>
            <a:ext cx="888684" cy="770193"/>
          </a:xfrm>
          <a:prstGeom prst="rect">
            <a:avLst/>
          </a:prstGeom>
        </p:spPr>
      </p:pic>
      <p:pic>
        <p:nvPicPr>
          <p:cNvPr id="65" name="Picture 64">
            <a:extLst>
              <a:ext uri="{FF2B5EF4-FFF2-40B4-BE49-F238E27FC236}">
                <a16:creationId xmlns:a16="http://schemas.microsoft.com/office/drawing/2014/main" id="{061F71F3-842B-43D4-946A-C912B9367C60}"/>
              </a:ext>
            </a:extLst>
          </p:cNvPr>
          <p:cNvPicPr>
            <a:picLocks noChangeAspect="1"/>
          </p:cNvPicPr>
          <p:nvPr/>
        </p:nvPicPr>
        <p:blipFill>
          <a:blip r:embed="rId4"/>
          <a:stretch>
            <a:fillRect/>
          </a:stretch>
        </p:blipFill>
        <p:spPr>
          <a:xfrm>
            <a:off x="1697301" y="261529"/>
            <a:ext cx="883748" cy="829439"/>
          </a:xfrm>
          <a:prstGeom prst="rect">
            <a:avLst/>
          </a:prstGeom>
        </p:spPr>
      </p:pic>
      <p:pic>
        <p:nvPicPr>
          <p:cNvPr id="66" name="Picture 65">
            <a:extLst>
              <a:ext uri="{FF2B5EF4-FFF2-40B4-BE49-F238E27FC236}">
                <a16:creationId xmlns:a16="http://schemas.microsoft.com/office/drawing/2014/main" id="{9FA08531-8F0B-48BC-AEB5-31F355E1E249}"/>
              </a:ext>
            </a:extLst>
          </p:cNvPr>
          <p:cNvPicPr>
            <a:picLocks noChangeAspect="1"/>
          </p:cNvPicPr>
          <p:nvPr/>
        </p:nvPicPr>
        <p:blipFill>
          <a:blip r:embed="rId5"/>
          <a:stretch>
            <a:fillRect/>
          </a:stretch>
        </p:blipFill>
        <p:spPr>
          <a:xfrm>
            <a:off x="4545354" y="274665"/>
            <a:ext cx="918307" cy="775130"/>
          </a:xfrm>
          <a:prstGeom prst="rect">
            <a:avLst/>
          </a:prstGeom>
        </p:spPr>
      </p:pic>
      <p:pic>
        <p:nvPicPr>
          <p:cNvPr id="67" name="Picture 66">
            <a:extLst>
              <a:ext uri="{FF2B5EF4-FFF2-40B4-BE49-F238E27FC236}">
                <a16:creationId xmlns:a16="http://schemas.microsoft.com/office/drawing/2014/main" id="{CECC2051-0F77-4B85-970F-0C6C8254AC88}"/>
              </a:ext>
            </a:extLst>
          </p:cNvPr>
          <p:cNvPicPr>
            <a:picLocks noChangeAspect="1"/>
          </p:cNvPicPr>
          <p:nvPr/>
        </p:nvPicPr>
        <p:blipFill>
          <a:blip r:embed="rId6"/>
          <a:stretch>
            <a:fillRect/>
          </a:stretch>
        </p:blipFill>
        <p:spPr>
          <a:xfrm>
            <a:off x="3114443" y="235280"/>
            <a:ext cx="903496" cy="913370"/>
          </a:xfrm>
          <a:prstGeom prst="rect">
            <a:avLst/>
          </a:prstGeom>
        </p:spPr>
      </p:pic>
      <p:pic>
        <p:nvPicPr>
          <p:cNvPr id="68" name="Picture 67">
            <a:extLst>
              <a:ext uri="{FF2B5EF4-FFF2-40B4-BE49-F238E27FC236}">
                <a16:creationId xmlns:a16="http://schemas.microsoft.com/office/drawing/2014/main" id="{68AF924A-C456-4CE1-9595-2A4ED1DD9179}"/>
              </a:ext>
            </a:extLst>
          </p:cNvPr>
          <p:cNvPicPr>
            <a:picLocks noChangeAspect="1"/>
          </p:cNvPicPr>
          <p:nvPr/>
        </p:nvPicPr>
        <p:blipFill>
          <a:blip r:embed="rId7"/>
          <a:stretch>
            <a:fillRect/>
          </a:stretch>
        </p:blipFill>
        <p:spPr>
          <a:xfrm>
            <a:off x="26581" y="1797320"/>
            <a:ext cx="1273781" cy="868936"/>
          </a:xfrm>
          <a:prstGeom prst="rect">
            <a:avLst/>
          </a:prstGeom>
        </p:spPr>
      </p:pic>
      <p:pic>
        <p:nvPicPr>
          <p:cNvPr id="69" name="Picture 68">
            <a:extLst>
              <a:ext uri="{FF2B5EF4-FFF2-40B4-BE49-F238E27FC236}">
                <a16:creationId xmlns:a16="http://schemas.microsoft.com/office/drawing/2014/main" id="{A315E0C5-1989-42E8-8122-DEEBCD68904F}"/>
              </a:ext>
            </a:extLst>
          </p:cNvPr>
          <p:cNvPicPr>
            <a:picLocks noChangeAspect="1"/>
          </p:cNvPicPr>
          <p:nvPr/>
        </p:nvPicPr>
        <p:blipFill>
          <a:blip r:embed="rId8"/>
          <a:stretch>
            <a:fillRect/>
          </a:stretch>
        </p:blipFill>
        <p:spPr>
          <a:xfrm>
            <a:off x="1697301" y="1799077"/>
            <a:ext cx="908433" cy="785005"/>
          </a:xfrm>
          <a:prstGeom prst="rect">
            <a:avLst/>
          </a:prstGeom>
        </p:spPr>
      </p:pic>
      <p:pic>
        <p:nvPicPr>
          <p:cNvPr id="70" name="Picture 69">
            <a:extLst>
              <a:ext uri="{FF2B5EF4-FFF2-40B4-BE49-F238E27FC236}">
                <a16:creationId xmlns:a16="http://schemas.microsoft.com/office/drawing/2014/main" id="{BC6CCB10-BDCE-4D8D-AD8F-B8FB87637C7A}"/>
              </a:ext>
            </a:extLst>
          </p:cNvPr>
          <p:cNvPicPr>
            <a:picLocks noChangeAspect="1"/>
          </p:cNvPicPr>
          <p:nvPr/>
        </p:nvPicPr>
        <p:blipFill>
          <a:blip r:embed="rId9"/>
          <a:stretch>
            <a:fillRect/>
          </a:stretch>
        </p:blipFill>
        <p:spPr>
          <a:xfrm>
            <a:off x="3133827" y="1797320"/>
            <a:ext cx="888684" cy="785004"/>
          </a:xfrm>
          <a:prstGeom prst="rect">
            <a:avLst/>
          </a:prstGeom>
        </p:spPr>
      </p:pic>
      <p:pic>
        <p:nvPicPr>
          <p:cNvPr id="71" name="Picture 70">
            <a:extLst>
              <a:ext uri="{FF2B5EF4-FFF2-40B4-BE49-F238E27FC236}">
                <a16:creationId xmlns:a16="http://schemas.microsoft.com/office/drawing/2014/main" id="{4CB7BD70-BC7C-4215-AA34-27AE15C916B9}"/>
              </a:ext>
            </a:extLst>
          </p:cNvPr>
          <p:cNvPicPr>
            <a:picLocks noChangeAspect="1"/>
          </p:cNvPicPr>
          <p:nvPr/>
        </p:nvPicPr>
        <p:blipFill>
          <a:blip r:embed="rId10"/>
          <a:stretch>
            <a:fillRect/>
          </a:stretch>
        </p:blipFill>
        <p:spPr>
          <a:xfrm>
            <a:off x="4330929" y="1687102"/>
            <a:ext cx="1584821" cy="1165164"/>
          </a:xfrm>
          <a:prstGeom prst="rect">
            <a:avLst/>
          </a:prstGeom>
        </p:spPr>
      </p:pic>
      <p:sp>
        <p:nvSpPr>
          <p:cNvPr id="75" name="Rounded Rectangle 55">
            <a:extLst>
              <a:ext uri="{FF2B5EF4-FFF2-40B4-BE49-F238E27FC236}">
                <a16:creationId xmlns:a16="http://schemas.microsoft.com/office/drawing/2014/main" id="{2C60FEC1-4260-47B0-83EF-A124E1D13E7D}"/>
              </a:ext>
            </a:extLst>
          </p:cNvPr>
          <p:cNvSpPr/>
          <p:nvPr/>
        </p:nvSpPr>
        <p:spPr>
          <a:xfrm>
            <a:off x="7959310" y="2112240"/>
            <a:ext cx="1316987" cy="1131583"/>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Judith</a:t>
            </a:r>
            <a:endPar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Poland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p:txBody>
      </p:sp>
      <p:sp>
        <p:nvSpPr>
          <p:cNvPr id="76" name="Rounded Rectangle 49">
            <a:extLst>
              <a:ext uri="{FF2B5EF4-FFF2-40B4-BE49-F238E27FC236}">
                <a16:creationId xmlns:a16="http://schemas.microsoft.com/office/drawing/2014/main" id="{541DE02C-9805-4FDE-B298-60EE63F1E8CD}"/>
              </a:ext>
            </a:extLst>
          </p:cNvPr>
          <p:cNvSpPr/>
          <p:nvPr/>
        </p:nvSpPr>
        <p:spPr>
          <a:xfrm>
            <a:off x="6522784" y="2112240"/>
            <a:ext cx="1316987" cy="1131583"/>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Laura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b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b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Train</a:t>
            </a:r>
            <a:endPar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endParaRPr>
          </a:p>
        </p:txBody>
      </p:sp>
      <p:sp>
        <p:nvSpPr>
          <p:cNvPr id="82" name="Rounded Rectangle 58">
            <a:extLst>
              <a:ext uri="{FF2B5EF4-FFF2-40B4-BE49-F238E27FC236}">
                <a16:creationId xmlns:a16="http://schemas.microsoft.com/office/drawing/2014/main" id="{31857A80-D9D4-4F00-9629-F3F0817BA32C}"/>
              </a:ext>
            </a:extLst>
          </p:cNvPr>
          <p:cNvSpPr/>
          <p:nvPr/>
        </p:nvSpPr>
        <p:spPr>
          <a:xfrm>
            <a:off x="10835827" y="2112240"/>
            <a:ext cx="1316987" cy="1131583"/>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Jonas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Austria</a:t>
            </a:r>
            <a:b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b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p:txBody>
      </p:sp>
      <p:sp>
        <p:nvSpPr>
          <p:cNvPr id="83" name="Rounded Rectangle 67">
            <a:extLst>
              <a:ext uri="{FF2B5EF4-FFF2-40B4-BE49-F238E27FC236}">
                <a16:creationId xmlns:a16="http://schemas.microsoft.com/office/drawing/2014/main" id="{BDD0A69E-F9A4-4835-A996-5BD1CE7E51B7}"/>
              </a:ext>
            </a:extLst>
          </p:cNvPr>
          <p:cNvSpPr/>
          <p:nvPr/>
        </p:nvSpPr>
        <p:spPr>
          <a:xfrm>
            <a:off x="10833902" y="660859"/>
            <a:ext cx="1318912" cy="1085888"/>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Anna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b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b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Motorbike</a:t>
            </a:r>
            <a:endPar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endParaRPr>
          </a:p>
        </p:txBody>
      </p:sp>
      <p:sp>
        <p:nvSpPr>
          <p:cNvPr id="84" name="Rounded Rectangle 52">
            <a:extLst>
              <a:ext uri="{FF2B5EF4-FFF2-40B4-BE49-F238E27FC236}">
                <a16:creationId xmlns:a16="http://schemas.microsoft.com/office/drawing/2014/main" id="{3EEECF28-F60B-4F62-B854-D0C2E8E7BCAD}"/>
              </a:ext>
            </a:extLst>
          </p:cNvPr>
          <p:cNvSpPr/>
          <p:nvPr/>
        </p:nvSpPr>
        <p:spPr>
          <a:xfrm>
            <a:off x="9397259" y="2101197"/>
            <a:ext cx="1316987" cy="1131583"/>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Max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b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b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Bus</a:t>
            </a:r>
          </a:p>
        </p:txBody>
      </p:sp>
      <p:sp>
        <p:nvSpPr>
          <p:cNvPr id="85" name="Rounded Rectangle 61">
            <a:extLst>
              <a:ext uri="{FF2B5EF4-FFF2-40B4-BE49-F238E27FC236}">
                <a16:creationId xmlns:a16="http://schemas.microsoft.com/office/drawing/2014/main" id="{5D9F018D-F63F-470E-8A7B-4434D3C92519}"/>
              </a:ext>
            </a:extLst>
          </p:cNvPr>
          <p:cNvSpPr/>
          <p:nvPr/>
        </p:nvSpPr>
        <p:spPr>
          <a:xfrm>
            <a:off x="7944368" y="634899"/>
            <a:ext cx="1318912" cy="1085888"/>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Hannes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Bike</a:t>
            </a:r>
          </a:p>
        </p:txBody>
      </p:sp>
      <p:sp>
        <p:nvSpPr>
          <p:cNvPr id="86" name="Rounded Rectangle 45">
            <a:extLst>
              <a:ext uri="{FF2B5EF4-FFF2-40B4-BE49-F238E27FC236}">
                <a16:creationId xmlns:a16="http://schemas.microsoft.com/office/drawing/2014/main" id="{824B14E3-165C-4B4A-A766-EC21A9D8FB7F}"/>
              </a:ext>
            </a:extLst>
          </p:cNvPr>
          <p:cNvSpPr/>
          <p:nvPr/>
        </p:nvSpPr>
        <p:spPr>
          <a:xfrm>
            <a:off x="6530404" y="617363"/>
            <a:ext cx="1318912" cy="1085888"/>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David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England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p:txBody>
      </p:sp>
      <p:sp>
        <p:nvSpPr>
          <p:cNvPr id="87" name="Rounded Rectangle 64">
            <a:extLst>
              <a:ext uri="{FF2B5EF4-FFF2-40B4-BE49-F238E27FC236}">
                <a16:creationId xmlns:a16="http://schemas.microsoft.com/office/drawing/2014/main" id="{B867CBC3-750E-487B-9A49-40D7C12FC2F6}"/>
              </a:ext>
            </a:extLst>
          </p:cNvPr>
          <p:cNvSpPr/>
          <p:nvPr/>
        </p:nvSpPr>
        <p:spPr>
          <a:xfrm>
            <a:off x="9393180" y="660859"/>
            <a:ext cx="1318912" cy="1085888"/>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prstClr val="black">
                    <a:lumMod val="85000"/>
                    <a:lumOff val="15000"/>
                  </a:prstClr>
                </a:solidFill>
                <a:effectLst/>
                <a:uLnTx/>
                <a:uFillTx/>
                <a:latin typeface="Century Gothic" panose="020F0302020204030204"/>
                <a:ea typeface="+mn-ea"/>
                <a:cs typeface="+mn-cs"/>
              </a:rPr>
              <a:t>Neele</a:t>
            </a:r>
            <a:endPar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Netherlands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p:txBody>
      </p:sp>
      <p:pic>
        <p:nvPicPr>
          <p:cNvPr id="88" name="Picture 87">
            <a:extLst>
              <a:ext uri="{FF2B5EF4-FFF2-40B4-BE49-F238E27FC236}">
                <a16:creationId xmlns:a16="http://schemas.microsoft.com/office/drawing/2014/main" id="{15597265-3CE3-455F-B73B-ECEAD2F58A80}"/>
              </a:ext>
            </a:extLst>
          </p:cNvPr>
          <p:cNvPicPr>
            <a:picLocks noChangeAspect="1"/>
          </p:cNvPicPr>
          <p:nvPr/>
        </p:nvPicPr>
        <p:blipFill>
          <a:blip r:embed="rId3"/>
          <a:stretch>
            <a:fillRect/>
          </a:stretch>
        </p:blipFill>
        <p:spPr>
          <a:xfrm>
            <a:off x="6765786" y="290722"/>
            <a:ext cx="888684" cy="770193"/>
          </a:xfrm>
          <a:prstGeom prst="rect">
            <a:avLst/>
          </a:prstGeom>
        </p:spPr>
      </p:pic>
      <p:pic>
        <p:nvPicPr>
          <p:cNvPr id="89" name="Picture 88">
            <a:extLst>
              <a:ext uri="{FF2B5EF4-FFF2-40B4-BE49-F238E27FC236}">
                <a16:creationId xmlns:a16="http://schemas.microsoft.com/office/drawing/2014/main" id="{63F6E856-E5D0-4E82-B415-414825D5C829}"/>
              </a:ext>
            </a:extLst>
          </p:cNvPr>
          <p:cNvPicPr>
            <a:picLocks noChangeAspect="1"/>
          </p:cNvPicPr>
          <p:nvPr/>
        </p:nvPicPr>
        <p:blipFill>
          <a:blip r:embed="rId4"/>
          <a:stretch>
            <a:fillRect/>
          </a:stretch>
        </p:blipFill>
        <p:spPr>
          <a:xfrm>
            <a:off x="8180899" y="290722"/>
            <a:ext cx="883748" cy="829439"/>
          </a:xfrm>
          <a:prstGeom prst="rect">
            <a:avLst/>
          </a:prstGeom>
        </p:spPr>
      </p:pic>
      <p:pic>
        <p:nvPicPr>
          <p:cNvPr id="90" name="Picture 89">
            <a:extLst>
              <a:ext uri="{FF2B5EF4-FFF2-40B4-BE49-F238E27FC236}">
                <a16:creationId xmlns:a16="http://schemas.microsoft.com/office/drawing/2014/main" id="{CC7C0AC9-896D-4412-BAFD-BB7B1A95F3EE}"/>
              </a:ext>
            </a:extLst>
          </p:cNvPr>
          <p:cNvPicPr>
            <a:picLocks noChangeAspect="1"/>
          </p:cNvPicPr>
          <p:nvPr/>
        </p:nvPicPr>
        <p:blipFill>
          <a:blip r:embed="rId5"/>
          <a:stretch>
            <a:fillRect/>
          </a:stretch>
        </p:blipFill>
        <p:spPr>
          <a:xfrm>
            <a:off x="11028952" y="303858"/>
            <a:ext cx="918307" cy="775130"/>
          </a:xfrm>
          <a:prstGeom prst="rect">
            <a:avLst/>
          </a:prstGeom>
        </p:spPr>
      </p:pic>
      <p:pic>
        <p:nvPicPr>
          <p:cNvPr id="91" name="Picture 90">
            <a:extLst>
              <a:ext uri="{FF2B5EF4-FFF2-40B4-BE49-F238E27FC236}">
                <a16:creationId xmlns:a16="http://schemas.microsoft.com/office/drawing/2014/main" id="{4CED64E8-0250-4708-B413-88FF9638860C}"/>
              </a:ext>
            </a:extLst>
          </p:cNvPr>
          <p:cNvPicPr>
            <a:picLocks noChangeAspect="1"/>
          </p:cNvPicPr>
          <p:nvPr/>
        </p:nvPicPr>
        <p:blipFill>
          <a:blip r:embed="rId6"/>
          <a:stretch>
            <a:fillRect/>
          </a:stretch>
        </p:blipFill>
        <p:spPr>
          <a:xfrm>
            <a:off x="9598041" y="264473"/>
            <a:ext cx="903496" cy="913370"/>
          </a:xfrm>
          <a:prstGeom prst="rect">
            <a:avLst/>
          </a:prstGeom>
        </p:spPr>
      </p:pic>
      <p:pic>
        <p:nvPicPr>
          <p:cNvPr id="92" name="Picture 91">
            <a:extLst>
              <a:ext uri="{FF2B5EF4-FFF2-40B4-BE49-F238E27FC236}">
                <a16:creationId xmlns:a16="http://schemas.microsoft.com/office/drawing/2014/main" id="{513CD9DD-CDAB-4588-9168-50B59B268A45}"/>
              </a:ext>
            </a:extLst>
          </p:cNvPr>
          <p:cNvPicPr>
            <a:picLocks noChangeAspect="1"/>
          </p:cNvPicPr>
          <p:nvPr/>
        </p:nvPicPr>
        <p:blipFill>
          <a:blip r:embed="rId7"/>
          <a:stretch>
            <a:fillRect/>
          </a:stretch>
        </p:blipFill>
        <p:spPr>
          <a:xfrm>
            <a:off x="6510179" y="1826513"/>
            <a:ext cx="1273781" cy="868936"/>
          </a:xfrm>
          <a:prstGeom prst="rect">
            <a:avLst/>
          </a:prstGeom>
        </p:spPr>
      </p:pic>
      <p:pic>
        <p:nvPicPr>
          <p:cNvPr id="93" name="Picture 92">
            <a:extLst>
              <a:ext uri="{FF2B5EF4-FFF2-40B4-BE49-F238E27FC236}">
                <a16:creationId xmlns:a16="http://schemas.microsoft.com/office/drawing/2014/main" id="{F74EE46C-630C-4445-8652-6F1107392955}"/>
              </a:ext>
            </a:extLst>
          </p:cNvPr>
          <p:cNvPicPr>
            <a:picLocks noChangeAspect="1"/>
          </p:cNvPicPr>
          <p:nvPr/>
        </p:nvPicPr>
        <p:blipFill>
          <a:blip r:embed="rId8"/>
          <a:stretch>
            <a:fillRect/>
          </a:stretch>
        </p:blipFill>
        <p:spPr>
          <a:xfrm>
            <a:off x="8180899" y="1828270"/>
            <a:ext cx="908433" cy="785005"/>
          </a:xfrm>
          <a:prstGeom prst="rect">
            <a:avLst/>
          </a:prstGeom>
        </p:spPr>
      </p:pic>
      <p:pic>
        <p:nvPicPr>
          <p:cNvPr id="94" name="Picture 93">
            <a:extLst>
              <a:ext uri="{FF2B5EF4-FFF2-40B4-BE49-F238E27FC236}">
                <a16:creationId xmlns:a16="http://schemas.microsoft.com/office/drawing/2014/main" id="{0C3BF874-1BC6-469F-9F31-ED82DCB03820}"/>
              </a:ext>
            </a:extLst>
          </p:cNvPr>
          <p:cNvPicPr>
            <a:picLocks noChangeAspect="1"/>
          </p:cNvPicPr>
          <p:nvPr/>
        </p:nvPicPr>
        <p:blipFill>
          <a:blip r:embed="rId9"/>
          <a:stretch>
            <a:fillRect/>
          </a:stretch>
        </p:blipFill>
        <p:spPr>
          <a:xfrm>
            <a:off x="9617425" y="1826513"/>
            <a:ext cx="888684" cy="785004"/>
          </a:xfrm>
          <a:prstGeom prst="rect">
            <a:avLst/>
          </a:prstGeom>
        </p:spPr>
      </p:pic>
      <p:pic>
        <p:nvPicPr>
          <p:cNvPr id="95" name="Picture 94">
            <a:extLst>
              <a:ext uri="{FF2B5EF4-FFF2-40B4-BE49-F238E27FC236}">
                <a16:creationId xmlns:a16="http://schemas.microsoft.com/office/drawing/2014/main" id="{7F714984-B8D1-4DB1-9F48-2F364D279731}"/>
              </a:ext>
            </a:extLst>
          </p:cNvPr>
          <p:cNvPicPr>
            <a:picLocks noChangeAspect="1"/>
          </p:cNvPicPr>
          <p:nvPr/>
        </p:nvPicPr>
        <p:blipFill>
          <a:blip r:embed="rId10"/>
          <a:stretch>
            <a:fillRect/>
          </a:stretch>
        </p:blipFill>
        <p:spPr>
          <a:xfrm>
            <a:off x="10814527" y="1716295"/>
            <a:ext cx="1584821" cy="1165164"/>
          </a:xfrm>
          <a:prstGeom prst="rect">
            <a:avLst/>
          </a:prstGeom>
        </p:spPr>
      </p:pic>
      <p:sp>
        <p:nvSpPr>
          <p:cNvPr id="112" name="Title 3">
            <a:extLst>
              <a:ext uri="{FF2B5EF4-FFF2-40B4-BE49-F238E27FC236}">
                <a16:creationId xmlns:a16="http://schemas.microsoft.com/office/drawing/2014/main" id="{919E1880-0EEF-477E-B95E-ED4809AD2FBB}"/>
              </a:ext>
            </a:extLst>
          </p:cNvPr>
          <p:cNvSpPr txBox="1">
            <a:spLocks/>
          </p:cNvSpPr>
          <p:nvPr/>
        </p:nvSpPr>
        <p:spPr>
          <a:xfrm>
            <a:off x="6433421" y="26057"/>
            <a:ext cx="1175430" cy="2853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Person B</a:t>
            </a:r>
          </a:p>
        </p:txBody>
      </p:sp>
      <p:sp>
        <p:nvSpPr>
          <p:cNvPr id="113" name="Title 3">
            <a:extLst>
              <a:ext uri="{FF2B5EF4-FFF2-40B4-BE49-F238E27FC236}">
                <a16:creationId xmlns:a16="http://schemas.microsoft.com/office/drawing/2014/main" id="{F3E7C290-4E9D-4FBF-9AE8-5889557FCD4A}"/>
              </a:ext>
            </a:extLst>
          </p:cNvPr>
          <p:cNvSpPr txBox="1">
            <a:spLocks/>
          </p:cNvSpPr>
          <p:nvPr/>
        </p:nvSpPr>
        <p:spPr>
          <a:xfrm>
            <a:off x="6439091" y="3632183"/>
            <a:ext cx="1175430" cy="2853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Person B</a:t>
            </a:r>
          </a:p>
        </p:txBody>
      </p:sp>
      <p:cxnSp>
        <p:nvCxnSpPr>
          <p:cNvPr id="3" name="Straight Connector 2">
            <a:extLst>
              <a:ext uri="{FF2B5EF4-FFF2-40B4-BE49-F238E27FC236}">
                <a16:creationId xmlns:a16="http://schemas.microsoft.com/office/drawing/2014/main" id="{101F0866-E0EA-4B7C-9F36-56DCC8808D57}"/>
              </a:ext>
            </a:extLst>
          </p:cNvPr>
          <p:cNvCxnSpPr/>
          <p:nvPr/>
        </p:nvCxnSpPr>
        <p:spPr>
          <a:xfrm>
            <a:off x="6096000" y="26057"/>
            <a:ext cx="0" cy="6831415"/>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1275265-8014-43F4-8CEF-B6AA35053E64}"/>
              </a:ext>
            </a:extLst>
          </p:cNvPr>
          <p:cNvCxnSpPr>
            <a:cxnSpLocks/>
          </p:cNvCxnSpPr>
          <p:nvPr/>
        </p:nvCxnSpPr>
        <p:spPr>
          <a:xfrm>
            <a:off x="-4558" y="3433055"/>
            <a:ext cx="12196558" cy="870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6" name="Rounded Rectangle 55">
            <a:extLst>
              <a:ext uri="{FF2B5EF4-FFF2-40B4-BE49-F238E27FC236}">
                <a16:creationId xmlns:a16="http://schemas.microsoft.com/office/drawing/2014/main" id="{50063FEB-6E73-4F8B-B605-C87C8AF946D6}"/>
              </a:ext>
            </a:extLst>
          </p:cNvPr>
          <p:cNvSpPr/>
          <p:nvPr/>
        </p:nvSpPr>
        <p:spPr>
          <a:xfrm>
            <a:off x="7945785" y="5719805"/>
            <a:ext cx="1316987" cy="1131583"/>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Judith</a:t>
            </a:r>
            <a:endPar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Poland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p:txBody>
      </p:sp>
      <p:sp>
        <p:nvSpPr>
          <p:cNvPr id="97" name="Rounded Rectangle 49">
            <a:extLst>
              <a:ext uri="{FF2B5EF4-FFF2-40B4-BE49-F238E27FC236}">
                <a16:creationId xmlns:a16="http://schemas.microsoft.com/office/drawing/2014/main" id="{A967A54B-4DA6-4A51-8BAD-E68364A77D0D}"/>
              </a:ext>
            </a:extLst>
          </p:cNvPr>
          <p:cNvSpPr/>
          <p:nvPr/>
        </p:nvSpPr>
        <p:spPr>
          <a:xfrm>
            <a:off x="6509259" y="5719805"/>
            <a:ext cx="1316987" cy="1131583"/>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Laura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b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b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Train</a:t>
            </a:r>
            <a:endPar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endParaRPr>
          </a:p>
        </p:txBody>
      </p:sp>
      <p:sp>
        <p:nvSpPr>
          <p:cNvPr id="98" name="Rounded Rectangle 58">
            <a:extLst>
              <a:ext uri="{FF2B5EF4-FFF2-40B4-BE49-F238E27FC236}">
                <a16:creationId xmlns:a16="http://schemas.microsoft.com/office/drawing/2014/main" id="{951EAD7F-9844-46D2-8612-AD3FA464947B}"/>
              </a:ext>
            </a:extLst>
          </p:cNvPr>
          <p:cNvSpPr/>
          <p:nvPr/>
        </p:nvSpPr>
        <p:spPr>
          <a:xfrm>
            <a:off x="10822302" y="5719805"/>
            <a:ext cx="1316987" cy="1131583"/>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Jonas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Austria</a:t>
            </a:r>
            <a:b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b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p:txBody>
      </p:sp>
      <p:sp>
        <p:nvSpPr>
          <p:cNvPr id="99" name="Rounded Rectangle 67">
            <a:extLst>
              <a:ext uri="{FF2B5EF4-FFF2-40B4-BE49-F238E27FC236}">
                <a16:creationId xmlns:a16="http://schemas.microsoft.com/office/drawing/2014/main" id="{D5EAF52D-F05C-4A62-AD2C-04F128783868}"/>
              </a:ext>
            </a:extLst>
          </p:cNvPr>
          <p:cNvSpPr/>
          <p:nvPr/>
        </p:nvSpPr>
        <p:spPr>
          <a:xfrm>
            <a:off x="10820377" y="4268424"/>
            <a:ext cx="1318912" cy="1085888"/>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Anna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b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b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Motorbike</a:t>
            </a:r>
            <a:endPar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endParaRPr>
          </a:p>
        </p:txBody>
      </p:sp>
      <p:sp>
        <p:nvSpPr>
          <p:cNvPr id="100" name="Rounded Rectangle 52">
            <a:extLst>
              <a:ext uri="{FF2B5EF4-FFF2-40B4-BE49-F238E27FC236}">
                <a16:creationId xmlns:a16="http://schemas.microsoft.com/office/drawing/2014/main" id="{5101CF78-FE86-4442-8BA1-594593FA4C4C}"/>
              </a:ext>
            </a:extLst>
          </p:cNvPr>
          <p:cNvSpPr/>
          <p:nvPr/>
        </p:nvSpPr>
        <p:spPr>
          <a:xfrm>
            <a:off x="9383734" y="5708762"/>
            <a:ext cx="1316987" cy="1131583"/>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Max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b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b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Bus</a:t>
            </a:r>
          </a:p>
        </p:txBody>
      </p:sp>
      <p:sp>
        <p:nvSpPr>
          <p:cNvPr id="101" name="Rounded Rectangle 61">
            <a:extLst>
              <a:ext uri="{FF2B5EF4-FFF2-40B4-BE49-F238E27FC236}">
                <a16:creationId xmlns:a16="http://schemas.microsoft.com/office/drawing/2014/main" id="{FA6E1477-C6E6-48A6-BE99-D7E5610C2B72}"/>
              </a:ext>
            </a:extLst>
          </p:cNvPr>
          <p:cNvSpPr/>
          <p:nvPr/>
        </p:nvSpPr>
        <p:spPr>
          <a:xfrm>
            <a:off x="7930843" y="4242464"/>
            <a:ext cx="1318912" cy="1085888"/>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Hannes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Bike</a:t>
            </a:r>
          </a:p>
        </p:txBody>
      </p:sp>
      <p:sp>
        <p:nvSpPr>
          <p:cNvPr id="102" name="Rounded Rectangle 45">
            <a:extLst>
              <a:ext uri="{FF2B5EF4-FFF2-40B4-BE49-F238E27FC236}">
                <a16:creationId xmlns:a16="http://schemas.microsoft.com/office/drawing/2014/main" id="{0C7C4E2E-BF4B-4778-BB03-DD2C4F2BC148}"/>
              </a:ext>
            </a:extLst>
          </p:cNvPr>
          <p:cNvSpPr/>
          <p:nvPr/>
        </p:nvSpPr>
        <p:spPr>
          <a:xfrm>
            <a:off x="6516879" y="4224928"/>
            <a:ext cx="1318912" cy="1085888"/>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David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England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p:txBody>
      </p:sp>
      <p:sp>
        <p:nvSpPr>
          <p:cNvPr id="103" name="Rounded Rectangle 64">
            <a:extLst>
              <a:ext uri="{FF2B5EF4-FFF2-40B4-BE49-F238E27FC236}">
                <a16:creationId xmlns:a16="http://schemas.microsoft.com/office/drawing/2014/main" id="{0491AD04-9FC8-44FA-9AA3-03AEC1F15977}"/>
              </a:ext>
            </a:extLst>
          </p:cNvPr>
          <p:cNvSpPr/>
          <p:nvPr/>
        </p:nvSpPr>
        <p:spPr>
          <a:xfrm>
            <a:off x="9379655" y="4268424"/>
            <a:ext cx="1318912" cy="1085888"/>
          </a:xfrm>
          <a:prstGeom prst="roundRect">
            <a:avLst/>
          </a:prstGeom>
          <a:solidFill>
            <a:sysClr val="window" lastClr="FFFFFF"/>
          </a:solidFill>
          <a:ln w="12700" cap="flat" cmpd="sng" algn="ctr">
            <a:solidFill>
              <a:schemeClr val="tx1"/>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prstClr val="black">
                    <a:lumMod val="85000"/>
                    <a:lumOff val="15000"/>
                  </a:prstClr>
                </a:solidFill>
                <a:effectLst/>
                <a:uLnTx/>
                <a:uFillTx/>
                <a:latin typeface="Century Gothic" panose="020F0302020204030204"/>
                <a:ea typeface="+mn-ea"/>
                <a:cs typeface="+mn-cs"/>
              </a:rPr>
              <a:t>Neele</a:t>
            </a:r>
            <a:endPar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Netherlands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85000"/>
                    <a:lumOff val="15000"/>
                  </a:prstClr>
                </a:solidFill>
                <a:effectLst/>
                <a:uLnTx/>
                <a:uFillTx/>
                <a:latin typeface="Century Gothic" panose="020F0302020204030204"/>
                <a:ea typeface="+mn-ea"/>
                <a:cs typeface="+mn-cs"/>
              </a:rPr>
              <a:t>?</a:t>
            </a:r>
          </a:p>
        </p:txBody>
      </p:sp>
      <p:pic>
        <p:nvPicPr>
          <p:cNvPr id="104" name="Picture 103">
            <a:extLst>
              <a:ext uri="{FF2B5EF4-FFF2-40B4-BE49-F238E27FC236}">
                <a16:creationId xmlns:a16="http://schemas.microsoft.com/office/drawing/2014/main" id="{DE4D5579-123B-4B12-AA33-FA16AF9E6A44}"/>
              </a:ext>
            </a:extLst>
          </p:cNvPr>
          <p:cNvPicPr>
            <a:picLocks noChangeAspect="1"/>
          </p:cNvPicPr>
          <p:nvPr/>
        </p:nvPicPr>
        <p:blipFill>
          <a:blip r:embed="rId3"/>
          <a:stretch>
            <a:fillRect/>
          </a:stretch>
        </p:blipFill>
        <p:spPr>
          <a:xfrm>
            <a:off x="6752261" y="3898287"/>
            <a:ext cx="888684" cy="770193"/>
          </a:xfrm>
          <a:prstGeom prst="rect">
            <a:avLst/>
          </a:prstGeom>
        </p:spPr>
      </p:pic>
      <p:pic>
        <p:nvPicPr>
          <p:cNvPr id="105" name="Picture 104">
            <a:extLst>
              <a:ext uri="{FF2B5EF4-FFF2-40B4-BE49-F238E27FC236}">
                <a16:creationId xmlns:a16="http://schemas.microsoft.com/office/drawing/2014/main" id="{35D2AF23-FFF8-4A4B-9593-14B4A25EDA90}"/>
              </a:ext>
            </a:extLst>
          </p:cNvPr>
          <p:cNvPicPr>
            <a:picLocks noChangeAspect="1"/>
          </p:cNvPicPr>
          <p:nvPr/>
        </p:nvPicPr>
        <p:blipFill>
          <a:blip r:embed="rId4"/>
          <a:stretch>
            <a:fillRect/>
          </a:stretch>
        </p:blipFill>
        <p:spPr>
          <a:xfrm>
            <a:off x="8167374" y="3898287"/>
            <a:ext cx="883748" cy="829439"/>
          </a:xfrm>
          <a:prstGeom prst="rect">
            <a:avLst/>
          </a:prstGeom>
        </p:spPr>
      </p:pic>
      <p:pic>
        <p:nvPicPr>
          <p:cNvPr id="106" name="Picture 105">
            <a:extLst>
              <a:ext uri="{FF2B5EF4-FFF2-40B4-BE49-F238E27FC236}">
                <a16:creationId xmlns:a16="http://schemas.microsoft.com/office/drawing/2014/main" id="{5ED118D1-30A0-4647-8309-1F30B77A6AEB}"/>
              </a:ext>
            </a:extLst>
          </p:cNvPr>
          <p:cNvPicPr>
            <a:picLocks noChangeAspect="1"/>
          </p:cNvPicPr>
          <p:nvPr/>
        </p:nvPicPr>
        <p:blipFill>
          <a:blip r:embed="rId5"/>
          <a:stretch>
            <a:fillRect/>
          </a:stretch>
        </p:blipFill>
        <p:spPr>
          <a:xfrm>
            <a:off x="11015427" y="3911423"/>
            <a:ext cx="918307" cy="775130"/>
          </a:xfrm>
          <a:prstGeom prst="rect">
            <a:avLst/>
          </a:prstGeom>
        </p:spPr>
      </p:pic>
      <p:pic>
        <p:nvPicPr>
          <p:cNvPr id="107" name="Picture 106">
            <a:extLst>
              <a:ext uri="{FF2B5EF4-FFF2-40B4-BE49-F238E27FC236}">
                <a16:creationId xmlns:a16="http://schemas.microsoft.com/office/drawing/2014/main" id="{42DC0C29-FCD2-4B1C-9B89-EEB7C40CD055}"/>
              </a:ext>
            </a:extLst>
          </p:cNvPr>
          <p:cNvPicPr>
            <a:picLocks noChangeAspect="1"/>
          </p:cNvPicPr>
          <p:nvPr/>
        </p:nvPicPr>
        <p:blipFill>
          <a:blip r:embed="rId6"/>
          <a:stretch>
            <a:fillRect/>
          </a:stretch>
        </p:blipFill>
        <p:spPr>
          <a:xfrm>
            <a:off x="9584516" y="3872038"/>
            <a:ext cx="903496" cy="913370"/>
          </a:xfrm>
          <a:prstGeom prst="rect">
            <a:avLst/>
          </a:prstGeom>
        </p:spPr>
      </p:pic>
      <p:pic>
        <p:nvPicPr>
          <p:cNvPr id="108" name="Picture 107">
            <a:extLst>
              <a:ext uri="{FF2B5EF4-FFF2-40B4-BE49-F238E27FC236}">
                <a16:creationId xmlns:a16="http://schemas.microsoft.com/office/drawing/2014/main" id="{70B02D44-0C99-4760-A1FC-C5A3AE74CC8E}"/>
              </a:ext>
            </a:extLst>
          </p:cNvPr>
          <p:cNvPicPr>
            <a:picLocks noChangeAspect="1"/>
          </p:cNvPicPr>
          <p:nvPr/>
        </p:nvPicPr>
        <p:blipFill>
          <a:blip r:embed="rId7"/>
          <a:stretch>
            <a:fillRect/>
          </a:stretch>
        </p:blipFill>
        <p:spPr>
          <a:xfrm>
            <a:off x="6496654" y="5434078"/>
            <a:ext cx="1273781" cy="868936"/>
          </a:xfrm>
          <a:prstGeom prst="rect">
            <a:avLst/>
          </a:prstGeom>
        </p:spPr>
      </p:pic>
      <p:pic>
        <p:nvPicPr>
          <p:cNvPr id="109" name="Picture 108">
            <a:extLst>
              <a:ext uri="{FF2B5EF4-FFF2-40B4-BE49-F238E27FC236}">
                <a16:creationId xmlns:a16="http://schemas.microsoft.com/office/drawing/2014/main" id="{667841D2-A7A9-45FD-90BA-DB0AD300701A}"/>
              </a:ext>
            </a:extLst>
          </p:cNvPr>
          <p:cNvPicPr>
            <a:picLocks noChangeAspect="1"/>
          </p:cNvPicPr>
          <p:nvPr/>
        </p:nvPicPr>
        <p:blipFill>
          <a:blip r:embed="rId8"/>
          <a:stretch>
            <a:fillRect/>
          </a:stretch>
        </p:blipFill>
        <p:spPr>
          <a:xfrm>
            <a:off x="8167374" y="5435835"/>
            <a:ext cx="908433" cy="785005"/>
          </a:xfrm>
          <a:prstGeom prst="rect">
            <a:avLst/>
          </a:prstGeom>
        </p:spPr>
      </p:pic>
      <p:pic>
        <p:nvPicPr>
          <p:cNvPr id="110" name="Picture 109">
            <a:extLst>
              <a:ext uri="{FF2B5EF4-FFF2-40B4-BE49-F238E27FC236}">
                <a16:creationId xmlns:a16="http://schemas.microsoft.com/office/drawing/2014/main" id="{8C43E48C-EB24-4C50-9BB4-491F8DC2817C}"/>
              </a:ext>
            </a:extLst>
          </p:cNvPr>
          <p:cNvPicPr>
            <a:picLocks noChangeAspect="1"/>
          </p:cNvPicPr>
          <p:nvPr/>
        </p:nvPicPr>
        <p:blipFill>
          <a:blip r:embed="rId9"/>
          <a:stretch>
            <a:fillRect/>
          </a:stretch>
        </p:blipFill>
        <p:spPr>
          <a:xfrm>
            <a:off x="9603900" y="5434078"/>
            <a:ext cx="888684" cy="785004"/>
          </a:xfrm>
          <a:prstGeom prst="rect">
            <a:avLst/>
          </a:prstGeom>
        </p:spPr>
      </p:pic>
      <p:pic>
        <p:nvPicPr>
          <p:cNvPr id="111" name="Picture 110">
            <a:extLst>
              <a:ext uri="{FF2B5EF4-FFF2-40B4-BE49-F238E27FC236}">
                <a16:creationId xmlns:a16="http://schemas.microsoft.com/office/drawing/2014/main" id="{26EA1894-1D7C-479F-BA3E-B1F306553622}"/>
              </a:ext>
            </a:extLst>
          </p:cNvPr>
          <p:cNvPicPr>
            <a:picLocks noChangeAspect="1"/>
          </p:cNvPicPr>
          <p:nvPr/>
        </p:nvPicPr>
        <p:blipFill>
          <a:blip r:embed="rId10"/>
          <a:stretch>
            <a:fillRect/>
          </a:stretch>
        </p:blipFill>
        <p:spPr>
          <a:xfrm>
            <a:off x="10801002" y="5323860"/>
            <a:ext cx="1584821" cy="1165164"/>
          </a:xfrm>
          <a:prstGeom prst="rect">
            <a:avLst/>
          </a:prstGeom>
        </p:spPr>
      </p:pic>
    </p:spTree>
    <p:extLst>
      <p:ext uri="{BB962C8B-B14F-4D97-AF65-F5344CB8AC3E}">
        <p14:creationId xmlns:p14="http://schemas.microsoft.com/office/powerpoint/2010/main" val="1547780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1978429" cy="647577"/>
          </a:xfrm>
        </p:spPr>
        <p:txBody>
          <a:bodyPr>
            <a:normAutofit/>
          </a:bodyPr>
          <a:lstStyle/>
          <a:p>
            <a:r>
              <a:rPr lang="en-GB" sz="2800" b="1" dirty="0">
                <a:solidFill>
                  <a:schemeClr val="bg1"/>
                </a:solidFill>
              </a:rPr>
              <a:t>Person 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3" name="Picture 12" descr="A close up of a logo&#10;&#10;Description automatically generated">
            <a:extLst>
              <a:ext uri="{FF2B5EF4-FFF2-40B4-BE49-F238E27FC236}">
                <a16:creationId xmlns:a16="http://schemas.microsoft.com/office/drawing/2014/main" id="{201EB97A-2725-524C-BD0A-DB3D5579C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2491" y="-14393"/>
            <a:ext cx="3987307" cy="4601892"/>
          </a:xfrm>
          <a:prstGeom prst="rect">
            <a:avLst/>
          </a:prstGeom>
        </p:spPr>
      </p:pic>
      <p:grpSp>
        <p:nvGrpSpPr>
          <p:cNvPr id="16" name="Group 15">
            <a:extLst>
              <a:ext uri="{FF2B5EF4-FFF2-40B4-BE49-F238E27FC236}">
                <a16:creationId xmlns:a16="http://schemas.microsoft.com/office/drawing/2014/main" id="{88647CFF-7B74-E342-A0D6-371C5C2BCC75}"/>
              </a:ext>
            </a:extLst>
          </p:cNvPr>
          <p:cNvGrpSpPr/>
          <p:nvPr/>
        </p:nvGrpSpPr>
        <p:grpSpPr>
          <a:xfrm>
            <a:off x="873764" y="984707"/>
            <a:ext cx="1534332" cy="2174499"/>
            <a:chOff x="338212" y="1189391"/>
            <a:chExt cx="1534332" cy="2174499"/>
          </a:xfrm>
          <a:solidFill>
            <a:srgbClr val="FFFCF3"/>
          </a:solidFill>
        </p:grpSpPr>
        <p:sp>
          <p:nvSpPr>
            <p:cNvPr id="6" name="Rounded Rectangle 5">
              <a:extLst>
                <a:ext uri="{FF2B5EF4-FFF2-40B4-BE49-F238E27FC236}">
                  <a16:creationId xmlns:a16="http://schemas.microsoft.com/office/drawing/2014/main" id="{BA83AA5F-E1F5-9F42-A409-EB73D44FB6A3}"/>
                </a:ext>
              </a:extLst>
            </p:cNvPr>
            <p:cNvSpPr/>
            <p:nvPr/>
          </p:nvSpPr>
          <p:spPr>
            <a:xfrm>
              <a:off x="338212" y="1674575"/>
              <a:ext cx="1534332" cy="168931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David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25050"/>
                  </a:solidFill>
                  <a:effectLst/>
                  <a:uLnTx/>
                  <a:uFillTx/>
                  <a:latin typeface="Century Gothic"/>
                  <a:ea typeface="+mn-ea"/>
                  <a:cs typeface="+mn-cs"/>
                </a:rPr>
                <a:t>Plane</a:t>
              </a:r>
            </a:p>
          </p:txBody>
        </p:sp>
        <p:sp>
          <p:nvSpPr>
            <p:cNvPr id="8" name="Rectangle 7">
              <a:extLst>
                <a:ext uri="{FF2B5EF4-FFF2-40B4-BE49-F238E27FC236}">
                  <a16:creationId xmlns:a16="http://schemas.microsoft.com/office/drawing/2014/main" id="{4B4EB138-961B-C54E-B9B6-449CB7869B02}"/>
                </a:ext>
              </a:extLst>
            </p:cNvPr>
            <p:cNvSpPr/>
            <p:nvPr/>
          </p:nvSpPr>
          <p:spPr>
            <a:xfrm>
              <a:off x="611154" y="1189391"/>
              <a:ext cx="1016000" cy="104650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15" name="Picture 14" descr="A picture containing toy, holding, player, person&#10;&#10;Description automatically generated">
              <a:extLst>
                <a:ext uri="{FF2B5EF4-FFF2-40B4-BE49-F238E27FC236}">
                  <a16:creationId xmlns:a16="http://schemas.microsoft.com/office/drawing/2014/main" id="{EA8F1C73-61ED-4243-A540-27456A2F90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430" r="29333" b="77164"/>
            <a:stretch/>
          </p:blipFill>
          <p:spPr>
            <a:xfrm>
              <a:off x="611154" y="1293455"/>
              <a:ext cx="1016000" cy="942443"/>
            </a:xfrm>
            <a:prstGeom prst="rect">
              <a:avLst/>
            </a:prstGeom>
            <a:grpFill/>
            <a:ln>
              <a:solidFill>
                <a:schemeClr val="tx1"/>
              </a:solidFill>
            </a:ln>
          </p:spPr>
        </p:pic>
      </p:grpSp>
      <p:grpSp>
        <p:nvGrpSpPr>
          <p:cNvPr id="17" name="Group 16">
            <a:extLst>
              <a:ext uri="{FF2B5EF4-FFF2-40B4-BE49-F238E27FC236}">
                <a16:creationId xmlns:a16="http://schemas.microsoft.com/office/drawing/2014/main" id="{5C15A822-9764-F144-948F-0473ECCB6997}"/>
              </a:ext>
            </a:extLst>
          </p:cNvPr>
          <p:cNvGrpSpPr/>
          <p:nvPr/>
        </p:nvGrpSpPr>
        <p:grpSpPr>
          <a:xfrm>
            <a:off x="106598" y="3418133"/>
            <a:ext cx="1534332" cy="2174499"/>
            <a:chOff x="338212" y="1189391"/>
            <a:chExt cx="1534332" cy="2174499"/>
          </a:xfrm>
          <a:solidFill>
            <a:srgbClr val="FFFCF3"/>
          </a:solidFill>
        </p:grpSpPr>
        <p:sp>
          <p:nvSpPr>
            <p:cNvPr id="18" name="Rounded Rectangle 17">
              <a:extLst>
                <a:ext uri="{FF2B5EF4-FFF2-40B4-BE49-F238E27FC236}">
                  <a16:creationId xmlns:a16="http://schemas.microsoft.com/office/drawing/2014/main" id="{1218D30D-0137-C643-A4EB-DC7B62C9C246}"/>
                </a:ext>
              </a:extLst>
            </p:cNvPr>
            <p:cNvSpPr/>
            <p:nvPr/>
          </p:nvSpPr>
          <p:spPr>
            <a:xfrm>
              <a:off x="338212" y="1674575"/>
              <a:ext cx="1534332" cy="168931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Laura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9" name="Rectangle 18">
              <a:extLst>
                <a:ext uri="{FF2B5EF4-FFF2-40B4-BE49-F238E27FC236}">
                  <a16:creationId xmlns:a16="http://schemas.microsoft.com/office/drawing/2014/main" id="{052DC1DB-01DC-CD44-BD72-2B91CCF1A5CA}"/>
                </a:ext>
              </a:extLst>
            </p:cNvPr>
            <p:cNvSpPr/>
            <p:nvPr/>
          </p:nvSpPr>
          <p:spPr>
            <a:xfrm>
              <a:off x="611154" y="1189391"/>
              <a:ext cx="1016000" cy="104650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p:txBody>
        </p:sp>
      </p:grpSp>
      <p:grpSp>
        <p:nvGrpSpPr>
          <p:cNvPr id="21" name="Group 20">
            <a:extLst>
              <a:ext uri="{FF2B5EF4-FFF2-40B4-BE49-F238E27FC236}">
                <a16:creationId xmlns:a16="http://schemas.microsoft.com/office/drawing/2014/main" id="{DE886A64-A75A-8F40-A1E7-0369FC97745B}"/>
              </a:ext>
            </a:extLst>
          </p:cNvPr>
          <p:cNvGrpSpPr/>
          <p:nvPr/>
        </p:nvGrpSpPr>
        <p:grpSpPr>
          <a:xfrm>
            <a:off x="2222046" y="4627320"/>
            <a:ext cx="1534332" cy="2174499"/>
            <a:chOff x="338212" y="1189391"/>
            <a:chExt cx="1534332" cy="2174499"/>
          </a:xfrm>
          <a:solidFill>
            <a:srgbClr val="FFFCF3"/>
          </a:solidFill>
        </p:grpSpPr>
        <p:sp>
          <p:nvSpPr>
            <p:cNvPr id="22" name="Rounded Rectangle 21">
              <a:extLst>
                <a:ext uri="{FF2B5EF4-FFF2-40B4-BE49-F238E27FC236}">
                  <a16:creationId xmlns:a16="http://schemas.microsoft.com/office/drawing/2014/main" id="{D12A4CCF-E899-9F4D-A89C-B1C0C332EA90}"/>
                </a:ext>
              </a:extLst>
            </p:cNvPr>
            <p:cNvSpPr/>
            <p:nvPr/>
          </p:nvSpPr>
          <p:spPr>
            <a:xfrm>
              <a:off x="338212" y="1674575"/>
              <a:ext cx="1534332" cy="168931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Max</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23" name="Rectangle 22">
              <a:extLst>
                <a:ext uri="{FF2B5EF4-FFF2-40B4-BE49-F238E27FC236}">
                  <a16:creationId xmlns:a16="http://schemas.microsoft.com/office/drawing/2014/main" id="{A48B85FB-87D5-DB47-995C-12D8851A6B8A}"/>
                </a:ext>
              </a:extLst>
            </p:cNvPr>
            <p:cNvSpPr/>
            <p:nvPr/>
          </p:nvSpPr>
          <p:spPr>
            <a:xfrm>
              <a:off x="611154" y="1189391"/>
              <a:ext cx="1016000" cy="104650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p:txBody>
        </p:sp>
      </p:grpSp>
      <p:grpSp>
        <p:nvGrpSpPr>
          <p:cNvPr id="25" name="Group 24">
            <a:extLst>
              <a:ext uri="{FF2B5EF4-FFF2-40B4-BE49-F238E27FC236}">
                <a16:creationId xmlns:a16="http://schemas.microsoft.com/office/drawing/2014/main" id="{BE71B2D1-3B89-6945-A73C-71396BCCED56}"/>
              </a:ext>
            </a:extLst>
          </p:cNvPr>
          <p:cNvGrpSpPr/>
          <p:nvPr/>
        </p:nvGrpSpPr>
        <p:grpSpPr>
          <a:xfrm>
            <a:off x="4821312" y="4640984"/>
            <a:ext cx="1534332" cy="2174499"/>
            <a:chOff x="338212" y="1189391"/>
            <a:chExt cx="1534332" cy="2174499"/>
          </a:xfrm>
          <a:solidFill>
            <a:srgbClr val="FFFCF3"/>
          </a:solidFill>
        </p:grpSpPr>
        <p:sp>
          <p:nvSpPr>
            <p:cNvPr id="26" name="Rounded Rectangle 25">
              <a:extLst>
                <a:ext uri="{FF2B5EF4-FFF2-40B4-BE49-F238E27FC236}">
                  <a16:creationId xmlns:a16="http://schemas.microsoft.com/office/drawing/2014/main" id="{DB9D1ED3-1600-F546-A2B4-FB15CC6BB15E}"/>
                </a:ext>
              </a:extLst>
            </p:cNvPr>
            <p:cNvSpPr/>
            <p:nvPr/>
          </p:nvSpPr>
          <p:spPr>
            <a:xfrm>
              <a:off x="338212" y="1674575"/>
              <a:ext cx="1534332" cy="168931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Judith</a:t>
              </a: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25050"/>
                  </a:solidFill>
                  <a:effectLst/>
                  <a:uLnTx/>
                  <a:uFillTx/>
                  <a:latin typeface="Century Gothic"/>
                  <a:ea typeface="+mn-ea"/>
                  <a:cs typeface="+mn-cs"/>
                </a:rPr>
                <a:t>Boat</a:t>
              </a:r>
            </a:p>
          </p:txBody>
        </p:sp>
        <p:sp>
          <p:nvSpPr>
            <p:cNvPr id="27" name="Rectangle 26">
              <a:extLst>
                <a:ext uri="{FF2B5EF4-FFF2-40B4-BE49-F238E27FC236}">
                  <a16:creationId xmlns:a16="http://schemas.microsoft.com/office/drawing/2014/main" id="{702B47CC-7975-A24A-B837-E6D680668E98}"/>
                </a:ext>
              </a:extLst>
            </p:cNvPr>
            <p:cNvSpPr/>
            <p:nvPr/>
          </p:nvSpPr>
          <p:spPr>
            <a:xfrm>
              <a:off x="611154" y="1189391"/>
              <a:ext cx="1016000" cy="104650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p:txBody>
        </p:sp>
      </p:grpSp>
      <p:grpSp>
        <p:nvGrpSpPr>
          <p:cNvPr id="29" name="Group 28">
            <a:extLst>
              <a:ext uri="{FF2B5EF4-FFF2-40B4-BE49-F238E27FC236}">
                <a16:creationId xmlns:a16="http://schemas.microsoft.com/office/drawing/2014/main" id="{7A6376BE-1231-3546-A591-D6B5957837B3}"/>
              </a:ext>
            </a:extLst>
          </p:cNvPr>
          <p:cNvGrpSpPr/>
          <p:nvPr/>
        </p:nvGrpSpPr>
        <p:grpSpPr>
          <a:xfrm>
            <a:off x="7421499" y="4504080"/>
            <a:ext cx="1534332" cy="2174499"/>
            <a:chOff x="338212" y="1189391"/>
            <a:chExt cx="1534332" cy="2174499"/>
          </a:xfrm>
          <a:solidFill>
            <a:srgbClr val="FFFCF3"/>
          </a:solidFill>
        </p:grpSpPr>
        <p:sp>
          <p:nvSpPr>
            <p:cNvPr id="30" name="Rounded Rectangle 29">
              <a:extLst>
                <a:ext uri="{FF2B5EF4-FFF2-40B4-BE49-F238E27FC236}">
                  <a16:creationId xmlns:a16="http://schemas.microsoft.com/office/drawing/2014/main" id="{83C306BF-77C8-0C44-B326-E064385A9E1A}"/>
                </a:ext>
              </a:extLst>
            </p:cNvPr>
            <p:cNvSpPr/>
            <p:nvPr/>
          </p:nvSpPr>
          <p:spPr>
            <a:xfrm>
              <a:off x="338212" y="1674575"/>
              <a:ext cx="1534332" cy="168931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Jonas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25050"/>
                  </a:solidFill>
                  <a:effectLst/>
                  <a:uLnTx/>
                  <a:uFillTx/>
                  <a:latin typeface="Century Gothic"/>
                  <a:ea typeface="+mn-ea"/>
                  <a:cs typeface="+mn-cs"/>
                </a:rPr>
                <a:t>Car</a:t>
              </a:r>
            </a:p>
          </p:txBody>
        </p:sp>
        <p:sp>
          <p:nvSpPr>
            <p:cNvPr id="31" name="Rectangle 30">
              <a:extLst>
                <a:ext uri="{FF2B5EF4-FFF2-40B4-BE49-F238E27FC236}">
                  <a16:creationId xmlns:a16="http://schemas.microsoft.com/office/drawing/2014/main" id="{8C236B62-0E4F-6B4C-B892-B4B8EABA2721}"/>
                </a:ext>
              </a:extLst>
            </p:cNvPr>
            <p:cNvSpPr/>
            <p:nvPr/>
          </p:nvSpPr>
          <p:spPr>
            <a:xfrm>
              <a:off x="611154" y="1189391"/>
              <a:ext cx="1016000" cy="104650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p:txBody>
        </p:sp>
      </p:grpSp>
      <p:grpSp>
        <p:nvGrpSpPr>
          <p:cNvPr id="33" name="Group 32">
            <a:extLst>
              <a:ext uri="{FF2B5EF4-FFF2-40B4-BE49-F238E27FC236}">
                <a16:creationId xmlns:a16="http://schemas.microsoft.com/office/drawing/2014/main" id="{216D9DE4-E48F-4D48-AD93-D79AC75F9823}"/>
              </a:ext>
            </a:extLst>
          </p:cNvPr>
          <p:cNvGrpSpPr/>
          <p:nvPr/>
        </p:nvGrpSpPr>
        <p:grpSpPr>
          <a:xfrm>
            <a:off x="6803923" y="1521"/>
            <a:ext cx="1534332" cy="2174499"/>
            <a:chOff x="338212" y="1189391"/>
            <a:chExt cx="1534332" cy="2174499"/>
          </a:xfrm>
          <a:solidFill>
            <a:srgbClr val="FFFCF3"/>
          </a:solidFill>
        </p:grpSpPr>
        <p:sp>
          <p:nvSpPr>
            <p:cNvPr id="34" name="Rounded Rectangle 33">
              <a:extLst>
                <a:ext uri="{FF2B5EF4-FFF2-40B4-BE49-F238E27FC236}">
                  <a16:creationId xmlns:a16="http://schemas.microsoft.com/office/drawing/2014/main" id="{6BFFF3BE-C556-AB49-A1B1-285D06DF9C3F}"/>
                </a:ext>
              </a:extLst>
            </p:cNvPr>
            <p:cNvSpPr/>
            <p:nvPr/>
          </p:nvSpPr>
          <p:spPr>
            <a:xfrm>
              <a:off x="338212" y="1674575"/>
              <a:ext cx="1534332" cy="168931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Hannes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35" name="Rectangle 34">
              <a:extLst>
                <a:ext uri="{FF2B5EF4-FFF2-40B4-BE49-F238E27FC236}">
                  <a16:creationId xmlns:a16="http://schemas.microsoft.com/office/drawing/2014/main" id="{61CEA783-2269-E748-9810-380853024B9F}"/>
                </a:ext>
              </a:extLst>
            </p:cNvPr>
            <p:cNvSpPr/>
            <p:nvPr/>
          </p:nvSpPr>
          <p:spPr>
            <a:xfrm>
              <a:off x="611154" y="1189391"/>
              <a:ext cx="1016000" cy="104650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p:txBody>
        </p:sp>
      </p:grpSp>
      <p:grpSp>
        <p:nvGrpSpPr>
          <p:cNvPr id="37" name="Group 36">
            <a:extLst>
              <a:ext uri="{FF2B5EF4-FFF2-40B4-BE49-F238E27FC236}">
                <a16:creationId xmlns:a16="http://schemas.microsoft.com/office/drawing/2014/main" id="{58CE9FB7-D785-5F4D-B1FD-316C5B2A2797}"/>
              </a:ext>
            </a:extLst>
          </p:cNvPr>
          <p:cNvGrpSpPr/>
          <p:nvPr/>
        </p:nvGrpSpPr>
        <p:grpSpPr>
          <a:xfrm>
            <a:off x="9070117" y="1064364"/>
            <a:ext cx="1534332" cy="2174499"/>
            <a:chOff x="338212" y="1189391"/>
            <a:chExt cx="1534332" cy="2174499"/>
          </a:xfrm>
          <a:solidFill>
            <a:srgbClr val="FFFCF3"/>
          </a:solidFill>
        </p:grpSpPr>
        <p:sp>
          <p:nvSpPr>
            <p:cNvPr id="38" name="Rounded Rectangle 37">
              <a:extLst>
                <a:ext uri="{FF2B5EF4-FFF2-40B4-BE49-F238E27FC236}">
                  <a16:creationId xmlns:a16="http://schemas.microsoft.com/office/drawing/2014/main" id="{A0D32216-C5F3-0343-B33D-7C39853CBE0E}"/>
                </a:ext>
              </a:extLst>
            </p:cNvPr>
            <p:cNvSpPr/>
            <p:nvPr/>
          </p:nvSpPr>
          <p:spPr>
            <a:xfrm>
              <a:off x="338212" y="1674575"/>
              <a:ext cx="1534332" cy="168931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525050"/>
                  </a:solidFill>
                  <a:effectLst/>
                  <a:uLnTx/>
                  <a:uFillTx/>
                  <a:latin typeface="Century Gothic"/>
                  <a:ea typeface="+mn-ea"/>
                  <a:cs typeface="+mn-cs"/>
                </a:rPr>
                <a:t>Neele</a:t>
              </a:r>
              <a:endParaRPr kumimoji="0" lang="en-US" sz="1800" b="1"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25050"/>
                  </a:solidFill>
                  <a:effectLst/>
                  <a:uLnTx/>
                  <a:uFillTx/>
                  <a:latin typeface="Century Gothic"/>
                  <a:ea typeface="+mn-ea"/>
                  <a:cs typeface="+mn-cs"/>
                </a:rPr>
                <a:t>Train</a:t>
              </a:r>
            </a:p>
          </p:txBody>
        </p:sp>
        <p:sp>
          <p:nvSpPr>
            <p:cNvPr id="39" name="Rectangle 38">
              <a:extLst>
                <a:ext uri="{FF2B5EF4-FFF2-40B4-BE49-F238E27FC236}">
                  <a16:creationId xmlns:a16="http://schemas.microsoft.com/office/drawing/2014/main" id="{B336D754-0E6F-8F4F-A4E1-59DD1A442579}"/>
                </a:ext>
              </a:extLst>
            </p:cNvPr>
            <p:cNvSpPr/>
            <p:nvPr/>
          </p:nvSpPr>
          <p:spPr>
            <a:xfrm>
              <a:off x="611154" y="1189391"/>
              <a:ext cx="1016000" cy="104650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p:txBody>
        </p:sp>
      </p:grpSp>
      <p:grpSp>
        <p:nvGrpSpPr>
          <p:cNvPr id="41" name="Group 40">
            <a:extLst>
              <a:ext uri="{FF2B5EF4-FFF2-40B4-BE49-F238E27FC236}">
                <a16:creationId xmlns:a16="http://schemas.microsoft.com/office/drawing/2014/main" id="{612B16DB-4E97-6148-92F3-C1A18A8DFCC8}"/>
              </a:ext>
            </a:extLst>
          </p:cNvPr>
          <p:cNvGrpSpPr/>
          <p:nvPr/>
        </p:nvGrpSpPr>
        <p:grpSpPr>
          <a:xfrm>
            <a:off x="9564499" y="3540070"/>
            <a:ext cx="1534332" cy="2174499"/>
            <a:chOff x="338212" y="1189391"/>
            <a:chExt cx="1534332" cy="2174499"/>
          </a:xfrm>
          <a:solidFill>
            <a:srgbClr val="FFFCF3"/>
          </a:solidFill>
        </p:grpSpPr>
        <p:sp>
          <p:nvSpPr>
            <p:cNvPr id="42" name="Rounded Rectangle 41">
              <a:extLst>
                <a:ext uri="{FF2B5EF4-FFF2-40B4-BE49-F238E27FC236}">
                  <a16:creationId xmlns:a16="http://schemas.microsoft.com/office/drawing/2014/main" id="{8E2284A0-169D-5947-AEA0-A5888DBB1B85}"/>
                </a:ext>
              </a:extLst>
            </p:cNvPr>
            <p:cNvSpPr/>
            <p:nvPr/>
          </p:nvSpPr>
          <p:spPr>
            <a:xfrm>
              <a:off x="338212" y="1674575"/>
              <a:ext cx="1534332" cy="168931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Anna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43" name="Rectangle 42">
              <a:extLst>
                <a:ext uri="{FF2B5EF4-FFF2-40B4-BE49-F238E27FC236}">
                  <a16:creationId xmlns:a16="http://schemas.microsoft.com/office/drawing/2014/main" id="{6D123A2E-8306-254A-B45F-6B74511A5D52}"/>
                </a:ext>
              </a:extLst>
            </p:cNvPr>
            <p:cNvSpPr/>
            <p:nvPr/>
          </p:nvSpPr>
          <p:spPr>
            <a:xfrm>
              <a:off x="611154" y="1189391"/>
              <a:ext cx="1016000" cy="104650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p:txBody>
        </p:sp>
      </p:grpSp>
      <p:pic>
        <p:nvPicPr>
          <p:cNvPr id="51" name="Picture 50" descr="A picture containing lamp, light&#10;&#10;Description automatically generated">
            <a:extLst>
              <a:ext uri="{FF2B5EF4-FFF2-40B4-BE49-F238E27FC236}">
                <a16:creationId xmlns:a16="http://schemas.microsoft.com/office/drawing/2014/main" id="{238CF473-48A9-C640-902A-887574DEFDE1}"/>
              </a:ext>
            </a:extLst>
          </p:cNvPr>
          <p:cNvPicPr>
            <a:picLocks noChangeAspect="1"/>
          </p:cNvPicPr>
          <p:nvPr/>
        </p:nvPicPr>
        <p:blipFill rotWithShape="1">
          <a:blip r:embed="rId5">
            <a:extLst>
              <a:ext uri="{28A0092B-C50C-407E-A947-70E740481C1C}">
                <a14:useLocalDpi xmlns:a14="http://schemas.microsoft.com/office/drawing/2010/main" val="0"/>
              </a:ext>
            </a:extLst>
          </a:blip>
          <a:srcRect l="75158" t="45124" r="4569" b="38913"/>
          <a:stretch/>
        </p:blipFill>
        <p:spPr>
          <a:xfrm>
            <a:off x="144597" y="3482216"/>
            <a:ext cx="1475947" cy="1162214"/>
          </a:xfrm>
          <a:prstGeom prst="rect">
            <a:avLst/>
          </a:prstGeom>
        </p:spPr>
      </p:pic>
      <p:pic>
        <p:nvPicPr>
          <p:cNvPr id="55" name="Picture 54" descr="A picture containing light, computer, sitting, traffic&#10;&#10;Description automatically generated">
            <a:extLst>
              <a:ext uri="{FF2B5EF4-FFF2-40B4-BE49-F238E27FC236}">
                <a16:creationId xmlns:a16="http://schemas.microsoft.com/office/drawing/2014/main" id="{8B3A1A09-606D-9E47-BBF8-CA66670977FF}"/>
              </a:ext>
            </a:extLst>
          </p:cNvPr>
          <p:cNvPicPr>
            <a:picLocks noChangeAspect="1"/>
          </p:cNvPicPr>
          <p:nvPr/>
        </p:nvPicPr>
        <p:blipFill rotWithShape="1">
          <a:blip r:embed="rId6">
            <a:extLst>
              <a:ext uri="{28A0092B-C50C-407E-A947-70E740481C1C}">
                <a14:useLocalDpi xmlns:a14="http://schemas.microsoft.com/office/drawing/2010/main" val="0"/>
              </a:ext>
            </a:extLst>
          </a:blip>
          <a:srcRect l="28151" t="55518" r="52953" b="27936"/>
          <a:stretch/>
        </p:blipFill>
        <p:spPr>
          <a:xfrm>
            <a:off x="7359783" y="4348170"/>
            <a:ext cx="1832759" cy="1604805"/>
          </a:xfrm>
          <a:prstGeom prst="rect">
            <a:avLst/>
          </a:prstGeom>
        </p:spPr>
      </p:pic>
      <p:pic>
        <p:nvPicPr>
          <p:cNvPr id="58" name="Picture 57" descr="A picture containing object, sitting, filled, light&#10;&#10;Description automatically generated">
            <a:extLst>
              <a:ext uri="{FF2B5EF4-FFF2-40B4-BE49-F238E27FC236}">
                <a16:creationId xmlns:a16="http://schemas.microsoft.com/office/drawing/2014/main" id="{7AA3D2B1-662C-A841-9BF2-29551DD6E0F1}"/>
              </a:ext>
            </a:extLst>
          </p:cNvPr>
          <p:cNvPicPr>
            <a:picLocks noChangeAspect="1"/>
          </p:cNvPicPr>
          <p:nvPr/>
        </p:nvPicPr>
        <p:blipFill rotWithShape="1">
          <a:blip r:embed="rId7">
            <a:extLst>
              <a:ext uri="{28A0092B-C50C-407E-A947-70E740481C1C}">
                <a14:useLocalDpi xmlns:a14="http://schemas.microsoft.com/office/drawing/2010/main" val="0"/>
              </a:ext>
            </a:extLst>
          </a:blip>
          <a:srcRect l="-169" t="84374" r="96319" b="8059"/>
          <a:stretch/>
        </p:blipFill>
        <p:spPr>
          <a:xfrm>
            <a:off x="9329441" y="984707"/>
            <a:ext cx="1016000" cy="1258583"/>
          </a:xfrm>
          <a:prstGeom prst="rect">
            <a:avLst/>
          </a:prstGeom>
        </p:spPr>
      </p:pic>
      <p:pic>
        <p:nvPicPr>
          <p:cNvPr id="59" name="Picture 58">
            <a:extLst>
              <a:ext uri="{FF2B5EF4-FFF2-40B4-BE49-F238E27FC236}">
                <a16:creationId xmlns:a16="http://schemas.microsoft.com/office/drawing/2014/main" id="{1AC6A7B9-8E65-D047-8FDC-2C8FF9566209}"/>
              </a:ext>
            </a:extLst>
          </p:cNvPr>
          <p:cNvPicPr>
            <a:picLocks noChangeAspect="1"/>
          </p:cNvPicPr>
          <p:nvPr/>
        </p:nvPicPr>
        <p:blipFill>
          <a:blip r:embed="rId8"/>
          <a:stretch>
            <a:fillRect/>
          </a:stretch>
        </p:blipFill>
        <p:spPr>
          <a:xfrm>
            <a:off x="9817410" y="3693687"/>
            <a:ext cx="1028509" cy="893517"/>
          </a:xfrm>
          <a:prstGeom prst="rect">
            <a:avLst/>
          </a:prstGeom>
        </p:spPr>
      </p:pic>
      <p:pic>
        <p:nvPicPr>
          <p:cNvPr id="60" name="Picture 59">
            <a:extLst>
              <a:ext uri="{FF2B5EF4-FFF2-40B4-BE49-F238E27FC236}">
                <a16:creationId xmlns:a16="http://schemas.microsoft.com/office/drawing/2014/main" id="{A9D8A3AD-707E-B045-B166-5338EDA81A25}"/>
              </a:ext>
            </a:extLst>
          </p:cNvPr>
          <p:cNvPicPr>
            <a:picLocks noChangeAspect="1"/>
          </p:cNvPicPr>
          <p:nvPr/>
        </p:nvPicPr>
        <p:blipFill>
          <a:blip r:embed="rId9"/>
          <a:stretch>
            <a:fillRect/>
          </a:stretch>
        </p:blipFill>
        <p:spPr>
          <a:xfrm>
            <a:off x="2546844" y="4640984"/>
            <a:ext cx="863924" cy="1052417"/>
          </a:xfrm>
          <a:prstGeom prst="rect">
            <a:avLst/>
          </a:prstGeom>
        </p:spPr>
      </p:pic>
      <p:pic>
        <p:nvPicPr>
          <p:cNvPr id="61" name="Picture 60">
            <a:extLst>
              <a:ext uri="{FF2B5EF4-FFF2-40B4-BE49-F238E27FC236}">
                <a16:creationId xmlns:a16="http://schemas.microsoft.com/office/drawing/2014/main" id="{41DCB144-725F-194E-96BA-78DE7F8E54FD}"/>
              </a:ext>
            </a:extLst>
          </p:cNvPr>
          <p:cNvPicPr>
            <a:picLocks noChangeAspect="1"/>
          </p:cNvPicPr>
          <p:nvPr/>
        </p:nvPicPr>
        <p:blipFill>
          <a:blip r:embed="rId10"/>
          <a:stretch>
            <a:fillRect/>
          </a:stretch>
        </p:blipFill>
        <p:spPr>
          <a:xfrm>
            <a:off x="7198670" y="167023"/>
            <a:ext cx="812319" cy="970108"/>
          </a:xfrm>
          <a:prstGeom prst="rect">
            <a:avLst/>
          </a:prstGeom>
        </p:spPr>
      </p:pic>
      <p:pic>
        <p:nvPicPr>
          <p:cNvPr id="62" name="Picture 61">
            <a:extLst>
              <a:ext uri="{FF2B5EF4-FFF2-40B4-BE49-F238E27FC236}">
                <a16:creationId xmlns:a16="http://schemas.microsoft.com/office/drawing/2014/main" id="{9EFE25B3-9AE8-5744-8BBF-1C12A6D0CAC6}"/>
              </a:ext>
            </a:extLst>
          </p:cNvPr>
          <p:cNvPicPr>
            <a:picLocks noChangeAspect="1"/>
          </p:cNvPicPr>
          <p:nvPr/>
        </p:nvPicPr>
        <p:blipFill>
          <a:blip r:embed="rId11"/>
          <a:stretch>
            <a:fillRect/>
          </a:stretch>
        </p:blipFill>
        <p:spPr>
          <a:xfrm>
            <a:off x="5133375" y="4676767"/>
            <a:ext cx="998750" cy="1060784"/>
          </a:xfrm>
          <a:prstGeom prst="rect">
            <a:avLst/>
          </a:prstGeom>
        </p:spPr>
      </p:pic>
      <p:cxnSp>
        <p:nvCxnSpPr>
          <p:cNvPr id="66" name="Straight Connector 65">
            <a:extLst>
              <a:ext uri="{FF2B5EF4-FFF2-40B4-BE49-F238E27FC236}">
                <a16:creationId xmlns:a16="http://schemas.microsoft.com/office/drawing/2014/main" id="{45042060-7DEB-2841-B9F3-F4D5E3459195}"/>
              </a:ext>
            </a:extLst>
          </p:cNvPr>
          <p:cNvCxnSpPr>
            <a:cxnSpLocks/>
          </p:cNvCxnSpPr>
          <p:nvPr/>
        </p:nvCxnSpPr>
        <p:spPr>
          <a:xfrm flipV="1">
            <a:off x="1641341" y="4140445"/>
            <a:ext cx="1641150" cy="590073"/>
          </a:xfrm>
          <a:prstGeom prst="line">
            <a:avLst/>
          </a:prstGeom>
          <a:ln w="19050">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070946B-2C42-8B41-A9B8-A2447E2B01B0}"/>
              </a:ext>
            </a:extLst>
          </p:cNvPr>
          <p:cNvCxnSpPr>
            <a:cxnSpLocks/>
          </p:cNvCxnSpPr>
          <p:nvPr/>
        </p:nvCxnSpPr>
        <p:spPr>
          <a:xfrm flipV="1">
            <a:off x="3758880" y="4063323"/>
            <a:ext cx="1247027" cy="1854011"/>
          </a:xfrm>
          <a:prstGeom prst="line">
            <a:avLst/>
          </a:prstGeom>
          <a:ln w="19050">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789415A-3F71-4742-8FED-D83921E15C61}"/>
              </a:ext>
            </a:extLst>
          </p:cNvPr>
          <p:cNvCxnSpPr>
            <a:cxnSpLocks/>
          </p:cNvCxnSpPr>
          <p:nvPr/>
        </p:nvCxnSpPr>
        <p:spPr>
          <a:xfrm flipH="1">
            <a:off x="4295047" y="2171817"/>
            <a:ext cx="3156608" cy="1180814"/>
          </a:xfrm>
          <a:prstGeom prst="line">
            <a:avLst/>
          </a:prstGeom>
          <a:ln w="19050">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2D28C34-4545-134B-AA3E-C14C8A96115D}"/>
              </a:ext>
            </a:extLst>
          </p:cNvPr>
          <p:cNvCxnSpPr>
            <a:cxnSpLocks/>
          </p:cNvCxnSpPr>
          <p:nvPr/>
        </p:nvCxnSpPr>
        <p:spPr>
          <a:xfrm>
            <a:off x="7198670" y="4209075"/>
            <a:ext cx="2365828" cy="203029"/>
          </a:xfrm>
          <a:prstGeom prst="line">
            <a:avLst/>
          </a:prstGeom>
          <a:ln w="19050">
            <a:solidFill>
              <a:srgbClr val="1F4E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740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62706" cy="647577"/>
          </a:xfrm>
        </p:spPr>
        <p:txBody>
          <a:bodyPr>
            <a:normAutofit/>
          </a:bodyPr>
          <a:lstStyle/>
          <a:p>
            <a:r>
              <a:rPr lang="en-GB" sz="2800" b="1" dirty="0">
                <a:solidFill>
                  <a:schemeClr val="bg1"/>
                </a:solidFill>
              </a:rPr>
              <a:t>Person B</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3" name="Picture 12" descr="A close up of a logo&#10;&#10;Description automatically generated">
            <a:extLst>
              <a:ext uri="{FF2B5EF4-FFF2-40B4-BE49-F238E27FC236}">
                <a16:creationId xmlns:a16="http://schemas.microsoft.com/office/drawing/2014/main" id="{201EB97A-2725-524C-BD0A-DB3D5579C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2491" y="-14393"/>
            <a:ext cx="3987307" cy="4601892"/>
          </a:xfrm>
          <a:prstGeom prst="rect">
            <a:avLst/>
          </a:prstGeom>
        </p:spPr>
      </p:pic>
      <p:grpSp>
        <p:nvGrpSpPr>
          <p:cNvPr id="16" name="Group 15">
            <a:extLst>
              <a:ext uri="{FF2B5EF4-FFF2-40B4-BE49-F238E27FC236}">
                <a16:creationId xmlns:a16="http://schemas.microsoft.com/office/drawing/2014/main" id="{88647CFF-7B74-E342-A0D6-371C5C2BCC75}"/>
              </a:ext>
            </a:extLst>
          </p:cNvPr>
          <p:cNvGrpSpPr/>
          <p:nvPr/>
        </p:nvGrpSpPr>
        <p:grpSpPr>
          <a:xfrm>
            <a:off x="873764" y="984707"/>
            <a:ext cx="1534332" cy="2174499"/>
            <a:chOff x="338212" y="1189391"/>
            <a:chExt cx="1534332" cy="2174499"/>
          </a:xfrm>
          <a:solidFill>
            <a:srgbClr val="FFFCF3"/>
          </a:solidFill>
        </p:grpSpPr>
        <p:sp>
          <p:nvSpPr>
            <p:cNvPr id="6" name="Rounded Rectangle 5">
              <a:extLst>
                <a:ext uri="{FF2B5EF4-FFF2-40B4-BE49-F238E27FC236}">
                  <a16:creationId xmlns:a16="http://schemas.microsoft.com/office/drawing/2014/main" id="{BA83AA5F-E1F5-9F42-A409-EB73D44FB6A3}"/>
                </a:ext>
              </a:extLst>
            </p:cNvPr>
            <p:cNvSpPr/>
            <p:nvPr/>
          </p:nvSpPr>
          <p:spPr>
            <a:xfrm>
              <a:off x="338212" y="1674575"/>
              <a:ext cx="1534332" cy="168931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David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8" name="Rectangle 7">
              <a:extLst>
                <a:ext uri="{FF2B5EF4-FFF2-40B4-BE49-F238E27FC236}">
                  <a16:creationId xmlns:a16="http://schemas.microsoft.com/office/drawing/2014/main" id="{4B4EB138-961B-C54E-B9B6-449CB7869B02}"/>
                </a:ext>
              </a:extLst>
            </p:cNvPr>
            <p:cNvSpPr/>
            <p:nvPr/>
          </p:nvSpPr>
          <p:spPr>
            <a:xfrm>
              <a:off x="611154" y="1189391"/>
              <a:ext cx="1016000" cy="104650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15" name="Picture 14" descr="A picture containing toy, holding, player, person&#10;&#10;Description automatically generated">
              <a:extLst>
                <a:ext uri="{FF2B5EF4-FFF2-40B4-BE49-F238E27FC236}">
                  <a16:creationId xmlns:a16="http://schemas.microsoft.com/office/drawing/2014/main" id="{EA8F1C73-61ED-4243-A540-27456A2F90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430" r="29333" b="77164"/>
            <a:stretch/>
          </p:blipFill>
          <p:spPr>
            <a:xfrm>
              <a:off x="611154" y="1293455"/>
              <a:ext cx="1016000" cy="942443"/>
            </a:xfrm>
            <a:prstGeom prst="rect">
              <a:avLst/>
            </a:prstGeom>
            <a:grpFill/>
            <a:ln>
              <a:solidFill>
                <a:schemeClr val="tx1"/>
              </a:solidFill>
            </a:ln>
          </p:spPr>
        </p:pic>
      </p:grpSp>
      <p:grpSp>
        <p:nvGrpSpPr>
          <p:cNvPr id="17" name="Group 16">
            <a:extLst>
              <a:ext uri="{FF2B5EF4-FFF2-40B4-BE49-F238E27FC236}">
                <a16:creationId xmlns:a16="http://schemas.microsoft.com/office/drawing/2014/main" id="{5C15A822-9764-F144-948F-0473ECCB6997}"/>
              </a:ext>
            </a:extLst>
          </p:cNvPr>
          <p:cNvGrpSpPr/>
          <p:nvPr/>
        </p:nvGrpSpPr>
        <p:grpSpPr>
          <a:xfrm>
            <a:off x="106598" y="3418133"/>
            <a:ext cx="1534332" cy="2174499"/>
            <a:chOff x="338212" y="1189391"/>
            <a:chExt cx="1534332" cy="2174499"/>
          </a:xfrm>
          <a:solidFill>
            <a:srgbClr val="FFFCF3"/>
          </a:solidFill>
        </p:grpSpPr>
        <p:sp>
          <p:nvSpPr>
            <p:cNvPr id="18" name="Rounded Rectangle 17">
              <a:extLst>
                <a:ext uri="{FF2B5EF4-FFF2-40B4-BE49-F238E27FC236}">
                  <a16:creationId xmlns:a16="http://schemas.microsoft.com/office/drawing/2014/main" id="{1218D30D-0137-C643-A4EB-DC7B62C9C246}"/>
                </a:ext>
              </a:extLst>
            </p:cNvPr>
            <p:cNvSpPr/>
            <p:nvPr/>
          </p:nvSpPr>
          <p:spPr>
            <a:xfrm>
              <a:off x="338212" y="1674575"/>
              <a:ext cx="1534332" cy="168931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Laura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25050"/>
                  </a:solidFill>
                  <a:effectLst/>
                  <a:uLnTx/>
                  <a:uFillTx/>
                  <a:latin typeface="Century Gothic"/>
                  <a:ea typeface="+mn-ea"/>
                  <a:cs typeface="+mn-cs"/>
                </a:rPr>
                <a:t>Train</a:t>
              </a:r>
            </a:p>
          </p:txBody>
        </p:sp>
        <p:sp>
          <p:nvSpPr>
            <p:cNvPr id="19" name="Rectangle 18">
              <a:extLst>
                <a:ext uri="{FF2B5EF4-FFF2-40B4-BE49-F238E27FC236}">
                  <a16:creationId xmlns:a16="http://schemas.microsoft.com/office/drawing/2014/main" id="{052DC1DB-01DC-CD44-BD72-2B91CCF1A5CA}"/>
                </a:ext>
              </a:extLst>
            </p:cNvPr>
            <p:cNvSpPr/>
            <p:nvPr/>
          </p:nvSpPr>
          <p:spPr>
            <a:xfrm>
              <a:off x="611154" y="1189391"/>
              <a:ext cx="1016000" cy="104650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p:txBody>
        </p:sp>
      </p:grpSp>
      <p:grpSp>
        <p:nvGrpSpPr>
          <p:cNvPr id="21" name="Group 20">
            <a:extLst>
              <a:ext uri="{FF2B5EF4-FFF2-40B4-BE49-F238E27FC236}">
                <a16:creationId xmlns:a16="http://schemas.microsoft.com/office/drawing/2014/main" id="{DE886A64-A75A-8F40-A1E7-0369FC97745B}"/>
              </a:ext>
            </a:extLst>
          </p:cNvPr>
          <p:cNvGrpSpPr/>
          <p:nvPr/>
        </p:nvGrpSpPr>
        <p:grpSpPr>
          <a:xfrm>
            <a:off x="2222046" y="4627320"/>
            <a:ext cx="1534332" cy="2174499"/>
            <a:chOff x="338212" y="1189391"/>
            <a:chExt cx="1534332" cy="2174499"/>
          </a:xfrm>
          <a:solidFill>
            <a:srgbClr val="FFFCF3"/>
          </a:solidFill>
        </p:grpSpPr>
        <p:sp>
          <p:nvSpPr>
            <p:cNvPr id="22" name="Rounded Rectangle 21">
              <a:extLst>
                <a:ext uri="{FF2B5EF4-FFF2-40B4-BE49-F238E27FC236}">
                  <a16:creationId xmlns:a16="http://schemas.microsoft.com/office/drawing/2014/main" id="{D12A4CCF-E899-9F4D-A89C-B1C0C332EA90}"/>
                </a:ext>
              </a:extLst>
            </p:cNvPr>
            <p:cNvSpPr/>
            <p:nvPr/>
          </p:nvSpPr>
          <p:spPr>
            <a:xfrm>
              <a:off x="338212" y="1674575"/>
              <a:ext cx="1534332" cy="168931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Max</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25050"/>
                  </a:solidFill>
                  <a:effectLst/>
                  <a:uLnTx/>
                  <a:uFillTx/>
                  <a:latin typeface="Century Gothic"/>
                  <a:ea typeface="+mn-ea"/>
                  <a:cs typeface="+mn-cs"/>
                </a:rPr>
                <a:t>Bus</a:t>
              </a:r>
            </a:p>
          </p:txBody>
        </p:sp>
        <p:sp>
          <p:nvSpPr>
            <p:cNvPr id="23" name="Rectangle 22">
              <a:extLst>
                <a:ext uri="{FF2B5EF4-FFF2-40B4-BE49-F238E27FC236}">
                  <a16:creationId xmlns:a16="http://schemas.microsoft.com/office/drawing/2014/main" id="{A48B85FB-87D5-DB47-995C-12D8851A6B8A}"/>
                </a:ext>
              </a:extLst>
            </p:cNvPr>
            <p:cNvSpPr/>
            <p:nvPr/>
          </p:nvSpPr>
          <p:spPr>
            <a:xfrm>
              <a:off x="611154" y="1189391"/>
              <a:ext cx="1016000" cy="104650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p:txBody>
        </p:sp>
      </p:grpSp>
      <p:grpSp>
        <p:nvGrpSpPr>
          <p:cNvPr id="25" name="Group 24">
            <a:extLst>
              <a:ext uri="{FF2B5EF4-FFF2-40B4-BE49-F238E27FC236}">
                <a16:creationId xmlns:a16="http://schemas.microsoft.com/office/drawing/2014/main" id="{BE71B2D1-3B89-6945-A73C-71396BCCED56}"/>
              </a:ext>
            </a:extLst>
          </p:cNvPr>
          <p:cNvGrpSpPr/>
          <p:nvPr/>
        </p:nvGrpSpPr>
        <p:grpSpPr>
          <a:xfrm>
            <a:off x="4821312" y="4640984"/>
            <a:ext cx="1534332" cy="2174499"/>
            <a:chOff x="338212" y="1189391"/>
            <a:chExt cx="1534332" cy="2174499"/>
          </a:xfrm>
          <a:solidFill>
            <a:srgbClr val="FFFCF3"/>
          </a:solidFill>
        </p:grpSpPr>
        <p:sp>
          <p:nvSpPr>
            <p:cNvPr id="26" name="Rounded Rectangle 25">
              <a:extLst>
                <a:ext uri="{FF2B5EF4-FFF2-40B4-BE49-F238E27FC236}">
                  <a16:creationId xmlns:a16="http://schemas.microsoft.com/office/drawing/2014/main" id="{DB9D1ED3-1600-F546-A2B4-FB15CC6BB15E}"/>
                </a:ext>
              </a:extLst>
            </p:cNvPr>
            <p:cNvSpPr/>
            <p:nvPr/>
          </p:nvSpPr>
          <p:spPr>
            <a:xfrm>
              <a:off x="338212" y="1674575"/>
              <a:ext cx="1534332" cy="168931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Judith</a:t>
              </a: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27" name="Rectangle 26">
              <a:extLst>
                <a:ext uri="{FF2B5EF4-FFF2-40B4-BE49-F238E27FC236}">
                  <a16:creationId xmlns:a16="http://schemas.microsoft.com/office/drawing/2014/main" id="{702B47CC-7975-A24A-B837-E6D680668E98}"/>
                </a:ext>
              </a:extLst>
            </p:cNvPr>
            <p:cNvSpPr/>
            <p:nvPr/>
          </p:nvSpPr>
          <p:spPr>
            <a:xfrm>
              <a:off x="611154" y="1189391"/>
              <a:ext cx="1016000" cy="104650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p:txBody>
        </p:sp>
      </p:grpSp>
      <p:grpSp>
        <p:nvGrpSpPr>
          <p:cNvPr id="29" name="Group 28">
            <a:extLst>
              <a:ext uri="{FF2B5EF4-FFF2-40B4-BE49-F238E27FC236}">
                <a16:creationId xmlns:a16="http://schemas.microsoft.com/office/drawing/2014/main" id="{7A6376BE-1231-3546-A591-D6B5957837B3}"/>
              </a:ext>
            </a:extLst>
          </p:cNvPr>
          <p:cNvGrpSpPr/>
          <p:nvPr/>
        </p:nvGrpSpPr>
        <p:grpSpPr>
          <a:xfrm>
            <a:off x="7421499" y="4504080"/>
            <a:ext cx="1534332" cy="2174499"/>
            <a:chOff x="338212" y="1189391"/>
            <a:chExt cx="1534332" cy="2174499"/>
          </a:xfrm>
          <a:solidFill>
            <a:srgbClr val="FFFCF3"/>
          </a:solidFill>
        </p:grpSpPr>
        <p:sp>
          <p:nvSpPr>
            <p:cNvPr id="30" name="Rounded Rectangle 29">
              <a:extLst>
                <a:ext uri="{FF2B5EF4-FFF2-40B4-BE49-F238E27FC236}">
                  <a16:creationId xmlns:a16="http://schemas.microsoft.com/office/drawing/2014/main" id="{83C306BF-77C8-0C44-B326-E064385A9E1A}"/>
                </a:ext>
              </a:extLst>
            </p:cNvPr>
            <p:cNvSpPr/>
            <p:nvPr/>
          </p:nvSpPr>
          <p:spPr>
            <a:xfrm>
              <a:off x="338212" y="1674575"/>
              <a:ext cx="1534332" cy="168931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Jonas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31" name="Rectangle 30">
              <a:extLst>
                <a:ext uri="{FF2B5EF4-FFF2-40B4-BE49-F238E27FC236}">
                  <a16:creationId xmlns:a16="http://schemas.microsoft.com/office/drawing/2014/main" id="{8C236B62-0E4F-6B4C-B892-B4B8EABA2721}"/>
                </a:ext>
              </a:extLst>
            </p:cNvPr>
            <p:cNvSpPr/>
            <p:nvPr/>
          </p:nvSpPr>
          <p:spPr>
            <a:xfrm>
              <a:off x="611154" y="1189391"/>
              <a:ext cx="1016000" cy="104650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p:txBody>
        </p:sp>
      </p:grpSp>
      <p:grpSp>
        <p:nvGrpSpPr>
          <p:cNvPr id="33" name="Group 32">
            <a:extLst>
              <a:ext uri="{FF2B5EF4-FFF2-40B4-BE49-F238E27FC236}">
                <a16:creationId xmlns:a16="http://schemas.microsoft.com/office/drawing/2014/main" id="{216D9DE4-E48F-4D48-AD93-D79AC75F9823}"/>
              </a:ext>
            </a:extLst>
          </p:cNvPr>
          <p:cNvGrpSpPr/>
          <p:nvPr/>
        </p:nvGrpSpPr>
        <p:grpSpPr>
          <a:xfrm>
            <a:off x="6803923" y="1521"/>
            <a:ext cx="1534332" cy="2174499"/>
            <a:chOff x="338212" y="1189391"/>
            <a:chExt cx="1534332" cy="2174499"/>
          </a:xfrm>
          <a:solidFill>
            <a:srgbClr val="FFFCF3"/>
          </a:solidFill>
        </p:grpSpPr>
        <p:sp>
          <p:nvSpPr>
            <p:cNvPr id="34" name="Rounded Rectangle 33">
              <a:extLst>
                <a:ext uri="{FF2B5EF4-FFF2-40B4-BE49-F238E27FC236}">
                  <a16:creationId xmlns:a16="http://schemas.microsoft.com/office/drawing/2014/main" id="{6BFFF3BE-C556-AB49-A1B1-285D06DF9C3F}"/>
                </a:ext>
              </a:extLst>
            </p:cNvPr>
            <p:cNvSpPr/>
            <p:nvPr/>
          </p:nvSpPr>
          <p:spPr>
            <a:xfrm>
              <a:off x="338212" y="1674575"/>
              <a:ext cx="1534332" cy="168931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Hannes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25050"/>
                  </a:solidFill>
                  <a:effectLst/>
                  <a:uLnTx/>
                  <a:uFillTx/>
                  <a:latin typeface="Century Gothic"/>
                  <a:ea typeface="+mn-ea"/>
                  <a:cs typeface="+mn-cs"/>
                </a:rPr>
                <a:t>Bike</a:t>
              </a:r>
            </a:p>
          </p:txBody>
        </p:sp>
        <p:sp>
          <p:nvSpPr>
            <p:cNvPr id="35" name="Rectangle 34">
              <a:extLst>
                <a:ext uri="{FF2B5EF4-FFF2-40B4-BE49-F238E27FC236}">
                  <a16:creationId xmlns:a16="http://schemas.microsoft.com/office/drawing/2014/main" id="{61CEA783-2269-E748-9810-380853024B9F}"/>
                </a:ext>
              </a:extLst>
            </p:cNvPr>
            <p:cNvSpPr/>
            <p:nvPr/>
          </p:nvSpPr>
          <p:spPr>
            <a:xfrm>
              <a:off x="611154" y="1189391"/>
              <a:ext cx="1016000" cy="104650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p:txBody>
        </p:sp>
      </p:grpSp>
      <p:grpSp>
        <p:nvGrpSpPr>
          <p:cNvPr id="37" name="Group 36">
            <a:extLst>
              <a:ext uri="{FF2B5EF4-FFF2-40B4-BE49-F238E27FC236}">
                <a16:creationId xmlns:a16="http://schemas.microsoft.com/office/drawing/2014/main" id="{58CE9FB7-D785-5F4D-B1FD-316C5B2A2797}"/>
              </a:ext>
            </a:extLst>
          </p:cNvPr>
          <p:cNvGrpSpPr/>
          <p:nvPr/>
        </p:nvGrpSpPr>
        <p:grpSpPr>
          <a:xfrm>
            <a:off x="9070117" y="1064364"/>
            <a:ext cx="1534332" cy="2174499"/>
            <a:chOff x="338212" y="1189391"/>
            <a:chExt cx="1534332" cy="2174499"/>
          </a:xfrm>
          <a:solidFill>
            <a:srgbClr val="FFFCF3"/>
          </a:solidFill>
        </p:grpSpPr>
        <p:sp>
          <p:nvSpPr>
            <p:cNvPr id="38" name="Rounded Rectangle 37">
              <a:extLst>
                <a:ext uri="{FF2B5EF4-FFF2-40B4-BE49-F238E27FC236}">
                  <a16:creationId xmlns:a16="http://schemas.microsoft.com/office/drawing/2014/main" id="{A0D32216-C5F3-0343-B33D-7C39853CBE0E}"/>
                </a:ext>
              </a:extLst>
            </p:cNvPr>
            <p:cNvSpPr/>
            <p:nvPr/>
          </p:nvSpPr>
          <p:spPr>
            <a:xfrm>
              <a:off x="338212" y="1674575"/>
              <a:ext cx="1534332" cy="168931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525050"/>
                  </a:solidFill>
                  <a:effectLst/>
                  <a:uLnTx/>
                  <a:uFillTx/>
                  <a:latin typeface="Century Gothic"/>
                  <a:ea typeface="+mn-ea"/>
                  <a:cs typeface="+mn-cs"/>
                </a:rPr>
                <a:t>Neele</a:t>
              </a:r>
              <a:endParaRPr kumimoji="0" lang="en-US" sz="1800" b="1"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39" name="Rectangle 38">
              <a:extLst>
                <a:ext uri="{FF2B5EF4-FFF2-40B4-BE49-F238E27FC236}">
                  <a16:creationId xmlns:a16="http://schemas.microsoft.com/office/drawing/2014/main" id="{B336D754-0E6F-8F4F-A4E1-59DD1A442579}"/>
                </a:ext>
              </a:extLst>
            </p:cNvPr>
            <p:cNvSpPr/>
            <p:nvPr/>
          </p:nvSpPr>
          <p:spPr>
            <a:xfrm>
              <a:off x="611154" y="1189391"/>
              <a:ext cx="1016000" cy="104650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p:txBody>
        </p:sp>
      </p:grpSp>
      <p:grpSp>
        <p:nvGrpSpPr>
          <p:cNvPr id="41" name="Group 40">
            <a:extLst>
              <a:ext uri="{FF2B5EF4-FFF2-40B4-BE49-F238E27FC236}">
                <a16:creationId xmlns:a16="http://schemas.microsoft.com/office/drawing/2014/main" id="{612B16DB-4E97-6148-92F3-C1A18A8DFCC8}"/>
              </a:ext>
            </a:extLst>
          </p:cNvPr>
          <p:cNvGrpSpPr/>
          <p:nvPr/>
        </p:nvGrpSpPr>
        <p:grpSpPr>
          <a:xfrm>
            <a:off x="9564499" y="3540070"/>
            <a:ext cx="1534332" cy="2174499"/>
            <a:chOff x="338212" y="1189391"/>
            <a:chExt cx="1534332" cy="2174499"/>
          </a:xfrm>
          <a:solidFill>
            <a:srgbClr val="FFFCF3"/>
          </a:solidFill>
        </p:grpSpPr>
        <p:sp>
          <p:nvSpPr>
            <p:cNvPr id="42" name="Rounded Rectangle 41">
              <a:extLst>
                <a:ext uri="{FF2B5EF4-FFF2-40B4-BE49-F238E27FC236}">
                  <a16:creationId xmlns:a16="http://schemas.microsoft.com/office/drawing/2014/main" id="{8E2284A0-169D-5947-AEA0-A5888DBB1B85}"/>
                </a:ext>
              </a:extLst>
            </p:cNvPr>
            <p:cNvSpPr/>
            <p:nvPr/>
          </p:nvSpPr>
          <p:spPr>
            <a:xfrm>
              <a:off x="338212" y="1674575"/>
              <a:ext cx="1534332" cy="168931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5050"/>
                  </a:solidFill>
                  <a:effectLst/>
                  <a:uLnTx/>
                  <a:uFillTx/>
                  <a:latin typeface="Century Gothic"/>
                  <a:ea typeface="+mn-ea"/>
                  <a:cs typeface="+mn-cs"/>
                </a:rPr>
                <a:t>Anna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25050"/>
                  </a:solidFill>
                  <a:effectLst/>
                  <a:uLnTx/>
                  <a:uFillTx/>
                  <a:latin typeface="Century Gothic"/>
                  <a:ea typeface="+mn-ea"/>
                  <a:cs typeface="+mn-cs"/>
                </a:rPr>
                <a:t>Motorbike</a:t>
              </a:r>
            </a:p>
          </p:txBody>
        </p:sp>
        <p:sp>
          <p:nvSpPr>
            <p:cNvPr id="43" name="Rectangle 42">
              <a:extLst>
                <a:ext uri="{FF2B5EF4-FFF2-40B4-BE49-F238E27FC236}">
                  <a16:creationId xmlns:a16="http://schemas.microsoft.com/office/drawing/2014/main" id="{6D123A2E-8306-254A-B45F-6B74511A5D52}"/>
                </a:ext>
              </a:extLst>
            </p:cNvPr>
            <p:cNvSpPr/>
            <p:nvPr/>
          </p:nvSpPr>
          <p:spPr>
            <a:xfrm>
              <a:off x="611154" y="1189391"/>
              <a:ext cx="1016000" cy="104650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p:txBody>
        </p:sp>
      </p:grpSp>
      <p:pic>
        <p:nvPicPr>
          <p:cNvPr id="51" name="Picture 50" descr="A picture containing lamp, light&#10;&#10;Description automatically generated">
            <a:extLst>
              <a:ext uri="{FF2B5EF4-FFF2-40B4-BE49-F238E27FC236}">
                <a16:creationId xmlns:a16="http://schemas.microsoft.com/office/drawing/2014/main" id="{238CF473-48A9-C640-902A-887574DEFDE1}"/>
              </a:ext>
            </a:extLst>
          </p:cNvPr>
          <p:cNvPicPr>
            <a:picLocks noChangeAspect="1"/>
          </p:cNvPicPr>
          <p:nvPr/>
        </p:nvPicPr>
        <p:blipFill rotWithShape="1">
          <a:blip r:embed="rId5">
            <a:extLst>
              <a:ext uri="{28A0092B-C50C-407E-A947-70E740481C1C}">
                <a14:useLocalDpi xmlns:a14="http://schemas.microsoft.com/office/drawing/2010/main" val="0"/>
              </a:ext>
            </a:extLst>
          </a:blip>
          <a:srcRect l="75158" t="45124" r="4569" b="38913"/>
          <a:stretch/>
        </p:blipFill>
        <p:spPr>
          <a:xfrm>
            <a:off x="144597" y="3482216"/>
            <a:ext cx="1475947" cy="1162214"/>
          </a:xfrm>
          <a:prstGeom prst="rect">
            <a:avLst/>
          </a:prstGeom>
        </p:spPr>
      </p:pic>
      <p:pic>
        <p:nvPicPr>
          <p:cNvPr id="55" name="Picture 54" descr="A picture containing light, computer, sitting, traffic&#10;&#10;Description automatically generated">
            <a:extLst>
              <a:ext uri="{FF2B5EF4-FFF2-40B4-BE49-F238E27FC236}">
                <a16:creationId xmlns:a16="http://schemas.microsoft.com/office/drawing/2014/main" id="{8B3A1A09-606D-9E47-BBF8-CA66670977FF}"/>
              </a:ext>
            </a:extLst>
          </p:cNvPr>
          <p:cNvPicPr>
            <a:picLocks noChangeAspect="1"/>
          </p:cNvPicPr>
          <p:nvPr/>
        </p:nvPicPr>
        <p:blipFill rotWithShape="1">
          <a:blip r:embed="rId6">
            <a:extLst>
              <a:ext uri="{28A0092B-C50C-407E-A947-70E740481C1C}">
                <a14:useLocalDpi xmlns:a14="http://schemas.microsoft.com/office/drawing/2010/main" val="0"/>
              </a:ext>
            </a:extLst>
          </a:blip>
          <a:srcRect l="28151" t="55518" r="52953" b="27936"/>
          <a:stretch/>
        </p:blipFill>
        <p:spPr>
          <a:xfrm>
            <a:off x="7359783" y="4348170"/>
            <a:ext cx="1832759" cy="1604805"/>
          </a:xfrm>
          <a:prstGeom prst="rect">
            <a:avLst/>
          </a:prstGeom>
        </p:spPr>
      </p:pic>
      <p:pic>
        <p:nvPicPr>
          <p:cNvPr id="58" name="Picture 57" descr="A picture containing object, sitting, filled, light&#10;&#10;Description automatically generated">
            <a:extLst>
              <a:ext uri="{FF2B5EF4-FFF2-40B4-BE49-F238E27FC236}">
                <a16:creationId xmlns:a16="http://schemas.microsoft.com/office/drawing/2014/main" id="{7AA3D2B1-662C-A841-9BF2-29551DD6E0F1}"/>
              </a:ext>
            </a:extLst>
          </p:cNvPr>
          <p:cNvPicPr>
            <a:picLocks noChangeAspect="1"/>
          </p:cNvPicPr>
          <p:nvPr/>
        </p:nvPicPr>
        <p:blipFill rotWithShape="1">
          <a:blip r:embed="rId7">
            <a:extLst>
              <a:ext uri="{28A0092B-C50C-407E-A947-70E740481C1C}">
                <a14:useLocalDpi xmlns:a14="http://schemas.microsoft.com/office/drawing/2010/main" val="0"/>
              </a:ext>
            </a:extLst>
          </a:blip>
          <a:srcRect l="-169" t="84374" r="96319" b="8059"/>
          <a:stretch/>
        </p:blipFill>
        <p:spPr>
          <a:xfrm>
            <a:off x="9329441" y="984707"/>
            <a:ext cx="1016000" cy="1258583"/>
          </a:xfrm>
          <a:prstGeom prst="rect">
            <a:avLst/>
          </a:prstGeom>
        </p:spPr>
      </p:pic>
      <p:pic>
        <p:nvPicPr>
          <p:cNvPr id="59" name="Picture 58">
            <a:extLst>
              <a:ext uri="{FF2B5EF4-FFF2-40B4-BE49-F238E27FC236}">
                <a16:creationId xmlns:a16="http://schemas.microsoft.com/office/drawing/2014/main" id="{1AC6A7B9-8E65-D047-8FDC-2C8FF9566209}"/>
              </a:ext>
            </a:extLst>
          </p:cNvPr>
          <p:cNvPicPr>
            <a:picLocks noChangeAspect="1"/>
          </p:cNvPicPr>
          <p:nvPr/>
        </p:nvPicPr>
        <p:blipFill>
          <a:blip r:embed="rId8"/>
          <a:stretch>
            <a:fillRect/>
          </a:stretch>
        </p:blipFill>
        <p:spPr>
          <a:xfrm>
            <a:off x="9817410" y="3693687"/>
            <a:ext cx="1028509" cy="893517"/>
          </a:xfrm>
          <a:prstGeom prst="rect">
            <a:avLst/>
          </a:prstGeom>
        </p:spPr>
      </p:pic>
      <p:pic>
        <p:nvPicPr>
          <p:cNvPr id="60" name="Picture 59">
            <a:extLst>
              <a:ext uri="{FF2B5EF4-FFF2-40B4-BE49-F238E27FC236}">
                <a16:creationId xmlns:a16="http://schemas.microsoft.com/office/drawing/2014/main" id="{A9D8A3AD-707E-B045-B166-5338EDA81A25}"/>
              </a:ext>
            </a:extLst>
          </p:cNvPr>
          <p:cNvPicPr>
            <a:picLocks noChangeAspect="1"/>
          </p:cNvPicPr>
          <p:nvPr/>
        </p:nvPicPr>
        <p:blipFill>
          <a:blip r:embed="rId9"/>
          <a:stretch>
            <a:fillRect/>
          </a:stretch>
        </p:blipFill>
        <p:spPr>
          <a:xfrm>
            <a:off x="2546844" y="4640984"/>
            <a:ext cx="863924" cy="1052417"/>
          </a:xfrm>
          <a:prstGeom prst="rect">
            <a:avLst/>
          </a:prstGeom>
        </p:spPr>
      </p:pic>
      <p:pic>
        <p:nvPicPr>
          <p:cNvPr id="61" name="Picture 60">
            <a:extLst>
              <a:ext uri="{FF2B5EF4-FFF2-40B4-BE49-F238E27FC236}">
                <a16:creationId xmlns:a16="http://schemas.microsoft.com/office/drawing/2014/main" id="{41DCB144-725F-194E-96BA-78DE7F8E54FD}"/>
              </a:ext>
            </a:extLst>
          </p:cNvPr>
          <p:cNvPicPr>
            <a:picLocks noChangeAspect="1"/>
          </p:cNvPicPr>
          <p:nvPr/>
        </p:nvPicPr>
        <p:blipFill>
          <a:blip r:embed="rId10"/>
          <a:stretch>
            <a:fillRect/>
          </a:stretch>
        </p:blipFill>
        <p:spPr>
          <a:xfrm>
            <a:off x="7198670" y="167023"/>
            <a:ext cx="812319" cy="970108"/>
          </a:xfrm>
          <a:prstGeom prst="rect">
            <a:avLst/>
          </a:prstGeom>
        </p:spPr>
      </p:pic>
      <p:pic>
        <p:nvPicPr>
          <p:cNvPr id="62" name="Picture 61">
            <a:extLst>
              <a:ext uri="{FF2B5EF4-FFF2-40B4-BE49-F238E27FC236}">
                <a16:creationId xmlns:a16="http://schemas.microsoft.com/office/drawing/2014/main" id="{9EFE25B3-9AE8-5744-8BBF-1C12A6D0CAC6}"/>
              </a:ext>
            </a:extLst>
          </p:cNvPr>
          <p:cNvPicPr>
            <a:picLocks noChangeAspect="1"/>
          </p:cNvPicPr>
          <p:nvPr/>
        </p:nvPicPr>
        <p:blipFill>
          <a:blip r:embed="rId11"/>
          <a:stretch>
            <a:fillRect/>
          </a:stretch>
        </p:blipFill>
        <p:spPr>
          <a:xfrm>
            <a:off x="5133375" y="4676767"/>
            <a:ext cx="998750" cy="1060784"/>
          </a:xfrm>
          <a:prstGeom prst="rect">
            <a:avLst/>
          </a:prstGeom>
        </p:spPr>
      </p:pic>
      <p:cxnSp>
        <p:nvCxnSpPr>
          <p:cNvPr id="64" name="Straight Connector 63">
            <a:extLst>
              <a:ext uri="{FF2B5EF4-FFF2-40B4-BE49-F238E27FC236}">
                <a16:creationId xmlns:a16="http://schemas.microsoft.com/office/drawing/2014/main" id="{4C5B3E02-8838-E245-8B85-1F3D9ED2B066}"/>
              </a:ext>
            </a:extLst>
          </p:cNvPr>
          <p:cNvCxnSpPr>
            <a:cxnSpLocks/>
            <a:stCxn id="6" idx="3"/>
          </p:cNvCxnSpPr>
          <p:nvPr/>
        </p:nvCxnSpPr>
        <p:spPr>
          <a:xfrm>
            <a:off x="2408096" y="2314549"/>
            <a:ext cx="1119785" cy="79656"/>
          </a:xfrm>
          <a:prstGeom prst="line">
            <a:avLst/>
          </a:prstGeom>
          <a:ln w="19050">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75D6FE7-4B71-884D-A908-8D88374A42FE}"/>
              </a:ext>
            </a:extLst>
          </p:cNvPr>
          <p:cNvCxnSpPr>
            <a:cxnSpLocks/>
          </p:cNvCxnSpPr>
          <p:nvPr/>
        </p:nvCxnSpPr>
        <p:spPr>
          <a:xfrm flipV="1">
            <a:off x="5587039" y="3159206"/>
            <a:ext cx="0" cy="1468115"/>
          </a:xfrm>
          <a:prstGeom prst="line">
            <a:avLst/>
          </a:prstGeom>
          <a:ln w="19050">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31BCF1E-9B70-AC48-BA56-A92E1E42B655}"/>
              </a:ext>
            </a:extLst>
          </p:cNvPr>
          <p:cNvCxnSpPr>
            <a:cxnSpLocks/>
          </p:cNvCxnSpPr>
          <p:nvPr/>
        </p:nvCxnSpPr>
        <p:spPr>
          <a:xfrm flipV="1">
            <a:off x="4382393" y="2509831"/>
            <a:ext cx="4687724" cy="357616"/>
          </a:xfrm>
          <a:prstGeom prst="line">
            <a:avLst/>
          </a:prstGeom>
          <a:ln w="19050">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5932AA9-9623-6C46-8EA5-5787B370C44A}"/>
              </a:ext>
            </a:extLst>
          </p:cNvPr>
          <p:cNvCxnSpPr>
            <a:cxnSpLocks/>
          </p:cNvCxnSpPr>
          <p:nvPr/>
        </p:nvCxnSpPr>
        <p:spPr>
          <a:xfrm>
            <a:off x="5183511" y="3418133"/>
            <a:ext cx="2265540" cy="2319418"/>
          </a:xfrm>
          <a:prstGeom prst="line">
            <a:avLst/>
          </a:prstGeom>
          <a:ln w="19050">
            <a:solidFill>
              <a:srgbClr val="1F4E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902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347801" cy="647577"/>
          </a:xfrm>
        </p:spPr>
        <p:txBody>
          <a:bodyPr>
            <a:normAutofit/>
          </a:bodyPr>
          <a:lstStyle/>
          <a:p>
            <a:r>
              <a:rPr lang="en-GB" sz="2800" b="1" dirty="0" err="1">
                <a:solidFill>
                  <a:schemeClr val="bg1"/>
                </a:solidFill>
              </a:rPr>
              <a:t>Mias</a:t>
            </a:r>
            <a:r>
              <a:rPr lang="en-GB" sz="2800" b="1" dirty="0">
                <a:solidFill>
                  <a:schemeClr val="bg1"/>
                </a:solidFill>
              </a:rPr>
              <a:t> </a:t>
            </a:r>
            <a:r>
              <a:rPr lang="en-GB" sz="2800" b="1" dirty="0" err="1">
                <a:solidFill>
                  <a:schemeClr val="bg1"/>
                </a:solidFill>
              </a:rPr>
              <a:t>Englisch</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17F924C9-0A0B-034C-B323-0BBC344C82F9}"/>
              </a:ext>
            </a:extLst>
          </p:cNvPr>
          <p:cNvSpPr txBox="1"/>
          <p:nvPr/>
        </p:nvSpPr>
        <p:spPr>
          <a:xfrm>
            <a:off x="271431" y="2116027"/>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1. I travel to Scotland </a:t>
            </a:r>
            <a:r>
              <a:rPr kumimoji="0" lang="en-GB" sz="2000" b="1" i="1" u="none" strike="noStrike" kern="1200" cap="none" spc="0" normalizeH="0" baseline="0" noProof="0" dirty="0">
                <a:ln>
                  <a:noFill/>
                </a:ln>
                <a:effectLst/>
                <a:uLnTx/>
                <a:uFillTx/>
                <a:latin typeface="Century Gothic" panose="020F0302020204030204"/>
                <a:ea typeface="+mn-ea"/>
                <a:cs typeface="+mn-cs"/>
              </a:rPr>
              <a:t>without* my family</a:t>
            </a:r>
            <a:r>
              <a:rPr kumimoji="0" lang="en-GB" sz="2000" b="0" i="0" u="none" strike="noStrike" kern="1200" cap="none" spc="0" normalizeH="0" baseline="0" noProof="0" dirty="0">
                <a:ln>
                  <a:noFill/>
                </a:ln>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27CD4067-AF5B-E946-8E5B-DA95D279C551}"/>
              </a:ext>
            </a:extLst>
          </p:cNvPr>
          <p:cNvSpPr txBox="1"/>
          <p:nvPr/>
        </p:nvSpPr>
        <p:spPr>
          <a:xfrm>
            <a:off x="271426" y="3122718"/>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2. I go </a:t>
            </a:r>
            <a:r>
              <a:rPr kumimoji="0" lang="en-GB" sz="2000" b="1" i="1" u="none" strike="noStrike" kern="1200" cap="none" spc="0" normalizeH="0" baseline="0" noProof="0" dirty="0">
                <a:ln>
                  <a:noFill/>
                </a:ln>
                <a:effectLst/>
                <a:uLnTx/>
                <a:uFillTx/>
                <a:latin typeface="Century Gothic" panose="020F0302020204030204"/>
                <a:ea typeface="+mn-ea"/>
                <a:cs typeface="+mn-cs"/>
              </a:rPr>
              <a:t>to Glasgow </a:t>
            </a:r>
            <a:r>
              <a:rPr kumimoji="0" lang="en-GB" sz="2000" b="0" i="0" u="none" strike="noStrike" kern="1200" cap="none" spc="0" normalizeH="0" baseline="0" noProof="0" dirty="0">
                <a:ln>
                  <a:noFill/>
                </a:ln>
                <a:effectLst/>
                <a:uLnTx/>
                <a:uFillTx/>
                <a:latin typeface="Century Gothic" panose="020F0302020204030204"/>
                <a:ea typeface="+mn-ea"/>
                <a:cs typeface="+mn-cs"/>
              </a:rPr>
              <a:t>by ferry</a:t>
            </a:r>
            <a:endParaRPr kumimoji="0" lang="en-GB" sz="2000" b="0" i="1" u="none" strike="noStrike" kern="1200" cap="none" spc="0" normalizeH="0" baseline="0" noProof="0" dirty="0">
              <a:ln>
                <a:noFill/>
              </a:ln>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77C802AB-845D-BD4D-8420-6B242385EFA3}"/>
              </a:ext>
            </a:extLst>
          </p:cNvPr>
          <p:cNvSpPr txBox="1"/>
          <p:nvPr/>
        </p:nvSpPr>
        <p:spPr>
          <a:xfrm>
            <a:off x="271429" y="4132348"/>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3. I travel to the north </a:t>
            </a:r>
            <a:r>
              <a:rPr kumimoji="0" lang="en-GB" sz="2000" b="1" i="1" u="none" strike="noStrike" kern="1200" cap="none" spc="0" normalizeH="0" baseline="0" noProof="0" dirty="0">
                <a:ln>
                  <a:noFill/>
                </a:ln>
                <a:effectLst/>
                <a:uLnTx/>
                <a:uFillTx/>
                <a:latin typeface="Century Gothic" panose="020F0302020204030204"/>
                <a:ea typeface="+mn-ea"/>
                <a:cs typeface="+mn-cs"/>
              </a:rPr>
              <a:t>with Alastair</a:t>
            </a:r>
            <a:r>
              <a:rPr kumimoji="0" lang="en-GB" sz="2000" b="0" i="0" u="none" strike="noStrike" kern="1200" cap="none" spc="0" normalizeH="0" baseline="0" noProof="0" dirty="0">
                <a:ln>
                  <a:noFill/>
                </a:ln>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7182D073-1163-E04D-992D-7665654A1684}"/>
              </a:ext>
            </a:extLst>
          </p:cNvPr>
          <p:cNvSpPr txBox="1"/>
          <p:nvPr/>
        </p:nvSpPr>
        <p:spPr>
          <a:xfrm>
            <a:off x="271427" y="5175236"/>
            <a:ext cx="8445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4. We visit Loch Ness </a:t>
            </a:r>
            <a:r>
              <a:rPr kumimoji="0" lang="en-GB" sz="2000" b="1" i="1" u="none" strike="noStrike" kern="1200" cap="none" spc="0" normalizeH="0" baseline="0" noProof="0" dirty="0">
                <a:ln>
                  <a:noFill/>
                </a:ln>
                <a:effectLst/>
                <a:uLnTx/>
                <a:uFillTx/>
                <a:latin typeface="Century Gothic" panose="020F0302020204030204"/>
                <a:ea typeface="+mn-ea"/>
                <a:cs typeface="+mn-cs"/>
              </a:rPr>
              <a:t>together</a:t>
            </a:r>
            <a:r>
              <a:rPr kumimoji="0" lang="en-GB" sz="2000" b="0" i="0" u="none" strike="noStrike" kern="1200" cap="none" spc="0" normalizeH="0" baseline="0" noProof="0" dirty="0">
                <a:ln>
                  <a:noFill/>
                </a:ln>
                <a:effectLst/>
                <a:uLnTx/>
                <a:uFillTx/>
                <a:latin typeface="Century Gothic" panose="020F0302020204030204"/>
                <a:ea typeface="+mn-ea"/>
                <a:cs typeface="+mn-cs"/>
              </a:rPr>
              <a:t> and look for Nessie. I love that story!</a:t>
            </a:r>
          </a:p>
        </p:txBody>
      </p:sp>
      <p:sp>
        <p:nvSpPr>
          <p:cNvPr id="14" name="TextBox 13">
            <a:extLst>
              <a:ext uri="{FF2B5EF4-FFF2-40B4-BE49-F238E27FC236}">
                <a16:creationId xmlns:a16="http://schemas.microsoft.com/office/drawing/2014/main" id="{44F8440B-E3AA-394B-92AD-86B16BD39364}"/>
              </a:ext>
            </a:extLst>
          </p:cNvPr>
          <p:cNvSpPr txBox="1"/>
          <p:nvPr/>
        </p:nvSpPr>
        <p:spPr>
          <a:xfrm>
            <a:off x="417443" y="1329239"/>
            <a:ext cx="32656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Schreib</a:t>
            </a:r>
            <a:r>
              <a:rPr kumimoji="0" lang="en-US" sz="2400" b="0" i="0" u="none" strike="noStrike" kern="1200" cap="none" spc="0" normalizeH="0" baseline="0" noProof="0" dirty="0">
                <a:ln>
                  <a:noFill/>
                </a:ln>
                <a:effectLst/>
                <a:uLnTx/>
                <a:uFillTx/>
                <a:latin typeface="Century Gothic" panose="020F0302020204030204"/>
                <a:ea typeface="+mn-ea"/>
                <a:cs typeface="+mn-cs"/>
              </a:rPr>
              <a:t> auf Deutsch.</a:t>
            </a:r>
          </a:p>
        </p:txBody>
      </p:sp>
      <p:sp>
        <p:nvSpPr>
          <p:cNvPr id="18" name="TextBox 17">
            <a:extLst>
              <a:ext uri="{FF2B5EF4-FFF2-40B4-BE49-F238E27FC236}">
                <a16:creationId xmlns:a16="http://schemas.microsoft.com/office/drawing/2014/main" id="{55748DAA-B58A-A745-9114-49FAD82563C1}"/>
              </a:ext>
            </a:extLst>
          </p:cNvPr>
          <p:cNvSpPr txBox="1"/>
          <p:nvPr/>
        </p:nvSpPr>
        <p:spPr>
          <a:xfrm>
            <a:off x="569605" y="2491476"/>
            <a:ext cx="597631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ED7D31"/>
                </a:solidFill>
                <a:effectLst/>
                <a:uLnTx/>
                <a:uFillTx/>
                <a:latin typeface="Century Gothic" panose="020F0302020204030204"/>
                <a:ea typeface="+mn-ea"/>
                <a:cs typeface="+mn-cs"/>
              </a:rPr>
              <a:t>Ohne</a:t>
            </a:r>
            <a:r>
              <a:rPr kumimoji="0" lang="en-US" sz="2000" b="1" i="1"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1" i="1" u="none" strike="noStrike" kern="1200" cap="none" spc="0" normalizeH="0" baseline="0" noProof="0" dirty="0" err="1">
                <a:ln>
                  <a:noFill/>
                </a:ln>
                <a:solidFill>
                  <a:srgbClr val="ED7D31"/>
                </a:solidFill>
                <a:effectLst/>
                <a:uLnTx/>
                <a:uFillTx/>
                <a:latin typeface="Century Gothic" panose="020F0302020204030204"/>
                <a:ea typeface="+mn-ea"/>
                <a:cs typeface="+mn-cs"/>
              </a:rPr>
              <a:t>meine</a:t>
            </a:r>
            <a:r>
              <a:rPr kumimoji="0" lang="en-US" sz="2000" b="1" i="1"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1" i="1" u="none" strike="noStrike" kern="1200" cap="none" spc="0" normalizeH="0" baseline="0" noProof="0" dirty="0" err="1">
                <a:ln>
                  <a:noFill/>
                </a:ln>
                <a:solidFill>
                  <a:srgbClr val="ED7D31"/>
                </a:solidFill>
                <a:effectLst/>
                <a:uLnTx/>
                <a:uFillTx/>
                <a:latin typeface="Century Gothic" panose="020F0302020204030204"/>
                <a:ea typeface="+mn-ea"/>
                <a:cs typeface="+mn-cs"/>
              </a:rPr>
              <a:t>Familie</a:t>
            </a:r>
            <a:r>
              <a:rPr kumimoji="0" lang="en-US" sz="2000" b="1" i="1"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reise</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ich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nach</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Schottland</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BFD19DDD-D249-2D41-908C-B65A2E742DD0}"/>
              </a:ext>
            </a:extLst>
          </p:cNvPr>
          <p:cNvSpPr txBox="1"/>
          <p:nvPr/>
        </p:nvSpPr>
        <p:spPr>
          <a:xfrm>
            <a:off x="472340" y="4583969"/>
            <a:ext cx="471475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ED7D31"/>
                </a:solidFill>
                <a:effectLst/>
                <a:uLnTx/>
                <a:uFillTx/>
                <a:latin typeface="Century Gothic" panose="020F0302020204030204"/>
                <a:ea typeface="+mn-ea"/>
                <a:cs typeface="+mn-cs"/>
              </a:rPr>
              <a:t>Mit</a:t>
            </a:r>
            <a:r>
              <a:rPr kumimoji="0" lang="en-US" sz="2000" b="1" i="1" u="none" strike="noStrike" kern="1200" cap="none" spc="0" normalizeH="0" baseline="0" noProof="0" dirty="0">
                <a:ln>
                  <a:noFill/>
                </a:ln>
                <a:solidFill>
                  <a:srgbClr val="ED7D31"/>
                </a:solidFill>
                <a:effectLst/>
                <a:uLnTx/>
                <a:uFillTx/>
                <a:latin typeface="Century Gothic" panose="020F0302020204030204"/>
                <a:ea typeface="+mn-ea"/>
                <a:cs typeface="+mn-cs"/>
              </a:rPr>
              <a:t> Alastair</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fahre</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ich in den Norden .</a:t>
            </a:r>
          </a:p>
        </p:txBody>
      </p:sp>
      <p:sp>
        <p:nvSpPr>
          <p:cNvPr id="20" name="TextBox 19">
            <a:extLst>
              <a:ext uri="{FF2B5EF4-FFF2-40B4-BE49-F238E27FC236}">
                <a16:creationId xmlns:a16="http://schemas.microsoft.com/office/drawing/2014/main" id="{235B27FD-8149-984E-A244-608D628703A5}"/>
              </a:ext>
            </a:extLst>
          </p:cNvPr>
          <p:cNvSpPr txBox="1"/>
          <p:nvPr/>
        </p:nvSpPr>
        <p:spPr>
          <a:xfrm>
            <a:off x="569603" y="3501106"/>
            <a:ext cx="51106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ED7D31"/>
                </a:solidFill>
                <a:effectLst/>
                <a:uLnTx/>
                <a:uFillTx/>
                <a:latin typeface="Century Gothic" panose="020F0302020204030204"/>
                <a:ea typeface="+mn-ea"/>
                <a:cs typeface="+mn-cs"/>
              </a:rPr>
              <a:t>Nach</a:t>
            </a:r>
            <a:r>
              <a:rPr kumimoji="0" lang="en-US" sz="2000" b="1" i="1" u="none" strike="noStrike" kern="1200" cap="none" spc="0" normalizeH="0" baseline="0" noProof="0" dirty="0">
                <a:ln>
                  <a:noFill/>
                </a:ln>
                <a:solidFill>
                  <a:srgbClr val="ED7D31"/>
                </a:solidFill>
                <a:effectLst/>
                <a:uLnTx/>
                <a:uFillTx/>
                <a:latin typeface="Century Gothic" panose="020F0302020204030204"/>
                <a:ea typeface="+mn-ea"/>
                <a:cs typeface="+mn-cs"/>
              </a:rPr>
              <a:t> Glasgow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fahre</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ich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mit</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dem Schiff.</a:t>
            </a:r>
            <a:endParaRPr kumimoji="0" lang="en-US" sz="2000" b="1" i="1"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C6FA111F-8AD4-474F-8ED0-C34A8B4E37FC}"/>
              </a:ext>
            </a:extLst>
          </p:cNvPr>
          <p:cNvSpPr txBox="1"/>
          <p:nvPr/>
        </p:nvSpPr>
        <p:spPr>
          <a:xfrm>
            <a:off x="569605" y="5575346"/>
            <a:ext cx="104791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ED7D31"/>
                </a:solidFill>
                <a:effectLst/>
                <a:uLnTx/>
                <a:uFillTx/>
                <a:latin typeface="Century Gothic" panose="020F0302020204030204"/>
                <a:ea typeface="+mn-ea"/>
                <a:cs typeface="+mn-cs"/>
              </a:rPr>
              <a:t>Zusammen</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besuchen</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wir</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Loch Ness und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suchen</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Nessie. Ich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liebe</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diese</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Geschichte</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a:t>
            </a:r>
            <a:endParaRPr kumimoji="0" lang="en-US" sz="2000" b="1" i="1"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5" name="Speech Bubble: Rectangle with Corners Rounded 14">
            <a:extLst>
              <a:ext uri="{FF2B5EF4-FFF2-40B4-BE49-F238E27FC236}">
                <a16:creationId xmlns:a16="http://schemas.microsoft.com/office/drawing/2014/main" id="{F5705654-8BE3-4A79-8DB7-24B5686E5022}"/>
              </a:ext>
            </a:extLst>
          </p:cNvPr>
          <p:cNvSpPr/>
          <p:nvPr/>
        </p:nvSpPr>
        <p:spPr>
          <a:xfrm>
            <a:off x="8716442" y="1526591"/>
            <a:ext cx="3204127" cy="3534610"/>
          </a:xfrm>
          <a:prstGeom prst="wedgeRoundRectCallout">
            <a:avLst>
              <a:gd name="adj1" fmla="val -58029"/>
              <a:gd name="adj2" fmla="val -24119"/>
              <a:gd name="adj3" fmla="val 16667"/>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In each sentence, Mia is emphasising the most important part through use of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italics.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How can you communicate this using </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word order</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in German?</a:t>
            </a:r>
          </a:p>
        </p:txBody>
      </p:sp>
      <p:sp>
        <p:nvSpPr>
          <p:cNvPr id="17" name="TextBox 16">
            <a:extLst>
              <a:ext uri="{FF2B5EF4-FFF2-40B4-BE49-F238E27FC236}">
                <a16:creationId xmlns:a16="http://schemas.microsoft.com/office/drawing/2014/main" id="{DBE8FB0E-A6CF-4CAA-9E9A-213B8A698721}"/>
              </a:ext>
            </a:extLst>
          </p:cNvPr>
          <p:cNvSpPr txBox="1"/>
          <p:nvPr/>
        </p:nvSpPr>
        <p:spPr>
          <a:xfrm>
            <a:off x="3873604" y="210627"/>
            <a:ext cx="6481659" cy="1015663"/>
          </a:xfrm>
          <a:prstGeom prst="rect">
            <a:avLst/>
          </a:prstGeom>
          <a:noFill/>
          <a:ln w="127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Mia </a:t>
            </a:r>
            <a:r>
              <a:rPr kumimoji="0" lang="en-GB" sz="2000" b="0" i="0" u="none" strike="noStrike" kern="1200" cap="none" spc="0" normalizeH="0" baseline="0" noProof="0" dirty="0" err="1">
                <a:ln>
                  <a:noFill/>
                </a:ln>
                <a:effectLst/>
                <a:uLnTx/>
                <a:uFillTx/>
                <a:latin typeface="Century Gothic" panose="020F0302020204030204"/>
                <a:ea typeface="+mn-ea"/>
                <a:cs typeface="+mn-cs"/>
              </a:rPr>
              <a:t>schreibt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Sätze</a:t>
            </a:r>
            <a:r>
              <a:rPr kumimoji="0" lang="en-GB" sz="2000" b="0" i="0" u="none" strike="noStrike" kern="1200" cap="none" spc="0" normalizeH="0" baseline="0" noProof="0" dirty="0">
                <a:ln>
                  <a:noFill/>
                </a:ln>
                <a:effectLst/>
                <a:uLnTx/>
                <a:uFillTx/>
                <a:latin typeface="Century Gothic" panose="020F0302020204030204"/>
                <a:ea typeface="+mn-ea"/>
                <a:cs typeface="+mn-cs"/>
              </a:rPr>
              <a:t> auf </a:t>
            </a:r>
            <a:r>
              <a:rPr kumimoji="0" lang="en-GB" sz="2000" b="0" i="0" u="none" strike="noStrike" kern="1200" cap="none" spc="0" normalizeH="0" baseline="0" noProof="0" dirty="0" err="1">
                <a:ln>
                  <a:noFill/>
                </a:ln>
                <a:effectLst/>
                <a:uLnTx/>
                <a:uFillTx/>
                <a:latin typeface="Century Gothic" panose="020F0302020204030204"/>
                <a:ea typeface="+mn-ea"/>
                <a:cs typeface="+mn-cs"/>
              </a:rPr>
              <a:t>Englisch</a:t>
            </a:r>
            <a:r>
              <a:rPr kumimoji="0" lang="en-GB" sz="2000" b="0" i="0" u="none" strike="noStrike" kern="1200" cap="none" spc="0" normalizeH="0" baseline="0" noProof="0" dirty="0">
                <a:ln>
                  <a:noFill/>
                </a:ln>
                <a:effectLst/>
                <a:uLnTx/>
                <a:uFillTx/>
                <a:latin typeface="Century Gothic" panose="020F0302020204030204"/>
                <a:ea typeface="+mn-ea"/>
                <a:cs typeface="+mn-cs"/>
              </a:rPr>
              <a:t>. </a:t>
            </a:r>
            <a:br>
              <a:rPr kumimoji="0" lang="en-GB" sz="2000" b="0" i="0" u="none" strike="noStrike" kern="1200" cap="none" spc="0" normalizeH="0" baseline="0" noProof="0" dirty="0">
                <a:ln>
                  <a:noFill/>
                </a:ln>
                <a:effectLst/>
                <a:uLnTx/>
                <a:uFillTx/>
                <a:latin typeface="Century Gothic" panose="020F0302020204030204"/>
                <a:ea typeface="+mn-ea"/>
                <a:cs typeface="+mn-cs"/>
              </a:rPr>
            </a:br>
            <a:r>
              <a:rPr kumimoji="0" lang="en-GB" sz="2000" b="0" i="0" u="none" strike="noStrike" kern="1200" cap="none" spc="0" normalizeH="0" baseline="0" noProof="0" dirty="0" err="1">
                <a:ln>
                  <a:noFill/>
                </a:ln>
                <a:effectLst/>
                <a:uLnTx/>
                <a:uFillTx/>
                <a:latin typeface="Century Gothic" panose="020F0302020204030204"/>
                <a:ea typeface="+mn-ea"/>
                <a:cs typeface="+mn-cs"/>
              </a:rPr>
              <a:t>über</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Ihren</a:t>
            </a:r>
            <a:r>
              <a:rPr kumimoji="0" lang="en-GB" sz="2000" b="0" i="0" u="none" strike="noStrike" kern="1200" cap="none" spc="0" normalizeH="0" baseline="0" noProof="0" dirty="0">
                <a:ln>
                  <a:noFill/>
                </a:ln>
                <a:effectLst/>
                <a:uLnTx/>
                <a:uFillTx/>
                <a:latin typeface="Century Gothic" panose="020F0302020204030204"/>
                <a:ea typeface="+mn-ea"/>
                <a:cs typeface="+mn-cs"/>
              </a:rPr>
              <a:t> Traumurlaub.* Was </a:t>
            </a:r>
            <a:r>
              <a:rPr kumimoji="0" lang="en-GB" sz="2000" b="0" i="0" u="none" strike="noStrike" kern="1200" cap="none" spc="0" normalizeH="0" baseline="0" noProof="0" dirty="0" err="1">
                <a:ln>
                  <a:noFill/>
                </a:ln>
                <a:effectLst/>
                <a:uLnTx/>
                <a:uFillTx/>
                <a:latin typeface="Century Gothic" panose="020F0302020204030204"/>
                <a:ea typeface="+mn-ea"/>
                <a:cs typeface="+mn-cs"/>
              </a:rPr>
              <a:t>sagt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sie</a:t>
            </a:r>
            <a:r>
              <a:rPr kumimoji="0" lang="en-GB" sz="2000" b="0" i="0" u="none" strike="noStrike" kern="1200" cap="none" spc="0" normalizeH="0" baseline="0" noProof="0" dirty="0">
                <a:ln>
                  <a:noFill/>
                </a:ln>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Schreib</a:t>
            </a:r>
            <a:r>
              <a:rPr kumimoji="0" lang="en-GB" sz="2000" b="0" i="0" u="none" strike="noStrike" kern="1200" cap="none" spc="0" normalizeH="0" baseline="0" noProof="0" dirty="0">
                <a:ln>
                  <a:noFill/>
                </a:ln>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effectLst/>
                <a:uLnTx/>
                <a:uFillTx/>
                <a:latin typeface="Century Gothic" panose="020F0302020204030204"/>
                <a:ea typeface="+mn-ea"/>
                <a:cs typeface="+mn-cs"/>
              </a:rPr>
              <a:t>Sätze</a:t>
            </a:r>
            <a:r>
              <a:rPr kumimoji="0" lang="en-GB" sz="2000" b="0" i="0" u="none" strike="noStrike" kern="1200" cap="none" spc="0" normalizeH="0" baseline="0" noProof="0" dirty="0">
                <a:ln>
                  <a:noFill/>
                </a:ln>
                <a:effectLst/>
                <a:uLnTx/>
                <a:uFillTx/>
                <a:latin typeface="Century Gothic" panose="020F0302020204030204"/>
                <a:ea typeface="+mn-ea"/>
                <a:cs typeface="+mn-cs"/>
              </a:rPr>
              <a:t> auf </a:t>
            </a:r>
            <a:r>
              <a:rPr kumimoji="0" lang="en-GB" sz="2000" b="1" i="0" u="none" strike="noStrike" kern="1200" cap="none" spc="0" normalizeH="0" baseline="0" noProof="0" dirty="0">
                <a:ln>
                  <a:noFill/>
                </a:ln>
                <a:effectLst/>
                <a:uLnTx/>
                <a:uFillTx/>
                <a:latin typeface="Century Gothic" panose="020F0302020204030204"/>
                <a:ea typeface="+mn-ea"/>
                <a:cs typeface="+mn-cs"/>
              </a:rPr>
              <a:t>Deutsch</a:t>
            </a:r>
            <a:r>
              <a:rPr kumimoji="0" lang="en-GB" sz="2000" b="0" i="0" u="none" strike="noStrike" kern="1200" cap="none" spc="0" normalizeH="0" baseline="0" noProof="0" dirty="0">
                <a:ln>
                  <a:noFill/>
                </a:ln>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DD13820E-C145-407C-A59E-1E3355683768}"/>
              </a:ext>
            </a:extLst>
          </p:cNvPr>
          <p:cNvSpPr/>
          <p:nvPr/>
        </p:nvSpPr>
        <p:spPr>
          <a:xfrm>
            <a:off x="1205094" y="6415135"/>
            <a:ext cx="398199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Century Gothic" panose="020F0302020204030204"/>
                <a:ea typeface="+mn-ea"/>
                <a:cs typeface="+mn-cs"/>
              </a:rPr>
              <a:t>*without = </a:t>
            </a:r>
            <a:r>
              <a:rPr kumimoji="0" lang="en-GB" sz="1800" b="0" u="none" strike="noStrike" kern="1200" cap="none" spc="0" normalizeH="0" baseline="0" noProof="0" dirty="0" err="1">
                <a:ln>
                  <a:noFill/>
                </a:ln>
                <a:effectLst/>
                <a:uLnTx/>
                <a:uFillTx/>
                <a:latin typeface="Century Gothic" panose="020F0302020204030204"/>
                <a:ea typeface="+mn-ea"/>
                <a:cs typeface="+mn-cs"/>
              </a:rPr>
              <a:t>ohne</a:t>
            </a:r>
            <a:endParaRPr kumimoji="0" lang="en-GB" sz="1800" b="0" u="none" strike="noStrike" kern="1200" cap="none" spc="0" normalizeH="0" baseline="0" noProof="0" dirty="0">
              <a:ln>
                <a:noFill/>
              </a:ln>
              <a:effectLst/>
              <a:uLnTx/>
              <a:uFillTx/>
              <a:latin typeface="Century Gothic" panose="020F0302020204030204"/>
              <a:ea typeface="+mn-ea"/>
              <a:cs typeface="+mn-cs"/>
            </a:endParaRPr>
          </a:p>
        </p:txBody>
      </p:sp>
      <p:pic>
        <p:nvPicPr>
          <p:cNvPr id="12" name="Picture 11" descr="A close up of a logo&#10;&#10;Description automatically generated">
            <a:extLst>
              <a:ext uri="{FF2B5EF4-FFF2-40B4-BE49-F238E27FC236}">
                <a16:creationId xmlns:a16="http://schemas.microsoft.com/office/drawing/2014/main" id="{89A0768A-616F-4105-AB61-10B2559C8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4218" y="7747"/>
            <a:ext cx="1006015" cy="1026774"/>
          </a:xfrm>
          <a:prstGeom prst="rect">
            <a:avLst/>
          </a:prstGeom>
        </p:spPr>
      </p:pic>
      <p:pic>
        <p:nvPicPr>
          <p:cNvPr id="7" name="Picture 6" descr="A close up of a logo&#10;&#10;Description automatically generated">
            <a:extLst>
              <a:ext uri="{FF2B5EF4-FFF2-40B4-BE49-F238E27FC236}">
                <a16:creationId xmlns:a16="http://schemas.microsoft.com/office/drawing/2014/main" id="{04766993-2597-43B0-999E-2D363F088B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4910" y="3841444"/>
            <a:ext cx="1152352" cy="1078461"/>
          </a:xfrm>
          <a:prstGeom prst="rect">
            <a:avLst/>
          </a:prstGeom>
        </p:spPr>
      </p:pic>
    </p:spTree>
    <p:extLst>
      <p:ext uri="{BB962C8B-B14F-4D97-AF65-F5344CB8AC3E}">
        <p14:creationId xmlns:p14="http://schemas.microsoft.com/office/powerpoint/2010/main" val="200835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9546149" y="247046"/>
            <a:ext cx="2411178" cy="445392"/>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extLst>
              <p:ext uri="{D42A27DB-BD31-4B8C-83A1-F6EECF244321}">
                <p14:modId xmlns:p14="http://schemas.microsoft.com/office/powerpoint/2010/main" val="905233713"/>
              </p:ext>
            </p:extLst>
          </p:nvPr>
        </p:nvGraphicFramePr>
        <p:xfrm>
          <a:off x="2407854" y="1220132"/>
          <a:ext cx="7951014" cy="4944902"/>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2472451">
                <a:tc>
                  <a:txBody>
                    <a:bodyPr/>
                    <a:lstStyle/>
                    <a:p>
                      <a:endParaRPr lang="en-GB"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502711400"/>
                  </a:ext>
                </a:extLst>
              </a:tr>
              <a:tr h="2472451">
                <a:tc>
                  <a:txBody>
                    <a:bodyPr/>
                    <a:lstStyle/>
                    <a:p>
                      <a:endParaRPr lang="en-GB"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95711218"/>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2407854" y="1256227"/>
            <a:ext cx="163317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[a] </a:t>
            </a:r>
            <a:r>
              <a:rPr kumimoji="0" lang="en-GB" sz="2400" b="1" i="0" u="none" strike="noStrike" kern="1200" cap="none" spc="0" normalizeH="0" baseline="0" noProof="0" dirty="0" err="1">
                <a:ln>
                  <a:noFill/>
                </a:ln>
                <a:effectLst/>
                <a:uLnTx/>
                <a:uFillTx/>
                <a:latin typeface="Century Gothic" panose="020F0302020204030204"/>
                <a:ea typeface="+mn-ea"/>
                <a:cs typeface="+mn-cs"/>
              </a:rPr>
              <a:t>sagen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6383360" y="1256227"/>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[a] </a:t>
            </a:r>
            <a:r>
              <a:rPr kumimoji="0" lang="en-GB" sz="2400" b="1" i="0" u="none" strike="noStrike" kern="1200" cap="none" spc="0" normalizeH="0" baseline="0" noProof="0" dirty="0" err="1">
                <a:ln>
                  <a:noFill/>
                </a:ln>
                <a:effectLst/>
                <a:uLnTx/>
                <a:uFillTx/>
                <a:latin typeface="Century Gothic" panose="020F0302020204030204"/>
                <a:ea typeface="+mn-ea"/>
                <a:cs typeface="+mn-cs"/>
              </a:rPr>
              <a:t>kalt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249A0116-79A3-43B4-9DA3-B66F97BAD6B6}"/>
              </a:ext>
            </a:extLst>
          </p:cNvPr>
          <p:cNvSpPr/>
          <p:nvPr/>
        </p:nvSpPr>
        <p:spPr>
          <a:xfrm>
            <a:off x="2398967" y="3826083"/>
            <a:ext cx="185160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[o] wo?</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CA559D75-0419-4505-B9FA-C736D149ADA9}"/>
              </a:ext>
            </a:extLst>
          </p:cNvPr>
          <p:cNvSpPr/>
          <p:nvPr/>
        </p:nvSpPr>
        <p:spPr>
          <a:xfrm>
            <a:off x="6392144" y="3771708"/>
            <a:ext cx="17636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[o] Kopf</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853ED70C-69DB-4FCB-92D9-BD4016D45DB7}"/>
              </a:ext>
            </a:extLst>
          </p:cNvPr>
          <p:cNvSpPr/>
          <p:nvPr/>
        </p:nvSpPr>
        <p:spPr>
          <a:xfrm>
            <a:off x="6790574" y="1779448"/>
            <a:ext cx="318719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err="1">
                <a:latin typeface="Century Gothic" panose="020B0502020202020204" pitchFamily="34" charset="0"/>
              </a:rPr>
              <a:t>sp</a:t>
            </a:r>
            <a:r>
              <a:rPr lang="en-GB" sz="4800" b="1" dirty="0" err="1">
                <a:solidFill>
                  <a:srgbClr val="FFCC00"/>
                </a:solidFill>
                <a:latin typeface="Century Gothic" panose="020B0502020202020204" pitchFamily="34" charset="0"/>
              </a:rPr>
              <a:t>a</a:t>
            </a:r>
            <a:r>
              <a:rPr lang="en-GB" sz="4800" dirty="0" err="1">
                <a:latin typeface="Century Gothic" panose="020B0502020202020204" pitchFamily="34" charset="0"/>
              </a:rPr>
              <a:t>nnend</a:t>
            </a:r>
            <a:endParaRPr kumimoji="0" lang="en-GB" sz="4800" b="0" i="0" u="none" strike="noStrike" kern="1200" cap="none" spc="0" normalizeH="0" baseline="0" noProof="0" dirty="0">
              <a:ln>
                <a:noFill/>
              </a:ln>
              <a:effectLst/>
              <a:uLnTx/>
              <a:uFillTx/>
              <a:latin typeface="Century Gothic" panose="020B0502020202020204" pitchFamily="34" charset="0"/>
            </a:endParaRPr>
          </a:p>
        </p:txBody>
      </p:sp>
      <p:sp>
        <p:nvSpPr>
          <p:cNvPr id="24" name="Action Button: Custom 16">
            <a:hlinkClick r:id="" action="ppaction://noaction" highlightClick="1">
              <a:snd r:embed="rId3" name="7. 1. Osten.wav"/>
            </a:hlinkClick>
            <a:extLst>
              <a:ext uri="{FF2B5EF4-FFF2-40B4-BE49-F238E27FC236}">
                <a16:creationId xmlns:a16="http://schemas.microsoft.com/office/drawing/2014/main" id="{FBB603C4-A86F-404C-9EBE-67CBB87DDA84}"/>
              </a:ext>
            </a:extLst>
          </p:cNvPr>
          <p:cNvSpPr/>
          <p:nvPr/>
        </p:nvSpPr>
        <p:spPr>
          <a:xfrm>
            <a:off x="357738" y="1332217"/>
            <a:ext cx="442362" cy="425113"/>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25" name="Action Button: Custom 16">
            <a:hlinkClick r:id="" action="ppaction://noaction" highlightClick="1">
              <a:snd r:embed="rId4" name="7. 2. Bahnhof.wav"/>
            </a:hlinkClick>
            <a:extLst>
              <a:ext uri="{FF2B5EF4-FFF2-40B4-BE49-F238E27FC236}">
                <a16:creationId xmlns:a16="http://schemas.microsoft.com/office/drawing/2014/main" id="{6C29F3FE-007F-4ABC-B896-1B0B0A1ED44F}"/>
              </a:ext>
            </a:extLst>
          </p:cNvPr>
          <p:cNvSpPr/>
          <p:nvPr/>
        </p:nvSpPr>
        <p:spPr>
          <a:xfrm>
            <a:off x="368975" y="1899799"/>
            <a:ext cx="444696" cy="470317"/>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26" name="Action Button: Custom 16">
            <a:hlinkClick r:id="" action="ppaction://noaction" highlightClick="1">
              <a:snd r:embed="rId5" name="7. 3. polnisch.wav"/>
            </a:hlinkClick>
            <a:extLst>
              <a:ext uri="{FF2B5EF4-FFF2-40B4-BE49-F238E27FC236}">
                <a16:creationId xmlns:a16="http://schemas.microsoft.com/office/drawing/2014/main" id="{3D68FC86-45F7-4C62-A6A1-74BCFC65BD1C}"/>
              </a:ext>
            </a:extLst>
          </p:cNvPr>
          <p:cNvSpPr/>
          <p:nvPr/>
        </p:nvSpPr>
        <p:spPr>
          <a:xfrm>
            <a:off x="355660" y="2579608"/>
            <a:ext cx="444696" cy="470317"/>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27" name="Action Button: Custom 16">
            <a:hlinkClick r:id="" action="ppaction://noaction" highlightClick="1">
              <a:snd r:embed="rId6" name="7. 4. geflogen.wav"/>
            </a:hlinkClick>
            <a:extLst>
              <a:ext uri="{FF2B5EF4-FFF2-40B4-BE49-F238E27FC236}">
                <a16:creationId xmlns:a16="http://schemas.microsoft.com/office/drawing/2014/main" id="{364065EE-2660-4B7E-887C-BF035273BC6B}"/>
              </a:ext>
            </a:extLst>
          </p:cNvPr>
          <p:cNvSpPr/>
          <p:nvPr/>
        </p:nvSpPr>
        <p:spPr>
          <a:xfrm>
            <a:off x="357738" y="3222266"/>
            <a:ext cx="444696" cy="470317"/>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28" name="Action Button: Custom 16">
            <a:hlinkClick r:id="" action="ppaction://noaction" highlightClick="1">
              <a:snd r:embed="rId7" name="7. 5. gefahren.wav"/>
            </a:hlinkClick>
            <a:extLst>
              <a:ext uri="{FF2B5EF4-FFF2-40B4-BE49-F238E27FC236}">
                <a16:creationId xmlns:a16="http://schemas.microsoft.com/office/drawing/2014/main" id="{4F2D923A-D00D-43AB-8D0A-5FA515315A04}"/>
              </a:ext>
            </a:extLst>
          </p:cNvPr>
          <p:cNvSpPr/>
          <p:nvPr/>
        </p:nvSpPr>
        <p:spPr>
          <a:xfrm>
            <a:off x="357738" y="3907307"/>
            <a:ext cx="444696" cy="470317"/>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9" name="Action Button: Custom 16">
            <a:hlinkClick r:id="" action="ppaction://noaction" highlightClick="1">
              <a:snd r:embed="rId8" name="7. 6. spannend.wav"/>
            </a:hlinkClick>
            <a:extLst>
              <a:ext uri="{FF2B5EF4-FFF2-40B4-BE49-F238E27FC236}">
                <a16:creationId xmlns:a16="http://schemas.microsoft.com/office/drawing/2014/main" id="{E3DC90E8-3B25-4660-B145-E74F31A390AE}"/>
              </a:ext>
            </a:extLst>
          </p:cNvPr>
          <p:cNvSpPr/>
          <p:nvPr/>
        </p:nvSpPr>
        <p:spPr>
          <a:xfrm>
            <a:off x="362103" y="4502038"/>
            <a:ext cx="444696" cy="470317"/>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30" name="Action Button: Custom 16">
            <a:hlinkClick r:id="" action="ppaction://noaction" highlightClick="1">
              <a:snd r:embed="rId9" name="7. 7. Polen.wav"/>
            </a:hlinkClick>
            <a:extLst>
              <a:ext uri="{FF2B5EF4-FFF2-40B4-BE49-F238E27FC236}">
                <a16:creationId xmlns:a16="http://schemas.microsoft.com/office/drawing/2014/main" id="{3A78382B-5BC4-46D8-B887-9306B378F228}"/>
              </a:ext>
            </a:extLst>
          </p:cNvPr>
          <p:cNvSpPr/>
          <p:nvPr/>
        </p:nvSpPr>
        <p:spPr>
          <a:xfrm>
            <a:off x="344912" y="5134568"/>
            <a:ext cx="444696" cy="470317"/>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0" name="7. 8. Tante.wav"/>
            </a:hlinkClick>
            <a:extLst>
              <a:ext uri="{FF2B5EF4-FFF2-40B4-BE49-F238E27FC236}">
                <a16:creationId xmlns:a16="http://schemas.microsoft.com/office/drawing/2014/main" id="{FBED0D3B-BBC0-4742-B1C4-E21BCEE80D4E}"/>
              </a:ext>
            </a:extLst>
          </p:cNvPr>
          <p:cNvSpPr/>
          <p:nvPr/>
        </p:nvSpPr>
        <p:spPr>
          <a:xfrm>
            <a:off x="357738" y="5770706"/>
            <a:ext cx="444696" cy="470317"/>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
        <p:nvSpPr>
          <p:cNvPr id="32" name="Rectangle 31">
            <a:extLst>
              <a:ext uri="{FF2B5EF4-FFF2-40B4-BE49-F238E27FC236}">
                <a16:creationId xmlns:a16="http://schemas.microsoft.com/office/drawing/2014/main" id="{71FFA193-79E2-424B-B782-EFCBD223DE8E}"/>
              </a:ext>
            </a:extLst>
          </p:cNvPr>
          <p:cNvSpPr/>
          <p:nvPr/>
        </p:nvSpPr>
        <p:spPr>
          <a:xfrm>
            <a:off x="2764850" y="4241581"/>
            <a:ext cx="327271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effectLst/>
                <a:uLnTx/>
                <a:uFillTx/>
                <a:latin typeface="Century Gothic" panose="020B0502020202020204" pitchFamily="34" charset="0"/>
                <a:ea typeface="+mn-ea"/>
                <a:cs typeface="+mn-cs"/>
              </a:rPr>
              <a:t>gefl</a:t>
            </a:r>
            <a:r>
              <a:rPr kumimoji="0" lang="en-GB" sz="48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4800" b="0" i="0" u="none" strike="noStrike" kern="1200" cap="none" spc="0" normalizeH="0" baseline="0" noProof="0" dirty="0" err="1">
                <a:ln>
                  <a:noFill/>
                </a:ln>
                <a:effectLst/>
                <a:uLnTx/>
                <a:uFillTx/>
                <a:latin typeface="Century Gothic" panose="020B0502020202020204" pitchFamily="34" charset="0"/>
                <a:ea typeface="+mn-ea"/>
                <a:cs typeface="+mn-cs"/>
              </a:rPr>
              <a:t>gen</a:t>
            </a:r>
            <a:endParaRPr kumimoji="0" lang="en-GB" sz="4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3" name="Rectangle 32">
            <a:extLst>
              <a:ext uri="{FF2B5EF4-FFF2-40B4-BE49-F238E27FC236}">
                <a16:creationId xmlns:a16="http://schemas.microsoft.com/office/drawing/2014/main" id="{9F9E42B3-6677-4B9A-A6DB-8D057B813164}"/>
              </a:ext>
            </a:extLst>
          </p:cNvPr>
          <p:cNvSpPr/>
          <p:nvPr/>
        </p:nvSpPr>
        <p:spPr>
          <a:xfrm>
            <a:off x="2632256" y="5044875"/>
            <a:ext cx="353789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effectLst/>
                <a:uLnTx/>
                <a:uFillTx/>
                <a:latin typeface="Century Gothic" panose="020B0502020202020204" pitchFamily="34" charset="0"/>
                <a:ea typeface="+mn-ea"/>
                <a:cs typeface="+mn-cs"/>
              </a:rPr>
              <a:t>P</a:t>
            </a:r>
            <a:r>
              <a:rPr kumimoji="0" lang="en-GB" sz="48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4800" b="0" i="0" u="none" strike="noStrike" kern="1200" cap="none" spc="0" normalizeH="0" baseline="0" noProof="0" dirty="0" err="1">
                <a:ln>
                  <a:noFill/>
                </a:ln>
                <a:effectLst/>
                <a:uLnTx/>
                <a:uFillTx/>
                <a:latin typeface="Century Gothic" panose="020B0502020202020204" pitchFamily="34" charset="0"/>
                <a:ea typeface="+mn-ea"/>
                <a:cs typeface="+mn-cs"/>
              </a:rPr>
              <a:t>len</a:t>
            </a:r>
            <a:endParaRPr kumimoji="0" lang="en-GB" sz="4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4" name="Rectangle 33">
            <a:extLst>
              <a:ext uri="{FF2B5EF4-FFF2-40B4-BE49-F238E27FC236}">
                <a16:creationId xmlns:a16="http://schemas.microsoft.com/office/drawing/2014/main" id="{A757282E-44F9-439E-A6F3-A28B693F4E52}"/>
              </a:ext>
            </a:extLst>
          </p:cNvPr>
          <p:cNvSpPr/>
          <p:nvPr/>
        </p:nvSpPr>
        <p:spPr>
          <a:xfrm>
            <a:off x="3035013" y="1775806"/>
            <a:ext cx="273238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effectLst/>
                <a:uLnTx/>
                <a:uFillTx/>
                <a:latin typeface="Century Gothic" panose="020B0502020202020204" pitchFamily="34" charset="0"/>
                <a:ea typeface="+mn-ea"/>
                <a:cs typeface="+mn-cs"/>
              </a:rPr>
              <a:t>B</a:t>
            </a:r>
            <a:r>
              <a:rPr kumimoji="0" lang="en-GB" sz="48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4800" b="0" i="0" u="none" strike="noStrike" kern="1200" cap="none" spc="0" normalizeH="0" baseline="0" noProof="0" dirty="0" err="1">
                <a:ln>
                  <a:noFill/>
                </a:ln>
                <a:effectLst/>
                <a:uLnTx/>
                <a:uFillTx/>
                <a:latin typeface="Century Gothic" panose="020B0502020202020204" pitchFamily="34" charset="0"/>
                <a:ea typeface="+mn-ea"/>
                <a:cs typeface="+mn-cs"/>
              </a:rPr>
              <a:t>hnhof</a:t>
            </a:r>
            <a:endParaRPr kumimoji="0" lang="en-GB" sz="4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5" name="Rectangle 34">
            <a:extLst>
              <a:ext uri="{FF2B5EF4-FFF2-40B4-BE49-F238E27FC236}">
                <a16:creationId xmlns:a16="http://schemas.microsoft.com/office/drawing/2014/main" id="{4812B4AA-AF35-49CE-B44B-BC1FCBB60EAF}"/>
              </a:ext>
            </a:extLst>
          </p:cNvPr>
          <p:cNvSpPr/>
          <p:nvPr/>
        </p:nvSpPr>
        <p:spPr>
          <a:xfrm>
            <a:off x="6944517" y="2597172"/>
            <a:ext cx="276595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effectLst/>
                <a:uLnTx/>
                <a:uFillTx/>
                <a:latin typeface="Century Gothic" panose="020B0502020202020204" pitchFamily="34" charset="0"/>
                <a:ea typeface="+mn-ea"/>
                <a:cs typeface="+mn-cs"/>
              </a:rPr>
              <a:t>T</a:t>
            </a:r>
            <a:r>
              <a:rPr kumimoji="0" lang="en-GB" sz="48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4800" b="0" i="0" u="none" strike="noStrike" kern="1200" cap="none" spc="0" normalizeH="0" baseline="0" noProof="0" dirty="0" err="1">
                <a:ln>
                  <a:noFill/>
                </a:ln>
                <a:effectLst/>
                <a:uLnTx/>
                <a:uFillTx/>
                <a:latin typeface="Century Gothic" panose="020B0502020202020204" pitchFamily="34" charset="0"/>
                <a:ea typeface="+mn-ea"/>
                <a:cs typeface="+mn-cs"/>
              </a:rPr>
              <a:t>nte</a:t>
            </a:r>
            <a:endParaRPr kumimoji="0" lang="en-GB" sz="4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6" name="Rectangle 35">
            <a:extLst>
              <a:ext uri="{FF2B5EF4-FFF2-40B4-BE49-F238E27FC236}">
                <a16:creationId xmlns:a16="http://schemas.microsoft.com/office/drawing/2014/main" id="{BA1EA4E6-FE69-4F6D-AB1B-E60A58CE3E7A}"/>
              </a:ext>
            </a:extLst>
          </p:cNvPr>
          <p:cNvSpPr/>
          <p:nvPr/>
        </p:nvSpPr>
        <p:spPr>
          <a:xfrm>
            <a:off x="6673541" y="4234802"/>
            <a:ext cx="353789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b="1" noProof="0" dirty="0" err="1">
                <a:solidFill>
                  <a:srgbClr val="FFCC00"/>
                </a:solidFill>
                <a:latin typeface="Century Gothic" panose="020B0502020202020204" pitchFamily="34" charset="0"/>
              </a:rPr>
              <a:t>O</a:t>
            </a:r>
            <a:r>
              <a:rPr lang="en-GB" sz="4800" noProof="0" dirty="0" err="1">
                <a:latin typeface="Century Gothic" panose="020B0502020202020204" pitchFamily="34" charset="0"/>
              </a:rPr>
              <a:t>sten</a:t>
            </a:r>
            <a:endParaRPr kumimoji="0" lang="en-GB" sz="4800" b="0" i="0" u="none" strike="noStrike" kern="1200" cap="none" spc="0" normalizeH="0" baseline="0" noProof="0" dirty="0">
              <a:ln>
                <a:noFill/>
              </a:ln>
              <a:effectLst/>
              <a:uLnTx/>
              <a:uFillTx/>
              <a:latin typeface="Century Gothic" panose="020B0502020202020204" pitchFamily="34" charset="0"/>
            </a:endParaRPr>
          </a:p>
        </p:txBody>
      </p:sp>
      <p:sp>
        <p:nvSpPr>
          <p:cNvPr id="37" name="Rectangle 36">
            <a:extLst>
              <a:ext uri="{FF2B5EF4-FFF2-40B4-BE49-F238E27FC236}">
                <a16:creationId xmlns:a16="http://schemas.microsoft.com/office/drawing/2014/main" id="{4BE9F099-B5DC-44E6-B6E4-E827AB47F6D8}"/>
              </a:ext>
            </a:extLst>
          </p:cNvPr>
          <p:cNvSpPr/>
          <p:nvPr/>
        </p:nvSpPr>
        <p:spPr>
          <a:xfrm>
            <a:off x="6907210" y="5044875"/>
            <a:ext cx="307056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effectLst/>
                <a:uLnTx/>
                <a:uFillTx/>
                <a:latin typeface="Century Gothic" panose="020B0502020202020204" pitchFamily="34" charset="0"/>
                <a:ea typeface="+mn-ea"/>
                <a:cs typeface="+mn-cs"/>
              </a:rPr>
              <a:t>p</a:t>
            </a:r>
            <a:r>
              <a:rPr kumimoji="0" lang="en-GB" sz="48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4800" b="0" i="0" u="none" strike="noStrike" kern="1200" cap="none" spc="0" normalizeH="0" baseline="0" noProof="0" dirty="0" err="1">
                <a:ln>
                  <a:noFill/>
                </a:ln>
                <a:effectLst/>
                <a:uLnTx/>
                <a:uFillTx/>
                <a:latin typeface="Century Gothic" panose="020B0502020202020204" pitchFamily="34" charset="0"/>
                <a:ea typeface="+mn-ea"/>
                <a:cs typeface="+mn-cs"/>
              </a:rPr>
              <a:t>lnisch</a:t>
            </a:r>
            <a:endParaRPr kumimoji="0" lang="en-GB" sz="4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8" name="Rectangle 37">
            <a:extLst>
              <a:ext uri="{FF2B5EF4-FFF2-40B4-BE49-F238E27FC236}">
                <a16:creationId xmlns:a16="http://schemas.microsoft.com/office/drawing/2014/main" id="{D195189F-A167-4523-A0C1-4C3E3BE84D6D}"/>
              </a:ext>
            </a:extLst>
          </p:cNvPr>
          <p:cNvSpPr/>
          <p:nvPr/>
        </p:nvSpPr>
        <p:spPr>
          <a:xfrm>
            <a:off x="2389053" y="2532933"/>
            <a:ext cx="398431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effectLst/>
                <a:uLnTx/>
                <a:uFillTx/>
                <a:latin typeface="Century Gothic" panose="020B0502020202020204" pitchFamily="34" charset="0"/>
                <a:ea typeface="+mn-ea"/>
                <a:cs typeface="+mn-cs"/>
              </a:rPr>
              <a:t>gef</a:t>
            </a:r>
            <a:r>
              <a:rPr kumimoji="0" lang="en-GB" sz="48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4800" b="0" i="0" u="none" strike="noStrike" kern="1200" cap="none" spc="0" normalizeH="0" baseline="0" noProof="0" dirty="0" err="1">
                <a:ln>
                  <a:noFill/>
                </a:ln>
                <a:effectLst/>
                <a:uLnTx/>
                <a:uFillTx/>
                <a:latin typeface="Century Gothic" panose="020B0502020202020204" pitchFamily="34" charset="0"/>
                <a:ea typeface="+mn-ea"/>
                <a:cs typeface="+mn-cs"/>
              </a:rPr>
              <a:t>hren</a:t>
            </a:r>
            <a:endParaRPr kumimoji="0" lang="en-GB" sz="4800" b="0"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43143EE7-7394-4811-A7E2-E4B0CDFEE2D8}"/>
              </a:ext>
            </a:extLst>
          </p:cNvPr>
          <p:cNvSpPr txBox="1"/>
          <p:nvPr/>
        </p:nvSpPr>
        <p:spPr>
          <a:xfrm>
            <a:off x="1845425" y="215597"/>
            <a:ext cx="61327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Hör</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zu</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Schreib</a:t>
            </a:r>
            <a:r>
              <a:rPr kumimoji="0" lang="en-GB" sz="2400" b="0" i="0" u="none" strike="noStrike" kern="1200" cap="none" spc="0" normalizeH="0" baseline="0" noProof="0" dirty="0">
                <a:ln>
                  <a:noFill/>
                </a:ln>
                <a:effectLst/>
                <a:uLnTx/>
                <a:uFillTx/>
                <a:latin typeface="Century Gothic" panose="020F0302020204030204"/>
                <a:ea typeface="+mn-ea"/>
                <a:cs typeface="+mn-cs"/>
              </a:rPr>
              <a:t> das Wort.  </a:t>
            </a:r>
          </a:p>
        </p:txBody>
      </p:sp>
      <p:sp>
        <p:nvSpPr>
          <p:cNvPr id="43" name="Title 3"/>
          <p:cNvSpPr>
            <a:spLocks noGrp="1"/>
          </p:cNvSpPr>
          <p:nvPr>
            <p:ph type="title"/>
          </p:nvPr>
        </p:nvSpPr>
        <p:spPr>
          <a:xfrm>
            <a:off x="0" y="213557"/>
            <a:ext cx="1845425"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Tree>
    <p:extLst>
      <p:ext uri="{BB962C8B-B14F-4D97-AF65-F5344CB8AC3E}">
        <p14:creationId xmlns:p14="http://schemas.microsoft.com/office/powerpoint/2010/main" val="250835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7. 1. Ost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4" name="7. 2. Bahnhof.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subTnLst>
                                    <p:audio>
                                      <p:cMediaNode>
                                        <p:cTn display="0" masterRel="sameClick">
                                          <p:stCondLst>
                                            <p:cond evt="begin" delay="0">
                                              <p:tn val="15"/>
                                            </p:cond>
                                          </p:stCondLst>
                                          <p:endCondLst>
                                            <p:cond evt="onStopAudio" delay="0">
                                              <p:tgtEl>
                                                <p:sldTgt/>
                                              </p:tgtEl>
                                            </p:cond>
                                          </p:endCondLst>
                                        </p:cTn>
                                        <p:tgtEl>
                                          <p:sndTgt r:embed="rId5" name="7. 3. polnisch.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subTnLst>
                                    <p:audio>
                                      <p:cMediaNode>
                                        <p:cTn display="0" masterRel="sameClick">
                                          <p:stCondLst>
                                            <p:cond evt="begin" delay="0">
                                              <p:tn val="20"/>
                                            </p:cond>
                                          </p:stCondLst>
                                          <p:endCondLst>
                                            <p:cond evt="onStopAudio" delay="0">
                                              <p:tgtEl>
                                                <p:sldTgt/>
                                              </p:tgtEl>
                                            </p:cond>
                                          </p:endCondLst>
                                        </p:cTn>
                                        <p:tgtEl>
                                          <p:sndTgt r:embed="rId6" name="7. 4. geflogen.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subTnLst>
                                    <p:audio>
                                      <p:cMediaNode>
                                        <p:cTn display="0" masterRel="sameClick">
                                          <p:stCondLst>
                                            <p:cond evt="begin" delay="0">
                                              <p:tn val="25"/>
                                            </p:cond>
                                          </p:stCondLst>
                                          <p:endCondLst>
                                            <p:cond evt="onStopAudio" delay="0">
                                              <p:tgtEl>
                                                <p:sldTgt/>
                                              </p:tgtEl>
                                            </p:cond>
                                          </p:endCondLst>
                                        </p:cTn>
                                        <p:tgtEl>
                                          <p:sndTgt r:embed="rId7" name="7. 5. gefahre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subTnLst>
                                    <p:audio>
                                      <p:cMediaNode>
                                        <p:cTn display="0" masterRel="sameClick">
                                          <p:stCondLst>
                                            <p:cond evt="begin" delay="0">
                                              <p:tn val="30"/>
                                            </p:cond>
                                          </p:stCondLst>
                                          <p:endCondLst>
                                            <p:cond evt="onStopAudio" delay="0">
                                              <p:tgtEl>
                                                <p:sldTgt/>
                                              </p:tgtEl>
                                            </p:cond>
                                          </p:endCondLst>
                                        </p:cTn>
                                        <p:tgtEl>
                                          <p:sndTgt r:embed="rId8" name="7. 6. spannend.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subTnLst>
                                    <p:audio>
                                      <p:cMediaNode>
                                        <p:cTn display="0" masterRel="sameClick">
                                          <p:stCondLst>
                                            <p:cond evt="begin" delay="0">
                                              <p:tn val="35"/>
                                            </p:cond>
                                          </p:stCondLst>
                                          <p:endCondLst>
                                            <p:cond evt="onStopAudio" delay="0">
                                              <p:tgtEl>
                                                <p:sldTgt/>
                                              </p:tgtEl>
                                            </p:cond>
                                          </p:endCondLst>
                                        </p:cTn>
                                        <p:tgtEl>
                                          <p:sndTgt r:embed="rId9" name="7. 7. Polen.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subTnLst>
                                    <p:audio>
                                      <p:cMediaNode>
                                        <p:cTn display="0" masterRel="sameClick">
                                          <p:stCondLst>
                                            <p:cond evt="begin" delay="0">
                                              <p:tn val="40"/>
                                            </p:cond>
                                          </p:stCondLst>
                                          <p:endCondLst>
                                            <p:cond evt="onStopAudio" delay="0">
                                              <p:tgtEl>
                                                <p:sldTgt/>
                                              </p:tgtEl>
                                            </p:cond>
                                          </p:endCondLst>
                                        </p:cTn>
                                        <p:tgtEl>
                                          <p:sndTgt r:embed="rId10" name="7. 8. Ta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2" grpId="0"/>
      <p:bldP spid="33" grpId="0"/>
      <p:bldP spid="34" grpId="0"/>
      <p:bldP spid="35" grpId="0"/>
      <p:bldP spid="36" grpId="0"/>
      <p:bldP spid="37"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solidFill>
                  <a:schemeClr val="tx1"/>
                </a:solidFill>
              </a:rPr>
              <a:t>Hausaufgaben</a:t>
            </a:r>
            <a:endParaRPr lang="en-GB" dirty="0">
              <a:solidFill>
                <a:schemeClr val="tx1"/>
              </a:solidFill>
            </a:endParaRPr>
          </a:p>
        </p:txBody>
      </p:sp>
      <p:sp>
        <p:nvSpPr>
          <p:cNvPr id="7" name="TextBox 6">
            <a:extLst>
              <a:ext uri="{FF2B5EF4-FFF2-40B4-BE49-F238E27FC236}">
                <a16:creationId xmlns:a16="http://schemas.microsoft.com/office/drawing/2014/main" id="{4AB84634-BC65-4276-BE89-7097460CD3D3}"/>
              </a:ext>
            </a:extLst>
          </p:cNvPr>
          <p:cNvSpPr txBox="1"/>
          <p:nvPr/>
        </p:nvSpPr>
        <p:spPr>
          <a:xfrm>
            <a:off x="92597" y="10059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1.2, Week 4)</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662390A-506A-41DC-8E0F-B8832349010A}"/>
              </a:ext>
            </a:extLst>
          </p:cNvPr>
          <p:cNvSpPr txBox="1"/>
          <p:nvPr/>
        </p:nvSpPr>
        <p:spPr>
          <a:xfrm>
            <a:off x="175149" y="1756626"/>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565B10D-9541-4352-B561-AD3DD324DE1D}"/>
              </a:ext>
            </a:extLst>
          </p:cNvPr>
          <p:cNvSpPr txBox="1"/>
          <p:nvPr/>
        </p:nvSpPr>
        <p:spPr>
          <a:xfrm>
            <a:off x="175149" y="3634676"/>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68F3479E-AF09-4C5E-AAD1-AD15BA256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9" name="TextBox 8">
            <a:extLst>
              <a:ext uri="{FF2B5EF4-FFF2-40B4-BE49-F238E27FC236}">
                <a16:creationId xmlns:a16="http://schemas.microsoft.com/office/drawing/2014/main" id="{2BBD4513-3CE8-4CE4-AE9C-A38A56DAEDDE}"/>
              </a:ext>
            </a:extLst>
          </p:cNvPr>
          <p:cNvSpPr txBox="1"/>
          <p:nvPr/>
        </p:nvSpPr>
        <p:spPr>
          <a:xfrm>
            <a:off x="175149" y="5143394"/>
            <a:ext cx="87835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In addition, revisit:   	</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Year 8 Term 1.2 Week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Year 8 Term 1.1 Week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2811258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126259" cy="647577"/>
          </a:xfrm>
        </p:spPr>
        <p:txBody>
          <a:bodyPr>
            <a:normAutofit/>
          </a:bodyPr>
          <a:lstStyle/>
          <a:p>
            <a:r>
              <a:rPr lang="en-GB" sz="2800" b="1" dirty="0" err="1">
                <a:solidFill>
                  <a:schemeClr val="bg1"/>
                </a:solidFill>
              </a:rPr>
              <a:t>Hannahs</a:t>
            </a:r>
            <a:r>
              <a:rPr lang="en-GB" sz="2800" b="1" dirty="0">
                <a:solidFill>
                  <a:schemeClr val="bg1"/>
                </a:solidFill>
              </a:rPr>
              <a:t> </a:t>
            </a:r>
            <a:r>
              <a:rPr lang="en-GB" sz="2800" b="1" dirty="0" err="1">
                <a:solidFill>
                  <a:schemeClr val="bg1"/>
                </a:solidFill>
              </a:rPr>
              <a:t>Reise</a:t>
            </a:r>
            <a:endParaRPr lang="en-GB" sz="2800" b="1" dirty="0">
              <a:solidFill>
                <a:schemeClr val="bg1"/>
              </a:solidFill>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180000" y="1296000"/>
            <a:ext cx="11676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lumMod val="85000"/>
                    <a:lumOff val="15000"/>
                  </a:srgbClr>
                </a:solidFill>
                <a:effectLst/>
                <a:uLnTx/>
                <a:uFillTx/>
                <a:latin typeface="Century Gothic"/>
                <a:ea typeface="+mn-ea"/>
                <a:cs typeface="+mn-cs"/>
              </a:rPr>
              <a:t>Hannah hat </a:t>
            </a:r>
            <a:r>
              <a:rPr kumimoji="0" lang="en-US" sz="2400" b="0" i="0" u="none" strike="noStrike" kern="1200" cap="none" spc="0" normalizeH="0" baseline="0" noProof="0" dirty="0" err="1">
                <a:ln>
                  <a:noFill/>
                </a:ln>
                <a:solidFill>
                  <a:srgbClr val="525050">
                    <a:lumMod val="85000"/>
                    <a:lumOff val="15000"/>
                  </a:srgbClr>
                </a:solidFill>
                <a:effectLst/>
                <a:uLnTx/>
                <a:uFillTx/>
                <a:latin typeface="Century Gothic"/>
                <a:ea typeface="+mn-ea"/>
                <a:cs typeface="+mn-cs"/>
              </a:rPr>
              <a:t>eine</a:t>
            </a:r>
            <a:r>
              <a:rPr kumimoji="0" lang="en-US" sz="2400" b="0" i="0" u="none" strike="noStrike" kern="1200" cap="none" spc="0" normalizeH="0" baseline="0" noProof="0" dirty="0">
                <a:ln>
                  <a:noFill/>
                </a:ln>
                <a:solidFill>
                  <a:srgbClr val="525050">
                    <a:lumMod val="85000"/>
                    <a:lumOff val="15000"/>
                  </a:srgbClr>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lumMod val="85000"/>
                    <a:lumOff val="15000"/>
                  </a:srgbClr>
                </a:solidFill>
                <a:effectLst/>
                <a:uLnTx/>
                <a:uFillTx/>
                <a:latin typeface="Century Gothic"/>
                <a:ea typeface="+mn-ea"/>
                <a:cs typeface="+mn-cs"/>
              </a:rPr>
              <a:t>Reise</a:t>
            </a:r>
            <a:r>
              <a:rPr kumimoji="0" lang="en-US" sz="2400" b="0" i="0" u="none" strike="noStrike" kern="1200" cap="none" spc="0" normalizeH="0" baseline="0" noProof="0" dirty="0">
                <a:ln>
                  <a:noFill/>
                </a:ln>
                <a:solidFill>
                  <a:srgbClr val="525050">
                    <a:lumMod val="85000"/>
                    <a:lumOff val="15000"/>
                  </a:srgbClr>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lumMod val="85000"/>
                    <a:lumOff val="15000"/>
                  </a:srgbClr>
                </a:solidFill>
                <a:effectLst/>
                <a:uLnTx/>
                <a:uFillTx/>
                <a:latin typeface="Century Gothic"/>
                <a:ea typeface="+mn-ea"/>
                <a:cs typeface="+mn-cs"/>
              </a:rPr>
              <a:t>gemacht</a:t>
            </a:r>
            <a:r>
              <a:rPr kumimoji="0" lang="en-US" sz="2400" b="0" i="0" u="none" strike="noStrike" kern="1200" cap="none" spc="0" normalizeH="0" baseline="0" noProof="0" dirty="0">
                <a:ln>
                  <a:noFill/>
                </a:ln>
                <a:solidFill>
                  <a:srgbClr val="525050">
                    <a:lumMod val="85000"/>
                    <a:lumOff val="15000"/>
                  </a:srgbClr>
                </a:solidFill>
                <a:effectLst/>
                <a:uLnTx/>
                <a:uFillTx/>
                <a:latin typeface="Century Gothic"/>
                <a:ea typeface="+mn-ea"/>
                <a:cs typeface="+mn-cs"/>
              </a:rPr>
              <a:t>. Was hat </a:t>
            </a:r>
            <a:r>
              <a:rPr kumimoji="0" lang="en-US" sz="2400" b="0" i="0" u="none" strike="noStrike" kern="1200" cap="none" spc="0" normalizeH="0" baseline="0" noProof="0" dirty="0" err="1">
                <a:ln>
                  <a:noFill/>
                </a:ln>
                <a:solidFill>
                  <a:srgbClr val="525050">
                    <a:lumMod val="85000"/>
                    <a:lumOff val="15000"/>
                  </a:srgbClr>
                </a:solidFill>
                <a:effectLst/>
                <a:uLnTx/>
                <a:uFillTx/>
                <a:latin typeface="Century Gothic"/>
                <a:ea typeface="+mn-ea"/>
                <a:cs typeface="+mn-cs"/>
              </a:rPr>
              <a:t>sie</a:t>
            </a:r>
            <a:r>
              <a:rPr kumimoji="0" lang="en-US" sz="2400" b="0" i="0" u="none" strike="noStrike" kern="1200" cap="none" spc="0" normalizeH="0" baseline="0" noProof="0" dirty="0">
                <a:ln>
                  <a:noFill/>
                </a:ln>
                <a:solidFill>
                  <a:srgbClr val="525050">
                    <a:lumMod val="85000"/>
                    <a:lumOff val="15000"/>
                  </a:srgbClr>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lumMod val="85000"/>
                    <a:lumOff val="15000"/>
                  </a:srgbClr>
                </a:solidFill>
                <a:effectLst/>
                <a:uLnTx/>
                <a:uFillTx/>
                <a:latin typeface="Century Gothic"/>
                <a:ea typeface="+mn-ea"/>
                <a:cs typeface="+mn-cs"/>
              </a:rPr>
              <a:t>gemacht</a:t>
            </a:r>
            <a:r>
              <a:rPr kumimoji="0" lang="en-US" sz="2400" b="0" i="0" u="none" strike="noStrike" kern="1200" cap="none" spc="0" normalizeH="0" baseline="0" noProof="0" dirty="0">
                <a:ln>
                  <a:noFill/>
                </a:ln>
                <a:solidFill>
                  <a:srgbClr val="525050">
                    <a:lumMod val="85000"/>
                    <a:lumOff val="15000"/>
                  </a:srgbClr>
                </a:solidFill>
                <a:effectLst/>
                <a:uLnTx/>
                <a:uFillTx/>
                <a:latin typeface="Century Gothic"/>
                <a:ea typeface="+mn-ea"/>
                <a:cs typeface="+mn-cs"/>
              </a:rPr>
              <a:t>? Partner A </a:t>
            </a:r>
            <a:r>
              <a:rPr kumimoji="0" lang="en-US" sz="2400" b="0" i="0" u="none" strike="noStrike" kern="1200" cap="none" spc="0" normalizeH="0" baseline="0" noProof="0" dirty="0" err="1">
                <a:ln>
                  <a:noFill/>
                </a:ln>
                <a:solidFill>
                  <a:srgbClr val="525050">
                    <a:lumMod val="85000"/>
                    <a:lumOff val="15000"/>
                  </a:srgbClr>
                </a:solidFill>
                <a:effectLst/>
                <a:uLnTx/>
                <a:uFillTx/>
                <a:latin typeface="Century Gothic"/>
                <a:ea typeface="+mn-ea"/>
                <a:cs typeface="+mn-cs"/>
              </a:rPr>
              <a:t>beginnt</a:t>
            </a:r>
            <a:r>
              <a:rPr kumimoji="0" lang="en-US" sz="2400" b="0" i="0" u="none" strike="noStrike" kern="1200" cap="none" spc="0" normalizeH="0" baseline="0" noProof="0" dirty="0">
                <a:ln>
                  <a:noFill/>
                </a:ln>
                <a:solidFill>
                  <a:srgbClr val="525050">
                    <a:lumMod val="85000"/>
                    <a:lumOff val="15000"/>
                  </a:srgbClr>
                </a:solidFill>
                <a:effectLst/>
                <a:uLnTx/>
                <a:uFillTx/>
                <a:latin typeface="Century Gothic"/>
                <a:ea typeface="+mn-ea"/>
                <a:cs typeface="+mn-cs"/>
              </a:rPr>
              <a:t>.</a:t>
            </a:r>
          </a:p>
        </p:txBody>
      </p:sp>
      <p:sp>
        <p:nvSpPr>
          <p:cNvPr id="24" name="Rounded Rectangle 11">
            <a:extLst>
              <a:ext uri="{FF2B5EF4-FFF2-40B4-BE49-F238E27FC236}">
                <a16:creationId xmlns:a16="http://schemas.microsoft.com/office/drawing/2014/main" id="{D55EB586-D4F9-824E-803F-7B7487075FA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lumMod val="85000"/>
                    <a:lumOff val="15000"/>
                  </a:srgbClr>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rgbClr val="525050">
                  <a:lumMod val="85000"/>
                  <a:lumOff val="15000"/>
                </a:srgbClr>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2E2A4746-C19D-4246-B54E-E48DED783E27}"/>
              </a:ext>
            </a:extLst>
          </p:cNvPr>
          <p:cNvSpPr/>
          <p:nvPr/>
        </p:nvSpPr>
        <p:spPr>
          <a:xfrm>
            <a:off x="336000" y="1889673"/>
            <a:ext cx="11520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Person A</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Hannah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macht</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viele</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wunderbare</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Reisen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Letzte</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Woche</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hat</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sie</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Marokko</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Bahn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Auto </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nach</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Cadiz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gefahren</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Dort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ist</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sie</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in die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Stadt</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besucht</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gegangen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Dann</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ist</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sie</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mit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dem</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besucht</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gefahren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Dort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ist</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sie</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mit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dem</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gegangen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gereist</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In Marrakech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hat</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sie</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viele</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besucht</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verbracht</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Hannah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is</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mit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dem</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gegangen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geflogen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Die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Reise</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war</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wirklich</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lumMod val="85000"/>
                    <a:lumOff val="15000"/>
                  </a:srgbClr>
                </a:solidFill>
                <a:effectLst/>
                <a:uLnTx/>
                <a:uFillTx/>
                <a:latin typeface="Century Gothic" panose="020F0302020204030204"/>
                <a:ea typeface="+mn-ea"/>
                <a:cs typeface="+mn-cs"/>
              </a:rPr>
              <a:t>lustig</a:t>
            </a:r>
            <a:r>
              <a:rPr kumimoji="0" lang="fr-FR" sz="2000" b="0"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srgbClr val="525050">
                  <a:lumMod val="85000"/>
                  <a:lumOff val="15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70711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Hannahs</a:t>
            </a:r>
            <a:r>
              <a:rPr lang="en-GB" sz="3600" b="1" dirty="0">
                <a:solidFill>
                  <a:schemeClr val="bg1"/>
                </a:solidFill>
              </a:rPr>
              <a:t> </a:t>
            </a:r>
            <a:r>
              <a:rPr lang="en-GB" sz="3600" b="1" dirty="0" err="1">
                <a:solidFill>
                  <a:schemeClr val="bg1"/>
                </a:solidFill>
              </a:rPr>
              <a:t>Reise</a:t>
            </a:r>
            <a:endParaRPr lang="en-GB" sz="3600" b="1" dirty="0">
              <a:solidFill>
                <a:schemeClr val="bg1"/>
              </a:solidFill>
            </a:endParaRPr>
          </a:p>
        </p:txBody>
      </p:sp>
      <p:sp>
        <p:nvSpPr>
          <p:cNvPr id="24" name="Rounded Rectangle 11">
            <a:extLst>
              <a:ext uri="{FF2B5EF4-FFF2-40B4-BE49-F238E27FC236}">
                <a16:creationId xmlns:a16="http://schemas.microsoft.com/office/drawing/2014/main" id="{D55EB586-D4F9-824E-803F-7B7487075FA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2E2A4746-C19D-4246-B54E-E48DED783E27}"/>
              </a:ext>
            </a:extLst>
          </p:cNvPr>
          <p:cNvSpPr/>
          <p:nvPr/>
        </p:nvSpPr>
        <p:spPr>
          <a:xfrm>
            <a:off x="336000" y="1889673"/>
            <a:ext cx="11520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25050"/>
                </a:solidFill>
                <a:effectLst/>
                <a:uLnTx/>
                <a:uFillTx/>
                <a:latin typeface="Century Gothic" panose="020F0302020204030204"/>
                <a:ea typeface="+mn-ea"/>
                <a:cs typeface="+mn-cs"/>
              </a:rPr>
              <a:t>Person B</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gegangen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besucht</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Sie</a:t>
            </a:r>
            <a:r>
              <a:rPr kumimoji="0" lang="fr-FR"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ist</a:t>
            </a:r>
            <a:r>
              <a:rPr kumimoji="0" lang="fr-FR"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zuerst</a:t>
            </a:r>
            <a:r>
              <a:rPr kumimoji="0" lang="fr-FR" sz="2000" b="0" i="0" u="none" strike="noStrike" kern="1200" cap="none" spc="0" normalizeH="0" baseline="0" noProof="0" dirty="0">
                <a:ln>
                  <a:noFill/>
                </a:ln>
                <a:solidFill>
                  <a:srgbClr val="525050"/>
                </a:solidFill>
                <a:effectLst/>
                <a:uLnTx/>
                <a:uFillTx/>
                <a:latin typeface="Century Gothic" panose="020F0302020204030204"/>
                <a:ea typeface="+mn-ea"/>
                <a:cs typeface="+mn-cs"/>
              </a:rPr>
              <a:t> mit der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gegangen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gefahren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und</a:t>
            </a:r>
            <a:r>
              <a:rPr kumimoji="0" lang="fr-FR"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hat</a:t>
            </a:r>
            <a:r>
              <a:rPr kumimoji="0" lang="fr-FR"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das</a:t>
            </a:r>
            <a:r>
              <a:rPr kumimoji="0" lang="fr-FR" sz="2000" b="0" i="0" u="none" strike="noStrike" kern="1200" cap="none" spc="0" normalizeH="0" baseline="0" noProof="0" dirty="0">
                <a:ln>
                  <a:noFill/>
                </a:ln>
                <a:solidFill>
                  <a:srgbClr val="525050"/>
                </a:solidFill>
                <a:effectLst/>
                <a:uLnTx/>
                <a:uFillTx/>
                <a:latin typeface="Century Gothic" panose="020F0302020204030204"/>
                <a:ea typeface="+mn-ea"/>
                <a:cs typeface="+mn-cs"/>
              </a:rPr>
              <a:t> Museum…</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Schiff</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Bahn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nach</a:t>
            </a:r>
            <a:r>
              <a:rPr kumimoji="0" lang="fr-FR"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Marokko</a:t>
            </a:r>
            <a:r>
              <a:rPr kumimoji="0" lang="fr-FR" sz="2000" b="0" i="0" u="none" strike="noStrike" kern="1200" cap="none" spc="0" normalizeH="0" baseline="0" noProof="0" dirty="0">
                <a:ln>
                  <a:noFill/>
                </a:ln>
                <a:solidFill>
                  <a:srgbClr val="52505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Bahn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Bus </a:t>
            </a:r>
            <a:r>
              <a:rPr kumimoji="0" lang="fr-FR"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weiter</a:t>
            </a:r>
            <a:r>
              <a:rPr kumimoji="0" lang="fr-FR"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nach</a:t>
            </a:r>
            <a:r>
              <a:rPr kumimoji="0" lang="fr-FR" sz="2000" b="0" i="0" u="none" strike="noStrike" kern="1200" cap="none" spc="0" normalizeH="0" baseline="0" noProof="0" dirty="0">
                <a:ln>
                  <a:noFill/>
                </a:ln>
                <a:solidFill>
                  <a:srgbClr val="525050"/>
                </a:solidFill>
                <a:effectLst/>
                <a:uLnTx/>
                <a:uFillTx/>
                <a:latin typeface="Century Gothic" panose="020F0302020204030204"/>
                <a:ea typeface="+mn-ea"/>
                <a:cs typeface="+mn-cs"/>
              </a:rPr>
              <a:t> Marrakech…</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Märkte</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Moschee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besucht</a:t>
            </a:r>
            <a:r>
              <a:rPr kumimoji="0" lang="fr-FR"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Sie</a:t>
            </a:r>
            <a:r>
              <a:rPr kumimoji="0" lang="fr-FR"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hat</a:t>
            </a:r>
            <a:r>
              <a:rPr kumimoji="0" lang="fr-FR"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auch</a:t>
            </a:r>
            <a:r>
              <a:rPr kumimoji="0" lang="fr-FR"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Zeit</a:t>
            </a:r>
            <a:r>
              <a:rPr kumimoji="0" lang="fr-FR" sz="2000" b="0" i="0" u="none" strike="noStrike" kern="1200" cap="none" spc="0" normalizeH="0" baseline="0" noProof="0" dirty="0">
                <a:ln>
                  <a:noFill/>
                </a:ln>
                <a:solidFill>
                  <a:srgbClr val="525050"/>
                </a:solidFill>
                <a:effectLst/>
                <a:uLnTx/>
                <a:uFillTx/>
                <a:latin typeface="Century Gothic" panose="020F0302020204030204"/>
                <a:ea typeface="+mn-ea"/>
                <a:cs typeface="+mn-cs"/>
              </a:rPr>
              <a:t> mit </a:t>
            </a:r>
            <a:r>
              <a:rPr kumimoji="0" lang="fr-FR"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einer</a:t>
            </a:r>
            <a:r>
              <a:rPr kumimoji="0" lang="fr-FR"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Freundin</a:t>
            </a:r>
            <a:r>
              <a:rPr kumimoji="0" lang="fr-FR" sz="2000" b="0" i="0" u="none" strike="noStrike" kern="1200" cap="none" spc="0" normalizeH="0" baseline="0" noProof="0" dirty="0">
                <a:ln>
                  <a:noFill/>
                </a:ln>
                <a:solidFill>
                  <a:srgbClr val="52505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Bahn /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Flugzeug</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wieder</a:t>
            </a:r>
            <a:r>
              <a:rPr kumimoji="0" lang="fr-FR"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nach</a:t>
            </a:r>
            <a:r>
              <a:rPr kumimoji="0" lang="fr-FR" sz="20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25050"/>
                </a:solidFill>
                <a:effectLst/>
                <a:uLnTx/>
                <a:uFillTx/>
                <a:latin typeface="Century Gothic" panose="020F0302020204030204"/>
                <a:ea typeface="+mn-ea"/>
                <a:cs typeface="+mn-cs"/>
              </a:rPr>
              <a:t>München</a:t>
            </a:r>
            <a:r>
              <a:rPr kumimoji="0" lang="fr-FR" sz="2000" b="0" i="0" u="none" strike="noStrike" kern="1200" cap="none" spc="0" normalizeH="0" baseline="0" noProof="0" dirty="0">
                <a:ln>
                  <a:noFill/>
                </a:ln>
                <a:solidFill>
                  <a:srgbClr val="525050"/>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752B0C8C-202D-D54F-8454-E588E58E82A8}"/>
              </a:ext>
            </a:extLst>
          </p:cNvPr>
          <p:cNvSpPr txBox="1"/>
          <p:nvPr/>
        </p:nvSpPr>
        <p:spPr>
          <a:xfrm>
            <a:off x="180000" y="1296000"/>
            <a:ext cx="89441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Hannah hat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eine</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Reise</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gemacht</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Was hat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sie</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gemacht</a:t>
            </a:r>
            <a:r>
              <a:rPr kumimoji="0" lang="en-US" sz="2400" b="0" i="0" u="none" strike="noStrike" kern="1200" cap="none" spc="0" normalizeH="0" baseline="0" noProof="0" dirty="0">
                <a:ln>
                  <a:noFill/>
                </a:ln>
                <a:solidFill>
                  <a:srgbClr val="525050"/>
                </a:solidFill>
                <a:effectLst/>
                <a:uLnTx/>
                <a:uFillTx/>
                <a:latin typeface="Century Gothic"/>
                <a:ea typeface="+mn-ea"/>
                <a:cs typeface="+mn-cs"/>
              </a:rPr>
              <a:t>?</a:t>
            </a:r>
          </a:p>
        </p:txBody>
      </p:sp>
    </p:spTree>
    <p:extLst>
      <p:ext uri="{BB962C8B-B14F-4D97-AF65-F5344CB8AC3E}">
        <p14:creationId xmlns:p14="http://schemas.microsoft.com/office/powerpoint/2010/main" val="852340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D04550-ABE6-4179-99FE-34FC8454AF2E}"/>
              </a:ext>
            </a:extLst>
          </p:cNvPr>
          <p:cNvSpPr>
            <a:spLocks noGrp="1"/>
          </p:cNvSpPr>
          <p:nvPr>
            <p:ph type="title"/>
          </p:nvPr>
        </p:nvSpPr>
        <p:spPr>
          <a:xfrm>
            <a:off x="0" y="0"/>
            <a:ext cx="1779494" cy="316192"/>
          </a:xfrm>
        </p:spPr>
        <p:txBody>
          <a:bodyPr>
            <a:normAutofit/>
          </a:bodyPr>
          <a:lstStyle/>
          <a:p>
            <a:r>
              <a:rPr lang="en-GB" sz="1200" b="1" dirty="0" err="1"/>
              <a:t>Hannahs</a:t>
            </a:r>
            <a:r>
              <a:rPr lang="en-GB" sz="1200" b="1" dirty="0"/>
              <a:t> </a:t>
            </a:r>
            <a:r>
              <a:rPr lang="en-GB" sz="1200" b="1" dirty="0" err="1"/>
              <a:t>Reise</a:t>
            </a:r>
            <a:r>
              <a:rPr lang="en-GB" sz="1200" b="1" dirty="0"/>
              <a:t>: Person A </a:t>
            </a:r>
          </a:p>
        </p:txBody>
      </p:sp>
      <p:sp>
        <p:nvSpPr>
          <p:cNvPr id="6" name="Rectangle 5">
            <a:extLst>
              <a:ext uri="{FF2B5EF4-FFF2-40B4-BE49-F238E27FC236}">
                <a16:creationId xmlns:a16="http://schemas.microsoft.com/office/drawing/2014/main" id="{BF89A126-449C-4C9F-9479-893D518A280A}"/>
              </a:ext>
            </a:extLst>
          </p:cNvPr>
          <p:cNvSpPr/>
          <p:nvPr/>
        </p:nvSpPr>
        <p:spPr>
          <a:xfrm>
            <a:off x="279125" y="2799784"/>
            <a:ext cx="5521040" cy="1656043"/>
          </a:xfrm>
          <a:prstGeom prst="rect">
            <a:avLst/>
          </a:prstGeom>
          <a:noFill/>
          <a:ln w="12700" cap="flat" cmpd="sng" algn="ctr">
            <a:solidFill>
              <a:schemeClr val="tx1"/>
            </a:solidFill>
            <a:prstDash val="solid"/>
            <a:miter lim="800000"/>
          </a:ln>
          <a:effectLst/>
        </p:spPr>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Hannah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macht</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viele</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wunderbare</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Reisen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Letzte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Woche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hat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sie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Marokko</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Bahn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 Auto </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nach</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Cadiz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gefahren</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Dort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ist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sie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in die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Stadt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besucht</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gegangen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Dann</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ist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sie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mit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dem</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besucht</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gefahren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Dort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ist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sie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mit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dem</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gegangen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gereist</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In Marrakech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hat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sie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viele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besucht</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verbracht</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Hannah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is</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mit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dem</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gegangen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geflogen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Die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Reise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war</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wirklich</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lustig</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a:t>
            </a:r>
            <a:endParaRPr kumimoji="0" lang="en-GB"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endParaRPr>
          </a:p>
        </p:txBody>
      </p:sp>
      <p:sp>
        <p:nvSpPr>
          <p:cNvPr id="7" name="Title 3">
            <a:extLst>
              <a:ext uri="{FF2B5EF4-FFF2-40B4-BE49-F238E27FC236}">
                <a16:creationId xmlns:a16="http://schemas.microsoft.com/office/drawing/2014/main" id="{83BB36C6-F913-4C0B-A611-0055B2201DB7}"/>
              </a:ext>
            </a:extLst>
          </p:cNvPr>
          <p:cNvSpPr txBox="1">
            <a:spLocks/>
          </p:cNvSpPr>
          <p:nvPr/>
        </p:nvSpPr>
        <p:spPr>
          <a:xfrm>
            <a:off x="22412" y="2483592"/>
            <a:ext cx="1779494" cy="316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200" b="1"/>
              <a:t>Hannahs Reise: Person A </a:t>
            </a:r>
            <a:endParaRPr lang="en-GB" sz="1200" b="1" dirty="0"/>
          </a:p>
        </p:txBody>
      </p:sp>
      <p:sp>
        <p:nvSpPr>
          <p:cNvPr id="8" name="Rectangle 7">
            <a:extLst>
              <a:ext uri="{FF2B5EF4-FFF2-40B4-BE49-F238E27FC236}">
                <a16:creationId xmlns:a16="http://schemas.microsoft.com/office/drawing/2014/main" id="{48ED77E7-8F5C-4678-BD66-4D0BEE9827FA}"/>
              </a:ext>
            </a:extLst>
          </p:cNvPr>
          <p:cNvSpPr/>
          <p:nvPr/>
        </p:nvSpPr>
        <p:spPr>
          <a:xfrm>
            <a:off x="279125" y="468591"/>
            <a:ext cx="5521040" cy="1656043"/>
          </a:xfrm>
          <a:prstGeom prst="rect">
            <a:avLst/>
          </a:prstGeom>
          <a:noFill/>
          <a:ln w="12700" cap="flat" cmpd="sng" algn="ctr">
            <a:solidFill>
              <a:schemeClr val="tx1"/>
            </a:solidFill>
            <a:prstDash val="solid"/>
            <a:miter lim="800000"/>
          </a:ln>
          <a:effectLst/>
        </p:spPr>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Hannah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macht</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viele</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wunderbare</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Reisen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Letzte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Woche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hat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sie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Marokko</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Bahn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 Auto </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nach</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Cadiz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gefahren</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Dort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ist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sie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in die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Stadt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besucht</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gegangen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Dann</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ist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sie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mit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dem</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besucht</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gefahren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Dort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ist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sie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mit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dem</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gegangen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gereist</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In Marrakech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hat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sie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viele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besucht</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verbracht</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Hannah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is</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mit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dem</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gegangen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geflogen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Die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Reise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war</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wirklich</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lustig</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a:t>
            </a:r>
            <a:endParaRPr kumimoji="0" lang="en-GB"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endParaRPr>
          </a:p>
        </p:txBody>
      </p:sp>
      <p:sp>
        <p:nvSpPr>
          <p:cNvPr id="9" name="Title 3">
            <a:extLst>
              <a:ext uri="{FF2B5EF4-FFF2-40B4-BE49-F238E27FC236}">
                <a16:creationId xmlns:a16="http://schemas.microsoft.com/office/drawing/2014/main" id="{CF3A084E-8457-451B-A336-E503609C9D17}"/>
              </a:ext>
            </a:extLst>
          </p:cNvPr>
          <p:cNvSpPr txBox="1">
            <a:spLocks/>
          </p:cNvSpPr>
          <p:nvPr/>
        </p:nvSpPr>
        <p:spPr>
          <a:xfrm>
            <a:off x="152400" y="4737004"/>
            <a:ext cx="1779494" cy="316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200" b="1"/>
              <a:t>Hannahs Reise: Person A </a:t>
            </a:r>
            <a:endParaRPr lang="en-GB" sz="1200" b="1" dirty="0"/>
          </a:p>
        </p:txBody>
      </p:sp>
      <p:sp>
        <p:nvSpPr>
          <p:cNvPr id="10" name="Rectangle 9">
            <a:extLst>
              <a:ext uri="{FF2B5EF4-FFF2-40B4-BE49-F238E27FC236}">
                <a16:creationId xmlns:a16="http://schemas.microsoft.com/office/drawing/2014/main" id="{F892792F-E2C2-4706-B196-E128DBF5EB34}"/>
              </a:ext>
            </a:extLst>
          </p:cNvPr>
          <p:cNvSpPr/>
          <p:nvPr/>
        </p:nvSpPr>
        <p:spPr>
          <a:xfrm>
            <a:off x="279125" y="5053195"/>
            <a:ext cx="5521040" cy="1656043"/>
          </a:xfrm>
          <a:prstGeom prst="rect">
            <a:avLst/>
          </a:prstGeom>
          <a:noFill/>
          <a:ln w="12700" cap="flat" cmpd="sng" algn="ctr">
            <a:solidFill>
              <a:schemeClr val="tx1"/>
            </a:solidFill>
            <a:prstDash val="solid"/>
            <a:miter lim="800000"/>
          </a:ln>
          <a:effectLst/>
        </p:spPr>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Hannah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macht</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viele</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wunderbare</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Reisen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Letzte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Woche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hat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sie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Marokko</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Bahn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 Auto </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nach</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Cadiz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gefahren</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Dort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ist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sie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in die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Stadt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besucht</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gegangen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Dann</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ist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sie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mit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dem</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besucht</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gefahren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Dort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ist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sie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mit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dem</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gegangen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gereist</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In Marrakech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hat</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sie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viele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besucht</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verbracht</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Hannah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is</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mit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dem</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gegangen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 </a:t>
            </a:r>
            <a:r>
              <a:rPr kumimoji="0" lang="fr-FR" sz="1200" b="1"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geflogen</a:t>
            </a:r>
            <a:r>
              <a:rPr kumimoji="0" lang="fr-FR"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Die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Reise</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war</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wirklich</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 </a:t>
            </a:r>
            <a:r>
              <a:rPr kumimoji="0" lang="fr-FR" sz="1200" b="0" i="0" u="none" strike="noStrike" kern="1200" cap="none" spc="0" normalizeH="0" baseline="0" noProof="0" dirty="0" err="1">
                <a:ln>
                  <a:noFill/>
                </a:ln>
                <a:solidFill>
                  <a:schemeClr val="tx1">
                    <a:lumMod val="85000"/>
                    <a:lumOff val="15000"/>
                  </a:schemeClr>
                </a:solidFill>
                <a:effectLst/>
                <a:uLnTx/>
                <a:uFillTx/>
                <a:latin typeface="Century Gothic" panose="020F0302020204030204"/>
                <a:ea typeface="+mn-ea"/>
                <a:cs typeface="+mn-cs"/>
              </a:rPr>
              <a:t>lustig</a:t>
            </a:r>
            <a:r>
              <a:rPr kumimoji="0" lang="fr-FR" sz="1200" b="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a:t>
            </a:r>
            <a:endParaRPr kumimoji="0" lang="en-GB" sz="1200" b="1"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endParaRPr>
          </a:p>
        </p:txBody>
      </p:sp>
      <p:cxnSp>
        <p:nvCxnSpPr>
          <p:cNvPr id="12" name="Straight Connector 11">
            <a:extLst>
              <a:ext uri="{FF2B5EF4-FFF2-40B4-BE49-F238E27FC236}">
                <a16:creationId xmlns:a16="http://schemas.microsoft.com/office/drawing/2014/main" id="{E0E2A845-59C3-4E16-99F9-7282B972CF3A}"/>
              </a:ext>
            </a:extLst>
          </p:cNvPr>
          <p:cNvCxnSpPr/>
          <p:nvPr/>
        </p:nvCxnSpPr>
        <p:spPr>
          <a:xfrm>
            <a:off x="6096000" y="0"/>
            <a:ext cx="0" cy="6858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36FBC0-E3D8-4443-B2A9-D38BF7E0FD45}"/>
              </a:ext>
            </a:extLst>
          </p:cNvPr>
          <p:cNvCxnSpPr>
            <a:cxnSpLocks/>
          </p:cNvCxnSpPr>
          <p:nvPr/>
        </p:nvCxnSpPr>
        <p:spPr>
          <a:xfrm>
            <a:off x="0" y="2286000"/>
            <a:ext cx="12192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4E54CF1-A157-4A0B-B201-23182CDF9FFD}"/>
              </a:ext>
            </a:extLst>
          </p:cNvPr>
          <p:cNvCxnSpPr>
            <a:cxnSpLocks/>
          </p:cNvCxnSpPr>
          <p:nvPr/>
        </p:nvCxnSpPr>
        <p:spPr>
          <a:xfrm>
            <a:off x="0" y="4665377"/>
            <a:ext cx="12192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C29C9A6-5CA6-4F6A-9872-1E1F28A30841}"/>
              </a:ext>
            </a:extLst>
          </p:cNvPr>
          <p:cNvSpPr/>
          <p:nvPr/>
        </p:nvSpPr>
        <p:spPr>
          <a:xfrm>
            <a:off x="6391837" y="5554239"/>
            <a:ext cx="5680714" cy="1149159"/>
          </a:xfrm>
          <a:prstGeom prst="rect">
            <a:avLst/>
          </a:prstGeom>
          <a:noFill/>
          <a:ln w="12700" cap="flat" cmpd="sng" algn="ctr">
            <a:solidFill>
              <a:schemeClr val="tx1"/>
            </a:solidFill>
            <a:prstDash val="solid"/>
            <a:miter lim="800000"/>
          </a:ln>
          <a:effectLst/>
        </p:spPr>
        <p:txBody>
          <a:bodyPr rtlCol="0" anchor="t"/>
          <a:lstStyle/>
          <a:p>
            <a:pPr marL="457200" indent="-457200">
              <a:buFont typeface="+mj-lt"/>
              <a:buAutoNum type="arabicPeriod"/>
              <a:defRPr/>
            </a:pPr>
            <a:r>
              <a:rPr lang="fr-FR" sz="1200" b="1" kern="0" dirty="0" err="1">
                <a:solidFill>
                  <a:schemeClr val="tx1">
                    <a:lumMod val="85000"/>
                    <a:lumOff val="15000"/>
                  </a:schemeClr>
                </a:solidFill>
                <a:latin typeface="Century Gothic" panose="020F0302020204030204"/>
              </a:rPr>
              <a:t>gegangen</a:t>
            </a:r>
            <a:r>
              <a:rPr lang="fr-FR" sz="1200" b="1" kern="0" dirty="0">
                <a:solidFill>
                  <a:schemeClr val="tx1">
                    <a:lumMod val="85000"/>
                    <a:lumOff val="15000"/>
                  </a:schemeClr>
                </a:solidFill>
                <a:latin typeface="Century Gothic" panose="020F0302020204030204"/>
              </a:rPr>
              <a:t> / </a:t>
            </a:r>
            <a:r>
              <a:rPr lang="fr-FR" sz="1200" b="1" kern="0" dirty="0" err="1">
                <a:solidFill>
                  <a:schemeClr val="tx1">
                    <a:lumMod val="85000"/>
                    <a:lumOff val="15000"/>
                  </a:schemeClr>
                </a:solidFill>
                <a:latin typeface="Century Gothic" panose="020F0302020204030204"/>
              </a:rPr>
              <a:t>besucht</a:t>
            </a:r>
            <a:r>
              <a:rPr lang="fr-FR" sz="1200" b="1"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Sie</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ist</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zuerst</a:t>
            </a:r>
            <a:r>
              <a:rPr lang="fr-FR" sz="1200" kern="0" dirty="0">
                <a:solidFill>
                  <a:schemeClr val="tx1">
                    <a:lumMod val="85000"/>
                    <a:lumOff val="15000"/>
                  </a:schemeClr>
                </a:solidFill>
                <a:latin typeface="Century Gothic" panose="020F0302020204030204"/>
              </a:rPr>
              <a:t> mit der ….</a:t>
            </a:r>
          </a:p>
          <a:p>
            <a:pPr marL="457200" indent="-457200">
              <a:buFont typeface="+mj-lt"/>
              <a:buAutoNum type="arabicPeriod"/>
              <a:defRPr/>
            </a:pPr>
            <a:r>
              <a:rPr lang="fr-FR" sz="1200" b="1" kern="0" dirty="0" err="1">
                <a:solidFill>
                  <a:schemeClr val="tx1">
                    <a:lumMod val="85000"/>
                    <a:lumOff val="15000"/>
                  </a:schemeClr>
                </a:solidFill>
                <a:latin typeface="Century Gothic" panose="020F0302020204030204"/>
              </a:rPr>
              <a:t>gegangen</a:t>
            </a:r>
            <a:r>
              <a:rPr lang="fr-FR" sz="1200" b="1" kern="0" dirty="0">
                <a:solidFill>
                  <a:schemeClr val="tx1">
                    <a:lumMod val="85000"/>
                    <a:lumOff val="15000"/>
                  </a:schemeClr>
                </a:solidFill>
                <a:latin typeface="Century Gothic" panose="020F0302020204030204"/>
              </a:rPr>
              <a:t> /</a:t>
            </a:r>
            <a:r>
              <a:rPr lang="fr-FR" sz="1200" b="1" kern="0" dirty="0" err="1">
                <a:solidFill>
                  <a:schemeClr val="tx1">
                    <a:lumMod val="85000"/>
                    <a:lumOff val="15000"/>
                  </a:schemeClr>
                </a:solidFill>
                <a:latin typeface="Century Gothic" panose="020F0302020204030204"/>
              </a:rPr>
              <a:t>gefahren</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und</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hat</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das</a:t>
            </a:r>
            <a:r>
              <a:rPr lang="fr-FR" sz="1200" kern="0" dirty="0">
                <a:solidFill>
                  <a:schemeClr val="tx1">
                    <a:lumMod val="85000"/>
                    <a:lumOff val="15000"/>
                  </a:schemeClr>
                </a:solidFill>
                <a:latin typeface="Century Gothic" panose="020F0302020204030204"/>
              </a:rPr>
              <a:t> Museum…</a:t>
            </a:r>
          </a:p>
          <a:p>
            <a:pPr marL="457200" indent="-457200">
              <a:buFont typeface="+mj-lt"/>
              <a:buAutoNum type="arabicPeriod"/>
              <a:defRPr/>
            </a:pPr>
            <a:r>
              <a:rPr lang="fr-FR" sz="1200" b="1" kern="0" dirty="0" err="1">
                <a:solidFill>
                  <a:schemeClr val="tx1">
                    <a:lumMod val="85000"/>
                    <a:lumOff val="15000"/>
                  </a:schemeClr>
                </a:solidFill>
                <a:latin typeface="Century Gothic" panose="020F0302020204030204"/>
              </a:rPr>
              <a:t>Schiff</a:t>
            </a:r>
            <a:r>
              <a:rPr lang="fr-FR" sz="1200" b="1" kern="0" dirty="0">
                <a:solidFill>
                  <a:schemeClr val="tx1">
                    <a:lumMod val="85000"/>
                    <a:lumOff val="15000"/>
                  </a:schemeClr>
                </a:solidFill>
                <a:latin typeface="Century Gothic" panose="020F0302020204030204"/>
              </a:rPr>
              <a:t> / </a:t>
            </a:r>
            <a:r>
              <a:rPr lang="fr-FR" sz="1200" b="1" kern="0" dirty="0" err="1">
                <a:solidFill>
                  <a:schemeClr val="tx1">
                    <a:lumMod val="85000"/>
                    <a:lumOff val="15000"/>
                  </a:schemeClr>
                </a:solidFill>
                <a:latin typeface="Century Gothic" panose="020F0302020204030204"/>
              </a:rPr>
              <a:t>Bahn</a:t>
            </a:r>
            <a:r>
              <a:rPr lang="fr-FR" sz="1200" b="1"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nach</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Marokko</a:t>
            </a:r>
            <a:r>
              <a:rPr lang="fr-FR" sz="1200" kern="0" dirty="0">
                <a:solidFill>
                  <a:schemeClr val="tx1">
                    <a:lumMod val="85000"/>
                    <a:lumOff val="15000"/>
                  </a:schemeClr>
                </a:solidFill>
                <a:latin typeface="Century Gothic" panose="020F0302020204030204"/>
              </a:rPr>
              <a:t>…</a:t>
            </a:r>
          </a:p>
          <a:p>
            <a:pPr marL="457200" indent="-457200">
              <a:buFont typeface="+mj-lt"/>
              <a:buAutoNum type="arabicPeriod"/>
              <a:defRPr/>
            </a:pPr>
            <a:r>
              <a:rPr lang="fr-FR" sz="1200" b="1" kern="0" dirty="0" err="1">
                <a:solidFill>
                  <a:schemeClr val="tx1">
                    <a:lumMod val="85000"/>
                    <a:lumOff val="15000"/>
                  </a:schemeClr>
                </a:solidFill>
                <a:latin typeface="Century Gothic" panose="020F0302020204030204"/>
              </a:rPr>
              <a:t>Bahn</a:t>
            </a:r>
            <a:r>
              <a:rPr lang="fr-FR" sz="1200" b="1" kern="0" dirty="0">
                <a:solidFill>
                  <a:schemeClr val="tx1">
                    <a:lumMod val="85000"/>
                    <a:lumOff val="15000"/>
                  </a:schemeClr>
                </a:solidFill>
                <a:latin typeface="Century Gothic" panose="020F0302020204030204"/>
              </a:rPr>
              <a:t> / Bus </a:t>
            </a:r>
            <a:r>
              <a:rPr lang="fr-FR" sz="1200" kern="0" dirty="0" err="1">
                <a:solidFill>
                  <a:schemeClr val="tx1">
                    <a:lumMod val="85000"/>
                    <a:lumOff val="15000"/>
                  </a:schemeClr>
                </a:solidFill>
                <a:latin typeface="Century Gothic" panose="020F0302020204030204"/>
              </a:rPr>
              <a:t>weiter</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nach</a:t>
            </a:r>
            <a:r>
              <a:rPr lang="fr-FR" sz="1200" kern="0" dirty="0">
                <a:solidFill>
                  <a:schemeClr val="tx1">
                    <a:lumMod val="85000"/>
                    <a:lumOff val="15000"/>
                  </a:schemeClr>
                </a:solidFill>
                <a:latin typeface="Century Gothic" panose="020F0302020204030204"/>
              </a:rPr>
              <a:t> Marrakech…</a:t>
            </a:r>
          </a:p>
          <a:p>
            <a:pPr marL="457200" indent="-457200">
              <a:buFont typeface="+mj-lt"/>
              <a:buAutoNum type="arabicPeriod"/>
              <a:defRPr/>
            </a:pPr>
            <a:r>
              <a:rPr lang="fr-FR" sz="1200" b="1" kern="0" dirty="0" err="1">
                <a:solidFill>
                  <a:schemeClr val="tx1">
                    <a:lumMod val="85000"/>
                    <a:lumOff val="15000"/>
                  </a:schemeClr>
                </a:solidFill>
                <a:latin typeface="Century Gothic" panose="020F0302020204030204"/>
              </a:rPr>
              <a:t>Märkte</a:t>
            </a:r>
            <a:r>
              <a:rPr lang="fr-FR" sz="1200" b="1" kern="0" dirty="0">
                <a:solidFill>
                  <a:schemeClr val="tx1">
                    <a:lumMod val="85000"/>
                    <a:lumOff val="15000"/>
                  </a:schemeClr>
                </a:solidFill>
                <a:latin typeface="Century Gothic" panose="020F0302020204030204"/>
              </a:rPr>
              <a:t> / </a:t>
            </a:r>
            <a:r>
              <a:rPr lang="fr-FR" sz="1200" b="1" kern="0" dirty="0" err="1">
                <a:solidFill>
                  <a:schemeClr val="tx1">
                    <a:lumMod val="85000"/>
                    <a:lumOff val="15000"/>
                  </a:schemeClr>
                </a:solidFill>
                <a:latin typeface="Century Gothic" panose="020F0302020204030204"/>
              </a:rPr>
              <a:t>Moschee</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besucht</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Sie</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hat</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auch</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Zeit</a:t>
            </a:r>
            <a:r>
              <a:rPr lang="fr-FR" sz="1200" kern="0" dirty="0">
                <a:solidFill>
                  <a:schemeClr val="tx1">
                    <a:lumMod val="85000"/>
                    <a:lumOff val="15000"/>
                  </a:schemeClr>
                </a:solidFill>
                <a:latin typeface="Century Gothic" panose="020F0302020204030204"/>
              </a:rPr>
              <a:t> mit </a:t>
            </a:r>
            <a:r>
              <a:rPr lang="fr-FR" sz="1200" kern="0" dirty="0" err="1">
                <a:solidFill>
                  <a:schemeClr val="tx1">
                    <a:lumMod val="85000"/>
                    <a:lumOff val="15000"/>
                  </a:schemeClr>
                </a:solidFill>
                <a:latin typeface="Century Gothic" panose="020F0302020204030204"/>
              </a:rPr>
              <a:t>einer</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Freundin</a:t>
            </a:r>
            <a:r>
              <a:rPr lang="fr-FR" sz="1200" kern="0" dirty="0">
                <a:solidFill>
                  <a:schemeClr val="tx1">
                    <a:lumMod val="85000"/>
                    <a:lumOff val="15000"/>
                  </a:schemeClr>
                </a:solidFill>
                <a:latin typeface="Century Gothic" panose="020F0302020204030204"/>
              </a:rPr>
              <a:t>…</a:t>
            </a:r>
          </a:p>
          <a:p>
            <a:pPr marL="457200" indent="-457200">
              <a:buFont typeface="+mj-lt"/>
              <a:buAutoNum type="arabicPeriod"/>
              <a:defRPr/>
            </a:pPr>
            <a:r>
              <a:rPr lang="fr-FR" sz="1200" b="1" kern="0" dirty="0">
                <a:solidFill>
                  <a:schemeClr val="tx1">
                    <a:lumMod val="85000"/>
                    <a:lumOff val="15000"/>
                  </a:schemeClr>
                </a:solidFill>
                <a:latin typeface="Century Gothic" panose="020F0302020204030204"/>
              </a:rPr>
              <a:t>Bahn / </a:t>
            </a:r>
            <a:r>
              <a:rPr lang="fr-FR" sz="1200" b="1" kern="0" dirty="0" err="1">
                <a:solidFill>
                  <a:schemeClr val="tx1">
                    <a:lumMod val="85000"/>
                    <a:lumOff val="15000"/>
                  </a:schemeClr>
                </a:solidFill>
                <a:latin typeface="Century Gothic" panose="020F0302020204030204"/>
              </a:rPr>
              <a:t>Flugzeug</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wieder</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nach</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München</a:t>
            </a:r>
            <a:r>
              <a:rPr lang="fr-FR" sz="1200" kern="0" dirty="0">
                <a:solidFill>
                  <a:schemeClr val="tx1">
                    <a:lumMod val="85000"/>
                    <a:lumOff val="15000"/>
                  </a:schemeClr>
                </a:solidFill>
                <a:latin typeface="Century Gothic" panose="020F0302020204030204"/>
              </a:rPr>
              <a:t>…</a:t>
            </a:r>
            <a:endParaRPr lang="en-GB" sz="1200" b="1" kern="0" dirty="0">
              <a:solidFill>
                <a:schemeClr val="tx1">
                  <a:lumMod val="85000"/>
                  <a:lumOff val="15000"/>
                </a:schemeClr>
              </a:solidFill>
              <a:latin typeface="Century Gothic" panose="020F0302020204030204"/>
            </a:endParaRPr>
          </a:p>
        </p:txBody>
      </p:sp>
      <p:sp>
        <p:nvSpPr>
          <p:cNvPr id="17" name="TextBox 16">
            <a:extLst>
              <a:ext uri="{FF2B5EF4-FFF2-40B4-BE49-F238E27FC236}">
                <a16:creationId xmlns:a16="http://schemas.microsoft.com/office/drawing/2014/main" id="{32F03021-93A6-44D9-BF0D-DA7390B57397}"/>
              </a:ext>
            </a:extLst>
          </p:cNvPr>
          <p:cNvSpPr txBox="1"/>
          <p:nvPr/>
        </p:nvSpPr>
        <p:spPr>
          <a:xfrm>
            <a:off x="6391837" y="576781"/>
            <a:ext cx="4380086" cy="276999"/>
          </a:xfrm>
          <a:prstGeom prst="rect">
            <a:avLst/>
          </a:prstGeom>
          <a:noFill/>
          <a:ln>
            <a:solidFill>
              <a:schemeClr val="tx1"/>
            </a:solidFill>
          </a:ln>
        </p:spPr>
        <p:txBody>
          <a:bodyPr wrap="square" rtlCol="0">
            <a:spAutoFit/>
          </a:bodyPr>
          <a:lstStyle/>
          <a:p>
            <a:r>
              <a:rPr lang="en-GB" sz="1200" dirty="0">
                <a:solidFill>
                  <a:schemeClr val="tx1">
                    <a:lumMod val="85000"/>
                    <a:lumOff val="15000"/>
                  </a:schemeClr>
                </a:solidFill>
                <a:latin typeface="Century Gothic" panose="020F0302020204030204"/>
              </a:rPr>
              <a:t>Person A </a:t>
            </a:r>
            <a:r>
              <a:rPr lang="en-GB" sz="1200" dirty="0" err="1">
                <a:solidFill>
                  <a:schemeClr val="tx1">
                    <a:lumMod val="85000"/>
                    <a:lumOff val="15000"/>
                  </a:schemeClr>
                </a:solidFill>
                <a:latin typeface="Century Gothic" panose="020F0302020204030204"/>
              </a:rPr>
              <a:t>beginnt</a:t>
            </a:r>
            <a:r>
              <a:rPr lang="en-GB" sz="1200" dirty="0">
                <a:solidFill>
                  <a:schemeClr val="tx1">
                    <a:lumMod val="85000"/>
                    <a:lumOff val="15000"/>
                  </a:schemeClr>
                </a:solidFill>
                <a:latin typeface="Century Gothic" panose="020F0302020204030204"/>
              </a:rPr>
              <a:t>.</a:t>
            </a:r>
          </a:p>
        </p:txBody>
      </p:sp>
      <p:sp>
        <p:nvSpPr>
          <p:cNvPr id="18" name="Title 3">
            <a:extLst>
              <a:ext uri="{FF2B5EF4-FFF2-40B4-BE49-F238E27FC236}">
                <a16:creationId xmlns:a16="http://schemas.microsoft.com/office/drawing/2014/main" id="{2AA52FB5-E2BA-458E-8C1B-7C0965276278}"/>
              </a:ext>
            </a:extLst>
          </p:cNvPr>
          <p:cNvSpPr txBox="1">
            <a:spLocks/>
          </p:cNvSpPr>
          <p:nvPr/>
        </p:nvSpPr>
        <p:spPr>
          <a:xfrm>
            <a:off x="6281351" y="28441"/>
            <a:ext cx="1779494" cy="316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200" b="1" dirty="0" err="1"/>
              <a:t>Hannahs</a:t>
            </a:r>
            <a:r>
              <a:rPr lang="en-GB" sz="1200" b="1" dirty="0"/>
              <a:t> </a:t>
            </a:r>
            <a:r>
              <a:rPr lang="en-GB" sz="1200" b="1" dirty="0" err="1"/>
              <a:t>Reise</a:t>
            </a:r>
            <a:r>
              <a:rPr lang="en-GB" sz="1200" b="1" dirty="0"/>
              <a:t>: Person B</a:t>
            </a:r>
          </a:p>
        </p:txBody>
      </p:sp>
      <p:sp>
        <p:nvSpPr>
          <p:cNvPr id="19" name="Rectangle 18">
            <a:extLst>
              <a:ext uri="{FF2B5EF4-FFF2-40B4-BE49-F238E27FC236}">
                <a16:creationId xmlns:a16="http://schemas.microsoft.com/office/drawing/2014/main" id="{532CE341-E39A-4665-BF0B-CBBB2A4ADE65}"/>
              </a:ext>
            </a:extLst>
          </p:cNvPr>
          <p:cNvSpPr/>
          <p:nvPr/>
        </p:nvSpPr>
        <p:spPr>
          <a:xfrm>
            <a:off x="6391837" y="3284069"/>
            <a:ext cx="5680714" cy="1149159"/>
          </a:xfrm>
          <a:prstGeom prst="rect">
            <a:avLst/>
          </a:prstGeom>
          <a:noFill/>
          <a:ln w="12700" cap="flat" cmpd="sng" algn="ctr">
            <a:solidFill>
              <a:schemeClr val="tx1"/>
            </a:solidFill>
            <a:prstDash val="solid"/>
            <a:miter lim="800000"/>
          </a:ln>
          <a:effectLst/>
        </p:spPr>
        <p:txBody>
          <a:bodyPr rtlCol="0" anchor="t"/>
          <a:lstStyle/>
          <a:p>
            <a:pPr marL="457200" indent="-457200">
              <a:buFont typeface="+mj-lt"/>
              <a:buAutoNum type="arabicPeriod"/>
              <a:defRPr/>
            </a:pPr>
            <a:r>
              <a:rPr lang="fr-FR" sz="1200" b="1" kern="0" dirty="0" err="1">
                <a:solidFill>
                  <a:schemeClr val="tx1">
                    <a:lumMod val="85000"/>
                    <a:lumOff val="15000"/>
                  </a:schemeClr>
                </a:solidFill>
                <a:latin typeface="Century Gothic" panose="020F0302020204030204"/>
              </a:rPr>
              <a:t>gegangen</a:t>
            </a:r>
            <a:r>
              <a:rPr lang="fr-FR" sz="1200" b="1" kern="0" dirty="0">
                <a:solidFill>
                  <a:schemeClr val="tx1">
                    <a:lumMod val="85000"/>
                    <a:lumOff val="15000"/>
                  </a:schemeClr>
                </a:solidFill>
                <a:latin typeface="Century Gothic" panose="020F0302020204030204"/>
              </a:rPr>
              <a:t> / </a:t>
            </a:r>
            <a:r>
              <a:rPr lang="fr-FR" sz="1200" b="1" kern="0" dirty="0" err="1">
                <a:solidFill>
                  <a:schemeClr val="tx1">
                    <a:lumMod val="85000"/>
                    <a:lumOff val="15000"/>
                  </a:schemeClr>
                </a:solidFill>
                <a:latin typeface="Century Gothic" panose="020F0302020204030204"/>
              </a:rPr>
              <a:t>besucht</a:t>
            </a:r>
            <a:r>
              <a:rPr lang="fr-FR" sz="1200" b="1"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Sie</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ist</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zuerst</a:t>
            </a:r>
            <a:r>
              <a:rPr lang="fr-FR" sz="1200" kern="0" dirty="0">
                <a:solidFill>
                  <a:schemeClr val="tx1">
                    <a:lumMod val="85000"/>
                    <a:lumOff val="15000"/>
                  </a:schemeClr>
                </a:solidFill>
                <a:latin typeface="Century Gothic" panose="020F0302020204030204"/>
              </a:rPr>
              <a:t> mit der ….</a:t>
            </a:r>
          </a:p>
          <a:p>
            <a:pPr marL="457200" indent="-457200">
              <a:buFont typeface="+mj-lt"/>
              <a:buAutoNum type="arabicPeriod"/>
              <a:defRPr/>
            </a:pPr>
            <a:r>
              <a:rPr lang="fr-FR" sz="1200" b="1" kern="0" dirty="0" err="1">
                <a:solidFill>
                  <a:schemeClr val="tx1">
                    <a:lumMod val="85000"/>
                    <a:lumOff val="15000"/>
                  </a:schemeClr>
                </a:solidFill>
                <a:latin typeface="Century Gothic" panose="020F0302020204030204"/>
              </a:rPr>
              <a:t>gegangen</a:t>
            </a:r>
            <a:r>
              <a:rPr lang="fr-FR" sz="1200" b="1" kern="0" dirty="0">
                <a:solidFill>
                  <a:schemeClr val="tx1">
                    <a:lumMod val="85000"/>
                    <a:lumOff val="15000"/>
                  </a:schemeClr>
                </a:solidFill>
                <a:latin typeface="Century Gothic" panose="020F0302020204030204"/>
              </a:rPr>
              <a:t> /</a:t>
            </a:r>
            <a:r>
              <a:rPr lang="fr-FR" sz="1200" b="1" kern="0" dirty="0" err="1">
                <a:solidFill>
                  <a:schemeClr val="tx1">
                    <a:lumMod val="85000"/>
                    <a:lumOff val="15000"/>
                  </a:schemeClr>
                </a:solidFill>
                <a:latin typeface="Century Gothic" panose="020F0302020204030204"/>
              </a:rPr>
              <a:t>gefahren</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und</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hat</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das</a:t>
            </a:r>
            <a:r>
              <a:rPr lang="fr-FR" sz="1200" kern="0" dirty="0">
                <a:solidFill>
                  <a:schemeClr val="tx1">
                    <a:lumMod val="85000"/>
                    <a:lumOff val="15000"/>
                  </a:schemeClr>
                </a:solidFill>
                <a:latin typeface="Century Gothic" panose="020F0302020204030204"/>
              </a:rPr>
              <a:t> Museum…</a:t>
            </a:r>
          </a:p>
          <a:p>
            <a:pPr marL="457200" indent="-457200">
              <a:buFont typeface="+mj-lt"/>
              <a:buAutoNum type="arabicPeriod"/>
              <a:defRPr/>
            </a:pPr>
            <a:r>
              <a:rPr lang="fr-FR" sz="1200" b="1" kern="0" dirty="0" err="1">
                <a:solidFill>
                  <a:schemeClr val="tx1">
                    <a:lumMod val="85000"/>
                    <a:lumOff val="15000"/>
                  </a:schemeClr>
                </a:solidFill>
                <a:latin typeface="Century Gothic" panose="020F0302020204030204"/>
              </a:rPr>
              <a:t>Schiff</a:t>
            </a:r>
            <a:r>
              <a:rPr lang="fr-FR" sz="1200" b="1" kern="0" dirty="0">
                <a:solidFill>
                  <a:schemeClr val="tx1">
                    <a:lumMod val="85000"/>
                    <a:lumOff val="15000"/>
                  </a:schemeClr>
                </a:solidFill>
                <a:latin typeface="Century Gothic" panose="020F0302020204030204"/>
              </a:rPr>
              <a:t> / </a:t>
            </a:r>
            <a:r>
              <a:rPr lang="fr-FR" sz="1200" b="1" kern="0" dirty="0" err="1">
                <a:solidFill>
                  <a:schemeClr val="tx1">
                    <a:lumMod val="85000"/>
                    <a:lumOff val="15000"/>
                  </a:schemeClr>
                </a:solidFill>
                <a:latin typeface="Century Gothic" panose="020F0302020204030204"/>
              </a:rPr>
              <a:t>Bahn</a:t>
            </a:r>
            <a:r>
              <a:rPr lang="fr-FR" sz="1200" b="1"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nach</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Marokko</a:t>
            </a:r>
            <a:r>
              <a:rPr lang="fr-FR" sz="1200" kern="0" dirty="0">
                <a:solidFill>
                  <a:schemeClr val="tx1">
                    <a:lumMod val="85000"/>
                    <a:lumOff val="15000"/>
                  </a:schemeClr>
                </a:solidFill>
                <a:latin typeface="Century Gothic" panose="020F0302020204030204"/>
              </a:rPr>
              <a:t>…</a:t>
            </a:r>
          </a:p>
          <a:p>
            <a:pPr marL="457200" indent="-457200">
              <a:buFont typeface="+mj-lt"/>
              <a:buAutoNum type="arabicPeriod"/>
              <a:defRPr/>
            </a:pPr>
            <a:r>
              <a:rPr lang="fr-FR" sz="1200" b="1" kern="0" dirty="0" err="1">
                <a:solidFill>
                  <a:schemeClr val="tx1">
                    <a:lumMod val="85000"/>
                    <a:lumOff val="15000"/>
                  </a:schemeClr>
                </a:solidFill>
                <a:latin typeface="Century Gothic" panose="020F0302020204030204"/>
              </a:rPr>
              <a:t>Bahn</a:t>
            </a:r>
            <a:r>
              <a:rPr lang="fr-FR" sz="1200" b="1" kern="0" dirty="0">
                <a:solidFill>
                  <a:schemeClr val="tx1">
                    <a:lumMod val="85000"/>
                    <a:lumOff val="15000"/>
                  </a:schemeClr>
                </a:solidFill>
                <a:latin typeface="Century Gothic" panose="020F0302020204030204"/>
              </a:rPr>
              <a:t> / Bus </a:t>
            </a:r>
            <a:r>
              <a:rPr lang="fr-FR" sz="1200" kern="0" dirty="0" err="1">
                <a:solidFill>
                  <a:schemeClr val="tx1">
                    <a:lumMod val="85000"/>
                    <a:lumOff val="15000"/>
                  </a:schemeClr>
                </a:solidFill>
                <a:latin typeface="Century Gothic" panose="020F0302020204030204"/>
              </a:rPr>
              <a:t>weiter</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nach</a:t>
            </a:r>
            <a:r>
              <a:rPr lang="fr-FR" sz="1200" kern="0" dirty="0">
                <a:solidFill>
                  <a:schemeClr val="tx1">
                    <a:lumMod val="85000"/>
                    <a:lumOff val="15000"/>
                  </a:schemeClr>
                </a:solidFill>
                <a:latin typeface="Century Gothic" panose="020F0302020204030204"/>
              </a:rPr>
              <a:t> Marrakech…</a:t>
            </a:r>
          </a:p>
          <a:p>
            <a:pPr marL="457200" indent="-457200">
              <a:buFont typeface="+mj-lt"/>
              <a:buAutoNum type="arabicPeriod"/>
              <a:defRPr/>
            </a:pPr>
            <a:r>
              <a:rPr lang="fr-FR" sz="1200" b="1" kern="0" dirty="0" err="1">
                <a:solidFill>
                  <a:schemeClr val="tx1">
                    <a:lumMod val="85000"/>
                    <a:lumOff val="15000"/>
                  </a:schemeClr>
                </a:solidFill>
                <a:latin typeface="Century Gothic" panose="020F0302020204030204"/>
              </a:rPr>
              <a:t>Märkte</a:t>
            </a:r>
            <a:r>
              <a:rPr lang="fr-FR" sz="1200" b="1" kern="0" dirty="0">
                <a:solidFill>
                  <a:schemeClr val="tx1">
                    <a:lumMod val="85000"/>
                    <a:lumOff val="15000"/>
                  </a:schemeClr>
                </a:solidFill>
                <a:latin typeface="Century Gothic" panose="020F0302020204030204"/>
              </a:rPr>
              <a:t> / </a:t>
            </a:r>
            <a:r>
              <a:rPr lang="fr-FR" sz="1200" b="1" kern="0" dirty="0" err="1">
                <a:solidFill>
                  <a:schemeClr val="tx1">
                    <a:lumMod val="85000"/>
                    <a:lumOff val="15000"/>
                  </a:schemeClr>
                </a:solidFill>
                <a:latin typeface="Century Gothic" panose="020F0302020204030204"/>
              </a:rPr>
              <a:t>Moschee</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besucht</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Sie</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hat</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auch</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Zeit</a:t>
            </a:r>
            <a:r>
              <a:rPr lang="fr-FR" sz="1200" kern="0" dirty="0">
                <a:solidFill>
                  <a:schemeClr val="tx1">
                    <a:lumMod val="85000"/>
                    <a:lumOff val="15000"/>
                  </a:schemeClr>
                </a:solidFill>
                <a:latin typeface="Century Gothic" panose="020F0302020204030204"/>
              </a:rPr>
              <a:t> mit </a:t>
            </a:r>
            <a:r>
              <a:rPr lang="fr-FR" sz="1200" kern="0" dirty="0" err="1">
                <a:solidFill>
                  <a:schemeClr val="tx1">
                    <a:lumMod val="85000"/>
                    <a:lumOff val="15000"/>
                  </a:schemeClr>
                </a:solidFill>
                <a:latin typeface="Century Gothic" panose="020F0302020204030204"/>
              </a:rPr>
              <a:t>einer</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Freundin</a:t>
            </a:r>
            <a:r>
              <a:rPr lang="fr-FR" sz="1200" kern="0" dirty="0">
                <a:solidFill>
                  <a:schemeClr val="tx1">
                    <a:lumMod val="85000"/>
                    <a:lumOff val="15000"/>
                  </a:schemeClr>
                </a:solidFill>
                <a:latin typeface="Century Gothic" panose="020F0302020204030204"/>
              </a:rPr>
              <a:t>…</a:t>
            </a:r>
          </a:p>
          <a:p>
            <a:pPr marL="457200" indent="-457200">
              <a:buFont typeface="+mj-lt"/>
              <a:buAutoNum type="arabicPeriod"/>
              <a:defRPr/>
            </a:pPr>
            <a:r>
              <a:rPr lang="fr-FR" sz="1200" b="1" kern="0" dirty="0">
                <a:solidFill>
                  <a:schemeClr val="tx1">
                    <a:lumMod val="85000"/>
                    <a:lumOff val="15000"/>
                  </a:schemeClr>
                </a:solidFill>
                <a:latin typeface="Century Gothic" panose="020F0302020204030204"/>
              </a:rPr>
              <a:t>Bahn / </a:t>
            </a:r>
            <a:r>
              <a:rPr lang="fr-FR" sz="1200" b="1" kern="0" dirty="0" err="1">
                <a:solidFill>
                  <a:schemeClr val="tx1">
                    <a:lumMod val="85000"/>
                    <a:lumOff val="15000"/>
                  </a:schemeClr>
                </a:solidFill>
                <a:latin typeface="Century Gothic" panose="020F0302020204030204"/>
              </a:rPr>
              <a:t>Flugzeug</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wieder</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nach</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München</a:t>
            </a:r>
            <a:r>
              <a:rPr lang="fr-FR" sz="1200" kern="0" dirty="0">
                <a:solidFill>
                  <a:schemeClr val="tx1">
                    <a:lumMod val="85000"/>
                    <a:lumOff val="15000"/>
                  </a:schemeClr>
                </a:solidFill>
                <a:latin typeface="Century Gothic" panose="020F0302020204030204"/>
              </a:rPr>
              <a:t>…</a:t>
            </a:r>
            <a:endParaRPr lang="en-GB" sz="1200" b="1" kern="0" dirty="0">
              <a:solidFill>
                <a:schemeClr val="tx1">
                  <a:lumMod val="85000"/>
                  <a:lumOff val="15000"/>
                </a:schemeClr>
              </a:solidFill>
              <a:latin typeface="Century Gothic" panose="020F0302020204030204"/>
            </a:endParaRPr>
          </a:p>
        </p:txBody>
      </p:sp>
      <p:sp>
        <p:nvSpPr>
          <p:cNvPr id="20" name="TextBox 19">
            <a:extLst>
              <a:ext uri="{FF2B5EF4-FFF2-40B4-BE49-F238E27FC236}">
                <a16:creationId xmlns:a16="http://schemas.microsoft.com/office/drawing/2014/main" id="{A3F9B524-95A7-45AA-8088-98D96140EC5F}"/>
              </a:ext>
            </a:extLst>
          </p:cNvPr>
          <p:cNvSpPr txBox="1"/>
          <p:nvPr/>
        </p:nvSpPr>
        <p:spPr>
          <a:xfrm>
            <a:off x="6391837" y="2913420"/>
            <a:ext cx="4380086" cy="276999"/>
          </a:xfrm>
          <a:prstGeom prst="rect">
            <a:avLst/>
          </a:prstGeom>
          <a:noFill/>
          <a:ln>
            <a:solidFill>
              <a:schemeClr val="tx1"/>
            </a:solidFill>
          </a:ln>
        </p:spPr>
        <p:txBody>
          <a:bodyPr wrap="square" rtlCol="0">
            <a:spAutoFit/>
          </a:bodyPr>
          <a:lstStyle/>
          <a:p>
            <a:r>
              <a:rPr lang="en-GB" sz="1200" dirty="0">
                <a:solidFill>
                  <a:schemeClr val="tx1">
                    <a:lumMod val="85000"/>
                    <a:lumOff val="15000"/>
                  </a:schemeClr>
                </a:solidFill>
                <a:latin typeface="Century Gothic" panose="020F0302020204030204"/>
              </a:rPr>
              <a:t>Person A </a:t>
            </a:r>
            <a:r>
              <a:rPr lang="en-GB" sz="1200" dirty="0" err="1">
                <a:solidFill>
                  <a:schemeClr val="tx1">
                    <a:lumMod val="85000"/>
                    <a:lumOff val="15000"/>
                  </a:schemeClr>
                </a:solidFill>
                <a:latin typeface="Century Gothic" panose="020F0302020204030204"/>
              </a:rPr>
              <a:t>beginnt</a:t>
            </a:r>
            <a:r>
              <a:rPr lang="en-GB" sz="1200" dirty="0">
                <a:solidFill>
                  <a:schemeClr val="tx1">
                    <a:lumMod val="85000"/>
                    <a:lumOff val="15000"/>
                  </a:schemeClr>
                </a:solidFill>
                <a:latin typeface="Century Gothic" panose="020F0302020204030204"/>
              </a:rPr>
              <a:t>.</a:t>
            </a:r>
          </a:p>
        </p:txBody>
      </p:sp>
      <p:sp>
        <p:nvSpPr>
          <p:cNvPr id="21" name="Title 3">
            <a:extLst>
              <a:ext uri="{FF2B5EF4-FFF2-40B4-BE49-F238E27FC236}">
                <a16:creationId xmlns:a16="http://schemas.microsoft.com/office/drawing/2014/main" id="{753AE3E9-1618-41FE-BCB2-F0E47E9DE454}"/>
              </a:ext>
            </a:extLst>
          </p:cNvPr>
          <p:cNvSpPr txBox="1">
            <a:spLocks/>
          </p:cNvSpPr>
          <p:nvPr/>
        </p:nvSpPr>
        <p:spPr>
          <a:xfrm>
            <a:off x="6281351" y="2407817"/>
            <a:ext cx="1779494" cy="316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200" b="1" dirty="0" err="1"/>
              <a:t>Hannahs</a:t>
            </a:r>
            <a:r>
              <a:rPr lang="en-GB" sz="1200" b="1" dirty="0"/>
              <a:t> </a:t>
            </a:r>
            <a:r>
              <a:rPr lang="en-GB" sz="1200" b="1" dirty="0" err="1"/>
              <a:t>Reise</a:t>
            </a:r>
            <a:r>
              <a:rPr lang="en-GB" sz="1200" b="1" dirty="0"/>
              <a:t>: Person B</a:t>
            </a:r>
          </a:p>
        </p:txBody>
      </p:sp>
      <p:sp>
        <p:nvSpPr>
          <p:cNvPr id="22" name="Rectangle 21">
            <a:extLst>
              <a:ext uri="{FF2B5EF4-FFF2-40B4-BE49-F238E27FC236}">
                <a16:creationId xmlns:a16="http://schemas.microsoft.com/office/drawing/2014/main" id="{676710B8-9DFD-4F32-B4F9-E3AC448DD5A4}"/>
              </a:ext>
            </a:extLst>
          </p:cNvPr>
          <p:cNvSpPr/>
          <p:nvPr/>
        </p:nvSpPr>
        <p:spPr>
          <a:xfrm>
            <a:off x="6391837" y="929425"/>
            <a:ext cx="5680714" cy="1149159"/>
          </a:xfrm>
          <a:prstGeom prst="rect">
            <a:avLst/>
          </a:prstGeom>
          <a:noFill/>
          <a:ln w="12700" cap="flat" cmpd="sng" algn="ctr">
            <a:solidFill>
              <a:schemeClr val="tx1"/>
            </a:solidFill>
            <a:prstDash val="solid"/>
            <a:miter lim="800000"/>
          </a:ln>
          <a:effectLst/>
        </p:spPr>
        <p:txBody>
          <a:bodyPr rtlCol="0" anchor="t"/>
          <a:lstStyle/>
          <a:p>
            <a:pPr marL="457200" indent="-457200">
              <a:buFont typeface="+mj-lt"/>
              <a:buAutoNum type="arabicPeriod"/>
              <a:defRPr/>
            </a:pPr>
            <a:r>
              <a:rPr lang="fr-FR" sz="1200" b="1" kern="0" dirty="0" err="1">
                <a:solidFill>
                  <a:schemeClr val="tx1">
                    <a:lumMod val="85000"/>
                    <a:lumOff val="15000"/>
                  </a:schemeClr>
                </a:solidFill>
                <a:latin typeface="Century Gothic" panose="020F0302020204030204"/>
              </a:rPr>
              <a:t>gegangen</a:t>
            </a:r>
            <a:r>
              <a:rPr lang="fr-FR" sz="1200" b="1" kern="0" dirty="0">
                <a:solidFill>
                  <a:schemeClr val="tx1">
                    <a:lumMod val="85000"/>
                    <a:lumOff val="15000"/>
                  </a:schemeClr>
                </a:solidFill>
                <a:latin typeface="Century Gothic" panose="020F0302020204030204"/>
              </a:rPr>
              <a:t> / </a:t>
            </a:r>
            <a:r>
              <a:rPr lang="fr-FR" sz="1200" b="1" kern="0" dirty="0" err="1">
                <a:solidFill>
                  <a:schemeClr val="tx1">
                    <a:lumMod val="85000"/>
                    <a:lumOff val="15000"/>
                  </a:schemeClr>
                </a:solidFill>
                <a:latin typeface="Century Gothic" panose="020F0302020204030204"/>
              </a:rPr>
              <a:t>besucht</a:t>
            </a:r>
            <a:r>
              <a:rPr lang="fr-FR" sz="1200" b="1"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Sie</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ist</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zuerst</a:t>
            </a:r>
            <a:r>
              <a:rPr lang="fr-FR" sz="1200" kern="0" dirty="0">
                <a:solidFill>
                  <a:schemeClr val="tx1">
                    <a:lumMod val="85000"/>
                    <a:lumOff val="15000"/>
                  </a:schemeClr>
                </a:solidFill>
                <a:latin typeface="Century Gothic" panose="020F0302020204030204"/>
              </a:rPr>
              <a:t> mit der ….</a:t>
            </a:r>
          </a:p>
          <a:p>
            <a:pPr marL="457200" indent="-457200">
              <a:buFont typeface="+mj-lt"/>
              <a:buAutoNum type="arabicPeriod"/>
              <a:defRPr/>
            </a:pPr>
            <a:r>
              <a:rPr lang="fr-FR" sz="1200" b="1" kern="0" dirty="0" err="1">
                <a:solidFill>
                  <a:schemeClr val="tx1">
                    <a:lumMod val="85000"/>
                    <a:lumOff val="15000"/>
                  </a:schemeClr>
                </a:solidFill>
                <a:latin typeface="Century Gothic" panose="020F0302020204030204"/>
              </a:rPr>
              <a:t>gegangen</a:t>
            </a:r>
            <a:r>
              <a:rPr lang="fr-FR" sz="1200" b="1" kern="0" dirty="0">
                <a:solidFill>
                  <a:schemeClr val="tx1">
                    <a:lumMod val="85000"/>
                    <a:lumOff val="15000"/>
                  </a:schemeClr>
                </a:solidFill>
                <a:latin typeface="Century Gothic" panose="020F0302020204030204"/>
              </a:rPr>
              <a:t> /</a:t>
            </a:r>
            <a:r>
              <a:rPr lang="fr-FR" sz="1200" b="1" kern="0" dirty="0" err="1">
                <a:solidFill>
                  <a:schemeClr val="tx1">
                    <a:lumMod val="85000"/>
                    <a:lumOff val="15000"/>
                  </a:schemeClr>
                </a:solidFill>
                <a:latin typeface="Century Gothic" panose="020F0302020204030204"/>
              </a:rPr>
              <a:t>gefahren</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und</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hat</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das</a:t>
            </a:r>
            <a:r>
              <a:rPr lang="fr-FR" sz="1200" kern="0" dirty="0">
                <a:solidFill>
                  <a:schemeClr val="tx1">
                    <a:lumMod val="85000"/>
                    <a:lumOff val="15000"/>
                  </a:schemeClr>
                </a:solidFill>
                <a:latin typeface="Century Gothic" panose="020F0302020204030204"/>
              </a:rPr>
              <a:t> Museum…</a:t>
            </a:r>
          </a:p>
          <a:p>
            <a:pPr marL="457200" indent="-457200">
              <a:buFont typeface="+mj-lt"/>
              <a:buAutoNum type="arabicPeriod"/>
              <a:defRPr/>
            </a:pPr>
            <a:r>
              <a:rPr lang="fr-FR" sz="1200" b="1" kern="0" dirty="0" err="1">
                <a:solidFill>
                  <a:schemeClr val="tx1">
                    <a:lumMod val="85000"/>
                    <a:lumOff val="15000"/>
                  </a:schemeClr>
                </a:solidFill>
                <a:latin typeface="Century Gothic" panose="020F0302020204030204"/>
              </a:rPr>
              <a:t>Schiff</a:t>
            </a:r>
            <a:r>
              <a:rPr lang="fr-FR" sz="1200" b="1" kern="0" dirty="0">
                <a:solidFill>
                  <a:schemeClr val="tx1">
                    <a:lumMod val="85000"/>
                    <a:lumOff val="15000"/>
                  </a:schemeClr>
                </a:solidFill>
                <a:latin typeface="Century Gothic" panose="020F0302020204030204"/>
              </a:rPr>
              <a:t> / </a:t>
            </a:r>
            <a:r>
              <a:rPr lang="fr-FR" sz="1200" b="1" kern="0" dirty="0" err="1">
                <a:solidFill>
                  <a:schemeClr val="tx1">
                    <a:lumMod val="85000"/>
                    <a:lumOff val="15000"/>
                  </a:schemeClr>
                </a:solidFill>
                <a:latin typeface="Century Gothic" panose="020F0302020204030204"/>
              </a:rPr>
              <a:t>Bahn</a:t>
            </a:r>
            <a:r>
              <a:rPr lang="fr-FR" sz="1200" b="1"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nach</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Marokko</a:t>
            </a:r>
            <a:r>
              <a:rPr lang="fr-FR" sz="1200" kern="0" dirty="0">
                <a:solidFill>
                  <a:schemeClr val="tx1">
                    <a:lumMod val="85000"/>
                    <a:lumOff val="15000"/>
                  </a:schemeClr>
                </a:solidFill>
                <a:latin typeface="Century Gothic" panose="020F0302020204030204"/>
              </a:rPr>
              <a:t>…</a:t>
            </a:r>
          </a:p>
          <a:p>
            <a:pPr marL="457200" indent="-457200">
              <a:buFont typeface="+mj-lt"/>
              <a:buAutoNum type="arabicPeriod"/>
              <a:defRPr/>
            </a:pPr>
            <a:r>
              <a:rPr lang="fr-FR" sz="1200" b="1" kern="0" dirty="0" err="1">
                <a:solidFill>
                  <a:schemeClr val="tx1">
                    <a:lumMod val="85000"/>
                    <a:lumOff val="15000"/>
                  </a:schemeClr>
                </a:solidFill>
                <a:latin typeface="Century Gothic" panose="020F0302020204030204"/>
              </a:rPr>
              <a:t>Bahn</a:t>
            </a:r>
            <a:r>
              <a:rPr lang="fr-FR" sz="1200" b="1" kern="0" dirty="0">
                <a:solidFill>
                  <a:schemeClr val="tx1">
                    <a:lumMod val="85000"/>
                    <a:lumOff val="15000"/>
                  </a:schemeClr>
                </a:solidFill>
                <a:latin typeface="Century Gothic" panose="020F0302020204030204"/>
              </a:rPr>
              <a:t> / Bus </a:t>
            </a:r>
            <a:r>
              <a:rPr lang="fr-FR" sz="1200" kern="0" dirty="0" err="1">
                <a:solidFill>
                  <a:schemeClr val="tx1">
                    <a:lumMod val="85000"/>
                    <a:lumOff val="15000"/>
                  </a:schemeClr>
                </a:solidFill>
                <a:latin typeface="Century Gothic" panose="020F0302020204030204"/>
              </a:rPr>
              <a:t>weiter</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nach</a:t>
            </a:r>
            <a:r>
              <a:rPr lang="fr-FR" sz="1200" kern="0" dirty="0">
                <a:solidFill>
                  <a:schemeClr val="tx1">
                    <a:lumMod val="85000"/>
                    <a:lumOff val="15000"/>
                  </a:schemeClr>
                </a:solidFill>
                <a:latin typeface="Century Gothic" panose="020F0302020204030204"/>
              </a:rPr>
              <a:t> Marrakech…</a:t>
            </a:r>
          </a:p>
          <a:p>
            <a:pPr marL="457200" indent="-457200">
              <a:buFont typeface="+mj-lt"/>
              <a:buAutoNum type="arabicPeriod"/>
              <a:defRPr/>
            </a:pPr>
            <a:r>
              <a:rPr lang="fr-FR" sz="1200" b="1" kern="0" dirty="0" err="1">
                <a:solidFill>
                  <a:schemeClr val="tx1">
                    <a:lumMod val="85000"/>
                    <a:lumOff val="15000"/>
                  </a:schemeClr>
                </a:solidFill>
                <a:latin typeface="Century Gothic" panose="020F0302020204030204"/>
              </a:rPr>
              <a:t>Märkte</a:t>
            </a:r>
            <a:r>
              <a:rPr lang="fr-FR" sz="1200" b="1" kern="0" dirty="0">
                <a:solidFill>
                  <a:schemeClr val="tx1">
                    <a:lumMod val="85000"/>
                    <a:lumOff val="15000"/>
                  </a:schemeClr>
                </a:solidFill>
                <a:latin typeface="Century Gothic" panose="020F0302020204030204"/>
              </a:rPr>
              <a:t> / </a:t>
            </a:r>
            <a:r>
              <a:rPr lang="fr-FR" sz="1200" b="1" kern="0" dirty="0" err="1">
                <a:solidFill>
                  <a:schemeClr val="tx1">
                    <a:lumMod val="85000"/>
                    <a:lumOff val="15000"/>
                  </a:schemeClr>
                </a:solidFill>
                <a:latin typeface="Century Gothic" panose="020F0302020204030204"/>
              </a:rPr>
              <a:t>Moschee</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besucht</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Sie</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hat</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auch</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Zeit</a:t>
            </a:r>
            <a:r>
              <a:rPr lang="fr-FR" sz="1200" kern="0" dirty="0">
                <a:solidFill>
                  <a:schemeClr val="tx1">
                    <a:lumMod val="85000"/>
                    <a:lumOff val="15000"/>
                  </a:schemeClr>
                </a:solidFill>
                <a:latin typeface="Century Gothic" panose="020F0302020204030204"/>
              </a:rPr>
              <a:t> mit </a:t>
            </a:r>
            <a:r>
              <a:rPr lang="fr-FR" sz="1200" kern="0" dirty="0" err="1">
                <a:solidFill>
                  <a:schemeClr val="tx1">
                    <a:lumMod val="85000"/>
                    <a:lumOff val="15000"/>
                  </a:schemeClr>
                </a:solidFill>
                <a:latin typeface="Century Gothic" panose="020F0302020204030204"/>
              </a:rPr>
              <a:t>einer</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Freundin</a:t>
            </a:r>
            <a:r>
              <a:rPr lang="fr-FR" sz="1200" kern="0" dirty="0">
                <a:solidFill>
                  <a:schemeClr val="tx1">
                    <a:lumMod val="85000"/>
                    <a:lumOff val="15000"/>
                  </a:schemeClr>
                </a:solidFill>
                <a:latin typeface="Century Gothic" panose="020F0302020204030204"/>
              </a:rPr>
              <a:t>…</a:t>
            </a:r>
          </a:p>
          <a:p>
            <a:pPr marL="457200" indent="-457200">
              <a:buFont typeface="+mj-lt"/>
              <a:buAutoNum type="arabicPeriod"/>
              <a:defRPr/>
            </a:pPr>
            <a:r>
              <a:rPr lang="fr-FR" sz="1200" b="1" kern="0" dirty="0">
                <a:solidFill>
                  <a:schemeClr val="tx1">
                    <a:lumMod val="85000"/>
                    <a:lumOff val="15000"/>
                  </a:schemeClr>
                </a:solidFill>
                <a:latin typeface="Century Gothic" panose="020F0302020204030204"/>
              </a:rPr>
              <a:t>Bahn / </a:t>
            </a:r>
            <a:r>
              <a:rPr lang="fr-FR" sz="1200" b="1" kern="0" dirty="0" err="1">
                <a:solidFill>
                  <a:schemeClr val="tx1">
                    <a:lumMod val="85000"/>
                    <a:lumOff val="15000"/>
                  </a:schemeClr>
                </a:solidFill>
                <a:latin typeface="Century Gothic" panose="020F0302020204030204"/>
              </a:rPr>
              <a:t>Flugzeug</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wieder</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nach</a:t>
            </a:r>
            <a:r>
              <a:rPr lang="fr-FR" sz="1200" kern="0" dirty="0">
                <a:solidFill>
                  <a:schemeClr val="tx1">
                    <a:lumMod val="85000"/>
                    <a:lumOff val="15000"/>
                  </a:schemeClr>
                </a:solidFill>
                <a:latin typeface="Century Gothic" panose="020F0302020204030204"/>
              </a:rPr>
              <a:t> </a:t>
            </a:r>
            <a:r>
              <a:rPr lang="fr-FR" sz="1200" kern="0" dirty="0" err="1">
                <a:solidFill>
                  <a:schemeClr val="tx1">
                    <a:lumMod val="85000"/>
                    <a:lumOff val="15000"/>
                  </a:schemeClr>
                </a:solidFill>
                <a:latin typeface="Century Gothic" panose="020F0302020204030204"/>
              </a:rPr>
              <a:t>München</a:t>
            </a:r>
            <a:r>
              <a:rPr lang="fr-FR" sz="1200" kern="0" dirty="0">
                <a:solidFill>
                  <a:schemeClr val="tx1">
                    <a:lumMod val="85000"/>
                    <a:lumOff val="15000"/>
                  </a:schemeClr>
                </a:solidFill>
                <a:latin typeface="Century Gothic" panose="020F0302020204030204"/>
              </a:rPr>
              <a:t>…</a:t>
            </a:r>
            <a:endParaRPr lang="en-GB" sz="1200" b="1" kern="0" dirty="0">
              <a:solidFill>
                <a:schemeClr val="tx1">
                  <a:lumMod val="85000"/>
                  <a:lumOff val="15000"/>
                </a:schemeClr>
              </a:solidFill>
              <a:latin typeface="Century Gothic" panose="020F0302020204030204"/>
            </a:endParaRPr>
          </a:p>
        </p:txBody>
      </p:sp>
      <p:sp>
        <p:nvSpPr>
          <p:cNvPr id="23" name="TextBox 22">
            <a:extLst>
              <a:ext uri="{FF2B5EF4-FFF2-40B4-BE49-F238E27FC236}">
                <a16:creationId xmlns:a16="http://schemas.microsoft.com/office/drawing/2014/main" id="{9831A931-6B05-4B2D-856E-853302A0ADA4}"/>
              </a:ext>
            </a:extLst>
          </p:cNvPr>
          <p:cNvSpPr txBox="1"/>
          <p:nvPr/>
        </p:nvSpPr>
        <p:spPr>
          <a:xfrm>
            <a:off x="6391837" y="5163695"/>
            <a:ext cx="4380086" cy="276999"/>
          </a:xfrm>
          <a:prstGeom prst="rect">
            <a:avLst/>
          </a:prstGeom>
          <a:noFill/>
          <a:ln>
            <a:solidFill>
              <a:schemeClr val="tx1"/>
            </a:solidFill>
          </a:ln>
        </p:spPr>
        <p:txBody>
          <a:bodyPr wrap="square" rtlCol="0">
            <a:spAutoFit/>
          </a:bodyPr>
          <a:lstStyle/>
          <a:p>
            <a:r>
              <a:rPr lang="en-GB" sz="1200" dirty="0">
                <a:solidFill>
                  <a:schemeClr val="tx1">
                    <a:lumMod val="85000"/>
                    <a:lumOff val="15000"/>
                  </a:schemeClr>
                </a:solidFill>
                <a:latin typeface="Century Gothic" panose="020F0302020204030204"/>
              </a:rPr>
              <a:t>Person A </a:t>
            </a:r>
            <a:r>
              <a:rPr lang="en-GB" sz="1200" dirty="0" err="1">
                <a:solidFill>
                  <a:schemeClr val="tx1">
                    <a:lumMod val="85000"/>
                    <a:lumOff val="15000"/>
                  </a:schemeClr>
                </a:solidFill>
                <a:latin typeface="Century Gothic" panose="020F0302020204030204"/>
              </a:rPr>
              <a:t>beginnt</a:t>
            </a:r>
            <a:r>
              <a:rPr lang="en-GB" sz="1200" dirty="0">
                <a:solidFill>
                  <a:schemeClr val="tx1">
                    <a:lumMod val="85000"/>
                    <a:lumOff val="15000"/>
                  </a:schemeClr>
                </a:solidFill>
                <a:latin typeface="Century Gothic" panose="020F0302020204030204"/>
              </a:rPr>
              <a:t>.</a:t>
            </a:r>
          </a:p>
        </p:txBody>
      </p:sp>
      <p:sp>
        <p:nvSpPr>
          <p:cNvPr id="24" name="Title 3">
            <a:extLst>
              <a:ext uri="{FF2B5EF4-FFF2-40B4-BE49-F238E27FC236}">
                <a16:creationId xmlns:a16="http://schemas.microsoft.com/office/drawing/2014/main" id="{F99B596F-ACCA-4FE5-B6E0-F6A3DDDBC075}"/>
              </a:ext>
            </a:extLst>
          </p:cNvPr>
          <p:cNvSpPr txBox="1">
            <a:spLocks/>
          </p:cNvSpPr>
          <p:nvPr/>
        </p:nvSpPr>
        <p:spPr>
          <a:xfrm>
            <a:off x="6281351" y="4742490"/>
            <a:ext cx="1779494" cy="316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200" b="1" dirty="0" err="1"/>
              <a:t>Hannahs</a:t>
            </a:r>
            <a:r>
              <a:rPr lang="en-GB" sz="1200" b="1" dirty="0"/>
              <a:t> </a:t>
            </a:r>
            <a:r>
              <a:rPr lang="en-GB" sz="1200" b="1" dirty="0" err="1"/>
              <a:t>Reise</a:t>
            </a:r>
            <a:r>
              <a:rPr lang="en-GB" sz="1200" b="1" dirty="0"/>
              <a:t>: Person B</a:t>
            </a:r>
          </a:p>
        </p:txBody>
      </p:sp>
    </p:spTree>
    <p:extLst>
      <p:ext uri="{BB962C8B-B14F-4D97-AF65-F5344CB8AC3E}">
        <p14:creationId xmlns:p14="http://schemas.microsoft.com/office/powerpoint/2010/main" val="2051672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2875"/>
            <a:ext cx="3311611" cy="647577"/>
          </a:xfrm>
        </p:spPr>
        <p:txBody>
          <a:bodyPr>
            <a:normAutofit/>
          </a:bodyPr>
          <a:lstStyle/>
          <a:p>
            <a:r>
              <a:rPr lang="en-GB" sz="2800" b="1" dirty="0" err="1">
                <a:solidFill>
                  <a:schemeClr val="bg1"/>
                </a:solidFill>
              </a:rPr>
              <a:t>Hannahs</a:t>
            </a:r>
            <a:r>
              <a:rPr lang="en-GB" sz="2800" b="1" dirty="0">
                <a:solidFill>
                  <a:schemeClr val="bg1"/>
                </a:solidFill>
              </a:rPr>
              <a:t> </a:t>
            </a:r>
            <a:r>
              <a:rPr lang="en-GB" sz="2800" b="1" dirty="0" err="1">
                <a:solidFill>
                  <a:schemeClr val="bg1"/>
                </a:solidFill>
              </a:rPr>
              <a:t>Reise</a:t>
            </a:r>
            <a:endParaRPr lang="en-GB" sz="2800" b="1" dirty="0">
              <a:solidFill>
                <a:schemeClr val="bg1"/>
              </a:solidFill>
            </a:endParaRPr>
          </a:p>
        </p:txBody>
      </p:sp>
      <p:sp>
        <p:nvSpPr>
          <p:cNvPr id="24" name="Rounded Rectangle 11">
            <a:extLst>
              <a:ext uri="{FF2B5EF4-FFF2-40B4-BE49-F238E27FC236}">
                <a16:creationId xmlns:a16="http://schemas.microsoft.com/office/drawing/2014/main" id="{D55EB586-D4F9-824E-803F-7B7487075FA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52228EB2-A05C-4A4B-8FCA-FD885752F632}"/>
              </a:ext>
            </a:extLst>
          </p:cNvPr>
          <p:cNvSpPr/>
          <p:nvPr/>
        </p:nvSpPr>
        <p:spPr>
          <a:xfrm>
            <a:off x="179999" y="2039533"/>
            <a:ext cx="11605601" cy="280358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effectLst/>
                <a:uLnTx/>
                <a:uFillTx/>
                <a:latin typeface="Century Gothic"/>
                <a:ea typeface="+mn-ea"/>
                <a:cs typeface="+mn-cs"/>
              </a:rPr>
              <a:t>Hannah </a:t>
            </a:r>
            <a:r>
              <a:rPr kumimoji="0" lang="fr-FR" sz="2000" b="0" i="0" u="none" strike="noStrike" kern="1200" cap="none" spc="0" normalizeH="0" baseline="0" noProof="0" dirty="0" err="1">
                <a:ln>
                  <a:noFill/>
                </a:ln>
                <a:effectLst/>
                <a:uLnTx/>
                <a:uFillTx/>
                <a:latin typeface="Century Gothic"/>
                <a:ea typeface="+mn-ea"/>
                <a:cs typeface="+mn-cs"/>
              </a:rPr>
              <a:t>macht</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viele</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wunderbare</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Reisen</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Letzte</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Woche</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1" i="0" u="none" strike="noStrike" kern="1200" cap="none" spc="0" normalizeH="0" baseline="0" noProof="0" dirty="0" err="1">
                <a:ln>
                  <a:noFill/>
                </a:ln>
                <a:effectLst/>
                <a:uLnTx/>
                <a:uFillTx/>
                <a:latin typeface="Century Gothic"/>
                <a:ea typeface="+mn-ea"/>
                <a:cs typeface="+mn-cs"/>
              </a:rPr>
              <a:t>hat</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sie</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Marokko</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1" i="0" u="none" strike="noStrike" kern="1200" cap="none" spc="0" normalizeH="0" baseline="0" noProof="0" dirty="0" err="1">
                <a:ln>
                  <a:noFill/>
                </a:ln>
                <a:solidFill>
                  <a:srgbClr val="FF0000"/>
                </a:solidFill>
                <a:effectLst/>
                <a:uLnTx/>
                <a:uFillTx/>
                <a:latin typeface="Century Gothic"/>
                <a:ea typeface="+mn-ea"/>
                <a:cs typeface="+mn-cs"/>
              </a:rPr>
              <a:t>besucht</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Sie</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1" i="0" u="none" strike="noStrike" kern="1200" cap="none" spc="0" normalizeH="0" baseline="0" noProof="0" dirty="0" err="1">
                <a:ln>
                  <a:noFill/>
                </a:ln>
                <a:effectLst/>
                <a:uLnTx/>
                <a:uFillTx/>
                <a:latin typeface="Century Gothic"/>
                <a:ea typeface="+mn-ea"/>
                <a:cs typeface="+mn-cs"/>
              </a:rPr>
              <a:t>ist</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zuerst</a:t>
            </a:r>
            <a:r>
              <a:rPr kumimoji="0" lang="fr-FR" sz="2000" b="0" i="0" u="none" strike="noStrike" kern="1200" cap="none" spc="0" normalizeH="0" baseline="0" noProof="0" dirty="0">
                <a:ln>
                  <a:noFill/>
                </a:ln>
                <a:effectLst/>
                <a:uLnTx/>
                <a:uFillTx/>
                <a:latin typeface="Century Gothic"/>
                <a:ea typeface="+mn-ea"/>
                <a:cs typeface="+mn-cs"/>
              </a:rPr>
              <a:t> mit </a:t>
            </a:r>
            <a:r>
              <a:rPr kumimoji="0" lang="fr-FR" sz="2000" b="1" i="0" u="none" strike="noStrike" kern="1200" cap="none" spc="0" normalizeH="0" baseline="0" noProof="0" dirty="0">
                <a:ln>
                  <a:noFill/>
                </a:ln>
                <a:effectLst/>
                <a:uLnTx/>
                <a:uFillTx/>
                <a:latin typeface="Century Gothic"/>
                <a:ea typeface="+mn-ea"/>
                <a:cs typeface="+mn-cs"/>
              </a:rPr>
              <a:t>der</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1" i="0" u="none" strike="noStrike" kern="1200" cap="none" spc="0" normalizeH="0" baseline="0" noProof="0" dirty="0">
                <a:ln>
                  <a:noFill/>
                </a:ln>
                <a:solidFill>
                  <a:srgbClr val="FF0000"/>
                </a:solidFill>
                <a:effectLst/>
                <a:uLnTx/>
                <a:uFillTx/>
                <a:latin typeface="Century Gothic"/>
                <a:ea typeface="+mn-ea"/>
                <a:cs typeface="+mn-cs"/>
              </a:rPr>
              <a:t>Bahn</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nach</a:t>
            </a:r>
            <a:r>
              <a:rPr kumimoji="0" lang="fr-FR" sz="2000" b="0" i="0" u="none" strike="noStrike" kern="1200" cap="none" spc="0" normalizeH="0" baseline="0" noProof="0" dirty="0">
                <a:ln>
                  <a:noFill/>
                </a:ln>
                <a:effectLst/>
                <a:uLnTx/>
                <a:uFillTx/>
                <a:latin typeface="Century Gothic"/>
                <a:ea typeface="+mn-ea"/>
                <a:cs typeface="+mn-cs"/>
              </a:rPr>
              <a:t> Cadiz </a:t>
            </a:r>
            <a:r>
              <a:rPr kumimoji="0" lang="fr-FR" sz="2000" b="1" i="0" u="none" strike="noStrike" kern="1200" cap="none" spc="0" normalizeH="0" baseline="0" noProof="0" dirty="0" err="1">
                <a:ln>
                  <a:noFill/>
                </a:ln>
                <a:solidFill>
                  <a:srgbClr val="FF0000"/>
                </a:solidFill>
                <a:effectLst/>
                <a:uLnTx/>
                <a:uFillTx/>
                <a:latin typeface="Century Gothic"/>
                <a:ea typeface="+mn-ea"/>
                <a:cs typeface="+mn-cs"/>
              </a:rPr>
              <a:t>gefahren</a:t>
            </a:r>
            <a:r>
              <a:rPr kumimoji="0" lang="fr-FR" sz="2000" b="1" i="0" u="none" strike="noStrike" kern="1200" cap="none" spc="0" normalizeH="0" baseline="0" noProof="0" dirty="0">
                <a:ln>
                  <a:noFill/>
                </a:ln>
                <a:solidFill>
                  <a:srgbClr val="115076"/>
                </a:solidFill>
                <a:effectLst/>
                <a:uLnTx/>
                <a:uFillTx/>
                <a:latin typeface="Century Gothic"/>
                <a:ea typeface="+mn-ea"/>
                <a:cs typeface="+mn-cs"/>
              </a:rPr>
              <a:t>. </a:t>
            </a:r>
            <a:r>
              <a:rPr kumimoji="0" lang="fr-FR" sz="2000" b="0" i="0" u="none" strike="noStrike" kern="1200" cap="none" spc="0" normalizeH="0" baseline="0" noProof="0" dirty="0">
                <a:ln>
                  <a:noFill/>
                </a:ln>
                <a:effectLst/>
                <a:uLnTx/>
                <a:uFillTx/>
                <a:latin typeface="Century Gothic"/>
                <a:ea typeface="+mn-ea"/>
                <a:cs typeface="+mn-cs"/>
              </a:rPr>
              <a:t>Dort </a:t>
            </a:r>
            <a:r>
              <a:rPr kumimoji="0" lang="fr-FR" sz="2000" b="1" i="0" u="none" strike="noStrike" kern="1200" cap="none" spc="0" normalizeH="0" baseline="0" noProof="0" dirty="0" err="1">
                <a:ln>
                  <a:noFill/>
                </a:ln>
                <a:effectLst/>
                <a:uLnTx/>
                <a:uFillTx/>
                <a:latin typeface="Century Gothic"/>
                <a:ea typeface="+mn-ea"/>
                <a:cs typeface="+mn-cs"/>
              </a:rPr>
              <a:t>ist</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sie</a:t>
            </a:r>
            <a:r>
              <a:rPr kumimoji="0" lang="fr-FR" sz="2000" b="0" i="0" u="none" strike="noStrike" kern="1200" cap="none" spc="0" normalizeH="0" baseline="0" noProof="0" dirty="0">
                <a:ln>
                  <a:noFill/>
                </a:ln>
                <a:effectLst/>
                <a:uLnTx/>
                <a:uFillTx/>
                <a:latin typeface="Century Gothic"/>
                <a:ea typeface="+mn-ea"/>
                <a:cs typeface="+mn-cs"/>
              </a:rPr>
              <a:t> in die </a:t>
            </a:r>
            <a:r>
              <a:rPr kumimoji="0" lang="fr-FR" sz="2000" b="0" i="0" u="none" strike="noStrike" kern="1200" cap="none" spc="0" normalizeH="0" baseline="0" noProof="0" dirty="0" err="1">
                <a:ln>
                  <a:noFill/>
                </a:ln>
                <a:effectLst/>
                <a:uLnTx/>
                <a:uFillTx/>
                <a:latin typeface="Century Gothic"/>
                <a:ea typeface="+mn-ea"/>
                <a:cs typeface="+mn-cs"/>
              </a:rPr>
              <a:t>Stadt</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1" i="0" u="none" strike="noStrike" kern="1200" cap="none" spc="0" normalizeH="0" baseline="0" noProof="0" dirty="0" err="1">
                <a:ln>
                  <a:noFill/>
                </a:ln>
                <a:solidFill>
                  <a:srgbClr val="FF0000"/>
                </a:solidFill>
                <a:effectLst/>
                <a:uLnTx/>
                <a:uFillTx/>
                <a:latin typeface="Century Gothic"/>
                <a:ea typeface="+mn-ea"/>
                <a:cs typeface="+mn-cs"/>
              </a:rPr>
              <a:t>gegangen</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und</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1" i="0" u="none" strike="noStrike" kern="1200" cap="none" spc="0" normalizeH="0" baseline="0" noProof="0" dirty="0" err="1">
                <a:ln>
                  <a:noFill/>
                </a:ln>
                <a:solidFill>
                  <a:srgbClr val="FF0000"/>
                </a:solidFill>
                <a:effectLst/>
                <a:uLnTx/>
                <a:uFillTx/>
                <a:latin typeface="Century Gothic"/>
                <a:ea typeface="+mn-ea"/>
                <a:cs typeface="+mn-cs"/>
              </a:rPr>
              <a:t>hat</a:t>
            </a:r>
            <a:r>
              <a:rPr kumimoji="0" lang="fr-FR" sz="2000" b="1"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das</a:t>
            </a:r>
            <a:r>
              <a:rPr kumimoji="0" lang="fr-FR" sz="2000" b="0" i="0" u="none" strike="noStrike" kern="1200" cap="none" spc="0" normalizeH="0" baseline="0" noProof="0" dirty="0">
                <a:ln>
                  <a:noFill/>
                </a:ln>
                <a:effectLst/>
                <a:uLnTx/>
                <a:uFillTx/>
                <a:latin typeface="Century Gothic"/>
                <a:ea typeface="+mn-ea"/>
                <a:cs typeface="+mn-cs"/>
              </a:rPr>
              <a:t> Museum </a:t>
            </a:r>
            <a:r>
              <a:rPr kumimoji="0" lang="fr-FR" sz="2000" b="1" i="0" u="none" strike="noStrike" kern="1200" cap="none" spc="0" normalizeH="0" baseline="0" noProof="0" dirty="0" err="1">
                <a:ln>
                  <a:noFill/>
                </a:ln>
                <a:solidFill>
                  <a:srgbClr val="FF0000"/>
                </a:solidFill>
                <a:effectLst/>
                <a:uLnTx/>
                <a:uFillTx/>
                <a:latin typeface="Century Gothic"/>
                <a:ea typeface="+mn-ea"/>
                <a:cs typeface="+mn-cs"/>
              </a:rPr>
              <a:t>besucht</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Dann</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1" i="0" u="none" strike="noStrike" kern="1200" cap="none" spc="0" normalizeH="0" baseline="0" noProof="0" dirty="0" err="1">
                <a:ln>
                  <a:noFill/>
                </a:ln>
                <a:solidFill>
                  <a:srgbClr val="FF0000"/>
                </a:solidFill>
                <a:effectLst/>
                <a:uLnTx/>
                <a:uFillTx/>
                <a:latin typeface="Century Gothic"/>
                <a:ea typeface="+mn-ea"/>
                <a:cs typeface="+mn-cs"/>
              </a:rPr>
              <a:t>ist</a:t>
            </a:r>
            <a:r>
              <a:rPr kumimoji="0" lang="fr-FR" sz="2000" b="0" i="0" u="none" strike="noStrike" kern="1200" cap="none" spc="0" normalizeH="0" baseline="0" noProof="0" dirty="0">
                <a:ln>
                  <a:noFill/>
                </a:ln>
                <a:solidFill>
                  <a:srgbClr val="FF0000"/>
                </a:solidFill>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sie</a:t>
            </a:r>
            <a:r>
              <a:rPr kumimoji="0" lang="fr-FR" sz="2000" b="0" i="0" u="none" strike="noStrike" kern="1200" cap="none" spc="0" normalizeH="0" baseline="0" noProof="0" dirty="0">
                <a:ln>
                  <a:noFill/>
                </a:ln>
                <a:effectLst/>
                <a:uLnTx/>
                <a:uFillTx/>
                <a:latin typeface="Century Gothic"/>
                <a:ea typeface="+mn-ea"/>
                <a:cs typeface="+mn-cs"/>
              </a:rPr>
              <a:t> mit </a:t>
            </a:r>
            <a:r>
              <a:rPr kumimoji="0" lang="fr-FR" sz="2000" b="1" i="0" u="none" strike="noStrike" kern="1200" cap="none" spc="0" normalizeH="0" baseline="0" noProof="0" dirty="0" err="1">
                <a:ln>
                  <a:noFill/>
                </a:ln>
                <a:effectLst/>
                <a:uLnTx/>
                <a:uFillTx/>
                <a:latin typeface="Century Gothic"/>
                <a:ea typeface="+mn-ea"/>
                <a:cs typeface="+mn-cs"/>
              </a:rPr>
              <a:t>dem</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1" i="0" u="none" strike="noStrike" kern="1200" cap="none" spc="0" normalizeH="0" baseline="0" noProof="0" dirty="0">
                <a:ln>
                  <a:noFill/>
                </a:ln>
                <a:solidFill>
                  <a:srgbClr val="FF0000"/>
                </a:solidFill>
                <a:effectLst/>
                <a:uLnTx/>
                <a:uFillTx/>
                <a:latin typeface="Century Gothic"/>
                <a:ea typeface="+mn-ea"/>
                <a:cs typeface="+mn-cs"/>
              </a:rPr>
              <a:t>Schiff</a:t>
            </a:r>
            <a:r>
              <a:rPr kumimoji="0" lang="fr-FR" sz="2000" b="0" i="0" u="none" strike="noStrike" kern="1200" cap="none" spc="0" normalizeH="0" baseline="0" noProof="0" dirty="0">
                <a:ln>
                  <a:noFill/>
                </a:ln>
                <a:solidFill>
                  <a:srgbClr val="FF0000"/>
                </a:solidFill>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nach</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Marokko</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1" i="0" u="none" strike="noStrike" kern="1200" cap="none" spc="0" normalizeH="0" baseline="0" noProof="0" dirty="0" err="1">
                <a:ln>
                  <a:noFill/>
                </a:ln>
                <a:solidFill>
                  <a:srgbClr val="FF0000"/>
                </a:solidFill>
                <a:effectLst/>
                <a:uLnTx/>
                <a:uFillTx/>
                <a:latin typeface="Century Gothic"/>
                <a:ea typeface="+mn-ea"/>
                <a:cs typeface="+mn-cs"/>
              </a:rPr>
              <a:t>gefahren</a:t>
            </a:r>
            <a:r>
              <a:rPr kumimoji="0" lang="fr-FR" sz="2000" b="1" i="0" u="none" strike="noStrike" kern="1200" cap="none" spc="0" normalizeH="0" baseline="0" noProof="0" dirty="0">
                <a:ln>
                  <a:noFill/>
                </a:ln>
                <a:solidFill>
                  <a:srgbClr val="115076"/>
                </a:solidFill>
                <a:effectLst/>
                <a:uLnTx/>
                <a:uFillTx/>
                <a:latin typeface="Century Gothic"/>
                <a:ea typeface="+mn-ea"/>
                <a:cs typeface="+mn-cs"/>
              </a:rPr>
              <a:t>. </a:t>
            </a:r>
            <a:r>
              <a:rPr kumimoji="0" lang="fr-FR" sz="2000" b="0" i="0" u="none" strike="noStrike" kern="1200" cap="none" spc="0" normalizeH="0" baseline="0" noProof="0" dirty="0">
                <a:ln>
                  <a:noFill/>
                </a:ln>
                <a:effectLst/>
                <a:uLnTx/>
                <a:uFillTx/>
                <a:latin typeface="Century Gothic"/>
                <a:ea typeface="+mn-ea"/>
                <a:cs typeface="+mn-cs"/>
              </a:rPr>
              <a:t>Dort </a:t>
            </a:r>
            <a:r>
              <a:rPr kumimoji="0" lang="fr-FR" sz="2000" b="1" i="0" u="none" strike="noStrike" kern="1200" cap="none" spc="0" normalizeH="0" baseline="0" noProof="0" dirty="0" err="1">
                <a:ln>
                  <a:noFill/>
                </a:ln>
                <a:solidFill>
                  <a:srgbClr val="FF0000"/>
                </a:solidFill>
                <a:effectLst/>
                <a:uLnTx/>
                <a:uFillTx/>
                <a:latin typeface="Century Gothic"/>
                <a:ea typeface="+mn-ea"/>
                <a:cs typeface="+mn-cs"/>
              </a:rPr>
              <a:t>ist</a:t>
            </a:r>
            <a:r>
              <a:rPr kumimoji="0" lang="fr-FR" sz="2000" b="0" i="0" u="none" strike="noStrike" kern="1200" cap="none" spc="0" normalizeH="0" baseline="0" noProof="0" dirty="0">
                <a:ln>
                  <a:noFill/>
                </a:ln>
                <a:solidFill>
                  <a:srgbClr val="FF0000"/>
                </a:solidFill>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sie</a:t>
            </a:r>
            <a:r>
              <a:rPr kumimoji="0" lang="fr-FR" sz="2000" b="0" i="0" u="none" strike="noStrike" kern="1200" cap="none" spc="0" normalizeH="0" baseline="0" noProof="0" dirty="0">
                <a:ln>
                  <a:noFill/>
                </a:ln>
                <a:effectLst/>
                <a:uLnTx/>
                <a:uFillTx/>
                <a:latin typeface="Century Gothic"/>
                <a:ea typeface="+mn-ea"/>
                <a:cs typeface="+mn-cs"/>
              </a:rPr>
              <a:t> mit </a:t>
            </a:r>
            <a:r>
              <a:rPr kumimoji="0" lang="fr-FR" sz="2000" b="1" i="0" u="none" strike="noStrike" kern="1200" cap="none" spc="0" normalizeH="0" baseline="0" noProof="0" dirty="0" err="1">
                <a:ln>
                  <a:noFill/>
                </a:ln>
                <a:effectLst/>
                <a:uLnTx/>
                <a:uFillTx/>
                <a:latin typeface="Century Gothic"/>
                <a:ea typeface="+mn-ea"/>
                <a:cs typeface="+mn-cs"/>
              </a:rPr>
              <a:t>dem</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1" i="0" u="none" strike="noStrike" kern="1200" cap="none" spc="0" normalizeH="0" baseline="0" noProof="0" dirty="0">
                <a:ln>
                  <a:noFill/>
                </a:ln>
                <a:solidFill>
                  <a:srgbClr val="FF0000"/>
                </a:solidFill>
                <a:effectLst/>
                <a:uLnTx/>
                <a:uFillTx/>
                <a:latin typeface="Century Gothic"/>
                <a:ea typeface="+mn-ea"/>
                <a:cs typeface="+mn-cs"/>
              </a:rPr>
              <a:t>Bus</a:t>
            </a:r>
            <a:r>
              <a:rPr kumimoji="0" lang="fr-FR" sz="2000" b="1" i="0" u="none" strike="noStrike" kern="1200" cap="none" spc="0" normalizeH="0" baseline="0" noProof="0" dirty="0">
                <a:ln>
                  <a:noFill/>
                </a:ln>
                <a:solidFill>
                  <a:srgbClr val="AD1519"/>
                </a:solidFill>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weiter</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nach</a:t>
            </a:r>
            <a:r>
              <a:rPr kumimoji="0" lang="fr-FR" sz="2000" b="0" i="0" u="none" strike="noStrike" kern="1200" cap="none" spc="0" normalizeH="0" baseline="0" noProof="0" dirty="0">
                <a:ln>
                  <a:noFill/>
                </a:ln>
                <a:effectLst/>
                <a:uLnTx/>
                <a:uFillTx/>
                <a:latin typeface="Century Gothic"/>
                <a:ea typeface="+mn-ea"/>
                <a:cs typeface="+mn-cs"/>
              </a:rPr>
              <a:t> Marrakech </a:t>
            </a:r>
            <a:r>
              <a:rPr kumimoji="0" lang="fr-FR" sz="2000" b="1" i="0" u="none" strike="noStrike" kern="1200" cap="none" spc="0" normalizeH="0" baseline="0" noProof="0" dirty="0" err="1">
                <a:ln>
                  <a:noFill/>
                </a:ln>
                <a:solidFill>
                  <a:srgbClr val="FF0000"/>
                </a:solidFill>
                <a:effectLst/>
                <a:uLnTx/>
                <a:uFillTx/>
                <a:latin typeface="Century Gothic"/>
                <a:ea typeface="+mn-ea"/>
                <a:cs typeface="+mn-cs"/>
              </a:rPr>
              <a:t>gereist</a:t>
            </a:r>
            <a:r>
              <a:rPr kumimoji="0" lang="fr-FR" sz="2000" b="1" i="0" u="none" strike="noStrike" kern="1200" cap="none" spc="0" normalizeH="0" baseline="0" noProof="0" dirty="0">
                <a:ln>
                  <a:noFill/>
                </a:ln>
                <a:solidFill>
                  <a:srgbClr val="AD1519"/>
                </a:solidFill>
                <a:effectLst/>
                <a:uLnTx/>
                <a:uFillTx/>
                <a:latin typeface="Century Gothic"/>
                <a:ea typeface="+mn-ea"/>
                <a:cs typeface="+mn-cs"/>
              </a:rPr>
              <a:t>. </a:t>
            </a:r>
            <a:r>
              <a:rPr kumimoji="0" lang="fr-FR" sz="2000" b="0" i="0" u="none" strike="noStrike" kern="1200" cap="none" spc="0" normalizeH="0" baseline="0" noProof="0" dirty="0">
                <a:ln>
                  <a:noFill/>
                </a:ln>
                <a:effectLst/>
                <a:uLnTx/>
                <a:uFillTx/>
                <a:latin typeface="Century Gothic"/>
                <a:ea typeface="+mn-ea"/>
                <a:cs typeface="+mn-cs"/>
              </a:rPr>
              <a:t>In Marrakech </a:t>
            </a:r>
            <a:r>
              <a:rPr kumimoji="0" lang="fr-FR" sz="2000" b="0" i="0" u="none" strike="noStrike" kern="1200" cap="none" spc="0" normalizeH="0" baseline="0" noProof="0" dirty="0" err="1">
                <a:ln>
                  <a:noFill/>
                </a:ln>
                <a:effectLst/>
                <a:uLnTx/>
                <a:uFillTx/>
                <a:latin typeface="Century Gothic"/>
                <a:ea typeface="+mn-ea"/>
                <a:cs typeface="+mn-cs"/>
              </a:rPr>
              <a:t>hat</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sie</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1" i="0" u="none" strike="noStrike" kern="1200" cap="none" spc="0" normalizeH="0" baseline="0" noProof="0" dirty="0" err="1">
                <a:ln>
                  <a:noFill/>
                </a:ln>
                <a:solidFill>
                  <a:srgbClr val="FF0000"/>
                </a:solidFill>
                <a:effectLst/>
                <a:uLnTx/>
                <a:uFillTx/>
                <a:latin typeface="Century Gothic"/>
                <a:ea typeface="+mn-ea"/>
                <a:cs typeface="+mn-cs"/>
              </a:rPr>
              <a:t>viele</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1" i="0" u="none" strike="noStrike" kern="1200" cap="none" spc="0" normalizeH="0" baseline="0" noProof="0" dirty="0" err="1">
                <a:ln>
                  <a:noFill/>
                </a:ln>
                <a:solidFill>
                  <a:srgbClr val="FF0000"/>
                </a:solidFill>
                <a:effectLst/>
                <a:uLnTx/>
                <a:uFillTx/>
                <a:latin typeface="Century Gothic"/>
                <a:ea typeface="+mn-ea"/>
                <a:cs typeface="+mn-cs"/>
              </a:rPr>
              <a:t>Märkte</a:t>
            </a:r>
            <a:r>
              <a:rPr kumimoji="0" lang="fr-FR" sz="2000" b="1" i="0" u="none" strike="noStrike" kern="1200" cap="none" spc="0" normalizeH="0" baseline="0" noProof="0" dirty="0">
                <a:ln>
                  <a:noFill/>
                </a:ln>
                <a:solidFill>
                  <a:srgbClr val="AD1519"/>
                </a:solidFill>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besucht</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Sie</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1" i="0" u="none" strike="noStrike" kern="1200" cap="none" spc="0" normalizeH="0" baseline="0" noProof="0" dirty="0" err="1">
                <a:ln>
                  <a:noFill/>
                </a:ln>
                <a:effectLst/>
                <a:uLnTx/>
                <a:uFillTx/>
                <a:latin typeface="Century Gothic"/>
                <a:ea typeface="+mn-ea"/>
                <a:cs typeface="+mn-cs"/>
              </a:rPr>
              <a:t>hat</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auch</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Zeit</a:t>
            </a:r>
            <a:r>
              <a:rPr kumimoji="0" lang="fr-FR" sz="2000" b="0" i="0" u="none" strike="noStrike" kern="1200" cap="none" spc="0" normalizeH="0" baseline="0" noProof="0" dirty="0">
                <a:ln>
                  <a:noFill/>
                </a:ln>
                <a:effectLst/>
                <a:uLnTx/>
                <a:uFillTx/>
                <a:latin typeface="Century Gothic"/>
                <a:ea typeface="+mn-ea"/>
                <a:cs typeface="+mn-cs"/>
              </a:rPr>
              <a:t> mit </a:t>
            </a:r>
            <a:r>
              <a:rPr kumimoji="0" lang="fr-FR" sz="2000" b="0" i="0" u="none" strike="noStrike" kern="1200" cap="none" spc="0" normalizeH="0" baseline="0" noProof="0" dirty="0" err="1">
                <a:ln>
                  <a:noFill/>
                </a:ln>
                <a:effectLst/>
                <a:uLnTx/>
                <a:uFillTx/>
                <a:latin typeface="Century Gothic"/>
                <a:ea typeface="+mn-ea"/>
                <a:cs typeface="+mn-cs"/>
              </a:rPr>
              <a:t>einer</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Freundin</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1" i="0" u="none" strike="noStrike" kern="1200" cap="none" spc="0" normalizeH="0" baseline="0" noProof="0" dirty="0" err="1">
                <a:ln>
                  <a:noFill/>
                </a:ln>
                <a:solidFill>
                  <a:srgbClr val="FF0000"/>
                </a:solidFill>
                <a:effectLst/>
                <a:uLnTx/>
                <a:uFillTx/>
                <a:latin typeface="Century Gothic"/>
                <a:ea typeface="+mn-ea"/>
                <a:cs typeface="+mn-cs"/>
              </a:rPr>
              <a:t>verbracht</a:t>
            </a:r>
            <a:r>
              <a:rPr kumimoji="0" lang="fr-FR" sz="2000" b="0" i="0" u="none" strike="noStrike" kern="1200" cap="none" spc="0" normalizeH="0" baseline="0" noProof="0" dirty="0">
                <a:ln>
                  <a:noFill/>
                </a:ln>
                <a:solidFill>
                  <a:srgbClr val="1F4E79"/>
                </a:solidFill>
                <a:effectLst/>
                <a:uLnTx/>
                <a:uFillTx/>
                <a:latin typeface="Century Gothic"/>
                <a:ea typeface="+mn-ea"/>
                <a:cs typeface="+mn-cs"/>
              </a:rPr>
              <a:t>. </a:t>
            </a:r>
            <a:r>
              <a:rPr kumimoji="0" lang="fr-FR" sz="2000" b="0" i="0" u="none" strike="noStrike" kern="1200" cap="none" spc="0" normalizeH="0" baseline="0" noProof="0" dirty="0">
                <a:ln>
                  <a:noFill/>
                </a:ln>
                <a:effectLst/>
                <a:uLnTx/>
                <a:uFillTx/>
                <a:latin typeface="Century Gothic"/>
                <a:ea typeface="+mn-ea"/>
                <a:cs typeface="+mn-cs"/>
              </a:rPr>
              <a:t>Hannah </a:t>
            </a:r>
            <a:r>
              <a:rPr kumimoji="0" lang="fr-FR" sz="2000" b="0" i="0" u="none" strike="noStrike" kern="1200" cap="none" spc="0" normalizeH="0" baseline="0" noProof="0" dirty="0" err="1">
                <a:ln>
                  <a:noFill/>
                </a:ln>
                <a:effectLst/>
                <a:uLnTx/>
                <a:uFillTx/>
                <a:latin typeface="Century Gothic"/>
                <a:ea typeface="+mn-ea"/>
                <a:cs typeface="+mn-cs"/>
              </a:rPr>
              <a:t>ist</a:t>
            </a:r>
            <a:r>
              <a:rPr kumimoji="0" lang="fr-FR" sz="2000" b="0" i="0" u="none" strike="noStrike" kern="1200" cap="none" spc="0" normalizeH="0" baseline="0" noProof="0" dirty="0">
                <a:ln>
                  <a:noFill/>
                </a:ln>
                <a:effectLst/>
                <a:uLnTx/>
                <a:uFillTx/>
                <a:latin typeface="Century Gothic"/>
                <a:ea typeface="+mn-ea"/>
                <a:cs typeface="+mn-cs"/>
              </a:rPr>
              <a:t> mit</a:t>
            </a:r>
            <a:r>
              <a:rPr kumimoji="0" lang="fr-FR" sz="2000" b="1" i="0" u="none" strike="noStrike" kern="1200" cap="none" spc="0" normalizeH="0" baseline="0" noProof="0" dirty="0">
                <a:ln>
                  <a:noFill/>
                </a:ln>
                <a:effectLst/>
                <a:uLnTx/>
                <a:uFillTx/>
                <a:latin typeface="Century Gothic"/>
                <a:ea typeface="+mn-ea"/>
                <a:cs typeface="+mn-cs"/>
              </a:rPr>
              <a:t> </a:t>
            </a:r>
            <a:r>
              <a:rPr kumimoji="0" lang="fr-FR" sz="2000" b="1" i="0" u="none" strike="noStrike" kern="1200" cap="none" spc="0" normalizeH="0" baseline="0" noProof="0" dirty="0" err="1">
                <a:ln>
                  <a:noFill/>
                </a:ln>
                <a:effectLst/>
                <a:uLnTx/>
                <a:uFillTx/>
                <a:latin typeface="Century Gothic"/>
                <a:ea typeface="+mn-ea"/>
                <a:cs typeface="+mn-cs"/>
              </a:rPr>
              <a:t>dem</a:t>
            </a:r>
            <a:r>
              <a:rPr kumimoji="0" lang="fr-FR" sz="2000" b="1" i="0" u="none" strike="noStrike" kern="1200" cap="none" spc="0" normalizeH="0" baseline="0" noProof="0" dirty="0">
                <a:ln>
                  <a:noFill/>
                </a:ln>
                <a:effectLst/>
                <a:uLnTx/>
                <a:uFillTx/>
                <a:latin typeface="Century Gothic"/>
                <a:ea typeface="+mn-ea"/>
                <a:cs typeface="+mn-cs"/>
              </a:rPr>
              <a:t> </a:t>
            </a:r>
            <a:r>
              <a:rPr kumimoji="0" lang="fr-FR" sz="2000" b="1" i="0" u="none" strike="noStrike" kern="1200" cap="none" spc="0" normalizeH="0" baseline="0" noProof="0" dirty="0" err="1">
                <a:ln>
                  <a:noFill/>
                </a:ln>
                <a:solidFill>
                  <a:srgbClr val="FF0000"/>
                </a:solidFill>
                <a:effectLst/>
                <a:uLnTx/>
                <a:uFillTx/>
                <a:latin typeface="Century Gothic"/>
                <a:ea typeface="+mn-ea"/>
                <a:cs typeface="+mn-cs"/>
              </a:rPr>
              <a:t>Flugzeug</a:t>
            </a:r>
            <a:r>
              <a:rPr kumimoji="0" lang="fr-FR" sz="2000" b="1" i="0" u="none" strike="noStrike" kern="1200" cap="none" spc="0" normalizeH="0" baseline="0" noProof="0" dirty="0">
                <a:ln>
                  <a:noFill/>
                </a:ln>
                <a:solidFill>
                  <a:srgbClr val="AD1519"/>
                </a:solidFill>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wieder</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nach</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München</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1" i="0" u="none" strike="noStrike" kern="1200" cap="none" spc="0" normalizeH="0" baseline="0" noProof="0" dirty="0" err="1">
                <a:ln>
                  <a:noFill/>
                </a:ln>
                <a:solidFill>
                  <a:srgbClr val="AD1519"/>
                </a:solidFill>
                <a:effectLst/>
                <a:uLnTx/>
                <a:uFillTx/>
                <a:latin typeface="Century Gothic"/>
                <a:ea typeface="+mn-ea"/>
                <a:cs typeface="+mn-cs"/>
              </a:rPr>
              <a:t>geflogen</a:t>
            </a:r>
            <a:r>
              <a:rPr kumimoji="0" lang="fr-FR" sz="2000" b="0" i="0" u="none" strike="noStrike" kern="1200" cap="none" spc="0" normalizeH="0" baseline="0" noProof="0" dirty="0">
                <a:ln>
                  <a:noFill/>
                </a:ln>
                <a:solidFill>
                  <a:srgbClr val="1F4E79"/>
                </a:solidFill>
                <a:effectLst/>
                <a:uLnTx/>
                <a:uFillTx/>
                <a:latin typeface="Century Gothic"/>
                <a:ea typeface="+mn-ea"/>
                <a:cs typeface="+mn-cs"/>
              </a:rPr>
              <a:t>. </a:t>
            </a:r>
            <a:r>
              <a:rPr kumimoji="0" lang="fr-FR" sz="2000" b="0" i="0" u="none" strike="noStrike" kern="1200" cap="none" spc="0" normalizeH="0" baseline="0" noProof="0" dirty="0">
                <a:ln>
                  <a:noFill/>
                </a:ln>
                <a:effectLst/>
                <a:uLnTx/>
                <a:uFillTx/>
                <a:latin typeface="Century Gothic"/>
                <a:ea typeface="+mn-ea"/>
                <a:cs typeface="+mn-cs"/>
              </a:rPr>
              <a:t>Die </a:t>
            </a:r>
            <a:r>
              <a:rPr kumimoji="0" lang="fr-FR" sz="2000" b="0" i="0" u="none" strike="noStrike" kern="1200" cap="none" spc="0" normalizeH="0" baseline="0" noProof="0" dirty="0" err="1">
                <a:ln>
                  <a:noFill/>
                </a:ln>
                <a:effectLst/>
                <a:uLnTx/>
                <a:uFillTx/>
                <a:latin typeface="Century Gothic"/>
                <a:ea typeface="+mn-ea"/>
                <a:cs typeface="+mn-cs"/>
              </a:rPr>
              <a:t>Reise</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war</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wirklich</a:t>
            </a:r>
            <a:r>
              <a:rPr kumimoji="0" lang="fr-FR" sz="2000" b="0" i="0" u="none" strike="noStrike" kern="1200" cap="none" spc="0" normalizeH="0" baseline="0" noProof="0" dirty="0">
                <a:ln>
                  <a:noFill/>
                </a:ln>
                <a:effectLst/>
                <a:uLnTx/>
                <a:uFillTx/>
                <a:latin typeface="Century Gothic"/>
                <a:ea typeface="+mn-ea"/>
                <a:cs typeface="+mn-cs"/>
              </a:rPr>
              <a:t> </a:t>
            </a:r>
            <a:r>
              <a:rPr kumimoji="0" lang="fr-FR" sz="2000" b="0" i="0" u="none" strike="noStrike" kern="1200" cap="none" spc="0" normalizeH="0" baseline="0" noProof="0" dirty="0" err="1">
                <a:ln>
                  <a:noFill/>
                </a:ln>
                <a:effectLst/>
                <a:uLnTx/>
                <a:uFillTx/>
                <a:latin typeface="Century Gothic"/>
                <a:ea typeface="+mn-ea"/>
                <a:cs typeface="+mn-cs"/>
              </a:rPr>
              <a:t>lustig</a:t>
            </a:r>
            <a:r>
              <a:rPr kumimoji="0" lang="fr-FR" sz="2000" b="0" i="0" u="none" strike="noStrike" kern="1200" cap="none" spc="0" normalizeH="0" baseline="0" noProof="0" dirty="0">
                <a:ln>
                  <a:noFill/>
                </a:ln>
                <a:effectLst/>
                <a:uLnTx/>
                <a:uFillTx/>
                <a:latin typeface="Century Gothic"/>
                <a:ea typeface="+mn-ea"/>
                <a:cs typeface="+mn-cs"/>
              </a:rPr>
              <a:t>!</a:t>
            </a:r>
            <a:endParaRPr kumimoji="0" lang="fr-FR" sz="2000" b="1" i="0" u="none" strike="noStrike" kern="1200" cap="none" spc="0" normalizeH="0" baseline="0" noProof="0" dirty="0">
              <a:ln>
                <a:noFill/>
              </a:ln>
              <a:effectLst/>
              <a:uLnTx/>
              <a:uFillTx/>
              <a:latin typeface="Century Gothic"/>
              <a:ea typeface="+mn-ea"/>
              <a:cs typeface="+mn-cs"/>
            </a:endParaRPr>
          </a:p>
        </p:txBody>
      </p:sp>
      <p:sp>
        <p:nvSpPr>
          <p:cNvPr id="9" name="TextBox 8">
            <a:extLst>
              <a:ext uri="{FF2B5EF4-FFF2-40B4-BE49-F238E27FC236}">
                <a16:creationId xmlns:a16="http://schemas.microsoft.com/office/drawing/2014/main" id="{6A3CAB23-4EA7-F84E-ACB0-A3FF24E6F78C}"/>
              </a:ext>
            </a:extLst>
          </p:cNvPr>
          <p:cNvSpPr txBox="1"/>
          <p:nvPr/>
        </p:nvSpPr>
        <p:spPr>
          <a:xfrm>
            <a:off x="179999" y="1415767"/>
            <a:ext cx="13244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entury Gothic"/>
                <a:ea typeface="+mn-ea"/>
                <a:cs typeface="+mn-cs"/>
              </a:rPr>
              <a:t>Antwort</a:t>
            </a:r>
            <a:endParaRPr kumimoji="0" lang="en-US" sz="2400" b="1"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7" name="Action Button: Custom 37">
            <a:hlinkClick r:id="" action="ppaction://noaction" highlightClick="1">
              <a:snd r:embed="rId3" name="34. 1. Hannah - hat sie.wav"/>
            </a:hlinkClick>
            <a:extLst>
              <a:ext uri="{FF2B5EF4-FFF2-40B4-BE49-F238E27FC236}">
                <a16:creationId xmlns:a16="http://schemas.microsoft.com/office/drawing/2014/main" id="{DB0356EB-772D-471E-BCE8-7D34F2A94354}"/>
              </a:ext>
            </a:extLst>
          </p:cNvPr>
          <p:cNvSpPr/>
          <p:nvPr/>
        </p:nvSpPr>
        <p:spPr>
          <a:xfrm>
            <a:off x="345400" y="5127882"/>
            <a:ext cx="496800" cy="497808"/>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1</a:t>
            </a:r>
          </a:p>
        </p:txBody>
      </p:sp>
      <p:sp>
        <p:nvSpPr>
          <p:cNvPr id="8" name="Action Button: Custom 41">
            <a:hlinkClick r:id="" action="ppaction://noaction" highlightClick="1">
              <a:snd r:embed="rId4" name="34. 2. Marokko - ist sie in.wav"/>
            </a:hlinkClick>
            <a:extLst>
              <a:ext uri="{FF2B5EF4-FFF2-40B4-BE49-F238E27FC236}">
                <a16:creationId xmlns:a16="http://schemas.microsoft.com/office/drawing/2014/main" id="{DBB8BF16-D512-466D-A102-B4B7F91861AE}"/>
              </a:ext>
            </a:extLst>
          </p:cNvPr>
          <p:cNvSpPr/>
          <p:nvPr/>
        </p:nvSpPr>
        <p:spPr>
          <a:xfrm>
            <a:off x="1007601" y="5127882"/>
            <a:ext cx="496800" cy="497808"/>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2</a:t>
            </a:r>
          </a:p>
        </p:txBody>
      </p:sp>
      <p:sp>
        <p:nvSpPr>
          <p:cNvPr id="10" name="Action Button: Custom 45">
            <a:hlinkClick r:id="" action="ppaction://noaction" highlightClick="1">
              <a:snd r:embed="rId5" name="34. 3. die Stadt - und hat.wav"/>
            </a:hlinkClick>
            <a:extLst>
              <a:ext uri="{FF2B5EF4-FFF2-40B4-BE49-F238E27FC236}">
                <a16:creationId xmlns:a16="http://schemas.microsoft.com/office/drawing/2014/main" id="{69B31C0E-8C5C-4BBA-890B-CD6EAB776F81}"/>
              </a:ext>
            </a:extLst>
          </p:cNvPr>
          <p:cNvSpPr/>
          <p:nvPr/>
        </p:nvSpPr>
        <p:spPr>
          <a:xfrm>
            <a:off x="1669802" y="5127882"/>
            <a:ext cx="496800" cy="497808"/>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3</a:t>
            </a:r>
          </a:p>
        </p:txBody>
      </p:sp>
      <p:sp>
        <p:nvSpPr>
          <p:cNvPr id="11" name="Action Button: Custom 49">
            <a:hlinkClick r:id="" action="ppaction://noaction" highlightClick="1">
              <a:snd r:embed="rId6" name="34. 4. das Museum - dem Schiff.wav"/>
            </a:hlinkClick>
            <a:extLst>
              <a:ext uri="{FF2B5EF4-FFF2-40B4-BE49-F238E27FC236}">
                <a16:creationId xmlns:a16="http://schemas.microsoft.com/office/drawing/2014/main" id="{7FFEDB8F-7464-482F-B8D6-B3E3DCBE0E28}"/>
              </a:ext>
            </a:extLst>
          </p:cNvPr>
          <p:cNvSpPr/>
          <p:nvPr/>
        </p:nvSpPr>
        <p:spPr>
          <a:xfrm>
            <a:off x="2323586" y="5127882"/>
            <a:ext cx="496800" cy="497808"/>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4</a:t>
            </a:r>
          </a:p>
        </p:txBody>
      </p:sp>
      <p:sp>
        <p:nvSpPr>
          <p:cNvPr id="12" name="Action Button: Custom 53">
            <a:hlinkClick r:id="" action="ppaction://noaction" highlightClick="1">
              <a:snd r:embed="rId7" name="34. 5. nach Marokko - dort ist sie.wav"/>
            </a:hlinkClick>
            <a:extLst>
              <a:ext uri="{FF2B5EF4-FFF2-40B4-BE49-F238E27FC236}">
                <a16:creationId xmlns:a16="http://schemas.microsoft.com/office/drawing/2014/main" id="{1B4120C2-1A72-49D0-9144-22254488C783}"/>
              </a:ext>
            </a:extLst>
          </p:cNvPr>
          <p:cNvSpPr/>
          <p:nvPr/>
        </p:nvSpPr>
        <p:spPr>
          <a:xfrm>
            <a:off x="2988753" y="5127882"/>
            <a:ext cx="496800" cy="497808"/>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5</a:t>
            </a:r>
          </a:p>
        </p:txBody>
      </p:sp>
      <p:sp>
        <p:nvSpPr>
          <p:cNvPr id="13" name="Action Button: Custom 37">
            <a:hlinkClick r:id="" action="ppaction://noaction" highlightClick="1">
              <a:snd r:embed="rId8" name="34. 6. dem Bus - hat sie.wav"/>
            </a:hlinkClick>
            <a:extLst>
              <a:ext uri="{FF2B5EF4-FFF2-40B4-BE49-F238E27FC236}">
                <a16:creationId xmlns:a16="http://schemas.microsoft.com/office/drawing/2014/main" id="{5F8F399E-2A21-4BB5-BCC1-E6116A144788}"/>
              </a:ext>
            </a:extLst>
          </p:cNvPr>
          <p:cNvSpPr/>
          <p:nvPr/>
        </p:nvSpPr>
        <p:spPr>
          <a:xfrm>
            <a:off x="3653920" y="5127882"/>
            <a:ext cx="496800" cy="497808"/>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6</a:t>
            </a:r>
          </a:p>
        </p:txBody>
      </p:sp>
      <p:sp>
        <p:nvSpPr>
          <p:cNvPr id="14" name="Action Button: Custom 41">
            <a:hlinkClick r:id="" action="ppaction://noaction" highlightClick="1">
              <a:snd r:embed="rId9" name="34. 7. viele Märkte - Reise war.wav"/>
            </a:hlinkClick>
            <a:extLst>
              <a:ext uri="{FF2B5EF4-FFF2-40B4-BE49-F238E27FC236}">
                <a16:creationId xmlns:a16="http://schemas.microsoft.com/office/drawing/2014/main" id="{4378C46A-B2B0-4A56-A298-5661D9EFC946}"/>
              </a:ext>
            </a:extLst>
          </p:cNvPr>
          <p:cNvSpPr/>
          <p:nvPr/>
        </p:nvSpPr>
        <p:spPr>
          <a:xfrm>
            <a:off x="4319087" y="5127882"/>
            <a:ext cx="496800" cy="497808"/>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7</a:t>
            </a:r>
          </a:p>
        </p:txBody>
      </p:sp>
      <p:sp>
        <p:nvSpPr>
          <p:cNvPr id="15" name="Action Button: Custom 45">
            <a:hlinkClick r:id="" action="ppaction://noaction" highlightClick="1">
              <a:snd r:embed="rId10" name="34. 8. wirklich lustig.wav"/>
            </a:hlinkClick>
            <a:extLst>
              <a:ext uri="{FF2B5EF4-FFF2-40B4-BE49-F238E27FC236}">
                <a16:creationId xmlns:a16="http://schemas.microsoft.com/office/drawing/2014/main" id="{AE31268B-040E-451B-8C5E-578F0A1D6B85}"/>
              </a:ext>
            </a:extLst>
          </p:cNvPr>
          <p:cNvSpPr/>
          <p:nvPr/>
        </p:nvSpPr>
        <p:spPr>
          <a:xfrm>
            <a:off x="4984254" y="5127882"/>
            <a:ext cx="496800" cy="497808"/>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2703652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044931"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044932" y="255890"/>
            <a:ext cx="7971684" cy="461665"/>
          </a:xfrm>
          <a:prstGeom prst="rect">
            <a:avLst/>
          </a:prstGeom>
          <a:noFill/>
        </p:spPr>
        <p:txBody>
          <a:bodyPr wrap="square" rtlCol="0">
            <a:spAutoFit/>
          </a:bodyPr>
          <a:lstStyle/>
          <a:p>
            <a:r>
              <a:rPr lang="en-US" sz="2400" dirty="0"/>
              <a:t>Welches Wort </a:t>
            </a:r>
            <a:r>
              <a:rPr lang="en-US" sz="2400" dirty="0" err="1"/>
              <a:t>passt</a:t>
            </a:r>
            <a:r>
              <a:rPr lang="en-US" sz="2400" dirty="0"/>
              <a:t> in die </a:t>
            </a:r>
            <a:r>
              <a:rPr lang="en-US" sz="2400" dirty="0" err="1"/>
              <a:t>Reihe</a:t>
            </a:r>
            <a:r>
              <a:rPr lang="en-US" sz="2400" dirty="0"/>
              <a:t>?  </a:t>
            </a:r>
            <a:r>
              <a:rPr lang="en-US" sz="2400" dirty="0" err="1"/>
              <a:t>Schreib</a:t>
            </a:r>
            <a:r>
              <a:rPr lang="en-US" sz="2400" dirty="0"/>
              <a:t> das Wort.</a:t>
            </a:r>
          </a:p>
        </p:txBody>
      </p:sp>
      <p:graphicFrame>
        <p:nvGraphicFramePr>
          <p:cNvPr id="2" name="Table 1"/>
          <p:cNvGraphicFramePr>
            <a:graphicFrameLocks noGrp="1"/>
          </p:cNvGraphicFramePr>
          <p:nvPr>
            <p:extLst>
              <p:ext uri="{D42A27DB-BD31-4B8C-83A1-F6EECF244321}">
                <p14:modId xmlns:p14="http://schemas.microsoft.com/office/powerpoint/2010/main" val="1531660443"/>
              </p:ext>
            </p:extLst>
          </p:nvPr>
        </p:nvGraphicFramePr>
        <p:xfrm>
          <a:off x="207336" y="1348826"/>
          <a:ext cx="11064406" cy="3340890"/>
        </p:xfrm>
        <a:graphic>
          <a:graphicData uri="http://schemas.openxmlformats.org/drawingml/2006/table">
            <a:tbl>
              <a:tblPr firstRow="1" bandRow="1">
                <a:tableStyleId>{5940675A-B579-460E-94D1-54222C63F5DA}</a:tableStyleId>
              </a:tblPr>
              <a:tblGrid>
                <a:gridCol w="603547">
                  <a:extLst>
                    <a:ext uri="{9D8B030D-6E8A-4147-A177-3AD203B41FA5}">
                      <a16:colId xmlns:a16="http://schemas.microsoft.com/office/drawing/2014/main" val="20000"/>
                    </a:ext>
                  </a:extLst>
                </a:gridCol>
                <a:gridCol w="7988496">
                  <a:extLst>
                    <a:ext uri="{9D8B030D-6E8A-4147-A177-3AD203B41FA5}">
                      <a16:colId xmlns:a16="http://schemas.microsoft.com/office/drawing/2014/main" val="20001"/>
                    </a:ext>
                  </a:extLst>
                </a:gridCol>
                <a:gridCol w="2472363">
                  <a:extLst>
                    <a:ext uri="{9D8B030D-6E8A-4147-A177-3AD203B41FA5}">
                      <a16:colId xmlns:a16="http://schemas.microsoft.com/office/drawing/2014/main" val="20003"/>
                    </a:ext>
                  </a:extLst>
                </a:gridCol>
              </a:tblGrid>
              <a:tr h="556815">
                <a:tc>
                  <a:txBody>
                    <a:bodyPr/>
                    <a:lstStyle/>
                    <a:p>
                      <a:pPr algn="ctr"/>
                      <a:r>
                        <a:rPr lang="en-GB" sz="2400" b="0" dirty="0">
                          <a:ln>
                            <a:solidFill>
                              <a:srgbClr val="1F4E79"/>
                            </a:solidFill>
                          </a:ln>
                          <a:solidFill>
                            <a:schemeClr val="tx1"/>
                          </a:solidFill>
                          <a:effectLst/>
                          <a:latin typeface="+mn-lt"/>
                        </a:rPr>
                        <a:t>1</a:t>
                      </a:r>
                    </a:p>
                  </a:txBody>
                  <a:tcPr/>
                </a:tc>
                <a:tc>
                  <a:txBody>
                    <a:bodyPr/>
                    <a:lstStyle/>
                    <a:p>
                      <a:r>
                        <a:rPr lang="en-US" sz="2400" dirty="0">
                          <a:solidFill>
                            <a:schemeClr val="tx1"/>
                          </a:solidFill>
                        </a:rPr>
                        <a:t>Schiff, Zug, Auto, </a:t>
                      </a:r>
                      <a:r>
                        <a:rPr lang="en-US" sz="2400" dirty="0" err="1">
                          <a:solidFill>
                            <a:schemeClr val="tx1"/>
                          </a:solidFill>
                        </a:rPr>
                        <a:t>Flugzeug</a:t>
                      </a:r>
                      <a:r>
                        <a:rPr lang="en-US" sz="2400" dirty="0">
                          <a:solidFill>
                            <a:schemeClr val="tx1"/>
                          </a:solidFill>
                        </a:rPr>
                        <a:t>, Bus, Bahn</a:t>
                      </a:r>
                    </a:p>
                  </a:txBody>
                  <a:tcPr/>
                </a:tc>
                <a:tc>
                  <a:txBody>
                    <a:bodyPr/>
                    <a:lstStyle/>
                    <a:p>
                      <a:r>
                        <a:rPr lang="en-US" sz="2400" dirty="0" err="1">
                          <a:solidFill>
                            <a:schemeClr val="tx1"/>
                          </a:solidFill>
                        </a:rPr>
                        <a:t>Onkel</a:t>
                      </a:r>
                      <a:endParaRPr lang="en-GB" sz="2400" b="0" dirty="0">
                        <a:ln>
                          <a:solidFill>
                            <a:srgbClr val="1F4E79"/>
                          </a:solidFill>
                        </a:ln>
                        <a:solidFill>
                          <a:schemeClr val="tx1"/>
                        </a:solidFill>
                        <a:effectLst/>
                        <a:latin typeface="+mn-lt"/>
                      </a:endParaRPr>
                    </a:p>
                  </a:txBody>
                  <a:tcPr/>
                </a:tc>
                <a:extLst>
                  <a:ext uri="{0D108BD9-81ED-4DB2-BD59-A6C34878D82A}">
                    <a16:rowId xmlns:a16="http://schemas.microsoft.com/office/drawing/2014/main" val="10000"/>
                  </a:ext>
                </a:extLst>
              </a:tr>
              <a:tr h="556815">
                <a:tc>
                  <a:txBody>
                    <a:bodyPr/>
                    <a:lstStyle/>
                    <a:p>
                      <a:pPr algn="ctr"/>
                      <a:r>
                        <a:rPr lang="en-GB" sz="2400" b="0" dirty="0">
                          <a:ln>
                            <a:solidFill>
                              <a:srgbClr val="1F4E79"/>
                            </a:solidFill>
                          </a:ln>
                          <a:solidFill>
                            <a:schemeClr val="tx1"/>
                          </a:solidFill>
                          <a:effectLst/>
                          <a:latin typeface="+mn-lt"/>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Mutter, </a:t>
                      </a:r>
                      <a:r>
                        <a:rPr lang="en-US" sz="2400" dirty="0" err="1">
                          <a:solidFill>
                            <a:schemeClr val="tx1"/>
                          </a:solidFill>
                        </a:rPr>
                        <a:t>Schwester</a:t>
                      </a:r>
                      <a:r>
                        <a:rPr lang="en-US" sz="2400" dirty="0">
                          <a:solidFill>
                            <a:schemeClr val="tx1"/>
                          </a:solidFill>
                        </a:rPr>
                        <a:t>, Oma, </a:t>
                      </a:r>
                      <a:r>
                        <a:rPr lang="en-US" sz="2400" dirty="0" err="1">
                          <a:solidFill>
                            <a:schemeClr val="tx1"/>
                          </a:solidFill>
                        </a:rPr>
                        <a:t>Tante</a:t>
                      </a:r>
                      <a:r>
                        <a:rPr lang="en-US" sz="2400" dirty="0">
                          <a:solidFill>
                            <a:schemeClr val="tx1"/>
                          </a:solidFill>
                        </a:rPr>
                        <a:t>, </a:t>
                      </a:r>
                      <a:r>
                        <a:rPr lang="en-US" sz="2400" dirty="0" err="1">
                          <a:solidFill>
                            <a:schemeClr val="tx1"/>
                          </a:solidFill>
                        </a:rPr>
                        <a:t>Onkel</a:t>
                      </a:r>
                      <a:endParaRPr lang="en-US" sz="2400" dirty="0">
                        <a:solidFill>
                          <a:schemeClr val="tx1"/>
                        </a:solidFill>
                      </a:endParaRPr>
                    </a:p>
                  </a:txBody>
                  <a:tcPr/>
                </a:tc>
                <a:tc>
                  <a:txBody>
                    <a:bodyPr/>
                    <a:lstStyle/>
                    <a:p>
                      <a:r>
                        <a:rPr lang="en-US" sz="2400" dirty="0">
                          <a:solidFill>
                            <a:schemeClr val="tx1"/>
                          </a:solidFill>
                        </a:rPr>
                        <a:t>Museum</a:t>
                      </a:r>
                      <a:endParaRPr lang="en-GB" sz="2400" b="0" dirty="0">
                        <a:ln>
                          <a:solidFill>
                            <a:srgbClr val="1F4E79"/>
                          </a:solidFill>
                        </a:ln>
                        <a:solidFill>
                          <a:schemeClr val="tx1"/>
                        </a:solidFill>
                        <a:effectLst/>
                        <a:latin typeface="+mn-lt"/>
                      </a:endParaRPr>
                    </a:p>
                  </a:txBody>
                  <a:tcPr/>
                </a:tc>
                <a:extLst>
                  <a:ext uri="{0D108BD9-81ED-4DB2-BD59-A6C34878D82A}">
                    <a16:rowId xmlns:a16="http://schemas.microsoft.com/office/drawing/2014/main" val="10001"/>
                  </a:ext>
                </a:extLst>
              </a:tr>
              <a:tr h="556815">
                <a:tc>
                  <a:txBody>
                    <a:bodyPr/>
                    <a:lstStyle/>
                    <a:p>
                      <a:pPr algn="ctr"/>
                      <a:r>
                        <a:rPr lang="en-GB" sz="2400" b="0" dirty="0">
                          <a:ln>
                            <a:solidFill>
                              <a:srgbClr val="1F4E79"/>
                            </a:solidFill>
                          </a:ln>
                          <a:solidFill>
                            <a:schemeClr val="tx1"/>
                          </a:solidFill>
                          <a:effectLst/>
                          <a:latin typeface="+mn-lt"/>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rPr>
                        <a:t>Westen</a:t>
                      </a:r>
                      <a:r>
                        <a:rPr lang="en-US" sz="2400" dirty="0">
                          <a:solidFill>
                            <a:schemeClr val="tx1"/>
                          </a:solidFill>
                        </a:rPr>
                        <a:t>, </a:t>
                      </a:r>
                      <a:r>
                        <a:rPr lang="en-US" sz="2400" dirty="0" err="1">
                          <a:solidFill>
                            <a:schemeClr val="tx1"/>
                          </a:solidFill>
                        </a:rPr>
                        <a:t>Polen</a:t>
                      </a:r>
                      <a:r>
                        <a:rPr lang="en-US" sz="2400" dirty="0">
                          <a:solidFill>
                            <a:schemeClr val="tx1"/>
                          </a:solidFill>
                        </a:rPr>
                        <a:t>, Norden, </a:t>
                      </a:r>
                      <a:r>
                        <a:rPr lang="en-US" sz="2400" dirty="0" err="1">
                          <a:solidFill>
                            <a:schemeClr val="tx1"/>
                          </a:solidFill>
                        </a:rPr>
                        <a:t>Osten</a:t>
                      </a:r>
                      <a:r>
                        <a:rPr lang="en-US" sz="2400" dirty="0">
                          <a:solidFill>
                            <a:schemeClr val="tx1"/>
                          </a:solidFill>
                        </a:rPr>
                        <a:t>, </a:t>
                      </a:r>
                      <a:r>
                        <a:rPr lang="en-US" sz="2400" dirty="0" err="1">
                          <a:solidFill>
                            <a:schemeClr val="tx1"/>
                          </a:solidFill>
                        </a:rPr>
                        <a:t>Süden</a:t>
                      </a:r>
                      <a:endParaRPr lang="en-US" sz="2400" dirty="0">
                        <a:solidFill>
                          <a:schemeClr val="tx1"/>
                        </a:solidFill>
                      </a:endParaRPr>
                    </a:p>
                  </a:txBody>
                  <a:tcPr/>
                </a:tc>
                <a:tc>
                  <a:txBody>
                    <a:bodyPr/>
                    <a:lstStyle/>
                    <a:p>
                      <a:r>
                        <a:rPr lang="en-US" sz="2400" dirty="0">
                          <a:solidFill>
                            <a:schemeClr val="tx1"/>
                          </a:solidFill>
                        </a:rPr>
                        <a:t>Bahn</a:t>
                      </a:r>
                      <a:endParaRPr lang="en-GB" sz="2400" b="0" dirty="0">
                        <a:ln>
                          <a:solidFill>
                            <a:srgbClr val="1F4E79"/>
                          </a:solidFill>
                        </a:ln>
                        <a:solidFill>
                          <a:schemeClr val="tx1"/>
                        </a:solidFill>
                        <a:effectLst/>
                        <a:latin typeface="+mn-lt"/>
                      </a:endParaRPr>
                    </a:p>
                  </a:txBody>
                  <a:tcPr/>
                </a:tc>
                <a:extLst>
                  <a:ext uri="{0D108BD9-81ED-4DB2-BD59-A6C34878D82A}">
                    <a16:rowId xmlns:a16="http://schemas.microsoft.com/office/drawing/2014/main" val="10002"/>
                  </a:ext>
                </a:extLst>
              </a:tr>
              <a:tr h="556815">
                <a:tc>
                  <a:txBody>
                    <a:bodyPr/>
                    <a:lstStyle/>
                    <a:p>
                      <a:pPr algn="ctr"/>
                      <a:r>
                        <a:rPr lang="en-GB" sz="2400" b="0" dirty="0">
                          <a:ln>
                            <a:solidFill>
                              <a:srgbClr val="1F4E79"/>
                            </a:solidFill>
                          </a:ln>
                          <a:solidFill>
                            <a:schemeClr val="tx1"/>
                          </a:solidFill>
                          <a:effectLst/>
                          <a:latin typeface="+mn-lt"/>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rPr>
                        <a:t>lustig</a:t>
                      </a:r>
                      <a:r>
                        <a:rPr lang="en-US" sz="2400" dirty="0">
                          <a:solidFill>
                            <a:schemeClr val="tx1"/>
                          </a:solidFill>
                        </a:rPr>
                        <a:t>, </a:t>
                      </a:r>
                      <a:r>
                        <a:rPr lang="en-US" sz="2400" dirty="0" err="1">
                          <a:solidFill>
                            <a:schemeClr val="tx1"/>
                          </a:solidFill>
                        </a:rPr>
                        <a:t>unmöglich</a:t>
                      </a:r>
                      <a:r>
                        <a:rPr lang="en-US" sz="2400" dirty="0">
                          <a:solidFill>
                            <a:schemeClr val="tx1"/>
                          </a:solidFill>
                        </a:rPr>
                        <a:t>, </a:t>
                      </a:r>
                      <a:r>
                        <a:rPr lang="en-US" sz="2400" dirty="0" err="1">
                          <a:solidFill>
                            <a:schemeClr val="tx1"/>
                          </a:solidFill>
                        </a:rPr>
                        <a:t>spannend</a:t>
                      </a:r>
                      <a:r>
                        <a:rPr lang="en-US" sz="2400" dirty="0">
                          <a:solidFill>
                            <a:schemeClr val="tx1"/>
                          </a:solidFill>
                        </a:rPr>
                        <a:t>, </a:t>
                      </a:r>
                      <a:r>
                        <a:rPr lang="en-US" sz="2400" dirty="0" err="1">
                          <a:solidFill>
                            <a:schemeClr val="tx1"/>
                          </a:solidFill>
                        </a:rPr>
                        <a:t>interessant</a:t>
                      </a:r>
                      <a:r>
                        <a:rPr lang="en-US" sz="2400" dirty="0">
                          <a:solidFill>
                            <a:schemeClr val="tx1"/>
                          </a:solidFill>
                        </a:rPr>
                        <a:t>, </a:t>
                      </a:r>
                      <a:r>
                        <a:rPr lang="en-US" sz="2400" dirty="0" err="1">
                          <a:solidFill>
                            <a:schemeClr val="tx1"/>
                          </a:solidFill>
                        </a:rPr>
                        <a:t>wunderbar</a:t>
                      </a:r>
                      <a:endParaRPr lang="en-GB" sz="2400" b="0" dirty="0">
                        <a:ln>
                          <a:solidFill>
                            <a:srgbClr val="1F4E79"/>
                          </a:solidFill>
                        </a:ln>
                        <a:solidFill>
                          <a:schemeClr val="tx1"/>
                        </a:solidFill>
                        <a:effectLst/>
                        <a:latin typeface="+mn-lt"/>
                      </a:endParaRPr>
                    </a:p>
                  </a:txBody>
                  <a:tcPr/>
                </a:tc>
                <a:tc>
                  <a:txBody>
                    <a:bodyPr/>
                    <a:lstStyle/>
                    <a:p>
                      <a:r>
                        <a:rPr lang="en-US" sz="2400" dirty="0" err="1">
                          <a:solidFill>
                            <a:schemeClr val="tx1"/>
                          </a:solidFill>
                        </a:rPr>
                        <a:t>wunderbar</a:t>
                      </a:r>
                      <a:endParaRPr lang="en-GB" sz="2400" b="0" dirty="0">
                        <a:ln>
                          <a:solidFill>
                            <a:srgbClr val="1F4E79"/>
                          </a:solidFill>
                        </a:ln>
                        <a:solidFill>
                          <a:schemeClr val="tx1"/>
                        </a:solidFill>
                        <a:effectLst/>
                        <a:latin typeface="+mn-lt"/>
                      </a:endParaRPr>
                    </a:p>
                  </a:txBody>
                  <a:tcPr/>
                </a:tc>
                <a:extLst>
                  <a:ext uri="{0D108BD9-81ED-4DB2-BD59-A6C34878D82A}">
                    <a16:rowId xmlns:a16="http://schemas.microsoft.com/office/drawing/2014/main" val="10003"/>
                  </a:ext>
                </a:extLst>
              </a:tr>
              <a:tr h="556815">
                <a:tc>
                  <a:txBody>
                    <a:bodyPr/>
                    <a:lstStyle/>
                    <a:p>
                      <a:pPr algn="ctr"/>
                      <a:r>
                        <a:rPr lang="en-GB" sz="2400" b="0" dirty="0">
                          <a:ln>
                            <a:solidFill>
                              <a:srgbClr val="1F4E79"/>
                            </a:solidFill>
                          </a:ln>
                          <a:solidFill>
                            <a:schemeClr val="tx1"/>
                          </a:solidFill>
                          <a:effectLst/>
                          <a:latin typeface="+mn-lt"/>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rPr>
                        <a:t>Wasserpark</a:t>
                      </a:r>
                      <a:r>
                        <a:rPr lang="en-US" sz="2400" dirty="0">
                          <a:solidFill>
                            <a:schemeClr val="tx1"/>
                          </a:solidFill>
                        </a:rPr>
                        <a:t>, </a:t>
                      </a:r>
                      <a:r>
                        <a:rPr lang="en-US" sz="2400" dirty="0" err="1">
                          <a:solidFill>
                            <a:schemeClr val="tx1"/>
                          </a:solidFill>
                        </a:rPr>
                        <a:t>Kunstgaleri</a:t>
                      </a:r>
                      <a:r>
                        <a:rPr lang="en-US" sz="2400" dirty="0">
                          <a:solidFill>
                            <a:schemeClr val="tx1"/>
                          </a:solidFill>
                        </a:rPr>
                        <a:t>, </a:t>
                      </a:r>
                      <a:r>
                        <a:rPr lang="en-US" sz="2400" dirty="0" err="1">
                          <a:solidFill>
                            <a:schemeClr val="tx1"/>
                          </a:solidFill>
                        </a:rPr>
                        <a:t>Stadttheater</a:t>
                      </a:r>
                      <a:r>
                        <a:rPr lang="en-US" sz="2400" dirty="0">
                          <a:solidFill>
                            <a:schemeClr val="tx1"/>
                          </a:solidFill>
                        </a:rPr>
                        <a:t>, </a:t>
                      </a:r>
                      <a:r>
                        <a:rPr lang="en-US" sz="2400" dirty="0" err="1">
                          <a:solidFill>
                            <a:schemeClr val="tx1"/>
                          </a:solidFill>
                        </a:rPr>
                        <a:t>Fluss</a:t>
                      </a:r>
                      <a:r>
                        <a:rPr lang="en-US" sz="2400" dirty="0">
                          <a:solidFill>
                            <a:schemeClr val="tx1"/>
                          </a:solidFill>
                        </a:rPr>
                        <a:t>, Museum</a:t>
                      </a:r>
                    </a:p>
                  </a:txBody>
                  <a:tcPr/>
                </a:tc>
                <a:tc>
                  <a:txBody>
                    <a:bodyPr/>
                    <a:lstStyle/>
                    <a:p>
                      <a:r>
                        <a:rPr lang="en-US" sz="2400" dirty="0" err="1">
                          <a:solidFill>
                            <a:schemeClr val="tx1"/>
                          </a:solidFill>
                        </a:rPr>
                        <a:t>zu</a:t>
                      </a:r>
                      <a:endParaRPr lang="en-GB" sz="2400" b="0" dirty="0">
                        <a:ln>
                          <a:solidFill>
                            <a:srgbClr val="1F4E79"/>
                          </a:solidFill>
                        </a:ln>
                        <a:solidFill>
                          <a:schemeClr val="tx1"/>
                        </a:solidFill>
                        <a:effectLst/>
                        <a:latin typeface="+mn-lt"/>
                      </a:endParaRPr>
                    </a:p>
                  </a:txBody>
                  <a:tcPr/>
                </a:tc>
                <a:extLst>
                  <a:ext uri="{0D108BD9-81ED-4DB2-BD59-A6C34878D82A}">
                    <a16:rowId xmlns:a16="http://schemas.microsoft.com/office/drawing/2014/main" val="10004"/>
                  </a:ext>
                </a:extLst>
              </a:tr>
              <a:tr h="556815">
                <a:tc>
                  <a:txBody>
                    <a:bodyPr/>
                    <a:lstStyle/>
                    <a:p>
                      <a:pPr algn="ctr"/>
                      <a:r>
                        <a:rPr lang="en-GB" sz="2400" b="0" dirty="0">
                          <a:ln>
                            <a:solidFill>
                              <a:srgbClr val="1F4E79"/>
                            </a:solidFill>
                          </a:ln>
                          <a:solidFill>
                            <a:schemeClr val="tx1"/>
                          </a:solidFill>
                          <a:effectLst/>
                          <a:latin typeface="+mn-lt"/>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rPr>
                        <a:t>nach</a:t>
                      </a:r>
                      <a:r>
                        <a:rPr lang="en-US" sz="2400" dirty="0">
                          <a:solidFill>
                            <a:schemeClr val="tx1"/>
                          </a:solidFill>
                        </a:rPr>
                        <a:t>, in, </a:t>
                      </a:r>
                      <a:r>
                        <a:rPr lang="en-US" sz="2400" dirty="0" err="1">
                          <a:solidFill>
                            <a:schemeClr val="tx1"/>
                          </a:solidFill>
                        </a:rPr>
                        <a:t>mit</a:t>
                      </a:r>
                      <a:r>
                        <a:rPr lang="en-US" sz="2400" dirty="0">
                          <a:solidFill>
                            <a:schemeClr val="tx1"/>
                          </a:solidFill>
                        </a:rPr>
                        <a:t>, </a:t>
                      </a:r>
                      <a:r>
                        <a:rPr lang="en-US" sz="2400" dirty="0" err="1">
                          <a:solidFill>
                            <a:schemeClr val="tx1"/>
                          </a:solidFill>
                        </a:rPr>
                        <a:t>zu</a:t>
                      </a:r>
                      <a:endParaRPr lang="en-US" sz="2400" dirty="0">
                        <a:solidFill>
                          <a:schemeClr val="tx1"/>
                        </a:solidFill>
                      </a:endParaRPr>
                    </a:p>
                  </a:txBody>
                  <a:tcPr/>
                </a:tc>
                <a:tc>
                  <a:txBody>
                    <a:bodyPr/>
                    <a:lstStyle/>
                    <a:p>
                      <a:r>
                        <a:rPr lang="en-US" sz="2400" dirty="0" err="1">
                          <a:solidFill>
                            <a:schemeClr val="tx1"/>
                          </a:solidFill>
                        </a:rPr>
                        <a:t>Süden</a:t>
                      </a:r>
                      <a:endParaRPr lang="en-GB" sz="2400" b="0" dirty="0">
                        <a:ln>
                          <a:solidFill>
                            <a:srgbClr val="1F4E79"/>
                          </a:solidFill>
                        </a:ln>
                        <a:solidFill>
                          <a:schemeClr val="tx1"/>
                        </a:solidFill>
                        <a:effectLst/>
                        <a:latin typeface="+mn-lt"/>
                      </a:endParaRPr>
                    </a:p>
                  </a:txBody>
                  <a:tcPr/>
                </a:tc>
                <a:extLst>
                  <a:ext uri="{0D108BD9-81ED-4DB2-BD59-A6C34878D82A}">
                    <a16:rowId xmlns:a16="http://schemas.microsoft.com/office/drawing/2014/main" val="10005"/>
                  </a:ext>
                </a:extLst>
              </a:tr>
            </a:tbl>
          </a:graphicData>
        </a:graphic>
      </p:graphicFrame>
      <p:sp>
        <p:nvSpPr>
          <p:cNvPr id="8" name="TextBox 7">
            <a:extLst>
              <a:ext uri="{FF2B5EF4-FFF2-40B4-BE49-F238E27FC236}">
                <a16:creationId xmlns:a16="http://schemas.microsoft.com/office/drawing/2014/main" id="{EBF45552-F64E-5344-BB61-2B43714A9308}"/>
              </a:ext>
            </a:extLst>
          </p:cNvPr>
          <p:cNvSpPr txBox="1"/>
          <p:nvPr/>
        </p:nvSpPr>
        <p:spPr>
          <a:xfrm>
            <a:off x="179998" y="5230412"/>
            <a:ext cx="10664011" cy="461665"/>
          </a:xfrm>
          <a:prstGeom prst="rect">
            <a:avLst/>
          </a:prstGeom>
          <a:noFill/>
        </p:spPr>
        <p:txBody>
          <a:bodyPr wrap="square" rtlCol="0">
            <a:spAutoFit/>
          </a:bodyPr>
          <a:lstStyle/>
          <a:p>
            <a:r>
              <a:rPr lang="en-US" sz="2400" dirty="0" err="1"/>
              <a:t>Wie</a:t>
            </a:r>
            <a:r>
              <a:rPr lang="en-US" sz="2400" dirty="0"/>
              <a:t> </a:t>
            </a:r>
            <a:r>
              <a:rPr lang="en-US" sz="2400" dirty="0" err="1"/>
              <a:t>heißt</a:t>
            </a:r>
            <a:r>
              <a:rPr lang="en-US" sz="2400" dirty="0"/>
              <a:t> die </a:t>
            </a:r>
            <a:r>
              <a:rPr lang="en-US" sz="2400" dirty="0" err="1"/>
              <a:t>Kategorie</a:t>
            </a:r>
            <a:r>
              <a:rPr lang="en-US" sz="2400" dirty="0"/>
              <a:t>? </a:t>
            </a:r>
          </a:p>
        </p:txBody>
      </p:sp>
      <p:sp>
        <p:nvSpPr>
          <p:cNvPr id="9" name="TextBox 8">
            <a:extLst>
              <a:ext uri="{FF2B5EF4-FFF2-40B4-BE49-F238E27FC236}">
                <a16:creationId xmlns:a16="http://schemas.microsoft.com/office/drawing/2014/main" id="{EBF45552-F64E-5344-BB61-2B43714A9308}"/>
              </a:ext>
            </a:extLst>
          </p:cNvPr>
          <p:cNvSpPr txBox="1"/>
          <p:nvPr/>
        </p:nvSpPr>
        <p:spPr>
          <a:xfrm>
            <a:off x="179998" y="5776195"/>
            <a:ext cx="10664011" cy="461665"/>
          </a:xfrm>
          <a:prstGeom prst="rect">
            <a:avLst/>
          </a:prstGeom>
          <a:noFill/>
        </p:spPr>
        <p:txBody>
          <a:bodyPr wrap="square" rtlCol="0">
            <a:spAutoFit/>
          </a:bodyPr>
          <a:lstStyle/>
          <a:p>
            <a:r>
              <a:rPr lang="en-US" sz="2400" dirty="0"/>
              <a:t>Was </a:t>
            </a:r>
            <a:r>
              <a:rPr lang="en-US" sz="2400" dirty="0" err="1"/>
              <a:t>ist</a:t>
            </a:r>
            <a:r>
              <a:rPr lang="en-US" sz="2400" dirty="0"/>
              <a:t> die </a:t>
            </a:r>
            <a:r>
              <a:rPr lang="en-US" sz="2400" dirty="0" err="1"/>
              <a:t>Ausnahme</a:t>
            </a:r>
            <a:r>
              <a:rPr lang="en-US" sz="2400" dirty="0"/>
              <a:t>? </a:t>
            </a:r>
            <a:r>
              <a:rPr lang="en-US" sz="2400" dirty="0" err="1"/>
              <a:t>Warum</a:t>
            </a:r>
            <a:r>
              <a:rPr lang="en-US" sz="2400" dirty="0"/>
              <a:t>? </a:t>
            </a:r>
          </a:p>
        </p:txBody>
      </p:sp>
      <p:sp>
        <p:nvSpPr>
          <p:cNvPr id="7" name="TextBox 6">
            <a:extLst>
              <a:ext uri="{FF2B5EF4-FFF2-40B4-BE49-F238E27FC236}">
                <a16:creationId xmlns:a16="http://schemas.microsoft.com/office/drawing/2014/main" id="{C90A4399-90D8-0548-9F2C-8A115C451D93}"/>
              </a:ext>
            </a:extLst>
          </p:cNvPr>
          <p:cNvSpPr txBox="1"/>
          <p:nvPr/>
        </p:nvSpPr>
        <p:spPr>
          <a:xfrm>
            <a:off x="5587986" y="1407492"/>
            <a:ext cx="1281120" cy="461665"/>
          </a:xfrm>
          <a:prstGeom prst="rect">
            <a:avLst/>
          </a:prstGeom>
          <a:solidFill>
            <a:schemeClr val="bg2"/>
          </a:solidFill>
        </p:spPr>
        <p:txBody>
          <a:bodyPr wrap="none" rtlCol="0">
            <a:spAutoFit/>
          </a:bodyPr>
          <a:lstStyle/>
          <a:p>
            <a:pPr algn="l"/>
            <a:r>
              <a:rPr lang="en-US" sz="2400" b="1" dirty="0">
                <a:solidFill>
                  <a:srgbClr val="FF0000"/>
                </a:solidFill>
              </a:rPr>
              <a:t>___?___</a:t>
            </a:r>
          </a:p>
        </p:txBody>
      </p:sp>
      <p:sp>
        <p:nvSpPr>
          <p:cNvPr id="10" name="TextBox 9">
            <a:extLst>
              <a:ext uri="{FF2B5EF4-FFF2-40B4-BE49-F238E27FC236}">
                <a16:creationId xmlns:a16="http://schemas.microsoft.com/office/drawing/2014/main" id="{94699AE4-60AD-C545-AEB4-420797FA63D2}"/>
              </a:ext>
            </a:extLst>
          </p:cNvPr>
          <p:cNvSpPr txBox="1"/>
          <p:nvPr/>
        </p:nvSpPr>
        <p:spPr>
          <a:xfrm>
            <a:off x="5603791" y="1941608"/>
            <a:ext cx="1281120" cy="461665"/>
          </a:xfrm>
          <a:prstGeom prst="rect">
            <a:avLst/>
          </a:prstGeom>
          <a:solidFill>
            <a:schemeClr val="bg2"/>
          </a:solidFill>
        </p:spPr>
        <p:txBody>
          <a:bodyPr wrap="none" rtlCol="0">
            <a:spAutoFit/>
          </a:bodyPr>
          <a:lstStyle/>
          <a:p>
            <a:pPr algn="l"/>
            <a:r>
              <a:rPr lang="en-US" sz="2400" b="1" dirty="0">
                <a:solidFill>
                  <a:srgbClr val="FF0000"/>
                </a:solidFill>
              </a:rPr>
              <a:t>___?___</a:t>
            </a:r>
          </a:p>
        </p:txBody>
      </p:sp>
      <p:sp>
        <p:nvSpPr>
          <p:cNvPr id="11" name="TextBox 10">
            <a:extLst>
              <a:ext uri="{FF2B5EF4-FFF2-40B4-BE49-F238E27FC236}">
                <a16:creationId xmlns:a16="http://schemas.microsoft.com/office/drawing/2014/main" id="{CE99E309-C563-E74B-B128-1B367C7818B9}"/>
              </a:ext>
            </a:extLst>
          </p:cNvPr>
          <p:cNvSpPr txBox="1"/>
          <p:nvPr/>
        </p:nvSpPr>
        <p:spPr>
          <a:xfrm>
            <a:off x="5440185" y="2532365"/>
            <a:ext cx="1281120" cy="461665"/>
          </a:xfrm>
          <a:prstGeom prst="rect">
            <a:avLst/>
          </a:prstGeom>
          <a:solidFill>
            <a:schemeClr val="bg2"/>
          </a:solidFill>
        </p:spPr>
        <p:txBody>
          <a:bodyPr wrap="none" rtlCol="0">
            <a:spAutoFit/>
          </a:bodyPr>
          <a:lstStyle/>
          <a:p>
            <a:pPr algn="l"/>
            <a:r>
              <a:rPr lang="en-US" sz="2400" b="1" dirty="0">
                <a:solidFill>
                  <a:srgbClr val="FF0000"/>
                </a:solidFill>
              </a:rPr>
              <a:t>___?___</a:t>
            </a:r>
          </a:p>
        </p:txBody>
      </p:sp>
      <p:sp>
        <p:nvSpPr>
          <p:cNvPr id="12" name="TextBox 11">
            <a:extLst>
              <a:ext uri="{FF2B5EF4-FFF2-40B4-BE49-F238E27FC236}">
                <a16:creationId xmlns:a16="http://schemas.microsoft.com/office/drawing/2014/main" id="{902C4224-3E91-7249-A652-62EE2E29ACA9}"/>
              </a:ext>
            </a:extLst>
          </p:cNvPr>
          <p:cNvSpPr txBox="1"/>
          <p:nvPr/>
        </p:nvSpPr>
        <p:spPr>
          <a:xfrm>
            <a:off x="6885463" y="3069456"/>
            <a:ext cx="1681871" cy="461665"/>
          </a:xfrm>
          <a:prstGeom prst="rect">
            <a:avLst/>
          </a:prstGeom>
          <a:solidFill>
            <a:schemeClr val="bg2"/>
          </a:solidFill>
        </p:spPr>
        <p:txBody>
          <a:bodyPr wrap="none" rtlCol="0">
            <a:spAutoFit/>
          </a:bodyPr>
          <a:lstStyle/>
          <a:p>
            <a:pPr algn="l"/>
            <a:r>
              <a:rPr lang="en-US" sz="2400" b="1" dirty="0">
                <a:solidFill>
                  <a:srgbClr val="FF0000"/>
                </a:solidFill>
              </a:rPr>
              <a:t>____?____ </a:t>
            </a:r>
          </a:p>
        </p:txBody>
      </p:sp>
      <p:sp>
        <p:nvSpPr>
          <p:cNvPr id="13" name="TextBox 12">
            <a:extLst>
              <a:ext uri="{FF2B5EF4-FFF2-40B4-BE49-F238E27FC236}">
                <a16:creationId xmlns:a16="http://schemas.microsoft.com/office/drawing/2014/main" id="{D3A772AF-BE01-8F40-B3C3-09B1232D95C7}"/>
              </a:ext>
            </a:extLst>
          </p:cNvPr>
          <p:cNvSpPr txBox="1"/>
          <p:nvPr/>
        </p:nvSpPr>
        <p:spPr>
          <a:xfrm>
            <a:off x="7326971" y="3641859"/>
            <a:ext cx="1281120" cy="461665"/>
          </a:xfrm>
          <a:prstGeom prst="rect">
            <a:avLst/>
          </a:prstGeom>
          <a:solidFill>
            <a:schemeClr val="bg2"/>
          </a:solidFill>
        </p:spPr>
        <p:txBody>
          <a:bodyPr wrap="none" rtlCol="0">
            <a:spAutoFit/>
          </a:bodyPr>
          <a:lstStyle/>
          <a:p>
            <a:pPr algn="l"/>
            <a:r>
              <a:rPr lang="en-US" sz="2400" b="1" dirty="0">
                <a:solidFill>
                  <a:srgbClr val="FF0000"/>
                </a:solidFill>
              </a:rPr>
              <a:t>___?___</a:t>
            </a:r>
          </a:p>
        </p:txBody>
      </p:sp>
      <p:sp>
        <p:nvSpPr>
          <p:cNvPr id="14" name="TextBox 13">
            <a:extLst>
              <a:ext uri="{FF2B5EF4-FFF2-40B4-BE49-F238E27FC236}">
                <a16:creationId xmlns:a16="http://schemas.microsoft.com/office/drawing/2014/main" id="{BE1B4061-ECF7-1149-811B-BA232F5BD1BD}"/>
              </a:ext>
            </a:extLst>
          </p:cNvPr>
          <p:cNvSpPr txBox="1"/>
          <p:nvPr/>
        </p:nvSpPr>
        <p:spPr>
          <a:xfrm>
            <a:off x="2817467" y="4174264"/>
            <a:ext cx="1281120" cy="461665"/>
          </a:xfrm>
          <a:prstGeom prst="rect">
            <a:avLst/>
          </a:prstGeom>
          <a:solidFill>
            <a:schemeClr val="bg2"/>
          </a:solidFill>
        </p:spPr>
        <p:txBody>
          <a:bodyPr wrap="none" rtlCol="0">
            <a:spAutoFit/>
          </a:bodyPr>
          <a:lstStyle/>
          <a:p>
            <a:pPr algn="l"/>
            <a:r>
              <a:rPr lang="en-US" sz="2400" b="1" dirty="0">
                <a:solidFill>
                  <a:srgbClr val="FF0000"/>
                </a:solidFill>
              </a:rPr>
              <a:t>___?___</a:t>
            </a:r>
          </a:p>
        </p:txBody>
      </p:sp>
      <p:sp>
        <p:nvSpPr>
          <p:cNvPr id="15" name="TextBox 14">
            <a:extLst>
              <a:ext uri="{FF2B5EF4-FFF2-40B4-BE49-F238E27FC236}">
                <a16:creationId xmlns:a16="http://schemas.microsoft.com/office/drawing/2014/main" id="{FBBCDD3D-E7C2-9645-A80E-A3EFE4F9FFAF}"/>
              </a:ext>
            </a:extLst>
          </p:cNvPr>
          <p:cNvSpPr txBox="1"/>
          <p:nvPr/>
        </p:nvSpPr>
        <p:spPr>
          <a:xfrm>
            <a:off x="8493609" y="5194465"/>
            <a:ext cx="1523006" cy="461665"/>
          </a:xfrm>
          <a:prstGeom prst="rect">
            <a:avLst/>
          </a:prstGeom>
          <a:solidFill>
            <a:schemeClr val="bg2"/>
          </a:solidFill>
        </p:spPr>
        <p:txBody>
          <a:bodyPr wrap="square" rtlCol="0">
            <a:spAutoFit/>
          </a:bodyPr>
          <a:lstStyle/>
          <a:p>
            <a:pPr algn="l"/>
            <a:r>
              <a:rPr lang="en-US" sz="2400" b="1" dirty="0" err="1">
                <a:solidFill>
                  <a:srgbClr val="FF0000"/>
                </a:solidFill>
              </a:rPr>
              <a:t>Familie</a:t>
            </a:r>
            <a:endParaRPr lang="en-US" sz="2400" b="1" dirty="0">
              <a:solidFill>
                <a:srgbClr val="FF0000"/>
              </a:solidFill>
            </a:endParaRPr>
          </a:p>
        </p:txBody>
      </p:sp>
      <p:sp>
        <p:nvSpPr>
          <p:cNvPr id="16" name="TextBox 15">
            <a:extLst>
              <a:ext uri="{FF2B5EF4-FFF2-40B4-BE49-F238E27FC236}">
                <a16:creationId xmlns:a16="http://schemas.microsoft.com/office/drawing/2014/main" id="{D23B9A76-825F-B349-9E66-4DDE5871BE5F}"/>
              </a:ext>
            </a:extLst>
          </p:cNvPr>
          <p:cNvSpPr txBox="1"/>
          <p:nvPr/>
        </p:nvSpPr>
        <p:spPr>
          <a:xfrm>
            <a:off x="4060918" y="5244705"/>
            <a:ext cx="2035082" cy="461665"/>
          </a:xfrm>
          <a:prstGeom prst="rect">
            <a:avLst/>
          </a:prstGeom>
          <a:solidFill>
            <a:schemeClr val="bg2"/>
          </a:solidFill>
        </p:spPr>
        <p:txBody>
          <a:bodyPr wrap="square" rtlCol="0">
            <a:spAutoFit/>
          </a:bodyPr>
          <a:lstStyle/>
          <a:p>
            <a:pPr algn="l"/>
            <a:r>
              <a:rPr lang="en-US" sz="2400" b="1" dirty="0">
                <a:solidFill>
                  <a:srgbClr val="FF0000"/>
                </a:solidFill>
              </a:rPr>
              <a:t>In der Stadt</a:t>
            </a:r>
          </a:p>
        </p:txBody>
      </p:sp>
      <p:sp>
        <p:nvSpPr>
          <p:cNvPr id="17" name="TextBox 16">
            <a:extLst>
              <a:ext uri="{FF2B5EF4-FFF2-40B4-BE49-F238E27FC236}">
                <a16:creationId xmlns:a16="http://schemas.microsoft.com/office/drawing/2014/main" id="{10A97E59-C3B0-F841-A1E5-184C38F3284B}"/>
              </a:ext>
            </a:extLst>
          </p:cNvPr>
          <p:cNvSpPr txBox="1"/>
          <p:nvPr/>
        </p:nvSpPr>
        <p:spPr>
          <a:xfrm>
            <a:off x="7318242" y="4800454"/>
            <a:ext cx="1523006" cy="461665"/>
          </a:xfrm>
          <a:prstGeom prst="rect">
            <a:avLst/>
          </a:prstGeom>
          <a:solidFill>
            <a:schemeClr val="bg2"/>
          </a:solidFill>
        </p:spPr>
        <p:txBody>
          <a:bodyPr wrap="square" rtlCol="0">
            <a:spAutoFit/>
          </a:bodyPr>
          <a:lstStyle/>
          <a:p>
            <a:pPr algn="l"/>
            <a:r>
              <a:rPr lang="en-US" sz="2400" b="1" dirty="0">
                <a:solidFill>
                  <a:srgbClr val="FF0000"/>
                </a:solidFill>
              </a:rPr>
              <a:t>Transport</a:t>
            </a:r>
          </a:p>
        </p:txBody>
      </p:sp>
      <p:sp>
        <p:nvSpPr>
          <p:cNvPr id="18" name="TextBox 17">
            <a:extLst>
              <a:ext uri="{FF2B5EF4-FFF2-40B4-BE49-F238E27FC236}">
                <a16:creationId xmlns:a16="http://schemas.microsoft.com/office/drawing/2014/main" id="{A5A70C34-E6AB-044A-84EE-0F4761A07D11}"/>
              </a:ext>
            </a:extLst>
          </p:cNvPr>
          <p:cNvSpPr txBox="1"/>
          <p:nvPr/>
        </p:nvSpPr>
        <p:spPr>
          <a:xfrm>
            <a:off x="6080745" y="5194466"/>
            <a:ext cx="2389259" cy="461665"/>
          </a:xfrm>
          <a:prstGeom prst="rect">
            <a:avLst/>
          </a:prstGeom>
          <a:solidFill>
            <a:schemeClr val="bg2"/>
          </a:solidFill>
        </p:spPr>
        <p:txBody>
          <a:bodyPr wrap="square" rtlCol="0">
            <a:spAutoFit/>
          </a:bodyPr>
          <a:lstStyle/>
          <a:p>
            <a:pPr algn="ctr"/>
            <a:r>
              <a:rPr lang="en-US" sz="2400" b="1" dirty="0" err="1">
                <a:solidFill>
                  <a:srgbClr val="FF0000"/>
                </a:solidFill>
              </a:rPr>
              <a:t>Präpositionen</a:t>
            </a:r>
            <a:endParaRPr lang="en-US" sz="2400" b="1" dirty="0">
              <a:solidFill>
                <a:srgbClr val="FF0000"/>
              </a:solidFill>
            </a:endParaRPr>
          </a:p>
        </p:txBody>
      </p:sp>
      <p:sp>
        <p:nvSpPr>
          <p:cNvPr id="19" name="TextBox 18">
            <a:extLst>
              <a:ext uri="{FF2B5EF4-FFF2-40B4-BE49-F238E27FC236}">
                <a16:creationId xmlns:a16="http://schemas.microsoft.com/office/drawing/2014/main" id="{5E790C91-C7C8-3942-9D7B-A78AEAA59FE2}"/>
              </a:ext>
            </a:extLst>
          </p:cNvPr>
          <p:cNvSpPr txBox="1"/>
          <p:nvPr/>
        </p:nvSpPr>
        <p:spPr>
          <a:xfrm>
            <a:off x="5478901" y="4814337"/>
            <a:ext cx="1750013" cy="461665"/>
          </a:xfrm>
          <a:prstGeom prst="rect">
            <a:avLst/>
          </a:prstGeom>
          <a:solidFill>
            <a:schemeClr val="bg2"/>
          </a:solidFill>
        </p:spPr>
        <p:txBody>
          <a:bodyPr wrap="square" rtlCol="0">
            <a:spAutoFit/>
          </a:bodyPr>
          <a:lstStyle/>
          <a:p>
            <a:pPr algn="l"/>
            <a:r>
              <a:rPr lang="en-US" sz="2400" b="1" dirty="0" err="1">
                <a:solidFill>
                  <a:srgbClr val="FF0000"/>
                </a:solidFill>
              </a:rPr>
              <a:t>Adjektive</a:t>
            </a:r>
            <a:endParaRPr lang="en-US" sz="2400" b="1" dirty="0">
              <a:solidFill>
                <a:srgbClr val="FF0000"/>
              </a:solidFill>
            </a:endParaRPr>
          </a:p>
        </p:txBody>
      </p:sp>
      <p:sp>
        <p:nvSpPr>
          <p:cNvPr id="20" name="TextBox 19">
            <a:extLst>
              <a:ext uri="{FF2B5EF4-FFF2-40B4-BE49-F238E27FC236}">
                <a16:creationId xmlns:a16="http://schemas.microsoft.com/office/drawing/2014/main" id="{3555CCB1-9F9D-C846-86E7-DBC9C1DBF7A2}"/>
              </a:ext>
            </a:extLst>
          </p:cNvPr>
          <p:cNvSpPr txBox="1"/>
          <p:nvPr/>
        </p:nvSpPr>
        <p:spPr>
          <a:xfrm>
            <a:off x="9074158" y="4771290"/>
            <a:ext cx="966062" cy="461665"/>
          </a:xfrm>
          <a:prstGeom prst="rect">
            <a:avLst/>
          </a:prstGeom>
          <a:solidFill>
            <a:schemeClr val="bg2"/>
          </a:solidFill>
        </p:spPr>
        <p:txBody>
          <a:bodyPr wrap="square" rtlCol="0">
            <a:spAutoFit/>
          </a:bodyPr>
          <a:lstStyle/>
          <a:p>
            <a:pPr algn="l"/>
            <a:r>
              <a:rPr lang="en-US" sz="2400" b="1" dirty="0" err="1">
                <a:solidFill>
                  <a:srgbClr val="FF0000"/>
                </a:solidFill>
              </a:rPr>
              <a:t>Orte</a:t>
            </a:r>
            <a:endParaRPr lang="en-US" sz="2400" b="1" dirty="0">
              <a:solidFill>
                <a:srgbClr val="FF0000"/>
              </a:solidFill>
            </a:endParaRPr>
          </a:p>
        </p:txBody>
      </p:sp>
      <p:cxnSp>
        <p:nvCxnSpPr>
          <p:cNvPr id="22" name="Straight Connector 21">
            <a:extLst>
              <a:ext uri="{FF2B5EF4-FFF2-40B4-BE49-F238E27FC236}">
                <a16:creationId xmlns:a16="http://schemas.microsoft.com/office/drawing/2014/main" id="{0E979986-3DE4-4417-AE20-7411826B6883}"/>
              </a:ext>
            </a:extLst>
          </p:cNvPr>
          <p:cNvCxnSpPr/>
          <p:nvPr/>
        </p:nvCxnSpPr>
        <p:spPr>
          <a:xfrm>
            <a:off x="8857953" y="2746972"/>
            <a:ext cx="829015" cy="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94C2143-3D5D-42E5-A49D-6486701B73A2}"/>
              </a:ext>
            </a:extLst>
          </p:cNvPr>
          <p:cNvCxnSpPr/>
          <p:nvPr/>
        </p:nvCxnSpPr>
        <p:spPr>
          <a:xfrm>
            <a:off x="8902871" y="1620395"/>
            <a:ext cx="829015" cy="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E33276F-DCD7-48CF-A385-F2D084C927C8}"/>
              </a:ext>
            </a:extLst>
          </p:cNvPr>
          <p:cNvCxnSpPr/>
          <p:nvPr/>
        </p:nvCxnSpPr>
        <p:spPr>
          <a:xfrm>
            <a:off x="8926476" y="4368826"/>
            <a:ext cx="829015" cy="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6F0548A-BB99-437F-A06E-3BD0FD319891}"/>
              </a:ext>
            </a:extLst>
          </p:cNvPr>
          <p:cNvCxnSpPr>
            <a:cxnSpLocks/>
          </p:cNvCxnSpPr>
          <p:nvPr/>
        </p:nvCxnSpPr>
        <p:spPr>
          <a:xfrm>
            <a:off x="8902870" y="3275889"/>
            <a:ext cx="1657565" cy="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14DD36-5FC6-4CE4-B4FE-DF55F4579A38}"/>
              </a:ext>
            </a:extLst>
          </p:cNvPr>
          <p:cNvCxnSpPr>
            <a:cxnSpLocks/>
          </p:cNvCxnSpPr>
          <p:nvPr/>
        </p:nvCxnSpPr>
        <p:spPr>
          <a:xfrm>
            <a:off x="8857952" y="2167246"/>
            <a:ext cx="1286821" cy="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3FAB514-0D31-4EC6-9963-2CE62CE5EFBB}"/>
              </a:ext>
            </a:extLst>
          </p:cNvPr>
          <p:cNvCxnSpPr>
            <a:cxnSpLocks/>
          </p:cNvCxnSpPr>
          <p:nvPr/>
        </p:nvCxnSpPr>
        <p:spPr>
          <a:xfrm>
            <a:off x="8857952" y="3872691"/>
            <a:ext cx="483031" cy="0"/>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pic>
        <p:nvPicPr>
          <p:cNvPr id="28" name="Picture 27" descr="A blue and orange suitcases with stickers&#10;&#10;Description automatically generated">
            <a:extLst>
              <a:ext uri="{FF2B5EF4-FFF2-40B4-BE49-F238E27FC236}">
                <a16:creationId xmlns:a16="http://schemas.microsoft.com/office/drawing/2014/main" id="{547F3773-87BE-4BA7-B597-BE9D43E66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9831" y="4673099"/>
            <a:ext cx="1457906" cy="1672150"/>
          </a:xfrm>
          <a:prstGeom prst="rect">
            <a:avLst/>
          </a:prstGeom>
        </p:spPr>
      </p:pic>
    </p:spTree>
    <p:extLst>
      <p:ext uri="{BB962C8B-B14F-4D97-AF65-F5344CB8AC3E}">
        <p14:creationId xmlns:p14="http://schemas.microsoft.com/office/powerpoint/2010/main" val="337935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das </a:t>
            </a:r>
            <a:r>
              <a:rPr lang="en-GB" sz="2800" b="1" dirty="0" err="1">
                <a:solidFill>
                  <a:schemeClr val="bg1"/>
                </a:solidFill>
              </a:rPr>
              <a:t>Perfekt</a:t>
            </a:r>
            <a:r>
              <a:rPr lang="en-GB" sz="2800" b="1" dirty="0">
                <a:solidFill>
                  <a:schemeClr val="bg1"/>
                </a:solidFill>
              </a:rPr>
              <a:t> </a:t>
            </a:r>
            <a:r>
              <a:rPr lang="en-GB" sz="2800" b="1" dirty="0" err="1">
                <a:solidFill>
                  <a:schemeClr val="bg1"/>
                </a:solidFill>
              </a:rPr>
              <a:t>mit</a:t>
            </a:r>
            <a:r>
              <a:rPr lang="en-GB" sz="2800" b="1" dirty="0">
                <a:solidFill>
                  <a:schemeClr val="bg1"/>
                </a:solidFill>
              </a:rPr>
              <a:t> </a:t>
            </a:r>
            <a:r>
              <a:rPr lang="en-GB" sz="2800" b="1" i="1" dirty="0">
                <a:solidFill>
                  <a:schemeClr val="bg1"/>
                </a:solidFill>
              </a:rPr>
              <a:t>sein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03099" y="247046"/>
            <a:ext cx="165422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30843"/>
            <a:ext cx="11777327" cy="830997"/>
          </a:xfrm>
          <a:prstGeom prst="rect">
            <a:avLst/>
          </a:prstGeom>
          <a:noFill/>
        </p:spPr>
        <p:txBody>
          <a:bodyPr wrap="square" rtlCol="0">
            <a:spAutoFit/>
          </a:bodyPr>
          <a:lstStyle/>
          <a:p>
            <a:pPr lvl="0" hangingPunct="0">
              <a:defRPr/>
            </a:pPr>
            <a:r>
              <a:rPr lang="en-US" sz="2400" kern="1400" dirty="0">
                <a:latin typeface="Century Gothic" panose="020B0502020202020204" pitchFamily="34" charset="0"/>
                <a:ea typeface="Times New Roman" panose="02020603050405020304" pitchFamily="18" charset="0"/>
                <a:cs typeface="Comic Sans MS" panose="030F0902030302020204" pitchFamily="66" charset="0"/>
              </a:rPr>
              <a:t>To talk about what you did, you often use the present tense of ‘</a:t>
            </a:r>
            <a:r>
              <a:rPr lang="en-US" sz="2400" b="1" kern="1400" dirty="0" err="1">
                <a:latin typeface="Century Gothic" panose="020B0502020202020204" pitchFamily="34" charset="0"/>
                <a:ea typeface="Times New Roman" panose="02020603050405020304" pitchFamily="18" charset="0"/>
                <a:cs typeface="Comic Sans MS" panose="030F0902030302020204" pitchFamily="66" charset="0"/>
              </a:rPr>
              <a:t>haben</a:t>
            </a:r>
            <a:r>
              <a:rPr lang="en-US" sz="2400" kern="1400" dirty="0" err="1">
                <a:latin typeface="Century Gothic" panose="020B0502020202020204" pitchFamily="34" charset="0"/>
                <a:ea typeface="Times New Roman" panose="02020603050405020304" pitchFamily="18" charset="0"/>
                <a:cs typeface="Comic Sans MS" panose="030F0902030302020204" pitchFamily="66" charset="0"/>
              </a:rPr>
              <a:t>’and</a:t>
            </a:r>
            <a:r>
              <a:rPr lang="en-US" sz="2400" kern="1400" dirty="0">
                <a:latin typeface="Century Gothic" panose="020B0502020202020204" pitchFamily="34" charset="0"/>
                <a:ea typeface="Times New Roman" panose="02020603050405020304" pitchFamily="18" charset="0"/>
                <a:cs typeface="Comic Sans MS" panose="030F0902030302020204" pitchFamily="66" charset="0"/>
              </a:rPr>
              <a:t> a past participle:</a:t>
            </a:r>
            <a:endParaRPr lang="en-GB" sz="2400" kern="1400" dirty="0">
              <a:latin typeface="Times New Roman" panose="02020603050405020304" pitchFamily="18" charset="0"/>
              <a:ea typeface="Times New Roman" panose="02020603050405020304" pitchFamily="18" charset="0"/>
            </a:endParaRPr>
          </a:p>
        </p:txBody>
      </p:sp>
      <p:sp>
        <p:nvSpPr>
          <p:cNvPr id="6" name="Rectangle: Rounded Corners 5">
            <a:hlinkClick r:id="" action="ppaction://noaction">
              <a:snd r:embed="rId3" name="9. 1. habe besucht.wav"/>
            </a:hlinkClick>
            <a:extLst>
              <a:ext uri="{FF2B5EF4-FFF2-40B4-BE49-F238E27FC236}">
                <a16:creationId xmlns:a16="http://schemas.microsoft.com/office/drawing/2014/main" id="{BF6E7894-EABE-4969-8D3B-77481F58FF66}"/>
              </a:ext>
            </a:extLst>
          </p:cNvPr>
          <p:cNvSpPr/>
          <p:nvPr/>
        </p:nvSpPr>
        <p:spPr>
          <a:xfrm>
            <a:off x="2802818" y="1913378"/>
            <a:ext cx="5817441" cy="534241"/>
          </a:xfrm>
          <a:prstGeom prst="roundRect">
            <a:avLst/>
          </a:prstGeom>
          <a:solidFill>
            <a:srgbClr val="FFFCF3"/>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D6078C14-CCF1-4008-B5A9-48F85F82EB75}"/>
              </a:ext>
            </a:extLst>
          </p:cNvPr>
          <p:cNvSpPr txBox="1"/>
          <p:nvPr/>
        </p:nvSpPr>
        <p:spPr>
          <a:xfrm>
            <a:off x="2899060" y="1925141"/>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Ich</a:t>
            </a:r>
          </a:p>
        </p:txBody>
      </p:sp>
      <p:sp>
        <p:nvSpPr>
          <p:cNvPr id="10" name="TextBox 9">
            <a:extLst>
              <a:ext uri="{FF2B5EF4-FFF2-40B4-BE49-F238E27FC236}">
                <a16:creationId xmlns:a16="http://schemas.microsoft.com/office/drawing/2014/main" id="{C43DAB0D-BA8E-4D2E-A5F3-C241AF02A659}"/>
              </a:ext>
            </a:extLst>
          </p:cNvPr>
          <p:cNvSpPr txBox="1"/>
          <p:nvPr/>
        </p:nvSpPr>
        <p:spPr>
          <a:xfrm>
            <a:off x="3764024" y="1925141"/>
            <a:ext cx="9733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habe</a:t>
            </a:r>
            <a:endParaRPr kumimoji="0" lang="en-US" sz="2400" b="1" i="0" u="none" strike="noStrike" kern="1200" cap="none" spc="0" normalizeH="0" baseline="0" noProof="0" dirty="0">
              <a:ln>
                <a:noFill/>
              </a:ln>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75E2F0D4-A347-478D-8A19-CAAE2DEDDD15}"/>
              </a:ext>
            </a:extLst>
          </p:cNvPr>
          <p:cNvSpPr txBox="1"/>
          <p:nvPr/>
        </p:nvSpPr>
        <p:spPr>
          <a:xfrm>
            <a:off x="4941176" y="1942737"/>
            <a:ext cx="18053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Schottland</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3F733BE3-9F82-4413-AE99-EC2D786E6D13}"/>
              </a:ext>
            </a:extLst>
          </p:cNvPr>
          <p:cNvSpPr txBox="1"/>
          <p:nvPr/>
        </p:nvSpPr>
        <p:spPr>
          <a:xfrm>
            <a:off x="2917145" y="2575715"/>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a:t>
            </a:r>
          </a:p>
        </p:txBody>
      </p:sp>
      <p:sp>
        <p:nvSpPr>
          <p:cNvPr id="13" name="TextBox 12">
            <a:extLst>
              <a:ext uri="{FF2B5EF4-FFF2-40B4-BE49-F238E27FC236}">
                <a16:creationId xmlns:a16="http://schemas.microsoft.com/office/drawing/2014/main" id="{B4CE92FD-AE75-4CD9-B23D-5FBE9D0E40FE}"/>
              </a:ext>
            </a:extLst>
          </p:cNvPr>
          <p:cNvSpPr txBox="1"/>
          <p:nvPr/>
        </p:nvSpPr>
        <p:spPr>
          <a:xfrm>
            <a:off x="3771541" y="2575715"/>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have</a:t>
            </a:r>
          </a:p>
        </p:txBody>
      </p:sp>
      <p:sp>
        <p:nvSpPr>
          <p:cNvPr id="14" name="TextBox 13">
            <a:extLst>
              <a:ext uri="{FF2B5EF4-FFF2-40B4-BE49-F238E27FC236}">
                <a16:creationId xmlns:a16="http://schemas.microsoft.com/office/drawing/2014/main" id="{ADCA7036-813C-4531-BB2F-08AC60A3FF87}"/>
              </a:ext>
            </a:extLst>
          </p:cNvPr>
          <p:cNvSpPr txBox="1"/>
          <p:nvPr/>
        </p:nvSpPr>
        <p:spPr>
          <a:xfrm>
            <a:off x="5262154" y="2586008"/>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visited</a:t>
            </a:r>
          </a:p>
        </p:txBody>
      </p:sp>
      <p:sp>
        <p:nvSpPr>
          <p:cNvPr id="15" name="TextBox 14">
            <a:extLst>
              <a:ext uri="{FF2B5EF4-FFF2-40B4-BE49-F238E27FC236}">
                <a16:creationId xmlns:a16="http://schemas.microsoft.com/office/drawing/2014/main" id="{646CD68A-7327-4C79-A272-8563F27BB6CE}"/>
              </a:ext>
            </a:extLst>
          </p:cNvPr>
          <p:cNvSpPr txBox="1"/>
          <p:nvPr/>
        </p:nvSpPr>
        <p:spPr>
          <a:xfrm>
            <a:off x="2917145" y="3189882"/>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a:t>
            </a:r>
          </a:p>
        </p:txBody>
      </p:sp>
      <p:sp>
        <p:nvSpPr>
          <p:cNvPr id="16" name="TextBox 15">
            <a:extLst>
              <a:ext uri="{FF2B5EF4-FFF2-40B4-BE49-F238E27FC236}">
                <a16:creationId xmlns:a16="http://schemas.microsoft.com/office/drawing/2014/main" id="{8BF17E59-433B-4B1D-AE67-EE48CFD61CC7}"/>
              </a:ext>
            </a:extLst>
          </p:cNvPr>
          <p:cNvSpPr txBox="1"/>
          <p:nvPr/>
        </p:nvSpPr>
        <p:spPr>
          <a:xfrm>
            <a:off x="3771541" y="3189882"/>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visited</a:t>
            </a:r>
          </a:p>
        </p:txBody>
      </p:sp>
      <p:sp>
        <p:nvSpPr>
          <p:cNvPr id="17" name="TextBox 16">
            <a:extLst>
              <a:ext uri="{FF2B5EF4-FFF2-40B4-BE49-F238E27FC236}">
                <a16:creationId xmlns:a16="http://schemas.microsoft.com/office/drawing/2014/main" id="{407340AF-1900-4F32-B372-CB7D0220CE3E}"/>
              </a:ext>
            </a:extLst>
          </p:cNvPr>
          <p:cNvSpPr txBox="1"/>
          <p:nvPr/>
        </p:nvSpPr>
        <p:spPr>
          <a:xfrm>
            <a:off x="6977034" y="3175768"/>
            <a:ext cx="15985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Scotland.</a:t>
            </a:r>
          </a:p>
        </p:txBody>
      </p:sp>
      <p:sp>
        <p:nvSpPr>
          <p:cNvPr id="18" name="TextBox 17">
            <a:extLst>
              <a:ext uri="{FF2B5EF4-FFF2-40B4-BE49-F238E27FC236}">
                <a16:creationId xmlns:a16="http://schemas.microsoft.com/office/drawing/2014/main" id="{2AB838F0-824B-4588-AA3B-7B57324B8070}"/>
              </a:ext>
            </a:extLst>
          </p:cNvPr>
          <p:cNvSpPr txBox="1"/>
          <p:nvPr/>
        </p:nvSpPr>
        <p:spPr>
          <a:xfrm>
            <a:off x="6950287" y="1907384"/>
            <a:ext cx="25156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besucht</a:t>
            </a:r>
            <a:r>
              <a:rPr kumimoji="0" lang="en-US" sz="2400" b="1" i="0" u="none" strike="noStrike" kern="1200" cap="none" spc="0" normalizeH="0" baseline="0" noProof="0" dirty="0">
                <a:ln>
                  <a:noFill/>
                </a:ln>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5A1E2C0B-4C7A-4E75-BFAF-D900133CBC77}"/>
              </a:ext>
            </a:extLst>
          </p:cNvPr>
          <p:cNvSpPr txBox="1"/>
          <p:nvPr/>
        </p:nvSpPr>
        <p:spPr>
          <a:xfrm>
            <a:off x="6950288" y="2586007"/>
            <a:ext cx="15985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Scotland.</a:t>
            </a:r>
          </a:p>
        </p:txBody>
      </p:sp>
      <p:sp>
        <p:nvSpPr>
          <p:cNvPr id="20" name="TextBox 19">
            <a:extLst>
              <a:ext uri="{FF2B5EF4-FFF2-40B4-BE49-F238E27FC236}">
                <a16:creationId xmlns:a16="http://schemas.microsoft.com/office/drawing/2014/main" id="{3F4632EC-76E8-4392-A67A-A95E6514652F}"/>
              </a:ext>
            </a:extLst>
          </p:cNvPr>
          <p:cNvSpPr txBox="1"/>
          <p:nvPr/>
        </p:nvSpPr>
        <p:spPr>
          <a:xfrm>
            <a:off x="207336" y="3689041"/>
            <a:ext cx="11777327" cy="830997"/>
          </a:xfrm>
          <a:prstGeom prst="rect">
            <a:avLst/>
          </a:prstGeom>
          <a:noFill/>
        </p:spPr>
        <p:txBody>
          <a:bodyPr wrap="square" rtlCol="0">
            <a:spAutoFit/>
          </a:bodyPr>
          <a:lstStyle/>
          <a:p>
            <a:pPr lvl="0" hangingPunct="0">
              <a:defRPr/>
            </a:pPr>
            <a:r>
              <a:rPr lang="en-US" sz="2400" kern="1400" dirty="0">
                <a:latin typeface="Century Gothic" panose="020B0502020202020204" pitchFamily="34" charset="0"/>
                <a:ea typeface="Times New Roman" panose="02020603050405020304" pitchFamily="18" charset="0"/>
                <a:cs typeface="Comic Sans MS" panose="030F0902030302020204" pitchFamily="66" charset="0"/>
              </a:rPr>
              <a:t>With certain verbs, mostly verbs of </a:t>
            </a:r>
            <a:r>
              <a:rPr lang="en-US" sz="2400" u="sng" kern="1400" dirty="0">
                <a:latin typeface="Century Gothic" panose="020B0502020202020204" pitchFamily="34" charset="0"/>
                <a:ea typeface="Times New Roman" panose="02020603050405020304" pitchFamily="18" charset="0"/>
                <a:cs typeface="Comic Sans MS" panose="030F0902030302020204" pitchFamily="66" charset="0"/>
              </a:rPr>
              <a:t>movement to a destination </a:t>
            </a:r>
            <a:r>
              <a:rPr lang="en-US" sz="2400" kern="1400" dirty="0">
                <a:latin typeface="Century Gothic" panose="020B0502020202020204" pitchFamily="34" charset="0"/>
                <a:ea typeface="Times New Roman" panose="02020603050405020304" pitchFamily="18" charset="0"/>
                <a:cs typeface="Comic Sans MS" panose="030F0902030302020204" pitchFamily="66" charset="0"/>
              </a:rPr>
              <a:t>you use the present tense of ‘</a:t>
            </a:r>
            <a:r>
              <a:rPr lang="en-US" sz="2400" b="1" kern="1400" dirty="0">
                <a:latin typeface="Century Gothic" panose="020B0502020202020204" pitchFamily="34" charset="0"/>
                <a:ea typeface="Times New Roman" panose="02020603050405020304" pitchFamily="18" charset="0"/>
                <a:cs typeface="Comic Sans MS" panose="030F0902030302020204" pitchFamily="66" charset="0"/>
              </a:rPr>
              <a:t>sein</a:t>
            </a:r>
            <a:r>
              <a:rPr lang="en-US" sz="2400" kern="1400" dirty="0">
                <a:latin typeface="Century Gothic" panose="020B0502020202020204" pitchFamily="34" charset="0"/>
                <a:ea typeface="Times New Roman" panose="02020603050405020304" pitchFamily="18" charset="0"/>
                <a:cs typeface="Comic Sans MS" panose="030F0902030302020204" pitchFamily="66" charset="0"/>
              </a:rPr>
              <a:t>’ and a past participle:</a:t>
            </a:r>
            <a:endParaRPr lang="en-GB" sz="2400" kern="1400" dirty="0">
              <a:latin typeface="Times New Roman" panose="02020603050405020304" pitchFamily="18" charset="0"/>
              <a:ea typeface="Times New Roman" panose="02020603050405020304" pitchFamily="18" charset="0"/>
            </a:endParaRPr>
          </a:p>
        </p:txBody>
      </p:sp>
      <p:sp>
        <p:nvSpPr>
          <p:cNvPr id="21" name="Rectangle: Rounded Corners 20">
            <a:hlinkClick r:id="" action="ppaction://noaction">
              <a:snd r:embed="rId4" name="9. 2. bin gefahren.wav"/>
            </a:hlinkClick>
            <a:extLst>
              <a:ext uri="{FF2B5EF4-FFF2-40B4-BE49-F238E27FC236}">
                <a16:creationId xmlns:a16="http://schemas.microsoft.com/office/drawing/2014/main" id="{71CB5083-3523-4FDB-A4D2-7DB948585BD2}"/>
              </a:ext>
            </a:extLst>
          </p:cNvPr>
          <p:cNvSpPr/>
          <p:nvPr/>
        </p:nvSpPr>
        <p:spPr>
          <a:xfrm>
            <a:off x="2527690" y="4575624"/>
            <a:ext cx="6465738" cy="534241"/>
          </a:xfrm>
          <a:prstGeom prst="roundRect">
            <a:avLst/>
          </a:prstGeom>
          <a:solidFill>
            <a:srgbClr val="FFFCF3"/>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0E1C580-68BA-4DB7-B3D0-4AC2A8401990}"/>
              </a:ext>
            </a:extLst>
          </p:cNvPr>
          <p:cNvSpPr txBox="1"/>
          <p:nvPr/>
        </p:nvSpPr>
        <p:spPr>
          <a:xfrm>
            <a:off x="2623932" y="4587387"/>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Ich</a:t>
            </a:r>
          </a:p>
        </p:txBody>
      </p:sp>
      <p:sp>
        <p:nvSpPr>
          <p:cNvPr id="23" name="TextBox 22">
            <a:extLst>
              <a:ext uri="{FF2B5EF4-FFF2-40B4-BE49-F238E27FC236}">
                <a16:creationId xmlns:a16="http://schemas.microsoft.com/office/drawing/2014/main" id="{78DD43EB-33A6-4E21-865C-D880E42CA8FF}"/>
              </a:ext>
            </a:extLst>
          </p:cNvPr>
          <p:cNvSpPr txBox="1"/>
          <p:nvPr/>
        </p:nvSpPr>
        <p:spPr>
          <a:xfrm>
            <a:off x="3488896" y="4587387"/>
            <a:ext cx="6463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bin</a:t>
            </a:r>
          </a:p>
        </p:txBody>
      </p:sp>
      <p:sp>
        <p:nvSpPr>
          <p:cNvPr id="24" name="TextBox 23">
            <a:extLst>
              <a:ext uri="{FF2B5EF4-FFF2-40B4-BE49-F238E27FC236}">
                <a16:creationId xmlns:a16="http://schemas.microsoft.com/office/drawing/2014/main" id="{60B004CA-ECC2-44C1-AE1A-0E8702302B9F}"/>
              </a:ext>
            </a:extLst>
          </p:cNvPr>
          <p:cNvSpPr txBox="1"/>
          <p:nvPr/>
        </p:nvSpPr>
        <p:spPr>
          <a:xfrm>
            <a:off x="4522171" y="4579006"/>
            <a:ext cx="26741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nach</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Schottland</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06333063-00D4-4057-9C0A-5628881EB309}"/>
              </a:ext>
            </a:extLst>
          </p:cNvPr>
          <p:cNvSpPr txBox="1"/>
          <p:nvPr/>
        </p:nvSpPr>
        <p:spPr>
          <a:xfrm>
            <a:off x="2943892" y="5124551"/>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a:t>
            </a:r>
          </a:p>
        </p:txBody>
      </p:sp>
      <p:sp>
        <p:nvSpPr>
          <p:cNvPr id="26" name="TextBox 25">
            <a:extLst>
              <a:ext uri="{FF2B5EF4-FFF2-40B4-BE49-F238E27FC236}">
                <a16:creationId xmlns:a16="http://schemas.microsoft.com/office/drawing/2014/main" id="{44410926-5850-40D6-9E38-21FCE1EEED10}"/>
              </a:ext>
            </a:extLst>
          </p:cNvPr>
          <p:cNvSpPr txBox="1"/>
          <p:nvPr/>
        </p:nvSpPr>
        <p:spPr>
          <a:xfrm>
            <a:off x="3798288" y="5124551"/>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have</a:t>
            </a:r>
          </a:p>
        </p:txBody>
      </p:sp>
      <p:sp>
        <p:nvSpPr>
          <p:cNvPr id="27" name="TextBox 26">
            <a:extLst>
              <a:ext uri="{FF2B5EF4-FFF2-40B4-BE49-F238E27FC236}">
                <a16:creationId xmlns:a16="http://schemas.microsoft.com/office/drawing/2014/main" id="{B5F1FA8D-136E-4EFF-A1E9-BA6E46A526C8}"/>
              </a:ext>
            </a:extLst>
          </p:cNvPr>
          <p:cNvSpPr txBox="1"/>
          <p:nvPr/>
        </p:nvSpPr>
        <p:spPr>
          <a:xfrm>
            <a:off x="5288901" y="5134844"/>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travelled</a:t>
            </a:r>
          </a:p>
        </p:txBody>
      </p:sp>
      <p:sp>
        <p:nvSpPr>
          <p:cNvPr id="28" name="TextBox 27">
            <a:extLst>
              <a:ext uri="{FF2B5EF4-FFF2-40B4-BE49-F238E27FC236}">
                <a16:creationId xmlns:a16="http://schemas.microsoft.com/office/drawing/2014/main" id="{105404CA-C005-4365-A7A1-44FD79E89E61}"/>
              </a:ext>
            </a:extLst>
          </p:cNvPr>
          <p:cNvSpPr txBox="1"/>
          <p:nvPr/>
        </p:nvSpPr>
        <p:spPr>
          <a:xfrm>
            <a:off x="2943892" y="5738718"/>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I</a:t>
            </a:r>
          </a:p>
        </p:txBody>
      </p:sp>
      <p:sp>
        <p:nvSpPr>
          <p:cNvPr id="29" name="TextBox 28">
            <a:extLst>
              <a:ext uri="{FF2B5EF4-FFF2-40B4-BE49-F238E27FC236}">
                <a16:creationId xmlns:a16="http://schemas.microsoft.com/office/drawing/2014/main" id="{F0D1666D-1B3F-4CC3-81C9-7A74B273E181}"/>
              </a:ext>
            </a:extLst>
          </p:cNvPr>
          <p:cNvSpPr txBox="1"/>
          <p:nvPr/>
        </p:nvSpPr>
        <p:spPr>
          <a:xfrm>
            <a:off x="3798288" y="5738718"/>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travelled</a:t>
            </a:r>
          </a:p>
        </p:txBody>
      </p:sp>
      <p:sp>
        <p:nvSpPr>
          <p:cNvPr id="30" name="TextBox 29">
            <a:extLst>
              <a:ext uri="{FF2B5EF4-FFF2-40B4-BE49-F238E27FC236}">
                <a16:creationId xmlns:a16="http://schemas.microsoft.com/office/drawing/2014/main" id="{62286BD0-6568-427E-8D1B-13027486052F}"/>
              </a:ext>
            </a:extLst>
          </p:cNvPr>
          <p:cNvSpPr txBox="1"/>
          <p:nvPr/>
        </p:nvSpPr>
        <p:spPr>
          <a:xfrm>
            <a:off x="7003781" y="5724604"/>
            <a:ext cx="19896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to Scotland.</a:t>
            </a:r>
          </a:p>
        </p:txBody>
      </p:sp>
      <p:sp>
        <p:nvSpPr>
          <p:cNvPr id="31" name="TextBox 30">
            <a:extLst>
              <a:ext uri="{FF2B5EF4-FFF2-40B4-BE49-F238E27FC236}">
                <a16:creationId xmlns:a16="http://schemas.microsoft.com/office/drawing/2014/main" id="{458C12BA-382C-4782-879D-38558F1117EB}"/>
              </a:ext>
            </a:extLst>
          </p:cNvPr>
          <p:cNvSpPr txBox="1"/>
          <p:nvPr/>
        </p:nvSpPr>
        <p:spPr>
          <a:xfrm>
            <a:off x="7321491" y="4579007"/>
            <a:ext cx="16451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panose="020F0302020204030204"/>
                <a:ea typeface="+mn-ea"/>
                <a:cs typeface="+mn-cs"/>
              </a:rPr>
              <a:t>gefahren</a:t>
            </a:r>
            <a:r>
              <a:rPr kumimoji="0" lang="en-US" sz="2400" b="1" i="0" u="none" strike="noStrike" kern="1200" cap="none" spc="0" normalizeH="0" baseline="0" noProof="0" dirty="0">
                <a:ln>
                  <a:noFill/>
                </a:ln>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714D60C2-8A89-4FD8-B644-5B3D53C44790}"/>
              </a:ext>
            </a:extLst>
          </p:cNvPr>
          <p:cNvSpPr txBox="1"/>
          <p:nvPr/>
        </p:nvSpPr>
        <p:spPr>
          <a:xfrm>
            <a:off x="6977035" y="5134843"/>
            <a:ext cx="19896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to Scotland.</a:t>
            </a:r>
          </a:p>
        </p:txBody>
      </p:sp>
      <p:sp>
        <p:nvSpPr>
          <p:cNvPr id="2" name="Speech Bubble: Rectangle with Corners Rounded 1">
            <a:extLst>
              <a:ext uri="{FF2B5EF4-FFF2-40B4-BE49-F238E27FC236}">
                <a16:creationId xmlns:a16="http://schemas.microsoft.com/office/drawing/2014/main" id="{5D9A497F-D7EC-4D72-B180-56FB201A8FEC}"/>
              </a:ext>
            </a:extLst>
          </p:cNvPr>
          <p:cNvSpPr/>
          <p:nvPr/>
        </p:nvSpPr>
        <p:spPr>
          <a:xfrm>
            <a:off x="9568069" y="4557532"/>
            <a:ext cx="1989648" cy="1455759"/>
          </a:xfrm>
          <a:prstGeom prst="wedgeRoundRectCallout">
            <a:avLst>
              <a:gd name="adj1" fmla="val -65276"/>
              <a:gd name="adj2" fmla="val -19776"/>
              <a:gd name="adj3" fmla="val 16667"/>
            </a:avLst>
          </a:prstGeom>
          <a:solidFill>
            <a:srgbClr val="FFFCF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that our word for ‘to’ is </a:t>
            </a:r>
            <a:r>
              <a:rPr lang="en-GB" b="1" dirty="0" err="1"/>
              <a:t>nach</a:t>
            </a:r>
            <a:r>
              <a:rPr lang="en-GB" dirty="0"/>
              <a:t> for countries.</a:t>
            </a:r>
          </a:p>
        </p:txBody>
      </p:sp>
      <p:pic>
        <p:nvPicPr>
          <p:cNvPr id="34" name="Picture 33" descr="A blue and white flag&#10;&#10;Description automatically generated">
            <a:extLst>
              <a:ext uri="{FF2B5EF4-FFF2-40B4-BE49-F238E27FC236}">
                <a16:creationId xmlns:a16="http://schemas.microsoft.com/office/drawing/2014/main" id="{6A590888-048C-42FF-885C-CB35A79F19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141" y="1810767"/>
            <a:ext cx="1190779" cy="844709"/>
          </a:xfrm>
          <a:prstGeom prst="rect">
            <a:avLst/>
          </a:prstGeom>
        </p:spPr>
      </p:pic>
    </p:spTree>
    <p:extLst>
      <p:ext uri="{BB962C8B-B14F-4D97-AF65-F5344CB8AC3E}">
        <p14:creationId xmlns:p14="http://schemas.microsoft.com/office/powerpoint/2010/main" val="157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9. 1. habe besucht.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9. 2. bin gefahren.wav"/>
                                        </p:tgtEl>
                                      </p:cMediaNode>
                                    </p:audio>
                                  </p:sub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1" grpId="0"/>
      <p:bldP spid="12" grpId="0"/>
      <p:bldP spid="13" grpId="0"/>
      <p:bldP spid="14" grpId="0"/>
      <p:bldP spid="15" grpId="0"/>
      <p:bldP spid="16" grpId="0"/>
      <p:bldP spid="17" grpId="0"/>
      <p:bldP spid="18" grpId="0"/>
      <p:bldP spid="19" grpId="0"/>
      <p:bldP spid="20" grpId="0"/>
      <p:bldP spid="21" grpId="0" animBg="1"/>
      <p:bldP spid="22" grpId="0"/>
      <p:bldP spid="23" grpId="0"/>
      <p:bldP spid="24" grpId="0"/>
      <p:bldP spid="25" grpId="0"/>
      <p:bldP spid="26" grpId="0"/>
      <p:bldP spid="27" grpId="0"/>
      <p:bldP spid="28" grpId="0"/>
      <p:bldP spid="29" grpId="0"/>
      <p:bldP spid="30" grpId="0"/>
      <p:bldP spid="31" grpId="0"/>
      <p:bldP spid="32"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882938" cy="647577"/>
          </a:xfrm>
        </p:spPr>
        <p:txBody>
          <a:bodyPr>
            <a:noAutofit/>
          </a:bodyPr>
          <a:lstStyle/>
          <a:p>
            <a:r>
              <a:rPr lang="en-GB" sz="2800" b="1" dirty="0">
                <a:solidFill>
                  <a:schemeClr val="bg1"/>
                </a:solidFill>
              </a:rPr>
              <a:t>Was hast du </a:t>
            </a:r>
            <a:r>
              <a:rPr lang="en-GB" sz="2800" b="1" dirty="0" err="1">
                <a:solidFill>
                  <a:schemeClr val="bg1"/>
                </a:solidFill>
              </a:rPr>
              <a:t>im</a:t>
            </a:r>
            <a:r>
              <a:rPr lang="en-GB" sz="2800" b="1" dirty="0">
                <a:solidFill>
                  <a:schemeClr val="bg1"/>
                </a:solidFill>
              </a:rPr>
              <a:t> Sommer </a:t>
            </a:r>
            <a:r>
              <a:rPr lang="en-GB" sz="2800" b="1" dirty="0" err="1">
                <a:solidFill>
                  <a:schemeClr val="bg1"/>
                </a:solidFill>
              </a:rPr>
              <a:t>gemacht</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08489" y="1180406"/>
            <a:ext cx="7920811" cy="461665"/>
          </a:xfrm>
          <a:prstGeom prst="rect">
            <a:avLst/>
          </a:prstGeom>
          <a:noFill/>
        </p:spPr>
        <p:txBody>
          <a:bodyPr wrap="square" rtlCol="0">
            <a:spAutoFit/>
          </a:bodyPr>
          <a:lstStyle/>
          <a:p>
            <a:r>
              <a:rPr lang="en-US" sz="2400" dirty="0"/>
              <a:t>Was </a:t>
            </a:r>
            <a:r>
              <a:rPr lang="en-US" sz="2400" dirty="0" err="1"/>
              <a:t>sagen</a:t>
            </a:r>
            <a:r>
              <a:rPr lang="en-US" sz="2400" dirty="0"/>
              <a:t> </a:t>
            </a:r>
            <a:r>
              <a:rPr lang="en-US" sz="2400" dirty="0" err="1"/>
              <a:t>sie</a:t>
            </a:r>
            <a:r>
              <a:rPr lang="en-US" sz="2400" dirty="0"/>
              <a:t>?  </a:t>
            </a:r>
            <a:r>
              <a:rPr lang="en-US" sz="2400" dirty="0" err="1"/>
              <a:t>Schreib</a:t>
            </a:r>
            <a:r>
              <a:rPr lang="en-US" sz="2400" dirty="0"/>
              <a:t> ‘</a:t>
            </a:r>
            <a:r>
              <a:rPr lang="en-US" sz="2400" dirty="0" err="1"/>
              <a:t>habe</a:t>
            </a:r>
            <a:r>
              <a:rPr lang="en-US" sz="2400" dirty="0"/>
              <a:t>’ </a:t>
            </a:r>
            <a:r>
              <a:rPr lang="en-US" sz="2400" dirty="0" err="1"/>
              <a:t>oder</a:t>
            </a:r>
            <a:r>
              <a:rPr lang="en-US" sz="2400" dirty="0"/>
              <a:t> ‘bin’.</a:t>
            </a:r>
          </a:p>
        </p:txBody>
      </p:sp>
      <p:pic>
        <p:nvPicPr>
          <p:cNvPr id="7" name="Picture 6" descr="A close up of a logo&#10;&#10;Description automatically generated">
            <a:extLst>
              <a:ext uri="{FF2B5EF4-FFF2-40B4-BE49-F238E27FC236}">
                <a16:creationId xmlns:a16="http://schemas.microsoft.com/office/drawing/2014/main" id="{DF5E4606-5A1F-495D-A0B7-04803F5C52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8489" y="1593757"/>
            <a:ext cx="1297354" cy="1564783"/>
          </a:xfrm>
          <a:prstGeom prst="rect">
            <a:avLst/>
          </a:prstGeom>
        </p:spPr>
      </p:pic>
      <p:pic>
        <p:nvPicPr>
          <p:cNvPr id="9" name="Picture 8" descr="A close up of a logo&#10;&#10;Description automatically generated">
            <a:extLst>
              <a:ext uri="{FF2B5EF4-FFF2-40B4-BE49-F238E27FC236}">
                <a16:creationId xmlns:a16="http://schemas.microsoft.com/office/drawing/2014/main" id="{AC0BB8B6-18DC-48F1-A566-14A414F894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678" y="3031958"/>
            <a:ext cx="1438329" cy="1776759"/>
          </a:xfrm>
          <a:prstGeom prst="rect">
            <a:avLst/>
          </a:prstGeom>
        </p:spPr>
      </p:pic>
      <p:pic>
        <p:nvPicPr>
          <p:cNvPr id="11" name="Picture 10" descr="A close up of a mans face&#10;&#10;Description automatically generated">
            <a:extLst>
              <a:ext uri="{FF2B5EF4-FFF2-40B4-BE49-F238E27FC236}">
                <a16:creationId xmlns:a16="http://schemas.microsoft.com/office/drawing/2014/main" id="{D7812D7B-AD27-4F47-B391-971C73DC61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9343" y="1981395"/>
            <a:ext cx="1263701" cy="1492590"/>
          </a:xfrm>
          <a:prstGeom prst="rect">
            <a:avLst/>
          </a:prstGeom>
        </p:spPr>
      </p:pic>
      <p:pic>
        <p:nvPicPr>
          <p:cNvPr id="13" name="Picture 12" descr="A close up of a logo&#10;&#10;Description automatically generated">
            <a:extLst>
              <a:ext uri="{FF2B5EF4-FFF2-40B4-BE49-F238E27FC236}">
                <a16:creationId xmlns:a16="http://schemas.microsoft.com/office/drawing/2014/main" id="{CD4605E1-23F3-488E-A983-C85D4E5849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733" y="4762119"/>
            <a:ext cx="1146218" cy="1169870"/>
          </a:xfrm>
          <a:prstGeom prst="rect">
            <a:avLst/>
          </a:prstGeom>
        </p:spPr>
      </p:pic>
      <p:pic>
        <p:nvPicPr>
          <p:cNvPr id="15" name="Picture 14" descr="A close up of sunglasses&#10;&#10;Description automatically generated">
            <a:extLst>
              <a:ext uri="{FF2B5EF4-FFF2-40B4-BE49-F238E27FC236}">
                <a16:creationId xmlns:a16="http://schemas.microsoft.com/office/drawing/2014/main" id="{C1E774D6-BFEC-445C-A8CB-E3E7575606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81972" y="4880447"/>
            <a:ext cx="994270" cy="1331830"/>
          </a:xfrm>
          <a:prstGeom prst="rect">
            <a:avLst/>
          </a:prstGeom>
        </p:spPr>
      </p:pic>
      <p:sp>
        <p:nvSpPr>
          <p:cNvPr id="20" name="Speech Bubble: Rectangle with Corners Rounded 19">
            <a:extLst>
              <a:ext uri="{FF2B5EF4-FFF2-40B4-BE49-F238E27FC236}">
                <a16:creationId xmlns:a16="http://schemas.microsoft.com/office/drawing/2014/main" id="{01F6B5D7-0E71-4665-8F3A-C419CD10C8AE}"/>
              </a:ext>
            </a:extLst>
          </p:cNvPr>
          <p:cNvSpPr/>
          <p:nvPr/>
        </p:nvSpPr>
        <p:spPr>
          <a:xfrm>
            <a:off x="1722440" y="2219844"/>
            <a:ext cx="4662154" cy="660341"/>
          </a:xfrm>
          <a:prstGeom prst="wedgeRoundRectCallout">
            <a:avLst>
              <a:gd name="adj1" fmla="val -56182"/>
              <a:gd name="adj2" fmla="val -22340"/>
              <a:gd name="adj3" fmla="val 16667"/>
            </a:avLst>
          </a:prstGeom>
          <a:solidFill>
            <a:srgbClr val="FFFCF3"/>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1. Ich </a:t>
            </a:r>
            <a:r>
              <a:rPr lang="en-GB" sz="2400" dirty="0" err="1">
                <a:solidFill>
                  <a:schemeClr val="tx1"/>
                </a:solidFill>
              </a:rPr>
              <a:t>habe</a:t>
            </a:r>
            <a:r>
              <a:rPr lang="en-GB" sz="2400" dirty="0">
                <a:solidFill>
                  <a:schemeClr val="tx1"/>
                </a:solidFill>
              </a:rPr>
              <a:t> </a:t>
            </a:r>
            <a:r>
              <a:rPr lang="en-GB" sz="2400" dirty="0" err="1">
                <a:solidFill>
                  <a:schemeClr val="tx1"/>
                </a:solidFill>
              </a:rPr>
              <a:t>Spanien</a:t>
            </a:r>
            <a:r>
              <a:rPr lang="en-GB" sz="2400" dirty="0">
                <a:solidFill>
                  <a:schemeClr val="tx1"/>
                </a:solidFill>
              </a:rPr>
              <a:t> </a:t>
            </a:r>
            <a:r>
              <a:rPr lang="en-GB" sz="2400" dirty="0" err="1">
                <a:solidFill>
                  <a:schemeClr val="tx1"/>
                </a:solidFill>
              </a:rPr>
              <a:t>besucht</a:t>
            </a:r>
            <a:r>
              <a:rPr lang="en-GB" sz="2400" dirty="0">
                <a:solidFill>
                  <a:schemeClr val="tx1"/>
                </a:solidFill>
              </a:rPr>
              <a:t>.</a:t>
            </a:r>
          </a:p>
        </p:txBody>
      </p:sp>
      <p:sp>
        <p:nvSpPr>
          <p:cNvPr id="21" name="Rectangle 20">
            <a:extLst>
              <a:ext uri="{FF2B5EF4-FFF2-40B4-BE49-F238E27FC236}">
                <a16:creationId xmlns:a16="http://schemas.microsoft.com/office/drawing/2014/main" id="{B51D1DF3-72B5-421D-87EE-51807ACD38EA}"/>
              </a:ext>
            </a:extLst>
          </p:cNvPr>
          <p:cNvSpPr/>
          <p:nvPr/>
        </p:nvSpPr>
        <p:spPr>
          <a:xfrm>
            <a:off x="2762944" y="2376149"/>
            <a:ext cx="833898" cy="347729"/>
          </a:xfrm>
          <a:prstGeom prst="rect">
            <a:avLst/>
          </a:prstGeom>
          <a:solidFill>
            <a:srgbClr val="FFF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a:t>
            </a:r>
          </a:p>
        </p:txBody>
      </p:sp>
      <p:sp>
        <p:nvSpPr>
          <p:cNvPr id="22" name="Speech Bubble: Rectangle with Corners Rounded 21">
            <a:extLst>
              <a:ext uri="{FF2B5EF4-FFF2-40B4-BE49-F238E27FC236}">
                <a16:creationId xmlns:a16="http://schemas.microsoft.com/office/drawing/2014/main" id="{B4E27BC6-0AB8-4DAD-A242-FD0306CF1761}"/>
              </a:ext>
            </a:extLst>
          </p:cNvPr>
          <p:cNvSpPr/>
          <p:nvPr/>
        </p:nvSpPr>
        <p:spPr>
          <a:xfrm>
            <a:off x="7819641" y="2770683"/>
            <a:ext cx="4101494" cy="874481"/>
          </a:xfrm>
          <a:prstGeom prst="wedgeRoundRectCallout">
            <a:avLst>
              <a:gd name="adj1" fmla="val -61784"/>
              <a:gd name="adj2" fmla="val -33010"/>
              <a:gd name="adj3" fmla="val 16667"/>
            </a:avLst>
          </a:prstGeom>
          <a:solidFill>
            <a:srgbClr val="FFFCF3"/>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2. Ich   bin  in die Schweiz </a:t>
            </a:r>
            <a:r>
              <a:rPr lang="en-GB" sz="2400" dirty="0" err="1">
                <a:solidFill>
                  <a:schemeClr val="tx1"/>
                </a:solidFill>
              </a:rPr>
              <a:t>gefahren</a:t>
            </a:r>
            <a:r>
              <a:rPr lang="en-GB" sz="2400" dirty="0">
                <a:solidFill>
                  <a:schemeClr val="tx1"/>
                </a:solidFill>
              </a:rPr>
              <a:t>.</a:t>
            </a:r>
          </a:p>
        </p:txBody>
      </p:sp>
      <p:sp>
        <p:nvSpPr>
          <p:cNvPr id="23" name="Rectangle 22">
            <a:extLst>
              <a:ext uri="{FF2B5EF4-FFF2-40B4-BE49-F238E27FC236}">
                <a16:creationId xmlns:a16="http://schemas.microsoft.com/office/drawing/2014/main" id="{F9C46B2E-F172-4F09-A6A9-030C40BA0124}"/>
              </a:ext>
            </a:extLst>
          </p:cNvPr>
          <p:cNvSpPr/>
          <p:nvPr/>
        </p:nvSpPr>
        <p:spPr>
          <a:xfrm>
            <a:off x="8761846" y="2860194"/>
            <a:ext cx="833898" cy="347729"/>
          </a:xfrm>
          <a:prstGeom prst="rect">
            <a:avLst/>
          </a:prstGeom>
          <a:solidFill>
            <a:srgbClr val="FFF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____</a:t>
            </a:r>
          </a:p>
        </p:txBody>
      </p:sp>
      <p:sp>
        <p:nvSpPr>
          <p:cNvPr id="24" name="Speech Bubble: Rectangle with Corners Rounded 23">
            <a:extLst>
              <a:ext uri="{FF2B5EF4-FFF2-40B4-BE49-F238E27FC236}">
                <a16:creationId xmlns:a16="http://schemas.microsoft.com/office/drawing/2014/main" id="{464757D1-6578-4F29-83EC-94FB04B2F382}"/>
              </a:ext>
            </a:extLst>
          </p:cNvPr>
          <p:cNvSpPr/>
          <p:nvPr/>
        </p:nvSpPr>
        <p:spPr>
          <a:xfrm>
            <a:off x="1803721" y="3763160"/>
            <a:ext cx="5239375" cy="660341"/>
          </a:xfrm>
          <a:prstGeom prst="wedgeRoundRectCallout">
            <a:avLst>
              <a:gd name="adj1" fmla="val -56182"/>
              <a:gd name="adj2" fmla="val -22340"/>
              <a:gd name="adj3" fmla="val 16667"/>
            </a:avLst>
          </a:prstGeom>
          <a:solidFill>
            <a:srgbClr val="FFFCF3"/>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3. Ich   bin   </a:t>
            </a:r>
            <a:r>
              <a:rPr lang="en-GB" sz="2400" dirty="0" err="1">
                <a:solidFill>
                  <a:schemeClr val="tx1"/>
                </a:solidFill>
              </a:rPr>
              <a:t>nach</a:t>
            </a:r>
            <a:r>
              <a:rPr lang="en-GB" sz="2400" dirty="0">
                <a:solidFill>
                  <a:schemeClr val="tx1"/>
                </a:solidFill>
              </a:rPr>
              <a:t> </a:t>
            </a:r>
            <a:r>
              <a:rPr lang="en-GB" sz="2400" dirty="0" err="1">
                <a:solidFill>
                  <a:schemeClr val="tx1"/>
                </a:solidFill>
              </a:rPr>
              <a:t>Polen</a:t>
            </a:r>
            <a:r>
              <a:rPr lang="en-GB" sz="2400" dirty="0">
                <a:solidFill>
                  <a:schemeClr val="tx1"/>
                </a:solidFill>
              </a:rPr>
              <a:t> </a:t>
            </a:r>
            <a:r>
              <a:rPr lang="en-GB" sz="2400" dirty="0" err="1">
                <a:solidFill>
                  <a:schemeClr val="tx1"/>
                </a:solidFill>
              </a:rPr>
              <a:t>gefahren</a:t>
            </a:r>
            <a:r>
              <a:rPr lang="en-GB" sz="2400" dirty="0">
                <a:solidFill>
                  <a:schemeClr val="tx1"/>
                </a:solidFill>
              </a:rPr>
              <a:t>.</a:t>
            </a:r>
          </a:p>
        </p:txBody>
      </p:sp>
      <p:sp>
        <p:nvSpPr>
          <p:cNvPr id="25" name="Rectangle 24">
            <a:extLst>
              <a:ext uri="{FF2B5EF4-FFF2-40B4-BE49-F238E27FC236}">
                <a16:creationId xmlns:a16="http://schemas.microsoft.com/office/drawing/2014/main" id="{0437BC1A-A8C4-4370-8232-369D15352DF2}"/>
              </a:ext>
            </a:extLst>
          </p:cNvPr>
          <p:cNvSpPr/>
          <p:nvPr/>
        </p:nvSpPr>
        <p:spPr>
          <a:xfrm>
            <a:off x="2750796" y="3877251"/>
            <a:ext cx="858194" cy="347729"/>
          </a:xfrm>
          <a:prstGeom prst="rect">
            <a:avLst/>
          </a:prstGeom>
          <a:solidFill>
            <a:srgbClr val="FFF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a:t>
            </a:r>
          </a:p>
        </p:txBody>
      </p:sp>
      <p:sp>
        <p:nvSpPr>
          <p:cNvPr id="27" name="Speech Bubble: Rectangle with Corners Rounded 26">
            <a:extLst>
              <a:ext uri="{FF2B5EF4-FFF2-40B4-BE49-F238E27FC236}">
                <a16:creationId xmlns:a16="http://schemas.microsoft.com/office/drawing/2014/main" id="{BBA0FC37-1124-4174-B271-A81A2866A196}"/>
              </a:ext>
            </a:extLst>
          </p:cNvPr>
          <p:cNvSpPr/>
          <p:nvPr/>
        </p:nvSpPr>
        <p:spPr>
          <a:xfrm>
            <a:off x="1808851" y="5160544"/>
            <a:ext cx="6010790" cy="660341"/>
          </a:xfrm>
          <a:prstGeom prst="wedgeRoundRectCallout">
            <a:avLst>
              <a:gd name="adj1" fmla="val -56182"/>
              <a:gd name="adj2" fmla="val -22340"/>
              <a:gd name="adj3" fmla="val 16667"/>
            </a:avLst>
          </a:prstGeom>
          <a:solidFill>
            <a:srgbClr val="FFFCF3"/>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4. Ich   bin   </a:t>
            </a:r>
            <a:r>
              <a:rPr lang="en-GB" sz="2400" dirty="0" err="1">
                <a:solidFill>
                  <a:schemeClr val="tx1"/>
                </a:solidFill>
              </a:rPr>
              <a:t>nur</a:t>
            </a:r>
            <a:r>
              <a:rPr lang="en-GB" sz="2400" dirty="0">
                <a:solidFill>
                  <a:schemeClr val="tx1"/>
                </a:solidFill>
              </a:rPr>
              <a:t> in den Park </a:t>
            </a:r>
            <a:r>
              <a:rPr lang="en-GB" sz="2400" dirty="0" err="1">
                <a:solidFill>
                  <a:schemeClr val="tx1"/>
                </a:solidFill>
              </a:rPr>
              <a:t>gegangen</a:t>
            </a:r>
            <a:r>
              <a:rPr lang="en-GB" sz="2400" dirty="0">
                <a:solidFill>
                  <a:schemeClr val="tx1"/>
                </a:solidFill>
              </a:rPr>
              <a:t>.</a:t>
            </a:r>
          </a:p>
        </p:txBody>
      </p:sp>
      <p:sp>
        <p:nvSpPr>
          <p:cNvPr id="28" name="Rectangle 27">
            <a:extLst>
              <a:ext uri="{FF2B5EF4-FFF2-40B4-BE49-F238E27FC236}">
                <a16:creationId xmlns:a16="http://schemas.microsoft.com/office/drawing/2014/main" id="{DF1E478A-1A8D-4852-8A94-0486E66D244C}"/>
              </a:ext>
            </a:extLst>
          </p:cNvPr>
          <p:cNvSpPr/>
          <p:nvPr/>
        </p:nvSpPr>
        <p:spPr>
          <a:xfrm>
            <a:off x="2806401" y="5316849"/>
            <a:ext cx="858194" cy="347729"/>
          </a:xfrm>
          <a:prstGeom prst="rect">
            <a:avLst/>
          </a:prstGeom>
          <a:solidFill>
            <a:srgbClr val="FFF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a:t>
            </a:r>
          </a:p>
        </p:txBody>
      </p:sp>
      <p:sp>
        <p:nvSpPr>
          <p:cNvPr id="29" name="Thought Bubble: Cloud 28">
            <a:extLst>
              <a:ext uri="{FF2B5EF4-FFF2-40B4-BE49-F238E27FC236}">
                <a16:creationId xmlns:a16="http://schemas.microsoft.com/office/drawing/2014/main" id="{A4FF845E-8DA7-426C-B1D9-1073AB647ECB}"/>
              </a:ext>
            </a:extLst>
          </p:cNvPr>
          <p:cNvSpPr/>
          <p:nvPr/>
        </p:nvSpPr>
        <p:spPr>
          <a:xfrm>
            <a:off x="7150502" y="3867429"/>
            <a:ext cx="3260208" cy="1648260"/>
          </a:xfrm>
          <a:prstGeom prst="cloudCallout">
            <a:avLst>
              <a:gd name="adj1" fmla="val 46204"/>
              <a:gd name="adj2" fmla="val 49453"/>
            </a:avLst>
          </a:prstGeom>
          <a:solidFill>
            <a:srgbClr val="FFFCF3"/>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pic>
        <p:nvPicPr>
          <p:cNvPr id="31" name="Picture 30" descr="A close up of a logo&#10;&#10;Description automatically generated">
            <a:extLst>
              <a:ext uri="{FF2B5EF4-FFF2-40B4-BE49-F238E27FC236}">
                <a16:creationId xmlns:a16="http://schemas.microsoft.com/office/drawing/2014/main" id="{259BC2B7-B284-4E54-960F-34ABF8D316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85531" y="4093330"/>
            <a:ext cx="705586" cy="660342"/>
          </a:xfrm>
          <a:prstGeom prst="rect">
            <a:avLst/>
          </a:prstGeom>
        </p:spPr>
      </p:pic>
      <p:sp>
        <p:nvSpPr>
          <p:cNvPr id="34" name="Rectangle 33">
            <a:extLst>
              <a:ext uri="{FF2B5EF4-FFF2-40B4-BE49-F238E27FC236}">
                <a16:creationId xmlns:a16="http://schemas.microsoft.com/office/drawing/2014/main" id="{7EB2649A-631F-4B84-8C79-2DF2856DD68F}"/>
              </a:ext>
            </a:extLst>
          </p:cNvPr>
          <p:cNvSpPr/>
          <p:nvPr/>
        </p:nvSpPr>
        <p:spPr>
          <a:xfrm>
            <a:off x="7126529" y="4091394"/>
            <a:ext cx="2772451" cy="1200329"/>
          </a:xfrm>
          <a:prstGeom prst="rect">
            <a:avLst/>
          </a:prstGeom>
        </p:spPr>
        <p:txBody>
          <a:bodyPr wrap="square">
            <a:spAutoFit/>
          </a:bodyPr>
          <a:lstStyle/>
          <a:p>
            <a:pPr lvl="0" algn="ctr"/>
            <a:r>
              <a:rPr lang="en-GB" sz="2400" dirty="0"/>
              <a:t>5. Ich </a:t>
            </a:r>
            <a:r>
              <a:rPr lang="en-GB" sz="2400" dirty="0" err="1"/>
              <a:t>habe</a:t>
            </a:r>
            <a:r>
              <a:rPr lang="en-GB" sz="2400" dirty="0"/>
              <a:t> </a:t>
            </a:r>
            <a:r>
              <a:rPr lang="en-GB" sz="2400" dirty="0" err="1"/>
              <a:t>Schottland</a:t>
            </a:r>
            <a:r>
              <a:rPr lang="en-GB" sz="2400" dirty="0"/>
              <a:t> </a:t>
            </a:r>
            <a:r>
              <a:rPr lang="en-GB" sz="2400" dirty="0" err="1"/>
              <a:t>besucht</a:t>
            </a:r>
            <a:r>
              <a:rPr lang="en-GB" sz="2400" dirty="0"/>
              <a:t>!</a:t>
            </a:r>
          </a:p>
        </p:txBody>
      </p:sp>
      <p:sp>
        <p:nvSpPr>
          <p:cNvPr id="32" name="Rectangle 31">
            <a:extLst>
              <a:ext uri="{FF2B5EF4-FFF2-40B4-BE49-F238E27FC236}">
                <a16:creationId xmlns:a16="http://schemas.microsoft.com/office/drawing/2014/main" id="{B5B6EADA-1608-4AC3-AD39-739E97C6B2EC}"/>
              </a:ext>
            </a:extLst>
          </p:cNvPr>
          <p:cNvSpPr/>
          <p:nvPr/>
        </p:nvSpPr>
        <p:spPr>
          <a:xfrm>
            <a:off x="8527337" y="4091394"/>
            <a:ext cx="858194" cy="347729"/>
          </a:xfrm>
          <a:prstGeom prst="rect">
            <a:avLst/>
          </a:prstGeom>
          <a:solidFill>
            <a:srgbClr val="FFF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____</a:t>
            </a:r>
          </a:p>
        </p:txBody>
      </p:sp>
      <p:sp>
        <p:nvSpPr>
          <p:cNvPr id="35" name="Speech Bubble: Rectangle with Corners Rounded 34">
            <a:extLst>
              <a:ext uri="{FF2B5EF4-FFF2-40B4-BE49-F238E27FC236}">
                <a16:creationId xmlns:a16="http://schemas.microsoft.com/office/drawing/2014/main" id="{7B3412AD-E947-4587-9BA4-C24F28940E06}"/>
              </a:ext>
            </a:extLst>
          </p:cNvPr>
          <p:cNvSpPr/>
          <p:nvPr/>
        </p:nvSpPr>
        <p:spPr>
          <a:xfrm>
            <a:off x="7209132" y="198644"/>
            <a:ext cx="4802710" cy="2166133"/>
          </a:xfrm>
          <a:prstGeom prst="wedgeRoundRectCallout">
            <a:avLst>
              <a:gd name="adj1" fmla="val -5525"/>
              <a:gd name="adj2" fmla="val 62500"/>
              <a:gd name="adj3" fmla="val 16667"/>
            </a:avLst>
          </a:prstGeom>
          <a:solidFill>
            <a:srgbClr val="FFFCF3"/>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dirty="0"/>
          </a:p>
        </p:txBody>
      </p:sp>
      <p:sp>
        <p:nvSpPr>
          <p:cNvPr id="36" name="TextBox 35">
            <a:extLst>
              <a:ext uri="{FF2B5EF4-FFF2-40B4-BE49-F238E27FC236}">
                <a16:creationId xmlns:a16="http://schemas.microsoft.com/office/drawing/2014/main" id="{25816A17-F5BA-4C76-AC5C-ABF52C84F98E}"/>
              </a:ext>
            </a:extLst>
          </p:cNvPr>
          <p:cNvSpPr txBox="1"/>
          <p:nvPr/>
        </p:nvSpPr>
        <p:spPr>
          <a:xfrm>
            <a:off x="97503" y="5931989"/>
            <a:ext cx="94433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Remember: </a:t>
            </a:r>
            <a:r>
              <a:rPr kumimoji="0" lang="en-GB" sz="2400" b="1" i="0" u="none" strike="noStrike" kern="1200" cap="none" spc="0" normalizeH="0" baseline="0" noProof="0" dirty="0" err="1">
                <a:ln>
                  <a:noFill/>
                </a:ln>
                <a:effectLst/>
                <a:uLnTx/>
                <a:uFillTx/>
                <a:latin typeface="Century Gothic" panose="020F0302020204030204"/>
                <a:ea typeface="+mn-ea"/>
                <a:cs typeface="+mn-cs"/>
              </a:rPr>
              <a:t>gehen</a:t>
            </a:r>
            <a:r>
              <a:rPr kumimoji="0" lang="en-GB" sz="2400" b="0" i="0" u="none" strike="noStrike" kern="1200" cap="none" spc="0" normalizeH="0" baseline="0" noProof="0" dirty="0">
                <a:ln>
                  <a:noFill/>
                </a:ln>
                <a:effectLst/>
                <a:uLnTx/>
                <a:uFillTx/>
                <a:latin typeface="Century Gothic" panose="020F0302020204030204"/>
                <a:ea typeface="+mn-ea"/>
                <a:cs typeface="+mn-cs"/>
              </a:rPr>
              <a:t> is go </a:t>
            </a:r>
            <a:r>
              <a:rPr kumimoji="0" lang="en-GB" sz="2400" b="0" i="1" u="sng" strike="noStrike" kern="1200" cap="none" spc="0" normalizeH="0" baseline="0" noProof="0" dirty="0">
                <a:ln>
                  <a:noFill/>
                </a:ln>
                <a:effectLst/>
                <a:uLnTx/>
                <a:uFillTx/>
                <a:latin typeface="Century Gothic" panose="020F0302020204030204"/>
                <a:ea typeface="+mn-ea"/>
                <a:cs typeface="+mn-cs"/>
              </a:rPr>
              <a:t>on foot</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err="1">
                <a:ln>
                  <a:noFill/>
                </a:ln>
                <a:effectLst/>
                <a:uLnTx/>
                <a:uFillTx/>
                <a:latin typeface="Century Gothic" panose="020F0302020204030204"/>
                <a:ea typeface="+mn-ea"/>
                <a:cs typeface="+mn-cs"/>
              </a:rPr>
              <a:t>fahren</a:t>
            </a:r>
            <a:r>
              <a:rPr kumimoji="0" lang="en-GB" sz="2400" b="0" i="0" u="none" strike="noStrike" kern="1200" cap="none" spc="0" normalizeH="0" baseline="0" noProof="0" dirty="0">
                <a:ln>
                  <a:noFill/>
                </a:ln>
                <a:effectLst/>
                <a:uLnTx/>
                <a:uFillTx/>
                <a:latin typeface="Century Gothic" panose="020F0302020204030204"/>
                <a:ea typeface="+mn-ea"/>
                <a:cs typeface="+mn-cs"/>
              </a:rPr>
              <a:t> is go </a:t>
            </a:r>
            <a:r>
              <a:rPr kumimoji="0" lang="en-GB" sz="2400" b="0" i="1" u="sng" strike="noStrike" kern="1200" cap="none" spc="0" normalizeH="0" baseline="0" noProof="0" dirty="0">
                <a:ln>
                  <a:noFill/>
                </a:ln>
                <a:effectLst/>
                <a:uLnTx/>
                <a:uFillTx/>
                <a:latin typeface="Century Gothic" panose="020F0302020204030204"/>
                <a:ea typeface="+mn-ea"/>
                <a:cs typeface="+mn-cs"/>
              </a:rPr>
              <a:t>by transport</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9116BB2D-ED04-9C42-BA38-92E19AF52439}"/>
              </a:ext>
            </a:extLst>
          </p:cNvPr>
          <p:cNvSpPr txBox="1"/>
          <p:nvPr/>
        </p:nvSpPr>
        <p:spPr>
          <a:xfrm>
            <a:off x="7519488" y="319084"/>
            <a:ext cx="4541133" cy="2000548"/>
          </a:xfrm>
          <a:prstGeom prst="rect">
            <a:avLst/>
          </a:prstGeom>
          <a:noFill/>
        </p:spPr>
        <p:txBody>
          <a:bodyPr wrap="square" rtlCol="0">
            <a:spAutoFit/>
          </a:bodyPr>
          <a:lstStyle/>
          <a:p>
            <a:r>
              <a:rPr lang="en-US" sz="2000" dirty="0">
                <a:solidFill>
                  <a:schemeClr val="bg1"/>
                </a:solidFill>
              </a:rPr>
              <a:t>Remember: </a:t>
            </a:r>
            <a:r>
              <a:rPr lang="en-US" sz="2000" b="1" dirty="0" err="1">
                <a:solidFill>
                  <a:srgbClr val="FFCC00"/>
                </a:solidFill>
              </a:rPr>
              <a:t>nach</a:t>
            </a:r>
            <a:r>
              <a:rPr lang="en-US" sz="2000" dirty="0">
                <a:solidFill>
                  <a:schemeClr val="bg1"/>
                </a:solidFill>
              </a:rPr>
              <a:t> is ‘to’ for countries, </a:t>
            </a:r>
            <a:r>
              <a:rPr lang="en-US" sz="2000" b="1" dirty="0" err="1">
                <a:solidFill>
                  <a:srgbClr val="FFCC00"/>
                </a:solidFill>
              </a:rPr>
              <a:t>zu</a:t>
            </a:r>
            <a:r>
              <a:rPr lang="en-US" sz="2000" dirty="0">
                <a:solidFill>
                  <a:schemeClr val="bg1"/>
                </a:solidFill>
              </a:rPr>
              <a:t> is ‘to’ for places with articles. </a:t>
            </a:r>
          </a:p>
          <a:p>
            <a:r>
              <a:rPr lang="en-US" sz="2000" dirty="0">
                <a:solidFill>
                  <a:schemeClr val="bg1"/>
                </a:solidFill>
              </a:rPr>
              <a:t>Exception: use </a:t>
            </a:r>
            <a:r>
              <a:rPr lang="en-US" sz="2000" b="1" dirty="0">
                <a:solidFill>
                  <a:srgbClr val="FFCC00"/>
                </a:solidFill>
              </a:rPr>
              <a:t>in</a:t>
            </a:r>
            <a:r>
              <a:rPr lang="en-US" sz="2000" dirty="0">
                <a:solidFill>
                  <a:schemeClr val="bg1"/>
                </a:solidFill>
              </a:rPr>
              <a:t> for feminine countries with an article: </a:t>
            </a:r>
            <a:r>
              <a:rPr lang="en-US" sz="2000" b="1" dirty="0">
                <a:solidFill>
                  <a:srgbClr val="FFCC00"/>
                </a:solidFill>
              </a:rPr>
              <a:t>in die </a:t>
            </a:r>
            <a:r>
              <a:rPr lang="en-US" sz="2000" b="1" dirty="0" err="1">
                <a:solidFill>
                  <a:srgbClr val="FFCC00"/>
                </a:solidFill>
              </a:rPr>
              <a:t>Türkei</a:t>
            </a:r>
            <a:r>
              <a:rPr lang="en-US" sz="2000" b="1" dirty="0">
                <a:solidFill>
                  <a:srgbClr val="FFCC00"/>
                </a:solidFill>
              </a:rPr>
              <a:t>, in die Schweiz</a:t>
            </a:r>
            <a:r>
              <a:rPr lang="en-US" sz="2400" b="1" dirty="0">
                <a:solidFill>
                  <a:srgbClr val="FFCC00"/>
                </a:solidFill>
              </a:rPr>
              <a:t>.</a:t>
            </a: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28" grpId="0" animBg="1"/>
      <p:bldP spid="32" grpId="0" animBg="1"/>
      <p:bldP spid="35" grpId="0" animBg="1"/>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77BF15-1419-4EF1-BBFD-E696709CE296}"/>
              </a:ext>
            </a:extLst>
          </p:cNvPr>
          <p:cNvSpPr/>
          <p:nvPr/>
        </p:nvSpPr>
        <p:spPr>
          <a:xfrm>
            <a:off x="179999" y="3372976"/>
            <a:ext cx="11647565" cy="830997"/>
          </a:xfrm>
          <a:prstGeom prst="rect">
            <a:avLst/>
          </a:prstGeom>
        </p:spPr>
        <p:txBody>
          <a:bodyPr wrap="square">
            <a:spAutoFit/>
          </a:bodyPr>
          <a:lstStyle/>
          <a:p>
            <a:r>
              <a:rPr lang="en-GB" sz="2400" dirty="0"/>
              <a:t>Use </a:t>
            </a:r>
            <a:r>
              <a:rPr lang="en-GB" sz="2400" b="1" i="1" dirty="0" err="1"/>
              <a:t>mit</a:t>
            </a:r>
            <a:r>
              <a:rPr lang="en-GB" sz="2400" i="1" dirty="0"/>
              <a:t> </a:t>
            </a:r>
            <a:r>
              <a:rPr lang="en-GB" sz="2400" dirty="0"/>
              <a:t>also to mean </a:t>
            </a:r>
            <a:r>
              <a:rPr lang="en-GB" sz="2400" i="1" dirty="0"/>
              <a:t>by (with the)</a:t>
            </a:r>
            <a:r>
              <a:rPr lang="en-GB" sz="2400" dirty="0"/>
              <a:t>for</a:t>
            </a:r>
            <a:r>
              <a:rPr lang="en-GB" sz="2400" i="1" dirty="0"/>
              <a:t> </a:t>
            </a:r>
            <a:r>
              <a:rPr lang="en-GB" sz="2400" dirty="0"/>
              <a:t>transport. After </a:t>
            </a:r>
            <a:r>
              <a:rPr lang="en-GB" sz="2400" b="1" i="1" dirty="0" err="1"/>
              <a:t>mit</a:t>
            </a:r>
            <a:r>
              <a:rPr lang="en-GB" sz="2400" dirty="0"/>
              <a:t> the word for </a:t>
            </a:r>
            <a:r>
              <a:rPr lang="en-GB" sz="2400" i="1" u="sng" dirty="0"/>
              <a:t>the</a:t>
            </a:r>
            <a:r>
              <a:rPr lang="en-GB" sz="2400" dirty="0"/>
              <a:t> changes:</a:t>
            </a:r>
          </a:p>
        </p:txBody>
      </p:sp>
      <p:sp>
        <p:nvSpPr>
          <p:cNvPr id="4" name="Title 3"/>
          <p:cNvSpPr>
            <a:spLocks noGrp="1"/>
          </p:cNvSpPr>
          <p:nvPr>
            <p:ph type="title"/>
          </p:nvPr>
        </p:nvSpPr>
        <p:spPr/>
        <p:txBody>
          <a:bodyPr>
            <a:normAutofit/>
          </a:bodyPr>
          <a:lstStyle/>
          <a:p>
            <a:r>
              <a:rPr lang="en-GB" sz="2800" b="1" dirty="0" err="1">
                <a:solidFill>
                  <a:schemeClr val="bg1"/>
                </a:solidFill>
              </a:rPr>
              <a:t>Mit</a:t>
            </a:r>
            <a:r>
              <a:rPr lang="en-GB" sz="2800" b="1" dirty="0">
                <a:solidFill>
                  <a:schemeClr val="bg1"/>
                </a:solidFill>
              </a:rPr>
              <a:t> + R3 (dative)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pic>
        <p:nvPicPr>
          <p:cNvPr id="6" name="Picture 5" descr="A close up of a logo&#10;&#10;Description automatically generated">
            <a:extLst>
              <a:ext uri="{FF2B5EF4-FFF2-40B4-BE49-F238E27FC236}">
                <a16:creationId xmlns:a16="http://schemas.microsoft.com/office/drawing/2014/main" id="{AC0BB8B6-18DC-48F1-A566-14A414F894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0533" y="1615824"/>
            <a:ext cx="1438329" cy="1776759"/>
          </a:xfrm>
          <a:prstGeom prst="rect">
            <a:avLst/>
          </a:prstGeom>
        </p:spPr>
      </p:pic>
      <p:sp>
        <p:nvSpPr>
          <p:cNvPr id="8" name="Speech Bubble: Rectangle with Corners Rounded 34">
            <a:extLst>
              <a:ext uri="{FF2B5EF4-FFF2-40B4-BE49-F238E27FC236}">
                <a16:creationId xmlns:a16="http://schemas.microsoft.com/office/drawing/2014/main" id="{7B3412AD-E947-4587-9BA4-C24F28940E06}"/>
              </a:ext>
            </a:extLst>
          </p:cNvPr>
          <p:cNvSpPr/>
          <p:nvPr/>
        </p:nvSpPr>
        <p:spPr>
          <a:xfrm>
            <a:off x="3978402" y="1864314"/>
            <a:ext cx="1973962" cy="1324077"/>
          </a:xfrm>
          <a:prstGeom prst="wedgeRoundRectCallout">
            <a:avLst>
              <a:gd name="adj1" fmla="val -60602"/>
              <a:gd name="adj2" fmla="val -25467"/>
              <a:gd name="adj3" fmla="val 16667"/>
            </a:avLst>
          </a:prstGeom>
          <a:solidFill>
            <a:srgbClr val="FFFCF3"/>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kern="1400" dirty="0">
                <a:solidFill>
                  <a:schemeClr val="bg1"/>
                </a:solidFill>
                <a:latin typeface="Century Gothic" panose="020B0502020202020204" pitchFamily="34" charset="0"/>
                <a:ea typeface="Times New Roman" panose="02020603050405020304" pitchFamily="18" charset="0"/>
                <a:cs typeface="Comic Sans MS" panose="030F0902030302020204" pitchFamily="66" charset="0"/>
              </a:rPr>
              <a:t>Ich </a:t>
            </a:r>
            <a:r>
              <a:rPr lang="en-GB" sz="2400" kern="1400" dirty="0" err="1">
                <a:solidFill>
                  <a:schemeClr val="bg1"/>
                </a:solidFill>
                <a:latin typeface="Century Gothic" panose="020B0502020202020204" pitchFamily="34" charset="0"/>
                <a:ea typeface="Times New Roman" panose="02020603050405020304" pitchFamily="18" charset="0"/>
                <a:cs typeface="Comic Sans MS" panose="030F0902030302020204" pitchFamily="66" charset="0"/>
              </a:rPr>
              <a:t>gehe</a:t>
            </a:r>
            <a:r>
              <a:rPr lang="en-GB" sz="2400" kern="1400" dirty="0">
                <a:solidFill>
                  <a:schemeClr val="bg1"/>
                </a:solidFill>
                <a:latin typeface="Century Gothic" panose="020B0502020202020204" pitchFamily="34" charset="0"/>
                <a:ea typeface="Times New Roman" panose="02020603050405020304" pitchFamily="18" charset="0"/>
                <a:cs typeface="Comic Sans MS" panose="030F0902030302020204" pitchFamily="66" charset="0"/>
              </a:rPr>
              <a:t> </a:t>
            </a:r>
            <a:r>
              <a:rPr lang="en-GB" sz="2400" b="1" kern="1400" dirty="0" err="1">
                <a:solidFill>
                  <a:schemeClr val="bg1"/>
                </a:solidFill>
                <a:latin typeface="Century Gothic" panose="020B0502020202020204" pitchFamily="34" charset="0"/>
                <a:ea typeface="Times New Roman" panose="02020603050405020304" pitchFamily="18" charset="0"/>
                <a:cs typeface="Comic Sans MS" panose="030F0902030302020204" pitchFamily="66" charset="0"/>
              </a:rPr>
              <a:t>mit</a:t>
            </a:r>
            <a:r>
              <a:rPr lang="en-GB" sz="2400" kern="1400" dirty="0">
                <a:solidFill>
                  <a:schemeClr val="bg1"/>
                </a:solidFill>
                <a:latin typeface="Century Gothic" panose="020B0502020202020204" pitchFamily="34" charset="0"/>
                <a:ea typeface="Times New Roman" panose="02020603050405020304" pitchFamily="18" charset="0"/>
                <a:cs typeface="Comic Sans MS" panose="030F0902030302020204" pitchFamily="66" charset="0"/>
              </a:rPr>
              <a:t> Mia ins Kino!</a:t>
            </a:r>
            <a:r>
              <a:rPr lang="en-GB" sz="20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a:t>
            </a:r>
            <a:endParaRPr lang="en-GB" sz="2000" dirty="0"/>
          </a:p>
        </p:txBody>
      </p:sp>
      <p:sp>
        <p:nvSpPr>
          <p:cNvPr id="9" name="TextBox 8">
            <a:extLst>
              <a:ext uri="{FF2B5EF4-FFF2-40B4-BE49-F238E27FC236}">
                <a16:creationId xmlns:a16="http://schemas.microsoft.com/office/drawing/2014/main" id="{599CCD53-EE53-564E-8B2C-B5308539C8EB}"/>
              </a:ext>
            </a:extLst>
          </p:cNvPr>
          <p:cNvSpPr txBox="1"/>
          <p:nvPr/>
        </p:nvSpPr>
        <p:spPr>
          <a:xfrm>
            <a:off x="179999" y="1198867"/>
            <a:ext cx="11777327" cy="830997"/>
          </a:xfrm>
          <a:prstGeom prst="rect">
            <a:avLst/>
          </a:prstGeom>
          <a:noFill/>
        </p:spPr>
        <p:txBody>
          <a:bodyPr wrap="square" rtlCol="0">
            <a:spAutoFit/>
          </a:bodyPr>
          <a:lstStyle/>
          <a:p>
            <a:pPr lvl="0" hangingPunct="0">
              <a:defRPr/>
            </a:pPr>
            <a:r>
              <a:rPr lang="en-GB" sz="2400" kern="1400" dirty="0">
                <a:latin typeface="Century Gothic" panose="020B0502020202020204" pitchFamily="34" charset="0"/>
                <a:ea typeface="Times New Roman" panose="02020603050405020304" pitchFamily="18" charset="0"/>
                <a:cs typeface="Comic Sans MS" panose="030F0902030302020204" pitchFamily="66" charset="0"/>
              </a:rPr>
              <a:t>Prepositions often have more than one meaning. As you know, </a:t>
            </a:r>
            <a:r>
              <a:rPr lang="en-GB" sz="2400" b="1" i="1" kern="1400" dirty="0" err="1">
                <a:latin typeface="Century Gothic" panose="020B0502020202020204" pitchFamily="34" charset="0"/>
                <a:ea typeface="Times New Roman" panose="02020603050405020304" pitchFamily="18" charset="0"/>
                <a:cs typeface="Comic Sans MS" panose="030F0902030302020204" pitchFamily="66" charset="0"/>
              </a:rPr>
              <a:t>mit</a:t>
            </a:r>
            <a:r>
              <a:rPr lang="en-GB" sz="2400" kern="1400" dirty="0">
                <a:latin typeface="Century Gothic" panose="020B0502020202020204" pitchFamily="34" charset="0"/>
                <a:ea typeface="Times New Roman" panose="02020603050405020304" pitchFamily="18" charset="0"/>
                <a:cs typeface="Comic Sans MS" panose="030F0902030302020204" pitchFamily="66" charset="0"/>
              </a:rPr>
              <a:t> means </a:t>
            </a:r>
            <a:r>
              <a:rPr lang="en-GB" sz="2400" i="1" kern="1400" dirty="0">
                <a:latin typeface="Century Gothic" panose="020B0502020202020204" pitchFamily="34" charset="0"/>
                <a:ea typeface="Times New Roman" panose="02020603050405020304" pitchFamily="18" charset="0"/>
                <a:cs typeface="Comic Sans MS" panose="030F0902030302020204" pitchFamily="66" charset="0"/>
              </a:rPr>
              <a:t>with</a:t>
            </a:r>
            <a:r>
              <a:rPr lang="en-GB" sz="2400" kern="1400" dirty="0">
                <a:latin typeface="Century Gothic" panose="020B0502020202020204" pitchFamily="34" charset="0"/>
                <a:ea typeface="Times New Roman" panose="02020603050405020304" pitchFamily="18" charset="0"/>
                <a:cs typeface="Comic Sans MS" panose="030F0902030302020204" pitchFamily="66" charset="0"/>
              </a:rPr>
              <a:t>. </a:t>
            </a:r>
          </a:p>
        </p:txBody>
      </p:sp>
      <p:sp>
        <p:nvSpPr>
          <p:cNvPr id="10" name="Rectangle 9"/>
          <p:cNvSpPr/>
          <p:nvPr/>
        </p:nvSpPr>
        <p:spPr>
          <a:xfrm>
            <a:off x="74663" y="4615517"/>
            <a:ext cx="12024000" cy="500924"/>
          </a:xfrm>
          <a:prstGeom prst="rect">
            <a:avLst/>
          </a:prstGeom>
          <a:solidFill>
            <a:srgbClr val="FDEEB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5845364" y="4164605"/>
            <a:ext cx="18824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effectLst/>
                <a:uLnTx/>
                <a:uFillTx/>
                <a:latin typeface="Century Gothic" panose="020B0502020202020204" pitchFamily="34" charset="0"/>
                <a:ea typeface="+mn-ea"/>
                <a:cs typeface="Arial"/>
                <a:sym typeface="Arial"/>
              </a:rPr>
              <a:t>die </a:t>
            </a:r>
            <a:r>
              <a:rPr lang="en-GB" sz="2400" kern="0" dirty="0" err="1">
                <a:latin typeface="Century Gothic" panose="020B0502020202020204" pitchFamily="34" charset="0"/>
                <a:cs typeface="Arial"/>
                <a:sym typeface="Arial"/>
              </a:rPr>
              <a:t>Bahn</a:t>
            </a:r>
            <a:endParaRPr kumimoji="0" lang="en-GB" sz="2400" b="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12" name="TextBox 11"/>
          <p:cNvSpPr txBox="1"/>
          <p:nvPr/>
        </p:nvSpPr>
        <p:spPr>
          <a:xfrm>
            <a:off x="8402340" y="4173153"/>
            <a:ext cx="23297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effectLst/>
                <a:uLnTx/>
                <a:uFillTx/>
                <a:latin typeface="Century Gothic" panose="020B0502020202020204" pitchFamily="34" charset="0"/>
                <a:ea typeface="+mn-ea"/>
                <a:cs typeface="Arial"/>
                <a:sym typeface="Arial"/>
              </a:rPr>
              <a:t>das </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Arial"/>
              </a:rPr>
              <a:t>Schiff</a:t>
            </a:r>
          </a:p>
        </p:txBody>
      </p:sp>
      <p:sp>
        <p:nvSpPr>
          <p:cNvPr id="13" name="TextBox 12"/>
          <p:cNvSpPr txBox="1"/>
          <p:nvPr/>
        </p:nvSpPr>
        <p:spPr>
          <a:xfrm>
            <a:off x="2310151" y="4211277"/>
            <a:ext cx="25534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Arial"/>
              </a:rPr>
              <a:t>Bus</a:t>
            </a:r>
          </a:p>
        </p:txBody>
      </p:sp>
      <p:sp>
        <p:nvSpPr>
          <p:cNvPr id="14" name="TextBox 13"/>
          <p:cNvSpPr txBox="1"/>
          <p:nvPr/>
        </p:nvSpPr>
        <p:spPr>
          <a:xfrm>
            <a:off x="-103242" y="4635147"/>
            <a:ext cx="2349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effectLst/>
                <a:uLnTx/>
                <a:uFillTx/>
                <a:latin typeface="Century Gothic" panose="020B0502020202020204" pitchFamily="34" charset="0"/>
                <a:ea typeface="+mn-ea"/>
                <a:cs typeface="Arial"/>
                <a:sym typeface="Arial"/>
              </a:rPr>
              <a:t>Ich</a:t>
            </a:r>
            <a:r>
              <a:rPr kumimoji="0" lang="en-GB" sz="2400" b="1" i="0" u="none" strike="noStrike" kern="0" cap="none" spc="0" normalizeH="0" baseline="0" noProof="0" dirty="0">
                <a:ln>
                  <a:noFill/>
                </a:ln>
                <a:effectLst/>
                <a:uLnTx/>
                <a:uFillTx/>
                <a:latin typeface="Century Gothic" panose="020B0502020202020204" pitchFamily="34" charset="0"/>
                <a:ea typeface="+mn-ea"/>
                <a:cs typeface="Arial"/>
                <a:sym typeface="Arial"/>
              </a:rPr>
              <a:t> bin…</a:t>
            </a:r>
          </a:p>
        </p:txBody>
      </p:sp>
      <p:sp>
        <p:nvSpPr>
          <p:cNvPr id="15" name="TextBox 14"/>
          <p:cNvSpPr txBox="1"/>
          <p:nvPr/>
        </p:nvSpPr>
        <p:spPr>
          <a:xfrm>
            <a:off x="5471384" y="4627659"/>
            <a:ext cx="29309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effectLst/>
                <a:uLnTx/>
                <a:uFillTx/>
                <a:latin typeface="Century Gothic" panose="020B0502020202020204" pitchFamily="34" charset="0"/>
                <a:ea typeface="+mn-ea"/>
                <a:cs typeface="Arial"/>
                <a:sym typeface="Arial"/>
              </a:rPr>
              <a:t>mit</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Arial"/>
              </a:rPr>
              <a:t> </a:t>
            </a:r>
            <a:r>
              <a:rPr kumimoji="0" lang="en-GB" sz="2400" b="1" i="0" u="sng" strike="noStrike" kern="0" cap="none" spc="0" normalizeH="0" baseline="0" noProof="0" dirty="0">
                <a:ln>
                  <a:noFill/>
                </a:ln>
                <a:effectLst/>
                <a:uLnTx/>
                <a:uFillTx/>
                <a:latin typeface="Century Gothic" panose="020B0502020202020204" pitchFamily="34" charset="0"/>
                <a:ea typeface="+mn-ea"/>
                <a:cs typeface="Arial"/>
                <a:sym typeface="Arial"/>
              </a:rPr>
              <a:t>der</a:t>
            </a:r>
            <a:r>
              <a:rPr kumimoji="0" lang="en-GB" sz="2400" b="1" i="0" u="none" strike="noStrike" kern="0" cap="none" spc="0" normalizeH="0" baseline="0" noProof="0" dirty="0">
                <a:ln>
                  <a:noFill/>
                </a:ln>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Arial"/>
              </a:rPr>
              <a:t>Bahn</a:t>
            </a:r>
            <a:endPar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Arial"/>
            </a:endParaRPr>
          </a:p>
        </p:txBody>
      </p:sp>
      <p:sp>
        <p:nvSpPr>
          <p:cNvPr id="16" name="TextBox 15"/>
          <p:cNvSpPr txBox="1"/>
          <p:nvPr/>
        </p:nvSpPr>
        <p:spPr>
          <a:xfrm>
            <a:off x="2299355" y="4635147"/>
            <a:ext cx="2522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err="1">
                <a:latin typeface="Century Gothic" panose="020B0502020202020204" pitchFamily="34" charset="0"/>
                <a:cs typeface="Arial"/>
                <a:sym typeface="Arial"/>
              </a:rPr>
              <a:t>mit</a:t>
            </a:r>
            <a:r>
              <a:rPr kumimoji="0" lang="en-GB" sz="2400" b="1" i="0" u="none" strike="noStrike" kern="0" cap="none" spc="0" normalizeH="0" baseline="0" noProof="0" dirty="0">
                <a:ln>
                  <a:noFill/>
                </a:ln>
                <a:effectLst/>
                <a:uLnTx/>
                <a:uFillTx/>
                <a:latin typeface="Century Gothic" panose="020B0502020202020204" pitchFamily="34" charset="0"/>
                <a:ea typeface="+mn-ea"/>
                <a:cs typeface="Arial"/>
                <a:sym typeface="Arial"/>
              </a:rPr>
              <a:t> </a:t>
            </a:r>
            <a:r>
              <a:rPr kumimoji="0" lang="en-GB" sz="2400" b="1" i="0" u="sng" strike="noStrike" kern="0" cap="none" spc="0" normalizeH="0" baseline="0" noProof="0" dirty="0" err="1">
                <a:ln>
                  <a:noFill/>
                </a:ln>
                <a:effectLst/>
                <a:uLnTx/>
                <a:uFillTx/>
                <a:latin typeface="Century Gothic" panose="020B0502020202020204" pitchFamily="34" charset="0"/>
                <a:ea typeface="+mn-ea"/>
                <a:cs typeface="Arial"/>
                <a:sym typeface="Arial"/>
              </a:rPr>
              <a:t>dem</a:t>
            </a:r>
            <a:r>
              <a:rPr kumimoji="0" lang="en-GB" sz="2400" b="1" i="0" u="none" strike="noStrike" kern="0" cap="none" spc="0" normalizeH="0" baseline="0" noProof="0" dirty="0">
                <a:ln>
                  <a:noFill/>
                </a:ln>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Arial"/>
              </a:rPr>
              <a:t>Bus</a:t>
            </a:r>
          </a:p>
        </p:txBody>
      </p:sp>
      <p:sp>
        <p:nvSpPr>
          <p:cNvPr id="17" name="TextBox 16"/>
          <p:cNvSpPr txBox="1"/>
          <p:nvPr/>
        </p:nvSpPr>
        <p:spPr>
          <a:xfrm>
            <a:off x="2205198" y="3900642"/>
            <a:ext cx="27601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effectLst/>
                <a:uLnTx/>
                <a:uFillTx/>
                <a:latin typeface="Century Gothic" panose="020B0502020202020204" pitchFamily="34" charset="0"/>
                <a:ea typeface="+mn-ea"/>
                <a:cs typeface="Arial"/>
                <a:sym typeface="Arial"/>
              </a:rPr>
              <a:t>masculine</a:t>
            </a:r>
            <a:endPar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Arial"/>
            </a:endParaRPr>
          </a:p>
        </p:txBody>
      </p:sp>
      <p:sp>
        <p:nvSpPr>
          <p:cNvPr id="18" name="TextBox 17"/>
          <p:cNvSpPr txBox="1"/>
          <p:nvPr/>
        </p:nvSpPr>
        <p:spPr>
          <a:xfrm>
            <a:off x="5025209" y="3850293"/>
            <a:ext cx="32157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effectLst/>
                <a:uLnTx/>
                <a:uFillTx/>
                <a:latin typeface="Century Gothic" panose="020B0502020202020204" pitchFamily="34" charset="0"/>
                <a:ea typeface="+mn-ea"/>
                <a:cs typeface="Arial"/>
                <a:sym typeface="Arial"/>
              </a:rPr>
              <a:t>feminine</a:t>
            </a:r>
            <a:endPar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Arial"/>
            </a:endParaRPr>
          </a:p>
        </p:txBody>
      </p:sp>
      <p:sp>
        <p:nvSpPr>
          <p:cNvPr id="19" name="TextBox 18"/>
          <p:cNvSpPr txBox="1"/>
          <p:nvPr/>
        </p:nvSpPr>
        <p:spPr>
          <a:xfrm>
            <a:off x="8508289" y="3806175"/>
            <a:ext cx="12872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effectLst/>
                <a:uLnTx/>
                <a:uFillTx/>
                <a:latin typeface="Century Gothic" panose="020B0502020202020204" pitchFamily="34" charset="0"/>
                <a:ea typeface="+mn-ea"/>
                <a:cs typeface="Arial"/>
                <a:sym typeface="Arial"/>
              </a:rPr>
              <a:t>neuter</a:t>
            </a:r>
            <a:endPar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Arial"/>
            </a:endParaRPr>
          </a:p>
        </p:txBody>
      </p:sp>
      <p:sp>
        <p:nvSpPr>
          <p:cNvPr id="20" name="TextBox 19"/>
          <p:cNvSpPr txBox="1"/>
          <p:nvPr/>
        </p:nvSpPr>
        <p:spPr>
          <a:xfrm>
            <a:off x="8155601" y="4648771"/>
            <a:ext cx="23377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effectLst/>
                <a:uLnTx/>
                <a:uFillTx/>
                <a:latin typeface="Century Gothic" panose="020B0502020202020204" pitchFamily="34" charset="0"/>
                <a:ea typeface="+mn-ea"/>
                <a:cs typeface="Arial"/>
                <a:sym typeface="Arial"/>
              </a:rPr>
              <a:t>mit</a:t>
            </a:r>
            <a:r>
              <a:rPr kumimoji="0" lang="en-GB" sz="2400" b="1" i="0" u="none" strike="noStrike" kern="0" cap="none" spc="0" normalizeH="0" baseline="0" noProof="0" dirty="0">
                <a:ln>
                  <a:noFill/>
                </a:ln>
                <a:effectLst/>
                <a:uLnTx/>
                <a:uFillTx/>
                <a:latin typeface="Century Gothic" panose="020B0502020202020204" pitchFamily="34" charset="0"/>
                <a:ea typeface="+mn-ea"/>
                <a:cs typeface="Arial"/>
                <a:sym typeface="Arial"/>
              </a:rPr>
              <a:t> </a:t>
            </a:r>
            <a:r>
              <a:rPr kumimoji="0" lang="en-GB" sz="2400" b="1" i="0" u="sng" strike="noStrike" kern="0" cap="none" spc="0" normalizeH="0" baseline="0" noProof="0" dirty="0" err="1">
                <a:ln>
                  <a:noFill/>
                </a:ln>
                <a:effectLst/>
                <a:uLnTx/>
                <a:uFillTx/>
                <a:latin typeface="Century Gothic" panose="020B0502020202020204" pitchFamily="34" charset="0"/>
                <a:ea typeface="+mn-ea"/>
                <a:cs typeface="Arial"/>
                <a:sym typeface="Arial"/>
              </a:rPr>
              <a:t>dem</a:t>
            </a:r>
            <a:r>
              <a:rPr kumimoji="0" lang="en-GB" sz="2400" b="1" i="0" u="none" strike="noStrike" kern="0" cap="none" spc="0" normalizeH="0" baseline="0" noProof="0" dirty="0">
                <a:ln>
                  <a:noFill/>
                </a:ln>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Arial"/>
              </a:rPr>
              <a:t>Schiff</a:t>
            </a:r>
          </a:p>
        </p:txBody>
      </p:sp>
      <p:sp>
        <p:nvSpPr>
          <p:cNvPr id="21" name="TextBox 20"/>
          <p:cNvSpPr txBox="1"/>
          <p:nvPr/>
        </p:nvSpPr>
        <p:spPr>
          <a:xfrm>
            <a:off x="10158727" y="4627659"/>
            <a:ext cx="2349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err="1">
                <a:latin typeface="Century Gothic" panose="020B0502020202020204" pitchFamily="34" charset="0"/>
                <a:cs typeface="Arial"/>
                <a:sym typeface="Arial"/>
              </a:rPr>
              <a:t>gefahren</a:t>
            </a:r>
            <a:endParaRPr kumimoji="0" lang="en-GB" sz="2400" b="1"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25" name="Rectangle 24"/>
          <p:cNvSpPr/>
          <p:nvPr/>
        </p:nvSpPr>
        <p:spPr>
          <a:xfrm>
            <a:off x="3940210" y="5830611"/>
            <a:ext cx="4127141" cy="400110"/>
          </a:xfrm>
          <a:prstGeom prst="rect">
            <a:avLst/>
          </a:prstGeom>
          <a:solidFill>
            <a:srgbClr val="FFFCF3"/>
          </a:solidFill>
          <a:effectLst>
            <a:outerShdw blurRad="50800" dist="38100" dir="5400000" algn="t"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GB" sz="2000" kern="0" noProof="0" dirty="0">
                <a:latin typeface="Century Gothic" panose="020B0502020202020204" pitchFamily="34" charset="0"/>
                <a:sym typeface="Arial"/>
              </a:rPr>
              <a:t>Unlike </a:t>
            </a:r>
            <a:r>
              <a:rPr lang="en-GB" sz="2000" b="1" kern="0" noProof="0" dirty="0" err="1">
                <a:latin typeface="Century Gothic" panose="020B0502020202020204" pitchFamily="34" charset="0"/>
                <a:sym typeface="Arial"/>
              </a:rPr>
              <a:t>zu</a:t>
            </a:r>
            <a:r>
              <a:rPr lang="en-GB" sz="2000" kern="0" noProof="0" dirty="0">
                <a:latin typeface="Century Gothic" panose="020B0502020202020204" pitchFamily="34" charset="0"/>
                <a:sym typeface="Arial"/>
              </a:rPr>
              <a:t>, </a:t>
            </a:r>
            <a:r>
              <a:rPr lang="en-GB" sz="2000" b="1" kern="0" noProof="0" dirty="0" err="1">
                <a:latin typeface="Century Gothic" panose="020B0502020202020204" pitchFamily="34" charset="0"/>
                <a:sym typeface="Arial"/>
              </a:rPr>
              <a:t>mit</a:t>
            </a:r>
            <a:r>
              <a:rPr lang="en-GB" sz="2000" kern="0" noProof="0" dirty="0">
                <a:latin typeface="Century Gothic" panose="020B0502020202020204" pitchFamily="34" charset="0"/>
                <a:sym typeface="Arial"/>
              </a:rPr>
              <a:t> never contracts.</a:t>
            </a:r>
            <a:endParaRPr kumimoji="0" lang="en-GB" sz="2000" i="0" u="none" strike="noStrike" kern="0" cap="none" spc="0" normalizeH="0" baseline="0" noProof="0" dirty="0">
              <a:ln>
                <a:noFill/>
              </a:ln>
              <a:effectLst/>
              <a:uLnTx/>
              <a:uFillTx/>
              <a:latin typeface="Century Gothic" panose="020B0502020202020204" pitchFamily="34" charset="0"/>
              <a:sym typeface="Arial"/>
            </a:endParaRPr>
          </a:p>
        </p:txBody>
      </p:sp>
      <p:sp>
        <p:nvSpPr>
          <p:cNvPr id="22" name="Speech Bubble: Rectangle with Corners Rounded 34">
            <a:extLst>
              <a:ext uri="{FF2B5EF4-FFF2-40B4-BE49-F238E27FC236}">
                <a16:creationId xmlns:a16="http://schemas.microsoft.com/office/drawing/2014/main" id="{63656D45-AE02-4BB0-81AD-58E6321DB2B0}"/>
              </a:ext>
            </a:extLst>
          </p:cNvPr>
          <p:cNvSpPr/>
          <p:nvPr/>
        </p:nvSpPr>
        <p:spPr>
          <a:xfrm>
            <a:off x="109583" y="5272432"/>
            <a:ext cx="11024177" cy="500924"/>
          </a:xfrm>
          <a:prstGeom prst="wedgeRoundRectCallout">
            <a:avLst>
              <a:gd name="adj1" fmla="val -20937"/>
              <a:gd name="adj2" fmla="val -89031"/>
              <a:gd name="adj3" fmla="val 16667"/>
            </a:avLst>
          </a:prstGeom>
          <a:solidFill>
            <a:srgbClr val="FFFCF3"/>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kern="1400" dirty="0">
                <a:solidFill>
                  <a:schemeClr val="tx1"/>
                </a:solidFill>
                <a:latin typeface="Century Gothic" panose="020B0502020202020204" pitchFamily="34" charset="0"/>
                <a:ea typeface="Times New Roman" panose="02020603050405020304" pitchFamily="18" charset="0"/>
                <a:cs typeface="Comic Sans MS" panose="030F0902030302020204" pitchFamily="66" charset="0"/>
              </a:rPr>
              <a:t>These are R3 (dative) articles.  You have used them after ‘</a:t>
            </a:r>
            <a:r>
              <a:rPr lang="en-GB" sz="2400" kern="1400" dirty="0" err="1">
                <a:solidFill>
                  <a:schemeClr val="tx1"/>
                </a:solidFill>
                <a:latin typeface="Century Gothic" panose="020B0502020202020204" pitchFamily="34" charset="0"/>
                <a:ea typeface="Times New Roman" panose="02020603050405020304" pitchFamily="18" charset="0"/>
                <a:cs typeface="Comic Sans MS" panose="030F0902030302020204" pitchFamily="66" charset="0"/>
              </a:rPr>
              <a:t>zu</a:t>
            </a:r>
            <a:r>
              <a:rPr lang="en-GB" sz="2400" kern="1400" dirty="0">
                <a:solidFill>
                  <a:schemeClr val="tx1"/>
                </a:solidFill>
                <a:latin typeface="Century Gothic" panose="020B0502020202020204" pitchFamily="34" charset="0"/>
                <a:ea typeface="Times New Roman" panose="02020603050405020304" pitchFamily="18" charset="0"/>
                <a:cs typeface="Comic Sans MS" panose="030F0902030302020204" pitchFamily="66" charset="0"/>
              </a:rPr>
              <a:t>’ and ‘von’.</a:t>
            </a:r>
            <a:endParaRPr lang="en-GB" sz="2000" dirty="0">
              <a:solidFill>
                <a:schemeClr val="tx1"/>
              </a:solidFill>
            </a:endParaRP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p:bldP spid="10" grpId="0" animBg="1"/>
      <p:bldP spid="11" grpId="0"/>
      <p:bldP spid="12" grpId="0"/>
      <p:bldP spid="13" grpId="0"/>
      <p:bldP spid="14" grpId="0"/>
      <p:bldP spid="15" grpId="0"/>
      <p:bldP spid="16" grpId="0"/>
      <p:bldP spid="17" grpId="0"/>
      <p:bldP spid="18" grpId="0"/>
      <p:bldP spid="19" grpId="0"/>
      <p:bldP spid="20" grpId="0"/>
      <p:bldP spid="21" grpId="0"/>
      <p:bldP spid="25"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370285" cy="647577"/>
          </a:xfrm>
        </p:spPr>
        <p:txBody>
          <a:bodyPr>
            <a:normAutofit/>
          </a:bodyPr>
          <a:lstStyle/>
          <a:p>
            <a:r>
              <a:rPr lang="en-GB" sz="2800" b="1" dirty="0">
                <a:solidFill>
                  <a:schemeClr val="bg1"/>
                </a:solidFill>
              </a:rPr>
              <a:t>Wie/Wo </a:t>
            </a:r>
            <a:r>
              <a:rPr lang="en-GB" sz="2800" b="1" dirty="0" err="1">
                <a:solidFill>
                  <a:schemeClr val="bg1"/>
                </a:solidFill>
              </a:rPr>
              <a:t>bist</a:t>
            </a:r>
            <a:r>
              <a:rPr lang="en-GB" sz="2800" b="1" dirty="0">
                <a:solidFill>
                  <a:schemeClr val="bg1"/>
                </a:solidFill>
              </a:rPr>
              <a:t> du </a:t>
            </a:r>
            <a:r>
              <a:rPr lang="en-GB" sz="2800" b="1" dirty="0" err="1">
                <a:solidFill>
                  <a:schemeClr val="bg1"/>
                </a:solidFill>
              </a:rPr>
              <a:t>gefahren</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273197547"/>
              </p:ext>
            </p:extLst>
          </p:nvPr>
        </p:nvGraphicFramePr>
        <p:xfrm>
          <a:off x="290287" y="1602341"/>
          <a:ext cx="11619633" cy="4494696"/>
        </p:xfrm>
        <a:graphic>
          <a:graphicData uri="http://schemas.openxmlformats.org/drawingml/2006/table">
            <a:tbl>
              <a:tblPr firstRow="1" bandRow="1">
                <a:tableStyleId>{00A15C55-8517-42AA-B614-E9B94910E393}</a:tableStyleId>
              </a:tblPr>
              <a:tblGrid>
                <a:gridCol w="507999">
                  <a:extLst>
                    <a:ext uri="{9D8B030D-6E8A-4147-A177-3AD203B41FA5}">
                      <a16:colId xmlns:a16="http://schemas.microsoft.com/office/drawing/2014/main" val="2607353726"/>
                    </a:ext>
                  </a:extLst>
                </a:gridCol>
                <a:gridCol w="8287657">
                  <a:extLst>
                    <a:ext uri="{9D8B030D-6E8A-4147-A177-3AD203B41FA5}">
                      <a16:colId xmlns:a16="http://schemas.microsoft.com/office/drawing/2014/main" val="1600817978"/>
                    </a:ext>
                  </a:extLst>
                </a:gridCol>
                <a:gridCol w="1465943">
                  <a:extLst>
                    <a:ext uri="{9D8B030D-6E8A-4147-A177-3AD203B41FA5}">
                      <a16:colId xmlns:a16="http://schemas.microsoft.com/office/drawing/2014/main" val="4128092149"/>
                    </a:ext>
                  </a:extLst>
                </a:gridCol>
                <a:gridCol w="1358034">
                  <a:extLst>
                    <a:ext uri="{9D8B030D-6E8A-4147-A177-3AD203B41FA5}">
                      <a16:colId xmlns:a16="http://schemas.microsoft.com/office/drawing/2014/main" val="2609792770"/>
                    </a:ext>
                  </a:extLst>
                </a:gridCol>
              </a:tblGrid>
              <a:tr h="497067">
                <a:tc>
                  <a:txBody>
                    <a:bodyPr/>
                    <a:lstStyle/>
                    <a:p>
                      <a:endParaRPr lang="en-GB" dirty="0"/>
                    </a:p>
                  </a:txBody>
                  <a:tcP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no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a:ln>
                            <a:noFill/>
                          </a:ln>
                          <a:solidFill>
                            <a:schemeClr val="tx1"/>
                          </a:solidFill>
                          <a:effectLst/>
                          <a:uLnTx/>
                          <a:uFillTx/>
                        </a:rPr>
                        <a:t>Wo</a:t>
                      </a:r>
                      <a:endParaRPr lang="en-GB" sz="2800" b="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rgbClr val="FFCC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chemeClr val="tx1"/>
                          </a:solidFill>
                        </a:rPr>
                        <a:t>Wie</a:t>
                      </a:r>
                      <a:endParaRPr lang="en-GB" sz="2800" b="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rgbClr val="FFCC00"/>
                    </a:solidFill>
                  </a:tcPr>
                </a:tc>
                <a:extLst>
                  <a:ext uri="{0D108BD9-81ED-4DB2-BD59-A6C34878D82A}">
                    <a16:rowId xmlns:a16="http://schemas.microsoft.com/office/drawing/2014/main" val="1153431983"/>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400" dirty="0">
                          <a:solidFill>
                            <a:schemeClr val="tx1"/>
                          </a:solidFill>
                        </a:rPr>
                        <a:t>Ich</a:t>
                      </a:r>
                      <a:r>
                        <a:rPr lang="en-GB" sz="2400" baseline="0" dirty="0">
                          <a:solidFill>
                            <a:schemeClr val="tx1"/>
                          </a:solidFill>
                        </a:rPr>
                        <a:t> bin </a:t>
                      </a:r>
                      <a:r>
                        <a:rPr lang="en-GB" sz="2400" baseline="0" dirty="0" err="1">
                          <a:solidFill>
                            <a:schemeClr val="tx1"/>
                          </a:solidFill>
                        </a:rPr>
                        <a:t>mit</a:t>
                      </a:r>
                      <a:r>
                        <a:rPr lang="en-GB" sz="2400" baseline="0" dirty="0">
                          <a:solidFill>
                            <a:schemeClr val="tx1"/>
                          </a:solidFill>
                        </a:rPr>
                        <a:t> der [Bus / Bahn] </a:t>
                      </a:r>
                      <a:r>
                        <a:rPr lang="en-GB" sz="2400" baseline="0" dirty="0" err="1">
                          <a:solidFill>
                            <a:schemeClr val="tx1"/>
                          </a:solidFill>
                        </a:rPr>
                        <a:t>gefahren</a:t>
                      </a:r>
                      <a:r>
                        <a:rPr lang="en-GB" sz="2400" baseline="0" dirty="0">
                          <a:solidFill>
                            <a:schemeClr val="tx1"/>
                          </a:solidFill>
                        </a:rPr>
                        <a:t>.</a:t>
                      </a:r>
                      <a:endParaRPr lang="en-GB" sz="24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400" dirty="0">
                          <a:solidFill>
                            <a:schemeClr val="tx1"/>
                          </a:solidFill>
                        </a:rPr>
                        <a:t>Ich bin </a:t>
                      </a:r>
                      <a:r>
                        <a:rPr lang="en-GB" sz="2400" dirty="0" err="1">
                          <a:solidFill>
                            <a:schemeClr val="tx1"/>
                          </a:solidFill>
                        </a:rPr>
                        <a:t>zum</a:t>
                      </a:r>
                      <a:r>
                        <a:rPr lang="en-GB" sz="2400" dirty="0">
                          <a:solidFill>
                            <a:schemeClr val="tx1"/>
                          </a:solidFill>
                        </a:rPr>
                        <a:t> [Museum / </a:t>
                      </a:r>
                      <a:r>
                        <a:rPr lang="en-GB" sz="2400" dirty="0" err="1">
                          <a:solidFill>
                            <a:schemeClr val="tx1"/>
                          </a:solidFill>
                        </a:rPr>
                        <a:t>Moschee</a:t>
                      </a:r>
                      <a:r>
                        <a:rPr lang="en-GB" sz="2400" dirty="0">
                          <a:solidFill>
                            <a:schemeClr val="tx1"/>
                          </a:solidFill>
                        </a:rPr>
                        <a:t>] </a:t>
                      </a:r>
                      <a:r>
                        <a:rPr lang="en-GB" sz="2400" dirty="0" err="1">
                          <a:solidFill>
                            <a:schemeClr val="tx1"/>
                          </a:solidFill>
                        </a:rPr>
                        <a:t>gegangen</a:t>
                      </a:r>
                      <a:r>
                        <a:rPr lang="en-GB" sz="24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400" dirty="0">
                          <a:solidFill>
                            <a:schemeClr val="tx1"/>
                          </a:solidFill>
                        </a:rPr>
                        <a:t>Ich bin </a:t>
                      </a:r>
                      <a:r>
                        <a:rPr lang="en-GB" sz="2400" dirty="0" err="1">
                          <a:solidFill>
                            <a:schemeClr val="tx1"/>
                          </a:solidFill>
                        </a:rPr>
                        <a:t>mit</a:t>
                      </a:r>
                      <a:r>
                        <a:rPr lang="en-GB" sz="2400" dirty="0">
                          <a:solidFill>
                            <a:schemeClr val="tx1"/>
                          </a:solidFill>
                        </a:rPr>
                        <a:t> </a:t>
                      </a:r>
                      <a:r>
                        <a:rPr lang="en-GB" sz="2400" dirty="0" err="1">
                          <a:solidFill>
                            <a:schemeClr val="tx1"/>
                          </a:solidFill>
                        </a:rPr>
                        <a:t>dem</a:t>
                      </a:r>
                      <a:r>
                        <a:rPr lang="en-GB" sz="2400" dirty="0">
                          <a:solidFill>
                            <a:schemeClr val="tx1"/>
                          </a:solidFill>
                        </a:rPr>
                        <a:t> [U-Bahn / Schiff] </a:t>
                      </a:r>
                      <a:r>
                        <a:rPr lang="en-GB" sz="2400" dirty="0" err="1">
                          <a:solidFill>
                            <a:schemeClr val="tx1"/>
                          </a:solidFill>
                        </a:rPr>
                        <a:t>gefahren</a:t>
                      </a:r>
                      <a:r>
                        <a:rPr lang="en-GB" sz="24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400" dirty="0">
                          <a:solidFill>
                            <a:schemeClr val="tx1"/>
                          </a:solidFill>
                        </a:rPr>
                        <a:t>Ich bin </a:t>
                      </a:r>
                      <a:r>
                        <a:rPr lang="en-GB" sz="2400" dirty="0" err="1">
                          <a:solidFill>
                            <a:schemeClr val="tx1"/>
                          </a:solidFill>
                        </a:rPr>
                        <a:t>mit</a:t>
                      </a:r>
                      <a:r>
                        <a:rPr lang="en-GB" sz="2400" dirty="0">
                          <a:solidFill>
                            <a:schemeClr val="tx1"/>
                          </a:solidFill>
                        </a:rPr>
                        <a:t> </a:t>
                      </a:r>
                      <a:r>
                        <a:rPr lang="en-GB" sz="2400" dirty="0" err="1">
                          <a:solidFill>
                            <a:schemeClr val="tx1"/>
                          </a:solidFill>
                        </a:rPr>
                        <a:t>dem</a:t>
                      </a:r>
                      <a:r>
                        <a:rPr lang="en-GB" sz="2400" dirty="0">
                          <a:solidFill>
                            <a:schemeClr val="tx1"/>
                          </a:solidFill>
                        </a:rPr>
                        <a:t> [</a:t>
                      </a:r>
                      <a:r>
                        <a:rPr lang="en-GB" sz="2400" dirty="0" err="1">
                          <a:solidFill>
                            <a:schemeClr val="tx1"/>
                          </a:solidFill>
                        </a:rPr>
                        <a:t>Flugzeug</a:t>
                      </a:r>
                      <a:r>
                        <a:rPr lang="en-GB" sz="2400" dirty="0">
                          <a:solidFill>
                            <a:schemeClr val="tx1"/>
                          </a:solidFill>
                        </a:rPr>
                        <a:t> / Bus] </a:t>
                      </a:r>
                      <a:r>
                        <a:rPr lang="en-GB" sz="2400" dirty="0" err="1">
                          <a:solidFill>
                            <a:schemeClr val="tx1"/>
                          </a:solidFill>
                        </a:rPr>
                        <a:t>geflogen</a:t>
                      </a:r>
                      <a:r>
                        <a:rPr lang="en-GB" sz="24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400" dirty="0">
                          <a:solidFill>
                            <a:schemeClr val="tx1"/>
                          </a:solidFill>
                        </a:rPr>
                        <a:t>Ich bin </a:t>
                      </a:r>
                      <a:r>
                        <a:rPr lang="en-GB" sz="2400" dirty="0" err="1">
                          <a:solidFill>
                            <a:schemeClr val="tx1"/>
                          </a:solidFill>
                        </a:rPr>
                        <a:t>zum</a:t>
                      </a:r>
                      <a:r>
                        <a:rPr lang="en-GB" sz="2400" dirty="0">
                          <a:solidFill>
                            <a:schemeClr val="tx1"/>
                          </a:solidFill>
                        </a:rPr>
                        <a:t> [Schule / </a:t>
                      </a:r>
                      <a:r>
                        <a:rPr lang="en-GB" sz="2400" dirty="0" err="1">
                          <a:solidFill>
                            <a:schemeClr val="tx1"/>
                          </a:solidFill>
                        </a:rPr>
                        <a:t>Bahnhof</a:t>
                      </a:r>
                      <a:r>
                        <a:rPr lang="en-GB" sz="2400" dirty="0">
                          <a:solidFill>
                            <a:schemeClr val="tx1"/>
                          </a:solidFill>
                        </a:rPr>
                        <a:t>] </a:t>
                      </a:r>
                      <a:r>
                        <a:rPr lang="en-GB" sz="2400" dirty="0" err="1">
                          <a:solidFill>
                            <a:schemeClr val="tx1"/>
                          </a:solidFill>
                        </a:rPr>
                        <a:t>gefahren</a:t>
                      </a:r>
                      <a:r>
                        <a:rPr lang="en-GB" sz="24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400" dirty="0">
                          <a:solidFill>
                            <a:schemeClr val="tx1"/>
                          </a:solidFill>
                        </a:rPr>
                        <a:t>Ich bin</a:t>
                      </a:r>
                      <a:r>
                        <a:rPr lang="en-GB" sz="2400" baseline="0" dirty="0">
                          <a:solidFill>
                            <a:schemeClr val="tx1"/>
                          </a:solidFill>
                        </a:rPr>
                        <a:t> </a:t>
                      </a:r>
                      <a:r>
                        <a:rPr lang="en-GB" sz="2400" baseline="0" dirty="0" err="1">
                          <a:solidFill>
                            <a:schemeClr val="tx1"/>
                          </a:solidFill>
                        </a:rPr>
                        <a:t>zur</a:t>
                      </a:r>
                      <a:r>
                        <a:rPr lang="en-GB" sz="2400" baseline="0" dirty="0">
                          <a:solidFill>
                            <a:schemeClr val="tx1"/>
                          </a:solidFill>
                        </a:rPr>
                        <a:t> [</a:t>
                      </a:r>
                      <a:r>
                        <a:rPr lang="en-GB" sz="2400" baseline="0" dirty="0" err="1">
                          <a:solidFill>
                            <a:schemeClr val="tx1"/>
                          </a:solidFill>
                        </a:rPr>
                        <a:t>Schwimmbad</a:t>
                      </a:r>
                      <a:r>
                        <a:rPr lang="en-GB" sz="2400" baseline="0" dirty="0">
                          <a:solidFill>
                            <a:schemeClr val="tx1"/>
                          </a:solidFill>
                        </a:rPr>
                        <a:t> / </a:t>
                      </a:r>
                      <a:r>
                        <a:rPr lang="en-GB" sz="2400" baseline="0" dirty="0" err="1">
                          <a:solidFill>
                            <a:schemeClr val="tx1"/>
                          </a:solidFill>
                        </a:rPr>
                        <a:t>Bibliothek</a:t>
                      </a:r>
                      <a:r>
                        <a:rPr lang="en-GB" sz="2400" baseline="0" dirty="0">
                          <a:solidFill>
                            <a:schemeClr val="tx1"/>
                          </a:solidFill>
                        </a:rPr>
                        <a:t>] </a:t>
                      </a:r>
                      <a:r>
                        <a:rPr lang="en-GB" sz="2400" baseline="0" dirty="0" err="1">
                          <a:solidFill>
                            <a:schemeClr val="tx1"/>
                          </a:solidFill>
                        </a:rPr>
                        <a:t>gegangen</a:t>
                      </a:r>
                      <a:r>
                        <a:rPr lang="en-GB" sz="2400" baseline="0" dirty="0">
                          <a:solidFill>
                            <a:schemeClr val="tx1"/>
                          </a:solidFill>
                        </a:rPr>
                        <a:t>.</a:t>
                      </a:r>
                      <a:endParaRPr lang="en-GB" sz="24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664931564"/>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400" dirty="0">
                          <a:solidFill>
                            <a:schemeClr val="tx1"/>
                          </a:solidFill>
                        </a:rPr>
                        <a:t>Ich bin </a:t>
                      </a:r>
                      <a:r>
                        <a:rPr lang="en-GB" sz="2400" dirty="0" err="1">
                          <a:solidFill>
                            <a:schemeClr val="tx1"/>
                          </a:solidFill>
                        </a:rPr>
                        <a:t>zum</a:t>
                      </a:r>
                      <a:r>
                        <a:rPr lang="en-GB" sz="2400" dirty="0">
                          <a:solidFill>
                            <a:schemeClr val="tx1"/>
                          </a:solidFill>
                        </a:rPr>
                        <a:t> [</a:t>
                      </a:r>
                      <a:r>
                        <a:rPr lang="en-GB" sz="2400" dirty="0" err="1">
                          <a:solidFill>
                            <a:schemeClr val="tx1"/>
                          </a:solidFill>
                        </a:rPr>
                        <a:t>Fluss</a:t>
                      </a:r>
                      <a:r>
                        <a:rPr lang="en-GB" sz="2400" baseline="0" dirty="0">
                          <a:solidFill>
                            <a:schemeClr val="tx1"/>
                          </a:solidFill>
                        </a:rPr>
                        <a:t> / Stadt</a:t>
                      </a:r>
                      <a:r>
                        <a:rPr lang="en-GB" sz="2400" dirty="0">
                          <a:solidFill>
                            <a:schemeClr val="tx1"/>
                          </a:solidFill>
                        </a:rPr>
                        <a:t>] </a:t>
                      </a:r>
                      <a:r>
                        <a:rPr lang="en-GB" sz="2400" dirty="0" err="1">
                          <a:solidFill>
                            <a:schemeClr val="tx1"/>
                          </a:solidFill>
                        </a:rPr>
                        <a:t>gegangen</a:t>
                      </a:r>
                      <a:r>
                        <a:rPr lang="en-GB" sz="24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371851735"/>
                  </a:ext>
                </a:extLst>
              </a:tr>
              <a:tr h="497067">
                <a:tc>
                  <a:txBody>
                    <a:bodyPr/>
                    <a:lstStyle/>
                    <a:p>
                      <a:pPr algn="ctr"/>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lang="en-GB" sz="2400" dirty="0">
                          <a:solidFill>
                            <a:schemeClr val="tx1"/>
                          </a:solidFill>
                        </a:rPr>
                        <a:t>Ich bin </a:t>
                      </a:r>
                      <a:r>
                        <a:rPr lang="en-GB" sz="2400" dirty="0" err="1">
                          <a:solidFill>
                            <a:schemeClr val="tx1"/>
                          </a:solidFill>
                        </a:rPr>
                        <a:t>zur</a:t>
                      </a:r>
                      <a:r>
                        <a:rPr lang="en-GB" sz="2400" dirty="0">
                          <a:solidFill>
                            <a:schemeClr val="tx1"/>
                          </a:solidFill>
                        </a:rPr>
                        <a:t> [</a:t>
                      </a:r>
                      <a:r>
                        <a:rPr lang="en-GB" sz="2400" dirty="0" err="1">
                          <a:solidFill>
                            <a:schemeClr val="tx1"/>
                          </a:solidFill>
                        </a:rPr>
                        <a:t>Stadtpark</a:t>
                      </a:r>
                      <a:r>
                        <a:rPr lang="en-GB" sz="2400" dirty="0">
                          <a:solidFill>
                            <a:schemeClr val="tx1"/>
                          </a:solidFill>
                        </a:rPr>
                        <a:t> / Party] </a:t>
                      </a:r>
                      <a:r>
                        <a:rPr lang="en-GB" sz="2400" dirty="0" err="1">
                          <a:solidFill>
                            <a:schemeClr val="tx1"/>
                          </a:solidFill>
                        </a:rPr>
                        <a:t>gegangen</a:t>
                      </a:r>
                      <a:r>
                        <a:rPr lang="en-GB" sz="2400" dirty="0">
                          <a:solidFill>
                            <a:schemeClr val="tx1"/>
                          </a:solidFill>
                        </a:rPr>
                        <a:t>.</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3" name="12. 1. Bahn.wav"/>
            </a:hlinkClick>
            <a:extLst>
              <a:ext uri="{FF2B5EF4-FFF2-40B4-BE49-F238E27FC236}">
                <a16:creationId xmlns:a16="http://schemas.microsoft.com/office/drawing/2014/main" id="{3B418770-1E72-B240-9307-3BBF955557C6}"/>
              </a:ext>
            </a:extLst>
          </p:cNvPr>
          <p:cNvSpPr/>
          <p:nvPr/>
        </p:nvSpPr>
        <p:spPr>
          <a:xfrm>
            <a:off x="355061" y="2168574"/>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6331" y="2191602"/>
            <a:ext cx="282522" cy="294294"/>
          </a:xfrm>
          <a:prstGeom prst="rect">
            <a:avLst/>
          </a:prstGeom>
        </p:spPr>
      </p:pic>
      <p:sp>
        <p:nvSpPr>
          <p:cNvPr id="11" name="Action Button: Custom 16">
            <a:hlinkClick r:id="" action="ppaction://noaction" highlightClick="1">
              <a:snd r:embed="rId5" name="12. 2. Museum.wav"/>
            </a:hlinkClick>
            <a:extLst>
              <a:ext uri="{FF2B5EF4-FFF2-40B4-BE49-F238E27FC236}">
                <a16:creationId xmlns:a16="http://schemas.microsoft.com/office/drawing/2014/main" id="{F18D09F0-0D24-5B4F-A26E-132DCCD8073A}"/>
              </a:ext>
            </a:extLst>
          </p:cNvPr>
          <p:cNvSpPr/>
          <p:nvPr/>
        </p:nvSpPr>
        <p:spPr>
          <a:xfrm>
            <a:off x="355061" y="263485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5693" y="2672753"/>
            <a:ext cx="282522" cy="294294"/>
          </a:xfrm>
          <a:prstGeom prst="rect">
            <a:avLst/>
          </a:prstGeom>
        </p:spPr>
      </p:pic>
      <p:sp>
        <p:nvSpPr>
          <p:cNvPr id="14" name="Action Button: Custom 16">
            <a:hlinkClick r:id="" action="ppaction://noaction" highlightClick="1">
              <a:snd r:embed="rId6" name="12. 3. Schiff.wav"/>
            </a:hlinkClick>
            <a:extLst>
              <a:ext uri="{FF2B5EF4-FFF2-40B4-BE49-F238E27FC236}">
                <a16:creationId xmlns:a16="http://schemas.microsoft.com/office/drawing/2014/main" id="{747EFDEF-0DCF-DB44-BBF0-27990DDE521B}"/>
              </a:ext>
            </a:extLst>
          </p:cNvPr>
          <p:cNvSpPr/>
          <p:nvPr/>
        </p:nvSpPr>
        <p:spPr>
          <a:xfrm>
            <a:off x="350758" y="313919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7969" y="3184906"/>
            <a:ext cx="282522" cy="294294"/>
          </a:xfrm>
          <a:prstGeom prst="rect">
            <a:avLst/>
          </a:prstGeom>
        </p:spPr>
      </p:pic>
      <p:sp>
        <p:nvSpPr>
          <p:cNvPr id="17" name="Action Button: Custom 16">
            <a:hlinkClick r:id="" action="ppaction://noaction" highlightClick="1">
              <a:snd r:embed="rId7" name="12. 4. Flugzeug.wav"/>
            </a:hlinkClick>
            <a:extLst>
              <a:ext uri="{FF2B5EF4-FFF2-40B4-BE49-F238E27FC236}">
                <a16:creationId xmlns:a16="http://schemas.microsoft.com/office/drawing/2014/main" id="{408DED6B-8D00-7843-820C-3A35CED50594}"/>
              </a:ext>
            </a:extLst>
          </p:cNvPr>
          <p:cNvSpPr/>
          <p:nvPr/>
        </p:nvSpPr>
        <p:spPr>
          <a:xfrm>
            <a:off x="350758" y="361893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7633" y="3700833"/>
            <a:ext cx="282522" cy="294294"/>
          </a:xfrm>
          <a:prstGeom prst="rect">
            <a:avLst/>
          </a:prstGeom>
        </p:spPr>
      </p:pic>
      <p:sp>
        <p:nvSpPr>
          <p:cNvPr id="20" name="Action Button: Custom 16">
            <a:hlinkClick r:id="" action="ppaction://noaction" highlightClick="1">
              <a:snd r:embed="rId8" name="12. 5. Bahnhof.wav"/>
            </a:hlinkClick>
            <a:extLst>
              <a:ext uri="{FF2B5EF4-FFF2-40B4-BE49-F238E27FC236}">
                <a16:creationId xmlns:a16="http://schemas.microsoft.com/office/drawing/2014/main" id="{25121CCC-82F7-F14F-B30E-8A5AD31BE634}"/>
              </a:ext>
            </a:extLst>
          </p:cNvPr>
          <p:cNvSpPr/>
          <p:nvPr/>
        </p:nvSpPr>
        <p:spPr>
          <a:xfrm>
            <a:off x="350758" y="410967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376" y="4160527"/>
            <a:ext cx="282522" cy="294294"/>
          </a:xfrm>
          <a:prstGeom prst="rect">
            <a:avLst/>
          </a:prstGeom>
        </p:spPr>
      </p:pic>
      <p:sp>
        <p:nvSpPr>
          <p:cNvPr id="23" name="Action Button: Custom 16">
            <a:hlinkClick r:id="" action="ppaction://noaction" highlightClick="1">
              <a:snd r:embed="rId9" name="12. 6. Schwimmbad.wav"/>
            </a:hlinkClick>
            <a:extLst>
              <a:ext uri="{FF2B5EF4-FFF2-40B4-BE49-F238E27FC236}">
                <a16:creationId xmlns:a16="http://schemas.microsoft.com/office/drawing/2014/main" id="{DA5FAA28-0FFE-FD44-82BD-8BEA8CA05A2D}"/>
              </a:ext>
            </a:extLst>
          </p:cNvPr>
          <p:cNvSpPr/>
          <p:nvPr/>
        </p:nvSpPr>
        <p:spPr>
          <a:xfrm>
            <a:off x="350758" y="459388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5693" y="4675697"/>
            <a:ext cx="282522" cy="294294"/>
          </a:xfrm>
          <a:prstGeom prst="rect">
            <a:avLst/>
          </a:prstGeom>
        </p:spPr>
      </p:pic>
      <p:sp>
        <p:nvSpPr>
          <p:cNvPr id="26" name="Action Button: Custom 16">
            <a:hlinkClick r:id="" action="ppaction://noaction" highlightClick="1">
              <a:snd r:embed="rId10" name="12. 7. Fluss.wav"/>
            </a:hlinkClick>
            <a:extLst>
              <a:ext uri="{FF2B5EF4-FFF2-40B4-BE49-F238E27FC236}">
                <a16:creationId xmlns:a16="http://schemas.microsoft.com/office/drawing/2014/main" id="{B941CF18-9FF3-084E-9E12-F82721CE7509}"/>
              </a:ext>
            </a:extLst>
          </p:cNvPr>
          <p:cNvSpPr/>
          <p:nvPr/>
        </p:nvSpPr>
        <p:spPr>
          <a:xfrm>
            <a:off x="350758" y="510835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376" y="5184997"/>
            <a:ext cx="282522" cy="294294"/>
          </a:xfrm>
          <a:prstGeom prst="rect">
            <a:avLst/>
          </a:prstGeom>
        </p:spPr>
      </p:pic>
      <p:sp>
        <p:nvSpPr>
          <p:cNvPr id="29" name="Action Button: Custom 16">
            <a:hlinkClick r:id="" action="ppaction://noaction" highlightClick="1">
              <a:snd r:embed="rId11" name="12. 8. Party.wav"/>
            </a:hlinkClick>
            <a:extLst>
              <a:ext uri="{FF2B5EF4-FFF2-40B4-BE49-F238E27FC236}">
                <a16:creationId xmlns:a16="http://schemas.microsoft.com/office/drawing/2014/main" id="{13F9AB66-2DAB-A849-89C4-7AF59987F5A8}"/>
              </a:ext>
            </a:extLst>
          </p:cNvPr>
          <p:cNvSpPr/>
          <p:nvPr/>
        </p:nvSpPr>
        <p:spPr>
          <a:xfrm>
            <a:off x="350758" y="560133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5693" y="5669323"/>
            <a:ext cx="282522" cy="294294"/>
          </a:xfrm>
          <a:prstGeom prst="rect">
            <a:avLst/>
          </a:prstGeom>
        </p:spPr>
      </p:pic>
      <p:sp>
        <p:nvSpPr>
          <p:cNvPr id="7" name="TextBox 6">
            <a:extLst>
              <a:ext uri="{FF2B5EF4-FFF2-40B4-BE49-F238E27FC236}">
                <a16:creationId xmlns:a16="http://schemas.microsoft.com/office/drawing/2014/main" id="{5BA66137-5BC6-B54C-AFA6-AC9618E70ADD}"/>
              </a:ext>
            </a:extLst>
          </p:cNvPr>
          <p:cNvSpPr txBox="1"/>
          <p:nvPr/>
        </p:nvSpPr>
        <p:spPr>
          <a:xfrm>
            <a:off x="164928" y="1095613"/>
            <a:ext cx="7748788" cy="830997"/>
          </a:xfrm>
          <a:prstGeom prst="rect">
            <a:avLst/>
          </a:prstGeom>
          <a:noFill/>
        </p:spPr>
        <p:txBody>
          <a:bodyPr wrap="square" rtlCol="0">
            <a:spAutoFit/>
          </a:bodyPr>
          <a:lstStyle/>
          <a:p>
            <a:r>
              <a:rPr lang="en-US" sz="2400" dirty="0"/>
              <a:t>Wo </a:t>
            </a:r>
            <a:r>
              <a:rPr lang="en-US" sz="2400" dirty="0" err="1"/>
              <a:t>oder</a:t>
            </a:r>
            <a:r>
              <a:rPr lang="en-US" sz="2400" dirty="0"/>
              <a:t> </a:t>
            </a:r>
            <a:r>
              <a:rPr lang="en-US" sz="2400" dirty="0" err="1"/>
              <a:t>wie</a:t>
            </a:r>
            <a:r>
              <a:rPr lang="en-US" sz="2400" dirty="0"/>
              <a:t>? Pick the correct word and tick either </a:t>
            </a:r>
            <a:r>
              <a:rPr lang="en-US" sz="2400" b="1" dirty="0"/>
              <a:t>Wo</a:t>
            </a:r>
            <a:r>
              <a:rPr lang="en-US" sz="2400" dirty="0"/>
              <a:t> or </a:t>
            </a:r>
            <a:r>
              <a:rPr lang="en-US" sz="2400" b="1" dirty="0" err="1"/>
              <a:t>Wie</a:t>
            </a:r>
            <a:r>
              <a:rPr lang="en-US" sz="2400" dirty="0"/>
              <a:t>. </a:t>
            </a:r>
          </a:p>
        </p:txBody>
      </p:sp>
      <p:sp>
        <p:nvSpPr>
          <p:cNvPr id="32" name="TextBox 31">
            <a:extLst>
              <a:ext uri="{FF2B5EF4-FFF2-40B4-BE49-F238E27FC236}">
                <a16:creationId xmlns:a16="http://schemas.microsoft.com/office/drawing/2014/main" id="{5BA66137-5BC6-B54C-AFA6-AC9618E70ADD}"/>
              </a:ext>
            </a:extLst>
          </p:cNvPr>
          <p:cNvSpPr txBox="1"/>
          <p:nvPr/>
        </p:nvSpPr>
        <p:spPr>
          <a:xfrm>
            <a:off x="7031477" y="211536"/>
            <a:ext cx="3775787" cy="430887"/>
          </a:xfrm>
          <a:prstGeom prst="rect">
            <a:avLst/>
          </a:prstGeom>
          <a:solidFill>
            <a:srgbClr val="FFFCF3"/>
          </a:solidFill>
          <a:ln>
            <a:solidFill>
              <a:srgbClr val="FFCC00"/>
            </a:solidFill>
          </a:ln>
        </p:spPr>
        <p:txBody>
          <a:bodyPr wrap="square" rtlCol="0">
            <a:spAutoFit/>
          </a:bodyPr>
          <a:lstStyle/>
          <a:p>
            <a:r>
              <a:rPr lang="en-US" sz="2200" dirty="0" err="1">
                <a:solidFill>
                  <a:schemeClr val="bg1"/>
                </a:solidFill>
              </a:rPr>
              <a:t>zu</a:t>
            </a:r>
            <a:r>
              <a:rPr lang="en-US" sz="2200" dirty="0">
                <a:solidFill>
                  <a:schemeClr val="bg1"/>
                </a:solidFill>
              </a:rPr>
              <a:t> </a:t>
            </a:r>
            <a:r>
              <a:rPr lang="en-US" sz="2200" dirty="0" err="1">
                <a:solidFill>
                  <a:schemeClr val="bg1"/>
                </a:solidFill>
              </a:rPr>
              <a:t>Fuß</a:t>
            </a:r>
            <a:r>
              <a:rPr lang="en-US" sz="2200" dirty="0">
                <a:solidFill>
                  <a:schemeClr val="bg1"/>
                </a:solidFill>
              </a:rPr>
              <a:t> </a:t>
            </a:r>
            <a:r>
              <a:rPr lang="en-US" sz="2200" dirty="0" err="1">
                <a:solidFill>
                  <a:schemeClr val="bg1"/>
                </a:solidFill>
              </a:rPr>
              <a:t>oder</a:t>
            </a:r>
            <a:r>
              <a:rPr lang="en-US" sz="2200" dirty="0">
                <a:solidFill>
                  <a:schemeClr val="bg1"/>
                </a:solidFill>
              </a:rPr>
              <a:t> </a:t>
            </a:r>
            <a:r>
              <a:rPr lang="en-US" sz="2200" dirty="0" err="1">
                <a:solidFill>
                  <a:schemeClr val="bg1"/>
                </a:solidFill>
              </a:rPr>
              <a:t>mit</a:t>
            </a:r>
            <a:r>
              <a:rPr lang="en-US" sz="2200" dirty="0">
                <a:solidFill>
                  <a:schemeClr val="bg1"/>
                </a:solidFill>
              </a:rPr>
              <a:t> Transport?</a:t>
            </a:r>
          </a:p>
        </p:txBody>
      </p:sp>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56721" y="767173"/>
            <a:ext cx="367991" cy="424605"/>
          </a:xfrm>
          <a:prstGeom prst="rect">
            <a:avLst/>
          </a:prstGeom>
        </p:spPr>
      </p:pic>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88882" y="711279"/>
            <a:ext cx="542320" cy="512428"/>
          </a:xfrm>
          <a:prstGeom prst="rect">
            <a:avLst/>
          </a:prstGeom>
        </p:spPr>
      </p:pic>
      <p:pic>
        <p:nvPicPr>
          <p:cNvPr id="35" name="Picture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48581" y="2240016"/>
            <a:ext cx="311461" cy="294294"/>
          </a:xfrm>
          <a:prstGeom prst="rect">
            <a:avLst/>
          </a:prstGeom>
        </p:spPr>
      </p:pic>
      <p:pic>
        <p:nvPicPr>
          <p:cNvPr id="38" name="Pictur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48581" y="3209097"/>
            <a:ext cx="311461" cy="294294"/>
          </a:xfrm>
          <a:prstGeom prst="rect">
            <a:avLst/>
          </a:prstGeom>
        </p:spPr>
      </p:pic>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63826" y="3725660"/>
            <a:ext cx="311461" cy="294294"/>
          </a:xfrm>
          <a:prstGeom prst="rect">
            <a:avLst/>
          </a:prstGeom>
        </p:spPr>
      </p:pic>
      <p:pic>
        <p:nvPicPr>
          <p:cNvPr id="40" name="Picture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63827" y="4239431"/>
            <a:ext cx="311461" cy="294294"/>
          </a:xfrm>
          <a:prstGeom prst="rect">
            <a:avLst/>
          </a:prstGeom>
        </p:spPr>
      </p:pic>
      <p:pic>
        <p:nvPicPr>
          <p:cNvPr id="41" name="Picture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32781" y="4678272"/>
            <a:ext cx="273838" cy="315967"/>
          </a:xfrm>
          <a:prstGeom prst="rect">
            <a:avLst/>
          </a:prstGeom>
        </p:spPr>
      </p:pic>
      <p:pic>
        <p:nvPicPr>
          <p:cNvPr id="43" name="Picture 4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22243" y="5177292"/>
            <a:ext cx="273838" cy="315967"/>
          </a:xfrm>
          <a:prstGeom prst="rect">
            <a:avLst/>
          </a:prstGeom>
        </p:spPr>
      </p:pic>
      <p:pic>
        <p:nvPicPr>
          <p:cNvPr id="44" name="Picture 4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42972" y="5681372"/>
            <a:ext cx="273838" cy="315967"/>
          </a:xfrm>
          <a:prstGeom prst="rect">
            <a:avLst/>
          </a:prstGeom>
        </p:spPr>
      </p:pic>
      <p:sp>
        <p:nvSpPr>
          <p:cNvPr id="45" name="Oval 44"/>
          <p:cNvSpPr/>
          <p:nvPr/>
        </p:nvSpPr>
        <p:spPr>
          <a:xfrm>
            <a:off x="3310632" y="3566969"/>
            <a:ext cx="1479082" cy="5334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2673178" y="2600381"/>
            <a:ext cx="1479083" cy="5334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4673397" y="3092744"/>
            <a:ext cx="943631" cy="5334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3947278" y="4092619"/>
            <a:ext cx="1423007" cy="5334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3915995" y="2059886"/>
            <a:ext cx="909700" cy="5334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4765421" y="4592102"/>
            <a:ext cx="1630919" cy="5334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2682334" y="5100800"/>
            <a:ext cx="726118" cy="5334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4225377" y="5586057"/>
            <a:ext cx="834875" cy="5334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a:extLst>
              <a:ext uri="{FF2B5EF4-FFF2-40B4-BE49-F238E27FC236}">
                <a16:creationId xmlns:a16="http://schemas.microsoft.com/office/drawing/2014/main" id="{2C8EA921-22ED-4343-8DA5-6BAA8E70800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80650" y="2695956"/>
            <a:ext cx="273838" cy="315967"/>
          </a:xfrm>
          <a:prstGeom prst="rect">
            <a:avLst/>
          </a:prstGeom>
        </p:spPr>
      </p:pic>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par>
                                <p:cTn id="72" presetID="10" presetClass="entr" presetSubtype="0"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par>
                                <p:cTn id="75" presetID="10" presetClass="entr" presetSubtype="0" fill="hold" nodeType="with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500"/>
                                        <p:tgtEl>
                                          <p:spTgt spid="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500"/>
                                        <p:tgtEl>
                                          <p:spTgt spid="4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500"/>
                                        <p:tgtEl>
                                          <p:spTgt spid="3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500"/>
                                        <p:tgtEl>
                                          <p:spTgt spid="3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500"/>
                                        <p:tgtEl>
                                          <p:spTgt spid="40"/>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fade">
                                      <p:cBhvr>
                                        <p:cTn id="107" dur="500"/>
                                        <p:tgtEl>
                                          <p:spTgt spid="41"/>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43"/>
                                        </p:tgtEl>
                                        <p:attrNameLst>
                                          <p:attrName>style.visibility</p:attrName>
                                        </p:attrNameLst>
                                      </p:cBhvr>
                                      <p:to>
                                        <p:strVal val="visible"/>
                                      </p:to>
                                    </p:set>
                                    <p:animEffect transition="in" filter="fade">
                                      <p:cBhvr>
                                        <p:cTn id="112" dur="500"/>
                                        <p:tgtEl>
                                          <p:spTgt spid="4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fade">
                                      <p:cBhvr>
                                        <p:cTn id="1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106487" cy="647577"/>
          </a:xfrm>
        </p:spPr>
        <p:txBody>
          <a:bodyPr>
            <a:normAutofit/>
          </a:bodyPr>
          <a:lstStyle/>
          <a:p>
            <a:r>
              <a:rPr lang="en-US" sz="2800" dirty="0">
                <a:solidFill>
                  <a:schemeClr val="tx1"/>
                </a:solidFill>
              </a:rPr>
              <a:t>Welches Wort past?</a:t>
            </a:r>
            <a:endParaRPr lang="en-GB" sz="2800" b="1" dirty="0">
              <a:solidFill>
                <a:schemeClr val="tx1"/>
              </a:solidFill>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259222" y="1541251"/>
            <a:ext cx="8781606" cy="461665"/>
          </a:xfrm>
          <a:prstGeom prst="rect">
            <a:avLst/>
          </a:prstGeom>
          <a:noFill/>
        </p:spPr>
        <p:txBody>
          <a:bodyPr wrap="square" rtlCol="0">
            <a:spAutoFit/>
          </a:bodyPr>
          <a:lstStyle/>
          <a:p>
            <a:r>
              <a:rPr lang="en-US" sz="2400" dirty="0"/>
              <a:t>1. Ich bin </a:t>
            </a:r>
            <a:r>
              <a:rPr lang="en-US" sz="2400" dirty="0" err="1"/>
              <a:t>mit</a:t>
            </a:r>
            <a:r>
              <a:rPr lang="en-US" sz="2400" dirty="0"/>
              <a:t> </a:t>
            </a:r>
            <a:r>
              <a:rPr lang="en-US" sz="2400" dirty="0" err="1"/>
              <a:t>meiner</a:t>
            </a:r>
            <a:r>
              <a:rPr lang="en-US" sz="2400" b="1" dirty="0"/>
              <a:t>  </a:t>
            </a:r>
            <a:r>
              <a:rPr lang="en-US" sz="2400" b="1" dirty="0" err="1"/>
              <a:t>Tante</a:t>
            </a:r>
            <a:r>
              <a:rPr lang="en-US" sz="2400" b="1" dirty="0"/>
              <a:t> </a:t>
            </a:r>
            <a:r>
              <a:rPr lang="en-US" sz="2400" dirty="0" err="1"/>
              <a:t>nach</a:t>
            </a:r>
            <a:r>
              <a:rPr lang="en-US" sz="2400" dirty="0"/>
              <a:t> </a:t>
            </a:r>
            <a:r>
              <a:rPr lang="en-US" sz="2400" dirty="0" err="1"/>
              <a:t>Polen</a:t>
            </a:r>
            <a:r>
              <a:rPr lang="en-US" sz="2400" dirty="0"/>
              <a:t> </a:t>
            </a:r>
            <a:r>
              <a:rPr lang="en-US" sz="2400" dirty="0" err="1"/>
              <a:t>geflogen</a:t>
            </a:r>
            <a:r>
              <a:rPr lang="en-US" sz="2400" dirty="0"/>
              <a:t>.</a:t>
            </a:r>
          </a:p>
        </p:txBody>
      </p:sp>
      <p:sp>
        <p:nvSpPr>
          <p:cNvPr id="6" name="Rounded Rectangle 11">
            <a:extLst>
              <a:ext uri="{FF2B5EF4-FFF2-40B4-BE49-F238E27FC236}">
                <a16:creationId xmlns:a16="http://schemas.microsoft.com/office/drawing/2014/main" id="{99FFAE1E-041A-1E4D-8F48-51E8190F2BBE}"/>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A838E3C6-A9D4-564B-969A-288BAA0B6D62}"/>
              </a:ext>
            </a:extLst>
          </p:cNvPr>
          <p:cNvSpPr txBox="1"/>
          <p:nvPr/>
        </p:nvSpPr>
        <p:spPr>
          <a:xfrm>
            <a:off x="259222" y="2264769"/>
            <a:ext cx="7898970" cy="461665"/>
          </a:xfrm>
          <a:prstGeom prst="rect">
            <a:avLst/>
          </a:prstGeom>
          <a:noFill/>
        </p:spPr>
        <p:txBody>
          <a:bodyPr wrap="square" rtlCol="0">
            <a:spAutoFit/>
          </a:bodyPr>
          <a:lstStyle/>
          <a:p>
            <a:r>
              <a:rPr lang="en-US" sz="2400" dirty="0"/>
              <a:t>2. Der </a:t>
            </a:r>
            <a:r>
              <a:rPr lang="en-US" sz="2400" dirty="0" err="1"/>
              <a:t>Bahnhof</a:t>
            </a:r>
            <a:r>
              <a:rPr lang="en-US" sz="2400" dirty="0"/>
              <a:t> in </a:t>
            </a:r>
            <a:r>
              <a:rPr lang="en-US" sz="2400" dirty="0" err="1"/>
              <a:t>Warschau</a:t>
            </a:r>
            <a:r>
              <a:rPr lang="en-US" sz="2400" dirty="0"/>
              <a:t> </a:t>
            </a:r>
            <a:r>
              <a:rPr lang="en-US" sz="2400" dirty="0" err="1"/>
              <a:t>ist</a:t>
            </a:r>
            <a:r>
              <a:rPr lang="en-US" sz="2400" dirty="0"/>
              <a:t> </a:t>
            </a:r>
            <a:r>
              <a:rPr lang="en-US" sz="2400" dirty="0" err="1"/>
              <a:t>wirklich</a:t>
            </a:r>
            <a:r>
              <a:rPr lang="en-US" sz="2400" dirty="0"/>
              <a:t> </a:t>
            </a:r>
            <a:r>
              <a:rPr lang="en-US" sz="2400" b="1" dirty="0" err="1"/>
              <a:t>interessant</a:t>
            </a:r>
            <a:r>
              <a:rPr lang="en-US" sz="2400" b="1" dirty="0"/>
              <a:t>.</a:t>
            </a:r>
          </a:p>
        </p:txBody>
      </p:sp>
      <p:sp>
        <p:nvSpPr>
          <p:cNvPr id="9" name="TextBox 8">
            <a:extLst>
              <a:ext uri="{FF2B5EF4-FFF2-40B4-BE49-F238E27FC236}">
                <a16:creationId xmlns:a16="http://schemas.microsoft.com/office/drawing/2014/main" id="{40AD37C5-9ECA-8B4B-9EF5-279DA9B6EAFD}"/>
              </a:ext>
            </a:extLst>
          </p:cNvPr>
          <p:cNvSpPr txBox="1"/>
          <p:nvPr/>
        </p:nvSpPr>
        <p:spPr>
          <a:xfrm>
            <a:off x="259222" y="2997748"/>
            <a:ext cx="9477513" cy="461665"/>
          </a:xfrm>
          <a:prstGeom prst="rect">
            <a:avLst/>
          </a:prstGeom>
          <a:noFill/>
        </p:spPr>
        <p:txBody>
          <a:bodyPr wrap="square" rtlCol="0">
            <a:spAutoFit/>
          </a:bodyPr>
          <a:lstStyle/>
          <a:p>
            <a:r>
              <a:rPr lang="en-US" sz="2400" dirty="0"/>
              <a:t>3. Mein </a:t>
            </a:r>
            <a:r>
              <a:rPr lang="en-US" sz="2400" dirty="0" err="1"/>
              <a:t>Bruder</a:t>
            </a:r>
            <a:r>
              <a:rPr lang="en-US" sz="2400" dirty="0"/>
              <a:t> </a:t>
            </a:r>
            <a:r>
              <a:rPr lang="en-US" sz="2400" dirty="0" err="1"/>
              <a:t>ist</a:t>
            </a:r>
            <a:r>
              <a:rPr lang="en-US" sz="2400" dirty="0"/>
              <a:t> </a:t>
            </a:r>
            <a:r>
              <a:rPr lang="en-US" sz="2400" dirty="0" err="1"/>
              <a:t>nach</a:t>
            </a:r>
            <a:r>
              <a:rPr lang="en-US" sz="2400" dirty="0"/>
              <a:t> Berlin </a:t>
            </a:r>
            <a:r>
              <a:rPr lang="en-US" sz="2400" dirty="0" err="1"/>
              <a:t>gefahren</a:t>
            </a:r>
            <a:r>
              <a:rPr lang="en-US" sz="2400" dirty="0"/>
              <a:t>, </a:t>
            </a:r>
            <a:r>
              <a:rPr lang="en-US" sz="2400" b="1" dirty="0" err="1"/>
              <a:t>weil</a:t>
            </a:r>
            <a:r>
              <a:rPr lang="en-US" sz="2400" dirty="0"/>
              <a:t> </a:t>
            </a:r>
            <a:r>
              <a:rPr lang="en-US" sz="2400" dirty="0" err="1"/>
              <a:t>er</a:t>
            </a:r>
            <a:r>
              <a:rPr lang="en-US" sz="2400" dirty="0"/>
              <a:t> das </a:t>
            </a:r>
            <a:r>
              <a:rPr lang="en-US" sz="2400" dirty="0" err="1"/>
              <a:t>lustig</a:t>
            </a:r>
            <a:r>
              <a:rPr lang="en-US" sz="2400" dirty="0"/>
              <a:t> </a:t>
            </a:r>
            <a:r>
              <a:rPr lang="en-US" sz="2400" dirty="0" err="1"/>
              <a:t>findet</a:t>
            </a:r>
            <a:r>
              <a:rPr lang="en-US" sz="2400" dirty="0"/>
              <a:t>.</a:t>
            </a:r>
          </a:p>
        </p:txBody>
      </p:sp>
      <p:sp>
        <p:nvSpPr>
          <p:cNvPr id="10" name="TextBox 9">
            <a:extLst>
              <a:ext uri="{FF2B5EF4-FFF2-40B4-BE49-F238E27FC236}">
                <a16:creationId xmlns:a16="http://schemas.microsoft.com/office/drawing/2014/main" id="{37535DDB-9E71-A84A-8F1F-9A97350362C5}"/>
              </a:ext>
            </a:extLst>
          </p:cNvPr>
          <p:cNvSpPr txBox="1"/>
          <p:nvPr/>
        </p:nvSpPr>
        <p:spPr>
          <a:xfrm>
            <a:off x="250370" y="3668577"/>
            <a:ext cx="7155053" cy="461665"/>
          </a:xfrm>
          <a:prstGeom prst="rect">
            <a:avLst/>
          </a:prstGeom>
          <a:noFill/>
        </p:spPr>
        <p:txBody>
          <a:bodyPr wrap="square" rtlCol="0">
            <a:spAutoFit/>
          </a:bodyPr>
          <a:lstStyle/>
          <a:p>
            <a:r>
              <a:rPr lang="en-US" sz="2400" dirty="0"/>
              <a:t>4. Sie </a:t>
            </a:r>
            <a:r>
              <a:rPr lang="en-US" sz="2400" dirty="0" err="1"/>
              <a:t>haben</a:t>
            </a:r>
            <a:r>
              <a:rPr lang="en-US" sz="2400" dirty="0"/>
              <a:t> </a:t>
            </a:r>
            <a:r>
              <a:rPr lang="en-US" sz="2400" dirty="0" err="1"/>
              <a:t>einunddreißig</a:t>
            </a:r>
            <a:r>
              <a:rPr lang="en-US" sz="2400" dirty="0"/>
              <a:t> Länder </a:t>
            </a:r>
            <a:r>
              <a:rPr lang="en-US" sz="2400" b="1" dirty="0" err="1"/>
              <a:t>besucht</a:t>
            </a:r>
            <a:r>
              <a:rPr lang="en-US" sz="2400" dirty="0"/>
              <a:t>.</a:t>
            </a:r>
          </a:p>
        </p:txBody>
      </p:sp>
      <p:sp>
        <p:nvSpPr>
          <p:cNvPr id="11" name="TextBox 10">
            <a:extLst>
              <a:ext uri="{FF2B5EF4-FFF2-40B4-BE49-F238E27FC236}">
                <a16:creationId xmlns:a16="http://schemas.microsoft.com/office/drawing/2014/main" id="{009A9FEB-7975-874C-A4FB-0D44C823ED66}"/>
              </a:ext>
            </a:extLst>
          </p:cNvPr>
          <p:cNvSpPr txBox="1"/>
          <p:nvPr/>
        </p:nvSpPr>
        <p:spPr>
          <a:xfrm>
            <a:off x="249844" y="4315666"/>
            <a:ext cx="6473127" cy="461665"/>
          </a:xfrm>
          <a:prstGeom prst="rect">
            <a:avLst/>
          </a:prstGeom>
          <a:noFill/>
        </p:spPr>
        <p:txBody>
          <a:bodyPr wrap="square" rtlCol="0">
            <a:spAutoFit/>
          </a:bodyPr>
          <a:lstStyle/>
          <a:p>
            <a:r>
              <a:rPr lang="en-US" sz="2400" dirty="0"/>
              <a:t>5. </a:t>
            </a:r>
            <a:r>
              <a:rPr lang="en-US" sz="2400" dirty="0" err="1"/>
              <a:t>Warum</a:t>
            </a:r>
            <a:r>
              <a:rPr lang="en-US" sz="2400" dirty="0"/>
              <a:t> </a:t>
            </a:r>
            <a:r>
              <a:rPr lang="en-US" sz="2400" dirty="0" err="1"/>
              <a:t>fährt</a:t>
            </a:r>
            <a:r>
              <a:rPr lang="en-US" sz="2400" dirty="0"/>
              <a:t> der Zug in die </a:t>
            </a:r>
            <a:r>
              <a:rPr lang="en-US" sz="2400" b="1" dirty="0"/>
              <a:t>Schweiz</a:t>
            </a:r>
            <a:r>
              <a:rPr lang="en-US" sz="2400" dirty="0"/>
              <a:t>?</a:t>
            </a:r>
          </a:p>
        </p:txBody>
      </p:sp>
      <p:sp>
        <p:nvSpPr>
          <p:cNvPr id="12" name="TextBox 11">
            <a:extLst>
              <a:ext uri="{FF2B5EF4-FFF2-40B4-BE49-F238E27FC236}">
                <a16:creationId xmlns:a16="http://schemas.microsoft.com/office/drawing/2014/main" id="{074C342E-3214-0143-ABC1-79718B42B4DB}"/>
              </a:ext>
            </a:extLst>
          </p:cNvPr>
          <p:cNvSpPr txBox="1"/>
          <p:nvPr/>
        </p:nvSpPr>
        <p:spPr>
          <a:xfrm>
            <a:off x="259222" y="5039184"/>
            <a:ext cx="7912515" cy="461665"/>
          </a:xfrm>
          <a:prstGeom prst="rect">
            <a:avLst/>
          </a:prstGeom>
          <a:noFill/>
        </p:spPr>
        <p:txBody>
          <a:bodyPr wrap="square" rtlCol="0">
            <a:spAutoFit/>
          </a:bodyPr>
          <a:lstStyle/>
          <a:p>
            <a:r>
              <a:rPr lang="en-US" sz="2400" dirty="0"/>
              <a:t>6. </a:t>
            </a:r>
            <a:r>
              <a:rPr lang="en-US" sz="2400" dirty="0" err="1"/>
              <a:t>Meine</a:t>
            </a:r>
            <a:r>
              <a:rPr lang="en-US" sz="2400" dirty="0"/>
              <a:t> Oma hat </a:t>
            </a:r>
            <a:r>
              <a:rPr lang="en-US" sz="2400" dirty="0" err="1"/>
              <a:t>immer</a:t>
            </a:r>
            <a:r>
              <a:rPr lang="en-US" sz="2400" dirty="0"/>
              <a:t> </a:t>
            </a:r>
            <a:r>
              <a:rPr lang="en-US" sz="2400" dirty="0" err="1"/>
              <a:t>wunderbare</a:t>
            </a:r>
            <a:r>
              <a:rPr lang="en-US" sz="2400" dirty="0"/>
              <a:t> </a:t>
            </a:r>
            <a:r>
              <a:rPr lang="en-US" sz="2400" b="1" dirty="0" err="1"/>
              <a:t>Geschichten</a:t>
            </a:r>
            <a:r>
              <a:rPr lang="en-US" sz="2400" dirty="0"/>
              <a:t>.</a:t>
            </a:r>
          </a:p>
        </p:txBody>
      </p:sp>
      <p:sp>
        <p:nvSpPr>
          <p:cNvPr id="13" name="TextBox 12">
            <a:extLst>
              <a:ext uri="{FF2B5EF4-FFF2-40B4-BE49-F238E27FC236}">
                <a16:creationId xmlns:a16="http://schemas.microsoft.com/office/drawing/2014/main" id="{23A3E8F1-071E-FD4D-893F-33D54E535602}"/>
              </a:ext>
            </a:extLst>
          </p:cNvPr>
          <p:cNvSpPr txBox="1"/>
          <p:nvPr/>
        </p:nvSpPr>
        <p:spPr>
          <a:xfrm>
            <a:off x="9422382" y="1516175"/>
            <a:ext cx="1018227" cy="461665"/>
          </a:xfrm>
          <a:prstGeom prst="rect">
            <a:avLst/>
          </a:prstGeom>
          <a:solidFill>
            <a:srgbClr val="FFF4E7"/>
          </a:solidFill>
          <a:ln>
            <a:solidFill>
              <a:srgbClr val="1F4E79"/>
            </a:solidFill>
          </a:ln>
        </p:spPr>
        <p:txBody>
          <a:bodyPr wrap="none" rtlCol="0">
            <a:spAutoFit/>
          </a:bodyPr>
          <a:lstStyle/>
          <a:p>
            <a:pPr algn="l"/>
            <a:r>
              <a:rPr lang="en-US" sz="2400" dirty="0" err="1"/>
              <a:t>Tante</a:t>
            </a:r>
            <a:endParaRPr lang="en-US" sz="2400" dirty="0"/>
          </a:p>
        </p:txBody>
      </p:sp>
      <p:sp>
        <p:nvSpPr>
          <p:cNvPr id="14" name="TextBox 13">
            <a:extLst>
              <a:ext uri="{FF2B5EF4-FFF2-40B4-BE49-F238E27FC236}">
                <a16:creationId xmlns:a16="http://schemas.microsoft.com/office/drawing/2014/main" id="{746802C4-57DD-8A4D-A2D8-F11CF12361EB}"/>
              </a:ext>
            </a:extLst>
          </p:cNvPr>
          <p:cNvSpPr txBox="1"/>
          <p:nvPr/>
        </p:nvSpPr>
        <p:spPr>
          <a:xfrm>
            <a:off x="8242073" y="1516175"/>
            <a:ext cx="1055097" cy="461665"/>
          </a:xfrm>
          <a:prstGeom prst="rect">
            <a:avLst/>
          </a:prstGeom>
          <a:solidFill>
            <a:srgbClr val="FFF4E7"/>
          </a:solidFill>
          <a:ln>
            <a:solidFill>
              <a:srgbClr val="1F4E79"/>
            </a:solidFill>
          </a:ln>
        </p:spPr>
        <p:txBody>
          <a:bodyPr wrap="none" rtlCol="0">
            <a:spAutoFit/>
          </a:bodyPr>
          <a:lstStyle/>
          <a:p>
            <a:pPr algn="l"/>
            <a:r>
              <a:rPr lang="en-US" sz="2400" dirty="0" err="1"/>
              <a:t>Onkel</a:t>
            </a:r>
            <a:endParaRPr lang="en-US" sz="2400" dirty="0"/>
          </a:p>
        </p:txBody>
      </p:sp>
      <p:sp>
        <p:nvSpPr>
          <p:cNvPr id="16" name="TextBox 15">
            <a:extLst>
              <a:ext uri="{FF2B5EF4-FFF2-40B4-BE49-F238E27FC236}">
                <a16:creationId xmlns:a16="http://schemas.microsoft.com/office/drawing/2014/main" id="{904C4AE3-162B-B449-88DA-93933D464401}"/>
              </a:ext>
            </a:extLst>
          </p:cNvPr>
          <p:cNvSpPr txBox="1"/>
          <p:nvPr/>
        </p:nvSpPr>
        <p:spPr>
          <a:xfrm>
            <a:off x="7831610" y="2264769"/>
            <a:ext cx="1773242" cy="461665"/>
          </a:xfrm>
          <a:prstGeom prst="rect">
            <a:avLst/>
          </a:prstGeom>
          <a:solidFill>
            <a:srgbClr val="FFF4E7"/>
          </a:solidFill>
          <a:ln>
            <a:solidFill>
              <a:srgbClr val="1F4E79"/>
            </a:solidFill>
          </a:ln>
        </p:spPr>
        <p:txBody>
          <a:bodyPr wrap="none" rtlCol="0">
            <a:spAutoFit/>
          </a:bodyPr>
          <a:lstStyle/>
          <a:p>
            <a:pPr algn="l"/>
            <a:r>
              <a:rPr lang="en-US" sz="2400" dirty="0" err="1"/>
              <a:t>interessant</a:t>
            </a:r>
            <a:endParaRPr lang="en-US" sz="2400" dirty="0"/>
          </a:p>
        </p:txBody>
      </p:sp>
      <p:sp>
        <p:nvSpPr>
          <p:cNvPr id="17" name="TextBox 16">
            <a:extLst>
              <a:ext uri="{FF2B5EF4-FFF2-40B4-BE49-F238E27FC236}">
                <a16:creationId xmlns:a16="http://schemas.microsoft.com/office/drawing/2014/main" id="{1D59F5CB-BFCB-5848-B223-7A95338F9791}"/>
              </a:ext>
            </a:extLst>
          </p:cNvPr>
          <p:cNvSpPr txBox="1"/>
          <p:nvPr/>
        </p:nvSpPr>
        <p:spPr>
          <a:xfrm>
            <a:off x="9732523" y="2260790"/>
            <a:ext cx="1292341" cy="461665"/>
          </a:xfrm>
          <a:prstGeom prst="rect">
            <a:avLst/>
          </a:prstGeom>
          <a:solidFill>
            <a:srgbClr val="FFF4E7"/>
          </a:solidFill>
          <a:ln>
            <a:solidFill>
              <a:srgbClr val="1F4E79"/>
            </a:solidFill>
          </a:ln>
        </p:spPr>
        <p:txBody>
          <a:bodyPr wrap="none" rtlCol="0">
            <a:spAutoFit/>
          </a:bodyPr>
          <a:lstStyle/>
          <a:p>
            <a:pPr algn="l"/>
            <a:r>
              <a:rPr lang="en-US" sz="2400" dirty="0" err="1"/>
              <a:t>Westen</a:t>
            </a:r>
            <a:endParaRPr lang="en-US" sz="2400" dirty="0"/>
          </a:p>
        </p:txBody>
      </p:sp>
      <p:sp>
        <p:nvSpPr>
          <p:cNvPr id="18" name="TextBox 17">
            <a:extLst>
              <a:ext uri="{FF2B5EF4-FFF2-40B4-BE49-F238E27FC236}">
                <a16:creationId xmlns:a16="http://schemas.microsoft.com/office/drawing/2014/main" id="{5481376C-C8AD-B14B-841B-25B260FED14D}"/>
              </a:ext>
            </a:extLst>
          </p:cNvPr>
          <p:cNvSpPr txBox="1"/>
          <p:nvPr/>
        </p:nvSpPr>
        <p:spPr>
          <a:xfrm>
            <a:off x="9732523" y="2964039"/>
            <a:ext cx="971741" cy="461665"/>
          </a:xfrm>
          <a:prstGeom prst="rect">
            <a:avLst/>
          </a:prstGeom>
          <a:solidFill>
            <a:srgbClr val="FFF4E7"/>
          </a:solidFill>
          <a:ln>
            <a:solidFill>
              <a:srgbClr val="1F4E79"/>
            </a:solidFill>
          </a:ln>
        </p:spPr>
        <p:txBody>
          <a:bodyPr wrap="none" rtlCol="0">
            <a:spAutoFit/>
          </a:bodyPr>
          <a:lstStyle/>
          <a:p>
            <a:pPr algn="l"/>
            <a:r>
              <a:rPr lang="en-US" sz="2400" dirty="0" err="1"/>
              <a:t>denn</a:t>
            </a:r>
            <a:endParaRPr lang="en-US" sz="2400" dirty="0"/>
          </a:p>
        </p:txBody>
      </p:sp>
      <p:sp>
        <p:nvSpPr>
          <p:cNvPr id="19" name="TextBox 18">
            <a:extLst>
              <a:ext uri="{FF2B5EF4-FFF2-40B4-BE49-F238E27FC236}">
                <a16:creationId xmlns:a16="http://schemas.microsoft.com/office/drawing/2014/main" id="{775AEA4B-F3C9-9941-95A0-6EE9C1C44935}"/>
              </a:ext>
            </a:extLst>
          </p:cNvPr>
          <p:cNvSpPr txBox="1"/>
          <p:nvPr/>
        </p:nvSpPr>
        <p:spPr>
          <a:xfrm>
            <a:off x="10859835" y="2979454"/>
            <a:ext cx="763351" cy="461665"/>
          </a:xfrm>
          <a:prstGeom prst="rect">
            <a:avLst/>
          </a:prstGeom>
          <a:solidFill>
            <a:srgbClr val="FFF4E7"/>
          </a:solidFill>
          <a:ln>
            <a:solidFill>
              <a:srgbClr val="1F4E79"/>
            </a:solidFill>
          </a:ln>
        </p:spPr>
        <p:txBody>
          <a:bodyPr wrap="none" rtlCol="0">
            <a:spAutoFit/>
          </a:bodyPr>
          <a:lstStyle/>
          <a:p>
            <a:pPr algn="l"/>
            <a:r>
              <a:rPr lang="en-US" sz="2400" dirty="0" err="1"/>
              <a:t>weil</a:t>
            </a:r>
            <a:endParaRPr lang="en-US" sz="2400" dirty="0"/>
          </a:p>
        </p:txBody>
      </p:sp>
      <p:sp>
        <p:nvSpPr>
          <p:cNvPr id="21" name="TextBox 20">
            <a:extLst>
              <a:ext uri="{FF2B5EF4-FFF2-40B4-BE49-F238E27FC236}">
                <a16:creationId xmlns:a16="http://schemas.microsoft.com/office/drawing/2014/main" id="{A586926C-AD76-3F4B-93D1-02DE99AA37A5}"/>
              </a:ext>
            </a:extLst>
          </p:cNvPr>
          <p:cNvSpPr txBox="1"/>
          <p:nvPr/>
        </p:nvSpPr>
        <p:spPr>
          <a:xfrm>
            <a:off x="7512453" y="3668575"/>
            <a:ext cx="1393330" cy="461665"/>
          </a:xfrm>
          <a:prstGeom prst="rect">
            <a:avLst/>
          </a:prstGeom>
          <a:solidFill>
            <a:srgbClr val="FFF4E7"/>
          </a:solidFill>
          <a:ln>
            <a:solidFill>
              <a:srgbClr val="1F4E79"/>
            </a:solidFill>
          </a:ln>
        </p:spPr>
        <p:txBody>
          <a:bodyPr wrap="none" rtlCol="0">
            <a:spAutoFit/>
          </a:bodyPr>
          <a:lstStyle/>
          <a:p>
            <a:pPr algn="l"/>
            <a:r>
              <a:rPr lang="en-US" sz="2400" dirty="0" err="1"/>
              <a:t>besucht</a:t>
            </a:r>
            <a:endParaRPr lang="en-US" sz="2400" dirty="0"/>
          </a:p>
        </p:txBody>
      </p:sp>
      <p:sp>
        <p:nvSpPr>
          <p:cNvPr id="22" name="TextBox 21">
            <a:extLst>
              <a:ext uri="{FF2B5EF4-FFF2-40B4-BE49-F238E27FC236}">
                <a16:creationId xmlns:a16="http://schemas.microsoft.com/office/drawing/2014/main" id="{F4D75A44-21C0-CF47-87E5-1A8936015203}"/>
              </a:ext>
            </a:extLst>
          </p:cNvPr>
          <p:cNvSpPr txBox="1"/>
          <p:nvPr/>
        </p:nvSpPr>
        <p:spPr>
          <a:xfrm>
            <a:off x="9137732" y="3668575"/>
            <a:ext cx="1566454" cy="461665"/>
          </a:xfrm>
          <a:prstGeom prst="rect">
            <a:avLst/>
          </a:prstGeom>
          <a:solidFill>
            <a:srgbClr val="FFF4E7"/>
          </a:solidFill>
          <a:ln>
            <a:solidFill>
              <a:srgbClr val="1F4E79"/>
            </a:solidFill>
          </a:ln>
        </p:spPr>
        <p:txBody>
          <a:bodyPr wrap="none" rtlCol="0">
            <a:spAutoFit/>
          </a:bodyPr>
          <a:lstStyle/>
          <a:p>
            <a:pPr algn="l"/>
            <a:r>
              <a:rPr lang="en-US" sz="2400" dirty="0" err="1"/>
              <a:t>gefahren</a:t>
            </a:r>
            <a:endParaRPr lang="en-US" sz="2400" dirty="0"/>
          </a:p>
        </p:txBody>
      </p:sp>
      <p:sp>
        <p:nvSpPr>
          <p:cNvPr id="23" name="TextBox 22">
            <a:extLst>
              <a:ext uri="{FF2B5EF4-FFF2-40B4-BE49-F238E27FC236}">
                <a16:creationId xmlns:a16="http://schemas.microsoft.com/office/drawing/2014/main" id="{4DA5B11C-9AF3-2A4B-9ADE-AAA00D4251CB}"/>
              </a:ext>
            </a:extLst>
          </p:cNvPr>
          <p:cNvSpPr txBox="1"/>
          <p:nvPr/>
        </p:nvSpPr>
        <p:spPr>
          <a:xfrm>
            <a:off x="9004599" y="4315665"/>
            <a:ext cx="1374094" cy="461665"/>
          </a:xfrm>
          <a:prstGeom prst="rect">
            <a:avLst/>
          </a:prstGeom>
          <a:solidFill>
            <a:srgbClr val="FFF4E7"/>
          </a:solidFill>
          <a:ln>
            <a:solidFill>
              <a:srgbClr val="1F4E79"/>
            </a:solidFill>
          </a:ln>
        </p:spPr>
        <p:txBody>
          <a:bodyPr wrap="none" rtlCol="0">
            <a:spAutoFit/>
          </a:bodyPr>
          <a:lstStyle/>
          <a:p>
            <a:pPr algn="l"/>
            <a:r>
              <a:rPr lang="en-US" sz="2400" dirty="0"/>
              <a:t>Schweiz</a:t>
            </a:r>
          </a:p>
        </p:txBody>
      </p:sp>
      <p:sp>
        <p:nvSpPr>
          <p:cNvPr id="25" name="TextBox 24">
            <a:extLst>
              <a:ext uri="{FF2B5EF4-FFF2-40B4-BE49-F238E27FC236}">
                <a16:creationId xmlns:a16="http://schemas.microsoft.com/office/drawing/2014/main" id="{E3CD913C-5C91-0345-8E55-3CD58AF3F7EC}"/>
              </a:ext>
            </a:extLst>
          </p:cNvPr>
          <p:cNvSpPr txBox="1"/>
          <p:nvPr/>
        </p:nvSpPr>
        <p:spPr>
          <a:xfrm>
            <a:off x="7132350" y="4315665"/>
            <a:ext cx="1710725" cy="461665"/>
          </a:xfrm>
          <a:prstGeom prst="rect">
            <a:avLst/>
          </a:prstGeom>
          <a:solidFill>
            <a:srgbClr val="FFF4E7"/>
          </a:solidFill>
          <a:ln>
            <a:solidFill>
              <a:srgbClr val="1F4E79"/>
            </a:solidFill>
          </a:ln>
        </p:spPr>
        <p:txBody>
          <a:bodyPr wrap="none" rtlCol="0">
            <a:spAutoFit/>
          </a:bodyPr>
          <a:lstStyle/>
          <a:p>
            <a:pPr algn="l"/>
            <a:r>
              <a:rPr lang="en-US" sz="2400" dirty="0" err="1"/>
              <a:t>Österreich</a:t>
            </a:r>
            <a:endParaRPr lang="en-US" sz="2400" dirty="0"/>
          </a:p>
        </p:txBody>
      </p:sp>
      <p:sp>
        <p:nvSpPr>
          <p:cNvPr id="26" name="TextBox 25">
            <a:extLst>
              <a:ext uri="{FF2B5EF4-FFF2-40B4-BE49-F238E27FC236}">
                <a16:creationId xmlns:a16="http://schemas.microsoft.com/office/drawing/2014/main" id="{9890BAA9-E4B1-F84E-A232-86B4CDCB3DCD}"/>
              </a:ext>
            </a:extLst>
          </p:cNvPr>
          <p:cNvSpPr txBox="1"/>
          <p:nvPr/>
        </p:nvSpPr>
        <p:spPr>
          <a:xfrm>
            <a:off x="8400959" y="5036281"/>
            <a:ext cx="2207247" cy="461665"/>
          </a:xfrm>
          <a:prstGeom prst="rect">
            <a:avLst/>
          </a:prstGeom>
          <a:solidFill>
            <a:srgbClr val="FFF4E7"/>
          </a:solidFill>
          <a:ln>
            <a:solidFill>
              <a:srgbClr val="1F4E79"/>
            </a:solidFill>
          </a:ln>
        </p:spPr>
        <p:txBody>
          <a:bodyPr wrap="square" rtlCol="0">
            <a:spAutoFit/>
          </a:bodyPr>
          <a:lstStyle/>
          <a:p>
            <a:pPr algn="ctr"/>
            <a:r>
              <a:rPr lang="en-US" sz="2400" dirty="0" err="1"/>
              <a:t>Geschichten</a:t>
            </a:r>
            <a:r>
              <a:rPr lang="en-US" sz="2400" dirty="0"/>
              <a:t> </a:t>
            </a:r>
          </a:p>
        </p:txBody>
      </p:sp>
      <p:sp>
        <p:nvSpPr>
          <p:cNvPr id="27" name="TextBox 26">
            <a:extLst>
              <a:ext uri="{FF2B5EF4-FFF2-40B4-BE49-F238E27FC236}">
                <a16:creationId xmlns:a16="http://schemas.microsoft.com/office/drawing/2014/main" id="{36036855-B941-9348-B45A-7F5783EB69BB}"/>
              </a:ext>
            </a:extLst>
          </p:cNvPr>
          <p:cNvSpPr txBox="1"/>
          <p:nvPr/>
        </p:nvSpPr>
        <p:spPr>
          <a:xfrm>
            <a:off x="10837428" y="5036281"/>
            <a:ext cx="1119899" cy="461665"/>
          </a:xfrm>
          <a:prstGeom prst="rect">
            <a:avLst/>
          </a:prstGeom>
          <a:solidFill>
            <a:srgbClr val="FFF4E7"/>
          </a:solidFill>
          <a:ln>
            <a:solidFill>
              <a:srgbClr val="1F4E79"/>
            </a:solidFill>
          </a:ln>
        </p:spPr>
        <p:txBody>
          <a:bodyPr wrap="square" rtlCol="0">
            <a:spAutoFit/>
          </a:bodyPr>
          <a:lstStyle/>
          <a:p>
            <a:pPr algn="ctr"/>
            <a:r>
              <a:rPr lang="en-US" sz="2400" dirty="0" err="1"/>
              <a:t>Karte</a:t>
            </a:r>
            <a:endParaRPr lang="en-US" sz="2400" dirty="0"/>
          </a:p>
        </p:txBody>
      </p:sp>
      <p:sp>
        <p:nvSpPr>
          <p:cNvPr id="28" name="TextBox 27">
            <a:extLst>
              <a:ext uri="{FF2B5EF4-FFF2-40B4-BE49-F238E27FC236}">
                <a16:creationId xmlns:a16="http://schemas.microsoft.com/office/drawing/2014/main" id="{A74C0C1A-6F6E-8C44-854B-36DFDBA1C760}"/>
              </a:ext>
            </a:extLst>
          </p:cNvPr>
          <p:cNvSpPr txBox="1"/>
          <p:nvPr/>
        </p:nvSpPr>
        <p:spPr>
          <a:xfrm>
            <a:off x="3314941" y="1531790"/>
            <a:ext cx="1055098" cy="461665"/>
          </a:xfrm>
          <a:prstGeom prst="rect">
            <a:avLst/>
          </a:prstGeom>
          <a:solidFill>
            <a:schemeClr val="bg2"/>
          </a:solidFill>
        </p:spPr>
        <p:txBody>
          <a:bodyPr wrap="square" rtlCol="0">
            <a:spAutoFit/>
          </a:bodyPr>
          <a:lstStyle/>
          <a:p>
            <a:pPr algn="l"/>
            <a:r>
              <a:rPr lang="en-US" sz="2400" b="1" dirty="0">
                <a:solidFill>
                  <a:srgbClr val="FF0000"/>
                </a:solidFill>
              </a:rPr>
              <a:t>__?__</a:t>
            </a:r>
          </a:p>
        </p:txBody>
      </p:sp>
      <p:sp>
        <p:nvSpPr>
          <p:cNvPr id="29" name="TextBox 28">
            <a:extLst>
              <a:ext uri="{FF2B5EF4-FFF2-40B4-BE49-F238E27FC236}">
                <a16:creationId xmlns:a16="http://schemas.microsoft.com/office/drawing/2014/main" id="{5B652462-38D9-2F42-8625-E84488D7B094}"/>
              </a:ext>
            </a:extLst>
          </p:cNvPr>
          <p:cNvSpPr txBox="1"/>
          <p:nvPr/>
        </p:nvSpPr>
        <p:spPr>
          <a:xfrm>
            <a:off x="5975610" y="2271445"/>
            <a:ext cx="1728329" cy="461665"/>
          </a:xfrm>
          <a:prstGeom prst="rect">
            <a:avLst/>
          </a:prstGeom>
          <a:solidFill>
            <a:schemeClr val="bg2"/>
          </a:solidFill>
        </p:spPr>
        <p:txBody>
          <a:bodyPr wrap="square" rtlCol="0">
            <a:spAutoFit/>
          </a:bodyPr>
          <a:lstStyle/>
          <a:p>
            <a:pPr algn="l"/>
            <a:r>
              <a:rPr lang="en-US" sz="2400" b="1" dirty="0">
                <a:solidFill>
                  <a:srgbClr val="FF0000"/>
                </a:solidFill>
              </a:rPr>
              <a:t>____?____</a:t>
            </a:r>
          </a:p>
        </p:txBody>
      </p:sp>
      <p:sp>
        <p:nvSpPr>
          <p:cNvPr id="30" name="TextBox 29">
            <a:extLst>
              <a:ext uri="{FF2B5EF4-FFF2-40B4-BE49-F238E27FC236}">
                <a16:creationId xmlns:a16="http://schemas.microsoft.com/office/drawing/2014/main" id="{EBB0FAC6-6E06-3742-92B6-287079681FA9}"/>
              </a:ext>
            </a:extLst>
          </p:cNvPr>
          <p:cNvSpPr txBox="1"/>
          <p:nvPr/>
        </p:nvSpPr>
        <p:spPr>
          <a:xfrm>
            <a:off x="6057258" y="3045955"/>
            <a:ext cx="747361" cy="461665"/>
          </a:xfrm>
          <a:prstGeom prst="rect">
            <a:avLst/>
          </a:prstGeom>
          <a:solidFill>
            <a:schemeClr val="bg2"/>
          </a:solidFill>
        </p:spPr>
        <p:txBody>
          <a:bodyPr wrap="square" rtlCol="0">
            <a:spAutoFit/>
          </a:bodyPr>
          <a:lstStyle/>
          <a:p>
            <a:pPr algn="l"/>
            <a:r>
              <a:rPr lang="en-US" sz="2400" b="1" dirty="0">
                <a:solidFill>
                  <a:srgbClr val="FF0000"/>
                </a:solidFill>
              </a:rPr>
              <a:t>_?_</a:t>
            </a:r>
          </a:p>
        </p:txBody>
      </p:sp>
      <p:sp>
        <p:nvSpPr>
          <p:cNvPr id="31" name="TextBox 30">
            <a:extLst>
              <a:ext uri="{FF2B5EF4-FFF2-40B4-BE49-F238E27FC236}">
                <a16:creationId xmlns:a16="http://schemas.microsoft.com/office/drawing/2014/main" id="{20A9CFBF-8751-5249-882E-3FBDAD2EA087}"/>
              </a:ext>
            </a:extLst>
          </p:cNvPr>
          <p:cNvSpPr txBox="1"/>
          <p:nvPr/>
        </p:nvSpPr>
        <p:spPr>
          <a:xfrm>
            <a:off x="5447511" y="3668574"/>
            <a:ext cx="1948967" cy="461665"/>
          </a:xfrm>
          <a:prstGeom prst="rect">
            <a:avLst/>
          </a:prstGeom>
          <a:solidFill>
            <a:schemeClr val="bg2"/>
          </a:solidFill>
        </p:spPr>
        <p:txBody>
          <a:bodyPr wrap="square" rtlCol="0">
            <a:spAutoFit/>
          </a:bodyPr>
          <a:lstStyle/>
          <a:p>
            <a:pPr algn="l"/>
            <a:r>
              <a:rPr lang="en-US" sz="2400" b="1" dirty="0">
                <a:solidFill>
                  <a:srgbClr val="FF0000"/>
                </a:solidFill>
              </a:rPr>
              <a:t>____?____</a:t>
            </a:r>
          </a:p>
        </p:txBody>
      </p:sp>
      <p:sp>
        <p:nvSpPr>
          <p:cNvPr id="32" name="TextBox 31">
            <a:extLst>
              <a:ext uri="{FF2B5EF4-FFF2-40B4-BE49-F238E27FC236}">
                <a16:creationId xmlns:a16="http://schemas.microsoft.com/office/drawing/2014/main" id="{7C07C48F-EB02-6A44-AF8B-22C474E92A2C}"/>
              </a:ext>
            </a:extLst>
          </p:cNvPr>
          <p:cNvSpPr txBox="1"/>
          <p:nvPr/>
        </p:nvSpPr>
        <p:spPr>
          <a:xfrm>
            <a:off x="4683546" y="4248488"/>
            <a:ext cx="1948967" cy="461665"/>
          </a:xfrm>
          <a:prstGeom prst="rect">
            <a:avLst/>
          </a:prstGeom>
          <a:solidFill>
            <a:schemeClr val="bg2"/>
          </a:solidFill>
        </p:spPr>
        <p:txBody>
          <a:bodyPr wrap="square" rtlCol="0">
            <a:spAutoFit/>
          </a:bodyPr>
          <a:lstStyle/>
          <a:p>
            <a:pPr algn="l"/>
            <a:r>
              <a:rPr lang="en-US" sz="2400" b="1" dirty="0">
                <a:solidFill>
                  <a:srgbClr val="FF0000"/>
                </a:solidFill>
              </a:rPr>
              <a:t>____?____</a:t>
            </a:r>
          </a:p>
        </p:txBody>
      </p:sp>
      <p:sp>
        <p:nvSpPr>
          <p:cNvPr id="33" name="TextBox 32">
            <a:extLst>
              <a:ext uri="{FF2B5EF4-FFF2-40B4-BE49-F238E27FC236}">
                <a16:creationId xmlns:a16="http://schemas.microsoft.com/office/drawing/2014/main" id="{BE0C2039-D984-8845-A0EF-DD7CF05FD62D}"/>
              </a:ext>
            </a:extLst>
          </p:cNvPr>
          <p:cNvSpPr txBox="1"/>
          <p:nvPr/>
        </p:nvSpPr>
        <p:spPr>
          <a:xfrm>
            <a:off x="5975610" y="5033416"/>
            <a:ext cx="1948967" cy="461665"/>
          </a:xfrm>
          <a:prstGeom prst="rect">
            <a:avLst/>
          </a:prstGeom>
          <a:solidFill>
            <a:schemeClr val="bg2"/>
          </a:solidFill>
        </p:spPr>
        <p:txBody>
          <a:bodyPr wrap="square" rtlCol="0">
            <a:spAutoFit/>
          </a:bodyPr>
          <a:lstStyle/>
          <a:p>
            <a:pPr algn="l"/>
            <a:r>
              <a:rPr lang="en-US" sz="2400" b="1" dirty="0">
                <a:solidFill>
                  <a:srgbClr val="FF0000"/>
                </a:solidFill>
              </a:rPr>
              <a:t>____?____</a:t>
            </a:r>
          </a:p>
        </p:txBody>
      </p:sp>
      <p:pic>
        <p:nvPicPr>
          <p:cNvPr id="34" name="Picture 33" descr="A close up of a logo&#10;&#10;Description automatically generated">
            <a:extLst>
              <a:ext uri="{FF2B5EF4-FFF2-40B4-BE49-F238E27FC236}">
                <a16:creationId xmlns:a16="http://schemas.microsoft.com/office/drawing/2014/main" id="{E7022C32-AA96-41C9-A821-00D4D514A1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951309" y="128681"/>
            <a:ext cx="970761" cy="1170868"/>
          </a:xfrm>
          <a:prstGeom prst="ellipse">
            <a:avLst/>
          </a:prstGeom>
        </p:spPr>
      </p:pic>
      <p:pic>
        <p:nvPicPr>
          <p:cNvPr id="35" name="Picture 34" descr="A close up of a logo&#10;&#10;Description automatically generated">
            <a:extLst>
              <a:ext uri="{FF2B5EF4-FFF2-40B4-BE49-F238E27FC236}">
                <a16:creationId xmlns:a16="http://schemas.microsoft.com/office/drawing/2014/main" id="{5A8C6A5D-82E4-44C9-BE77-22A2DA354A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2604" y="242676"/>
            <a:ext cx="947846" cy="1170868"/>
          </a:xfrm>
          <a:prstGeom prst="ellipse">
            <a:avLst/>
          </a:prstGeom>
        </p:spPr>
      </p:pic>
      <p:pic>
        <p:nvPicPr>
          <p:cNvPr id="36" name="Picture 35" descr="A close up of a mans face&#10;&#10;Description automatically generated">
            <a:extLst>
              <a:ext uri="{FF2B5EF4-FFF2-40B4-BE49-F238E27FC236}">
                <a16:creationId xmlns:a16="http://schemas.microsoft.com/office/drawing/2014/main" id="{0A796C11-27B3-4261-9501-5561983FAB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3588" y="173579"/>
            <a:ext cx="947845" cy="1119524"/>
          </a:xfrm>
          <a:prstGeom prst="ellipse">
            <a:avLst/>
          </a:prstGeom>
        </p:spPr>
      </p:pic>
      <p:pic>
        <p:nvPicPr>
          <p:cNvPr id="37" name="Picture 36" descr="A close up of sunglasses&#10;&#10;Description automatically generated">
            <a:extLst>
              <a:ext uri="{FF2B5EF4-FFF2-40B4-BE49-F238E27FC236}">
                <a16:creationId xmlns:a16="http://schemas.microsoft.com/office/drawing/2014/main" id="{1BAB8FAD-815C-4932-BE1D-B017A7D32C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7368" y="242677"/>
            <a:ext cx="720453" cy="965050"/>
          </a:xfrm>
          <a:prstGeom prst="ellipse">
            <a:avLst/>
          </a:prstGeom>
        </p:spPr>
      </p:pic>
    </p:spTree>
    <p:extLst>
      <p:ext uri="{BB962C8B-B14F-4D97-AF65-F5344CB8AC3E}">
        <p14:creationId xmlns:p14="http://schemas.microsoft.com/office/powerpoint/2010/main" val="346687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mph" presetSubtype="2" fill="hold" nodeType="withEffect">
                                  <p:stCondLst>
                                    <p:cond delay="0"/>
                                  </p:stCondLst>
                                  <p:childTnLst>
                                    <p:animClr clrSpc="rgb" dir="cw">
                                      <p:cBhvr>
                                        <p:cTn id="18" dur="2000" fill="hold"/>
                                        <p:tgtEl>
                                          <p:spTgt spid="13"/>
                                        </p:tgtEl>
                                        <p:attrNameLst>
                                          <p:attrName>fillcolor</p:attrName>
                                        </p:attrNameLst>
                                      </p:cBhvr>
                                      <p:to>
                                        <a:srgbClr val="FFCC00"/>
                                      </p:to>
                                    </p:animClr>
                                    <p:set>
                                      <p:cBhvr>
                                        <p:cTn id="19" dur="2000" fill="hold"/>
                                        <p:tgtEl>
                                          <p:spTgt spid="13"/>
                                        </p:tgtEl>
                                        <p:attrNameLst>
                                          <p:attrName>fill.type</p:attrName>
                                        </p:attrNameLst>
                                      </p:cBhvr>
                                      <p:to>
                                        <p:strVal val="solid"/>
                                      </p:to>
                                    </p:set>
                                    <p:set>
                                      <p:cBhvr>
                                        <p:cTn id="20" dur="2000" fill="hold"/>
                                        <p:tgtEl>
                                          <p:spTgt spid="1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2000" fill="hold"/>
                                        <p:tgtEl>
                                          <p:spTgt spid="16"/>
                                        </p:tgtEl>
                                        <p:attrNameLst>
                                          <p:attrName>fillcolor</p:attrName>
                                        </p:attrNameLst>
                                      </p:cBhvr>
                                      <p:to>
                                        <a:srgbClr val="FFCC00"/>
                                      </p:to>
                                    </p:animClr>
                                    <p:set>
                                      <p:cBhvr>
                                        <p:cTn id="37" dur="2000" fill="hold"/>
                                        <p:tgtEl>
                                          <p:spTgt spid="16"/>
                                        </p:tgtEl>
                                        <p:attrNameLst>
                                          <p:attrName>fill.type</p:attrName>
                                        </p:attrNameLst>
                                      </p:cBhvr>
                                      <p:to>
                                        <p:strVal val="solid"/>
                                      </p:to>
                                    </p:set>
                                    <p:set>
                                      <p:cBhvr>
                                        <p:cTn id="38" dur="2000" fill="hold"/>
                                        <p:tgtEl>
                                          <p:spTgt spid="16"/>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hidden"/>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rgbClr val="FFCC00"/>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par>
                                <p:cTn id="71" presetID="1" presetClass="emph" presetSubtype="2" fill="hold" nodeType="withEffect">
                                  <p:stCondLst>
                                    <p:cond delay="0"/>
                                  </p:stCondLst>
                                  <p:childTnLst>
                                    <p:animClr clrSpc="rgb" dir="cw">
                                      <p:cBhvr>
                                        <p:cTn id="72" dur="2000" fill="hold"/>
                                        <p:tgtEl>
                                          <p:spTgt spid="21"/>
                                        </p:tgtEl>
                                        <p:attrNameLst>
                                          <p:attrName>fillcolor</p:attrName>
                                        </p:attrNameLst>
                                      </p:cBhvr>
                                      <p:to>
                                        <a:srgbClr val="FFCC00"/>
                                      </p:to>
                                    </p:animClr>
                                    <p:set>
                                      <p:cBhvr>
                                        <p:cTn id="73" dur="2000" fill="hold"/>
                                        <p:tgtEl>
                                          <p:spTgt spid="21"/>
                                        </p:tgtEl>
                                        <p:attrNameLst>
                                          <p:attrName>fill.type</p:attrName>
                                        </p:attrNameLst>
                                      </p:cBhvr>
                                      <p:to>
                                        <p:strVal val="solid"/>
                                      </p:to>
                                    </p:set>
                                    <p:set>
                                      <p:cBhvr>
                                        <p:cTn id="74" dur="2000" fill="hold"/>
                                        <p:tgtEl>
                                          <p:spTgt spid="21"/>
                                        </p:tgtEl>
                                        <p:attrNameLst>
                                          <p:attrName>fill.on</p:attrName>
                                        </p:attrNameLst>
                                      </p:cBhvr>
                                      <p:to>
                                        <p:strVal val="tru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32"/>
                                        </p:tgtEl>
                                        <p:attrNameLst>
                                          <p:attrName>style.visibility</p:attrName>
                                        </p:attrNameLst>
                                      </p:cBhvr>
                                      <p:to>
                                        <p:strVal val="hidden"/>
                                      </p:to>
                                    </p:set>
                                  </p:childTnLst>
                                </p:cTn>
                              </p:par>
                              <p:par>
                                <p:cTn id="89" presetID="1" presetClass="emph" presetSubtype="2" fill="hold" nodeType="withEffect">
                                  <p:stCondLst>
                                    <p:cond delay="0"/>
                                  </p:stCondLst>
                                  <p:childTnLst>
                                    <p:animClr clrSpc="rgb" dir="cw">
                                      <p:cBhvr>
                                        <p:cTn id="90" dur="2000" fill="hold"/>
                                        <p:tgtEl>
                                          <p:spTgt spid="23"/>
                                        </p:tgtEl>
                                        <p:attrNameLst>
                                          <p:attrName>fillcolor</p:attrName>
                                        </p:attrNameLst>
                                      </p:cBhvr>
                                      <p:to>
                                        <a:srgbClr val="FFCC00"/>
                                      </p:to>
                                    </p:animClr>
                                    <p:set>
                                      <p:cBhvr>
                                        <p:cTn id="91" dur="2000" fill="hold"/>
                                        <p:tgtEl>
                                          <p:spTgt spid="23"/>
                                        </p:tgtEl>
                                        <p:attrNameLst>
                                          <p:attrName>fill.type</p:attrName>
                                        </p:attrNameLst>
                                      </p:cBhvr>
                                      <p:to>
                                        <p:strVal val="solid"/>
                                      </p:to>
                                    </p:set>
                                    <p:set>
                                      <p:cBhvr>
                                        <p:cTn id="92" dur="2000" fill="hold"/>
                                        <p:tgtEl>
                                          <p:spTgt spid="23"/>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3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3"/>
                                        </p:tgtEl>
                                        <p:attrNameLst>
                                          <p:attrName>style.visibility</p:attrName>
                                        </p:attrNameLst>
                                      </p:cBhvr>
                                      <p:to>
                                        <p:strVal val="hidden"/>
                                      </p:to>
                                    </p:set>
                                  </p:childTnLst>
                                </p:cTn>
                              </p:par>
                              <p:par>
                                <p:cTn id="107" presetID="1" presetClass="emph" presetSubtype="2" fill="hold" nodeType="withEffect">
                                  <p:stCondLst>
                                    <p:cond delay="0"/>
                                  </p:stCondLst>
                                  <p:childTnLst>
                                    <p:animClr clrSpc="rgb" dir="cw">
                                      <p:cBhvr>
                                        <p:cTn id="108" dur="2000" fill="hold"/>
                                        <p:tgtEl>
                                          <p:spTgt spid="26"/>
                                        </p:tgtEl>
                                        <p:attrNameLst>
                                          <p:attrName>fillcolor</p:attrName>
                                        </p:attrNameLst>
                                      </p:cBhvr>
                                      <p:to>
                                        <a:srgbClr val="FFCC00"/>
                                      </p:to>
                                    </p:animClr>
                                    <p:set>
                                      <p:cBhvr>
                                        <p:cTn id="109" dur="2000" fill="hold"/>
                                        <p:tgtEl>
                                          <p:spTgt spid="26"/>
                                        </p:tgtEl>
                                        <p:attrNameLst>
                                          <p:attrName>fill.type</p:attrName>
                                        </p:attrNameLst>
                                      </p:cBhvr>
                                      <p:to>
                                        <p:strVal val="solid"/>
                                      </p:to>
                                    </p:set>
                                    <p:set>
                                      <p:cBhvr>
                                        <p:cTn id="110" dur="2000" fill="hold"/>
                                        <p:tgtEl>
                                          <p:spTgt spid="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animBg="1"/>
      <p:bldP spid="14" grpId="0" animBg="1"/>
      <p:bldP spid="16" grpId="0" animBg="1"/>
      <p:bldP spid="17" grpId="0" animBg="1"/>
      <p:bldP spid="18" grpId="0" animBg="1"/>
      <p:bldP spid="19" grpId="0" animBg="1"/>
      <p:bldP spid="21" grpId="0" animBg="1"/>
      <p:bldP spid="22" grpId="0" animBg="1"/>
      <p:bldP spid="23" grpId="0" animBg="1"/>
      <p:bldP spid="25" grpId="0" animBg="1"/>
      <p:bldP spid="26" grpId="0" animBg="1"/>
      <p:bldP spid="27" grpId="0"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580</TotalTime>
  <Words>7234</Words>
  <Application>Microsoft Office PowerPoint</Application>
  <PresentationFormat>Widescreen</PresentationFormat>
  <Paragraphs>1163</Paragraphs>
  <Slides>34</Slides>
  <Notes>34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Calibri Light</vt:lpstr>
      <vt:lpstr>Century Gothic</vt:lpstr>
      <vt:lpstr>Times New Roman</vt:lpstr>
      <vt:lpstr>1_NCELP_German_2022</vt:lpstr>
      <vt:lpstr>Office Theme</vt:lpstr>
      <vt:lpstr>PowerPoint Presentation</vt:lpstr>
      <vt:lpstr>Phonetik</vt:lpstr>
      <vt:lpstr>Phonetik</vt:lpstr>
      <vt:lpstr>Vokabeln</vt:lpstr>
      <vt:lpstr>das Perfekt mit sein</vt:lpstr>
      <vt:lpstr>Was hast du im Sommer gemacht?</vt:lpstr>
      <vt:lpstr>Mit + R3 (dative)</vt:lpstr>
      <vt:lpstr>Wie/Wo bist du gefahren?</vt:lpstr>
      <vt:lpstr>Welches Wort past?</vt:lpstr>
      <vt:lpstr>das Perfekt mit sein</vt:lpstr>
      <vt:lpstr>Ich bin nach Polen gereist</vt:lpstr>
      <vt:lpstr>Antworten</vt:lpstr>
      <vt:lpstr>PowerPoint Presentation</vt:lpstr>
      <vt:lpstr>Vokabelbrücke (1/2)</vt:lpstr>
      <vt:lpstr>Vokabelbrücke (2/2)</vt:lpstr>
      <vt:lpstr>Wie heißt das auf Deutsch?</vt:lpstr>
      <vt:lpstr>Antworten</vt:lpstr>
      <vt:lpstr>Wann fährt der Zug?</vt:lpstr>
      <vt:lpstr>Antworten</vt:lpstr>
      <vt:lpstr>Adverbs of manner and place – WO1</vt:lpstr>
      <vt:lpstr>Adverbs of manner and place – WO2</vt:lpstr>
      <vt:lpstr>das Perfekt mit sein</vt:lpstr>
      <vt:lpstr>Katjas Reise</vt:lpstr>
      <vt:lpstr>Wer, was, wo und wann?</vt:lpstr>
      <vt:lpstr>Beispiel</vt:lpstr>
      <vt:lpstr>Person A</vt:lpstr>
      <vt:lpstr>Person A</vt:lpstr>
      <vt:lpstr>Person B</vt:lpstr>
      <vt:lpstr>Mias Englisch</vt:lpstr>
      <vt:lpstr>Hausaufgaben</vt:lpstr>
      <vt:lpstr>Hannahs Reise</vt:lpstr>
      <vt:lpstr>Hannahs Reise</vt:lpstr>
      <vt:lpstr>Hannahs Reise: Person A </vt:lpstr>
      <vt:lpstr>Hannahs Reise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20</cp:revision>
  <dcterms:created xsi:type="dcterms:W3CDTF">2024-02-05T06:13:20Z</dcterms:created>
  <dcterms:modified xsi:type="dcterms:W3CDTF">2024-02-05T15:54:12Z</dcterms:modified>
</cp:coreProperties>
</file>